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tags/tag49.xml" ContentType="application/vnd.openxmlformats-officedocument.presentationml.tags+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tags/tag38.xml" ContentType="application/vnd.openxmlformats-officedocument.presentationml.tags+xml"/>
  <Override PartName="/ppt/notesSlides/notesSlide63.xml" ContentType="application/vnd.openxmlformats-officedocument.presentationml.notesSlide+xml"/>
  <Override PartName="/ppt/theme/themeOverride1.xml" ContentType="application/vnd.openxmlformats-officedocument.themeOverr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tags/tag52.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slides/slide77.xml" ContentType="application/vnd.openxmlformats-officedocument.presentationml.slide+xml"/>
  <Override PartName="/ppt/slides/slide88.xml" ContentType="application/vnd.openxmlformats-officedocument.presentationml.slide+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tags/tag5.xml" ContentType="application/vnd.openxmlformats-officedocument.presentationml.tags+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tags/tag57.xml" ContentType="application/vnd.openxmlformats-officedocument.presentationml.tags+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tags/tag35.xml" ContentType="application/vnd.openxmlformats-officedocument.presentationml.tags+xml"/>
  <Override PartName="/ppt/tags/tag46.xml" ContentType="application/vnd.openxmlformats-officedocument.presentationml.tags+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tags/tag24.xml" ContentType="application/vnd.openxmlformats-officedocument.presentationml.tags+xml"/>
  <Override PartName="/ppt/notesSlides/notesSlide31.xml" ContentType="application/vnd.openxmlformats-officedocument.presentationml.notesSlide+xml"/>
  <Override PartName="/ppt/tags/tag53.xml" ContentType="application/vnd.openxmlformats-officedocument.presentationml.tags+xml"/>
  <Override PartName="/ppt/slides/slide89.xml" ContentType="application/vnd.openxmlformats-officedocument.presentationml.slide+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tags/tag6.xml" ContentType="application/vnd.openxmlformats-officedocument.presentationml.tags+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tags/tag58.xml" ContentType="application/vnd.openxmlformats-officedocument.presentationml.tags+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tags/tag29.xml" ContentType="application/vnd.openxmlformats-officedocument.presentationml.tags+xml"/>
  <Override PartName="/ppt/notesSlides/notesSlide43.xml" ContentType="application/vnd.openxmlformats-officedocument.presentationml.notesSlide+xml"/>
  <Override PartName="/ppt/tags/tag47.xml" ContentType="application/vnd.openxmlformats-officedocument.presentationml.tags+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32.xml" ContentType="application/vnd.openxmlformats-officedocument.presentationml.notesSlide+xml"/>
  <Override PartName="/ppt/tags/tag36.xml" ContentType="application/vnd.openxmlformats-officedocument.presentationml.tags+xml"/>
  <Override PartName="/ppt/tags/tag54.xml" ContentType="application/vnd.openxmlformats-officedocument.presentationml.tags+xml"/>
  <Override PartName="/ppt/notesSlides/notesSlide61.xml" ContentType="application/vnd.openxmlformats-officedocument.presentationml.notesSlide+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tags/tag25.xml" ContentType="application/vnd.openxmlformats-officedocument.presentationml.tags+xml"/>
  <Override PartName="/ppt/tags/tag43.xml" ContentType="application/vnd.openxmlformats-officedocument.presentationml.tags+xml"/>
  <Override PartName="/ppt/notesSlides/notesSlide50.xml" ContentType="application/vnd.openxmlformats-officedocument.presentationml.notesSlide+xml"/>
  <Override PartName="/ppt/tags/tag61.xml" ContentType="application/vnd.openxmlformats-officedocument.presentationml.tags+xml"/>
  <Override PartName="/ppt/slides/slide79.xml" ContentType="application/vnd.openxmlformats-officedocument.presentationml.slide+xml"/>
  <Override PartName="/ppt/notesSlides/notesSlide10.xml" ContentType="application/vnd.openxmlformats-officedocument.presentationml.notesSlide+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tags/tag3.xml" ContentType="application/vnd.openxmlformats-officedocument.presentationml.tags+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tags/tag59.xml" ContentType="application/vnd.openxmlformats-officedocument.presentationml.tags+xml"/>
  <Default Extension="jpeg" ContentType="image/jpeg"/>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26.xml" ContentType="application/vnd.openxmlformats-officedocument.presentationml.notesSlide+xml"/>
  <Override PartName="/ppt/tags/tag37.xml" ContentType="application/vnd.openxmlformats-officedocument.presentationml.tags+xml"/>
  <Override PartName="/ppt/notesSlides/notesSlide44.xml" ContentType="application/vnd.openxmlformats-officedocument.presentationml.notesSlide+xml"/>
  <Override PartName="/ppt/tags/tag48.xml" ContentType="application/vnd.openxmlformats-officedocument.presentationml.tag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tags/tag26.xml" ContentType="application/vnd.openxmlformats-officedocument.presentationml.tags+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tags/tag55.xml" ContentType="application/vnd.openxmlformats-officedocument.presentationml.tags+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tags/tag33.xml" ContentType="application/vnd.openxmlformats-officedocument.presentationml.tags+xml"/>
  <Override PartName="/ppt/notesSlides/notesSlide40.xml" ContentType="application/vnd.openxmlformats-officedocument.presentationml.notesSlide+xml"/>
  <Override PartName="/ppt/tags/tag44.xml" ContentType="application/vnd.openxmlformats-officedocument.presentationml.tags+xml"/>
  <Override PartName="/ppt/tags/tag62.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tags/tag11.xml" ContentType="application/vnd.openxmlformats-officedocument.presentationml.tags+xml"/>
  <Override PartName="/ppt/charts/chart2.xml" ContentType="application/vnd.openxmlformats-officedocument.drawingml.chart+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tags/tag4.xml" ContentType="application/vnd.openxmlformats-officedocument.presentationml.tags+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Default Extension="fntdata" ContentType="application/x-fontdata"/>
  <Override PartName="/ppt/notesSlides/notesSlide34.xml" ContentType="application/vnd.openxmlformats-officedocument.presentationml.notesSlide+xml"/>
  <Override PartName="/ppt/tags/tag56.xml" ContentType="application/vnd.openxmlformats-officedocument.presentationml.tags+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tags/tag45.xml" ContentType="application/vnd.openxmlformats-officedocument.presentationml.tags+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tags/tag34.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48.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tags/tag39.xml" ContentType="application/vnd.openxmlformats-officedocument.presentationml.tag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notesSlides/notesSlide53.xml" ContentType="application/vnd.openxmlformats-officedocument.presentationml.notesSlide+xml"/>
  <Override PartName="/ppt/slides/slide40.xml" ContentType="application/vnd.openxmlformats-officedocument.presentationml.slide+xml"/>
  <Override PartName="/ppt/tags/tag17.xml" ContentType="application/vnd.openxmlformats-officedocument.presentationml.tags+xml"/>
  <Override PartName="/ppt/notesSlides/notesSlide42.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50" r:id="rId1"/>
  </p:sldMasterIdLst>
  <p:notesMasterIdLst>
    <p:notesMasterId r:id="rId94"/>
  </p:notesMasterIdLst>
  <p:handoutMasterIdLst>
    <p:handoutMasterId r:id="rId95"/>
  </p:handoutMasterIdLst>
  <p:sldIdLst>
    <p:sldId id="267" r:id="rId2"/>
    <p:sldId id="264" r:id="rId3"/>
    <p:sldId id="496" r:id="rId4"/>
    <p:sldId id="523" r:id="rId5"/>
    <p:sldId id="497" r:id="rId6"/>
    <p:sldId id="352" r:id="rId7"/>
    <p:sldId id="521" r:id="rId8"/>
    <p:sldId id="501" r:id="rId9"/>
    <p:sldId id="462" r:id="rId10"/>
    <p:sldId id="268" r:id="rId11"/>
    <p:sldId id="281" r:id="rId12"/>
    <p:sldId id="438" r:id="rId13"/>
    <p:sldId id="499" r:id="rId14"/>
    <p:sldId id="466" r:id="rId15"/>
    <p:sldId id="425" r:id="rId16"/>
    <p:sldId id="426" r:id="rId17"/>
    <p:sldId id="427" r:id="rId18"/>
    <p:sldId id="428" r:id="rId19"/>
    <p:sldId id="465" r:id="rId20"/>
    <p:sldId id="464" r:id="rId21"/>
    <p:sldId id="482" r:id="rId22"/>
    <p:sldId id="481" r:id="rId23"/>
    <p:sldId id="494" r:id="rId24"/>
    <p:sldId id="524" r:id="rId25"/>
    <p:sldId id="525" r:id="rId26"/>
    <p:sldId id="493" r:id="rId27"/>
    <p:sldId id="495" r:id="rId28"/>
    <p:sldId id="447" r:id="rId29"/>
    <p:sldId id="471" r:id="rId30"/>
    <p:sldId id="472" r:id="rId31"/>
    <p:sldId id="442" r:id="rId32"/>
    <p:sldId id="452" r:id="rId33"/>
    <p:sldId id="461" r:id="rId34"/>
    <p:sldId id="511" r:id="rId35"/>
    <p:sldId id="506" r:id="rId36"/>
    <p:sldId id="507" r:id="rId37"/>
    <p:sldId id="490" r:id="rId38"/>
    <p:sldId id="502" r:id="rId39"/>
    <p:sldId id="503" r:id="rId40"/>
    <p:sldId id="504" r:id="rId41"/>
    <p:sldId id="505" r:id="rId42"/>
    <p:sldId id="421" r:id="rId43"/>
    <p:sldId id="356" r:id="rId44"/>
    <p:sldId id="514" r:id="rId45"/>
    <p:sldId id="515" r:id="rId46"/>
    <p:sldId id="516" r:id="rId47"/>
    <p:sldId id="517" r:id="rId48"/>
    <p:sldId id="518" r:id="rId49"/>
    <p:sldId id="520" r:id="rId50"/>
    <p:sldId id="510" r:id="rId51"/>
    <p:sldId id="357" r:id="rId52"/>
    <p:sldId id="439" r:id="rId53"/>
    <p:sldId id="527" r:id="rId54"/>
    <p:sldId id="404" r:id="rId55"/>
    <p:sldId id="403" r:id="rId56"/>
    <p:sldId id="366" r:id="rId57"/>
    <p:sldId id="358" r:id="rId58"/>
    <p:sldId id="360" r:id="rId59"/>
    <p:sldId id="363" r:id="rId60"/>
    <p:sldId id="405" r:id="rId61"/>
    <p:sldId id="412" r:id="rId62"/>
    <p:sldId id="379" r:id="rId63"/>
    <p:sldId id="384" r:id="rId64"/>
    <p:sldId id="513" r:id="rId65"/>
    <p:sldId id="418" r:id="rId66"/>
    <p:sldId id="419" r:id="rId67"/>
    <p:sldId id="417" r:id="rId68"/>
    <p:sldId id="573" r:id="rId69"/>
    <p:sldId id="574" r:id="rId70"/>
    <p:sldId id="575" r:id="rId71"/>
    <p:sldId id="576" r:id="rId72"/>
    <p:sldId id="577" r:id="rId73"/>
    <p:sldId id="578" r:id="rId74"/>
    <p:sldId id="579" r:id="rId75"/>
    <p:sldId id="580" r:id="rId76"/>
    <p:sldId id="581" r:id="rId77"/>
    <p:sldId id="582" r:id="rId78"/>
    <p:sldId id="583" r:id="rId79"/>
    <p:sldId id="584" r:id="rId80"/>
    <p:sldId id="585" r:id="rId81"/>
    <p:sldId id="586" r:id="rId82"/>
    <p:sldId id="587" r:id="rId83"/>
    <p:sldId id="588" r:id="rId84"/>
    <p:sldId id="589" r:id="rId85"/>
    <p:sldId id="590" r:id="rId86"/>
    <p:sldId id="591" r:id="rId87"/>
    <p:sldId id="592" r:id="rId88"/>
    <p:sldId id="593" r:id="rId89"/>
    <p:sldId id="594" r:id="rId90"/>
    <p:sldId id="595" r:id="rId91"/>
    <p:sldId id="596" r:id="rId92"/>
    <p:sldId id="597" r:id="rId93"/>
  </p:sldIdLst>
  <p:sldSz cx="7315200" cy="4114800"/>
  <p:notesSz cx="6997700" cy="9283700"/>
  <p:embeddedFontLst>
    <p:embeddedFont>
      <p:font typeface="ＭＳ Ｐゴシック" pitchFamily="34" charset="-128"/>
      <p:regular r:id="rId96"/>
    </p:embeddedFont>
    <p:embeddedFont>
      <p:font typeface="cmr10" pitchFamily="34" charset="0"/>
      <p:regular r:id="rId97"/>
    </p:embeddedFont>
    <p:embeddedFont>
      <p:font typeface="cmmi10" pitchFamily="34" charset="0"/>
      <p:regular r:id="rId98"/>
    </p:embeddedFont>
    <p:embeddedFont>
      <p:font typeface="cmmi7" pitchFamily="34" charset="0"/>
      <p:regular r:id="rId99"/>
    </p:embeddedFont>
    <p:embeddedFont>
      <p:font typeface="CMSY7" pitchFamily="34" charset="0"/>
      <p:regular r:id="rId100"/>
    </p:embeddedFont>
    <p:embeddedFont>
      <p:font typeface="CMR7" pitchFamily="34" charset="0"/>
      <p:regular r:id="rId101"/>
    </p:embeddedFont>
    <p:embeddedFont>
      <p:font typeface="CMSY10ORIG" pitchFamily="34" charset="0"/>
      <p:regular r:id="rId102"/>
    </p:embeddedFont>
    <p:embeddedFont>
      <p:font typeface="MSAM7" pitchFamily="34" charset="0"/>
      <p:regular r:id="rId103"/>
    </p:embeddedFont>
    <p:embeddedFont>
      <p:font typeface="Arial Bold" pitchFamily="34" charset="0"/>
      <p:bold r:id="rId104"/>
    </p:embeddedFont>
    <p:embeddedFont>
      <p:font typeface="Courier" pitchFamily="49" charset="0"/>
      <p:regular r:id="rId105"/>
      <p:bold r:id="rId106"/>
      <p:italic r:id="rId107"/>
      <p:boldItalic r:id="rId108"/>
    </p:embeddedFont>
  </p:embeddedFontLst>
  <p:custDataLst>
    <p:tags r:id="rId109"/>
  </p:custDataLst>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Arial" charset="0"/>
      </a:defRPr>
    </a:lvl1pPr>
    <a:lvl2pPr marL="365125" indent="92075" algn="l" rtl="0" fontAlgn="base">
      <a:spcBef>
        <a:spcPct val="0"/>
      </a:spcBef>
      <a:spcAft>
        <a:spcPct val="0"/>
      </a:spcAft>
      <a:defRPr sz="2400" kern="1200">
        <a:solidFill>
          <a:schemeClr val="tx1"/>
        </a:solidFill>
        <a:latin typeface="Arial" charset="0"/>
        <a:ea typeface="ＭＳ Ｐゴシック" pitchFamily="34" charset="-128"/>
        <a:cs typeface="Arial" charset="0"/>
      </a:defRPr>
    </a:lvl2pPr>
    <a:lvl3pPr marL="730250" indent="184150" algn="l" rtl="0" fontAlgn="base">
      <a:spcBef>
        <a:spcPct val="0"/>
      </a:spcBef>
      <a:spcAft>
        <a:spcPct val="0"/>
      </a:spcAft>
      <a:defRPr sz="2400" kern="1200">
        <a:solidFill>
          <a:schemeClr val="tx1"/>
        </a:solidFill>
        <a:latin typeface="Arial" charset="0"/>
        <a:ea typeface="ＭＳ Ｐゴシック" pitchFamily="34" charset="-128"/>
        <a:cs typeface="Arial" charset="0"/>
      </a:defRPr>
    </a:lvl3pPr>
    <a:lvl4pPr marL="1096963" indent="274638" algn="l" rtl="0" fontAlgn="base">
      <a:spcBef>
        <a:spcPct val="0"/>
      </a:spcBef>
      <a:spcAft>
        <a:spcPct val="0"/>
      </a:spcAft>
      <a:defRPr sz="2400" kern="1200">
        <a:solidFill>
          <a:schemeClr val="tx1"/>
        </a:solidFill>
        <a:latin typeface="Arial" charset="0"/>
        <a:ea typeface="ＭＳ Ｐゴシック" pitchFamily="34" charset="-128"/>
        <a:cs typeface="Arial" charset="0"/>
      </a:defRPr>
    </a:lvl4pPr>
    <a:lvl5pPr marL="1462088" indent="366713" algn="l" rtl="0" fontAlgn="base">
      <a:spcBef>
        <a:spcPct val="0"/>
      </a:spcBef>
      <a:spcAft>
        <a:spcPct val="0"/>
      </a:spcAft>
      <a:defRPr sz="2400" kern="1200">
        <a:solidFill>
          <a:schemeClr val="tx1"/>
        </a:solidFill>
        <a:latin typeface="Arial" charset="0"/>
        <a:ea typeface="ＭＳ Ｐゴシック" pitchFamily="34" charset="-128"/>
        <a:cs typeface="Arial" charset="0"/>
      </a:defRPr>
    </a:lvl5pPr>
    <a:lvl6pPr marL="2286000" algn="l" defTabSz="914400" rtl="0" eaLnBrk="1" latinLnBrk="0" hangingPunct="1">
      <a:defRPr sz="2400" kern="1200">
        <a:solidFill>
          <a:schemeClr val="tx1"/>
        </a:solidFill>
        <a:latin typeface="Arial" charset="0"/>
        <a:ea typeface="ＭＳ Ｐゴシック" pitchFamily="34" charset="-128"/>
        <a:cs typeface="Arial" charset="0"/>
      </a:defRPr>
    </a:lvl6pPr>
    <a:lvl7pPr marL="2743200" algn="l" defTabSz="914400" rtl="0" eaLnBrk="1" latinLnBrk="0" hangingPunct="1">
      <a:defRPr sz="2400" kern="1200">
        <a:solidFill>
          <a:schemeClr val="tx1"/>
        </a:solidFill>
        <a:latin typeface="Arial" charset="0"/>
        <a:ea typeface="ＭＳ Ｐゴシック" pitchFamily="34" charset="-128"/>
        <a:cs typeface="Arial" charset="0"/>
      </a:defRPr>
    </a:lvl7pPr>
    <a:lvl8pPr marL="3200400" algn="l" defTabSz="914400" rtl="0" eaLnBrk="1" latinLnBrk="0" hangingPunct="1">
      <a:defRPr sz="2400" kern="1200">
        <a:solidFill>
          <a:schemeClr val="tx1"/>
        </a:solidFill>
        <a:latin typeface="Arial" charset="0"/>
        <a:ea typeface="ＭＳ Ｐゴシック" pitchFamily="34" charset="-128"/>
        <a:cs typeface="Arial" charset="0"/>
      </a:defRPr>
    </a:lvl8pPr>
    <a:lvl9pPr marL="3657600" algn="l" defTabSz="914400" rtl="0" eaLnBrk="1" latinLnBrk="0" hangingPunct="1">
      <a:defRPr sz="2400" kern="1200">
        <a:solidFill>
          <a:schemeClr val="tx1"/>
        </a:solidFill>
        <a:latin typeface="Arial" charset="0"/>
        <a:ea typeface="ＭＳ Ｐゴシック" pitchFamily="34" charset="-128"/>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FFFFF"/>
    <a:srgbClr val="000000"/>
    <a:srgbClr val="9933FF"/>
    <a:srgbClr val="FFB3B3"/>
    <a:srgbClr val="969696"/>
    <a:srgbClr val="FFFFB7"/>
    <a:srgbClr val="483225"/>
    <a:srgbClr val="B0AD8A"/>
    <a:srgbClr val="494834"/>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65" autoAdjust="0"/>
    <p:restoredTop sz="57400" autoAdjust="0"/>
  </p:normalViewPr>
  <p:slideViewPr>
    <p:cSldViewPr snapToGrid="0">
      <p:cViewPr varScale="1">
        <p:scale>
          <a:sx n="124" d="100"/>
          <a:sy n="124" d="100"/>
        </p:scale>
        <p:origin x="-2058" y="-84"/>
      </p:cViewPr>
      <p:guideLst>
        <p:guide orient="horz" pos="1296"/>
        <p:guide pos="2304"/>
      </p:guideLst>
    </p:cSldViewPr>
  </p:slideViewPr>
  <p:outlineViewPr>
    <p:cViewPr>
      <p:scale>
        <a:sx n="33" d="100"/>
        <a:sy n="33" d="100"/>
      </p:scale>
      <p:origin x="0" y="186"/>
    </p:cViewPr>
  </p:outlineViewPr>
  <p:notesTextViewPr>
    <p:cViewPr>
      <p:scale>
        <a:sx n="100" d="100"/>
        <a:sy n="100" d="100"/>
      </p:scale>
      <p:origin x="0" y="0"/>
    </p:cViewPr>
  </p:notesTextViewPr>
  <p:sorterViewPr>
    <p:cViewPr>
      <p:scale>
        <a:sx n="90" d="100"/>
        <a:sy n="90" d="100"/>
      </p:scale>
      <p:origin x="0" y="2046"/>
    </p:cViewPr>
  </p:sorterViewPr>
  <p:notesViewPr>
    <p:cSldViewPr snapToGrid="0">
      <p:cViewPr varScale="1">
        <p:scale>
          <a:sx n="87" d="100"/>
          <a:sy n="87" d="100"/>
        </p:scale>
        <p:origin x="-1908" y="-78"/>
      </p:cViewPr>
      <p:guideLst>
        <p:guide orient="horz" pos="2924"/>
        <p:guide pos="2204"/>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font" Target="fonts/font12.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font" Target="fonts/font7.fntdata"/><Relationship Id="rId110"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font" Target="fonts/font5.fntdata"/><Relationship Id="rId105" Type="http://schemas.openxmlformats.org/officeDocument/2006/relationships/font" Target="fonts/font10.fntdata"/><Relationship Id="rId113"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font" Target="fonts/font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font" Target="fonts/font8.fntdata"/><Relationship Id="rId108" Type="http://schemas.openxmlformats.org/officeDocument/2006/relationships/font" Target="fonts/font1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font" Target="fonts/font1.fntdata"/><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font" Target="fonts/font1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99" Type="http://schemas.openxmlformats.org/officeDocument/2006/relationships/font" Target="fonts/font4.fntdata"/><Relationship Id="rId10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gs" Target="tags/tag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2.fntdata"/><Relationship Id="rId104" Type="http://schemas.openxmlformats.org/officeDocument/2006/relationships/font" Target="fonts/font9.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charts/_rels/chart1.xml.rels><?xml version="1.0" encoding="UTF-8" standalone="yes"?>
<Relationships xmlns="http://schemas.openxmlformats.org/package/2006/relationships"><Relationship Id="rId1" Type="http://schemas.openxmlformats.org/officeDocument/2006/relationships/oleObject" Target="file:///D:\Depot\depot\Research\Updates\MRT%20Sketch%20Sig2011\TimingGraphs.xlsx" TargetMode="External"/></Relationships>
</file>

<file path=ppt/charts/_rels/chart2.xml.rels><?xml version="1.0" encoding="UTF-8" standalone="yes"?>
<Relationships xmlns="http://schemas.openxmlformats.org/package/2006/relationships"><Relationship Id="rId2" Type="http://schemas.openxmlformats.org/officeDocument/2006/relationships/oleObject" Target="file:///D:\Depot\depot\Research\Updates\MRT%20Sketch%20Sig2011\TimingGraphs.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6.5230720493397398E-2"/>
          <c:y val="4.4715432841869476E-2"/>
          <c:w val="0.91529787241453509"/>
          <c:h val="0.82716124858803963"/>
        </c:manualLayout>
      </c:layout>
      <c:lineChart>
        <c:grouping val="standard"/>
        <c:ser>
          <c:idx val="1"/>
          <c:order val="0"/>
          <c:tx>
            <c:v>Gather Bs</c:v>
          </c:tx>
          <c:spPr>
            <a:ln>
              <a:solidFill>
                <a:schemeClr val="bg2">
                  <a:lumMod val="50000"/>
                  <a:lumOff val="50000"/>
                </a:schemeClr>
              </a:solidFill>
            </a:ln>
          </c:spPr>
          <c:marker>
            <c:symbol val="none"/>
          </c:marker>
          <c:cat>
            <c:numRef>
              <c:f>Original!$A$2:$A$61</c:f>
              <c:numCache>
                <c:formatCode>General</c:formatCode>
                <c:ptCount val="6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57</c:v>
                </c:pt>
                <c:pt idx="56">
                  <c:v>58</c:v>
                </c:pt>
                <c:pt idx="57">
                  <c:v>59</c:v>
                </c:pt>
                <c:pt idx="58">
                  <c:v>60</c:v>
                </c:pt>
                <c:pt idx="59">
                  <c:v>62</c:v>
                </c:pt>
              </c:numCache>
            </c:numRef>
          </c:cat>
          <c:val>
            <c:numRef>
              <c:f>Original!$K$2:$K$61</c:f>
              <c:numCache>
                <c:formatCode>General</c:formatCode>
                <c:ptCount val="60"/>
                <c:pt idx="0">
                  <c:v>0.20828320000000081</c:v>
                </c:pt>
                <c:pt idx="1">
                  <c:v>0.20684746666700124</c:v>
                </c:pt>
                <c:pt idx="2">
                  <c:v>0.21717551381199998</c:v>
                </c:pt>
                <c:pt idx="3">
                  <c:v>0.22600066115699999</c:v>
                </c:pt>
                <c:pt idx="4">
                  <c:v>0.235842644628</c:v>
                </c:pt>
                <c:pt idx="5">
                  <c:v>0.24171093333300092</c:v>
                </c:pt>
                <c:pt idx="6">
                  <c:v>0.2586594851490015</c:v>
                </c:pt>
                <c:pt idx="7">
                  <c:v>0.26742532231399996</c:v>
                </c:pt>
                <c:pt idx="8">
                  <c:v>0.27709408264500002</c:v>
                </c:pt>
                <c:pt idx="9">
                  <c:v>0.275133333333</c:v>
                </c:pt>
                <c:pt idx="10">
                  <c:v>0.29992518203300167</c:v>
                </c:pt>
                <c:pt idx="11">
                  <c:v>0.30949668874200242</c:v>
                </c:pt>
                <c:pt idx="12">
                  <c:v>0.31671933884299996</c:v>
                </c:pt>
                <c:pt idx="13">
                  <c:v>0.32463561716199996</c:v>
                </c:pt>
                <c:pt idx="14">
                  <c:v>0.33459733333300168</c:v>
                </c:pt>
                <c:pt idx="15">
                  <c:v>0.35820365432099999</c:v>
                </c:pt>
                <c:pt idx="16">
                  <c:v>0.36413619834700167</c:v>
                </c:pt>
                <c:pt idx="17">
                  <c:v>0.37083147252699999</c:v>
                </c:pt>
                <c:pt idx="18">
                  <c:v>0.3715493333330015</c:v>
                </c:pt>
                <c:pt idx="19">
                  <c:v>0.38009811570199997</c:v>
                </c:pt>
                <c:pt idx="20">
                  <c:v>0.3894728168170033</c:v>
                </c:pt>
                <c:pt idx="21">
                  <c:v>0.397664158416</c:v>
                </c:pt>
                <c:pt idx="22">
                  <c:v>0.40616369230799998</c:v>
                </c:pt>
                <c:pt idx="23">
                  <c:v>0.41613450549499997</c:v>
                </c:pt>
                <c:pt idx="24">
                  <c:v>0.42500346005500161</c:v>
                </c:pt>
                <c:pt idx="25">
                  <c:v>0.43678206593400443</c:v>
                </c:pt>
                <c:pt idx="26">
                  <c:v>0.445079184573</c:v>
                </c:pt>
                <c:pt idx="27">
                  <c:v>0.45511457851199993</c:v>
                </c:pt>
                <c:pt idx="28">
                  <c:v>0.46507306666699999</c:v>
                </c:pt>
                <c:pt idx="29">
                  <c:v>0.48342294650199996</c:v>
                </c:pt>
                <c:pt idx="30">
                  <c:v>0.49868941436500225</c:v>
                </c:pt>
                <c:pt idx="31">
                  <c:v>0.50792246153799958</c:v>
                </c:pt>
                <c:pt idx="32">
                  <c:v>0.51534891089099999</c:v>
                </c:pt>
                <c:pt idx="33">
                  <c:v>0.51978693004099996</c:v>
                </c:pt>
                <c:pt idx="34">
                  <c:v>0.52830002209900062</c:v>
                </c:pt>
                <c:pt idx="35">
                  <c:v>0.53643244198899664</c:v>
                </c:pt>
                <c:pt idx="36">
                  <c:v>0.54397792739299999</c:v>
                </c:pt>
                <c:pt idx="37">
                  <c:v>0.55283865346500383</c:v>
                </c:pt>
                <c:pt idx="38">
                  <c:v>0.560562989010994</c:v>
                </c:pt>
                <c:pt idx="39">
                  <c:v>0.56844271074399999</c:v>
                </c:pt>
                <c:pt idx="40">
                  <c:v>0.58115622442199699</c:v>
                </c:pt>
                <c:pt idx="41">
                  <c:v>0.58958274897099217</c:v>
                </c:pt>
                <c:pt idx="42">
                  <c:v>0.59951156043999665</c:v>
                </c:pt>
                <c:pt idx="43">
                  <c:v>0.60746026666700004</c:v>
                </c:pt>
                <c:pt idx="44">
                  <c:v>0.62225866666700391</c:v>
                </c:pt>
                <c:pt idx="45">
                  <c:v>0.63983033962300451</c:v>
                </c:pt>
                <c:pt idx="46">
                  <c:v>0.64816694339599989</c:v>
                </c:pt>
                <c:pt idx="47">
                  <c:v>0.65489031405000531</c:v>
                </c:pt>
                <c:pt idx="48">
                  <c:v>0.66311229629600299</c:v>
                </c:pt>
                <c:pt idx="49">
                  <c:v>0.67602293333300656</c:v>
                </c:pt>
                <c:pt idx="50">
                  <c:v>0.67988714403299999</c:v>
                </c:pt>
                <c:pt idx="51">
                  <c:v>0.68742223691500004</c:v>
                </c:pt>
                <c:pt idx="52">
                  <c:v>0.69644510288100003</c:v>
                </c:pt>
                <c:pt idx="53">
                  <c:v>0.70342040924099991</c:v>
                </c:pt>
                <c:pt idx="54">
                  <c:v>0.71166506666700369</c:v>
                </c:pt>
                <c:pt idx="55">
                  <c:v>0.73480853333300633</c:v>
                </c:pt>
                <c:pt idx="56">
                  <c:v>0.74303065020600323</c:v>
                </c:pt>
                <c:pt idx="57">
                  <c:v>0.749141866667006</c:v>
                </c:pt>
                <c:pt idx="58">
                  <c:v>0.76756906666700064</c:v>
                </c:pt>
                <c:pt idx="59">
                  <c:v>0.79132853333300335</c:v>
                </c:pt>
              </c:numCache>
            </c:numRef>
          </c:val>
        </c:ser>
        <c:ser>
          <c:idx val="2"/>
          <c:order val="1"/>
          <c:tx>
            <c:v>Scatter Bs</c:v>
          </c:tx>
          <c:spPr>
            <a:ln>
              <a:solidFill>
                <a:schemeClr val="accent3">
                  <a:lumMod val="60000"/>
                  <a:lumOff val="40000"/>
                </a:schemeClr>
              </a:solidFill>
            </a:ln>
          </c:spPr>
          <c:marker>
            <c:symbol val="none"/>
          </c:marker>
          <c:cat>
            <c:numRef>
              <c:f>Original!$A$2:$A$61</c:f>
              <c:numCache>
                <c:formatCode>General</c:formatCode>
                <c:ptCount val="6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57</c:v>
                </c:pt>
                <c:pt idx="56">
                  <c:v>58</c:v>
                </c:pt>
                <c:pt idx="57">
                  <c:v>59</c:v>
                </c:pt>
                <c:pt idx="58">
                  <c:v>60</c:v>
                </c:pt>
                <c:pt idx="59">
                  <c:v>62</c:v>
                </c:pt>
              </c:numCache>
            </c:numRef>
          </c:cat>
          <c:val>
            <c:numRef>
              <c:f>'D&amp;M&amp;R RGB in MRTs'!$K$2:$K$61</c:f>
              <c:numCache>
                <c:formatCode>General</c:formatCode>
                <c:ptCount val="60"/>
                <c:pt idx="0">
                  <c:v>4.9949066666699675E-2</c:v>
                </c:pt>
                <c:pt idx="1">
                  <c:v>5.6672533333299996E-2</c:v>
                </c:pt>
                <c:pt idx="2">
                  <c:v>6.1443535911599997E-2</c:v>
                </c:pt>
                <c:pt idx="3">
                  <c:v>7.3655236514499969E-2</c:v>
                </c:pt>
                <c:pt idx="4">
                  <c:v>8.0887634854799981E-2</c:v>
                </c:pt>
                <c:pt idx="5">
                  <c:v>9.2606933333300043E-2</c:v>
                </c:pt>
                <c:pt idx="6">
                  <c:v>9.5329379767800662E-2</c:v>
                </c:pt>
                <c:pt idx="7">
                  <c:v>0.107861995859</c:v>
                </c:pt>
                <c:pt idx="8">
                  <c:v>0.11295769847899999</c:v>
                </c:pt>
                <c:pt idx="9">
                  <c:v>0.10816666666700046</c:v>
                </c:pt>
                <c:pt idx="10">
                  <c:v>0.13664125118500092</c:v>
                </c:pt>
                <c:pt idx="11">
                  <c:v>0.14741927694900087</c:v>
                </c:pt>
                <c:pt idx="12">
                  <c:v>0.15042164315400078</c:v>
                </c:pt>
                <c:pt idx="13">
                  <c:v>0.15530438474300104</c:v>
                </c:pt>
                <c:pt idx="14">
                  <c:v>0.14996672636800001</c:v>
                </c:pt>
                <c:pt idx="15">
                  <c:v>0.16825142857100087</c:v>
                </c:pt>
                <c:pt idx="16">
                  <c:v>0.17183340525599999</c:v>
                </c:pt>
                <c:pt idx="17">
                  <c:v>0.17972517127099999</c:v>
                </c:pt>
                <c:pt idx="18">
                  <c:v>0.17598986666700087</c:v>
                </c:pt>
                <c:pt idx="19">
                  <c:v>0.18252448861300041</c:v>
                </c:pt>
                <c:pt idx="20">
                  <c:v>0.19330968325799999</c:v>
                </c:pt>
                <c:pt idx="21">
                  <c:v>0.20053545605300024</c:v>
                </c:pt>
                <c:pt idx="22">
                  <c:v>0.21318541436499999</c:v>
                </c:pt>
                <c:pt idx="23">
                  <c:v>0.22393290607700087</c:v>
                </c:pt>
                <c:pt idx="24">
                  <c:v>0.226084248963</c:v>
                </c:pt>
                <c:pt idx="25">
                  <c:v>0.22895779005500044</c:v>
                </c:pt>
                <c:pt idx="26">
                  <c:v>0.22953666389999999</c:v>
                </c:pt>
                <c:pt idx="27">
                  <c:v>0.23758092392799998</c:v>
                </c:pt>
                <c:pt idx="28">
                  <c:v>0.250931466667</c:v>
                </c:pt>
                <c:pt idx="29">
                  <c:v>0.25614111801199724</c:v>
                </c:pt>
                <c:pt idx="30">
                  <c:v>0.25393352486199827</c:v>
                </c:pt>
                <c:pt idx="31">
                  <c:v>0.26874206998199995</c:v>
                </c:pt>
                <c:pt idx="32">
                  <c:v>0.27419966832499998</c:v>
                </c:pt>
                <c:pt idx="33">
                  <c:v>0.27496467080700265</c:v>
                </c:pt>
                <c:pt idx="34">
                  <c:v>0.28619474033100001</c:v>
                </c:pt>
                <c:pt idx="35">
                  <c:v>0.29505166850799996</c:v>
                </c:pt>
                <c:pt idx="36">
                  <c:v>0.30150591044800001</c:v>
                </c:pt>
                <c:pt idx="37">
                  <c:v>0.30737215257000144</c:v>
                </c:pt>
                <c:pt idx="38">
                  <c:v>0.31052066298300329</c:v>
                </c:pt>
                <c:pt idx="39">
                  <c:v>0.31924647302900289</c:v>
                </c:pt>
                <c:pt idx="40">
                  <c:v>0.32252285240500167</c:v>
                </c:pt>
                <c:pt idx="41">
                  <c:v>0.33484117598300339</c:v>
                </c:pt>
                <c:pt idx="42">
                  <c:v>0.34216167955799998</c:v>
                </c:pt>
                <c:pt idx="43">
                  <c:v>0.34529946666699979</c:v>
                </c:pt>
                <c:pt idx="44">
                  <c:v>0.35415993360999998</c:v>
                </c:pt>
                <c:pt idx="45">
                  <c:v>0.35985565876800002</c:v>
                </c:pt>
                <c:pt idx="46">
                  <c:v>0.36893330805699975</c:v>
                </c:pt>
                <c:pt idx="47">
                  <c:v>0.38029623236500032</c:v>
                </c:pt>
                <c:pt idx="48">
                  <c:v>0.37906504347799996</c:v>
                </c:pt>
                <c:pt idx="49">
                  <c:v>0.3878178666670033</c:v>
                </c:pt>
                <c:pt idx="50">
                  <c:v>0.39109777225700254</c:v>
                </c:pt>
                <c:pt idx="51">
                  <c:v>0.39691153527000311</c:v>
                </c:pt>
                <c:pt idx="52">
                  <c:v>0.40581710973100038</c:v>
                </c:pt>
                <c:pt idx="53">
                  <c:v>0.41072074295200167</c:v>
                </c:pt>
                <c:pt idx="54">
                  <c:v>0.42084160000000032</c:v>
                </c:pt>
                <c:pt idx="55">
                  <c:v>0.43302133333300197</c:v>
                </c:pt>
                <c:pt idx="56">
                  <c:v>0.43905305175999998</c:v>
                </c:pt>
                <c:pt idx="57">
                  <c:v>0.44388320000000031</c:v>
                </c:pt>
                <c:pt idx="58">
                  <c:v>0.45280533333300038</c:v>
                </c:pt>
                <c:pt idx="59">
                  <c:v>0.46551413333300162</c:v>
                </c:pt>
              </c:numCache>
            </c:numRef>
          </c:val>
        </c:ser>
        <c:marker val="1"/>
        <c:axId val="103378304"/>
        <c:axId val="103400576"/>
      </c:lineChart>
      <c:catAx>
        <c:axId val="103378304"/>
        <c:scaling>
          <c:orientation val="minMax"/>
        </c:scaling>
        <c:axPos val="b"/>
        <c:numFmt formatCode="General" sourceLinked="1"/>
        <c:tickLblPos val="nextTo"/>
        <c:crossAx val="103400576"/>
        <c:crosses val="autoZero"/>
        <c:auto val="1"/>
        <c:lblAlgn val="ctr"/>
        <c:lblOffset val="100"/>
        <c:tickLblSkip val="5"/>
      </c:catAx>
      <c:valAx>
        <c:axId val="103400576"/>
        <c:scaling>
          <c:orientation val="minMax"/>
        </c:scaling>
        <c:axPos val="l"/>
        <c:majorGridlines/>
        <c:numFmt formatCode="General" sourceLinked="1"/>
        <c:tickLblPos val="nextTo"/>
        <c:crossAx val="103378304"/>
        <c:crosses val="autoZero"/>
        <c:crossBetween val="between"/>
      </c:valAx>
    </c:plotArea>
    <c:legend>
      <c:legendPos val="r"/>
      <c:layout>
        <c:manualLayout>
          <c:xMode val="edge"/>
          <c:yMode val="edge"/>
          <c:x val="6.8290831040799499E-2"/>
          <c:y val="0.11906084147594879"/>
          <c:w val="0.17702593414008524"/>
          <c:h val="0.31325605132691742"/>
        </c:manualLayout>
      </c:layout>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lrMapOvr bg1="dk2" tx1="lt1" bg2="dk1" tx2="lt2" accent1="accent1" accent2="accent2" accent3="accent3" accent4="accent4" accent5="accent5" accent6="accent6" hlink="hlink" folHlink="folHlink"/>
  <c:chart>
    <c:plotArea>
      <c:layout>
        <c:manualLayout>
          <c:layoutTarget val="inner"/>
          <c:xMode val="edge"/>
          <c:yMode val="edge"/>
          <c:x val="6.4154526201660331E-2"/>
          <c:y val="4.3796288632904024E-2"/>
          <c:w val="0.91923460710168803"/>
          <c:h val="0.83071402058081456"/>
        </c:manualLayout>
      </c:layout>
      <c:areaChart>
        <c:grouping val="stacked"/>
        <c:ser>
          <c:idx val="1"/>
          <c:order val="0"/>
          <c:tx>
            <c:strRef>
              <c:f>'Overall (Original)'!$W$1</c:f>
              <c:strCache>
                <c:ptCount val="1"/>
                <c:pt idx="0">
                  <c:v>Bs</c:v>
                </c:pt>
              </c:strCache>
            </c:strRef>
          </c:tx>
          <c:val>
            <c:numRef>
              <c:f>'Overall (Original)'!$W$2:$W$61</c:f>
              <c:numCache>
                <c:formatCode>General</c:formatCode>
                <c:ptCount val="60"/>
                <c:pt idx="0">
                  <c:v>0.30018586666699998</c:v>
                </c:pt>
                <c:pt idx="1">
                  <c:v>0.29806426666699998</c:v>
                </c:pt>
                <c:pt idx="2">
                  <c:v>0.30884248888900739</c:v>
                </c:pt>
                <c:pt idx="3">
                  <c:v>0.32004600000000138</c:v>
                </c:pt>
                <c:pt idx="4">
                  <c:v>0.32917573333300593</c:v>
                </c:pt>
                <c:pt idx="5">
                  <c:v>0.33270453333300604</c:v>
                </c:pt>
                <c:pt idx="6">
                  <c:v>0.34432335440900036</c:v>
                </c:pt>
                <c:pt idx="7">
                  <c:v>0.35746533333300373</c:v>
                </c:pt>
                <c:pt idx="8">
                  <c:v>0.36547892371700746</c:v>
                </c:pt>
                <c:pt idx="9">
                  <c:v>0.36524666666699995</c:v>
                </c:pt>
                <c:pt idx="10">
                  <c:v>0.38900014268699995</c:v>
                </c:pt>
                <c:pt idx="11">
                  <c:v>0.40044475207999997</c:v>
                </c:pt>
                <c:pt idx="12">
                  <c:v>0.40613480000000002</c:v>
                </c:pt>
                <c:pt idx="13">
                  <c:v>0.41431025624000373</c:v>
                </c:pt>
                <c:pt idx="14">
                  <c:v>0.42689175727300038</c:v>
                </c:pt>
                <c:pt idx="15">
                  <c:v>0.45106222037400373</c:v>
                </c:pt>
                <c:pt idx="16">
                  <c:v>0.45729146334699999</c:v>
                </c:pt>
                <c:pt idx="17">
                  <c:v>0.46038755555599997</c:v>
                </c:pt>
                <c:pt idx="18">
                  <c:v>0.46808266666700588</c:v>
                </c:pt>
                <c:pt idx="19">
                  <c:v>0.47293331120299997</c:v>
                </c:pt>
                <c:pt idx="20">
                  <c:v>0.48234124867699979</c:v>
                </c:pt>
                <c:pt idx="21">
                  <c:v>0.489230736492</c:v>
                </c:pt>
                <c:pt idx="22">
                  <c:v>0.49863982222199993</c:v>
                </c:pt>
                <c:pt idx="23">
                  <c:v>0.51102590581699958</c:v>
                </c:pt>
                <c:pt idx="24">
                  <c:v>0.51800705947399994</c:v>
                </c:pt>
                <c:pt idx="25">
                  <c:v>0.53128972375699957</c:v>
                </c:pt>
                <c:pt idx="26">
                  <c:v>0.53969261410800995</c:v>
                </c:pt>
                <c:pt idx="27">
                  <c:v>0.54857746260400064</c:v>
                </c:pt>
                <c:pt idx="28">
                  <c:v>0.55739893333300905</c:v>
                </c:pt>
                <c:pt idx="29">
                  <c:v>0.57593613250500064</c:v>
                </c:pt>
                <c:pt idx="30">
                  <c:v>0.5938226740330006</c:v>
                </c:pt>
                <c:pt idx="31">
                  <c:v>0.60254652165899991</c:v>
                </c:pt>
                <c:pt idx="32">
                  <c:v>0.60708993698200064</c:v>
                </c:pt>
                <c:pt idx="33">
                  <c:v>0.61362086666701321</c:v>
                </c:pt>
                <c:pt idx="34">
                  <c:v>0.62210269252100858</c:v>
                </c:pt>
                <c:pt idx="35">
                  <c:v>0.63213854847599993</c:v>
                </c:pt>
                <c:pt idx="36">
                  <c:v>0.63636930449300666</c:v>
                </c:pt>
                <c:pt idx="37">
                  <c:v>0.64490401326701186</c:v>
                </c:pt>
                <c:pt idx="38">
                  <c:v>0.65179257617700836</c:v>
                </c:pt>
                <c:pt idx="39">
                  <c:v>0.66134214107899991</c:v>
                </c:pt>
                <c:pt idx="40">
                  <c:v>0.67287206633500996</c:v>
                </c:pt>
                <c:pt idx="41">
                  <c:v>0.68393991701200074</c:v>
                </c:pt>
                <c:pt idx="42">
                  <c:v>0.69289458171699958</c:v>
                </c:pt>
                <c:pt idx="43">
                  <c:v>0.70157573333299994</c:v>
                </c:pt>
                <c:pt idx="44">
                  <c:v>0.71628560995900004</c:v>
                </c:pt>
                <c:pt idx="45">
                  <c:v>0.73521575326200062</c:v>
                </c:pt>
                <c:pt idx="46">
                  <c:v>0.74193852431799989</c:v>
                </c:pt>
                <c:pt idx="47">
                  <c:v>0.74993599999999994</c:v>
                </c:pt>
                <c:pt idx="48">
                  <c:v>0.75775800829901174</c:v>
                </c:pt>
                <c:pt idx="49">
                  <c:v>0.76932373333301085</c:v>
                </c:pt>
                <c:pt idx="50">
                  <c:v>0.77478000831600746</c:v>
                </c:pt>
                <c:pt idx="51">
                  <c:v>0.78167887136900849</c:v>
                </c:pt>
                <c:pt idx="52">
                  <c:v>0.78998227385899988</c:v>
                </c:pt>
                <c:pt idx="53">
                  <c:v>0.79701757877300006</c:v>
                </c:pt>
                <c:pt idx="54">
                  <c:v>0.80465919999999991</c:v>
                </c:pt>
                <c:pt idx="55">
                  <c:v>0.82679680000000666</c:v>
                </c:pt>
                <c:pt idx="56">
                  <c:v>0.83540992531099989</c:v>
                </c:pt>
                <c:pt idx="57">
                  <c:v>0.84357280000000001</c:v>
                </c:pt>
                <c:pt idx="58">
                  <c:v>0.86085413333301186</c:v>
                </c:pt>
                <c:pt idx="59">
                  <c:v>0.8849101333329995</c:v>
                </c:pt>
              </c:numCache>
            </c:numRef>
          </c:val>
        </c:ser>
        <c:ser>
          <c:idx val="7"/>
          <c:order val="1"/>
          <c:tx>
            <c:strRef>
              <c:f>'Overall (Original)'!$AC$1</c:f>
              <c:strCache>
                <c:ptCount val="1"/>
                <c:pt idx="0">
                  <c:v>Rs</c:v>
                </c:pt>
              </c:strCache>
            </c:strRef>
          </c:tx>
          <c:val>
            <c:numRef>
              <c:f>'Overall (Original)'!$AC$2:$AC$61</c:f>
              <c:numCache>
                <c:formatCode>General</c:formatCode>
                <c:ptCount val="60"/>
                <c:pt idx="0">
                  <c:v>5.3968000000000124E-3</c:v>
                </c:pt>
                <c:pt idx="1">
                  <c:v>0.12101519999999999</c:v>
                </c:pt>
                <c:pt idx="2">
                  <c:v>0.130204177778</c:v>
                </c:pt>
                <c:pt idx="3">
                  <c:v>0.13713839999999999</c:v>
                </c:pt>
                <c:pt idx="4">
                  <c:v>0.13383906666699999</c:v>
                </c:pt>
                <c:pt idx="5">
                  <c:v>0.13316933333300021</c:v>
                </c:pt>
                <c:pt idx="6">
                  <c:v>0.139473836938</c:v>
                </c:pt>
                <c:pt idx="7">
                  <c:v>0.13850333333300024</c:v>
                </c:pt>
                <c:pt idx="8">
                  <c:v>0.14176377253800004</c:v>
                </c:pt>
                <c:pt idx="9">
                  <c:v>0.18782560000000001</c:v>
                </c:pt>
                <c:pt idx="10">
                  <c:v>0.19226893698000044</c:v>
                </c:pt>
                <c:pt idx="11">
                  <c:v>0.18129533444300325</c:v>
                </c:pt>
                <c:pt idx="12">
                  <c:v>0.19311093333300006</c:v>
                </c:pt>
                <c:pt idx="13">
                  <c:v>0.19369988685500181</c:v>
                </c:pt>
                <c:pt idx="14">
                  <c:v>0.19393713050700381</c:v>
                </c:pt>
                <c:pt idx="15">
                  <c:v>0.19729144282700375</c:v>
                </c:pt>
                <c:pt idx="16">
                  <c:v>0.202120542185</c:v>
                </c:pt>
                <c:pt idx="17">
                  <c:v>0.20259822222200041</c:v>
                </c:pt>
                <c:pt idx="18">
                  <c:v>0.19926560000000004</c:v>
                </c:pt>
                <c:pt idx="19">
                  <c:v>0.23096258921200041</c:v>
                </c:pt>
                <c:pt idx="20">
                  <c:v>0.24607088132999999</c:v>
                </c:pt>
                <c:pt idx="21">
                  <c:v>0.20971017788900212</c:v>
                </c:pt>
                <c:pt idx="22">
                  <c:v>0.26145546666699976</c:v>
                </c:pt>
                <c:pt idx="23">
                  <c:v>0.28083332964000002</c:v>
                </c:pt>
                <c:pt idx="24">
                  <c:v>0.26154896818800188</c:v>
                </c:pt>
                <c:pt idx="25">
                  <c:v>0.26028110497199974</c:v>
                </c:pt>
                <c:pt idx="26">
                  <c:v>0.2897985504839965</c:v>
                </c:pt>
                <c:pt idx="27">
                  <c:v>0.28043780609399999</c:v>
                </c:pt>
                <c:pt idx="28">
                  <c:v>0.31014346666699993</c:v>
                </c:pt>
                <c:pt idx="29">
                  <c:v>0.27857219047600001</c:v>
                </c:pt>
                <c:pt idx="30">
                  <c:v>0.34867456353600401</c:v>
                </c:pt>
                <c:pt idx="31">
                  <c:v>0.33367585622100032</c:v>
                </c:pt>
                <c:pt idx="32">
                  <c:v>0.30506045771100032</c:v>
                </c:pt>
                <c:pt idx="33">
                  <c:v>0.32229020000000008</c:v>
                </c:pt>
                <c:pt idx="34">
                  <c:v>0.29377178947399996</c:v>
                </c:pt>
                <c:pt idx="35">
                  <c:v>0.33722548476500475</c:v>
                </c:pt>
                <c:pt idx="36">
                  <c:v>0.33988366056600655</c:v>
                </c:pt>
                <c:pt idx="37">
                  <c:v>0.38141606633500746</c:v>
                </c:pt>
                <c:pt idx="38">
                  <c:v>0.36797500277000345</c:v>
                </c:pt>
                <c:pt idx="39">
                  <c:v>0.37685868879700746</c:v>
                </c:pt>
                <c:pt idx="40">
                  <c:v>0.39342970480900752</c:v>
                </c:pt>
                <c:pt idx="41">
                  <c:v>0.42570469709500497</c:v>
                </c:pt>
                <c:pt idx="42">
                  <c:v>0.40498552908600038</c:v>
                </c:pt>
                <c:pt idx="43">
                  <c:v>0.40643626666700333</c:v>
                </c:pt>
                <c:pt idx="44">
                  <c:v>0.41650575933599998</c:v>
                </c:pt>
                <c:pt idx="45">
                  <c:v>0.42633922657200002</c:v>
                </c:pt>
                <c:pt idx="46">
                  <c:v>0.41850404744999997</c:v>
                </c:pt>
                <c:pt idx="47">
                  <c:v>0.39117093333300745</c:v>
                </c:pt>
                <c:pt idx="48">
                  <c:v>0.43372434854799996</c:v>
                </c:pt>
                <c:pt idx="49">
                  <c:v>0.42401626666700593</c:v>
                </c:pt>
                <c:pt idx="50">
                  <c:v>0.46800671933500593</c:v>
                </c:pt>
                <c:pt idx="51">
                  <c:v>0.44575539695700012</c:v>
                </c:pt>
                <c:pt idx="52">
                  <c:v>0.46447681327800644</c:v>
                </c:pt>
                <c:pt idx="53">
                  <c:v>0.46331038142600367</c:v>
                </c:pt>
                <c:pt idx="54">
                  <c:v>0.51543599999999956</c:v>
                </c:pt>
                <c:pt idx="55">
                  <c:v>0.45552400000000032</c:v>
                </c:pt>
                <c:pt idx="56">
                  <c:v>0.47078526141099997</c:v>
                </c:pt>
                <c:pt idx="57">
                  <c:v>0.62498373333299995</c:v>
                </c:pt>
                <c:pt idx="58">
                  <c:v>0.48205653333300447</c:v>
                </c:pt>
                <c:pt idx="59">
                  <c:v>0.44812586666700038</c:v>
                </c:pt>
              </c:numCache>
            </c:numRef>
          </c:val>
        </c:ser>
        <c:ser>
          <c:idx val="8"/>
          <c:order val="2"/>
          <c:tx>
            <c:strRef>
              <c:f>'Overall (Original)'!$AD$1</c:f>
              <c:strCache>
                <c:ptCount val="1"/>
                <c:pt idx="0">
                  <c:v>Self-Lighting</c:v>
                </c:pt>
              </c:strCache>
            </c:strRef>
          </c:tx>
          <c:val>
            <c:numRef>
              <c:f>'Overall (Original)'!$AD$2:$AD$61</c:f>
              <c:numCache>
                <c:formatCode>General</c:formatCode>
                <c:ptCount val="60"/>
                <c:pt idx="0">
                  <c:v>1.8017866666700025E-2</c:v>
                </c:pt>
                <c:pt idx="1">
                  <c:v>2.4322133333299977E-2</c:v>
                </c:pt>
                <c:pt idx="2">
                  <c:v>2.5440622222200032E-2</c:v>
                </c:pt>
                <c:pt idx="3">
                  <c:v>2.5537866666700052E-2</c:v>
                </c:pt>
                <c:pt idx="4">
                  <c:v>2.8668000000000003E-2</c:v>
                </c:pt>
                <c:pt idx="5">
                  <c:v>3.1661600000000019E-2</c:v>
                </c:pt>
                <c:pt idx="6">
                  <c:v>3.2599427620600051E-2</c:v>
                </c:pt>
                <c:pt idx="7">
                  <c:v>3.5253066666700056E-2</c:v>
                </c:pt>
                <c:pt idx="8">
                  <c:v>3.5840443828000092E-2</c:v>
                </c:pt>
                <c:pt idx="9">
                  <c:v>3.8349599999999998E-2</c:v>
                </c:pt>
                <c:pt idx="10">
                  <c:v>4.1233502972699856E-2</c:v>
                </c:pt>
                <c:pt idx="11">
                  <c:v>4.2738369384399975E-2</c:v>
                </c:pt>
                <c:pt idx="12">
                  <c:v>4.4640666666699955E-2</c:v>
                </c:pt>
                <c:pt idx="13">
                  <c:v>4.6277351081499746E-2</c:v>
                </c:pt>
                <c:pt idx="14">
                  <c:v>4.7125200332499985E-2</c:v>
                </c:pt>
                <c:pt idx="15">
                  <c:v>4.9134303534299997E-2</c:v>
                </c:pt>
                <c:pt idx="16">
                  <c:v>5.1989510373399765E-2</c:v>
                </c:pt>
                <c:pt idx="17">
                  <c:v>5.4943288888900113E-2</c:v>
                </c:pt>
                <c:pt idx="18">
                  <c:v>5.5242399999999997E-2</c:v>
                </c:pt>
                <c:pt idx="19">
                  <c:v>5.7853410788399992E-2</c:v>
                </c:pt>
                <c:pt idx="20">
                  <c:v>5.8287746031699957E-2</c:v>
                </c:pt>
                <c:pt idx="21">
                  <c:v>5.8966796342500877E-2</c:v>
                </c:pt>
                <c:pt idx="22">
                  <c:v>6.1898933333300134E-2</c:v>
                </c:pt>
                <c:pt idx="23">
                  <c:v>6.2895423822701371E-2</c:v>
                </c:pt>
                <c:pt idx="24">
                  <c:v>6.4607867219900014E-2</c:v>
                </c:pt>
                <c:pt idx="25">
                  <c:v>6.5502762430900044E-2</c:v>
                </c:pt>
                <c:pt idx="26">
                  <c:v>6.851731120330011E-2</c:v>
                </c:pt>
                <c:pt idx="27">
                  <c:v>7.0050792243800092E-2</c:v>
                </c:pt>
                <c:pt idx="28">
                  <c:v>6.9958133333299991E-2</c:v>
                </c:pt>
                <c:pt idx="29">
                  <c:v>7.4115113871600038E-2</c:v>
                </c:pt>
                <c:pt idx="30">
                  <c:v>7.7099580110500124E-2</c:v>
                </c:pt>
                <c:pt idx="31">
                  <c:v>7.9851531797200129E-2</c:v>
                </c:pt>
                <c:pt idx="32">
                  <c:v>8.1714626865700024E-2</c:v>
                </c:pt>
                <c:pt idx="33">
                  <c:v>8.2589400000000021E-2</c:v>
                </c:pt>
                <c:pt idx="34">
                  <c:v>8.4419279778400011E-2</c:v>
                </c:pt>
                <c:pt idx="35">
                  <c:v>8.6002969529100068E-2</c:v>
                </c:pt>
                <c:pt idx="36">
                  <c:v>8.6941284525799981E-2</c:v>
                </c:pt>
                <c:pt idx="37">
                  <c:v>8.8732762852400268E-2</c:v>
                </c:pt>
                <c:pt idx="38">
                  <c:v>8.9801573407200047E-2</c:v>
                </c:pt>
                <c:pt idx="39">
                  <c:v>9.0445145228200061E-2</c:v>
                </c:pt>
                <c:pt idx="40">
                  <c:v>9.3994507462700244E-2</c:v>
                </c:pt>
                <c:pt idx="41">
                  <c:v>9.384073029050001E-2</c:v>
                </c:pt>
                <c:pt idx="42">
                  <c:v>9.7346481994500009E-2</c:v>
                </c:pt>
                <c:pt idx="43">
                  <c:v>9.9072266666700021E-2</c:v>
                </c:pt>
                <c:pt idx="44">
                  <c:v>0.10250582572600102</c:v>
                </c:pt>
                <c:pt idx="45">
                  <c:v>0.10029190984600102</c:v>
                </c:pt>
                <c:pt idx="46">
                  <c:v>0.10323503677300158</c:v>
                </c:pt>
                <c:pt idx="47">
                  <c:v>0.107345333333</c:v>
                </c:pt>
                <c:pt idx="48">
                  <c:v>0.10719103734400012</c:v>
                </c:pt>
                <c:pt idx="49">
                  <c:v>0.10754693333300012</c:v>
                </c:pt>
                <c:pt idx="50">
                  <c:v>0.10781871101899999</c:v>
                </c:pt>
                <c:pt idx="51">
                  <c:v>0.11104079668000003</c:v>
                </c:pt>
                <c:pt idx="52">
                  <c:v>0.11388049792499998</c:v>
                </c:pt>
                <c:pt idx="53">
                  <c:v>0.11381259038100003</c:v>
                </c:pt>
                <c:pt idx="54">
                  <c:v>0.11548160000000003</c:v>
                </c:pt>
                <c:pt idx="55">
                  <c:v>0.11778933333300003</c:v>
                </c:pt>
                <c:pt idx="56">
                  <c:v>0.120902307054</c:v>
                </c:pt>
                <c:pt idx="57">
                  <c:v>0.1221088</c:v>
                </c:pt>
                <c:pt idx="58">
                  <c:v>0.12243466666700002</c:v>
                </c:pt>
                <c:pt idx="59">
                  <c:v>0.13124693333300044</c:v>
                </c:pt>
              </c:numCache>
            </c:numRef>
          </c:val>
        </c:ser>
        <c:ser>
          <c:idx val="9"/>
          <c:order val="3"/>
          <c:tx>
            <c:strRef>
              <c:f>'Overall (Original)'!$AE$1</c:f>
              <c:strCache>
                <c:ptCount val="1"/>
                <c:pt idx="0">
                  <c:v>InterfaceResponse</c:v>
                </c:pt>
              </c:strCache>
            </c:strRef>
          </c:tx>
          <c:val>
            <c:numRef>
              <c:f>'Overall (Original)'!$AE$2:$AE$61</c:f>
              <c:numCache>
                <c:formatCode>General</c:formatCode>
                <c:ptCount val="60"/>
                <c:pt idx="0">
                  <c:v>5.5861333333300719E-3</c:v>
                </c:pt>
                <c:pt idx="1">
                  <c:v>1.8777866666700043E-2</c:v>
                </c:pt>
                <c:pt idx="2">
                  <c:v>2.2108799999999998E-2</c:v>
                </c:pt>
                <c:pt idx="3">
                  <c:v>2.4377866666700082E-2</c:v>
                </c:pt>
                <c:pt idx="4">
                  <c:v>2.8928266666699998E-2</c:v>
                </c:pt>
                <c:pt idx="5">
                  <c:v>3.264560000000049E-2</c:v>
                </c:pt>
                <c:pt idx="6">
                  <c:v>3.6772046589000615E-2</c:v>
                </c:pt>
                <c:pt idx="7">
                  <c:v>3.8890133333299999E-2</c:v>
                </c:pt>
                <c:pt idx="8">
                  <c:v>4.3568332870999996E-2</c:v>
                </c:pt>
                <c:pt idx="9">
                  <c:v>4.6197333333299992E-2</c:v>
                </c:pt>
                <c:pt idx="10">
                  <c:v>4.9973269916800123E-2</c:v>
                </c:pt>
                <c:pt idx="11">
                  <c:v>5.3631094841900796E-2</c:v>
                </c:pt>
                <c:pt idx="12">
                  <c:v>5.6953466666699946E-2</c:v>
                </c:pt>
                <c:pt idx="13">
                  <c:v>5.9806562396000032E-2</c:v>
                </c:pt>
                <c:pt idx="14">
                  <c:v>6.3167148794699757E-2</c:v>
                </c:pt>
                <c:pt idx="15">
                  <c:v>6.7159550935599999E-2</c:v>
                </c:pt>
                <c:pt idx="16">
                  <c:v>6.9313195020701046E-2</c:v>
                </c:pt>
                <c:pt idx="17">
                  <c:v>7.5565688888900084E-2</c:v>
                </c:pt>
                <c:pt idx="18">
                  <c:v>7.7477333333299994E-2</c:v>
                </c:pt>
                <c:pt idx="19">
                  <c:v>8.1004149377600768E-2</c:v>
                </c:pt>
                <c:pt idx="20">
                  <c:v>8.3842080120900025E-2</c:v>
                </c:pt>
                <c:pt idx="21">
                  <c:v>8.8417649210300001E-2</c:v>
                </c:pt>
                <c:pt idx="22">
                  <c:v>9.0505866666700768E-2</c:v>
                </c:pt>
                <c:pt idx="23">
                  <c:v>9.4194349030501265E-2</c:v>
                </c:pt>
                <c:pt idx="24">
                  <c:v>9.846391147990001E-2</c:v>
                </c:pt>
                <c:pt idx="25">
                  <c:v>0.100679690608</c:v>
                </c:pt>
                <c:pt idx="26">
                  <c:v>0.10428742462</c:v>
                </c:pt>
                <c:pt idx="27">
                  <c:v>0.1080421939060011</c:v>
                </c:pt>
                <c:pt idx="28">
                  <c:v>0.10766719999999999</c:v>
                </c:pt>
                <c:pt idx="29">
                  <c:v>0.11395975155300002</c:v>
                </c:pt>
                <c:pt idx="30">
                  <c:v>0.11658528176800133</c:v>
                </c:pt>
                <c:pt idx="31">
                  <c:v>0.120443015668</c:v>
                </c:pt>
                <c:pt idx="32">
                  <c:v>0.1245209154230011</c:v>
                </c:pt>
                <c:pt idx="33">
                  <c:v>0.12633519999999998</c:v>
                </c:pt>
                <c:pt idx="34">
                  <c:v>0.13073170083100041</c:v>
                </c:pt>
                <c:pt idx="35">
                  <c:v>0.13441994459800302</c:v>
                </c:pt>
                <c:pt idx="36">
                  <c:v>0.13811812312800001</c:v>
                </c:pt>
                <c:pt idx="37">
                  <c:v>0.14130128026500041</c:v>
                </c:pt>
                <c:pt idx="38">
                  <c:v>0.14476587257600237</c:v>
                </c:pt>
                <c:pt idx="39">
                  <c:v>0.14739651452300001</c:v>
                </c:pt>
                <c:pt idx="40">
                  <c:v>0.15148136650100302</c:v>
                </c:pt>
                <c:pt idx="41">
                  <c:v>0.1534979585060037</c:v>
                </c:pt>
                <c:pt idx="42">
                  <c:v>0.15451452631599999</c:v>
                </c:pt>
                <c:pt idx="43">
                  <c:v>0.15875280000000044</c:v>
                </c:pt>
                <c:pt idx="44">
                  <c:v>0.16542393361000021</c:v>
                </c:pt>
                <c:pt idx="45">
                  <c:v>0.16765339027300005</c:v>
                </c:pt>
                <c:pt idx="46">
                  <c:v>0.17012805693999997</c:v>
                </c:pt>
                <c:pt idx="47">
                  <c:v>0.17382653333299999</c:v>
                </c:pt>
                <c:pt idx="48">
                  <c:v>0.17523903734400201</c:v>
                </c:pt>
                <c:pt idx="49">
                  <c:v>0.18771786666700288</c:v>
                </c:pt>
                <c:pt idx="50">
                  <c:v>0.18432292723499988</c:v>
                </c:pt>
                <c:pt idx="51">
                  <c:v>0.18688566528399997</c:v>
                </c:pt>
                <c:pt idx="52">
                  <c:v>0.18806891286300204</c:v>
                </c:pt>
                <c:pt idx="53">
                  <c:v>0.19266605638500006</c:v>
                </c:pt>
                <c:pt idx="54">
                  <c:v>0.19447200000000003</c:v>
                </c:pt>
                <c:pt idx="55">
                  <c:v>0.20356800000000044</c:v>
                </c:pt>
                <c:pt idx="56">
                  <c:v>0.20482429875499999</c:v>
                </c:pt>
                <c:pt idx="57">
                  <c:v>0.20460213333300001</c:v>
                </c:pt>
                <c:pt idx="58">
                  <c:v>0.20797146666700186</c:v>
                </c:pt>
                <c:pt idx="59">
                  <c:v>0.21626053333300024</c:v>
                </c:pt>
              </c:numCache>
            </c:numRef>
          </c:val>
        </c:ser>
        <c:ser>
          <c:idx val="10"/>
          <c:order val="4"/>
          <c:tx>
            <c:strRef>
              <c:f>'Overall (Original)'!$AF$1</c:f>
              <c:strCache>
                <c:ptCount val="1"/>
                <c:pt idx="0">
                  <c:v>Padding Light Map</c:v>
                </c:pt>
              </c:strCache>
            </c:strRef>
          </c:tx>
          <c:val>
            <c:numRef>
              <c:f>'Overall (Original)'!$AF$2:$AF$61</c:f>
              <c:numCache>
                <c:formatCode>General</c:formatCode>
                <c:ptCount val="60"/>
                <c:pt idx="0">
                  <c:v>1.0975466666700021E-2</c:v>
                </c:pt>
                <c:pt idx="1">
                  <c:v>1.1292266666699998E-2</c:v>
                </c:pt>
                <c:pt idx="2">
                  <c:v>1.1803377777800194E-2</c:v>
                </c:pt>
                <c:pt idx="3">
                  <c:v>1.2306800000000021E-2</c:v>
                </c:pt>
                <c:pt idx="4">
                  <c:v>1.2878133333300007E-2</c:v>
                </c:pt>
                <c:pt idx="5">
                  <c:v>1.3168800000000041E-2</c:v>
                </c:pt>
                <c:pt idx="6">
                  <c:v>1.3775174708800235E-2</c:v>
                </c:pt>
                <c:pt idx="7">
                  <c:v>1.41541333333E-2</c:v>
                </c:pt>
                <c:pt idx="8">
                  <c:v>1.4550324549200027E-2</c:v>
                </c:pt>
                <c:pt idx="9">
                  <c:v>1.5049600000000003E-2</c:v>
                </c:pt>
                <c:pt idx="10">
                  <c:v>1.5375181926300005E-2</c:v>
                </c:pt>
                <c:pt idx="11">
                  <c:v>1.5797244592299996E-2</c:v>
                </c:pt>
                <c:pt idx="12">
                  <c:v>1.6203733333300083E-2</c:v>
                </c:pt>
                <c:pt idx="13">
                  <c:v>1.6569078203000295E-2</c:v>
                </c:pt>
                <c:pt idx="14">
                  <c:v>1.7048605153800005E-2</c:v>
                </c:pt>
                <c:pt idx="15">
                  <c:v>1.7431085239100232E-2</c:v>
                </c:pt>
                <c:pt idx="16">
                  <c:v>1.7769427385900021E-2</c:v>
                </c:pt>
                <c:pt idx="17">
                  <c:v>1.8201955555600023E-2</c:v>
                </c:pt>
                <c:pt idx="18">
                  <c:v>1.8576000000000009E-2</c:v>
                </c:pt>
                <c:pt idx="19">
                  <c:v>1.9166738589199997E-2</c:v>
                </c:pt>
                <c:pt idx="20">
                  <c:v>1.9530594104300181E-2</c:v>
                </c:pt>
                <c:pt idx="21">
                  <c:v>1.9877426433899999E-2</c:v>
                </c:pt>
                <c:pt idx="22">
                  <c:v>2.0315288888900041E-2</c:v>
                </c:pt>
                <c:pt idx="23">
                  <c:v>2.0678914127400388E-2</c:v>
                </c:pt>
                <c:pt idx="24">
                  <c:v>2.1087291839600012E-2</c:v>
                </c:pt>
                <c:pt idx="25">
                  <c:v>2.1484375690600428E-2</c:v>
                </c:pt>
                <c:pt idx="26">
                  <c:v>2.1882378976500524E-2</c:v>
                </c:pt>
                <c:pt idx="27">
                  <c:v>2.2265351800600002E-2</c:v>
                </c:pt>
                <c:pt idx="28">
                  <c:v>2.2569333333300003E-2</c:v>
                </c:pt>
                <c:pt idx="29">
                  <c:v>2.3118509316799978E-2</c:v>
                </c:pt>
                <c:pt idx="30">
                  <c:v>2.3505325966900012E-2</c:v>
                </c:pt>
                <c:pt idx="31">
                  <c:v>2.3931369585300455E-2</c:v>
                </c:pt>
                <c:pt idx="32">
                  <c:v>2.4327694858999997E-2</c:v>
                </c:pt>
                <c:pt idx="33">
                  <c:v>2.4738066666700011E-2</c:v>
                </c:pt>
                <c:pt idx="34">
                  <c:v>2.5135601108000002E-2</c:v>
                </c:pt>
                <c:pt idx="35">
                  <c:v>2.5597872576200515E-2</c:v>
                </c:pt>
                <c:pt idx="36">
                  <c:v>2.6067540765400056E-2</c:v>
                </c:pt>
                <c:pt idx="37">
                  <c:v>2.6385990049800082E-2</c:v>
                </c:pt>
                <c:pt idx="38">
                  <c:v>2.6790736842099993E-2</c:v>
                </c:pt>
                <c:pt idx="39">
                  <c:v>2.7184863070500092E-2</c:v>
                </c:pt>
                <c:pt idx="40">
                  <c:v>2.7729777777800502E-2</c:v>
                </c:pt>
                <c:pt idx="41">
                  <c:v>2.814360165980001E-2</c:v>
                </c:pt>
                <c:pt idx="42">
                  <c:v>2.8538592797799998E-2</c:v>
                </c:pt>
                <c:pt idx="43">
                  <c:v>2.8931200000000056E-2</c:v>
                </c:pt>
                <c:pt idx="44">
                  <c:v>2.9274556016600006E-2</c:v>
                </c:pt>
                <c:pt idx="45">
                  <c:v>2.9669276393800008E-2</c:v>
                </c:pt>
                <c:pt idx="46">
                  <c:v>3.0127032028500051E-2</c:v>
                </c:pt>
                <c:pt idx="47">
                  <c:v>3.0521599999999989E-2</c:v>
                </c:pt>
                <c:pt idx="48">
                  <c:v>3.0951435684600292E-2</c:v>
                </c:pt>
                <c:pt idx="49">
                  <c:v>3.1431200000000638E-2</c:v>
                </c:pt>
                <c:pt idx="50">
                  <c:v>3.1788773388800012E-2</c:v>
                </c:pt>
                <c:pt idx="51">
                  <c:v>3.2236082987600292E-2</c:v>
                </c:pt>
                <c:pt idx="52">
                  <c:v>3.2689792531100492E-2</c:v>
                </c:pt>
                <c:pt idx="53">
                  <c:v>3.3150248756200006E-2</c:v>
                </c:pt>
                <c:pt idx="54">
                  <c:v>3.3561599999999997E-2</c:v>
                </c:pt>
                <c:pt idx="55">
                  <c:v>3.4468266666700012E-2</c:v>
                </c:pt>
                <c:pt idx="56">
                  <c:v>3.4788780083000001E-2</c:v>
                </c:pt>
                <c:pt idx="57">
                  <c:v>3.5232800000000092E-2</c:v>
                </c:pt>
                <c:pt idx="58">
                  <c:v>3.5698133333299999E-2</c:v>
                </c:pt>
                <c:pt idx="59">
                  <c:v>3.6603200000000599E-2</c:v>
                </c:pt>
              </c:numCache>
            </c:numRef>
          </c:val>
        </c:ser>
        <c:ser>
          <c:idx val="11"/>
          <c:order val="5"/>
          <c:tx>
            <c:strRef>
              <c:f>'Overall (Original)'!$AG$1</c:f>
              <c:strCache>
                <c:ptCount val="1"/>
                <c:pt idx="0">
                  <c:v>Volumes</c:v>
                </c:pt>
              </c:strCache>
            </c:strRef>
          </c:tx>
          <c:val>
            <c:numRef>
              <c:f>'Overall (Original)'!$AG$2:$AG$61</c:f>
              <c:numCache>
                <c:formatCode>General</c:formatCode>
                <c:ptCount val="60"/>
                <c:pt idx="0">
                  <c:v>5.3658400000000016E-2</c:v>
                </c:pt>
                <c:pt idx="1">
                  <c:v>5.8718933333300978E-2</c:v>
                </c:pt>
                <c:pt idx="2">
                  <c:v>6.2464355555600024E-2</c:v>
                </c:pt>
                <c:pt idx="3">
                  <c:v>6.4279199999999995E-2</c:v>
                </c:pt>
                <c:pt idx="4">
                  <c:v>6.4709733333300934E-2</c:v>
                </c:pt>
                <c:pt idx="5">
                  <c:v>6.4919733333300533E-2</c:v>
                </c:pt>
                <c:pt idx="6">
                  <c:v>6.9984053244600122E-2</c:v>
                </c:pt>
                <c:pt idx="7">
                  <c:v>7.0122400000000112E-2</c:v>
                </c:pt>
                <c:pt idx="8">
                  <c:v>7.0833131761399992E-2</c:v>
                </c:pt>
                <c:pt idx="9">
                  <c:v>7.0690933333300524E-2</c:v>
                </c:pt>
                <c:pt idx="10">
                  <c:v>7.2543200951200523E-2</c:v>
                </c:pt>
                <c:pt idx="11">
                  <c:v>7.3357257903500533E-2</c:v>
                </c:pt>
                <c:pt idx="12">
                  <c:v>7.5597066666700033E-2</c:v>
                </c:pt>
                <c:pt idx="13">
                  <c:v>7.6922009983400028E-2</c:v>
                </c:pt>
                <c:pt idx="14">
                  <c:v>8.1183600997500008E-2</c:v>
                </c:pt>
                <c:pt idx="15">
                  <c:v>8.5769313929300026E-2</c:v>
                </c:pt>
                <c:pt idx="16">
                  <c:v>8.5556625172902023E-2</c:v>
                </c:pt>
                <c:pt idx="17">
                  <c:v>8.5895733333300028E-2</c:v>
                </c:pt>
                <c:pt idx="18">
                  <c:v>8.7797066666700146E-2</c:v>
                </c:pt>
                <c:pt idx="19">
                  <c:v>8.7620846473001265E-2</c:v>
                </c:pt>
                <c:pt idx="20">
                  <c:v>8.7761124716600025E-2</c:v>
                </c:pt>
                <c:pt idx="21">
                  <c:v>8.8071607647499994E-2</c:v>
                </c:pt>
                <c:pt idx="22">
                  <c:v>8.9379466666700033E-2</c:v>
                </c:pt>
                <c:pt idx="23">
                  <c:v>9.1746570637100011E-2</c:v>
                </c:pt>
                <c:pt idx="24">
                  <c:v>9.2171773167400023E-2</c:v>
                </c:pt>
                <c:pt idx="25">
                  <c:v>9.5685215469600043E-2</c:v>
                </c:pt>
                <c:pt idx="26">
                  <c:v>9.5926882434300226E-2</c:v>
                </c:pt>
                <c:pt idx="27">
                  <c:v>9.7512554016599987E-2</c:v>
                </c:pt>
                <c:pt idx="28">
                  <c:v>9.7379733333299995E-2</c:v>
                </c:pt>
                <c:pt idx="29">
                  <c:v>9.8422923395401721E-2</c:v>
                </c:pt>
                <c:pt idx="30">
                  <c:v>9.7682121547000011E-2</c:v>
                </c:pt>
                <c:pt idx="31">
                  <c:v>9.8734599078301719E-2</c:v>
                </c:pt>
                <c:pt idx="32">
                  <c:v>9.8600490878900798E-2</c:v>
                </c:pt>
                <c:pt idx="33">
                  <c:v>9.9455400000000568E-2</c:v>
                </c:pt>
                <c:pt idx="34">
                  <c:v>0.10018278116300022</c:v>
                </c:pt>
                <c:pt idx="35">
                  <c:v>0.10042096398900002</c:v>
                </c:pt>
                <c:pt idx="36">
                  <c:v>9.9989297836900012E-2</c:v>
                </c:pt>
                <c:pt idx="37">
                  <c:v>0.10285240464299998</c:v>
                </c:pt>
                <c:pt idx="38">
                  <c:v>0.10610118559600012</c:v>
                </c:pt>
                <c:pt idx="39">
                  <c:v>0.10644541078800022</c:v>
                </c:pt>
                <c:pt idx="40">
                  <c:v>0.108547131012</c:v>
                </c:pt>
                <c:pt idx="41">
                  <c:v>0.11047097095400006</c:v>
                </c:pt>
                <c:pt idx="42">
                  <c:v>0.11230484210500001</c:v>
                </c:pt>
                <c:pt idx="43">
                  <c:v>0.11245653333300003</c:v>
                </c:pt>
                <c:pt idx="44">
                  <c:v>0.11277291286300006</c:v>
                </c:pt>
                <c:pt idx="45">
                  <c:v>0.11160939501799998</c:v>
                </c:pt>
                <c:pt idx="46">
                  <c:v>0.11197638908700003</c:v>
                </c:pt>
                <c:pt idx="47">
                  <c:v>0.11404719999999995</c:v>
                </c:pt>
                <c:pt idx="48">
                  <c:v>0.11455117012400003</c:v>
                </c:pt>
                <c:pt idx="49">
                  <c:v>0.11646853333300002</c:v>
                </c:pt>
                <c:pt idx="50">
                  <c:v>0.11808186278600012</c:v>
                </c:pt>
                <c:pt idx="51">
                  <c:v>0.11819627109300178</c:v>
                </c:pt>
                <c:pt idx="52">
                  <c:v>0.11857281327800012</c:v>
                </c:pt>
                <c:pt idx="53">
                  <c:v>0.11897923714800002</c:v>
                </c:pt>
                <c:pt idx="54">
                  <c:v>0.11985680000000003</c:v>
                </c:pt>
                <c:pt idx="55">
                  <c:v>0.12106933333299999</c:v>
                </c:pt>
                <c:pt idx="56">
                  <c:v>0.12170230705400002</c:v>
                </c:pt>
                <c:pt idx="57">
                  <c:v>0.121853333333</c:v>
                </c:pt>
                <c:pt idx="58">
                  <c:v>0.12202239999999999</c:v>
                </c:pt>
                <c:pt idx="59">
                  <c:v>0.12243173333300029</c:v>
                </c:pt>
              </c:numCache>
            </c:numRef>
          </c:val>
        </c:ser>
        <c:ser>
          <c:idx val="12"/>
          <c:order val="6"/>
          <c:tx>
            <c:strRef>
              <c:f>'Overall (Original)'!$AH$1</c:f>
              <c:strCache>
                <c:ptCount val="1"/>
                <c:pt idx="0">
                  <c:v>Volume Extensions</c:v>
                </c:pt>
              </c:strCache>
            </c:strRef>
          </c:tx>
          <c:val>
            <c:numRef>
              <c:f>'Overall (Original)'!$AH$2:$AH$61</c:f>
              <c:numCache>
                <c:formatCode>General</c:formatCode>
                <c:ptCount val="60"/>
                <c:pt idx="0">
                  <c:v>2.1496800000000042E-2</c:v>
                </c:pt>
                <c:pt idx="1">
                  <c:v>7.5678666666699965E-2</c:v>
                </c:pt>
                <c:pt idx="2">
                  <c:v>9.4774222222200763E-2</c:v>
                </c:pt>
                <c:pt idx="3">
                  <c:v>0.11865626666700006</c:v>
                </c:pt>
                <c:pt idx="4">
                  <c:v>0.15886733333300249</c:v>
                </c:pt>
                <c:pt idx="5">
                  <c:v>0.19229786666700024</c:v>
                </c:pt>
                <c:pt idx="6">
                  <c:v>0.20101313810300198</c:v>
                </c:pt>
                <c:pt idx="7">
                  <c:v>0.21834473333300178</c:v>
                </c:pt>
                <c:pt idx="8">
                  <c:v>0.21612582524299997</c:v>
                </c:pt>
                <c:pt idx="9">
                  <c:v>0.21522640000000229</c:v>
                </c:pt>
                <c:pt idx="10">
                  <c:v>0.23251782164099999</c:v>
                </c:pt>
                <c:pt idx="11">
                  <c:v>0.27995452911800373</c:v>
                </c:pt>
                <c:pt idx="12">
                  <c:v>0.21825586666700175</c:v>
                </c:pt>
                <c:pt idx="13">
                  <c:v>0.29072135773699975</c:v>
                </c:pt>
                <c:pt idx="14">
                  <c:v>0.26643152119699975</c:v>
                </c:pt>
                <c:pt idx="15">
                  <c:v>0.25962797505199997</c:v>
                </c:pt>
                <c:pt idx="16">
                  <c:v>0.29197397510400747</c:v>
                </c:pt>
                <c:pt idx="17">
                  <c:v>0.23108524444400041</c:v>
                </c:pt>
                <c:pt idx="18">
                  <c:v>0.31435173333300548</c:v>
                </c:pt>
                <c:pt idx="19">
                  <c:v>0.27438785062200038</c:v>
                </c:pt>
                <c:pt idx="20">
                  <c:v>0.28943300982600001</c:v>
                </c:pt>
                <c:pt idx="21">
                  <c:v>0.30000109060699975</c:v>
                </c:pt>
                <c:pt idx="22">
                  <c:v>0.31892595555600373</c:v>
                </c:pt>
                <c:pt idx="23">
                  <c:v>0.37992873130200999</c:v>
                </c:pt>
                <c:pt idx="24">
                  <c:v>0.42042215214399997</c:v>
                </c:pt>
                <c:pt idx="25">
                  <c:v>0.46540853038699997</c:v>
                </c:pt>
                <c:pt idx="26">
                  <c:v>0.42453359889299996</c:v>
                </c:pt>
                <c:pt idx="27">
                  <c:v>0.44141575623300011</c:v>
                </c:pt>
                <c:pt idx="28">
                  <c:v>0.47183306666699976</c:v>
                </c:pt>
                <c:pt idx="29">
                  <c:v>0.48060879503100368</c:v>
                </c:pt>
                <c:pt idx="30">
                  <c:v>0.5148436685079999</c:v>
                </c:pt>
                <c:pt idx="31">
                  <c:v>0.48988242580600638</c:v>
                </c:pt>
                <c:pt idx="32">
                  <c:v>0.49024068988400593</c:v>
                </c:pt>
                <c:pt idx="33">
                  <c:v>0.53136206666699959</c:v>
                </c:pt>
                <c:pt idx="34">
                  <c:v>0.51044857617700001</c:v>
                </c:pt>
                <c:pt idx="35">
                  <c:v>0.54166940720200063</c:v>
                </c:pt>
                <c:pt idx="36">
                  <c:v>0.51003761730400365</c:v>
                </c:pt>
                <c:pt idx="37">
                  <c:v>0.52765670315099999</c:v>
                </c:pt>
                <c:pt idx="38">
                  <c:v>0.54099120221600872</c:v>
                </c:pt>
                <c:pt idx="39">
                  <c:v>0.53492647302900065</c:v>
                </c:pt>
                <c:pt idx="40">
                  <c:v>0.512287628524</c:v>
                </c:pt>
                <c:pt idx="41">
                  <c:v>0.52733782572599219</c:v>
                </c:pt>
                <c:pt idx="42">
                  <c:v>0.51511889196699956</c:v>
                </c:pt>
                <c:pt idx="43">
                  <c:v>0.52577226666699994</c:v>
                </c:pt>
                <c:pt idx="44">
                  <c:v>0.542019319502</c:v>
                </c:pt>
                <c:pt idx="45">
                  <c:v>0.54606470225399995</c:v>
                </c:pt>
                <c:pt idx="46">
                  <c:v>0.55213638908699003</c:v>
                </c:pt>
                <c:pt idx="47">
                  <c:v>0.5235889333329995</c:v>
                </c:pt>
                <c:pt idx="48">
                  <c:v>0.56331020746900062</c:v>
                </c:pt>
                <c:pt idx="49">
                  <c:v>0.55921066666700003</c:v>
                </c:pt>
                <c:pt idx="50">
                  <c:v>0.54964843243201489</c:v>
                </c:pt>
                <c:pt idx="51">
                  <c:v>0.57691224343000003</c:v>
                </c:pt>
                <c:pt idx="52">
                  <c:v>0.54289480497900688</c:v>
                </c:pt>
                <c:pt idx="53">
                  <c:v>0.57856525373099998</c:v>
                </c:pt>
                <c:pt idx="54">
                  <c:v>0.51766079999999959</c:v>
                </c:pt>
                <c:pt idx="55">
                  <c:v>0.56484506666700995</c:v>
                </c:pt>
                <c:pt idx="56">
                  <c:v>0.55382632365100004</c:v>
                </c:pt>
                <c:pt idx="57">
                  <c:v>0.57700106666700735</c:v>
                </c:pt>
                <c:pt idx="58">
                  <c:v>0.5493837333329995</c:v>
                </c:pt>
                <c:pt idx="59">
                  <c:v>0.58776266666700028</c:v>
                </c:pt>
              </c:numCache>
            </c:numRef>
          </c:val>
        </c:ser>
        <c:ser>
          <c:idx val="13"/>
          <c:order val="7"/>
          <c:tx>
            <c:strRef>
              <c:f>'Overall (Original)'!$AI$1</c:f>
              <c:strCache>
                <c:ptCount val="1"/>
                <c:pt idx="0">
                  <c:v>Padding Volumes</c:v>
                </c:pt>
              </c:strCache>
            </c:strRef>
          </c:tx>
          <c:val>
            <c:numRef>
              <c:f>'Overall (Original)'!$AI$2:$AI$61</c:f>
              <c:numCache>
                <c:formatCode>General</c:formatCode>
                <c:ptCount val="60"/>
                <c:pt idx="0">
                  <c:v>3.1701599999999996E-2</c:v>
                </c:pt>
                <c:pt idx="1">
                  <c:v>3.890106666670004E-2</c:v>
                </c:pt>
                <c:pt idx="2">
                  <c:v>3.9394933333299999E-2</c:v>
                </c:pt>
                <c:pt idx="3">
                  <c:v>4.1332666666699998E-2</c:v>
                </c:pt>
                <c:pt idx="4">
                  <c:v>4.2211466666699955E-2</c:v>
                </c:pt>
                <c:pt idx="5">
                  <c:v>3.9108533333299993E-2</c:v>
                </c:pt>
                <c:pt idx="6">
                  <c:v>3.9718336106499996E-2</c:v>
                </c:pt>
                <c:pt idx="7">
                  <c:v>4.1114666666699946E-2</c:v>
                </c:pt>
                <c:pt idx="8">
                  <c:v>4.0932260749000124E-2</c:v>
                </c:pt>
                <c:pt idx="9">
                  <c:v>4.1327733333300094E-2</c:v>
                </c:pt>
                <c:pt idx="10">
                  <c:v>4.2998868014300001E-2</c:v>
                </c:pt>
                <c:pt idx="11">
                  <c:v>4.2302935108200927E-2</c:v>
                </c:pt>
                <c:pt idx="12">
                  <c:v>4.1752666666700022E-2</c:v>
                </c:pt>
                <c:pt idx="13">
                  <c:v>4.2374602329499987E-2</c:v>
                </c:pt>
                <c:pt idx="14">
                  <c:v>4.2943201995000103E-2</c:v>
                </c:pt>
                <c:pt idx="15">
                  <c:v>4.3544681912699994E-2</c:v>
                </c:pt>
                <c:pt idx="16">
                  <c:v>4.3217925311200014E-2</c:v>
                </c:pt>
                <c:pt idx="17">
                  <c:v>4.3266222222200092E-2</c:v>
                </c:pt>
                <c:pt idx="18">
                  <c:v>4.4533866666699867E-2</c:v>
                </c:pt>
                <c:pt idx="19">
                  <c:v>4.4649759336099847E-2</c:v>
                </c:pt>
                <c:pt idx="20">
                  <c:v>4.5106745275899945E-2</c:v>
                </c:pt>
                <c:pt idx="21">
                  <c:v>4.6710902743100031E-2</c:v>
                </c:pt>
                <c:pt idx="22">
                  <c:v>4.7747644444400134E-2</c:v>
                </c:pt>
                <c:pt idx="23">
                  <c:v>4.7531523545699998E-2</c:v>
                </c:pt>
                <c:pt idx="24">
                  <c:v>5.269873305670094E-2</c:v>
                </c:pt>
                <c:pt idx="25">
                  <c:v>5.2881856353599987E-2</c:v>
                </c:pt>
                <c:pt idx="26">
                  <c:v>5.3359358229599856E-2</c:v>
                </c:pt>
                <c:pt idx="27">
                  <c:v>5.3054005540199956E-2</c:v>
                </c:pt>
                <c:pt idx="28">
                  <c:v>5.3309333333299985E-2</c:v>
                </c:pt>
                <c:pt idx="29">
                  <c:v>5.4464927536201149E-2</c:v>
                </c:pt>
                <c:pt idx="30">
                  <c:v>5.4711690607701126E-2</c:v>
                </c:pt>
                <c:pt idx="31">
                  <c:v>5.4657710599099997E-2</c:v>
                </c:pt>
                <c:pt idx="32">
                  <c:v>5.5005452736299976E-2</c:v>
                </c:pt>
                <c:pt idx="33">
                  <c:v>5.506340000000081E-2</c:v>
                </c:pt>
                <c:pt idx="34">
                  <c:v>5.5725296398900032E-2</c:v>
                </c:pt>
                <c:pt idx="35">
                  <c:v>5.5901695290900028E-2</c:v>
                </c:pt>
                <c:pt idx="36">
                  <c:v>5.5808000000000031E-2</c:v>
                </c:pt>
                <c:pt idx="37">
                  <c:v>5.58808092869E-2</c:v>
                </c:pt>
                <c:pt idx="38">
                  <c:v>5.6172587257599993E-2</c:v>
                </c:pt>
                <c:pt idx="39">
                  <c:v>5.6183236514500023E-2</c:v>
                </c:pt>
                <c:pt idx="40">
                  <c:v>6.0546812603599856E-2</c:v>
                </c:pt>
                <c:pt idx="41">
                  <c:v>6.0671999999999997E-2</c:v>
                </c:pt>
                <c:pt idx="42">
                  <c:v>6.1355700831000094E-2</c:v>
                </c:pt>
                <c:pt idx="43">
                  <c:v>6.0542933333300124E-2</c:v>
                </c:pt>
                <c:pt idx="44">
                  <c:v>6.2164713692899998E-2</c:v>
                </c:pt>
                <c:pt idx="45">
                  <c:v>6.4729546856500134E-2</c:v>
                </c:pt>
                <c:pt idx="46">
                  <c:v>6.4974310794799997E-2</c:v>
                </c:pt>
                <c:pt idx="47">
                  <c:v>6.4865066666700014E-2</c:v>
                </c:pt>
                <c:pt idx="48">
                  <c:v>6.4831800829900504E-2</c:v>
                </c:pt>
                <c:pt idx="49">
                  <c:v>6.5155199999999996E-2</c:v>
                </c:pt>
                <c:pt idx="50">
                  <c:v>6.6266079002099992E-2</c:v>
                </c:pt>
                <c:pt idx="51">
                  <c:v>6.6103856154899998E-2</c:v>
                </c:pt>
                <c:pt idx="52">
                  <c:v>6.6213908713700004E-2</c:v>
                </c:pt>
                <c:pt idx="53">
                  <c:v>6.6329950248799979E-2</c:v>
                </c:pt>
                <c:pt idx="54">
                  <c:v>6.6649599999999976E-2</c:v>
                </c:pt>
                <c:pt idx="55">
                  <c:v>6.7877600000000121E-2</c:v>
                </c:pt>
                <c:pt idx="56">
                  <c:v>6.7491651452301071E-2</c:v>
                </c:pt>
                <c:pt idx="57">
                  <c:v>6.7155999999999993E-2</c:v>
                </c:pt>
                <c:pt idx="58">
                  <c:v>6.7971466666699967E-2</c:v>
                </c:pt>
                <c:pt idx="59">
                  <c:v>7.1850400000000023E-2</c:v>
                </c:pt>
              </c:numCache>
            </c:numRef>
          </c:val>
        </c:ser>
        <c:axId val="105918464"/>
        <c:axId val="105920000"/>
      </c:areaChart>
      <c:catAx>
        <c:axId val="105918464"/>
        <c:scaling>
          <c:orientation val="minMax"/>
        </c:scaling>
        <c:axPos val="b"/>
        <c:tickLblPos val="nextTo"/>
        <c:crossAx val="105920000"/>
        <c:crosses val="autoZero"/>
        <c:auto val="1"/>
        <c:lblAlgn val="ctr"/>
        <c:lblOffset val="100"/>
        <c:tickLblSkip val="5"/>
      </c:catAx>
      <c:valAx>
        <c:axId val="105920000"/>
        <c:scaling>
          <c:orientation val="minMax"/>
        </c:scaling>
        <c:axPos val="l"/>
        <c:majorGridlines/>
        <c:numFmt formatCode="General" sourceLinked="1"/>
        <c:tickLblPos val="nextTo"/>
        <c:crossAx val="105918464"/>
        <c:crosses val="autoZero"/>
        <c:crossBetween val="between"/>
      </c:valAx>
    </c:plotArea>
    <c:legend>
      <c:legendPos val="r"/>
      <c:layout>
        <c:manualLayout>
          <c:xMode val="edge"/>
          <c:yMode val="edge"/>
          <c:x val="7.5752480467529124E-2"/>
          <c:y val="4.5104220745834832E-2"/>
          <c:w val="0.19226013707729631"/>
          <c:h val="0.54349532630586295"/>
        </c:manualLayout>
      </c:layout>
    </c:legend>
    <c:plotVisOnly val="1"/>
    <c:dispBlanksAs val="zero"/>
  </c:chart>
  <c:externalData r:id="rId2"/>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3032337" cy="464185"/>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defRPr sz="1200">
                <a:latin typeface="Arial" charset="0"/>
                <a:ea typeface="ＭＳ Ｐゴシック" pitchFamily="-112" charset="-128"/>
                <a:cs typeface="+mn-cs"/>
              </a:defRPr>
            </a:lvl1pPr>
          </a:lstStyle>
          <a:p>
            <a:pPr>
              <a:defRPr/>
            </a:pPr>
            <a:endParaRPr lang="en-US"/>
          </a:p>
        </p:txBody>
      </p:sp>
      <p:sp>
        <p:nvSpPr>
          <p:cNvPr id="24579" name="Rectangle 3"/>
          <p:cNvSpPr>
            <a:spLocks noGrp="1" noChangeArrowheads="1"/>
          </p:cNvSpPr>
          <p:nvPr>
            <p:ph type="dt" sz="quarter" idx="1"/>
          </p:nvPr>
        </p:nvSpPr>
        <p:spPr bwMode="auto">
          <a:xfrm>
            <a:off x="3963744" y="0"/>
            <a:ext cx="3032337" cy="464185"/>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lgn="r">
              <a:defRPr sz="1200">
                <a:latin typeface="Arial" charset="0"/>
                <a:ea typeface="ＭＳ Ｐゴシック" pitchFamily="-112" charset="-128"/>
                <a:cs typeface="+mn-cs"/>
              </a:defRPr>
            </a:lvl1pPr>
          </a:lstStyle>
          <a:p>
            <a:pPr>
              <a:defRPr/>
            </a:pPr>
            <a:endParaRPr lang="en-US"/>
          </a:p>
        </p:txBody>
      </p:sp>
      <p:sp>
        <p:nvSpPr>
          <p:cNvPr id="24580" name="Rectangle 4"/>
          <p:cNvSpPr>
            <a:spLocks noGrp="1" noChangeArrowheads="1"/>
          </p:cNvSpPr>
          <p:nvPr>
            <p:ph type="ftr" sz="quarter" idx="2"/>
          </p:nvPr>
        </p:nvSpPr>
        <p:spPr bwMode="auto">
          <a:xfrm>
            <a:off x="0" y="8817904"/>
            <a:ext cx="3032337" cy="464185"/>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defRPr sz="1200">
                <a:latin typeface="Arial" charset="0"/>
                <a:ea typeface="ＭＳ Ｐゴシック" pitchFamily="-112" charset="-128"/>
                <a:cs typeface="+mn-cs"/>
              </a:defRPr>
            </a:lvl1pPr>
          </a:lstStyle>
          <a:p>
            <a:pPr>
              <a:defRPr/>
            </a:pPr>
            <a:endParaRPr lang="en-US"/>
          </a:p>
        </p:txBody>
      </p:sp>
      <p:sp>
        <p:nvSpPr>
          <p:cNvPr id="24581" name="Rectangle 5"/>
          <p:cNvSpPr>
            <a:spLocks noGrp="1" noChangeArrowheads="1"/>
          </p:cNvSpPr>
          <p:nvPr>
            <p:ph type="sldNum" sz="quarter" idx="3"/>
          </p:nvPr>
        </p:nvSpPr>
        <p:spPr bwMode="auto">
          <a:xfrm>
            <a:off x="3963744" y="8817904"/>
            <a:ext cx="3032337" cy="464185"/>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lgn="r">
              <a:defRPr sz="1200">
                <a:latin typeface="Arial" pitchFamily="34" charset="0"/>
                <a:cs typeface="+mn-cs"/>
              </a:defRPr>
            </a:lvl1pPr>
          </a:lstStyle>
          <a:p>
            <a:pPr>
              <a:defRPr/>
            </a:pPr>
            <a:fld id="{8274358B-D58B-41E8-921C-2906311352E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bwMode="auto">
          <a:xfrm>
            <a:off x="0" y="0"/>
            <a:ext cx="3032337" cy="464185"/>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defRPr sz="1200">
                <a:latin typeface="Arial" charset="0"/>
                <a:ea typeface="ＭＳ Ｐゴシック" pitchFamily="-112" charset="-128"/>
                <a:cs typeface="+mn-cs"/>
              </a:defRPr>
            </a:lvl1pPr>
          </a:lstStyle>
          <a:p>
            <a:pPr>
              <a:defRPr/>
            </a:pPr>
            <a:endParaRPr lang="en-US"/>
          </a:p>
        </p:txBody>
      </p:sp>
      <p:sp>
        <p:nvSpPr>
          <p:cNvPr id="51203" name="Rectangle 3"/>
          <p:cNvSpPr>
            <a:spLocks noGrp="1" noChangeArrowheads="1"/>
          </p:cNvSpPr>
          <p:nvPr>
            <p:ph type="dt" idx="1"/>
          </p:nvPr>
        </p:nvSpPr>
        <p:spPr bwMode="auto">
          <a:xfrm>
            <a:off x="3963744" y="0"/>
            <a:ext cx="3032337" cy="464185"/>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lgn="r">
              <a:defRPr sz="1200">
                <a:latin typeface="Arial" charset="0"/>
                <a:ea typeface="ＭＳ Ｐゴシック" pitchFamily="-112" charset="-128"/>
                <a:cs typeface="+mn-cs"/>
              </a:defRPr>
            </a:lvl1pPr>
          </a:lstStyle>
          <a:p>
            <a:pPr>
              <a:defRPr/>
            </a:pPr>
            <a:endParaRPr lang="en-US"/>
          </a:p>
        </p:txBody>
      </p:sp>
      <p:sp>
        <p:nvSpPr>
          <p:cNvPr id="176132" name="Rectangle 4"/>
          <p:cNvSpPr>
            <a:spLocks noGrp="1" noRot="1" noChangeAspect="1" noChangeArrowheads="1" noTextEdit="1"/>
          </p:cNvSpPr>
          <p:nvPr>
            <p:ph type="sldImg" idx="2"/>
          </p:nvPr>
        </p:nvSpPr>
        <p:spPr bwMode="auto">
          <a:xfrm>
            <a:off x="404813" y="696913"/>
            <a:ext cx="6188075" cy="3481387"/>
          </a:xfrm>
          <a:prstGeom prst="rect">
            <a:avLst/>
          </a:prstGeom>
          <a:noFill/>
          <a:ln w="9525">
            <a:solidFill>
              <a:srgbClr val="000000"/>
            </a:solidFill>
            <a:miter lim="800000"/>
            <a:headEnd/>
            <a:tailEnd/>
          </a:ln>
        </p:spPr>
      </p:sp>
      <p:sp>
        <p:nvSpPr>
          <p:cNvPr id="51205" name="Rectangle 5"/>
          <p:cNvSpPr>
            <a:spLocks noGrp="1" noChangeArrowheads="1"/>
          </p:cNvSpPr>
          <p:nvPr>
            <p:ph type="body" sz="quarter" idx="3"/>
          </p:nvPr>
        </p:nvSpPr>
        <p:spPr bwMode="auto">
          <a:xfrm>
            <a:off x="699770" y="4409758"/>
            <a:ext cx="5598160" cy="4177665"/>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06" name="Rectangle 6"/>
          <p:cNvSpPr>
            <a:spLocks noGrp="1" noChangeArrowheads="1"/>
          </p:cNvSpPr>
          <p:nvPr>
            <p:ph type="ftr" sz="quarter" idx="4"/>
          </p:nvPr>
        </p:nvSpPr>
        <p:spPr bwMode="auto">
          <a:xfrm>
            <a:off x="0" y="8817904"/>
            <a:ext cx="3032337" cy="464185"/>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defRPr sz="1200">
                <a:latin typeface="Arial" charset="0"/>
                <a:ea typeface="ＭＳ Ｐゴシック" pitchFamily="-112" charset="-128"/>
                <a:cs typeface="+mn-cs"/>
              </a:defRPr>
            </a:lvl1pPr>
          </a:lstStyle>
          <a:p>
            <a:pPr>
              <a:defRPr/>
            </a:pPr>
            <a:endParaRPr lang="en-US"/>
          </a:p>
        </p:txBody>
      </p:sp>
      <p:sp>
        <p:nvSpPr>
          <p:cNvPr id="51207" name="Rectangle 7"/>
          <p:cNvSpPr>
            <a:spLocks noGrp="1" noChangeArrowheads="1"/>
          </p:cNvSpPr>
          <p:nvPr>
            <p:ph type="sldNum" sz="quarter" idx="5"/>
          </p:nvPr>
        </p:nvSpPr>
        <p:spPr bwMode="auto">
          <a:xfrm>
            <a:off x="3963744" y="8817904"/>
            <a:ext cx="3032337" cy="464185"/>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lgn="r">
              <a:defRPr sz="1200">
                <a:latin typeface="Arial" pitchFamily="34" charset="0"/>
                <a:cs typeface="+mn-cs"/>
              </a:defRPr>
            </a:lvl1pPr>
          </a:lstStyle>
          <a:p>
            <a:pPr>
              <a:defRPr/>
            </a:pPr>
            <a:fld id="{A4F06833-2C00-43E9-8AA7-1D11FEA563B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pitchFamily="-108" charset="0"/>
        <a:ea typeface="ＭＳ Ｐゴシック" pitchFamily="-108" charset="-128"/>
        <a:cs typeface="ＭＳ Ｐゴシック" pitchFamily="-108" charset="-128"/>
      </a:defRPr>
    </a:lvl1pPr>
    <a:lvl2pPr marL="365125" algn="l" rtl="0" eaLnBrk="0" fontAlgn="base" hangingPunct="0">
      <a:spcBef>
        <a:spcPct val="30000"/>
      </a:spcBef>
      <a:spcAft>
        <a:spcPct val="0"/>
      </a:spcAft>
      <a:defRPr sz="1000" kern="1200">
        <a:solidFill>
          <a:schemeClr val="tx1"/>
        </a:solidFill>
        <a:latin typeface="Arial" pitchFamily="-108" charset="0"/>
        <a:ea typeface="ＭＳ Ｐゴシック" pitchFamily="-108" charset="-128"/>
        <a:cs typeface="+mn-cs"/>
      </a:defRPr>
    </a:lvl2pPr>
    <a:lvl3pPr marL="730250" algn="l" rtl="0" eaLnBrk="0" fontAlgn="base" hangingPunct="0">
      <a:spcBef>
        <a:spcPct val="30000"/>
      </a:spcBef>
      <a:spcAft>
        <a:spcPct val="0"/>
      </a:spcAft>
      <a:defRPr sz="1000" kern="1200">
        <a:solidFill>
          <a:schemeClr val="tx1"/>
        </a:solidFill>
        <a:latin typeface="Arial" pitchFamily="-108" charset="0"/>
        <a:ea typeface="ＭＳ Ｐゴシック" pitchFamily="-108" charset="-128"/>
        <a:cs typeface="+mn-cs"/>
      </a:defRPr>
    </a:lvl3pPr>
    <a:lvl4pPr marL="1096963" algn="l" rtl="0" eaLnBrk="0" fontAlgn="base" hangingPunct="0">
      <a:spcBef>
        <a:spcPct val="30000"/>
      </a:spcBef>
      <a:spcAft>
        <a:spcPct val="0"/>
      </a:spcAft>
      <a:defRPr sz="1000" kern="1200">
        <a:solidFill>
          <a:schemeClr val="tx1"/>
        </a:solidFill>
        <a:latin typeface="Arial" pitchFamily="-108" charset="0"/>
        <a:ea typeface="ＭＳ Ｐゴシック" pitchFamily="-108" charset="-128"/>
        <a:cs typeface="+mn-cs"/>
      </a:defRPr>
    </a:lvl4pPr>
    <a:lvl5pPr marL="1462088" algn="l" rtl="0" eaLnBrk="0" fontAlgn="base" hangingPunct="0">
      <a:spcBef>
        <a:spcPct val="30000"/>
      </a:spcBef>
      <a:spcAft>
        <a:spcPct val="0"/>
      </a:spcAft>
      <a:defRPr sz="1000" kern="1200">
        <a:solidFill>
          <a:schemeClr val="tx1"/>
        </a:solidFill>
        <a:latin typeface="Arial" pitchFamily="-108" charset="0"/>
        <a:ea typeface="ＭＳ Ｐゴシック" pitchFamily="-108" charset="-128"/>
        <a:cs typeface="+mn-cs"/>
      </a:defRPr>
    </a:lvl5pPr>
    <a:lvl6pPr marL="1828800" algn="l" defTabSz="365760" rtl="0" eaLnBrk="1" latinLnBrk="0" hangingPunct="1">
      <a:defRPr sz="1000" kern="1200">
        <a:solidFill>
          <a:schemeClr val="tx1"/>
        </a:solidFill>
        <a:latin typeface="+mn-lt"/>
        <a:ea typeface="+mn-ea"/>
        <a:cs typeface="+mn-cs"/>
      </a:defRPr>
    </a:lvl6pPr>
    <a:lvl7pPr marL="2194560" algn="l" defTabSz="365760" rtl="0" eaLnBrk="1" latinLnBrk="0" hangingPunct="1">
      <a:defRPr sz="1000" kern="1200">
        <a:solidFill>
          <a:schemeClr val="tx1"/>
        </a:solidFill>
        <a:latin typeface="+mn-lt"/>
        <a:ea typeface="+mn-ea"/>
        <a:cs typeface="+mn-cs"/>
      </a:defRPr>
    </a:lvl7pPr>
    <a:lvl8pPr marL="2560320" algn="l" defTabSz="365760" rtl="0" eaLnBrk="1" latinLnBrk="0" hangingPunct="1">
      <a:defRPr sz="1000" kern="1200">
        <a:solidFill>
          <a:schemeClr val="tx1"/>
        </a:solidFill>
        <a:latin typeface="+mn-lt"/>
        <a:ea typeface="+mn-ea"/>
        <a:cs typeface="+mn-cs"/>
      </a:defRPr>
    </a:lvl8pPr>
    <a:lvl9pPr marL="2926080" algn="l" defTabSz="365760"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ln/>
        </p:spPr>
      </p:sp>
      <p:sp>
        <p:nvSpPr>
          <p:cNvPr id="177155" name="Notes Placeholder 2"/>
          <p:cNvSpPr>
            <a:spLocks noGrp="1"/>
          </p:cNvSpPr>
          <p:nvPr>
            <p:ph type="body" idx="1"/>
          </p:nvPr>
        </p:nvSpPr>
        <p:spPr>
          <a:noFill/>
          <a:ln/>
        </p:spPr>
        <p:txBody>
          <a:bodyPr/>
          <a:lstStyle/>
          <a:p>
            <a:endParaRPr lang="en-US" smtClean="0">
              <a:latin typeface="Arial" charset="0"/>
              <a:ea typeface="ＭＳ Ｐゴシック" pitchFamily="34" charset="-128"/>
            </a:endParaRPr>
          </a:p>
        </p:txBody>
      </p:sp>
      <p:sp>
        <p:nvSpPr>
          <p:cNvPr id="177156" name="Slide Number Placeholder 3"/>
          <p:cNvSpPr>
            <a:spLocks noGrp="1"/>
          </p:cNvSpPr>
          <p:nvPr>
            <p:ph type="sldNum" sz="quarter" idx="5"/>
          </p:nvPr>
        </p:nvSpPr>
        <p:spPr>
          <a:noFill/>
        </p:spPr>
        <p:txBody>
          <a:bodyPr/>
          <a:lstStyle/>
          <a:p>
            <a:fld id="{507DB5E0-94B9-47FC-B9BC-8E8BF3627F90}" type="slidenum">
              <a:rPr lang="en-US" smtClean="0">
                <a:latin typeface="Arial" charset="0"/>
              </a:rPr>
              <a:pPr/>
              <a:t>1</a:t>
            </a:fld>
            <a:endParaRPr lang="en-US" smtClean="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4A4FEA1D-60AE-429D-8309-D8D14E3FBAA1}" type="slidenum">
              <a:rPr lang="en-US" smtClean="0">
                <a:latin typeface="Arial" charset="0"/>
              </a:rPr>
              <a:pPr/>
              <a:t>10</a:t>
            </a:fld>
            <a:endParaRPr lang="en-US" smtClean="0">
              <a:latin typeface="Arial" charset="0"/>
            </a:endParaRPr>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noFill/>
          <a:ln/>
        </p:spPr>
        <p:txBody>
          <a:bodyPr/>
          <a:lstStyle/>
          <a:p>
            <a:pPr eaLnBrk="1" hangingPunct="1"/>
            <a:r>
              <a:rPr lang="en-US" baseline="0" dirty="0" smtClean="0">
                <a:latin typeface="Arial" charset="0"/>
                <a:ea typeface="ＭＳ Ｐゴシック" pitchFamily="34" charset="-128"/>
              </a:rPr>
              <a:t>Now that you know what we’re talking about, I’ll begin with an overview and the DirectX runtime. Afterwards Kenny will talk about the mobile implementation.</a:t>
            </a:r>
            <a:endParaRPr lang="en-US" dirty="0" smtClean="0">
              <a:latin typeface="Arial" charset="0"/>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B1132B81-D56A-478E-9F68-E571EB9D9B77}" type="slidenum">
              <a:rPr lang="en-US" smtClean="0">
                <a:latin typeface="Arial" charset="0"/>
              </a:rPr>
              <a:pPr/>
              <a:t>11</a:t>
            </a:fld>
            <a:endParaRPr lang="en-US" smtClean="0">
              <a:latin typeface="Arial" charset="0"/>
            </a:endParaRPr>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MRT</a:t>
            </a:r>
            <a:r>
              <a:rPr lang="en-US" baseline="0" dirty="0" smtClean="0">
                <a:latin typeface="Arial" charset="0"/>
                <a:ea typeface="ＭＳ Ｐゴシック" pitchFamily="34" charset="-128"/>
              </a:rPr>
              <a:t> begins by pre-computing a scene-independent dictionary, which consists of 4 parts.</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Choosing a set of dictionary shapes.</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Creating a lighting prior on each shape to model real-world direct</a:t>
            </a:r>
            <a:r>
              <a:rPr lang="en-US" baseline="0" dirty="0" smtClean="0">
                <a:latin typeface="Arial" charset="0"/>
                <a:ea typeface="ＭＳ Ｐゴシック" pitchFamily="34" charset="-128"/>
              </a:rPr>
              <a:t> lighting distributions.</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Generating a lighting basis for each shape.</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And generating another set of bases to capture transfer between shapes.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218F2724-924F-45E5-A90E-01F189B74504}" type="slidenum">
              <a:rPr lang="en-US" smtClean="0">
                <a:latin typeface="Arial" charset="0"/>
              </a:rPr>
              <a:pPr/>
              <a:t>12</a:t>
            </a:fld>
            <a:endParaRPr lang="en-US" smtClean="0">
              <a:latin typeface="Arial" charset="0"/>
            </a:endParaRPr>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While the scene-independent dictionary can consist of any desired shapes, </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we concentrate on blocks with missing faces.</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These blocks always have a floor and a ceiling, </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but may be missing any other face. For</a:t>
            </a:r>
            <a:r>
              <a:rPr lang="en-US" baseline="0" dirty="0" smtClean="0">
                <a:latin typeface="Arial" charset="0"/>
                <a:ea typeface="ＭＳ Ｐゴシック" pitchFamily="34" charset="-128"/>
              </a:rPr>
              <a:t> each of these six shapes, we create a transport operator that converts direct into indirect light.</a:t>
            </a:r>
            <a:endParaRPr lang="en-US" dirty="0" smtClean="0">
              <a:latin typeface="Arial" charset="0"/>
              <a:ea typeface="ＭＳ Ｐゴシック"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218F2724-924F-45E5-A90E-01F189B74504}" type="slidenum">
              <a:rPr lang="en-US" smtClean="0">
                <a:latin typeface="Arial" charset="0"/>
              </a:rPr>
              <a:pPr/>
              <a:t>13</a:t>
            </a:fld>
            <a:endParaRPr lang="en-US" smtClean="0">
              <a:latin typeface="Arial" charset="0"/>
            </a:endParaRPr>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We</a:t>
            </a:r>
            <a:r>
              <a:rPr lang="en-US" baseline="0" dirty="0" smtClean="0">
                <a:latin typeface="Arial" charset="0"/>
                <a:ea typeface="ＭＳ Ｐゴシック" pitchFamily="34" charset="-128"/>
              </a:rPr>
              <a:t> use the missing faces to connect shapes together.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In this maze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The block at this green point with a floor, ceiling, and red wall</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is our 3-face block,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that we rotate into place.</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This block with a floor, ceiling and two walls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is our 4-face block,</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Which we rotate into place.</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These two blocks share a missing face allowing us to connect them together and calculate transfer between them using reduced </a:t>
            </a:r>
            <a:r>
              <a:rPr lang="en-US" baseline="0" dirty="0" err="1" smtClean="0">
                <a:latin typeface="Arial" charset="0"/>
                <a:ea typeface="ＭＳ Ｐゴシック" pitchFamily="34" charset="-128"/>
              </a:rPr>
              <a:t>lightfields</a:t>
            </a:r>
            <a:r>
              <a:rPr lang="en-US" baseline="0" dirty="0" smtClean="0">
                <a:latin typeface="Arial" charset="0"/>
                <a:ea typeface="ＭＳ Ｐゴシック" pitchFamily="34" charset="-128"/>
              </a:rPr>
              <a:t>.</a:t>
            </a:r>
            <a:endParaRPr lang="en-US" dirty="0" smtClean="0">
              <a:latin typeface="Arial" charset="0"/>
              <a:ea typeface="ＭＳ Ｐゴシック"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031DE3AE-5605-4A9A-96D3-DB401BD428A6}" type="slidenum">
              <a:rPr lang="en-US" smtClean="0">
                <a:latin typeface="Arial" charset="0"/>
              </a:rPr>
              <a:pPr/>
              <a:t>14</a:t>
            </a:fld>
            <a:endParaRPr lang="en-US" smtClean="0">
              <a:latin typeface="Arial" charset="0"/>
            </a:endParaRPr>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Now that we have modularity, we need to reduce the dimensionality. By taking an SVD of the traditional direct-to-indirect transfer operator</a:t>
            </a:r>
            <a:r>
              <a:rPr lang="en-US" baseline="0" dirty="0" smtClean="0">
                <a:latin typeface="Arial" charset="0"/>
                <a:ea typeface="ＭＳ Ｐゴシック" pitchFamily="34" charset="-128"/>
              </a:rPr>
              <a:t> (F) </a:t>
            </a:r>
            <a:r>
              <a:rPr lang="en-US" dirty="0" smtClean="0">
                <a:latin typeface="Arial" charset="0"/>
                <a:ea typeface="ＭＳ Ｐゴシック" pitchFamily="34" charset="-128"/>
              </a:rPr>
              <a:t>we need 313 modes to reconstruct 95% of its</a:t>
            </a:r>
            <a:r>
              <a:rPr lang="en-US" baseline="0" dirty="0" smtClean="0">
                <a:latin typeface="Arial" charset="0"/>
                <a:ea typeface="ＭＳ Ｐゴシック" pitchFamily="34" charset="-128"/>
              </a:rPr>
              <a:t> energy.</a:t>
            </a:r>
            <a:endParaRPr lang="en-US" dirty="0" smtClean="0">
              <a:latin typeface="Arial" charset="0"/>
              <a:ea typeface="ＭＳ Ｐゴシック" pitchFamily="34" charset="-128"/>
            </a:endParaRPr>
          </a:p>
          <a:p>
            <a:pPr eaLnBrk="1" hangingPunct="1"/>
            <a:endParaRPr lang="en-US" dirty="0" smtClean="0">
              <a:latin typeface="Arial" charset="0"/>
              <a:ea typeface="ＭＳ Ｐゴシック" pitchFamily="34" charset="-128"/>
            </a:endParaRPr>
          </a:p>
          <a:p>
            <a:pPr eaLnBrk="1" hangingPunct="1"/>
            <a:endParaRPr lang="en-US" dirty="0" smtClean="0">
              <a:latin typeface="Arial" charset="0"/>
              <a:ea typeface="ＭＳ Ｐゴシック"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024D0F1A-6273-4B1A-B4A4-1E3E0FDF1F24}" type="slidenum">
              <a:rPr lang="en-US" smtClean="0">
                <a:latin typeface="Arial" charset="0"/>
              </a:rPr>
              <a:pPr/>
              <a:t>15</a:t>
            </a:fld>
            <a:endParaRPr lang="en-US" smtClean="0">
              <a:latin typeface="Arial" charset="0"/>
            </a:endParaRPr>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The reason we need so</a:t>
            </a:r>
            <a:r>
              <a:rPr lang="en-US" baseline="0" dirty="0" smtClean="0">
                <a:latin typeface="Arial" charset="0"/>
                <a:ea typeface="ＭＳ Ｐゴシック" pitchFamily="34" charset="-128"/>
              </a:rPr>
              <a:t> many modes is because </a:t>
            </a:r>
            <a:r>
              <a:rPr lang="en-US" dirty="0" smtClean="0">
                <a:latin typeface="Arial" charset="0"/>
                <a:ea typeface="ＭＳ Ｐゴシック" pitchFamily="34" charset="-128"/>
              </a:rPr>
              <a:t>the traditional</a:t>
            </a:r>
            <a:r>
              <a:rPr lang="en-US" baseline="0" dirty="0" smtClean="0">
                <a:latin typeface="Arial" charset="0"/>
                <a:ea typeface="ＭＳ Ｐゴシック" pitchFamily="34" charset="-128"/>
              </a:rPr>
              <a:t> direct-to-indirect algorithm has no knowledge of the direct lighting environment.</a:t>
            </a:r>
            <a:endParaRPr lang="en-US" dirty="0" smtClean="0">
              <a:latin typeface="Arial" charset="0"/>
              <a:ea typeface="ＭＳ Ｐゴシック"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99610C8F-47AA-435E-AA0C-FB014917147E}" type="slidenum">
              <a:rPr lang="en-US" smtClean="0">
                <a:latin typeface="Arial" charset="0"/>
              </a:rPr>
              <a:pPr/>
              <a:t>16</a:t>
            </a:fld>
            <a:endParaRPr lang="en-US" smtClean="0">
              <a:latin typeface="Arial" charset="0"/>
            </a:endParaRPr>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latin typeface="Arial" charset="0"/>
                <a:ea typeface="ＭＳ Ｐゴシック" pitchFamily="34" charset="-128"/>
              </a:rPr>
              <a:t>But we do. Direct lighting patterns induced in games are</a:t>
            </a:r>
            <a:r>
              <a:rPr lang="en-US" baseline="0" dirty="0" smtClean="0">
                <a:latin typeface="Arial" charset="0"/>
                <a:ea typeface="ＭＳ Ｐゴシック" pitchFamily="34" charset="-128"/>
              </a:rPr>
              <a:t> well represented in a low dimensional subspace that is</a:t>
            </a:r>
            <a:r>
              <a:rPr lang="en-US" dirty="0" smtClean="0">
                <a:latin typeface="Arial" charset="0"/>
                <a:ea typeface="ＭＳ Ｐゴシック" pitchFamily="34" charset="-128"/>
              </a:rPr>
              <a:t> smoother and more coherent. We call this subspace</a:t>
            </a:r>
            <a:r>
              <a:rPr lang="en-US" baseline="0" dirty="0" smtClean="0">
                <a:latin typeface="Arial" charset="0"/>
                <a:ea typeface="ＭＳ Ｐゴシック" pitchFamily="34" charset="-128"/>
              </a:rPr>
              <a:t> a lighting prior.</a:t>
            </a:r>
            <a:endParaRPr lang="en-US" dirty="0" smtClean="0">
              <a:latin typeface="Arial" charset="0"/>
              <a:ea typeface="ＭＳ Ｐゴシック"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CCD588B1-E1C7-4A6D-B19F-330DE476AA3E}" type="slidenum">
              <a:rPr lang="en-US" smtClean="0">
                <a:latin typeface="Arial" charset="0"/>
              </a:rPr>
              <a:pPr/>
              <a:t>17</a:t>
            </a:fld>
            <a:endParaRPr lang="en-US" smtClean="0">
              <a:latin typeface="Arial" charset="0"/>
            </a:endParaRPr>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&lt;ANIMATE 8 TIMES&gt;</a:t>
            </a:r>
          </a:p>
          <a:p>
            <a:pPr eaLnBrk="1" hangingPunct="1"/>
            <a:r>
              <a:rPr lang="en-US" dirty="0" smtClean="0">
                <a:latin typeface="Arial" charset="0"/>
                <a:ea typeface="ＭＳ Ｐゴシック" pitchFamily="34" charset="-128"/>
              </a:rPr>
              <a:t> By moving a light around our cube, we get a set of possible direct lighting environments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FD8B7BC4-EB3D-4CC0-8565-EDCE1819DEA4}" type="slidenum">
              <a:rPr lang="en-US" smtClean="0">
                <a:latin typeface="Arial" charset="0"/>
              </a:rPr>
              <a:pPr/>
              <a:t>18</a:t>
            </a:fld>
            <a:endParaRPr lang="en-US" smtClean="0">
              <a:latin typeface="Arial" charset="0"/>
            </a:endParaRPr>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Each of these direct lighting results is stored as a column of a matrix, which we call </a:t>
            </a:r>
            <a:r>
              <a:rPr lang="en-US" dirty="0" err="1" smtClean="0">
                <a:latin typeface="Arial" charset="0"/>
                <a:ea typeface="ＭＳ Ｐゴシック" pitchFamily="34" charset="-128"/>
              </a:rPr>
              <a:t>L_d</a:t>
            </a:r>
            <a:r>
              <a:rPr lang="en-US" dirty="0" smtClean="0">
                <a:latin typeface="Arial" charset="0"/>
                <a:ea typeface="ＭＳ Ｐゴシック" pitchFamily="34" charset="-128"/>
              </a:rPr>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3C6A5927-A3FC-4270-8EE8-362CF555D151}" type="slidenum">
              <a:rPr lang="en-US" smtClean="0">
                <a:latin typeface="Arial" charset="0"/>
              </a:rPr>
              <a:pPr/>
              <a:t>19</a:t>
            </a:fld>
            <a:endParaRPr lang="en-US" smtClean="0">
              <a:latin typeface="Arial" charset="0"/>
            </a:endParaRPr>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Taking the SVD of the lighting prior </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Generates a reduced basis,</a:t>
            </a:r>
            <a:r>
              <a:rPr lang="en-US" baseline="0" dirty="0" smtClean="0">
                <a:latin typeface="Arial" charset="0"/>
                <a:ea typeface="ＭＳ Ｐゴシック" pitchFamily="34" charset="-128"/>
              </a:rPr>
              <a:t> P, for plausible direct lighting patterns.</a:t>
            </a:r>
            <a:endParaRPr lang="en-US" dirty="0" smtClean="0">
              <a:latin typeface="Arial" charset="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94B7FDDB-3746-4448-B154-AAA254DF6264}" type="slidenum">
              <a:rPr lang="en-US" smtClean="0">
                <a:latin typeface="Arial" charset="0"/>
              </a:rPr>
              <a:pPr/>
              <a:t>2</a:t>
            </a:fld>
            <a:endParaRPr lang="en-US" smtClean="0">
              <a:latin typeface="Arial" charset="0"/>
            </a:endParaRPr>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p:spPr>
        <p:txBody>
          <a:bodyPr/>
          <a:lstStyle/>
          <a:p>
            <a:pPr eaLnBrk="1" hangingPunct="1"/>
            <a:r>
              <a:rPr lang="en-US" baseline="0" dirty="0" smtClean="0">
                <a:latin typeface="Arial" charset="0"/>
                <a:ea typeface="ＭＳ Ｐゴシック" pitchFamily="34" charset="-128"/>
              </a:rPr>
              <a:t>Thanks Dylan, and thank you all for coming.</a:t>
            </a:r>
            <a:endParaRPr lang="en-US" baseline="0" dirty="0" smtClean="0">
              <a:latin typeface="Arial" charset="0"/>
              <a:ea typeface="ＭＳ Ｐゴシック" pitchFamily="34" charset="-128"/>
            </a:endParaRP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Today we’ll be talking about Modular Radiance Transfer, or MRT.</a:t>
            </a:r>
            <a:endParaRPr lang="en-US" dirty="0" smtClean="0">
              <a:latin typeface="Arial" charset="0"/>
              <a:ea typeface="ＭＳ Ｐゴシック"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1E307E82-8804-4996-B905-534EE08BD42D}" type="slidenum">
              <a:rPr lang="en-US" smtClean="0">
                <a:latin typeface="Arial" charset="0"/>
              </a:rPr>
              <a:pPr/>
              <a:t>20</a:t>
            </a:fld>
            <a:endParaRPr lang="en-US" smtClean="0">
              <a:latin typeface="Arial" charset="0"/>
            </a:endParaRPr>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Exploiting correlations in the indirect lighting induced from the prior allows us to reduce from </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313 modes</a:t>
            </a:r>
            <a:r>
              <a:rPr lang="en-US" baseline="0" dirty="0" smtClean="0">
                <a:latin typeface="Arial" charset="0"/>
                <a:ea typeface="ＭＳ Ｐゴシック" pitchFamily="34" charset="-128"/>
              </a:rPr>
              <a:t>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to 8.</a:t>
            </a:r>
            <a:endParaRPr lang="en-US" dirty="0" smtClean="0">
              <a:latin typeface="Arial" charset="0"/>
              <a:ea typeface="ＭＳ Ｐゴシック"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1E307E82-8804-4996-B905-534EE08BD42D}" type="slidenum">
              <a:rPr lang="en-US" smtClean="0">
                <a:latin typeface="Arial" charset="0"/>
              </a:rPr>
              <a:pPr/>
              <a:t>21</a:t>
            </a:fld>
            <a:endParaRPr lang="en-US" smtClean="0">
              <a:latin typeface="Arial" charset="0"/>
            </a:endParaRPr>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p:spPr>
        <p:txBody>
          <a:bodyPr/>
          <a:lstStyle/>
          <a:p>
            <a:pPr eaLnBrk="1" hangingPunct="1"/>
            <a:r>
              <a:rPr lang="en-US" baseline="0" dirty="0" smtClean="0">
                <a:latin typeface="Arial" charset="0"/>
                <a:ea typeface="ＭＳ Ｐゴシック" pitchFamily="34" charset="-128"/>
              </a:rPr>
              <a:t>Our indirect lighting is calculated by the matrix multiplication </a:t>
            </a:r>
            <a:r>
              <a:rPr lang="en-US" baseline="0" dirty="0" err="1" smtClean="0">
                <a:latin typeface="Arial" charset="0"/>
                <a:ea typeface="ＭＳ Ｐゴシック" pitchFamily="34" charset="-128"/>
              </a:rPr>
              <a:t>U_b</a:t>
            </a:r>
            <a:r>
              <a:rPr lang="en-US" baseline="0" dirty="0" smtClean="0">
                <a:latin typeface="Arial" charset="0"/>
                <a:ea typeface="ＭＳ Ｐゴシック" pitchFamily="34" charset="-128"/>
              </a:rPr>
              <a:t> times b.</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err="1" smtClean="0">
                <a:latin typeface="Arial" charset="0"/>
                <a:ea typeface="ＭＳ Ｐゴシック" pitchFamily="34" charset="-128"/>
              </a:rPr>
              <a:t>U_b</a:t>
            </a:r>
            <a:r>
              <a:rPr lang="en-US" baseline="0" dirty="0" smtClean="0">
                <a:latin typeface="Arial" charset="0"/>
                <a:ea typeface="ＭＳ Ｐゴシック" pitchFamily="34" charset="-128"/>
              </a:rPr>
              <a:t> is our reduced basis for indirect lighting, named after the left singular values of the SVD.</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b is a vector of spectral lighting coefficients due to self transfer, which define a point in the space spanned by </a:t>
            </a:r>
            <a:r>
              <a:rPr lang="en-US" baseline="0" dirty="0" err="1" smtClean="0">
                <a:latin typeface="Arial" charset="0"/>
                <a:ea typeface="ＭＳ Ｐゴシック" pitchFamily="34" charset="-128"/>
              </a:rPr>
              <a:t>U_b</a:t>
            </a:r>
            <a:r>
              <a:rPr lang="en-US" baseline="0" dirty="0" smtClean="0">
                <a:latin typeface="Arial" charset="0"/>
                <a:ea typeface="ＭＳ Ｐゴシック" pitchFamily="34" charset="-128"/>
              </a:rPr>
              <a:t>.</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Read the paper for details.</a:t>
            </a:r>
            <a:endParaRPr lang="en-US" dirty="0" smtClean="0">
              <a:latin typeface="Arial" charset="0"/>
              <a:ea typeface="ＭＳ Ｐゴシック" pitchFamily="34" charset="-128"/>
            </a:endParaRP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We store pre-calculated </a:t>
            </a:r>
            <a:r>
              <a:rPr lang="en-US" baseline="0" dirty="0" err="1" smtClean="0">
                <a:latin typeface="Arial" charset="0"/>
                <a:ea typeface="ＭＳ Ｐゴシック" pitchFamily="34" charset="-128"/>
              </a:rPr>
              <a:t>U_b</a:t>
            </a:r>
            <a:r>
              <a:rPr lang="en-US" baseline="0" dirty="0" smtClean="0">
                <a:latin typeface="Arial" charset="0"/>
                <a:ea typeface="ＭＳ Ｐゴシック" pitchFamily="34" charset="-128"/>
              </a:rPr>
              <a:t> for every dictionary shape in a texture.</a:t>
            </a:r>
          </a:p>
          <a:p>
            <a:pPr eaLnBrk="1" hangingPunct="1"/>
            <a:endParaRPr lang="en-US" baseline="0"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The 6-sided block is stored in these columns …</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smtClean="0">
                <a:latin typeface="Arial" charset="0"/>
                <a:ea typeface="ＭＳ Ｐゴシック" pitchFamily="34" charset="-128"/>
              </a:rPr>
              <a:t>With other blocks </a:t>
            </a:r>
            <a:r>
              <a:rPr lang="en-US" dirty="0" smtClean="0">
                <a:latin typeface="Arial" charset="0"/>
                <a:ea typeface="ＭＳ Ｐゴシック" pitchFamily="34" charset="-128"/>
              </a:rPr>
              <a:t>being stored further to the right.</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Modes are stored vertically,  with 32 modes stored in 4 color channels and 8 rows.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1E307E82-8804-4996-B905-534EE08BD42D}" type="slidenum">
              <a:rPr lang="en-US" smtClean="0">
                <a:latin typeface="Arial" charset="0"/>
              </a:rPr>
              <a:pPr/>
              <a:t>22</a:t>
            </a:fld>
            <a:endParaRPr lang="en-US" smtClean="0">
              <a:latin typeface="Arial" charset="0"/>
            </a:endParaRPr>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p:spPr>
        <p:txBody>
          <a:bodyPr/>
          <a:lstStyle/>
          <a:p>
            <a:pPr eaLnBrk="1" hangingPunct="1"/>
            <a:r>
              <a:rPr lang="en-US" baseline="0" dirty="0" smtClean="0">
                <a:latin typeface="Arial" charset="0"/>
                <a:ea typeface="ＭＳ Ｐゴシック" pitchFamily="34" charset="-128"/>
              </a:rPr>
              <a:t>By projecting </a:t>
            </a:r>
            <a:r>
              <a:rPr lang="en-US" baseline="0" dirty="0" err="1" smtClean="0">
                <a:latin typeface="Arial" charset="0"/>
                <a:ea typeface="ＭＳ Ｐゴシック" pitchFamily="34" charset="-128"/>
              </a:rPr>
              <a:t>U_b</a:t>
            </a:r>
            <a:r>
              <a:rPr lang="en-US" baseline="0" dirty="0" smtClean="0">
                <a:latin typeface="Arial" charset="0"/>
                <a:ea typeface="ＭＳ Ｐゴシック" pitchFamily="34" charset="-128"/>
              </a:rPr>
              <a:t> onto the shape we get this indirect lighting basis. </a:t>
            </a:r>
            <a:r>
              <a:rPr lang="en-US" dirty="0" smtClean="0">
                <a:latin typeface="Arial" charset="0"/>
                <a:ea typeface="ＭＳ Ｐゴシック" pitchFamily="34" charset="-128"/>
              </a:rPr>
              <a:t>These are the first 32 modes shown</a:t>
            </a:r>
            <a:r>
              <a:rPr lang="en-US" baseline="0" dirty="0" smtClean="0">
                <a:latin typeface="Arial" charset="0"/>
                <a:ea typeface="ＭＳ Ｐゴシック" pitchFamily="34" charset="-128"/>
              </a:rPr>
              <a:t> on our 6-sided block dictionary shape.</a:t>
            </a:r>
            <a:endParaRPr lang="en-US" dirty="0" smtClean="0">
              <a:latin typeface="Arial" charset="0"/>
              <a:ea typeface="ＭＳ Ｐゴシック" pitchFamily="34"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1E307E82-8804-4996-B905-534EE08BD42D}" type="slidenum">
              <a:rPr lang="en-US" smtClean="0">
                <a:latin typeface="Arial" charset="0"/>
              </a:rPr>
              <a:pPr/>
              <a:t>23</a:t>
            </a:fld>
            <a:endParaRPr lang="en-US" smtClean="0">
              <a:latin typeface="Arial" charset="0"/>
            </a:endParaRPr>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p:spPr>
        <p:txBody>
          <a:bodyPr/>
          <a:lstStyle/>
          <a:p>
            <a:pPr defTabSz="930311" eaLnBrk="1" hangingPunct="1">
              <a:defRPr/>
            </a:pPr>
            <a:r>
              <a:rPr lang="en-US" baseline="0" dirty="0" smtClean="0">
                <a:latin typeface="Arial" charset="0"/>
                <a:ea typeface="ＭＳ Ｐゴシック" pitchFamily="34" charset="-128"/>
              </a:rPr>
              <a:t>We can also generate </a:t>
            </a:r>
          </a:p>
          <a:p>
            <a:pPr defTabSz="930311" eaLnBrk="1" hangingPunct="1">
              <a:defRPr/>
            </a:pPr>
            <a:endParaRPr lang="en-US" baseline="0" dirty="0" smtClean="0">
              <a:latin typeface="Arial" charset="0"/>
              <a:ea typeface="ＭＳ Ｐゴシック" pitchFamily="34" charset="-128"/>
            </a:endParaRPr>
          </a:p>
          <a:p>
            <a:pPr defTabSz="930311" eaLnBrk="1" hangingPunct="1">
              <a:defRPr/>
            </a:pPr>
            <a:r>
              <a:rPr lang="en-US" baseline="0" dirty="0" smtClean="0">
                <a:latin typeface="Arial" charset="0"/>
                <a:ea typeface="ＭＳ Ｐゴシック" pitchFamily="34" charset="-128"/>
              </a:rPr>
              <a:t>&lt;ANIMATE&gt;</a:t>
            </a:r>
          </a:p>
          <a:p>
            <a:pPr defTabSz="930311" eaLnBrk="1" hangingPunct="1">
              <a:defRPr/>
            </a:pPr>
            <a:r>
              <a:rPr lang="en-US" baseline="0" dirty="0" smtClean="0">
                <a:latin typeface="Arial" charset="0"/>
                <a:ea typeface="ＭＳ Ｐゴシック" pitchFamily="34" charset="-128"/>
              </a:rPr>
              <a:t>… different U textures</a:t>
            </a:r>
            <a:endParaRPr lang="en-US" dirty="0" smtClean="0">
              <a:latin typeface="Arial" charset="0"/>
              <a:ea typeface="ＭＳ Ｐゴシック" pitchFamily="34"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1E307E82-8804-4996-B905-534EE08BD42D}" type="slidenum">
              <a:rPr lang="en-US" smtClean="0">
                <a:latin typeface="Arial" charset="0"/>
              </a:rPr>
              <a:pPr/>
              <a:t>24</a:t>
            </a:fld>
            <a:endParaRPr lang="en-US" smtClean="0">
              <a:latin typeface="Arial" charset="0"/>
            </a:endParaRPr>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p:spPr>
        <p:txBody>
          <a:bodyPr/>
          <a:lstStyle/>
          <a:p>
            <a:pPr defTabSz="930311" eaLnBrk="1" hangingPunct="1">
              <a:defRPr/>
            </a:pPr>
            <a:r>
              <a:rPr lang="en-US" baseline="0" dirty="0" smtClean="0">
                <a:latin typeface="Arial" charset="0"/>
                <a:ea typeface="ＭＳ Ｐゴシック" pitchFamily="34" charset="-128"/>
              </a:rPr>
              <a:t>that respond to normal variations, </a:t>
            </a:r>
            <a:endParaRPr lang="en-US" dirty="0" smtClean="0">
              <a:latin typeface="Arial" charset="0"/>
              <a:ea typeface="ＭＳ Ｐゴシック" pitchFamily="34"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1E307E82-8804-4996-B905-534EE08BD42D}" type="slidenum">
              <a:rPr lang="en-US" smtClean="0">
                <a:latin typeface="Arial" charset="0"/>
              </a:rPr>
              <a:pPr/>
              <a:t>25</a:t>
            </a:fld>
            <a:endParaRPr lang="en-US" smtClean="0">
              <a:latin typeface="Arial" charset="0"/>
            </a:endParaRPr>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p:spPr>
        <p:txBody>
          <a:bodyPr/>
          <a:lstStyle/>
          <a:p>
            <a:pPr defTabSz="930311" eaLnBrk="1" hangingPunct="1">
              <a:defRPr/>
            </a:pPr>
            <a:r>
              <a:rPr lang="en-US" baseline="0" dirty="0" smtClean="0">
                <a:latin typeface="Arial" charset="0"/>
                <a:ea typeface="ＭＳ Ｐゴシック" pitchFamily="34" charset="-128"/>
              </a:rPr>
              <a:t>or normal maps.</a:t>
            </a:r>
            <a:endParaRPr lang="en-US" dirty="0" smtClean="0">
              <a:latin typeface="Arial" charset="0"/>
              <a:ea typeface="ＭＳ Ｐゴシック"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1E307E82-8804-4996-B905-534EE08BD42D}" type="slidenum">
              <a:rPr lang="en-US" smtClean="0">
                <a:latin typeface="Arial" charset="0"/>
              </a:rPr>
              <a:pPr/>
              <a:t>26</a:t>
            </a:fld>
            <a:endParaRPr lang="en-US" smtClean="0">
              <a:latin typeface="Arial" charset="0"/>
            </a:endParaRPr>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p:spPr>
        <p:txBody>
          <a:bodyPr/>
          <a:lstStyle/>
          <a:p>
            <a:pPr eaLnBrk="1" hangingPunct="1"/>
            <a:r>
              <a:rPr lang="en-US" baseline="0" dirty="0" smtClean="0">
                <a:latin typeface="Arial" charset="0"/>
                <a:ea typeface="ＭＳ Ｐゴシック" pitchFamily="34" charset="-128"/>
              </a:rPr>
              <a:t>Or a U texture to</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light objects inside the maze, giving us more freedom to warp and skew our dictionary blocks.</a:t>
            </a:r>
            <a:endParaRPr lang="en-US" dirty="0" smtClean="0">
              <a:latin typeface="Arial" charset="0"/>
              <a:ea typeface="ＭＳ Ｐゴシック" pitchFamily="34"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09AC3618-3AA2-405F-9BF8-88513A8EE827}" type="slidenum">
              <a:rPr lang="en-US" smtClean="0">
                <a:latin typeface="Arial" charset="0"/>
              </a:rPr>
              <a:pPr/>
              <a:t>27</a:t>
            </a:fld>
            <a:endParaRPr lang="en-US" smtClean="0">
              <a:latin typeface="Arial" charset="0"/>
            </a:endParaRPr>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pPr eaLnBrk="1" hangingPunct="1"/>
            <a:r>
              <a:rPr lang="en-US" baseline="0" dirty="0" smtClean="0">
                <a:latin typeface="Arial" charset="0"/>
                <a:ea typeface="ＭＳ Ｐゴシック" pitchFamily="34" charset="-128"/>
              </a:rPr>
              <a:t>Between shapes, interfaces model light transfer using compact operators. There are operators to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convert b-coefficients into reduced </a:t>
            </a:r>
            <a:r>
              <a:rPr lang="en-US" baseline="0" dirty="0" err="1" smtClean="0">
                <a:latin typeface="Arial" charset="0"/>
                <a:ea typeface="ＭＳ Ｐゴシック" pitchFamily="34" charset="-128"/>
              </a:rPr>
              <a:t>lightfield</a:t>
            </a:r>
            <a:r>
              <a:rPr lang="en-US" baseline="0" dirty="0" smtClean="0">
                <a:latin typeface="Arial" charset="0"/>
                <a:ea typeface="ＭＳ Ｐゴシック" pitchFamily="34" charset="-128"/>
              </a:rPr>
              <a:t> coefficients</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convert between reduced </a:t>
            </a:r>
            <a:r>
              <a:rPr lang="en-US" baseline="0" dirty="0" err="1" smtClean="0">
                <a:latin typeface="Arial" charset="0"/>
                <a:ea typeface="ＭＳ Ｐゴシック" pitchFamily="34" charset="-128"/>
              </a:rPr>
              <a:t>lightfields</a:t>
            </a:r>
            <a:r>
              <a:rPr lang="en-US" baseline="0" dirty="0" smtClean="0">
                <a:latin typeface="Arial" charset="0"/>
                <a:ea typeface="ＭＳ Ｐゴシック" pitchFamily="34" charset="-128"/>
              </a:rPr>
              <a:t>.</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br>
              <a:rPr lang="en-US" baseline="0" dirty="0" smtClean="0">
                <a:latin typeface="Arial" charset="0"/>
                <a:ea typeface="ＭＳ Ｐゴシック" pitchFamily="34" charset="-128"/>
              </a:rPr>
            </a:br>
            <a:r>
              <a:rPr lang="en-US" baseline="0" dirty="0" smtClean="0">
                <a:latin typeface="Arial" charset="0"/>
                <a:ea typeface="ＭＳ Ｐゴシック" pitchFamily="34" charset="-128"/>
              </a:rPr>
              <a:t>… and convert from reduced </a:t>
            </a:r>
            <a:r>
              <a:rPr lang="en-US" baseline="0" dirty="0" err="1" smtClean="0">
                <a:latin typeface="Arial" charset="0"/>
                <a:ea typeface="ＭＳ Ｐゴシック" pitchFamily="34" charset="-128"/>
              </a:rPr>
              <a:t>lightfield</a:t>
            </a:r>
            <a:r>
              <a:rPr lang="en-US" baseline="0" dirty="0" smtClean="0">
                <a:latin typeface="Arial" charset="0"/>
                <a:ea typeface="ＭＳ Ｐゴシック" pitchFamily="34" charset="-128"/>
              </a:rPr>
              <a:t> into r-coefficients.</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Which define a point spanned by the basis </a:t>
            </a:r>
            <a:r>
              <a:rPr lang="en-US" baseline="0" dirty="0" err="1" smtClean="0">
                <a:latin typeface="Arial" charset="0"/>
                <a:ea typeface="ＭＳ Ｐゴシック" pitchFamily="34" charset="-128"/>
              </a:rPr>
              <a:t>U_r</a:t>
            </a:r>
            <a:r>
              <a:rPr lang="en-US" baseline="0" dirty="0" smtClean="0">
                <a:latin typeface="Arial" charset="0"/>
                <a:ea typeface="ＭＳ Ｐゴシック" pitchFamily="34" charset="-128"/>
              </a:rPr>
              <a:t>.</a:t>
            </a:r>
            <a:endParaRPr lang="en-US" dirty="0" smtClean="0">
              <a:latin typeface="Arial" charset="0"/>
              <a:ea typeface="ＭＳ Ｐゴシック" pitchFamily="34" charset="-128"/>
            </a:endParaRPr>
          </a:p>
          <a:p>
            <a:pPr eaLnBrk="1" hangingPunct="1"/>
            <a:endParaRPr lang="en-US" dirty="0" smtClean="0">
              <a:latin typeface="Arial" charset="0"/>
              <a:ea typeface="ＭＳ Ｐゴシック"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p>
            <a:fld id="{681A39B8-DF3E-43AC-862D-CD911548F5B4}" type="slidenum">
              <a:rPr lang="en-US" smtClean="0">
                <a:latin typeface="Arial" charset="0"/>
              </a:rPr>
              <a:pPr/>
              <a:t>28</a:t>
            </a:fld>
            <a:endParaRPr lang="en-US" smtClean="0">
              <a:latin typeface="Arial" charset="0"/>
            </a:endParaRPr>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Now that we’ve created our generic, scene-independent dictionary we need to map the shapes and operators</a:t>
            </a:r>
            <a:r>
              <a:rPr lang="en-US" baseline="0" dirty="0" smtClean="0">
                <a:latin typeface="Arial" charset="0"/>
                <a:ea typeface="ＭＳ Ｐゴシック" pitchFamily="34" charset="-128"/>
              </a:rPr>
              <a:t> </a:t>
            </a:r>
            <a:r>
              <a:rPr lang="en-US" dirty="0" smtClean="0">
                <a:latin typeface="Arial" charset="0"/>
                <a:ea typeface="ＭＳ Ｐゴシック" pitchFamily="34" charset="-128"/>
              </a:rPr>
              <a:t>to an actual game level.</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D761B57F-C316-42A7-A5FC-D4255CB332EE}" type="slidenum">
              <a:rPr lang="en-US" smtClean="0">
                <a:latin typeface="Arial" charset="0"/>
              </a:rPr>
              <a:pPr/>
              <a:t>29</a:t>
            </a:fld>
            <a:endParaRPr lang="en-US" smtClean="0">
              <a:latin typeface="Arial" charset="0"/>
            </a:endParaRPr>
          </a:p>
        </p:txBody>
      </p:sp>
      <p:sp>
        <p:nvSpPr>
          <p:cNvPr id="204803" name="Rectangle 2"/>
          <p:cNvSpPr>
            <a:spLocks noGrp="1" noRot="1" noChangeAspect="1" noChangeArrowheads="1" noTextEdit="1"/>
          </p:cNvSpPr>
          <p:nvPr>
            <p:ph type="sldImg"/>
          </p:nvPr>
        </p:nvSpPr>
        <p:spPr>
          <a:ln/>
        </p:spPr>
      </p:sp>
      <p:sp>
        <p:nvSpPr>
          <p:cNvPr id="204804"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Here we have a simple arena level.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MRT is a real-time, direct-to-indirect transfer</a:t>
            </a:r>
            <a:r>
              <a:rPr lang="en-US" baseline="0" dirty="0" smtClean="0"/>
              <a:t> method that scales to mobile devices. It uses skewed and warped blocks as coupled bounce cards to reflect lighting within the scene.</a:t>
            </a:r>
          </a:p>
        </p:txBody>
      </p:sp>
      <p:sp>
        <p:nvSpPr>
          <p:cNvPr id="4" name="Slide Number Placeholder 3"/>
          <p:cNvSpPr>
            <a:spLocks noGrp="1"/>
          </p:cNvSpPr>
          <p:nvPr>
            <p:ph type="sldNum" sz="quarter" idx="10"/>
          </p:nvPr>
        </p:nvSpPr>
        <p:spPr/>
        <p:txBody>
          <a:bodyPr/>
          <a:lstStyle/>
          <a:p>
            <a:pPr>
              <a:defRPr/>
            </a:pPr>
            <a:fld id="{A4F06833-2C00-43E9-8AA7-1D11FEA563B3}"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1A815347-49B5-4CFC-BB82-44870DC741B0}" type="slidenum">
              <a:rPr lang="en-US" smtClean="0">
                <a:latin typeface="Arial" charset="0"/>
              </a:rPr>
              <a:pPr/>
              <a:t>30</a:t>
            </a:fld>
            <a:endParaRPr lang="en-US" smtClean="0">
              <a:latin typeface="Arial" charset="0"/>
            </a:endParaRPr>
          </a:p>
        </p:txBody>
      </p:sp>
      <p:sp>
        <p:nvSpPr>
          <p:cNvPr id="206851" name="Rectangle 2"/>
          <p:cNvSpPr>
            <a:spLocks noGrp="1" noRot="1" noChangeAspect="1" noChangeArrowheads="1" noTextEdit="1"/>
          </p:cNvSpPr>
          <p:nvPr>
            <p:ph type="sldImg"/>
          </p:nvPr>
        </p:nvSpPr>
        <p:spPr>
          <a:ln/>
        </p:spPr>
      </p:sp>
      <p:sp>
        <p:nvSpPr>
          <p:cNvPr id="206852"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On the right we</a:t>
            </a:r>
            <a:r>
              <a:rPr lang="en-US" baseline="0" dirty="0" smtClean="0">
                <a:latin typeface="Arial" charset="0"/>
                <a:ea typeface="ＭＳ Ｐゴシック" pitchFamily="34" charset="-128"/>
              </a:rPr>
              <a:t> see </a:t>
            </a:r>
            <a:r>
              <a:rPr lang="en-US" dirty="0" smtClean="0">
                <a:latin typeface="Arial" charset="0"/>
                <a:ea typeface="ＭＳ Ｐゴシック" pitchFamily="34" charset="-128"/>
              </a:rPr>
              <a:t>a mapping of skewed and warped blocks to a zoomed in portion of the same level.</a:t>
            </a:r>
            <a:r>
              <a:rPr lang="en-US" baseline="0" dirty="0" smtClean="0">
                <a:latin typeface="Arial" charset="0"/>
                <a:ea typeface="ＭＳ Ｐゴシック" pitchFamily="34" charset="-128"/>
              </a:rPr>
              <a:t> </a:t>
            </a:r>
            <a:endParaRPr lang="en-US" dirty="0" smtClean="0">
              <a:latin typeface="Arial" charset="0"/>
              <a:ea typeface="ＭＳ Ｐゴシック" pitchFamily="34"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p>
            <a:fld id="{42B78D12-62D1-4365-947F-930DA9CB3631}" type="slidenum">
              <a:rPr lang="en-US" smtClean="0">
                <a:latin typeface="Arial" charset="0"/>
              </a:rPr>
              <a:pPr/>
              <a:t>31</a:t>
            </a:fld>
            <a:endParaRPr lang="en-US" smtClean="0">
              <a:latin typeface="Arial" charset="0"/>
            </a:endParaRPr>
          </a:p>
        </p:txBody>
      </p:sp>
      <p:sp>
        <p:nvSpPr>
          <p:cNvPr id="209923" name="Rectangle 2"/>
          <p:cNvSpPr>
            <a:spLocks noGrp="1" noRot="1" noChangeAspect="1" noChangeArrowheads="1" noTextEdit="1"/>
          </p:cNvSpPr>
          <p:nvPr>
            <p:ph type="sldImg"/>
          </p:nvPr>
        </p:nvSpPr>
        <p:spPr>
          <a:ln/>
        </p:spPr>
      </p:sp>
      <p:sp>
        <p:nvSpPr>
          <p:cNvPr id="209924" name="Rectangle 3"/>
          <p:cNvSpPr>
            <a:spLocks noGrp="1" noChangeArrowheads="1"/>
          </p:cNvSpPr>
          <p:nvPr>
            <p:ph type="body" idx="1"/>
          </p:nvPr>
        </p:nvSpPr>
        <p:spPr>
          <a:noFill/>
          <a:ln/>
        </p:spPr>
        <p:txBody>
          <a:bodyPr/>
          <a:lstStyle/>
          <a:p>
            <a:pPr eaLnBrk="1" hangingPunct="1"/>
            <a:r>
              <a:rPr lang="en-US" baseline="0" dirty="0" smtClean="0">
                <a:latin typeface="Arial" charset="0"/>
                <a:ea typeface="ＭＳ Ｐゴシック" pitchFamily="34" charset="-128"/>
              </a:rPr>
              <a:t>After artists define a block map for a level, compact, inter-block transfer operators are generated.</a:t>
            </a:r>
            <a:endParaRPr lang="en-US" dirty="0" smtClean="0">
              <a:latin typeface="Arial" charset="0"/>
              <a:ea typeface="ＭＳ Ｐゴシック" pitchFamily="34" charset="-128"/>
            </a:endParaRPr>
          </a:p>
          <a:p>
            <a:pPr eaLnBrk="1" hangingPunct="1"/>
            <a:endParaRPr lang="en-US" dirty="0" smtClean="0">
              <a:latin typeface="Arial" charset="0"/>
              <a:ea typeface="ＭＳ Ｐゴシック" pitchFamily="34"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a:spLocks noGrp="1" noChangeArrowheads="1"/>
          </p:cNvSpPr>
          <p:nvPr>
            <p:ph type="sldNum" sz="quarter" idx="5"/>
          </p:nvPr>
        </p:nvSpPr>
        <p:spPr>
          <a:noFill/>
        </p:spPr>
        <p:txBody>
          <a:bodyPr/>
          <a:lstStyle/>
          <a:p>
            <a:fld id="{2B11C56C-1055-4258-AD1B-66B16F18CFF5}" type="slidenum">
              <a:rPr lang="en-US" smtClean="0">
                <a:latin typeface="Arial" charset="0"/>
              </a:rPr>
              <a:pPr/>
              <a:t>32</a:t>
            </a:fld>
            <a:endParaRPr lang="en-US" smtClean="0">
              <a:latin typeface="Arial" charset="0"/>
            </a:endParaRPr>
          </a:p>
        </p:txBody>
      </p:sp>
      <p:sp>
        <p:nvSpPr>
          <p:cNvPr id="210947" name="Rectangle 2"/>
          <p:cNvSpPr>
            <a:spLocks noGrp="1" noRot="1" noChangeAspect="1" noChangeArrowheads="1" noTextEdit="1"/>
          </p:cNvSpPr>
          <p:nvPr>
            <p:ph type="sldImg"/>
          </p:nvPr>
        </p:nvSpPr>
        <p:spPr>
          <a:ln/>
        </p:spPr>
      </p:sp>
      <p:sp>
        <p:nvSpPr>
          <p:cNvPr id="210948"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To generate </a:t>
            </a:r>
            <a:r>
              <a:rPr lang="en-US" baseline="0" dirty="0" smtClean="0">
                <a:latin typeface="Arial" charset="0"/>
                <a:ea typeface="ＭＳ Ｐゴシック" pitchFamily="34" charset="-128"/>
              </a:rPr>
              <a:t>the operator from the red point to the purple point.</a:t>
            </a:r>
            <a:endParaRPr lang="en-US" dirty="0" smtClean="0">
              <a:latin typeface="Arial" charset="0"/>
              <a:ea typeface="ＭＳ Ｐゴシック" pitchFamily="34"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p>
            <a:fld id="{B4682BE3-9F4A-4D12-A4BC-181CEB03F992}" type="slidenum">
              <a:rPr lang="en-US" smtClean="0">
                <a:latin typeface="Arial" charset="0"/>
              </a:rPr>
              <a:pPr/>
              <a:t>33</a:t>
            </a:fld>
            <a:endParaRPr lang="en-US" smtClean="0">
              <a:latin typeface="Arial" charset="0"/>
            </a:endParaRPr>
          </a:p>
        </p:txBody>
      </p:sp>
      <p:sp>
        <p:nvSpPr>
          <p:cNvPr id="218115" name="Rectangle 2"/>
          <p:cNvSpPr>
            <a:spLocks noGrp="1" noRot="1" noChangeAspect="1" noChangeArrowheads="1" noTextEdit="1"/>
          </p:cNvSpPr>
          <p:nvPr>
            <p:ph type="sldImg"/>
          </p:nvPr>
        </p:nvSpPr>
        <p:spPr>
          <a:ln/>
        </p:spPr>
      </p:sp>
      <p:sp>
        <p:nvSpPr>
          <p:cNvPr id="218116"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&lt;ANIMATE</a:t>
            </a:r>
            <a:r>
              <a:rPr lang="en-US" baseline="0" dirty="0" smtClean="0">
                <a:latin typeface="Arial" charset="0"/>
                <a:ea typeface="ＭＳ Ｐゴシック" pitchFamily="34" charset="-128"/>
              </a:rPr>
              <a:t> 5 TIMES&gt;</a:t>
            </a:r>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We</a:t>
            </a:r>
            <a:r>
              <a:rPr lang="en-US" baseline="0" dirty="0" smtClean="0">
                <a:latin typeface="Arial" charset="0"/>
                <a:ea typeface="ＭＳ Ｐゴシック" pitchFamily="34" charset="-128"/>
              </a:rPr>
              <a:t> concatenate a set of transfer operators from the dictionary giving us a block in the sparse block matrix</a:t>
            </a:r>
            <a:r>
              <a:rPr lang="en-US" dirty="0" smtClean="0">
                <a:latin typeface="Arial" charset="0"/>
                <a:ea typeface="ＭＳ Ｐゴシック" pitchFamily="34" charset="-128"/>
              </a:rPr>
              <a:t> </a:t>
            </a:r>
            <a:r>
              <a:rPr lang="en-US" dirty="0" err="1" smtClean="0">
                <a:latin typeface="Arial" charset="0"/>
                <a:ea typeface="ＭＳ Ｐゴシック" pitchFamily="34" charset="-128"/>
              </a:rPr>
              <a:t>T_b</a:t>
            </a:r>
            <a:r>
              <a:rPr lang="en-US" dirty="0" smtClean="0">
                <a:latin typeface="Arial" charset="0"/>
                <a:ea typeface="ＭＳ Ｐゴシック" pitchFamily="34" charset="-128"/>
              </a:rPr>
              <a:t>-&gt;r.</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Each</a:t>
            </a:r>
            <a:r>
              <a:rPr lang="en-US" baseline="0" dirty="0" smtClean="0">
                <a:latin typeface="Arial" charset="0"/>
                <a:ea typeface="ＭＳ Ｐゴシック" pitchFamily="34" charset="-128"/>
              </a:rPr>
              <a:t> block</a:t>
            </a:r>
            <a:r>
              <a:rPr lang="en-US" dirty="0" smtClean="0">
                <a:latin typeface="Arial" charset="0"/>
                <a:ea typeface="ＭＳ Ｐゴシック" pitchFamily="34" charset="-128"/>
              </a:rPr>
              <a:t> entry in </a:t>
            </a:r>
            <a:r>
              <a:rPr lang="en-US" dirty="0" err="1" smtClean="0">
                <a:latin typeface="Arial" charset="0"/>
                <a:ea typeface="ＭＳ Ｐゴシック" pitchFamily="34" charset="-128"/>
              </a:rPr>
              <a:t>T_b</a:t>
            </a:r>
            <a:r>
              <a:rPr lang="en-US" dirty="0" smtClean="0">
                <a:latin typeface="Arial" charset="0"/>
                <a:ea typeface="ＭＳ Ｐゴシック" pitchFamily="34" charset="-128"/>
              </a:rPr>
              <a:t>-&gt;r</a:t>
            </a:r>
            <a:r>
              <a:rPr lang="en-US" baseline="0" dirty="0" smtClean="0">
                <a:latin typeface="Arial" charset="0"/>
                <a:ea typeface="ＭＳ Ｐゴシック" pitchFamily="34" charset="-128"/>
              </a:rPr>
              <a:t> is only 32x32.</a:t>
            </a:r>
            <a:r>
              <a:rPr lang="en-US" dirty="0" smtClean="0">
                <a:latin typeface="Arial" charset="0"/>
                <a:ea typeface="ＭＳ Ｐゴシック" pitchFamily="34" charset="-128"/>
              </a:rPr>
              <a:t> The runtime never</a:t>
            </a:r>
            <a:r>
              <a:rPr lang="en-US" baseline="0" dirty="0" smtClean="0">
                <a:latin typeface="Arial" charset="0"/>
                <a:ea typeface="ＭＳ Ｐゴシック" pitchFamily="34" charset="-128"/>
              </a:rPr>
              <a:t> deals directly with the higher dimensional reduced </a:t>
            </a:r>
            <a:r>
              <a:rPr lang="en-US" baseline="0" dirty="0" err="1" smtClean="0">
                <a:latin typeface="Arial" charset="0"/>
                <a:ea typeface="ＭＳ Ｐゴシック" pitchFamily="34" charset="-128"/>
              </a:rPr>
              <a:t>lightfield</a:t>
            </a:r>
            <a:r>
              <a:rPr lang="en-US" baseline="0" dirty="0" smtClean="0">
                <a:latin typeface="Arial" charset="0"/>
                <a:ea typeface="ＭＳ Ｐゴシック" pitchFamily="34" charset="-128"/>
              </a:rPr>
              <a:t> space.</a:t>
            </a:r>
            <a:endParaRPr lang="en-US" dirty="0" smtClean="0">
              <a:latin typeface="Arial" charset="0"/>
              <a:ea typeface="ＭＳ Ｐゴシック" pitchFamily="34"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p>
            <a:fld id="{98DDDB39-22D7-426F-A4F7-5CD63FBE919C}" type="slidenum">
              <a:rPr lang="en-US" smtClean="0">
                <a:latin typeface="Arial" charset="0"/>
              </a:rPr>
              <a:pPr/>
              <a:t>34</a:t>
            </a:fld>
            <a:endParaRPr lang="en-US" smtClean="0">
              <a:latin typeface="Arial" charset="0"/>
            </a:endParaRPr>
          </a:p>
        </p:txBody>
      </p:sp>
      <p:sp>
        <p:nvSpPr>
          <p:cNvPr id="220163" name="Rectangle 2"/>
          <p:cNvSpPr>
            <a:spLocks noGrp="1" noRot="1" noChangeAspect="1" noChangeArrowheads="1" noTextEdit="1"/>
          </p:cNvSpPr>
          <p:nvPr>
            <p:ph type="sldImg"/>
          </p:nvPr>
        </p:nvSpPr>
        <p:spPr>
          <a:ln/>
        </p:spPr>
      </p:sp>
      <p:sp>
        <p:nvSpPr>
          <p:cNvPr id="220164"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So that’s what needs to be done before runtime, </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the</a:t>
            </a:r>
            <a:r>
              <a:rPr lang="en-US" baseline="0" dirty="0" smtClean="0">
                <a:latin typeface="Arial" charset="0"/>
                <a:ea typeface="ＭＳ Ｐゴシック" pitchFamily="34" charset="-128"/>
              </a:rPr>
              <a:t> dictionary is computed once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&lt;ANIAMTE 2x&gt;</a:t>
            </a:r>
          </a:p>
          <a:p>
            <a:pPr eaLnBrk="1" hangingPunct="1"/>
            <a:r>
              <a:rPr lang="en-US" baseline="0" dirty="0" smtClean="0">
                <a:latin typeface="Arial" charset="0"/>
                <a:ea typeface="ＭＳ Ｐゴシック" pitchFamily="34" charset="-128"/>
              </a:rPr>
              <a:t>and for each new level we create a mapping between the dictionary and the level.</a:t>
            </a:r>
            <a:endParaRPr lang="en-US" dirty="0" smtClean="0">
              <a:latin typeface="Arial" charset="0"/>
              <a:ea typeface="ＭＳ Ｐゴシック" pitchFamily="34"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p>
            <a:fld id="{98DDDB39-22D7-426F-A4F7-5CD63FBE919C}" type="slidenum">
              <a:rPr lang="en-US" smtClean="0">
                <a:latin typeface="Arial" charset="0"/>
              </a:rPr>
              <a:pPr/>
              <a:t>35</a:t>
            </a:fld>
            <a:endParaRPr lang="en-US" smtClean="0">
              <a:latin typeface="Arial" charset="0"/>
            </a:endParaRPr>
          </a:p>
        </p:txBody>
      </p:sp>
      <p:sp>
        <p:nvSpPr>
          <p:cNvPr id="220163" name="Rectangle 2"/>
          <p:cNvSpPr>
            <a:spLocks noGrp="1" noRot="1" noChangeAspect="1" noChangeArrowheads="1" noTextEdit="1"/>
          </p:cNvSpPr>
          <p:nvPr>
            <p:ph type="sldImg"/>
          </p:nvPr>
        </p:nvSpPr>
        <p:spPr>
          <a:ln/>
        </p:spPr>
      </p:sp>
      <p:sp>
        <p:nvSpPr>
          <p:cNvPr id="220164" name="Rectangle 3"/>
          <p:cNvSpPr>
            <a:spLocks noGrp="1" noChangeArrowheads="1"/>
          </p:cNvSpPr>
          <p:nvPr>
            <p:ph type="body" idx="1"/>
          </p:nvPr>
        </p:nvSpPr>
        <p:spPr>
          <a:noFill/>
          <a:ln/>
        </p:spPr>
        <p:txBody>
          <a:bodyPr/>
          <a:lstStyle/>
          <a:p>
            <a:pPr eaLnBrk="1" hangingPunct="1"/>
            <a:r>
              <a:rPr lang="en-US" baseline="0" dirty="0" smtClean="0">
                <a:latin typeface="Arial" charset="0"/>
                <a:ea typeface="ＭＳ Ｐゴシック" pitchFamily="34" charset="-128"/>
              </a:rPr>
              <a:t>Now onto the runtime. We’re going to talk about how DirectX turns this scene …</a:t>
            </a:r>
            <a:endParaRPr lang="en-US" dirty="0" smtClean="0">
              <a:latin typeface="Arial" charset="0"/>
              <a:ea typeface="ＭＳ Ｐゴシック" pitchFamily="34"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noFill/>
        </p:spPr>
        <p:txBody>
          <a:bodyPr/>
          <a:lstStyle/>
          <a:p>
            <a:fld id="{6E066642-F9E3-479E-BF8E-E2744A10B3E0}" type="slidenum">
              <a:rPr lang="en-US" smtClean="0">
                <a:latin typeface="Arial" charset="0"/>
              </a:rPr>
              <a:pPr/>
              <a:t>36</a:t>
            </a:fld>
            <a:endParaRPr lang="en-US" smtClean="0">
              <a:latin typeface="Arial" charset="0"/>
            </a:endParaRPr>
          </a:p>
        </p:txBody>
      </p:sp>
      <p:sp>
        <p:nvSpPr>
          <p:cNvPr id="221187" name="Rectangle 2"/>
          <p:cNvSpPr>
            <a:spLocks noGrp="1" noRot="1" noChangeAspect="1" noChangeArrowheads="1" noTextEdit="1"/>
          </p:cNvSpPr>
          <p:nvPr>
            <p:ph type="sldImg"/>
          </p:nvPr>
        </p:nvSpPr>
        <p:spPr>
          <a:ln/>
        </p:spPr>
      </p:sp>
      <p:sp>
        <p:nvSpPr>
          <p:cNvPr id="221188"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 into this one.</a:t>
            </a:r>
          </a:p>
          <a:p>
            <a:pPr eaLnBrk="1" hangingPunct="1"/>
            <a:endParaRPr lang="en-US" dirty="0" smtClean="0">
              <a:latin typeface="Arial" charset="0"/>
              <a:ea typeface="ＭＳ Ｐゴシック" pitchFamily="34"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741AC8D5-5DFF-40FD-B9AC-87492AB38270}" type="slidenum">
              <a:rPr lang="en-US" smtClean="0">
                <a:latin typeface="Arial" charset="0"/>
              </a:rPr>
              <a:pPr/>
              <a:t>37</a:t>
            </a:fld>
            <a:endParaRPr lang="en-US" smtClean="0">
              <a:latin typeface="Arial" charset="0"/>
            </a:endParaRPr>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a:ln/>
        </p:spPr>
        <p:txBody>
          <a:bodyPr/>
          <a:lstStyle/>
          <a:p>
            <a:pPr eaLnBrk="1" hangingPunct="1"/>
            <a:r>
              <a:rPr lang="en-US" baseline="0" dirty="0" smtClean="0">
                <a:latin typeface="Arial" charset="0"/>
                <a:ea typeface="ＭＳ Ｐゴシック" pitchFamily="34" charset="-128"/>
              </a:rPr>
              <a:t>Every step in the runtime is just a matrix multiplication. But what is this multiplication doing?</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For this block in our maze,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a rotated 4-face block from the dictionary,</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we use this indirect lighting basis, or </a:t>
            </a:r>
            <a:r>
              <a:rPr lang="en-US" baseline="0" dirty="0" err="1" smtClean="0">
                <a:latin typeface="Arial" charset="0"/>
                <a:ea typeface="ＭＳ Ｐゴシック" pitchFamily="34" charset="-128"/>
              </a:rPr>
              <a:t>U_b</a:t>
            </a:r>
            <a:r>
              <a:rPr lang="en-US" baseline="0" dirty="0" smtClean="0">
                <a:latin typeface="Arial" charset="0"/>
                <a:ea typeface="ＭＳ Ｐゴシック" pitchFamily="34" charset="-128"/>
              </a:rPr>
              <a:t> texture.</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Given the position of the light, we calculate this vector of b-coefficients</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br>
              <a:rPr lang="en-US" baseline="0" dirty="0" smtClean="0">
                <a:latin typeface="Arial" charset="0"/>
                <a:ea typeface="ＭＳ Ｐゴシック" pitchFamily="34" charset="-128"/>
              </a:rPr>
            </a:br>
            <a:r>
              <a:rPr lang="en-US" baseline="0" dirty="0" smtClean="0">
                <a:latin typeface="Arial" charset="0"/>
                <a:ea typeface="ＭＳ Ｐゴシック" pitchFamily="34" charset="-128"/>
              </a:rPr>
              <a:t>The b-coefficients tell us how much of each </a:t>
            </a:r>
            <a:r>
              <a:rPr lang="en-US" baseline="0" dirty="0" err="1" smtClean="0">
                <a:latin typeface="Arial" charset="0"/>
                <a:ea typeface="ＭＳ Ｐゴシック" pitchFamily="34" charset="-128"/>
              </a:rPr>
              <a:t>U_b</a:t>
            </a:r>
            <a:r>
              <a:rPr lang="en-US" baseline="0" dirty="0" smtClean="0">
                <a:latin typeface="Arial" charset="0"/>
                <a:ea typeface="ＭＳ Ｐゴシック" pitchFamily="34" charset="-128"/>
              </a:rPr>
              <a:t> texture we need. The sum of all the textures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gives the intensity of the indirect illumination.</a:t>
            </a:r>
            <a:endParaRPr lang="en-US" dirty="0" smtClean="0">
              <a:latin typeface="Arial" charset="0"/>
              <a:ea typeface="ＭＳ Ｐゴシック" pitchFamily="34"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Here’s a</a:t>
            </a:r>
            <a:r>
              <a:rPr lang="en-US" baseline="0" dirty="0" smtClean="0"/>
              <a:t> visual overview of how the runtime works. On the left we’ll show an </a:t>
            </a:r>
          </a:p>
          <a:p>
            <a:endParaRPr lang="en-US" baseline="0" dirty="0" smtClean="0"/>
          </a:p>
          <a:p>
            <a:r>
              <a:rPr lang="en-US" baseline="0" dirty="0" smtClean="0"/>
              <a:t>&lt;ANIMATE&gt;</a:t>
            </a:r>
          </a:p>
          <a:p>
            <a:r>
              <a:rPr lang="en-US" baseline="0" dirty="0" smtClean="0"/>
              <a:t>outline of MRT </a:t>
            </a:r>
          </a:p>
          <a:p>
            <a:endParaRPr lang="en-US" baseline="0" dirty="0" smtClean="0"/>
          </a:p>
          <a:p>
            <a:r>
              <a:rPr lang="en-US" baseline="0" dirty="0" smtClean="0"/>
              <a:t>&lt;ANIMATE&gt;</a:t>
            </a:r>
          </a:p>
          <a:p>
            <a:r>
              <a:rPr lang="en-US" baseline="0" dirty="0" smtClean="0"/>
              <a:t>and its output so far.</a:t>
            </a:r>
          </a:p>
          <a:p>
            <a:endParaRPr lang="en-US" baseline="0" dirty="0" smtClean="0"/>
          </a:p>
          <a:p>
            <a:r>
              <a:rPr lang="en-US" baseline="0" dirty="0" smtClean="0"/>
              <a:t>&lt;ANIMATE&gt;</a:t>
            </a:r>
          </a:p>
          <a:p>
            <a:r>
              <a:rPr lang="en-US" baseline="0" dirty="0" smtClean="0"/>
              <a:t>On the right we’ll show the results of the current step of the algorithm only. </a:t>
            </a:r>
          </a:p>
          <a:p>
            <a:endParaRPr lang="en-US" baseline="0" dirty="0" smtClean="0"/>
          </a:p>
          <a:p>
            <a:r>
              <a:rPr lang="en-US" baseline="0" dirty="0" smtClean="0"/>
              <a:t>&lt;ANIMATE&gt;</a:t>
            </a:r>
          </a:p>
          <a:p>
            <a:r>
              <a:rPr lang="en-US" baseline="0" dirty="0" smtClean="0"/>
              <a:t>We start by calculating the direct lighting.</a:t>
            </a:r>
          </a:p>
          <a:p>
            <a:endParaRPr lang="en-US" baseline="0" dirty="0" smtClean="0"/>
          </a:p>
          <a:p>
            <a:r>
              <a:rPr lang="en-US" baseline="0" dirty="0" smtClean="0"/>
              <a:t>&lt;ANIMATE&gt;</a:t>
            </a:r>
          </a:p>
          <a:p>
            <a:r>
              <a:rPr lang="en-US" baseline="0" dirty="0" smtClean="0"/>
              <a:t>Storing it in a low resolution light map. We use this input to calculate spectral coefficients </a:t>
            </a:r>
          </a:p>
          <a:p>
            <a:endParaRPr lang="en-US" baseline="0" dirty="0" smtClean="0"/>
          </a:p>
          <a:p>
            <a:r>
              <a:rPr lang="en-US" baseline="0" dirty="0" smtClean="0"/>
              <a:t>&lt;ANIMATE&gt;</a:t>
            </a:r>
          </a:p>
          <a:p>
            <a:r>
              <a:rPr lang="en-US" baseline="0" dirty="0" smtClean="0"/>
              <a:t>(</a:t>
            </a:r>
            <a:r>
              <a:rPr lang="en-US" baseline="0" dirty="0" err="1" smtClean="0"/>
              <a:t>b’s</a:t>
            </a:r>
            <a:r>
              <a:rPr lang="en-US" baseline="0" dirty="0" smtClean="0"/>
              <a:t> and </a:t>
            </a:r>
            <a:r>
              <a:rPr lang="en-US" baseline="0" dirty="0" err="1" smtClean="0"/>
              <a:t>r’s</a:t>
            </a:r>
            <a:r>
              <a:rPr lang="en-US" baseline="0" dirty="0" smtClean="0"/>
              <a:t>) that index into our indirect lighting bases.</a:t>
            </a:r>
            <a:endParaRPr lang="en-US" dirty="0"/>
          </a:p>
        </p:txBody>
      </p:sp>
      <p:sp>
        <p:nvSpPr>
          <p:cNvPr id="4" name="Slide Number Placeholder 3"/>
          <p:cNvSpPr>
            <a:spLocks noGrp="1"/>
          </p:cNvSpPr>
          <p:nvPr>
            <p:ph type="sldNum" sz="quarter" idx="10"/>
          </p:nvPr>
        </p:nvSpPr>
        <p:spPr/>
        <p:txBody>
          <a:bodyPr/>
          <a:lstStyle/>
          <a:p>
            <a:pPr>
              <a:defRPr/>
            </a:pPr>
            <a:fld id="{A4F06833-2C00-43E9-8AA7-1D11FEA563B3}" type="slidenum">
              <a:rPr lang="en-US" smtClean="0"/>
              <a:pPr>
                <a:defRPr/>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use the </a:t>
            </a:r>
            <a:r>
              <a:rPr lang="en-US" baseline="0" dirty="0" err="1" smtClean="0"/>
              <a:t>U_b</a:t>
            </a:r>
            <a:r>
              <a:rPr lang="en-US" baseline="0" dirty="0" smtClean="0"/>
              <a:t> texture and b-coefficients to calculate the indirect lighting for each individual block based on its direct lighting.</a:t>
            </a:r>
            <a:endParaRPr lang="en-US" dirty="0"/>
          </a:p>
        </p:txBody>
      </p:sp>
      <p:sp>
        <p:nvSpPr>
          <p:cNvPr id="4" name="Slide Number Placeholder 3"/>
          <p:cNvSpPr>
            <a:spLocks noGrp="1"/>
          </p:cNvSpPr>
          <p:nvPr>
            <p:ph type="sldNum" sz="quarter" idx="10"/>
          </p:nvPr>
        </p:nvSpPr>
        <p:spPr/>
        <p:txBody>
          <a:bodyPr/>
          <a:lstStyle/>
          <a:p>
            <a:pPr>
              <a:defRPr/>
            </a:pPr>
            <a:fld id="{A4F06833-2C00-43E9-8AA7-1D11FEA563B3}" type="slidenum">
              <a:rPr lang="en-US" smtClean="0"/>
              <a:pPr>
                <a:defRPr/>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To calculate direct-to-indirect transfer.</a:t>
            </a:r>
          </a:p>
          <a:p>
            <a:endParaRPr lang="en-US" baseline="0" dirty="0" smtClean="0"/>
          </a:p>
          <a:p>
            <a:r>
              <a:rPr lang="en-US" baseline="0" dirty="0" smtClean="0"/>
              <a:t>&lt;ANIMATE&gt;</a:t>
            </a:r>
          </a:p>
          <a:p>
            <a:r>
              <a:rPr lang="en-US" baseline="0" dirty="0" smtClean="0"/>
              <a:t>We sample the direct lighting, …</a:t>
            </a:r>
          </a:p>
          <a:p>
            <a:endParaRPr lang="en-US" baseline="0" dirty="0" smtClean="0"/>
          </a:p>
          <a:p>
            <a:r>
              <a:rPr lang="en-US" baseline="0" dirty="0" smtClean="0"/>
              <a:t>&lt;ANIMATE&gt;</a:t>
            </a:r>
          </a:p>
          <a:p>
            <a:r>
              <a:rPr lang="en-US" baseline="0" dirty="0" smtClean="0"/>
              <a:t>… multiply it by a transport operator (F) to give us smooth indirect lighting. Notice the color bouncing off the walls onto the blocks.</a:t>
            </a:r>
          </a:p>
          <a:p>
            <a:endParaRPr lang="en-US" baseline="0" dirty="0" smtClean="0"/>
          </a:p>
          <a:p>
            <a:r>
              <a:rPr lang="en-US" baseline="0" dirty="0" smtClean="0"/>
              <a:t>&lt;ANIMATE&gt;</a:t>
            </a:r>
          </a:p>
          <a:p>
            <a:r>
              <a:rPr lang="en-US" baseline="0" dirty="0" smtClean="0"/>
              <a:t>Then we add the indirect to the direct lighting to get a fully lit scene.</a:t>
            </a:r>
          </a:p>
        </p:txBody>
      </p:sp>
      <p:sp>
        <p:nvSpPr>
          <p:cNvPr id="4" name="Slide Number Placeholder 3"/>
          <p:cNvSpPr>
            <a:spLocks noGrp="1"/>
          </p:cNvSpPr>
          <p:nvPr>
            <p:ph type="sldNum" sz="quarter" idx="10"/>
          </p:nvPr>
        </p:nvSpPr>
        <p:spPr/>
        <p:txBody>
          <a:bodyPr/>
          <a:lstStyle/>
          <a:p>
            <a:pPr>
              <a:defRPr/>
            </a:pPr>
            <a:fld id="{A4F06833-2C00-43E9-8AA7-1D11FEA563B3}"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And use the </a:t>
            </a:r>
            <a:r>
              <a:rPr lang="en-US" baseline="0" dirty="0" err="1" smtClean="0"/>
              <a:t>U_r</a:t>
            </a:r>
            <a:r>
              <a:rPr lang="en-US" baseline="0" dirty="0" smtClean="0"/>
              <a:t> texture and r-coefficients to calculate the indirect lighting transfer between blocks.</a:t>
            </a:r>
            <a:endParaRPr lang="en-US" dirty="0"/>
          </a:p>
        </p:txBody>
      </p:sp>
      <p:sp>
        <p:nvSpPr>
          <p:cNvPr id="4" name="Slide Number Placeholder 3"/>
          <p:cNvSpPr>
            <a:spLocks noGrp="1"/>
          </p:cNvSpPr>
          <p:nvPr>
            <p:ph type="sldNum" sz="quarter" idx="10"/>
          </p:nvPr>
        </p:nvSpPr>
        <p:spPr/>
        <p:txBody>
          <a:bodyPr/>
          <a:lstStyle/>
          <a:p>
            <a:pPr>
              <a:defRPr/>
            </a:pPr>
            <a:fld id="{A4F06833-2C00-43E9-8AA7-1D11FEA563B3}"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 the inter and</a:t>
            </a:r>
            <a:r>
              <a:rPr lang="en-US" baseline="0" dirty="0" smtClean="0"/>
              <a:t> intra block indirect lighting taken care of, we sum the direct and indirect lighting to get the final result.</a:t>
            </a:r>
            <a:endParaRPr lang="en-US" dirty="0"/>
          </a:p>
        </p:txBody>
      </p:sp>
      <p:sp>
        <p:nvSpPr>
          <p:cNvPr id="4" name="Slide Number Placeholder 3"/>
          <p:cNvSpPr>
            <a:spLocks noGrp="1"/>
          </p:cNvSpPr>
          <p:nvPr>
            <p:ph type="sldNum" sz="quarter" idx="10"/>
          </p:nvPr>
        </p:nvSpPr>
        <p:spPr/>
        <p:txBody>
          <a:bodyPr/>
          <a:lstStyle/>
          <a:p>
            <a:pPr>
              <a:defRPr/>
            </a:pPr>
            <a:fld id="{A4F06833-2C00-43E9-8AA7-1D11FEA563B3}"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p>
            <a:fld id="{27BE3A47-D69C-4AA4-B63E-5C1186627E19}" type="slidenum">
              <a:rPr lang="en-US" smtClean="0">
                <a:latin typeface="Arial" charset="0"/>
              </a:rPr>
              <a:pPr/>
              <a:t>42</a:t>
            </a:fld>
            <a:endParaRPr lang="en-US" smtClean="0">
              <a:latin typeface="Arial" charset="0"/>
            </a:endParaRPr>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The first runtime multiplication</a:t>
            </a:r>
            <a:r>
              <a:rPr lang="en-US" baseline="0" dirty="0" smtClean="0">
                <a:latin typeface="Arial" charset="0"/>
                <a:ea typeface="ＭＳ Ｐゴシック" pitchFamily="34" charset="-128"/>
              </a:rPr>
              <a:t> </a:t>
            </a:r>
            <a:r>
              <a:rPr lang="en-US" dirty="0" smtClean="0">
                <a:latin typeface="Arial" charset="0"/>
                <a:ea typeface="ＭＳ Ｐゴシック" pitchFamily="34" charset="-128"/>
              </a:rPr>
              <a:t>calculates b-coefficients for each block. As</a:t>
            </a:r>
            <a:r>
              <a:rPr lang="en-US" baseline="0" dirty="0" smtClean="0">
                <a:latin typeface="Arial" charset="0"/>
                <a:ea typeface="ＭＳ Ｐゴシック" pitchFamily="34" charset="-128"/>
              </a:rPr>
              <a:t> input …</a:t>
            </a:r>
            <a:endParaRPr lang="en-US" dirty="0" smtClean="0">
              <a:latin typeface="Arial" charset="0"/>
              <a:ea typeface="ＭＳ Ｐゴシック" pitchFamily="34" charset="-128"/>
            </a:endParaRP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 we</a:t>
            </a:r>
            <a:r>
              <a:rPr lang="en-US" baseline="0" dirty="0" smtClean="0">
                <a:latin typeface="Arial" charset="0"/>
                <a:ea typeface="ＭＳ Ｐゴシック" pitchFamily="34" charset="-128"/>
              </a:rPr>
              <a:t> use the scene dependent direct lighting, …</a:t>
            </a:r>
            <a:endParaRPr lang="en-US" dirty="0" smtClean="0">
              <a:latin typeface="Arial" charset="0"/>
              <a:ea typeface="ＭＳ Ｐゴシック" pitchFamily="34" charset="-128"/>
            </a:endParaRP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 and the scene independent </a:t>
            </a:r>
            <a:r>
              <a:rPr lang="en-US" dirty="0" err="1" smtClean="0">
                <a:latin typeface="Arial" charset="0"/>
                <a:ea typeface="ＭＳ Ｐゴシック" pitchFamily="34" charset="-128"/>
              </a:rPr>
              <a:t>T_d</a:t>
            </a:r>
            <a:r>
              <a:rPr lang="en-US" dirty="0" smtClean="0">
                <a:latin typeface="Arial" charset="0"/>
                <a:ea typeface="ＭＳ Ｐゴシック" pitchFamily="34" charset="-128"/>
              </a:rPr>
              <a:t>-&gt;b matrix.</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As well as records to index</a:t>
            </a:r>
            <a:r>
              <a:rPr lang="en-US" baseline="0" dirty="0" smtClean="0">
                <a:latin typeface="Arial" charset="0"/>
                <a:ea typeface="ＭＳ Ｐゴシック" pitchFamily="34" charset="-128"/>
              </a:rPr>
              <a:t> into both textures for each face.</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424D5150-8710-4F43-90B2-08026912BB9E}" type="slidenum">
              <a:rPr lang="en-US" smtClean="0">
                <a:latin typeface="Arial" charset="0"/>
              </a:rPr>
              <a:pPr/>
              <a:t>43</a:t>
            </a:fld>
            <a:endParaRPr lang="en-US" smtClean="0">
              <a:latin typeface="Arial" charset="0"/>
            </a:endParaRPr>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p:spPr>
        <p:txBody>
          <a:bodyPr/>
          <a:lstStyle/>
          <a:p>
            <a:pPr eaLnBrk="1" hangingPunct="1"/>
            <a:r>
              <a:rPr lang="en-US" baseline="0" dirty="0" smtClean="0">
                <a:latin typeface="Arial" charset="0"/>
                <a:ea typeface="ＭＳ Ｐゴシック" pitchFamily="34" charset="-128"/>
              </a:rPr>
              <a:t>During the calculation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this record tells us we need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this part of the direct lighting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and this part of the </a:t>
            </a:r>
            <a:r>
              <a:rPr lang="en-US" baseline="0" dirty="0" err="1" smtClean="0">
                <a:latin typeface="Arial" charset="0"/>
                <a:ea typeface="ＭＳ Ｐゴシック" pitchFamily="34" charset="-128"/>
              </a:rPr>
              <a:t>T_d</a:t>
            </a:r>
            <a:r>
              <a:rPr lang="en-US" baseline="0" dirty="0" smtClean="0">
                <a:latin typeface="Arial" charset="0"/>
                <a:ea typeface="ＭＳ Ｐゴシック" pitchFamily="34" charset="-128"/>
              </a:rPr>
              <a:t>-&gt;b texture.</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By multiplying the two highlighted areas, we get the slice on the right.</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Multiply these and you get another slice.</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storing the 32 modes for each pixel in color channels of 8 render targets. But to compute the matrix multiplication we need to sum all values within a slice.</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So we do two 4x4 reduction passes to get a single value per mode. But each record is for a single face only, and we need a single value per block.</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So we sum the results from the first 4 records, because this block has 4 faces, which gives us a b-coefficient vector with 32 values per block.</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424D5150-8710-4F43-90B2-08026912BB9E}" type="slidenum">
              <a:rPr lang="en-US" smtClean="0">
                <a:latin typeface="Arial" charset="0"/>
              </a:rPr>
              <a:pPr/>
              <a:t>44</a:t>
            </a:fld>
            <a:endParaRPr lang="en-US" smtClean="0">
              <a:latin typeface="Arial" charset="0"/>
            </a:endParaRPr>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p:spPr>
        <p:txBody>
          <a:bodyPr/>
          <a:lstStyle/>
          <a:p>
            <a:pPr eaLnBrk="1" hangingPunct="1"/>
            <a:r>
              <a:rPr lang="en-US" baseline="0" dirty="0" smtClean="0">
                <a:latin typeface="Arial" charset="0"/>
                <a:ea typeface="ＭＳ Ｐゴシック" pitchFamily="34" charset="-128"/>
              </a:rPr>
              <a:t>Although,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Calculating direct lighting,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multiplying,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two reduction passes,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and a variable length sum over block faces, is not the fastest way to compute this.</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Especially when we do the 5 </a:t>
            </a:r>
            <a:r>
              <a:rPr lang="en-US" baseline="0" dirty="0" err="1" smtClean="0">
                <a:latin typeface="Arial" charset="0"/>
                <a:ea typeface="ＭＳ Ｐゴシック" pitchFamily="34" charset="-128"/>
              </a:rPr>
              <a:t>shader</a:t>
            </a:r>
            <a:r>
              <a:rPr lang="en-US" baseline="0" dirty="0" smtClean="0">
                <a:latin typeface="Arial" charset="0"/>
                <a:ea typeface="ＭＳ Ｐゴシック" pitchFamily="34" charset="-128"/>
              </a:rPr>
              <a:t> passes 3 times, once for each color channel.</a:t>
            </a:r>
          </a:p>
          <a:p>
            <a:pPr eaLnBrk="1" hangingPunct="1"/>
            <a:endParaRPr lang="en-US" baseline="0" dirty="0" smtClean="0">
              <a:latin typeface="Arial" charset="0"/>
              <a:ea typeface="ＭＳ Ｐゴシック" pitchFamily="34"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424D5150-8710-4F43-90B2-08026912BB9E}" type="slidenum">
              <a:rPr lang="en-US" smtClean="0">
                <a:latin typeface="Arial" charset="0"/>
              </a:rPr>
              <a:pPr/>
              <a:t>45</a:t>
            </a:fld>
            <a:endParaRPr lang="en-US" smtClean="0">
              <a:latin typeface="Arial" charset="0"/>
            </a:endParaRPr>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p:spPr>
        <p:txBody>
          <a:bodyPr/>
          <a:lstStyle/>
          <a:p>
            <a:pPr eaLnBrk="1" hangingPunct="1"/>
            <a:r>
              <a:rPr lang="en-US" baseline="0" dirty="0" smtClean="0">
                <a:latin typeface="Arial" charset="0"/>
                <a:ea typeface="ＭＳ Ｐゴシック" pitchFamily="34" charset="-128"/>
              </a:rPr>
              <a:t>Our first problem is that we re-calculate the direct lighting 3 times.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But the spectral modes already use up all channels and render targets.</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But by re-ordering our modes vertically</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We can do all three color channels at once using render targets.</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424D5150-8710-4F43-90B2-08026912BB9E}" type="slidenum">
              <a:rPr lang="en-US" smtClean="0">
                <a:latin typeface="Arial" charset="0"/>
              </a:rPr>
              <a:pPr/>
              <a:t>46</a:t>
            </a:fld>
            <a:endParaRPr lang="en-US" smtClean="0">
              <a:latin typeface="Arial" charset="0"/>
            </a:endParaRPr>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p:spPr>
        <p:txBody>
          <a:bodyPr/>
          <a:lstStyle/>
          <a:p>
            <a:pPr eaLnBrk="1" hangingPunct="1"/>
            <a:r>
              <a:rPr lang="en-US" baseline="0" dirty="0" smtClean="0">
                <a:latin typeface="Arial" charset="0"/>
                <a:ea typeface="ＭＳ Ｐゴシック" pitchFamily="34" charset="-128"/>
              </a:rPr>
              <a:t>The sum over faces also causes problems.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This sum is a problem because without thousands of blocks, there isn’t enough parallelism to occupy your GPU.</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And because every block has a different number of faces we have divergent flow.</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By scattering the frame-buffer blending does the sum for us.</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424D5150-8710-4F43-90B2-08026912BB9E}" type="slidenum">
              <a:rPr lang="en-US" smtClean="0">
                <a:latin typeface="Arial" charset="0"/>
              </a:rPr>
              <a:pPr/>
              <a:t>47</a:t>
            </a:fld>
            <a:endParaRPr lang="en-US" smtClean="0">
              <a:latin typeface="Arial" charset="0"/>
            </a:endParaRPr>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p:spPr>
        <p:txBody>
          <a:bodyPr/>
          <a:lstStyle/>
          <a:p>
            <a:pPr eaLnBrk="1" hangingPunct="1"/>
            <a:r>
              <a:rPr lang="en-US" baseline="0" dirty="0" smtClean="0">
                <a:latin typeface="Arial" charset="0"/>
                <a:ea typeface="ＭＳ Ｐゴシック" pitchFamily="34" charset="-128"/>
              </a:rPr>
              <a:t>Continuing with the idea of scattering,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we merge the reduction and sum into one </a:t>
            </a:r>
            <a:r>
              <a:rPr lang="en-US" baseline="0" dirty="0" err="1" smtClean="0">
                <a:latin typeface="Arial" charset="0"/>
                <a:ea typeface="ＭＳ Ｐゴシック" pitchFamily="34" charset="-128"/>
              </a:rPr>
              <a:t>shader</a:t>
            </a:r>
            <a:r>
              <a:rPr lang="en-US" baseline="0" dirty="0" smtClean="0">
                <a:latin typeface="Arial" charset="0"/>
                <a:ea typeface="ＭＳ Ｐゴシック" pitchFamily="34" charset="-128"/>
              </a:rPr>
              <a:t>.</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We tried different sizes for each record, summing 4, 16, and 64 values each. Too small and you overload the frame buffer bandwidth,  too large and we reduce parallelism. We found summing 64 values to work best.</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We also found that concurrent records in the triangle stream need to be </a:t>
            </a:r>
            <a:r>
              <a:rPr lang="en-US" baseline="0" dirty="0" err="1" smtClean="0">
                <a:latin typeface="Arial" charset="0"/>
                <a:ea typeface="ＭＳ Ｐゴシック" pitchFamily="34" charset="-128"/>
              </a:rPr>
              <a:t>rasterized</a:t>
            </a:r>
            <a:r>
              <a:rPr lang="en-US" baseline="0" dirty="0" smtClean="0">
                <a:latin typeface="Arial" charset="0"/>
                <a:ea typeface="ＭＳ Ｐゴシック" pitchFamily="34" charset="-128"/>
              </a:rPr>
              <a:t> to different locations. Otherwise there’s too much contention for the frame buffer.</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By eliminating a stage, we save pass overhead and frame buffer bandwidth.</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424D5150-8710-4F43-90B2-08026912BB9E}" type="slidenum">
              <a:rPr lang="en-US" smtClean="0">
                <a:latin typeface="Arial" charset="0"/>
              </a:rPr>
              <a:pPr/>
              <a:t>48</a:t>
            </a:fld>
            <a:endParaRPr lang="en-US" smtClean="0">
              <a:latin typeface="Arial" charset="0"/>
            </a:endParaRPr>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p:spPr>
        <p:txBody>
          <a:bodyPr/>
          <a:lstStyle/>
          <a:p>
            <a:pPr eaLnBrk="1" hangingPunct="1"/>
            <a:r>
              <a:rPr lang="en-US" baseline="0" dirty="0" smtClean="0">
                <a:latin typeface="Arial" charset="0"/>
                <a:ea typeface="ＭＳ Ｐゴシック" pitchFamily="34" charset="-128"/>
              </a:rPr>
              <a:t>Continuing with bandwidth reduction,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we merge the first three stages, using the direct lighting calculation instead of storing it and reducing the output buffer.</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424D5150-8710-4F43-90B2-08026912BB9E}" type="slidenum">
              <a:rPr lang="en-US" smtClean="0">
                <a:latin typeface="Arial" charset="0"/>
              </a:rPr>
              <a:pPr/>
              <a:t>49</a:t>
            </a:fld>
            <a:endParaRPr lang="en-US" smtClean="0">
              <a:latin typeface="Arial" charset="0"/>
            </a:endParaRPr>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p:spPr>
        <p:txBody>
          <a:bodyPr/>
          <a:lstStyle/>
          <a:p>
            <a:pPr eaLnBrk="1" hangingPunct="1"/>
            <a:r>
              <a:rPr lang="en-US" baseline="0" dirty="0" smtClean="0">
                <a:latin typeface="Arial" charset="0"/>
                <a:ea typeface="ＭＳ Ｐゴシック" pitchFamily="34" charset="-128"/>
              </a:rPr>
              <a:t>In short we moved from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This algorithm</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To this algorithm.</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Which results in a quarter of the frame-buffer bandwidth</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But there are </a:t>
            </a:r>
            <a:r>
              <a:rPr lang="en-US" smtClean="0"/>
              <a:t>some limitations with the </a:t>
            </a:r>
            <a:r>
              <a:rPr lang="en-US" baseline="0" smtClean="0"/>
              <a:t>algorithm. </a:t>
            </a:r>
            <a:r>
              <a:rPr lang="en-US" baseline="0" dirty="0" smtClean="0"/>
              <a:t>The transfer operator can use a lot of memory and performance is a concern. Like all pre-computed lighting techniques it has long iteration times, which limits artist workflow.</a:t>
            </a:r>
            <a:endParaRPr lang="en-US" dirty="0"/>
          </a:p>
        </p:txBody>
      </p:sp>
      <p:sp>
        <p:nvSpPr>
          <p:cNvPr id="4" name="Slide Number Placeholder 3"/>
          <p:cNvSpPr>
            <a:spLocks noGrp="1"/>
          </p:cNvSpPr>
          <p:nvPr>
            <p:ph type="sldNum" sz="quarter" idx="10"/>
          </p:nvPr>
        </p:nvSpPr>
        <p:spPr/>
        <p:txBody>
          <a:bodyPr/>
          <a:lstStyle/>
          <a:p>
            <a:pPr>
              <a:defRPr/>
            </a:pPr>
            <a:fld id="{A4F06833-2C00-43E9-8AA7-1D11FEA563B3}"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424D5150-8710-4F43-90B2-08026912BB9E}" type="slidenum">
              <a:rPr lang="en-US" smtClean="0">
                <a:latin typeface="Arial" charset="0"/>
              </a:rPr>
              <a:pPr/>
              <a:t>50</a:t>
            </a:fld>
            <a:endParaRPr lang="en-US" smtClean="0">
              <a:latin typeface="Arial" charset="0"/>
            </a:endParaRPr>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p:spPr>
        <p:txBody>
          <a:bodyPr/>
          <a:lstStyle/>
          <a:p>
            <a:pPr eaLnBrk="1" hangingPunct="1"/>
            <a:r>
              <a:rPr lang="en-US" baseline="0" smtClean="0">
                <a:latin typeface="Arial" charset="0"/>
                <a:ea typeface="ＭＳ Ｐゴシック" pitchFamily="34" charset="-128"/>
              </a:rPr>
              <a:t>And  code </a:t>
            </a:r>
            <a:r>
              <a:rPr lang="en-US" baseline="0" dirty="0" smtClean="0">
                <a:latin typeface="Arial" charset="0"/>
                <a:ea typeface="ＭＳ Ｐゴシック" pitchFamily="34" charset="-128"/>
              </a:rPr>
              <a:t>that runs almost twice as fast on average.</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82F5A3A6-9A70-4565-9D75-20DCDF0C0E87}" type="slidenum">
              <a:rPr lang="en-US" smtClean="0">
                <a:latin typeface="Arial" charset="0"/>
              </a:rPr>
              <a:pPr/>
              <a:t>51</a:t>
            </a:fld>
            <a:endParaRPr lang="en-US" smtClean="0">
              <a:latin typeface="Arial" charset="0"/>
            </a:endParaRPr>
          </a:p>
        </p:txBody>
      </p:sp>
      <p:sp>
        <p:nvSpPr>
          <p:cNvPr id="225283"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The next runtime</a:t>
            </a:r>
            <a:r>
              <a:rPr lang="en-US" baseline="0" dirty="0" smtClean="0">
                <a:latin typeface="Arial" charset="0"/>
                <a:ea typeface="ＭＳ Ｐゴシック" pitchFamily="34" charset="-128"/>
              </a:rPr>
              <a:t> multiplication is to calculate r-coefficients.</a:t>
            </a:r>
            <a:endParaRPr lang="en-US" dirty="0" smtClean="0">
              <a:latin typeface="Arial" charset="0"/>
              <a:ea typeface="ＭＳ Ｐゴシック" pitchFamily="34" charset="-128"/>
            </a:endParaRP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We</a:t>
            </a:r>
            <a:r>
              <a:rPr lang="en-US" baseline="0" dirty="0" smtClean="0">
                <a:latin typeface="Arial" charset="0"/>
                <a:ea typeface="ＭＳ Ｐゴシック" pitchFamily="34" charset="-128"/>
              </a:rPr>
              <a:t> need </a:t>
            </a:r>
            <a:r>
              <a:rPr lang="en-US" dirty="0" smtClean="0">
                <a:latin typeface="Arial" charset="0"/>
                <a:ea typeface="ＭＳ Ｐゴシック" pitchFamily="34" charset="-128"/>
              </a:rPr>
              <a:t>the b-coefficients and the </a:t>
            </a:r>
            <a:r>
              <a:rPr lang="en-US" dirty="0" err="1" smtClean="0">
                <a:latin typeface="Arial" charset="0"/>
                <a:ea typeface="ＭＳ Ｐゴシック" pitchFamily="34" charset="-128"/>
              </a:rPr>
              <a:t>T_b</a:t>
            </a:r>
            <a:r>
              <a:rPr lang="en-US" dirty="0" smtClean="0">
                <a:latin typeface="Arial" charset="0"/>
                <a:ea typeface="ＭＳ Ｐゴシック" pitchFamily="34" charset="-128"/>
              </a:rPr>
              <a:t>-&gt;r matrix …</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 as well as records to index</a:t>
            </a:r>
            <a:r>
              <a:rPr lang="en-US" baseline="0" dirty="0" smtClean="0">
                <a:latin typeface="Arial" charset="0"/>
                <a:ea typeface="ＭＳ Ｐゴシック" pitchFamily="34" charset="-128"/>
              </a:rPr>
              <a:t> into both textures.</a:t>
            </a:r>
            <a:endParaRPr lang="en-US" dirty="0" smtClean="0">
              <a:latin typeface="Arial" charset="0"/>
              <a:ea typeface="ＭＳ Ｐゴシック" pitchFamily="34" charset="-128"/>
            </a:endParaRP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For our L-shaped</a:t>
            </a:r>
            <a:r>
              <a:rPr lang="en-US" baseline="0" dirty="0" smtClean="0">
                <a:latin typeface="Arial" charset="0"/>
                <a:ea typeface="ＭＳ Ｐゴシック" pitchFamily="34" charset="-128"/>
              </a:rPr>
              <a:t> maze, …</a:t>
            </a:r>
            <a:endParaRPr lang="en-US" dirty="0" smtClean="0">
              <a:latin typeface="Arial" charset="0"/>
              <a:ea typeface="ＭＳ Ｐゴシック" pitchFamily="34" charset="-128"/>
            </a:endParaRP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 there are 4 interfaces, </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 one on each side of the dotted green lines</a:t>
            </a:r>
            <a:r>
              <a:rPr lang="en-US" baseline="0" dirty="0" smtClean="0">
                <a:latin typeface="Arial" charset="0"/>
                <a:ea typeface="ＭＳ Ｐゴシック" pitchFamily="34" charset="-128"/>
              </a:rPr>
              <a:t> for light coming from each direction.</a:t>
            </a:r>
          </a:p>
          <a:p>
            <a:pPr eaLnBrk="1" hangingPunct="1"/>
            <a:endParaRPr lang="en-US" dirty="0" smtClean="0">
              <a:latin typeface="Arial" charset="0"/>
              <a:ea typeface="ＭＳ Ｐゴシック" pitchFamily="34" charset="-128"/>
            </a:endParaRPr>
          </a:p>
          <a:p>
            <a:pPr eaLnBrk="1" hangingPunct="1"/>
            <a:endParaRPr lang="en-US" dirty="0" smtClean="0">
              <a:latin typeface="Arial" charset="0"/>
              <a:ea typeface="ＭＳ Ｐゴシック" pitchFamily="34" charset="-128"/>
            </a:endParaRPr>
          </a:p>
          <a:p>
            <a:pPr eaLnBrk="1" hangingPunct="1"/>
            <a:endParaRPr lang="en-US" dirty="0" smtClean="0">
              <a:latin typeface="Arial" charset="0"/>
              <a:ea typeface="ＭＳ Ｐゴシック" pitchFamily="34"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66AF53DF-E164-420B-ACE9-B6674513B899}" type="slidenum">
              <a:rPr lang="en-US" smtClean="0">
                <a:latin typeface="Arial" charset="0"/>
              </a:rPr>
              <a:pPr/>
              <a:t>52</a:t>
            </a:fld>
            <a:endParaRPr lang="en-US" smtClean="0">
              <a:latin typeface="Arial" charset="0"/>
            </a:endParaRPr>
          </a:p>
        </p:txBody>
      </p:sp>
      <p:sp>
        <p:nvSpPr>
          <p:cNvPr id="226307" name="Rectangle 2"/>
          <p:cNvSpPr>
            <a:spLocks noGrp="1" noRot="1" noChangeAspect="1" noChangeArrowheads="1" noTextEdit="1"/>
          </p:cNvSpPr>
          <p:nvPr>
            <p:ph type="sldImg"/>
          </p:nvPr>
        </p:nvSpPr>
        <p:spPr>
          <a:ln/>
        </p:spPr>
      </p:sp>
      <p:sp>
        <p:nvSpPr>
          <p:cNvPr id="226308"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The </a:t>
            </a:r>
            <a:r>
              <a:rPr lang="en-US" dirty="0" err="1" smtClean="0">
                <a:latin typeface="Arial" charset="0"/>
                <a:ea typeface="ＭＳ Ｐゴシック" pitchFamily="34" charset="-128"/>
              </a:rPr>
              <a:t>T_b</a:t>
            </a:r>
            <a:r>
              <a:rPr lang="en-US" dirty="0" smtClean="0">
                <a:latin typeface="Arial" charset="0"/>
                <a:ea typeface="ＭＳ Ｐゴシック" pitchFamily="34" charset="-128"/>
              </a:rPr>
              <a:t>-&gt;r matrix is </a:t>
            </a:r>
            <a:r>
              <a:rPr lang="en-US" baseline="0" dirty="0" smtClean="0">
                <a:latin typeface="Arial" charset="0"/>
                <a:ea typeface="ＭＳ Ｐゴシック" pitchFamily="34" charset="-128"/>
              </a:rPr>
              <a:t>the large sparse block matrix that was automatically generated at level-authoring time.</a:t>
            </a:r>
            <a:endParaRPr lang="en-US" dirty="0" smtClean="0">
              <a:latin typeface="Arial" charset="0"/>
              <a:ea typeface="ＭＳ Ｐゴシック" pitchFamily="34"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C2FE0CC1-C80A-4C39-950F-DC74B6FF9678}" type="slidenum">
              <a:rPr lang="en-US" smtClean="0">
                <a:latin typeface="Arial" charset="0"/>
              </a:rPr>
              <a:pPr/>
              <a:t>53</a:t>
            </a:fld>
            <a:endParaRPr lang="en-US" smtClean="0">
              <a:latin typeface="Arial" charset="0"/>
            </a:endParaRPr>
          </a:p>
        </p:txBody>
      </p:sp>
      <p:sp>
        <p:nvSpPr>
          <p:cNvPr id="227331" name="Rectangle 2"/>
          <p:cNvSpPr>
            <a:spLocks noGrp="1" noRot="1" noChangeAspect="1" noChangeArrowheads="1" noTextEdit="1"/>
          </p:cNvSpPr>
          <p:nvPr>
            <p:ph type="sldImg"/>
          </p:nvPr>
        </p:nvSpPr>
        <p:spPr>
          <a:ln/>
        </p:spPr>
      </p:sp>
      <p:sp>
        <p:nvSpPr>
          <p:cNvPr id="227332"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The position and number of records correlate</a:t>
            </a:r>
            <a:r>
              <a:rPr lang="en-US" baseline="0" dirty="0" smtClean="0">
                <a:latin typeface="Arial" charset="0"/>
                <a:ea typeface="ＭＳ Ｐゴシック" pitchFamily="34" charset="-128"/>
              </a:rPr>
              <a:t> to which matrix blocks are non-zero.</a:t>
            </a:r>
            <a:endParaRPr lang="en-US" dirty="0" smtClean="0">
              <a:latin typeface="Arial" charset="0"/>
              <a:ea typeface="ＭＳ Ｐゴシック" pitchFamily="34"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DE8D5155-2A0E-411F-9932-7702E151FCEE}" type="slidenum">
              <a:rPr lang="en-US" smtClean="0">
                <a:latin typeface="Arial" charset="0"/>
              </a:rPr>
              <a:pPr/>
              <a:t>54</a:t>
            </a:fld>
            <a:endParaRPr lang="en-US" smtClean="0">
              <a:latin typeface="Arial" charset="0"/>
            </a:endParaRPr>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The </a:t>
            </a:r>
            <a:r>
              <a:rPr lang="en-US" dirty="0" err="1" smtClean="0">
                <a:latin typeface="Arial" charset="0"/>
                <a:ea typeface="ＭＳ Ｐゴシック" pitchFamily="34" charset="-128"/>
              </a:rPr>
              <a:t>T_b</a:t>
            </a:r>
            <a:r>
              <a:rPr lang="en-US" dirty="0" smtClean="0">
                <a:latin typeface="Arial" charset="0"/>
                <a:ea typeface="ＭＳ Ｐゴシック" pitchFamily="34" charset="-128"/>
              </a:rPr>
              <a:t>-&gt;r texture is a compression of this sparse block matrix. </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E471BBCA-26DB-4FD6-B504-87834CD592F6}" type="slidenum">
              <a:rPr lang="en-US" smtClean="0">
                <a:latin typeface="Arial" charset="0"/>
              </a:rPr>
              <a:pPr/>
              <a:t>55</a:t>
            </a:fld>
            <a:endParaRPr lang="en-US" smtClean="0">
              <a:latin typeface="Arial" charset="0"/>
            </a:endParaRPr>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Calculating one r-record …</a:t>
            </a:r>
            <a:endParaRPr lang="en-US" baseline="0" dirty="0" smtClean="0">
              <a:latin typeface="Arial" charset="0"/>
              <a:ea typeface="ＭＳ Ｐゴシック" pitchFamily="34" charset="-128"/>
            </a:endParaRP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is the same as before, but uses different textures.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By repeating that process for every record, you end up with all the interface, or r, coefficients.</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812F322C-15A6-4934-8D04-CC13040539D9}" type="slidenum">
              <a:rPr lang="en-US" smtClean="0">
                <a:latin typeface="Arial" charset="0"/>
              </a:rPr>
              <a:pPr/>
              <a:t>56</a:t>
            </a:fld>
            <a:endParaRPr lang="en-US" smtClean="0">
              <a:latin typeface="Arial" charset="0"/>
            </a:endParaRPr>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So now to calculate some indirect illumination. First, we use direct lighting in each block to indirectly illuminate itself</a:t>
            </a:r>
            <a:r>
              <a:rPr lang="en-US" baseline="0" dirty="0" smtClean="0">
                <a:latin typeface="Arial" charset="0"/>
                <a:ea typeface="ＭＳ Ｐゴシック" pitchFamily="34" charset="-128"/>
              </a:rPr>
              <a:t> using the b-coefficients.</a:t>
            </a:r>
            <a:endParaRPr lang="en-US" dirty="0" smtClean="0">
              <a:latin typeface="Arial" charset="0"/>
              <a:ea typeface="ＭＳ Ｐゴシック" pitchFamily="34" charset="-128"/>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33E38BFD-E1BE-48FF-A6E8-8543A1045DAE}" type="slidenum">
              <a:rPr lang="en-US" smtClean="0">
                <a:latin typeface="Arial" charset="0"/>
              </a:rPr>
              <a:pPr/>
              <a:t>57</a:t>
            </a:fld>
            <a:endParaRPr lang="en-US" smtClean="0">
              <a:latin typeface="Arial" charset="0"/>
            </a:endParaRPr>
          </a:p>
        </p:txBody>
      </p:sp>
      <p:sp>
        <p:nvSpPr>
          <p:cNvPr id="240643" name="Rectangle 2"/>
          <p:cNvSpPr>
            <a:spLocks noGrp="1" noRot="1" noChangeAspect="1" noChangeArrowheads="1" noTextEdit="1"/>
          </p:cNvSpPr>
          <p:nvPr>
            <p:ph type="sldImg"/>
          </p:nvPr>
        </p:nvSpPr>
        <p:spPr>
          <a:ln/>
        </p:spPr>
      </p:sp>
      <p:sp>
        <p:nvSpPr>
          <p:cNvPr id="240644"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We have … </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 the scene b-coefficients …</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 and scene-independent U-texture as input. </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As well as a set of records.</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0D486A2C-26ED-486E-89EC-D77A168CC639}" type="slidenum">
              <a:rPr lang="en-US" smtClean="0">
                <a:latin typeface="Arial" charset="0"/>
              </a:rPr>
              <a:pPr/>
              <a:t>58</a:t>
            </a:fld>
            <a:endParaRPr lang="en-US" smtClean="0">
              <a:latin typeface="Arial" charset="0"/>
            </a:endParaRPr>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noFill/>
          <a:ln/>
        </p:spPr>
        <p:txBody>
          <a:bodyPr/>
          <a:lstStyle/>
          <a:p>
            <a:pPr eaLnBrk="1" hangingPunct="1"/>
            <a:r>
              <a:rPr lang="en-US" baseline="0" dirty="0" smtClean="0">
                <a:latin typeface="Arial" charset="0"/>
                <a:ea typeface="ＭＳ Ｐゴシック" pitchFamily="34" charset="-128"/>
              </a:rPr>
              <a:t>To do the matrix multiplication we,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dot together the correct parts of each texture.</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Then blend to get one face of indirect lighting.</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The result of all records is a light map containing indirect lighting for the whole scene.</a:t>
            </a:r>
            <a:endParaRPr lang="en-US" dirty="0" smtClean="0">
              <a:latin typeface="Arial" charset="0"/>
              <a:ea typeface="ＭＳ Ｐゴシック" pitchFamily="34"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161A391-3178-40AD-9DAD-08716745E49A}" type="slidenum">
              <a:rPr lang="en-US" smtClean="0">
                <a:latin typeface="Arial" charset="0"/>
              </a:rPr>
              <a:pPr/>
              <a:t>59</a:t>
            </a:fld>
            <a:endParaRPr lang="en-US" smtClean="0">
              <a:latin typeface="Arial" charset="0"/>
            </a:endParaRPr>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Next we deal with transfer between blocks.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36EC7E0B-1290-4018-BE07-9F20D0777B2F}" type="slidenum">
              <a:rPr lang="en-US" smtClean="0">
                <a:latin typeface="Arial" charset="0"/>
              </a:rPr>
              <a:pPr/>
              <a:t>6</a:t>
            </a:fld>
            <a:endParaRPr lang="en-US" smtClean="0">
              <a:latin typeface="Arial" charset="0"/>
            </a:endParaRPr>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Typical global illumination calculates transfer for the</a:t>
            </a:r>
            <a:r>
              <a:rPr lang="en-US" baseline="0" dirty="0" smtClean="0">
                <a:latin typeface="Arial" charset="0"/>
                <a:ea typeface="ＭＳ Ｐゴシック" pitchFamily="34" charset="-128"/>
              </a:rPr>
              <a:t> entire scene.</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But we calculate transport on a simple shape.</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Connect copies of this shape together.</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br>
              <a:rPr lang="en-US" baseline="0" dirty="0" smtClean="0">
                <a:latin typeface="Arial" charset="0"/>
                <a:ea typeface="ＭＳ Ｐゴシック" pitchFamily="34" charset="-128"/>
              </a:rPr>
            </a:br>
            <a:r>
              <a:rPr lang="en-US" baseline="0" dirty="0" smtClean="0">
                <a:latin typeface="Arial" charset="0"/>
                <a:ea typeface="ＭＳ Ｐゴシック" pitchFamily="34" charset="-128"/>
              </a:rPr>
              <a:t>And define interactions between shapes using reduced light fields. This allows us patch together a global solution using only local parts.</a:t>
            </a:r>
            <a:endParaRPr lang="en-US" dirty="0" smtClean="0">
              <a:latin typeface="Arial" charset="0"/>
              <a:ea typeface="ＭＳ Ｐゴシック" pitchFamily="34"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DDF0C092-6AA2-477D-BECD-B3495D5B3114}" type="slidenum">
              <a:rPr lang="en-US" smtClean="0">
                <a:latin typeface="Arial" charset="0"/>
              </a:rPr>
              <a:pPr/>
              <a:t>60</a:t>
            </a:fld>
            <a:endParaRPr lang="en-US" smtClean="0">
              <a:latin typeface="Arial" charset="0"/>
            </a:endParaRPr>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This phase is similar,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br>
              <a:rPr lang="en-US" baseline="0" dirty="0" smtClean="0">
                <a:latin typeface="Arial" charset="0"/>
                <a:ea typeface="ＭＳ Ｐゴシック" pitchFamily="34" charset="-128"/>
              </a:rPr>
            </a:br>
            <a:r>
              <a:rPr lang="en-US" baseline="0" dirty="0" smtClean="0">
                <a:latin typeface="Arial" charset="0"/>
                <a:ea typeface="ＭＳ Ｐゴシック" pitchFamily="34" charset="-128"/>
              </a:rPr>
              <a:t>… but instead of b-coefficients we use r-coefficients</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And instead of </a:t>
            </a:r>
            <a:r>
              <a:rPr lang="en-US" baseline="0" dirty="0" err="1" smtClean="0">
                <a:latin typeface="Arial" charset="0"/>
                <a:ea typeface="ＭＳ Ｐゴシック" pitchFamily="34" charset="-128"/>
              </a:rPr>
              <a:t>U_b</a:t>
            </a:r>
            <a:r>
              <a:rPr lang="en-US" baseline="0" dirty="0" smtClean="0">
                <a:latin typeface="Arial" charset="0"/>
                <a:ea typeface="ＭＳ Ｐゴシック" pitchFamily="34" charset="-128"/>
              </a:rPr>
              <a:t> we use </a:t>
            </a:r>
            <a:r>
              <a:rPr lang="en-US" baseline="0" dirty="0" err="1" smtClean="0">
                <a:latin typeface="Arial" charset="0"/>
                <a:ea typeface="ＭＳ Ｐゴシック" pitchFamily="34" charset="-128"/>
              </a:rPr>
              <a:t>U_r</a:t>
            </a:r>
            <a:r>
              <a:rPr lang="en-US" baseline="0" dirty="0" smtClean="0">
                <a:latin typeface="Arial" charset="0"/>
                <a:ea typeface="ＭＳ Ｐゴシック" pitchFamily="34" charset="-128"/>
              </a:rPr>
              <a:t>.</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And another set of records.</a:t>
            </a:r>
            <a:endParaRPr lang="en-US" dirty="0" smtClean="0">
              <a:latin typeface="Arial" charset="0"/>
              <a:ea typeface="ＭＳ Ｐゴシック" pitchFamily="34"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DFF1C7E4-EA71-4FE8-B4AF-DBAE9C40FBD4}" type="slidenum">
              <a:rPr lang="en-US" smtClean="0">
                <a:latin typeface="Arial" charset="0"/>
              </a:rPr>
              <a:pPr/>
              <a:t>61</a:t>
            </a:fld>
            <a:endParaRPr lang="en-US" smtClean="0">
              <a:latin typeface="Arial" charset="0"/>
            </a:endParaRPr>
          </a:p>
        </p:txBody>
      </p:sp>
      <p:sp>
        <p:nvSpPr>
          <p:cNvPr id="261123" name="Rectangle 2"/>
          <p:cNvSpPr>
            <a:spLocks noGrp="1" noRot="1" noChangeAspect="1" noChangeArrowheads="1" noTextEdit="1"/>
          </p:cNvSpPr>
          <p:nvPr>
            <p:ph type="sldImg"/>
          </p:nvPr>
        </p:nvSpPr>
        <p:spPr>
          <a:ln/>
        </p:spPr>
      </p:sp>
      <p:sp>
        <p:nvSpPr>
          <p:cNvPr id="261124"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This matrix multiplication is same as before, but using different</a:t>
            </a:r>
            <a:r>
              <a:rPr lang="en-US" baseline="0" dirty="0" smtClean="0">
                <a:latin typeface="Arial" charset="0"/>
                <a:ea typeface="ＭＳ Ｐゴシック" pitchFamily="34" charset="-128"/>
              </a:rPr>
              <a:t> textures.</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Given</a:t>
            </a:r>
            <a:r>
              <a:rPr lang="en-US" baseline="0" dirty="0" smtClean="0">
                <a:latin typeface="Arial" charset="0"/>
                <a:ea typeface="ＭＳ Ｐゴシック" pitchFamily="34" charset="-128"/>
              </a:rPr>
              <a:t> the previous results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&lt;ANIMATE&gt;</a:t>
            </a:r>
          </a:p>
          <a:p>
            <a:pPr eaLnBrk="1" hangingPunct="1"/>
            <a:r>
              <a:rPr lang="en-US" baseline="0" dirty="0" smtClean="0">
                <a:latin typeface="Arial" charset="0"/>
                <a:ea typeface="ＭＳ Ｐゴシック" pitchFamily="34" charset="-128"/>
              </a:rPr>
              <a:t>… we blend in these results. Giving us all indirect lighting for our scene.</a:t>
            </a:r>
            <a:endParaRPr lang="en-US" dirty="0" smtClean="0">
              <a:latin typeface="Arial" charset="0"/>
              <a:ea typeface="ＭＳ Ｐゴシック" pitchFamily="34"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p:spPr>
        <p:txBody>
          <a:bodyPr/>
          <a:lstStyle/>
          <a:p>
            <a:fld id="{5854A8F4-55F9-4E87-9AE1-82A51C88C1F3}" type="slidenum">
              <a:rPr lang="en-US" smtClean="0">
                <a:latin typeface="Arial" charset="0"/>
              </a:rPr>
              <a:pPr/>
              <a:t>62</a:t>
            </a:fld>
            <a:endParaRPr lang="en-US" smtClean="0">
              <a:latin typeface="Arial" charset="0"/>
            </a:endParaRPr>
          </a:p>
        </p:txBody>
      </p:sp>
      <p:sp>
        <p:nvSpPr>
          <p:cNvPr id="268291" name="Rectangle 2"/>
          <p:cNvSpPr>
            <a:spLocks noGrp="1" noRot="1" noChangeAspect="1" noChangeArrowheads="1" noTextEdit="1"/>
          </p:cNvSpPr>
          <p:nvPr>
            <p:ph type="sldImg"/>
          </p:nvPr>
        </p:nvSpPr>
        <p:spPr>
          <a:ln/>
        </p:spPr>
      </p:sp>
      <p:sp>
        <p:nvSpPr>
          <p:cNvPr id="268292"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But If we leave left the light map as it is we get </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discontinuities between faces.  To fix this we need to pad the light map. </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4F8E8074-A0CD-43DE-ACA2-9CB34C815504}" type="slidenum">
              <a:rPr lang="en-US" smtClean="0">
                <a:latin typeface="Arial" charset="0"/>
              </a:rPr>
              <a:pPr/>
              <a:t>63</a:t>
            </a:fld>
            <a:endParaRPr lang="en-US" smtClean="0">
              <a:latin typeface="Arial" charset="0"/>
            </a:endParaRPr>
          </a:p>
        </p:txBody>
      </p:sp>
      <p:sp>
        <p:nvSpPr>
          <p:cNvPr id="270339" name="Rectangle 2"/>
          <p:cNvSpPr>
            <a:spLocks noGrp="1" noRot="1" noChangeAspect="1" noChangeArrowheads="1" noTextEdit="1"/>
          </p:cNvSpPr>
          <p:nvPr>
            <p:ph type="sldImg"/>
          </p:nvPr>
        </p:nvSpPr>
        <p:spPr>
          <a:ln/>
        </p:spPr>
      </p:sp>
      <p:sp>
        <p:nvSpPr>
          <p:cNvPr id="270340"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Face records copy the original data.</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4F8E8074-A0CD-43DE-ACA2-9CB34C815504}" type="slidenum">
              <a:rPr lang="en-US" smtClean="0">
                <a:latin typeface="Arial" charset="0"/>
              </a:rPr>
              <a:pPr/>
              <a:t>64</a:t>
            </a:fld>
            <a:endParaRPr lang="en-US" smtClean="0">
              <a:latin typeface="Arial" charset="0"/>
            </a:endParaRPr>
          </a:p>
        </p:txBody>
      </p:sp>
      <p:sp>
        <p:nvSpPr>
          <p:cNvPr id="270339" name="Rectangle 2"/>
          <p:cNvSpPr>
            <a:spLocks noGrp="1" noRot="1" noChangeAspect="1" noChangeArrowheads="1" noTextEdit="1"/>
          </p:cNvSpPr>
          <p:nvPr>
            <p:ph type="sldImg"/>
          </p:nvPr>
        </p:nvSpPr>
        <p:spPr>
          <a:ln/>
        </p:spPr>
      </p:sp>
      <p:sp>
        <p:nvSpPr>
          <p:cNvPr id="270340"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While other, automatically generated records, pad the data.</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noFill/>
        </p:spPr>
        <p:txBody>
          <a:bodyPr/>
          <a:lstStyle/>
          <a:p>
            <a:fld id="{FE4A12D2-3933-4A98-A34A-22D1713578D7}" type="slidenum">
              <a:rPr lang="en-US" smtClean="0">
                <a:latin typeface="Arial" charset="0"/>
              </a:rPr>
              <a:pPr/>
              <a:t>65</a:t>
            </a:fld>
            <a:endParaRPr lang="en-US" smtClean="0">
              <a:latin typeface="Arial" charset="0"/>
            </a:endParaRPr>
          </a:p>
        </p:txBody>
      </p:sp>
      <p:sp>
        <p:nvSpPr>
          <p:cNvPr id="284675" name="Rectangle 2"/>
          <p:cNvSpPr>
            <a:spLocks noGrp="1" noRot="1" noChangeAspect="1" noChangeArrowheads="1" noTextEdit="1"/>
          </p:cNvSpPr>
          <p:nvPr>
            <p:ph type="sldImg"/>
          </p:nvPr>
        </p:nvSpPr>
        <p:spPr>
          <a:ln/>
        </p:spPr>
      </p:sp>
      <p:sp>
        <p:nvSpPr>
          <p:cNvPr id="284676"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After all this work, we can change our</a:t>
            </a:r>
            <a:r>
              <a:rPr lang="en-US" baseline="0" dirty="0" smtClean="0">
                <a:latin typeface="Arial" charset="0"/>
                <a:ea typeface="ＭＳ Ｐゴシック" pitchFamily="34" charset="-128"/>
              </a:rPr>
              <a:t> level </a:t>
            </a:r>
            <a:r>
              <a:rPr lang="en-US" dirty="0" smtClean="0">
                <a:latin typeface="Arial" charset="0"/>
                <a:ea typeface="ＭＳ Ｐゴシック" pitchFamily="34" charset="-128"/>
              </a:rPr>
              <a:t>from simple direct lighting into</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7"/>
          <p:cNvSpPr>
            <a:spLocks noGrp="1" noChangeArrowheads="1"/>
          </p:cNvSpPr>
          <p:nvPr>
            <p:ph type="sldNum" sz="quarter" idx="5"/>
          </p:nvPr>
        </p:nvSpPr>
        <p:spPr>
          <a:noFill/>
        </p:spPr>
        <p:txBody>
          <a:bodyPr/>
          <a:lstStyle/>
          <a:p>
            <a:fld id="{8764F32F-6846-4FDD-B813-0AA38CDF3E7E}" type="slidenum">
              <a:rPr lang="en-US" smtClean="0">
                <a:latin typeface="Arial" charset="0"/>
              </a:rPr>
              <a:pPr/>
              <a:t>66</a:t>
            </a:fld>
            <a:endParaRPr lang="en-US" smtClean="0">
              <a:latin typeface="Arial" charset="0"/>
            </a:endParaRPr>
          </a:p>
        </p:txBody>
      </p:sp>
      <p:sp>
        <p:nvSpPr>
          <p:cNvPr id="285699" name="Rectangle 2"/>
          <p:cNvSpPr>
            <a:spLocks noGrp="1" noRot="1" noChangeAspect="1" noChangeArrowheads="1" noTextEdit="1"/>
          </p:cNvSpPr>
          <p:nvPr>
            <p:ph type="sldImg"/>
          </p:nvPr>
        </p:nvSpPr>
        <p:spPr>
          <a:ln/>
        </p:spPr>
      </p:sp>
      <p:sp>
        <p:nvSpPr>
          <p:cNvPr id="285700"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 something much more plausible, by applying our indirect</a:t>
            </a:r>
            <a:r>
              <a:rPr lang="en-US" baseline="0" dirty="0" smtClean="0">
                <a:latin typeface="Arial" charset="0"/>
                <a:ea typeface="ＭＳ Ｐゴシック" pitchFamily="34" charset="-128"/>
              </a:rPr>
              <a:t> light map to our maze.</a:t>
            </a:r>
            <a:endParaRPr lang="en-US" dirty="0" smtClean="0">
              <a:latin typeface="Arial" charset="0"/>
              <a:ea typeface="ＭＳ Ｐゴシック" pitchFamily="34"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p>
            <a:fld id="{BA3E15F3-0C85-4250-9167-0FED4A1EED77}" type="slidenum">
              <a:rPr lang="en-US" smtClean="0">
                <a:latin typeface="Arial" charset="0"/>
              </a:rPr>
              <a:pPr/>
              <a:t>67</a:t>
            </a:fld>
            <a:endParaRPr lang="en-US" smtClean="0">
              <a:latin typeface="Arial" charset="0"/>
            </a:endParaRPr>
          </a:p>
        </p:txBody>
      </p:sp>
      <p:sp>
        <p:nvSpPr>
          <p:cNvPr id="286723" name="Rectangle 2"/>
          <p:cNvSpPr>
            <a:spLocks noGrp="1" noRot="1" noChangeAspect="1" noChangeArrowheads="1" noTextEdit="1"/>
          </p:cNvSpPr>
          <p:nvPr>
            <p:ph type="sldImg"/>
          </p:nvPr>
        </p:nvSpPr>
        <p:spPr>
          <a:ln/>
        </p:spPr>
      </p:sp>
      <p:sp>
        <p:nvSpPr>
          <p:cNvPr id="286724"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Most impressively, the run-time for </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 our L-shaped</a:t>
            </a:r>
            <a:r>
              <a:rPr lang="en-US" baseline="0" dirty="0" smtClean="0">
                <a:latin typeface="Arial" charset="0"/>
                <a:ea typeface="ＭＳ Ｐゴシック" pitchFamily="34" charset="-128"/>
              </a:rPr>
              <a:t> </a:t>
            </a:r>
            <a:r>
              <a:rPr lang="en-US" dirty="0" smtClean="0">
                <a:latin typeface="Arial" charset="0"/>
                <a:ea typeface="ＭＳ Ｐゴシック" pitchFamily="34" charset="-128"/>
              </a:rPr>
              <a:t>scene takes</a:t>
            </a:r>
            <a:r>
              <a:rPr lang="en-US" baseline="0" dirty="0" smtClean="0">
                <a:latin typeface="Arial" charset="0"/>
                <a:ea typeface="ＭＳ Ｐゴシック" pitchFamily="34" charset="-128"/>
              </a:rPr>
              <a:t> just over </a:t>
            </a:r>
            <a:r>
              <a:rPr lang="en-US" b="1" baseline="0" dirty="0" smtClean="0">
                <a:latin typeface="Arial" charset="0"/>
                <a:ea typeface="ＭＳ Ｐゴシック" pitchFamily="34" charset="-128"/>
              </a:rPr>
              <a:t>0.5ms</a:t>
            </a:r>
            <a:r>
              <a:rPr lang="en-US" baseline="0" dirty="0" smtClean="0">
                <a:latin typeface="Arial" charset="0"/>
                <a:ea typeface="ＭＳ Ｐゴシック" pitchFamily="34" charset="-128"/>
              </a:rPr>
              <a:t> </a:t>
            </a:r>
            <a:r>
              <a:rPr lang="en-US" dirty="0" smtClean="0">
                <a:latin typeface="Arial" charset="0"/>
                <a:ea typeface="ＭＳ Ｐゴシック" pitchFamily="34" charset="-128"/>
              </a:rPr>
              <a:t>on an </a:t>
            </a:r>
            <a:r>
              <a:rPr lang="en-US" dirty="0" err="1" smtClean="0">
                <a:latin typeface="Arial" charset="0"/>
                <a:ea typeface="ＭＳ Ｐゴシック" pitchFamily="34" charset="-128"/>
              </a:rPr>
              <a:t>Nvidia</a:t>
            </a:r>
            <a:r>
              <a:rPr lang="en-US" dirty="0" smtClean="0">
                <a:latin typeface="Arial" charset="0"/>
                <a:ea typeface="ＭＳ Ｐゴシック" pitchFamily="34" charset="-128"/>
              </a:rPr>
              <a:t> 480 GTX,</a:t>
            </a:r>
            <a:r>
              <a:rPr lang="en-US" baseline="0" dirty="0" smtClean="0">
                <a:latin typeface="Arial" charset="0"/>
                <a:ea typeface="ＭＳ Ｐゴシック" pitchFamily="34" charset="-128"/>
              </a:rPr>
              <a:t> and </a:t>
            </a:r>
            <a:r>
              <a:rPr lang="en-US" dirty="0" smtClean="0">
                <a:latin typeface="Arial" charset="0"/>
                <a:ea typeface="ＭＳ Ｐゴシック" pitchFamily="34" charset="-128"/>
              </a:rPr>
              <a:t>under </a:t>
            </a:r>
            <a:r>
              <a:rPr lang="en-US" b="1" dirty="0" smtClean="0">
                <a:latin typeface="Arial" charset="0"/>
                <a:ea typeface="ＭＳ Ｐゴシック" pitchFamily="34" charset="-128"/>
              </a:rPr>
              <a:t>2.5 ms </a:t>
            </a:r>
            <a:r>
              <a:rPr lang="en-US" dirty="0" smtClean="0">
                <a:latin typeface="Arial" charset="0"/>
                <a:ea typeface="ＭＳ Ｐゴシック" pitchFamily="34" charset="-128"/>
              </a:rPr>
              <a:t>for scenes consisting of 60 blocks, </a:t>
            </a:r>
          </a:p>
          <a:p>
            <a:pPr eaLnBrk="1" hangingPunct="1"/>
            <a:endParaRPr lang="en-US" dirty="0" smtClean="0">
              <a:latin typeface="Arial" charset="0"/>
              <a:ea typeface="ＭＳ Ｐゴシック" pitchFamily="34" charset="-128"/>
            </a:endParaRPr>
          </a:p>
          <a:p>
            <a:pPr eaLnBrk="1" hangingPunct="1"/>
            <a:r>
              <a:rPr lang="en-US" dirty="0" smtClean="0">
                <a:latin typeface="Arial" charset="0"/>
                <a:ea typeface="ＭＳ Ｐゴシック" pitchFamily="34" charset="-128"/>
              </a:rPr>
              <a:t>&lt;ANIMATE&gt;</a:t>
            </a:r>
          </a:p>
          <a:p>
            <a:pPr eaLnBrk="1" hangingPunct="1"/>
            <a:r>
              <a:rPr lang="en-US" dirty="0" smtClean="0">
                <a:latin typeface="Arial" charset="0"/>
                <a:ea typeface="ＭＳ Ｐゴシック" pitchFamily="34" charset="-128"/>
              </a:rPr>
              <a:t>… while the dictionary only takes 5.9 MB of memory</a:t>
            </a:r>
            <a:r>
              <a:rPr lang="en-US" baseline="0" dirty="0" smtClean="0">
                <a:latin typeface="Arial" charset="0"/>
                <a:ea typeface="ＭＳ Ｐゴシック" pitchFamily="34" charset="-128"/>
              </a:rPr>
              <a:t>. Now Kenny will show us what he had to do to make it work on mobile platforms.</a:t>
            </a:r>
            <a:endParaRPr lang="en-US" dirty="0" smtClean="0">
              <a:latin typeface="Arial" charset="0"/>
              <a:ea typeface="ＭＳ Ｐゴシック" pitchFamily="34" charset="-128"/>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p:cNvSpPr>
          <p:nvPr>
            <p:ph type="sldImg"/>
          </p:nvPr>
        </p:nvSpPr>
        <p:spPr>
          <a:ln/>
        </p:spPr>
      </p:sp>
      <p:sp>
        <p:nvSpPr>
          <p:cNvPr id="10243" name="Notes Placeholder 2"/>
          <p:cNvSpPr>
            <a:spLocks noGrp="1"/>
          </p:cNvSpPr>
          <p:nvPr>
            <p:ph type="body" idx="1"/>
          </p:nvPr>
        </p:nvSpPr>
        <p:spPr>
          <a:noFill/>
          <a:ln/>
        </p:spPr>
        <p:txBody>
          <a:bodyPr/>
          <a:lstStyle/>
          <a:p>
            <a:r>
              <a:rPr lang="en-US" smtClean="0">
                <a:latin typeface="Arial" charset="0"/>
                <a:ea typeface="ＭＳ Ｐゴシック" charset="-128"/>
              </a:rPr>
              <a:t>Thanks Brad, so, this section deals with the runtime of our solution for low powered mass market devices.</a:t>
            </a:r>
          </a:p>
          <a:p>
            <a:r>
              <a:rPr lang="en-US" smtClean="0">
                <a:latin typeface="Arial" charset="0"/>
                <a:ea typeface="ＭＳ Ｐゴシック" charset="-128"/>
              </a:rPr>
              <a:t>Here, we consider that achievable devices are in the iOS, Android and Vita range of platforms with improving CPUs with SIMD instruction sets and GPUs featuring elementary programmable shading</a:t>
            </a:r>
          </a:p>
          <a:p>
            <a:endParaRPr lang="en-US" smtClean="0">
              <a:latin typeface="Arial" charset="0"/>
              <a:ea typeface="ＭＳ Ｐゴシック" charset="-128"/>
            </a:endParaRPr>
          </a:p>
        </p:txBody>
      </p:sp>
      <p:sp>
        <p:nvSpPr>
          <p:cNvPr id="10244" name="Slide Number Placeholder 3"/>
          <p:cNvSpPr>
            <a:spLocks noGrp="1"/>
          </p:cNvSpPr>
          <p:nvPr>
            <p:ph type="sldNum" sz="quarter" idx="5"/>
          </p:nvPr>
        </p:nvSpPr>
        <p:spPr>
          <a:noFill/>
        </p:spPr>
        <p:txBody>
          <a:bodyPr/>
          <a:lstStyle/>
          <a:p>
            <a:fld id="{462B9130-9FD9-4547-9BB8-1489A2AD3790}" type="slidenum">
              <a:rPr lang="en-US"/>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p:cNvSpPr>
          <p:nvPr>
            <p:ph type="sldImg"/>
          </p:nvPr>
        </p:nvSpPr>
        <p:spPr>
          <a:ln/>
        </p:spPr>
      </p:sp>
      <p:sp>
        <p:nvSpPr>
          <p:cNvPr id="12291" name="Notes Placeholder 2"/>
          <p:cNvSpPr>
            <a:spLocks noGrp="1"/>
          </p:cNvSpPr>
          <p:nvPr>
            <p:ph type="body" idx="1"/>
          </p:nvPr>
        </p:nvSpPr>
        <p:spPr>
          <a:noFill/>
          <a:ln/>
        </p:spPr>
        <p:txBody>
          <a:bodyPr/>
          <a:lstStyle/>
          <a:p>
            <a:r>
              <a:rPr lang="en-US" smtClean="0">
                <a:latin typeface="Arial" charset="0"/>
                <a:ea typeface="ＭＳ Ｐゴシック" charset="-128"/>
              </a:rPr>
              <a:t>So, for a _really_ quick concrete example, we’ll drill into the optimization issues of the matrix calculations, dynamic lightmaps, shading and memory use on the iOS devices.</a:t>
            </a:r>
          </a:p>
          <a:p>
            <a:endParaRPr lang="en-US" smtClean="0">
              <a:latin typeface="Arial" charset="0"/>
              <a:ea typeface="ＭＳ Ｐゴシック" charset="-128"/>
            </a:endParaRPr>
          </a:p>
        </p:txBody>
      </p:sp>
      <p:sp>
        <p:nvSpPr>
          <p:cNvPr id="12292" name="Slide Number Placeholder 3"/>
          <p:cNvSpPr>
            <a:spLocks noGrp="1"/>
          </p:cNvSpPr>
          <p:nvPr>
            <p:ph type="sldNum" sz="quarter" idx="5"/>
          </p:nvPr>
        </p:nvSpPr>
        <p:spPr>
          <a:noFill/>
        </p:spPr>
        <p:txBody>
          <a:bodyPr/>
          <a:lstStyle/>
          <a:p>
            <a:fld id="{002DAC82-B0CC-4AC9-AFC8-9659949FE156}" type="slidenum">
              <a:rPr lang="en-US"/>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36EC7E0B-1290-4018-BE07-9F20D0777B2F}" type="slidenum">
              <a:rPr lang="en-US" smtClean="0">
                <a:latin typeface="Arial" charset="0"/>
              </a:rPr>
              <a:pPr/>
              <a:t>7</a:t>
            </a:fld>
            <a:endParaRPr lang="en-US" smtClean="0">
              <a:latin typeface="Arial" charset="0"/>
            </a:endParaRPr>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&lt;ANIMATE 6 TIMES&gt;</a:t>
            </a:r>
          </a:p>
          <a:p>
            <a:pPr eaLnBrk="1" hangingPunct="1"/>
            <a:r>
              <a:rPr lang="en-US" dirty="0" smtClean="0">
                <a:latin typeface="Arial" charset="0"/>
                <a:ea typeface="ＭＳ Ｐゴシック" pitchFamily="34" charset="-128"/>
              </a:rPr>
              <a:t>MRT uses</a:t>
            </a:r>
            <a:r>
              <a:rPr lang="en-US" baseline="0" dirty="0" smtClean="0">
                <a:latin typeface="Arial" charset="0"/>
                <a:ea typeface="ＭＳ Ｐゴシック" pitchFamily="34" charset="-128"/>
              </a:rPr>
              <a:t> a scene-independent dictionary of simple box shapes. Careful dimensionality reduction saves memory and increases performance. While pre-computed, reduced dimensional models are used for light transport between blocks. </a:t>
            </a:r>
            <a:endParaRPr lang="en-US" dirty="0" smtClean="0">
              <a:latin typeface="Arial" charset="0"/>
              <a:ea typeface="ＭＳ Ｐゴシック" pitchFamily="34" charset="-128"/>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p:cNvSpPr>
          <p:nvPr>
            <p:ph type="sldImg"/>
          </p:nvPr>
        </p:nvSpPr>
        <p:spPr>
          <a:ln/>
        </p:spPr>
      </p:sp>
      <p:sp>
        <p:nvSpPr>
          <p:cNvPr id="14339" name="Notes Placeholder 2"/>
          <p:cNvSpPr>
            <a:spLocks noGrp="1"/>
          </p:cNvSpPr>
          <p:nvPr>
            <p:ph type="body" idx="1"/>
          </p:nvPr>
        </p:nvSpPr>
        <p:spPr>
          <a:noFill/>
          <a:ln/>
        </p:spPr>
        <p:txBody>
          <a:bodyPr/>
          <a:lstStyle/>
          <a:p>
            <a:r>
              <a:rPr lang="en-US" smtClean="0">
                <a:latin typeface="Arial" charset="0"/>
                <a:ea typeface="ＭＳ Ｐゴシック" charset="-128"/>
              </a:rPr>
              <a:t>We begin by computing Bs accumulating direct and albedo with light basis modes.</a:t>
            </a:r>
          </a:p>
          <a:p>
            <a:r>
              <a:rPr lang="en-US" smtClean="0">
                <a:latin typeface="Arial" charset="0"/>
                <a:ea typeface="ＭＳ Ｐゴシック" charset="-128"/>
              </a:rPr>
              <a:t>Invariants are extracted from the inner loop, resulting in fewer arithmetic operations executed. However,</a:t>
            </a:r>
          </a:p>
          <a:p>
            <a:endParaRPr lang="en-US" smtClean="0">
              <a:latin typeface="Arial" charset="0"/>
              <a:ea typeface="ＭＳ Ｐゴシック" charset="-128"/>
            </a:endParaRPr>
          </a:p>
          <a:p>
            <a:endParaRPr lang="en-US" smtClean="0">
              <a:latin typeface="Arial" charset="0"/>
              <a:ea typeface="ＭＳ Ｐゴシック" charset="-128"/>
            </a:endParaRPr>
          </a:p>
          <a:p>
            <a:r>
              <a:rPr lang="en-US" smtClean="0">
                <a:latin typeface="Arial" charset="0"/>
                <a:ea typeface="ＭＳ Ｐゴシック" charset="-128"/>
              </a:rPr>
              <a:t>In the first stage we compute direct lighting per texel, then combine this result in the loop shown with texture albedo and the light projection to give our B values stored for all modes of every block</a:t>
            </a:r>
          </a:p>
          <a:p>
            <a:r>
              <a:rPr lang="en-US" smtClean="0">
                <a:latin typeface="Arial" charset="0"/>
                <a:ea typeface="ＭＳ Ｐゴシック" charset="-128"/>
              </a:rPr>
              <a:t>The destination Bs are accumulated in order of each mode per texel/per block. </a:t>
            </a:r>
          </a:p>
          <a:p>
            <a:r>
              <a:rPr lang="en-US" smtClean="0">
                <a:latin typeface="Arial" charset="0"/>
                <a:ea typeface="ＭＳ Ｐゴシック" charset="-128"/>
              </a:rPr>
              <a:t>The light projection texture ordering matches this and there’s no redundant direct &amp; albedo calculation in the inner loop (which is constant for all the modes).</a:t>
            </a:r>
          </a:p>
          <a:p>
            <a:endParaRPr lang="en-US" smtClean="0">
              <a:latin typeface="Arial" charset="0"/>
              <a:ea typeface="ＭＳ Ｐゴシック" charset="-128"/>
            </a:endParaRPr>
          </a:p>
        </p:txBody>
      </p:sp>
      <p:sp>
        <p:nvSpPr>
          <p:cNvPr id="14340" name="Slide Number Placeholder 3"/>
          <p:cNvSpPr>
            <a:spLocks noGrp="1"/>
          </p:cNvSpPr>
          <p:nvPr>
            <p:ph type="sldNum" sz="quarter" idx="5"/>
          </p:nvPr>
        </p:nvSpPr>
        <p:spPr>
          <a:noFill/>
        </p:spPr>
        <p:txBody>
          <a:bodyPr/>
          <a:lstStyle/>
          <a:p>
            <a:fld id="{825B900F-083D-4429-97B1-4335A50D191F}" type="slidenum">
              <a:rPr lang="en-US"/>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p:cNvSpPr>
          <p:nvPr>
            <p:ph type="sldImg"/>
          </p:nvPr>
        </p:nvSpPr>
        <p:spPr>
          <a:ln/>
        </p:spPr>
      </p:sp>
      <p:sp>
        <p:nvSpPr>
          <p:cNvPr id="16387" name="Notes Placeholder 2"/>
          <p:cNvSpPr>
            <a:spLocks noGrp="1"/>
          </p:cNvSpPr>
          <p:nvPr>
            <p:ph type="body" idx="1"/>
          </p:nvPr>
        </p:nvSpPr>
        <p:spPr>
          <a:noFill/>
          <a:ln/>
        </p:spPr>
        <p:txBody>
          <a:bodyPr/>
          <a:lstStyle/>
          <a:p>
            <a:r>
              <a:rPr lang="en-US" smtClean="0">
                <a:latin typeface="Arial" charset="0"/>
                <a:ea typeface="ＭＳ Ｐゴシック" charset="-128"/>
              </a:rPr>
              <a:t>However, accumulating illumination into a register value result, reduces memory fetches and so this leads to an important speed up</a:t>
            </a:r>
          </a:p>
          <a:p>
            <a:endParaRPr lang="en-US" smtClean="0">
              <a:latin typeface="Arial" charset="0"/>
              <a:ea typeface="ＭＳ Ｐゴシック" charset="-128"/>
            </a:endParaRPr>
          </a:p>
          <a:p>
            <a:r>
              <a:rPr lang="en-US" smtClean="0">
                <a:latin typeface="Arial" charset="0"/>
                <a:ea typeface="ＭＳ Ｐゴシック" charset="-128"/>
              </a:rPr>
              <a:t>Looking at the inner loop we can see the light projection coefficients are accessed sequentially per mode and multiplied by direct/albedo per texel.</a:t>
            </a:r>
          </a:p>
          <a:p>
            <a:r>
              <a:rPr lang="en-US" smtClean="0">
                <a:latin typeface="Arial" charset="0"/>
                <a:ea typeface="ＭＳ Ｐゴシック" charset="-128"/>
              </a:rPr>
              <a:t>Although the loop redundantly computes direct and albedo for each mode (whereas these don’t change per mode), accumulating into a float register in the inner loop reduces memory traffic</a:t>
            </a:r>
          </a:p>
        </p:txBody>
      </p:sp>
      <p:sp>
        <p:nvSpPr>
          <p:cNvPr id="16388" name="Slide Number Placeholder 3"/>
          <p:cNvSpPr>
            <a:spLocks noGrp="1"/>
          </p:cNvSpPr>
          <p:nvPr>
            <p:ph type="sldNum" sz="quarter" idx="5"/>
          </p:nvPr>
        </p:nvSpPr>
        <p:spPr>
          <a:noFill/>
        </p:spPr>
        <p:txBody>
          <a:bodyPr/>
          <a:lstStyle/>
          <a:p>
            <a:fld id="{F5395DA2-5E72-4695-B9D9-FDCDB841D0B5}" type="slidenum">
              <a:rPr lang="en-US"/>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p:cNvSpPr>
          <p:nvPr>
            <p:ph type="sldImg"/>
          </p:nvPr>
        </p:nvSpPr>
        <p:spPr>
          <a:ln/>
        </p:spPr>
      </p:sp>
      <p:sp>
        <p:nvSpPr>
          <p:cNvPr id="18435" name="Notes Placeholder 2"/>
          <p:cNvSpPr>
            <a:spLocks noGrp="1"/>
          </p:cNvSpPr>
          <p:nvPr>
            <p:ph type="body" idx="1"/>
          </p:nvPr>
        </p:nvSpPr>
        <p:spPr>
          <a:noFill/>
          <a:ln/>
        </p:spPr>
        <p:txBody>
          <a:bodyPr/>
          <a:lstStyle/>
          <a:p>
            <a:r>
              <a:rPr lang="en-US" smtClean="0">
                <a:latin typeface="Arial" charset="0"/>
                <a:ea typeface="ＭＳ Ｐゴシック" charset="-128"/>
              </a:rPr>
              <a:t>Generally, on iOS, memory operations are supported by L1 and L2 caches with reasonable bandwidth.</a:t>
            </a:r>
          </a:p>
          <a:p>
            <a:r>
              <a:rPr lang="en-US" smtClean="0">
                <a:latin typeface="Arial" charset="0"/>
                <a:ea typeface="ＭＳ Ｐゴシック" charset="-128"/>
              </a:rPr>
              <a:t>But here this is the primary limiting factor in processing performance of our algorithm. </a:t>
            </a:r>
          </a:p>
          <a:p>
            <a:r>
              <a:rPr lang="en-US" smtClean="0">
                <a:latin typeface="Arial" charset="0"/>
                <a:ea typeface="ＭＳ Ｐゴシック" charset="-128"/>
              </a:rPr>
              <a:t>So, we reorganize the data for sequential accesses in memory to increase cache hits</a:t>
            </a:r>
          </a:p>
        </p:txBody>
      </p:sp>
      <p:sp>
        <p:nvSpPr>
          <p:cNvPr id="18436" name="Slide Number Placeholder 3"/>
          <p:cNvSpPr>
            <a:spLocks noGrp="1"/>
          </p:cNvSpPr>
          <p:nvPr>
            <p:ph type="sldNum" sz="quarter" idx="5"/>
          </p:nvPr>
        </p:nvSpPr>
        <p:spPr>
          <a:noFill/>
        </p:spPr>
        <p:txBody>
          <a:bodyPr/>
          <a:lstStyle/>
          <a:p>
            <a:fld id="{81E12786-C9C5-4E60-84C0-DACBAEB66894}" type="slidenum">
              <a:rPr lang="en-US"/>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p:cNvSpPr>
          <p:nvPr>
            <p:ph type="sldImg"/>
          </p:nvPr>
        </p:nvSpPr>
        <p:spPr>
          <a:ln/>
        </p:spPr>
      </p:sp>
      <p:sp>
        <p:nvSpPr>
          <p:cNvPr id="20483" name="Notes Placeholder 2"/>
          <p:cNvSpPr>
            <a:spLocks noGrp="1"/>
          </p:cNvSpPr>
          <p:nvPr>
            <p:ph type="body" idx="1"/>
          </p:nvPr>
        </p:nvSpPr>
        <p:spPr>
          <a:noFill/>
          <a:ln/>
        </p:spPr>
        <p:txBody>
          <a:bodyPr/>
          <a:lstStyle/>
          <a:p>
            <a:r>
              <a:rPr lang="en-US" smtClean="0">
                <a:latin typeface="Arial" charset="0"/>
                <a:ea typeface="ＭＳ Ｐゴシック" charset="-128"/>
              </a:rPr>
              <a:t>An early version of the Us process exhibited poor memory access and write ordering</a:t>
            </a:r>
          </a:p>
          <a:p>
            <a:endParaRPr lang="en-US" smtClean="0">
              <a:latin typeface="Arial" charset="0"/>
              <a:ea typeface="ＭＳ Ｐゴシック" charset="-128"/>
            </a:endParaRPr>
          </a:p>
          <a:p>
            <a:r>
              <a:rPr lang="en-US" smtClean="0">
                <a:latin typeface="Arial" charset="0"/>
                <a:ea typeface="ＭＳ Ｐゴシック" charset="-128"/>
              </a:rPr>
              <a:t>Similarly, we extract invariants, but more pressing this time, the memory pattern is poor due to processing blocks in order of texels.</a:t>
            </a:r>
          </a:p>
          <a:p>
            <a:r>
              <a:rPr lang="en-US" smtClean="0">
                <a:latin typeface="Arial" charset="0"/>
                <a:ea typeface="ＭＳ Ｐゴシック" charset="-128"/>
              </a:rPr>
              <a:t>As the size of the inner loop exceeds the 64 byte cache line size the inner loop results in cache misses</a:t>
            </a:r>
          </a:p>
          <a:p>
            <a:endParaRPr lang="en-US" smtClean="0">
              <a:latin typeface="Arial" charset="0"/>
              <a:ea typeface="ＭＳ Ｐゴシック" charset="-128"/>
            </a:endParaRPr>
          </a:p>
        </p:txBody>
      </p:sp>
      <p:sp>
        <p:nvSpPr>
          <p:cNvPr id="20484" name="Slide Number Placeholder 3"/>
          <p:cNvSpPr>
            <a:spLocks noGrp="1"/>
          </p:cNvSpPr>
          <p:nvPr>
            <p:ph type="sldNum" sz="quarter" idx="5"/>
          </p:nvPr>
        </p:nvSpPr>
        <p:spPr>
          <a:noFill/>
        </p:spPr>
        <p:txBody>
          <a:bodyPr/>
          <a:lstStyle/>
          <a:p>
            <a:fld id="{55E4BAF9-355A-4D0D-A5DD-A83097AFB78A}" type="slidenum">
              <a:rPr lang="en-US"/>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p:cNvSpPr>
          <p:nvPr>
            <p:ph type="sldImg"/>
          </p:nvPr>
        </p:nvSpPr>
        <p:spPr>
          <a:ln/>
        </p:spPr>
      </p:sp>
      <p:sp>
        <p:nvSpPr>
          <p:cNvPr id="22531" name="Notes Placeholder 2"/>
          <p:cNvSpPr>
            <a:spLocks noGrp="1"/>
          </p:cNvSpPr>
          <p:nvPr>
            <p:ph type="body" idx="1"/>
          </p:nvPr>
        </p:nvSpPr>
        <p:spPr>
          <a:noFill/>
          <a:ln/>
        </p:spPr>
        <p:txBody>
          <a:bodyPr/>
          <a:lstStyle/>
          <a:p>
            <a:r>
              <a:rPr lang="en-US" smtClean="0">
                <a:latin typeface="Arial" charset="0"/>
                <a:ea typeface="ＭＳ Ｐゴシック" charset="-128"/>
              </a:rPr>
              <a:t>So, we transpose data and processing into the order of modes in the inner loop, with localized reads and writes</a:t>
            </a:r>
          </a:p>
          <a:p>
            <a:endParaRPr lang="en-US" smtClean="0">
              <a:latin typeface="Arial" charset="0"/>
              <a:ea typeface="ＭＳ Ｐゴシック" charset="-128"/>
            </a:endParaRPr>
          </a:p>
          <a:p>
            <a:r>
              <a:rPr lang="en-US" smtClean="0">
                <a:latin typeface="Arial" charset="0"/>
                <a:ea typeface="ＭＳ Ｐゴシック" charset="-128"/>
              </a:rPr>
              <a:t>In xcode, etc. its increasingly less friendly to validate cache miss behavior through profiling or manual use of performance counters though (e.g. data cache performance counters not supported in iOS 4). Need improved profiling support.</a:t>
            </a:r>
          </a:p>
          <a:p>
            <a:r>
              <a:rPr lang="en-US" smtClean="0">
                <a:latin typeface="Arial" charset="0"/>
                <a:ea typeface="ＭＳ Ｐゴシック" charset="-128"/>
              </a:rPr>
              <a:t>The most significant win across the board was from having the inner loops and data re-ordered in order of modes. Improving each matrix pass of the algorithm (with the exception of Bs, where reduced memory writes were more important).</a:t>
            </a:r>
          </a:p>
        </p:txBody>
      </p:sp>
      <p:sp>
        <p:nvSpPr>
          <p:cNvPr id="22532" name="Slide Number Placeholder 3"/>
          <p:cNvSpPr>
            <a:spLocks noGrp="1"/>
          </p:cNvSpPr>
          <p:nvPr>
            <p:ph type="sldNum" sz="quarter" idx="5"/>
          </p:nvPr>
        </p:nvSpPr>
        <p:spPr>
          <a:noFill/>
        </p:spPr>
        <p:txBody>
          <a:bodyPr/>
          <a:lstStyle/>
          <a:p>
            <a:fld id="{359383D0-3DDB-417E-B8F5-A9438F37AA94}" type="slidenum">
              <a:rPr lang="en-US"/>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p:cNvSpPr>
          <p:nvPr>
            <p:ph type="sldImg"/>
          </p:nvPr>
        </p:nvSpPr>
        <p:spPr>
          <a:ln/>
        </p:spPr>
      </p:sp>
      <p:sp>
        <p:nvSpPr>
          <p:cNvPr id="24579" name="Notes Placeholder 2"/>
          <p:cNvSpPr>
            <a:spLocks noGrp="1"/>
          </p:cNvSpPr>
          <p:nvPr>
            <p:ph type="body" idx="1"/>
          </p:nvPr>
        </p:nvSpPr>
        <p:spPr>
          <a:noFill/>
          <a:ln/>
        </p:spPr>
        <p:txBody>
          <a:bodyPr/>
          <a:lstStyle/>
          <a:p>
            <a:r>
              <a:rPr lang="en-US" smtClean="0">
                <a:latin typeface="Arial" charset="0"/>
                <a:ea typeface="ＭＳ Ｐゴシック" charset="-128"/>
              </a:rPr>
              <a:t>Similarly we apply this optimization to Response coefficients</a:t>
            </a:r>
          </a:p>
        </p:txBody>
      </p:sp>
      <p:sp>
        <p:nvSpPr>
          <p:cNvPr id="24580" name="Slide Number Placeholder 3"/>
          <p:cNvSpPr>
            <a:spLocks noGrp="1"/>
          </p:cNvSpPr>
          <p:nvPr>
            <p:ph type="sldNum" sz="quarter" idx="5"/>
          </p:nvPr>
        </p:nvSpPr>
        <p:spPr>
          <a:noFill/>
        </p:spPr>
        <p:txBody>
          <a:bodyPr/>
          <a:lstStyle/>
          <a:p>
            <a:fld id="{162EB574-A36D-4139-ABE1-7CAA4A866CE5}" type="slidenum">
              <a:rPr lang="en-US"/>
              <a:pPr/>
              <a:t>75</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p:cNvSpPr>
          <p:nvPr>
            <p:ph type="sldImg"/>
          </p:nvPr>
        </p:nvSpPr>
        <p:spPr>
          <a:ln/>
        </p:spPr>
      </p:sp>
      <p:sp>
        <p:nvSpPr>
          <p:cNvPr id="26627" name="Notes Placeholder 2"/>
          <p:cNvSpPr>
            <a:spLocks noGrp="1"/>
          </p:cNvSpPr>
          <p:nvPr>
            <p:ph type="body" idx="1"/>
          </p:nvPr>
        </p:nvSpPr>
        <p:spPr>
          <a:noFill/>
          <a:ln/>
        </p:spPr>
        <p:txBody>
          <a:bodyPr/>
          <a:lstStyle/>
          <a:p>
            <a:r>
              <a:rPr lang="en-US" smtClean="0">
                <a:latin typeface="Arial" charset="0"/>
                <a:ea typeface="ＭＳ Ｐゴシック" charset="-128"/>
              </a:rPr>
              <a:t>And finally the interfaces. This gave us a 3-5X speed up. Just from applying the memory reorganization.</a:t>
            </a:r>
          </a:p>
        </p:txBody>
      </p:sp>
      <p:sp>
        <p:nvSpPr>
          <p:cNvPr id="26628" name="Slide Number Placeholder 3"/>
          <p:cNvSpPr>
            <a:spLocks noGrp="1"/>
          </p:cNvSpPr>
          <p:nvPr>
            <p:ph type="sldNum" sz="quarter" idx="5"/>
          </p:nvPr>
        </p:nvSpPr>
        <p:spPr>
          <a:noFill/>
        </p:spPr>
        <p:txBody>
          <a:bodyPr/>
          <a:lstStyle/>
          <a:p>
            <a:fld id="{099FB114-CCC5-4147-9E69-E775CF6BEBC4}" type="slidenum">
              <a:rPr lang="en-US"/>
              <a:pPr/>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p:cNvSpPr>
          <p:nvPr>
            <p:ph type="sldImg"/>
          </p:nvPr>
        </p:nvSpPr>
        <p:spPr>
          <a:ln/>
        </p:spPr>
      </p:sp>
      <p:sp>
        <p:nvSpPr>
          <p:cNvPr id="28675" name="Notes Placeholder 2"/>
          <p:cNvSpPr>
            <a:spLocks noGrp="1"/>
          </p:cNvSpPr>
          <p:nvPr>
            <p:ph type="body" idx="1"/>
          </p:nvPr>
        </p:nvSpPr>
        <p:spPr>
          <a:noFill/>
          <a:ln/>
        </p:spPr>
        <p:txBody>
          <a:bodyPr/>
          <a:lstStyle/>
          <a:p>
            <a:r>
              <a:rPr lang="en-US" smtClean="0">
                <a:latin typeface="Arial" charset="0"/>
                <a:ea typeface="ＭＳ Ｐゴシック" charset="-128"/>
              </a:rPr>
              <a:t>and we can go further with SIMD NEON instructions, which are akin to Intel SSE instructions for mobile devices.</a:t>
            </a:r>
          </a:p>
          <a:p>
            <a:r>
              <a:rPr lang="en-US" smtClean="0">
                <a:latin typeface="Arial" charset="0"/>
                <a:ea typeface="ＭＳ Ｐゴシック" charset="-128"/>
              </a:rPr>
              <a:t>I chose to use inline assembly as this avoids load/hit/store caveats with intrinsics that can sometimes appear and permits some compiler optimization help, without having to code everything in assembly</a:t>
            </a:r>
          </a:p>
        </p:txBody>
      </p:sp>
      <p:sp>
        <p:nvSpPr>
          <p:cNvPr id="28676" name="Slide Number Placeholder 3"/>
          <p:cNvSpPr>
            <a:spLocks noGrp="1"/>
          </p:cNvSpPr>
          <p:nvPr>
            <p:ph type="sldNum" sz="quarter" idx="5"/>
          </p:nvPr>
        </p:nvSpPr>
        <p:spPr>
          <a:noFill/>
        </p:spPr>
        <p:txBody>
          <a:bodyPr/>
          <a:lstStyle/>
          <a:p>
            <a:fld id="{71D56A0E-F4D8-466B-AEC3-089231DC5C0B}" type="slidenum">
              <a:rPr lang="en-US"/>
              <a:pPr/>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p:cNvSpPr>
          <p:nvPr>
            <p:ph type="sldImg"/>
          </p:nvPr>
        </p:nvSpPr>
        <p:spPr>
          <a:ln/>
        </p:spPr>
      </p:sp>
      <p:sp>
        <p:nvSpPr>
          <p:cNvPr id="30723" name="Notes Placeholder 2"/>
          <p:cNvSpPr>
            <a:spLocks noGrp="1"/>
          </p:cNvSpPr>
          <p:nvPr>
            <p:ph type="body" idx="1"/>
          </p:nvPr>
        </p:nvSpPr>
        <p:spPr>
          <a:noFill/>
          <a:ln/>
        </p:spPr>
        <p:txBody>
          <a:bodyPr/>
          <a:lstStyle/>
          <a:p>
            <a:r>
              <a:rPr lang="en-US" smtClean="0">
                <a:latin typeface="Arial" charset="0"/>
                <a:ea typeface="ＭＳ Ｐゴシック" charset="-128"/>
              </a:rPr>
              <a:t>For Bs, we can actually store 12 modes in the NEON registers</a:t>
            </a:r>
          </a:p>
        </p:txBody>
      </p:sp>
      <p:sp>
        <p:nvSpPr>
          <p:cNvPr id="30724" name="Slide Number Placeholder 3"/>
          <p:cNvSpPr>
            <a:spLocks noGrp="1"/>
          </p:cNvSpPr>
          <p:nvPr>
            <p:ph type="sldNum" sz="quarter" idx="5"/>
          </p:nvPr>
        </p:nvSpPr>
        <p:spPr>
          <a:noFill/>
        </p:spPr>
        <p:txBody>
          <a:bodyPr/>
          <a:lstStyle/>
          <a:p>
            <a:fld id="{44984BC5-E4B8-4F4A-819E-7DB57F0E72BB}" type="slidenum">
              <a:rPr lang="en-US"/>
              <a:pPr/>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p:cNvSpPr>
          <p:nvPr>
            <p:ph type="sldImg"/>
          </p:nvPr>
        </p:nvSpPr>
        <p:spPr>
          <a:ln/>
        </p:spPr>
      </p:sp>
      <p:sp>
        <p:nvSpPr>
          <p:cNvPr id="32771" name="Notes Placeholder 2"/>
          <p:cNvSpPr>
            <a:spLocks noGrp="1"/>
          </p:cNvSpPr>
          <p:nvPr>
            <p:ph type="body" idx="1"/>
          </p:nvPr>
        </p:nvSpPr>
        <p:spPr>
          <a:noFill/>
          <a:ln/>
        </p:spPr>
        <p:txBody>
          <a:bodyPr/>
          <a:lstStyle/>
          <a:p>
            <a:r>
              <a:rPr lang="en-US" smtClean="0">
                <a:latin typeface="Arial" charset="0"/>
                <a:ea typeface="ＭＳ Ｐゴシック" charset="-128"/>
              </a:rPr>
              <a:t>and still apply all the accumulation operations without going out to memory at all.</a:t>
            </a:r>
          </a:p>
          <a:p>
            <a:r>
              <a:rPr lang="en-US" smtClean="0">
                <a:latin typeface="Arial" charset="0"/>
                <a:ea typeface="ＭＳ Ｐゴシック" charset="-128"/>
              </a:rPr>
              <a:t>As we’ll see in the stats this is a great 5X speed up.</a:t>
            </a:r>
          </a:p>
          <a:p>
            <a:r>
              <a:rPr lang="en-US" smtClean="0">
                <a:latin typeface="Arial" charset="0"/>
                <a:ea typeface="ＭＳ Ｐゴシック" charset="-128"/>
              </a:rPr>
              <a:t>Helpfully the compiler also unrolled this loop for me.</a:t>
            </a:r>
          </a:p>
        </p:txBody>
      </p:sp>
      <p:sp>
        <p:nvSpPr>
          <p:cNvPr id="32772" name="Slide Number Placeholder 3"/>
          <p:cNvSpPr>
            <a:spLocks noGrp="1"/>
          </p:cNvSpPr>
          <p:nvPr>
            <p:ph type="sldNum" sz="quarter" idx="5"/>
          </p:nvPr>
        </p:nvSpPr>
        <p:spPr>
          <a:noFill/>
        </p:spPr>
        <p:txBody>
          <a:bodyPr/>
          <a:lstStyle/>
          <a:p>
            <a:fld id="{DA37B4FA-6C78-41BA-8A5A-E360F33A05D2}" type="slidenum">
              <a:rPr lang="en-US"/>
              <a:pPr/>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36EC7E0B-1290-4018-BE07-9F20D0777B2F}" type="slidenum">
              <a:rPr lang="en-US" smtClean="0">
                <a:latin typeface="Arial" charset="0"/>
              </a:rPr>
              <a:pPr/>
              <a:t>8</a:t>
            </a:fld>
            <a:endParaRPr lang="en-US" smtClean="0">
              <a:latin typeface="Arial" charset="0"/>
            </a:endParaRPr>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a:ln/>
        </p:spPr>
        <p:txBody>
          <a:bodyPr/>
          <a:lstStyle/>
          <a:p>
            <a:pPr eaLnBrk="1" hangingPunct="1"/>
            <a:r>
              <a:rPr lang="en-US" baseline="0" dirty="0" smtClean="0">
                <a:latin typeface="Arial" charset="0"/>
                <a:ea typeface="ＭＳ Ｐゴシック" pitchFamily="34" charset="-128"/>
              </a:rPr>
              <a:t>Artists map blocks to a scene and concatenations of the pre-computed operators are generated in less than a second.</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This trades off a scene-dependent pre-computation with a more artist friendly process. </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A key aspect of MRT is there is very little scene dependent data and both local and distant light transport is computed in low dimensional spaces.</a:t>
            </a: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p:cNvSpPr>
          <p:nvPr>
            <p:ph type="sldImg"/>
          </p:nvPr>
        </p:nvSpPr>
        <p:spPr>
          <a:ln/>
        </p:spPr>
      </p:sp>
      <p:sp>
        <p:nvSpPr>
          <p:cNvPr id="34819" name="Notes Placeholder 2"/>
          <p:cNvSpPr>
            <a:spLocks noGrp="1"/>
          </p:cNvSpPr>
          <p:nvPr>
            <p:ph type="body" idx="1"/>
          </p:nvPr>
        </p:nvSpPr>
        <p:spPr>
          <a:noFill/>
          <a:ln/>
        </p:spPr>
        <p:txBody>
          <a:bodyPr/>
          <a:lstStyle/>
          <a:p>
            <a:r>
              <a:rPr lang="en-US" smtClean="0">
                <a:latin typeface="Arial" charset="0"/>
                <a:ea typeface="ＭＳ Ｐゴシック" charset="-128"/>
              </a:rPr>
              <a:t>For Us we similarly process with Bs prefetched into NEON registers</a:t>
            </a:r>
          </a:p>
          <a:p>
            <a:endParaRPr lang="en-US" smtClean="0">
              <a:latin typeface="Arial" charset="0"/>
              <a:ea typeface="ＭＳ Ｐゴシック" charset="-128"/>
            </a:endParaRPr>
          </a:p>
        </p:txBody>
      </p:sp>
      <p:sp>
        <p:nvSpPr>
          <p:cNvPr id="34820" name="Slide Number Placeholder 3"/>
          <p:cNvSpPr>
            <a:spLocks noGrp="1"/>
          </p:cNvSpPr>
          <p:nvPr>
            <p:ph type="sldNum" sz="quarter" idx="5"/>
          </p:nvPr>
        </p:nvSpPr>
        <p:spPr>
          <a:noFill/>
        </p:spPr>
        <p:txBody>
          <a:bodyPr/>
          <a:lstStyle/>
          <a:p>
            <a:fld id="{3F022A8D-D2B1-4232-B98A-17EA693C21E0}" type="slidenum">
              <a:rPr lang="en-US"/>
              <a:pPr/>
              <a:t>80</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p:cNvSpPr>
          <p:nvPr>
            <p:ph type="sldImg"/>
          </p:nvPr>
        </p:nvSpPr>
        <p:spPr>
          <a:ln/>
        </p:spPr>
      </p:sp>
      <p:sp>
        <p:nvSpPr>
          <p:cNvPr id="36867" name="Notes Placeholder 2"/>
          <p:cNvSpPr>
            <a:spLocks noGrp="1"/>
          </p:cNvSpPr>
          <p:nvPr>
            <p:ph type="body" idx="1"/>
          </p:nvPr>
        </p:nvSpPr>
        <p:spPr>
          <a:noFill/>
          <a:ln/>
        </p:spPr>
        <p:txBody>
          <a:bodyPr/>
          <a:lstStyle/>
          <a:p>
            <a:r>
              <a:rPr lang="en-US" smtClean="0">
                <a:latin typeface="Arial" charset="0"/>
                <a:ea typeface="ＭＳ Ｐゴシック" charset="-128"/>
              </a:rPr>
              <a:t>but as a dot product step we need to pair-wise add down to an accumulated result</a:t>
            </a:r>
          </a:p>
          <a:p>
            <a:endParaRPr lang="en-US" smtClean="0">
              <a:latin typeface="Arial" charset="0"/>
              <a:ea typeface="ＭＳ Ｐゴシック" charset="-128"/>
            </a:endParaRPr>
          </a:p>
        </p:txBody>
      </p:sp>
      <p:sp>
        <p:nvSpPr>
          <p:cNvPr id="36868" name="Slide Number Placeholder 3"/>
          <p:cNvSpPr>
            <a:spLocks noGrp="1"/>
          </p:cNvSpPr>
          <p:nvPr>
            <p:ph type="sldNum" sz="quarter" idx="5"/>
          </p:nvPr>
        </p:nvSpPr>
        <p:spPr>
          <a:noFill/>
        </p:spPr>
        <p:txBody>
          <a:bodyPr/>
          <a:lstStyle/>
          <a:p>
            <a:fld id="{1C64E7E1-6088-47F9-9EBE-1DB85055DE4B}" type="slidenum">
              <a:rPr lang="en-US"/>
              <a:pPr/>
              <a:t>81</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p:cNvSpPr>
          <p:nvPr>
            <p:ph type="sldImg"/>
          </p:nvPr>
        </p:nvSpPr>
        <p:spPr>
          <a:ln/>
        </p:spPr>
      </p:sp>
      <p:sp>
        <p:nvSpPr>
          <p:cNvPr id="38915" name="Notes Placeholder 2"/>
          <p:cNvSpPr>
            <a:spLocks noGrp="1"/>
          </p:cNvSpPr>
          <p:nvPr>
            <p:ph type="body" idx="1"/>
          </p:nvPr>
        </p:nvSpPr>
        <p:spPr>
          <a:noFill/>
          <a:ln/>
        </p:spPr>
        <p:txBody>
          <a:bodyPr/>
          <a:lstStyle/>
          <a:p>
            <a:r>
              <a:rPr lang="en-US" smtClean="0">
                <a:latin typeface="Arial" charset="0"/>
                <a:ea typeface="ＭＳ Ｐゴシック" charset="-128"/>
              </a:rPr>
              <a:t>Again Rs follow a roughly similar pattern</a:t>
            </a:r>
          </a:p>
        </p:txBody>
      </p:sp>
      <p:sp>
        <p:nvSpPr>
          <p:cNvPr id="38916" name="Slide Number Placeholder 3"/>
          <p:cNvSpPr>
            <a:spLocks noGrp="1"/>
          </p:cNvSpPr>
          <p:nvPr>
            <p:ph type="sldNum" sz="quarter" idx="5"/>
          </p:nvPr>
        </p:nvSpPr>
        <p:spPr>
          <a:noFill/>
        </p:spPr>
        <p:txBody>
          <a:bodyPr/>
          <a:lstStyle/>
          <a:p>
            <a:fld id="{14E0D11C-2C64-47ED-92DB-4CE016C93D84}" type="slidenum">
              <a:rPr lang="en-US"/>
              <a:pPr/>
              <a:t>82</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p:cNvSpPr>
          <p:nvPr>
            <p:ph type="sldImg"/>
          </p:nvPr>
        </p:nvSpPr>
        <p:spPr>
          <a:ln/>
        </p:spPr>
      </p:sp>
      <p:sp>
        <p:nvSpPr>
          <p:cNvPr id="40963" name="Notes Placeholder 2"/>
          <p:cNvSpPr>
            <a:spLocks noGrp="1"/>
          </p:cNvSpPr>
          <p:nvPr>
            <p:ph type="body" idx="1"/>
          </p:nvPr>
        </p:nvSpPr>
        <p:spPr>
          <a:noFill/>
          <a:ln/>
        </p:spPr>
        <p:txBody>
          <a:bodyPr/>
          <a:lstStyle/>
          <a:p>
            <a:r>
              <a:rPr lang="en-US" smtClean="0">
                <a:latin typeface="Arial" charset="0"/>
                <a:ea typeface="ＭＳ Ｐゴシック" charset="-128"/>
              </a:rPr>
              <a:t>And interfaces are again the same method.</a:t>
            </a:r>
          </a:p>
          <a:p>
            <a:r>
              <a:rPr lang="en-US" smtClean="0">
                <a:latin typeface="Arial" charset="0"/>
                <a:ea typeface="ＭＳ Ｐゴシック" charset="-128"/>
              </a:rPr>
              <a:t>We can go further by hand interleaving loops with overlapping muls with the pairwise summation, but already this is a healthy speed up</a:t>
            </a:r>
          </a:p>
        </p:txBody>
      </p:sp>
      <p:sp>
        <p:nvSpPr>
          <p:cNvPr id="40964" name="Slide Number Placeholder 3"/>
          <p:cNvSpPr>
            <a:spLocks noGrp="1"/>
          </p:cNvSpPr>
          <p:nvPr>
            <p:ph type="sldNum" sz="quarter" idx="5"/>
          </p:nvPr>
        </p:nvSpPr>
        <p:spPr>
          <a:noFill/>
        </p:spPr>
        <p:txBody>
          <a:bodyPr/>
          <a:lstStyle/>
          <a:p>
            <a:fld id="{1AC7112E-6FDA-4B54-B3DC-D1423046641A}" type="slidenum">
              <a:rPr lang="en-US"/>
              <a:pPr/>
              <a:t>83</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p:cNvSpPr>
          <p:nvPr>
            <p:ph type="sldImg"/>
          </p:nvPr>
        </p:nvSpPr>
        <p:spPr>
          <a:ln/>
        </p:spPr>
      </p:sp>
      <p:sp>
        <p:nvSpPr>
          <p:cNvPr id="43011" name="Notes Placeholder 2"/>
          <p:cNvSpPr>
            <a:spLocks noGrp="1"/>
          </p:cNvSpPr>
          <p:nvPr>
            <p:ph type="body" idx="1"/>
          </p:nvPr>
        </p:nvSpPr>
        <p:spPr>
          <a:noFill/>
          <a:ln/>
        </p:spPr>
        <p:txBody>
          <a:bodyPr/>
          <a:lstStyle/>
          <a:p>
            <a:r>
              <a:rPr lang="en-US" smtClean="0">
                <a:latin typeface="Arial" charset="0"/>
                <a:ea typeface="ＭＳ Ｐゴシック" charset="-128"/>
              </a:rPr>
              <a:t>So, with lightmap values computed we provide this data to OpenGL, according to color or luminance formatting.</a:t>
            </a:r>
          </a:p>
          <a:p>
            <a:r>
              <a:rPr lang="en-US" smtClean="0">
                <a:latin typeface="Arial" charset="0"/>
                <a:ea typeface="ＭＳ Ｐゴシック" charset="-128"/>
              </a:rPr>
              <a:t>Some driver sizzling may be present as a CPU overhead. We also double/buffer, to avoid CPU waiting on GPU</a:t>
            </a:r>
          </a:p>
          <a:p>
            <a:endParaRPr lang="en-US" smtClean="0">
              <a:latin typeface="Arial" charset="0"/>
              <a:ea typeface="ＭＳ Ｐゴシック" charset="-128"/>
            </a:endParaRPr>
          </a:p>
        </p:txBody>
      </p:sp>
      <p:sp>
        <p:nvSpPr>
          <p:cNvPr id="43012" name="Slide Number Placeholder 3"/>
          <p:cNvSpPr>
            <a:spLocks noGrp="1"/>
          </p:cNvSpPr>
          <p:nvPr>
            <p:ph type="sldNum" sz="quarter" idx="5"/>
          </p:nvPr>
        </p:nvSpPr>
        <p:spPr>
          <a:noFill/>
        </p:spPr>
        <p:txBody>
          <a:bodyPr/>
          <a:lstStyle/>
          <a:p>
            <a:fld id="{AAE4CFE1-0015-4274-8EA7-D2556C372BB0}" type="slidenum">
              <a:rPr lang="en-US"/>
              <a:pPr/>
              <a:t>84</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a:lnSpc>
                <a:spcPct val="90000"/>
              </a:lnSpc>
            </a:pPr>
            <a:r>
              <a:rPr lang="en-US" smtClean="0">
                <a:latin typeface="Arial" charset="0"/>
                <a:ea typeface="ＭＳ Ｐゴシック" charset="-128"/>
              </a:rPr>
              <a:t>When shading on the GPU we’re pretty limited in terms of light processing, we could use per-vertex lights with tessellation artefacts or pre-texel with resolution artefacts, but these aren’t ideal, so we optimized the computation in the shader per pixel</a:t>
            </a:r>
          </a:p>
          <a:p>
            <a:pPr>
              <a:lnSpc>
                <a:spcPct val="90000"/>
              </a:lnSpc>
            </a:pPr>
            <a:endParaRPr lang="en-US" smtClean="0">
              <a:latin typeface="Arial" charset="0"/>
              <a:ea typeface="ＭＳ Ｐゴシック" charset="-128"/>
            </a:endParaRPr>
          </a:p>
          <a:p>
            <a:pPr>
              <a:lnSpc>
                <a:spcPct val="90000"/>
              </a:lnSpc>
            </a:pPr>
            <a:r>
              <a:rPr lang="en-US" smtClean="0">
                <a:latin typeface="Arial" charset="0"/>
                <a:ea typeface="ＭＳ Ｐゴシック" charset="-128"/>
              </a:rPr>
              <a:t>With the resulting lightmap texture, we then sample this, per-pixel, upon rasterization of each triangle in the scene adding to direct light and modulated with the material albedo.</a:t>
            </a:r>
          </a:p>
          <a:p>
            <a:pPr>
              <a:lnSpc>
                <a:spcPct val="90000"/>
              </a:lnSpc>
            </a:pPr>
            <a:r>
              <a:rPr lang="en-US" smtClean="0">
                <a:latin typeface="Arial" charset="0"/>
                <a:ea typeface="ＭＳ Ｐゴシック" charset="-128"/>
              </a:rPr>
              <a:t>For an early implementation on iPhone 3G (PowerVR MBX) we used fixed function shading, which was limited to calculating direct point light attenuation per vertex only (which is subject to interpolation artifacts due to low tessellation of the mesh).</a:t>
            </a:r>
          </a:p>
          <a:p>
            <a:pPr>
              <a:lnSpc>
                <a:spcPct val="90000"/>
              </a:lnSpc>
            </a:pPr>
            <a:r>
              <a:rPr lang="en-US" smtClean="0">
                <a:latin typeface="Arial" charset="0"/>
                <a:ea typeface="ＭＳ Ｐゴシック" charset="-128"/>
              </a:rPr>
              <a:t>This was improved by applying direct lighting in the lightmap texture, but still limited to the resolution of that texture.</a:t>
            </a:r>
          </a:p>
          <a:p>
            <a:pPr>
              <a:lnSpc>
                <a:spcPct val="90000"/>
              </a:lnSpc>
            </a:pPr>
            <a:r>
              <a:rPr lang="en-US" smtClean="0">
                <a:latin typeface="Arial" charset="0"/>
                <a:ea typeface="ＭＳ Ｐゴシック" charset="-128"/>
              </a:rPr>
              <a:t>With iPhone 3GS (PowerVR SGX) and beyond supporting programmable shading hardware, we compute per-pixel point light attenuation without artifacts.</a:t>
            </a:r>
          </a:p>
          <a:p>
            <a:pPr>
              <a:lnSpc>
                <a:spcPct val="90000"/>
              </a:lnSpc>
            </a:pPr>
            <a:r>
              <a:rPr lang="en-US" smtClean="0">
                <a:latin typeface="Arial" charset="0"/>
                <a:ea typeface="ＭＳ Ｐゴシック" charset="-128"/>
              </a:rPr>
              <a:t>This initially resulted in a large slow down.</a:t>
            </a:r>
          </a:p>
          <a:p>
            <a:pPr>
              <a:lnSpc>
                <a:spcPct val="90000"/>
              </a:lnSpc>
            </a:pPr>
            <a:r>
              <a:rPr lang="en-US" smtClean="0">
                <a:latin typeface="Arial" charset="0"/>
                <a:ea typeface="ＭＳ Ｐゴシック" charset="-128"/>
              </a:rPr>
              <a:t>For a single point light source rasterized with a full precision attenuation calculation and clamping, we measured 20ms GPU time taken over 1024x768 pixels on iPad.</a:t>
            </a:r>
          </a:p>
          <a:p>
            <a:pPr>
              <a:lnSpc>
                <a:spcPct val="90000"/>
              </a:lnSpc>
            </a:pPr>
            <a:r>
              <a:rPr lang="en-US" smtClean="0">
                <a:latin typeface="Arial" charset="0"/>
                <a:ea typeface="ＭＳ Ｐゴシック" charset="-128"/>
              </a:rPr>
              <a:t>Optimization of this calculation can be seen in the resulting shader example.</a:t>
            </a:r>
          </a:p>
          <a:p>
            <a:pPr>
              <a:lnSpc>
                <a:spcPct val="90000"/>
              </a:lnSpc>
            </a:pPr>
            <a:r>
              <a:rPr lang="en-US" smtClean="0">
                <a:latin typeface="Arial" charset="0"/>
                <a:ea typeface="ＭＳ Ｐゴシック" charset="-128"/>
              </a:rPr>
              <a:t>We minimized the selected floating point precision of all numeric operations by determining the minimum precision achievable without negatively affecting the displayed results.</a:t>
            </a:r>
          </a:p>
          <a:p>
            <a:pPr>
              <a:lnSpc>
                <a:spcPct val="90000"/>
              </a:lnSpc>
            </a:pPr>
            <a:r>
              <a:rPr lang="en-US" smtClean="0">
                <a:latin typeface="Arial" charset="0"/>
                <a:ea typeface="ＭＳ Ｐゴシック" charset="-128"/>
              </a:rPr>
              <a:t>3 component vector calculations are minimized to benefit scalar GPU architectures.</a:t>
            </a:r>
          </a:p>
          <a:p>
            <a:pPr>
              <a:lnSpc>
                <a:spcPct val="90000"/>
              </a:lnSpc>
            </a:pPr>
            <a:r>
              <a:rPr lang="en-US" smtClean="0">
                <a:latin typeface="Arial" charset="0"/>
                <a:ea typeface="ＭＳ Ｐゴシック" charset="-128"/>
              </a:rPr>
              <a:t>Instead of calculating light direction per pixel, we compute this per vertex and use interpolated direction.</a:t>
            </a:r>
          </a:p>
          <a:p>
            <a:pPr>
              <a:lnSpc>
                <a:spcPct val="90000"/>
              </a:lnSpc>
            </a:pPr>
            <a:r>
              <a:rPr lang="en-US" smtClean="0">
                <a:latin typeface="Arial" charset="0"/>
                <a:ea typeface="ＭＳ Ｐゴシック" charset="-128"/>
              </a:rPr>
              <a:t>To avoid computing linear distance with sqrt calculation, we attenuate over squared distance without noticeably degrading appearance.</a:t>
            </a:r>
          </a:p>
          <a:p>
            <a:pPr>
              <a:lnSpc>
                <a:spcPct val="90000"/>
              </a:lnSpc>
            </a:pPr>
            <a:r>
              <a:rPr lang="en-US" smtClean="0">
                <a:latin typeface="Arial" charset="0"/>
                <a:ea typeface="ＭＳ Ｐゴシック" charset="-128"/>
              </a:rPr>
              <a:t>In order to provide flexibility in the demo app, we provide parameters to tweak the contribution of direct and indirect results which could be held constant for further reduced per-pixel calculation.</a:t>
            </a:r>
          </a:p>
          <a:p>
            <a:pPr>
              <a:lnSpc>
                <a:spcPct val="90000"/>
              </a:lnSpc>
            </a:pPr>
            <a:endParaRPr lang="en-US" smtClean="0">
              <a:latin typeface="Arial" charset="0"/>
              <a:ea typeface="ＭＳ Ｐゴシック" charset="-128"/>
            </a:endParaRPr>
          </a:p>
          <a:p>
            <a:pPr>
              <a:lnSpc>
                <a:spcPct val="90000"/>
              </a:lnSpc>
            </a:pPr>
            <a:endParaRPr lang="en-US" smtClean="0">
              <a:latin typeface="Arial" charset="0"/>
              <a:ea typeface="ＭＳ Ｐゴシック" charset="-128"/>
            </a:endParaRPr>
          </a:p>
          <a:p>
            <a:pPr>
              <a:lnSpc>
                <a:spcPct val="90000"/>
              </a:lnSpc>
            </a:pPr>
            <a:endParaRPr lang="en-US" smtClean="0">
              <a:latin typeface="Arial" charset="0"/>
              <a:ea typeface="ＭＳ Ｐゴシック" charset="-128"/>
            </a:endParaRPr>
          </a:p>
          <a:p>
            <a:pPr>
              <a:lnSpc>
                <a:spcPct val="90000"/>
              </a:lnSpc>
            </a:pPr>
            <a:endParaRPr lang="en-US" smtClean="0">
              <a:latin typeface="Arial" charset="0"/>
              <a:ea typeface="ＭＳ Ｐゴシック" charset="-128"/>
            </a:endParaRPr>
          </a:p>
        </p:txBody>
      </p:sp>
      <p:sp>
        <p:nvSpPr>
          <p:cNvPr id="45060" name="Slide Number Placeholder 3"/>
          <p:cNvSpPr>
            <a:spLocks noGrp="1"/>
          </p:cNvSpPr>
          <p:nvPr>
            <p:ph type="sldNum" sz="quarter" idx="5"/>
          </p:nvPr>
        </p:nvSpPr>
        <p:spPr>
          <a:noFill/>
        </p:spPr>
        <p:txBody>
          <a:bodyPr/>
          <a:lstStyle/>
          <a:p>
            <a:fld id="{F22A4541-7CCD-487D-BA85-B9842860C871}" type="slidenum">
              <a:rPr lang="en-US"/>
              <a:pPr/>
              <a:t>85</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p:cNvSpPr>
          <p:nvPr>
            <p:ph type="sldImg"/>
          </p:nvPr>
        </p:nvSpPr>
        <p:spPr>
          <a:ln/>
        </p:spPr>
      </p:sp>
      <p:sp>
        <p:nvSpPr>
          <p:cNvPr id="47107" name="Notes Placeholder 2"/>
          <p:cNvSpPr>
            <a:spLocks noGrp="1"/>
          </p:cNvSpPr>
          <p:nvPr>
            <p:ph type="body" idx="1"/>
          </p:nvPr>
        </p:nvSpPr>
        <p:spPr>
          <a:noFill/>
          <a:ln/>
        </p:spPr>
        <p:txBody>
          <a:bodyPr/>
          <a:lstStyle/>
          <a:p>
            <a:r>
              <a:rPr lang="en-US" smtClean="0">
                <a:latin typeface="Arial" charset="0"/>
                <a:ea typeface="ＭＳ Ｐゴシック" charset="-128"/>
              </a:rPr>
              <a:t>This is the Open GL ES2.0 shader for applying MRT dynamic lightmap with albedo vertex color &amp; texture and white light source.</a:t>
            </a:r>
          </a:p>
          <a:p>
            <a:r>
              <a:rPr lang="en-US" smtClean="0">
                <a:latin typeface="Arial" charset="0"/>
                <a:ea typeface="ＭＳ Ｐゴシック" charset="-128"/>
              </a:rPr>
              <a:t>This shader executes in ~1.2ms on iPhone4 at display resolution.</a:t>
            </a:r>
          </a:p>
        </p:txBody>
      </p:sp>
      <p:sp>
        <p:nvSpPr>
          <p:cNvPr id="47108" name="Slide Number Placeholder 3"/>
          <p:cNvSpPr>
            <a:spLocks noGrp="1"/>
          </p:cNvSpPr>
          <p:nvPr>
            <p:ph type="sldNum" sz="quarter" idx="5"/>
          </p:nvPr>
        </p:nvSpPr>
        <p:spPr>
          <a:noFill/>
        </p:spPr>
        <p:txBody>
          <a:bodyPr/>
          <a:lstStyle/>
          <a:p>
            <a:fld id="{DB92D4E9-DA86-498A-93EF-79DB33717F7C}" type="slidenum">
              <a:rPr lang="en-US"/>
              <a:pPr/>
              <a:t>86</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p:cNvSpPr>
          <p:nvPr>
            <p:ph type="sldImg"/>
          </p:nvPr>
        </p:nvSpPr>
        <p:spPr>
          <a:ln/>
        </p:spPr>
      </p:sp>
      <p:sp>
        <p:nvSpPr>
          <p:cNvPr id="49155" name="Notes Placeholder 2"/>
          <p:cNvSpPr>
            <a:spLocks noGrp="1"/>
          </p:cNvSpPr>
          <p:nvPr>
            <p:ph type="body" idx="1"/>
          </p:nvPr>
        </p:nvSpPr>
        <p:spPr>
          <a:noFill/>
          <a:ln/>
        </p:spPr>
        <p:txBody>
          <a:bodyPr/>
          <a:lstStyle/>
          <a:p>
            <a:r>
              <a:rPr lang="en-US" smtClean="0">
                <a:latin typeface="Arial" charset="0"/>
                <a:ea typeface="ＭＳ Ｐゴシック" charset="-128"/>
              </a:rPr>
              <a:t>So, we apply reduced math calculations where possible and for each operation we’re forced to apply a manual precision optimization without degrading the resulting appearance.</a:t>
            </a:r>
          </a:p>
          <a:p>
            <a:endParaRPr lang="en-US" smtClean="0">
              <a:latin typeface="Arial" charset="0"/>
              <a:ea typeface="ＭＳ Ｐゴシック" charset="-128"/>
            </a:endParaRPr>
          </a:p>
          <a:p>
            <a:r>
              <a:rPr lang="en-US" smtClean="0">
                <a:latin typeface="Arial" charset="0"/>
                <a:ea typeface="ＭＳ Ｐゴシック" charset="-128"/>
              </a:rPr>
              <a:t>There was a nice paper from HPG earlier this week on automated precision optimization of shaders.</a:t>
            </a:r>
          </a:p>
          <a:p>
            <a:endParaRPr lang="en-US" smtClean="0">
              <a:latin typeface="Arial" charset="0"/>
              <a:ea typeface="ＭＳ Ｐゴシック" charset="-128"/>
            </a:endParaRPr>
          </a:p>
        </p:txBody>
      </p:sp>
      <p:sp>
        <p:nvSpPr>
          <p:cNvPr id="49156" name="Slide Number Placeholder 3"/>
          <p:cNvSpPr>
            <a:spLocks noGrp="1"/>
          </p:cNvSpPr>
          <p:nvPr>
            <p:ph type="sldNum" sz="quarter" idx="5"/>
          </p:nvPr>
        </p:nvSpPr>
        <p:spPr>
          <a:noFill/>
        </p:spPr>
        <p:txBody>
          <a:bodyPr/>
          <a:lstStyle/>
          <a:p>
            <a:fld id="{530FDDB2-4951-4057-9F13-E90C60508888}" type="slidenum">
              <a:rPr lang="en-US"/>
              <a:pPr/>
              <a:t>87</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p:cNvSpPr>
          <p:nvPr>
            <p:ph type="sldImg"/>
          </p:nvPr>
        </p:nvSpPr>
        <p:spPr>
          <a:ln/>
        </p:spPr>
      </p:sp>
      <p:sp>
        <p:nvSpPr>
          <p:cNvPr id="51203" name="Notes Placeholder 2"/>
          <p:cNvSpPr>
            <a:spLocks noGrp="1"/>
          </p:cNvSpPr>
          <p:nvPr>
            <p:ph type="body" idx="1"/>
          </p:nvPr>
        </p:nvSpPr>
        <p:spPr>
          <a:noFill/>
          <a:ln/>
        </p:spPr>
        <p:txBody>
          <a:bodyPr/>
          <a:lstStyle/>
          <a:p>
            <a:r>
              <a:rPr lang="en-US" smtClean="0">
                <a:latin typeface="Arial" charset="0"/>
                <a:ea typeface="ＭＳ Ｐゴシック" charset="-128"/>
              </a:rPr>
              <a:t>This is a profie of memory storage for 32 modes of MRT data.</a:t>
            </a:r>
          </a:p>
          <a:p>
            <a:r>
              <a:rPr lang="en-US" smtClean="0">
                <a:latin typeface="Arial" charset="0"/>
                <a:ea typeface="ＭＳ Ｐゴシック" charset="-128"/>
              </a:rPr>
              <a:t>Essentially it takes no more than 4-5MB for a 14x14 set of blocks.</a:t>
            </a:r>
          </a:p>
          <a:p>
            <a:endParaRPr lang="en-US" smtClean="0">
              <a:latin typeface="Arial" charset="0"/>
              <a:ea typeface="ＭＳ Ｐゴシック" charset="-128"/>
            </a:endParaRPr>
          </a:p>
          <a:p>
            <a:r>
              <a:rPr lang="en-US" smtClean="0">
                <a:latin typeface="Arial" charset="0"/>
                <a:ea typeface="ＭＳ Ｐゴシック" charset="-128"/>
              </a:rPr>
              <a:t>We store 32 modes in the application’s data files and permit selection off fewer modes in the run-time (with 12 mode neon simd optimization path detailed earlier).</a:t>
            </a:r>
          </a:p>
          <a:p>
            <a:r>
              <a:rPr lang="en-US" smtClean="0">
                <a:latin typeface="Arial" charset="0"/>
                <a:ea typeface="ＭＳ Ｐゴシック" charset="-128"/>
              </a:rPr>
              <a:t>32 modes are used in the storage numbers quoted below.</a:t>
            </a:r>
          </a:p>
          <a:p>
            <a:r>
              <a:rPr lang="en-US" smtClean="0">
                <a:latin typeface="Arial" charset="0"/>
                <a:ea typeface="ＭＳ Ｐゴシック" charset="-128"/>
              </a:rPr>
              <a:t>The dictionary sizes range from 256k at 6 texels per edge to 1.3Mbs at 14 texels per edge.</a:t>
            </a:r>
          </a:p>
          <a:p>
            <a:r>
              <a:rPr lang="en-US" smtClean="0">
                <a:latin typeface="Arial" charset="0"/>
                <a:ea typeface="ＭＳ Ｐゴシック" charset="-128"/>
              </a:rPr>
              <a:t>This file does not change per level/map.</a:t>
            </a:r>
          </a:p>
          <a:p>
            <a:r>
              <a:rPr lang="en-US" smtClean="0">
                <a:latin typeface="Arial" charset="0"/>
                <a:ea typeface="ＭＳ Ｐゴシック" charset="-128"/>
              </a:rPr>
              <a:t>For each map we store the transfer coefficients for face points, edges, corners, interfaces and normals, ranging from 49k to 3Mb as the number of blocks and resolution size increases.</a:t>
            </a:r>
          </a:p>
          <a:p>
            <a:r>
              <a:rPr lang="en-US" smtClean="0">
                <a:latin typeface="Arial" charset="0"/>
                <a:ea typeface="ＭＳ Ｐゴシック" charset="-128"/>
              </a:rPr>
              <a:t>Storing albedo color components per lightmap texel, takes between 8 and 400k.</a:t>
            </a:r>
          </a:p>
          <a:p>
            <a:r>
              <a:rPr lang="en-US" smtClean="0">
                <a:latin typeface="Arial" charset="0"/>
                <a:ea typeface="ＭＳ Ｐゴシック" charset="-128"/>
              </a:rPr>
              <a:t>Scene geometry mesh data is minimal for the block maze sample application.</a:t>
            </a:r>
          </a:p>
          <a:p>
            <a:r>
              <a:rPr lang="en-US" smtClean="0">
                <a:latin typeface="Arial" charset="0"/>
                <a:ea typeface="ＭＳ Ｐゴシック" charset="-128"/>
              </a:rPr>
              <a:t>Although this is a fraction of iPad memory, storage costs may be reduced by applying lossless compression or quantization on coefficient numeric ranges.</a:t>
            </a:r>
          </a:p>
          <a:p>
            <a:r>
              <a:rPr lang="en-US" smtClean="0">
                <a:latin typeface="Arial" charset="0"/>
                <a:ea typeface="ＭＳ Ｐゴシック" charset="-128"/>
              </a:rPr>
              <a:t>The latter may further improve run-time performance through reduced memory bandwidth</a:t>
            </a:r>
          </a:p>
        </p:txBody>
      </p:sp>
      <p:sp>
        <p:nvSpPr>
          <p:cNvPr id="51204" name="Slide Number Placeholder 3"/>
          <p:cNvSpPr>
            <a:spLocks noGrp="1"/>
          </p:cNvSpPr>
          <p:nvPr>
            <p:ph type="sldNum" sz="quarter" idx="5"/>
          </p:nvPr>
        </p:nvSpPr>
        <p:spPr>
          <a:noFill/>
        </p:spPr>
        <p:txBody>
          <a:bodyPr/>
          <a:lstStyle/>
          <a:p>
            <a:fld id="{D8C1CA52-1EAA-40BD-B21F-E1680D7CCA31}" type="slidenum">
              <a:rPr lang="en-US"/>
              <a:pPr/>
              <a:t>88</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p:cNvSpPr>
          <p:nvPr>
            <p:ph type="sldImg"/>
          </p:nvPr>
        </p:nvSpPr>
        <p:spPr>
          <a:ln/>
        </p:spPr>
      </p:sp>
      <p:sp>
        <p:nvSpPr>
          <p:cNvPr id="53251" name="Notes Placeholder 2"/>
          <p:cNvSpPr>
            <a:spLocks noGrp="1"/>
          </p:cNvSpPr>
          <p:nvPr>
            <p:ph type="body" idx="1"/>
          </p:nvPr>
        </p:nvSpPr>
        <p:spPr>
          <a:noFill/>
          <a:ln/>
        </p:spPr>
        <p:txBody>
          <a:bodyPr/>
          <a:lstStyle/>
          <a:p>
            <a:r>
              <a:rPr lang="en-US" smtClean="0">
                <a:latin typeface="Arial" charset="0"/>
                <a:ea typeface="ＭＳ Ｐゴシック" charset="-128"/>
              </a:rPr>
              <a:t>And the performance results, showing 3-5X speed up on memory organization and further roughly 2X speed up on NEON parallel math operations.</a:t>
            </a:r>
          </a:p>
          <a:p>
            <a:endParaRPr lang="en-US" smtClean="0">
              <a:latin typeface="Arial" charset="0"/>
              <a:ea typeface="ＭＳ Ｐゴシック" charset="-128"/>
            </a:endParaRPr>
          </a:p>
          <a:p>
            <a:r>
              <a:rPr lang="en-US" smtClean="0">
                <a:latin typeface="Arial" charset="0"/>
                <a:ea typeface="ＭＳ Ｐゴシック" charset="-128"/>
              </a:rPr>
              <a:t>Interestingly iPad works out fastest using single threaded processing algorithm, but of course iPad2 has an idle dual core cpu that could be utilized further.</a:t>
            </a:r>
          </a:p>
          <a:p>
            <a:endParaRPr lang="en-US" smtClean="0">
              <a:latin typeface="Arial" charset="0"/>
              <a:ea typeface="ＭＳ Ｐゴシック" charset="-128"/>
            </a:endParaRPr>
          </a:p>
          <a:p>
            <a:r>
              <a:rPr lang="en-US" smtClean="0">
                <a:latin typeface="Arial" charset="0"/>
                <a:ea typeface="ＭＳ Ｐゴシック" charset="-128"/>
              </a:rPr>
              <a:t>Direct – Compute direct lighting contribution into direct light buffer at light map resolution (6x6 per face). Implementation does not change between versions.</a:t>
            </a:r>
          </a:p>
          <a:p>
            <a:r>
              <a:rPr lang="en-US" smtClean="0">
                <a:latin typeface="Arial" charset="0"/>
                <a:ea typeface="ＭＳ Ｐゴシック" charset="-128"/>
              </a:rPr>
              <a:t>Bs – Compute B values, plain is poor on memory access, cache significantly improves this (55% less time taken), but staying within NEON registers for B evaluation per texel is a huge further win (28%)</a:t>
            </a:r>
          </a:p>
          <a:p>
            <a:r>
              <a:rPr lang="en-US" smtClean="0">
                <a:latin typeface="Arial" charset="0"/>
                <a:ea typeface="ＭＳ Ｐゴシック" charset="-128"/>
              </a:rPr>
              <a:t>Us – Compute U values, plain has poor cache use, cache ordering helps a lot (39%), NEON significant again (27%)</a:t>
            </a:r>
          </a:p>
          <a:p>
            <a:r>
              <a:rPr lang="en-US" smtClean="0">
                <a:latin typeface="Arial" charset="0"/>
                <a:ea typeface="ＭＳ Ｐゴシック" charset="-128"/>
              </a:rPr>
              <a:t>Rs – Compute R values, plain is ok as operates on 12x12 for each response record and so no mode reordering applies, with NEON there’s a good improvement due to retaining Bs in registers (52%)</a:t>
            </a:r>
          </a:p>
          <a:p>
            <a:r>
              <a:rPr lang="en-US" smtClean="0">
                <a:latin typeface="Arial" charset="0"/>
                <a:ea typeface="ＭＳ Ｐゴシック" charset="-128"/>
              </a:rPr>
              <a:t>Interface – Compute interfaces, the plain implementation is very poor and only became practical after mode ordering (19%), with further good reduction using NEON (57%) with Rs retained in registers</a:t>
            </a:r>
          </a:p>
          <a:p>
            <a:r>
              <a:rPr lang="en-US" smtClean="0">
                <a:latin typeface="Arial" charset="0"/>
                <a:ea typeface="ＭＳ Ｐゴシック" charset="-128"/>
              </a:rPr>
              <a:t>Pad – Fill result lightmap texture with face, edge and corner records. Implementation does not change between versions</a:t>
            </a:r>
          </a:p>
          <a:p>
            <a:r>
              <a:rPr lang="en-US" smtClean="0">
                <a:latin typeface="Arial" charset="0"/>
                <a:ea typeface="ＭＳ Ｐゴシック" charset="-128"/>
              </a:rPr>
              <a:t>Texture – Convert to device format and call gl update texture function (which may do further processing), does not change between versions.</a:t>
            </a:r>
          </a:p>
          <a:p>
            <a:r>
              <a:rPr lang="en-US" smtClean="0">
                <a:latin typeface="Arial" charset="0"/>
                <a:ea typeface="ＭＳ Ｐゴシック" charset="-128"/>
              </a:rPr>
              <a:t>Draw – Remaining CPU frame time, comprising mostly draw calls</a:t>
            </a:r>
          </a:p>
          <a:p>
            <a:endParaRPr lang="en-US" smtClean="0">
              <a:latin typeface="Arial" charset="0"/>
              <a:ea typeface="ＭＳ Ｐゴシック" charset="-128"/>
            </a:endParaRPr>
          </a:p>
          <a:p>
            <a:r>
              <a:rPr lang="en-US" smtClean="0">
                <a:latin typeface="Arial" charset="0"/>
                <a:ea typeface="ＭＳ Ｐゴシック" charset="-128"/>
              </a:rPr>
              <a:t>Todo Simd color, additional lights cost, indirect cost</a:t>
            </a:r>
          </a:p>
          <a:p>
            <a:endParaRPr lang="en-US" smtClean="0">
              <a:latin typeface="Arial" charset="0"/>
              <a:ea typeface="ＭＳ Ｐゴシック" charset="-128"/>
            </a:endParaRPr>
          </a:p>
        </p:txBody>
      </p:sp>
      <p:sp>
        <p:nvSpPr>
          <p:cNvPr id="53252" name="Slide Number Placeholder 3"/>
          <p:cNvSpPr>
            <a:spLocks noGrp="1"/>
          </p:cNvSpPr>
          <p:nvPr>
            <p:ph type="sldNum" sz="quarter" idx="5"/>
          </p:nvPr>
        </p:nvSpPr>
        <p:spPr>
          <a:noFill/>
        </p:spPr>
        <p:txBody>
          <a:bodyPr/>
          <a:lstStyle/>
          <a:p>
            <a:fld id="{1E33DB1F-9132-4B99-953A-1E8B98CC5314}" type="slidenum">
              <a:rPr lang="en-US"/>
              <a:pPr/>
              <a:t>89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CAB32EED-761B-41F7-B19A-F7F6DE40C889}" type="slidenum">
              <a:rPr lang="en-US" smtClean="0">
                <a:latin typeface="Arial" charset="0"/>
              </a:rPr>
              <a:pPr/>
              <a:t>9</a:t>
            </a:fld>
            <a:endParaRPr lang="en-US" smtClean="0">
              <a:latin typeface="Arial" charset="0"/>
            </a:endParaRPr>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34" charset="-128"/>
              </a:rPr>
              <a:t>At </a:t>
            </a:r>
            <a:r>
              <a:rPr lang="en-US" baseline="0" dirty="0" smtClean="0">
                <a:latin typeface="Arial" charset="0"/>
                <a:ea typeface="ＭＳ Ｐゴシック" pitchFamily="34" charset="-128"/>
              </a:rPr>
              <a:t>runtime, the scene-independent dictionary along with the mapping allow us to render this scene with indirect lighting in under 2 milliseconds.</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The technique uses only a small amount of scene-independent pre-computed data and scales down to low-powered mobile devices.</a:t>
            </a: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p:cNvSpPr>
          <p:nvPr>
            <p:ph type="sldImg"/>
          </p:nvPr>
        </p:nvSpPr>
        <p:spPr>
          <a:ln/>
        </p:spPr>
      </p:sp>
      <p:sp>
        <p:nvSpPr>
          <p:cNvPr id="55299" name="Notes Placeholder 2"/>
          <p:cNvSpPr>
            <a:spLocks noGrp="1"/>
          </p:cNvSpPr>
          <p:nvPr>
            <p:ph type="body" idx="1"/>
          </p:nvPr>
        </p:nvSpPr>
        <p:spPr>
          <a:noFill/>
          <a:ln/>
        </p:spPr>
        <p:txBody>
          <a:bodyPr/>
          <a:lstStyle/>
          <a:p>
            <a:r>
              <a:rPr lang="en-US" smtClean="0">
                <a:latin typeface="Arial" charset="0"/>
                <a:ea typeface="ＭＳ Ｐゴシック" charset="-128"/>
              </a:rPr>
              <a:t>And so we come to the first real-time global illumination demostration on iPad</a:t>
            </a:r>
          </a:p>
        </p:txBody>
      </p:sp>
      <p:sp>
        <p:nvSpPr>
          <p:cNvPr id="55300" name="Slide Number Placeholder 3"/>
          <p:cNvSpPr>
            <a:spLocks noGrp="1"/>
          </p:cNvSpPr>
          <p:nvPr>
            <p:ph type="sldNum" sz="quarter" idx="5"/>
          </p:nvPr>
        </p:nvSpPr>
        <p:spPr>
          <a:noFill/>
        </p:spPr>
        <p:txBody>
          <a:bodyPr/>
          <a:lstStyle/>
          <a:p>
            <a:fld id="{E3F4CF43-4030-4A06-8D83-5BEED34FDA28}" type="slidenum">
              <a:rPr lang="en-US"/>
              <a:pPr/>
              <a:t>90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3" descr="Logo-Right.png"/>
          <p:cNvPicPr>
            <a:picLocks noChangeAspect="1"/>
          </p:cNvPicPr>
          <p:nvPr userDrawn="1"/>
        </p:nvPicPr>
        <p:blipFill>
          <a:blip r:embed="rId2"/>
          <a:srcRect/>
          <a:stretch>
            <a:fillRect/>
          </a:stretch>
        </p:blipFill>
        <p:spPr bwMode="auto">
          <a:xfrm>
            <a:off x="76200" y="3432175"/>
            <a:ext cx="2133600" cy="606425"/>
          </a:xfrm>
          <a:prstGeom prst="rect">
            <a:avLst/>
          </a:prstGeom>
          <a:noFill/>
          <a:ln w="9525">
            <a:noFill/>
            <a:miter lim="800000"/>
            <a:headEnd/>
            <a:tailEnd/>
          </a:ln>
        </p:spPr>
      </p:pic>
      <p:sp>
        <p:nvSpPr>
          <p:cNvPr id="44034" name="Rectangle 2"/>
          <p:cNvSpPr>
            <a:spLocks noGrp="1" noChangeArrowheads="1"/>
          </p:cNvSpPr>
          <p:nvPr>
            <p:ph type="ctrTitle"/>
          </p:nvPr>
        </p:nvSpPr>
        <p:spPr>
          <a:xfrm>
            <a:off x="294642" y="838200"/>
            <a:ext cx="6746015" cy="946683"/>
          </a:xfrm>
          <a:effectLst/>
        </p:spPr>
        <p:txBody>
          <a:bodyPr/>
          <a:lstStyle>
            <a:lvl1pPr algn="ctr">
              <a:defRPr sz="3200">
                <a:solidFill>
                  <a:schemeClr val="bg2"/>
                </a:solidFill>
                <a:effectLst/>
              </a:defRPr>
            </a:lvl1pPr>
          </a:lstStyle>
          <a:p>
            <a:r>
              <a:rPr lang="en-US" dirty="0"/>
              <a:t>Click to edit Master title style</a:t>
            </a:r>
          </a:p>
        </p:txBody>
      </p:sp>
      <p:sp>
        <p:nvSpPr>
          <p:cNvPr id="44035" name="Rectangle 3"/>
          <p:cNvSpPr>
            <a:spLocks noGrp="1" noChangeArrowheads="1"/>
          </p:cNvSpPr>
          <p:nvPr>
            <p:ph type="subTitle" idx="1"/>
          </p:nvPr>
        </p:nvSpPr>
        <p:spPr>
          <a:xfrm>
            <a:off x="297181" y="1981200"/>
            <a:ext cx="6744970" cy="1680211"/>
          </a:xfrm>
        </p:spPr>
        <p:txBody>
          <a:bodyPr/>
          <a:lstStyle>
            <a:lvl1pPr marL="0" indent="0" algn="ctr">
              <a:buFontTx/>
              <a:buNone/>
              <a:defRPr>
                <a:solidFill>
                  <a:schemeClr val="tx1"/>
                </a:solidFill>
                <a:effectLst/>
              </a:defRPr>
            </a:lvl1pPr>
          </a:lstStyle>
          <a:p>
            <a:r>
              <a:rPr lang="en-US" dirty="0"/>
              <a:t>Click to edit Master subtitle style</a:t>
            </a: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0" y="0"/>
            <a:ext cx="7315200" cy="647700"/>
            <a:chOff x="0" y="0"/>
            <a:chExt cx="7315200" cy="647700"/>
          </a:xfrm>
        </p:grpSpPr>
        <p:pic>
          <p:nvPicPr>
            <p:cNvPr id="5" name="Picture 4" descr="S11_SlideBack3.png"/>
            <p:cNvPicPr>
              <a:picLocks noChangeAspect="1"/>
            </p:cNvPicPr>
            <p:nvPr/>
          </p:nvPicPr>
          <p:blipFill>
            <a:blip r:embed="rId2"/>
            <a:srcRect b="84259"/>
            <a:stretch>
              <a:fillRect/>
            </a:stretch>
          </p:blipFill>
          <p:spPr bwMode="auto">
            <a:xfrm>
              <a:off x="0" y="0"/>
              <a:ext cx="7315200" cy="647700"/>
            </a:xfrm>
            <a:prstGeom prst="rect">
              <a:avLst/>
            </a:prstGeom>
            <a:noFill/>
            <a:ln w="9525">
              <a:noFill/>
              <a:miter lim="800000"/>
              <a:headEnd/>
              <a:tailEnd/>
            </a:ln>
          </p:spPr>
        </p:pic>
        <p:pic>
          <p:nvPicPr>
            <p:cNvPr id="6" name="Picture 5" descr="S11_LogoHor.png"/>
            <p:cNvPicPr>
              <a:picLocks noChangeAspect="1"/>
            </p:cNvPicPr>
            <p:nvPr/>
          </p:nvPicPr>
          <p:blipFill>
            <a:blip r:embed="rId3"/>
            <a:srcRect t="79630" r="54198"/>
            <a:stretch>
              <a:fillRect/>
            </a:stretch>
          </p:blipFill>
          <p:spPr bwMode="auto">
            <a:xfrm>
              <a:off x="5638800" y="40256"/>
              <a:ext cx="1584039" cy="493144"/>
            </a:xfrm>
            <a:prstGeom prst="rect">
              <a:avLst/>
            </a:prstGeom>
            <a:noFill/>
            <a:ln w="9525">
              <a:noFill/>
              <a:miter lim="800000"/>
              <a:headEnd/>
              <a:tailEnd/>
            </a:ln>
          </p:spPr>
        </p:pic>
      </p:grpSp>
      <p:sp>
        <p:nvSpPr>
          <p:cNvPr id="2" name="Title 1"/>
          <p:cNvSpPr>
            <a:spLocks noGrp="1"/>
          </p:cNvSpPr>
          <p:nvPr>
            <p:ph type="title"/>
          </p:nvPr>
        </p:nvSpPr>
        <p:spPr>
          <a:xfrm>
            <a:off x="152400" y="0"/>
            <a:ext cx="6721475" cy="579438"/>
          </a:xfrm>
          <a:effectLst/>
        </p:spPr>
        <p:txBody>
          <a:bodyPr/>
          <a:lstStyle>
            <a:lvl1pPr>
              <a:defRPr>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4475" y="762000"/>
            <a:ext cx="6731000" cy="3216275"/>
          </a:xfrm>
        </p:spPr>
        <p:txBody>
          <a:bodyPr/>
          <a:lstStyle>
            <a:lvl1pPr>
              <a:defRPr>
                <a:effectLst/>
              </a:defRPr>
            </a:lvl1pPr>
            <a:lvl2pPr>
              <a:defRPr>
                <a:effectLst/>
              </a:defRPr>
            </a:lvl2pPr>
            <a:lvl3pPr>
              <a:defRPr>
                <a:effectLst/>
              </a:defRPr>
            </a:lvl3pPr>
            <a:lvl4pPr>
              <a:defRPr>
                <a:effectLst/>
              </a:defRPr>
            </a:lvl4pPr>
            <a:lvl5pPr>
              <a:defRPr>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grpSp>
        <p:nvGrpSpPr>
          <p:cNvPr id="5" name="Group 3"/>
          <p:cNvGrpSpPr>
            <a:grpSpLocks/>
          </p:cNvGrpSpPr>
          <p:nvPr userDrawn="1"/>
        </p:nvGrpSpPr>
        <p:grpSpPr bwMode="auto">
          <a:xfrm>
            <a:off x="0" y="0"/>
            <a:ext cx="7315200" cy="647700"/>
            <a:chOff x="0" y="0"/>
            <a:chExt cx="7315200" cy="647700"/>
          </a:xfrm>
        </p:grpSpPr>
        <p:pic>
          <p:nvPicPr>
            <p:cNvPr id="6" name="Picture 4" descr="S11_SlideBack3.png"/>
            <p:cNvPicPr>
              <a:picLocks noChangeAspect="1"/>
            </p:cNvPicPr>
            <p:nvPr/>
          </p:nvPicPr>
          <p:blipFill>
            <a:blip r:embed="rId2"/>
            <a:srcRect b="84259"/>
            <a:stretch>
              <a:fillRect/>
            </a:stretch>
          </p:blipFill>
          <p:spPr bwMode="auto">
            <a:xfrm>
              <a:off x="0" y="0"/>
              <a:ext cx="7315200" cy="647700"/>
            </a:xfrm>
            <a:prstGeom prst="rect">
              <a:avLst/>
            </a:prstGeom>
            <a:noFill/>
            <a:ln w="9525">
              <a:noFill/>
              <a:miter lim="800000"/>
              <a:headEnd/>
              <a:tailEnd/>
            </a:ln>
          </p:spPr>
        </p:pic>
        <p:pic>
          <p:nvPicPr>
            <p:cNvPr id="7" name="Picture 5" descr="S11_LogoHor.png"/>
            <p:cNvPicPr>
              <a:picLocks noChangeAspect="1"/>
            </p:cNvPicPr>
            <p:nvPr/>
          </p:nvPicPr>
          <p:blipFill>
            <a:blip r:embed="rId3"/>
            <a:srcRect t="79630" r="54198"/>
            <a:stretch>
              <a:fillRect/>
            </a:stretch>
          </p:blipFill>
          <p:spPr bwMode="auto">
            <a:xfrm>
              <a:off x="5638800" y="40256"/>
              <a:ext cx="1584039" cy="493144"/>
            </a:xfrm>
            <a:prstGeom prst="rect">
              <a:avLst/>
            </a:prstGeom>
            <a:noFill/>
            <a:ln w="9525">
              <a:noFill/>
              <a:miter lim="800000"/>
              <a:headEnd/>
              <a:tailEnd/>
            </a:ln>
          </p:spPr>
        </p:pic>
      </p:grpSp>
      <p:sp>
        <p:nvSpPr>
          <p:cNvPr id="2" name="Title 1"/>
          <p:cNvSpPr>
            <a:spLocks noGrp="1"/>
          </p:cNvSpPr>
          <p:nvPr>
            <p:ph type="title"/>
          </p:nvPr>
        </p:nvSpPr>
        <p:spPr>
          <a:xfrm>
            <a:off x="152400" y="0"/>
            <a:ext cx="6722110" cy="579120"/>
          </a:xfrm>
          <a:effectLst/>
        </p:spPr>
        <p:txBody>
          <a:bodyPr>
            <a:scene3d>
              <a:camera prst="orthographicFront"/>
              <a:lightRig rig="threePt" dir="t"/>
            </a:scene3d>
            <a:sp3d prstMaterial="matte"/>
          </a:bodyPr>
          <a:lstStyle>
            <a:lvl1pPr>
              <a:defRPr>
                <a:effectLst/>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243841" y="762000"/>
            <a:ext cx="3304540" cy="3215640"/>
          </a:xfrm>
        </p:spPr>
        <p:txBody>
          <a:bodyPr/>
          <a:lstStyle>
            <a:lvl1pPr>
              <a:defRPr>
                <a:effectLst/>
              </a:defRPr>
            </a:lvl1pPr>
            <a:lvl2pPr>
              <a:defRPr>
                <a:effectLst/>
              </a:defRPr>
            </a:lvl2pPr>
            <a:lvl3pPr>
              <a:defRPr>
                <a:effectLst/>
              </a:defRPr>
            </a:lvl3pPr>
            <a:lvl4pPr>
              <a:defRPr>
                <a:effectLst/>
              </a:defRPr>
            </a:lvl4pPr>
            <a:lvl5pPr>
              <a:defRPr>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3670301" y="762000"/>
            <a:ext cx="3305810" cy="3215640"/>
          </a:xfrm>
        </p:spPr>
        <p:txBody>
          <a:bodyPr/>
          <a:lstStyle>
            <a:lvl1pPr>
              <a:defRPr>
                <a:effectLst/>
              </a:defRPr>
            </a:lvl1pPr>
            <a:lvl2pPr>
              <a:defRPr>
                <a:effectLst/>
              </a:defRPr>
            </a:lvl2pPr>
            <a:lvl3pPr>
              <a:defRPr>
                <a:effectLst/>
              </a:defRPr>
            </a:lvl3pPr>
            <a:lvl4pPr>
              <a:defRPr>
                <a:effectLst/>
              </a:defRPr>
            </a:lvl4pPr>
            <a:lvl5pPr>
              <a:defRPr>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244475" y="106363"/>
            <a:ext cx="6721475" cy="579437"/>
          </a:xfrm>
          <a:prstGeom prst="rect">
            <a:avLst/>
          </a:prstGeom>
          <a:noFill/>
          <a:ln w="9525">
            <a:noFill/>
            <a:miter lim="800000"/>
            <a:headEnd/>
            <a:tailEnd/>
          </a:ln>
          <a:effectLst/>
        </p:spPr>
        <p:txBody>
          <a:bodyPr vert="horz" wrap="square" lIns="73152" tIns="36576" rIns="73152" bIns="36576" numCol="1" anchor="ctr" anchorCtr="0" compatLnSpc="1">
            <a:prstTxWarp prst="textNoShape">
              <a:avLst/>
            </a:prstTxWarp>
          </a:bodyPr>
          <a:lstStyle/>
          <a:p>
            <a:pPr lvl="0"/>
            <a:r>
              <a:rPr lang="en-US" dirty="0" smtClean="0"/>
              <a:t>Click to edit Master title style</a:t>
            </a:r>
          </a:p>
        </p:txBody>
      </p:sp>
      <p:sp>
        <p:nvSpPr>
          <p:cNvPr id="9219" name="Rectangle 3"/>
          <p:cNvSpPr>
            <a:spLocks noGrp="1" noChangeArrowheads="1"/>
          </p:cNvSpPr>
          <p:nvPr>
            <p:ph type="body" idx="1"/>
          </p:nvPr>
        </p:nvSpPr>
        <p:spPr bwMode="auto">
          <a:xfrm>
            <a:off x="244475" y="914400"/>
            <a:ext cx="6731000" cy="3063875"/>
          </a:xfrm>
          <a:prstGeom prst="rect">
            <a:avLst/>
          </a:prstGeom>
          <a:noFill/>
          <a:ln w="9525">
            <a:noFill/>
            <a:miter lim="800000"/>
            <a:headEnd/>
            <a:tailEnd/>
          </a:ln>
          <a:effectLst/>
        </p:spPr>
        <p:txBody>
          <a:bodyPr vert="horz" wrap="square" lIns="73152" tIns="36576" rIns="73152" bIns="36576"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dk2" tx1="lt1" bg2="dk1" tx2="lt2" accent1="accent1" accent2="accent2" accent3="accent3" accent4="accent4" accent5="accent5" accent6="accent6" hlink="hlink" folHlink="folHlink"/>
  <p:sldLayoutIdLst>
    <p:sldLayoutId id="2147483801" r:id="rId1"/>
    <p:sldLayoutId id="2147483802" r:id="rId2"/>
    <p:sldLayoutId id="2147483803" r:id="rId3"/>
  </p:sldLayoutIdLst>
  <p:timing>
    <p:tnLst>
      <p:par>
        <p:cTn id="1" dur="indefinite" restart="never" nodeType="tmRoot"/>
      </p:par>
    </p:tnLst>
  </p:timing>
  <p:hf hdr="0" ftr="0" dt="0"/>
  <p:txStyles>
    <p:titleStyle>
      <a:lvl1pPr algn="l" rtl="0" eaLnBrk="0" fontAlgn="base" hangingPunct="0">
        <a:spcBef>
          <a:spcPct val="0"/>
        </a:spcBef>
        <a:spcAft>
          <a:spcPct val="0"/>
        </a:spcAft>
        <a:defRPr sz="3000" b="1">
          <a:solidFill>
            <a:schemeClr val="bg2"/>
          </a:solidFill>
          <a:effectLst/>
          <a:latin typeface="+mj-lt"/>
          <a:ea typeface="ＭＳ Ｐゴシック" pitchFamily="-108" charset="-128"/>
          <a:cs typeface="ＭＳ Ｐゴシック" pitchFamily="-108" charset="-128"/>
        </a:defRPr>
      </a:lvl1pPr>
      <a:lvl2pPr algn="l" rtl="0" eaLnBrk="0" fontAlgn="base" hangingPunct="0">
        <a:spcBef>
          <a:spcPct val="0"/>
        </a:spcBef>
        <a:spcAft>
          <a:spcPct val="0"/>
        </a:spcAft>
        <a:defRPr sz="3000" b="1">
          <a:solidFill>
            <a:schemeClr val="bg2"/>
          </a:solidFill>
          <a:latin typeface="Arial" pitchFamily="-108" charset="0"/>
          <a:ea typeface="ＭＳ Ｐゴシック" pitchFamily="-108" charset="-128"/>
          <a:cs typeface="ＭＳ Ｐゴシック" pitchFamily="-108" charset="-128"/>
        </a:defRPr>
      </a:lvl2pPr>
      <a:lvl3pPr algn="l" rtl="0" eaLnBrk="0" fontAlgn="base" hangingPunct="0">
        <a:spcBef>
          <a:spcPct val="0"/>
        </a:spcBef>
        <a:spcAft>
          <a:spcPct val="0"/>
        </a:spcAft>
        <a:defRPr sz="3000" b="1">
          <a:solidFill>
            <a:schemeClr val="bg2"/>
          </a:solidFill>
          <a:latin typeface="Arial" pitchFamily="-108" charset="0"/>
          <a:ea typeface="ＭＳ Ｐゴシック" pitchFamily="-108" charset="-128"/>
          <a:cs typeface="ＭＳ Ｐゴシック" pitchFamily="-108" charset="-128"/>
        </a:defRPr>
      </a:lvl3pPr>
      <a:lvl4pPr algn="l" rtl="0" eaLnBrk="0" fontAlgn="base" hangingPunct="0">
        <a:spcBef>
          <a:spcPct val="0"/>
        </a:spcBef>
        <a:spcAft>
          <a:spcPct val="0"/>
        </a:spcAft>
        <a:defRPr sz="3000" b="1">
          <a:solidFill>
            <a:schemeClr val="bg2"/>
          </a:solidFill>
          <a:latin typeface="Arial" pitchFamily="-108" charset="0"/>
          <a:ea typeface="ＭＳ Ｐゴシック" pitchFamily="-108" charset="-128"/>
          <a:cs typeface="ＭＳ Ｐゴシック" pitchFamily="-108" charset="-128"/>
        </a:defRPr>
      </a:lvl4pPr>
      <a:lvl5pPr algn="l" rtl="0" eaLnBrk="0" fontAlgn="base" hangingPunct="0">
        <a:spcBef>
          <a:spcPct val="0"/>
        </a:spcBef>
        <a:spcAft>
          <a:spcPct val="0"/>
        </a:spcAft>
        <a:defRPr sz="3000" b="1">
          <a:solidFill>
            <a:schemeClr val="bg2"/>
          </a:solidFill>
          <a:latin typeface="Arial" pitchFamily="-108" charset="0"/>
          <a:ea typeface="ＭＳ Ｐゴシック" pitchFamily="-108" charset="-128"/>
          <a:cs typeface="ＭＳ Ｐゴシック" pitchFamily="-108" charset="-128"/>
        </a:defRPr>
      </a:lvl5pPr>
      <a:lvl6pPr marL="365760" algn="l" rtl="0" fontAlgn="base">
        <a:spcBef>
          <a:spcPct val="0"/>
        </a:spcBef>
        <a:spcAft>
          <a:spcPct val="0"/>
        </a:spcAft>
        <a:defRPr sz="3000" b="1">
          <a:solidFill>
            <a:schemeClr val="tx2"/>
          </a:solidFill>
          <a:latin typeface="Arial" pitchFamily="-108" charset="0"/>
        </a:defRPr>
      </a:lvl6pPr>
      <a:lvl7pPr marL="731520" algn="l" rtl="0" fontAlgn="base">
        <a:spcBef>
          <a:spcPct val="0"/>
        </a:spcBef>
        <a:spcAft>
          <a:spcPct val="0"/>
        </a:spcAft>
        <a:defRPr sz="3000" b="1">
          <a:solidFill>
            <a:schemeClr val="tx2"/>
          </a:solidFill>
          <a:latin typeface="Arial" pitchFamily="-108" charset="0"/>
        </a:defRPr>
      </a:lvl7pPr>
      <a:lvl8pPr marL="1097280" algn="l" rtl="0" fontAlgn="base">
        <a:spcBef>
          <a:spcPct val="0"/>
        </a:spcBef>
        <a:spcAft>
          <a:spcPct val="0"/>
        </a:spcAft>
        <a:defRPr sz="3000" b="1">
          <a:solidFill>
            <a:schemeClr val="tx2"/>
          </a:solidFill>
          <a:latin typeface="Arial" pitchFamily="-108" charset="0"/>
        </a:defRPr>
      </a:lvl8pPr>
      <a:lvl9pPr marL="1463040" algn="l" rtl="0" fontAlgn="base">
        <a:spcBef>
          <a:spcPct val="0"/>
        </a:spcBef>
        <a:spcAft>
          <a:spcPct val="0"/>
        </a:spcAft>
        <a:defRPr sz="3000" b="1">
          <a:solidFill>
            <a:schemeClr val="tx2"/>
          </a:solidFill>
          <a:latin typeface="Arial" pitchFamily="-108" charset="0"/>
        </a:defRPr>
      </a:lvl9pPr>
    </p:titleStyle>
    <p:bodyStyle>
      <a:lvl1pPr marL="273050" indent="-273050" algn="l" rtl="0" eaLnBrk="0" fontAlgn="base" hangingPunct="0">
        <a:lnSpc>
          <a:spcPct val="110000"/>
        </a:lnSpc>
        <a:spcBef>
          <a:spcPts val="475"/>
        </a:spcBef>
        <a:spcAft>
          <a:spcPts val="475"/>
        </a:spcAft>
        <a:buClr>
          <a:srgbClr val="0C569E"/>
        </a:buClr>
        <a:buSzPct val="110000"/>
        <a:buChar char="•"/>
        <a:defRPr sz="2500">
          <a:solidFill>
            <a:schemeClr val="tx1"/>
          </a:solidFill>
          <a:effectLst/>
          <a:latin typeface="+mn-lt"/>
          <a:ea typeface="ＭＳ Ｐゴシック" pitchFamily="-108" charset="-128"/>
          <a:cs typeface="ＭＳ Ｐゴシック" pitchFamily="-108" charset="-128"/>
        </a:defRPr>
      </a:lvl1pPr>
      <a:lvl2pPr marL="593725" indent="-228600" algn="l" rtl="0" eaLnBrk="0" fontAlgn="base" hangingPunct="0">
        <a:lnSpc>
          <a:spcPct val="110000"/>
        </a:lnSpc>
        <a:spcBef>
          <a:spcPts val="475"/>
        </a:spcBef>
        <a:spcAft>
          <a:spcPts val="475"/>
        </a:spcAft>
        <a:buClr>
          <a:srgbClr val="0C569E"/>
        </a:buClr>
        <a:buSzPct val="110000"/>
        <a:buFont typeface="Arial" charset="0"/>
        <a:buChar char="–"/>
        <a:defRPr sz="2100">
          <a:solidFill>
            <a:schemeClr val="tx1"/>
          </a:solidFill>
          <a:effectLst/>
          <a:latin typeface="+mn-lt"/>
          <a:ea typeface="ＭＳ Ｐゴシック" pitchFamily="-108" charset="-128"/>
        </a:defRPr>
      </a:lvl2pPr>
      <a:lvl3pPr marL="914400" indent="-182563" algn="l" rtl="0" eaLnBrk="0" fontAlgn="base" hangingPunct="0">
        <a:lnSpc>
          <a:spcPct val="110000"/>
        </a:lnSpc>
        <a:spcBef>
          <a:spcPts val="475"/>
        </a:spcBef>
        <a:spcAft>
          <a:spcPts val="475"/>
        </a:spcAft>
        <a:buClr>
          <a:srgbClr val="0C569E"/>
        </a:buClr>
        <a:buSzPct val="110000"/>
        <a:buChar char="•"/>
        <a:defRPr sz="1700">
          <a:solidFill>
            <a:schemeClr val="tx1"/>
          </a:solidFill>
          <a:effectLst/>
          <a:latin typeface="+mn-lt"/>
          <a:ea typeface="ＭＳ Ｐゴシック" pitchFamily="-108" charset="-128"/>
        </a:defRPr>
      </a:lvl3pPr>
      <a:lvl4pPr marL="1279525" indent="-182563" algn="l" rtl="0" eaLnBrk="0" fontAlgn="base" hangingPunct="0">
        <a:lnSpc>
          <a:spcPct val="110000"/>
        </a:lnSpc>
        <a:spcBef>
          <a:spcPts val="475"/>
        </a:spcBef>
        <a:spcAft>
          <a:spcPts val="475"/>
        </a:spcAft>
        <a:buClr>
          <a:srgbClr val="0C569E"/>
        </a:buClr>
        <a:buSzPct val="110000"/>
        <a:buFont typeface="Arial" charset="0"/>
        <a:buChar char="–"/>
        <a:defRPr sz="1600">
          <a:solidFill>
            <a:schemeClr val="tx1"/>
          </a:solidFill>
          <a:effectLst/>
          <a:latin typeface="+mn-lt"/>
          <a:ea typeface="ＭＳ Ｐゴシック" pitchFamily="-108" charset="-128"/>
        </a:defRPr>
      </a:lvl4pPr>
      <a:lvl5pPr marL="1644650" indent="-182563" algn="l" rtl="0" eaLnBrk="0" fontAlgn="base" hangingPunct="0">
        <a:lnSpc>
          <a:spcPct val="110000"/>
        </a:lnSpc>
        <a:spcBef>
          <a:spcPts val="475"/>
        </a:spcBef>
        <a:spcAft>
          <a:spcPts val="475"/>
        </a:spcAft>
        <a:buClr>
          <a:srgbClr val="0C569E"/>
        </a:buClr>
        <a:buSzPct val="110000"/>
        <a:buFont typeface="Arial" charset="0"/>
        <a:buChar char="›"/>
        <a:defRPr sz="1600">
          <a:solidFill>
            <a:schemeClr val="tx1"/>
          </a:solidFill>
          <a:effectLst/>
          <a:latin typeface="+mn-lt"/>
          <a:ea typeface="ＭＳ Ｐゴシック" pitchFamily="-108" charset="-128"/>
        </a:defRPr>
      </a:lvl5pPr>
      <a:lvl6pPr marL="2011680" indent="-182880" algn="l" rtl="0" fontAlgn="base">
        <a:lnSpc>
          <a:spcPct val="110000"/>
        </a:lnSpc>
        <a:spcBef>
          <a:spcPts val="480"/>
        </a:spcBef>
        <a:spcAft>
          <a:spcPts val="480"/>
        </a:spcAft>
        <a:buClr>
          <a:schemeClr val="accent2"/>
        </a:buClr>
        <a:buSzPct val="110000"/>
        <a:buFont typeface="Arial" pitchFamily="-108" charset="0"/>
        <a:buChar char="›"/>
        <a:defRPr sz="1600">
          <a:solidFill>
            <a:schemeClr val="tx2"/>
          </a:solidFill>
          <a:latin typeface="+mn-lt"/>
          <a:ea typeface="ＭＳ Ｐゴシック" pitchFamily="-108" charset="-128"/>
        </a:defRPr>
      </a:lvl6pPr>
      <a:lvl7pPr marL="2377440" indent="-182880" algn="l" rtl="0" fontAlgn="base">
        <a:lnSpc>
          <a:spcPct val="110000"/>
        </a:lnSpc>
        <a:spcBef>
          <a:spcPts val="480"/>
        </a:spcBef>
        <a:spcAft>
          <a:spcPts val="480"/>
        </a:spcAft>
        <a:buClr>
          <a:schemeClr val="accent2"/>
        </a:buClr>
        <a:buSzPct val="110000"/>
        <a:buFont typeface="Arial" pitchFamily="-108" charset="0"/>
        <a:buChar char="›"/>
        <a:defRPr sz="1600">
          <a:solidFill>
            <a:schemeClr val="tx2"/>
          </a:solidFill>
          <a:latin typeface="+mn-lt"/>
          <a:ea typeface="ＭＳ Ｐゴシック" pitchFamily="-108" charset="-128"/>
        </a:defRPr>
      </a:lvl7pPr>
      <a:lvl8pPr marL="2743200" indent="-182880" algn="l" rtl="0" fontAlgn="base">
        <a:lnSpc>
          <a:spcPct val="110000"/>
        </a:lnSpc>
        <a:spcBef>
          <a:spcPts val="480"/>
        </a:spcBef>
        <a:spcAft>
          <a:spcPts val="480"/>
        </a:spcAft>
        <a:buClr>
          <a:schemeClr val="accent2"/>
        </a:buClr>
        <a:buSzPct val="110000"/>
        <a:buFont typeface="Arial" pitchFamily="-108" charset="0"/>
        <a:buChar char="›"/>
        <a:defRPr sz="1600">
          <a:solidFill>
            <a:schemeClr val="tx2"/>
          </a:solidFill>
          <a:latin typeface="+mn-lt"/>
          <a:ea typeface="ＭＳ Ｐゴシック" pitchFamily="-108" charset="-128"/>
        </a:defRPr>
      </a:lvl8pPr>
      <a:lvl9pPr marL="3108960" indent="-182880" algn="l" rtl="0" fontAlgn="base">
        <a:lnSpc>
          <a:spcPct val="110000"/>
        </a:lnSpc>
        <a:spcBef>
          <a:spcPts val="480"/>
        </a:spcBef>
        <a:spcAft>
          <a:spcPts val="480"/>
        </a:spcAft>
        <a:buClr>
          <a:schemeClr val="accent2"/>
        </a:buClr>
        <a:buSzPct val="110000"/>
        <a:buFont typeface="Arial" pitchFamily="-108" charset="0"/>
        <a:buChar char="›"/>
        <a:defRPr sz="1600">
          <a:solidFill>
            <a:schemeClr val="tx2"/>
          </a:solidFill>
          <a:latin typeface="+mn-lt"/>
          <a:ea typeface="ＭＳ Ｐゴシック" pitchFamily="-108" charset="-128"/>
        </a:defRPr>
      </a:lvl9pPr>
    </p:bodyStyle>
    <p:otherStyle>
      <a:defPPr>
        <a:defRPr lang="en-US"/>
      </a:defPPr>
      <a:lvl1pPr marL="0" algn="l" defTabSz="365760" rtl="0" eaLnBrk="1" latinLnBrk="0" hangingPunct="1">
        <a:defRPr sz="1400" kern="1200">
          <a:solidFill>
            <a:schemeClr val="tx1"/>
          </a:solidFill>
          <a:latin typeface="+mn-lt"/>
          <a:ea typeface="+mn-ea"/>
          <a:cs typeface="+mn-cs"/>
        </a:defRPr>
      </a:lvl1pPr>
      <a:lvl2pPr marL="365760" algn="l" defTabSz="365760" rtl="0" eaLnBrk="1" latinLnBrk="0" hangingPunct="1">
        <a:defRPr sz="1400" kern="1200">
          <a:solidFill>
            <a:schemeClr val="tx1"/>
          </a:solidFill>
          <a:latin typeface="+mn-lt"/>
          <a:ea typeface="+mn-ea"/>
          <a:cs typeface="+mn-cs"/>
        </a:defRPr>
      </a:lvl2pPr>
      <a:lvl3pPr marL="731520" algn="l" defTabSz="365760" rtl="0" eaLnBrk="1" latinLnBrk="0" hangingPunct="1">
        <a:defRPr sz="1400" kern="1200">
          <a:solidFill>
            <a:schemeClr val="tx1"/>
          </a:solidFill>
          <a:latin typeface="+mn-lt"/>
          <a:ea typeface="+mn-ea"/>
          <a:cs typeface="+mn-cs"/>
        </a:defRPr>
      </a:lvl3pPr>
      <a:lvl4pPr marL="1097280" algn="l" defTabSz="365760" rtl="0" eaLnBrk="1" latinLnBrk="0" hangingPunct="1">
        <a:defRPr sz="1400" kern="1200">
          <a:solidFill>
            <a:schemeClr val="tx1"/>
          </a:solidFill>
          <a:latin typeface="+mn-lt"/>
          <a:ea typeface="+mn-ea"/>
          <a:cs typeface="+mn-cs"/>
        </a:defRPr>
      </a:lvl4pPr>
      <a:lvl5pPr marL="1463040" algn="l" defTabSz="365760" rtl="0" eaLnBrk="1" latinLnBrk="0" hangingPunct="1">
        <a:defRPr sz="1400" kern="1200">
          <a:solidFill>
            <a:schemeClr val="tx1"/>
          </a:solidFill>
          <a:latin typeface="+mn-lt"/>
          <a:ea typeface="+mn-ea"/>
          <a:cs typeface="+mn-cs"/>
        </a:defRPr>
      </a:lvl5pPr>
      <a:lvl6pPr marL="1828800" algn="l" defTabSz="365760" rtl="0" eaLnBrk="1" latinLnBrk="0" hangingPunct="1">
        <a:defRPr sz="1400" kern="1200">
          <a:solidFill>
            <a:schemeClr val="tx1"/>
          </a:solidFill>
          <a:latin typeface="+mn-lt"/>
          <a:ea typeface="+mn-ea"/>
          <a:cs typeface="+mn-cs"/>
        </a:defRPr>
      </a:lvl6pPr>
      <a:lvl7pPr marL="2194560" algn="l" defTabSz="365760" rtl="0" eaLnBrk="1" latinLnBrk="0" hangingPunct="1">
        <a:defRPr sz="1400" kern="1200">
          <a:solidFill>
            <a:schemeClr val="tx1"/>
          </a:solidFill>
          <a:latin typeface="+mn-lt"/>
          <a:ea typeface="+mn-ea"/>
          <a:cs typeface="+mn-cs"/>
        </a:defRPr>
      </a:lvl7pPr>
      <a:lvl8pPr marL="2560320" algn="l" defTabSz="365760" rtl="0" eaLnBrk="1" latinLnBrk="0" hangingPunct="1">
        <a:defRPr sz="1400" kern="1200">
          <a:solidFill>
            <a:schemeClr val="tx1"/>
          </a:solidFill>
          <a:latin typeface="+mn-lt"/>
          <a:ea typeface="+mn-ea"/>
          <a:cs typeface="+mn-cs"/>
        </a:defRPr>
      </a:lvl8pPr>
      <a:lvl9pPr marL="2926080" algn="l" defTabSz="36576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3.png"/><Relationship Id="rId7"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27.png"/><Relationship Id="rId18" Type="http://schemas.openxmlformats.org/officeDocument/2006/relationships/image" Target="../media/image32.png"/><Relationship Id="rId3" Type="http://schemas.openxmlformats.org/officeDocument/2006/relationships/notesSlide" Target="../notesSlides/notesSlide11.xml"/><Relationship Id="rId7" Type="http://schemas.openxmlformats.org/officeDocument/2006/relationships/image" Target="../media/image16.png"/><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slideLayout" Target="../slideLayouts/slideLayout2.xml"/><Relationship Id="rId16" Type="http://schemas.openxmlformats.org/officeDocument/2006/relationships/image" Target="../media/image30.png"/><Relationship Id="rId1" Type="http://schemas.openxmlformats.org/officeDocument/2006/relationships/tags" Target="../tags/tag8.xml"/><Relationship Id="rId6" Type="http://schemas.openxmlformats.org/officeDocument/2006/relationships/image" Target="../media/image14.png"/><Relationship Id="rId11" Type="http://schemas.openxmlformats.org/officeDocument/2006/relationships/image" Target="../media/image25.png"/><Relationship Id="rId5" Type="http://schemas.openxmlformats.org/officeDocument/2006/relationships/image" Target="../media/image17.png"/><Relationship Id="rId15" Type="http://schemas.openxmlformats.org/officeDocument/2006/relationships/image" Target="../media/image29.pn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5.png"/><Relationship Id="rId14" Type="http://schemas.openxmlformats.org/officeDocument/2006/relationships/image" Target="../media/image28.png"/></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27.png"/><Relationship Id="rId18" Type="http://schemas.openxmlformats.org/officeDocument/2006/relationships/image" Target="../media/image32.png"/><Relationship Id="rId3" Type="http://schemas.openxmlformats.org/officeDocument/2006/relationships/notesSlide" Target="../notesSlides/notesSlide12.xml"/><Relationship Id="rId7" Type="http://schemas.openxmlformats.org/officeDocument/2006/relationships/image" Target="../media/image16.png"/><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slideLayout" Target="../slideLayouts/slideLayout2.xml"/><Relationship Id="rId16" Type="http://schemas.openxmlformats.org/officeDocument/2006/relationships/image" Target="../media/image30.png"/><Relationship Id="rId1" Type="http://schemas.openxmlformats.org/officeDocument/2006/relationships/tags" Target="../tags/tag9.xml"/><Relationship Id="rId6" Type="http://schemas.openxmlformats.org/officeDocument/2006/relationships/image" Target="../media/image14.png"/><Relationship Id="rId11" Type="http://schemas.openxmlformats.org/officeDocument/2006/relationships/image" Target="../media/image25.png"/><Relationship Id="rId5" Type="http://schemas.openxmlformats.org/officeDocument/2006/relationships/image" Target="../media/image17.png"/><Relationship Id="rId15" Type="http://schemas.openxmlformats.org/officeDocument/2006/relationships/image" Target="../media/image29.pn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5.png"/><Relationship Id="rId14" Type="http://schemas.openxmlformats.org/officeDocument/2006/relationships/image" Target="../media/image28.png"/></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6.png"/><Relationship Id="rId18" Type="http://schemas.openxmlformats.org/officeDocument/2006/relationships/image" Target="../media/image31.png"/><Relationship Id="rId3" Type="http://schemas.openxmlformats.org/officeDocument/2006/relationships/notesSlide" Target="../notesSlides/notesSlide13.xml"/><Relationship Id="rId21" Type="http://schemas.openxmlformats.org/officeDocument/2006/relationships/image" Target="../media/image35.png"/><Relationship Id="rId7" Type="http://schemas.openxmlformats.org/officeDocument/2006/relationships/image" Target="../media/image17.png"/><Relationship Id="rId12" Type="http://schemas.openxmlformats.org/officeDocument/2006/relationships/image" Target="../media/image25.png"/><Relationship Id="rId17" Type="http://schemas.openxmlformats.org/officeDocument/2006/relationships/image" Target="../media/image30.png"/><Relationship Id="rId2" Type="http://schemas.openxmlformats.org/officeDocument/2006/relationships/slideLayout" Target="../slideLayouts/slideLayout2.xml"/><Relationship Id="rId16" Type="http://schemas.openxmlformats.org/officeDocument/2006/relationships/image" Target="../media/image29.png"/><Relationship Id="rId20" Type="http://schemas.openxmlformats.org/officeDocument/2006/relationships/image" Target="../media/image34.png"/><Relationship Id="rId1" Type="http://schemas.openxmlformats.org/officeDocument/2006/relationships/tags" Target="../tags/tag10.xml"/><Relationship Id="rId6" Type="http://schemas.openxmlformats.org/officeDocument/2006/relationships/image" Target="../media/image3.png"/><Relationship Id="rId11" Type="http://schemas.openxmlformats.org/officeDocument/2006/relationships/image" Target="../media/image12.png"/><Relationship Id="rId5" Type="http://schemas.openxmlformats.org/officeDocument/2006/relationships/image" Target="../media/image33.png"/><Relationship Id="rId15" Type="http://schemas.openxmlformats.org/officeDocument/2006/relationships/image" Target="../media/image28.png"/><Relationship Id="rId10" Type="http://schemas.openxmlformats.org/officeDocument/2006/relationships/image" Target="../media/image15.png"/><Relationship Id="rId19" Type="http://schemas.openxmlformats.org/officeDocument/2006/relationships/image" Target="../media/image32.png"/><Relationship Id="rId4" Type="http://schemas.openxmlformats.org/officeDocument/2006/relationships/image" Target="../media/image14.png"/><Relationship Id="rId9" Type="http://schemas.openxmlformats.org/officeDocument/2006/relationships/image" Target="../media/image13.png"/><Relationship Id="rId14" Type="http://schemas.openxmlformats.org/officeDocument/2006/relationships/image" Target="../media/image27.png"/></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6.png"/><Relationship Id="rId18" Type="http://schemas.openxmlformats.org/officeDocument/2006/relationships/image" Target="../media/image31.png"/><Relationship Id="rId3" Type="http://schemas.openxmlformats.org/officeDocument/2006/relationships/notesSlide" Target="../notesSlides/notesSlide14.xml"/><Relationship Id="rId7" Type="http://schemas.openxmlformats.org/officeDocument/2006/relationships/image" Target="../media/image14.png"/><Relationship Id="rId12" Type="http://schemas.openxmlformats.org/officeDocument/2006/relationships/image" Target="../media/image25.png"/><Relationship Id="rId17" Type="http://schemas.openxmlformats.org/officeDocument/2006/relationships/image" Target="../media/image30.png"/><Relationship Id="rId2" Type="http://schemas.openxmlformats.org/officeDocument/2006/relationships/slideLayout" Target="../slideLayouts/slideLayout2.xml"/><Relationship Id="rId16" Type="http://schemas.openxmlformats.org/officeDocument/2006/relationships/image" Target="../media/image29.png"/><Relationship Id="rId1" Type="http://schemas.openxmlformats.org/officeDocument/2006/relationships/tags" Target="../tags/tag11.xml"/><Relationship Id="rId6" Type="http://schemas.openxmlformats.org/officeDocument/2006/relationships/image" Target="../media/image17.png"/><Relationship Id="rId11" Type="http://schemas.openxmlformats.org/officeDocument/2006/relationships/image" Target="../media/image12.png"/><Relationship Id="rId5" Type="http://schemas.openxmlformats.org/officeDocument/2006/relationships/image" Target="../media/image10.png"/><Relationship Id="rId15" Type="http://schemas.openxmlformats.org/officeDocument/2006/relationships/image" Target="../media/image28.png"/><Relationship Id="rId10" Type="http://schemas.openxmlformats.org/officeDocument/2006/relationships/image" Target="../media/image15.png"/><Relationship Id="rId19" Type="http://schemas.openxmlformats.org/officeDocument/2006/relationships/image" Target="../media/image32.png"/><Relationship Id="rId4" Type="http://schemas.openxmlformats.org/officeDocument/2006/relationships/image" Target="../media/image3.png"/><Relationship Id="rId9" Type="http://schemas.openxmlformats.org/officeDocument/2006/relationships/image" Target="../media/image13.png"/><Relationship Id="rId14" Type="http://schemas.openxmlformats.org/officeDocument/2006/relationships/image" Target="../media/image27.png"/></Relationships>
</file>

<file path=ppt/slides/_rels/slide15.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14.png"/><Relationship Id="rId3" Type="http://schemas.openxmlformats.org/officeDocument/2006/relationships/image" Target="../media/image25.png"/><Relationship Id="rId7" Type="http://schemas.openxmlformats.org/officeDocument/2006/relationships/image" Target="../media/image28.png"/><Relationship Id="rId12" Type="http://schemas.openxmlformats.org/officeDocument/2006/relationships/image" Target="../media/image17.png"/><Relationship Id="rId17" Type="http://schemas.openxmlformats.org/officeDocument/2006/relationships/image" Target="../media/image12.png"/><Relationship Id="rId2" Type="http://schemas.openxmlformats.org/officeDocument/2006/relationships/notesSlide" Target="../notesSlides/notesSlide15.xml"/><Relationship Id="rId16"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5" Type="http://schemas.openxmlformats.org/officeDocument/2006/relationships/image" Target="../media/image13.png"/><Relationship Id="rId10" Type="http://schemas.openxmlformats.org/officeDocument/2006/relationships/image" Target="../media/image31.png"/><Relationship Id="rId4" Type="http://schemas.openxmlformats.org/officeDocument/2006/relationships/image" Target="../media/image3.png"/><Relationship Id="rId9" Type="http://schemas.openxmlformats.org/officeDocument/2006/relationships/image" Target="../media/image30.png"/><Relationship Id="rId14" Type="http://schemas.openxmlformats.org/officeDocument/2006/relationships/image" Target="../media/image16.png"/></Relationships>
</file>

<file path=ppt/slides/_rels/slide16.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14.png"/><Relationship Id="rId18" Type="http://schemas.openxmlformats.org/officeDocument/2006/relationships/image" Target="../media/image25.png"/><Relationship Id="rId3" Type="http://schemas.openxmlformats.org/officeDocument/2006/relationships/image" Target="../media/image36.png"/><Relationship Id="rId7" Type="http://schemas.openxmlformats.org/officeDocument/2006/relationships/image" Target="../media/image28.png"/><Relationship Id="rId12" Type="http://schemas.openxmlformats.org/officeDocument/2006/relationships/image" Target="../media/image17.png"/><Relationship Id="rId17" Type="http://schemas.openxmlformats.org/officeDocument/2006/relationships/image" Target="../media/image12.png"/><Relationship Id="rId2" Type="http://schemas.openxmlformats.org/officeDocument/2006/relationships/notesSlide" Target="../notesSlides/notesSlide16.xml"/><Relationship Id="rId16"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5" Type="http://schemas.openxmlformats.org/officeDocument/2006/relationships/image" Target="../media/image13.png"/><Relationship Id="rId10" Type="http://schemas.openxmlformats.org/officeDocument/2006/relationships/image" Target="../media/image31.png"/><Relationship Id="rId4" Type="http://schemas.openxmlformats.org/officeDocument/2006/relationships/image" Target="../media/image3.png"/><Relationship Id="rId9" Type="http://schemas.openxmlformats.org/officeDocument/2006/relationships/image" Target="../media/image30.png"/><Relationship Id="rId14" Type="http://schemas.openxmlformats.org/officeDocument/2006/relationships/image" Target="../media/image16.png"/></Relationships>
</file>

<file path=ppt/slides/_rels/slide17.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26.png"/><Relationship Id="rId18" Type="http://schemas.openxmlformats.org/officeDocument/2006/relationships/image" Target="../media/image31.png"/><Relationship Id="rId26" Type="http://schemas.openxmlformats.org/officeDocument/2006/relationships/image" Target="../media/image25.png"/><Relationship Id="rId3" Type="http://schemas.openxmlformats.org/officeDocument/2006/relationships/notesSlide" Target="../notesSlides/notesSlide17.xml"/><Relationship Id="rId21" Type="http://schemas.openxmlformats.org/officeDocument/2006/relationships/image" Target="../media/image14.png"/><Relationship Id="rId7" Type="http://schemas.openxmlformats.org/officeDocument/2006/relationships/image" Target="../media/image39.png"/><Relationship Id="rId12" Type="http://schemas.openxmlformats.org/officeDocument/2006/relationships/image" Target="../media/image44.png"/><Relationship Id="rId17" Type="http://schemas.openxmlformats.org/officeDocument/2006/relationships/image" Target="../media/image30.png"/><Relationship Id="rId25" Type="http://schemas.openxmlformats.org/officeDocument/2006/relationships/image" Target="../media/image12.png"/><Relationship Id="rId2" Type="http://schemas.openxmlformats.org/officeDocument/2006/relationships/slideLayout" Target="../slideLayouts/slideLayout2.xml"/><Relationship Id="rId16" Type="http://schemas.openxmlformats.org/officeDocument/2006/relationships/image" Target="../media/image29.png"/><Relationship Id="rId20" Type="http://schemas.openxmlformats.org/officeDocument/2006/relationships/image" Target="../media/image17.png"/><Relationship Id="rId1" Type="http://schemas.openxmlformats.org/officeDocument/2006/relationships/tags" Target="../tags/tag12.xml"/><Relationship Id="rId6" Type="http://schemas.openxmlformats.org/officeDocument/2006/relationships/image" Target="../media/image38.png"/><Relationship Id="rId11" Type="http://schemas.openxmlformats.org/officeDocument/2006/relationships/image" Target="../media/image43.png"/><Relationship Id="rId24" Type="http://schemas.openxmlformats.org/officeDocument/2006/relationships/image" Target="../media/image15.png"/><Relationship Id="rId5" Type="http://schemas.openxmlformats.org/officeDocument/2006/relationships/image" Target="../media/image37.png"/><Relationship Id="rId15" Type="http://schemas.openxmlformats.org/officeDocument/2006/relationships/image" Target="../media/image28.png"/><Relationship Id="rId23" Type="http://schemas.openxmlformats.org/officeDocument/2006/relationships/image" Target="../media/image13.png"/><Relationship Id="rId10" Type="http://schemas.openxmlformats.org/officeDocument/2006/relationships/image" Target="../media/image42.png"/><Relationship Id="rId19" Type="http://schemas.openxmlformats.org/officeDocument/2006/relationships/image" Target="../media/image32.png"/><Relationship Id="rId4" Type="http://schemas.openxmlformats.org/officeDocument/2006/relationships/image" Target="../media/image3.png"/><Relationship Id="rId9" Type="http://schemas.openxmlformats.org/officeDocument/2006/relationships/image" Target="../media/image41.png"/><Relationship Id="rId14" Type="http://schemas.openxmlformats.org/officeDocument/2006/relationships/image" Target="../media/image27.png"/><Relationship Id="rId22" Type="http://schemas.openxmlformats.org/officeDocument/2006/relationships/image" Target="../media/image16.png"/></Relationships>
</file>

<file path=ppt/slides/_rels/slide18.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18" Type="http://schemas.openxmlformats.org/officeDocument/2006/relationships/image" Target="../media/image30.png"/><Relationship Id="rId26" Type="http://schemas.openxmlformats.org/officeDocument/2006/relationships/image" Target="../media/image12.png"/><Relationship Id="rId3" Type="http://schemas.openxmlformats.org/officeDocument/2006/relationships/notesSlide" Target="../notesSlides/notesSlide18.xml"/><Relationship Id="rId21" Type="http://schemas.openxmlformats.org/officeDocument/2006/relationships/image" Target="../media/image17.png"/><Relationship Id="rId7" Type="http://schemas.openxmlformats.org/officeDocument/2006/relationships/image" Target="../media/image39.png"/><Relationship Id="rId12" Type="http://schemas.openxmlformats.org/officeDocument/2006/relationships/image" Target="../media/image44.png"/><Relationship Id="rId17" Type="http://schemas.openxmlformats.org/officeDocument/2006/relationships/image" Target="../media/image29.png"/><Relationship Id="rId25" Type="http://schemas.openxmlformats.org/officeDocument/2006/relationships/image" Target="../media/image15.png"/><Relationship Id="rId2" Type="http://schemas.openxmlformats.org/officeDocument/2006/relationships/slideLayout" Target="../slideLayouts/slideLayout2.xml"/><Relationship Id="rId16" Type="http://schemas.openxmlformats.org/officeDocument/2006/relationships/image" Target="../media/image28.png"/><Relationship Id="rId20" Type="http://schemas.openxmlformats.org/officeDocument/2006/relationships/image" Target="../media/image32.png"/><Relationship Id="rId1" Type="http://schemas.openxmlformats.org/officeDocument/2006/relationships/tags" Target="../tags/tag13.xml"/><Relationship Id="rId6" Type="http://schemas.openxmlformats.org/officeDocument/2006/relationships/image" Target="../media/image38.png"/><Relationship Id="rId11" Type="http://schemas.openxmlformats.org/officeDocument/2006/relationships/image" Target="../media/image43.png"/><Relationship Id="rId24" Type="http://schemas.openxmlformats.org/officeDocument/2006/relationships/image" Target="../media/image13.png"/><Relationship Id="rId5" Type="http://schemas.openxmlformats.org/officeDocument/2006/relationships/image" Target="../media/image37.png"/><Relationship Id="rId15" Type="http://schemas.openxmlformats.org/officeDocument/2006/relationships/image" Target="../media/image27.png"/><Relationship Id="rId23" Type="http://schemas.openxmlformats.org/officeDocument/2006/relationships/image" Target="../media/image16.png"/><Relationship Id="rId10" Type="http://schemas.openxmlformats.org/officeDocument/2006/relationships/image" Target="../media/image42.png"/><Relationship Id="rId19" Type="http://schemas.openxmlformats.org/officeDocument/2006/relationships/image" Target="../media/image31.png"/><Relationship Id="rId4" Type="http://schemas.openxmlformats.org/officeDocument/2006/relationships/image" Target="../media/image3.png"/><Relationship Id="rId9" Type="http://schemas.openxmlformats.org/officeDocument/2006/relationships/image" Target="../media/image41.png"/><Relationship Id="rId14" Type="http://schemas.openxmlformats.org/officeDocument/2006/relationships/image" Target="../media/image26.png"/><Relationship Id="rId22" Type="http://schemas.openxmlformats.org/officeDocument/2006/relationships/image" Target="../media/image14.png"/><Relationship Id="rId27" Type="http://schemas.openxmlformats.org/officeDocument/2006/relationships/image" Target="../media/image25.png"/></Relationships>
</file>

<file path=ppt/slides/_rels/slide19.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30.png"/><Relationship Id="rId18" Type="http://schemas.openxmlformats.org/officeDocument/2006/relationships/image" Target="../media/image16.png"/><Relationship Id="rId3" Type="http://schemas.openxmlformats.org/officeDocument/2006/relationships/tags" Target="../tags/tag16.xml"/><Relationship Id="rId21" Type="http://schemas.openxmlformats.org/officeDocument/2006/relationships/image" Target="../media/image12.png"/><Relationship Id="rId7" Type="http://schemas.openxmlformats.org/officeDocument/2006/relationships/image" Target="../media/image46.png"/><Relationship Id="rId12" Type="http://schemas.openxmlformats.org/officeDocument/2006/relationships/image" Target="../media/image29.png"/><Relationship Id="rId17" Type="http://schemas.openxmlformats.org/officeDocument/2006/relationships/image" Target="../media/image14.png"/><Relationship Id="rId2" Type="http://schemas.openxmlformats.org/officeDocument/2006/relationships/tags" Target="../tags/tag15.xml"/><Relationship Id="rId16" Type="http://schemas.openxmlformats.org/officeDocument/2006/relationships/image" Target="../media/image17.png"/><Relationship Id="rId20" Type="http://schemas.openxmlformats.org/officeDocument/2006/relationships/image" Target="../media/image15.png"/><Relationship Id="rId1" Type="http://schemas.openxmlformats.org/officeDocument/2006/relationships/tags" Target="../tags/tag14.xml"/><Relationship Id="rId6" Type="http://schemas.openxmlformats.org/officeDocument/2006/relationships/image" Target="../media/image3.png"/><Relationship Id="rId11" Type="http://schemas.openxmlformats.org/officeDocument/2006/relationships/image" Target="../media/image28.png"/><Relationship Id="rId5" Type="http://schemas.openxmlformats.org/officeDocument/2006/relationships/notesSlide" Target="../notesSlides/notesSlide19.xml"/><Relationship Id="rId15" Type="http://schemas.openxmlformats.org/officeDocument/2006/relationships/image" Target="../media/image32.png"/><Relationship Id="rId10" Type="http://schemas.openxmlformats.org/officeDocument/2006/relationships/image" Target="../media/image27.png"/><Relationship Id="rId19" Type="http://schemas.openxmlformats.org/officeDocument/2006/relationships/image" Target="../media/image13.png"/><Relationship Id="rId4" Type="http://schemas.openxmlformats.org/officeDocument/2006/relationships/slideLayout" Target="../slideLayouts/slideLayout2.xml"/><Relationship Id="rId9" Type="http://schemas.openxmlformats.org/officeDocument/2006/relationships/image" Target="../media/image26.png"/><Relationship Id="rId14" Type="http://schemas.openxmlformats.org/officeDocument/2006/relationships/image" Target="../media/image31.png"/><Relationship Id="rId22"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28.png"/><Relationship Id="rId18" Type="http://schemas.openxmlformats.org/officeDocument/2006/relationships/image" Target="../media/image17.png"/><Relationship Id="rId3" Type="http://schemas.openxmlformats.org/officeDocument/2006/relationships/tags" Target="../tags/tag19.xml"/><Relationship Id="rId21" Type="http://schemas.openxmlformats.org/officeDocument/2006/relationships/image" Target="../media/image13.png"/><Relationship Id="rId7" Type="http://schemas.openxmlformats.org/officeDocument/2006/relationships/image" Target="../media/image10.png"/><Relationship Id="rId12" Type="http://schemas.openxmlformats.org/officeDocument/2006/relationships/image" Target="../media/image27.png"/><Relationship Id="rId17" Type="http://schemas.openxmlformats.org/officeDocument/2006/relationships/image" Target="../media/image32.png"/><Relationship Id="rId2" Type="http://schemas.openxmlformats.org/officeDocument/2006/relationships/tags" Target="../tags/tag18.xml"/><Relationship Id="rId16" Type="http://schemas.openxmlformats.org/officeDocument/2006/relationships/image" Target="../media/image31.png"/><Relationship Id="rId20" Type="http://schemas.openxmlformats.org/officeDocument/2006/relationships/image" Target="../media/image16.png"/><Relationship Id="rId1" Type="http://schemas.openxmlformats.org/officeDocument/2006/relationships/tags" Target="../tags/tag17.xml"/><Relationship Id="rId6" Type="http://schemas.openxmlformats.org/officeDocument/2006/relationships/image" Target="../media/image3.png"/><Relationship Id="rId11" Type="http://schemas.openxmlformats.org/officeDocument/2006/relationships/image" Target="../media/image26.png"/><Relationship Id="rId5" Type="http://schemas.openxmlformats.org/officeDocument/2006/relationships/notesSlide" Target="../notesSlides/notesSlide20.xml"/><Relationship Id="rId15" Type="http://schemas.openxmlformats.org/officeDocument/2006/relationships/image" Target="../media/image30.png"/><Relationship Id="rId23" Type="http://schemas.openxmlformats.org/officeDocument/2006/relationships/image" Target="../media/image12.png"/><Relationship Id="rId10" Type="http://schemas.openxmlformats.org/officeDocument/2006/relationships/image" Target="../media/image25.png"/><Relationship Id="rId19" Type="http://schemas.openxmlformats.org/officeDocument/2006/relationships/image" Target="../media/image14.png"/><Relationship Id="rId4" Type="http://schemas.openxmlformats.org/officeDocument/2006/relationships/slideLayout" Target="../slideLayouts/slideLayout2.xml"/><Relationship Id="rId9" Type="http://schemas.openxmlformats.org/officeDocument/2006/relationships/image" Target="../media/image46.png"/><Relationship Id="rId14" Type="http://schemas.openxmlformats.org/officeDocument/2006/relationships/image" Target="../media/image29.png"/><Relationship Id="rId22" Type="http://schemas.openxmlformats.org/officeDocument/2006/relationships/image" Target="../media/image15.png"/></Relationships>
</file>

<file path=ppt/slides/_rels/slide21.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15.png"/><Relationship Id="rId18" Type="http://schemas.openxmlformats.org/officeDocument/2006/relationships/image" Target="../media/image29.png"/><Relationship Id="rId3" Type="http://schemas.openxmlformats.org/officeDocument/2006/relationships/slideLayout" Target="../slideLayouts/slideLayout2.xml"/><Relationship Id="rId21" Type="http://schemas.openxmlformats.org/officeDocument/2006/relationships/image" Target="../media/image48.png"/><Relationship Id="rId7" Type="http://schemas.openxmlformats.org/officeDocument/2006/relationships/image" Target="../media/image25.png"/><Relationship Id="rId12" Type="http://schemas.openxmlformats.org/officeDocument/2006/relationships/image" Target="../media/image13.png"/><Relationship Id="rId17" Type="http://schemas.openxmlformats.org/officeDocument/2006/relationships/image" Target="../media/image28.png"/><Relationship Id="rId2" Type="http://schemas.openxmlformats.org/officeDocument/2006/relationships/tags" Target="../tags/tag21.xml"/><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tags" Target="../tags/tag20.xml"/><Relationship Id="rId6" Type="http://schemas.openxmlformats.org/officeDocument/2006/relationships/image" Target="../media/image47.png"/><Relationship Id="rId11" Type="http://schemas.openxmlformats.org/officeDocument/2006/relationships/image" Target="../media/image16.png"/><Relationship Id="rId5" Type="http://schemas.openxmlformats.org/officeDocument/2006/relationships/image" Target="../media/image3.png"/><Relationship Id="rId15" Type="http://schemas.openxmlformats.org/officeDocument/2006/relationships/image" Target="../media/image26.png"/><Relationship Id="rId10" Type="http://schemas.openxmlformats.org/officeDocument/2006/relationships/image" Target="../media/image14.png"/><Relationship Id="rId19" Type="http://schemas.openxmlformats.org/officeDocument/2006/relationships/image" Target="../media/image30.png"/><Relationship Id="rId4" Type="http://schemas.openxmlformats.org/officeDocument/2006/relationships/notesSlide" Target="../notesSlides/notesSlide21.xml"/><Relationship Id="rId9" Type="http://schemas.openxmlformats.org/officeDocument/2006/relationships/image" Target="../media/image17.png"/><Relationship Id="rId14" Type="http://schemas.openxmlformats.org/officeDocument/2006/relationships/image" Target="../media/image12.png"/></Relationships>
</file>

<file path=ppt/slides/_rels/slide22.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7.png"/><Relationship Id="rId18" Type="http://schemas.openxmlformats.org/officeDocument/2006/relationships/image" Target="../media/image62.png"/><Relationship Id="rId26" Type="http://schemas.openxmlformats.org/officeDocument/2006/relationships/image" Target="../media/image70.png"/><Relationship Id="rId39" Type="http://schemas.openxmlformats.org/officeDocument/2006/relationships/image" Target="../media/image32.png"/><Relationship Id="rId3" Type="http://schemas.openxmlformats.org/officeDocument/2006/relationships/notesSlide" Target="../notesSlides/notesSlide22.xml"/><Relationship Id="rId21" Type="http://schemas.openxmlformats.org/officeDocument/2006/relationships/image" Target="../media/image65.png"/><Relationship Id="rId34" Type="http://schemas.openxmlformats.org/officeDocument/2006/relationships/image" Target="../media/image31.png"/><Relationship Id="rId42" Type="http://schemas.openxmlformats.org/officeDocument/2006/relationships/image" Target="../media/image16.png"/><Relationship Id="rId7" Type="http://schemas.openxmlformats.org/officeDocument/2006/relationships/image" Target="../media/image51.png"/><Relationship Id="rId12" Type="http://schemas.openxmlformats.org/officeDocument/2006/relationships/image" Target="../media/image56.png"/><Relationship Id="rId17" Type="http://schemas.openxmlformats.org/officeDocument/2006/relationships/image" Target="../media/image61.png"/><Relationship Id="rId25" Type="http://schemas.openxmlformats.org/officeDocument/2006/relationships/image" Target="../media/image69.png"/><Relationship Id="rId33" Type="http://schemas.openxmlformats.org/officeDocument/2006/relationships/image" Target="../media/image30.png"/><Relationship Id="rId38" Type="http://schemas.openxmlformats.org/officeDocument/2006/relationships/image" Target="../media/image25.png"/><Relationship Id="rId2" Type="http://schemas.openxmlformats.org/officeDocument/2006/relationships/slideLayout" Target="../slideLayouts/slideLayout2.xml"/><Relationship Id="rId16" Type="http://schemas.openxmlformats.org/officeDocument/2006/relationships/image" Target="../media/image60.png"/><Relationship Id="rId20" Type="http://schemas.openxmlformats.org/officeDocument/2006/relationships/image" Target="../media/image64.png"/><Relationship Id="rId29" Type="http://schemas.openxmlformats.org/officeDocument/2006/relationships/image" Target="../media/image26.png"/><Relationship Id="rId41" Type="http://schemas.openxmlformats.org/officeDocument/2006/relationships/image" Target="../media/image14.png"/><Relationship Id="rId1" Type="http://schemas.openxmlformats.org/officeDocument/2006/relationships/tags" Target="../tags/tag22.xml"/><Relationship Id="rId6" Type="http://schemas.openxmlformats.org/officeDocument/2006/relationships/image" Target="../media/image50.png"/><Relationship Id="rId11" Type="http://schemas.openxmlformats.org/officeDocument/2006/relationships/image" Target="../media/image55.png"/><Relationship Id="rId24" Type="http://schemas.openxmlformats.org/officeDocument/2006/relationships/image" Target="../media/image68.png"/><Relationship Id="rId32" Type="http://schemas.openxmlformats.org/officeDocument/2006/relationships/image" Target="../media/image29.png"/><Relationship Id="rId37" Type="http://schemas.openxmlformats.org/officeDocument/2006/relationships/image" Target="../media/image47.png"/><Relationship Id="rId40" Type="http://schemas.openxmlformats.org/officeDocument/2006/relationships/image" Target="../media/image17.png"/><Relationship Id="rId45" Type="http://schemas.openxmlformats.org/officeDocument/2006/relationships/image" Target="../media/image12.png"/><Relationship Id="rId5" Type="http://schemas.openxmlformats.org/officeDocument/2006/relationships/image" Target="../media/image49.png"/><Relationship Id="rId15" Type="http://schemas.openxmlformats.org/officeDocument/2006/relationships/image" Target="../media/image59.png"/><Relationship Id="rId23" Type="http://schemas.openxmlformats.org/officeDocument/2006/relationships/image" Target="../media/image67.png"/><Relationship Id="rId28" Type="http://schemas.openxmlformats.org/officeDocument/2006/relationships/image" Target="../media/image72.png"/><Relationship Id="rId36" Type="http://schemas.openxmlformats.org/officeDocument/2006/relationships/image" Target="../media/image74.png"/><Relationship Id="rId10" Type="http://schemas.openxmlformats.org/officeDocument/2006/relationships/image" Target="../media/image54.png"/><Relationship Id="rId19" Type="http://schemas.openxmlformats.org/officeDocument/2006/relationships/image" Target="../media/image63.png"/><Relationship Id="rId31" Type="http://schemas.openxmlformats.org/officeDocument/2006/relationships/image" Target="../media/image28.png"/><Relationship Id="rId44"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53.png"/><Relationship Id="rId14" Type="http://schemas.openxmlformats.org/officeDocument/2006/relationships/image" Target="../media/image58.png"/><Relationship Id="rId22" Type="http://schemas.openxmlformats.org/officeDocument/2006/relationships/image" Target="../media/image66.png"/><Relationship Id="rId27" Type="http://schemas.openxmlformats.org/officeDocument/2006/relationships/image" Target="../media/image71.png"/><Relationship Id="rId30" Type="http://schemas.openxmlformats.org/officeDocument/2006/relationships/image" Target="../media/image27.png"/><Relationship Id="rId35" Type="http://schemas.openxmlformats.org/officeDocument/2006/relationships/image" Target="../media/image73.png"/><Relationship Id="rId43"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8.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8.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7.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78.png"/><Relationship Id="rId4" Type="http://schemas.openxmlformats.org/officeDocument/2006/relationships/image" Target="../media/image75.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80.png"/><Relationship Id="rId4" Type="http://schemas.openxmlformats.org/officeDocument/2006/relationships/image" Target="../media/image79.png"/></Relationships>
</file>

<file path=ppt/slides/_rels/slide27.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tags" Target="../tags/tag25.xml"/><Relationship Id="rId21" Type="http://schemas.openxmlformats.org/officeDocument/2006/relationships/image" Target="../media/image14.png"/><Relationship Id="rId7" Type="http://schemas.openxmlformats.org/officeDocument/2006/relationships/image" Target="../media/image3.png"/><Relationship Id="rId12" Type="http://schemas.openxmlformats.org/officeDocument/2006/relationships/image" Target="../media/image32.png"/><Relationship Id="rId17" Type="http://schemas.openxmlformats.org/officeDocument/2006/relationships/image" Target="../media/image29.png"/><Relationship Id="rId25" Type="http://schemas.openxmlformats.org/officeDocument/2006/relationships/image" Target="../media/image12.png"/><Relationship Id="rId2" Type="http://schemas.openxmlformats.org/officeDocument/2006/relationships/tags" Target="../tags/tag24.xml"/><Relationship Id="rId16" Type="http://schemas.openxmlformats.org/officeDocument/2006/relationships/image" Target="../media/image28.png"/><Relationship Id="rId20" Type="http://schemas.openxmlformats.org/officeDocument/2006/relationships/image" Target="../media/image17.png"/><Relationship Id="rId1" Type="http://schemas.openxmlformats.org/officeDocument/2006/relationships/tags" Target="../tags/tag23.xml"/><Relationship Id="rId6" Type="http://schemas.openxmlformats.org/officeDocument/2006/relationships/notesSlide" Target="../notesSlides/notesSlide27.xml"/><Relationship Id="rId11" Type="http://schemas.openxmlformats.org/officeDocument/2006/relationships/image" Target="../media/image84.png"/><Relationship Id="rId24" Type="http://schemas.openxmlformats.org/officeDocument/2006/relationships/image" Target="../media/image15.png"/><Relationship Id="rId5" Type="http://schemas.openxmlformats.org/officeDocument/2006/relationships/slideLayout" Target="../slideLayouts/slideLayout2.xml"/><Relationship Id="rId15" Type="http://schemas.openxmlformats.org/officeDocument/2006/relationships/image" Target="../media/image27.png"/><Relationship Id="rId23" Type="http://schemas.openxmlformats.org/officeDocument/2006/relationships/image" Target="../media/image13.png"/><Relationship Id="rId10" Type="http://schemas.openxmlformats.org/officeDocument/2006/relationships/image" Target="../media/image83.png"/><Relationship Id="rId19" Type="http://schemas.openxmlformats.org/officeDocument/2006/relationships/image" Target="../media/image31.png"/><Relationship Id="rId4" Type="http://schemas.openxmlformats.org/officeDocument/2006/relationships/tags" Target="../tags/tag26.xml"/><Relationship Id="rId9" Type="http://schemas.openxmlformats.org/officeDocument/2006/relationships/image" Target="../media/image82.png"/><Relationship Id="rId14" Type="http://schemas.openxmlformats.org/officeDocument/2006/relationships/image" Target="../media/image26.png"/><Relationship Id="rId22" Type="http://schemas.openxmlformats.org/officeDocument/2006/relationships/image" Target="../media/image16.png"/></Relationships>
</file>

<file path=ppt/slides/_rels/slide28.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8.png"/><Relationship Id="rId3" Type="http://schemas.openxmlformats.org/officeDocument/2006/relationships/image" Target="../media/image3.png"/><Relationship Id="rId7" Type="http://schemas.openxmlformats.org/officeDocument/2006/relationships/image" Target="../media/image13.png"/><Relationship Id="rId12" Type="http://schemas.openxmlformats.org/officeDocument/2006/relationships/image" Target="../media/image27.png"/><Relationship Id="rId17" Type="http://schemas.openxmlformats.org/officeDocument/2006/relationships/image" Target="../media/image32.png"/><Relationship Id="rId2" Type="http://schemas.openxmlformats.org/officeDocument/2006/relationships/notesSlide" Target="../notesSlides/notesSlide28.xml"/><Relationship Id="rId16"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6.png"/><Relationship Id="rId5" Type="http://schemas.openxmlformats.org/officeDocument/2006/relationships/image" Target="../media/image14.png"/><Relationship Id="rId15" Type="http://schemas.openxmlformats.org/officeDocument/2006/relationships/image" Target="../media/image30.png"/><Relationship Id="rId10" Type="http://schemas.openxmlformats.org/officeDocument/2006/relationships/image" Target="../media/image25.png"/><Relationship Id="rId4" Type="http://schemas.openxmlformats.org/officeDocument/2006/relationships/image" Target="../media/image17.png"/><Relationship Id="rId9" Type="http://schemas.openxmlformats.org/officeDocument/2006/relationships/image" Target="../media/image12.png"/><Relationship Id="rId1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87.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89.pn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88.png"/><Relationship Id="rId4" Type="http://schemas.openxmlformats.org/officeDocument/2006/relationships/image" Target="../media/image89.png"/></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3.xml"/><Relationship Id="rId13" Type="http://schemas.openxmlformats.org/officeDocument/2006/relationships/image" Target="../media/image91.png"/><Relationship Id="rId3" Type="http://schemas.openxmlformats.org/officeDocument/2006/relationships/tags" Target="../tags/tag29.xml"/><Relationship Id="rId7" Type="http://schemas.openxmlformats.org/officeDocument/2006/relationships/slideLayout" Target="../slideLayouts/slideLayout2.xml"/><Relationship Id="rId12" Type="http://schemas.openxmlformats.org/officeDocument/2006/relationships/image" Target="../media/image90.png"/><Relationship Id="rId2" Type="http://schemas.openxmlformats.org/officeDocument/2006/relationships/tags" Target="../tags/tag28.xml"/><Relationship Id="rId16" Type="http://schemas.openxmlformats.org/officeDocument/2006/relationships/image" Target="../media/image94.png"/><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image" Target="../media/image3.png"/><Relationship Id="rId5" Type="http://schemas.openxmlformats.org/officeDocument/2006/relationships/tags" Target="../tags/tag31.xml"/><Relationship Id="rId15" Type="http://schemas.openxmlformats.org/officeDocument/2006/relationships/image" Target="../media/image93.png"/><Relationship Id="rId10" Type="http://schemas.openxmlformats.org/officeDocument/2006/relationships/image" Target="../media/image89.png"/><Relationship Id="rId4" Type="http://schemas.openxmlformats.org/officeDocument/2006/relationships/tags" Target="../tags/tag30.xml"/><Relationship Id="rId9" Type="http://schemas.openxmlformats.org/officeDocument/2006/relationships/image" Target="../media/image88.png"/><Relationship Id="rId14" Type="http://schemas.openxmlformats.org/officeDocument/2006/relationships/image" Target="../media/image92.png"/></Relationships>
</file>

<file path=ppt/slides/_rels/slide3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notesSlide" Target="../notesSlides/notesSlide34.xml"/><Relationship Id="rId7" Type="http://schemas.openxmlformats.org/officeDocument/2006/relationships/image" Target="../media/image17.png"/><Relationship Id="rId12" Type="http://schemas.openxmlformats.org/officeDocument/2006/relationships/image" Target="../media/image12.png"/><Relationship Id="rId17" Type="http://schemas.openxmlformats.org/officeDocument/2006/relationships/image" Target="../media/image29.png"/><Relationship Id="rId2" Type="http://schemas.openxmlformats.org/officeDocument/2006/relationships/slideLayout" Target="../slideLayouts/slideLayout2.xml"/><Relationship Id="rId16" Type="http://schemas.openxmlformats.org/officeDocument/2006/relationships/image" Target="../media/image28.png"/><Relationship Id="rId20" Type="http://schemas.openxmlformats.org/officeDocument/2006/relationships/image" Target="../media/image32.png"/><Relationship Id="rId1" Type="http://schemas.openxmlformats.org/officeDocument/2006/relationships/tags" Target="../tags/tag33.xml"/><Relationship Id="rId6" Type="http://schemas.openxmlformats.org/officeDocument/2006/relationships/image" Target="../media/image87.png"/><Relationship Id="rId11" Type="http://schemas.openxmlformats.org/officeDocument/2006/relationships/image" Target="../media/image15.png"/><Relationship Id="rId5" Type="http://schemas.openxmlformats.org/officeDocument/2006/relationships/image" Target="../media/image88.png"/><Relationship Id="rId15" Type="http://schemas.openxmlformats.org/officeDocument/2006/relationships/image" Target="../media/image27.png"/><Relationship Id="rId10" Type="http://schemas.openxmlformats.org/officeDocument/2006/relationships/image" Target="../media/image13.png"/><Relationship Id="rId19" Type="http://schemas.openxmlformats.org/officeDocument/2006/relationships/image" Target="../media/image31.png"/><Relationship Id="rId4" Type="http://schemas.openxmlformats.org/officeDocument/2006/relationships/image" Target="../media/image3.png"/><Relationship Id="rId9" Type="http://schemas.openxmlformats.org/officeDocument/2006/relationships/image" Target="../media/image16.png"/><Relationship Id="rId1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96.png"/></Relationships>
</file>

<file path=ppt/slides/_rels/slide37.xml.rels><?xml version="1.0" encoding="UTF-8" standalone="yes"?>
<Relationships xmlns="http://schemas.openxmlformats.org/package/2006/relationships"><Relationship Id="rId8" Type="http://schemas.openxmlformats.org/officeDocument/2006/relationships/image" Target="../media/image98.png"/><Relationship Id="rId13" Type="http://schemas.openxmlformats.org/officeDocument/2006/relationships/image" Target="../media/image103.png"/><Relationship Id="rId18" Type="http://schemas.openxmlformats.org/officeDocument/2006/relationships/image" Target="../media/image108.png"/><Relationship Id="rId26" Type="http://schemas.openxmlformats.org/officeDocument/2006/relationships/image" Target="../media/image116.png"/><Relationship Id="rId39" Type="http://schemas.openxmlformats.org/officeDocument/2006/relationships/image" Target="../media/image129.png"/><Relationship Id="rId3" Type="http://schemas.openxmlformats.org/officeDocument/2006/relationships/slideLayout" Target="../slideLayouts/slideLayout2.xml"/><Relationship Id="rId21" Type="http://schemas.openxmlformats.org/officeDocument/2006/relationships/image" Target="../media/image111.png"/><Relationship Id="rId34" Type="http://schemas.openxmlformats.org/officeDocument/2006/relationships/image" Target="../media/image124.png"/><Relationship Id="rId7" Type="http://schemas.openxmlformats.org/officeDocument/2006/relationships/image" Target="../media/image97.png"/><Relationship Id="rId12" Type="http://schemas.openxmlformats.org/officeDocument/2006/relationships/image" Target="../media/image102.png"/><Relationship Id="rId17" Type="http://schemas.openxmlformats.org/officeDocument/2006/relationships/image" Target="../media/image107.png"/><Relationship Id="rId25" Type="http://schemas.openxmlformats.org/officeDocument/2006/relationships/image" Target="../media/image115.png"/><Relationship Id="rId33" Type="http://schemas.openxmlformats.org/officeDocument/2006/relationships/image" Target="../media/image123.png"/><Relationship Id="rId38" Type="http://schemas.openxmlformats.org/officeDocument/2006/relationships/image" Target="../media/image128.png"/><Relationship Id="rId2" Type="http://schemas.openxmlformats.org/officeDocument/2006/relationships/tags" Target="../tags/tag35.xml"/><Relationship Id="rId16" Type="http://schemas.openxmlformats.org/officeDocument/2006/relationships/image" Target="../media/image106.png"/><Relationship Id="rId20" Type="http://schemas.openxmlformats.org/officeDocument/2006/relationships/image" Target="../media/image110.png"/><Relationship Id="rId29" Type="http://schemas.openxmlformats.org/officeDocument/2006/relationships/image" Target="../media/image119.png"/><Relationship Id="rId1" Type="http://schemas.openxmlformats.org/officeDocument/2006/relationships/tags" Target="../tags/tag34.xml"/><Relationship Id="rId6" Type="http://schemas.openxmlformats.org/officeDocument/2006/relationships/image" Target="../media/image3.png"/><Relationship Id="rId11" Type="http://schemas.openxmlformats.org/officeDocument/2006/relationships/image" Target="../media/image101.png"/><Relationship Id="rId24" Type="http://schemas.openxmlformats.org/officeDocument/2006/relationships/image" Target="../media/image114.png"/><Relationship Id="rId32" Type="http://schemas.openxmlformats.org/officeDocument/2006/relationships/image" Target="../media/image122.png"/><Relationship Id="rId37" Type="http://schemas.openxmlformats.org/officeDocument/2006/relationships/image" Target="../media/image127.png"/><Relationship Id="rId40" Type="http://schemas.openxmlformats.org/officeDocument/2006/relationships/image" Target="../media/image130.png"/><Relationship Id="rId5" Type="http://schemas.openxmlformats.org/officeDocument/2006/relationships/image" Target="../media/image15.png"/><Relationship Id="rId15" Type="http://schemas.openxmlformats.org/officeDocument/2006/relationships/image" Target="../media/image105.png"/><Relationship Id="rId23" Type="http://schemas.openxmlformats.org/officeDocument/2006/relationships/image" Target="../media/image113.png"/><Relationship Id="rId28" Type="http://schemas.openxmlformats.org/officeDocument/2006/relationships/image" Target="../media/image118.png"/><Relationship Id="rId36" Type="http://schemas.openxmlformats.org/officeDocument/2006/relationships/image" Target="../media/image126.png"/><Relationship Id="rId10" Type="http://schemas.openxmlformats.org/officeDocument/2006/relationships/image" Target="../media/image100.png"/><Relationship Id="rId19" Type="http://schemas.openxmlformats.org/officeDocument/2006/relationships/image" Target="../media/image109.png"/><Relationship Id="rId31" Type="http://schemas.openxmlformats.org/officeDocument/2006/relationships/image" Target="../media/image121.png"/><Relationship Id="rId4" Type="http://schemas.openxmlformats.org/officeDocument/2006/relationships/notesSlide" Target="../notesSlides/notesSlide37.xml"/><Relationship Id="rId9" Type="http://schemas.openxmlformats.org/officeDocument/2006/relationships/image" Target="../media/image99.png"/><Relationship Id="rId14" Type="http://schemas.openxmlformats.org/officeDocument/2006/relationships/image" Target="../media/image104.png"/><Relationship Id="rId22" Type="http://schemas.openxmlformats.org/officeDocument/2006/relationships/image" Target="../media/image112.png"/><Relationship Id="rId27" Type="http://schemas.openxmlformats.org/officeDocument/2006/relationships/image" Target="../media/image117.png"/><Relationship Id="rId30" Type="http://schemas.openxmlformats.org/officeDocument/2006/relationships/image" Target="../media/image120.png"/><Relationship Id="rId35" Type="http://schemas.openxmlformats.org/officeDocument/2006/relationships/image" Target="../media/image12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7" Type="http://schemas.openxmlformats.org/officeDocument/2006/relationships/image" Target="../media/image134.png"/><Relationship Id="rId2" Type="http://schemas.openxmlformats.org/officeDocument/2006/relationships/slideLayout" Target="../slideLayouts/slideLayout2.xml"/><Relationship Id="rId1" Type="http://schemas.openxmlformats.org/officeDocument/2006/relationships/tags" Target="../tags/tag36.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1.png"/></Relationships>
</file>

<file path=ppt/slides/_rels/slide39.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133.png"/><Relationship Id="rId4" Type="http://schemas.openxmlformats.org/officeDocument/2006/relationships/image" Target="../media/image132.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133.png"/><Relationship Id="rId5" Type="http://schemas.openxmlformats.org/officeDocument/2006/relationships/image" Target="../media/image131.png"/><Relationship Id="rId4" Type="http://schemas.openxmlformats.org/officeDocument/2006/relationships/image" Target="../media/image135.png"/></Relationships>
</file>

<file path=ppt/slides/_rels/slide41.xml.rels><?xml version="1.0" encoding="UTF-8" standalone="yes"?>
<Relationships xmlns="http://schemas.openxmlformats.org/package/2006/relationships"><Relationship Id="rId3" Type="http://schemas.openxmlformats.org/officeDocument/2006/relationships/image" Target="../media/image134.png"/><Relationship Id="rId7" Type="http://schemas.openxmlformats.org/officeDocument/2006/relationships/image" Target="../media/image133.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136.png"/></Relationships>
</file>

<file path=ppt/slides/_rels/slide42.xml.rels><?xml version="1.0" encoding="UTF-8" standalone="yes"?>
<Relationships xmlns="http://schemas.openxmlformats.org/package/2006/relationships"><Relationship Id="rId8" Type="http://schemas.openxmlformats.org/officeDocument/2006/relationships/image" Target="../media/image139.png"/><Relationship Id="rId13" Type="http://schemas.openxmlformats.org/officeDocument/2006/relationships/image" Target="../media/image133.png"/><Relationship Id="rId3" Type="http://schemas.openxmlformats.org/officeDocument/2006/relationships/tags" Target="../tags/tag39.xml"/><Relationship Id="rId7" Type="http://schemas.openxmlformats.org/officeDocument/2006/relationships/image" Target="../media/image138.png"/><Relationship Id="rId12" Type="http://schemas.openxmlformats.org/officeDocument/2006/relationships/image" Target="../media/image132.png"/><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image" Target="../media/image137.png"/><Relationship Id="rId11" Type="http://schemas.openxmlformats.org/officeDocument/2006/relationships/image" Target="../media/image131.png"/><Relationship Id="rId5" Type="http://schemas.openxmlformats.org/officeDocument/2006/relationships/notesSlide" Target="../notesSlides/notesSlide42.xml"/><Relationship Id="rId10" Type="http://schemas.openxmlformats.org/officeDocument/2006/relationships/image" Target="../media/image141.png"/><Relationship Id="rId4" Type="http://schemas.openxmlformats.org/officeDocument/2006/relationships/slideLayout" Target="../slideLayouts/slideLayout2.xml"/><Relationship Id="rId9" Type="http://schemas.openxmlformats.org/officeDocument/2006/relationships/image" Target="../media/image140.png"/></Relationships>
</file>

<file path=ppt/slides/_rels/slide43.xml.rels><?xml version="1.0" encoding="UTF-8" standalone="yes"?>
<Relationships xmlns="http://schemas.openxmlformats.org/package/2006/relationships"><Relationship Id="rId8" Type="http://schemas.openxmlformats.org/officeDocument/2006/relationships/image" Target="../media/image140.png"/><Relationship Id="rId13" Type="http://schemas.openxmlformats.org/officeDocument/2006/relationships/image" Target="../media/image131.png"/><Relationship Id="rId3" Type="http://schemas.openxmlformats.org/officeDocument/2006/relationships/slideLayout" Target="../slideLayouts/slideLayout2.xml"/><Relationship Id="rId7" Type="http://schemas.openxmlformats.org/officeDocument/2006/relationships/image" Target="../media/image137.png"/><Relationship Id="rId12" Type="http://schemas.openxmlformats.org/officeDocument/2006/relationships/image" Target="../media/image146.pn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3.png"/><Relationship Id="rId11" Type="http://schemas.openxmlformats.org/officeDocument/2006/relationships/image" Target="../media/image145.png"/><Relationship Id="rId5" Type="http://schemas.openxmlformats.org/officeDocument/2006/relationships/image" Target="../media/image142.png"/><Relationship Id="rId15" Type="http://schemas.openxmlformats.org/officeDocument/2006/relationships/image" Target="../media/image133.png"/><Relationship Id="rId10" Type="http://schemas.openxmlformats.org/officeDocument/2006/relationships/image" Target="../media/image144.png"/><Relationship Id="rId4" Type="http://schemas.openxmlformats.org/officeDocument/2006/relationships/notesSlide" Target="../notesSlides/notesSlide43.xml"/><Relationship Id="rId9" Type="http://schemas.openxmlformats.org/officeDocument/2006/relationships/image" Target="../media/image143.png"/><Relationship Id="rId14" Type="http://schemas.openxmlformats.org/officeDocument/2006/relationships/image" Target="../media/image132.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7" Type="http://schemas.openxmlformats.org/officeDocument/2006/relationships/image" Target="../media/image133.png"/><Relationship Id="rId2" Type="http://schemas.openxmlformats.org/officeDocument/2006/relationships/slideLayout" Target="../slideLayouts/slideLayout2.xml"/><Relationship Id="rId1" Type="http://schemas.openxmlformats.org/officeDocument/2006/relationships/tags" Target="../tags/tag42.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notesSlide" Target="../notesSlides/notesSlide45.xml"/><Relationship Id="rId7" Type="http://schemas.openxmlformats.org/officeDocument/2006/relationships/image" Target="../media/image132.png"/><Relationship Id="rId2" Type="http://schemas.openxmlformats.org/officeDocument/2006/relationships/slideLayout" Target="../slideLayouts/slideLayout2.xml"/><Relationship Id="rId1" Type="http://schemas.openxmlformats.org/officeDocument/2006/relationships/tags" Target="../tags/tag43.xml"/><Relationship Id="rId6" Type="http://schemas.openxmlformats.org/officeDocument/2006/relationships/image" Target="../media/image131.png"/><Relationship Id="rId5" Type="http://schemas.openxmlformats.org/officeDocument/2006/relationships/image" Target="../media/image142.png"/><Relationship Id="rId4"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7" Type="http://schemas.openxmlformats.org/officeDocument/2006/relationships/image" Target="../media/image133.png"/><Relationship Id="rId2" Type="http://schemas.openxmlformats.org/officeDocument/2006/relationships/slideLayout" Target="../slideLayouts/slideLayout2.xml"/><Relationship Id="rId1" Type="http://schemas.openxmlformats.org/officeDocument/2006/relationships/tags" Target="../tags/tag44.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3.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7" Type="http://schemas.openxmlformats.org/officeDocument/2006/relationships/image" Target="../media/image133.png"/><Relationship Id="rId2" Type="http://schemas.openxmlformats.org/officeDocument/2006/relationships/slideLayout" Target="../slideLayouts/slideLayout2.xml"/><Relationship Id="rId1" Type="http://schemas.openxmlformats.org/officeDocument/2006/relationships/tags" Target="../tags/tag45.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3.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7" Type="http://schemas.openxmlformats.org/officeDocument/2006/relationships/image" Target="../media/image133.png"/><Relationship Id="rId2" Type="http://schemas.openxmlformats.org/officeDocument/2006/relationships/slideLayout" Target="../slideLayouts/slideLayout2.xml"/><Relationship Id="rId1" Type="http://schemas.openxmlformats.org/officeDocument/2006/relationships/tags" Target="../tags/tag46.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3.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7" Type="http://schemas.openxmlformats.org/officeDocument/2006/relationships/image" Target="../media/image133.png"/><Relationship Id="rId2" Type="http://schemas.openxmlformats.org/officeDocument/2006/relationships/slideLayout" Target="../slideLayouts/slideLayout2.xml"/><Relationship Id="rId1" Type="http://schemas.openxmlformats.org/officeDocument/2006/relationships/tags" Target="../tags/tag47.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3.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chart" Target="../charts/chart1.xml"/></Relationships>
</file>

<file path=ppt/slides/_rels/slide51.xml.rels><?xml version="1.0" encoding="UTF-8" standalone="yes"?>
<Relationships xmlns="http://schemas.openxmlformats.org/package/2006/relationships"><Relationship Id="rId8" Type="http://schemas.openxmlformats.org/officeDocument/2006/relationships/image" Target="../media/image149.png"/><Relationship Id="rId3" Type="http://schemas.openxmlformats.org/officeDocument/2006/relationships/slideLayout" Target="../slideLayouts/slideLayout2.xml"/><Relationship Id="rId7" Type="http://schemas.openxmlformats.org/officeDocument/2006/relationships/image" Target="../media/image148.png"/><Relationship Id="rId12" Type="http://schemas.openxmlformats.org/officeDocument/2006/relationships/image" Target="../media/image133.png"/><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image" Target="../media/image3.png"/><Relationship Id="rId11" Type="http://schemas.openxmlformats.org/officeDocument/2006/relationships/image" Target="../media/image132.png"/><Relationship Id="rId5" Type="http://schemas.openxmlformats.org/officeDocument/2006/relationships/image" Target="../media/image147.png"/><Relationship Id="rId10" Type="http://schemas.openxmlformats.org/officeDocument/2006/relationships/image" Target="../media/image131.png"/><Relationship Id="rId4" Type="http://schemas.openxmlformats.org/officeDocument/2006/relationships/notesSlide" Target="../notesSlides/notesSlide51.xml"/><Relationship Id="rId9" Type="http://schemas.openxmlformats.org/officeDocument/2006/relationships/image" Target="../media/image144.png"/></Relationships>
</file>

<file path=ppt/slides/_rels/slide52.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notesSlide" Target="../notesSlides/notesSlide52.xml"/><Relationship Id="rId7" Type="http://schemas.openxmlformats.org/officeDocument/2006/relationships/image" Target="../media/image149.png"/><Relationship Id="rId2" Type="http://schemas.openxmlformats.org/officeDocument/2006/relationships/slideLayout" Target="../slideLayouts/slideLayout2.xml"/><Relationship Id="rId1" Type="http://schemas.openxmlformats.org/officeDocument/2006/relationships/tags" Target="../tags/tag50.xml"/><Relationship Id="rId6" Type="http://schemas.openxmlformats.org/officeDocument/2006/relationships/image" Target="../media/image148.png"/><Relationship Id="rId11" Type="http://schemas.openxmlformats.org/officeDocument/2006/relationships/image" Target="../media/image133.png"/><Relationship Id="rId5" Type="http://schemas.openxmlformats.org/officeDocument/2006/relationships/image" Target="../media/image3.png"/><Relationship Id="rId10" Type="http://schemas.openxmlformats.org/officeDocument/2006/relationships/image" Target="../media/image132.png"/><Relationship Id="rId4" Type="http://schemas.openxmlformats.org/officeDocument/2006/relationships/image" Target="../media/image147.png"/><Relationship Id="rId9" Type="http://schemas.openxmlformats.org/officeDocument/2006/relationships/image" Target="../media/image131.png"/></Relationships>
</file>

<file path=ppt/slides/_rels/slide53.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notesSlide" Target="../notesSlides/notesSlide5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51.xml"/><Relationship Id="rId6" Type="http://schemas.openxmlformats.org/officeDocument/2006/relationships/image" Target="../media/image147.png"/><Relationship Id="rId11" Type="http://schemas.openxmlformats.org/officeDocument/2006/relationships/image" Target="../media/image133.png"/><Relationship Id="rId5" Type="http://schemas.openxmlformats.org/officeDocument/2006/relationships/image" Target="../media/image149.png"/><Relationship Id="rId10" Type="http://schemas.openxmlformats.org/officeDocument/2006/relationships/image" Target="../media/image132.png"/><Relationship Id="rId4" Type="http://schemas.openxmlformats.org/officeDocument/2006/relationships/image" Target="../media/image148.png"/><Relationship Id="rId9" Type="http://schemas.openxmlformats.org/officeDocument/2006/relationships/image" Target="../media/image131.png"/></Relationships>
</file>

<file path=ppt/slides/_rels/slide54.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notesSlide" Target="../notesSlides/notesSlide54.xml"/><Relationship Id="rId7" Type="http://schemas.openxmlformats.org/officeDocument/2006/relationships/image" Target="../media/image148.png"/><Relationship Id="rId2" Type="http://schemas.openxmlformats.org/officeDocument/2006/relationships/slideLayout" Target="../slideLayouts/slideLayout2.xml"/><Relationship Id="rId1" Type="http://schemas.openxmlformats.org/officeDocument/2006/relationships/tags" Target="../tags/tag52.xml"/><Relationship Id="rId6" Type="http://schemas.openxmlformats.org/officeDocument/2006/relationships/image" Target="../media/image149.png"/><Relationship Id="rId11" Type="http://schemas.openxmlformats.org/officeDocument/2006/relationships/image" Target="../media/image133.png"/><Relationship Id="rId5" Type="http://schemas.openxmlformats.org/officeDocument/2006/relationships/image" Target="../media/image3.png"/><Relationship Id="rId10" Type="http://schemas.openxmlformats.org/officeDocument/2006/relationships/image" Target="../media/image132.png"/><Relationship Id="rId4" Type="http://schemas.openxmlformats.org/officeDocument/2006/relationships/image" Target="../media/image147.png"/><Relationship Id="rId9" Type="http://schemas.openxmlformats.org/officeDocument/2006/relationships/image" Target="../media/image131.png"/></Relationships>
</file>

<file path=ppt/slides/_rels/slide55.xml.rels><?xml version="1.0" encoding="UTF-8" standalone="yes"?>
<Relationships xmlns="http://schemas.openxmlformats.org/package/2006/relationships"><Relationship Id="rId8" Type="http://schemas.openxmlformats.org/officeDocument/2006/relationships/image" Target="../media/image144.png"/><Relationship Id="rId13" Type="http://schemas.openxmlformats.org/officeDocument/2006/relationships/image" Target="../media/image155.png"/><Relationship Id="rId18" Type="http://schemas.openxmlformats.org/officeDocument/2006/relationships/image" Target="../media/image132.png"/><Relationship Id="rId3" Type="http://schemas.openxmlformats.org/officeDocument/2006/relationships/slideLayout" Target="../slideLayouts/slideLayout2.xml"/><Relationship Id="rId7" Type="http://schemas.openxmlformats.org/officeDocument/2006/relationships/image" Target="../media/image148.png"/><Relationship Id="rId12" Type="http://schemas.openxmlformats.org/officeDocument/2006/relationships/image" Target="../media/image154.png"/><Relationship Id="rId17" Type="http://schemas.openxmlformats.org/officeDocument/2006/relationships/image" Target="../media/image131.png"/><Relationship Id="rId2" Type="http://schemas.openxmlformats.org/officeDocument/2006/relationships/tags" Target="../tags/tag54.xml"/><Relationship Id="rId16" Type="http://schemas.openxmlformats.org/officeDocument/2006/relationships/image" Target="../media/image158.png"/><Relationship Id="rId1" Type="http://schemas.openxmlformats.org/officeDocument/2006/relationships/tags" Target="../tags/tag53.xml"/><Relationship Id="rId6" Type="http://schemas.openxmlformats.org/officeDocument/2006/relationships/image" Target="../media/image3.png"/><Relationship Id="rId11" Type="http://schemas.openxmlformats.org/officeDocument/2006/relationships/image" Target="../media/image153.png"/><Relationship Id="rId5" Type="http://schemas.openxmlformats.org/officeDocument/2006/relationships/image" Target="../media/image150.emf"/><Relationship Id="rId15" Type="http://schemas.openxmlformats.org/officeDocument/2006/relationships/image" Target="../media/image157.png"/><Relationship Id="rId10" Type="http://schemas.openxmlformats.org/officeDocument/2006/relationships/image" Target="../media/image152.png"/><Relationship Id="rId19" Type="http://schemas.openxmlformats.org/officeDocument/2006/relationships/image" Target="../media/image133.png"/><Relationship Id="rId4" Type="http://schemas.openxmlformats.org/officeDocument/2006/relationships/notesSlide" Target="../notesSlides/notesSlide55.xml"/><Relationship Id="rId9" Type="http://schemas.openxmlformats.org/officeDocument/2006/relationships/image" Target="../media/image151.png"/><Relationship Id="rId14" Type="http://schemas.openxmlformats.org/officeDocument/2006/relationships/image" Target="../media/image156.png"/></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1.png"/></Relationships>
</file>

<file path=ppt/slides/_rels/slide57.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notesSlide" Target="../notesSlides/notesSlide57.xml"/><Relationship Id="rId7" Type="http://schemas.openxmlformats.org/officeDocument/2006/relationships/image" Target="../media/image144.png"/><Relationship Id="rId2" Type="http://schemas.openxmlformats.org/officeDocument/2006/relationships/slideLayout" Target="../slideLayouts/slideLayout2.xml"/><Relationship Id="rId1" Type="http://schemas.openxmlformats.org/officeDocument/2006/relationships/tags" Target="../tags/tag55.xml"/><Relationship Id="rId6" Type="http://schemas.openxmlformats.org/officeDocument/2006/relationships/image" Target="../media/image131.png"/><Relationship Id="rId5" Type="http://schemas.openxmlformats.org/officeDocument/2006/relationships/image" Target="../media/image48.png"/><Relationship Id="rId4" Type="http://schemas.openxmlformats.org/officeDocument/2006/relationships/image" Target="../media/image3.png"/><Relationship Id="rId9" Type="http://schemas.openxmlformats.org/officeDocument/2006/relationships/image" Target="../media/image133.png"/></Relationships>
</file>

<file path=ppt/slides/_rels/slide58.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slideLayout" Target="../slideLayouts/slideLayout2.xml"/><Relationship Id="rId7" Type="http://schemas.openxmlformats.org/officeDocument/2006/relationships/image" Target="../media/image160.png"/><Relationship Id="rId12" Type="http://schemas.openxmlformats.org/officeDocument/2006/relationships/image" Target="../media/image133.png"/><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image" Target="../media/image3.png"/><Relationship Id="rId11" Type="http://schemas.openxmlformats.org/officeDocument/2006/relationships/image" Target="../media/image132.png"/><Relationship Id="rId5" Type="http://schemas.openxmlformats.org/officeDocument/2006/relationships/image" Target="../media/image159.emf"/><Relationship Id="rId10" Type="http://schemas.openxmlformats.org/officeDocument/2006/relationships/image" Target="../media/image131.png"/><Relationship Id="rId4" Type="http://schemas.openxmlformats.org/officeDocument/2006/relationships/notesSlide" Target="../notesSlides/notesSlide58.xml"/><Relationship Id="rId9" Type="http://schemas.openxmlformats.org/officeDocument/2006/relationships/image" Target="../media/image144.png"/></Relationships>
</file>

<file path=ppt/slides/_rels/slide59.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133.png"/><Relationship Id="rId4" Type="http://schemas.openxmlformats.org/officeDocument/2006/relationships/image" Target="../media/image13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3.png"/><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155.png"/><Relationship Id="rId18" Type="http://schemas.openxmlformats.org/officeDocument/2006/relationships/image" Target="../media/image133.png"/><Relationship Id="rId3" Type="http://schemas.openxmlformats.org/officeDocument/2006/relationships/slideLayout" Target="../slideLayouts/slideLayout2.xml"/><Relationship Id="rId7" Type="http://schemas.openxmlformats.org/officeDocument/2006/relationships/image" Target="../media/image81.png"/><Relationship Id="rId12" Type="http://schemas.openxmlformats.org/officeDocument/2006/relationships/image" Target="../media/image154.png"/><Relationship Id="rId17" Type="http://schemas.openxmlformats.org/officeDocument/2006/relationships/image" Target="../media/image131.png"/><Relationship Id="rId2" Type="http://schemas.openxmlformats.org/officeDocument/2006/relationships/tags" Target="../tags/tag59.xml"/><Relationship Id="rId16" Type="http://schemas.openxmlformats.org/officeDocument/2006/relationships/image" Target="../media/image158.png"/><Relationship Id="rId1" Type="http://schemas.openxmlformats.org/officeDocument/2006/relationships/tags" Target="../tags/tag58.xml"/><Relationship Id="rId6" Type="http://schemas.openxmlformats.org/officeDocument/2006/relationships/image" Target="../media/image132.png"/><Relationship Id="rId11" Type="http://schemas.openxmlformats.org/officeDocument/2006/relationships/image" Target="../media/image153.png"/><Relationship Id="rId5" Type="http://schemas.openxmlformats.org/officeDocument/2006/relationships/image" Target="../media/image3.png"/><Relationship Id="rId15" Type="http://schemas.openxmlformats.org/officeDocument/2006/relationships/image" Target="../media/image157.png"/><Relationship Id="rId10" Type="http://schemas.openxmlformats.org/officeDocument/2006/relationships/image" Target="../media/image152.png"/><Relationship Id="rId4" Type="http://schemas.openxmlformats.org/officeDocument/2006/relationships/notesSlide" Target="../notesSlides/notesSlide60.xml"/><Relationship Id="rId9" Type="http://schemas.openxmlformats.org/officeDocument/2006/relationships/image" Target="../media/image151.png"/><Relationship Id="rId14" Type="http://schemas.openxmlformats.org/officeDocument/2006/relationships/image" Target="../media/image156.png"/></Relationships>
</file>

<file path=ppt/slides/_rels/slide61.xml.rels><?xml version="1.0" encoding="UTF-8" standalone="yes"?>
<Relationships xmlns="http://schemas.openxmlformats.org/package/2006/relationships"><Relationship Id="rId8" Type="http://schemas.openxmlformats.org/officeDocument/2006/relationships/image" Target="../media/image162.png"/><Relationship Id="rId13" Type="http://schemas.openxmlformats.org/officeDocument/2006/relationships/image" Target="../media/image154.png"/><Relationship Id="rId18" Type="http://schemas.openxmlformats.org/officeDocument/2006/relationships/image" Target="../media/image131.png"/><Relationship Id="rId3" Type="http://schemas.openxmlformats.org/officeDocument/2006/relationships/slideLayout" Target="../slideLayouts/slideLayout2.xml"/><Relationship Id="rId7" Type="http://schemas.openxmlformats.org/officeDocument/2006/relationships/image" Target="../media/image81.png"/><Relationship Id="rId12" Type="http://schemas.openxmlformats.org/officeDocument/2006/relationships/image" Target="../media/image153.png"/><Relationship Id="rId17" Type="http://schemas.openxmlformats.org/officeDocument/2006/relationships/image" Target="../media/image158.png"/><Relationship Id="rId2" Type="http://schemas.openxmlformats.org/officeDocument/2006/relationships/tags" Target="../tags/tag61.xml"/><Relationship Id="rId16" Type="http://schemas.openxmlformats.org/officeDocument/2006/relationships/image" Target="../media/image157.png"/><Relationship Id="rId20" Type="http://schemas.openxmlformats.org/officeDocument/2006/relationships/image" Target="../media/image133.png"/><Relationship Id="rId1" Type="http://schemas.openxmlformats.org/officeDocument/2006/relationships/tags" Target="../tags/tag60.xml"/><Relationship Id="rId6" Type="http://schemas.openxmlformats.org/officeDocument/2006/relationships/image" Target="../media/image3.png"/><Relationship Id="rId11" Type="http://schemas.openxmlformats.org/officeDocument/2006/relationships/image" Target="../media/image152.png"/><Relationship Id="rId5" Type="http://schemas.openxmlformats.org/officeDocument/2006/relationships/image" Target="../media/image161.emf"/><Relationship Id="rId15" Type="http://schemas.openxmlformats.org/officeDocument/2006/relationships/image" Target="../media/image156.png"/><Relationship Id="rId10" Type="http://schemas.openxmlformats.org/officeDocument/2006/relationships/image" Target="../media/image151.png"/><Relationship Id="rId19" Type="http://schemas.openxmlformats.org/officeDocument/2006/relationships/image" Target="../media/image132.png"/><Relationship Id="rId4" Type="http://schemas.openxmlformats.org/officeDocument/2006/relationships/notesSlide" Target="../notesSlides/notesSlide61.xml"/><Relationship Id="rId9" Type="http://schemas.openxmlformats.org/officeDocument/2006/relationships/image" Target="../media/image163.png"/><Relationship Id="rId14" Type="http://schemas.openxmlformats.org/officeDocument/2006/relationships/image" Target="../media/image155.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tags" Target="../tags/tag62.xml"/><Relationship Id="rId6" Type="http://schemas.openxmlformats.org/officeDocument/2006/relationships/image" Target="../media/image165.png"/><Relationship Id="rId5" Type="http://schemas.openxmlformats.org/officeDocument/2006/relationships/image" Target="../media/image164.png"/><Relationship Id="rId4" Type="http://schemas.openxmlformats.org/officeDocument/2006/relationships/image" Target="../media/image3.png"/></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166.png"/><Relationship Id="rId4" Type="http://schemas.openxmlformats.org/officeDocument/2006/relationships/image" Target="../media/image162.png"/></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4.xml"/><Relationship Id="rId1" Type="http://schemas.openxmlformats.org/officeDocument/2006/relationships/slideLayout" Target="../slideLayouts/slideLayout2.xml"/><Relationship Id="rId5" Type="http://schemas.openxmlformats.org/officeDocument/2006/relationships/image" Target="../media/image167.png"/><Relationship Id="rId4" Type="http://schemas.openxmlformats.org/officeDocument/2006/relationships/image" Target="../media/image162.png"/></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68.xml.rels><?xml version="1.0" encoding="UTF-8" standalone="yes"?>
<Relationships xmlns="http://schemas.openxmlformats.org/package/2006/relationships"><Relationship Id="rId8" Type="http://schemas.openxmlformats.org/officeDocument/2006/relationships/hyperlink" Target="http://www.khronos.org/opengles/sdk/docs/reference_cards/OpenGL-ES-2_0-Reference-card.pdf" TargetMode="External"/><Relationship Id="rId3" Type="http://schemas.openxmlformats.org/officeDocument/2006/relationships/hyperlink" Target="http://en.wikipedia.org/wiki/List_of_iOS_devices" TargetMode="External"/><Relationship Id="rId7" Type="http://schemas.openxmlformats.org/officeDocument/2006/relationships/hyperlink" Target="http://en.wikipedia.org/wiki/List_of_PowerVR_products" TargetMode="External"/><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hyperlink" Target="http://en.wikipedia.org/wiki/PlayStation_Vita" TargetMode="External"/><Relationship Id="rId5" Type="http://schemas.openxmlformats.org/officeDocument/2006/relationships/hyperlink" Target="http://en.wikipedia.org/wiki/Windows_Phone_7" TargetMode="External"/><Relationship Id="rId4" Type="http://schemas.openxmlformats.org/officeDocument/2006/relationships/hyperlink" Target="http://en.wikipedia.org/wiki/Comparison_of_Android_devices" TargetMode="External"/><Relationship Id="rId9" Type="http://schemas.openxmlformats.org/officeDocument/2006/relationships/image" Target="../media/image168.jpeg"/></Relationships>
</file>

<file path=ppt/slides/_rels/slide69.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7.xml"/><Relationship Id="rId7"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3.png"/><Relationship Id="rId9" Type="http://schemas.openxmlformats.org/officeDocument/2006/relationships/image" Target="../media/image16.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8" Type="http://schemas.openxmlformats.org/officeDocument/2006/relationships/image" Target="../media/image171.jpeg"/><Relationship Id="rId3" Type="http://schemas.openxmlformats.org/officeDocument/2006/relationships/hyperlink" Target="http://www.arm.com/products/processors/cortex-a/cortex-a8.php" TargetMode="External"/><Relationship Id="rId7" Type="http://schemas.openxmlformats.org/officeDocument/2006/relationships/image" Target="../media/image170.jpeg"/><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hyperlink" Target="http://en.wikipedia.org/wiki/List_of_device_bandwidths" TargetMode="External"/><Relationship Id="rId5" Type="http://schemas.openxmlformats.org/officeDocument/2006/relationships/hyperlink" Target="http://www.anandtech.com/show/2782/2" TargetMode="External"/><Relationship Id="rId4" Type="http://schemas.openxmlformats.org/officeDocument/2006/relationships/hyperlink" Target="http://infocenter.arm.com/help/index.jsp?topic=/com.arm.doc.ddi0344k/index.html" TargetMode="Externa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8" Type="http://schemas.openxmlformats.org/officeDocument/2006/relationships/hyperlink" Target="http://www.ethernut.de/en/documents/arm-inline-asm.html" TargetMode="External"/><Relationship Id="rId3" Type="http://schemas.openxmlformats.org/officeDocument/2006/relationships/hyperlink" Target="http://infocenter.arm.com/help/index.jsp?topic=/com.arm.doc.dui0204j/Bcfjicfj.html" TargetMode="External"/><Relationship Id="rId7" Type="http://schemas.openxmlformats.org/officeDocument/2006/relationships/hyperlink" Target="http://gcc.gnu.org/onlinedocs/gcc/ARM-NEON-Intrinsics.html" TargetMode="External"/><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hyperlink" Target="http://infocenter.arm.com/help/index.jsp?topic=/com.arm.doc.dui0348b/BABIIBBG.html" TargetMode="External"/><Relationship Id="rId11" Type="http://schemas.openxmlformats.org/officeDocument/2006/relationships/image" Target="../media/image172.jpeg"/><Relationship Id="rId5" Type="http://schemas.openxmlformats.org/officeDocument/2006/relationships/hyperlink" Target="http://stackoverflow.com/questions/5433935/how-can-i-examine-assembly-in-xcode-4" TargetMode="External"/><Relationship Id="rId10" Type="http://schemas.openxmlformats.org/officeDocument/2006/relationships/hyperlink" Target="http://orangejuiceliberationfront.com/intel-assembler-on-mac-os-x/" TargetMode="External"/><Relationship Id="rId4" Type="http://schemas.openxmlformats.org/officeDocument/2006/relationships/hyperlink" Target="http://www.design-reuse.com/articles/11580/architecture-and-implementation-of-the-arm-cortex-a8-microprocessor.html" TargetMode="External"/><Relationship Id="rId9" Type="http://schemas.openxmlformats.org/officeDocument/2006/relationships/hyperlink" Target="http://www.devrs.com/gba/files/asmrules.html" TargetMode="Externa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ideo" Target="file:///C:\Users\loos\Desktop\MRT%20Sketch%20Sig2011\images\LevelBuild_Tomcat.wmv" TargetMode="External"/><Relationship Id="rId5" Type="http://schemas.openxmlformats.org/officeDocument/2006/relationships/image" Target="../media/image18.png"/><Relationship Id="rId4" Type="http://schemas.openxmlformats.org/officeDocument/2006/relationships/image" Target="../media/image3.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174.jpeg"/></Relationships>
</file>

<file path=ppt/slides/_rels/slide85.xml.rels><?xml version="1.0" encoding="UTF-8" standalone="yes"?>
<Relationships xmlns="http://schemas.openxmlformats.org/package/2006/relationships"><Relationship Id="rId3" Type="http://schemas.openxmlformats.org/officeDocument/2006/relationships/image" Target="../media/image175.jpeg"/><Relationship Id="rId7" Type="http://schemas.openxmlformats.org/officeDocument/2006/relationships/image" Target="../media/image179.jpeg"/><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178.jpeg"/><Relationship Id="rId5" Type="http://schemas.openxmlformats.org/officeDocument/2006/relationships/image" Target="../media/image177.jpeg"/><Relationship Id="rId4" Type="http://schemas.openxmlformats.org/officeDocument/2006/relationships/image" Target="../media/image176.jpe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8" Type="http://schemas.openxmlformats.org/officeDocument/2006/relationships/image" Target="../media/image183.jpeg"/><Relationship Id="rId3" Type="http://schemas.openxmlformats.org/officeDocument/2006/relationships/hyperlink" Target="http://cs.unc.edu/~jpool/research/HPG2011/" TargetMode="External"/><Relationship Id="rId7" Type="http://schemas.openxmlformats.org/officeDocument/2006/relationships/image" Target="../media/image182.jpe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181.jpeg"/><Relationship Id="rId5" Type="http://schemas.openxmlformats.org/officeDocument/2006/relationships/image" Target="../media/image180.jpeg"/><Relationship Id="rId10" Type="http://schemas.openxmlformats.org/officeDocument/2006/relationships/image" Target="../media/image185.jpeg"/><Relationship Id="rId4" Type="http://schemas.openxmlformats.org/officeDocument/2006/relationships/hyperlink" Target="http://developer.apple.com/library/ios/#documentation/3DDrawing/Conceptual/OpenGLES_ProgrammingGuide/BestPracticesforShaders/BestPracticesforShaders.html" TargetMode="External"/><Relationship Id="rId9" Type="http://schemas.openxmlformats.org/officeDocument/2006/relationships/image" Target="../media/image184.jpeg"/></Relationships>
</file>

<file path=ppt/slides/_rels/slide88.xml.rels><?xml version="1.0" encoding="UTF-8" standalone="yes"?>
<Relationships xmlns="http://schemas.openxmlformats.org/package/2006/relationships"><Relationship Id="rId3" Type="http://schemas.openxmlformats.org/officeDocument/2006/relationships/image" Target="../media/image186.jpeg"/><Relationship Id="rId2" Type="http://schemas.openxmlformats.org/officeDocument/2006/relationships/notesSlide" Target="../notesSlides/notesSlide88.xml"/><Relationship Id="rId1" Type="http://schemas.openxmlformats.org/officeDocument/2006/relationships/slideLayout" Target="../slideLayouts/slideLayout2.xml"/><Relationship Id="rId4" Type="http://schemas.openxmlformats.org/officeDocument/2006/relationships/image" Target="../media/image187.jpe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ideo" Target="file:///C:\Users\loos\Desktop\MRT%20Sketch%20Sig2011\images\SS.wmv" TargetMode="External"/><Relationship Id="rId5" Type="http://schemas.openxmlformats.org/officeDocument/2006/relationships/image" Target="../media/image19.png"/><Relationship Id="rId4" Type="http://schemas.openxmlformats.org/officeDocument/2006/relationships/image" Target="../media/image3.png"/></Relationships>
</file>

<file path=ppt/slides/_rels/slide90.xml.rels><?xml version="1.0" encoding="UTF-8" standalone="yes"?>
<Relationships xmlns="http://schemas.openxmlformats.org/package/2006/relationships"><Relationship Id="rId8" Type="http://schemas.openxmlformats.org/officeDocument/2006/relationships/image" Target="../media/image192.jpeg"/><Relationship Id="rId3" Type="http://schemas.openxmlformats.org/officeDocument/2006/relationships/notesSlide" Target="../notesSlides/notesSlide90.xml"/><Relationship Id="rId7" Type="http://schemas.openxmlformats.org/officeDocument/2006/relationships/image" Target="../media/image191.jpeg"/><Relationship Id="rId2" Type="http://schemas.openxmlformats.org/officeDocument/2006/relationships/slideLayout" Target="../slideLayouts/slideLayout2.xml"/><Relationship Id="rId1" Type="http://schemas.openxmlformats.org/officeDocument/2006/relationships/video" Target="file:///C:\Users\loos\Desktop\MRT%20Sketch%20Sig2011\iosmrt.wmv" TargetMode="External"/><Relationship Id="rId6" Type="http://schemas.openxmlformats.org/officeDocument/2006/relationships/image" Target="../media/image190.jpeg"/><Relationship Id="rId5" Type="http://schemas.openxmlformats.org/officeDocument/2006/relationships/image" Target="../media/image189.jpeg"/><Relationship Id="rId4" Type="http://schemas.openxmlformats.org/officeDocument/2006/relationships/image" Target="../media/image188.jpeg"/><Relationship Id="rId9" Type="http://schemas.openxmlformats.org/officeDocument/2006/relationships/image" Target="../media/image193.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hyperlink" Target="http://suif.stanford.edu/papers/lam-asplos91.pdf" TargetMode="External"/><Relationship Id="rId2" Type="http://schemas.openxmlformats.org/officeDocument/2006/relationships/hyperlink" Target="http://en.wikipedia.org/wiki/Duff's_device" TargetMode="External"/><Relationship Id="rId1" Type="http://schemas.openxmlformats.org/officeDocument/2006/relationships/slideLayout" Target="../slideLayouts/slideLayout2.xml"/><Relationship Id="rId4" Type="http://schemas.openxmlformats.org/officeDocument/2006/relationships/hyperlink" Target="http://www.staff.science.uu.nl/~bisse101/Mondriaan/yzelman08_orig.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Content Placeholder 1" descr="S11_PosterElements-Mountains.png"/>
          <p:cNvPicPr>
            <a:picLocks noGrp="1" noChangeAspect="1"/>
          </p:cNvPicPr>
          <p:nvPr>
            <p:ph idx="1"/>
          </p:nvPr>
        </p:nvPicPr>
        <p:blipFill>
          <a:blip r:embed="rId4"/>
          <a:srcRect l="7344" r="7533" b="13831"/>
          <a:stretch>
            <a:fillRect/>
          </a:stretch>
        </p:blipFill>
        <p:spPr>
          <a:xfrm>
            <a:off x="0" y="-12700"/>
            <a:ext cx="7391400" cy="4208463"/>
          </a:xfrm>
        </p:spPr>
      </p:pic>
      <p:pic>
        <p:nvPicPr>
          <p:cNvPr id="4" name="Picture 3" descr="S11_LogoVer.png"/>
          <p:cNvPicPr>
            <a:picLocks noChangeAspect="1"/>
          </p:cNvPicPr>
          <p:nvPr/>
        </p:nvPicPr>
        <p:blipFill>
          <a:blip r:embed="rId5"/>
          <a:srcRect t="74690" r="60570"/>
          <a:stretch>
            <a:fillRect/>
          </a:stretch>
        </p:blipFill>
        <p:spPr bwMode="auto">
          <a:xfrm>
            <a:off x="2057400" y="1031875"/>
            <a:ext cx="3517900" cy="2168525"/>
          </a:xfrm>
          <a:prstGeom prst="rect">
            <a:avLst/>
          </a:prstGeom>
          <a:noFill/>
          <a:ln w="9525">
            <a:noFill/>
            <a:miter lim="800000"/>
            <a:headEnd/>
            <a:tailEnd/>
          </a:ln>
          <a:effectLst>
            <a:outerShdw blurRad="127000" dist="139700" dir="2700000" algn="tl" rotWithShape="0">
              <a:srgbClr val="333333">
                <a:alpha val="83000"/>
              </a:srgbClr>
            </a:outerShdw>
          </a:effectLst>
        </p:spPr>
      </p:pic>
      <p:sp>
        <p:nvSpPr>
          <p:cNvPr id="5124" name="TextBox 4"/>
          <p:cNvSpPr txBox="1">
            <a:spLocks noChangeArrowheads="1"/>
          </p:cNvSpPr>
          <p:nvPr>
            <p:custDataLst>
              <p:tags r:id="rId1"/>
            </p:custDataLst>
          </p:nvPr>
        </p:nvSpPr>
        <p:spPr bwMode="auto">
          <a:xfrm>
            <a:off x="0" y="4368800"/>
            <a:ext cx="7315200" cy="1200150"/>
          </a:xfrm>
          <a:prstGeom prst="rect">
            <a:avLst/>
          </a:prstGeom>
          <a:noFill/>
          <a:ln w="9525">
            <a:noFill/>
            <a:miter lim="800000"/>
            <a:headEnd/>
            <a:tailEnd/>
          </a:ln>
        </p:spPr>
        <p:txBody>
          <a:bodyPr>
            <a:spAutoFit/>
          </a:bodyPr>
          <a:lstStyle/>
          <a:p>
            <a:r>
              <a:rPr lang="en-US"/>
              <a:t>TexPoint fonts used in EMF. </a:t>
            </a:r>
          </a:p>
          <a:p>
            <a:r>
              <a:rPr lang="en-US"/>
              <a:t>Read the TexPoint manual before you delete this box.: </a:t>
            </a:r>
            <a:r>
              <a:rPr lang="en-US">
                <a:latin typeface="cmr10" pitchFamily="34" charset="0"/>
              </a:rPr>
              <a:t>A</a:t>
            </a:r>
            <a:r>
              <a:rPr lang="en-US">
                <a:latin typeface="cmmi10" pitchFamily="34" charset="0"/>
              </a:rPr>
              <a:t>A</a:t>
            </a:r>
            <a:r>
              <a:rPr lang="en-US">
                <a:latin typeface="cmmi7" pitchFamily="34" charset="0"/>
              </a:rPr>
              <a:t>A</a:t>
            </a:r>
            <a:r>
              <a:rPr lang="en-US">
                <a:latin typeface="CMSY7" pitchFamily="34" charset="0"/>
              </a:rPr>
              <a:t>A</a:t>
            </a:r>
            <a:r>
              <a:rPr lang="en-US">
                <a:latin typeface="CMR7" pitchFamily="34" charset="0"/>
              </a:rPr>
              <a:t>A</a:t>
            </a:r>
            <a:r>
              <a:rPr lang="en-US">
                <a:latin typeface="CMSY10ORIG" pitchFamily="34" charset="0"/>
              </a:rPr>
              <a:t>A</a:t>
            </a:r>
            <a:r>
              <a:rPr lang="en-US">
                <a:latin typeface="MSAM7" pitchFamily="34" charset="0"/>
              </a:rPr>
              <a:t>A</a:t>
            </a:r>
            <a:endParaRPr lang="en-US"/>
          </a:p>
        </p:txBody>
      </p:sp>
    </p:spTree>
  </p:cSld>
  <p:clrMapOvr>
    <a:masterClrMapping/>
  </p:clrMapOvr>
  <p:transition advTm="1638"/>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Talk Overview</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7171" name="Picture 2" descr="S11_LogoHor.png"/>
          <p:cNvPicPr>
            <a:picLocks noChangeAspect="1"/>
          </p:cNvPicPr>
          <p:nvPr/>
        </p:nvPicPr>
        <p:blipFill>
          <a:blip r:embed="rId3"/>
          <a:srcRect t="79630" r="54198"/>
          <a:stretch>
            <a:fillRect/>
          </a:stretch>
        </p:blipFill>
        <p:spPr bwMode="auto">
          <a:xfrm>
            <a:off x="5638800" y="39688"/>
            <a:ext cx="1584325" cy="493712"/>
          </a:xfrm>
          <a:prstGeom prst="rect">
            <a:avLst/>
          </a:prstGeom>
          <a:noFill/>
          <a:ln w="9525">
            <a:noFill/>
            <a:miter lim="800000"/>
            <a:headEnd/>
            <a:tailEnd/>
          </a:ln>
        </p:spPr>
      </p:pic>
      <p:grpSp>
        <p:nvGrpSpPr>
          <p:cNvPr id="2" name="Group 18"/>
          <p:cNvGrpSpPr>
            <a:grpSpLocks/>
          </p:cNvGrpSpPr>
          <p:nvPr/>
        </p:nvGrpSpPr>
        <p:grpSpPr bwMode="auto">
          <a:xfrm>
            <a:off x="177800" y="1030288"/>
            <a:ext cx="1803400" cy="1625600"/>
            <a:chOff x="177800" y="1030288"/>
            <a:chExt cx="1803400" cy="1625600"/>
          </a:xfrm>
        </p:grpSpPr>
        <p:pic>
          <p:nvPicPr>
            <p:cNvPr id="7188" name="Picture 25"/>
            <p:cNvPicPr>
              <a:picLocks noChangeAspect="1" noChangeArrowheads="1"/>
            </p:cNvPicPr>
            <p:nvPr/>
          </p:nvPicPr>
          <p:blipFill>
            <a:blip r:embed="rId4"/>
            <a:srcRect b="50000"/>
            <a:stretch>
              <a:fillRect/>
            </a:stretch>
          </p:blipFill>
          <p:spPr bwMode="auto">
            <a:xfrm>
              <a:off x="203200" y="1670050"/>
              <a:ext cx="1752600" cy="985838"/>
            </a:xfrm>
            <a:prstGeom prst="rect">
              <a:avLst/>
            </a:prstGeom>
            <a:noFill/>
            <a:ln w="9525">
              <a:noFill/>
              <a:miter lim="800000"/>
              <a:headEnd/>
              <a:tailEnd/>
            </a:ln>
          </p:spPr>
        </p:pic>
        <p:sp>
          <p:nvSpPr>
            <p:cNvPr id="7189" name="TextBox 43"/>
            <p:cNvSpPr txBox="1">
              <a:spLocks noChangeArrowheads="1"/>
            </p:cNvSpPr>
            <p:nvPr/>
          </p:nvSpPr>
          <p:spPr bwMode="auto">
            <a:xfrm>
              <a:off x="177800" y="1030288"/>
              <a:ext cx="1803400" cy="400050"/>
            </a:xfrm>
            <a:prstGeom prst="rect">
              <a:avLst/>
            </a:prstGeom>
            <a:noFill/>
            <a:ln w="9525">
              <a:noFill/>
              <a:miter lim="800000"/>
              <a:headEnd/>
              <a:tailEnd/>
            </a:ln>
          </p:spPr>
          <p:txBody>
            <a:bodyPr wrap="none">
              <a:spAutoFit/>
            </a:bodyPr>
            <a:lstStyle/>
            <a:p>
              <a:r>
                <a:rPr lang="en-US" sz="2000"/>
                <a:t>What is MRT?</a:t>
              </a:r>
            </a:p>
          </p:txBody>
        </p:sp>
      </p:grpSp>
      <p:grpSp>
        <p:nvGrpSpPr>
          <p:cNvPr id="3" name="Group 19"/>
          <p:cNvGrpSpPr>
            <a:grpSpLocks/>
          </p:cNvGrpSpPr>
          <p:nvPr/>
        </p:nvGrpSpPr>
        <p:grpSpPr bwMode="auto">
          <a:xfrm>
            <a:off x="2651125" y="876300"/>
            <a:ext cx="1936750" cy="1790700"/>
            <a:chOff x="2651125" y="876300"/>
            <a:chExt cx="1936750" cy="1790700"/>
          </a:xfrm>
        </p:grpSpPr>
        <p:pic>
          <p:nvPicPr>
            <p:cNvPr id="7186" name="Picture 24"/>
            <p:cNvPicPr>
              <a:picLocks noChangeAspect="1" noChangeArrowheads="1"/>
            </p:cNvPicPr>
            <p:nvPr/>
          </p:nvPicPr>
          <p:blipFill>
            <a:blip r:embed="rId5"/>
            <a:srcRect/>
            <a:stretch>
              <a:fillRect/>
            </a:stretch>
          </p:blipFill>
          <p:spPr bwMode="auto">
            <a:xfrm>
              <a:off x="3114675" y="1657350"/>
              <a:ext cx="1009650" cy="1009650"/>
            </a:xfrm>
            <a:prstGeom prst="rect">
              <a:avLst/>
            </a:prstGeom>
            <a:noFill/>
            <a:ln w="9525">
              <a:noFill/>
              <a:miter lim="800000"/>
              <a:headEnd/>
              <a:tailEnd/>
            </a:ln>
          </p:spPr>
        </p:pic>
        <p:sp>
          <p:nvSpPr>
            <p:cNvPr id="7187" name="TextBox 44"/>
            <p:cNvSpPr txBox="1">
              <a:spLocks noChangeArrowheads="1"/>
            </p:cNvSpPr>
            <p:nvPr/>
          </p:nvSpPr>
          <p:spPr bwMode="auto">
            <a:xfrm>
              <a:off x="2651125" y="876300"/>
              <a:ext cx="1936750" cy="708025"/>
            </a:xfrm>
            <a:prstGeom prst="rect">
              <a:avLst/>
            </a:prstGeom>
            <a:noFill/>
            <a:ln w="9525">
              <a:noFill/>
              <a:miter lim="800000"/>
              <a:headEnd/>
              <a:tailEnd/>
            </a:ln>
          </p:spPr>
          <p:txBody>
            <a:bodyPr wrap="none">
              <a:spAutoFit/>
            </a:bodyPr>
            <a:lstStyle/>
            <a:p>
              <a:pPr algn="ctr"/>
              <a:r>
                <a:rPr lang="en-US" sz="2000"/>
                <a:t>DirectX </a:t>
              </a:r>
            </a:p>
            <a:p>
              <a:pPr algn="ctr"/>
              <a:r>
                <a:rPr lang="en-US" sz="2000"/>
                <a:t>Implementation</a:t>
              </a:r>
            </a:p>
          </p:txBody>
        </p:sp>
      </p:grpSp>
      <p:sp>
        <p:nvSpPr>
          <p:cNvPr id="7174" name="TextBox 45"/>
          <p:cNvSpPr txBox="1">
            <a:spLocks noChangeArrowheads="1"/>
          </p:cNvSpPr>
          <p:nvPr/>
        </p:nvSpPr>
        <p:spPr bwMode="auto">
          <a:xfrm>
            <a:off x="5867400" y="914400"/>
            <a:ext cx="184150" cy="461963"/>
          </a:xfrm>
          <a:prstGeom prst="rect">
            <a:avLst/>
          </a:prstGeom>
          <a:noFill/>
          <a:ln w="9525">
            <a:noFill/>
            <a:miter lim="800000"/>
            <a:headEnd/>
            <a:tailEnd/>
          </a:ln>
        </p:spPr>
        <p:txBody>
          <a:bodyPr wrap="none">
            <a:spAutoFit/>
          </a:bodyPr>
          <a:lstStyle/>
          <a:p>
            <a:endParaRPr lang="en-US"/>
          </a:p>
        </p:txBody>
      </p:sp>
      <p:grpSp>
        <p:nvGrpSpPr>
          <p:cNvPr id="4" name="Group 20"/>
          <p:cNvGrpSpPr>
            <a:grpSpLocks/>
          </p:cNvGrpSpPr>
          <p:nvPr/>
        </p:nvGrpSpPr>
        <p:grpSpPr bwMode="auto">
          <a:xfrm>
            <a:off x="5257800" y="876300"/>
            <a:ext cx="1936750" cy="1866900"/>
            <a:chOff x="5257800" y="876300"/>
            <a:chExt cx="1936750" cy="1866900"/>
          </a:xfrm>
        </p:grpSpPr>
        <p:pic>
          <p:nvPicPr>
            <p:cNvPr id="7184" name="Picture 27"/>
            <p:cNvPicPr>
              <a:picLocks noChangeAspect="1" noChangeArrowheads="1"/>
            </p:cNvPicPr>
            <p:nvPr/>
          </p:nvPicPr>
          <p:blipFill>
            <a:blip r:embed="rId6"/>
            <a:srcRect/>
            <a:stretch>
              <a:fillRect/>
            </a:stretch>
          </p:blipFill>
          <p:spPr bwMode="auto">
            <a:xfrm>
              <a:off x="5645150" y="1581150"/>
              <a:ext cx="1162050" cy="1162050"/>
            </a:xfrm>
            <a:prstGeom prst="rect">
              <a:avLst/>
            </a:prstGeom>
            <a:noFill/>
            <a:ln w="9525">
              <a:noFill/>
              <a:miter lim="800000"/>
              <a:headEnd/>
              <a:tailEnd/>
            </a:ln>
          </p:spPr>
        </p:pic>
        <p:sp>
          <p:nvSpPr>
            <p:cNvPr id="7185" name="TextBox 46"/>
            <p:cNvSpPr txBox="1">
              <a:spLocks noChangeArrowheads="1"/>
            </p:cNvSpPr>
            <p:nvPr/>
          </p:nvSpPr>
          <p:spPr bwMode="auto">
            <a:xfrm>
              <a:off x="5257800" y="876300"/>
              <a:ext cx="1936750" cy="708025"/>
            </a:xfrm>
            <a:prstGeom prst="rect">
              <a:avLst/>
            </a:prstGeom>
            <a:noFill/>
            <a:ln w="9525">
              <a:noFill/>
              <a:miter lim="800000"/>
              <a:headEnd/>
              <a:tailEnd/>
            </a:ln>
          </p:spPr>
          <p:txBody>
            <a:bodyPr wrap="none">
              <a:spAutoFit/>
            </a:bodyPr>
            <a:lstStyle/>
            <a:p>
              <a:pPr algn="ctr"/>
              <a:r>
                <a:rPr lang="en-US" sz="2000" dirty="0" smtClean="0"/>
                <a:t>Mobile</a:t>
              </a:r>
              <a:endParaRPr lang="en-US" sz="2000" dirty="0"/>
            </a:p>
            <a:p>
              <a:pPr algn="ctr"/>
              <a:r>
                <a:rPr lang="en-US" sz="2000" dirty="0"/>
                <a:t>Implementation</a:t>
              </a:r>
            </a:p>
          </p:txBody>
        </p:sp>
      </p:grpSp>
      <p:grpSp>
        <p:nvGrpSpPr>
          <p:cNvPr id="5" name="Group 16"/>
          <p:cNvGrpSpPr>
            <a:grpSpLocks/>
          </p:cNvGrpSpPr>
          <p:nvPr/>
        </p:nvGrpSpPr>
        <p:grpSpPr bwMode="auto">
          <a:xfrm>
            <a:off x="304800" y="2743200"/>
            <a:ext cx="3314700" cy="1282700"/>
            <a:chOff x="304800" y="2743200"/>
            <a:chExt cx="3314700" cy="1282700"/>
          </a:xfrm>
        </p:grpSpPr>
        <p:pic>
          <p:nvPicPr>
            <p:cNvPr id="7181" name="Picture 28"/>
            <p:cNvPicPr>
              <a:picLocks noChangeAspect="1" noChangeArrowheads="1"/>
            </p:cNvPicPr>
            <p:nvPr/>
          </p:nvPicPr>
          <p:blipFill>
            <a:blip r:embed="rId7"/>
            <a:srcRect l="1823" r="41080"/>
            <a:stretch>
              <a:fillRect/>
            </a:stretch>
          </p:blipFill>
          <p:spPr bwMode="auto">
            <a:xfrm>
              <a:off x="304800" y="3048000"/>
              <a:ext cx="838200" cy="977900"/>
            </a:xfrm>
            <a:prstGeom prst="rect">
              <a:avLst/>
            </a:prstGeom>
            <a:noFill/>
            <a:ln w="9525">
              <a:noFill/>
              <a:miter lim="800000"/>
              <a:headEnd/>
              <a:tailEnd/>
            </a:ln>
          </p:spPr>
        </p:pic>
        <p:sp>
          <p:nvSpPr>
            <p:cNvPr id="48" name="Right Brace 47"/>
            <p:cNvSpPr/>
            <p:nvPr/>
          </p:nvSpPr>
          <p:spPr>
            <a:xfrm rot="5400000">
              <a:off x="2247900" y="1562100"/>
              <a:ext cx="190500" cy="2552700"/>
            </a:xfrm>
            <a:prstGeom prst="rightBrace">
              <a:avLst>
                <a:gd name="adj1" fmla="val 8333"/>
                <a:gd name="adj2" fmla="val 70863"/>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7183" name="TextBox 51"/>
            <p:cNvSpPr txBox="1">
              <a:spLocks noChangeArrowheads="1"/>
            </p:cNvSpPr>
            <p:nvPr/>
          </p:nvSpPr>
          <p:spPr bwMode="auto">
            <a:xfrm>
              <a:off x="1219200" y="3352800"/>
              <a:ext cx="2063750" cy="400050"/>
            </a:xfrm>
            <a:prstGeom prst="rect">
              <a:avLst/>
            </a:prstGeom>
            <a:noFill/>
            <a:ln w="9525">
              <a:noFill/>
              <a:miter lim="800000"/>
              <a:headEnd/>
              <a:tailEnd/>
            </a:ln>
          </p:spPr>
          <p:txBody>
            <a:bodyPr wrap="none">
              <a:spAutoFit/>
            </a:bodyPr>
            <a:lstStyle/>
            <a:p>
              <a:r>
                <a:rPr lang="en-US" sz="2000" i="1"/>
                <a:t>Bradford J. Loos</a:t>
              </a:r>
            </a:p>
          </p:txBody>
        </p:sp>
      </p:grpSp>
      <p:grpSp>
        <p:nvGrpSpPr>
          <p:cNvPr id="6" name="Group 17"/>
          <p:cNvGrpSpPr>
            <a:grpSpLocks/>
          </p:cNvGrpSpPr>
          <p:nvPr/>
        </p:nvGrpSpPr>
        <p:grpSpPr bwMode="auto">
          <a:xfrm>
            <a:off x="3886200" y="2743200"/>
            <a:ext cx="2816225" cy="1273175"/>
            <a:chOff x="3886200" y="2743200"/>
            <a:chExt cx="2816225" cy="1273175"/>
          </a:xfrm>
        </p:grpSpPr>
        <p:sp>
          <p:nvSpPr>
            <p:cNvPr id="49" name="Right Brace 48"/>
            <p:cNvSpPr/>
            <p:nvPr/>
          </p:nvSpPr>
          <p:spPr>
            <a:xfrm rot="5400000">
              <a:off x="6130925" y="2362200"/>
              <a:ext cx="190500" cy="952500"/>
            </a:xfrm>
            <a:prstGeom prst="rightBrace">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pic>
          <p:nvPicPr>
            <p:cNvPr id="7179" name="Picture 29"/>
            <p:cNvPicPr>
              <a:picLocks noChangeAspect="1" noChangeArrowheads="1"/>
            </p:cNvPicPr>
            <p:nvPr/>
          </p:nvPicPr>
          <p:blipFill>
            <a:blip r:embed="rId8"/>
            <a:srcRect t="15788" r="44737"/>
            <a:stretch>
              <a:fillRect/>
            </a:stretch>
          </p:blipFill>
          <p:spPr bwMode="auto">
            <a:xfrm>
              <a:off x="5791200" y="3057525"/>
              <a:ext cx="838200" cy="958850"/>
            </a:xfrm>
            <a:prstGeom prst="rect">
              <a:avLst/>
            </a:prstGeom>
            <a:noFill/>
            <a:ln w="9525">
              <a:noFill/>
              <a:miter lim="800000"/>
              <a:headEnd/>
              <a:tailEnd/>
            </a:ln>
          </p:spPr>
        </p:pic>
        <p:sp>
          <p:nvSpPr>
            <p:cNvPr id="7180" name="TextBox 52"/>
            <p:cNvSpPr txBox="1">
              <a:spLocks noChangeArrowheads="1"/>
            </p:cNvSpPr>
            <p:nvPr/>
          </p:nvSpPr>
          <p:spPr bwMode="auto">
            <a:xfrm>
              <a:off x="3886200" y="3352800"/>
              <a:ext cx="1852613" cy="400050"/>
            </a:xfrm>
            <a:prstGeom prst="rect">
              <a:avLst/>
            </a:prstGeom>
            <a:noFill/>
            <a:ln w="9525">
              <a:noFill/>
              <a:miter lim="800000"/>
              <a:headEnd/>
              <a:tailEnd/>
            </a:ln>
          </p:spPr>
          <p:txBody>
            <a:bodyPr wrap="none">
              <a:spAutoFit/>
            </a:bodyPr>
            <a:lstStyle/>
            <a:p>
              <a:r>
                <a:rPr lang="en-US" sz="2000" i="1"/>
                <a:t>Kenny Mitchell</a:t>
              </a:r>
            </a:p>
          </p:txBody>
        </p:sp>
      </p:grpSp>
    </p:spTree>
  </p:cSld>
  <p:clrMapOvr>
    <a:masterClrMapping/>
  </p:clrMapOvr>
  <p:transition advTm="9001"/>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Dictionary</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11267"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sp>
        <p:nvSpPr>
          <p:cNvPr id="11268" name="TextBox 41"/>
          <p:cNvSpPr txBox="1">
            <a:spLocks noChangeArrowheads="1"/>
          </p:cNvSpPr>
          <p:nvPr/>
        </p:nvSpPr>
        <p:spPr bwMode="auto">
          <a:xfrm>
            <a:off x="228600" y="1171575"/>
            <a:ext cx="2732088" cy="400050"/>
          </a:xfrm>
          <a:prstGeom prst="rect">
            <a:avLst/>
          </a:prstGeom>
          <a:noFill/>
          <a:ln w="9525">
            <a:noFill/>
            <a:miter lim="800000"/>
            <a:headEnd/>
            <a:tailEnd/>
          </a:ln>
        </p:spPr>
        <p:txBody>
          <a:bodyPr wrap="none">
            <a:spAutoFit/>
          </a:bodyPr>
          <a:lstStyle/>
          <a:p>
            <a:r>
              <a:rPr lang="en-US" sz="2000" b="1"/>
              <a:t>Pre-Process (Offline)</a:t>
            </a:r>
          </a:p>
        </p:txBody>
      </p:sp>
      <p:grpSp>
        <p:nvGrpSpPr>
          <p:cNvPr id="2" name="Group 68"/>
          <p:cNvGrpSpPr>
            <a:grpSpLocks/>
          </p:cNvGrpSpPr>
          <p:nvPr/>
        </p:nvGrpSpPr>
        <p:grpSpPr bwMode="auto">
          <a:xfrm>
            <a:off x="509270" y="2111375"/>
            <a:ext cx="1012825" cy="1022350"/>
            <a:chOff x="284988" y="1772412"/>
            <a:chExt cx="1013460" cy="1023176"/>
          </a:xfrm>
        </p:grpSpPr>
        <p:sp>
          <p:nvSpPr>
            <p:cNvPr id="11309" name="TextBox 25"/>
            <p:cNvSpPr txBox="1">
              <a:spLocks noChangeArrowheads="1"/>
            </p:cNvSpPr>
            <p:nvPr/>
          </p:nvSpPr>
          <p:spPr bwMode="auto">
            <a:xfrm>
              <a:off x="310706" y="2441619"/>
              <a:ext cx="962025" cy="353969"/>
            </a:xfrm>
            <a:prstGeom prst="rect">
              <a:avLst/>
            </a:prstGeom>
            <a:noFill/>
            <a:ln w="9525">
              <a:noFill/>
              <a:miter lim="800000"/>
              <a:headEnd/>
              <a:tailEnd/>
            </a:ln>
          </p:spPr>
          <p:txBody>
            <a:bodyPr wrap="none">
              <a:spAutoFit/>
            </a:bodyPr>
            <a:lstStyle/>
            <a:p>
              <a:r>
                <a:rPr lang="en-US" sz="1700" b="1"/>
                <a:t>Shapes</a:t>
              </a:r>
            </a:p>
          </p:txBody>
        </p:sp>
        <p:grpSp>
          <p:nvGrpSpPr>
            <p:cNvPr id="11310" name="Group 54"/>
            <p:cNvGrpSpPr>
              <a:grpSpLocks/>
            </p:cNvGrpSpPr>
            <p:nvPr/>
          </p:nvGrpSpPr>
          <p:grpSpPr bwMode="auto">
            <a:xfrm>
              <a:off x="284988" y="1772412"/>
              <a:ext cx="1013460" cy="672084"/>
              <a:chOff x="1656588" y="2961132"/>
              <a:chExt cx="1013460" cy="672084"/>
            </a:xfrm>
          </p:grpSpPr>
          <p:pic>
            <p:nvPicPr>
              <p:cNvPr id="11311" name="Picture 36" descr="cube-2.png"/>
              <p:cNvPicPr>
                <a:picLocks noChangeAspect="1"/>
              </p:cNvPicPr>
              <p:nvPr/>
            </p:nvPicPr>
            <p:blipFill>
              <a:blip r:embed="rId5"/>
              <a:srcRect/>
              <a:stretch>
                <a:fillRect/>
              </a:stretch>
            </p:blipFill>
            <p:spPr bwMode="auto">
              <a:xfrm>
                <a:off x="1656588" y="2961132"/>
                <a:ext cx="320040" cy="320040"/>
              </a:xfrm>
              <a:prstGeom prst="rect">
                <a:avLst/>
              </a:prstGeom>
              <a:noFill/>
              <a:ln w="9525">
                <a:noFill/>
                <a:miter lim="800000"/>
                <a:headEnd/>
                <a:tailEnd/>
              </a:ln>
            </p:spPr>
          </p:pic>
          <p:pic>
            <p:nvPicPr>
              <p:cNvPr id="11312" name="Picture 39" descr="cube-4b.png"/>
              <p:cNvPicPr>
                <a:picLocks noChangeAspect="1"/>
              </p:cNvPicPr>
              <p:nvPr/>
            </p:nvPicPr>
            <p:blipFill>
              <a:blip r:embed="rId6"/>
              <a:srcRect/>
              <a:stretch>
                <a:fillRect/>
              </a:stretch>
            </p:blipFill>
            <p:spPr bwMode="auto">
              <a:xfrm>
                <a:off x="1656588" y="3313176"/>
                <a:ext cx="320040" cy="320040"/>
              </a:xfrm>
              <a:prstGeom prst="rect">
                <a:avLst/>
              </a:prstGeom>
              <a:noFill/>
              <a:ln w="9525">
                <a:noFill/>
                <a:miter lim="800000"/>
                <a:headEnd/>
                <a:tailEnd/>
              </a:ln>
            </p:spPr>
          </p:pic>
          <p:pic>
            <p:nvPicPr>
              <p:cNvPr id="11313" name="Picture 37" descr="cube-3.png"/>
              <p:cNvPicPr>
                <a:picLocks noChangeAspect="1"/>
              </p:cNvPicPr>
              <p:nvPr/>
            </p:nvPicPr>
            <p:blipFill>
              <a:blip r:embed="rId7"/>
              <a:srcRect/>
              <a:stretch>
                <a:fillRect/>
              </a:stretch>
            </p:blipFill>
            <p:spPr bwMode="auto">
              <a:xfrm>
                <a:off x="2003298" y="2961132"/>
                <a:ext cx="320040" cy="320040"/>
              </a:xfrm>
              <a:prstGeom prst="rect">
                <a:avLst/>
              </a:prstGeom>
              <a:noFill/>
              <a:ln w="9525">
                <a:noFill/>
                <a:miter lim="800000"/>
                <a:headEnd/>
                <a:tailEnd/>
              </a:ln>
            </p:spPr>
          </p:pic>
          <p:pic>
            <p:nvPicPr>
              <p:cNvPr id="11314" name="Picture 40" descr="cube-5.png"/>
              <p:cNvPicPr>
                <a:picLocks noChangeAspect="1"/>
              </p:cNvPicPr>
              <p:nvPr/>
            </p:nvPicPr>
            <p:blipFill>
              <a:blip r:embed="rId8"/>
              <a:srcRect/>
              <a:stretch>
                <a:fillRect/>
              </a:stretch>
            </p:blipFill>
            <p:spPr bwMode="auto">
              <a:xfrm>
                <a:off x="2003298" y="3313176"/>
                <a:ext cx="320040" cy="320040"/>
              </a:xfrm>
              <a:prstGeom prst="rect">
                <a:avLst/>
              </a:prstGeom>
              <a:noFill/>
              <a:ln w="9525">
                <a:noFill/>
                <a:miter lim="800000"/>
                <a:headEnd/>
                <a:tailEnd/>
              </a:ln>
            </p:spPr>
          </p:pic>
          <p:pic>
            <p:nvPicPr>
              <p:cNvPr id="11315" name="Picture 38" descr="cube-4a.png"/>
              <p:cNvPicPr>
                <a:picLocks noChangeAspect="1"/>
              </p:cNvPicPr>
              <p:nvPr/>
            </p:nvPicPr>
            <p:blipFill>
              <a:blip r:embed="rId9"/>
              <a:srcRect/>
              <a:stretch>
                <a:fillRect/>
              </a:stretch>
            </p:blipFill>
            <p:spPr bwMode="auto">
              <a:xfrm>
                <a:off x="2350008" y="2961132"/>
                <a:ext cx="320040" cy="320040"/>
              </a:xfrm>
              <a:prstGeom prst="rect">
                <a:avLst/>
              </a:prstGeom>
              <a:noFill/>
              <a:ln w="9525">
                <a:noFill/>
                <a:miter lim="800000"/>
                <a:headEnd/>
                <a:tailEnd/>
              </a:ln>
            </p:spPr>
          </p:pic>
          <p:pic>
            <p:nvPicPr>
              <p:cNvPr id="11316" name="Picture 41" descr="cube-6.png"/>
              <p:cNvPicPr>
                <a:picLocks noChangeAspect="1"/>
              </p:cNvPicPr>
              <p:nvPr/>
            </p:nvPicPr>
            <p:blipFill>
              <a:blip r:embed="rId10"/>
              <a:srcRect/>
              <a:stretch>
                <a:fillRect/>
              </a:stretch>
            </p:blipFill>
            <p:spPr bwMode="auto">
              <a:xfrm>
                <a:off x="2350008" y="3313176"/>
                <a:ext cx="320040" cy="320040"/>
              </a:xfrm>
              <a:prstGeom prst="rect">
                <a:avLst/>
              </a:prstGeom>
              <a:noFill/>
              <a:ln w="9525">
                <a:noFill/>
                <a:miter lim="800000"/>
                <a:headEnd/>
                <a:tailEnd/>
              </a:ln>
            </p:spPr>
          </p:pic>
        </p:grpSp>
      </p:grpSp>
      <p:grpSp>
        <p:nvGrpSpPr>
          <p:cNvPr id="4" name="Group 90"/>
          <p:cNvGrpSpPr>
            <a:grpSpLocks/>
          </p:cNvGrpSpPr>
          <p:nvPr/>
        </p:nvGrpSpPr>
        <p:grpSpPr bwMode="auto">
          <a:xfrm>
            <a:off x="2147641" y="2097088"/>
            <a:ext cx="730250" cy="1036637"/>
            <a:chOff x="1722120" y="1758696"/>
            <a:chExt cx="731520" cy="1036892"/>
          </a:xfrm>
        </p:grpSpPr>
        <p:sp>
          <p:nvSpPr>
            <p:cNvPr id="11307" name="TextBox 26"/>
            <p:cNvSpPr txBox="1">
              <a:spLocks noChangeArrowheads="1"/>
            </p:cNvSpPr>
            <p:nvPr/>
          </p:nvSpPr>
          <p:spPr bwMode="auto">
            <a:xfrm>
              <a:off x="1740218" y="2441619"/>
              <a:ext cx="695325" cy="353969"/>
            </a:xfrm>
            <a:prstGeom prst="rect">
              <a:avLst/>
            </a:prstGeom>
            <a:noFill/>
            <a:ln w="9525">
              <a:noFill/>
              <a:miter lim="800000"/>
              <a:headEnd/>
              <a:tailEnd/>
            </a:ln>
          </p:spPr>
          <p:txBody>
            <a:bodyPr wrap="none">
              <a:spAutoFit/>
            </a:bodyPr>
            <a:lstStyle/>
            <a:p>
              <a:r>
                <a:rPr lang="en-US" sz="1700" b="1"/>
                <a:t>Prior</a:t>
              </a:r>
            </a:p>
          </p:txBody>
        </p:sp>
        <p:pic>
          <p:nvPicPr>
            <p:cNvPr id="11308" name="Picture 38" descr="cube-scambled.png"/>
            <p:cNvPicPr>
              <a:picLocks noChangeAspect="1"/>
            </p:cNvPicPr>
            <p:nvPr/>
          </p:nvPicPr>
          <p:blipFill>
            <a:blip r:embed="rId11"/>
            <a:srcRect/>
            <a:stretch>
              <a:fillRect/>
            </a:stretch>
          </p:blipFill>
          <p:spPr bwMode="auto">
            <a:xfrm>
              <a:off x="1722120" y="1758696"/>
              <a:ext cx="731520" cy="731520"/>
            </a:xfrm>
            <a:prstGeom prst="rect">
              <a:avLst/>
            </a:prstGeom>
            <a:noFill/>
            <a:ln w="9525">
              <a:noFill/>
              <a:miter lim="800000"/>
              <a:headEnd/>
              <a:tailEnd/>
            </a:ln>
          </p:spPr>
        </p:pic>
      </p:grpSp>
      <p:grpSp>
        <p:nvGrpSpPr>
          <p:cNvPr id="10" name="Group 163"/>
          <p:cNvGrpSpPr>
            <a:grpSpLocks/>
          </p:cNvGrpSpPr>
          <p:nvPr/>
        </p:nvGrpSpPr>
        <p:grpSpPr bwMode="auto">
          <a:xfrm>
            <a:off x="3503437" y="2143125"/>
            <a:ext cx="1296987" cy="990600"/>
            <a:chOff x="4010025" y="1804861"/>
            <a:chExt cx="1296988" cy="990727"/>
          </a:xfrm>
        </p:grpSpPr>
        <p:sp>
          <p:nvSpPr>
            <p:cNvPr id="11276" name="TextBox 34"/>
            <p:cNvSpPr txBox="1">
              <a:spLocks noChangeArrowheads="1"/>
            </p:cNvSpPr>
            <p:nvPr/>
          </p:nvSpPr>
          <p:spPr bwMode="auto">
            <a:xfrm>
              <a:off x="4010025" y="2441619"/>
              <a:ext cx="1296988" cy="353969"/>
            </a:xfrm>
            <a:prstGeom prst="rect">
              <a:avLst/>
            </a:prstGeom>
            <a:noFill/>
            <a:ln w="9525">
              <a:noFill/>
              <a:miter lim="800000"/>
              <a:headEnd/>
              <a:tailEnd/>
            </a:ln>
          </p:spPr>
          <p:txBody>
            <a:bodyPr wrap="none">
              <a:spAutoFit/>
            </a:bodyPr>
            <a:lstStyle/>
            <a:p>
              <a:r>
                <a:rPr lang="en-US" sz="1700" b="1"/>
                <a:t>U Textures</a:t>
              </a:r>
            </a:p>
          </p:txBody>
        </p:sp>
        <p:grpSp>
          <p:nvGrpSpPr>
            <p:cNvPr id="11277" name="Group 162"/>
            <p:cNvGrpSpPr>
              <a:grpSpLocks/>
            </p:cNvGrpSpPr>
            <p:nvPr/>
          </p:nvGrpSpPr>
          <p:grpSpPr bwMode="auto">
            <a:xfrm>
              <a:off x="4149662" y="1804861"/>
              <a:ext cx="1010462" cy="658368"/>
              <a:chOff x="300038" y="2993581"/>
              <a:chExt cx="1010462" cy="658368"/>
            </a:xfrm>
          </p:grpSpPr>
          <p:pic>
            <p:nvPicPr>
              <p:cNvPr id="11278" name="Picture 36" descr="mode-0.png"/>
              <p:cNvPicPr>
                <a:picLocks noChangeAspect="1"/>
              </p:cNvPicPr>
              <p:nvPr/>
            </p:nvPicPr>
            <p:blipFill>
              <a:blip r:embed="rId12"/>
              <a:srcRect/>
              <a:stretch>
                <a:fillRect/>
              </a:stretch>
            </p:blipFill>
            <p:spPr bwMode="auto">
              <a:xfrm>
                <a:off x="300038" y="2993581"/>
                <a:ext cx="320025" cy="320040"/>
              </a:xfrm>
              <a:prstGeom prst="rect">
                <a:avLst/>
              </a:prstGeom>
              <a:noFill/>
              <a:ln w="9525">
                <a:noFill/>
                <a:miter lim="800000"/>
                <a:headEnd/>
                <a:tailEnd/>
              </a:ln>
            </p:spPr>
          </p:pic>
          <p:pic>
            <p:nvPicPr>
              <p:cNvPr id="11279" name="Picture 37" descr="mode-1.png"/>
              <p:cNvPicPr>
                <a:picLocks noChangeAspect="1"/>
              </p:cNvPicPr>
              <p:nvPr/>
            </p:nvPicPr>
            <p:blipFill>
              <a:blip r:embed="rId13"/>
              <a:srcRect/>
              <a:stretch>
                <a:fillRect/>
              </a:stretch>
            </p:blipFill>
            <p:spPr bwMode="auto">
              <a:xfrm>
                <a:off x="646181" y="2993581"/>
                <a:ext cx="319101" cy="320040"/>
              </a:xfrm>
              <a:prstGeom prst="rect">
                <a:avLst/>
              </a:prstGeom>
              <a:noFill/>
              <a:ln w="9525">
                <a:noFill/>
                <a:miter lim="800000"/>
                <a:headEnd/>
                <a:tailEnd/>
              </a:ln>
            </p:spPr>
          </p:pic>
          <p:pic>
            <p:nvPicPr>
              <p:cNvPr id="11280" name="Picture 38" descr="mode-2.png"/>
              <p:cNvPicPr>
                <a:picLocks noChangeAspect="1"/>
              </p:cNvPicPr>
              <p:nvPr/>
            </p:nvPicPr>
            <p:blipFill>
              <a:blip r:embed="rId14"/>
              <a:srcRect/>
              <a:stretch>
                <a:fillRect/>
              </a:stretch>
            </p:blipFill>
            <p:spPr bwMode="auto">
              <a:xfrm>
                <a:off x="991399" y="2993581"/>
                <a:ext cx="319101" cy="320040"/>
              </a:xfrm>
              <a:prstGeom prst="rect">
                <a:avLst/>
              </a:prstGeom>
              <a:noFill/>
              <a:ln w="9525">
                <a:noFill/>
                <a:miter lim="800000"/>
                <a:headEnd/>
                <a:tailEnd/>
              </a:ln>
            </p:spPr>
          </p:pic>
          <p:pic>
            <p:nvPicPr>
              <p:cNvPr id="11281" name="Picture 39" descr="mode-3.png"/>
              <p:cNvPicPr>
                <a:picLocks noChangeAspect="1"/>
              </p:cNvPicPr>
              <p:nvPr/>
            </p:nvPicPr>
            <p:blipFill>
              <a:blip r:embed="rId15"/>
              <a:srcRect/>
              <a:stretch>
                <a:fillRect/>
              </a:stretch>
            </p:blipFill>
            <p:spPr bwMode="auto">
              <a:xfrm>
                <a:off x="300038" y="3331909"/>
                <a:ext cx="320025" cy="320040"/>
              </a:xfrm>
              <a:prstGeom prst="rect">
                <a:avLst/>
              </a:prstGeom>
              <a:noFill/>
              <a:ln w="9525">
                <a:noFill/>
                <a:miter lim="800000"/>
                <a:headEnd/>
                <a:tailEnd/>
              </a:ln>
            </p:spPr>
          </p:pic>
          <p:pic>
            <p:nvPicPr>
              <p:cNvPr id="11282" name="Picture 40" descr="mode-4.png"/>
              <p:cNvPicPr>
                <a:picLocks noChangeAspect="1"/>
              </p:cNvPicPr>
              <p:nvPr/>
            </p:nvPicPr>
            <p:blipFill>
              <a:blip r:embed="rId16"/>
              <a:srcRect/>
              <a:stretch>
                <a:fillRect/>
              </a:stretch>
            </p:blipFill>
            <p:spPr bwMode="auto">
              <a:xfrm>
                <a:off x="645719" y="3331909"/>
                <a:ext cx="320025" cy="320040"/>
              </a:xfrm>
              <a:prstGeom prst="rect">
                <a:avLst/>
              </a:prstGeom>
              <a:noFill/>
              <a:ln w="9525">
                <a:noFill/>
                <a:miter lim="800000"/>
                <a:headEnd/>
                <a:tailEnd/>
              </a:ln>
            </p:spPr>
          </p:pic>
          <p:pic>
            <p:nvPicPr>
              <p:cNvPr id="11283" name="Picture 41" descr="mode-5.png"/>
              <p:cNvPicPr>
                <a:picLocks noChangeAspect="1"/>
              </p:cNvPicPr>
              <p:nvPr/>
            </p:nvPicPr>
            <p:blipFill>
              <a:blip r:embed="rId17"/>
              <a:srcRect/>
              <a:stretch>
                <a:fillRect/>
              </a:stretch>
            </p:blipFill>
            <p:spPr bwMode="auto">
              <a:xfrm>
                <a:off x="991400" y="3331909"/>
                <a:ext cx="319100" cy="320040"/>
              </a:xfrm>
              <a:prstGeom prst="rect">
                <a:avLst/>
              </a:prstGeom>
              <a:noFill/>
              <a:ln w="9525">
                <a:noFill/>
                <a:miter lim="800000"/>
                <a:headEnd/>
                <a:tailEnd/>
              </a:ln>
            </p:spPr>
          </p:pic>
        </p:grpSp>
      </p:grpSp>
      <p:grpSp>
        <p:nvGrpSpPr>
          <p:cNvPr id="12" name="Group 165"/>
          <p:cNvGrpSpPr>
            <a:grpSpLocks/>
          </p:cNvGrpSpPr>
          <p:nvPr/>
        </p:nvGrpSpPr>
        <p:grpSpPr bwMode="auto">
          <a:xfrm>
            <a:off x="5425970" y="2097088"/>
            <a:ext cx="1217612" cy="1038225"/>
            <a:chOff x="5776913" y="1758422"/>
            <a:chExt cx="1217612" cy="1038753"/>
          </a:xfrm>
        </p:grpSpPr>
        <p:sp>
          <p:nvSpPr>
            <p:cNvPr id="11274" name="TextBox 34"/>
            <p:cNvSpPr txBox="1">
              <a:spLocks noChangeArrowheads="1"/>
            </p:cNvSpPr>
            <p:nvPr/>
          </p:nvSpPr>
          <p:spPr bwMode="auto">
            <a:xfrm>
              <a:off x="5776913" y="2442851"/>
              <a:ext cx="1217612" cy="354324"/>
            </a:xfrm>
            <a:prstGeom prst="rect">
              <a:avLst/>
            </a:prstGeom>
            <a:noFill/>
            <a:ln w="9525">
              <a:noFill/>
              <a:miter lim="800000"/>
              <a:headEnd/>
              <a:tailEnd/>
            </a:ln>
          </p:spPr>
          <p:txBody>
            <a:bodyPr wrap="none">
              <a:spAutoFit/>
            </a:bodyPr>
            <a:lstStyle/>
            <a:p>
              <a:r>
                <a:rPr lang="en-US" sz="1700" b="1"/>
                <a:t>Interfaces</a:t>
              </a:r>
            </a:p>
          </p:txBody>
        </p:sp>
        <p:pic>
          <p:nvPicPr>
            <p:cNvPr id="11275" name="Picture 164" descr="interface operators.png"/>
            <p:cNvPicPr>
              <a:picLocks noChangeAspect="1"/>
            </p:cNvPicPr>
            <p:nvPr/>
          </p:nvPicPr>
          <p:blipFill>
            <a:blip r:embed="rId18"/>
            <a:srcRect/>
            <a:stretch>
              <a:fillRect/>
            </a:stretch>
          </p:blipFill>
          <p:spPr bwMode="auto">
            <a:xfrm>
              <a:off x="5904578" y="1758422"/>
              <a:ext cx="931242" cy="731520"/>
            </a:xfrm>
            <a:prstGeom prst="rect">
              <a:avLst/>
            </a:prstGeom>
            <a:noFill/>
            <a:ln w="9525">
              <a:noFill/>
              <a:miter lim="800000"/>
              <a:headEnd/>
              <a:tailEnd/>
            </a:ln>
          </p:spPr>
        </p:pic>
      </p:grpSp>
    </p:spTree>
    <p:custDataLst>
      <p:tags r:id="rId1"/>
    </p:custDataLst>
  </p:cSld>
  <p:clrMapOvr>
    <a:masterClrMapping/>
  </p:clrMapOvr>
  <p:transition advTm="1993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Dictionary : Shapes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12291"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grpSp>
        <p:nvGrpSpPr>
          <p:cNvPr id="2" name="Group 49"/>
          <p:cNvGrpSpPr>
            <a:grpSpLocks/>
          </p:cNvGrpSpPr>
          <p:nvPr/>
        </p:nvGrpSpPr>
        <p:grpSpPr bwMode="auto">
          <a:xfrm>
            <a:off x="2552700" y="762000"/>
            <a:ext cx="1371600" cy="1600200"/>
            <a:chOff x="2552700" y="762000"/>
            <a:chExt cx="1371600" cy="1600200"/>
          </a:xfrm>
        </p:grpSpPr>
        <p:pic>
          <p:nvPicPr>
            <p:cNvPr id="12358" name="Picture 36" descr="cube-2.png"/>
            <p:cNvPicPr>
              <a:picLocks noChangeAspect="1"/>
            </p:cNvPicPr>
            <p:nvPr/>
          </p:nvPicPr>
          <p:blipFill>
            <a:blip r:embed="rId5"/>
            <a:srcRect/>
            <a:stretch>
              <a:fillRect/>
            </a:stretch>
          </p:blipFill>
          <p:spPr bwMode="auto">
            <a:xfrm>
              <a:off x="2552700" y="762000"/>
              <a:ext cx="1371600" cy="1371600"/>
            </a:xfrm>
            <a:prstGeom prst="rect">
              <a:avLst/>
            </a:prstGeom>
            <a:noFill/>
            <a:ln w="9525">
              <a:noFill/>
              <a:miter lim="800000"/>
              <a:headEnd/>
              <a:tailEnd/>
            </a:ln>
          </p:spPr>
        </p:pic>
        <p:sp>
          <p:nvSpPr>
            <p:cNvPr id="12359" name="TextBox 42"/>
            <p:cNvSpPr txBox="1">
              <a:spLocks noChangeArrowheads="1"/>
            </p:cNvSpPr>
            <p:nvPr/>
          </p:nvSpPr>
          <p:spPr bwMode="auto">
            <a:xfrm>
              <a:off x="2781300" y="2008188"/>
              <a:ext cx="914400" cy="354012"/>
            </a:xfrm>
            <a:prstGeom prst="rect">
              <a:avLst/>
            </a:prstGeom>
            <a:noFill/>
            <a:ln w="9525">
              <a:noFill/>
              <a:miter lim="800000"/>
              <a:headEnd/>
              <a:tailEnd/>
            </a:ln>
          </p:spPr>
          <p:txBody>
            <a:bodyPr wrap="none">
              <a:spAutoFit/>
            </a:bodyPr>
            <a:lstStyle/>
            <a:p>
              <a:r>
                <a:rPr lang="en-US" sz="1700" i="1"/>
                <a:t>2 Sides</a:t>
              </a:r>
            </a:p>
          </p:txBody>
        </p:sp>
      </p:grpSp>
      <p:grpSp>
        <p:nvGrpSpPr>
          <p:cNvPr id="3" name="Group 64"/>
          <p:cNvGrpSpPr>
            <a:grpSpLocks/>
          </p:cNvGrpSpPr>
          <p:nvPr/>
        </p:nvGrpSpPr>
        <p:grpSpPr bwMode="auto">
          <a:xfrm>
            <a:off x="2552700" y="2362200"/>
            <a:ext cx="1371600" cy="1600200"/>
            <a:chOff x="2552700" y="2362200"/>
            <a:chExt cx="1371600" cy="1600200"/>
          </a:xfrm>
        </p:grpSpPr>
        <p:pic>
          <p:nvPicPr>
            <p:cNvPr id="12356" name="Picture 39" descr="cube-4b.png"/>
            <p:cNvPicPr>
              <a:picLocks noChangeAspect="1"/>
            </p:cNvPicPr>
            <p:nvPr/>
          </p:nvPicPr>
          <p:blipFill>
            <a:blip r:embed="rId6"/>
            <a:srcRect/>
            <a:stretch>
              <a:fillRect/>
            </a:stretch>
          </p:blipFill>
          <p:spPr bwMode="auto">
            <a:xfrm>
              <a:off x="2552700" y="2590800"/>
              <a:ext cx="1371600" cy="1371600"/>
            </a:xfrm>
            <a:prstGeom prst="rect">
              <a:avLst/>
            </a:prstGeom>
            <a:noFill/>
            <a:ln w="9525">
              <a:noFill/>
              <a:miter lim="800000"/>
              <a:headEnd/>
              <a:tailEnd/>
            </a:ln>
          </p:spPr>
        </p:pic>
        <p:sp>
          <p:nvSpPr>
            <p:cNvPr id="12357" name="TextBox 43"/>
            <p:cNvSpPr txBox="1">
              <a:spLocks noChangeArrowheads="1"/>
            </p:cNvSpPr>
            <p:nvPr/>
          </p:nvSpPr>
          <p:spPr bwMode="auto">
            <a:xfrm>
              <a:off x="2781300" y="2362200"/>
              <a:ext cx="914400" cy="354013"/>
            </a:xfrm>
            <a:prstGeom prst="rect">
              <a:avLst/>
            </a:prstGeom>
            <a:noFill/>
            <a:ln w="9525">
              <a:noFill/>
              <a:miter lim="800000"/>
              <a:headEnd/>
              <a:tailEnd/>
            </a:ln>
          </p:spPr>
          <p:txBody>
            <a:bodyPr wrap="none">
              <a:spAutoFit/>
            </a:bodyPr>
            <a:lstStyle/>
            <a:p>
              <a:r>
                <a:rPr lang="en-US" sz="1700" i="1"/>
                <a:t>4 Sides</a:t>
              </a:r>
            </a:p>
          </p:txBody>
        </p:sp>
      </p:grpSp>
      <p:grpSp>
        <p:nvGrpSpPr>
          <p:cNvPr id="4" name="Group 60"/>
          <p:cNvGrpSpPr>
            <a:grpSpLocks/>
          </p:cNvGrpSpPr>
          <p:nvPr/>
        </p:nvGrpSpPr>
        <p:grpSpPr bwMode="auto">
          <a:xfrm>
            <a:off x="4152900" y="762000"/>
            <a:ext cx="1371600" cy="1600200"/>
            <a:chOff x="4152900" y="762000"/>
            <a:chExt cx="1371600" cy="1600200"/>
          </a:xfrm>
        </p:grpSpPr>
        <p:pic>
          <p:nvPicPr>
            <p:cNvPr id="12354" name="Picture 37" descr="cube-3.png"/>
            <p:cNvPicPr>
              <a:picLocks noChangeAspect="1"/>
            </p:cNvPicPr>
            <p:nvPr/>
          </p:nvPicPr>
          <p:blipFill>
            <a:blip r:embed="rId7"/>
            <a:srcRect/>
            <a:stretch>
              <a:fillRect/>
            </a:stretch>
          </p:blipFill>
          <p:spPr bwMode="auto">
            <a:xfrm>
              <a:off x="4152900" y="762000"/>
              <a:ext cx="1371600" cy="1371600"/>
            </a:xfrm>
            <a:prstGeom prst="rect">
              <a:avLst/>
            </a:prstGeom>
            <a:noFill/>
            <a:ln w="9525">
              <a:noFill/>
              <a:miter lim="800000"/>
              <a:headEnd/>
              <a:tailEnd/>
            </a:ln>
          </p:spPr>
        </p:pic>
        <p:sp>
          <p:nvSpPr>
            <p:cNvPr id="12355" name="TextBox 44"/>
            <p:cNvSpPr txBox="1">
              <a:spLocks noChangeArrowheads="1"/>
            </p:cNvSpPr>
            <p:nvPr/>
          </p:nvSpPr>
          <p:spPr bwMode="auto">
            <a:xfrm>
              <a:off x="4343400" y="2008188"/>
              <a:ext cx="914400" cy="354012"/>
            </a:xfrm>
            <a:prstGeom prst="rect">
              <a:avLst/>
            </a:prstGeom>
            <a:noFill/>
            <a:ln w="9525">
              <a:noFill/>
              <a:miter lim="800000"/>
              <a:headEnd/>
              <a:tailEnd/>
            </a:ln>
          </p:spPr>
          <p:txBody>
            <a:bodyPr wrap="none">
              <a:spAutoFit/>
            </a:bodyPr>
            <a:lstStyle/>
            <a:p>
              <a:r>
                <a:rPr lang="en-US" sz="1700" i="1"/>
                <a:t>3 Sides</a:t>
              </a:r>
            </a:p>
          </p:txBody>
        </p:sp>
      </p:grpSp>
      <p:grpSp>
        <p:nvGrpSpPr>
          <p:cNvPr id="5" name="Group 63"/>
          <p:cNvGrpSpPr>
            <a:grpSpLocks/>
          </p:cNvGrpSpPr>
          <p:nvPr/>
        </p:nvGrpSpPr>
        <p:grpSpPr bwMode="auto">
          <a:xfrm>
            <a:off x="4114800" y="2362200"/>
            <a:ext cx="1371600" cy="1600200"/>
            <a:chOff x="4114800" y="2362200"/>
            <a:chExt cx="1371600" cy="1600200"/>
          </a:xfrm>
        </p:grpSpPr>
        <p:pic>
          <p:nvPicPr>
            <p:cNvPr id="12352" name="Picture 40" descr="cube-5.png"/>
            <p:cNvPicPr>
              <a:picLocks noChangeAspect="1"/>
            </p:cNvPicPr>
            <p:nvPr/>
          </p:nvPicPr>
          <p:blipFill>
            <a:blip r:embed="rId8"/>
            <a:srcRect/>
            <a:stretch>
              <a:fillRect/>
            </a:stretch>
          </p:blipFill>
          <p:spPr bwMode="auto">
            <a:xfrm>
              <a:off x="4114800" y="2590800"/>
              <a:ext cx="1371600" cy="1371600"/>
            </a:xfrm>
            <a:prstGeom prst="rect">
              <a:avLst/>
            </a:prstGeom>
            <a:noFill/>
            <a:ln w="9525">
              <a:noFill/>
              <a:miter lim="800000"/>
              <a:headEnd/>
              <a:tailEnd/>
            </a:ln>
          </p:spPr>
        </p:pic>
        <p:sp>
          <p:nvSpPr>
            <p:cNvPr id="12353" name="TextBox 45"/>
            <p:cNvSpPr txBox="1">
              <a:spLocks noChangeArrowheads="1"/>
            </p:cNvSpPr>
            <p:nvPr/>
          </p:nvSpPr>
          <p:spPr bwMode="auto">
            <a:xfrm>
              <a:off x="4343400" y="2362200"/>
              <a:ext cx="914400" cy="354013"/>
            </a:xfrm>
            <a:prstGeom prst="rect">
              <a:avLst/>
            </a:prstGeom>
            <a:noFill/>
            <a:ln w="9525">
              <a:noFill/>
              <a:miter lim="800000"/>
              <a:headEnd/>
              <a:tailEnd/>
            </a:ln>
          </p:spPr>
          <p:txBody>
            <a:bodyPr wrap="none">
              <a:spAutoFit/>
            </a:bodyPr>
            <a:lstStyle/>
            <a:p>
              <a:r>
                <a:rPr lang="en-US" sz="1700" i="1"/>
                <a:t>5 Sides</a:t>
              </a:r>
            </a:p>
          </p:txBody>
        </p:sp>
      </p:grpSp>
      <p:grpSp>
        <p:nvGrpSpPr>
          <p:cNvPr id="6" name="Group 61"/>
          <p:cNvGrpSpPr>
            <a:grpSpLocks/>
          </p:cNvGrpSpPr>
          <p:nvPr/>
        </p:nvGrpSpPr>
        <p:grpSpPr bwMode="auto">
          <a:xfrm>
            <a:off x="5715000" y="762000"/>
            <a:ext cx="1371600" cy="1600200"/>
            <a:chOff x="5715000" y="762000"/>
            <a:chExt cx="1371600" cy="1600200"/>
          </a:xfrm>
        </p:grpSpPr>
        <p:pic>
          <p:nvPicPr>
            <p:cNvPr id="12350" name="Picture 38" descr="cube-4a.png"/>
            <p:cNvPicPr>
              <a:picLocks noChangeAspect="1"/>
            </p:cNvPicPr>
            <p:nvPr/>
          </p:nvPicPr>
          <p:blipFill>
            <a:blip r:embed="rId9"/>
            <a:srcRect/>
            <a:stretch>
              <a:fillRect/>
            </a:stretch>
          </p:blipFill>
          <p:spPr bwMode="auto">
            <a:xfrm>
              <a:off x="5715000" y="762000"/>
              <a:ext cx="1371600" cy="1371600"/>
            </a:xfrm>
            <a:prstGeom prst="rect">
              <a:avLst/>
            </a:prstGeom>
            <a:noFill/>
            <a:ln w="9525">
              <a:noFill/>
              <a:miter lim="800000"/>
              <a:headEnd/>
              <a:tailEnd/>
            </a:ln>
          </p:spPr>
        </p:pic>
        <p:sp>
          <p:nvSpPr>
            <p:cNvPr id="12351" name="TextBox 46"/>
            <p:cNvSpPr txBox="1">
              <a:spLocks noChangeArrowheads="1"/>
            </p:cNvSpPr>
            <p:nvPr/>
          </p:nvSpPr>
          <p:spPr bwMode="auto">
            <a:xfrm>
              <a:off x="5943600" y="2008188"/>
              <a:ext cx="914400" cy="354012"/>
            </a:xfrm>
            <a:prstGeom prst="rect">
              <a:avLst/>
            </a:prstGeom>
            <a:noFill/>
            <a:ln w="9525">
              <a:noFill/>
              <a:miter lim="800000"/>
              <a:headEnd/>
              <a:tailEnd/>
            </a:ln>
          </p:spPr>
          <p:txBody>
            <a:bodyPr wrap="none">
              <a:spAutoFit/>
            </a:bodyPr>
            <a:lstStyle/>
            <a:p>
              <a:r>
                <a:rPr lang="en-US" sz="1700" i="1"/>
                <a:t>4 Sides</a:t>
              </a:r>
            </a:p>
          </p:txBody>
        </p:sp>
      </p:grpSp>
      <p:grpSp>
        <p:nvGrpSpPr>
          <p:cNvPr id="7" name="Group 62"/>
          <p:cNvGrpSpPr>
            <a:grpSpLocks/>
          </p:cNvGrpSpPr>
          <p:nvPr/>
        </p:nvGrpSpPr>
        <p:grpSpPr bwMode="auto">
          <a:xfrm>
            <a:off x="5715000" y="2362200"/>
            <a:ext cx="1371600" cy="1600200"/>
            <a:chOff x="5715000" y="2362200"/>
            <a:chExt cx="1371600" cy="1600200"/>
          </a:xfrm>
        </p:grpSpPr>
        <p:pic>
          <p:nvPicPr>
            <p:cNvPr id="12348" name="Picture 41" descr="cube-6.png"/>
            <p:cNvPicPr>
              <a:picLocks noChangeAspect="1"/>
            </p:cNvPicPr>
            <p:nvPr/>
          </p:nvPicPr>
          <p:blipFill>
            <a:blip r:embed="rId10"/>
            <a:srcRect/>
            <a:stretch>
              <a:fillRect/>
            </a:stretch>
          </p:blipFill>
          <p:spPr bwMode="auto">
            <a:xfrm>
              <a:off x="5715000" y="2590800"/>
              <a:ext cx="1371600" cy="1371600"/>
            </a:xfrm>
            <a:prstGeom prst="rect">
              <a:avLst/>
            </a:prstGeom>
            <a:noFill/>
            <a:ln w="9525">
              <a:noFill/>
              <a:miter lim="800000"/>
              <a:headEnd/>
              <a:tailEnd/>
            </a:ln>
          </p:spPr>
        </p:pic>
        <p:sp>
          <p:nvSpPr>
            <p:cNvPr id="12349" name="TextBox 47"/>
            <p:cNvSpPr txBox="1">
              <a:spLocks noChangeArrowheads="1"/>
            </p:cNvSpPr>
            <p:nvPr/>
          </p:nvSpPr>
          <p:spPr bwMode="auto">
            <a:xfrm>
              <a:off x="5943600" y="2362200"/>
              <a:ext cx="914400" cy="354013"/>
            </a:xfrm>
            <a:prstGeom prst="rect">
              <a:avLst/>
            </a:prstGeom>
            <a:noFill/>
            <a:ln w="9525">
              <a:noFill/>
              <a:miter lim="800000"/>
              <a:headEnd/>
              <a:tailEnd/>
            </a:ln>
          </p:spPr>
          <p:txBody>
            <a:bodyPr wrap="none">
              <a:spAutoFit/>
            </a:bodyPr>
            <a:lstStyle/>
            <a:p>
              <a:r>
                <a:rPr lang="en-US" sz="1700" i="1"/>
                <a:t>6 Sides</a:t>
              </a:r>
            </a:p>
          </p:txBody>
        </p:sp>
      </p:grpSp>
      <p:grpSp>
        <p:nvGrpSpPr>
          <p:cNvPr id="12298" name="Group 79"/>
          <p:cNvGrpSpPr>
            <a:grpSpLocks/>
          </p:cNvGrpSpPr>
          <p:nvPr/>
        </p:nvGrpSpPr>
        <p:grpSpPr bwMode="auto">
          <a:xfrm>
            <a:off x="153988" y="900536"/>
            <a:ext cx="2025650" cy="671512"/>
            <a:chOff x="153924" y="690372"/>
            <a:chExt cx="2025714" cy="672084"/>
          </a:xfrm>
        </p:grpSpPr>
        <p:grpSp>
          <p:nvGrpSpPr>
            <p:cNvPr id="12340" name="Group 56"/>
            <p:cNvGrpSpPr>
              <a:grpSpLocks/>
            </p:cNvGrpSpPr>
            <p:nvPr/>
          </p:nvGrpSpPr>
          <p:grpSpPr bwMode="auto">
            <a:xfrm>
              <a:off x="153924" y="690372"/>
              <a:ext cx="1013460" cy="672084"/>
              <a:chOff x="1656588" y="2961132"/>
              <a:chExt cx="1013460" cy="672084"/>
            </a:xfrm>
          </p:grpSpPr>
          <p:pic>
            <p:nvPicPr>
              <p:cNvPr id="12342" name="Picture 83" descr="cube-2.png"/>
              <p:cNvPicPr>
                <a:picLocks noChangeAspect="1"/>
              </p:cNvPicPr>
              <p:nvPr/>
            </p:nvPicPr>
            <p:blipFill>
              <a:blip r:embed="rId5"/>
              <a:srcRect/>
              <a:stretch>
                <a:fillRect/>
              </a:stretch>
            </p:blipFill>
            <p:spPr bwMode="auto">
              <a:xfrm>
                <a:off x="1656588" y="2961132"/>
                <a:ext cx="320040" cy="320040"/>
              </a:xfrm>
              <a:prstGeom prst="rect">
                <a:avLst/>
              </a:prstGeom>
              <a:noFill/>
              <a:ln w="9525">
                <a:noFill/>
                <a:miter lim="800000"/>
                <a:headEnd/>
                <a:tailEnd/>
              </a:ln>
            </p:spPr>
          </p:pic>
          <p:pic>
            <p:nvPicPr>
              <p:cNvPr id="12343" name="Picture 84" descr="cube-4b.png"/>
              <p:cNvPicPr>
                <a:picLocks noChangeAspect="1"/>
              </p:cNvPicPr>
              <p:nvPr/>
            </p:nvPicPr>
            <p:blipFill>
              <a:blip r:embed="rId6"/>
              <a:srcRect/>
              <a:stretch>
                <a:fillRect/>
              </a:stretch>
            </p:blipFill>
            <p:spPr bwMode="auto">
              <a:xfrm>
                <a:off x="1656588" y="3313176"/>
                <a:ext cx="320040" cy="320040"/>
              </a:xfrm>
              <a:prstGeom prst="rect">
                <a:avLst/>
              </a:prstGeom>
              <a:noFill/>
              <a:ln w="9525">
                <a:noFill/>
                <a:miter lim="800000"/>
                <a:headEnd/>
                <a:tailEnd/>
              </a:ln>
            </p:spPr>
          </p:pic>
          <p:pic>
            <p:nvPicPr>
              <p:cNvPr id="12344" name="Picture 37" descr="cube-3.png"/>
              <p:cNvPicPr>
                <a:picLocks noChangeAspect="1"/>
              </p:cNvPicPr>
              <p:nvPr/>
            </p:nvPicPr>
            <p:blipFill>
              <a:blip r:embed="rId7"/>
              <a:srcRect/>
              <a:stretch>
                <a:fillRect/>
              </a:stretch>
            </p:blipFill>
            <p:spPr bwMode="auto">
              <a:xfrm>
                <a:off x="2003298" y="2961132"/>
                <a:ext cx="320040" cy="320040"/>
              </a:xfrm>
              <a:prstGeom prst="rect">
                <a:avLst/>
              </a:prstGeom>
              <a:noFill/>
              <a:ln w="9525">
                <a:noFill/>
                <a:miter lim="800000"/>
                <a:headEnd/>
                <a:tailEnd/>
              </a:ln>
            </p:spPr>
          </p:pic>
          <p:pic>
            <p:nvPicPr>
              <p:cNvPr id="12345" name="Picture 40" descr="cube-5.png"/>
              <p:cNvPicPr>
                <a:picLocks noChangeAspect="1"/>
              </p:cNvPicPr>
              <p:nvPr/>
            </p:nvPicPr>
            <p:blipFill>
              <a:blip r:embed="rId8"/>
              <a:srcRect/>
              <a:stretch>
                <a:fillRect/>
              </a:stretch>
            </p:blipFill>
            <p:spPr bwMode="auto">
              <a:xfrm>
                <a:off x="2003298" y="3313176"/>
                <a:ext cx="320040" cy="320040"/>
              </a:xfrm>
              <a:prstGeom prst="rect">
                <a:avLst/>
              </a:prstGeom>
              <a:noFill/>
              <a:ln w="9525">
                <a:noFill/>
                <a:miter lim="800000"/>
                <a:headEnd/>
                <a:tailEnd/>
              </a:ln>
            </p:spPr>
          </p:pic>
          <p:pic>
            <p:nvPicPr>
              <p:cNvPr id="12346" name="Picture 38" descr="cube-4a.png"/>
              <p:cNvPicPr>
                <a:picLocks noChangeAspect="1"/>
              </p:cNvPicPr>
              <p:nvPr/>
            </p:nvPicPr>
            <p:blipFill>
              <a:blip r:embed="rId9"/>
              <a:srcRect/>
              <a:stretch>
                <a:fillRect/>
              </a:stretch>
            </p:blipFill>
            <p:spPr bwMode="auto">
              <a:xfrm>
                <a:off x="2350008" y="2961132"/>
                <a:ext cx="320040" cy="320040"/>
              </a:xfrm>
              <a:prstGeom prst="rect">
                <a:avLst/>
              </a:prstGeom>
              <a:noFill/>
              <a:ln w="9525">
                <a:noFill/>
                <a:miter lim="800000"/>
                <a:headEnd/>
                <a:tailEnd/>
              </a:ln>
            </p:spPr>
          </p:pic>
          <p:pic>
            <p:nvPicPr>
              <p:cNvPr id="12347" name="Picture 41" descr="cube-6.png"/>
              <p:cNvPicPr>
                <a:picLocks noChangeAspect="1"/>
              </p:cNvPicPr>
              <p:nvPr/>
            </p:nvPicPr>
            <p:blipFill>
              <a:blip r:embed="rId10"/>
              <a:srcRect/>
              <a:stretch>
                <a:fillRect/>
              </a:stretch>
            </p:blipFill>
            <p:spPr bwMode="auto">
              <a:xfrm>
                <a:off x="2350008" y="3313176"/>
                <a:ext cx="320040" cy="320040"/>
              </a:xfrm>
              <a:prstGeom prst="rect">
                <a:avLst/>
              </a:prstGeom>
              <a:noFill/>
              <a:ln w="9525">
                <a:noFill/>
                <a:miter lim="800000"/>
                <a:headEnd/>
                <a:tailEnd/>
              </a:ln>
            </p:spPr>
          </p:pic>
        </p:grpSp>
        <p:sp>
          <p:nvSpPr>
            <p:cNvPr id="12341" name="TextBox 25"/>
            <p:cNvSpPr txBox="1">
              <a:spLocks noChangeArrowheads="1"/>
            </p:cNvSpPr>
            <p:nvPr/>
          </p:nvSpPr>
          <p:spPr bwMode="auto">
            <a:xfrm>
              <a:off x="1217613" y="844296"/>
              <a:ext cx="962025" cy="354013"/>
            </a:xfrm>
            <a:prstGeom prst="rect">
              <a:avLst/>
            </a:prstGeom>
            <a:noFill/>
            <a:ln w="9525">
              <a:noFill/>
              <a:miter lim="800000"/>
              <a:headEnd/>
              <a:tailEnd/>
            </a:ln>
          </p:spPr>
          <p:txBody>
            <a:bodyPr wrap="none">
              <a:spAutoFit/>
            </a:bodyPr>
            <a:lstStyle/>
            <a:p>
              <a:r>
                <a:rPr lang="en-US" sz="1700" b="1"/>
                <a:t>Shapes</a:t>
              </a:r>
            </a:p>
          </p:txBody>
        </p:sp>
      </p:grpSp>
      <p:grpSp>
        <p:nvGrpSpPr>
          <p:cNvPr id="12299" name="Group 142"/>
          <p:cNvGrpSpPr>
            <a:grpSpLocks/>
          </p:cNvGrpSpPr>
          <p:nvPr/>
        </p:nvGrpSpPr>
        <p:grpSpPr bwMode="auto">
          <a:xfrm>
            <a:off x="265113" y="1653469"/>
            <a:ext cx="1646237" cy="735013"/>
            <a:chOff x="265176" y="1371600"/>
            <a:chExt cx="1646174" cy="734568"/>
          </a:xfrm>
        </p:grpSpPr>
        <p:sp>
          <p:nvSpPr>
            <p:cNvPr id="52" name="TextBox 51"/>
            <p:cNvSpPr txBox="1"/>
            <p:nvPr/>
          </p:nvSpPr>
          <p:spPr bwMode="auto">
            <a:xfrm>
              <a:off x="1217223" y="1563437"/>
              <a:ext cx="694127" cy="353943"/>
            </a:xfrm>
            <a:prstGeom prst="rect">
              <a:avLst/>
            </a:prstGeom>
            <a:noFill/>
            <a:effectLst>
              <a:outerShdw sx="1000" sy="1000" algn="ctr" rotWithShape="0">
                <a:srgbClr val="000000"/>
              </a:outerShdw>
            </a:effectLst>
          </p:spPr>
          <p:txBody>
            <a:bodyPr wrap="none">
              <a:spAutoFit/>
            </a:bodyPr>
            <a:lstStyle/>
            <a:p>
              <a:pPr>
                <a:defRPr/>
              </a:pPr>
              <a:r>
                <a:rPr lang="en-US" sz="1700" b="1" dirty="0">
                  <a:solidFill>
                    <a:schemeClr val="tx1">
                      <a:alpha val="15000"/>
                    </a:schemeClr>
                  </a:solidFill>
                  <a:latin typeface="Arial" pitchFamily="34" charset="0"/>
                  <a:cs typeface="+mn-cs"/>
                </a:rPr>
                <a:t>Prior</a:t>
              </a:r>
            </a:p>
          </p:txBody>
        </p:sp>
        <p:pic>
          <p:nvPicPr>
            <p:cNvPr id="12338" name="Picture 38" descr="cube-scambled.png"/>
            <p:cNvPicPr>
              <a:picLocks noChangeAspect="1"/>
            </p:cNvPicPr>
            <p:nvPr/>
          </p:nvPicPr>
          <p:blipFill>
            <a:blip r:embed="rId11"/>
            <a:srcRect/>
            <a:stretch>
              <a:fillRect/>
            </a:stretch>
          </p:blipFill>
          <p:spPr bwMode="auto">
            <a:xfrm>
              <a:off x="295656" y="1374648"/>
              <a:ext cx="731520" cy="731520"/>
            </a:xfrm>
            <a:prstGeom prst="rect">
              <a:avLst/>
            </a:prstGeom>
            <a:noFill/>
            <a:ln w="9525">
              <a:noFill/>
              <a:miter lim="800000"/>
              <a:headEnd/>
              <a:tailEnd/>
            </a:ln>
          </p:spPr>
        </p:pic>
        <p:sp>
          <p:nvSpPr>
            <p:cNvPr id="94" name="Rectangle 93"/>
            <p:cNvSpPr/>
            <p:nvPr/>
          </p:nvSpPr>
          <p:spPr>
            <a:xfrm>
              <a:off x="265176" y="1371600"/>
              <a:ext cx="764405" cy="713942"/>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72" name="Group 71"/>
          <p:cNvGrpSpPr/>
          <p:nvPr/>
        </p:nvGrpSpPr>
        <p:grpSpPr>
          <a:xfrm>
            <a:off x="117475" y="2469903"/>
            <a:ext cx="2397125" cy="673100"/>
            <a:chOff x="117475" y="2700338"/>
            <a:chExt cx="2397125" cy="673100"/>
          </a:xfrm>
        </p:grpSpPr>
        <p:grpSp>
          <p:nvGrpSpPr>
            <p:cNvPr id="12303" name="Group 162"/>
            <p:cNvGrpSpPr>
              <a:grpSpLocks/>
            </p:cNvGrpSpPr>
            <p:nvPr/>
          </p:nvGrpSpPr>
          <p:grpSpPr bwMode="auto">
            <a:xfrm>
              <a:off x="117475" y="2700338"/>
              <a:ext cx="1009650" cy="658812"/>
              <a:chOff x="300038" y="2993581"/>
              <a:chExt cx="1010462" cy="658368"/>
            </a:xfrm>
          </p:grpSpPr>
          <p:pic>
            <p:nvPicPr>
              <p:cNvPr id="12310" name="Picture 36" descr="mode-0.png"/>
              <p:cNvPicPr>
                <a:picLocks noChangeAspect="1"/>
              </p:cNvPicPr>
              <p:nvPr/>
            </p:nvPicPr>
            <p:blipFill>
              <a:blip r:embed="rId12"/>
              <a:srcRect/>
              <a:stretch>
                <a:fillRect/>
              </a:stretch>
            </p:blipFill>
            <p:spPr bwMode="auto">
              <a:xfrm>
                <a:off x="300038" y="2993581"/>
                <a:ext cx="320025" cy="320040"/>
              </a:xfrm>
              <a:prstGeom prst="rect">
                <a:avLst/>
              </a:prstGeom>
              <a:noFill/>
              <a:ln w="9525">
                <a:noFill/>
                <a:miter lim="800000"/>
                <a:headEnd/>
                <a:tailEnd/>
              </a:ln>
            </p:spPr>
          </p:pic>
          <p:pic>
            <p:nvPicPr>
              <p:cNvPr id="12311" name="Picture 37" descr="mode-1.png"/>
              <p:cNvPicPr>
                <a:picLocks noChangeAspect="1"/>
              </p:cNvPicPr>
              <p:nvPr/>
            </p:nvPicPr>
            <p:blipFill>
              <a:blip r:embed="rId13"/>
              <a:srcRect/>
              <a:stretch>
                <a:fillRect/>
              </a:stretch>
            </p:blipFill>
            <p:spPr bwMode="auto">
              <a:xfrm>
                <a:off x="646181" y="2993581"/>
                <a:ext cx="319101" cy="320040"/>
              </a:xfrm>
              <a:prstGeom prst="rect">
                <a:avLst/>
              </a:prstGeom>
              <a:noFill/>
              <a:ln w="9525">
                <a:noFill/>
                <a:miter lim="800000"/>
                <a:headEnd/>
                <a:tailEnd/>
              </a:ln>
            </p:spPr>
          </p:pic>
          <p:pic>
            <p:nvPicPr>
              <p:cNvPr id="12312" name="Picture 38" descr="mode-2.png"/>
              <p:cNvPicPr>
                <a:picLocks noChangeAspect="1"/>
              </p:cNvPicPr>
              <p:nvPr/>
            </p:nvPicPr>
            <p:blipFill>
              <a:blip r:embed="rId14"/>
              <a:srcRect/>
              <a:stretch>
                <a:fillRect/>
              </a:stretch>
            </p:blipFill>
            <p:spPr bwMode="auto">
              <a:xfrm>
                <a:off x="991399" y="2993581"/>
                <a:ext cx="319101" cy="320040"/>
              </a:xfrm>
              <a:prstGeom prst="rect">
                <a:avLst/>
              </a:prstGeom>
              <a:noFill/>
              <a:ln w="9525">
                <a:noFill/>
                <a:miter lim="800000"/>
                <a:headEnd/>
                <a:tailEnd/>
              </a:ln>
            </p:spPr>
          </p:pic>
          <p:pic>
            <p:nvPicPr>
              <p:cNvPr id="12313" name="Picture 39" descr="mode-3.png"/>
              <p:cNvPicPr>
                <a:picLocks noChangeAspect="1"/>
              </p:cNvPicPr>
              <p:nvPr/>
            </p:nvPicPr>
            <p:blipFill>
              <a:blip r:embed="rId15"/>
              <a:srcRect/>
              <a:stretch>
                <a:fillRect/>
              </a:stretch>
            </p:blipFill>
            <p:spPr bwMode="auto">
              <a:xfrm>
                <a:off x="300038" y="3331909"/>
                <a:ext cx="320025" cy="320040"/>
              </a:xfrm>
              <a:prstGeom prst="rect">
                <a:avLst/>
              </a:prstGeom>
              <a:noFill/>
              <a:ln w="9525">
                <a:noFill/>
                <a:miter lim="800000"/>
                <a:headEnd/>
                <a:tailEnd/>
              </a:ln>
            </p:spPr>
          </p:pic>
          <p:pic>
            <p:nvPicPr>
              <p:cNvPr id="12314" name="Picture 40" descr="mode-4.png"/>
              <p:cNvPicPr>
                <a:picLocks noChangeAspect="1"/>
              </p:cNvPicPr>
              <p:nvPr/>
            </p:nvPicPr>
            <p:blipFill>
              <a:blip r:embed="rId16"/>
              <a:srcRect/>
              <a:stretch>
                <a:fillRect/>
              </a:stretch>
            </p:blipFill>
            <p:spPr bwMode="auto">
              <a:xfrm>
                <a:off x="645719" y="3331909"/>
                <a:ext cx="320025" cy="320040"/>
              </a:xfrm>
              <a:prstGeom prst="rect">
                <a:avLst/>
              </a:prstGeom>
              <a:noFill/>
              <a:ln w="9525">
                <a:noFill/>
                <a:miter lim="800000"/>
                <a:headEnd/>
                <a:tailEnd/>
              </a:ln>
            </p:spPr>
          </p:pic>
          <p:pic>
            <p:nvPicPr>
              <p:cNvPr id="12315" name="Picture 41" descr="mode-5.png"/>
              <p:cNvPicPr>
                <a:picLocks noChangeAspect="1"/>
              </p:cNvPicPr>
              <p:nvPr/>
            </p:nvPicPr>
            <p:blipFill>
              <a:blip r:embed="rId17"/>
              <a:srcRect/>
              <a:stretch>
                <a:fillRect/>
              </a:stretch>
            </p:blipFill>
            <p:spPr bwMode="auto">
              <a:xfrm>
                <a:off x="991400" y="3331909"/>
                <a:ext cx="319100" cy="320040"/>
              </a:xfrm>
              <a:prstGeom prst="rect">
                <a:avLst/>
              </a:prstGeom>
              <a:noFill/>
              <a:ln w="9525">
                <a:noFill/>
                <a:miter lim="800000"/>
                <a:headEnd/>
                <a:tailEnd/>
              </a:ln>
            </p:spPr>
          </p:pic>
        </p:grpSp>
        <p:sp>
          <p:nvSpPr>
            <p:cNvPr id="69" name="TextBox 68"/>
            <p:cNvSpPr txBox="1"/>
            <p:nvPr/>
          </p:nvSpPr>
          <p:spPr bwMode="auto">
            <a:xfrm>
              <a:off x="1217577" y="2846457"/>
              <a:ext cx="1297023" cy="353943"/>
            </a:xfrm>
            <a:prstGeom prst="rect">
              <a:avLst/>
            </a:prstGeom>
            <a:noFill/>
            <a:effectLst>
              <a:outerShdw sx="1000" sy="1000" algn="ctr" rotWithShape="0">
                <a:srgbClr val="000000"/>
              </a:outerShdw>
            </a:effectLst>
          </p:spPr>
          <p:txBody>
            <a:bodyPr wrap="none">
              <a:spAutoFit/>
            </a:bodyPr>
            <a:lstStyle/>
            <a:p>
              <a:pPr>
                <a:defRPr/>
              </a:pPr>
              <a:r>
                <a:rPr lang="en-US" sz="1700" b="1" dirty="0">
                  <a:solidFill>
                    <a:schemeClr val="tx1">
                      <a:alpha val="15000"/>
                    </a:schemeClr>
                  </a:solidFill>
                  <a:latin typeface="Arial" pitchFamily="34" charset="0"/>
                  <a:cs typeface="+mn-cs"/>
                </a:rPr>
                <a:t>U Textures</a:t>
              </a:r>
            </a:p>
          </p:txBody>
        </p:sp>
        <p:sp>
          <p:nvSpPr>
            <p:cNvPr id="155" name="Rectangle 154"/>
            <p:cNvSpPr/>
            <p:nvPr/>
          </p:nvSpPr>
          <p:spPr>
            <a:xfrm>
              <a:off x="119063" y="2703513"/>
              <a:ext cx="1004887" cy="669925"/>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2306" name="Group 160"/>
          <p:cNvGrpSpPr>
            <a:grpSpLocks/>
          </p:cNvGrpSpPr>
          <p:nvPr/>
        </p:nvGrpSpPr>
        <p:grpSpPr bwMode="auto">
          <a:xfrm>
            <a:off x="128588" y="3224424"/>
            <a:ext cx="2306637" cy="741362"/>
            <a:chOff x="128016" y="3374136"/>
            <a:chExt cx="2307209" cy="740664"/>
          </a:xfrm>
        </p:grpSpPr>
        <p:pic>
          <p:nvPicPr>
            <p:cNvPr id="12307" name="Picture 158" descr="interface operators.png"/>
            <p:cNvPicPr>
              <a:picLocks noChangeAspect="1"/>
            </p:cNvPicPr>
            <p:nvPr/>
          </p:nvPicPr>
          <p:blipFill>
            <a:blip r:embed="rId18"/>
            <a:srcRect/>
            <a:stretch>
              <a:fillRect/>
            </a:stretch>
          </p:blipFill>
          <p:spPr bwMode="auto">
            <a:xfrm>
              <a:off x="143858" y="3383280"/>
              <a:ext cx="931242" cy="731520"/>
            </a:xfrm>
            <a:prstGeom prst="rect">
              <a:avLst/>
            </a:prstGeom>
            <a:noFill/>
            <a:ln w="9525">
              <a:noFill/>
              <a:miter lim="800000"/>
              <a:headEnd/>
              <a:tailEnd/>
            </a:ln>
          </p:spPr>
        </p:pic>
        <p:sp>
          <p:nvSpPr>
            <p:cNvPr id="160" name="Rectangle 159"/>
            <p:cNvSpPr/>
            <p:nvPr/>
          </p:nvSpPr>
          <p:spPr>
            <a:xfrm>
              <a:off x="128016" y="3374136"/>
              <a:ext cx="960675" cy="740664"/>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59" name="TextBox 34"/>
            <p:cNvSpPr txBox="1">
              <a:spLocks noChangeArrowheads="1"/>
            </p:cNvSpPr>
            <p:nvPr/>
          </p:nvSpPr>
          <p:spPr bwMode="auto">
            <a:xfrm>
              <a:off x="1217911" y="3581459"/>
              <a:ext cx="1217314" cy="354462"/>
            </a:xfrm>
            <a:prstGeom prst="rect">
              <a:avLst/>
            </a:prstGeom>
            <a:noFill/>
            <a:ln w="9525">
              <a:noFill/>
              <a:miter lim="800000"/>
              <a:headEnd/>
              <a:tailEnd/>
            </a:ln>
          </p:spPr>
          <p:txBody>
            <a:bodyPr wrap="none">
              <a:spAutoFit/>
            </a:bodyPr>
            <a:lstStyle/>
            <a:p>
              <a:pPr>
                <a:defRPr/>
              </a:pPr>
              <a:r>
                <a:rPr lang="en-US" sz="1700" b="1" dirty="0">
                  <a:solidFill>
                    <a:schemeClr val="tx1">
                      <a:alpha val="15000"/>
                    </a:schemeClr>
                  </a:solidFill>
                  <a:cs typeface="+mn-cs"/>
                </a:rPr>
                <a:t>Interfaces</a:t>
              </a:r>
            </a:p>
          </p:txBody>
        </p:sp>
      </p:grpSp>
    </p:spTree>
    <p:custDataLst>
      <p:tags r:id="rId1"/>
    </p:custDataLst>
  </p:cSld>
  <p:clrMapOvr>
    <a:masterClrMapping/>
  </p:clrMapOvr>
  <p:transition advTm="1436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39" descr="cube-4b.png"/>
          <p:cNvPicPr>
            <a:picLocks noChangeAspect="1"/>
          </p:cNvPicPr>
          <p:nvPr/>
        </p:nvPicPr>
        <p:blipFill>
          <a:blip r:embed="rId4"/>
          <a:srcRect/>
          <a:stretch>
            <a:fillRect/>
          </a:stretch>
        </p:blipFill>
        <p:spPr bwMode="auto">
          <a:xfrm>
            <a:off x="4953000" y="762000"/>
            <a:ext cx="457200" cy="457200"/>
          </a:xfrm>
          <a:prstGeom prst="rect">
            <a:avLst/>
          </a:prstGeom>
          <a:noFill/>
          <a:ln w="9525">
            <a:noFill/>
            <a:miter lim="800000"/>
            <a:headEnd/>
            <a:tailEnd/>
          </a:ln>
        </p:spPr>
      </p:pic>
      <p:pic>
        <p:nvPicPr>
          <p:cNvPr id="49" name="Picture 48" descr="maze-example.bmp"/>
          <p:cNvPicPr>
            <a:picLocks noChangeAspect="1"/>
          </p:cNvPicPr>
          <p:nvPr/>
        </p:nvPicPr>
        <p:blipFill>
          <a:blip r:embed="rId5"/>
          <a:stretch>
            <a:fillRect/>
          </a:stretch>
        </p:blipFill>
        <p:spPr>
          <a:xfrm>
            <a:off x="3505200" y="1371600"/>
            <a:ext cx="2743200" cy="2743200"/>
          </a:xfrm>
          <a:prstGeom prst="rect">
            <a:avLst/>
          </a:prstGeom>
        </p:spPr>
      </p:pic>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Dictionary : Shapes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12291" name="Picture 2" descr="S11_LogoHor.png"/>
          <p:cNvPicPr>
            <a:picLocks noChangeAspect="1"/>
          </p:cNvPicPr>
          <p:nvPr/>
        </p:nvPicPr>
        <p:blipFill>
          <a:blip r:embed="rId6"/>
          <a:srcRect t="79630" r="54198"/>
          <a:stretch>
            <a:fillRect/>
          </a:stretch>
        </p:blipFill>
        <p:spPr bwMode="auto">
          <a:xfrm>
            <a:off x="5638800" y="39688"/>
            <a:ext cx="1584325" cy="493712"/>
          </a:xfrm>
          <a:prstGeom prst="rect">
            <a:avLst/>
          </a:prstGeom>
          <a:noFill/>
          <a:ln w="9525">
            <a:noFill/>
            <a:miter lim="800000"/>
            <a:headEnd/>
            <a:tailEnd/>
          </a:ln>
        </p:spPr>
      </p:pic>
      <p:pic>
        <p:nvPicPr>
          <p:cNvPr id="12358" name="Picture 36" descr="cube-2.png"/>
          <p:cNvPicPr>
            <a:picLocks noChangeAspect="1"/>
          </p:cNvPicPr>
          <p:nvPr/>
        </p:nvPicPr>
        <p:blipFill>
          <a:blip r:embed="rId7"/>
          <a:srcRect/>
          <a:stretch>
            <a:fillRect/>
          </a:stretch>
        </p:blipFill>
        <p:spPr bwMode="auto">
          <a:xfrm>
            <a:off x="3162300" y="762000"/>
            <a:ext cx="457200" cy="457200"/>
          </a:xfrm>
          <a:prstGeom prst="rect">
            <a:avLst/>
          </a:prstGeom>
          <a:noFill/>
          <a:ln w="9525">
            <a:noFill/>
            <a:miter lim="800000"/>
            <a:headEnd/>
            <a:tailEnd/>
          </a:ln>
        </p:spPr>
      </p:pic>
      <p:pic>
        <p:nvPicPr>
          <p:cNvPr id="12354" name="Picture 37" descr="cube-3.png"/>
          <p:cNvPicPr>
            <a:picLocks noChangeAspect="1"/>
          </p:cNvPicPr>
          <p:nvPr/>
        </p:nvPicPr>
        <p:blipFill>
          <a:blip r:embed="rId8"/>
          <a:srcRect/>
          <a:stretch>
            <a:fillRect/>
          </a:stretch>
        </p:blipFill>
        <p:spPr bwMode="auto">
          <a:xfrm>
            <a:off x="3741420" y="762000"/>
            <a:ext cx="457200" cy="457200"/>
          </a:xfrm>
          <a:prstGeom prst="rect">
            <a:avLst/>
          </a:prstGeom>
          <a:noFill/>
          <a:ln w="9525">
            <a:noFill/>
            <a:miter lim="800000"/>
            <a:headEnd/>
            <a:tailEnd/>
          </a:ln>
        </p:spPr>
      </p:pic>
      <p:pic>
        <p:nvPicPr>
          <p:cNvPr id="12352" name="Picture 40" descr="cube-5.png"/>
          <p:cNvPicPr>
            <a:picLocks noChangeAspect="1"/>
          </p:cNvPicPr>
          <p:nvPr/>
        </p:nvPicPr>
        <p:blipFill>
          <a:blip r:embed="rId9"/>
          <a:srcRect/>
          <a:stretch>
            <a:fillRect/>
          </a:stretch>
        </p:blipFill>
        <p:spPr bwMode="auto">
          <a:xfrm>
            <a:off x="5492115" y="762000"/>
            <a:ext cx="457200" cy="457200"/>
          </a:xfrm>
          <a:prstGeom prst="rect">
            <a:avLst/>
          </a:prstGeom>
          <a:noFill/>
          <a:ln w="9525">
            <a:noFill/>
            <a:miter lim="800000"/>
            <a:headEnd/>
            <a:tailEnd/>
          </a:ln>
        </p:spPr>
      </p:pic>
      <p:pic>
        <p:nvPicPr>
          <p:cNvPr id="12350" name="Picture 38" descr="cube-4a.png"/>
          <p:cNvPicPr>
            <a:picLocks noChangeAspect="1"/>
          </p:cNvPicPr>
          <p:nvPr/>
        </p:nvPicPr>
        <p:blipFill>
          <a:blip r:embed="rId10"/>
          <a:srcRect/>
          <a:stretch>
            <a:fillRect/>
          </a:stretch>
        </p:blipFill>
        <p:spPr bwMode="auto">
          <a:xfrm>
            <a:off x="4335780" y="762000"/>
            <a:ext cx="457200" cy="457200"/>
          </a:xfrm>
          <a:prstGeom prst="rect">
            <a:avLst/>
          </a:prstGeom>
          <a:noFill/>
          <a:ln w="9525">
            <a:noFill/>
            <a:miter lim="800000"/>
            <a:headEnd/>
            <a:tailEnd/>
          </a:ln>
        </p:spPr>
      </p:pic>
      <p:pic>
        <p:nvPicPr>
          <p:cNvPr id="12348" name="Picture 41" descr="cube-6.png"/>
          <p:cNvPicPr>
            <a:picLocks noChangeAspect="1"/>
          </p:cNvPicPr>
          <p:nvPr/>
        </p:nvPicPr>
        <p:blipFill>
          <a:blip r:embed="rId11"/>
          <a:srcRect/>
          <a:stretch>
            <a:fillRect/>
          </a:stretch>
        </p:blipFill>
        <p:spPr bwMode="auto">
          <a:xfrm>
            <a:off x="6096000" y="762000"/>
            <a:ext cx="457200" cy="457200"/>
          </a:xfrm>
          <a:prstGeom prst="rect">
            <a:avLst/>
          </a:prstGeom>
          <a:noFill/>
          <a:ln w="9525">
            <a:noFill/>
            <a:miter lim="800000"/>
            <a:headEnd/>
            <a:tailEnd/>
          </a:ln>
        </p:spPr>
      </p:pic>
      <p:grpSp>
        <p:nvGrpSpPr>
          <p:cNvPr id="8" name="Group 79"/>
          <p:cNvGrpSpPr>
            <a:grpSpLocks/>
          </p:cNvGrpSpPr>
          <p:nvPr/>
        </p:nvGrpSpPr>
        <p:grpSpPr bwMode="auto">
          <a:xfrm>
            <a:off x="153988" y="900536"/>
            <a:ext cx="2025650" cy="671512"/>
            <a:chOff x="153924" y="690372"/>
            <a:chExt cx="2025714" cy="672084"/>
          </a:xfrm>
        </p:grpSpPr>
        <p:grpSp>
          <p:nvGrpSpPr>
            <p:cNvPr id="9" name="Group 56"/>
            <p:cNvGrpSpPr>
              <a:grpSpLocks/>
            </p:cNvGrpSpPr>
            <p:nvPr/>
          </p:nvGrpSpPr>
          <p:grpSpPr bwMode="auto">
            <a:xfrm>
              <a:off x="153924" y="690372"/>
              <a:ext cx="1013460" cy="672084"/>
              <a:chOff x="1656588" y="2961132"/>
              <a:chExt cx="1013460" cy="672084"/>
            </a:xfrm>
          </p:grpSpPr>
          <p:pic>
            <p:nvPicPr>
              <p:cNvPr id="12342" name="Picture 83" descr="cube-2.png"/>
              <p:cNvPicPr>
                <a:picLocks noChangeAspect="1"/>
              </p:cNvPicPr>
              <p:nvPr/>
            </p:nvPicPr>
            <p:blipFill>
              <a:blip r:embed="rId7"/>
              <a:srcRect/>
              <a:stretch>
                <a:fillRect/>
              </a:stretch>
            </p:blipFill>
            <p:spPr bwMode="auto">
              <a:xfrm>
                <a:off x="1656588" y="2961132"/>
                <a:ext cx="320040" cy="320040"/>
              </a:xfrm>
              <a:prstGeom prst="rect">
                <a:avLst/>
              </a:prstGeom>
              <a:noFill/>
              <a:ln w="9525">
                <a:noFill/>
                <a:miter lim="800000"/>
                <a:headEnd/>
                <a:tailEnd/>
              </a:ln>
            </p:spPr>
          </p:pic>
          <p:pic>
            <p:nvPicPr>
              <p:cNvPr id="12343" name="Picture 84" descr="cube-4b.png"/>
              <p:cNvPicPr>
                <a:picLocks noChangeAspect="1"/>
              </p:cNvPicPr>
              <p:nvPr/>
            </p:nvPicPr>
            <p:blipFill>
              <a:blip r:embed="rId4"/>
              <a:srcRect/>
              <a:stretch>
                <a:fillRect/>
              </a:stretch>
            </p:blipFill>
            <p:spPr bwMode="auto">
              <a:xfrm>
                <a:off x="1656588" y="3313176"/>
                <a:ext cx="320040" cy="320040"/>
              </a:xfrm>
              <a:prstGeom prst="rect">
                <a:avLst/>
              </a:prstGeom>
              <a:noFill/>
              <a:ln w="9525">
                <a:noFill/>
                <a:miter lim="800000"/>
                <a:headEnd/>
                <a:tailEnd/>
              </a:ln>
            </p:spPr>
          </p:pic>
          <p:pic>
            <p:nvPicPr>
              <p:cNvPr id="12344" name="Picture 37" descr="cube-3.png"/>
              <p:cNvPicPr>
                <a:picLocks noChangeAspect="1"/>
              </p:cNvPicPr>
              <p:nvPr/>
            </p:nvPicPr>
            <p:blipFill>
              <a:blip r:embed="rId8"/>
              <a:srcRect/>
              <a:stretch>
                <a:fillRect/>
              </a:stretch>
            </p:blipFill>
            <p:spPr bwMode="auto">
              <a:xfrm>
                <a:off x="2003298" y="2961132"/>
                <a:ext cx="320040" cy="320040"/>
              </a:xfrm>
              <a:prstGeom prst="rect">
                <a:avLst/>
              </a:prstGeom>
              <a:noFill/>
              <a:ln w="9525">
                <a:noFill/>
                <a:miter lim="800000"/>
                <a:headEnd/>
                <a:tailEnd/>
              </a:ln>
            </p:spPr>
          </p:pic>
          <p:pic>
            <p:nvPicPr>
              <p:cNvPr id="12345" name="Picture 40" descr="cube-5.png"/>
              <p:cNvPicPr>
                <a:picLocks noChangeAspect="1"/>
              </p:cNvPicPr>
              <p:nvPr/>
            </p:nvPicPr>
            <p:blipFill>
              <a:blip r:embed="rId9"/>
              <a:srcRect/>
              <a:stretch>
                <a:fillRect/>
              </a:stretch>
            </p:blipFill>
            <p:spPr bwMode="auto">
              <a:xfrm>
                <a:off x="2003298" y="3313176"/>
                <a:ext cx="320040" cy="320040"/>
              </a:xfrm>
              <a:prstGeom prst="rect">
                <a:avLst/>
              </a:prstGeom>
              <a:noFill/>
              <a:ln w="9525">
                <a:noFill/>
                <a:miter lim="800000"/>
                <a:headEnd/>
                <a:tailEnd/>
              </a:ln>
            </p:spPr>
          </p:pic>
          <p:pic>
            <p:nvPicPr>
              <p:cNvPr id="12346" name="Picture 38" descr="cube-4a.png"/>
              <p:cNvPicPr>
                <a:picLocks noChangeAspect="1"/>
              </p:cNvPicPr>
              <p:nvPr/>
            </p:nvPicPr>
            <p:blipFill>
              <a:blip r:embed="rId10"/>
              <a:srcRect/>
              <a:stretch>
                <a:fillRect/>
              </a:stretch>
            </p:blipFill>
            <p:spPr bwMode="auto">
              <a:xfrm>
                <a:off x="2350008" y="2961132"/>
                <a:ext cx="320040" cy="320040"/>
              </a:xfrm>
              <a:prstGeom prst="rect">
                <a:avLst/>
              </a:prstGeom>
              <a:noFill/>
              <a:ln w="9525">
                <a:noFill/>
                <a:miter lim="800000"/>
                <a:headEnd/>
                <a:tailEnd/>
              </a:ln>
            </p:spPr>
          </p:pic>
          <p:pic>
            <p:nvPicPr>
              <p:cNvPr id="12347" name="Picture 41" descr="cube-6.png"/>
              <p:cNvPicPr>
                <a:picLocks noChangeAspect="1"/>
              </p:cNvPicPr>
              <p:nvPr/>
            </p:nvPicPr>
            <p:blipFill>
              <a:blip r:embed="rId11"/>
              <a:srcRect/>
              <a:stretch>
                <a:fillRect/>
              </a:stretch>
            </p:blipFill>
            <p:spPr bwMode="auto">
              <a:xfrm>
                <a:off x="2350008" y="3313176"/>
                <a:ext cx="320040" cy="320040"/>
              </a:xfrm>
              <a:prstGeom prst="rect">
                <a:avLst/>
              </a:prstGeom>
              <a:noFill/>
              <a:ln w="9525">
                <a:noFill/>
                <a:miter lim="800000"/>
                <a:headEnd/>
                <a:tailEnd/>
              </a:ln>
            </p:spPr>
          </p:pic>
        </p:grpSp>
        <p:sp>
          <p:nvSpPr>
            <p:cNvPr id="12341" name="TextBox 25"/>
            <p:cNvSpPr txBox="1">
              <a:spLocks noChangeArrowheads="1"/>
            </p:cNvSpPr>
            <p:nvPr/>
          </p:nvSpPr>
          <p:spPr bwMode="auto">
            <a:xfrm>
              <a:off x="1217613" y="844296"/>
              <a:ext cx="962025" cy="354013"/>
            </a:xfrm>
            <a:prstGeom prst="rect">
              <a:avLst/>
            </a:prstGeom>
            <a:noFill/>
            <a:ln w="9525">
              <a:noFill/>
              <a:miter lim="800000"/>
              <a:headEnd/>
              <a:tailEnd/>
            </a:ln>
          </p:spPr>
          <p:txBody>
            <a:bodyPr wrap="none">
              <a:spAutoFit/>
            </a:bodyPr>
            <a:lstStyle/>
            <a:p>
              <a:r>
                <a:rPr lang="en-US" sz="1700" b="1"/>
                <a:t>Shapes</a:t>
              </a:r>
            </a:p>
          </p:txBody>
        </p:sp>
      </p:grpSp>
      <p:grpSp>
        <p:nvGrpSpPr>
          <p:cNvPr id="10" name="Group 142"/>
          <p:cNvGrpSpPr>
            <a:grpSpLocks/>
          </p:cNvGrpSpPr>
          <p:nvPr/>
        </p:nvGrpSpPr>
        <p:grpSpPr bwMode="auto">
          <a:xfrm>
            <a:off x="265113" y="1653469"/>
            <a:ext cx="1646237" cy="735013"/>
            <a:chOff x="265176" y="1371600"/>
            <a:chExt cx="1646174" cy="734568"/>
          </a:xfrm>
        </p:grpSpPr>
        <p:sp>
          <p:nvSpPr>
            <p:cNvPr id="52" name="TextBox 51"/>
            <p:cNvSpPr txBox="1"/>
            <p:nvPr/>
          </p:nvSpPr>
          <p:spPr bwMode="auto">
            <a:xfrm>
              <a:off x="1217223" y="1563437"/>
              <a:ext cx="694127" cy="353943"/>
            </a:xfrm>
            <a:prstGeom prst="rect">
              <a:avLst/>
            </a:prstGeom>
            <a:noFill/>
            <a:effectLst>
              <a:outerShdw sx="1000" sy="1000" algn="ctr" rotWithShape="0">
                <a:srgbClr val="000000"/>
              </a:outerShdw>
            </a:effectLst>
          </p:spPr>
          <p:txBody>
            <a:bodyPr wrap="none">
              <a:spAutoFit/>
            </a:bodyPr>
            <a:lstStyle/>
            <a:p>
              <a:pPr>
                <a:defRPr/>
              </a:pPr>
              <a:r>
                <a:rPr lang="en-US" sz="1700" b="1" dirty="0">
                  <a:solidFill>
                    <a:schemeClr val="tx1">
                      <a:alpha val="15000"/>
                    </a:schemeClr>
                  </a:solidFill>
                  <a:latin typeface="Arial" pitchFamily="34" charset="0"/>
                  <a:cs typeface="+mn-cs"/>
                </a:rPr>
                <a:t>Prior</a:t>
              </a:r>
            </a:p>
          </p:txBody>
        </p:sp>
        <p:pic>
          <p:nvPicPr>
            <p:cNvPr id="12338" name="Picture 38" descr="cube-scambled.png"/>
            <p:cNvPicPr>
              <a:picLocks noChangeAspect="1"/>
            </p:cNvPicPr>
            <p:nvPr/>
          </p:nvPicPr>
          <p:blipFill>
            <a:blip r:embed="rId12"/>
            <a:srcRect/>
            <a:stretch>
              <a:fillRect/>
            </a:stretch>
          </p:blipFill>
          <p:spPr bwMode="auto">
            <a:xfrm>
              <a:off x="295656" y="1374648"/>
              <a:ext cx="731520" cy="731520"/>
            </a:xfrm>
            <a:prstGeom prst="rect">
              <a:avLst/>
            </a:prstGeom>
            <a:noFill/>
            <a:ln w="9525">
              <a:noFill/>
              <a:miter lim="800000"/>
              <a:headEnd/>
              <a:tailEnd/>
            </a:ln>
          </p:spPr>
        </p:pic>
        <p:sp>
          <p:nvSpPr>
            <p:cNvPr id="94" name="Rectangle 93"/>
            <p:cNvSpPr/>
            <p:nvPr/>
          </p:nvSpPr>
          <p:spPr>
            <a:xfrm>
              <a:off x="265176" y="1371600"/>
              <a:ext cx="764405" cy="713942"/>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1" name="Group 71"/>
          <p:cNvGrpSpPr/>
          <p:nvPr/>
        </p:nvGrpSpPr>
        <p:grpSpPr>
          <a:xfrm>
            <a:off x="117475" y="2469903"/>
            <a:ext cx="2397125" cy="673100"/>
            <a:chOff x="117475" y="2700338"/>
            <a:chExt cx="2397125" cy="673100"/>
          </a:xfrm>
        </p:grpSpPr>
        <p:grpSp>
          <p:nvGrpSpPr>
            <p:cNvPr id="12" name="Group 162"/>
            <p:cNvGrpSpPr>
              <a:grpSpLocks/>
            </p:cNvGrpSpPr>
            <p:nvPr/>
          </p:nvGrpSpPr>
          <p:grpSpPr bwMode="auto">
            <a:xfrm>
              <a:off x="117475" y="2700338"/>
              <a:ext cx="1009650" cy="658812"/>
              <a:chOff x="300038" y="2993581"/>
              <a:chExt cx="1010462" cy="658368"/>
            </a:xfrm>
          </p:grpSpPr>
          <p:pic>
            <p:nvPicPr>
              <p:cNvPr id="12310" name="Picture 36" descr="mode-0.png"/>
              <p:cNvPicPr>
                <a:picLocks noChangeAspect="1"/>
              </p:cNvPicPr>
              <p:nvPr/>
            </p:nvPicPr>
            <p:blipFill>
              <a:blip r:embed="rId13"/>
              <a:srcRect/>
              <a:stretch>
                <a:fillRect/>
              </a:stretch>
            </p:blipFill>
            <p:spPr bwMode="auto">
              <a:xfrm>
                <a:off x="300038" y="2993581"/>
                <a:ext cx="320025" cy="320040"/>
              </a:xfrm>
              <a:prstGeom prst="rect">
                <a:avLst/>
              </a:prstGeom>
              <a:noFill/>
              <a:ln w="9525">
                <a:noFill/>
                <a:miter lim="800000"/>
                <a:headEnd/>
                <a:tailEnd/>
              </a:ln>
            </p:spPr>
          </p:pic>
          <p:pic>
            <p:nvPicPr>
              <p:cNvPr id="12311" name="Picture 37" descr="mode-1.png"/>
              <p:cNvPicPr>
                <a:picLocks noChangeAspect="1"/>
              </p:cNvPicPr>
              <p:nvPr/>
            </p:nvPicPr>
            <p:blipFill>
              <a:blip r:embed="rId14"/>
              <a:srcRect/>
              <a:stretch>
                <a:fillRect/>
              </a:stretch>
            </p:blipFill>
            <p:spPr bwMode="auto">
              <a:xfrm>
                <a:off x="646181" y="2993581"/>
                <a:ext cx="319101" cy="320040"/>
              </a:xfrm>
              <a:prstGeom prst="rect">
                <a:avLst/>
              </a:prstGeom>
              <a:noFill/>
              <a:ln w="9525">
                <a:noFill/>
                <a:miter lim="800000"/>
                <a:headEnd/>
                <a:tailEnd/>
              </a:ln>
            </p:spPr>
          </p:pic>
          <p:pic>
            <p:nvPicPr>
              <p:cNvPr id="12312" name="Picture 38" descr="mode-2.png"/>
              <p:cNvPicPr>
                <a:picLocks noChangeAspect="1"/>
              </p:cNvPicPr>
              <p:nvPr/>
            </p:nvPicPr>
            <p:blipFill>
              <a:blip r:embed="rId15"/>
              <a:srcRect/>
              <a:stretch>
                <a:fillRect/>
              </a:stretch>
            </p:blipFill>
            <p:spPr bwMode="auto">
              <a:xfrm>
                <a:off x="991399" y="2993581"/>
                <a:ext cx="319101" cy="320040"/>
              </a:xfrm>
              <a:prstGeom prst="rect">
                <a:avLst/>
              </a:prstGeom>
              <a:noFill/>
              <a:ln w="9525">
                <a:noFill/>
                <a:miter lim="800000"/>
                <a:headEnd/>
                <a:tailEnd/>
              </a:ln>
            </p:spPr>
          </p:pic>
          <p:pic>
            <p:nvPicPr>
              <p:cNvPr id="12313" name="Picture 39" descr="mode-3.png"/>
              <p:cNvPicPr>
                <a:picLocks noChangeAspect="1"/>
              </p:cNvPicPr>
              <p:nvPr/>
            </p:nvPicPr>
            <p:blipFill>
              <a:blip r:embed="rId16"/>
              <a:srcRect/>
              <a:stretch>
                <a:fillRect/>
              </a:stretch>
            </p:blipFill>
            <p:spPr bwMode="auto">
              <a:xfrm>
                <a:off x="300038" y="3331909"/>
                <a:ext cx="320025" cy="320040"/>
              </a:xfrm>
              <a:prstGeom prst="rect">
                <a:avLst/>
              </a:prstGeom>
              <a:noFill/>
              <a:ln w="9525">
                <a:noFill/>
                <a:miter lim="800000"/>
                <a:headEnd/>
                <a:tailEnd/>
              </a:ln>
            </p:spPr>
          </p:pic>
          <p:pic>
            <p:nvPicPr>
              <p:cNvPr id="12314" name="Picture 40" descr="mode-4.png"/>
              <p:cNvPicPr>
                <a:picLocks noChangeAspect="1"/>
              </p:cNvPicPr>
              <p:nvPr/>
            </p:nvPicPr>
            <p:blipFill>
              <a:blip r:embed="rId17"/>
              <a:srcRect/>
              <a:stretch>
                <a:fillRect/>
              </a:stretch>
            </p:blipFill>
            <p:spPr bwMode="auto">
              <a:xfrm>
                <a:off x="645719" y="3331909"/>
                <a:ext cx="320025" cy="320040"/>
              </a:xfrm>
              <a:prstGeom prst="rect">
                <a:avLst/>
              </a:prstGeom>
              <a:noFill/>
              <a:ln w="9525">
                <a:noFill/>
                <a:miter lim="800000"/>
                <a:headEnd/>
                <a:tailEnd/>
              </a:ln>
            </p:spPr>
          </p:pic>
          <p:pic>
            <p:nvPicPr>
              <p:cNvPr id="12315" name="Picture 41" descr="mode-5.png"/>
              <p:cNvPicPr>
                <a:picLocks noChangeAspect="1"/>
              </p:cNvPicPr>
              <p:nvPr/>
            </p:nvPicPr>
            <p:blipFill>
              <a:blip r:embed="rId18"/>
              <a:srcRect/>
              <a:stretch>
                <a:fillRect/>
              </a:stretch>
            </p:blipFill>
            <p:spPr bwMode="auto">
              <a:xfrm>
                <a:off x="991400" y="3331909"/>
                <a:ext cx="319100" cy="320040"/>
              </a:xfrm>
              <a:prstGeom prst="rect">
                <a:avLst/>
              </a:prstGeom>
              <a:noFill/>
              <a:ln w="9525">
                <a:noFill/>
                <a:miter lim="800000"/>
                <a:headEnd/>
                <a:tailEnd/>
              </a:ln>
            </p:spPr>
          </p:pic>
        </p:grpSp>
        <p:sp>
          <p:nvSpPr>
            <p:cNvPr id="69" name="TextBox 68"/>
            <p:cNvSpPr txBox="1"/>
            <p:nvPr/>
          </p:nvSpPr>
          <p:spPr bwMode="auto">
            <a:xfrm>
              <a:off x="1217577" y="2846457"/>
              <a:ext cx="1297023" cy="353943"/>
            </a:xfrm>
            <a:prstGeom prst="rect">
              <a:avLst/>
            </a:prstGeom>
            <a:noFill/>
            <a:effectLst>
              <a:outerShdw sx="1000" sy="1000" algn="ctr" rotWithShape="0">
                <a:srgbClr val="000000"/>
              </a:outerShdw>
            </a:effectLst>
          </p:spPr>
          <p:txBody>
            <a:bodyPr wrap="none">
              <a:spAutoFit/>
            </a:bodyPr>
            <a:lstStyle/>
            <a:p>
              <a:pPr>
                <a:defRPr/>
              </a:pPr>
              <a:r>
                <a:rPr lang="en-US" sz="1700" b="1" dirty="0">
                  <a:solidFill>
                    <a:schemeClr val="tx1">
                      <a:alpha val="15000"/>
                    </a:schemeClr>
                  </a:solidFill>
                  <a:latin typeface="Arial" pitchFamily="34" charset="0"/>
                  <a:cs typeface="+mn-cs"/>
                </a:rPr>
                <a:t>U Textures</a:t>
              </a:r>
            </a:p>
          </p:txBody>
        </p:sp>
        <p:sp>
          <p:nvSpPr>
            <p:cNvPr id="155" name="Rectangle 154"/>
            <p:cNvSpPr/>
            <p:nvPr/>
          </p:nvSpPr>
          <p:spPr>
            <a:xfrm>
              <a:off x="119063" y="2703513"/>
              <a:ext cx="1004887" cy="669925"/>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3" name="Group 160"/>
          <p:cNvGrpSpPr>
            <a:grpSpLocks/>
          </p:cNvGrpSpPr>
          <p:nvPr/>
        </p:nvGrpSpPr>
        <p:grpSpPr bwMode="auto">
          <a:xfrm>
            <a:off x="128588" y="3224424"/>
            <a:ext cx="2306637" cy="741362"/>
            <a:chOff x="128016" y="3374136"/>
            <a:chExt cx="2307209" cy="740664"/>
          </a:xfrm>
        </p:grpSpPr>
        <p:pic>
          <p:nvPicPr>
            <p:cNvPr id="12307" name="Picture 158" descr="interface operators.png"/>
            <p:cNvPicPr>
              <a:picLocks noChangeAspect="1"/>
            </p:cNvPicPr>
            <p:nvPr/>
          </p:nvPicPr>
          <p:blipFill>
            <a:blip r:embed="rId19"/>
            <a:srcRect/>
            <a:stretch>
              <a:fillRect/>
            </a:stretch>
          </p:blipFill>
          <p:spPr bwMode="auto">
            <a:xfrm>
              <a:off x="143858" y="3383280"/>
              <a:ext cx="931242" cy="731520"/>
            </a:xfrm>
            <a:prstGeom prst="rect">
              <a:avLst/>
            </a:prstGeom>
            <a:noFill/>
            <a:ln w="9525">
              <a:noFill/>
              <a:miter lim="800000"/>
              <a:headEnd/>
              <a:tailEnd/>
            </a:ln>
          </p:spPr>
        </p:pic>
        <p:sp>
          <p:nvSpPr>
            <p:cNvPr id="160" name="Rectangle 159"/>
            <p:cNvSpPr/>
            <p:nvPr/>
          </p:nvSpPr>
          <p:spPr>
            <a:xfrm>
              <a:off x="128016" y="3374136"/>
              <a:ext cx="960675" cy="740664"/>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59" name="TextBox 34"/>
            <p:cNvSpPr txBox="1">
              <a:spLocks noChangeArrowheads="1"/>
            </p:cNvSpPr>
            <p:nvPr/>
          </p:nvSpPr>
          <p:spPr bwMode="auto">
            <a:xfrm>
              <a:off x="1217911" y="3581459"/>
              <a:ext cx="1217314" cy="354462"/>
            </a:xfrm>
            <a:prstGeom prst="rect">
              <a:avLst/>
            </a:prstGeom>
            <a:noFill/>
            <a:ln w="9525">
              <a:noFill/>
              <a:miter lim="800000"/>
              <a:headEnd/>
              <a:tailEnd/>
            </a:ln>
          </p:spPr>
          <p:txBody>
            <a:bodyPr wrap="none">
              <a:spAutoFit/>
            </a:bodyPr>
            <a:lstStyle/>
            <a:p>
              <a:pPr>
                <a:defRPr/>
              </a:pPr>
              <a:r>
                <a:rPr lang="en-US" sz="1700" b="1" dirty="0">
                  <a:solidFill>
                    <a:schemeClr val="tx1">
                      <a:alpha val="15000"/>
                    </a:schemeClr>
                  </a:solidFill>
                  <a:cs typeface="+mn-cs"/>
                </a:rPr>
                <a:t>Interfaces</a:t>
              </a:r>
            </a:p>
          </p:txBody>
        </p:sp>
      </p:grpSp>
      <p:pic>
        <p:nvPicPr>
          <p:cNvPr id="50" name="Picture 37" descr="cube-3.png"/>
          <p:cNvPicPr>
            <a:picLocks noChangeAspect="1"/>
          </p:cNvPicPr>
          <p:nvPr/>
        </p:nvPicPr>
        <p:blipFill>
          <a:blip r:embed="rId8"/>
          <a:srcRect/>
          <a:stretch>
            <a:fillRect/>
          </a:stretch>
        </p:blipFill>
        <p:spPr bwMode="auto">
          <a:xfrm>
            <a:off x="3741420" y="762000"/>
            <a:ext cx="457200" cy="457200"/>
          </a:xfrm>
          <a:prstGeom prst="rect">
            <a:avLst/>
          </a:prstGeom>
          <a:noFill/>
          <a:ln w="9525">
            <a:noFill/>
            <a:miter lim="800000"/>
            <a:headEnd/>
            <a:tailEnd/>
          </a:ln>
        </p:spPr>
      </p:pic>
      <p:sp>
        <p:nvSpPr>
          <p:cNvPr id="51" name="Oval 50"/>
          <p:cNvSpPr/>
          <p:nvPr/>
        </p:nvSpPr>
        <p:spPr>
          <a:xfrm>
            <a:off x="5638800" y="2209800"/>
            <a:ext cx="152400" cy="152400"/>
          </a:xfrm>
          <a:prstGeom prst="ellipse">
            <a:avLst/>
          </a:prstGeom>
          <a:solidFill>
            <a:schemeClr val="accent1"/>
          </a:solidFill>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3" name="Oval 52"/>
          <p:cNvSpPr/>
          <p:nvPr/>
        </p:nvSpPr>
        <p:spPr>
          <a:xfrm>
            <a:off x="5638800" y="2667000"/>
            <a:ext cx="152400" cy="152400"/>
          </a:xfrm>
          <a:prstGeom prst="ellipse">
            <a:avLst/>
          </a:prstGeom>
          <a:solidFill>
            <a:schemeClr val="accent1"/>
          </a:solidFill>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12356" name="Picture 39" descr="cube-4b.png"/>
          <p:cNvPicPr>
            <a:picLocks noChangeAspect="1"/>
          </p:cNvPicPr>
          <p:nvPr/>
        </p:nvPicPr>
        <p:blipFill>
          <a:blip r:embed="rId4"/>
          <a:srcRect/>
          <a:stretch>
            <a:fillRect/>
          </a:stretch>
        </p:blipFill>
        <p:spPr bwMode="auto">
          <a:xfrm>
            <a:off x="4937760" y="762000"/>
            <a:ext cx="457200" cy="457200"/>
          </a:xfrm>
          <a:prstGeom prst="rect">
            <a:avLst/>
          </a:prstGeom>
          <a:noFill/>
          <a:ln w="9525">
            <a:noFill/>
            <a:miter lim="800000"/>
            <a:headEnd/>
            <a:tailEnd/>
          </a:ln>
        </p:spPr>
      </p:pic>
      <p:pic>
        <p:nvPicPr>
          <p:cNvPr id="45" name="Picture 44" descr="3face-rotated.png"/>
          <p:cNvPicPr>
            <a:picLocks noChangeAspect="1"/>
          </p:cNvPicPr>
          <p:nvPr/>
        </p:nvPicPr>
        <p:blipFill>
          <a:blip r:embed="rId20"/>
          <a:stretch>
            <a:fillRect/>
          </a:stretch>
        </p:blipFill>
        <p:spPr>
          <a:xfrm>
            <a:off x="5497487" y="1985308"/>
            <a:ext cx="603504" cy="603504"/>
          </a:xfrm>
          <a:prstGeom prst="rect">
            <a:avLst/>
          </a:prstGeom>
        </p:spPr>
      </p:pic>
      <p:pic>
        <p:nvPicPr>
          <p:cNvPr id="46" name="Picture 45" descr="4face-rotated.png"/>
          <p:cNvPicPr>
            <a:picLocks noChangeAspect="1"/>
          </p:cNvPicPr>
          <p:nvPr/>
        </p:nvPicPr>
        <p:blipFill>
          <a:blip r:embed="rId21"/>
          <a:stretch>
            <a:fillRect/>
          </a:stretch>
        </p:blipFill>
        <p:spPr>
          <a:xfrm>
            <a:off x="5495551" y="2475888"/>
            <a:ext cx="607377" cy="607377"/>
          </a:xfrm>
          <a:prstGeom prst="rect">
            <a:avLst/>
          </a:prstGeom>
        </p:spPr>
      </p:pic>
      <p:cxnSp>
        <p:nvCxnSpPr>
          <p:cNvPr id="43" name="Straight Connector 42"/>
          <p:cNvCxnSpPr/>
          <p:nvPr/>
        </p:nvCxnSpPr>
        <p:spPr>
          <a:xfrm flipV="1">
            <a:off x="5524237" y="2507878"/>
            <a:ext cx="559168" cy="14606"/>
          </a:xfrm>
          <a:prstGeom prst="line">
            <a:avLst/>
          </a:prstGeom>
          <a:ln w="50800"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spTree>
    <p:custDataLst>
      <p:tags r:id="rId1"/>
    </p:custDataLst>
  </p:cSld>
  <p:clrMapOvr>
    <a:masterClrMapping/>
  </p:clrMapOvr>
  <p:transition advTm="2631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par>
                                <p:cTn id="15" presetID="1" presetClass="exit" presetSubtype="0" fill="hold" grpId="1" nodeType="withEffect">
                                  <p:stCondLst>
                                    <p:cond delay="0"/>
                                  </p:stCondLst>
                                  <p:childTnLst>
                                    <p:set>
                                      <p:cBhvr>
                                        <p:cTn id="16" dur="1" fill="hold">
                                          <p:stCondLst>
                                            <p:cond delay="0"/>
                                          </p:stCondLst>
                                        </p:cTn>
                                        <p:tgtEl>
                                          <p:spTgt spid="51"/>
                                        </p:tgtEl>
                                        <p:attrNameLst>
                                          <p:attrName>style.visibility</p:attrName>
                                        </p:attrNameLst>
                                      </p:cBhvr>
                                      <p:to>
                                        <p:strVal val="hidden"/>
                                      </p:to>
                                    </p:set>
                                  </p:childTnLst>
                                </p:cTn>
                              </p:par>
                            </p:childTnLst>
                          </p:cTn>
                        </p:par>
                        <p:par>
                          <p:cTn id="17" fill="hold">
                            <p:stCondLst>
                              <p:cond delay="0"/>
                            </p:stCondLst>
                            <p:childTnLst>
                              <p:par>
                                <p:cTn id="18" presetID="49" presetClass="path" presetSubtype="0" accel="50000" decel="50000" fill="hold" nodeType="afterEffect">
                                  <p:stCondLst>
                                    <p:cond delay="0"/>
                                  </p:stCondLst>
                                  <p:childTnLst>
                                    <p:animMotion origin="layout" path="M -1.73611E-6 4.87278E-6 L 0.2385 0.31457 " pathEditMode="relative" rAng="0" ptsTypes="AA">
                                      <p:cBhvr>
                                        <p:cTn id="19" dur="1000" fill="hold"/>
                                        <p:tgtEl>
                                          <p:spTgt spid="50"/>
                                        </p:tgtEl>
                                        <p:attrNameLst>
                                          <p:attrName>ppt_x</p:attrName>
                                          <p:attrName>ppt_y</p:attrName>
                                        </p:attrNameLst>
                                      </p:cBhvr>
                                      <p:rCtr x="119" y="157"/>
                                    </p:animMotion>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45"/>
                                        </p:tgtEl>
                                        <p:attrNameLst>
                                          <p:attrName>style.visibility</p:attrName>
                                        </p:attrNameLst>
                                      </p:cBhvr>
                                      <p:to>
                                        <p:strVal val="visible"/>
                                      </p:to>
                                    </p:set>
                                  </p:childTnLst>
                                </p:cTn>
                              </p:par>
                              <p:par>
                                <p:cTn id="24" presetID="1" presetClass="exit" presetSubtype="0" fill="hold" nodeType="withEffect">
                                  <p:stCondLst>
                                    <p:cond delay="0"/>
                                  </p:stCondLst>
                                  <p:childTnLst>
                                    <p:set>
                                      <p:cBhvr>
                                        <p:cTn id="25" dur="1" fill="hold">
                                          <p:stCondLst>
                                            <p:cond delay="0"/>
                                          </p:stCondLst>
                                        </p:cTn>
                                        <p:tgtEl>
                                          <p:spTgt spid="5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2356"/>
                                        </p:tgtEl>
                                        <p:attrNameLst>
                                          <p:attrName>style.visibility</p:attrName>
                                        </p:attrNameLst>
                                      </p:cBhvr>
                                      <p:to>
                                        <p:strVal val="visible"/>
                                      </p:to>
                                    </p:set>
                                  </p:childTnLst>
                                </p:cTn>
                              </p:par>
                              <p:par>
                                <p:cTn id="34" presetID="42" presetClass="path" presetSubtype="0" accel="50000" decel="50000" fill="hold" nodeType="withEffect">
                                  <p:stCondLst>
                                    <p:cond delay="0"/>
                                  </p:stCondLst>
                                  <p:childTnLst>
                                    <p:animMotion origin="layout" path="M -6.94444E-8 4.87278E-6 L 0.07704 0.42559 " pathEditMode="relative" rAng="0" ptsTypes="AA">
                                      <p:cBhvr>
                                        <p:cTn id="35" dur="1000" fill="hold"/>
                                        <p:tgtEl>
                                          <p:spTgt spid="12356"/>
                                        </p:tgtEl>
                                        <p:attrNameLst>
                                          <p:attrName>ppt_x</p:attrName>
                                          <p:attrName>ppt_y</p:attrName>
                                        </p:attrNameLst>
                                      </p:cBhvr>
                                      <p:rCtr x="38" y="213"/>
                                    </p:animMotion>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46"/>
                                        </p:tgtEl>
                                        <p:attrNameLst>
                                          <p:attrName>style.visibility</p:attrName>
                                        </p:attrNameLst>
                                      </p:cBhvr>
                                      <p:to>
                                        <p:strVal val="visible"/>
                                      </p:to>
                                    </p:set>
                                  </p:childTnLst>
                                </p:cTn>
                              </p:par>
                              <p:par>
                                <p:cTn id="40" presetID="1" presetClass="exit" presetSubtype="0" fill="hold" nodeType="withEffect">
                                  <p:stCondLst>
                                    <p:cond delay="0"/>
                                  </p:stCondLst>
                                  <p:childTnLst>
                                    <p:set>
                                      <p:cBhvr>
                                        <p:cTn id="41" dur="1" fill="hold">
                                          <p:stCondLst>
                                            <p:cond delay="0"/>
                                          </p:stCondLst>
                                        </p:cTn>
                                        <p:tgtEl>
                                          <p:spTgt spid="12356"/>
                                        </p:tgtEl>
                                        <p:attrNameLst>
                                          <p:attrName>style.visibility</p:attrName>
                                        </p:attrNameLst>
                                      </p:cBhvr>
                                      <p:to>
                                        <p:strVal val="hidden"/>
                                      </p:to>
                                    </p:set>
                                  </p:childTnLst>
                                </p:cTn>
                              </p:par>
                              <p:par>
                                <p:cTn id="42" presetID="1" presetClass="exit" presetSubtype="0" fill="hold" grpId="1" nodeType="withEffect">
                                  <p:stCondLst>
                                    <p:cond delay="0"/>
                                  </p:stCondLst>
                                  <p:childTnLst>
                                    <p:set>
                                      <p:cBhvr>
                                        <p:cTn id="43" dur="1" fill="hold">
                                          <p:stCondLst>
                                            <p:cond delay="0"/>
                                          </p:stCondLst>
                                        </p:cTn>
                                        <p:tgtEl>
                                          <p:spTgt spid="53"/>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1" grpId="1" animBg="1"/>
      <p:bldP spid="53" grpId="0" animBg="1"/>
      <p:bldP spid="53"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Dictionary: Prior</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18435"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pic>
        <p:nvPicPr>
          <p:cNvPr id="33" name="Picture 32" descr="TP_tmp.emf"/>
          <p:cNvPicPr>
            <a:picLocks noChangeAspect="1"/>
          </p:cNvPicPr>
          <p:nvPr>
            <p:custDataLst>
              <p:tags r:id="rId1"/>
            </p:custDataLst>
          </p:nvPr>
        </p:nvPicPr>
        <p:blipFill>
          <a:blip r:embed="rId5"/>
          <a:stretch>
            <a:fillRect/>
          </a:stretch>
        </p:blipFill>
        <p:spPr bwMode="auto">
          <a:xfrm>
            <a:off x="4292853" y="2590800"/>
            <a:ext cx="1117094" cy="254508"/>
          </a:xfrm>
          <a:prstGeom prst="rect">
            <a:avLst/>
          </a:prstGeom>
          <a:noFill/>
          <a:ln/>
          <a:effectLst/>
        </p:spPr>
      </p:pic>
      <p:grpSp>
        <p:nvGrpSpPr>
          <p:cNvPr id="58" name="Group 79"/>
          <p:cNvGrpSpPr>
            <a:grpSpLocks/>
          </p:cNvGrpSpPr>
          <p:nvPr/>
        </p:nvGrpSpPr>
        <p:grpSpPr bwMode="auto">
          <a:xfrm>
            <a:off x="153988" y="900536"/>
            <a:ext cx="2025650" cy="671512"/>
            <a:chOff x="153924" y="690372"/>
            <a:chExt cx="2025714" cy="672084"/>
          </a:xfrm>
        </p:grpSpPr>
        <p:grpSp>
          <p:nvGrpSpPr>
            <p:cNvPr id="59" name="Group 56"/>
            <p:cNvGrpSpPr>
              <a:grpSpLocks/>
            </p:cNvGrpSpPr>
            <p:nvPr/>
          </p:nvGrpSpPr>
          <p:grpSpPr bwMode="auto">
            <a:xfrm>
              <a:off x="153924" y="690372"/>
              <a:ext cx="1013460" cy="672084"/>
              <a:chOff x="1656588" y="2961132"/>
              <a:chExt cx="1013460" cy="672084"/>
            </a:xfrm>
          </p:grpSpPr>
          <p:pic>
            <p:nvPicPr>
              <p:cNvPr id="61" name="Picture 83" descr="cube-2.png"/>
              <p:cNvPicPr>
                <a:picLocks noChangeAspect="1"/>
              </p:cNvPicPr>
              <p:nvPr/>
            </p:nvPicPr>
            <p:blipFill>
              <a:blip r:embed="rId6"/>
              <a:srcRect/>
              <a:stretch>
                <a:fillRect/>
              </a:stretch>
            </p:blipFill>
            <p:spPr bwMode="auto">
              <a:xfrm>
                <a:off x="1656588" y="2961132"/>
                <a:ext cx="320040" cy="320040"/>
              </a:xfrm>
              <a:prstGeom prst="rect">
                <a:avLst/>
              </a:prstGeom>
              <a:noFill/>
              <a:ln w="9525">
                <a:noFill/>
                <a:miter lim="800000"/>
                <a:headEnd/>
                <a:tailEnd/>
              </a:ln>
            </p:spPr>
          </p:pic>
          <p:pic>
            <p:nvPicPr>
              <p:cNvPr id="62" name="Picture 84" descr="cube-4b.png"/>
              <p:cNvPicPr>
                <a:picLocks noChangeAspect="1"/>
              </p:cNvPicPr>
              <p:nvPr/>
            </p:nvPicPr>
            <p:blipFill>
              <a:blip r:embed="rId7"/>
              <a:srcRect/>
              <a:stretch>
                <a:fillRect/>
              </a:stretch>
            </p:blipFill>
            <p:spPr bwMode="auto">
              <a:xfrm>
                <a:off x="1656588" y="3313176"/>
                <a:ext cx="320040" cy="320040"/>
              </a:xfrm>
              <a:prstGeom prst="rect">
                <a:avLst/>
              </a:prstGeom>
              <a:noFill/>
              <a:ln w="9525">
                <a:noFill/>
                <a:miter lim="800000"/>
                <a:headEnd/>
                <a:tailEnd/>
              </a:ln>
            </p:spPr>
          </p:pic>
          <p:pic>
            <p:nvPicPr>
              <p:cNvPr id="63" name="Picture 37" descr="cube-3.png"/>
              <p:cNvPicPr>
                <a:picLocks noChangeAspect="1"/>
              </p:cNvPicPr>
              <p:nvPr/>
            </p:nvPicPr>
            <p:blipFill>
              <a:blip r:embed="rId8"/>
              <a:srcRect/>
              <a:stretch>
                <a:fillRect/>
              </a:stretch>
            </p:blipFill>
            <p:spPr bwMode="auto">
              <a:xfrm>
                <a:off x="2003298" y="2961132"/>
                <a:ext cx="320040" cy="320040"/>
              </a:xfrm>
              <a:prstGeom prst="rect">
                <a:avLst/>
              </a:prstGeom>
              <a:noFill/>
              <a:ln w="9525">
                <a:noFill/>
                <a:miter lim="800000"/>
                <a:headEnd/>
                <a:tailEnd/>
              </a:ln>
            </p:spPr>
          </p:pic>
          <p:pic>
            <p:nvPicPr>
              <p:cNvPr id="64" name="Picture 40" descr="cube-5.png"/>
              <p:cNvPicPr>
                <a:picLocks noChangeAspect="1"/>
              </p:cNvPicPr>
              <p:nvPr/>
            </p:nvPicPr>
            <p:blipFill>
              <a:blip r:embed="rId9"/>
              <a:srcRect/>
              <a:stretch>
                <a:fillRect/>
              </a:stretch>
            </p:blipFill>
            <p:spPr bwMode="auto">
              <a:xfrm>
                <a:off x="2003298" y="3313176"/>
                <a:ext cx="320040" cy="320040"/>
              </a:xfrm>
              <a:prstGeom prst="rect">
                <a:avLst/>
              </a:prstGeom>
              <a:noFill/>
              <a:ln w="9525">
                <a:noFill/>
                <a:miter lim="800000"/>
                <a:headEnd/>
                <a:tailEnd/>
              </a:ln>
            </p:spPr>
          </p:pic>
          <p:pic>
            <p:nvPicPr>
              <p:cNvPr id="65" name="Picture 38" descr="cube-4a.png"/>
              <p:cNvPicPr>
                <a:picLocks noChangeAspect="1"/>
              </p:cNvPicPr>
              <p:nvPr/>
            </p:nvPicPr>
            <p:blipFill>
              <a:blip r:embed="rId10"/>
              <a:srcRect/>
              <a:stretch>
                <a:fillRect/>
              </a:stretch>
            </p:blipFill>
            <p:spPr bwMode="auto">
              <a:xfrm>
                <a:off x="2350008" y="2961132"/>
                <a:ext cx="320040" cy="320040"/>
              </a:xfrm>
              <a:prstGeom prst="rect">
                <a:avLst/>
              </a:prstGeom>
              <a:noFill/>
              <a:ln w="9525">
                <a:noFill/>
                <a:miter lim="800000"/>
                <a:headEnd/>
                <a:tailEnd/>
              </a:ln>
            </p:spPr>
          </p:pic>
          <p:pic>
            <p:nvPicPr>
              <p:cNvPr id="66" name="Picture 41" descr="cube-6.png"/>
              <p:cNvPicPr>
                <a:picLocks noChangeAspect="1"/>
              </p:cNvPicPr>
              <p:nvPr/>
            </p:nvPicPr>
            <p:blipFill>
              <a:blip r:embed="rId11"/>
              <a:srcRect/>
              <a:stretch>
                <a:fillRect/>
              </a:stretch>
            </p:blipFill>
            <p:spPr bwMode="auto">
              <a:xfrm>
                <a:off x="2350008" y="3313176"/>
                <a:ext cx="320040" cy="320040"/>
              </a:xfrm>
              <a:prstGeom prst="rect">
                <a:avLst/>
              </a:prstGeom>
              <a:noFill/>
              <a:ln w="9525">
                <a:noFill/>
                <a:miter lim="800000"/>
                <a:headEnd/>
                <a:tailEnd/>
              </a:ln>
            </p:spPr>
          </p:pic>
        </p:grpSp>
        <p:sp>
          <p:nvSpPr>
            <p:cNvPr id="60" name="TextBox 25"/>
            <p:cNvSpPr txBox="1">
              <a:spLocks noChangeArrowheads="1"/>
            </p:cNvSpPr>
            <p:nvPr/>
          </p:nvSpPr>
          <p:spPr bwMode="auto">
            <a:xfrm>
              <a:off x="1217613" y="844296"/>
              <a:ext cx="962025" cy="354013"/>
            </a:xfrm>
            <a:prstGeom prst="rect">
              <a:avLst/>
            </a:prstGeom>
            <a:noFill/>
            <a:ln w="9525">
              <a:noFill/>
              <a:miter lim="800000"/>
              <a:headEnd/>
              <a:tailEnd/>
            </a:ln>
          </p:spPr>
          <p:txBody>
            <a:bodyPr wrap="none">
              <a:spAutoFit/>
            </a:bodyPr>
            <a:lstStyle/>
            <a:p>
              <a:r>
                <a:rPr lang="en-US" sz="1700" b="1"/>
                <a:t>Shapes</a:t>
              </a:r>
            </a:p>
          </p:txBody>
        </p:sp>
      </p:grpSp>
      <p:grpSp>
        <p:nvGrpSpPr>
          <p:cNvPr id="67" name="Group 142"/>
          <p:cNvGrpSpPr>
            <a:grpSpLocks/>
          </p:cNvGrpSpPr>
          <p:nvPr/>
        </p:nvGrpSpPr>
        <p:grpSpPr bwMode="auto">
          <a:xfrm>
            <a:off x="265113" y="1653469"/>
            <a:ext cx="1646237" cy="735013"/>
            <a:chOff x="265176" y="1371600"/>
            <a:chExt cx="1646174" cy="734568"/>
          </a:xfrm>
        </p:grpSpPr>
        <p:sp>
          <p:nvSpPr>
            <p:cNvPr id="68" name="TextBox 67"/>
            <p:cNvSpPr txBox="1"/>
            <p:nvPr/>
          </p:nvSpPr>
          <p:spPr bwMode="auto">
            <a:xfrm>
              <a:off x="1217223" y="1563437"/>
              <a:ext cx="694127" cy="353943"/>
            </a:xfrm>
            <a:prstGeom prst="rect">
              <a:avLst/>
            </a:prstGeom>
            <a:noFill/>
            <a:effectLst>
              <a:outerShdw sx="1000" sy="1000" algn="ctr" rotWithShape="0">
                <a:srgbClr val="000000"/>
              </a:outerShdw>
            </a:effectLst>
          </p:spPr>
          <p:txBody>
            <a:bodyPr wrap="none">
              <a:spAutoFit/>
            </a:bodyPr>
            <a:lstStyle/>
            <a:p>
              <a:pPr>
                <a:defRPr/>
              </a:pPr>
              <a:r>
                <a:rPr lang="en-US" sz="1700" b="1" dirty="0">
                  <a:solidFill>
                    <a:schemeClr val="tx1">
                      <a:alpha val="15000"/>
                    </a:schemeClr>
                  </a:solidFill>
                  <a:latin typeface="Arial" pitchFamily="34" charset="0"/>
                  <a:cs typeface="+mn-cs"/>
                </a:rPr>
                <a:t>Prior</a:t>
              </a:r>
            </a:p>
          </p:txBody>
        </p:sp>
        <p:pic>
          <p:nvPicPr>
            <p:cNvPr id="69" name="Picture 38" descr="cube-scambled.png"/>
            <p:cNvPicPr>
              <a:picLocks noChangeAspect="1"/>
            </p:cNvPicPr>
            <p:nvPr/>
          </p:nvPicPr>
          <p:blipFill>
            <a:blip r:embed="rId12"/>
            <a:srcRect/>
            <a:stretch>
              <a:fillRect/>
            </a:stretch>
          </p:blipFill>
          <p:spPr bwMode="auto">
            <a:xfrm>
              <a:off x="295656" y="1374648"/>
              <a:ext cx="731520" cy="731520"/>
            </a:xfrm>
            <a:prstGeom prst="rect">
              <a:avLst/>
            </a:prstGeom>
            <a:noFill/>
            <a:ln w="9525">
              <a:noFill/>
              <a:miter lim="800000"/>
              <a:headEnd/>
              <a:tailEnd/>
            </a:ln>
          </p:spPr>
        </p:pic>
        <p:sp>
          <p:nvSpPr>
            <p:cNvPr id="70" name="Rectangle 69"/>
            <p:cNvSpPr/>
            <p:nvPr/>
          </p:nvSpPr>
          <p:spPr>
            <a:xfrm>
              <a:off x="265176" y="1371600"/>
              <a:ext cx="764405" cy="713942"/>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71" name="Group 70"/>
          <p:cNvGrpSpPr/>
          <p:nvPr/>
        </p:nvGrpSpPr>
        <p:grpSpPr>
          <a:xfrm>
            <a:off x="117475" y="2469903"/>
            <a:ext cx="2397125" cy="673100"/>
            <a:chOff x="117475" y="2700338"/>
            <a:chExt cx="2397125" cy="673100"/>
          </a:xfrm>
        </p:grpSpPr>
        <p:grpSp>
          <p:nvGrpSpPr>
            <p:cNvPr id="72" name="Group 162"/>
            <p:cNvGrpSpPr>
              <a:grpSpLocks/>
            </p:cNvGrpSpPr>
            <p:nvPr/>
          </p:nvGrpSpPr>
          <p:grpSpPr bwMode="auto">
            <a:xfrm>
              <a:off x="117475" y="2700338"/>
              <a:ext cx="1009651" cy="658812"/>
              <a:chOff x="300038" y="2993581"/>
              <a:chExt cx="1010462" cy="658368"/>
            </a:xfrm>
          </p:grpSpPr>
          <p:pic>
            <p:nvPicPr>
              <p:cNvPr id="75" name="Picture 36" descr="mode-0.png"/>
              <p:cNvPicPr>
                <a:picLocks noChangeAspect="1"/>
              </p:cNvPicPr>
              <p:nvPr/>
            </p:nvPicPr>
            <p:blipFill>
              <a:blip r:embed="rId13"/>
              <a:srcRect/>
              <a:stretch>
                <a:fillRect/>
              </a:stretch>
            </p:blipFill>
            <p:spPr bwMode="auto">
              <a:xfrm>
                <a:off x="300038" y="2993581"/>
                <a:ext cx="320025" cy="320040"/>
              </a:xfrm>
              <a:prstGeom prst="rect">
                <a:avLst/>
              </a:prstGeom>
              <a:noFill/>
              <a:ln w="9525">
                <a:noFill/>
                <a:miter lim="800000"/>
                <a:headEnd/>
                <a:tailEnd/>
              </a:ln>
            </p:spPr>
          </p:pic>
          <p:pic>
            <p:nvPicPr>
              <p:cNvPr id="118" name="Picture 37" descr="mode-1.png"/>
              <p:cNvPicPr>
                <a:picLocks noChangeAspect="1"/>
              </p:cNvPicPr>
              <p:nvPr/>
            </p:nvPicPr>
            <p:blipFill>
              <a:blip r:embed="rId14"/>
              <a:srcRect/>
              <a:stretch>
                <a:fillRect/>
              </a:stretch>
            </p:blipFill>
            <p:spPr bwMode="auto">
              <a:xfrm>
                <a:off x="646181" y="2993581"/>
                <a:ext cx="319101" cy="320040"/>
              </a:xfrm>
              <a:prstGeom prst="rect">
                <a:avLst/>
              </a:prstGeom>
              <a:noFill/>
              <a:ln w="9525">
                <a:noFill/>
                <a:miter lim="800000"/>
                <a:headEnd/>
                <a:tailEnd/>
              </a:ln>
            </p:spPr>
          </p:pic>
          <p:pic>
            <p:nvPicPr>
              <p:cNvPr id="119" name="Picture 38" descr="mode-2.png"/>
              <p:cNvPicPr>
                <a:picLocks noChangeAspect="1"/>
              </p:cNvPicPr>
              <p:nvPr/>
            </p:nvPicPr>
            <p:blipFill>
              <a:blip r:embed="rId15"/>
              <a:srcRect/>
              <a:stretch>
                <a:fillRect/>
              </a:stretch>
            </p:blipFill>
            <p:spPr bwMode="auto">
              <a:xfrm>
                <a:off x="991399" y="2993581"/>
                <a:ext cx="319101" cy="320040"/>
              </a:xfrm>
              <a:prstGeom prst="rect">
                <a:avLst/>
              </a:prstGeom>
              <a:noFill/>
              <a:ln w="9525">
                <a:noFill/>
                <a:miter lim="800000"/>
                <a:headEnd/>
                <a:tailEnd/>
              </a:ln>
            </p:spPr>
          </p:pic>
          <p:pic>
            <p:nvPicPr>
              <p:cNvPr id="120" name="Picture 39" descr="mode-3.png"/>
              <p:cNvPicPr>
                <a:picLocks noChangeAspect="1"/>
              </p:cNvPicPr>
              <p:nvPr/>
            </p:nvPicPr>
            <p:blipFill>
              <a:blip r:embed="rId16"/>
              <a:srcRect/>
              <a:stretch>
                <a:fillRect/>
              </a:stretch>
            </p:blipFill>
            <p:spPr bwMode="auto">
              <a:xfrm>
                <a:off x="300038" y="3331909"/>
                <a:ext cx="320025" cy="320040"/>
              </a:xfrm>
              <a:prstGeom prst="rect">
                <a:avLst/>
              </a:prstGeom>
              <a:noFill/>
              <a:ln w="9525">
                <a:noFill/>
                <a:miter lim="800000"/>
                <a:headEnd/>
                <a:tailEnd/>
              </a:ln>
            </p:spPr>
          </p:pic>
          <p:pic>
            <p:nvPicPr>
              <p:cNvPr id="121" name="Picture 40" descr="mode-4.png"/>
              <p:cNvPicPr>
                <a:picLocks noChangeAspect="1"/>
              </p:cNvPicPr>
              <p:nvPr/>
            </p:nvPicPr>
            <p:blipFill>
              <a:blip r:embed="rId17"/>
              <a:srcRect/>
              <a:stretch>
                <a:fillRect/>
              </a:stretch>
            </p:blipFill>
            <p:spPr bwMode="auto">
              <a:xfrm>
                <a:off x="645719" y="3331909"/>
                <a:ext cx="320025" cy="320040"/>
              </a:xfrm>
              <a:prstGeom prst="rect">
                <a:avLst/>
              </a:prstGeom>
              <a:noFill/>
              <a:ln w="9525">
                <a:noFill/>
                <a:miter lim="800000"/>
                <a:headEnd/>
                <a:tailEnd/>
              </a:ln>
            </p:spPr>
          </p:pic>
          <p:pic>
            <p:nvPicPr>
              <p:cNvPr id="122" name="Picture 41" descr="mode-5.png"/>
              <p:cNvPicPr>
                <a:picLocks noChangeAspect="1"/>
              </p:cNvPicPr>
              <p:nvPr/>
            </p:nvPicPr>
            <p:blipFill>
              <a:blip r:embed="rId18"/>
              <a:srcRect/>
              <a:stretch>
                <a:fillRect/>
              </a:stretch>
            </p:blipFill>
            <p:spPr bwMode="auto">
              <a:xfrm>
                <a:off x="991400" y="3331909"/>
                <a:ext cx="319100" cy="320040"/>
              </a:xfrm>
              <a:prstGeom prst="rect">
                <a:avLst/>
              </a:prstGeom>
              <a:noFill/>
              <a:ln w="9525">
                <a:noFill/>
                <a:miter lim="800000"/>
                <a:headEnd/>
                <a:tailEnd/>
              </a:ln>
            </p:spPr>
          </p:pic>
        </p:grpSp>
        <p:sp>
          <p:nvSpPr>
            <p:cNvPr id="73" name="TextBox 72"/>
            <p:cNvSpPr txBox="1"/>
            <p:nvPr/>
          </p:nvSpPr>
          <p:spPr bwMode="auto">
            <a:xfrm>
              <a:off x="1217577" y="2846457"/>
              <a:ext cx="1297023" cy="353943"/>
            </a:xfrm>
            <a:prstGeom prst="rect">
              <a:avLst/>
            </a:prstGeom>
            <a:noFill/>
            <a:effectLst>
              <a:outerShdw sx="1000" sy="1000" algn="ctr" rotWithShape="0">
                <a:srgbClr val="000000"/>
              </a:outerShdw>
            </a:effectLst>
          </p:spPr>
          <p:txBody>
            <a:bodyPr wrap="none">
              <a:spAutoFit/>
            </a:bodyPr>
            <a:lstStyle/>
            <a:p>
              <a:pPr>
                <a:defRPr/>
              </a:pPr>
              <a:r>
                <a:rPr lang="en-US" sz="1700" b="1" dirty="0">
                  <a:solidFill>
                    <a:schemeClr val="tx1">
                      <a:alpha val="15000"/>
                    </a:schemeClr>
                  </a:solidFill>
                  <a:latin typeface="Arial" pitchFamily="34" charset="0"/>
                  <a:cs typeface="+mn-cs"/>
                </a:rPr>
                <a:t>U Textures</a:t>
              </a:r>
            </a:p>
          </p:txBody>
        </p:sp>
        <p:sp>
          <p:nvSpPr>
            <p:cNvPr id="74" name="Rectangle 73"/>
            <p:cNvSpPr/>
            <p:nvPr/>
          </p:nvSpPr>
          <p:spPr>
            <a:xfrm>
              <a:off x="119063" y="2703513"/>
              <a:ext cx="1004887" cy="669925"/>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23" name="Group 160"/>
          <p:cNvGrpSpPr>
            <a:grpSpLocks/>
          </p:cNvGrpSpPr>
          <p:nvPr/>
        </p:nvGrpSpPr>
        <p:grpSpPr bwMode="auto">
          <a:xfrm>
            <a:off x="128588" y="3224424"/>
            <a:ext cx="2306637" cy="741362"/>
            <a:chOff x="128016" y="3374136"/>
            <a:chExt cx="2307209" cy="740664"/>
          </a:xfrm>
        </p:grpSpPr>
        <p:pic>
          <p:nvPicPr>
            <p:cNvPr id="124" name="Picture 158" descr="interface operators.png"/>
            <p:cNvPicPr>
              <a:picLocks noChangeAspect="1"/>
            </p:cNvPicPr>
            <p:nvPr/>
          </p:nvPicPr>
          <p:blipFill>
            <a:blip r:embed="rId19"/>
            <a:srcRect/>
            <a:stretch>
              <a:fillRect/>
            </a:stretch>
          </p:blipFill>
          <p:spPr bwMode="auto">
            <a:xfrm>
              <a:off x="143858" y="3383280"/>
              <a:ext cx="931242" cy="731520"/>
            </a:xfrm>
            <a:prstGeom prst="rect">
              <a:avLst/>
            </a:prstGeom>
            <a:noFill/>
            <a:ln w="9525">
              <a:noFill/>
              <a:miter lim="800000"/>
              <a:headEnd/>
              <a:tailEnd/>
            </a:ln>
          </p:spPr>
        </p:pic>
        <p:sp>
          <p:nvSpPr>
            <p:cNvPr id="125" name="Rectangle 124"/>
            <p:cNvSpPr/>
            <p:nvPr/>
          </p:nvSpPr>
          <p:spPr>
            <a:xfrm>
              <a:off x="128016" y="3374136"/>
              <a:ext cx="960675" cy="740664"/>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26" name="TextBox 34"/>
            <p:cNvSpPr txBox="1">
              <a:spLocks noChangeArrowheads="1"/>
            </p:cNvSpPr>
            <p:nvPr/>
          </p:nvSpPr>
          <p:spPr bwMode="auto">
            <a:xfrm>
              <a:off x="1217911" y="3581459"/>
              <a:ext cx="1217314" cy="354462"/>
            </a:xfrm>
            <a:prstGeom prst="rect">
              <a:avLst/>
            </a:prstGeom>
            <a:noFill/>
            <a:ln w="9525">
              <a:noFill/>
              <a:miter lim="800000"/>
              <a:headEnd/>
              <a:tailEnd/>
            </a:ln>
          </p:spPr>
          <p:txBody>
            <a:bodyPr wrap="none">
              <a:spAutoFit/>
            </a:bodyPr>
            <a:lstStyle/>
            <a:p>
              <a:pPr>
                <a:defRPr/>
              </a:pPr>
              <a:r>
                <a:rPr lang="en-US" sz="1700" b="1" dirty="0">
                  <a:solidFill>
                    <a:schemeClr val="tx1">
                      <a:alpha val="15000"/>
                    </a:schemeClr>
                  </a:solidFill>
                  <a:cs typeface="+mn-cs"/>
                </a:rPr>
                <a:t>Interfaces</a:t>
              </a:r>
            </a:p>
          </p:txBody>
        </p:sp>
      </p:grpSp>
      <p:graphicFrame>
        <p:nvGraphicFramePr>
          <p:cNvPr id="138" name="Table 137"/>
          <p:cNvGraphicFramePr>
            <a:graphicFrameLocks noGrp="1"/>
          </p:cNvGraphicFramePr>
          <p:nvPr/>
        </p:nvGraphicFramePr>
        <p:xfrm>
          <a:off x="2817818" y="919163"/>
          <a:ext cx="4070667" cy="741680"/>
        </p:xfrm>
        <a:graphic>
          <a:graphicData uri="http://schemas.openxmlformats.org/drawingml/2006/table">
            <a:tbl>
              <a:tblPr firstRow="1" bandRow="1">
                <a:tableStyleId>{5C22544A-7EE6-4342-B048-85BDC9FD1C3A}</a:tableStyleId>
              </a:tblPr>
              <a:tblGrid>
                <a:gridCol w="2390880"/>
                <a:gridCol w="559929"/>
                <a:gridCol w="559929"/>
                <a:gridCol w="559929"/>
              </a:tblGrid>
              <a:tr h="370840">
                <a:tc>
                  <a:txBody>
                    <a:bodyPr/>
                    <a:lstStyle/>
                    <a:p>
                      <a:r>
                        <a:rPr lang="en-US" dirty="0" smtClean="0"/>
                        <a:t>Matrix</a:t>
                      </a:r>
                      <a:endParaRPr lang="en-US" dirty="0"/>
                    </a:p>
                  </a:txBody>
                  <a:tcPr anchor="ctr"/>
                </a:tc>
                <a:tc>
                  <a:txBody>
                    <a:bodyPr/>
                    <a:lstStyle/>
                    <a:p>
                      <a:pPr algn="ctr"/>
                      <a:r>
                        <a:rPr lang="en-US" dirty="0" smtClean="0"/>
                        <a:t>80%</a:t>
                      </a:r>
                      <a:endParaRPr lang="en-US" dirty="0"/>
                    </a:p>
                  </a:txBody>
                  <a:tcPr anchor="ctr"/>
                </a:tc>
                <a:tc>
                  <a:txBody>
                    <a:bodyPr/>
                    <a:lstStyle/>
                    <a:p>
                      <a:pPr algn="ctr"/>
                      <a:r>
                        <a:rPr lang="en-US" dirty="0" smtClean="0"/>
                        <a:t>90%</a:t>
                      </a:r>
                      <a:endParaRPr lang="en-US" dirty="0"/>
                    </a:p>
                  </a:txBody>
                  <a:tcPr anchor="ctr"/>
                </a:tc>
                <a:tc>
                  <a:txBody>
                    <a:bodyPr/>
                    <a:lstStyle/>
                    <a:p>
                      <a:pPr algn="ctr"/>
                      <a:r>
                        <a:rPr lang="en-US" dirty="0" smtClean="0"/>
                        <a:t>95%</a:t>
                      </a:r>
                      <a:endParaRPr lang="en-US" dirty="0"/>
                    </a:p>
                  </a:txBody>
                  <a:tcPr anchor="ctr"/>
                </a:tc>
              </a:tr>
              <a:tr h="370840">
                <a:tc>
                  <a:txBody>
                    <a:bodyPr/>
                    <a:lstStyle/>
                    <a:p>
                      <a:r>
                        <a:rPr lang="en-US" dirty="0" smtClean="0"/>
                        <a:t>Direct</a:t>
                      </a:r>
                      <a:r>
                        <a:rPr lang="en-US" baseline="0" dirty="0" smtClean="0"/>
                        <a:t> to Indirect</a:t>
                      </a:r>
                      <a:r>
                        <a:rPr lang="en-US" dirty="0" smtClean="0"/>
                        <a:t> SVD (F)</a:t>
                      </a:r>
                      <a:endParaRPr lang="en-US" dirty="0"/>
                    </a:p>
                  </a:txBody>
                  <a:tcPr anchor="ctr"/>
                </a:tc>
                <a:tc>
                  <a:txBody>
                    <a:bodyPr/>
                    <a:lstStyle/>
                    <a:p>
                      <a:pPr algn="ctr"/>
                      <a:r>
                        <a:rPr lang="en-US" dirty="0" smtClean="0"/>
                        <a:t>164</a:t>
                      </a:r>
                      <a:endParaRPr lang="en-US" dirty="0"/>
                    </a:p>
                  </a:txBody>
                  <a:tcPr anchor="ctr"/>
                </a:tc>
                <a:tc>
                  <a:txBody>
                    <a:bodyPr/>
                    <a:lstStyle/>
                    <a:p>
                      <a:pPr algn="ctr"/>
                      <a:r>
                        <a:rPr lang="en-US" dirty="0" smtClean="0"/>
                        <a:t>240</a:t>
                      </a:r>
                      <a:endParaRPr lang="en-US" dirty="0"/>
                    </a:p>
                  </a:txBody>
                  <a:tcPr anchor="ctr"/>
                </a:tc>
                <a:tc>
                  <a:txBody>
                    <a:bodyPr/>
                    <a:lstStyle/>
                    <a:p>
                      <a:pPr algn="ctr"/>
                      <a:r>
                        <a:rPr lang="en-US" dirty="0" smtClean="0"/>
                        <a:t>313</a:t>
                      </a:r>
                      <a:endParaRPr lang="en-US" dirty="0"/>
                    </a:p>
                  </a:txBody>
                  <a:tcPr anchor="ctr"/>
                </a:tc>
              </a:tr>
            </a:tbl>
          </a:graphicData>
        </a:graphic>
      </p:graphicFrame>
    </p:spTree>
  </p:cSld>
  <p:clrMapOvr>
    <a:masterClrMapping/>
  </p:clrMapOvr>
  <p:transition advTm="12277"/>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8" descr="cube-scambled.png"/>
          <p:cNvPicPr>
            <a:picLocks noChangeAspect="1"/>
          </p:cNvPicPr>
          <p:nvPr/>
        </p:nvPicPr>
        <p:blipFill>
          <a:blip r:embed="rId3"/>
          <a:srcRect/>
          <a:stretch>
            <a:fillRect/>
          </a:stretch>
        </p:blipFill>
        <p:spPr bwMode="auto">
          <a:xfrm>
            <a:off x="3505200" y="990600"/>
            <a:ext cx="2743200" cy="2743200"/>
          </a:xfrm>
          <a:prstGeom prst="rect">
            <a:avLst/>
          </a:prstGeom>
          <a:noFill/>
          <a:ln w="9525">
            <a:noFill/>
            <a:miter lim="800000"/>
            <a:headEnd/>
            <a:tailEnd/>
          </a:ln>
        </p:spPr>
      </p:pic>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Dictionary : Prior</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13316"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grpSp>
        <p:nvGrpSpPr>
          <p:cNvPr id="67" name="Group 142"/>
          <p:cNvGrpSpPr>
            <a:grpSpLocks/>
          </p:cNvGrpSpPr>
          <p:nvPr/>
        </p:nvGrpSpPr>
        <p:grpSpPr bwMode="auto">
          <a:xfrm>
            <a:off x="295594" y="1656519"/>
            <a:ext cx="1615756" cy="731963"/>
            <a:chOff x="295656" y="1374648"/>
            <a:chExt cx="1615694" cy="731520"/>
          </a:xfrm>
        </p:grpSpPr>
        <p:sp>
          <p:nvSpPr>
            <p:cNvPr id="68" name="TextBox 67"/>
            <p:cNvSpPr txBox="1"/>
            <p:nvPr/>
          </p:nvSpPr>
          <p:spPr bwMode="auto">
            <a:xfrm>
              <a:off x="1217223" y="1563437"/>
              <a:ext cx="694127" cy="353943"/>
            </a:xfrm>
            <a:prstGeom prst="rect">
              <a:avLst/>
            </a:prstGeom>
            <a:noFill/>
            <a:effectLst>
              <a:outerShdw sx="1000" sy="1000" algn="ctr" rotWithShape="0">
                <a:srgbClr val="000000"/>
              </a:outerShdw>
            </a:effectLst>
          </p:spPr>
          <p:txBody>
            <a:bodyPr wrap="none">
              <a:spAutoFit/>
            </a:bodyPr>
            <a:lstStyle/>
            <a:p>
              <a:pPr>
                <a:defRPr/>
              </a:pPr>
              <a:r>
                <a:rPr lang="en-US" sz="1700" b="1" dirty="0">
                  <a:latin typeface="Arial" pitchFamily="34" charset="0"/>
                  <a:cs typeface="+mn-cs"/>
                </a:rPr>
                <a:t>Prior</a:t>
              </a:r>
            </a:p>
          </p:txBody>
        </p:sp>
        <p:pic>
          <p:nvPicPr>
            <p:cNvPr id="69" name="Picture 38" descr="cube-scambled.png"/>
            <p:cNvPicPr>
              <a:picLocks noChangeAspect="1"/>
            </p:cNvPicPr>
            <p:nvPr/>
          </p:nvPicPr>
          <p:blipFill>
            <a:blip r:embed="rId3"/>
            <a:srcRect/>
            <a:stretch>
              <a:fillRect/>
            </a:stretch>
          </p:blipFill>
          <p:spPr bwMode="auto">
            <a:xfrm>
              <a:off x="295656" y="1374648"/>
              <a:ext cx="731520" cy="731520"/>
            </a:xfrm>
            <a:prstGeom prst="rect">
              <a:avLst/>
            </a:prstGeom>
            <a:noFill/>
            <a:ln w="9525">
              <a:noFill/>
              <a:miter lim="800000"/>
              <a:headEnd/>
              <a:tailEnd/>
            </a:ln>
          </p:spPr>
        </p:pic>
      </p:grpSp>
      <p:grpSp>
        <p:nvGrpSpPr>
          <p:cNvPr id="72" name="Group 71"/>
          <p:cNvGrpSpPr/>
          <p:nvPr/>
        </p:nvGrpSpPr>
        <p:grpSpPr>
          <a:xfrm>
            <a:off x="117475" y="2469903"/>
            <a:ext cx="2397125" cy="673100"/>
            <a:chOff x="117475" y="2700338"/>
            <a:chExt cx="2397125" cy="673100"/>
          </a:xfrm>
        </p:grpSpPr>
        <p:grpSp>
          <p:nvGrpSpPr>
            <p:cNvPr id="75" name="Group 162"/>
            <p:cNvGrpSpPr>
              <a:grpSpLocks/>
            </p:cNvGrpSpPr>
            <p:nvPr/>
          </p:nvGrpSpPr>
          <p:grpSpPr bwMode="auto">
            <a:xfrm>
              <a:off x="117475" y="2700338"/>
              <a:ext cx="1009651" cy="658812"/>
              <a:chOff x="300038" y="2993581"/>
              <a:chExt cx="1010462" cy="658368"/>
            </a:xfrm>
          </p:grpSpPr>
          <p:pic>
            <p:nvPicPr>
              <p:cNvPr id="78" name="Picture 36" descr="mode-0.png"/>
              <p:cNvPicPr>
                <a:picLocks noChangeAspect="1"/>
              </p:cNvPicPr>
              <p:nvPr/>
            </p:nvPicPr>
            <p:blipFill>
              <a:blip r:embed="rId5"/>
              <a:srcRect/>
              <a:stretch>
                <a:fillRect/>
              </a:stretch>
            </p:blipFill>
            <p:spPr bwMode="auto">
              <a:xfrm>
                <a:off x="300038" y="2993581"/>
                <a:ext cx="320025" cy="320040"/>
              </a:xfrm>
              <a:prstGeom prst="rect">
                <a:avLst/>
              </a:prstGeom>
              <a:noFill/>
              <a:ln w="9525">
                <a:noFill/>
                <a:miter lim="800000"/>
                <a:headEnd/>
                <a:tailEnd/>
              </a:ln>
            </p:spPr>
          </p:pic>
          <p:pic>
            <p:nvPicPr>
              <p:cNvPr id="83" name="Picture 37" descr="mode-1.png"/>
              <p:cNvPicPr>
                <a:picLocks noChangeAspect="1"/>
              </p:cNvPicPr>
              <p:nvPr/>
            </p:nvPicPr>
            <p:blipFill>
              <a:blip r:embed="rId6"/>
              <a:srcRect/>
              <a:stretch>
                <a:fillRect/>
              </a:stretch>
            </p:blipFill>
            <p:spPr bwMode="auto">
              <a:xfrm>
                <a:off x="646181" y="2993581"/>
                <a:ext cx="319101" cy="320040"/>
              </a:xfrm>
              <a:prstGeom prst="rect">
                <a:avLst/>
              </a:prstGeom>
              <a:noFill/>
              <a:ln w="9525">
                <a:noFill/>
                <a:miter lim="800000"/>
                <a:headEnd/>
                <a:tailEnd/>
              </a:ln>
            </p:spPr>
          </p:pic>
          <p:pic>
            <p:nvPicPr>
              <p:cNvPr id="84" name="Picture 38" descr="mode-2.png"/>
              <p:cNvPicPr>
                <a:picLocks noChangeAspect="1"/>
              </p:cNvPicPr>
              <p:nvPr/>
            </p:nvPicPr>
            <p:blipFill>
              <a:blip r:embed="rId7"/>
              <a:srcRect/>
              <a:stretch>
                <a:fillRect/>
              </a:stretch>
            </p:blipFill>
            <p:spPr bwMode="auto">
              <a:xfrm>
                <a:off x="991399" y="2993581"/>
                <a:ext cx="319101" cy="320040"/>
              </a:xfrm>
              <a:prstGeom prst="rect">
                <a:avLst/>
              </a:prstGeom>
              <a:noFill/>
              <a:ln w="9525">
                <a:noFill/>
                <a:miter lim="800000"/>
                <a:headEnd/>
                <a:tailEnd/>
              </a:ln>
            </p:spPr>
          </p:pic>
          <p:pic>
            <p:nvPicPr>
              <p:cNvPr id="97" name="Picture 39" descr="mode-3.png"/>
              <p:cNvPicPr>
                <a:picLocks noChangeAspect="1"/>
              </p:cNvPicPr>
              <p:nvPr/>
            </p:nvPicPr>
            <p:blipFill>
              <a:blip r:embed="rId8"/>
              <a:srcRect/>
              <a:stretch>
                <a:fillRect/>
              </a:stretch>
            </p:blipFill>
            <p:spPr bwMode="auto">
              <a:xfrm>
                <a:off x="300038" y="3331909"/>
                <a:ext cx="320025" cy="320040"/>
              </a:xfrm>
              <a:prstGeom prst="rect">
                <a:avLst/>
              </a:prstGeom>
              <a:noFill/>
              <a:ln w="9525">
                <a:noFill/>
                <a:miter lim="800000"/>
                <a:headEnd/>
                <a:tailEnd/>
              </a:ln>
            </p:spPr>
          </p:pic>
          <p:pic>
            <p:nvPicPr>
              <p:cNvPr id="98" name="Picture 40" descr="mode-4.png"/>
              <p:cNvPicPr>
                <a:picLocks noChangeAspect="1"/>
              </p:cNvPicPr>
              <p:nvPr/>
            </p:nvPicPr>
            <p:blipFill>
              <a:blip r:embed="rId9"/>
              <a:srcRect/>
              <a:stretch>
                <a:fillRect/>
              </a:stretch>
            </p:blipFill>
            <p:spPr bwMode="auto">
              <a:xfrm>
                <a:off x="645719" y="3331909"/>
                <a:ext cx="320025" cy="320040"/>
              </a:xfrm>
              <a:prstGeom prst="rect">
                <a:avLst/>
              </a:prstGeom>
              <a:noFill/>
              <a:ln w="9525">
                <a:noFill/>
                <a:miter lim="800000"/>
                <a:headEnd/>
                <a:tailEnd/>
              </a:ln>
            </p:spPr>
          </p:pic>
          <p:pic>
            <p:nvPicPr>
              <p:cNvPr id="99" name="Picture 41" descr="mode-5.png"/>
              <p:cNvPicPr>
                <a:picLocks noChangeAspect="1"/>
              </p:cNvPicPr>
              <p:nvPr/>
            </p:nvPicPr>
            <p:blipFill>
              <a:blip r:embed="rId10"/>
              <a:srcRect/>
              <a:stretch>
                <a:fillRect/>
              </a:stretch>
            </p:blipFill>
            <p:spPr bwMode="auto">
              <a:xfrm>
                <a:off x="991400" y="3331909"/>
                <a:ext cx="319100" cy="320040"/>
              </a:xfrm>
              <a:prstGeom prst="rect">
                <a:avLst/>
              </a:prstGeom>
              <a:noFill/>
              <a:ln w="9525">
                <a:noFill/>
                <a:miter lim="800000"/>
                <a:headEnd/>
                <a:tailEnd/>
              </a:ln>
            </p:spPr>
          </p:pic>
        </p:grpSp>
        <p:sp>
          <p:nvSpPr>
            <p:cNvPr id="76" name="TextBox 75"/>
            <p:cNvSpPr txBox="1"/>
            <p:nvPr/>
          </p:nvSpPr>
          <p:spPr bwMode="auto">
            <a:xfrm>
              <a:off x="1217577" y="2846457"/>
              <a:ext cx="1297023" cy="353943"/>
            </a:xfrm>
            <a:prstGeom prst="rect">
              <a:avLst/>
            </a:prstGeom>
            <a:noFill/>
            <a:effectLst>
              <a:outerShdw sx="1000" sy="1000" algn="ctr" rotWithShape="0">
                <a:srgbClr val="000000"/>
              </a:outerShdw>
            </a:effectLst>
          </p:spPr>
          <p:txBody>
            <a:bodyPr wrap="none">
              <a:spAutoFit/>
            </a:bodyPr>
            <a:lstStyle/>
            <a:p>
              <a:pPr>
                <a:defRPr/>
              </a:pPr>
              <a:r>
                <a:rPr lang="en-US" sz="1700" b="1" dirty="0">
                  <a:solidFill>
                    <a:schemeClr val="tx1">
                      <a:alpha val="15000"/>
                    </a:schemeClr>
                  </a:solidFill>
                  <a:latin typeface="Arial" pitchFamily="34" charset="0"/>
                  <a:cs typeface="+mn-cs"/>
                </a:rPr>
                <a:t>U Textures</a:t>
              </a:r>
            </a:p>
          </p:txBody>
        </p:sp>
        <p:sp>
          <p:nvSpPr>
            <p:cNvPr id="77" name="Rectangle 76"/>
            <p:cNvSpPr/>
            <p:nvPr/>
          </p:nvSpPr>
          <p:spPr>
            <a:xfrm>
              <a:off x="119063" y="2703513"/>
              <a:ext cx="1004887" cy="669925"/>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02" name="Group 160"/>
          <p:cNvGrpSpPr>
            <a:grpSpLocks/>
          </p:cNvGrpSpPr>
          <p:nvPr/>
        </p:nvGrpSpPr>
        <p:grpSpPr bwMode="auto">
          <a:xfrm>
            <a:off x="128588" y="3224424"/>
            <a:ext cx="2306637" cy="741362"/>
            <a:chOff x="128016" y="3374136"/>
            <a:chExt cx="2307209" cy="740664"/>
          </a:xfrm>
        </p:grpSpPr>
        <p:pic>
          <p:nvPicPr>
            <p:cNvPr id="103" name="Picture 158" descr="interface operators.png"/>
            <p:cNvPicPr>
              <a:picLocks noChangeAspect="1"/>
            </p:cNvPicPr>
            <p:nvPr/>
          </p:nvPicPr>
          <p:blipFill>
            <a:blip r:embed="rId11"/>
            <a:srcRect/>
            <a:stretch>
              <a:fillRect/>
            </a:stretch>
          </p:blipFill>
          <p:spPr bwMode="auto">
            <a:xfrm>
              <a:off x="143858" y="3383280"/>
              <a:ext cx="931242" cy="731520"/>
            </a:xfrm>
            <a:prstGeom prst="rect">
              <a:avLst/>
            </a:prstGeom>
            <a:noFill/>
            <a:ln w="9525">
              <a:noFill/>
              <a:miter lim="800000"/>
              <a:headEnd/>
              <a:tailEnd/>
            </a:ln>
          </p:spPr>
        </p:pic>
        <p:sp>
          <p:nvSpPr>
            <p:cNvPr id="104" name="Rectangle 103"/>
            <p:cNvSpPr/>
            <p:nvPr/>
          </p:nvSpPr>
          <p:spPr>
            <a:xfrm>
              <a:off x="128016" y="3374136"/>
              <a:ext cx="960675" cy="740664"/>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05" name="TextBox 34"/>
            <p:cNvSpPr txBox="1">
              <a:spLocks noChangeArrowheads="1"/>
            </p:cNvSpPr>
            <p:nvPr/>
          </p:nvSpPr>
          <p:spPr bwMode="auto">
            <a:xfrm>
              <a:off x="1217911" y="3581459"/>
              <a:ext cx="1217314" cy="354462"/>
            </a:xfrm>
            <a:prstGeom prst="rect">
              <a:avLst/>
            </a:prstGeom>
            <a:noFill/>
            <a:ln w="9525">
              <a:noFill/>
              <a:miter lim="800000"/>
              <a:headEnd/>
              <a:tailEnd/>
            </a:ln>
          </p:spPr>
          <p:txBody>
            <a:bodyPr wrap="none">
              <a:spAutoFit/>
            </a:bodyPr>
            <a:lstStyle/>
            <a:p>
              <a:pPr>
                <a:defRPr/>
              </a:pPr>
              <a:r>
                <a:rPr lang="en-US" sz="1700" b="1" dirty="0">
                  <a:solidFill>
                    <a:schemeClr val="tx1">
                      <a:alpha val="15000"/>
                    </a:schemeClr>
                  </a:solidFill>
                  <a:cs typeface="+mn-cs"/>
                </a:rPr>
                <a:t>Interfaces</a:t>
              </a:r>
            </a:p>
          </p:txBody>
        </p:sp>
      </p:grpSp>
      <p:grpSp>
        <p:nvGrpSpPr>
          <p:cNvPr id="106" name="Group 105"/>
          <p:cNvGrpSpPr/>
          <p:nvPr/>
        </p:nvGrpSpPr>
        <p:grpSpPr>
          <a:xfrm>
            <a:off x="126261" y="864375"/>
            <a:ext cx="2053377" cy="714375"/>
            <a:chOff x="126261" y="864375"/>
            <a:chExt cx="2053377" cy="714375"/>
          </a:xfrm>
        </p:grpSpPr>
        <p:grpSp>
          <p:nvGrpSpPr>
            <p:cNvPr id="107" name="Group 56"/>
            <p:cNvGrpSpPr>
              <a:grpSpLocks/>
            </p:cNvGrpSpPr>
            <p:nvPr/>
          </p:nvGrpSpPr>
          <p:grpSpPr bwMode="auto">
            <a:xfrm>
              <a:off x="153990" y="900541"/>
              <a:ext cx="1013428" cy="671513"/>
              <a:chOff x="1656588" y="2961132"/>
              <a:chExt cx="1013460" cy="672084"/>
            </a:xfrm>
          </p:grpSpPr>
          <p:pic>
            <p:nvPicPr>
              <p:cNvPr id="112" name="Picture 83" descr="cube-2.png"/>
              <p:cNvPicPr>
                <a:picLocks noChangeAspect="1"/>
              </p:cNvPicPr>
              <p:nvPr/>
            </p:nvPicPr>
            <p:blipFill>
              <a:blip r:embed="rId12"/>
              <a:srcRect/>
              <a:stretch>
                <a:fillRect/>
              </a:stretch>
            </p:blipFill>
            <p:spPr bwMode="auto">
              <a:xfrm>
                <a:off x="1656588" y="2961132"/>
                <a:ext cx="320040" cy="320040"/>
              </a:xfrm>
              <a:prstGeom prst="rect">
                <a:avLst/>
              </a:prstGeom>
              <a:noFill/>
              <a:ln w="9525">
                <a:noFill/>
                <a:miter lim="800000"/>
                <a:headEnd/>
                <a:tailEnd/>
              </a:ln>
            </p:spPr>
          </p:pic>
          <p:pic>
            <p:nvPicPr>
              <p:cNvPr id="113" name="Picture 84" descr="cube-4b.png"/>
              <p:cNvPicPr>
                <a:picLocks noChangeAspect="1"/>
              </p:cNvPicPr>
              <p:nvPr/>
            </p:nvPicPr>
            <p:blipFill>
              <a:blip r:embed="rId13"/>
              <a:srcRect/>
              <a:stretch>
                <a:fillRect/>
              </a:stretch>
            </p:blipFill>
            <p:spPr bwMode="auto">
              <a:xfrm>
                <a:off x="1656588" y="3313176"/>
                <a:ext cx="320040" cy="320040"/>
              </a:xfrm>
              <a:prstGeom prst="rect">
                <a:avLst/>
              </a:prstGeom>
              <a:noFill/>
              <a:ln w="9525">
                <a:noFill/>
                <a:miter lim="800000"/>
                <a:headEnd/>
                <a:tailEnd/>
              </a:ln>
            </p:spPr>
          </p:pic>
          <p:pic>
            <p:nvPicPr>
              <p:cNvPr id="114" name="Picture 37" descr="cube-3.png"/>
              <p:cNvPicPr>
                <a:picLocks noChangeAspect="1"/>
              </p:cNvPicPr>
              <p:nvPr/>
            </p:nvPicPr>
            <p:blipFill>
              <a:blip r:embed="rId14"/>
              <a:srcRect/>
              <a:stretch>
                <a:fillRect/>
              </a:stretch>
            </p:blipFill>
            <p:spPr bwMode="auto">
              <a:xfrm>
                <a:off x="2003298" y="2961132"/>
                <a:ext cx="320040" cy="320040"/>
              </a:xfrm>
              <a:prstGeom prst="rect">
                <a:avLst/>
              </a:prstGeom>
              <a:noFill/>
              <a:ln w="9525">
                <a:noFill/>
                <a:miter lim="800000"/>
                <a:headEnd/>
                <a:tailEnd/>
              </a:ln>
            </p:spPr>
          </p:pic>
          <p:pic>
            <p:nvPicPr>
              <p:cNvPr id="115" name="Picture 40" descr="cube-5.png"/>
              <p:cNvPicPr>
                <a:picLocks noChangeAspect="1"/>
              </p:cNvPicPr>
              <p:nvPr/>
            </p:nvPicPr>
            <p:blipFill>
              <a:blip r:embed="rId15"/>
              <a:srcRect/>
              <a:stretch>
                <a:fillRect/>
              </a:stretch>
            </p:blipFill>
            <p:spPr bwMode="auto">
              <a:xfrm>
                <a:off x="2003298" y="3313176"/>
                <a:ext cx="320040" cy="320040"/>
              </a:xfrm>
              <a:prstGeom prst="rect">
                <a:avLst/>
              </a:prstGeom>
              <a:noFill/>
              <a:ln w="9525">
                <a:noFill/>
                <a:miter lim="800000"/>
                <a:headEnd/>
                <a:tailEnd/>
              </a:ln>
            </p:spPr>
          </p:pic>
          <p:pic>
            <p:nvPicPr>
              <p:cNvPr id="116" name="Picture 38" descr="cube-4a.png"/>
              <p:cNvPicPr>
                <a:picLocks noChangeAspect="1"/>
              </p:cNvPicPr>
              <p:nvPr/>
            </p:nvPicPr>
            <p:blipFill>
              <a:blip r:embed="rId16"/>
              <a:srcRect/>
              <a:stretch>
                <a:fillRect/>
              </a:stretch>
            </p:blipFill>
            <p:spPr bwMode="auto">
              <a:xfrm>
                <a:off x="2350008" y="2961132"/>
                <a:ext cx="320040" cy="320040"/>
              </a:xfrm>
              <a:prstGeom prst="rect">
                <a:avLst/>
              </a:prstGeom>
              <a:noFill/>
              <a:ln w="9525">
                <a:noFill/>
                <a:miter lim="800000"/>
                <a:headEnd/>
                <a:tailEnd/>
              </a:ln>
            </p:spPr>
          </p:pic>
          <p:pic>
            <p:nvPicPr>
              <p:cNvPr id="117" name="Picture 41" descr="cube-6.png"/>
              <p:cNvPicPr>
                <a:picLocks noChangeAspect="1"/>
              </p:cNvPicPr>
              <p:nvPr/>
            </p:nvPicPr>
            <p:blipFill>
              <a:blip r:embed="rId17"/>
              <a:srcRect/>
              <a:stretch>
                <a:fillRect/>
              </a:stretch>
            </p:blipFill>
            <p:spPr bwMode="auto">
              <a:xfrm>
                <a:off x="2350008" y="3313176"/>
                <a:ext cx="320040" cy="320040"/>
              </a:xfrm>
              <a:prstGeom prst="rect">
                <a:avLst/>
              </a:prstGeom>
              <a:noFill/>
              <a:ln w="9525">
                <a:noFill/>
                <a:miter lim="800000"/>
                <a:headEnd/>
                <a:tailEnd/>
              </a:ln>
            </p:spPr>
          </p:pic>
        </p:grpSp>
        <p:sp>
          <p:nvSpPr>
            <p:cNvPr id="108" name="TextBox 25"/>
            <p:cNvSpPr txBox="1">
              <a:spLocks noChangeArrowheads="1"/>
            </p:cNvSpPr>
            <p:nvPr/>
          </p:nvSpPr>
          <p:spPr bwMode="auto">
            <a:xfrm>
              <a:off x="1217643" y="1054329"/>
              <a:ext cx="961995" cy="353712"/>
            </a:xfrm>
            <a:prstGeom prst="rect">
              <a:avLst/>
            </a:prstGeom>
            <a:noFill/>
            <a:ln w="9525">
              <a:noFill/>
              <a:miter lim="800000"/>
              <a:headEnd/>
              <a:tailEnd/>
            </a:ln>
          </p:spPr>
          <p:txBody>
            <a:bodyPr wrap="none">
              <a:spAutoFit/>
            </a:bodyPr>
            <a:lstStyle/>
            <a:p>
              <a:r>
                <a:rPr lang="en-US" sz="1700" b="1" dirty="0">
                  <a:solidFill>
                    <a:schemeClr val="tx1">
                      <a:alpha val="15000"/>
                    </a:schemeClr>
                  </a:solidFill>
                </a:rPr>
                <a:t>Shapes</a:t>
              </a:r>
            </a:p>
          </p:txBody>
        </p:sp>
        <p:sp>
          <p:nvSpPr>
            <p:cNvPr id="109" name="Rectangle 108"/>
            <p:cNvSpPr/>
            <p:nvPr/>
          </p:nvSpPr>
          <p:spPr bwMode="auto">
            <a:xfrm>
              <a:off x="126261" y="864375"/>
              <a:ext cx="1092940" cy="714375"/>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spTree>
  </p:cSld>
  <p:clrMapOvr>
    <a:masterClrMapping/>
  </p:clrMapOvr>
  <p:transition advTm="7534"/>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7" descr="cube-nearest.png"/>
          <p:cNvPicPr>
            <a:picLocks noChangeAspect="1"/>
          </p:cNvPicPr>
          <p:nvPr/>
        </p:nvPicPr>
        <p:blipFill>
          <a:blip r:embed="rId3"/>
          <a:srcRect/>
          <a:stretch>
            <a:fillRect/>
          </a:stretch>
        </p:blipFill>
        <p:spPr bwMode="auto">
          <a:xfrm>
            <a:off x="3505200" y="990600"/>
            <a:ext cx="2743200" cy="2743200"/>
          </a:xfrm>
          <a:prstGeom prst="rect">
            <a:avLst/>
          </a:prstGeom>
          <a:noFill/>
          <a:ln w="9525">
            <a:noFill/>
            <a:miter lim="800000"/>
            <a:headEnd/>
            <a:tailEnd/>
          </a:ln>
        </p:spPr>
      </p:pic>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Dictionary : Prior</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14340"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grpSp>
        <p:nvGrpSpPr>
          <p:cNvPr id="89" name="Group 88"/>
          <p:cNvGrpSpPr/>
          <p:nvPr/>
        </p:nvGrpSpPr>
        <p:grpSpPr>
          <a:xfrm>
            <a:off x="117475" y="2469903"/>
            <a:ext cx="2397125" cy="673100"/>
            <a:chOff x="117475" y="2700338"/>
            <a:chExt cx="2397125" cy="673100"/>
          </a:xfrm>
        </p:grpSpPr>
        <p:grpSp>
          <p:nvGrpSpPr>
            <p:cNvPr id="90" name="Group 162"/>
            <p:cNvGrpSpPr>
              <a:grpSpLocks/>
            </p:cNvGrpSpPr>
            <p:nvPr/>
          </p:nvGrpSpPr>
          <p:grpSpPr bwMode="auto">
            <a:xfrm>
              <a:off x="117475" y="2700338"/>
              <a:ext cx="1009651" cy="658812"/>
              <a:chOff x="300038" y="2993581"/>
              <a:chExt cx="1010462" cy="658368"/>
            </a:xfrm>
          </p:grpSpPr>
          <p:pic>
            <p:nvPicPr>
              <p:cNvPr id="93" name="Picture 36" descr="mode-0.png"/>
              <p:cNvPicPr>
                <a:picLocks noChangeAspect="1"/>
              </p:cNvPicPr>
              <p:nvPr/>
            </p:nvPicPr>
            <p:blipFill>
              <a:blip r:embed="rId5"/>
              <a:srcRect/>
              <a:stretch>
                <a:fillRect/>
              </a:stretch>
            </p:blipFill>
            <p:spPr bwMode="auto">
              <a:xfrm>
                <a:off x="300038" y="2993581"/>
                <a:ext cx="320025" cy="320040"/>
              </a:xfrm>
              <a:prstGeom prst="rect">
                <a:avLst/>
              </a:prstGeom>
              <a:noFill/>
              <a:ln w="9525">
                <a:noFill/>
                <a:miter lim="800000"/>
                <a:headEnd/>
                <a:tailEnd/>
              </a:ln>
            </p:spPr>
          </p:pic>
          <p:pic>
            <p:nvPicPr>
              <p:cNvPr id="94" name="Picture 37" descr="mode-1.png"/>
              <p:cNvPicPr>
                <a:picLocks noChangeAspect="1"/>
              </p:cNvPicPr>
              <p:nvPr/>
            </p:nvPicPr>
            <p:blipFill>
              <a:blip r:embed="rId6"/>
              <a:srcRect/>
              <a:stretch>
                <a:fillRect/>
              </a:stretch>
            </p:blipFill>
            <p:spPr bwMode="auto">
              <a:xfrm>
                <a:off x="646181" y="2993581"/>
                <a:ext cx="319101" cy="320040"/>
              </a:xfrm>
              <a:prstGeom prst="rect">
                <a:avLst/>
              </a:prstGeom>
              <a:noFill/>
              <a:ln w="9525">
                <a:noFill/>
                <a:miter lim="800000"/>
                <a:headEnd/>
                <a:tailEnd/>
              </a:ln>
            </p:spPr>
          </p:pic>
          <p:pic>
            <p:nvPicPr>
              <p:cNvPr id="96" name="Picture 38" descr="mode-2.png"/>
              <p:cNvPicPr>
                <a:picLocks noChangeAspect="1"/>
              </p:cNvPicPr>
              <p:nvPr/>
            </p:nvPicPr>
            <p:blipFill>
              <a:blip r:embed="rId7"/>
              <a:srcRect/>
              <a:stretch>
                <a:fillRect/>
              </a:stretch>
            </p:blipFill>
            <p:spPr bwMode="auto">
              <a:xfrm>
                <a:off x="991399" y="2993581"/>
                <a:ext cx="319101" cy="320040"/>
              </a:xfrm>
              <a:prstGeom prst="rect">
                <a:avLst/>
              </a:prstGeom>
              <a:noFill/>
              <a:ln w="9525">
                <a:noFill/>
                <a:miter lim="800000"/>
                <a:headEnd/>
                <a:tailEnd/>
              </a:ln>
            </p:spPr>
          </p:pic>
          <p:pic>
            <p:nvPicPr>
              <p:cNvPr id="97" name="Picture 39" descr="mode-3.png"/>
              <p:cNvPicPr>
                <a:picLocks noChangeAspect="1"/>
              </p:cNvPicPr>
              <p:nvPr/>
            </p:nvPicPr>
            <p:blipFill>
              <a:blip r:embed="rId8"/>
              <a:srcRect/>
              <a:stretch>
                <a:fillRect/>
              </a:stretch>
            </p:blipFill>
            <p:spPr bwMode="auto">
              <a:xfrm>
                <a:off x="300038" y="3331909"/>
                <a:ext cx="320025" cy="320040"/>
              </a:xfrm>
              <a:prstGeom prst="rect">
                <a:avLst/>
              </a:prstGeom>
              <a:noFill/>
              <a:ln w="9525">
                <a:noFill/>
                <a:miter lim="800000"/>
                <a:headEnd/>
                <a:tailEnd/>
              </a:ln>
            </p:spPr>
          </p:pic>
          <p:pic>
            <p:nvPicPr>
              <p:cNvPr id="98" name="Picture 40" descr="mode-4.png"/>
              <p:cNvPicPr>
                <a:picLocks noChangeAspect="1"/>
              </p:cNvPicPr>
              <p:nvPr/>
            </p:nvPicPr>
            <p:blipFill>
              <a:blip r:embed="rId9"/>
              <a:srcRect/>
              <a:stretch>
                <a:fillRect/>
              </a:stretch>
            </p:blipFill>
            <p:spPr bwMode="auto">
              <a:xfrm>
                <a:off x="645719" y="3331909"/>
                <a:ext cx="320025" cy="320040"/>
              </a:xfrm>
              <a:prstGeom prst="rect">
                <a:avLst/>
              </a:prstGeom>
              <a:noFill/>
              <a:ln w="9525">
                <a:noFill/>
                <a:miter lim="800000"/>
                <a:headEnd/>
                <a:tailEnd/>
              </a:ln>
            </p:spPr>
          </p:pic>
          <p:pic>
            <p:nvPicPr>
              <p:cNvPr id="99" name="Picture 41" descr="mode-5.png"/>
              <p:cNvPicPr>
                <a:picLocks noChangeAspect="1"/>
              </p:cNvPicPr>
              <p:nvPr/>
            </p:nvPicPr>
            <p:blipFill>
              <a:blip r:embed="rId10"/>
              <a:srcRect/>
              <a:stretch>
                <a:fillRect/>
              </a:stretch>
            </p:blipFill>
            <p:spPr bwMode="auto">
              <a:xfrm>
                <a:off x="991400" y="3331909"/>
                <a:ext cx="319100" cy="320040"/>
              </a:xfrm>
              <a:prstGeom prst="rect">
                <a:avLst/>
              </a:prstGeom>
              <a:noFill/>
              <a:ln w="9525">
                <a:noFill/>
                <a:miter lim="800000"/>
                <a:headEnd/>
                <a:tailEnd/>
              </a:ln>
            </p:spPr>
          </p:pic>
        </p:grpSp>
        <p:sp>
          <p:nvSpPr>
            <p:cNvPr id="91" name="TextBox 90"/>
            <p:cNvSpPr txBox="1"/>
            <p:nvPr/>
          </p:nvSpPr>
          <p:spPr bwMode="auto">
            <a:xfrm>
              <a:off x="1217577" y="2846457"/>
              <a:ext cx="1297023" cy="353943"/>
            </a:xfrm>
            <a:prstGeom prst="rect">
              <a:avLst/>
            </a:prstGeom>
            <a:noFill/>
            <a:effectLst>
              <a:outerShdw sx="1000" sy="1000" algn="ctr" rotWithShape="0">
                <a:srgbClr val="000000"/>
              </a:outerShdw>
            </a:effectLst>
          </p:spPr>
          <p:txBody>
            <a:bodyPr wrap="none">
              <a:spAutoFit/>
            </a:bodyPr>
            <a:lstStyle/>
            <a:p>
              <a:pPr>
                <a:defRPr/>
              </a:pPr>
              <a:r>
                <a:rPr lang="en-US" sz="1700" b="1" dirty="0">
                  <a:solidFill>
                    <a:schemeClr val="tx1">
                      <a:alpha val="15000"/>
                    </a:schemeClr>
                  </a:solidFill>
                  <a:latin typeface="Arial" pitchFamily="34" charset="0"/>
                  <a:cs typeface="+mn-cs"/>
                </a:rPr>
                <a:t>U Textures</a:t>
              </a:r>
            </a:p>
          </p:txBody>
        </p:sp>
        <p:sp>
          <p:nvSpPr>
            <p:cNvPr id="92" name="Rectangle 91"/>
            <p:cNvSpPr/>
            <p:nvPr/>
          </p:nvSpPr>
          <p:spPr>
            <a:xfrm>
              <a:off x="119063" y="2703513"/>
              <a:ext cx="1004887" cy="669925"/>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00" name="Group 160"/>
          <p:cNvGrpSpPr>
            <a:grpSpLocks/>
          </p:cNvGrpSpPr>
          <p:nvPr/>
        </p:nvGrpSpPr>
        <p:grpSpPr bwMode="auto">
          <a:xfrm>
            <a:off x="128588" y="3224424"/>
            <a:ext cx="2306637" cy="741362"/>
            <a:chOff x="128016" y="3374136"/>
            <a:chExt cx="2307209" cy="740664"/>
          </a:xfrm>
        </p:grpSpPr>
        <p:pic>
          <p:nvPicPr>
            <p:cNvPr id="101" name="Picture 158" descr="interface operators.png"/>
            <p:cNvPicPr>
              <a:picLocks noChangeAspect="1"/>
            </p:cNvPicPr>
            <p:nvPr/>
          </p:nvPicPr>
          <p:blipFill>
            <a:blip r:embed="rId11"/>
            <a:srcRect/>
            <a:stretch>
              <a:fillRect/>
            </a:stretch>
          </p:blipFill>
          <p:spPr bwMode="auto">
            <a:xfrm>
              <a:off x="143858" y="3383280"/>
              <a:ext cx="931242" cy="731520"/>
            </a:xfrm>
            <a:prstGeom prst="rect">
              <a:avLst/>
            </a:prstGeom>
            <a:noFill/>
            <a:ln w="9525">
              <a:noFill/>
              <a:miter lim="800000"/>
              <a:headEnd/>
              <a:tailEnd/>
            </a:ln>
          </p:spPr>
        </p:pic>
        <p:sp>
          <p:nvSpPr>
            <p:cNvPr id="102" name="Rectangle 101"/>
            <p:cNvSpPr/>
            <p:nvPr/>
          </p:nvSpPr>
          <p:spPr>
            <a:xfrm>
              <a:off x="128016" y="3374136"/>
              <a:ext cx="960675" cy="740664"/>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04" name="TextBox 34"/>
            <p:cNvSpPr txBox="1">
              <a:spLocks noChangeArrowheads="1"/>
            </p:cNvSpPr>
            <p:nvPr/>
          </p:nvSpPr>
          <p:spPr bwMode="auto">
            <a:xfrm>
              <a:off x="1217911" y="3581459"/>
              <a:ext cx="1217314" cy="354462"/>
            </a:xfrm>
            <a:prstGeom prst="rect">
              <a:avLst/>
            </a:prstGeom>
            <a:noFill/>
            <a:ln w="9525">
              <a:noFill/>
              <a:miter lim="800000"/>
              <a:headEnd/>
              <a:tailEnd/>
            </a:ln>
          </p:spPr>
          <p:txBody>
            <a:bodyPr wrap="none">
              <a:spAutoFit/>
            </a:bodyPr>
            <a:lstStyle/>
            <a:p>
              <a:pPr>
                <a:defRPr/>
              </a:pPr>
              <a:r>
                <a:rPr lang="en-US" sz="1700" b="1" dirty="0">
                  <a:solidFill>
                    <a:schemeClr val="tx1">
                      <a:alpha val="15000"/>
                    </a:schemeClr>
                  </a:solidFill>
                  <a:cs typeface="+mn-cs"/>
                </a:rPr>
                <a:t>Interfaces</a:t>
              </a:r>
            </a:p>
          </p:txBody>
        </p:sp>
      </p:grpSp>
      <p:grpSp>
        <p:nvGrpSpPr>
          <p:cNvPr id="105" name="Group 104"/>
          <p:cNvGrpSpPr/>
          <p:nvPr/>
        </p:nvGrpSpPr>
        <p:grpSpPr>
          <a:xfrm>
            <a:off x="126261" y="864375"/>
            <a:ext cx="2053377" cy="714375"/>
            <a:chOff x="126261" y="864375"/>
            <a:chExt cx="2053377" cy="714375"/>
          </a:xfrm>
        </p:grpSpPr>
        <p:grpSp>
          <p:nvGrpSpPr>
            <p:cNvPr id="106" name="Group 56"/>
            <p:cNvGrpSpPr>
              <a:grpSpLocks/>
            </p:cNvGrpSpPr>
            <p:nvPr/>
          </p:nvGrpSpPr>
          <p:grpSpPr bwMode="auto">
            <a:xfrm>
              <a:off x="153990" y="900541"/>
              <a:ext cx="1013428" cy="671513"/>
              <a:chOff x="1656588" y="2961132"/>
              <a:chExt cx="1013460" cy="672084"/>
            </a:xfrm>
          </p:grpSpPr>
          <p:pic>
            <p:nvPicPr>
              <p:cNvPr id="109" name="Picture 83" descr="cube-2.png"/>
              <p:cNvPicPr>
                <a:picLocks noChangeAspect="1"/>
              </p:cNvPicPr>
              <p:nvPr/>
            </p:nvPicPr>
            <p:blipFill>
              <a:blip r:embed="rId12"/>
              <a:srcRect/>
              <a:stretch>
                <a:fillRect/>
              </a:stretch>
            </p:blipFill>
            <p:spPr bwMode="auto">
              <a:xfrm>
                <a:off x="1656588" y="2961132"/>
                <a:ext cx="320040" cy="320040"/>
              </a:xfrm>
              <a:prstGeom prst="rect">
                <a:avLst/>
              </a:prstGeom>
              <a:noFill/>
              <a:ln w="9525">
                <a:noFill/>
                <a:miter lim="800000"/>
                <a:headEnd/>
                <a:tailEnd/>
              </a:ln>
            </p:spPr>
          </p:pic>
          <p:pic>
            <p:nvPicPr>
              <p:cNvPr id="110" name="Picture 84" descr="cube-4b.png"/>
              <p:cNvPicPr>
                <a:picLocks noChangeAspect="1"/>
              </p:cNvPicPr>
              <p:nvPr/>
            </p:nvPicPr>
            <p:blipFill>
              <a:blip r:embed="rId13"/>
              <a:srcRect/>
              <a:stretch>
                <a:fillRect/>
              </a:stretch>
            </p:blipFill>
            <p:spPr bwMode="auto">
              <a:xfrm>
                <a:off x="1656588" y="3313176"/>
                <a:ext cx="320040" cy="320040"/>
              </a:xfrm>
              <a:prstGeom prst="rect">
                <a:avLst/>
              </a:prstGeom>
              <a:noFill/>
              <a:ln w="9525">
                <a:noFill/>
                <a:miter lim="800000"/>
                <a:headEnd/>
                <a:tailEnd/>
              </a:ln>
            </p:spPr>
          </p:pic>
          <p:pic>
            <p:nvPicPr>
              <p:cNvPr id="111" name="Picture 37" descr="cube-3.png"/>
              <p:cNvPicPr>
                <a:picLocks noChangeAspect="1"/>
              </p:cNvPicPr>
              <p:nvPr/>
            </p:nvPicPr>
            <p:blipFill>
              <a:blip r:embed="rId14"/>
              <a:srcRect/>
              <a:stretch>
                <a:fillRect/>
              </a:stretch>
            </p:blipFill>
            <p:spPr bwMode="auto">
              <a:xfrm>
                <a:off x="2003298" y="2961132"/>
                <a:ext cx="320040" cy="320040"/>
              </a:xfrm>
              <a:prstGeom prst="rect">
                <a:avLst/>
              </a:prstGeom>
              <a:noFill/>
              <a:ln w="9525">
                <a:noFill/>
                <a:miter lim="800000"/>
                <a:headEnd/>
                <a:tailEnd/>
              </a:ln>
            </p:spPr>
          </p:pic>
          <p:pic>
            <p:nvPicPr>
              <p:cNvPr id="114" name="Picture 40" descr="cube-5.png"/>
              <p:cNvPicPr>
                <a:picLocks noChangeAspect="1"/>
              </p:cNvPicPr>
              <p:nvPr/>
            </p:nvPicPr>
            <p:blipFill>
              <a:blip r:embed="rId15"/>
              <a:srcRect/>
              <a:stretch>
                <a:fillRect/>
              </a:stretch>
            </p:blipFill>
            <p:spPr bwMode="auto">
              <a:xfrm>
                <a:off x="2003298" y="3313176"/>
                <a:ext cx="320040" cy="320040"/>
              </a:xfrm>
              <a:prstGeom prst="rect">
                <a:avLst/>
              </a:prstGeom>
              <a:noFill/>
              <a:ln w="9525">
                <a:noFill/>
                <a:miter lim="800000"/>
                <a:headEnd/>
                <a:tailEnd/>
              </a:ln>
            </p:spPr>
          </p:pic>
          <p:pic>
            <p:nvPicPr>
              <p:cNvPr id="115" name="Picture 38" descr="cube-4a.png"/>
              <p:cNvPicPr>
                <a:picLocks noChangeAspect="1"/>
              </p:cNvPicPr>
              <p:nvPr/>
            </p:nvPicPr>
            <p:blipFill>
              <a:blip r:embed="rId16"/>
              <a:srcRect/>
              <a:stretch>
                <a:fillRect/>
              </a:stretch>
            </p:blipFill>
            <p:spPr bwMode="auto">
              <a:xfrm>
                <a:off x="2350008" y="2961132"/>
                <a:ext cx="320040" cy="320040"/>
              </a:xfrm>
              <a:prstGeom prst="rect">
                <a:avLst/>
              </a:prstGeom>
              <a:noFill/>
              <a:ln w="9525">
                <a:noFill/>
                <a:miter lim="800000"/>
                <a:headEnd/>
                <a:tailEnd/>
              </a:ln>
            </p:spPr>
          </p:pic>
          <p:pic>
            <p:nvPicPr>
              <p:cNvPr id="116" name="Picture 41" descr="cube-6.png"/>
              <p:cNvPicPr>
                <a:picLocks noChangeAspect="1"/>
              </p:cNvPicPr>
              <p:nvPr/>
            </p:nvPicPr>
            <p:blipFill>
              <a:blip r:embed="rId17"/>
              <a:srcRect/>
              <a:stretch>
                <a:fillRect/>
              </a:stretch>
            </p:blipFill>
            <p:spPr bwMode="auto">
              <a:xfrm>
                <a:off x="2350008" y="3313176"/>
                <a:ext cx="320040" cy="320040"/>
              </a:xfrm>
              <a:prstGeom prst="rect">
                <a:avLst/>
              </a:prstGeom>
              <a:noFill/>
              <a:ln w="9525">
                <a:noFill/>
                <a:miter lim="800000"/>
                <a:headEnd/>
                <a:tailEnd/>
              </a:ln>
            </p:spPr>
          </p:pic>
        </p:grpSp>
        <p:sp>
          <p:nvSpPr>
            <p:cNvPr id="107" name="TextBox 25"/>
            <p:cNvSpPr txBox="1">
              <a:spLocks noChangeArrowheads="1"/>
            </p:cNvSpPr>
            <p:nvPr/>
          </p:nvSpPr>
          <p:spPr bwMode="auto">
            <a:xfrm>
              <a:off x="1217643" y="1054329"/>
              <a:ext cx="961995" cy="353712"/>
            </a:xfrm>
            <a:prstGeom prst="rect">
              <a:avLst/>
            </a:prstGeom>
            <a:noFill/>
            <a:ln w="9525">
              <a:noFill/>
              <a:miter lim="800000"/>
              <a:headEnd/>
              <a:tailEnd/>
            </a:ln>
          </p:spPr>
          <p:txBody>
            <a:bodyPr wrap="none">
              <a:spAutoFit/>
            </a:bodyPr>
            <a:lstStyle/>
            <a:p>
              <a:r>
                <a:rPr lang="en-US" sz="1700" b="1" dirty="0">
                  <a:solidFill>
                    <a:schemeClr val="tx1">
                      <a:alpha val="15000"/>
                    </a:schemeClr>
                  </a:solidFill>
                </a:rPr>
                <a:t>Shapes</a:t>
              </a:r>
            </a:p>
          </p:txBody>
        </p:sp>
        <p:sp>
          <p:nvSpPr>
            <p:cNvPr id="108" name="Rectangle 107"/>
            <p:cNvSpPr/>
            <p:nvPr/>
          </p:nvSpPr>
          <p:spPr bwMode="auto">
            <a:xfrm>
              <a:off x="126261" y="864375"/>
              <a:ext cx="1092940" cy="714375"/>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17" name="Group 142"/>
          <p:cNvGrpSpPr>
            <a:grpSpLocks/>
          </p:cNvGrpSpPr>
          <p:nvPr/>
        </p:nvGrpSpPr>
        <p:grpSpPr bwMode="auto">
          <a:xfrm>
            <a:off x="295594" y="1656519"/>
            <a:ext cx="1615756" cy="731963"/>
            <a:chOff x="295656" y="1374648"/>
            <a:chExt cx="1615694" cy="731520"/>
          </a:xfrm>
        </p:grpSpPr>
        <p:sp>
          <p:nvSpPr>
            <p:cNvPr id="118" name="TextBox 117"/>
            <p:cNvSpPr txBox="1"/>
            <p:nvPr/>
          </p:nvSpPr>
          <p:spPr bwMode="auto">
            <a:xfrm>
              <a:off x="1217223" y="1563437"/>
              <a:ext cx="694127" cy="353943"/>
            </a:xfrm>
            <a:prstGeom prst="rect">
              <a:avLst/>
            </a:prstGeom>
            <a:noFill/>
            <a:effectLst>
              <a:outerShdw sx="1000" sy="1000" algn="ctr" rotWithShape="0">
                <a:srgbClr val="000000"/>
              </a:outerShdw>
            </a:effectLst>
          </p:spPr>
          <p:txBody>
            <a:bodyPr wrap="none">
              <a:spAutoFit/>
            </a:bodyPr>
            <a:lstStyle/>
            <a:p>
              <a:pPr>
                <a:defRPr/>
              </a:pPr>
              <a:r>
                <a:rPr lang="en-US" sz="1700" b="1" dirty="0">
                  <a:latin typeface="Arial" pitchFamily="34" charset="0"/>
                  <a:cs typeface="+mn-cs"/>
                </a:rPr>
                <a:t>Prior</a:t>
              </a:r>
            </a:p>
          </p:txBody>
        </p:sp>
        <p:pic>
          <p:nvPicPr>
            <p:cNvPr id="119" name="Picture 38" descr="cube-scambled.png"/>
            <p:cNvPicPr>
              <a:picLocks noChangeAspect="1"/>
            </p:cNvPicPr>
            <p:nvPr/>
          </p:nvPicPr>
          <p:blipFill>
            <a:blip r:embed="rId18"/>
            <a:srcRect/>
            <a:stretch>
              <a:fillRect/>
            </a:stretch>
          </p:blipFill>
          <p:spPr bwMode="auto">
            <a:xfrm>
              <a:off x="295656" y="1374648"/>
              <a:ext cx="731520" cy="731520"/>
            </a:xfrm>
            <a:prstGeom prst="rect">
              <a:avLst/>
            </a:prstGeom>
            <a:noFill/>
            <a:ln w="9525">
              <a:noFill/>
              <a:miter lim="800000"/>
              <a:headEnd/>
              <a:tailEnd/>
            </a:ln>
          </p:spPr>
        </p:pic>
      </p:grpSp>
    </p:spTree>
  </p:cSld>
  <p:clrMapOvr>
    <a:masterClrMapping/>
  </p:clrMapOvr>
  <p:transition advTm="8268"/>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Dictionary: Prior</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15363"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pic>
        <p:nvPicPr>
          <p:cNvPr id="15364" name="Picture 38" descr="prior-bottom-left.bmp"/>
          <p:cNvPicPr>
            <a:picLocks noChangeAspect="1"/>
          </p:cNvPicPr>
          <p:nvPr/>
        </p:nvPicPr>
        <p:blipFill>
          <a:blip r:embed="rId5"/>
          <a:srcRect/>
          <a:stretch>
            <a:fillRect/>
          </a:stretch>
        </p:blipFill>
        <p:spPr bwMode="auto">
          <a:xfrm>
            <a:off x="4800600" y="838200"/>
            <a:ext cx="914400" cy="914400"/>
          </a:xfrm>
          <a:prstGeom prst="rect">
            <a:avLst/>
          </a:prstGeom>
          <a:noFill/>
          <a:ln w="9525">
            <a:noFill/>
            <a:miter lim="800000"/>
            <a:headEnd/>
            <a:tailEnd/>
          </a:ln>
        </p:spPr>
      </p:pic>
      <p:pic>
        <p:nvPicPr>
          <p:cNvPr id="15365" name="Picture 39" descr="prior-bottom-right.bmp"/>
          <p:cNvPicPr>
            <a:picLocks noChangeAspect="1"/>
          </p:cNvPicPr>
          <p:nvPr/>
        </p:nvPicPr>
        <p:blipFill>
          <a:blip r:embed="rId6"/>
          <a:srcRect/>
          <a:stretch>
            <a:fillRect/>
          </a:stretch>
        </p:blipFill>
        <p:spPr bwMode="auto">
          <a:xfrm>
            <a:off x="5867400" y="838200"/>
            <a:ext cx="914400" cy="914400"/>
          </a:xfrm>
          <a:prstGeom prst="rect">
            <a:avLst/>
          </a:prstGeom>
          <a:noFill/>
          <a:ln w="9525">
            <a:noFill/>
            <a:miter lim="800000"/>
            <a:headEnd/>
            <a:tailEnd/>
          </a:ln>
        </p:spPr>
      </p:pic>
      <p:pic>
        <p:nvPicPr>
          <p:cNvPr id="15366" name="Picture 40" descr="prior-front-bottom-left.bmp"/>
          <p:cNvPicPr>
            <a:picLocks noChangeAspect="1"/>
          </p:cNvPicPr>
          <p:nvPr/>
        </p:nvPicPr>
        <p:blipFill>
          <a:blip r:embed="rId7"/>
          <a:srcRect/>
          <a:stretch>
            <a:fillRect/>
          </a:stretch>
        </p:blipFill>
        <p:spPr bwMode="auto">
          <a:xfrm>
            <a:off x="4800600" y="1828800"/>
            <a:ext cx="914400" cy="914400"/>
          </a:xfrm>
          <a:prstGeom prst="rect">
            <a:avLst/>
          </a:prstGeom>
          <a:noFill/>
          <a:ln w="9525">
            <a:noFill/>
            <a:miter lim="800000"/>
            <a:headEnd/>
            <a:tailEnd/>
          </a:ln>
        </p:spPr>
      </p:pic>
      <p:pic>
        <p:nvPicPr>
          <p:cNvPr id="15367" name="Picture 41" descr="prior-front-bottom-right.bmp"/>
          <p:cNvPicPr>
            <a:picLocks noChangeAspect="1"/>
          </p:cNvPicPr>
          <p:nvPr/>
        </p:nvPicPr>
        <p:blipFill>
          <a:blip r:embed="rId8"/>
          <a:srcRect/>
          <a:stretch>
            <a:fillRect/>
          </a:stretch>
        </p:blipFill>
        <p:spPr bwMode="auto">
          <a:xfrm>
            <a:off x="5867400" y="1828800"/>
            <a:ext cx="914400" cy="914400"/>
          </a:xfrm>
          <a:prstGeom prst="rect">
            <a:avLst/>
          </a:prstGeom>
          <a:noFill/>
          <a:ln w="9525">
            <a:noFill/>
            <a:miter lim="800000"/>
            <a:headEnd/>
            <a:tailEnd/>
          </a:ln>
        </p:spPr>
      </p:pic>
      <p:pic>
        <p:nvPicPr>
          <p:cNvPr id="15368" name="Picture 42" descr="prior-front-top-left.bmp"/>
          <p:cNvPicPr>
            <a:picLocks noChangeAspect="1"/>
          </p:cNvPicPr>
          <p:nvPr/>
        </p:nvPicPr>
        <p:blipFill>
          <a:blip r:embed="rId9"/>
          <a:srcRect/>
          <a:stretch>
            <a:fillRect/>
          </a:stretch>
        </p:blipFill>
        <p:spPr bwMode="auto">
          <a:xfrm>
            <a:off x="2667000" y="1828800"/>
            <a:ext cx="914400" cy="914400"/>
          </a:xfrm>
          <a:prstGeom prst="rect">
            <a:avLst/>
          </a:prstGeom>
          <a:noFill/>
          <a:ln w="9525">
            <a:noFill/>
            <a:miter lim="800000"/>
            <a:headEnd/>
            <a:tailEnd/>
          </a:ln>
        </p:spPr>
      </p:pic>
      <p:pic>
        <p:nvPicPr>
          <p:cNvPr id="15369" name="Picture 43" descr="prior-front-top-right.bmp"/>
          <p:cNvPicPr>
            <a:picLocks noChangeAspect="1"/>
          </p:cNvPicPr>
          <p:nvPr/>
        </p:nvPicPr>
        <p:blipFill>
          <a:blip r:embed="rId10"/>
          <a:srcRect/>
          <a:stretch>
            <a:fillRect/>
          </a:stretch>
        </p:blipFill>
        <p:spPr bwMode="auto">
          <a:xfrm>
            <a:off x="3733800" y="1828800"/>
            <a:ext cx="914400" cy="914400"/>
          </a:xfrm>
          <a:prstGeom prst="rect">
            <a:avLst/>
          </a:prstGeom>
          <a:noFill/>
          <a:ln w="9525">
            <a:noFill/>
            <a:miter lim="800000"/>
            <a:headEnd/>
            <a:tailEnd/>
          </a:ln>
        </p:spPr>
      </p:pic>
      <p:pic>
        <p:nvPicPr>
          <p:cNvPr id="15370" name="Picture 44" descr="prior-top-left.bmp"/>
          <p:cNvPicPr>
            <a:picLocks noChangeAspect="1"/>
          </p:cNvPicPr>
          <p:nvPr/>
        </p:nvPicPr>
        <p:blipFill>
          <a:blip r:embed="rId11"/>
          <a:srcRect/>
          <a:stretch>
            <a:fillRect/>
          </a:stretch>
        </p:blipFill>
        <p:spPr bwMode="auto">
          <a:xfrm>
            <a:off x="2667000" y="838200"/>
            <a:ext cx="914400" cy="914400"/>
          </a:xfrm>
          <a:prstGeom prst="rect">
            <a:avLst/>
          </a:prstGeom>
          <a:noFill/>
          <a:ln w="9525">
            <a:noFill/>
            <a:miter lim="800000"/>
            <a:headEnd/>
            <a:tailEnd/>
          </a:ln>
        </p:spPr>
      </p:pic>
      <p:pic>
        <p:nvPicPr>
          <p:cNvPr id="15371" name="Picture 45" descr="prior-top-right.bmp"/>
          <p:cNvPicPr>
            <a:picLocks noChangeAspect="1"/>
          </p:cNvPicPr>
          <p:nvPr/>
        </p:nvPicPr>
        <p:blipFill>
          <a:blip r:embed="rId12"/>
          <a:srcRect/>
          <a:stretch>
            <a:fillRect/>
          </a:stretch>
        </p:blipFill>
        <p:spPr bwMode="auto">
          <a:xfrm>
            <a:off x="3733800" y="838200"/>
            <a:ext cx="914400" cy="914400"/>
          </a:xfrm>
          <a:prstGeom prst="rect">
            <a:avLst/>
          </a:prstGeom>
          <a:noFill/>
          <a:ln w="9525">
            <a:noFill/>
            <a:miter lim="800000"/>
            <a:headEnd/>
            <a:tailEnd/>
          </a:ln>
        </p:spPr>
      </p:pic>
      <p:grpSp>
        <p:nvGrpSpPr>
          <p:cNvPr id="97" name="Group 96"/>
          <p:cNvGrpSpPr/>
          <p:nvPr/>
        </p:nvGrpSpPr>
        <p:grpSpPr>
          <a:xfrm>
            <a:off x="117475" y="2469903"/>
            <a:ext cx="2397125" cy="673100"/>
            <a:chOff x="117475" y="2700338"/>
            <a:chExt cx="2397125" cy="673100"/>
          </a:xfrm>
        </p:grpSpPr>
        <p:grpSp>
          <p:nvGrpSpPr>
            <p:cNvPr id="98" name="Group 162"/>
            <p:cNvGrpSpPr>
              <a:grpSpLocks/>
            </p:cNvGrpSpPr>
            <p:nvPr/>
          </p:nvGrpSpPr>
          <p:grpSpPr bwMode="auto">
            <a:xfrm>
              <a:off x="117475" y="2700338"/>
              <a:ext cx="1009651" cy="658812"/>
              <a:chOff x="300038" y="2993581"/>
              <a:chExt cx="1010462" cy="658368"/>
            </a:xfrm>
          </p:grpSpPr>
          <p:pic>
            <p:nvPicPr>
              <p:cNvPr id="101" name="Picture 36" descr="mode-0.png"/>
              <p:cNvPicPr>
                <a:picLocks noChangeAspect="1"/>
              </p:cNvPicPr>
              <p:nvPr/>
            </p:nvPicPr>
            <p:blipFill>
              <a:blip r:embed="rId13"/>
              <a:srcRect/>
              <a:stretch>
                <a:fillRect/>
              </a:stretch>
            </p:blipFill>
            <p:spPr bwMode="auto">
              <a:xfrm>
                <a:off x="300038" y="2993581"/>
                <a:ext cx="320025" cy="320040"/>
              </a:xfrm>
              <a:prstGeom prst="rect">
                <a:avLst/>
              </a:prstGeom>
              <a:noFill/>
              <a:ln w="9525">
                <a:noFill/>
                <a:miter lim="800000"/>
                <a:headEnd/>
                <a:tailEnd/>
              </a:ln>
            </p:spPr>
          </p:pic>
          <p:pic>
            <p:nvPicPr>
              <p:cNvPr id="102" name="Picture 37" descr="mode-1.png"/>
              <p:cNvPicPr>
                <a:picLocks noChangeAspect="1"/>
              </p:cNvPicPr>
              <p:nvPr/>
            </p:nvPicPr>
            <p:blipFill>
              <a:blip r:embed="rId14"/>
              <a:srcRect/>
              <a:stretch>
                <a:fillRect/>
              </a:stretch>
            </p:blipFill>
            <p:spPr bwMode="auto">
              <a:xfrm>
                <a:off x="646181" y="2993581"/>
                <a:ext cx="319101" cy="320040"/>
              </a:xfrm>
              <a:prstGeom prst="rect">
                <a:avLst/>
              </a:prstGeom>
              <a:noFill/>
              <a:ln w="9525">
                <a:noFill/>
                <a:miter lim="800000"/>
                <a:headEnd/>
                <a:tailEnd/>
              </a:ln>
            </p:spPr>
          </p:pic>
          <p:pic>
            <p:nvPicPr>
              <p:cNvPr id="103" name="Picture 38" descr="mode-2.png"/>
              <p:cNvPicPr>
                <a:picLocks noChangeAspect="1"/>
              </p:cNvPicPr>
              <p:nvPr/>
            </p:nvPicPr>
            <p:blipFill>
              <a:blip r:embed="rId15"/>
              <a:srcRect/>
              <a:stretch>
                <a:fillRect/>
              </a:stretch>
            </p:blipFill>
            <p:spPr bwMode="auto">
              <a:xfrm>
                <a:off x="991399" y="2993581"/>
                <a:ext cx="319101" cy="320040"/>
              </a:xfrm>
              <a:prstGeom prst="rect">
                <a:avLst/>
              </a:prstGeom>
              <a:noFill/>
              <a:ln w="9525">
                <a:noFill/>
                <a:miter lim="800000"/>
                <a:headEnd/>
                <a:tailEnd/>
              </a:ln>
            </p:spPr>
          </p:pic>
          <p:pic>
            <p:nvPicPr>
              <p:cNvPr id="104" name="Picture 39" descr="mode-3.png"/>
              <p:cNvPicPr>
                <a:picLocks noChangeAspect="1"/>
              </p:cNvPicPr>
              <p:nvPr/>
            </p:nvPicPr>
            <p:blipFill>
              <a:blip r:embed="rId16"/>
              <a:srcRect/>
              <a:stretch>
                <a:fillRect/>
              </a:stretch>
            </p:blipFill>
            <p:spPr bwMode="auto">
              <a:xfrm>
                <a:off x="300038" y="3331909"/>
                <a:ext cx="320025" cy="320040"/>
              </a:xfrm>
              <a:prstGeom prst="rect">
                <a:avLst/>
              </a:prstGeom>
              <a:noFill/>
              <a:ln w="9525">
                <a:noFill/>
                <a:miter lim="800000"/>
                <a:headEnd/>
                <a:tailEnd/>
              </a:ln>
            </p:spPr>
          </p:pic>
          <p:pic>
            <p:nvPicPr>
              <p:cNvPr id="105" name="Picture 40" descr="mode-4.png"/>
              <p:cNvPicPr>
                <a:picLocks noChangeAspect="1"/>
              </p:cNvPicPr>
              <p:nvPr/>
            </p:nvPicPr>
            <p:blipFill>
              <a:blip r:embed="rId17"/>
              <a:srcRect/>
              <a:stretch>
                <a:fillRect/>
              </a:stretch>
            </p:blipFill>
            <p:spPr bwMode="auto">
              <a:xfrm>
                <a:off x="645719" y="3331909"/>
                <a:ext cx="320025" cy="320040"/>
              </a:xfrm>
              <a:prstGeom prst="rect">
                <a:avLst/>
              </a:prstGeom>
              <a:noFill/>
              <a:ln w="9525">
                <a:noFill/>
                <a:miter lim="800000"/>
                <a:headEnd/>
                <a:tailEnd/>
              </a:ln>
            </p:spPr>
          </p:pic>
          <p:pic>
            <p:nvPicPr>
              <p:cNvPr id="106" name="Picture 41" descr="mode-5.png"/>
              <p:cNvPicPr>
                <a:picLocks noChangeAspect="1"/>
              </p:cNvPicPr>
              <p:nvPr/>
            </p:nvPicPr>
            <p:blipFill>
              <a:blip r:embed="rId18"/>
              <a:srcRect/>
              <a:stretch>
                <a:fillRect/>
              </a:stretch>
            </p:blipFill>
            <p:spPr bwMode="auto">
              <a:xfrm>
                <a:off x="991400" y="3331909"/>
                <a:ext cx="319100" cy="320040"/>
              </a:xfrm>
              <a:prstGeom prst="rect">
                <a:avLst/>
              </a:prstGeom>
              <a:noFill/>
              <a:ln w="9525">
                <a:noFill/>
                <a:miter lim="800000"/>
                <a:headEnd/>
                <a:tailEnd/>
              </a:ln>
            </p:spPr>
          </p:pic>
        </p:grpSp>
        <p:sp>
          <p:nvSpPr>
            <p:cNvPr id="99" name="TextBox 98"/>
            <p:cNvSpPr txBox="1"/>
            <p:nvPr/>
          </p:nvSpPr>
          <p:spPr bwMode="auto">
            <a:xfrm>
              <a:off x="1217577" y="2846457"/>
              <a:ext cx="1297023" cy="353943"/>
            </a:xfrm>
            <a:prstGeom prst="rect">
              <a:avLst/>
            </a:prstGeom>
            <a:noFill/>
            <a:effectLst>
              <a:outerShdw sx="1000" sy="1000" algn="ctr" rotWithShape="0">
                <a:srgbClr val="000000"/>
              </a:outerShdw>
            </a:effectLst>
          </p:spPr>
          <p:txBody>
            <a:bodyPr wrap="none">
              <a:spAutoFit/>
            </a:bodyPr>
            <a:lstStyle/>
            <a:p>
              <a:pPr>
                <a:defRPr/>
              </a:pPr>
              <a:r>
                <a:rPr lang="en-US" sz="1700" b="1" dirty="0">
                  <a:solidFill>
                    <a:schemeClr val="tx1">
                      <a:alpha val="15000"/>
                    </a:schemeClr>
                  </a:solidFill>
                  <a:latin typeface="Arial" pitchFamily="34" charset="0"/>
                  <a:cs typeface="+mn-cs"/>
                </a:rPr>
                <a:t>U Textures</a:t>
              </a:r>
            </a:p>
          </p:txBody>
        </p:sp>
        <p:sp>
          <p:nvSpPr>
            <p:cNvPr id="100" name="Rectangle 99"/>
            <p:cNvSpPr/>
            <p:nvPr/>
          </p:nvSpPr>
          <p:spPr>
            <a:xfrm>
              <a:off x="119063" y="2703513"/>
              <a:ext cx="1004887" cy="669925"/>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07" name="Group 160"/>
          <p:cNvGrpSpPr>
            <a:grpSpLocks/>
          </p:cNvGrpSpPr>
          <p:nvPr/>
        </p:nvGrpSpPr>
        <p:grpSpPr bwMode="auto">
          <a:xfrm>
            <a:off x="128588" y="3224424"/>
            <a:ext cx="2306637" cy="741362"/>
            <a:chOff x="128016" y="3374136"/>
            <a:chExt cx="2307209" cy="740664"/>
          </a:xfrm>
        </p:grpSpPr>
        <p:pic>
          <p:nvPicPr>
            <p:cNvPr id="108" name="Picture 158" descr="interface operators.png"/>
            <p:cNvPicPr>
              <a:picLocks noChangeAspect="1"/>
            </p:cNvPicPr>
            <p:nvPr/>
          </p:nvPicPr>
          <p:blipFill>
            <a:blip r:embed="rId19"/>
            <a:srcRect/>
            <a:stretch>
              <a:fillRect/>
            </a:stretch>
          </p:blipFill>
          <p:spPr bwMode="auto">
            <a:xfrm>
              <a:off x="143858" y="3383280"/>
              <a:ext cx="931242" cy="731520"/>
            </a:xfrm>
            <a:prstGeom prst="rect">
              <a:avLst/>
            </a:prstGeom>
            <a:noFill/>
            <a:ln w="9525">
              <a:noFill/>
              <a:miter lim="800000"/>
              <a:headEnd/>
              <a:tailEnd/>
            </a:ln>
          </p:spPr>
        </p:pic>
        <p:sp>
          <p:nvSpPr>
            <p:cNvPr id="109" name="Rectangle 108"/>
            <p:cNvSpPr/>
            <p:nvPr/>
          </p:nvSpPr>
          <p:spPr>
            <a:xfrm>
              <a:off x="128016" y="3374136"/>
              <a:ext cx="960675" cy="740664"/>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10" name="TextBox 34"/>
            <p:cNvSpPr txBox="1">
              <a:spLocks noChangeArrowheads="1"/>
            </p:cNvSpPr>
            <p:nvPr/>
          </p:nvSpPr>
          <p:spPr bwMode="auto">
            <a:xfrm>
              <a:off x="1217911" y="3581459"/>
              <a:ext cx="1217314" cy="354462"/>
            </a:xfrm>
            <a:prstGeom prst="rect">
              <a:avLst/>
            </a:prstGeom>
            <a:noFill/>
            <a:ln w="9525">
              <a:noFill/>
              <a:miter lim="800000"/>
              <a:headEnd/>
              <a:tailEnd/>
            </a:ln>
          </p:spPr>
          <p:txBody>
            <a:bodyPr wrap="none">
              <a:spAutoFit/>
            </a:bodyPr>
            <a:lstStyle/>
            <a:p>
              <a:pPr>
                <a:defRPr/>
              </a:pPr>
              <a:r>
                <a:rPr lang="en-US" sz="1700" b="1" dirty="0">
                  <a:solidFill>
                    <a:schemeClr val="tx1">
                      <a:alpha val="15000"/>
                    </a:schemeClr>
                  </a:solidFill>
                  <a:cs typeface="+mn-cs"/>
                </a:rPr>
                <a:t>Interfaces</a:t>
              </a:r>
            </a:p>
          </p:txBody>
        </p:sp>
      </p:grpSp>
      <p:grpSp>
        <p:nvGrpSpPr>
          <p:cNvPr id="111" name="Group 110"/>
          <p:cNvGrpSpPr/>
          <p:nvPr/>
        </p:nvGrpSpPr>
        <p:grpSpPr>
          <a:xfrm>
            <a:off x="126261" y="864375"/>
            <a:ext cx="2053377" cy="714375"/>
            <a:chOff x="126261" y="864375"/>
            <a:chExt cx="2053377" cy="714375"/>
          </a:xfrm>
        </p:grpSpPr>
        <p:grpSp>
          <p:nvGrpSpPr>
            <p:cNvPr id="112" name="Group 56"/>
            <p:cNvGrpSpPr>
              <a:grpSpLocks/>
            </p:cNvGrpSpPr>
            <p:nvPr/>
          </p:nvGrpSpPr>
          <p:grpSpPr bwMode="auto">
            <a:xfrm>
              <a:off x="153990" y="900541"/>
              <a:ext cx="1013428" cy="671513"/>
              <a:chOff x="1656588" y="2961132"/>
              <a:chExt cx="1013460" cy="672084"/>
            </a:xfrm>
          </p:grpSpPr>
          <p:pic>
            <p:nvPicPr>
              <p:cNvPr id="115" name="Picture 83" descr="cube-2.png"/>
              <p:cNvPicPr>
                <a:picLocks noChangeAspect="1"/>
              </p:cNvPicPr>
              <p:nvPr/>
            </p:nvPicPr>
            <p:blipFill>
              <a:blip r:embed="rId20"/>
              <a:srcRect/>
              <a:stretch>
                <a:fillRect/>
              </a:stretch>
            </p:blipFill>
            <p:spPr bwMode="auto">
              <a:xfrm>
                <a:off x="1656588" y="2961132"/>
                <a:ext cx="320040" cy="320040"/>
              </a:xfrm>
              <a:prstGeom prst="rect">
                <a:avLst/>
              </a:prstGeom>
              <a:noFill/>
              <a:ln w="9525">
                <a:noFill/>
                <a:miter lim="800000"/>
                <a:headEnd/>
                <a:tailEnd/>
              </a:ln>
            </p:spPr>
          </p:pic>
          <p:pic>
            <p:nvPicPr>
              <p:cNvPr id="118" name="Picture 84" descr="cube-4b.png"/>
              <p:cNvPicPr>
                <a:picLocks noChangeAspect="1"/>
              </p:cNvPicPr>
              <p:nvPr/>
            </p:nvPicPr>
            <p:blipFill>
              <a:blip r:embed="rId21"/>
              <a:srcRect/>
              <a:stretch>
                <a:fillRect/>
              </a:stretch>
            </p:blipFill>
            <p:spPr bwMode="auto">
              <a:xfrm>
                <a:off x="1656588" y="3313176"/>
                <a:ext cx="320040" cy="320040"/>
              </a:xfrm>
              <a:prstGeom prst="rect">
                <a:avLst/>
              </a:prstGeom>
              <a:noFill/>
              <a:ln w="9525">
                <a:noFill/>
                <a:miter lim="800000"/>
                <a:headEnd/>
                <a:tailEnd/>
              </a:ln>
            </p:spPr>
          </p:pic>
          <p:pic>
            <p:nvPicPr>
              <p:cNvPr id="119" name="Picture 37" descr="cube-3.png"/>
              <p:cNvPicPr>
                <a:picLocks noChangeAspect="1"/>
              </p:cNvPicPr>
              <p:nvPr/>
            </p:nvPicPr>
            <p:blipFill>
              <a:blip r:embed="rId22"/>
              <a:srcRect/>
              <a:stretch>
                <a:fillRect/>
              </a:stretch>
            </p:blipFill>
            <p:spPr bwMode="auto">
              <a:xfrm>
                <a:off x="2003298" y="2961132"/>
                <a:ext cx="320040" cy="320040"/>
              </a:xfrm>
              <a:prstGeom prst="rect">
                <a:avLst/>
              </a:prstGeom>
              <a:noFill/>
              <a:ln w="9525">
                <a:noFill/>
                <a:miter lim="800000"/>
                <a:headEnd/>
                <a:tailEnd/>
              </a:ln>
            </p:spPr>
          </p:pic>
          <p:pic>
            <p:nvPicPr>
              <p:cNvPr id="120" name="Picture 40" descr="cube-5.png"/>
              <p:cNvPicPr>
                <a:picLocks noChangeAspect="1"/>
              </p:cNvPicPr>
              <p:nvPr/>
            </p:nvPicPr>
            <p:blipFill>
              <a:blip r:embed="rId23"/>
              <a:srcRect/>
              <a:stretch>
                <a:fillRect/>
              </a:stretch>
            </p:blipFill>
            <p:spPr bwMode="auto">
              <a:xfrm>
                <a:off x="2003298" y="3313176"/>
                <a:ext cx="320040" cy="320040"/>
              </a:xfrm>
              <a:prstGeom prst="rect">
                <a:avLst/>
              </a:prstGeom>
              <a:noFill/>
              <a:ln w="9525">
                <a:noFill/>
                <a:miter lim="800000"/>
                <a:headEnd/>
                <a:tailEnd/>
              </a:ln>
            </p:spPr>
          </p:pic>
          <p:pic>
            <p:nvPicPr>
              <p:cNvPr id="121" name="Picture 38" descr="cube-4a.png"/>
              <p:cNvPicPr>
                <a:picLocks noChangeAspect="1"/>
              </p:cNvPicPr>
              <p:nvPr/>
            </p:nvPicPr>
            <p:blipFill>
              <a:blip r:embed="rId24"/>
              <a:srcRect/>
              <a:stretch>
                <a:fillRect/>
              </a:stretch>
            </p:blipFill>
            <p:spPr bwMode="auto">
              <a:xfrm>
                <a:off x="2350008" y="2961132"/>
                <a:ext cx="320040" cy="320040"/>
              </a:xfrm>
              <a:prstGeom prst="rect">
                <a:avLst/>
              </a:prstGeom>
              <a:noFill/>
              <a:ln w="9525">
                <a:noFill/>
                <a:miter lim="800000"/>
                <a:headEnd/>
                <a:tailEnd/>
              </a:ln>
            </p:spPr>
          </p:pic>
          <p:pic>
            <p:nvPicPr>
              <p:cNvPr id="122" name="Picture 41" descr="cube-6.png"/>
              <p:cNvPicPr>
                <a:picLocks noChangeAspect="1"/>
              </p:cNvPicPr>
              <p:nvPr/>
            </p:nvPicPr>
            <p:blipFill>
              <a:blip r:embed="rId25"/>
              <a:srcRect/>
              <a:stretch>
                <a:fillRect/>
              </a:stretch>
            </p:blipFill>
            <p:spPr bwMode="auto">
              <a:xfrm>
                <a:off x="2350008" y="3313176"/>
                <a:ext cx="320040" cy="320040"/>
              </a:xfrm>
              <a:prstGeom prst="rect">
                <a:avLst/>
              </a:prstGeom>
              <a:noFill/>
              <a:ln w="9525">
                <a:noFill/>
                <a:miter lim="800000"/>
                <a:headEnd/>
                <a:tailEnd/>
              </a:ln>
            </p:spPr>
          </p:pic>
        </p:grpSp>
        <p:sp>
          <p:nvSpPr>
            <p:cNvPr id="113" name="TextBox 25"/>
            <p:cNvSpPr txBox="1">
              <a:spLocks noChangeArrowheads="1"/>
            </p:cNvSpPr>
            <p:nvPr/>
          </p:nvSpPr>
          <p:spPr bwMode="auto">
            <a:xfrm>
              <a:off x="1217643" y="1054329"/>
              <a:ext cx="961995" cy="353712"/>
            </a:xfrm>
            <a:prstGeom prst="rect">
              <a:avLst/>
            </a:prstGeom>
            <a:noFill/>
            <a:ln w="9525">
              <a:noFill/>
              <a:miter lim="800000"/>
              <a:headEnd/>
              <a:tailEnd/>
            </a:ln>
          </p:spPr>
          <p:txBody>
            <a:bodyPr wrap="none">
              <a:spAutoFit/>
            </a:bodyPr>
            <a:lstStyle/>
            <a:p>
              <a:r>
                <a:rPr lang="en-US" sz="1700" b="1" dirty="0">
                  <a:solidFill>
                    <a:schemeClr val="tx1">
                      <a:alpha val="15000"/>
                    </a:schemeClr>
                  </a:solidFill>
                </a:rPr>
                <a:t>Shapes</a:t>
              </a:r>
            </a:p>
          </p:txBody>
        </p:sp>
        <p:sp>
          <p:nvSpPr>
            <p:cNvPr id="114" name="Rectangle 113"/>
            <p:cNvSpPr/>
            <p:nvPr/>
          </p:nvSpPr>
          <p:spPr bwMode="auto">
            <a:xfrm>
              <a:off x="126261" y="864375"/>
              <a:ext cx="1092940" cy="714375"/>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23" name="Group 142"/>
          <p:cNvGrpSpPr>
            <a:grpSpLocks/>
          </p:cNvGrpSpPr>
          <p:nvPr/>
        </p:nvGrpSpPr>
        <p:grpSpPr bwMode="auto">
          <a:xfrm>
            <a:off x="295594" y="1656519"/>
            <a:ext cx="1615756" cy="731963"/>
            <a:chOff x="295656" y="1374648"/>
            <a:chExt cx="1615694" cy="731520"/>
          </a:xfrm>
        </p:grpSpPr>
        <p:sp>
          <p:nvSpPr>
            <p:cNvPr id="124" name="TextBox 123"/>
            <p:cNvSpPr txBox="1"/>
            <p:nvPr/>
          </p:nvSpPr>
          <p:spPr bwMode="auto">
            <a:xfrm>
              <a:off x="1217223" y="1563437"/>
              <a:ext cx="694127" cy="353943"/>
            </a:xfrm>
            <a:prstGeom prst="rect">
              <a:avLst/>
            </a:prstGeom>
            <a:noFill/>
            <a:effectLst>
              <a:outerShdw sx="1000" sy="1000" algn="ctr" rotWithShape="0">
                <a:srgbClr val="000000"/>
              </a:outerShdw>
            </a:effectLst>
          </p:spPr>
          <p:txBody>
            <a:bodyPr wrap="none">
              <a:spAutoFit/>
            </a:bodyPr>
            <a:lstStyle/>
            <a:p>
              <a:pPr>
                <a:defRPr/>
              </a:pPr>
              <a:r>
                <a:rPr lang="en-US" sz="1700" b="1" dirty="0">
                  <a:latin typeface="Arial" pitchFamily="34" charset="0"/>
                  <a:cs typeface="+mn-cs"/>
                </a:rPr>
                <a:t>Prior</a:t>
              </a:r>
            </a:p>
          </p:txBody>
        </p:sp>
        <p:pic>
          <p:nvPicPr>
            <p:cNvPr id="125" name="Picture 38" descr="cube-scambled.png"/>
            <p:cNvPicPr>
              <a:picLocks noChangeAspect="1"/>
            </p:cNvPicPr>
            <p:nvPr/>
          </p:nvPicPr>
          <p:blipFill>
            <a:blip r:embed="rId26"/>
            <a:srcRect/>
            <a:stretch>
              <a:fillRect/>
            </a:stretch>
          </p:blipFill>
          <p:spPr bwMode="auto">
            <a:xfrm>
              <a:off x="295656" y="1374648"/>
              <a:ext cx="731520" cy="731520"/>
            </a:xfrm>
            <a:prstGeom prst="rect">
              <a:avLst/>
            </a:prstGeom>
            <a:noFill/>
            <a:ln w="9525">
              <a:noFill/>
              <a:miter lim="800000"/>
              <a:headEnd/>
              <a:tailEnd/>
            </a:ln>
          </p:spPr>
        </p:pic>
      </p:grpSp>
    </p:spTree>
    <p:custDataLst>
      <p:tags r:id="rId1"/>
    </p:custDataLst>
  </p:cSld>
  <p:clrMapOvr>
    <a:masterClrMapping/>
  </p:clrMapOvr>
  <p:transition advTm="702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7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6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36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36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36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3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Dictionary: Prior</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16387"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pic>
        <p:nvPicPr>
          <p:cNvPr id="16388" name="Picture 38" descr="prior-bottom-left.bmp"/>
          <p:cNvPicPr>
            <a:picLocks noChangeAspect="1"/>
          </p:cNvPicPr>
          <p:nvPr/>
        </p:nvPicPr>
        <p:blipFill>
          <a:blip r:embed="rId5"/>
          <a:srcRect/>
          <a:stretch>
            <a:fillRect/>
          </a:stretch>
        </p:blipFill>
        <p:spPr bwMode="auto">
          <a:xfrm>
            <a:off x="4800600" y="838200"/>
            <a:ext cx="914400" cy="914400"/>
          </a:xfrm>
          <a:prstGeom prst="rect">
            <a:avLst/>
          </a:prstGeom>
          <a:noFill/>
          <a:ln w="9525">
            <a:noFill/>
            <a:miter lim="800000"/>
            <a:headEnd/>
            <a:tailEnd/>
          </a:ln>
        </p:spPr>
      </p:pic>
      <p:pic>
        <p:nvPicPr>
          <p:cNvPr id="16389" name="Picture 39" descr="prior-bottom-right.bmp"/>
          <p:cNvPicPr>
            <a:picLocks noChangeAspect="1"/>
          </p:cNvPicPr>
          <p:nvPr/>
        </p:nvPicPr>
        <p:blipFill>
          <a:blip r:embed="rId6"/>
          <a:srcRect/>
          <a:stretch>
            <a:fillRect/>
          </a:stretch>
        </p:blipFill>
        <p:spPr bwMode="auto">
          <a:xfrm>
            <a:off x="5867400" y="838200"/>
            <a:ext cx="914400" cy="914400"/>
          </a:xfrm>
          <a:prstGeom prst="rect">
            <a:avLst/>
          </a:prstGeom>
          <a:noFill/>
          <a:ln w="9525">
            <a:noFill/>
            <a:miter lim="800000"/>
            <a:headEnd/>
            <a:tailEnd/>
          </a:ln>
        </p:spPr>
      </p:pic>
      <p:pic>
        <p:nvPicPr>
          <p:cNvPr id="16390" name="Picture 40" descr="prior-front-bottom-left.bmp"/>
          <p:cNvPicPr>
            <a:picLocks noChangeAspect="1"/>
          </p:cNvPicPr>
          <p:nvPr/>
        </p:nvPicPr>
        <p:blipFill>
          <a:blip r:embed="rId7"/>
          <a:srcRect/>
          <a:stretch>
            <a:fillRect/>
          </a:stretch>
        </p:blipFill>
        <p:spPr bwMode="auto">
          <a:xfrm>
            <a:off x="4800600" y="1828800"/>
            <a:ext cx="914400" cy="914400"/>
          </a:xfrm>
          <a:prstGeom prst="rect">
            <a:avLst/>
          </a:prstGeom>
          <a:noFill/>
          <a:ln w="9525">
            <a:noFill/>
            <a:miter lim="800000"/>
            <a:headEnd/>
            <a:tailEnd/>
          </a:ln>
        </p:spPr>
      </p:pic>
      <p:pic>
        <p:nvPicPr>
          <p:cNvPr id="16391" name="Picture 41" descr="prior-front-bottom-right.bmp"/>
          <p:cNvPicPr>
            <a:picLocks noChangeAspect="1"/>
          </p:cNvPicPr>
          <p:nvPr/>
        </p:nvPicPr>
        <p:blipFill>
          <a:blip r:embed="rId8"/>
          <a:srcRect/>
          <a:stretch>
            <a:fillRect/>
          </a:stretch>
        </p:blipFill>
        <p:spPr bwMode="auto">
          <a:xfrm>
            <a:off x="5867400" y="1828800"/>
            <a:ext cx="914400" cy="914400"/>
          </a:xfrm>
          <a:prstGeom prst="rect">
            <a:avLst/>
          </a:prstGeom>
          <a:noFill/>
          <a:ln w="9525">
            <a:noFill/>
            <a:miter lim="800000"/>
            <a:headEnd/>
            <a:tailEnd/>
          </a:ln>
        </p:spPr>
      </p:pic>
      <p:pic>
        <p:nvPicPr>
          <p:cNvPr id="16392" name="Picture 42" descr="prior-front-top-left.bmp"/>
          <p:cNvPicPr>
            <a:picLocks noChangeAspect="1"/>
          </p:cNvPicPr>
          <p:nvPr/>
        </p:nvPicPr>
        <p:blipFill>
          <a:blip r:embed="rId9"/>
          <a:srcRect/>
          <a:stretch>
            <a:fillRect/>
          </a:stretch>
        </p:blipFill>
        <p:spPr bwMode="auto">
          <a:xfrm>
            <a:off x="2667000" y="1828800"/>
            <a:ext cx="914400" cy="914400"/>
          </a:xfrm>
          <a:prstGeom prst="rect">
            <a:avLst/>
          </a:prstGeom>
          <a:noFill/>
          <a:ln w="9525">
            <a:noFill/>
            <a:miter lim="800000"/>
            <a:headEnd/>
            <a:tailEnd/>
          </a:ln>
        </p:spPr>
      </p:pic>
      <p:pic>
        <p:nvPicPr>
          <p:cNvPr id="16393" name="Picture 43" descr="prior-front-top-right.bmp"/>
          <p:cNvPicPr>
            <a:picLocks noChangeAspect="1"/>
          </p:cNvPicPr>
          <p:nvPr/>
        </p:nvPicPr>
        <p:blipFill>
          <a:blip r:embed="rId10"/>
          <a:srcRect/>
          <a:stretch>
            <a:fillRect/>
          </a:stretch>
        </p:blipFill>
        <p:spPr bwMode="auto">
          <a:xfrm>
            <a:off x="3733800" y="1828800"/>
            <a:ext cx="914400" cy="914400"/>
          </a:xfrm>
          <a:prstGeom prst="rect">
            <a:avLst/>
          </a:prstGeom>
          <a:noFill/>
          <a:ln w="9525">
            <a:noFill/>
            <a:miter lim="800000"/>
            <a:headEnd/>
            <a:tailEnd/>
          </a:ln>
        </p:spPr>
      </p:pic>
      <p:pic>
        <p:nvPicPr>
          <p:cNvPr id="16394" name="Picture 44" descr="prior-top-left.bmp"/>
          <p:cNvPicPr>
            <a:picLocks noChangeAspect="1"/>
          </p:cNvPicPr>
          <p:nvPr/>
        </p:nvPicPr>
        <p:blipFill>
          <a:blip r:embed="rId11"/>
          <a:srcRect/>
          <a:stretch>
            <a:fillRect/>
          </a:stretch>
        </p:blipFill>
        <p:spPr bwMode="auto">
          <a:xfrm>
            <a:off x="2667000" y="838200"/>
            <a:ext cx="914400" cy="914400"/>
          </a:xfrm>
          <a:prstGeom prst="rect">
            <a:avLst/>
          </a:prstGeom>
          <a:noFill/>
          <a:ln w="9525">
            <a:noFill/>
            <a:miter lim="800000"/>
            <a:headEnd/>
            <a:tailEnd/>
          </a:ln>
        </p:spPr>
      </p:pic>
      <p:pic>
        <p:nvPicPr>
          <p:cNvPr id="16395" name="Picture 45" descr="prior-top-right.bmp"/>
          <p:cNvPicPr>
            <a:picLocks noChangeAspect="1"/>
          </p:cNvPicPr>
          <p:nvPr/>
        </p:nvPicPr>
        <p:blipFill>
          <a:blip r:embed="rId12"/>
          <a:srcRect/>
          <a:stretch>
            <a:fillRect/>
          </a:stretch>
        </p:blipFill>
        <p:spPr bwMode="auto">
          <a:xfrm>
            <a:off x="3733800" y="838200"/>
            <a:ext cx="914400" cy="914400"/>
          </a:xfrm>
          <a:prstGeom prst="rect">
            <a:avLst/>
          </a:prstGeom>
          <a:noFill/>
          <a:ln w="9525">
            <a:noFill/>
            <a:miter lim="800000"/>
            <a:headEnd/>
            <a:tailEnd/>
          </a:ln>
        </p:spPr>
      </p:pic>
      <p:sp>
        <p:nvSpPr>
          <p:cNvPr id="53" name="Double Bracket 52"/>
          <p:cNvSpPr/>
          <p:nvPr/>
        </p:nvSpPr>
        <p:spPr>
          <a:xfrm>
            <a:off x="3838575" y="2876550"/>
            <a:ext cx="685800" cy="1143000"/>
          </a:xfrm>
          <a:prstGeom prst="bracketPair">
            <a:avLst>
              <a:gd name="adj" fmla="val 4167"/>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pic>
        <p:nvPicPr>
          <p:cNvPr id="56" name="Picture 55" descr="prior-top-left.bmp"/>
          <p:cNvPicPr>
            <a:picLocks noChangeAspect="1"/>
          </p:cNvPicPr>
          <p:nvPr/>
        </p:nvPicPr>
        <p:blipFill>
          <a:blip r:embed="rId11"/>
          <a:srcRect/>
          <a:stretch>
            <a:fillRect/>
          </a:stretch>
        </p:blipFill>
        <p:spPr bwMode="auto">
          <a:xfrm>
            <a:off x="2667000" y="838200"/>
            <a:ext cx="914400" cy="914400"/>
          </a:xfrm>
          <a:prstGeom prst="rect">
            <a:avLst/>
          </a:prstGeom>
          <a:noFill/>
          <a:ln w="9525">
            <a:noFill/>
            <a:miter lim="800000"/>
            <a:headEnd/>
            <a:tailEnd/>
          </a:ln>
        </p:spPr>
      </p:pic>
      <p:pic>
        <p:nvPicPr>
          <p:cNvPr id="57" name="Picture 56" descr="prior-top-right.bmp"/>
          <p:cNvPicPr>
            <a:picLocks noChangeAspect="1"/>
          </p:cNvPicPr>
          <p:nvPr/>
        </p:nvPicPr>
        <p:blipFill>
          <a:blip r:embed="rId12"/>
          <a:srcRect/>
          <a:stretch>
            <a:fillRect/>
          </a:stretch>
        </p:blipFill>
        <p:spPr bwMode="auto">
          <a:xfrm>
            <a:off x="3733800" y="838200"/>
            <a:ext cx="914400" cy="914400"/>
          </a:xfrm>
          <a:prstGeom prst="rect">
            <a:avLst/>
          </a:prstGeom>
          <a:noFill/>
          <a:ln w="9525">
            <a:noFill/>
            <a:miter lim="800000"/>
            <a:headEnd/>
            <a:tailEnd/>
          </a:ln>
        </p:spPr>
      </p:pic>
      <p:pic>
        <p:nvPicPr>
          <p:cNvPr id="58" name="Picture 57" descr="prior-bottom-left.bmp"/>
          <p:cNvPicPr>
            <a:picLocks noChangeAspect="1"/>
          </p:cNvPicPr>
          <p:nvPr/>
        </p:nvPicPr>
        <p:blipFill>
          <a:blip r:embed="rId5"/>
          <a:srcRect/>
          <a:stretch>
            <a:fillRect/>
          </a:stretch>
        </p:blipFill>
        <p:spPr bwMode="auto">
          <a:xfrm>
            <a:off x="4800600" y="838200"/>
            <a:ext cx="914400" cy="914400"/>
          </a:xfrm>
          <a:prstGeom prst="rect">
            <a:avLst/>
          </a:prstGeom>
          <a:noFill/>
          <a:ln w="9525">
            <a:noFill/>
            <a:miter lim="800000"/>
            <a:headEnd/>
            <a:tailEnd/>
          </a:ln>
        </p:spPr>
      </p:pic>
      <p:pic>
        <p:nvPicPr>
          <p:cNvPr id="59" name="Picture 58" descr="prior-bottom-right.bmp"/>
          <p:cNvPicPr>
            <a:picLocks noChangeAspect="1"/>
          </p:cNvPicPr>
          <p:nvPr/>
        </p:nvPicPr>
        <p:blipFill>
          <a:blip r:embed="rId6"/>
          <a:srcRect/>
          <a:stretch>
            <a:fillRect/>
          </a:stretch>
        </p:blipFill>
        <p:spPr bwMode="auto">
          <a:xfrm>
            <a:off x="5867400" y="838200"/>
            <a:ext cx="914400" cy="914400"/>
          </a:xfrm>
          <a:prstGeom prst="rect">
            <a:avLst/>
          </a:prstGeom>
          <a:noFill/>
          <a:ln w="9525">
            <a:noFill/>
            <a:miter lim="800000"/>
            <a:headEnd/>
            <a:tailEnd/>
          </a:ln>
        </p:spPr>
      </p:pic>
      <p:pic>
        <p:nvPicPr>
          <p:cNvPr id="60" name="Picture 59" descr="prior-front-top-left.bmp"/>
          <p:cNvPicPr>
            <a:picLocks noChangeAspect="1"/>
          </p:cNvPicPr>
          <p:nvPr/>
        </p:nvPicPr>
        <p:blipFill>
          <a:blip r:embed="rId9"/>
          <a:srcRect/>
          <a:stretch>
            <a:fillRect/>
          </a:stretch>
        </p:blipFill>
        <p:spPr bwMode="auto">
          <a:xfrm>
            <a:off x="2667000" y="1828800"/>
            <a:ext cx="914400" cy="914400"/>
          </a:xfrm>
          <a:prstGeom prst="rect">
            <a:avLst/>
          </a:prstGeom>
          <a:noFill/>
          <a:ln w="9525">
            <a:noFill/>
            <a:miter lim="800000"/>
            <a:headEnd/>
            <a:tailEnd/>
          </a:ln>
        </p:spPr>
      </p:pic>
      <p:pic>
        <p:nvPicPr>
          <p:cNvPr id="66" name="Picture 65" descr="prior-front-top-right.bmp"/>
          <p:cNvPicPr>
            <a:picLocks noChangeAspect="1"/>
          </p:cNvPicPr>
          <p:nvPr/>
        </p:nvPicPr>
        <p:blipFill>
          <a:blip r:embed="rId10"/>
          <a:srcRect/>
          <a:stretch>
            <a:fillRect/>
          </a:stretch>
        </p:blipFill>
        <p:spPr bwMode="auto">
          <a:xfrm>
            <a:off x="3733800" y="1828800"/>
            <a:ext cx="914400" cy="914400"/>
          </a:xfrm>
          <a:prstGeom prst="rect">
            <a:avLst/>
          </a:prstGeom>
          <a:noFill/>
          <a:ln w="9525">
            <a:noFill/>
            <a:miter lim="800000"/>
            <a:headEnd/>
            <a:tailEnd/>
          </a:ln>
        </p:spPr>
      </p:pic>
      <p:pic>
        <p:nvPicPr>
          <p:cNvPr id="67" name="Picture 66" descr="prior-front-bottom-left.bmp"/>
          <p:cNvPicPr>
            <a:picLocks noChangeAspect="1"/>
          </p:cNvPicPr>
          <p:nvPr/>
        </p:nvPicPr>
        <p:blipFill>
          <a:blip r:embed="rId7"/>
          <a:srcRect/>
          <a:stretch>
            <a:fillRect/>
          </a:stretch>
        </p:blipFill>
        <p:spPr bwMode="auto">
          <a:xfrm>
            <a:off x="4800600" y="1828800"/>
            <a:ext cx="914400" cy="914400"/>
          </a:xfrm>
          <a:prstGeom prst="rect">
            <a:avLst/>
          </a:prstGeom>
          <a:noFill/>
          <a:ln w="9525">
            <a:noFill/>
            <a:miter lim="800000"/>
            <a:headEnd/>
            <a:tailEnd/>
          </a:ln>
        </p:spPr>
      </p:pic>
      <p:pic>
        <p:nvPicPr>
          <p:cNvPr id="68" name="Picture 67" descr="prior-front-bottom-right.bmp"/>
          <p:cNvPicPr>
            <a:picLocks noChangeAspect="1"/>
          </p:cNvPicPr>
          <p:nvPr/>
        </p:nvPicPr>
        <p:blipFill>
          <a:blip r:embed="rId8"/>
          <a:srcRect/>
          <a:stretch>
            <a:fillRect/>
          </a:stretch>
        </p:blipFill>
        <p:spPr bwMode="auto">
          <a:xfrm>
            <a:off x="5867400" y="1828800"/>
            <a:ext cx="914400" cy="914400"/>
          </a:xfrm>
          <a:prstGeom prst="rect">
            <a:avLst/>
          </a:prstGeom>
          <a:noFill/>
          <a:ln w="9525">
            <a:noFill/>
            <a:miter lim="800000"/>
            <a:headEnd/>
            <a:tailEnd/>
          </a:ln>
        </p:spPr>
      </p:pic>
      <p:pic>
        <p:nvPicPr>
          <p:cNvPr id="49" name="Picture 48" descr="TP_tmp.emf"/>
          <p:cNvPicPr>
            <a:picLocks noChangeAspect="1"/>
          </p:cNvPicPr>
          <p:nvPr>
            <p:custDataLst>
              <p:tags r:id="rId1"/>
            </p:custDataLst>
          </p:nvPr>
        </p:nvPicPr>
        <p:blipFill>
          <a:blip r:embed="rId13"/>
          <a:stretch>
            <a:fillRect/>
          </a:stretch>
        </p:blipFill>
        <p:spPr bwMode="auto">
          <a:xfrm>
            <a:off x="4918301" y="3144838"/>
            <a:ext cx="1099684" cy="500399"/>
          </a:xfrm>
          <a:prstGeom prst="rect">
            <a:avLst/>
          </a:prstGeom>
          <a:noFill/>
          <a:ln/>
          <a:effectLst/>
        </p:spPr>
      </p:pic>
      <p:grpSp>
        <p:nvGrpSpPr>
          <p:cNvPr id="108" name="Group 107"/>
          <p:cNvGrpSpPr/>
          <p:nvPr/>
        </p:nvGrpSpPr>
        <p:grpSpPr>
          <a:xfrm>
            <a:off x="117475" y="2469903"/>
            <a:ext cx="2397125" cy="673100"/>
            <a:chOff x="117475" y="2700338"/>
            <a:chExt cx="2397125" cy="673100"/>
          </a:xfrm>
        </p:grpSpPr>
        <p:grpSp>
          <p:nvGrpSpPr>
            <p:cNvPr id="109" name="Group 162"/>
            <p:cNvGrpSpPr>
              <a:grpSpLocks/>
            </p:cNvGrpSpPr>
            <p:nvPr/>
          </p:nvGrpSpPr>
          <p:grpSpPr bwMode="auto">
            <a:xfrm>
              <a:off x="117475" y="2700338"/>
              <a:ext cx="1009651" cy="658812"/>
              <a:chOff x="300038" y="2993581"/>
              <a:chExt cx="1010462" cy="658368"/>
            </a:xfrm>
          </p:grpSpPr>
          <p:pic>
            <p:nvPicPr>
              <p:cNvPr id="112" name="Picture 36" descr="mode-0.png"/>
              <p:cNvPicPr>
                <a:picLocks noChangeAspect="1"/>
              </p:cNvPicPr>
              <p:nvPr/>
            </p:nvPicPr>
            <p:blipFill>
              <a:blip r:embed="rId14"/>
              <a:srcRect/>
              <a:stretch>
                <a:fillRect/>
              </a:stretch>
            </p:blipFill>
            <p:spPr bwMode="auto">
              <a:xfrm>
                <a:off x="300038" y="2993581"/>
                <a:ext cx="320025" cy="320040"/>
              </a:xfrm>
              <a:prstGeom prst="rect">
                <a:avLst/>
              </a:prstGeom>
              <a:noFill/>
              <a:ln w="9525">
                <a:noFill/>
                <a:miter lim="800000"/>
                <a:headEnd/>
                <a:tailEnd/>
              </a:ln>
            </p:spPr>
          </p:pic>
          <p:pic>
            <p:nvPicPr>
              <p:cNvPr id="113" name="Picture 37" descr="mode-1.png"/>
              <p:cNvPicPr>
                <a:picLocks noChangeAspect="1"/>
              </p:cNvPicPr>
              <p:nvPr/>
            </p:nvPicPr>
            <p:blipFill>
              <a:blip r:embed="rId15"/>
              <a:srcRect/>
              <a:stretch>
                <a:fillRect/>
              </a:stretch>
            </p:blipFill>
            <p:spPr bwMode="auto">
              <a:xfrm>
                <a:off x="646181" y="2993581"/>
                <a:ext cx="319101" cy="320040"/>
              </a:xfrm>
              <a:prstGeom prst="rect">
                <a:avLst/>
              </a:prstGeom>
              <a:noFill/>
              <a:ln w="9525">
                <a:noFill/>
                <a:miter lim="800000"/>
                <a:headEnd/>
                <a:tailEnd/>
              </a:ln>
            </p:spPr>
          </p:pic>
          <p:pic>
            <p:nvPicPr>
              <p:cNvPr id="114" name="Picture 38" descr="mode-2.png"/>
              <p:cNvPicPr>
                <a:picLocks noChangeAspect="1"/>
              </p:cNvPicPr>
              <p:nvPr/>
            </p:nvPicPr>
            <p:blipFill>
              <a:blip r:embed="rId16"/>
              <a:srcRect/>
              <a:stretch>
                <a:fillRect/>
              </a:stretch>
            </p:blipFill>
            <p:spPr bwMode="auto">
              <a:xfrm>
                <a:off x="991399" y="2993581"/>
                <a:ext cx="319101" cy="320040"/>
              </a:xfrm>
              <a:prstGeom prst="rect">
                <a:avLst/>
              </a:prstGeom>
              <a:noFill/>
              <a:ln w="9525">
                <a:noFill/>
                <a:miter lim="800000"/>
                <a:headEnd/>
                <a:tailEnd/>
              </a:ln>
            </p:spPr>
          </p:pic>
          <p:pic>
            <p:nvPicPr>
              <p:cNvPr id="115" name="Picture 39" descr="mode-3.png"/>
              <p:cNvPicPr>
                <a:picLocks noChangeAspect="1"/>
              </p:cNvPicPr>
              <p:nvPr/>
            </p:nvPicPr>
            <p:blipFill>
              <a:blip r:embed="rId17"/>
              <a:srcRect/>
              <a:stretch>
                <a:fillRect/>
              </a:stretch>
            </p:blipFill>
            <p:spPr bwMode="auto">
              <a:xfrm>
                <a:off x="300038" y="3331909"/>
                <a:ext cx="320025" cy="320040"/>
              </a:xfrm>
              <a:prstGeom prst="rect">
                <a:avLst/>
              </a:prstGeom>
              <a:noFill/>
              <a:ln w="9525">
                <a:noFill/>
                <a:miter lim="800000"/>
                <a:headEnd/>
                <a:tailEnd/>
              </a:ln>
            </p:spPr>
          </p:pic>
          <p:pic>
            <p:nvPicPr>
              <p:cNvPr id="116" name="Picture 40" descr="mode-4.png"/>
              <p:cNvPicPr>
                <a:picLocks noChangeAspect="1"/>
              </p:cNvPicPr>
              <p:nvPr/>
            </p:nvPicPr>
            <p:blipFill>
              <a:blip r:embed="rId18"/>
              <a:srcRect/>
              <a:stretch>
                <a:fillRect/>
              </a:stretch>
            </p:blipFill>
            <p:spPr bwMode="auto">
              <a:xfrm>
                <a:off x="645719" y="3331909"/>
                <a:ext cx="320025" cy="320040"/>
              </a:xfrm>
              <a:prstGeom prst="rect">
                <a:avLst/>
              </a:prstGeom>
              <a:noFill/>
              <a:ln w="9525">
                <a:noFill/>
                <a:miter lim="800000"/>
                <a:headEnd/>
                <a:tailEnd/>
              </a:ln>
            </p:spPr>
          </p:pic>
          <p:pic>
            <p:nvPicPr>
              <p:cNvPr id="117" name="Picture 41" descr="mode-5.png"/>
              <p:cNvPicPr>
                <a:picLocks noChangeAspect="1"/>
              </p:cNvPicPr>
              <p:nvPr/>
            </p:nvPicPr>
            <p:blipFill>
              <a:blip r:embed="rId19"/>
              <a:srcRect/>
              <a:stretch>
                <a:fillRect/>
              </a:stretch>
            </p:blipFill>
            <p:spPr bwMode="auto">
              <a:xfrm>
                <a:off x="991400" y="3331909"/>
                <a:ext cx="319100" cy="320040"/>
              </a:xfrm>
              <a:prstGeom prst="rect">
                <a:avLst/>
              </a:prstGeom>
              <a:noFill/>
              <a:ln w="9525">
                <a:noFill/>
                <a:miter lim="800000"/>
                <a:headEnd/>
                <a:tailEnd/>
              </a:ln>
            </p:spPr>
          </p:pic>
        </p:grpSp>
        <p:sp>
          <p:nvSpPr>
            <p:cNvPr id="110" name="TextBox 109"/>
            <p:cNvSpPr txBox="1"/>
            <p:nvPr/>
          </p:nvSpPr>
          <p:spPr bwMode="auto">
            <a:xfrm>
              <a:off x="1217577" y="2846457"/>
              <a:ext cx="1297023" cy="353943"/>
            </a:xfrm>
            <a:prstGeom prst="rect">
              <a:avLst/>
            </a:prstGeom>
            <a:noFill/>
            <a:effectLst>
              <a:outerShdw sx="1000" sy="1000" algn="ctr" rotWithShape="0">
                <a:srgbClr val="000000"/>
              </a:outerShdw>
            </a:effectLst>
          </p:spPr>
          <p:txBody>
            <a:bodyPr wrap="none">
              <a:spAutoFit/>
            </a:bodyPr>
            <a:lstStyle/>
            <a:p>
              <a:pPr>
                <a:defRPr/>
              </a:pPr>
              <a:r>
                <a:rPr lang="en-US" sz="1700" b="1" dirty="0">
                  <a:solidFill>
                    <a:schemeClr val="tx1">
                      <a:alpha val="15000"/>
                    </a:schemeClr>
                  </a:solidFill>
                  <a:latin typeface="Arial" pitchFamily="34" charset="0"/>
                  <a:cs typeface="+mn-cs"/>
                </a:rPr>
                <a:t>U Textures</a:t>
              </a:r>
            </a:p>
          </p:txBody>
        </p:sp>
        <p:sp>
          <p:nvSpPr>
            <p:cNvPr id="111" name="Rectangle 110"/>
            <p:cNvSpPr/>
            <p:nvPr/>
          </p:nvSpPr>
          <p:spPr>
            <a:xfrm>
              <a:off x="119063" y="2703513"/>
              <a:ext cx="1004887" cy="669925"/>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18" name="Group 160"/>
          <p:cNvGrpSpPr>
            <a:grpSpLocks/>
          </p:cNvGrpSpPr>
          <p:nvPr/>
        </p:nvGrpSpPr>
        <p:grpSpPr bwMode="auto">
          <a:xfrm>
            <a:off x="128588" y="3224424"/>
            <a:ext cx="2306637" cy="741362"/>
            <a:chOff x="128016" y="3374136"/>
            <a:chExt cx="2307209" cy="740664"/>
          </a:xfrm>
        </p:grpSpPr>
        <p:pic>
          <p:nvPicPr>
            <p:cNvPr id="119" name="Picture 158" descr="interface operators.png"/>
            <p:cNvPicPr>
              <a:picLocks noChangeAspect="1"/>
            </p:cNvPicPr>
            <p:nvPr/>
          </p:nvPicPr>
          <p:blipFill>
            <a:blip r:embed="rId20"/>
            <a:srcRect/>
            <a:stretch>
              <a:fillRect/>
            </a:stretch>
          </p:blipFill>
          <p:spPr bwMode="auto">
            <a:xfrm>
              <a:off x="143858" y="3383280"/>
              <a:ext cx="931242" cy="731520"/>
            </a:xfrm>
            <a:prstGeom prst="rect">
              <a:avLst/>
            </a:prstGeom>
            <a:noFill/>
            <a:ln w="9525">
              <a:noFill/>
              <a:miter lim="800000"/>
              <a:headEnd/>
              <a:tailEnd/>
            </a:ln>
          </p:spPr>
        </p:pic>
        <p:sp>
          <p:nvSpPr>
            <p:cNvPr id="122" name="Rectangle 121"/>
            <p:cNvSpPr/>
            <p:nvPr/>
          </p:nvSpPr>
          <p:spPr>
            <a:xfrm>
              <a:off x="128016" y="3374136"/>
              <a:ext cx="960675" cy="740664"/>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23" name="TextBox 34"/>
            <p:cNvSpPr txBox="1">
              <a:spLocks noChangeArrowheads="1"/>
            </p:cNvSpPr>
            <p:nvPr/>
          </p:nvSpPr>
          <p:spPr bwMode="auto">
            <a:xfrm>
              <a:off x="1217911" y="3581459"/>
              <a:ext cx="1217314" cy="354462"/>
            </a:xfrm>
            <a:prstGeom prst="rect">
              <a:avLst/>
            </a:prstGeom>
            <a:noFill/>
            <a:ln w="9525">
              <a:noFill/>
              <a:miter lim="800000"/>
              <a:headEnd/>
              <a:tailEnd/>
            </a:ln>
          </p:spPr>
          <p:txBody>
            <a:bodyPr wrap="none">
              <a:spAutoFit/>
            </a:bodyPr>
            <a:lstStyle/>
            <a:p>
              <a:pPr>
                <a:defRPr/>
              </a:pPr>
              <a:r>
                <a:rPr lang="en-US" sz="1700" b="1" dirty="0">
                  <a:solidFill>
                    <a:schemeClr val="tx1">
                      <a:alpha val="15000"/>
                    </a:schemeClr>
                  </a:solidFill>
                  <a:cs typeface="+mn-cs"/>
                </a:rPr>
                <a:t>Interfaces</a:t>
              </a:r>
            </a:p>
          </p:txBody>
        </p:sp>
      </p:grpSp>
      <p:grpSp>
        <p:nvGrpSpPr>
          <p:cNvPr id="124" name="Group 123"/>
          <p:cNvGrpSpPr/>
          <p:nvPr/>
        </p:nvGrpSpPr>
        <p:grpSpPr>
          <a:xfrm>
            <a:off x="126261" y="864375"/>
            <a:ext cx="2053377" cy="714375"/>
            <a:chOff x="126261" y="864375"/>
            <a:chExt cx="2053377" cy="714375"/>
          </a:xfrm>
        </p:grpSpPr>
        <p:grpSp>
          <p:nvGrpSpPr>
            <p:cNvPr id="125" name="Group 56"/>
            <p:cNvGrpSpPr>
              <a:grpSpLocks/>
            </p:cNvGrpSpPr>
            <p:nvPr/>
          </p:nvGrpSpPr>
          <p:grpSpPr bwMode="auto">
            <a:xfrm>
              <a:off x="153990" y="900541"/>
              <a:ext cx="1013428" cy="671513"/>
              <a:chOff x="1656588" y="2961132"/>
              <a:chExt cx="1013460" cy="672084"/>
            </a:xfrm>
          </p:grpSpPr>
          <p:pic>
            <p:nvPicPr>
              <p:cNvPr id="128" name="Picture 83" descr="cube-2.png"/>
              <p:cNvPicPr>
                <a:picLocks noChangeAspect="1"/>
              </p:cNvPicPr>
              <p:nvPr/>
            </p:nvPicPr>
            <p:blipFill>
              <a:blip r:embed="rId21"/>
              <a:srcRect/>
              <a:stretch>
                <a:fillRect/>
              </a:stretch>
            </p:blipFill>
            <p:spPr bwMode="auto">
              <a:xfrm>
                <a:off x="1656588" y="2961132"/>
                <a:ext cx="320040" cy="320040"/>
              </a:xfrm>
              <a:prstGeom prst="rect">
                <a:avLst/>
              </a:prstGeom>
              <a:noFill/>
              <a:ln w="9525">
                <a:noFill/>
                <a:miter lim="800000"/>
                <a:headEnd/>
                <a:tailEnd/>
              </a:ln>
            </p:spPr>
          </p:pic>
          <p:pic>
            <p:nvPicPr>
              <p:cNvPr id="129" name="Picture 84" descr="cube-4b.png"/>
              <p:cNvPicPr>
                <a:picLocks noChangeAspect="1"/>
              </p:cNvPicPr>
              <p:nvPr/>
            </p:nvPicPr>
            <p:blipFill>
              <a:blip r:embed="rId22"/>
              <a:srcRect/>
              <a:stretch>
                <a:fillRect/>
              </a:stretch>
            </p:blipFill>
            <p:spPr bwMode="auto">
              <a:xfrm>
                <a:off x="1656588" y="3313176"/>
                <a:ext cx="320040" cy="320040"/>
              </a:xfrm>
              <a:prstGeom prst="rect">
                <a:avLst/>
              </a:prstGeom>
              <a:noFill/>
              <a:ln w="9525">
                <a:noFill/>
                <a:miter lim="800000"/>
                <a:headEnd/>
                <a:tailEnd/>
              </a:ln>
            </p:spPr>
          </p:pic>
          <p:pic>
            <p:nvPicPr>
              <p:cNvPr id="130" name="Picture 37" descr="cube-3.png"/>
              <p:cNvPicPr>
                <a:picLocks noChangeAspect="1"/>
              </p:cNvPicPr>
              <p:nvPr/>
            </p:nvPicPr>
            <p:blipFill>
              <a:blip r:embed="rId23"/>
              <a:srcRect/>
              <a:stretch>
                <a:fillRect/>
              </a:stretch>
            </p:blipFill>
            <p:spPr bwMode="auto">
              <a:xfrm>
                <a:off x="2003298" y="2961132"/>
                <a:ext cx="320040" cy="320040"/>
              </a:xfrm>
              <a:prstGeom prst="rect">
                <a:avLst/>
              </a:prstGeom>
              <a:noFill/>
              <a:ln w="9525">
                <a:noFill/>
                <a:miter lim="800000"/>
                <a:headEnd/>
                <a:tailEnd/>
              </a:ln>
            </p:spPr>
          </p:pic>
          <p:pic>
            <p:nvPicPr>
              <p:cNvPr id="131" name="Picture 40" descr="cube-5.png"/>
              <p:cNvPicPr>
                <a:picLocks noChangeAspect="1"/>
              </p:cNvPicPr>
              <p:nvPr/>
            </p:nvPicPr>
            <p:blipFill>
              <a:blip r:embed="rId24"/>
              <a:srcRect/>
              <a:stretch>
                <a:fillRect/>
              </a:stretch>
            </p:blipFill>
            <p:spPr bwMode="auto">
              <a:xfrm>
                <a:off x="2003298" y="3313176"/>
                <a:ext cx="320040" cy="320040"/>
              </a:xfrm>
              <a:prstGeom prst="rect">
                <a:avLst/>
              </a:prstGeom>
              <a:noFill/>
              <a:ln w="9525">
                <a:noFill/>
                <a:miter lim="800000"/>
                <a:headEnd/>
                <a:tailEnd/>
              </a:ln>
            </p:spPr>
          </p:pic>
          <p:pic>
            <p:nvPicPr>
              <p:cNvPr id="132" name="Picture 38" descr="cube-4a.png"/>
              <p:cNvPicPr>
                <a:picLocks noChangeAspect="1"/>
              </p:cNvPicPr>
              <p:nvPr/>
            </p:nvPicPr>
            <p:blipFill>
              <a:blip r:embed="rId25"/>
              <a:srcRect/>
              <a:stretch>
                <a:fillRect/>
              </a:stretch>
            </p:blipFill>
            <p:spPr bwMode="auto">
              <a:xfrm>
                <a:off x="2350008" y="2961132"/>
                <a:ext cx="320040" cy="320040"/>
              </a:xfrm>
              <a:prstGeom prst="rect">
                <a:avLst/>
              </a:prstGeom>
              <a:noFill/>
              <a:ln w="9525">
                <a:noFill/>
                <a:miter lim="800000"/>
                <a:headEnd/>
                <a:tailEnd/>
              </a:ln>
            </p:spPr>
          </p:pic>
          <p:pic>
            <p:nvPicPr>
              <p:cNvPr id="133" name="Picture 41" descr="cube-6.png"/>
              <p:cNvPicPr>
                <a:picLocks noChangeAspect="1"/>
              </p:cNvPicPr>
              <p:nvPr/>
            </p:nvPicPr>
            <p:blipFill>
              <a:blip r:embed="rId26"/>
              <a:srcRect/>
              <a:stretch>
                <a:fillRect/>
              </a:stretch>
            </p:blipFill>
            <p:spPr bwMode="auto">
              <a:xfrm>
                <a:off x="2350008" y="3313176"/>
                <a:ext cx="320040" cy="320040"/>
              </a:xfrm>
              <a:prstGeom prst="rect">
                <a:avLst/>
              </a:prstGeom>
              <a:noFill/>
              <a:ln w="9525">
                <a:noFill/>
                <a:miter lim="800000"/>
                <a:headEnd/>
                <a:tailEnd/>
              </a:ln>
            </p:spPr>
          </p:pic>
        </p:grpSp>
        <p:sp>
          <p:nvSpPr>
            <p:cNvPr id="126" name="TextBox 25"/>
            <p:cNvSpPr txBox="1">
              <a:spLocks noChangeArrowheads="1"/>
            </p:cNvSpPr>
            <p:nvPr/>
          </p:nvSpPr>
          <p:spPr bwMode="auto">
            <a:xfrm>
              <a:off x="1217643" y="1054329"/>
              <a:ext cx="961995" cy="353712"/>
            </a:xfrm>
            <a:prstGeom prst="rect">
              <a:avLst/>
            </a:prstGeom>
            <a:noFill/>
            <a:ln w="9525">
              <a:noFill/>
              <a:miter lim="800000"/>
              <a:headEnd/>
              <a:tailEnd/>
            </a:ln>
          </p:spPr>
          <p:txBody>
            <a:bodyPr wrap="none">
              <a:spAutoFit/>
            </a:bodyPr>
            <a:lstStyle/>
            <a:p>
              <a:r>
                <a:rPr lang="en-US" sz="1700" b="1" dirty="0">
                  <a:solidFill>
                    <a:schemeClr val="tx1">
                      <a:alpha val="15000"/>
                    </a:schemeClr>
                  </a:solidFill>
                </a:rPr>
                <a:t>Shapes</a:t>
              </a:r>
            </a:p>
          </p:txBody>
        </p:sp>
        <p:sp>
          <p:nvSpPr>
            <p:cNvPr id="127" name="Rectangle 126"/>
            <p:cNvSpPr/>
            <p:nvPr/>
          </p:nvSpPr>
          <p:spPr bwMode="auto">
            <a:xfrm>
              <a:off x="126261" y="864375"/>
              <a:ext cx="1092940" cy="714375"/>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34" name="Group 142"/>
          <p:cNvGrpSpPr>
            <a:grpSpLocks/>
          </p:cNvGrpSpPr>
          <p:nvPr/>
        </p:nvGrpSpPr>
        <p:grpSpPr bwMode="auto">
          <a:xfrm>
            <a:off x="295594" y="1656519"/>
            <a:ext cx="1615756" cy="731963"/>
            <a:chOff x="295656" y="1374648"/>
            <a:chExt cx="1615694" cy="731520"/>
          </a:xfrm>
        </p:grpSpPr>
        <p:sp>
          <p:nvSpPr>
            <p:cNvPr id="135" name="TextBox 134"/>
            <p:cNvSpPr txBox="1"/>
            <p:nvPr/>
          </p:nvSpPr>
          <p:spPr bwMode="auto">
            <a:xfrm>
              <a:off x="1217223" y="1563437"/>
              <a:ext cx="694127" cy="353943"/>
            </a:xfrm>
            <a:prstGeom prst="rect">
              <a:avLst/>
            </a:prstGeom>
            <a:noFill/>
            <a:effectLst>
              <a:outerShdw sx="1000" sy="1000" algn="ctr" rotWithShape="0">
                <a:srgbClr val="000000"/>
              </a:outerShdw>
            </a:effectLst>
          </p:spPr>
          <p:txBody>
            <a:bodyPr wrap="none">
              <a:spAutoFit/>
            </a:bodyPr>
            <a:lstStyle/>
            <a:p>
              <a:pPr>
                <a:defRPr/>
              </a:pPr>
              <a:r>
                <a:rPr lang="en-US" sz="1700" b="1" dirty="0">
                  <a:latin typeface="Arial" pitchFamily="34" charset="0"/>
                  <a:cs typeface="+mn-cs"/>
                </a:rPr>
                <a:t>Prior</a:t>
              </a:r>
            </a:p>
          </p:txBody>
        </p:sp>
        <p:pic>
          <p:nvPicPr>
            <p:cNvPr id="136" name="Picture 38" descr="cube-scambled.png"/>
            <p:cNvPicPr>
              <a:picLocks noChangeAspect="1"/>
            </p:cNvPicPr>
            <p:nvPr/>
          </p:nvPicPr>
          <p:blipFill>
            <a:blip r:embed="rId27"/>
            <a:srcRect/>
            <a:stretch>
              <a:fillRect/>
            </a:stretch>
          </p:blipFill>
          <p:spPr bwMode="auto">
            <a:xfrm>
              <a:off x="295656" y="1374648"/>
              <a:ext cx="731520" cy="731520"/>
            </a:xfrm>
            <a:prstGeom prst="rect">
              <a:avLst/>
            </a:prstGeom>
            <a:noFill/>
            <a:ln w="9525">
              <a:noFill/>
              <a:miter lim="800000"/>
              <a:headEnd/>
              <a:tailEnd/>
            </a:ln>
          </p:spPr>
        </p:pic>
      </p:grpSp>
    </p:spTree>
  </p:cSld>
  <p:clrMapOvr>
    <a:masterClrMapping/>
  </p:clrMapOvr>
  <p:transition advTm="508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accel="50000" decel="50000" fill="hold" nodeType="withEffect">
                                  <p:stCondLst>
                                    <p:cond delay="0"/>
                                  </p:stCondLst>
                                  <p:childTnLst>
                                    <p:animMotion origin="layout" path="M -3.33333E-6 -4.81481E-6 L 0.10938 0.52663 " pathEditMode="relative" rAng="0" ptsTypes="AA">
                                      <p:cBhvr>
                                        <p:cTn id="6" dur="500" fill="hold"/>
                                        <p:tgtEl>
                                          <p:spTgt spid="56"/>
                                        </p:tgtEl>
                                        <p:attrNameLst>
                                          <p:attrName>ppt_x</p:attrName>
                                          <p:attrName>ppt_y</p:attrName>
                                        </p:attrNameLst>
                                      </p:cBhvr>
                                      <p:rCtr x="55" y="263"/>
                                    </p:animMotion>
                                  </p:childTnLst>
                                </p:cTn>
                              </p:par>
                              <p:par>
                                <p:cTn id="7" presetID="6" presetClass="emph" presetSubtype="0" fill="hold" nodeType="withEffect">
                                  <p:stCondLst>
                                    <p:cond delay="0"/>
                                  </p:stCondLst>
                                  <p:childTnLst>
                                    <p:animScale>
                                      <p:cBhvr>
                                        <p:cTn id="8" dur="500" fill="hold"/>
                                        <p:tgtEl>
                                          <p:spTgt spid="56"/>
                                        </p:tgtEl>
                                      </p:cBhvr>
                                      <p:by x="5000" y="100000"/>
                                    </p:animScale>
                                  </p:childTnLst>
                                </p:cTn>
                              </p:par>
                              <p:par>
                                <p:cTn id="9" presetID="6" presetClass="emph" presetSubtype="0" fill="hold" nodeType="withEffect">
                                  <p:stCondLst>
                                    <p:cond delay="0"/>
                                  </p:stCondLst>
                                  <p:childTnLst>
                                    <p:animScale>
                                      <p:cBhvr>
                                        <p:cTn id="10" dur="500" fill="hold"/>
                                        <p:tgtEl>
                                          <p:spTgt spid="56"/>
                                        </p:tgtEl>
                                      </p:cBhvr>
                                      <p:by x="100000" y="125000"/>
                                    </p:animScale>
                                  </p:childTnLst>
                                </p:cTn>
                              </p:par>
                            </p:childTnLst>
                          </p:cTn>
                        </p:par>
                        <p:par>
                          <p:cTn id="11" fill="hold">
                            <p:stCondLst>
                              <p:cond delay="500"/>
                            </p:stCondLst>
                            <p:childTnLst>
                              <p:par>
                                <p:cTn id="12" presetID="49" presetClass="path" presetSubtype="0" accel="50000" decel="50000" fill="hold" nodeType="afterEffect">
                                  <p:stCondLst>
                                    <p:cond delay="0"/>
                                  </p:stCondLst>
                                  <p:childTnLst>
                                    <p:animMotion origin="layout" path="M 3.33333E-6 -4.81481E-6 L -0.02735 0.52663 " pathEditMode="relative" rAng="0" ptsTypes="AA">
                                      <p:cBhvr>
                                        <p:cTn id="13" dur="500" fill="hold"/>
                                        <p:tgtEl>
                                          <p:spTgt spid="57"/>
                                        </p:tgtEl>
                                        <p:attrNameLst>
                                          <p:attrName>ppt_x</p:attrName>
                                          <p:attrName>ppt_y</p:attrName>
                                        </p:attrNameLst>
                                      </p:cBhvr>
                                      <p:rCtr x="-14" y="263"/>
                                    </p:animMotion>
                                  </p:childTnLst>
                                </p:cTn>
                              </p:par>
                              <p:par>
                                <p:cTn id="14" presetID="6" presetClass="emph" presetSubtype="0" fill="hold" nodeType="withEffect">
                                  <p:stCondLst>
                                    <p:cond delay="0"/>
                                  </p:stCondLst>
                                  <p:childTnLst>
                                    <p:animScale>
                                      <p:cBhvr>
                                        <p:cTn id="15" dur="500" fill="hold"/>
                                        <p:tgtEl>
                                          <p:spTgt spid="57"/>
                                        </p:tgtEl>
                                      </p:cBhvr>
                                      <p:by x="5000" y="100000"/>
                                    </p:animScale>
                                  </p:childTnLst>
                                </p:cTn>
                              </p:par>
                              <p:par>
                                <p:cTn id="16" presetID="6" presetClass="emph" presetSubtype="0" fill="hold" nodeType="withEffect">
                                  <p:stCondLst>
                                    <p:cond delay="0"/>
                                  </p:stCondLst>
                                  <p:childTnLst>
                                    <p:animScale>
                                      <p:cBhvr>
                                        <p:cTn id="17" dur="500" fill="hold"/>
                                        <p:tgtEl>
                                          <p:spTgt spid="57"/>
                                        </p:tgtEl>
                                      </p:cBhvr>
                                      <p:by x="100000" y="125000"/>
                                    </p:animScale>
                                  </p:childTnLst>
                                </p:cTn>
                              </p:par>
                            </p:childTnLst>
                          </p:cTn>
                        </p:par>
                        <p:par>
                          <p:cTn id="18" fill="hold">
                            <p:stCondLst>
                              <p:cond delay="1000"/>
                            </p:stCondLst>
                            <p:childTnLst>
                              <p:par>
                                <p:cTn id="19" presetID="49" presetClass="path" presetSubtype="0" accel="50000" decel="50000" fill="hold" nodeType="afterEffect">
                                  <p:stCondLst>
                                    <p:cond delay="0"/>
                                  </p:stCondLst>
                                  <p:childTnLst>
                                    <p:animMotion origin="layout" path="M -0.00065 0.00116 L -0.16276 0.52663 " pathEditMode="relative" rAng="0" ptsTypes="AA">
                                      <p:cBhvr>
                                        <p:cTn id="20" dur="500" fill="hold"/>
                                        <p:tgtEl>
                                          <p:spTgt spid="58"/>
                                        </p:tgtEl>
                                        <p:attrNameLst>
                                          <p:attrName>ppt_x</p:attrName>
                                          <p:attrName>ppt_y</p:attrName>
                                        </p:attrNameLst>
                                      </p:cBhvr>
                                      <p:rCtr x="-81" y="263"/>
                                    </p:animMotion>
                                  </p:childTnLst>
                                </p:cTn>
                              </p:par>
                              <p:par>
                                <p:cTn id="21" presetID="6" presetClass="emph" presetSubtype="0" fill="hold" nodeType="withEffect">
                                  <p:stCondLst>
                                    <p:cond delay="0"/>
                                  </p:stCondLst>
                                  <p:childTnLst>
                                    <p:animScale>
                                      <p:cBhvr>
                                        <p:cTn id="22" dur="500" fill="hold"/>
                                        <p:tgtEl>
                                          <p:spTgt spid="58"/>
                                        </p:tgtEl>
                                      </p:cBhvr>
                                      <p:by x="5000" y="100000"/>
                                    </p:animScale>
                                  </p:childTnLst>
                                </p:cTn>
                              </p:par>
                              <p:par>
                                <p:cTn id="23" presetID="6" presetClass="emph" presetSubtype="0" fill="hold" nodeType="withEffect">
                                  <p:stCondLst>
                                    <p:cond delay="0"/>
                                  </p:stCondLst>
                                  <p:childTnLst>
                                    <p:animScale>
                                      <p:cBhvr>
                                        <p:cTn id="24" dur="500" fill="hold"/>
                                        <p:tgtEl>
                                          <p:spTgt spid="58"/>
                                        </p:tgtEl>
                                      </p:cBhvr>
                                      <p:by x="100000" y="125000"/>
                                    </p:animScale>
                                  </p:childTnLst>
                                </p:cTn>
                              </p:par>
                            </p:childTnLst>
                          </p:cTn>
                        </p:par>
                        <p:par>
                          <p:cTn id="25" fill="hold">
                            <p:stCondLst>
                              <p:cond delay="1500"/>
                            </p:stCondLst>
                            <p:childTnLst>
                              <p:par>
                                <p:cTn id="26" presetID="49" presetClass="path" presetSubtype="0" accel="50000" decel="50000" fill="hold" nodeType="afterEffect">
                                  <p:stCondLst>
                                    <p:cond delay="0"/>
                                  </p:stCondLst>
                                  <p:childTnLst>
                                    <p:animMotion origin="layout" path="M -0.00065 -4.81481E-6 L -0.29752 0.52663 " pathEditMode="relative" rAng="0" ptsTypes="AA">
                                      <p:cBhvr>
                                        <p:cTn id="27" dur="500" fill="hold"/>
                                        <p:tgtEl>
                                          <p:spTgt spid="59"/>
                                        </p:tgtEl>
                                        <p:attrNameLst>
                                          <p:attrName>ppt_x</p:attrName>
                                          <p:attrName>ppt_y</p:attrName>
                                        </p:attrNameLst>
                                      </p:cBhvr>
                                      <p:rCtr x="-148" y="263"/>
                                    </p:animMotion>
                                  </p:childTnLst>
                                </p:cTn>
                              </p:par>
                              <p:par>
                                <p:cTn id="28" presetID="6" presetClass="emph" presetSubtype="0" fill="hold" nodeType="withEffect">
                                  <p:stCondLst>
                                    <p:cond delay="0"/>
                                  </p:stCondLst>
                                  <p:childTnLst>
                                    <p:animScale>
                                      <p:cBhvr>
                                        <p:cTn id="29" dur="500" fill="hold"/>
                                        <p:tgtEl>
                                          <p:spTgt spid="59"/>
                                        </p:tgtEl>
                                      </p:cBhvr>
                                      <p:by x="5000" y="100000"/>
                                    </p:animScale>
                                  </p:childTnLst>
                                </p:cTn>
                              </p:par>
                              <p:par>
                                <p:cTn id="30" presetID="6" presetClass="emph" presetSubtype="0" fill="hold" nodeType="withEffect">
                                  <p:stCondLst>
                                    <p:cond delay="0"/>
                                  </p:stCondLst>
                                  <p:childTnLst>
                                    <p:animScale>
                                      <p:cBhvr>
                                        <p:cTn id="31" dur="500" fill="hold"/>
                                        <p:tgtEl>
                                          <p:spTgt spid="59"/>
                                        </p:tgtEl>
                                      </p:cBhvr>
                                      <p:by x="100000" y="125000"/>
                                    </p:animScale>
                                  </p:childTnLst>
                                </p:cTn>
                              </p:par>
                            </p:childTnLst>
                          </p:cTn>
                        </p:par>
                        <p:par>
                          <p:cTn id="32" fill="hold">
                            <p:stCondLst>
                              <p:cond delay="2000"/>
                            </p:stCondLst>
                            <p:childTnLst>
                              <p:par>
                                <p:cTn id="33" presetID="1" presetClass="entr" presetSubtype="0" fill="hold" nodeType="afterEffect">
                                  <p:stCondLst>
                                    <p:cond delay="0"/>
                                  </p:stCondLst>
                                  <p:childTnLst>
                                    <p:set>
                                      <p:cBhvr>
                                        <p:cTn id="34" dur="1" fill="hold">
                                          <p:stCondLst>
                                            <p:cond delay="0"/>
                                          </p:stCondLst>
                                        </p:cTn>
                                        <p:tgtEl>
                                          <p:spTgt spid="60"/>
                                        </p:tgtEl>
                                        <p:attrNameLst>
                                          <p:attrName>style.visibility</p:attrName>
                                        </p:attrNameLst>
                                      </p:cBhvr>
                                      <p:to>
                                        <p:strVal val="visible"/>
                                      </p:to>
                                    </p:set>
                                  </p:childTnLst>
                                </p:cTn>
                              </p:par>
                            </p:childTnLst>
                          </p:cTn>
                        </p:par>
                        <p:par>
                          <p:cTn id="35" fill="hold">
                            <p:stCondLst>
                              <p:cond delay="2000"/>
                            </p:stCondLst>
                            <p:childTnLst>
                              <p:par>
                                <p:cTn id="36" presetID="49" presetClass="path" presetSubtype="0" accel="50000" decel="50000" fill="hold" nodeType="afterEffect">
                                  <p:stCondLst>
                                    <p:cond delay="0"/>
                                  </p:stCondLst>
                                  <p:childTnLst>
                                    <p:animMotion origin="layout" path="M -0.0026 -0.00116 L 0.14909 0.28588 " pathEditMode="relative" rAng="0" ptsTypes="AA">
                                      <p:cBhvr>
                                        <p:cTn id="37" dur="500" fill="hold"/>
                                        <p:tgtEl>
                                          <p:spTgt spid="60"/>
                                        </p:tgtEl>
                                        <p:attrNameLst>
                                          <p:attrName>ppt_x</p:attrName>
                                          <p:attrName>ppt_y</p:attrName>
                                        </p:attrNameLst>
                                      </p:cBhvr>
                                      <p:rCtr x="76" y="144"/>
                                    </p:animMotion>
                                  </p:childTnLst>
                                </p:cTn>
                              </p:par>
                              <p:par>
                                <p:cTn id="38" presetID="6" presetClass="emph" presetSubtype="0" fill="hold" nodeType="withEffect">
                                  <p:stCondLst>
                                    <p:cond delay="0"/>
                                  </p:stCondLst>
                                  <p:childTnLst>
                                    <p:animScale>
                                      <p:cBhvr>
                                        <p:cTn id="39" dur="500" fill="hold"/>
                                        <p:tgtEl>
                                          <p:spTgt spid="60"/>
                                        </p:tgtEl>
                                      </p:cBhvr>
                                      <p:by x="5000" y="100000"/>
                                    </p:animScale>
                                  </p:childTnLst>
                                </p:cTn>
                              </p:par>
                              <p:par>
                                <p:cTn id="40" presetID="6" presetClass="emph" presetSubtype="0" fill="hold" nodeType="withEffect">
                                  <p:stCondLst>
                                    <p:cond delay="0"/>
                                  </p:stCondLst>
                                  <p:childTnLst>
                                    <p:animScale>
                                      <p:cBhvr>
                                        <p:cTn id="41" dur="500" fill="hold"/>
                                        <p:tgtEl>
                                          <p:spTgt spid="60"/>
                                        </p:tgtEl>
                                      </p:cBhvr>
                                      <p:by x="100000" y="125000"/>
                                    </p:animScale>
                                  </p:childTnLst>
                                </p:cTn>
                              </p:par>
                            </p:childTnLst>
                          </p:cTn>
                        </p:par>
                        <p:par>
                          <p:cTn id="42" fill="hold">
                            <p:stCondLst>
                              <p:cond delay="2500"/>
                            </p:stCondLst>
                            <p:childTnLst>
                              <p:par>
                                <p:cTn id="43" presetID="1" presetClass="entr" presetSubtype="0" fill="hold" nodeType="afterEffect">
                                  <p:stCondLst>
                                    <p:cond delay="0"/>
                                  </p:stCondLst>
                                  <p:childTnLst>
                                    <p:set>
                                      <p:cBhvr>
                                        <p:cTn id="44" dur="1" fill="hold">
                                          <p:stCondLst>
                                            <p:cond delay="0"/>
                                          </p:stCondLst>
                                        </p:cTn>
                                        <p:tgtEl>
                                          <p:spTgt spid="66"/>
                                        </p:tgtEl>
                                        <p:attrNameLst>
                                          <p:attrName>style.visibility</p:attrName>
                                        </p:attrNameLst>
                                      </p:cBhvr>
                                      <p:to>
                                        <p:strVal val="visible"/>
                                      </p:to>
                                    </p:set>
                                  </p:childTnLst>
                                </p:cTn>
                              </p:par>
                            </p:childTnLst>
                          </p:cTn>
                        </p:par>
                        <p:par>
                          <p:cTn id="45" fill="hold">
                            <p:stCondLst>
                              <p:cond delay="2500"/>
                            </p:stCondLst>
                            <p:childTnLst>
                              <p:par>
                                <p:cTn id="46" presetID="42" presetClass="path" presetSubtype="0" accel="50000" decel="50000" fill="hold" nodeType="afterEffect">
                                  <p:stCondLst>
                                    <p:cond delay="0"/>
                                  </p:stCondLst>
                                  <p:childTnLst>
                                    <p:animMotion origin="layout" path="M 0.00065 0.00347 L 0.01237 0.28588 " pathEditMode="relative" rAng="0" ptsTypes="AA">
                                      <p:cBhvr>
                                        <p:cTn id="47" dur="500" fill="hold"/>
                                        <p:tgtEl>
                                          <p:spTgt spid="66"/>
                                        </p:tgtEl>
                                        <p:attrNameLst>
                                          <p:attrName>ppt_x</p:attrName>
                                          <p:attrName>ppt_y</p:attrName>
                                        </p:attrNameLst>
                                      </p:cBhvr>
                                      <p:rCtr x="6" y="141"/>
                                    </p:animMotion>
                                  </p:childTnLst>
                                </p:cTn>
                              </p:par>
                              <p:par>
                                <p:cTn id="48" presetID="6" presetClass="emph" presetSubtype="0" fill="hold" nodeType="withEffect">
                                  <p:stCondLst>
                                    <p:cond delay="0"/>
                                  </p:stCondLst>
                                  <p:childTnLst>
                                    <p:animScale>
                                      <p:cBhvr>
                                        <p:cTn id="49" dur="500" fill="hold"/>
                                        <p:tgtEl>
                                          <p:spTgt spid="66"/>
                                        </p:tgtEl>
                                      </p:cBhvr>
                                      <p:by x="5000" y="100000"/>
                                    </p:animScale>
                                  </p:childTnLst>
                                </p:cTn>
                              </p:par>
                              <p:par>
                                <p:cTn id="50" presetID="6" presetClass="emph" presetSubtype="0" fill="hold" nodeType="withEffect">
                                  <p:stCondLst>
                                    <p:cond delay="0"/>
                                  </p:stCondLst>
                                  <p:childTnLst>
                                    <p:animScale>
                                      <p:cBhvr>
                                        <p:cTn id="51" dur="500" fill="hold"/>
                                        <p:tgtEl>
                                          <p:spTgt spid="66"/>
                                        </p:tgtEl>
                                      </p:cBhvr>
                                      <p:by x="100000" y="125000"/>
                                    </p:animScale>
                                  </p:childTnLst>
                                </p:cTn>
                              </p:par>
                            </p:childTnLst>
                          </p:cTn>
                        </p:par>
                        <p:par>
                          <p:cTn id="52" fill="hold">
                            <p:stCondLst>
                              <p:cond delay="3000"/>
                            </p:stCondLst>
                            <p:childTnLst>
                              <p:par>
                                <p:cTn id="53" presetID="1" presetClass="entr" presetSubtype="0" fill="hold" nodeType="afterEffect">
                                  <p:stCondLst>
                                    <p:cond delay="0"/>
                                  </p:stCondLst>
                                  <p:childTnLst>
                                    <p:set>
                                      <p:cBhvr>
                                        <p:cTn id="54" dur="1" fill="hold">
                                          <p:stCondLst>
                                            <p:cond delay="0"/>
                                          </p:stCondLst>
                                        </p:cTn>
                                        <p:tgtEl>
                                          <p:spTgt spid="67"/>
                                        </p:tgtEl>
                                        <p:attrNameLst>
                                          <p:attrName>style.visibility</p:attrName>
                                        </p:attrNameLst>
                                      </p:cBhvr>
                                      <p:to>
                                        <p:strVal val="visible"/>
                                      </p:to>
                                    </p:set>
                                  </p:childTnLst>
                                </p:cTn>
                              </p:par>
                            </p:childTnLst>
                          </p:cTn>
                        </p:par>
                        <p:par>
                          <p:cTn id="55" fill="hold">
                            <p:stCondLst>
                              <p:cond delay="3000"/>
                            </p:stCondLst>
                            <p:childTnLst>
                              <p:par>
                                <p:cTn id="56" presetID="42" presetClass="path" presetSubtype="0" accel="50000" decel="50000" fill="hold" nodeType="afterEffect">
                                  <p:stCondLst>
                                    <p:cond delay="0"/>
                                  </p:stCondLst>
                                  <p:childTnLst>
                                    <p:animMotion origin="layout" path="M -0.00195 0.00347 L -0.12435 0.28588 " pathEditMode="relative" rAng="0" ptsTypes="AA">
                                      <p:cBhvr>
                                        <p:cTn id="57" dur="500" fill="hold"/>
                                        <p:tgtEl>
                                          <p:spTgt spid="67"/>
                                        </p:tgtEl>
                                        <p:attrNameLst>
                                          <p:attrName>ppt_x</p:attrName>
                                          <p:attrName>ppt_y</p:attrName>
                                        </p:attrNameLst>
                                      </p:cBhvr>
                                      <p:rCtr x="-61" y="141"/>
                                    </p:animMotion>
                                  </p:childTnLst>
                                </p:cTn>
                              </p:par>
                              <p:par>
                                <p:cTn id="58" presetID="6" presetClass="emph" presetSubtype="0" fill="hold" nodeType="withEffect">
                                  <p:stCondLst>
                                    <p:cond delay="0"/>
                                  </p:stCondLst>
                                  <p:childTnLst>
                                    <p:animScale>
                                      <p:cBhvr>
                                        <p:cTn id="59" dur="500" fill="hold"/>
                                        <p:tgtEl>
                                          <p:spTgt spid="67"/>
                                        </p:tgtEl>
                                      </p:cBhvr>
                                      <p:by x="5000" y="100000"/>
                                    </p:animScale>
                                  </p:childTnLst>
                                </p:cTn>
                              </p:par>
                              <p:par>
                                <p:cTn id="60" presetID="6" presetClass="emph" presetSubtype="0" fill="hold" nodeType="withEffect">
                                  <p:stCondLst>
                                    <p:cond delay="0"/>
                                  </p:stCondLst>
                                  <p:childTnLst>
                                    <p:animScale>
                                      <p:cBhvr>
                                        <p:cTn id="61" dur="500" fill="hold"/>
                                        <p:tgtEl>
                                          <p:spTgt spid="67"/>
                                        </p:tgtEl>
                                      </p:cBhvr>
                                      <p:by x="100000" y="125000"/>
                                    </p:animScale>
                                  </p:childTnLst>
                                </p:cTn>
                              </p:par>
                            </p:childTnLst>
                          </p:cTn>
                        </p:par>
                        <p:par>
                          <p:cTn id="62" fill="hold">
                            <p:stCondLst>
                              <p:cond delay="3500"/>
                            </p:stCondLst>
                            <p:childTnLst>
                              <p:par>
                                <p:cTn id="63" presetID="1" presetClass="entr" presetSubtype="0" fill="hold" nodeType="afterEffect">
                                  <p:stCondLst>
                                    <p:cond delay="0"/>
                                  </p:stCondLst>
                                  <p:childTnLst>
                                    <p:set>
                                      <p:cBhvr>
                                        <p:cTn id="64" dur="1" fill="hold">
                                          <p:stCondLst>
                                            <p:cond delay="0"/>
                                          </p:stCondLst>
                                        </p:cTn>
                                        <p:tgtEl>
                                          <p:spTgt spid="68"/>
                                        </p:tgtEl>
                                        <p:attrNameLst>
                                          <p:attrName>style.visibility</p:attrName>
                                        </p:attrNameLst>
                                      </p:cBhvr>
                                      <p:to>
                                        <p:strVal val="visible"/>
                                      </p:to>
                                    </p:set>
                                  </p:childTnLst>
                                </p:cTn>
                              </p:par>
                            </p:childTnLst>
                          </p:cTn>
                        </p:par>
                        <p:par>
                          <p:cTn id="65" fill="hold">
                            <p:stCondLst>
                              <p:cond delay="3500"/>
                            </p:stCondLst>
                            <p:childTnLst>
                              <p:par>
                                <p:cTn id="66" presetID="42" presetClass="path" presetSubtype="0" accel="50000" decel="50000" fill="hold" nodeType="afterEffect">
                                  <p:stCondLst>
                                    <p:cond delay="0"/>
                                  </p:stCondLst>
                                  <p:childTnLst>
                                    <p:animMotion origin="layout" path="M -0.0026 0.00347 L -0.25911 0.28588 " pathEditMode="relative" rAng="0" ptsTypes="AA">
                                      <p:cBhvr>
                                        <p:cTn id="67" dur="500" fill="hold"/>
                                        <p:tgtEl>
                                          <p:spTgt spid="68"/>
                                        </p:tgtEl>
                                        <p:attrNameLst>
                                          <p:attrName>ppt_x</p:attrName>
                                          <p:attrName>ppt_y</p:attrName>
                                        </p:attrNameLst>
                                      </p:cBhvr>
                                      <p:rCtr x="-128" y="141"/>
                                    </p:animMotion>
                                  </p:childTnLst>
                                </p:cTn>
                              </p:par>
                              <p:par>
                                <p:cTn id="68" presetID="6" presetClass="emph" presetSubtype="0" fill="hold" nodeType="withEffect">
                                  <p:stCondLst>
                                    <p:cond delay="0"/>
                                  </p:stCondLst>
                                  <p:childTnLst>
                                    <p:animScale>
                                      <p:cBhvr>
                                        <p:cTn id="69" dur="500" fill="hold"/>
                                        <p:tgtEl>
                                          <p:spTgt spid="68"/>
                                        </p:tgtEl>
                                      </p:cBhvr>
                                      <p:by x="5000" y="100000"/>
                                    </p:animScale>
                                  </p:childTnLst>
                                </p:cTn>
                              </p:par>
                              <p:par>
                                <p:cTn id="70" presetID="6" presetClass="emph" presetSubtype="0" fill="hold" nodeType="withEffect">
                                  <p:stCondLst>
                                    <p:cond delay="0"/>
                                  </p:stCondLst>
                                  <p:childTnLst>
                                    <p:animScale>
                                      <p:cBhvr>
                                        <p:cTn id="71" dur="500" fill="hold"/>
                                        <p:tgtEl>
                                          <p:spTgt spid="68"/>
                                        </p:tgtEl>
                                      </p:cBhvr>
                                      <p:by x="100000" y="125000"/>
                                    </p:animScale>
                                  </p:childTnLst>
                                </p:cTn>
                              </p:par>
                            </p:childTnLst>
                          </p:cTn>
                        </p:par>
                        <p:par>
                          <p:cTn id="72" fill="hold">
                            <p:stCondLst>
                              <p:cond delay="4000"/>
                            </p:stCondLst>
                            <p:childTnLst>
                              <p:par>
                                <p:cTn id="73" presetID="1" presetClass="entr" presetSubtype="0"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Dictionary: Prior</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19459" name="Picture 2" descr="S11_LogoHor.png"/>
          <p:cNvPicPr>
            <a:picLocks noChangeAspect="1"/>
          </p:cNvPicPr>
          <p:nvPr/>
        </p:nvPicPr>
        <p:blipFill>
          <a:blip r:embed="rId6"/>
          <a:srcRect t="79630" r="54198"/>
          <a:stretch>
            <a:fillRect/>
          </a:stretch>
        </p:blipFill>
        <p:spPr bwMode="auto">
          <a:xfrm>
            <a:off x="5638800" y="39688"/>
            <a:ext cx="1584325" cy="493712"/>
          </a:xfrm>
          <a:prstGeom prst="rect">
            <a:avLst/>
          </a:prstGeom>
          <a:noFill/>
          <a:ln w="9525">
            <a:noFill/>
            <a:miter lim="800000"/>
            <a:headEnd/>
            <a:tailEnd/>
          </a:ln>
        </p:spPr>
      </p:pic>
      <p:pic>
        <p:nvPicPr>
          <p:cNvPr id="35" name="Picture 34" descr="TP_tmp.emf"/>
          <p:cNvPicPr>
            <a:picLocks noChangeAspect="1"/>
          </p:cNvPicPr>
          <p:nvPr>
            <p:custDataLst>
              <p:tags r:id="rId2"/>
            </p:custDataLst>
          </p:nvPr>
        </p:nvPicPr>
        <p:blipFill>
          <a:blip r:embed="rId7"/>
          <a:stretch>
            <a:fillRect/>
          </a:stretch>
        </p:blipFill>
        <p:spPr bwMode="auto">
          <a:xfrm>
            <a:off x="4015887" y="3086100"/>
            <a:ext cx="1671025" cy="277997"/>
          </a:xfrm>
          <a:prstGeom prst="rect">
            <a:avLst/>
          </a:prstGeom>
          <a:noFill/>
          <a:ln/>
          <a:effectLst/>
        </p:spPr>
      </p:pic>
      <p:pic>
        <p:nvPicPr>
          <p:cNvPr id="36" name="Picture 35" descr="TP_tmp.emf"/>
          <p:cNvPicPr>
            <a:picLocks noChangeAspect="1"/>
          </p:cNvPicPr>
          <p:nvPr>
            <p:custDataLst>
              <p:tags r:id="rId3"/>
            </p:custDataLst>
          </p:nvPr>
        </p:nvPicPr>
        <p:blipFill>
          <a:blip r:embed="rId8"/>
          <a:stretch>
            <a:fillRect/>
          </a:stretch>
        </p:blipFill>
        <p:spPr bwMode="auto">
          <a:xfrm>
            <a:off x="4292853" y="2590800"/>
            <a:ext cx="1117094" cy="254508"/>
          </a:xfrm>
          <a:prstGeom prst="rect">
            <a:avLst/>
          </a:prstGeom>
          <a:noFill/>
          <a:ln/>
          <a:effectLst/>
        </p:spPr>
      </p:pic>
      <p:grpSp>
        <p:nvGrpSpPr>
          <p:cNvPr id="132" name="Group 131"/>
          <p:cNvGrpSpPr/>
          <p:nvPr/>
        </p:nvGrpSpPr>
        <p:grpSpPr>
          <a:xfrm>
            <a:off x="117475" y="2469903"/>
            <a:ext cx="2397125" cy="673100"/>
            <a:chOff x="117475" y="2700338"/>
            <a:chExt cx="2397125" cy="673100"/>
          </a:xfrm>
        </p:grpSpPr>
        <p:grpSp>
          <p:nvGrpSpPr>
            <p:cNvPr id="133" name="Group 162"/>
            <p:cNvGrpSpPr>
              <a:grpSpLocks/>
            </p:cNvGrpSpPr>
            <p:nvPr/>
          </p:nvGrpSpPr>
          <p:grpSpPr bwMode="auto">
            <a:xfrm>
              <a:off x="117475" y="2700338"/>
              <a:ext cx="1009651" cy="658812"/>
              <a:chOff x="300038" y="2993581"/>
              <a:chExt cx="1010462" cy="658368"/>
            </a:xfrm>
          </p:grpSpPr>
          <p:pic>
            <p:nvPicPr>
              <p:cNvPr id="137" name="Picture 36" descr="mode-0.png"/>
              <p:cNvPicPr>
                <a:picLocks noChangeAspect="1"/>
              </p:cNvPicPr>
              <p:nvPr/>
            </p:nvPicPr>
            <p:blipFill>
              <a:blip r:embed="rId9"/>
              <a:srcRect/>
              <a:stretch>
                <a:fillRect/>
              </a:stretch>
            </p:blipFill>
            <p:spPr bwMode="auto">
              <a:xfrm>
                <a:off x="300038" y="2993581"/>
                <a:ext cx="320025" cy="320040"/>
              </a:xfrm>
              <a:prstGeom prst="rect">
                <a:avLst/>
              </a:prstGeom>
              <a:noFill/>
              <a:ln w="9525">
                <a:noFill/>
                <a:miter lim="800000"/>
                <a:headEnd/>
                <a:tailEnd/>
              </a:ln>
            </p:spPr>
          </p:pic>
          <p:pic>
            <p:nvPicPr>
              <p:cNvPr id="138" name="Picture 37" descr="mode-1.png"/>
              <p:cNvPicPr>
                <a:picLocks noChangeAspect="1"/>
              </p:cNvPicPr>
              <p:nvPr/>
            </p:nvPicPr>
            <p:blipFill>
              <a:blip r:embed="rId10"/>
              <a:srcRect/>
              <a:stretch>
                <a:fillRect/>
              </a:stretch>
            </p:blipFill>
            <p:spPr bwMode="auto">
              <a:xfrm>
                <a:off x="646181" y="2993581"/>
                <a:ext cx="319101" cy="320040"/>
              </a:xfrm>
              <a:prstGeom prst="rect">
                <a:avLst/>
              </a:prstGeom>
              <a:noFill/>
              <a:ln w="9525">
                <a:noFill/>
                <a:miter lim="800000"/>
                <a:headEnd/>
                <a:tailEnd/>
              </a:ln>
            </p:spPr>
          </p:pic>
          <p:pic>
            <p:nvPicPr>
              <p:cNvPr id="139" name="Picture 38" descr="mode-2.png"/>
              <p:cNvPicPr>
                <a:picLocks noChangeAspect="1"/>
              </p:cNvPicPr>
              <p:nvPr/>
            </p:nvPicPr>
            <p:blipFill>
              <a:blip r:embed="rId11"/>
              <a:srcRect/>
              <a:stretch>
                <a:fillRect/>
              </a:stretch>
            </p:blipFill>
            <p:spPr bwMode="auto">
              <a:xfrm>
                <a:off x="991399" y="2993581"/>
                <a:ext cx="319101" cy="320040"/>
              </a:xfrm>
              <a:prstGeom prst="rect">
                <a:avLst/>
              </a:prstGeom>
              <a:noFill/>
              <a:ln w="9525">
                <a:noFill/>
                <a:miter lim="800000"/>
                <a:headEnd/>
                <a:tailEnd/>
              </a:ln>
            </p:spPr>
          </p:pic>
          <p:pic>
            <p:nvPicPr>
              <p:cNvPr id="140" name="Picture 39" descr="mode-3.png"/>
              <p:cNvPicPr>
                <a:picLocks noChangeAspect="1"/>
              </p:cNvPicPr>
              <p:nvPr/>
            </p:nvPicPr>
            <p:blipFill>
              <a:blip r:embed="rId12"/>
              <a:srcRect/>
              <a:stretch>
                <a:fillRect/>
              </a:stretch>
            </p:blipFill>
            <p:spPr bwMode="auto">
              <a:xfrm>
                <a:off x="300038" y="3331909"/>
                <a:ext cx="320025" cy="320040"/>
              </a:xfrm>
              <a:prstGeom prst="rect">
                <a:avLst/>
              </a:prstGeom>
              <a:noFill/>
              <a:ln w="9525">
                <a:noFill/>
                <a:miter lim="800000"/>
                <a:headEnd/>
                <a:tailEnd/>
              </a:ln>
            </p:spPr>
          </p:pic>
          <p:pic>
            <p:nvPicPr>
              <p:cNvPr id="141" name="Picture 40" descr="mode-4.png"/>
              <p:cNvPicPr>
                <a:picLocks noChangeAspect="1"/>
              </p:cNvPicPr>
              <p:nvPr/>
            </p:nvPicPr>
            <p:blipFill>
              <a:blip r:embed="rId13"/>
              <a:srcRect/>
              <a:stretch>
                <a:fillRect/>
              </a:stretch>
            </p:blipFill>
            <p:spPr bwMode="auto">
              <a:xfrm>
                <a:off x="645719" y="3331909"/>
                <a:ext cx="320025" cy="320040"/>
              </a:xfrm>
              <a:prstGeom prst="rect">
                <a:avLst/>
              </a:prstGeom>
              <a:noFill/>
              <a:ln w="9525">
                <a:noFill/>
                <a:miter lim="800000"/>
                <a:headEnd/>
                <a:tailEnd/>
              </a:ln>
            </p:spPr>
          </p:pic>
          <p:pic>
            <p:nvPicPr>
              <p:cNvPr id="142" name="Picture 41" descr="mode-5.png"/>
              <p:cNvPicPr>
                <a:picLocks noChangeAspect="1"/>
              </p:cNvPicPr>
              <p:nvPr/>
            </p:nvPicPr>
            <p:blipFill>
              <a:blip r:embed="rId14"/>
              <a:srcRect/>
              <a:stretch>
                <a:fillRect/>
              </a:stretch>
            </p:blipFill>
            <p:spPr bwMode="auto">
              <a:xfrm>
                <a:off x="991400" y="3331909"/>
                <a:ext cx="319100" cy="320040"/>
              </a:xfrm>
              <a:prstGeom prst="rect">
                <a:avLst/>
              </a:prstGeom>
              <a:noFill/>
              <a:ln w="9525">
                <a:noFill/>
                <a:miter lim="800000"/>
                <a:headEnd/>
                <a:tailEnd/>
              </a:ln>
            </p:spPr>
          </p:pic>
        </p:grpSp>
        <p:sp>
          <p:nvSpPr>
            <p:cNvPr id="135" name="TextBox 134"/>
            <p:cNvSpPr txBox="1"/>
            <p:nvPr/>
          </p:nvSpPr>
          <p:spPr bwMode="auto">
            <a:xfrm>
              <a:off x="1217577" y="2846457"/>
              <a:ext cx="1297023" cy="353943"/>
            </a:xfrm>
            <a:prstGeom prst="rect">
              <a:avLst/>
            </a:prstGeom>
            <a:noFill/>
            <a:effectLst>
              <a:outerShdw sx="1000" sy="1000" algn="ctr" rotWithShape="0">
                <a:srgbClr val="000000"/>
              </a:outerShdw>
            </a:effectLst>
          </p:spPr>
          <p:txBody>
            <a:bodyPr wrap="none">
              <a:spAutoFit/>
            </a:bodyPr>
            <a:lstStyle/>
            <a:p>
              <a:pPr>
                <a:defRPr/>
              </a:pPr>
              <a:r>
                <a:rPr lang="en-US" sz="1700" b="1" dirty="0">
                  <a:solidFill>
                    <a:schemeClr val="tx1">
                      <a:alpha val="15000"/>
                    </a:schemeClr>
                  </a:solidFill>
                  <a:latin typeface="Arial" pitchFamily="34" charset="0"/>
                  <a:cs typeface="+mn-cs"/>
                </a:rPr>
                <a:t>U Textures</a:t>
              </a:r>
            </a:p>
          </p:txBody>
        </p:sp>
        <p:sp>
          <p:nvSpPr>
            <p:cNvPr id="136" name="Rectangle 135"/>
            <p:cNvSpPr/>
            <p:nvPr/>
          </p:nvSpPr>
          <p:spPr>
            <a:xfrm>
              <a:off x="119063" y="2703513"/>
              <a:ext cx="1004887" cy="669925"/>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43" name="Group 160"/>
          <p:cNvGrpSpPr>
            <a:grpSpLocks/>
          </p:cNvGrpSpPr>
          <p:nvPr/>
        </p:nvGrpSpPr>
        <p:grpSpPr bwMode="auto">
          <a:xfrm>
            <a:off x="128588" y="3224424"/>
            <a:ext cx="2306637" cy="741362"/>
            <a:chOff x="128016" y="3374136"/>
            <a:chExt cx="2307209" cy="740664"/>
          </a:xfrm>
        </p:grpSpPr>
        <p:pic>
          <p:nvPicPr>
            <p:cNvPr id="144" name="Picture 158" descr="interface operators.png"/>
            <p:cNvPicPr>
              <a:picLocks noChangeAspect="1"/>
            </p:cNvPicPr>
            <p:nvPr/>
          </p:nvPicPr>
          <p:blipFill>
            <a:blip r:embed="rId15"/>
            <a:srcRect/>
            <a:stretch>
              <a:fillRect/>
            </a:stretch>
          </p:blipFill>
          <p:spPr bwMode="auto">
            <a:xfrm>
              <a:off x="143858" y="3383280"/>
              <a:ext cx="931242" cy="731520"/>
            </a:xfrm>
            <a:prstGeom prst="rect">
              <a:avLst/>
            </a:prstGeom>
            <a:noFill/>
            <a:ln w="9525">
              <a:noFill/>
              <a:miter lim="800000"/>
              <a:headEnd/>
              <a:tailEnd/>
            </a:ln>
          </p:spPr>
        </p:pic>
        <p:sp>
          <p:nvSpPr>
            <p:cNvPr id="145" name="Rectangle 144"/>
            <p:cNvSpPr/>
            <p:nvPr/>
          </p:nvSpPr>
          <p:spPr>
            <a:xfrm>
              <a:off x="128016" y="3374136"/>
              <a:ext cx="960675" cy="740664"/>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46" name="TextBox 34"/>
            <p:cNvSpPr txBox="1">
              <a:spLocks noChangeArrowheads="1"/>
            </p:cNvSpPr>
            <p:nvPr/>
          </p:nvSpPr>
          <p:spPr bwMode="auto">
            <a:xfrm>
              <a:off x="1217911" y="3581459"/>
              <a:ext cx="1217314" cy="354462"/>
            </a:xfrm>
            <a:prstGeom prst="rect">
              <a:avLst/>
            </a:prstGeom>
            <a:noFill/>
            <a:ln w="9525">
              <a:noFill/>
              <a:miter lim="800000"/>
              <a:headEnd/>
              <a:tailEnd/>
            </a:ln>
          </p:spPr>
          <p:txBody>
            <a:bodyPr wrap="none">
              <a:spAutoFit/>
            </a:bodyPr>
            <a:lstStyle/>
            <a:p>
              <a:pPr>
                <a:defRPr/>
              </a:pPr>
              <a:r>
                <a:rPr lang="en-US" sz="1700" b="1" dirty="0">
                  <a:solidFill>
                    <a:schemeClr val="tx1">
                      <a:alpha val="15000"/>
                    </a:schemeClr>
                  </a:solidFill>
                  <a:cs typeface="+mn-cs"/>
                </a:rPr>
                <a:t>Interfaces</a:t>
              </a:r>
            </a:p>
          </p:txBody>
        </p:sp>
      </p:grpSp>
      <p:grpSp>
        <p:nvGrpSpPr>
          <p:cNvPr id="147" name="Group 146"/>
          <p:cNvGrpSpPr/>
          <p:nvPr/>
        </p:nvGrpSpPr>
        <p:grpSpPr>
          <a:xfrm>
            <a:off x="126261" y="864375"/>
            <a:ext cx="2053377" cy="714375"/>
            <a:chOff x="126261" y="864375"/>
            <a:chExt cx="2053377" cy="714375"/>
          </a:xfrm>
        </p:grpSpPr>
        <p:grpSp>
          <p:nvGrpSpPr>
            <p:cNvPr id="148" name="Group 56"/>
            <p:cNvGrpSpPr>
              <a:grpSpLocks/>
            </p:cNvGrpSpPr>
            <p:nvPr/>
          </p:nvGrpSpPr>
          <p:grpSpPr bwMode="auto">
            <a:xfrm>
              <a:off x="153990" y="900541"/>
              <a:ext cx="1013428" cy="671513"/>
              <a:chOff x="1656588" y="2961132"/>
              <a:chExt cx="1013460" cy="672084"/>
            </a:xfrm>
          </p:grpSpPr>
          <p:pic>
            <p:nvPicPr>
              <p:cNvPr id="151" name="Picture 83" descr="cube-2.png"/>
              <p:cNvPicPr>
                <a:picLocks noChangeAspect="1"/>
              </p:cNvPicPr>
              <p:nvPr/>
            </p:nvPicPr>
            <p:blipFill>
              <a:blip r:embed="rId16"/>
              <a:srcRect/>
              <a:stretch>
                <a:fillRect/>
              </a:stretch>
            </p:blipFill>
            <p:spPr bwMode="auto">
              <a:xfrm>
                <a:off x="1656588" y="2961132"/>
                <a:ext cx="320040" cy="320040"/>
              </a:xfrm>
              <a:prstGeom prst="rect">
                <a:avLst/>
              </a:prstGeom>
              <a:noFill/>
              <a:ln w="9525">
                <a:noFill/>
                <a:miter lim="800000"/>
                <a:headEnd/>
                <a:tailEnd/>
              </a:ln>
            </p:spPr>
          </p:pic>
          <p:pic>
            <p:nvPicPr>
              <p:cNvPr id="152" name="Picture 84" descr="cube-4b.png"/>
              <p:cNvPicPr>
                <a:picLocks noChangeAspect="1"/>
              </p:cNvPicPr>
              <p:nvPr/>
            </p:nvPicPr>
            <p:blipFill>
              <a:blip r:embed="rId17"/>
              <a:srcRect/>
              <a:stretch>
                <a:fillRect/>
              </a:stretch>
            </p:blipFill>
            <p:spPr bwMode="auto">
              <a:xfrm>
                <a:off x="1656588" y="3313176"/>
                <a:ext cx="320040" cy="320040"/>
              </a:xfrm>
              <a:prstGeom prst="rect">
                <a:avLst/>
              </a:prstGeom>
              <a:noFill/>
              <a:ln w="9525">
                <a:noFill/>
                <a:miter lim="800000"/>
                <a:headEnd/>
                <a:tailEnd/>
              </a:ln>
            </p:spPr>
          </p:pic>
          <p:pic>
            <p:nvPicPr>
              <p:cNvPr id="153" name="Picture 37" descr="cube-3.png"/>
              <p:cNvPicPr>
                <a:picLocks noChangeAspect="1"/>
              </p:cNvPicPr>
              <p:nvPr/>
            </p:nvPicPr>
            <p:blipFill>
              <a:blip r:embed="rId18"/>
              <a:srcRect/>
              <a:stretch>
                <a:fillRect/>
              </a:stretch>
            </p:blipFill>
            <p:spPr bwMode="auto">
              <a:xfrm>
                <a:off x="2003298" y="2961132"/>
                <a:ext cx="320040" cy="320040"/>
              </a:xfrm>
              <a:prstGeom prst="rect">
                <a:avLst/>
              </a:prstGeom>
              <a:noFill/>
              <a:ln w="9525">
                <a:noFill/>
                <a:miter lim="800000"/>
                <a:headEnd/>
                <a:tailEnd/>
              </a:ln>
            </p:spPr>
          </p:pic>
          <p:pic>
            <p:nvPicPr>
              <p:cNvPr id="154" name="Picture 40" descr="cube-5.png"/>
              <p:cNvPicPr>
                <a:picLocks noChangeAspect="1"/>
              </p:cNvPicPr>
              <p:nvPr/>
            </p:nvPicPr>
            <p:blipFill>
              <a:blip r:embed="rId19"/>
              <a:srcRect/>
              <a:stretch>
                <a:fillRect/>
              </a:stretch>
            </p:blipFill>
            <p:spPr bwMode="auto">
              <a:xfrm>
                <a:off x="2003298" y="3313176"/>
                <a:ext cx="320040" cy="320040"/>
              </a:xfrm>
              <a:prstGeom prst="rect">
                <a:avLst/>
              </a:prstGeom>
              <a:noFill/>
              <a:ln w="9525">
                <a:noFill/>
                <a:miter lim="800000"/>
                <a:headEnd/>
                <a:tailEnd/>
              </a:ln>
            </p:spPr>
          </p:pic>
          <p:pic>
            <p:nvPicPr>
              <p:cNvPr id="155" name="Picture 38" descr="cube-4a.png"/>
              <p:cNvPicPr>
                <a:picLocks noChangeAspect="1"/>
              </p:cNvPicPr>
              <p:nvPr/>
            </p:nvPicPr>
            <p:blipFill>
              <a:blip r:embed="rId20"/>
              <a:srcRect/>
              <a:stretch>
                <a:fillRect/>
              </a:stretch>
            </p:blipFill>
            <p:spPr bwMode="auto">
              <a:xfrm>
                <a:off x="2350008" y="2961132"/>
                <a:ext cx="320040" cy="320040"/>
              </a:xfrm>
              <a:prstGeom prst="rect">
                <a:avLst/>
              </a:prstGeom>
              <a:noFill/>
              <a:ln w="9525">
                <a:noFill/>
                <a:miter lim="800000"/>
                <a:headEnd/>
                <a:tailEnd/>
              </a:ln>
            </p:spPr>
          </p:pic>
          <p:pic>
            <p:nvPicPr>
              <p:cNvPr id="156" name="Picture 41" descr="cube-6.png"/>
              <p:cNvPicPr>
                <a:picLocks noChangeAspect="1"/>
              </p:cNvPicPr>
              <p:nvPr/>
            </p:nvPicPr>
            <p:blipFill>
              <a:blip r:embed="rId21"/>
              <a:srcRect/>
              <a:stretch>
                <a:fillRect/>
              </a:stretch>
            </p:blipFill>
            <p:spPr bwMode="auto">
              <a:xfrm>
                <a:off x="2350008" y="3313176"/>
                <a:ext cx="320040" cy="320040"/>
              </a:xfrm>
              <a:prstGeom prst="rect">
                <a:avLst/>
              </a:prstGeom>
              <a:noFill/>
              <a:ln w="9525">
                <a:noFill/>
                <a:miter lim="800000"/>
                <a:headEnd/>
                <a:tailEnd/>
              </a:ln>
            </p:spPr>
          </p:pic>
        </p:grpSp>
        <p:sp>
          <p:nvSpPr>
            <p:cNvPr id="149" name="TextBox 25"/>
            <p:cNvSpPr txBox="1">
              <a:spLocks noChangeArrowheads="1"/>
            </p:cNvSpPr>
            <p:nvPr/>
          </p:nvSpPr>
          <p:spPr bwMode="auto">
            <a:xfrm>
              <a:off x="1217643" y="1054329"/>
              <a:ext cx="961995" cy="353712"/>
            </a:xfrm>
            <a:prstGeom prst="rect">
              <a:avLst/>
            </a:prstGeom>
            <a:noFill/>
            <a:ln w="9525">
              <a:noFill/>
              <a:miter lim="800000"/>
              <a:headEnd/>
              <a:tailEnd/>
            </a:ln>
          </p:spPr>
          <p:txBody>
            <a:bodyPr wrap="none">
              <a:spAutoFit/>
            </a:bodyPr>
            <a:lstStyle/>
            <a:p>
              <a:r>
                <a:rPr lang="en-US" sz="1700" b="1" dirty="0">
                  <a:solidFill>
                    <a:schemeClr val="tx1">
                      <a:alpha val="15000"/>
                    </a:schemeClr>
                  </a:solidFill>
                </a:rPr>
                <a:t>Shapes</a:t>
              </a:r>
            </a:p>
          </p:txBody>
        </p:sp>
        <p:sp>
          <p:nvSpPr>
            <p:cNvPr id="150" name="Rectangle 149"/>
            <p:cNvSpPr/>
            <p:nvPr/>
          </p:nvSpPr>
          <p:spPr bwMode="auto">
            <a:xfrm>
              <a:off x="126261" y="864375"/>
              <a:ext cx="1092940" cy="714375"/>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57" name="Group 142"/>
          <p:cNvGrpSpPr>
            <a:grpSpLocks/>
          </p:cNvGrpSpPr>
          <p:nvPr/>
        </p:nvGrpSpPr>
        <p:grpSpPr bwMode="auto">
          <a:xfrm>
            <a:off x="295594" y="1656519"/>
            <a:ext cx="1615756" cy="731963"/>
            <a:chOff x="295656" y="1374648"/>
            <a:chExt cx="1615694" cy="731520"/>
          </a:xfrm>
        </p:grpSpPr>
        <p:sp>
          <p:nvSpPr>
            <p:cNvPr id="158" name="TextBox 157"/>
            <p:cNvSpPr txBox="1"/>
            <p:nvPr/>
          </p:nvSpPr>
          <p:spPr bwMode="auto">
            <a:xfrm>
              <a:off x="1217223" y="1563437"/>
              <a:ext cx="694127" cy="353943"/>
            </a:xfrm>
            <a:prstGeom prst="rect">
              <a:avLst/>
            </a:prstGeom>
            <a:noFill/>
            <a:effectLst>
              <a:outerShdw sx="1000" sy="1000" algn="ctr" rotWithShape="0">
                <a:srgbClr val="000000"/>
              </a:outerShdw>
            </a:effectLst>
          </p:spPr>
          <p:txBody>
            <a:bodyPr wrap="none">
              <a:spAutoFit/>
            </a:bodyPr>
            <a:lstStyle/>
            <a:p>
              <a:pPr>
                <a:defRPr/>
              </a:pPr>
              <a:r>
                <a:rPr lang="en-US" sz="1700" b="1" dirty="0">
                  <a:latin typeface="Arial" pitchFamily="34" charset="0"/>
                  <a:cs typeface="+mn-cs"/>
                </a:rPr>
                <a:t>Prior</a:t>
              </a:r>
            </a:p>
          </p:txBody>
        </p:sp>
        <p:pic>
          <p:nvPicPr>
            <p:cNvPr id="159" name="Picture 38" descr="cube-scambled.png"/>
            <p:cNvPicPr>
              <a:picLocks noChangeAspect="1"/>
            </p:cNvPicPr>
            <p:nvPr/>
          </p:nvPicPr>
          <p:blipFill>
            <a:blip r:embed="rId22"/>
            <a:srcRect/>
            <a:stretch>
              <a:fillRect/>
            </a:stretch>
          </p:blipFill>
          <p:spPr bwMode="auto">
            <a:xfrm>
              <a:off x="295656" y="1374648"/>
              <a:ext cx="731520" cy="731520"/>
            </a:xfrm>
            <a:prstGeom prst="rect">
              <a:avLst/>
            </a:prstGeom>
            <a:noFill/>
            <a:ln w="9525">
              <a:noFill/>
              <a:miter lim="800000"/>
              <a:headEnd/>
              <a:tailEnd/>
            </a:ln>
          </p:spPr>
        </p:pic>
      </p:grpSp>
      <p:graphicFrame>
        <p:nvGraphicFramePr>
          <p:cNvPr id="161" name="Table 160"/>
          <p:cNvGraphicFramePr>
            <a:graphicFrameLocks noGrp="1"/>
          </p:cNvGraphicFramePr>
          <p:nvPr/>
        </p:nvGraphicFramePr>
        <p:xfrm>
          <a:off x="2817818" y="919163"/>
          <a:ext cx="4070667" cy="1112520"/>
        </p:xfrm>
        <a:graphic>
          <a:graphicData uri="http://schemas.openxmlformats.org/drawingml/2006/table">
            <a:tbl>
              <a:tblPr firstRow="1" bandRow="1">
                <a:tableStyleId>{5C22544A-7EE6-4342-B048-85BDC9FD1C3A}</a:tableStyleId>
              </a:tblPr>
              <a:tblGrid>
                <a:gridCol w="2390880"/>
                <a:gridCol w="559929"/>
                <a:gridCol w="559929"/>
                <a:gridCol w="559929"/>
              </a:tblGrid>
              <a:tr h="370840">
                <a:tc>
                  <a:txBody>
                    <a:bodyPr/>
                    <a:lstStyle/>
                    <a:p>
                      <a:r>
                        <a:rPr lang="en-US" dirty="0" smtClean="0"/>
                        <a:t>Matrix</a:t>
                      </a:r>
                      <a:endParaRPr lang="en-US" dirty="0"/>
                    </a:p>
                  </a:txBody>
                  <a:tcPr anchor="ctr"/>
                </a:tc>
                <a:tc>
                  <a:txBody>
                    <a:bodyPr/>
                    <a:lstStyle/>
                    <a:p>
                      <a:pPr algn="ctr"/>
                      <a:r>
                        <a:rPr lang="en-US" dirty="0" smtClean="0"/>
                        <a:t>80%</a:t>
                      </a:r>
                      <a:endParaRPr lang="en-US" dirty="0"/>
                    </a:p>
                  </a:txBody>
                  <a:tcPr anchor="ctr"/>
                </a:tc>
                <a:tc>
                  <a:txBody>
                    <a:bodyPr/>
                    <a:lstStyle/>
                    <a:p>
                      <a:pPr algn="ctr"/>
                      <a:r>
                        <a:rPr lang="en-US" dirty="0" smtClean="0"/>
                        <a:t>90%</a:t>
                      </a:r>
                      <a:endParaRPr lang="en-US" dirty="0"/>
                    </a:p>
                  </a:txBody>
                  <a:tcPr anchor="ctr"/>
                </a:tc>
                <a:tc>
                  <a:txBody>
                    <a:bodyPr/>
                    <a:lstStyle/>
                    <a:p>
                      <a:pPr algn="ctr"/>
                      <a:r>
                        <a:rPr lang="en-US" dirty="0" smtClean="0"/>
                        <a:t>95%</a:t>
                      </a:r>
                      <a:endParaRPr lang="en-US" dirty="0"/>
                    </a:p>
                  </a:txBody>
                  <a:tcPr anchor="ctr"/>
                </a:tc>
              </a:tr>
              <a:tr h="370840">
                <a:tc>
                  <a:txBody>
                    <a:bodyPr/>
                    <a:lstStyle/>
                    <a:p>
                      <a:r>
                        <a:rPr lang="en-US" dirty="0" smtClean="0"/>
                        <a:t>Direct</a:t>
                      </a:r>
                      <a:r>
                        <a:rPr lang="en-US" baseline="0" dirty="0" smtClean="0"/>
                        <a:t> to Indirect</a:t>
                      </a:r>
                      <a:r>
                        <a:rPr lang="en-US" dirty="0" smtClean="0"/>
                        <a:t> SVD (F)</a:t>
                      </a:r>
                      <a:endParaRPr lang="en-US" dirty="0"/>
                    </a:p>
                  </a:txBody>
                  <a:tcPr anchor="ctr"/>
                </a:tc>
                <a:tc>
                  <a:txBody>
                    <a:bodyPr/>
                    <a:lstStyle/>
                    <a:p>
                      <a:pPr algn="ctr"/>
                      <a:r>
                        <a:rPr lang="en-US" dirty="0" smtClean="0"/>
                        <a:t>164</a:t>
                      </a:r>
                      <a:endParaRPr lang="en-US" dirty="0"/>
                    </a:p>
                  </a:txBody>
                  <a:tcPr anchor="ctr"/>
                </a:tc>
                <a:tc>
                  <a:txBody>
                    <a:bodyPr/>
                    <a:lstStyle/>
                    <a:p>
                      <a:pPr algn="ctr"/>
                      <a:r>
                        <a:rPr lang="en-US" dirty="0" smtClean="0"/>
                        <a:t>240</a:t>
                      </a:r>
                      <a:endParaRPr lang="en-US" dirty="0"/>
                    </a:p>
                  </a:txBody>
                  <a:tcPr anchor="ctr"/>
                </a:tc>
                <a:tc>
                  <a:txBody>
                    <a:bodyPr/>
                    <a:lstStyle/>
                    <a:p>
                      <a:pPr algn="ctr"/>
                      <a:r>
                        <a:rPr lang="en-US" dirty="0" smtClean="0"/>
                        <a:t>313</a:t>
                      </a:r>
                      <a:endParaRPr lang="en-US" dirty="0"/>
                    </a:p>
                  </a:txBody>
                  <a:tcPr anchor="ctr"/>
                </a:tc>
              </a:tr>
              <a:tr h="370840">
                <a:tc>
                  <a:txBody>
                    <a:bodyPr/>
                    <a:lstStyle/>
                    <a:p>
                      <a:r>
                        <a:rPr lang="en-US" dirty="0" smtClean="0"/>
                        <a:t>Direct SVD (L</a:t>
                      </a:r>
                      <a:r>
                        <a:rPr lang="en-US" baseline="-25000" dirty="0" smtClean="0"/>
                        <a:t>d</a:t>
                      </a:r>
                      <a:r>
                        <a:rPr lang="en-US" dirty="0" smtClean="0"/>
                        <a:t>)</a:t>
                      </a:r>
                      <a:endParaRPr lang="en-US" baseline="-25000" dirty="0"/>
                    </a:p>
                  </a:txBody>
                  <a:tcPr anchor="ctr"/>
                </a:tc>
                <a:tc>
                  <a:txBody>
                    <a:bodyPr/>
                    <a:lstStyle/>
                    <a:p>
                      <a:pPr algn="ctr"/>
                      <a:r>
                        <a:rPr lang="en-US" dirty="0" smtClean="0"/>
                        <a:t>22</a:t>
                      </a:r>
                      <a:endParaRPr lang="en-US" dirty="0"/>
                    </a:p>
                  </a:txBody>
                  <a:tcPr anchor="ctr"/>
                </a:tc>
                <a:tc>
                  <a:txBody>
                    <a:bodyPr/>
                    <a:lstStyle/>
                    <a:p>
                      <a:pPr algn="ctr"/>
                      <a:r>
                        <a:rPr lang="en-US" dirty="0" smtClean="0"/>
                        <a:t>41</a:t>
                      </a:r>
                      <a:endParaRPr lang="en-US" dirty="0"/>
                    </a:p>
                  </a:txBody>
                  <a:tcPr anchor="ctr"/>
                </a:tc>
                <a:tc>
                  <a:txBody>
                    <a:bodyPr/>
                    <a:lstStyle/>
                    <a:p>
                      <a:pPr algn="ctr"/>
                      <a:r>
                        <a:rPr lang="en-US" dirty="0" smtClean="0"/>
                        <a:t>62</a:t>
                      </a:r>
                      <a:endParaRPr lang="en-US" dirty="0"/>
                    </a:p>
                  </a:txBody>
                  <a:tcPr anchor="ctr"/>
                </a:tc>
              </a:tr>
            </a:tbl>
          </a:graphicData>
        </a:graphic>
      </p:graphicFrame>
      <p:sp>
        <p:nvSpPr>
          <p:cNvPr id="34" name="Rounded Rectangle 33"/>
          <p:cNvSpPr/>
          <p:nvPr/>
        </p:nvSpPr>
        <p:spPr>
          <a:xfrm>
            <a:off x="4910667" y="3081867"/>
            <a:ext cx="230293" cy="304799"/>
          </a:xfrm>
          <a:prstGeom prst="roundRect">
            <a:avLst/>
          </a:prstGeom>
          <a:gradFill>
            <a:gsLst>
              <a:gs pos="0">
                <a:schemeClr val="accent1">
                  <a:tint val="66000"/>
                  <a:satMod val="160000"/>
                  <a:alpha val="50000"/>
                </a:schemeClr>
              </a:gs>
              <a:gs pos="50000">
                <a:schemeClr val="accent1">
                  <a:tint val="44500"/>
                  <a:satMod val="160000"/>
                  <a:alpha val="50000"/>
                </a:schemeClr>
              </a:gs>
              <a:gs pos="100000">
                <a:schemeClr val="accent1">
                  <a:tint val="23500"/>
                  <a:satMod val="160000"/>
                  <a:alpha val="50000"/>
                </a:schemeClr>
              </a:gs>
            </a:gsLst>
            <a:lin ang="5400000" scaled="0"/>
          </a:gradFill>
          <a:ln w="12700"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custDataLst>
      <p:tags r:id="rId1"/>
    </p:custDataLst>
  </p:cSld>
  <p:clrMapOvr>
    <a:masterClrMapping/>
  </p:clrMapOvr>
  <p:transition advTm="717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4"/>
          <p:cNvSpPr txBox="1">
            <a:spLocks noChangeArrowheads="1"/>
          </p:cNvSpPr>
          <p:nvPr/>
        </p:nvSpPr>
        <p:spPr bwMode="auto">
          <a:xfrm>
            <a:off x="484188" y="1071563"/>
            <a:ext cx="6345237" cy="517525"/>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defRPr/>
            </a:pPr>
            <a:r>
              <a:rPr lang="en-US" sz="2900" dirty="0" smtClean="0">
                <a:solidFill>
                  <a:schemeClr val="bg2"/>
                </a:solidFill>
                <a:effectLst>
                  <a:outerShdw blurRad="50800" dist="38100" dir="2700000" algn="tl" rotWithShape="0">
                    <a:schemeClr val="accent4">
                      <a:alpha val="43000"/>
                    </a:schemeClr>
                  </a:outerShdw>
                </a:effectLst>
                <a:latin typeface="Arial Bold" charset="0"/>
              </a:rPr>
              <a:t>Modular Radiance Transfer (MRT)</a:t>
            </a:r>
            <a:endParaRPr lang="en-US" sz="2900" dirty="0">
              <a:solidFill>
                <a:schemeClr val="bg2"/>
              </a:solidFill>
              <a:effectLst>
                <a:outerShdw blurRad="50800" dist="38100" dir="2700000" algn="tl" rotWithShape="0">
                  <a:schemeClr val="accent4">
                    <a:alpha val="43000"/>
                  </a:schemeClr>
                </a:outerShdw>
              </a:effectLst>
              <a:latin typeface="Arial Bold" charset="0"/>
            </a:endParaRPr>
          </a:p>
        </p:txBody>
      </p:sp>
      <p:sp>
        <p:nvSpPr>
          <p:cNvPr id="3075" name="Text Box 10"/>
          <p:cNvSpPr txBox="1">
            <a:spLocks noChangeArrowheads="1"/>
          </p:cNvSpPr>
          <p:nvPr/>
        </p:nvSpPr>
        <p:spPr bwMode="auto">
          <a:xfrm>
            <a:off x="304800" y="1574800"/>
            <a:ext cx="6705600" cy="412750"/>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defRPr/>
            </a:pPr>
            <a:r>
              <a:rPr lang="en-US" sz="2200" dirty="0" smtClean="0">
                <a:effectLst>
                  <a:outerShdw blurRad="50800" dist="38100" dir="2700000" algn="tl" rotWithShape="0">
                    <a:schemeClr val="accent4">
                      <a:alpha val="43000"/>
                    </a:schemeClr>
                  </a:outerShdw>
                </a:effectLst>
              </a:rPr>
              <a:t>Runtime Implementation – From DirectX to </a:t>
            </a:r>
            <a:r>
              <a:rPr lang="en-US" sz="2200" dirty="0" err="1" smtClean="0">
                <a:effectLst>
                  <a:outerShdw blurRad="50800" dist="38100" dir="2700000" algn="tl" rotWithShape="0">
                    <a:schemeClr val="accent4">
                      <a:alpha val="43000"/>
                    </a:schemeClr>
                  </a:outerShdw>
                </a:effectLst>
              </a:rPr>
              <a:t>iPhone</a:t>
            </a:r>
            <a:endParaRPr lang="en-US" sz="2200" dirty="0">
              <a:effectLst>
                <a:outerShdw blurRad="50800" dist="38100" dir="2700000" algn="tl" rotWithShape="0">
                  <a:schemeClr val="accent4">
                    <a:alpha val="43000"/>
                  </a:schemeClr>
                </a:outerShdw>
              </a:effectLst>
            </a:endParaRPr>
          </a:p>
        </p:txBody>
      </p:sp>
      <p:sp>
        <p:nvSpPr>
          <p:cNvPr id="4" name="Text Box 10"/>
          <p:cNvSpPr txBox="1">
            <a:spLocks noChangeArrowheads="1"/>
          </p:cNvSpPr>
          <p:nvPr/>
        </p:nvSpPr>
        <p:spPr bwMode="auto">
          <a:xfrm>
            <a:off x="304799" y="2274146"/>
            <a:ext cx="3244427" cy="812530"/>
          </a:xfrm>
          <a:prstGeom prst="rect">
            <a:avLst/>
          </a:prstGeom>
          <a:noFill/>
          <a:ln>
            <a:noFill/>
          </a:ln>
          <a:extLst>
            <a:ext uri="{909E8E84-426E-40dd-AFC4-6F175D3DCCD1}"/>
            <a:ext uri="{91240B29-F687-4f45-9708-019B960494DF}"/>
          </a:extLst>
        </p:spPr>
        <p:txBody>
          <a:bodyPr wrap="square"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sz="1200" dirty="0" smtClean="0">
                <a:effectLst>
                  <a:outerShdw blurRad="50800" dist="38100" dir="2700000" algn="tl" rotWithShape="0">
                    <a:schemeClr val="accent4">
                      <a:alpha val="43000"/>
                    </a:schemeClr>
                  </a:outerShdw>
                </a:effectLst>
              </a:rPr>
              <a:t>Bradford J. Loos – University of Utah</a:t>
            </a:r>
          </a:p>
          <a:p>
            <a:pPr eaLnBrk="1" hangingPunct="1">
              <a:spcBef>
                <a:spcPct val="50000"/>
              </a:spcBef>
              <a:defRPr/>
            </a:pPr>
            <a:r>
              <a:rPr lang="en-US" sz="1200" dirty="0" smtClean="0">
                <a:effectLst>
                  <a:outerShdw blurRad="50800" dist="38100" dir="2700000" algn="tl" rotWithShape="0">
                    <a:schemeClr val="accent4">
                      <a:alpha val="43000"/>
                    </a:schemeClr>
                  </a:outerShdw>
                </a:effectLst>
              </a:rPr>
              <a:t>Lakulish Antani – University of North Carolina</a:t>
            </a:r>
          </a:p>
          <a:p>
            <a:pPr eaLnBrk="1" hangingPunct="1">
              <a:spcBef>
                <a:spcPct val="50000"/>
              </a:spcBef>
              <a:defRPr/>
            </a:pPr>
            <a:r>
              <a:rPr lang="en-US" sz="1200" dirty="0" smtClean="0">
                <a:effectLst>
                  <a:outerShdw blurRad="50800" dist="38100" dir="2700000" algn="tl" rotWithShape="0">
                    <a:schemeClr val="accent4">
                      <a:alpha val="43000"/>
                    </a:schemeClr>
                  </a:outerShdw>
                </a:effectLst>
              </a:rPr>
              <a:t>Derek </a:t>
            </a:r>
            <a:r>
              <a:rPr lang="en-US" sz="1200" dirty="0" err="1" smtClean="0">
                <a:effectLst>
                  <a:outerShdw blurRad="50800" dist="38100" dir="2700000" algn="tl" rotWithShape="0">
                    <a:schemeClr val="accent4">
                      <a:alpha val="43000"/>
                    </a:schemeClr>
                  </a:outerShdw>
                </a:effectLst>
              </a:rPr>
              <a:t>Nowrouzezahrai</a:t>
            </a:r>
            <a:r>
              <a:rPr lang="en-US" sz="1200" dirty="0" smtClean="0">
                <a:effectLst>
                  <a:outerShdw blurRad="50800" dist="38100" dir="2700000" algn="tl" rotWithShape="0">
                    <a:schemeClr val="accent4">
                      <a:alpha val="43000"/>
                    </a:schemeClr>
                  </a:outerShdw>
                </a:effectLst>
              </a:rPr>
              <a:t> – Disney Research</a:t>
            </a:r>
            <a:endParaRPr lang="en-US" sz="1200" dirty="0">
              <a:effectLst>
                <a:outerShdw blurRad="50800" dist="38100" dir="2700000" algn="tl" rotWithShape="0">
                  <a:schemeClr val="accent4">
                    <a:alpha val="43000"/>
                  </a:schemeClr>
                </a:outerShdw>
              </a:effectLst>
            </a:endParaRPr>
          </a:p>
        </p:txBody>
      </p:sp>
      <p:sp>
        <p:nvSpPr>
          <p:cNvPr id="5" name="Text Box 10"/>
          <p:cNvSpPr txBox="1">
            <a:spLocks noChangeArrowheads="1"/>
          </p:cNvSpPr>
          <p:nvPr/>
        </p:nvSpPr>
        <p:spPr bwMode="auto">
          <a:xfrm>
            <a:off x="3948853" y="2274146"/>
            <a:ext cx="3061547" cy="812530"/>
          </a:xfrm>
          <a:prstGeom prst="rect">
            <a:avLst/>
          </a:prstGeom>
          <a:noFill/>
          <a:ln>
            <a:noFill/>
          </a:ln>
          <a:extLst>
            <a:ext uri="{909E8E84-426E-40dd-AFC4-6F175D3DCCD1}"/>
            <a:ext uri="{91240B29-F687-4f45-9708-019B960494DF}"/>
          </a:extLst>
        </p:spPr>
        <p:txBody>
          <a:bodyPr wrap="square"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spcBef>
                <a:spcPct val="50000"/>
              </a:spcBef>
              <a:defRPr/>
            </a:pPr>
            <a:r>
              <a:rPr lang="en-US" sz="1200" dirty="0" smtClean="0">
                <a:effectLst>
                  <a:outerShdw blurRad="50800" dist="38100" dir="2700000" algn="tl" rotWithShape="0">
                    <a:schemeClr val="accent4">
                      <a:alpha val="43000"/>
                    </a:schemeClr>
                  </a:outerShdw>
                </a:effectLst>
              </a:rPr>
              <a:t>Kenny Mitchell – Disney Research</a:t>
            </a:r>
          </a:p>
          <a:p>
            <a:pPr algn="r" eaLnBrk="1" hangingPunct="1">
              <a:spcBef>
                <a:spcPct val="50000"/>
              </a:spcBef>
              <a:defRPr/>
            </a:pPr>
            <a:r>
              <a:rPr lang="en-US" sz="1200" dirty="0" smtClean="0">
                <a:effectLst>
                  <a:outerShdw blurRad="50800" dist="38100" dir="2700000" algn="tl" rotWithShape="0">
                    <a:schemeClr val="accent4">
                      <a:alpha val="43000"/>
                    </a:schemeClr>
                  </a:outerShdw>
                </a:effectLst>
              </a:rPr>
              <a:t>Wojciech Jarosz – Disney Research</a:t>
            </a:r>
          </a:p>
          <a:p>
            <a:pPr algn="r" eaLnBrk="1" hangingPunct="1">
              <a:spcBef>
                <a:spcPct val="50000"/>
              </a:spcBef>
              <a:defRPr/>
            </a:pPr>
            <a:r>
              <a:rPr lang="en-US" sz="1200" dirty="0" smtClean="0">
                <a:effectLst>
                  <a:outerShdw blurRad="50800" dist="38100" dir="2700000" algn="tl" rotWithShape="0">
                    <a:schemeClr val="accent4">
                      <a:alpha val="43000"/>
                    </a:schemeClr>
                  </a:outerShdw>
                </a:effectLst>
              </a:rPr>
              <a:t>Peter-Pike Sloan – Disney Research</a:t>
            </a:r>
            <a:endParaRPr lang="en-US" sz="1200" dirty="0">
              <a:effectLst>
                <a:outerShdw blurRad="50800" dist="38100" dir="2700000" algn="tl" rotWithShape="0">
                  <a:schemeClr val="accent4">
                    <a:alpha val="43000"/>
                  </a:schemeClr>
                </a:outerShdw>
              </a:effectLst>
            </a:endParaRPr>
          </a:p>
        </p:txBody>
      </p:sp>
    </p:spTree>
  </p:cSld>
  <p:clrMapOvr>
    <a:masterClrMapping/>
  </p:clrMapOvr>
  <p:transition advTm="4243"/>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Dictionary: U Textures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20483" name="Picture 2" descr="S11_LogoHor.png"/>
          <p:cNvPicPr>
            <a:picLocks noChangeAspect="1"/>
          </p:cNvPicPr>
          <p:nvPr/>
        </p:nvPicPr>
        <p:blipFill>
          <a:blip r:embed="rId6"/>
          <a:srcRect t="79630" r="54198"/>
          <a:stretch>
            <a:fillRect/>
          </a:stretch>
        </p:blipFill>
        <p:spPr bwMode="auto">
          <a:xfrm>
            <a:off x="5638800" y="39688"/>
            <a:ext cx="1584325" cy="493712"/>
          </a:xfrm>
          <a:prstGeom prst="rect">
            <a:avLst/>
          </a:prstGeom>
          <a:noFill/>
          <a:ln w="9525">
            <a:noFill/>
            <a:miter lim="800000"/>
            <a:headEnd/>
            <a:tailEnd/>
          </a:ln>
        </p:spPr>
      </p:pic>
      <p:pic>
        <p:nvPicPr>
          <p:cNvPr id="35" name="Picture 34" descr="TP_tmp.emf"/>
          <p:cNvPicPr>
            <a:picLocks noChangeAspect="1"/>
          </p:cNvPicPr>
          <p:nvPr>
            <p:custDataLst>
              <p:tags r:id="rId1"/>
            </p:custDataLst>
          </p:nvPr>
        </p:nvPicPr>
        <p:blipFill>
          <a:blip r:embed="rId7"/>
          <a:stretch>
            <a:fillRect/>
          </a:stretch>
        </p:blipFill>
        <p:spPr bwMode="auto">
          <a:xfrm>
            <a:off x="4292853" y="2590800"/>
            <a:ext cx="1117094" cy="254508"/>
          </a:xfrm>
          <a:prstGeom prst="rect">
            <a:avLst/>
          </a:prstGeom>
          <a:noFill/>
          <a:ln/>
          <a:effectLst/>
        </p:spPr>
      </p:pic>
      <p:pic>
        <p:nvPicPr>
          <p:cNvPr id="36" name="Picture 35" descr="TP_tmp.emf"/>
          <p:cNvPicPr>
            <a:picLocks noChangeAspect="1"/>
          </p:cNvPicPr>
          <p:nvPr>
            <p:custDataLst>
              <p:tags r:id="rId2"/>
            </p:custDataLst>
          </p:nvPr>
        </p:nvPicPr>
        <p:blipFill>
          <a:blip r:embed="rId8"/>
          <a:stretch>
            <a:fillRect/>
          </a:stretch>
        </p:blipFill>
        <p:spPr bwMode="auto">
          <a:xfrm>
            <a:off x="4292853" y="3581400"/>
            <a:ext cx="1117094" cy="254508"/>
          </a:xfrm>
          <a:prstGeom prst="rect">
            <a:avLst/>
          </a:prstGeom>
          <a:noFill/>
          <a:ln/>
          <a:effectLst/>
        </p:spPr>
      </p:pic>
      <p:graphicFrame>
        <p:nvGraphicFramePr>
          <p:cNvPr id="134" name="Table 133"/>
          <p:cNvGraphicFramePr>
            <a:graphicFrameLocks noGrp="1"/>
          </p:cNvGraphicFramePr>
          <p:nvPr/>
        </p:nvGraphicFramePr>
        <p:xfrm>
          <a:off x="2817818" y="919163"/>
          <a:ext cx="4070667" cy="1483360"/>
        </p:xfrm>
        <a:graphic>
          <a:graphicData uri="http://schemas.openxmlformats.org/drawingml/2006/table">
            <a:tbl>
              <a:tblPr firstRow="1" bandRow="1">
                <a:tableStyleId>{5C22544A-7EE6-4342-B048-85BDC9FD1C3A}</a:tableStyleId>
              </a:tblPr>
              <a:tblGrid>
                <a:gridCol w="2390880"/>
                <a:gridCol w="559929"/>
                <a:gridCol w="559929"/>
                <a:gridCol w="559929"/>
              </a:tblGrid>
              <a:tr h="370840">
                <a:tc>
                  <a:txBody>
                    <a:bodyPr/>
                    <a:lstStyle/>
                    <a:p>
                      <a:r>
                        <a:rPr lang="en-US" dirty="0" smtClean="0"/>
                        <a:t>Matrix</a:t>
                      </a:r>
                      <a:endParaRPr lang="en-US" dirty="0"/>
                    </a:p>
                  </a:txBody>
                  <a:tcPr anchor="ctr"/>
                </a:tc>
                <a:tc>
                  <a:txBody>
                    <a:bodyPr/>
                    <a:lstStyle/>
                    <a:p>
                      <a:pPr algn="ctr"/>
                      <a:r>
                        <a:rPr lang="en-US" dirty="0" smtClean="0"/>
                        <a:t>80%</a:t>
                      </a:r>
                      <a:endParaRPr lang="en-US" dirty="0"/>
                    </a:p>
                  </a:txBody>
                  <a:tcPr anchor="ctr"/>
                </a:tc>
                <a:tc>
                  <a:txBody>
                    <a:bodyPr/>
                    <a:lstStyle/>
                    <a:p>
                      <a:pPr algn="ctr"/>
                      <a:r>
                        <a:rPr lang="en-US" dirty="0" smtClean="0"/>
                        <a:t>90%</a:t>
                      </a:r>
                      <a:endParaRPr lang="en-US" dirty="0"/>
                    </a:p>
                  </a:txBody>
                  <a:tcPr anchor="ctr"/>
                </a:tc>
                <a:tc>
                  <a:txBody>
                    <a:bodyPr/>
                    <a:lstStyle/>
                    <a:p>
                      <a:pPr algn="ctr"/>
                      <a:r>
                        <a:rPr lang="en-US" dirty="0" smtClean="0"/>
                        <a:t>95%</a:t>
                      </a:r>
                      <a:endParaRPr lang="en-US" dirty="0"/>
                    </a:p>
                  </a:txBody>
                  <a:tcPr anchor="ctr"/>
                </a:tc>
              </a:tr>
              <a:tr h="370840">
                <a:tc>
                  <a:txBody>
                    <a:bodyPr/>
                    <a:lstStyle/>
                    <a:p>
                      <a:r>
                        <a:rPr lang="en-US" dirty="0" smtClean="0"/>
                        <a:t>Direct</a:t>
                      </a:r>
                      <a:r>
                        <a:rPr lang="en-US" baseline="0" dirty="0" smtClean="0"/>
                        <a:t> to Indirect</a:t>
                      </a:r>
                      <a:r>
                        <a:rPr lang="en-US" dirty="0" smtClean="0"/>
                        <a:t> SVD (F)</a:t>
                      </a:r>
                      <a:endParaRPr lang="en-US" dirty="0"/>
                    </a:p>
                  </a:txBody>
                  <a:tcPr anchor="ctr"/>
                </a:tc>
                <a:tc>
                  <a:txBody>
                    <a:bodyPr/>
                    <a:lstStyle/>
                    <a:p>
                      <a:pPr algn="ctr"/>
                      <a:r>
                        <a:rPr lang="en-US" dirty="0" smtClean="0"/>
                        <a:t>164</a:t>
                      </a:r>
                      <a:endParaRPr lang="en-US" dirty="0"/>
                    </a:p>
                  </a:txBody>
                  <a:tcPr anchor="ctr"/>
                </a:tc>
                <a:tc>
                  <a:txBody>
                    <a:bodyPr/>
                    <a:lstStyle/>
                    <a:p>
                      <a:pPr algn="ctr"/>
                      <a:r>
                        <a:rPr lang="en-US" dirty="0" smtClean="0"/>
                        <a:t>240</a:t>
                      </a:r>
                      <a:endParaRPr lang="en-US" dirty="0"/>
                    </a:p>
                  </a:txBody>
                  <a:tcPr anchor="ctr"/>
                </a:tc>
                <a:tc>
                  <a:txBody>
                    <a:bodyPr/>
                    <a:lstStyle/>
                    <a:p>
                      <a:pPr algn="ctr"/>
                      <a:r>
                        <a:rPr lang="en-US" dirty="0" smtClean="0"/>
                        <a:t>313</a:t>
                      </a:r>
                      <a:endParaRPr lang="en-US" dirty="0"/>
                    </a:p>
                  </a:txBody>
                  <a:tcPr anchor="ctr"/>
                </a:tc>
              </a:tr>
              <a:tr h="370840">
                <a:tc>
                  <a:txBody>
                    <a:bodyPr/>
                    <a:lstStyle/>
                    <a:p>
                      <a:r>
                        <a:rPr lang="en-US" dirty="0" smtClean="0"/>
                        <a:t>Direct SVD (L</a:t>
                      </a:r>
                      <a:r>
                        <a:rPr lang="en-US" baseline="-25000" dirty="0" smtClean="0"/>
                        <a:t>d</a:t>
                      </a:r>
                      <a:r>
                        <a:rPr lang="en-US" dirty="0" smtClean="0"/>
                        <a:t>)</a:t>
                      </a:r>
                      <a:endParaRPr lang="en-US" baseline="-25000" dirty="0"/>
                    </a:p>
                  </a:txBody>
                  <a:tcPr anchor="ctr"/>
                </a:tc>
                <a:tc>
                  <a:txBody>
                    <a:bodyPr/>
                    <a:lstStyle/>
                    <a:p>
                      <a:pPr algn="ctr"/>
                      <a:r>
                        <a:rPr lang="en-US" dirty="0" smtClean="0"/>
                        <a:t>22</a:t>
                      </a:r>
                      <a:endParaRPr lang="en-US" dirty="0"/>
                    </a:p>
                  </a:txBody>
                  <a:tcPr anchor="ctr"/>
                </a:tc>
                <a:tc>
                  <a:txBody>
                    <a:bodyPr/>
                    <a:lstStyle/>
                    <a:p>
                      <a:pPr algn="ctr"/>
                      <a:r>
                        <a:rPr lang="en-US" dirty="0" smtClean="0"/>
                        <a:t>41</a:t>
                      </a:r>
                      <a:endParaRPr lang="en-US" dirty="0"/>
                    </a:p>
                  </a:txBody>
                  <a:tcPr anchor="ctr"/>
                </a:tc>
                <a:tc>
                  <a:txBody>
                    <a:bodyPr/>
                    <a:lstStyle/>
                    <a:p>
                      <a:pPr algn="ctr"/>
                      <a:r>
                        <a:rPr lang="en-US" dirty="0" smtClean="0"/>
                        <a:t>62</a:t>
                      </a:r>
                      <a:endParaRPr lang="en-US" dirty="0"/>
                    </a:p>
                  </a:txBody>
                  <a:tcPr anchor="ctr"/>
                </a:tc>
              </a:tr>
              <a:tr h="370840">
                <a:tc>
                  <a:txBody>
                    <a:bodyPr/>
                    <a:lstStyle/>
                    <a:p>
                      <a:r>
                        <a:rPr lang="en-US" dirty="0" smtClean="0"/>
                        <a:t>Direct &amp; Indirect SVD (U)</a:t>
                      </a:r>
                      <a:endParaRPr lang="en-US" dirty="0"/>
                    </a:p>
                  </a:txBody>
                  <a:tcPr anchor="ctr"/>
                </a:tc>
                <a:tc>
                  <a:txBody>
                    <a:bodyPr/>
                    <a:lstStyle/>
                    <a:p>
                      <a:pPr algn="ctr"/>
                      <a:r>
                        <a:rPr lang="en-US" dirty="0" smtClean="0"/>
                        <a:t>1</a:t>
                      </a:r>
                      <a:endParaRPr lang="en-US" dirty="0"/>
                    </a:p>
                  </a:txBody>
                  <a:tcPr anchor="ctr"/>
                </a:tc>
                <a:tc>
                  <a:txBody>
                    <a:bodyPr/>
                    <a:lstStyle/>
                    <a:p>
                      <a:pPr algn="ctr"/>
                      <a:r>
                        <a:rPr lang="en-US" dirty="0" smtClean="0"/>
                        <a:t>5</a:t>
                      </a:r>
                      <a:endParaRPr lang="en-US" dirty="0"/>
                    </a:p>
                  </a:txBody>
                  <a:tcPr anchor="ctr"/>
                </a:tc>
                <a:tc>
                  <a:txBody>
                    <a:bodyPr/>
                    <a:lstStyle/>
                    <a:p>
                      <a:pPr algn="ctr"/>
                      <a:r>
                        <a:rPr lang="en-US" dirty="0" smtClean="0"/>
                        <a:t>8</a:t>
                      </a:r>
                      <a:endParaRPr lang="en-US" dirty="0"/>
                    </a:p>
                  </a:txBody>
                  <a:tcPr anchor="ctr"/>
                </a:tc>
              </a:tr>
            </a:tbl>
          </a:graphicData>
        </a:graphic>
      </p:graphicFrame>
      <p:pic>
        <p:nvPicPr>
          <p:cNvPr id="37" name="Picture 36" descr="TP_tmp.emf"/>
          <p:cNvPicPr>
            <a:picLocks noChangeAspect="1"/>
          </p:cNvPicPr>
          <p:nvPr>
            <p:custDataLst>
              <p:tags r:id="rId3"/>
            </p:custDataLst>
          </p:nvPr>
        </p:nvPicPr>
        <p:blipFill>
          <a:blip r:embed="rId9"/>
          <a:stretch>
            <a:fillRect/>
          </a:stretch>
        </p:blipFill>
        <p:spPr bwMode="auto">
          <a:xfrm>
            <a:off x="4015887" y="3086100"/>
            <a:ext cx="1671025" cy="277997"/>
          </a:xfrm>
          <a:prstGeom prst="rect">
            <a:avLst/>
          </a:prstGeom>
          <a:noFill/>
          <a:ln/>
          <a:effectLst/>
        </p:spPr>
      </p:pic>
      <p:grpSp>
        <p:nvGrpSpPr>
          <p:cNvPr id="71" name="Group 142"/>
          <p:cNvGrpSpPr>
            <a:grpSpLocks/>
          </p:cNvGrpSpPr>
          <p:nvPr/>
        </p:nvGrpSpPr>
        <p:grpSpPr bwMode="auto">
          <a:xfrm>
            <a:off x="265113" y="1653469"/>
            <a:ext cx="1646237" cy="735013"/>
            <a:chOff x="265176" y="1371600"/>
            <a:chExt cx="1646174" cy="734568"/>
          </a:xfrm>
        </p:grpSpPr>
        <p:sp>
          <p:nvSpPr>
            <p:cNvPr id="72" name="TextBox 71"/>
            <p:cNvSpPr txBox="1"/>
            <p:nvPr/>
          </p:nvSpPr>
          <p:spPr bwMode="auto">
            <a:xfrm>
              <a:off x="1217223" y="1563437"/>
              <a:ext cx="694127" cy="353943"/>
            </a:xfrm>
            <a:prstGeom prst="rect">
              <a:avLst/>
            </a:prstGeom>
            <a:noFill/>
            <a:effectLst>
              <a:outerShdw sx="1000" sy="1000" algn="ctr" rotWithShape="0">
                <a:srgbClr val="000000"/>
              </a:outerShdw>
            </a:effectLst>
          </p:spPr>
          <p:txBody>
            <a:bodyPr wrap="none">
              <a:spAutoFit/>
            </a:bodyPr>
            <a:lstStyle/>
            <a:p>
              <a:pPr>
                <a:defRPr/>
              </a:pPr>
              <a:r>
                <a:rPr lang="en-US" sz="1700" b="1" dirty="0">
                  <a:solidFill>
                    <a:schemeClr val="tx1">
                      <a:alpha val="15000"/>
                    </a:schemeClr>
                  </a:solidFill>
                  <a:latin typeface="Arial" pitchFamily="34" charset="0"/>
                  <a:cs typeface="+mn-cs"/>
                </a:rPr>
                <a:t>Prior</a:t>
              </a:r>
            </a:p>
          </p:txBody>
        </p:sp>
        <p:pic>
          <p:nvPicPr>
            <p:cNvPr id="73" name="Picture 38" descr="cube-scambled.png"/>
            <p:cNvPicPr>
              <a:picLocks noChangeAspect="1"/>
            </p:cNvPicPr>
            <p:nvPr/>
          </p:nvPicPr>
          <p:blipFill>
            <a:blip r:embed="rId10"/>
            <a:srcRect/>
            <a:stretch>
              <a:fillRect/>
            </a:stretch>
          </p:blipFill>
          <p:spPr bwMode="auto">
            <a:xfrm>
              <a:off x="295656" y="1374648"/>
              <a:ext cx="731520" cy="731520"/>
            </a:xfrm>
            <a:prstGeom prst="rect">
              <a:avLst/>
            </a:prstGeom>
            <a:noFill/>
            <a:ln w="9525">
              <a:noFill/>
              <a:miter lim="800000"/>
              <a:headEnd/>
              <a:tailEnd/>
            </a:ln>
          </p:spPr>
        </p:pic>
        <p:sp>
          <p:nvSpPr>
            <p:cNvPr id="74" name="Rectangle 73"/>
            <p:cNvSpPr/>
            <p:nvPr/>
          </p:nvSpPr>
          <p:spPr>
            <a:xfrm>
              <a:off x="265176" y="1371600"/>
              <a:ext cx="764405" cy="713942"/>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75" name="Group 74"/>
          <p:cNvGrpSpPr/>
          <p:nvPr/>
        </p:nvGrpSpPr>
        <p:grpSpPr>
          <a:xfrm>
            <a:off x="117475" y="2469903"/>
            <a:ext cx="2397125" cy="658812"/>
            <a:chOff x="117475" y="2700338"/>
            <a:chExt cx="2397125" cy="658812"/>
          </a:xfrm>
        </p:grpSpPr>
        <p:grpSp>
          <p:nvGrpSpPr>
            <p:cNvPr id="76" name="Group 162"/>
            <p:cNvGrpSpPr>
              <a:grpSpLocks/>
            </p:cNvGrpSpPr>
            <p:nvPr/>
          </p:nvGrpSpPr>
          <p:grpSpPr bwMode="auto">
            <a:xfrm>
              <a:off x="117475" y="2700338"/>
              <a:ext cx="1009651" cy="658812"/>
              <a:chOff x="300038" y="2993581"/>
              <a:chExt cx="1010462" cy="658368"/>
            </a:xfrm>
          </p:grpSpPr>
          <p:pic>
            <p:nvPicPr>
              <p:cNvPr id="112" name="Picture 36" descr="mode-0.png"/>
              <p:cNvPicPr>
                <a:picLocks noChangeAspect="1"/>
              </p:cNvPicPr>
              <p:nvPr/>
            </p:nvPicPr>
            <p:blipFill>
              <a:blip r:embed="rId11"/>
              <a:srcRect/>
              <a:stretch>
                <a:fillRect/>
              </a:stretch>
            </p:blipFill>
            <p:spPr bwMode="auto">
              <a:xfrm>
                <a:off x="300038" y="2993581"/>
                <a:ext cx="320025" cy="320040"/>
              </a:xfrm>
              <a:prstGeom prst="rect">
                <a:avLst/>
              </a:prstGeom>
              <a:noFill/>
              <a:ln w="9525">
                <a:noFill/>
                <a:miter lim="800000"/>
                <a:headEnd/>
                <a:tailEnd/>
              </a:ln>
            </p:spPr>
          </p:pic>
          <p:pic>
            <p:nvPicPr>
              <p:cNvPr id="113" name="Picture 37" descr="mode-1.png"/>
              <p:cNvPicPr>
                <a:picLocks noChangeAspect="1"/>
              </p:cNvPicPr>
              <p:nvPr/>
            </p:nvPicPr>
            <p:blipFill>
              <a:blip r:embed="rId12"/>
              <a:srcRect/>
              <a:stretch>
                <a:fillRect/>
              </a:stretch>
            </p:blipFill>
            <p:spPr bwMode="auto">
              <a:xfrm>
                <a:off x="646181" y="2993581"/>
                <a:ext cx="319101" cy="320040"/>
              </a:xfrm>
              <a:prstGeom prst="rect">
                <a:avLst/>
              </a:prstGeom>
              <a:noFill/>
              <a:ln w="9525">
                <a:noFill/>
                <a:miter lim="800000"/>
                <a:headEnd/>
                <a:tailEnd/>
              </a:ln>
            </p:spPr>
          </p:pic>
          <p:pic>
            <p:nvPicPr>
              <p:cNvPr id="114" name="Picture 38" descr="mode-2.png"/>
              <p:cNvPicPr>
                <a:picLocks noChangeAspect="1"/>
              </p:cNvPicPr>
              <p:nvPr/>
            </p:nvPicPr>
            <p:blipFill>
              <a:blip r:embed="rId13"/>
              <a:srcRect/>
              <a:stretch>
                <a:fillRect/>
              </a:stretch>
            </p:blipFill>
            <p:spPr bwMode="auto">
              <a:xfrm>
                <a:off x="991399" y="2993581"/>
                <a:ext cx="319101" cy="320040"/>
              </a:xfrm>
              <a:prstGeom prst="rect">
                <a:avLst/>
              </a:prstGeom>
              <a:noFill/>
              <a:ln w="9525">
                <a:noFill/>
                <a:miter lim="800000"/>
                <a:headEnd/>
                <a:tailEnd/>
              </a:ln>
            </p:spPr>
          </p:pic>
          <p:pic>
            <p:nvPicPr>
              <p:cNvPr id="115" name="Picture 39" descr="mode-3.png"/>
              <p:cNvPicPr>
                <a:picLocks noChangeAspect="1"/>
              </p:cNvPicPr>
              <p:nvPr/>
            </p:nvPicPr>
            <p:blipFill>
              <a:blip r:embed="rId14"/>
              <a:srcRect/>
              <a:stretch>
                <a:fillRect/>
              </a:stretch>
            </p:blipFill>
            <p:spPr bwMode="auto">
              <a:xfrm>
                <a:off x="300038" y="3331909"/>
                <a:ext cx="320025" cy="320040"/>
              </a:xfrm>
              <a:prstGeom prst="rect">
                <a:avLst/>
              </a:prstGeom>
              <a:noFill/>
              <a:ln w="9525">
                <a:noFill/>
                <a:miter lim="800000"/>
                <a:headEnd/>
                <a:tailEnd/>
              </a:ln>
            </p:spPr>
          </p:pic>
          <p:pic>
            <p:nvPicPr>
              <p:cNvPr id="116" name="Picture 40" descr="mode-4.png"/>
              <p:cNvPicPr>
                <a:picLocks noChangeAspect="1"/>
              </p:cNvPicPr>
              <p:nvPr/>
            </p:nvPicPr>
            <p:blipFill>
              <a:blip r:embed="rId15"/>
              <a:srcRect/>
              <a:stretch>
                <a:fillRect/>
              </a:stretch>
            </p:blipFill>
            <p:spPr bwMode="auto">
              <a:xfrm>
                <a:off x="645719" y="3331909"/>
                <a:ext cx="320025" cy="320040"/>
              </a:xfrm>
              <a:prstGeom prst="rect">
                <a:avLst/>
              </a:prstGeom>
              <a:noFill/>
              <a:ln w="9525">
                <a:noFill/>
                <a:miter lim="800000"/>
                <a:headEnd/>
                <a:tailEnd/>
              </a:ln>
            </p:spPr>
          </p:pic>
          <p:pic>
            <p:nvPicPr>
              <p:cNvPr id="117" name="Picture 41" descr="mode-5.png"/>
              <p:cNvPicPr>
                <a:picLocks noChangeAspect="1"/>
              </p:cNvPicPr>
              <p:nvPr/>
            </p:nvPicPr>
            <p:blipFill>
              <a:blip r:embed="rId16"/>
              <a:srcRect/>
              <a:stretch>
                <a:fillRect/>
              </a:stretch>
            </p:blipFill>
            <p:spPr bwMode="auto">
              <a:xfrm>
                <a:off x="991400" y="3331909"/>
                <a:ext cx="319100" cy="320040"/>
              </a:xfrm>
              <a:prstGeom prst="rect">
                <a:avLst/>
              </a:prstGeom>
              <a:noFill/>
              <a:ln w="9525">
                <a:noFill/>
                <a:miter lim="800000"/>
                <a:headEnd/>
                <a:tailEnd/>
              </a:ln>
            </p:spPr>
          </p:pic>
        </p:grpSp>
        <p:sp>
          <p:nvSpPr>
            <p:cNvPr id="77" name="TextBox 76"/>
            <p:cNvSpPr txBox="1"/>
            <p:nvPr/>
          </p:nvSpPr>
          <p:spPr bwMode="auto">
            <a:xfrm>
              <a:off x="1217577" y="2846457"/>
              <a:ext cx="1297023" cy="353943"/>
            </a:xfrm>
            <a:prstGeom prst="rect">
              <a:avLst/>
            </a:prstGeom>
            <a:noFill/>
            <a:effectLst>
              <a:outerShdw sx="1000" sy="1000" algn="ctr" rotWithShape="0">
                <a:srgbClr val="000000"/>
              </a:outerShdw>
            </a:effectLst>
          </p:spPr>
          <p:txBody>
            <a:bodyPr wrap="none">
              <a:spAutoFit/>
            </a:bodyPr>
            <a:lstStyle/>
            <a:p>
              <a:pPr>
                <a:defRPr/>
              </a:pPr>
              <a:r>
                <a:rPr lang="en-US" sz="1700" b="1" dirty="0">
                  <a:latin typeface="Arial" pitchFamily="34" charset="0"/>
                  <a:cs typeface="+mn-cs"/>
                </a:rPr>
                <a:t>U Textures</a:t>
              </a:r>
            </a:p>
          </p:txBody>
        </p:sp>
      </p:grpSp>
      <p:grpSp>
        <p:nvGrpSpPr>
          <p:cNvPr id="118" name="Group 160"/>
          <p:cNvGrpSpPr>
            <a:grpSpLocks/>
          </p:cNvGrpSpPr>
          <p:nvPr/>
        </p:nvGrpSpPr>
        <p:grpSpPr bwMode="auto">
          <a:xfrm>
            <a:off x="128588" y="3224424"/>
            <a:ext cx="2306637" cy="741362"/>
            <a:chOff x="128016" y="3374136"/>
            <a:chExt cx="2307209" cy="740664"/>
          </a:xfrm>
        </p:grpSpPr>
        <p:pic>
          <p:nvPicPr>
            <p:cNvPr id="119" name="Picture 158" descr="interface operators.png"/>
            <p:cNvPicPr>
              <a:picLocks noChangeAspect="1"/>
            </p:cNvPicPr>
            <p:nvPr/>
          </p:nvPicPr>
          <p:blipFill>
            <a:blip r:embed="rId17"/>
            <a:srcRect/>
            <a:stretch>
              <a:fillRect/>
            </a:stretch>
          </p:blipFill>
          <p:spPr bwMode="auto">
            <a:xfrm>
              <a:off x="143858" y="3383280"/>
              <a:ext cx="931242" cy="731520"/>
            </a:xfrm>
            <a:prstGeom prst="rect">
              <a:avLst/>
            </a:prstGeom>
            <a:noFill/>
            <a:ln w="9525">
              <a:noFill/>
              <a:miter lim="800000"/>
              <a:headEnd/>
              <a:tailEnd/>
            </a:ln>
          </p:spPr>
        </p:pic>
        <p:sp>
          <p:nvSpPr>
            <p:cNvPr id="120" name="Rectangle 119"/>
            <p:cNvSpPr/>
            <p:nvPr/>
          </p:nvSpPr>
          <p:spPr>
            <a:xfrm>
              <a:off x="128016" y="3374136"/>
              <a:ext cx="960675" cy="740664"/>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21" name="TextBox 34"/>
            <p:cNvSpPr txBox="1">
              <a:spLocks noChangeArrowheads="1"/>
            </p:cNvSpPr>
            <p:nvPr/>
          </p:nvSpPr>
          <p:spPr bwMode="auto">
            <a:xfrm>
              <a:off x="1217911" y="3581459"/>
              <a:ext cx="1217314" cy="354462"/>
            </a:xfrm>
            <a:prstGeom prst="rect">
              <a:avLst/>
            </a:prstGeom>
            <a:noFill/>
            <a:ln w="9525">
              <a:noFill/>
              <a:miter lim="800000"/>
              <a:headEnd/>
              <a:tailEnd/>
            </a:ln>
          </p:spPr>
          <p:txBody>
            <a:bodyPr wrap="none">
              <a:spAutoFit/>
            </a:bodyPr>
            <a:lstStyle/>
            <a:p>
              <a:pPr>
                <a:defRPr/>
              </a:pPr>
              <a:r>
                <a:rPr lang="en-US" sz="1700" b="1" dirty="0">
                  <a:solidFill>
                    <a:schemeClr val="tx1">
                      <a:alpha val="15000"/>
                    </a:schemeClr>
                  </a:solidFill>
                  <a:cs typeface="+mn-cs"/>
                </a:rPr>
                <a:t>Interfaces</a:t>
              </a:r>
            </a:p>
          </p:txBody>
        </p:sp>
      </p:grpSp>
      <p:grpSp>
        <p:nvGrpSpPr>
          <p:cNvPr id="132" name="Group 131"/>
          <p:cNvGrpSpPr/>
          <p:nvPr/>
        </p:nvGrpSpPr>
        <p:grpSpPr>
          <a:xfrm>
            <a:off x="126261" y="864375"/>
            <a:ext cx="2053377" cy="714375"/>
            <a:chOff x="126261" y="864375"/>
            <a:chExt cx="2053377" cy="714375"/>
          </a:xfrm>
        </p:grpSpPr>
        <p:grpSp>
          <p:nvGrpSpPr>
            <p:cNvPr id="133" name="Group 56"/>
            <p:cNvGrpSpPr>
              <a:grpSpLocks/>
            </p:cNvGrpSpPr>
            <p:nvPr/>
          </p:nvGrpSpPr>
          <p:grpSpPr bwMode="auto">
            <a:xfrm>
              <a:off x="153990" y="900541"/>
              <a:ext cx="1013428" cy="671513"/>
              <a:chOff x="1656588" y="2961132"/>
              <a:chExt cx="1013460" cy="672084"/>
            </a:xfrm>
          </p:grpSpPr>
          <p:pic>
            <p:nvPicPr>
              <p:cNvPr id="137" name="Picture 83" descr="cube-2.png"/>
              <p:cNvPicPr>
                <a:picLocks noChangeAspect="1"/>
              </p:cNvPicPr>
              <p:nvPr/>
            </p:nvPicPr>
            <p:blipFill>
              <a:blip r:embed="rId18"/>
              <a:srcRect/>
              <a:stretch>
                <a:fillRect/>
              </a:stretch>
            </p:blipFill>
            <p:spPr bwMode="auto">
              <a:xfrm>
                <a:off x="1656588" y="2961132"/>
                <a:ext cx="320040" cy="320040"/>
              </a:xfrm>
              <a:prstGeom prst="rect">
                <a:avLst/>
              </a:prstGeom>
              <a:noFill/>
              <a:ln w="9525">
                <a:noFill/>
                <a:miter lim="800000"/>
                <a:headEnd/>
                <a:tailEnd/>
              </a:ln>
            </p:spPr>
          </p:pic>
          <p:pic>
            <p:nvPicPr>
              <p:cNvPr id="138" name="Picture 84" descr="cube-4b.png"/>
              <p:cNvPicPr>
                <a:picLocks noChangeAspect="1"/>
              </p:cNvPicPr>
              <p:nvPr/>
            </p:nvPicPr>
            <p:blipFill>
              <a:blip r:embed="rId19"/>
              <a:srcRect/>
              <a:stretch>
                <a:fillRect/>
              </a:stretch>
            </p:blipFill>
            <p:spPr bwMode="auto">
              <a:xfrm>
                <a:off x="1656588" y="3313176"/>
                <a:ext cx="320040" cy="320040"/>
              </a:xfrm>
              <a:prstGeom prst="rect">
                <a:avLst/>
              </a:prstGeom>
              <a:noFill/>
              <a:ln w="9525">
                <a:noFill/>
                <a:miter lim="800000"/>
                <a:headEnd/>
                <a:tailEnd/>
              </a:ln>
            </p:spPr>
          </p:pic>
          <p:pic>
            <p:nvPicPr>
              <p:cNvPr id="139" name="Picture 37" descr="cube-3.png"/>
              <p:cNvPicPr>
                <a:picLocks noChangeAspect="1"/>
              </p:cNvPicPr>
              <p:nvPr/>
            </p:nvPicPr>
            <p:blipFill>
              <a:blip r:embed="rId20"/>
              <a:srcRect/>
              <a:stretch>
                <a:fillRect/>
              </a:stretch>
            </p:blipFill>
            <p:spPr bwMode="auto">
              <a:xfrm>
                <a:off x="2003298" y="2961132"/>
                <a:ext cx="320040" cy="320040"/>
              </a:xfrm>
              <a:prstGeom prst="rect">
                <a:avLst/>
              </a:prstGeom>
              <a:noFill/>
              <a:ln w="9525">
                <a:noFill/>
                <a:miter lim="800000"/>
                <a:headEnd/>
                <a:tailEnd/>
              </a:ln>
            </p:spPr>
          </p:pic>
          <p:pic>
            <p:nvPicPr>
              <p:cNvPr id="140" name="Picture 40" descr="cube-5.png"/>
              <p:cNvPicPr>
                <a:picLocks noChangeAspect="1"/>
              </p:cNvPicPr>
              <p:nvPr/>
            </p:nvPicPr>
            <p:blipFill>
              <a:blip r:embed="rId21"/>
              <a:srcRect/>
              <a:stretch>
                <a:fillRect/>
              </a:stretch>
            </p:blipFill>
            <p:spPr bwMode="auto">
              <a:xfrm>
                <a:off x="2003298" y="3313176"/>
                <a:ext cx="320040" cy="320040"/>
              </a:xfrm>
              <a:prstGeom prst="rect">
                <a:avLst/>
              </a:prstGeom>
              <a:noFill/>
              <a:ln w="9525">
                <a:noFill/>
                <a:miter lim="800000"/>
                <a:headEnd/>
                <a:tailEnd/>
              </a:ln>
            </p:spPr>
          </p:pic>
          <p:pic>
            <p:nvPicPr>
              <p:cNvPr id="141" name="Picture 38" descr="cube-4a.png"/>
              <p:cNvPicPr>
                <a:picLocks noChangeAspect="1"/>
              </p:cNvPicPr>
              <p:nvPr/>
            </p:nvPicPr>
            <p:blipFill>
              <a:blip r:embed="rId22"/>
              <a:srcRect/>
              <a:stretch>
                <a:fillRect/>
              </a:stretch>
            </p:blipFill>
            <p:spPr bwMode="auto">
              <a:xfrm>
                <a:off x="2350008" y="2961132"/>
                <a:ext cx="320040" cy="320040"/>
              </a:xfrm>
              <a:prstGeom prst="rect">
                <a:avLst/>
              </a:prstGeom>
              <a:noFill/>
              <a:ln w="9525">
                <a:noFill/>
                <a:miter lim="800000"/>
                <a:headEnd/>
                <a:tailEnd/>
              </a:ln>
            </p:spPr>
          </p:pic>
          <p:pic>
            <p:nvPicPr>
              <p:cNvPr id="142" name="Picture 41" descr="cube-6.png"/>
              <p:cNvPicPr>
                <a:picLocks noChangeAspect="1"/>
              </p:cNvPicPr>
              <p:nvPr/>
            </p:nvPicPr>
            <p:blipFill>
              <a:blip r:embed="rId23"/>
              <a:srcRect/>
              <a:stretch>
                <a:fillRect/>
              </a:stretch>
            </p:blipFill>
            <p:spPr bwMode="auto">
              <a:xfrm>
                <a:off x="2350008" y="3313176"/>
                <a:ext cx="320040" cy="320040"/>
              </a:xfrm>
              <a:prstGeom prst="rect">
                <a:avLst/>
              </a:prstGeom>
              <a:noFill/>
              <a:ln w="9525">
                <a:noFill/>
                <a:miter lim="800000"/>
                <a:headEnd/>
                <a:tailEnd/>
              </a:ln>
            </p:spPr>
          </p:pic>
        </p:grpSp>
        <p:sp>
          <p:nvSpPr>
            <p:cNvPr id="135" name="TextBox 25"/>
            <p:cNvSpPr txBox="1">
              <a:spLocks noChangeArrowheads="1"/>
            </p:cNvSpPr>
            <p:nvPr/>
          </p:nvSpPr>
          <p:spPr bwMode="auto">
            <a:xfrm>
              <a:off x="1217643" y="1054329"/>
              <a:ext cx="961995" cy="353712"/>
            </a:xfrm>
            <a:prstGeom prst="rect">
              <a:avLst/>
            </a:prstGeom>
            <a:noFill/>
            <a:ln w="9525">
              <a:noFill/>
              <a:miter lim="800000"/>
              <a:headEnd/>
              <a:tailEnd/>
            </a:ln>
          </p:spPr>
          <p:txBody>
            <a:bodyPr wrap="none">
              <a:spAutoFit/>
            </a:bodyPr>
            <a:lstStyle/>
            <a:p>
              <a:r>
                <a:rPr lang="en-US" sz="1700" b="1" dirty="0">
                  <a:solidFill>
                    <a:schemeClr val="tx1">
                      <a:alpha val="15000"/>
                    </a:schemeClr>
                  </a:solidFill>
                </a:rPr>
                <a:t>Shapes</a:t>
              </a:r>
            </a:p>
          </p:txBody>
        </p:sp>
        <p:sp>
          <p:nvSpPr>
            <p:cNvPr id="136" name="Rectangle 135"/>
            <p:cNvSpPr/>
            <p:nvPr/>
          </p:nvSpPr>
          <p:spPr bwMode="auto">
            <a:xfrm>
              <a:off x="126261" y="864375"/>
              <a:ext cx="1092940" cy="714375"/>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sp>
        <p:nvSpPr>
          <p:cNvPr id="38" name="Rectangle 37"/>
          <p:cNvSpPr/>
          <p:nvPr/>
        </p:nvSpPr>
        <p:spPr>
          <a:xfrm>
            <a:off x="6363015" y="1345150"/>
            <a:ext cx="483649" cy="264496"/>
          </a:xfrm>
          <a:prstGeom prst="rect">
            <a:avLst/>
          </a:prstGeom>
          <a:ln cmpd="sng">
            <a:solidFill>
              <a:srgbClr val="FF00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 name="Rectangle 38"/>
          <p:cNvSpPr/>
          <p:nvPr/>
        </p:nvSpPr>
        <p:spPr>
          <a:xfrm>
            <a:off x="6371832" y="2071884"/>
            <a:ext cx="483649" cy="264496"/>
          </a:xfrm>
          <a:prstGeom prst="rect">
            <a:avLst/>
          </a:prstGeom>
          <a:ln cmpd="sng">
            <a:solidFill>
              <a:srgbClr val="FF00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cSld>
  <p:clrMapOvr>
    <a:masterClrMapping/>
  </p:clrMapOvr>
  <p:transition advTm="552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Dictionary: U Textures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20483" name="Picture 2" descr="S11_LogoHor.png"/>
          <p:cNvPicPr>
            <a:picLocks noChangeAspect="1"/>
          </p:cNvPicPr>
          <p:nvPr/>
        </p:nvPicPr>
        <p:blipFill>
          <a:blip r:embed="rId5"/>
          <a:srcRect t="79630" r="54198"/>
          <a:stretch>
            <a:fillRect/>
          </a:stretch>
        </p:blipFill>
        <p:spPr bwMode="auto">
          <a:xfrm>
            <a:off x="5638800" y="39688"/>
            <a:ext cx="1584325" cy="493712"/>
          </a:xfrm>
          <a:prstGeom prst="rect">
            <a:avLst/>
          </a:prstGeom>
          <a:noFill/>
          <a:ln w="9525">
            <a:noFill/>
            <a:miter lim="800000"/>
            <a:headEnd/>
            <a:tailEnd/>
          </a:ln>
        </p:spPr>
      </p:pic>
      <p:pic>
        <p:nvPicPr>
          <p:cNvPr id="35" name="Picture 34" descr="TP_tmp.emf"/>
          <p:cNvPicPr>
            <a:picLocks noChangeAspect="1"/>
          </p:cNvPicPr>
          <p:nvPr>
            <p:custDataLst>
              <p:tags r:id="rId2"/>
            </p:custDataLst>
          </p:nvPr>
        </p:nvPicPr>
        <p:blipFill>
          <a:blip r:embed="rId6"/>
          <a:stretch>
            <a:fillRect/>
          </a:stretch>
        </p:blipFill>
        <p:spPr bwMode="auto">
          <a:xfrm>
            <a:off x="4384224" y="804333"/>
            <a:ext cx="1117094" cy="254508"/>
          </a:xfrm>
          <a:prstGeom prst="rect">
            <a:avLst/>
          </a:prstGeom>
          <a:noFill/>
          <a:ln/>
          <a:effectLst/>
        </p:spPr>
      </p:pic>
      <p:grpSp>
        <p:nvGrpSpPr>
          <p:cNvPr id="89" name="Group 142"/>
          <p:cNvGrpSpPr>
            <a:grpSpLocks/>
          </p:cNvGrpSpPr>
          <p:nvPr/>
        </p:nvGrpSpPr>
        <p:grpSpPr bwMode="auto">
          <a:xfrm>
            <a:off x="265113" y="1653469"/>
            <a:ext cx="1646237" cy="735013"/>
            <a:chOff x="265176" y="1371600"/>
            <a:chExt cx="1646174" cy="734568"/>
          </a:xfrm>
        </p:grpSpPr>
        <p:sp>
          <p:nvSpPr>
            <p:cNvPr id="90" name="TextBox 89"/>
            <p:cNvSpPr txBox="1"/>
            <p:nvPr/>
          </p:nvSpPr>
          <p:spPr bwMode="auto">
            <a:xfrm>
              <a:off x="1217223" y="1563437"/>
              <a:ext cx="694127" cy="353943"/>
            </a:xfrm>
            <a:prstGeom prst="rect">
              <a:avLst/>
            </a:prstGeom>
            <a:noFill/>
            <a:effectLst>
              <a:outerShdw sx="1000" sy="1000" algn="ctr" rotWithShape="0">
                <a:srgbClr val="000000"/>
              </a:outerShdw>
            </a:effectLst>
          </p:spPr>
          <p:txBody>
            <a:bodyPr wrap="none">
              <a:spAutoFit/>
            </a:bodyPr>
            <a:lstStyle/>
            <a:p>
              <a:pPr>
                <a:defRPr/>
              </a:pPr>
              <a:r>
                <a:rPr lang="en-US" sz="1700" b="1" dirty="0">
                  <a:solidFill>
                    <a:schemeClr val="tx1">
                      <a:alpha val="15000"/>
                    </a:schemeClr>
                  </a:solidFill>
                  <a:latin typeface="Arial" pitchFamily="34" charset="0"/>
                  <a:cs typeface="+mn-cs"/>
                </a:rPr>
                <a:t>Prior</a:t>
              </a:r>
            </a:p>
          </p:txBody>
        </p:sp>
        <p:pic>
          <p:nvPicPr>
            <p:cNvPr id="91" name="Picture 38" descr="cube-scambled.png"/>
            <p:cNvPicPr>
              <a:picLocks noChangeAspect="1"/>
            </p:cNvPicPr>
            <p:nvPr/>
          </p:nvPicPr>
          <p:blipFill>
            <a:blip r:embed="rId7"/>
            <a:srcRect/>
            <a:stretch>
              <a:fillRect/>
            </a:stretch>
          </p:blipFill>
          <p:spPr bwMode="auto">
            <a:xfrm>
              <a:off x="295656" y="1374648"/>
              <a:ext cx="731520" cy="731520"/>
            </a:xfrm>
            <a:prstGeom prst="rect">
              <a:avLst/>
            </a:prstGeom>
            <a:noFill/>
            <a:ln w="9525">
              <a:noFill/>
              <a:miter lim="800000"/>
              <a:headEnd/>
              <a:tailEnd/>
            </a:ln>
          </p:spPr>
        </p:pic>
        <p:sp>
          <p:nvSpPr>
            <p:cNvPr id="92" name="Rectangle 91"/>
            <p:cNvSpPr/>
            <p:nvPr/>
          </p:nvSpPr>
          <p:spPr>
            <a:xfrm>
              <a:off x="265176" y="1371600"/>
              <a:ext cx="764405" cy="713942"/>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06" name="Group 160"/>
          <p:cNvGrpSpPr>
            <a:grpSpLocks/>
          </p:cNvGrpSpPr>
          <p:nvPr/>
        </p:nvGrpSpPr>
        <p:grpSpPr bwMode="auto">
          <a:xfrm>
            <a:off x="128588" y="3224424"/>
            <a:ext cx="2306637" cy="741362"/>
            <a:chOff x="128016" y="3374136"/>
            <a:chExt cx="2307209" cy="740664"/>
          </a:xfrm>
        </p:grpSpPr>
        <p:pic>
          <p:nvPicPr>
            <p:cNvPr id="107" name="Picture 158" descr="interface operators.png"/>
            <p:cNvPicPr>
              <a:picLocks noChangeAspect="1"/>
            </p:cNvPicPr>
            <p:nvPr/>
          </p:nvPicPr>
          <p:blipFill>
            <a:blip r:embed="rId8"/>
            <a:srcRect/>
            <a:stretch>
              <a:fillRect/>
            </a:stretch>
          </p:blipFill>
          <p:spPr bwMode="auto">
            <a:xfrm>
              <a:off x="143858" y="3383280"/>
              <a:ext cx="931242" cy="731520"/>
            </a:xfrm>
            <a:prstGeom prst="rect">
              <a:avLst/>
            </a:prstGeom>
            <a:noFill/>
            <a:ln w="9525">
              <a:noFill/>
              <a:miter lim="800000"/>
              <a:headEnd/>
              <a:tailEnd/>
            </a:ln>
          </p:spPr>
        </p:pic>
        <p:sp>
          <p:nvSpPr>
            <p:cNvPr id="108" name="Rectangle 107"/>
            <p:cNvSpPr/>
            <p:nvPr/>
          </p:nvSpPr>
          <p:spPr>
            <a:xfrm>
              <a:off x="128016" y="3374136"/>
              <a:ext cx="960675" cy="740664"/>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09" name="TextBox 34"/>
            <p:cNvSpPr txBox="1">
              <a:spLocks noChangeArrowheads="1"/>
            </p:cNvSpPr>
            <p:nvPr/>
          </p:nvSpPr>
          <p:spPr bwMode="auto">
            <a:xfrm>
              <a:off x="1217911" y="3581459"/>
              <a:ext cx="1217314" cy="354462"/>
            </a:xfrm>
            <a:prstGeom prst="rect">
              <a:avLst/>
            </a:prstGeom>
            <a:noFill/>
            <a:ln w="9525">
              <a:noFill/>
              <a:miter lim="800000"/>
              <a:headEnd/>
              <a:tailEnd/>
            </a:ln>
          </p:spPr>
          <p:txBody>
            <a:bodyPr wrap="none">
              <a:spAutoFit/>
            </a:bodyPr>
            <a:lstStyle/>
            <a:p>
              <a:pPr>
                <a:defRPr/>
              </a:pPr>
              <a:r>
                <a:rPr lang="en-US" sz="1700" b="1" dirty="0">
                  <a:solidFill>
                    <a:schemeClr val="tx1">
                      <a:alpha val="15000"/>
                    </a:schemeClr>
                  </a:solidFill>
                  <a:cs typeface="+mn-cs"/>
                </a:rPr>
                <a:t>Interfaces</a:t>
              </a:r>
            </a:p>
          </p:txBody>
        </p:sp>
      </p:grpSp>
      <p:grpSp>
        <p:nvGrpSpPr>
          <p:cNvPr id="124" name="Group 123"/>
          <p:cNvGrpSpPr/>
          <p:nvPr/>
        </p:nvGrpSpPr>
        <p:grpSpPr>
          <a:xfrm>
            <a:off x="126261" y="864375"/>
            <a:ext cx="2053377" cy="714375"/>
            <a:chOff x="126261" y="864375"/>
            <a:chExt cx="2053377" cy="714375"/>
          </a:xfrm>
        </p:grpSpPr>
        <p:grpSp>
          <p:nvGrpSpPr>
            <p:cNvPr id="125" name="Group 56"/>
            <p:cNvGrpSpPr>
              <a:grpSpLocks/>
            </p:cNvGrpSpPr>
            <p:nvPr/>
          </p:nvGrpSpPr>
          <p:grpSpPr bwMode="auto">
            <a:xfrm>
              <a:off x="153990" y="900541"/>
              <a:ext cx="1013428" cy="671513"/>
              <a:chOff x="1656588" y="2961132"/>
              <a:chExt cx="1013460" cy="672084"/>
            </a:xfrm>
          </p:grpSpPr>
          <p:pic>
            <p:nvPicPr>
              <p:cNvPr id="128" name="Picture 83" descr="cube-2.png"/>
              <p:cNvPicPr>
                <a:picLocks noChangeAspect="1"/>
              </p:cNvPicPr>
              <p:nvPr/>
            </p:nvPicPr>
            <p:blipFill>
              <a:blip r:embed="rId9"/>
              <a:srcRect/>
              <a:stretch>
                <a:fillRect/>
              </a:stretch>
            </p:blipFill>
            <p:spPr bwMode="auto">
              <a:xfrm>
                <a:off x="1656588" y="2961132"/>
                <a:ext cx="320040" cy="320040"/>
              </a:xfrm>
              <a:prstGeom prst="rect">
                <a:avLst/>
              </a:prstGeom>
              <a:noFill/>
              <a:ln w="9525">
                <a:noFill/>
                <a:miter lim="800000"/>
                <a:headEnd/>
                <a:tailEnd/>
              </a:ln>
            </p:spPr>
          </p:pic>
          <p:pic>
            <p:nvPicPr>
              <p:cNvPr id="129" name="Picture 84" descr="cube-4b.png"/>
              <p:cNvPicPr>
                <a:picLocks noChangeAspect="1"/>
              </p:cNvPicPr>
              <p:nvPr/>
            </p:nvPicPr>
            <p:blipFill>
              <a:blip r:embed="rId10"/>
              <a:srcRect/>
              <a:stretch>
                <a:fillRect/>
              </a:stretch>
            </p:blipFill>
            <p:spPr bwMode="auto">
              <a:xfrm>
                <a:off x="1656588" y="3313176"/>
                <a:ext cx="320040" cy="320040"/>
              </a:xfrm>
              <a:prstGeom prst="rect">
                <a:avLst/>
              </a:prstGeom>
              <a:noFill/>
              <a:ln w="9525">
                <a:noFill/>
                <a:miter lim="800000"/>
                <a:headEnd/>
                <a:tailEnd/>
              </a:ln>
            </p:spPr>
          </p:pic>
          <p:pic>
            <p:nvPicPr>
              <p:cNvPr id="130" name="Picture 37" descr="cube-3.png"/>
              <p:cNvPicPr>
                <a:picLocks noChangeAspect="1"/>
              </p:cNvPicPr>
              <p:nvPr/>
            </p:nvPicPr>
            <p:blipFill>
              <a:blip r:embed="rId11"/>
              <a:srcRect/>
              <a:stretch>
                <a:fillRect/>
              </a:stretch>
            </p:blipFill>
            <p:spPr bwMode="auto">
              <a:xfrm>
                <a:off x="2003298" y="2961132"/>
                <a:ext cx="320040" cy="320040"/>
              </a:xfrm>
              <a:prstGeom prst="rect">
                <a:avLst/>
              </a:prstGeom>
              <a:noFill/>
              <a:ln w="9525">
                <a:noFill/>
                <a:miter lim="800000"/>
                <a:headEnd/>
                <a:tailEnd/>
              </a:ln>
            </p:spPr>
          </p:pic>
          <p:pic>
            <p:nvPicPr>
              <p:cNvPr id="131" name="Picture 40" descr="cube-5.png"/>
              <p:cNvPicPr>
                <a:picLocks noChangeAspect="1"/>
              </p:cNvPicPr>
              <p:nvPr/>
            </p:nvPicPr>
            <p:blipFill>
              <a:blip r:embed="rId12"/>
              <a:srcRect/>
              <a:stretch>
                <a:fillRect/>
              </a:stretch>
            </p:blipFill>
            <p:spPr bwMode="auto">
              <a:xfrm>
                <a:off x="2003298" y="3313176"/>
                <a:ext cx="320040" cy="320040"/>
              </a:xfrm>
              <a:prstGeom prst="rect">
                <a:avLst/>
              </a:prstGeom>
              <a:noFill/>
              <a:ln w="9525">
                <a:noFill/>
                <a:miter lim="800000"/>
                <a:headEnd/>
                <a:tailEnd/>
              </a:ln>
            </p:spPr>
          </p:pic>
          <p:pic>
            <p:nvPicPr>
              <p:cNvPr id="132" name="Picture 38" descr="cube-4a.png"/>
              <p:cNvPicPr>
                <a:picLocks noChangeAspect="1"/>
              </p:cNvPicPr>
              <p:nvPr/>
            </p:nvPicPr>
            <p:blipFill>
              <a:blip r:embed="rId13"/>
              <a:srcRect/>
              <a:stretch>
                <a:fillRect/>
              </a:stretch>
            </p:blipFill>
            <p:spPr bwMode="auto">
              <a:xfrm>
                <a:off x="2350008" y="2961132"/>
                <a:ext cx="320040" cy="320040"/>
              </a:xfrm>
              <a:prstGeom prst="rect">
                <a:avLst/>
              </a:prstGeom>
              <a:noFill/>
              <a:ln w="9525">
                <a:noFill/>
                <a:miter lim="800000"/>
                <a:headEnd/>
                <a:tailEnd/>
              </a:ln>
            </p:spPr>
          </p:pic>
          <p:pic>
            <p:nvPicPr>
              <p:cNvPr id="133" name="Picture 41" descr="cube-6.png"/>
              <p:cNvPicPr>
                <a:picLocks noChangeAspect="1"/>
              </p:cNvPicPr>
              <p:nvPr/>
            </p:nvPicPr>
            <p:blipFill>
              <a:blip r:embed="rId14"/>
              <a:srcRect/>
              <a:stretch>
                <a:fillRect/>
              </a:stretch>
            </p:blipFill>
            <p:spPr bwMode="auto">
              <a:xfrm>
                <a:off x="2350008" y="3313176"/>
                <a:ext cx="320040" cy="320040"/>
              </a:xfrm>
              <a:prstGeom prst="rect">
                <a:avLst/>
              </a:prstGeom>
              <a:noFill/>
              <a:ln w="9525">
                <a:noFill/>
                <a:miter lim="800000"/>
                <a:headEnd/>
                <a:tailEnd/>
              </a:ln>
            </p:spPr>
          </p:pic>
        </p:grpSp>
        <p:sp>
          <p:nvSpPr>
            <p:cNvPr id="126" name="TextBox 25"/>
            <p:cNvSpPr txBox="1">
              <a:spLocks noChangeArrowheads="1"/>
            </p:cNvSpPr>
            <p:nvPr/>
          </p:nvSpPr>
          <p:spPr bwMode="auto">
            <a:xfrm>
              <a:off x="1217643" y="1054329"/>
              <a:ext cx="961995" cy="353712"/>
            </a:xfrm>
            <a:prstGeom prst="rect">
              <a:avLst/>
            </a:prstGeom>
            <a:noFill/>
            <a:ln w="9525">
              <a:noFill/>
              <a:miter lim="800000"/>
              <a:headEnd/>
              <a:tailEnd/>
            </a:ln>
          </p:spPr>
          <p:txBody>
            <a:bodyPr wrap="none">
              <a:spAutoFit/>
            </a:bodyPr>
            <a:lstStyle/>
            <a:p>
              <a:r>
                <a:rPr lang="en-US" sz="1700" b="1" dirty="0">
                  <a:solidFill>
                    <a:schemeClr val="tx1">
                      <a:alpha val="15000"/>
                    </a:schemeClr>
                  </a:solidFill>
                </a:rPr>
                <a:t>Shapes</a:t>
              </a:r>
            </a:p>
          </p:txBody>
        </p:sp>
        <p:sp>
          <p:nvSpPr>
            <p:cNvPr id="127" name="Rectangle 126"/>
            <p:cNvSpPr/>
            <p:nvPr/>
          </p:nvSpPr>
          <p:spPr bwMode="auto">
            <a:xfrm>
              <a:off x="126261" y="864375"/>
              <a:ext cx="1092940" cy="714375"/>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34" name="Group 133"/>
          <p:cNvGrpSpPr/>
          <p:nvPr/>
        </p:nvGrpSpPr>
        <p:grpSpPr>
          <a:xfrm>
            <a:off x="117475" y="2469903"/>
            <a:ext cx="2397125" cy="658812"/>
            <a:chOff x="117475" y="2700338"/>
            <a:chExt cx="2397125" cy="658812"/>
          </a:xfrm>
        </p:grpSpPr>
        <p:grpSp>
          <p:nvGrpSpPr>
            <p:cNvPr id="135" name="Group 162"/>
            <p:cNvGrpSpPr>
              <a:grpSpLocks/>
            </p:cNvGrpSpPr>
            <p:nvPr/>
          </p:nvGrpSpPr>
          <p:grpSpPr bwMode="auto">
            <a:xfrm>
              <a:off x="117475" y="2700338"/>
              <a:ext cx="1009651" cy="658812"/>
              <a:chOff x="300038" y="2993581"/>
              <a:chExt cx="1010462" cy="658368"/>
            </a:xfrm>
          </p:grpSpPr>
          <p:pic>
            <p:nvPicPr>
              <p:cNvPr id="137" name="Picture 36" descr="mode-0.png"/>
              <p:cNvPicPr>
                <a:picLocks noChangeAspect="1"/>
              </p:cNvPicPr>
              <p:nvPr/>
            </p:nvPicPr>
            <p:blipFill>
              <a:blip r:embed="rId15"/>
              <a:srcRect/>
              <a:stretch>
                <a:fillRect/>
              </a:stretch>
            </p:blipFill>
            <p:spPr bwMode="auto">
              <a:xfrm>
                <a:off x="300038" y="2993581"/>
                <a:ext cx="320025" cy="320040"/>
              </a:xfrm>
              <a:prstGeom prst="rect">
                <a:avLst/>
              </a:prstGeom>
              <a:noFill/>
              <a:ln w="9525">
                <a:noFill/>
                <a:miter lim="800000"/>
                <a:headEnd/>
                <a:tailEnd/>
              </a:ln>
            </p:spPr>
          </p:pic>
          <p:pic>
            <p:nvPicPr>
              <p:cNvPr id="138" name="Picture 37" descr="mode-1.png"/>
              <p:cNvPicPr>
                <a:picLocks noChangeAspect="1"/>
              </p:cNvPicPr>
              <p:nvPr/>
            </p:nvPicPr>
            <p:blipFill>
              <a:blip r:embed="rId16"/>
              <a:srcRect/>
              <a:stretch>
                <a:fillRect/>
              </a:stretch>
            </p:blipFill>
            <p:spPr bwMode="auto">
              <a:xfrm>
                <a:off x="646181" y="2993581"/>
                <a:ext cx="319101" cy="320040"/>
              </a:xfrm>
              <a:prstGeom prst="rect">
                <a:avLst/>
              </a:prstGeom>
              <a:noFill/>
              <a:ln w="9525">
                <a:noFill/>
                <a:miter lim="800000"/>
                <a:headEnd/>
                <a:tailEnd/>
              </a:ln>
            </p:spPr>
          </p:pic>
          <p:pic>
            <p:nvPicPr>
              <p:cNvPr id="139" name="Picture 38" descr="mode-2.png"/>
              <p:cNvPicPr>
                <a:picLocks noChangeAspect="1"/>
              </p:cNvPicPr>
              <p:nvPr/>
            </p:nvPicPr>
            <p:blipFill>
              <a:blip r:embed="rId17"/>
              <a:srcRect/>
              <a:stretch>
                <a:fillRect/>
              </a:stretch>
            </p:blipFill>
            <p:spPr bwMode="auto">
              <a:xfrm>
                <a:off x="991399" y="2993581"/>
                <a:ext cx="319101" cy="320040"/>
              </a:xfrm>
              <a:prstGeom prst="rect">
                <a:avLst/>
              </a:prstGeom>
              <a:noFill/>
              <a:ln w="9525">
                <a:noFill/>
                <a:miter lim="800000"/>
                <a:headEnd/>
                <a:tailEnd/>
              </a:ln>
            </p:spPr>
          </p:pic>
          <p:pic>
            <p:nvPicPr>
              <p:cNvPr id="140" name="Picture 39" descr="mode-3.png"/>
              <p:cNvPicPr>
                <a:picLocks noChangeAspect="1"/>
              </p:cNvPicPr>
              <p:nvPr/>
            </p:nvPicPr>
            <p:blipFill>
              <a:blip r:embed="rId18"/>
              <a:srcRect/>
              <a:stretch>
                <a:fillRect/>
              </a:stretch>
            </p:blipFill>
            <p:spPr bwMode="auto">
              <a:xfrm>
                <a:off x="300038" y="3331909"/>
                <a:ext cx="320025" cy="320040"/>
              </a:xfrm>
              <a:prstGeom prst="rect">
                <a:avLst/>
              </a:prstGeom>
              <a:noFill/>
              <a:ln w="9525">
                <a:noFill/>
                <a:miter lim="800000"/>
                <a:headEnd/>
                <a:tailEnd/>
              </a:ln>
            </p:spPr>
          </p:pic>
          <p:pic>
            <p:nvPicPr>
              <p:cNvPr id="141" name="Picture 40" descr="mode-4.png"/>
              <p:cNvPicPr>
                <a:picLocks noChangeAspect="1"/>
              </p:cNvPicPr>
              <p:nvPr/>
            </p:nvPicPr>
            <p:blipFill>
              <a:blip r:embed="rId19"/>
              <a:srcRect/>
              <a:stretch>
                <a:fillRect/>
              </a:stretch>
            </p:blipFill>
            <p:spPr bwMode="auto">
              <a:xfrm>
                <a:off x="645719" y="3331909"/>
                <a:ext cx="320025" cy="320040"/>
              </a:xfrm>
              <a:prstGeom prst="rect">
                <a:avLst/>
              </a:prstGeom>
              <a:noFill/>
              <a:ln w="9525">
                <a:noFill/>
                <a:miter lim="800000"/>
                <a:headEnd/>
                <a:tailEnd/>
              </a:ln>
            </p:spPr>
          </p:pic>
          <p:pic>
            <p:nvPicPr>
              <p:cNvPr id="142" name="Picture 41" descr="mode-5.png"/>
              <p:cNvPicPr>
                <a:picLocks noChangeAspect="1"/>
              </p:cNvPicPr>
              <p:nvPr/>
            </p:nvPicPr>
            <p:blipFill>
              <a:blip r:embed="rId20"/>
              <a:srcRect/>
              <a:stretch>
                <a:fillRect/>
              </a:stretch>
            </p:blipFill>
            <p:spPr bwMode="auto">
              <a:xfrm>
                <a:off x="991400" y="3331909"/>
                <a:ext cx="319100" cy="320040"/>
              </a:xfrm>
              <a:prstGeom prst="rect">
                <a:avLst/>
              </a:prstGeom>
              <a:noFill/>
              <a:ln w="9525">
                <a:noFill/>
                <a:miter lim="800000"/>
                <a:headEnd/>
                <a:tailEnd/>
              </a:ln>
            </p:spPr>
          </p:pic>
        </p:grpSp>
        <p:sp>
          <p:nvSpPr>
            <p:cNvPr id="136" name="TextBox 135"/>
            <p:cNvSpPr txBox="1"/>
            <p:nvPr/>
          </p:nvSpPr>
          <p:spPr bwMode="auto">
            <a:xfrm>
              <a:off x="1217577" y="2846457"/>
              <a:ext cx="1297023" cy="353943"/>
            </a:xfrm>
            <a:prstGeom prst="rect">
              <a:avLst/>
            </a:prstGeom>
            <a:noFill/>
            <a:effectLst>
              <a:outerShdw sx="1000" sy="1000" algn="ctr" rotWithShape="0">
                <a:srgbClr val="000000"/>
              </a:outerShdw>
            </a:effectLst>
          </p:spPr>
          <p:txBody>
            <a:bodyPr wrap="none">
              <a:spAutoFit/>
            </a:bodyPr>
            <a:lstStyle/>
            <a:p>
              <a:pPr>
                <a:defRPr/>
              </a:pPr>
              <a:r>
                <a:rPr lang="en-US" sz="1700" b="1" dirty="0">
                  <a:latin typeface="Arial" pitchFamily="34" charset="0"/>
                  <a:cs typeface="+mn-cs"/>
                </a:rPr>
                <a:t>U Textures</a:t>
              </a:r>
            </a:p>
          </p:txBody>
        </p:sp>
      </p:grpSp>
      <p:sp>
        <p:nvSpPr>
          <p:cNvPr id="33" name="Rounded Rectangle 32"/>
          <p:cNvSpPr/>
          <p:nvPr/>
        </p:nvSpPr>
        <p:spPr>
          <a:xfrm>
            <a:off x="5080002" y="767724"/>
            <a:ext cx="318346" cy="304799"/>
          </a:xfrm>
          <a:prstGeom prst="roundRect">
            <a:avLst/>
          </a:prstGeom>
          <a:gradFill>
            <a:gsLst>
              <a:gs pos="0">
                <a:schemeClr val="accent1">
                  <a:tint val="66000"/>
                  <a:satMod val="160000"/>
                  <a:alpha val="50000"/>
                </a:schemeClr>
              </a:gs>
              <a:gs pos="50000">
                <a:schemeClr val="accent1">
                  <a:tint val="44500"/>
                  <a:satMod val="160000"/>
                  <a:alpha val="50000"/>
                </a:schemeClr>
              </a:gs>
              <a:gs pos="100000">
                <a:schemeClr val="accent1">
                  <a:tint val="23500"/>
                  <a:satMod val="160000"/>
                  <a:alpha val="50000"/>
                </a:schemeClr>
              </a:gs>
            </a:gsLst>
            <a:lin ang="5400000" scaled="0"/>
          </a:gradFill>
          <a:ln w="12700"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4" name="Rounded Rectangle 33"/>
          <p:cNvSpPr/>
          <p:nvPr/>
        </p:nvSpPr>
        <p:spPr>
          <a:xfrm>
            <a:off x="5350933" y="767724"/>
            <a:ext cx="186267" cy="304799"/>
          </a:xfrm>
          <a:prstGeom prst="roundRect">
            <a:avLst/>
          </a:prstGeom>
          <a:gradFill>
            <a:gsLst>
              <a:gs pos="0">
                <a:schemeClr val="accent1">
                  <a:tint val="66000"/>
                  <a:satMod val="160000"/>
                  <a:alpha val="50000"/>
                </a:schemeClr>
              </a:gs>
              <a:gs pos="50000">
                <a:schemeClr val="accent1">
                  <a:tint val="44500"/>
                  <a:satMod val="160000"/>
                  <a:alpha val="50000"/>
                </a:schemeClr>
              </a:gs>
              <a:gs pos="100000">
                <a:schemeClr val="accent1">
                  <a:tint val="23500"/>
                  <a:satMod val="160000"/>
                  <a:alpha val="50000"/>
                </a:schemeClr>
              </a:gs>
            </a:gsLst>
            <a:lin ang="5400000" scaled="0"/>
          </a:gradFill>
          <a:ln w="12700"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36" name="Picture 4" descr="u-texture.png"/>
          <p:cNvPicPr>
            <a:picLocks noChangeAspect="1"/>
          </p:cNvPicPr>
          <p:nvPr/>
        </p:nvPicPr>
        <p:blipFill>
          <a:blip r:embed="rId21"/>
          <a:srcRect/>
          <a:stretch>
            <a:fillRect/>
          </a:stretch>
        </p:blipFill>
        <p:spPr bwMode="auto">
          <a:xfrm>
            <a:off x="3177062" y="1200622"/>
            <a:ext cx="4032250" cy="1344613"/>
          </a:xfrm>
          <a:prstGeom prst="rect">
            <a:avLst/>
          </a:prstGeom>
          <a:noFill/>
          <a:ln w="9525">
            <a:noFill/>
            <a:miter lim="800000"/>
            <a:headEnd/>
            <a:tailEnd/>
          </a:ln>
        </p:spPr>
      </p:pic>
      <p:grpSp>
        <p:nvGrpSpPr>
          <p:cNvPr id="37" name="Group 108"/>
          <p:cNvGrpSpPr>
            <a:grpSpLocks/>
          </p:cNvGrpSpPr>
          <p:nvPr/>
        </p:nvGrpSpPr>
        <p:grpSpPr bwMode="auto">
          <a:xfrm>
            <a:off x="4191475" y="2588097"/>
            <a:ext cx="3017837" cy="554038"/>
            <a:chOff x="4144518" y="2862280"/>
            <a:chExt cx="3017339" cy="553859"/>
          </a:xfrm>
        </p:grpSpPr>
        <p:sp>
          <p:nvSpPr>
            <p:cNvPr id="38" name="Right Brace 37"/>
            <p:cNvSpPr/>
            <p:nvPr/>
          </p:nvSpPr>
          <p:spPr>
            <a:xfrm rot="5400000">
              <a:off x="4465945" y="2540853"/>
              <a:ext cx="150764" cy="793619"/>
            </a:xfrm>
            <a:prstGeom prst="rightBrace">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9" name="Right Brace 38"/>
            <p:cNvSpPr/>
            <p:nvPr/>
          </p:nvSpPr>
          <p:spPr>
            <a:xfrm rot="5400000">
              <a:off x="5225438" y="2608310"/>
              <a:ext cx="146003" cy="653942"/>
            </a:xfrm>
            <a:prstGeom prst="rightBrace">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40" name="Right Brace 39"/>
            <p:cNvSpPr/>
            <p:nvPr/>
          </p:nvSpPr>
          <p:spPr>
            <a:xfrm rot="5400000">
              <a:off x="5892079" y="2624181"/>
              <a:ext cx="161873" cy="638070"/>
            </a:xfrm>
            <a:prstGeom prst="rightBrace">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41" name="Right Brace 40"/>
            <p:cNvSpPr/>
            <p:nvPr/>
          </p:nvSpPr>
          <p:spPr>
            <a:xfrm rot="5400000">
              <a:off x="6476977" y="2705924"/>
              <a:ext cx="158699" cy="471410"/>
            </a:xfrm>
            <a:prstGeom prst="rightBrace">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42" name="Right Brace 41"/>
            <p:cNvSpPr/>
            <p:nvPr/>
          </p:nvSpPr>
          <p:spPr>
            <a:xfrm rot="5400000">
              <a:off x="6897594" y="2786874"/>
              <a:ext cx="153938" cy="304750"/>
            </a:xfrm>
            <a:prstGeom prst="rightBrace">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pic>
          <p:nvPicPr>
            <p:cNvPr id="43" name="Picture 36" descr="cube-2.png"/>
            <p:cNvPicPr>
              <a:picLocks noChangeAspect="1"/>
            </p:cNvPicPr>
            <p:nvPr/>
          </p:nvPicPr>
          <p:blipFill>
            <a:blip r:embed="rId9"/>
            <a:srcRect/>
            <a:stretch>
              <a:fillRect/>
            </a:stretch>
          </p:blipFill>
          <p:spPr bwMode="auto">
            <a:xfrm>
              <a:off x="6796097" y="3050379"/>
              <a:ext cx="365760" cy="365760"/>
            </a:xfrm>
            <a:prstGeom prst="rect">
              <a:avLst/>
            </a:prstGeom>
            <a:noFill/>
            <a:ln w="9525">
              <a:noFill/>
              <a:miter lim="800000"/>
              <a:headEnd/>
              <a:tailEnd/>
            </a:ln>
          </p:spPr>
        </p:pic>
        <p:pic>
          <p:nvPicPr>
            <p:cNvPr id="44" name="Picture 37" descr="cube-3.png"/>
            <p:cNvPicPr>
              <a:picLocks noChangeAspect="1"/>
            </p:cNvPicPr>
            <p:nvPr/>
          </p:nvPicPr>
          <p:blipFill>
            <a:blip r:embed="rId11"/>
            <a:srcRect/>
            <a:stretch>
              <a:fillRect/>
            </a:stretch>
          </p:blipFill>
          <p:spPr bwMode="auto">
            <a:xfrm>
              <a:off x="6372236" y="3050379"/>
              <a:ext cx="365760" cy="365760"/>
            </a:xfrm>
            <a:prstGeom prst="rect">
              <a:avLst/>
            </a:prstGeom>
            <a:noFill/>
            <a:ln w="9525">
              <a:noFill/>
              <a:miter lim="800000"/>
              <a:headEnd/>
              <a:tailEnd/>
            </a:ln>
          </p:spPr>
        </p:pic>
        <p:pic>
          <p:nvPicPr>
            <p:cNvPr id="45" name="Picture 38" descr="cube-4a.png"/>
            <p:cNvPicPr>
              <a:picLocks noChangeAspect="1"/>
            </p:cNvPicPr>
            <p:nvPr/>
          </p:nvPicPr>
          <p:blipFill>
            <a:blip r:embed="rId13"/>
            <a:srcRect/>
            <a:stretch>
              <a:fillRect/>
            </a:stretch>
          </p:blipFill>
          <p:spPr bwMode="auto">
            <a:xfrm>
              <a:off x="5791212" y="3050379"/>
              <a:ext cx="365760" cy="365760"/>
            </a:xfrm>
            <a:prstGeom prst="rect">
              <a:avLst/>
            </a:prstGeom>
            <a:noFill/>
            <a:ln w="9525">
              <a:noFill/>
              <a:miter lim="800000"/>
              <a:headEnd/>
              <a:tailEnd/>
            </a:ln>
          </p:spPr>
        </p:pic>
        <p:pic>
          <p:nvPicPr>
            <p:cNvPr id="46" name="Picture 39" descr="cube-4b.png"/>
            <p:cNvPicPr>
              <a:picLocks noChangeAspect="1"/>
            </p:cNvPicPr>
            <p:nvPr/>
          </p:nvPicPr>
          <p:blipFill>
            <a:blip r:embed="rId10"/>
            <a:srcRect/>
            <a:stretch>
              <a:fillRect/>
            </a:stretch>
          </p:blipFill>
          <p:spPr bwMode="auto">
            <a:xfrm>
              <a:off x="5114935" y="3050379"/>
              <a:ext cx="365760" cy="365760"/>
            </a:xfrm>
            <a:prstGeom prst="rect">
              <a:avLst/>
            </a:prstGeom>
            <a:noFill/>
            <a:ln w="9525">
              <a:noFill/>
              <a:miter lim="800000"/>
              <a:headEnd/>
              <a:tailEnd/>
            </a:ln>
          </p:spPr>
        </p:pic>
        <p:pic>
          <p:nvPicPr>
            <p:cNvPr id="47" name="Picture 40" descr="cube-5.png"/>
            <p:cNvPicPr>
              <a:picLocks noChangeAspect="1"/>
            </p:cNvPicPr>
            <p:nvPr/>
          </p:nvPicPr>
          <p:blipFill>
            <a:blip r:embed="rId12"/>
            <a:srcRect/>
            <a:stretch>
              <a:fillRect/>
            </a:stretch>
          </p:blipFill>
          <p:spPr bwMode="auto">
            <a:xfrm>
              <a:off x="4362457" y="3050379"/>
              <a:ext cx="365760" cy="365760"/>
            </a:xfrm>
            <a:prstGeom prst="rect">
              <a:avLst/>
            </a:prstGeom>
            <a:noFill/>
            <a:ln w="9525">
              <a:noFill/>
              <a:miter lim="800000"/>
              <a:headEnd/>
              <a:tailEnd/>
            </a:ln>
          </p:spPr>
        </p:pic>
      </p:grpSp>
      <p:grpSp>
        <p:nvGrpSpPr>
          <p:cNvPr id="48" name="Group 109"/>
          <p:cNvGrpSpPr>
            <a:grpSpLocks/>
          </p:cNvGrpSpPr>
          <p:nvPr/>
        </p:nvGrpSpPr>
        <p:grpSpPr bwMode="auto">
          <a:xfrm>
            <a:off x="3165950" y="2588097"/>
            <a:ext cx="984250" cy="554038"/>
            <a:chOff x="3119438" y="2862281"/>
            <a:chExt cx="983704" cy="553858"/>
          </a:xfrm>
        </p:grpSpPr>
        <p:sp>
          <p:nvSpPr>
            <p:cNvPr id="49" name="Right Brace 48"/>
            <p:cNvSpPr/>
            <p:nvPr/>
          </p:nvSpPr>
          <p:spPr>
            <a:xfrm rot="5400000">
              <a:off x="3525593" y="2456126"/>
              <a:ext cx="171394" cy="983704"/>
            </a:xfrm>
            <a:prstGeom prst="rightBrace">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pic>
          <p:nvPicPr>
            <p:cNvPr id="50" name="Picture 41" descr="cube-6.png"/>
            <p:cNvPicPr>
              <a:picLocks noChangeAspect="1"/>
            </p:cNvPicPr>
            <p:nvPr/>
          </p:nvPicPr>
          <p:blipFill>
            <a:blip r:embed="rId14"/>
            <a:srcRect/>
            <a:stretch>
              <a:fillRect/>
            </a:stretch>
          </p:blipFill>
          <p:spPr bwMode="auto">
            <a:xfrm>
              <a:off x="3429011" y="3050379"/>
              <a:ext cx="365760" cy="365760"/>
            </a:xfrm>
            <a:prstGeom prst="rect">
              <a:avLst/>
            </a:prstGeom>
            <a:noFill/>
            <a:ln w="9525">
              <a:noFill/>
              <a:miter lim="800000"/>
              <a:headEnd/>
              <a:tailEnd/>
            </a:ln>
          </p:spPr>
        </p:pic>
      </p:grpSp>
      <p:grpSp>
        <p:nvGrpSpPr>
          <p:cNvPr id="51" name="Group 50"/>
          <p:cNvGrpSpPr/>
          <p:nvPr/>
        </p:nvGrpSpPr>
        <p:grpSpPr>
          <a:xfrm>
            <a:off x="2104155" y="1158761"/>
            <a:ext cx="1072076" cy="1446550"/>
            <a:chOff x="923245" y="1456509"/>
            <a:chExt cx="1072076" cy="1446550"/>
          </a:xfrm>
        </p:grpSpPr>
        <p:grpSp>
          <p:nvGrpSpPr>
            <p:cNvPr id="52" name="Group 99"/>
            <p:cNvGrpSpPr>
              <a:grpSpLocks/>
            </p:cNvGrpSpPr>
            <p:nvPr/>
          </p:nvGrpSpPr>
          <p:grpSpPr bwMode="auto">
            <a:xfrm>
              <a:off x="923245" y="1504950"/>
              <a:ext cx="479425" cy="1309688"/>
              <a:chOff x="2601916" y="1504969"/>
              <a:chExt cx="479422" cy="1309687"/>
            </a:xfrm>
          </p:grpSpPr>
          <p:sp>
            <p:nvSpPr>
              <p:cNvPr id="54" name="Left Brace 53"/>
              <p:cNvSpPr/>
              <p:nvPr/>
            </p:nvSpPr>
            <p:spPr>
              <a:xfrm>
                <a:off x="2924176" y="1504969"/>
                <a:ext cx="157162" cy="1309687"/>
              </a:xfrm>
              <a:prstGeom prst="leftBrace">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55" name="TextBox 83"/>
              <p:cNvSpPr txBox="1">
                <a:spLocks noChangeArrowheads="1"/>
              </p:cNvSpPr>
              <p:nvPr/>
            </p:nvSpPr>
            <p:spPr bwMode="auto">
              <a:xfrm rot="-5400000">
                <a:off x="2358740" y="1982696"/>
                <a:ext cx="840295" cy="353943"/>
              </a:xfrm>
              <a:prstGeom prst="rect">
                <a:avLst/>
              </a:prstGeom>
              <a:noFill/>
              <a:ln w="9525">
                <a:noFill/>
                <a:miter lim="800000"/>
                <a:headEnd/>
                <a:tailEnd/>
              </a:ln>
            </p:spPr>
            <p:txBody>
              <a:bodyPr wrap="none">
                <a:spAutoFit/>
              </a:bodyPr>
              <a:lstStyle/>
              <a:p>
                <a:pPr algn="ctr"/>
                <a:r>
                  <a:rPr lang="en-US" sz="1700" dirty="0"/>
                  <a:t>Modes</a:t>
                </a:r>
              </a:p>
            </p:txBody>
          </p:sp>
        </p:grpSp>
        <p:sp>
          <p:nvSpPr>
            <p:cNvPr id="53" name="TextBox 52"/>
            <p:cNvSpPr txBox="1"/>
            <p:nvPr/>
          </p:nvSpPr>
          <p:spPr>
            <a:xfrm>
              <a:off x="1385859" y="1456509"/>
              <a:ext cx="609462" cy="1446550"/>
            </a:xfrm>
            <a:prstGeom prst="rect">
              <a:avLst/>
            </a:prstGeom>
            <a:noFill/>
          </p:spPr>
          <p:txBody>
            <a:bodyPr wrap="none" rtlCol="0">
              <a:spAutoFit/>
            </a:bodyPr>
            <a:lstStyle/>
            <a:p>
              <a:pPr algn="r"/>
              <a:r>
                <a:rPr lang="en-US" sz="1100" b="1" dirty="0" smtClean="0">
                  <a:latin typeface="Courier" pitchFamily="49" charset="0"/>
                </a:rPr>
                <a:t>0- 3</a:t>
              </a:r>
            </a:p>
            <a:p>
              <a:pPr algn="r"/>
              <a:r>
                <a:rPr lang="en-US" sz="1100" b="1" dirty="0" smtClean="0">
                  <a:latin typeface="Courier" pitchFamily="49" charset="0"/>
                </a:rPr>
                <a:t>4- 7</a:t>
              </a:r>
            </a:p>
            <a:p>
              <a:pPr algn="r"/>
              <a:r>
                <a:rPr lang="en-US" sz="1100" b="1" dirty="0" smtClean="0">
                  <a:latin typeface="Courier" pitchFamily="49" charset="0"/>
                </a:rPr>
                <a:t>8-11</a:t>
              </a:r>
            </a:p>
            <a:p>
              <a:pPr algn="r"/>
              <a:r>
                <a:rPr lang="en-US" sz="1100" b="1" dirty="0" smtClean="0">
                  <a:latin typeface="Courier" pitchFamily="49" charset="0"/>
                </a:rPr>
                <a:t>12-15</a:t>
              </a:r>
            </a:p>
            <a:p>
              <a:pPr algn="r"/>
              <a:r>
                <a:rPr lang="en-US" sz="1100" b="1" dirty="0" smtClean="0">
                  <a:latin typeface="Courier" pitchFamily="49" charset="0"/>
                </a:rPr>
                <a:t>16-19</a:t>
              </a:r>
            </a:p>
            <a:p>
              <a:pPr algn="r"/>
              <a:r>
                <a:rPr lang="en-US" sz="1100" b="1" dirty="0" smtClean="0">
                  <a:latin typeface="Courier" pitchFamily="49" charset="0"/>
                </a:rPr>
                <a:t>20-23</a:t>
              </a:r>
            </a:p>
            <a:p>
              <a:pPr algn="r"/>
              <a:r>
                <a:rPr lang="en-US" sz="1100" b="1" dirty="0" smtClean="0">
                  <a:latin typeface="Courier" pitchFamily="49" charset="0"/>
                </a:rPr>
                <a:t>24-27</a:t>
              </a:r>
            </a:p>
            <a:p>
              <a:pPr algn="r"/>
              <a:r>
                <a:rPr lang="en-US" sz="1100" b="1" dirty="0" smtClean="0">
                  <a:latin typeface="Courier" pitchFamily="49" charset="0"/>
                </a:rPr>
                <a:t>28-31</a:t>
              </a:r>
            </a:p>
          </p:txBody>
        </p:sp>
      </p:grpSp>
      <p:sp>
        <p:nvSpPr>
          <p:cNvPr id="56" name="TextBox 55"/>
          <p:cNvSpPr txBox="1">
            <a:spLocks noChangeArrowheads="1"/>
          </p:cNvSpPr>
          <p:nvPr/>
        </p:nvSpPr>
        <p:spPr bwMode="auto">
          <a:xfrm>
            <a:off x="3188124" y="3201148"/>
            <a:ext cx="3509294" cy="523220"/>
          </a:xfrm>
          <a:prstGeom prst="rect">
            <a:avLst/>
          </a:prstGeom>
          <a:noFill/>
          <a:ln w="9525">
            <a:noFill/>
            <a:miter lim="800000"/>
            <a:headEnd/>
            <a:tailEnd/>
          </a:ln>
        </p:spPr>
        <p:txBody>
          <a:bodyPr wrap="none">
            <a:spAutoFit/>
          </a:bodyPr>
          <a:lstStyle/>
          <a:p>
            <a:pPr algn="ctr"/>
            <a:r>
              <a:rPr lang="en-US" sz="1400" dirty="0"/>
              <a:t>Each channel (RGBA) contains one mode</a:t>
            </a:r>
          </a:p>
          <a:p>
            <a:pPr algn="ctr"/>
            <a:r>
              <a:rPr lang="en-US" sz="1400" dirty="0"/>
              <a:t>We store 32 modes (8 rows of faces) </a:t>
            </a:r>
          </a:p>
        </p:txBody>
      </p:sp>
      <p:sp>
        <p:nvSpPr>
          <p:cNvPr id="60" name="TextBox 59"/>
          <p:cNvSpPr txBox="1"/>
          <p:nvPr/>
        </p:nvSpPr>
        <p:spPr>
          <a:xfrm>
            <a:off x="3351829" y="3776795"/>
            <a:ext cx="3181898" cy="276999"/>
          </a:xfrm>
          <a:prstGeom prst="rect">
            <a:avLst/>
          </a:prstGeom>
          <a:solidFill>
            <a:srgbClr val="FFFFFF"/>
          </a:solidFill>
        </p:spPr>
        <p:txBody>
          <a:bodyPr wrap="none" rtlCol="0">
            <a:spAutoFit/>
          </a:bodyPr>
          <a:lstStyle/>
          <a:p>
            <a:pPr algn="ctr"/>
            <a:r>
              <a:rPr lang="en-US" sz="1200" i="1" dirty="0" smtClean="0"/>
              <a:t>Conditionally Accepted </a:t>
            </a:r>
            <a:r>
              <a:rPr lang="en-US" sz="1200" b="1" i="1" dirty="0" err="1" smtClean="0"/>
              <a:t>Siggraph</a:t>
            </a:r>
            <a:r>
              <a:rPr lang="en-US" sz="1200" b="1" i="1" dirty="0" smtClean="0"/>
              <a:t> </a:t>
            </a:r>
            <a:r>
              <a:rPr lang="en-US" sz="1200" b="1" i="1" dirty="0" smtClean="0"/>
              <a:t>Asia 2011</a:t>
            </a:r>
          </a:p>
        </p:txBody>
      </p:sp>
    </p:spTree>
    <p:custDataLst>
      <p:tags r:id="rId1"/>
    </p:custDataLst>
  </p:cSld>
  <p:clrMapOvr>
    <a:masterClrMapping/>
  </p:clrMapOvr>
  <p:transition advTm="28985"/>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3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0"/>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34"/>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4" grpId="0" animBg="1"/>
      <p:bldP spid="34" grpId="1" animBg="1"/>
      <p:bldP spid="56" grpId="0"/>
      <p:bldP spid="6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Dictionary: U Textures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20483"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grpSp>
        <p:nvGrpSpPr>
          <p:cNvPr id="182" name="Group 181"/>
          <p:cNvGrpSpPr/>
          <p:nvPr/>
        </p:nvGrpSpPr>
        <p:grpSpPr>
          <a:xfrm>
            <a:off x="2533714" y="1923753"/>
            <a:ext cx="4696461" cy="548640"/>
            <a:chOff x="2533714" y="1885371"/>
            <a:chExt cx="4696461" cy="548640"/>
          </a:xfrm>
        </p:grpSpPr>
        <p:pic>
          <p:nvPicPr>
            <p:cNvPr id="92" name="Picture 44" descr="mode-8.png"/>
            <p:cNvPicPr>
              <a:picLocks noChangeAspect="1"/>
            </p:cNvPicPr>
            <p:nvPr/>
          </p:nvPicPr>
          <p:blipFill>
            <a:blip r:embed="rId5"/>
            <a:srcRect/>
            <a:stretch>
              <a:fillRect/>
            </a:stretch>
          </p:blipFill>
          <p:spPr bwMode="auto">
            <a:xfrm>
              <a:off x="2533714" y="1885371"/>
              <a:ext cx="548615" cy="548640"/>
            </a:xfrm>
            <a:prstGeom prst="rect">
              <a:avLst/>
            </a:prstGeom>
            <a:noFill/>
            <a:ln w="9525">
              <a:noFill/>
              <a:miter lim="800000"/>
              <a:headEnd/>
              <a:tailEnd/>
            </a:ln>
          </p:spPr>
        </p:pic>
        <p:pic>
          <p:nvPicPr>
            <p:cNvPr id="93" name="Picture 45" descr="mode-9.png"/>
            <p:cNvPicPr>
              <a:picLocks noChangeAspect="1"/>
            </p:cNvPicPr>
            <p:nvPr/>
          </p:nvPicPr>
          <p:blipFill>
            <a:blip r:embed="rId6"/>
            <a:srcRect/>
            <a:stretch>
              <a:fillRect/>
            </a:stretch>
          </p:blipFill>
          <p:spPr bwMode="auto">
            <a:xfrm>
              <a:off x="3127169" y="1885371"/>
              <a:ext cx="547031" cy="548640"/>
            </a:xfrm>
            <a:prstGeom prst="rect">
              <a:avLst/>
            </a:prstGeom>
            <a:noFill/>
            <a:ln w="9525">
              <a:noFill/>
              <a:miter lim="800000"/>
              <a:headEnd/>
              <a:tailEnd/>
            </a:ln>
          </p:spPr>
        </p:pic>
        <p:pic>
          <p:nvPicPr>
            <p:cNvPr id="94" name="Picture 46" descr="mode-10.png"/>
            <p:cNvPicPr>
              <a:picLocks noChangeAspect="1"/>
            </p:cNvPicPr>
            <p:nvPr/>
          </p:nvPicPr>
          <p:blipFill>
            <a:blip r:embed="rId7"/>
            <a:srcRect/>
            <a:stretch>
              <a:fillRect/>
            </a:stretch>
          </p:blipFill>
          <p:spPr bwMode="auto">
            <a:xfrm>
              <a:off x="3719040" y="1885371"/>
              <a:ext cx="547031" cy="548640"/>
            </a:xfrm>
            <a:prstGeom prst="rect">
              <a:avLst/>
            </a:prstGeom>
            <a:noFill/>
            <a:ln w="9525">
              <a:noFill/>
              <a:miter lim="800000"/>
              <a:headEnd/>
              <a:tailEnd/>
            </a:ln>
          </p:spPr>
        </p:pic>
        <p:pic>
          <p:nvPicPr>
            <p:cNvPr id="95" name="Picture 47" descr="mode-11.png"/>
            <p:cNvPicPr>
              <a:picLocks noChangeAspect="1"/>
            </p:cNvPicPr>
            <p:nvPr/>
          </p:nvPicPr>
          <p:blipFill>
            <a:blip r:embed="rId8"/>
            <a:srcRect/>
            <a:stretch>
              <a:fillRect/>
            </a:stretch>
          </p:blipFill>
          <p:spPr bwMode="auto">
            <a:xfrm>
              <a:off x="4310911" y="1885371"/>
              <a:ext cx="548615" cy="548640"/>
            </a:xfrm>
            <a:prstGeom prst="rect">
              <a:avLst/>
            </a:prstGeom>
            <a:noFill/>
            <a:ln w="9525">
              <a:noFill/>
              <a:miter lim="800000"/>
              <a:headEnd/>
              <a:tailEnd/>
            </a:ln>
          </p:spPr>
        </p:pic>
        <p:pic>
          <p:nvPicPr>
            <p:cNvPr id="96" name="Picture 48" descr="mode-12.png"/>
            <p:cNvPicPr>
              <a:picLocks noChangeAspect="1"/>
            </p:cNvPicPr>
            <p:nvPr/>
          </p:nvPicPr>
          <p:blipFill>
            <a:blip r:embed="rId9"/>
            <a:srcRect/>
            <a:stretch>
              <a:fillRect/>
            </a:stretch>
          </p:blipFill>
          <p:spPr bwMode="auto">
            <a:xfrm>
              <a:off x="4904366" y="1885371"/>
              <a:ext cx="548615" cy="548640"/>
            </a:xfrm>
            <a:prstGeom prst="rect">
              <a:avLst/>
            </a:prstGeom>
            <a:noFill/>
            <a:ln w="9525">
              <a:noFill/>
              <a:miter lim="800000"/>
              <a:headEnd/>
              <a:tailEnd/>
            </a:ln>
          </p:spPr>
        </p:pic>
        <p:pic>
          <p:nvPicPr>
            <p:cNvPr id="97" name="Picture 49" descr="mode-13.png"/>
            <p:cNvPicPr>
              <a:picLocks noChangeAspect="1"/>
            </p:cNvPicPr>
            <p:nvPr/>
          </p:nvPicPr>
          <p:blipFill>
            <a:blip r:embed="rId10"/>
            <a:srcRect/>
            <a:stretch>
              <a:fillRect/>
            </a:stretch>
          </p:blipFill>
          <p:spPr bwMode="auto">
            <a:xfrm>
              <a:off x="5497821" y="1885371"/>
              <a:ext cx="547029" cy="548640"/>
            </a:xfrm>
            <a:prstGeom prst="rect">
              <a:avLst/>
            </a:prstGeom>
            <a:noFill/>
            <a:ln w="9525">
              <a:noFill/>
              <a:miter lim="800000"/>
              <a:headEnd/>
              <a:tailEnd/>
            </a:ln>
          </p:spPr>
        </p:pic>
        <p:pic>
          <p:nvPicPr>
            <p:cNvPr id="98" name="Picture 50" descr="mode-14.png"/>
            <p:cNvPicPr>
              <a:picLocks noChangeAspect="1"/>
            </p:cNvPicPr>
            <p:nvPr/>
          </p:nvPicPr>
          <p:blipFill>
            <a:blip r:embed="rId11"/>
            <a:srcRect/>
            <a:stretch>
              <a:fillRect/>
            </a:stretch>
          </p:blipFill>
          <p:spPr bwMode="auto">
            <a:xfrm>
              <a:off x="6089690" y="1885371"/>
              <a:ext cx="547029" cy="548640"/>
            </a:xfrm>
            <a:prstGeom prst="rect">
              <a:avLst/>
            </a:prstGeom>
            <a:noFill/>
            <a:ln w="9525">
              <a:noFill/>
              <a:miter lim="800000"/>
              <a:headEnd/>
              <a:tailEnd/>
            </a:ln>
          </p:spPr>
        </p:pic>
        <p:pic>
          <p:nvPicPr>
            <p:cNvPr id="101" name="Picture 51" descr="mode-15.png"/>
            <p:cNvPicPr>
              <a:picLocks noChangeAspect="1"/>
            </p:cNvPicPr>
            <p:nvPr/>
          </p:nvPicPr>
          <p:blipFill>
            <a:blip r:embed="rId12"/>
            <a:srcRect/>
            <a:stretch>
              <a:fillRect/>
            </a:stretch>
          </p:blipFill>
          <p:spPr bwMode="auto">
            <a:xfrm>
              <a:off x="6681560" y="1885371"/>
              <a:ext cx="548615" cy="548640"/>
            </a:xfrm>
            <a:prstGeom prst="rect">
              <a:avLst/>
            </a:prstGeom>
            <a:noFill/>
            <a:ln w="9525">
              <a:noFill/>
              <a:miter lim="800000"/>
              <a:headEnd/>
              <a:tailEnd/>
            </a:ln>
          </p:spPr>
        </p:pic>
      </p:grpSp>
      <p:grpSp>
        <p:nvGrpSpPr>
          <p:cNvPr id="181" name="Group 180"/>
          <p:cNvGrpSpPr/>
          <p:nvPr/>
        </p:nvGrpSpPr>
        <p:grpSpPr>
          <a:xfrm>
            <a:off x="2533714" y="2608546"/>
            <a:ext cx="4696461" cy="548640"/>
            <a:chOff x="2533714" y="2477596"/>
            <a:chExt cx="4696461" cy="548640"/>
          </a:xfrm>
        </p:grpSpPr>
        <p:pic>
          <p:nvPicPr>
            <p:cNvPr id="103" name="Picture 52" descr="mode-16.png"/>
            <p:cNvPicPr>
              <a:picLocks noChangeAspect="1"/>
            </p:cNvPicPr>
            <p:nvPr/>
          </p:nvPicPr>
          <p:blipFill>
            <a:blip r:embed="rId13"/>
            <a:srcRect/>
            <a:stretch>
              <a:fillRect/>
            </a:stretch>
          </p:blipFill>
          <p:spPr bwMode="auto">
            <a:xfrm>
              <a:off x="2533714" y="2477596"/>
              <a:ext cx="548615" cy="548640"/>
            </a:xfrm>
            <a:prstGeom prst="rect">
              <a:avLst/>
            </a:prstGeom>
            <a:noFill/>
            <a:ln w="9525">
              <a:noFill/>
              <a:miter lim="800000"/>
              <a:headEnd/>
              <a:tailEnd/>
            </a:ln>
          </p:spPr>
        </p:pic>
        <p:pic>
          <p:nvPicPr>
            <p:cNvPr id="104" name="Picture 53" descr="mode-17.png"/>
            <p:cNvPicPr>
              <a:picLocks noChangeAspect="1"/>
            </p:cNvPicPr>
            <p:nvPr/>
          </p:nvPicPr>
          <p:blipFill>
            <a:blip r:embed="rId14"/>
            <a:srcRect/>
            <a:stretch>
              <a:fillRect/>
            </a:stretch>
          </p:blipFill>
          <p:spPr bwMode="auto">
            <a:xfrm>
              <a:off x="3127169" y="2477596"/>
              <a:ext cx="547031" cy="548640"/>
            </a:xfrm>
            <a:prstGeom prst="rect">
              <a:avLst/>
            </a:prstGeom>
            <a:noFill/>
            <a:ln w="9525">
              <a:noFill/>
              <a:miter lim="800000"/>
              <a:headEnd/>
              <a:tailEnd/>
            </a:ln>
          </p:spPr>
        </p:pic>
        <p:pic>
          <p:nvPicPr>
            <p:cNvPr id="105" name="Picture 54" descr="mode-18.png"/>
            <p:cNvPicPr>
              <a:picLocks noChangeAspect="1"/>
            </p:cNvPicPr>
            <p:nvPr/>
          </p:nvPicPr>
          <p:blipFill>
            <a:blip r:embed="rId15"/>
            <a:srcRect/>
            <a:stretch>
              <a:fillRect/>
            </a:stretch>
          </p:blipFill>
          <p:spPr bwMode="auto">
            <a:xfrm>
              <a:off x="3719040" y="2477596"/>
              <a:ext cx="547031" cy="548640"/>
            </a:xfrm>
            <a:prstGeom prst="rect">
              <a:avLst/>
            </a:prstGeom>
            <a:noFill/>
            <a:ln w="9525">
              <a:noFill/>
              <a:miter lim="800000"/>
              <a:headEnd/>
              <a:tailEnd/>
            </a:ln>
          </p:spPr>
        </p:pic>
        <p:pic>
          <p:nvPicPr>
            <p:cNvPr id="106" name="Picture 55" descr="mode-19.png"/>
            <p:cNvPicPr>
              <a:picLocks noChangeAspect="1"/>
            </p:cNvPicPr>
            <p:nvPr/>
          </p:nvPicPr>
          <p:blipFill>
            <a:blip r:embed="rId16"/>
            <a:srcRect/>
            <a:stretch>
              <a:fillRect/>
            </a:stretch>
          </p:blipFill>
          <p:spPr bwMode="auto">
            <a:xfrm>
              <a:off x="4310911" y="2477596"/>
              <a:ext cx="548615" cy="548640"/>
            </a:xfrm>
            <a:prstGeom prst="rect">
              <a:avLst/>
            </a:prstGeom>
            <a:noFill/>
            <a:ln w="9525">
              <a:noFill/>
              <a:miter lim="800000"/>
              <a:headEnd/>
              <a:tailEnd/>
            </a:ln>
          </p:spPr>
        </p:pic>
        <p:pic>
          <p:nvPicPr>
            <p:cNvPr id="107" name="Picture 56" descr="mode-20.png"/>
            <p:cNvPicPr>
              <a:picLocks noChangeAspect="1"/>
            </p:cNvPicPr>
            <p:nvPr/>
          </p:nvPicPr>
          <p:blipFill>
            <a:blip r:embed="rId17"/>
            <a:srcRect/>
            <a:stretch>
              <a:fillRect/>
            </a:stretch>
          </p:blipFill>
          <p:spPr bwMode="auto">
            <a:xfrm>
              <a:off x="4904366" y="2477596"/>
              <a:ext cx="548615" cy="548640"/>
            </a:xfrm>
            <a:prstGeom prst="rect">
              <a:avLst/>
            </a:prstGeom>
            <a:noFill/>
            <a:ln w="9525">
              <a:noFill/>
              <a:miter lim="800000"/>
              <a:headEnd/>
              <a:tailEnd/>
            </a:ln>
          </p:spPr>
        </p:pic>
        <p:pic>
          <p:nvPicPr>
            <p:cNvPr id="108" name="Picture 57" descr="mode-21.png"/>
            <p:cNvPicPr>
              <a:picLocks noChangeAspect="1"/>
            </p:cNvPicPr>
            <p:nvPr/>
          </p:nvPicPr>
          <p:blipFill>
            <a:blip r:embed="rId18"/>
            <a:srcRect/>
            <a:stretch>
              <a:fillRect/>
            </a:stretch>
          </p:blipFill>
          <p:spPr bwMode="auto">
            <a:xfrm>
              <a:off x="5497821" y="2477596"/>
              <a:ext cx="547029" cy="548640"/>
            </a:xfrm>
            <a:prstGeom prst="rect">
              <a:avLst/>
            </a:prstGeom>
            <a:noFill/>
            <a:ln w="9525">
              <a:noFill/>
              <a:miter lim="800000"/>
              <a:headEnd/>
              <a:tailEnd/>
            </a:ln>
          </p:spPr>
        </p:pic>
        <p:pic>
          <p:nvPicPr>
            <p:cNvPr id="109" name="Picture 58" descr="mode-22.png"/>
            <p:cNvPicPr>
              <a:picLocks noChangeAspect="1"/>
            </p:cNvPicPr>
            <p:nvPr/>
          </p:nvPicPr>
          <p:blipFill>
            <a:blip r:embed="rId19"/>
            <a:srcRect/>
            <a:stretch>
              <a:fillRect/>
            </a:stretch>
          </p:blipFill>
          <p:spPr bwMode="auto">
            <a:xfrm>
              <a:off x="6089690" y="2477596"/>
              <a:ext cx="547029" cy="548640"/>
            </a:xfrm>
            <a:prstGeom prst="rect">
              <a:avLst/>
            </a:prstGeom>
            <a:noFill/>
            <a:ln w="9525">
              <a:noFill/>
              <a:miter lim="800000"/>
              <a:headEnd/>
              <a:tailEnd/>
            </a:ln>
          </p:spPr>
        </p:pic>
        <p:pic>
          <p:nvPicPr>
            <p:cNvPr id="110" name="Picture 59" descr="mode-23.png"/>
            <p:cNvPicPr>
              <a:picLocks noChangeAspect="1"/>
            </p:cNvPicPr>
            <p:nvPr/>
          </p:nvPicPr>
          <p:blipFill>
            <a:blip r:embed="rId20"/>
            <a:srcRect/>
            <a:stretch>
              <a:fillRect/>
            </a:stretch>
          </p:blipFill>
          <p:spPr bwMode="auto">
            <a:xfrm>
              <a:off x="6681560" y="2477596"/>
              <a:ext cx="548615" cy="548640"/>
            </a:xfrm>
            <a:prstGeom prst="rect">
              <a:avLst/>
            </a:prstGeom>
            <a:noFill/>
            <a:ln w="9525">
              <a:noFill/>
              <a:miter lim="800000"/>
              <a:headEnd/>
              <a:tailEnd/>
            </a:ln>
          </p:spPr>
        </p:pic>
      </p:grpSp>
      <p:grpSp>
        <p:nvGrpSpPr>
          <p:cNvPr id="180" name="Group 179"/>
          <p:cNvGrpSpPr/>
          <p:nvPr/>
        </p:nvGrpSpPr>
        <p:grpSpPr>
          <a:xfrm>
            <a:off x="2533714" y="3293340"/>
            <a:ext cx="4696461" cy="548640"/>
            <a:chOff x="2533714" y="3090140"/>
            <a:chExt cx="4696461" cy="548640"/>
          </a:xfrm>
        </p:grpSpPr>
        <p:pic>
          <p:nvPicPr>
            <p:cNvPr id="112" name="Picture 65" descr="mode-24.png"/>
            <p:cNvPicPr>
              <a:picLocks noChangeAspect="1"/>
            </p:cNvPicPr>
            <p:nvPr/>
          </p:nvPicPr>
          <p:blipFill>
            <a:blip r:embed="rId21"/>
            <a:srcRect/>
            <a:stretch>
              <a:fillRect/>
            </a:stretch>
          </p:blipFill>
          <p:spPr bwMode="auto">
            <a:xfrm>
              <a:off x="2533714" y="3090140"/>
              <a:ext cx="548615" cy="548640"/>
            </a:xfrm>
            <a:prstGeom prst="rect">
              <a:avLst/>
            </a:prstGeom>
            <a:noFill/>
            <a:ln w="9525">
              <a:noFill/>
              <a:miter lim="800000"/>
              <a:headEnd/>
              <a:tailEnd/>
            </a:ln>
          </p:spPr>
        </p:pic>
        <p:pic>
          <p:nvPicPr>
            <p:cNvPr id="113" name="Picture 66" descr="mode-25.png"/>
            <p:cNvPicPr>
              <a:picLocks noChangeAspect="1"/>
            </p:cNvPicPr>
            <p:nvPr/>
          </p:nvPicPr>
          <p:blipFill>
            <a:blip r:embed="rId22"/>
            <a:srcRect/>
            <a:stretch>
              <a:fillRect/>
            </a:stretch>
          </p:blipFill>
          <p:spPr bwMode="auto">
            <a:xfrm>
              <a:off x="3127169" y="3090140"/>
              <a:ext cx="547031" cy="548640"/>
            </a:xfrm>
            <a:prstGeom prst="rect">
              <a:avLst/>
            </a:prstGeom>
            <a:noFill/>
            <a:ln w="9525">
              <a:noFill/>
              <a:miter lim="800000"/>
              <a:headEnd/>
              <a:tailEnd/>
            </a:ln>
          </p:spPr>
        </p:pic>
        <p:pic>
          <p:nvPicPr>
            <p:cNvPr id="114" name="Picture 67" descr="mode-26.png"/>
            <p:cNvPicPr>
              <a:picLocks noChangeAspect="1"/>
            </p:cNvPicPr>
            <p:nvPr/>
          </p:nvPicPr>
          <p:blipFill>
            <a:blip r:embed="rId23"/>
            <a:srcRect/>
            <a:stretch>
              <a:fillRect/>
            </a:stretch>
          </p:blipFill>
          <p:spPr bwMode="auto">
            <a:xfrm>
              <a:off x="3719040" y="3090140"/>
              <a:ext cx="547031" cy="548640"/>
            </a:xfrm>
            <a:prstGeom prst="rect">
              <a:avLst/>
            </a:prstGeom>
            <a:noFill/>
            <a:ln w="9525">
              <a:noFill/>
              <a:miter lim="800000"/>
              <a:headEnd/>
              <a:tailEnd/>
            </a:ln>
          </p:spPr>
        </p:pic>
        <p:pic>
          <p:nvPicPr>
            <p:cNvPr id="115" name="Picture 68" descr="mode-27.png"/>
            <p:cNvPicPr>
              <a:picLocks noChangeAspect="1"/>
            </p:cNvPicPr>
            <p:nvPr/>
          </p:nvPicPr>
          <p:blipFill>
            <a:blip r:embed="rId24"/>
            <a:srcRect/>
            <a:stretch>
              <a:fillRect/>
            </a:stretch>
          </p:blipFill>
          <p:spPr bwMode="auto">
            <a:xfrm>
              <a:off x="4310911" y="3090140"/>
              <a:ext cx="548615" cy="548640"/>
            </a:xfrm>
            <a:prstGeom prst="rect">
              <a:avLst/>
            </a:prstGeom>
            <a:noFill/>
            <a:ln w="9525">
              <a:noFill/>
              <a:miter lim="800000"/>
              <a:headEnd/>
              <a:tailEnd/>
            </a:ln>
          </p:spPr>
        </p:pic>
        <p:pic>
          <p:nvPicPr>
            <p:cNvPr id="116" name="Picture 69" descr="mode-28.png"/>
            <p:cNvPicPr>
              <a:picLocks noChangeAspect="1"/>
            </p:cNvPicPr>
            <p:nvPr/>
          </p:nvPicPr>
          <p:blipFill>
            <a:blip r:embed="rId25"/>
            <a:srcRect/>
            <a:stretch>
              <a:fillRect/>
            </a:stretch>
          </p:blipFill>
          <p:spPr bwMode="auto">
            <a:xfrm>
              <a:off x="4904366" y="3090140"/>
              <a:ext cx="548615" cy="548640"/>
            </a:xfrm>
            <a:prstGeom prst="rect">
              <a:avLst/>
            </a:prstGeom>
            <a:noFill/>
            <a:ln w="9525">
              <a:noFill/>
              <a:miter lim="800000"/>
              <a:headEnd/>
              <a:tailEnd/>
            </a:ln>
          </p:spPr>
        </p:pic>
        <p:pic>
          <p:nvPicPr>
            <p:cNvPr id="117" name="Picture 70" descr="mode-29.png"/>
            <p:cNvPicPr>
              <a:picLocks noChangeAspect="1"/>
            </p:cNvPicPr>
            <p:nvPr/>
          </p:nvPicPr>
          <p:blipFill>
            <a:blip r:embed="rId26"/>
            <a:srcRect/>
            <a:stretch>
              <a:fillRect/>
            </a:stretch>
          </p:blipFill>
          <p:spPr bwMode="auto">
            <a:xfrm>
              <a:off x="5497821" y="3090140"/>
              <a:ext cx="547029" cy="548640"/>
            </a:xfrm>
            <a:prstGeom prst="rect">
              <a:avLst/>
            </a:prstGeom>
            <a:noFill/>
            <a:ln w="9525">
              <a:noFill/>
              <a:miter lim="800000"/>
              <a:headEnd/>
              <a:tailEnd/>
            </a:ln>
          </p:spPr>
        </p:pic>
        <p:pic>
          <p:nvPicPr>
            <p:cNvPr id="118" name="Picture 71" descr="mode-30.png"/>
            <p:cNvPicPr>
              <a:picLocks noChangeAspect="1"/>
            </p:cNvPicPr>
            <p:nvPr/>
          </p:nvPicPr>
          <p:blipFill>
            <a:blip r:embed="rId27"/>
            <a:srcRect/>
            <a:stretch>
              <a:fillRect/>
            </a:stretch>
          </p:blipFill>
          <p:spPr bwMode="auto">
            <a:xfrm>
              <a:off x="6089690" y="3090140"/>
              <a:ext cx="547029" cy="548640"/>
            </a:xfrm>
            <a:prstGeom prst="rect">
              <a:avLst/>
            </a:prstGeom>
            <a:noFill/>
            <a:ln w="9525">
              <a:noFill/>
              <a:miter lim="800000"/>
              <a:headEnd/>
              <a:tailEnd/>
            </a:ln>
          </p:spPr>
        </p:pic>
        <p:pic>
          <p:nvPicPr>
            <p:cNvPr id="119" name="Picture 72" descr="mode-31.png"/>
            <p:cNvPicPr>
              <a:picLocks noChangeAspect="1"/>
            </p:cNvPicPr>
            <p:nvPr/>
          </p:nvPicPr>
          <p:blipFill>
            <a:blip r:embed="rId28"/>
            <a:srcRect/>
            <a:stretch>
              <a:fillRect/>
            </a:stretch>
          </p:blipFill>
          <p:spPr bwMode="auto">
            <a:xfrm>
              <a:off x="6681560" y="3090140"/>
              <a:ext cx="548615" cy="548640"/>
            </a:xfrm>
            <a:prstGeom prst="rect">
              <a:avLst/>
            </a:prstGeom>
            <a:noFill/>
            <a:ln w="9525">
              <a:noFill/>
              <a:miter lim="800000"/>
              <a:headEnd/>
              <a:tailEnd/>
            </a:ln>
          </p:spPr>
        </p:pic>
      </p:grpSp>
      <p:grpSp>
        <p:nvGrpSpPr>
          <p:cNvPr id="178" name="Group 177"/>
          <p:cNvGrpSpPr/>
          <p:nvPr/>
        </p:nvGrpSpPr>
        <p:grpSpPr>
          <a:xfrm>
            <a:off x="2533714" y="1238960"/>
            <a:ext cx="4696461" cy="548640"/>
            <a:chOff x="2533714" y="1238960"/>
            <a:chExt cx="4696461" cy="548640"/>
          </a:xfrm>
        </p:grpSpPr>
        <p:pic>
          <p:nvPicPr>
            <p:cNvPr id="81" name="Picture 36" descr="mode-0.png"/>
            <p:cNvPicPr>
              <a:picLocks noChangeAspect="1"/>
            </p:cNvPicPr>
            <p:nvPr/>
          </p:nvPicPr>
          <p:blipFill>
            <a:blip r:embed="rId29"/>
            <a:srcRect/>
            <a:stretch>
              <a:fillRect/>
            </a:stretch>
          </p:blipFill>
          <p:spPr bwMode="auto">
            <a:xfrm>
              <a:off x="2533714" y="1238960"/>
              <a:ext cx="548640" cy="548640"/>
            </a:xfrm>
            <a:prstGeom prst="rect">
              <a:avLst/>
            </a:prstGeom>
            <a:noFill/>
            <a:ln w="9525">
              <a:noFill/>
              <a:miter lim="800000"/>
              <a:headEnd/>
              <a:tailEnd/>
            </a:ln>
          </p:spPr>
        </p:pic>
        <p:pic>
          <p:nvPicPr>
            <p:cNvPr id="84" name="Picture 37" descr="mode-1.png"/>
            <p:cNvPicPr>
              <a:picLocks noChangeAspect="1"/>
            </p:cNvPicPr>
            <p:nvPr/>
          </p:nvPicPr>
          <p:blipFill>
            <a:blip r:embed="rId30"/>
            <a:srcRect/>
            <a:stretch>
              <a:fillRect/>
            </a:stretch>
          </p:blipFill>
          <p:spPr bwMode="auto">
            <a:xfrm>
              <a:off x="3126986" y="1238960"/>
              <a:ext cx="547370" cy="548640"/>
            </a:xfrm>
            <a:prstGeom prst="rect">
              <a:avLst/>
            </a:prstGeom>
            <a:noFill/>
            <a:ln w="9525">
              <a:noFill/>
              <a:miter lim="800000"/>
              <a:headEnd/>
              <a:tailEnd/>
            </a:ln>
          </p:spPr>
        </p:pic>
        <p:pic>
          <p:nvPicPr>
            <p:cNvPr id="85" name="Picture 38" descr="mode-2.png"/>
            <p:cNvPicPr>
              <a:picLocks noChangeAspect="1"/>
            </p:cNvPicPr>
            <p:nvPr/>
          </p:nvPicPr>
          <p:blipFill>
            <a:blip r:embed="rId31"/>
            <a:srcRect/>
            <a:stretch>
              <a:fillRect/>
            </a:stretch>
          </p:blipFill>
          <p:spPr bwMode="auto">
            <a:xfrm>
              <a:off x="3718988" y="1238960"/>
              <a:ext cx="547370" cy="548640"/>
            </a:xfrm>
            <a:prstGeom prst="rect">
              <a:avLst/>
            </a:prstGeom>
            <a:noFill/>
            <a:ln w="9525">
              <a:noFill/>
              <a:miter lim="800000"/>
              <a:headEnd/>
              <a:tailEnd/>
            </a:ln>
          </p:spPr>
        </p:pic>
        <p:pic>
          <p:nvPicPr>
            <p:cNvPr id="86" name="Picture 39" descr="mode-3.png"/>
            <p:cNvPicPr>
              <a:picLocks noChangeAspect="1"/>
            </p:cNvPicPr>
            <p:nvPr/>
          </p:nvPicPr>
          <p:blipFill>
            <a:blip r:embed="rId32"/>
            <a:srcRect/>
            <a:stretch>
              <a:fillRect/>
            </a:stretch>
          </p:blipFill>
          <p:spPr bwMode="auto">
            <a:xfrm>
              <a:off x="4310990" y="1238960"/>
              <a:ext cx="548640" cy="548640"/>
            </a:xfrm>
            <a:prstGeom prst="rect">
              <a:avLst/>
            </a:prstGeom>
            <a:noFill/>
            <a:ln w="9525">
              <a:noFill/>
              <a:miter lim="800000"/>
              <a:headEnd/>
              <a:tailEnd/>
            </a:ln>
          </p:spPr>
        </p:pic>
        <p:pic>
          <p:nvPicPr>
            <p:cNvPr id="87" name="Picture 40" descr="mode-4.png"/>
            <p:cNvPicPr>
              <a:picLocks noChangeAspect="1"/>
            </p:cNvPicPr>
            <p:nvPr/>
          </p:nvPicPr>
          <p:blipFill>
            <a:blip r:embed="rId33"/>
            <a:srcRect/>
            <a:stretch>
              <a:fillRect/>
            </a:stretch>
          </p:blipFill>
          <p:spPr bwMode="auto">
            <a:xfrm>
              <a:off x="4904262" y="1238960"/>
              <a:ext cx="548640" cy="548640"/>
            </a:xfrm>
            <a:prstGeom prst="rect">
              <a:avLst/>
            </a:prstGeom>
            <a:noFill/>
            <a:ln w="9525">
              <a:noFill/>
              <a:miter lim="800000"/>
              <a:headEnd/>
              <a:tailEnd/>
            </a:ln>
          </p:spPr>
        </p:pic>
        <p:pic>
          <p:nvPicPr>
            <p:cNvPr id="88" name="Picture 41" descr="mode-5.png"/>
            <p:cNvPicPr>
              <a:picLocks noChangeAspect="1"/>
            </p:cNvPicPr>
            <p:nvPr/>
          </p:nvPicPr>
          <p:blipFill>
            <a:blip r:embed="rId34"/>
            <a:srcRect/>
            <a:stretch>
              <a:fillRect/>
            </a:stretch>
          </p:blipFill>
          <p:spPr bwMode="auto">
            <a:xfrm>
              <a:off x="5497534" y="1238960"/>
              <a:ext cx="547370" cy="548640"/>
            </a:xfrm>
            <a:prstGeom prst="rect">
              <a:avLst/>
            </a:prstGeom>
            <a:noFill/>
            <a:ln w="9525">
              <a:noFill/>
              <a:miter lim="800000"/>
              <a:headEnd/>
              <a:tailEnd/>
            </a:ln>
          </p:spPr>
        </p:pic>
        <p:pic>
          <p:nvPicPr>
            <p:cNvPr id="89" name="Picture 42" descr="mode-6.png"/>
            <p:cNvPicPr>
              <a:picLocks noChangeAspect="1"/>
            </p:cNvPicPr>
            <p:nvPr/>
          </p:nvPicPr>
          <p:blipFill>
            <a:blip r:embed="rId35"/>
            <a:srcRect/>
            <a:stretch>
              <a:fillRect/>
            </a:stretch>
          </p:blipFill>
          <p:spPr bwMode="auto">
            <a:xfrm>
              <a:off x="6089536" y="1238960"/>
              <a:ext cx="547370" cy="548640"/>
            </a:xfrm>
            <a:prstGeom prst="rect">
              <a:avLst/>
            </a:prstGeom>
            <a:noFill/>
            <a:ln w="9525">
              <a:noFill/>
              <a:miter lim="800000"/>
              <a:headEnd/>
              <a:tailEnd/>
            </a:ln>
          </p:spPr>
        </p:pic>
        <p:pic>
          <p:nvPicPr>
            <p:cNvPr id="90" name="Picture 43" descr="mode-7.png"/>
            <p:cNvPicPr>
              <a:picLocks noChangeAspect="1"/>
            </p:cNvPicPr>
            <p:nvPr/>
          </p:nvPicPr>
          <p:blipFill>
            <a:blip r:embed="rId36"/>
            <a:srcRect/>
            <a:stretch>
              <a:fillRect/>
            </a:stretch>
          </p:blipFill>
          <p:spPr bwMode="auto">
            <a:xfrm>
              <a:off x="6681535" y="1238960"/>
              <a:ext cx="548640" cy="548640"/>
            </a:xfrm>
            <a:prstGeom prst="rect">
              <a:avLst/>
            </a:prstGeom>
            <a:noFill/>
            <a:ln w="9525">
              <a:noFill/>
              <a:miter lim="800000"/>
              <a:headEnd/>
              <a:tailEnd/>
            </a:ln>
          </p:spPr>
        </p:pic>
      </p:grpSp>
      <p:pic>
        <p:nvPicPr>
          <p:cNvPr id="68" name="Picture 67" descr="TP_tmp.emf"/>
          <p:cNvPicPr>
            <a:picLocks noChangeAspect="1"/>
          </p:cNvPicPr>
          <p:nvPr>
            <p:custDataLst>
              <p:tags r:id="rId1"/>
            </p:custDataLst>
          </p:nvPr>
        </p:nvPicPr>
        <p:blipFill>
          <a:blip r:embed="rId37"/>
          <a:stretch>
            <a:fillRect/>
          </a:stretch>
        </p:blipFill>
        <p:spPr bwMode="auto">
          <a:xfrm>
            <a:off x="4392019" y="804333"/>
            <a:ext cx="1117094" cy="254508"/>
          </a:xfrm>
          <a:prstGeom prst="rect">
            <a:avLst/>
          </a:prstGeom>
          <a:noFill/>
          <a:ln/>
          <a:effectLst/>
        </p:spPr>
      </p:pic>
      <p:grpSp>
        <p:nvGrpSpPr>
          <p:cNvPr id="127" name="Group 142"/>
          <p:cNvGrpSpPr>
            <a:grpSpLocks/>
          </p:cNvGrpSpPr>
          <p:nvPr/>
        </p:nvGrpSpPr>
        <p:grpSpPr bwMode="auto">
          <a:xfrm>
            <a:off x="265113" y="1653469"/>
            <a:ext cx="1646237" cy="735013"/>
            <a:chOff x="265176" y="1371600"/>
            <a:chExt cx="1646174" cy="734568"/>
          </a:xfrm>
        </p:grpSpPr>
        <p:sp>
          <p:nvSpPr>
            <p:cNvPr id="128" name="TextBox 127"/>
            <p:cNvSpPr txBox="1"/>
            <p:nvPr/>
          </p:nvSpPr>
          <p:spPr bwMode="auto">
            <a:xfrm>
              <a:off x="1217223" y="1563437"/>
              <a:ext cx="694127" cy="353943"/>
            </a:xfrm>
            <a:prstGeom prst="rect">
              <a:avLst/>
            </a:prstGeom>
            <a:noFill/>
            <a:effectLst>
              <a:outerShdw sx="1000" sy="1000" algn="ctr" rotWithShape="0">
                <a:srgbClr val="000000"/>
              </a:outerShdw>
            </a:effectLst>
          </p:spPr>
          <p:txBody>
            <a:bodyPr wrap="none">
              <a:spAutoFit/>
            </a:bodyPr>
            <a:lstStyle/>
            <a:p>
              <a:pPr>
                <a:defRPr/>
              </a:pPr>
              <a:r>
                <a:rPr lang="en-US" sz="1700" b="1" dirty="0">
                  <a:solidFill>
                    <a:schemeClr val="tx1">
                      <a:alpha val="15000"/>
                    </a:schemeClr>
                  </a:solidFill>
                  <a:latin typeface="Arial" pitchFamily="34" charset="0"/>
                  <a:cs typeface="+mn-cs"/>
                </a:rPr>
                <a:t>Prior</a:t>
              </a:r>
            </a:p>
          </p:txBody>
        </p:sp>
        <p:pic>
          <p:nvPicPr>
            <p:cNvPr id="129" name="Picture 38" descr="cube-scambled.png"/>
            <p:cNvPicPr>
              <a:picLocks noChangeAspect="1"/>
            </p:cNvPicPr>
            <p:nvPr/>
          </p:nvPicPr>
          <p:blipFill>
            <a:blip r:embed="rId38"/>
            <a:srcRect/>
            <a:stretch>
              <a:fillRect/>
            </a:stretch>
          </p:blipFill>
          <p:spPr bwMode="auto">
            <a:xfrm>
              <a:off x="295656" y="1374648"/>
              <a:ext cx="731520" cy="731520"/>
            </a:xfrm>
            <a:prstGeom prst="rect">
              <a:avLst/>
            </a:prstGeom>
            <a:noFill/>
            <a:ln w="9525">
              <a:noFill/>
              <a:miter lim="800000"/>
              <a:headEnd/>
              <a:tailEnd/>
            </a:ln>
          </p:spPr>
        </p:pic>
        <p:sp>
          <p:nvSpPr>
            <p:cNvPr id="130" name="Rectangle 129"/>
            <p:cNvSpPr/>
            <p:nvPr/>
          </p:nvSpPr>
          <p:spPr>
            <a:xfrm>
              <a:off x="265176" y="1371600"/>
              <a:ext cx="764405" cy="713942"/>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41" name="Group 160"/>
          <p:cNvGrpSpPr>
            <a:grpSpLocks/>
          </p:cNvGrpSpPr>
          <p:nvPr/>
        </p:nvGrpSpPr>
        <p:grpSpPr bwMode="auto">
          <a:xfrm>
            <a:off x="128588" y="3224424"/>
            <a:ext cx="2306637" cy="741362"/>
            <a:chOff x="128016" y="3374136"/>
            <a:chExt cx="2307209" cy="740664"/>
          </a:xfrm>
        </p:grpSpPr>
        <p:pic>
          <p:nvPicPr>
            <p:cNvPr id="142" name="Picture 158" descr="interface operators.png"/>
            <p:cNvPicPr>
              <a:picLocks noChangeAspect="1"/>
            </p:cNvPicPr>
            <p:nvPr/>
          </p:nvPicPr>
          <p:blipFill>
            <a:blip r:embed="rId39"/>
            <a:srcRect/>
            <a:stretch>
              <a:fillRect/>
            </a:stretch>
          </p:blipFill>
          <p:spPr bwMode="auto">
            <a:xfrm>
              <a:off x="143858" y="3383280"/>
              <a:ext cx="931242" cy="731520"/>
            </a:xfrm>
            <a:prstGeom prst="rect">
              <a:avLst/>
            </a:prstGeom>
            <a:noFill/>
            <a:ln w="9525">
              <a:noFill/>
              <a:miter lim="800000"/>
              <a:headEnd/>
              <a:tailEnd/>
            </a:ln>
          </p:spPr>
        </p:pic>
        <p:sp>
          <p:nvSpPr>
            <p:cNvPr id="143" name="Rectangle 142"/>
            <p:cNvSpPr/>
            <p:nvPr/>
          </p:nvSpPr>
          <p:spPr>
            <a:xfrm>
              <a:off x="128016" y="3374136"/>
              <a:ext cx="960675" cy="740664"/>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44" name="TextBox 34"/>
            <p:cNvSpPr txBox="1">
              <a:spLocks noChangeArrowheads="1"/>
            </p:cNvSpPr>
            <p:nvPr/>
          </p:nvSpPr>
          <p:spPr bwMode="auto">
            <a:xfrm>
              <a:off x="1217911" y="3581459"/>
              <a:ext cx="1217314" cy="354462"/>
            </a:xfrm>
            <a:prstGeom prst="rect">
              <a:avLst/>
            </a:prstGeom>
            <a:noFill/>
            <a:ln w="9525">
              <a:noFill/>
              <a:miter lim="800000"/>
              <a:headEnd/>
              <a:tailEnd/>
            </a:ln>
          </p:spPr>
          <p:txBody>
            <a:bodyPr wrap="none">
              <a:spAutoFit/>
            </a:bodyPr>
            <a:lstStyle/>
            <a:p>
              <a:pPr>
                <a:defRPr/>
              </a:pPr>
              <a:r>
                <a:rPr lang="en-US" sz="1700" b="1" dirty="0">
                  <a:solidFill>
                    <a:schemeClr val="tx1">
                      <a:alpha val="15000"/>
                    </a:schemeClr>
                  </a:solidFill>
                  <a:cs typeface="+mn-cs"/>
                </a:rPr>
                <a:t>Interfaces</a:t>
              </a:r>
            </a:p>
          </p:txBody>
        </p:sp>
      </p:grpSp>
      <p:grpSp>
        <p:nvGrpSpPr>
          <p:cNvPr id="155" name="Group 154"/>
          <p:cNvGrpSpPr/>
          <p:nvPr/>
        </p:nvGrpSpPr>
        <p:grpSpPr>
          <a:xfrm>
            <a:off x="126261" y="864375"/>
            <a:ext cx="2053377" cy="714375"/>
            <a:chOff x="126261" y="864375"/>
            <a:chExt cx="2053377" cy="714375"/>
          </a:xfrm>
        </p:grpSpPr>
        <p:grpSp>
          <p:nvGrpSpPr>
            <p:cNvPr id="156" name="Group 56"/>
            <p:cNvGrpSpPr>
              <a:grpSpLocks/>
            </p:cNvGrpSpPr>
            <p:nvPr/>
          </p:nvGrpSpPr>
          <p:grpSpPr bwMode="auto">
            <a:xfrm>
              <a:off x="153990" y="900541"/>
              <a:ext cx="1013428" cy="671513"/>
              <a:chOff x="1656588" y="2961132"/>
              <a:chExt cx="1013460" cy="672084"/>
            </a:xfrm>
          </p:grpSpPr>
          <p:pic>
            <p:nvPicPr>
              <p:cNvPr id="159" name="Picture 83" descr="cube-2.png"/>
              <p:cNvPicPr>
                <a:picLocks noChangeAspect="1"/>
              </p:cNvPicPr>
              <p:nvPr/>
            </p:nvPicPr>
            <p:blipFill>
              <a:blip r:embed="rId40"/>
              <a:srcRect/>
              <a:stretch>
                <a:fillRect/>
              </a:stretch>
            </p:blipFill>
            <p:spPr bwMode="auto">
              <a:xfrm>
                <a:off x="1656588" y="2961132"/>
                <a:ext cx="320040" cy="320040"/>
              </a:xfrm>
              <a:prstGeom prst="rect">
                <a:avLst/>
              </a:prstGeom>
              <a:noFill/>
              <a:ln w="9525">
                <a:noFill/>
                <a:miter lim="800000"/>
                <a:headEnd/>
                <a:tailEnd/>
              </a:ln>
            </p:spPr>
          </p:pic>
          <p:pic>
            <p:nvPicPr>
              <p:cNvPr id="160" name="Picture 84" descr="cube-4b.png"/>
              <p:cNvPicPr>
                <a:picLocks noChangeAspect="1"/>
              </p:cNvPicPr>
              <p:nvPr/>
            </p:nvPicPr>
            <p:blipFill>
              <a:blip r:embed="rId41"/>
              <a:srcRect/>
              <a:stretch>
                <a:fillRect/>
              </a:stretch>
            </p:blipFill>
            <p:spPr bwMode="auto">
              <a:xfrm>
                <a:off x="1656588" y="3313176"/>
                <a:ext cx="320040" cy="320040"/>
              </a:xfrm>
              <a:prstGeom prst="rect">
                <a:avLst/>
              </a:prstGeom>
              <a:noFill/>
              <a:ln w="9525">
                <a:noFill/>
                <a:miter lim="800000"/>
                <a:headEnd/>
                <a:tailEnd/>
              </a:ln>
            </p:spPr>
          </p:pic>
          <p:pic>
            <p:nvPicPr>
              <p:cNvPr id="161" name="Picture 37" descr="cube-3.png"/>
              <p:cNvPicPr>
                <a:picLocks noChangeAspect="1"/>
              </p:cNvPicPr>
              <p:nvPr/>
            </p:nvPicPr>
            <p:blipFill>
              <a:blip r:embed="rId42"/>
              <a:srcRect/>
              <a:stretch>
                <a:fillRect/>
              </a:stretch>
            </p:blipFill>
            <p:spPr bwMode="auto">
              <a:xfrm>
                <a:off x="2003298" y="2961132"/>
                <a:ext cx="320040" cy="320040"/>
              </a:xfrm>
              <a:prstGeom prst="rect">
                <a:avLst/>
              </a:prstGeom>
              <a:noFill/>
              <a:ln w="9525">
                <a:noFill/>
                <a:miter lim="800000"/>
                <a:headEnd/>
                <a:tailEnd/>
              </a:ln>
            </p:spPr>
          </p:pic>
          <p:pic>
            <p:nvPicPr>
              <p:cNvPr id="162" name="Picture 40" descr="cube-5.png"/>
              <p:cNvPicPr>
                <a:picLocks noChangeAspect="1"/>
              </p:cNvPicPr>
              <p:nvPr/>
            </p:nvPicPr>
            <p:blipFill>
              <a:blip r:embed="rId43"/>
              <a:srcRect/>
              <a:stretch>
                <a:fillRect/>
              </a:stretch>
            </p:blipFill>
            <p:spPr bwMode="auto">
              <a:xfrm>
                <a:off x="2003298" y="3313176"/>
                <a:ext cx="320040" cy="320040"/>
              </a:xfrm>
              <a:prstGeom prst="rect">
                <a:avLst/>
              </a:prstGeom>
              <a:noFill/>
              <a:ln w="9525">
                <a:noFill/>
                <a:miter lim="800000"/>
                <a:headEnd/>
                <a:tailEnd/>
              </a:ln>
            </p:spPr>
          </p:pic>
          <p:pic>
            <p:nvPicPr>
              <p:cNvPr id="163" name="Picture 38" descr="cube-4a.png"/>
              <p:cNvPicPr>
                <a:picLocks noChangeAspect="1"/>
              </p:cNvPicPr>
              <p:nvPr/>
            </p:nvPicPr>
            <p:blipFill>
              <a:blip r:embed="rId44"/>
              <a:srcRect/>
              <a:stretch>
                <a:fillRect/>
              </a:stretch>
            </p:blipFill>
            <p:spPr bwMode="auto">
              <a:xfrm>
                <a:off x="2350008" y="2961132"/>
                <a:ext cx="320040" cy="320040"/>
              </a:xfrm>
              <a:prstGeom prst="rect">
                <a:avLst/>
              </a:prstGeom>
              <a:noFill/>
              <a:ln w="9525">
                <a:noFill/>
                <a:miter lim="800000"/>
                <a:headEnd/>
                <a:tailEnd/>
              </a:ln>
            </p:spPr>
          </p:pic>
          <p:pic>
            <p:nvPicPr>
              <p:cNvPr id="164" name="Picture 41" descr="cube-6.png"/>
              <p:cNvPicPr>
                <a:picLocks noChangeAspect="1"/>
              </p:cNvPicPr>
              <p:nvPr/>
            </p:nvPicPr>
            <p:blipFill>
              <a:blip r:embed="rId45"/>
              <a:srcRect/>
              <a:stretch>
                <a:fillRect/>
              </a:stretch>
            </p:blipFill>
            <p:spPr bwMode="auto">
              <a:xfrm>
                <a:off x="2350008" y="3313176"/>
                <a:ext cx="320040" cy="320040"/>
              </a:xfrm>
              <a:prstGeom prst="rect">
                <a:avLst/>
              </a:prstGeom>
              <a:noFill/>
              <a:ln w="9525">
                <a:noFill/>
                <a:miter lim="800000"/>
                <a:headEnd/>
                <a:tailEnd/>
              </a:ln>
            </p:spPr>
          </p:pic>
        </p:grpSp>
        <p:sp>
          <p:nvSpPr>
            <p:cNvPr id="157" name="TextBox 25"/>
            <p:cNvSpPr txBox="1">
              <a:spLocks noChangeArrowheads="1"/>
            </p:cNvSpPr>
            <p:nvPr/>
          </p:nvSpPr>
          <p:spPr bwMode="auto">
            <a:xfrm>
              <a:off x="1217643" y="1054329"/>
              <a:ext cx="961995" cy="353712"/>
            </a:xfrm>
            <a:prstGeom prst="rect">
              <a:avLst/>
            </a:prstGeom>
            <a:noFill/>
            <a:ln w="9525">
              <a:noFill/>
              <a:miter lim="800000"/>
              <a:headEnd/>
              <a:tailEnd/>
            </a:ln>
          </p:spPr>
          <p:txBody>
            <a:bodyPr wrap="none">
              <a:spAutoFit/>
            </a:bodyPr>
            <a:lstStyle/>
            <a:p>
              <a:r>
                <a:rPr lang="en-US" sz="1700" b="1" dirty="0">
                  <a:solidFill>
                    <a:schemeClr val="tx1">
                      <a:alpha val="15000"/>
                    </a:schemeClr>
                  </a:solidFill>
                </a:rPr>
                <a:t>Shapes</a:t>
              </a:r>
            </a:p>
          </p:txBody>
        </p:sp>
        <p:sp>
          <p:nvSpPr>
            <p:cNvPr id="158" name="Rectangle 157"/>
            <p:cNvSpPr/>
            <p:nvPr/>
          </p:nvSpPr>
          <p:spPr bwMode="auto">
            <a:xfrm>
              <a:off x="126261" y="864375"/>
              <a:ext cx="1092940" cy="714375"/>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65" name="Group 164"/>
          <p:cNvGrpSpPr/>
          <p:nvPr/>
        </p:nvGrpSpPr>
        <p:grpSpPr>
          <a:xfrm>
            <a:off x="117475" y="2469903"/>
            <a:ext cx="2397125" cy="658812"/>
            <a:chOff x="117475" y="2700338"/>
            <a:chExt cx="2397125" cy="658812"/>
          </a:xfrm>
        </p:grpSpPr>
        <p:grpSp>
          <p:nvGrpSpPr>
            <p:cNvPr id="166" name="Group 162"/>
            <p:cNvGrpSpPr>
              <a:grpSpLocks/>
            </p:cNvGrpSpPr>
            <p:nvPr/>
          </p:nvGrpSpPr>
          <p:grpSpPr bwMode="auto">
            <a:xfrm>
              <a:off x="117475" y="2700338"/>
              <a:ext cx="1009651" cy="658812"/>
              <a:chOff x="300038" y="2993581"/>
              <a:chExt cx="1010462" cy="658368"/>
            </a:xfrm>
          </p:grpSpPr>
          <p:pic>
            <p:nvPicPr>
              <p:cNvPr id="168" name="Picture 36" descr="mode-0.png"/>
              <p:cNvPicPr>
                <a:picLocks noChangeAspect="1"/>
              </p:cNvPicPr>
              <p:nvPr/>
            </p:nvPicPr>
            <p:blipFill>
              <a:blip r:embed="rId29"/>
              <a:srcRect/>
              <a:stretch>
                <a:fillRect/>
              </a:stretch>
            </p:blipFill>
            <p:spPr bwMode="auto">
              <a:xfrm>
                <a:off x="300038" y="2993581"/>
                <a:ext cx="320025" cy="320040"/>
              </a:xfrm>
              <a:prstGeom prst="rect">
                <a:avLst/>
              </a:prstGeom>
              <a:noFill/>
              <a:ln w="9525">
                <a:noFill/>
                <a:miter lim="800000"/>
                <a:headEnd/>
                <a:tailEnd/>
              </a:ln>
            </p:spPr>
          </p:pic>
          <p:pic>
            <p:nvPicPr>
              <p:cNvPr id="169" name="Picture 37" descr="mode-1.png"/>
              <p:cNvPicPr>
                <a:picLocks noChangeAspect="1"/>
              </p:cNvPicPr>
              <p:nvPr/>
            </p:nvPicPr>
            <p:blipFill>
              <a:blip r:embed="rId30"/>
              <a:srcRect/>
              <a:stretch>
                <a:fillRect/>
              </a:stretch>
            </p:blipFill>
            <p:spPr bwMode="auto">
              <a:xfrm>
                <a:off x="646181" y="2993581"/>
                <a:ext cx="319101" cy="320040"/>
              </a:xfrm>
              <a:prstGeom prst="rect">
                <a:avLst/>
              </a:prstGeom>
              <a:noFill/>
              <a:ln w="9525">
                <a:noFill/>
                <a:miter lim="800000"/>
                <a:headEnd/>
                <a:tailEnd/>
              </a:ln>
            </p:spPr>
          </p:pic>
          <p:pic>
            <p:nvPicPr>
              <p:cNvPr id="170" name="Picture 38" descr="mode-2.png"/>
              <p:cNvPicPr>
                <a:picLocks noChangeAspect="1"/>
              </p:cNvPicPr>
              <p:nvPr/>
            </p:nvPicPr>
            <p:blipFill>
              <a:blip r:embed="rId31"/>
              <a:srcRect/>
              <a:stretch>
                <a:fillRect/>
              </a:stretch>
            </p:blipFill>
            <p:spPr bwMode="auto">
              <a:xfrm>
                <a:off x="991399" y="2993581"/>
                <a:ext cx="319101" cy="320040"/>
              </a:xfrm>
              <a:prstGeom prst="rect">
                <a:avLst/>
              </a:prstGeom>
              <a:noFill/>
              <a:ln w="9525">
                <a:noFill/>
                <a:miter lim="800000"/>
                <a:headEnd/>
                <a:tailEnd/>
              </a:ln>
            </p:spPr>
          </p:pic>
          <p:pic>
            <p:nvPicPr>
              <p:cNvPr id="171" name="Picture 39" descr="mode-3.png"/>
              <p:cNvPicPr>
                <a:picLocks noChangeAspect="1"/>
              </p:cNvPicPr>
              <p:nvPr/>
            </p:nvPicPr>
            <p:blipFill>
              <a:blip r:embed="rId32"/>
              <a:srcRect/>
              <a:stretch>
                <a:fillRect/>
              </a:stretch>
            </p:blipFill>
            <p:spPr bwMode="auto">
              <a:xfrm>
                <a:off x="300038" y="3331909"/>
                <a:ext cx="320025" cy="320040"/>
              </a:xfrm>
              <a:prstGeom prst="rect">
                <a:avLst/>
              </a:prstGeom>
              <a:noFill/>
              <a:ln w="9525">
                <a:noFill/>
                <a:miter lim="800000"/>
                <a:headEnd/>
                <a:tailEnd/>
              </a:ln>
            </p:spPr>
          </p:pic>
          <p:pic>
            <p:nvPicPr>
              <p:cNvPr id="172" name="Picture 40" descr="mode-4.png"/>
              <p:cNvPicPr>
                <a:picLocks noChangeAspect="1"/>
              </p:cNvPicPr>
              <p:nvPr/>
            </p:nvPicPr>
            <p:blipFill>
              <a:blip r:embed="rId33"/>
              <a:srcRect/>
              <a:stretch>
                <a:fillRect/>
              </a:stretch>
            </p:blipFill>
            <p:spPr bwMode="auto">
              <a:xfrm>
                <a:off x="645719" y="3331909"/>
                <a:ext cx="320025" cy="320040"/>
              </a:xfrm>
              <a:prstGeom prst="rect">
                <a:avLst/>
              </a:prstGeom>
              <a:noFill/>
              <a:ln w="9525">
                <a:noFill/>
                <a:miter lim="800000"/>
                <a:headEnd/>
                <a:tailEnd/>
              </a:ln>
            </p:spPr>
          </p:pic>
          <p:pic>
            <p:nvPicPr>
              <p:cNvPr id="173" name="Picture 41" descr="mode-5.png"/>
              <p:cNvPicPr>
                <a:picLocks noChangeAspect="1"/>
              </p:cNvPicPr>
              <p:nvPr/>
            </p:nvPicPr>
            <p:blipFill>
              <a:blip r:embed="rId34"/>
              <a:srcRect/>
              <a:stretch>
                <a:fillRect/>
              </a:stretch>
            </p:blipFill>
            <p:spPr bwMode="auto">
              <a:xfrm>
                <a:off x="991400" y="3331909"/>
                <a:ext cx="319100" cy="320040"/>
              </a:xfrm>
              <a:prstGeom prst="rect">
                <a:avLst/>
              </a:prstGeom>
              <a:noFill/>
              <a:ln w="9525">
                <a:noFill/>
                <a:miter lim="800000"/>
                <a:headEnd/>
                <a:tailEnd/>
              </a:ln>
            </p:spPr>
          </p:pic>
        </p:grpSp>
        <p:sp>
          <p:nvSpPr>
            <p:cNvPr id="167" name="TextBox 166"/>
            <p:cNvSpPr txBox="1"/>
            <p:nvPr/>
          </p:nvSpPr>
          <p:spPr bwMode="auto">
            <a:xfrm>
              <a:off x="1217577" y="2846457"/>
              <a:ext cx="1297023" cy="353943"/>
            </a:xfrm>
            <a:prstGeom prst="rect">
              <a:avLst/>
            </a:prstGeom>
            <a:noFill/>
            <a:effectLst>
              <a:outerShdw sx="1000" sy="1000" algn="ctr" rotWithShape="0">
                <a:srgbClr val="000000"/>
              </a:outerShdw>
            </a:effectLst>
          </p:spPr>
          <p:txBody>
            <a:bodyPr wrap="none">
              <a:spAutoFit/>
            </a:bodyPr>
            <a:lstStyle/>
            <a:p>
              <a:pPr>
                <a:defRPr/>
              </a:pPr>
              <a:r>
                <a:rPr lang="en-US" sz="1700" b="1" dirty="0">
                  <a:latin typeface="Arial" pitchFamily="34" charset="0"/>
                  <a:cs typeface="+mn-cs"/>
                </a:rPr>
                <a:t>U Textures</a:t>
              </a:r>
            </a:p>
          </p:txBody>
        </p:sp>
      </p:grpSp>
    </p:spTree>
  </p:cSld>
  <p:clrMapOvr>
    <a:masterClrMapping/>
  </p:clrMapOvr>
  <p:transition advTm="624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Dictionary: U Textures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20483" name="Picture 2" descr="S11_LogoHor.png"/>
          <p:cNvPicPr>
            <a:picLocks noChangeAspect="1"/>
          </p:cNvPicPr>
          <p:nvPr/>
        </p:nvPicPr>
        <p:blipFill>
          <a:blip r:embed="rId3"/>
          <a:srcRect t="79630" r="54198"/>
          <a:stretch>
            <a:fillRect/>
          </a:stretch>
        </p:blipFill>
        <p:spPr bwMode="auto">
          <a:xfrm>
            <a:off x="5638800" y="39688"/>
            <a:ext cx="1584325" cy="493712"/>
          </a:xfrm>
          <a:prstGeom prst="rect">
            <a:avLst/>
          </a:prstGeom>
          <a:noFill/>
          <a:ln w="9525">
            <a:noFill/>
            <a:miter lim="800000"/>
            <a:headEnd/>
            <a:tailEnd/>
          </a:ln>
        </p:spPr>
      </p:pic>
      <p:pic>
        <p:nvPicPr>
          <p:cNvPr id="68" name="Picture 43" descr="jaakko-scalar-indirect.png"/>
          <p:cNvPicPr>
            <a:picLocks noChangeAspect="1"/>
          </p:cNvPicPr>
          <p:nvPr/>
        </p:nvPicPr>
        <p:blipFill>
          <a:blip r:embed="rId4"/>
          <a:srcRect l="16877" r="16877"/>
          <a:stretch>
            <a:fillRect/>
          </a:stretch>
        </p:blipFill>
        <p:spPr bwMode="auto">
          <a:xfrm>
            <a:off x="125945" y="682646"/>
            <a:ext cx="2152872" cy="1828800"/>
          </a:xfrm>
          <a:prstGeom prst="rect">
            <a:avLst/>
          </a:prstGeom>
          <a:noFill/>
          <a:ln w="9525">
            <a:noFill/>
            <a:miter lim="800000"/>
            <a:headEnd/>
            <a:tailEnd/>
          </a:ln>
        </p:spPr>
      </p:pic>
      <p:pic>
        <p:nvPicPr>
          <p:cNvPr id="8" name="Picture 46" descr="soldier-scalar-indirect+direct.png"/>
          <p:cNvPicPr>
            <a:picLocks noChangeAspect="1"/>
          </p:cNvPicPr>
          <p:nvPr/>
        </p:nvPicPr>
        <p:blipFill>
          <a:blip r:embed="rId5"/>
          <a:srcRect l="28119" r="5624"/>
          <a:stretch>
            <a:fillRect/>
          </a:stretch>
        </p:blipFill>
        <p:spPr bwMode="auto">
          <a:xfrm>
            <a:off x="3355977" y="682646"/>
            <a:ext cx="2153254" cy="1828800"/>
          </a:xfrm>
          <a:prstGeom prst="rect">
            <a:avLst/>
          </a:prstGeom>
          <a:noFill/>
          <a:ln w="9525">
            <a:noFill/>
            <a:miter lim="800000"/>
            <a:headEnd/>
            <a:tailEnd/>
          </a:ln>
        </p:spPr>
      </p:pic>
      <p:sp>
        <p:nvSpPr>
          <p:cNvPr id="10" name="TextBox 9"/>
          <p:cNvSpPr txBox="1"/>
          <p:nvPr/>
        </p:nvSpPr>
        <p:spPr>
          <a:xfrm>
            <a:off x="6262063" y="912166"/>
            <a:ext cx="521297" cy="461665"/>
          </a:xfrm>
          <a:prstGeom prst="rect">
            <a:avLst/>
          </a:prstGeom>
          <a:noFill/>
        </p:spPr>
        <p:txBody>
          <a:bodyPr wrap="none" rtlCol="0">
            <a:spAutoFit/>
          </a:bodyPr>
          <a:lstStyle/>
          <a:p>
            <a:r>
              <a:rPr lang="en-US" dirty="0" smtClean="0"/>
              <a:t>U</a:t>
            </a:r>
            <a:r>
              <a:rPr lang="en-US" baseline="-25000" dirty="0" smtClean="0"/>
              <a:t>b</a:t>
            </a:r>
          </a:p>
        </p:txBody>
      </p:sp>
      <p:sp>
        <p:nvSpPr>
          <p:cNvPr id="11" name="TextBox 10"/>
          <p:cNvSpPr txBox="1"/>
          <p:nvPr/>
        </p:nvSpPr>
        <p:spPr>
          <a:xfrm>
            <a:off x="310055" y="3383901"/>
            <a:ext cx="726481" cy="461665"/>
          </a:xfrm>
          <a:prstGeom prst="rect">
            <a:avLst/>
          </a:prstGeom>
          <a:noFill/>
        </p:spPr>
        <p:txBody>
          <a:bodyPr wrap="none" rtlCol="0">
            <a:spAutoFit/>
          </a:bodyPr>
          <a:lstStyle/>
          <a:p>
            <a:r>
              <a:rPr lang="en-US" dirty="0" smtClean="0"/>
              <a:t>U</a:t>
            </a:r>
            <a:r>
              <a:rPr lang="en-US" baseline="-25000" dirty="0" smtClean="0"/>
              <a:t>vec</a:t>
            </a:r>
          </a:p>
        </p:txBody>
      </p:sp>
      <p:cxnSp>
        <p:nvCxnSpPr>
          <p:cNvPr id="13" name="Straight Arrow Connector 12"/>
          <p:cNvCxnSpPr>
            <a:stCxn id="11" idx="3"/>
          </p:cNvCxnSpPr>
          <p:nvPr/>
        </p:nvCxnSpPr>
        <p:spPr>
          <a:xfrm>
            <a:off x="1036536" y="3614734"/>
            <a:ext cx="584159" cy="5026"/>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a:stCxn id="10" idx="1"/>
          </p:cNvCxnSpPr>
          <p:nvPr/>
        </p:nvCxnSpPr>
        <p:spPr>
          <a:xfrm rot="10800000" flipV="1">
            <a:off x="5618847" y="1142999"/>
            <a:ext cx="643217" cy="4730"/>
          </a:xfrm>
          <a:prstGeom prst="line">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12" name="Picture 47" descr="soldier-vector-indirect+direct.png"/>
          <p:cNvPicPr>
            <a:picLocks noChangeAspect="1"/>
          </p:cNvPicPr>
          <p:nvPr/>
        </p:nvPicPr>
        <p:blipFill>
          <a:blip r:embed="rId6"/>
          <a:srcRect l="28119" r="5624"/>
          <a:stretch>
            <a:fillRect/>
          </a:stretch>
        </p:blipFill>
        <p:spPr bwMode="auto">
          <a:xfrm>
            <a:off x="5092911" y="2183227"/>
            <a:ext cx="2153272" cy="1828800"/>
          </a:xfrm>
          <a:prstGeom prst="rect">
            <a:avLst/>
          </a:prstGeom>
          <a:noFill/>
          <a:ln w="9525">
            <a:noFill/>
            <a:miter lim="800000"/>
            <a:headEnd/>
            <a:tailEnd/>
          </a:ln>
        </p:spPr>
      </p:pic>
      <p:pic>
        <p:nvPicPr>
          <p:cNvPr id="14" name="Picture 44" descr="jaakko-vector-indirect.png"/>
          <p:cNvPicPr>
            <a:picLocks noChangeAspect="1"/>
          </p:cNvPicPr>
          <p:nvPr/>
        </p:nvPicPr>
        <p:blipFill>
          <a:blip r:embed="rId7"/>
          <a:srcRect l="16877" r="16877"/>
          <a:stretch>
            <a:fillRect/>
          </a:stretch>
        </p:blipFill>
        <p:spPr bwMode="auto">
          <a:xfrm>
            <a:off x="1842045" y="2183227"/>
            <a:ext cx="2152887" cy="1828800"/>
          </a:xfrm>
          <a:prstGeom prst="rect">
            <a:avLst/>
          </a:prstGeom>
          <a:noFill/>
          <a:ln w="38100">
            <a:noFill/>
            <a:miter lim="800000"/>
            <a:headEnd/>
            <a:tailEnd/>
          </a:ln>
        </p:spPr>
      </p:pic>
    </p:spTree>
  </p:cSld>
  <p:clrMapOvr>
    <a:masterClrMapping/>
  </p:clrMapOvr>
  <p:transition advTm="695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Dictionary: U Textures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20483" name="Picture 2" descr="S11_LogoHor.png"/>
          <p:cNvPicPr>
            <a:picLocks noChangeAspect="1"/>
          </p:cNvPicPr>
          <p:nvPr/>
        </p:nvPicPr>
        <p:blipFill>
          <a:blip r:embed="rId3"/>
          <a:srcRect t="79630" r="54198"/>
          <a:stretch>
            <a:fillRect/>
          </a:stretch>
        </p:blipFill>
        <p:spPr bwMode="auto">
          <a:xfrm>
            <a:off x="5638800" y="39688"/>
            <a:ext cx="1584325" cy="493712"/>
          </a:xfrm>
          <a:prstGeom prst="rect">
            <a:avLst/>
          </a:prstGeom>
          <a:noFill/>
          <a:ln w="9525">
            <a:noFill/>
            <a:miter lim="800000"/>
            <a:headEnd/>
            <a:tailEnd/>
          </a:ln>
        </p:spPr>
      </p:pic>
      <p:pic>
        <p:nvPicPr>
          <p:cNvPr id="68" name="Picture 43" descr="jaakko-scalar-indirect.png"/>
          <p:cNvPicPr>
            <a:picLocks noChangeAspect="1"/>
          </p:cNvPicPr>
          <p:nvPr/>
        </p:nvPicPr>
        <p:blipFill>
          <a:blip r:embed="rId4"/>
          <a:srcRect l="16877" r="16877"/>
          <a:stretch>
            <a:fillRect/>
          </a:stretch>
        </p:blipFill>
        <p:spPr bwMode="auto">
          <a:xfrm>
            <a:off x="125945" y="682646"/>
            <a:ext cx="2152872" cy="1828800"/>
          </a:xfrm>
          <a:prstGeom prst="rect">
            <a:avLst/>
          </a:prstGeom>
          <a:noFill/>
          <a:ln w="9525">
            <a:noFill/>
            <a:miter lim="800000"/>
            <a:headEnd/>
            <a:tailEnd/>
          </a:ln>
        </p:spPr>
      </p:pic>
      <p:pic>
        <p:nvPicPr>
          <p:cNvPr id="8" name="Picture 46" descr="soldier-scalar-indirect+direct.png"/>
          <p:cNvPicPr>
            <a:picLocks noChangeAspect="1"/>
          </p:cNvPicPr>
          <p:nvPr/>
        </p:nvPicPr>
        <p:blipFill>
          <a:blip r:embed="rId5"/>
          <a:srcRect l="28119" r="5624"/>
          <a:stretch>
            <a:fillRect/>
          </a:stretch>
        </p:blipFill>
        <p:spPr bwMode="auto">
          <a:xfrm>
            <a:off x="3355977" y="682646"/>
            <a:ext cx="2153254" cy="1828800"/>
          </a:xfrm>
          <a:prstGeom prst="rect">
            <a:avLst/>
          </a:prstGeom>
          <a:noFill/>
          <a:ln w="9525">
            <a:noFill/>
            <a:miter lim="800000"/>
            <a:headEnd/>
            <a:tailEnd/>
          </a:ln>
        </p:spPr>
      </p:pic>
      <p:pic>
        <p:nvPicPr>
          <p:cNvPr id="9" name="Picture 47" descr="soldier-vector-indirect+direct.png"/>
          <p:cNvPicPr>
            <a:picLocks noChangeAspect="1"/>
          </p:cNvPicPr>
          <p:nvPr/>
        </p:nvPicPr>
        <p:blipFill>
          <a:blip r:embed="rId6"/>
          <a:srcRect l="28119" r="5624"/>
          <a:stretch>
            <a:fillRect/>
          </a:stretch>
        </p:blipFill>
        <p:spPr bwMode="auto">
          <a:xfrm>
            <a:off x="5092911" y="2185416"/>
            <a:ext cx="2153272" cy="1828800"/>
          </a:xfrm>
          <a:prstGeom prst="rect">
            <a:avLst/>
          </a:prstGeom>
          <a:noFill/>
          <a:ln w="9525">
            <a:noFill/>
            <a:miter lim="800000"/>
            <a:headEnd/>
            <a:tailEnd/>
          </a:ln>
        </p:spPr>
      </p:pic>
      <p:sp>
        <p:nvSpPr>
          <p:cNvPr id="10" name="TextBox 9"/>
          <p:cNvSpPr txBox="1"/>
          <p:nvPr/>
        </p:nvSpPr>
        <p:spPr>
          <a:xfrm>
            <a:off x="6262063" y="912166"/>
            <a:ext cx="521297" cy="461665"/>
          </a:xfrm>
          <a:prstGeom prst="rect">
            <a:avLst/>
          </a:prstGeom>
          <a:noFill/>
        </p:spPr>
        <p:txBody>
          <a:bodyPr wrap="none" rtlCol="0">
            <a:spAutoFit/>
          </a:bodyPr>
          <a:lstStyle/>
          <a:p>
            <a:r>
              <a:rPr lang="en-US" dirty="0" smtClean="0"/>
              <a:t>U</a:t>
            </a:r>
            <a:r>
              <a:rPr lang="en-US" baseline="-25000" dirty="0" smtClean="0"/>
              <a:t>b</a:t>
            </a:r>
          </a:p>
        </p:txBody>
      </p:sp>
      <p:sp>
        <p:nvSpPr>
          <p:cNvPr id="11" name="TextBox 10"/>
          <p:cNvSpPr txBox="1"/>
          <p:nvPr/>
        </p:nvSpPr>
        <p:spPr>
          <a:xfrm>
            <a:off x="310055" y="3383901"/>
            <a:ext cx="726481" cy="461665"/>
          </a:xfrm>
          <a:prstGeom prst="rect">
            <a:avLst/>
          </a:prstGeom>
          <a:noFill/>
        </p:spPr>
        <p:txBody>
          <a:bodyPr wrap="none" rtlCol="0">
            <a:spAutoFit/>
          </a:bodyPr>
          <a:lstStyle/>
          <a:p>
            <a:r>
              <a:rPr lang="en-US" dirty="0" smtClean="0"/>
              <a:t>U</a:t>
            </a:r>
            <a:r>
              <a:rPr lang="en-US" baseline="-25000" dirty="0" smtClean="0"/>
              <a:t>vec</a:t>
            </a:r>
          </a:p>
        </p:txBody>
      </p:sp>
      <p:cxnSp>
        <p:nvCxnSpPr>
          <p:cNvPr id="13" name="Straight Arrow Connector 12"/>
          <p:cNvCxnSpPr>
            <a:stCxn id="11" idx="3"/>
          </p:cNvCxnSpPr>
          <p:nvPr/>
        </p:nvCxnSpPr>
        <p:spPr>
          <a:xfrm>
            <a:off x="1036536" y="3614734"/>
            <a:ext cx="584159" cy="5026"/>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a:stCxn id="10" idx="1"/>
          </p:cNvCxnSpPr>
          <p:nvPr/>
        </p:nvCxnSpPr>
        <p:spPr>
          <a:xfrm rot="10800000" flipV="1">
            <a:off x="5618847" y="1142999"/>
            <a:ext cx="643217" cy="4730"/>
          </a:xfrm>
          <a:prstGeom prst="line">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69" name="Picture 44" descr="jaakko-vector-indirect.png"/>
          <p:cNvPicPr>
            <a:picLocks noChangeAspect="1"/>
          </p:cNvPicPr>
          <p:nvPr/>
        </p:nvPicPr>
        <p:blipFill>
          <a:blip r:embed="rId7"/>
          <a:srcRect l="16877" r="16877"/>
          <a:stretch>
            <a:fillRect/>
          </a:stretch>
        </p:blipFill>
        <p:spPr bwMode="auto">
          <a:xfrm>
            <a:off x="1842045" y="2185416"/>
            <a:ext cx="2152887" cy="1828800"/>
          </a:xfrm>
          <a:prstGeom prst="rect">
            <a:avLst/>
          </a:prstGeom>
          <a:noFill/>
          <a:ln w="57150">
            <a:solidFill>
              <a:srgbClr val="FF0000"/>
            </a:solidFill>
            <a:miter lim="800000"/>
            <a:headEnd/>
            <a:tailEnd/>
          </a:ln>
        </p:spPr>
      </p:pic>
    </p:spTree>
  </p:cSld>
  <p:clrMapOvr>
    <a:masterClrMapping/>
  </p:clrMapOvr>
  <p:transition advTm="6957"/>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Dictionary: U Textures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20483" name="Picture 2" descr="S11_LogoHor.png"/>
          <p:cNvPicPr>
            <a:picLocks noChangeAspect="1"/>
          </p:cNvPicPr>
          <p:nvPr/>
        </p:nvPicPr>
        <p:blipFill>
          <a:blip r:embed="rId3"/>
          <a:srcRect t="79630" r="54198"/>
          <a:stretch>
            <a:fillRect/>
          </a:stretch>
        </p:blipFill>
        <p:spPr bwMode="auto">
          <a:xfrm>
            <a:off x="5638800" y="39688"/>
            <a:ext cx="1584325" cy="493712"/>
          </a:xfrm>
          <a:prstGeom prst="rect">
            <a:avLst/>
          </a:prstGeom>
          <a:noFill/>
          <a:ln w="9525">
            <a:noFill/>
            <a:miter lim="800000"/>
            <a:headEnd/>
            <a:tailEnd/>
          </a:ln>
        </p:spPr>
      </p:pic>
      <p:pic>
        <p:nvPicPr>
          <p:cNvPr id="68" name="Picture 43" descr="jaakko-scalar-indirect.png"/>
          <p:cNvPicPr>
            <a:picLocks noChangeAspect="1"/>
          </p:cNvPicPr>
          <p:nvPr/>
        </p:nvPicPr>
        <p:blipFill>
          <a:blip r:embed="rId4"/>
          <a:srcRect l="16877" r="16877"/>
          <a:stretch>
            <a:fillRect/>
          </a:stretch>
        </p:blipFill>
        <p:spPr bwMode="auto">
          <a:xfrm>
            <a:off x="125945" y="682646"/>
            <a:ext cx="2152872" cy="1828800"/>
          </a:xfrm>
          <a:prstGeom prst="rect">
            <a:avLst/>
          </a:prstGeom>
          <a:noFill/>
          <a:ln w="9525">
            <a:noFill/>
            <a:miter lim="800000"/>
            <a:headEnd/>
            <a:tailEnd/>
          </a:ln>
        </p:spPr>
      </p:pic>
      <p:sp>
        <p:nvSpPr>
          <p:cNvPr id="10" name="TextBox 9"/>
          <p:cNvSpPr txBox="1"/>
          <p:nvPr/>
        </p:nvSpPr>
        <p:spPr>
          <a:xfrm>
            <a:off x="6262063" y="912166"/>
            <a:ext cx="521297" cy="461665"/>
          </a:xfrm>
          <a:prstGeom prst="rect">
            <a:avLst/>
          </a:prstGeom>
          <a:noFill/>
        </p:spPr>
        <p:txBody>
          <a:bodyPr wrap="none" rtlCol="0">
            <a:spAutoFit/>
          </a:bodyPr>
          <a:lstStyle/>
          <a:p>
            <a:r>
              <a:rPr lang="en-US" dirty="0" smtClean="0"/>
              <a:t>U</a:t>
            </a:r>
            <a:r>
              <a:rPr lang="en-US" baseline="-25000" dirty="0" smtClean="0"/>
              <a:t>b</a:t>
            </a:r>
          </a:p>
        </p:txBody>
      </p:sp>
      <p:sp>
        <p:nvSpPr>
          <p:cNvPr id="11" name="TextBox 10"/>
          <p:cNvSpPr txBox="1"/>
          <p:nvPr/>
        </p:nvSpPr>
        <p:spPr>
          <a:xfrm>
            <a:off x="310055" y="3383901"/>
            <a:ext cx="726481" cy="461665"/>
          </a:xfrm>
          <a:prstGeom prst="rect">
            <a:avLst/>
          </a:prstGeom>
          <a:noFill/>
        </p:spPr>
        <p:txBody>
          <a:bodyPr wrap="none" rtlCol="0">
            <a:spAutoFit/>
          </a:bodyPr>
          <a:lstStyle/>
          <a:p>
            <a:r>
              <a:rPr lang="en-US" dirty="0" smtClean="0"/>
              <a:t>U</a:t>
            </a:r>
            <a:r>
              <a:rPr lang="en-US" baseline="-25000" dirty="0" smtClean="0"/>
              <a:t>vec</a:t>
            </a:r>
          </a:p>
        </p:txBody>
      </p:sp>
      <p:cxnSp>
        <p:nvCxnSpPr>
          <p:cNvPr id="13" name="Straight Arrow Connector 12"/>
          <p:cNvCxnSpPr>
            <a:stCxn id="11" idx="3"/>
          </p:cNvCxnSpPr>
          <p:nvPr/>
        </p:nvCxnSpPr>
        <p:spPr>
          <a:xfrm>
            <a:off x="1036536" y="3614734"/>
            <a:ext cx="584159" cy="5026"/>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a:stCxn id="10" idx="1"/>
          </p:cNvCxnSpPr>
          <p:nvPr/>
        </p:nvCxnSpPr>
        <p:spPr>
          <a:xfrm rot="10800000" flipV="1">
            <a:off x="5618847" y="1142999"/>
            <a:ext cx="643217" cy="4730"/>
          </a:xfrm>
          <a:prstGeom prst="line">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69" name="Picture 44" descr="jaakko-vector-indirect.png"/>
          <p:cNvPicPr>
            <a:picLocks noChangeAspect="1"/>
          </p:cNvPicPr>
          <p:nvPr/>
        </p:nvPicPr>
        <p:blipFill>
          <a:blip r:embed="rId5"/>
          <a:srcRect l="16877" r="16877"/>
          <a:stretch>
            <a:fillRect/>
          </a:stretch>
        </p:blipFill>
        <p:spPr bwMode="auto">
          <a:xfrm>
            <a:off x="1842045" y="2183227"/>
            <a:ext cx="2152887" cy="1828800"/>
          </a:xfrm>
          <a:prstGeom prst="rect">
            <a:avLst/>
          </a:prstGeom>
          <a:noFill/>
          <a:ln w="38100">
            <a:noFill/>
            <a:miter lim="800000"/>
            <a:headEnd/>
            <a:tailEnd/>
          </a:ln>
        </p:spPr>
      </p:pic>
      <p:pic>
        <p:nvPicPr>
          <p:cNvPr id="8" name="Picture 46" descr="soldier-scalar-indirect+direct.png"/>
          <p:cNvPicPr>
            <a:picLocks noChangeAspect="1"/>
          </p:cNvPicPr>
          <p:nvPr/>
        </p:nvPicPr>
        <p:blipFill>
          <a:blip r:embed="rId6"/>
          <a:srcRect l="28119" r="5624"/>
          <a:stretch>
            <a:fillRect/>
          </a:stretch>
        </p:blipFill>
        <p:spPr bwMode="auto">
          <a:xfrm>
            <a:off x="3355977" y="682646"/>
            <a:ext cx="2153254" cy="1828800"/>
          </a:xfrm>
          <a:prstGeom prst="rect">
            <a:avLst/>
          </a:prstGeom>
          <a:noFill/>
          <a:ln w="9525">
            <a:noFill/>
            <a:miter lim="800000"/>
            <a:headEnd/>
            <a:tailEnd/>
          </a:ln>
        </p:spPr>
      </p:pic>
      <p:pic>
        <p:nvPicPr>
          <p:cNvPr id="9" name="Picture 47" descr="soldier-vector-indirect+direct.png"/>
          <p:cNvPicPr>
            <a:picLocks noChangeAspect="1"/>
          </p:cNvPicPr>
          <p:nvPr/>
        </p:nvPicPr>
        <p:blipFill>
          <a:blip r:embed="rId7"/>
          <a:srcRect l="28119" r="5624"/>
          <a:stretch>
            <a:fillRect/>
          </a:stretch>
        </p:blipFill>
        <p:spPr bwMode="auto">
          <a:xfrm>
            <a:off x="5092911" y="2183227"/>
            <a:ext cx="2153272" cy="1828800"/>
          </a:xfrm>
          <a:prstGeom prst="rect">
            <a:avLst/>
          </a:prstGeom>
          <a:noFill/>
          <a:ln w="57150">
            <a:solidFill>
              <a:srgbClr val="FF0000"/>
            </a:solidFill>
            <a:miter lim="800000"/>
            <a:headEnd/>
            <a:tailEnd/>
          </a:ln>
        </p:spPr>
      </p:pic>
      <p:cxnSp>
        <p:nvCxnSpPr>
          <p:cNvPr id="14" name="Straight Arrow Connector 13"/>
          <p:cNvCxnSpPr/>
          <p:nvPr/>
        </p:nvCxnSpPr>
        <p:spPr>
          <a:xfrm rot="5400000">
            <a:off x="6381198" y="2460521"/>
            <a:ext cx="409500" cy="385410"/>
          </a:xfrm>
          <a:prstGeom prst="straightConnector1">
            <a:avLst/>
          </a:prstGeom>
          <a:ln w="381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6415913" y="3332648"/>
            <a:ext cx="544106" cy="234268"/>
          </a:xfrm>
          <a:prstGeom prst="straightConnector1">
            <a:avLst/>
          </a:prstGeom>
          <a:ln w="381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spTree>
  </p:cSld>
  <p:clrMapOvr>
    <a:masterClrMapping/>
  </p:clrMapOvr>
  <p:transition advTm="6957"/>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Dictionary: U Textures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20483" name="Picture 2" descr="S11_LogoHor.png"/>
          <p:cNvPicPr>
            <a:picLocks noChangeAspect="1"/>
          </p:cNvPicPr>
          <p:nvPr/>
        </p:nvPicPr>
        <p:blipFill>
          <a:blip r:embed="rId3"/>
          <a:srcRect t="79630" r="54198"/>
          <a:stretch>
            <a:fillRect/>
          </a:stretch>
        </p:blipFill>
        <p:spPr bwMode="auto">
          <a:xfrm>
            <a:off x="5638800" y="39688"/>
            <a:ext cx="1584325" cy="493712"/>
          </a:xfrm>
          <a:prstGeom prst="rect">
            <a:avLst/>
          </a:prstGeom>
          <a:noFill/>
          <a:ln w="9525">
            <a:noFill/>
            <a:miter lim="800000"/>
            <a:headEnd/>
            <a:tailEnd/>
          </a:ln>
        </p:spPr>
      </p:pic>
      <p:pic>
        <p:nvPicPr>
          <p:cNvPr id="33" name="Picture 32" descr="soldier-novolumes.bmp"/>
          <p:cNvPicPr>
            <a:picLocks/>
          </p:cNvPicPr>
          <p:nvPr/>
        </p:nvPicPr>
        <p:blipFill>
          <a:blip r:embed="rId4"/>
          <a:srcRect t="17580" b="17580"/>
          <a:stretch>
            <a:fillRect/>
          </a:stretch>
        </p:blipFill>
        <p:spPr>
          <a:xfrm>
            <a:off x="76200" y="685800"/>
            <a:ext cx="3657600" cy="2057400"/>
          </a:xfrm>
          <a:prstGeom prst="rect">
            <a:avLst/>
          </a:prstGeom>
        </p:spPr>
      </p:pic>
      <p:pic>
        <p:nvPicPr>
          <p:cNvPr id="34" name="Picture 33" descr="soldier-volumes.bmp"/>
          <p:cNvPicPr>
            <a:picLocks/>
          </p:cNvPicPr>
          <p:nvPr/>
        </p:nvPicPr>
        <p:blipFill>
          <a:blip r:embed="rId5"/>
          <a:srcRect t="17580" b="17580"/>
          <a:stretch>
            <a:fillRect/>
          </a:stretch>
        </p:blipFill>
        <p:spPr>
          <a:xfrm>
            <a:off x="3581400" y="1981200"/>
            <a:ext cx="3657600" cy="2057400"/>
          </a:xfrm>
          <a:prstGeom prst="rect">
            <a:avLst/>
          </a:prstGeom>
        </p:spPr>
      </p:pic>
      <p:sp>
        <p:nvSpPr>
          <p:cNvPr id="35" name="TextBox 34"/>
          <p:cNvSpPr txBox="1"/>
          <p:nvPr/>
        </p:nvSpPr>
        <p:spPr>
          <a:xfrm>
            <a:off x="864908" y="2694057"/>
            <a:ext cx="2080185" cy="353943"/>
          </a:xfrm>
          <a:prstGeom prst="rect">
            <a:avLst/>
          </a:prstGeom>
          <a:noFill/>
        </p:spPr>
        <p:txBody>
          <a:bodyPr wrap="none" rtlCol="0">
            <a:spAutoFit/>
          </a:bodyPr>
          <a:lstStyle/>
          <a:p>
            <a:r>
              <a:rPr lang="en-US" sz="1700" dirty="0" smtClean="0"/>
              <a:t>No Volume Lighting</a:t>
            </a:r>
          </a:p>
        </p:txBody>
      </p:sp>
      <p:sp>
        <p:nvSpPr>
          <p:cNvPr id="36" name="TextBox 35"/>
          <p:cNvSpPr txBox="1"/>
          <p:nvPr/>
        </p:nvSpPr>
        <p:spPr>
          <a:xfrm>
            <a:off x="4540026" y="1676400"/>
            <a:ext cx="1740348" cy="353943"/>
          </a:xfrm>
          <a:prstGeom prst="rect">
            <a:avLst/>
          </a:prstGeom>
          <a:noFill/>
        </p:spPr>
        <p:txBody>
          <a:bodyPr wrap="none" rtlCol="0">
            <a:spAutoFit/>
          </a:bodyPr>
          <a:lstStyle/>
          <a:p>
            <a:r>
              <a:rPr lang="en-US" sz="1700" dirty="0" smtClean="0"/>
              <a:t>Volume Lighting</a:t>
            </a:r>
          </a:p>
        </p:txBody>
      </p:sp>
      <p:grpSp>
        <p:nvGrpSpPr>
          <p:cNvPr id="13" name="Group 12"/>
          <p:cNvGrpSpPr/>
          <p:nvPr/>
        </p:nvGrpSpPr>
        <p:grpSpPr>
          <a:xfrm>
            <a:off x="4095907" y="3634929"/>
            <a:ext cx="1180155" cy="287167"/>
            <a:chOff x="4095907" y="3634929"/>
            <a:chExt cx="1180155" cy="287167"/>
          </a:xfrm>
        </p:grpSpPr>
        <p:cxnSp>
          <p:nvCxnSpPr>
            <p:cNvPr id="9" name="Straight Arrow Connector 8"/>
            <p:cNvCxnSpPr/>
            <p:nvPr/>
          </p:nvCxnSpPr>
          <p:spPr>
            <a:xfrm flipV="1">
              <a:off x="4095907" y="3634929"/>
              <a:ext cx="740589" cy="211597"/>
            </a:xfrm>
            <a:prstGeom prst="straightConnector1">
              <a:avLst/>
            </a:prstGeom>
            <a:ln w="381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rot="5400000" flipH="1" flipV="1">
              <a:off x="5083361" y="3729395"/>
              <a:ext cx="255677" cy="129725"/>
            </a:xfrm>
            <a:prstGeom prst="straightConnector1">
              <a:avLst/>
            </a:prstGeom>
            <a:ln w="381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advTm="608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Dictionary: Interfaces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30723" name="Picture 2" descr="S11_LogoHor.png"/>
          <p:cNvPicPr>
            <a:picLocks noChangeAspect="1"/>
          </p:cNvPicPr>
          <p:nvPr/>
        </p:nvPicPr>
        <p:blipFill>
          <a:blip r:embed="rId7"/>
          <a:srcRect t="79630" r="54198"/>
          <a:stretch>
            <a:fillRect/>
          </a:stretch>
        </p:blipFill>
        <p:spPr bwMode="auto">
          <a:xfrm>
            <a:off x="5638800" y="39688"/>
            <a:ext cx="1584325" cy="493712"/>
          </a:xfrm>
          <a:prstGeom prst="rect">
            <a:avLst/>
          </a:prstGeom>
          <a:noFill/>
          <a:ln w="9525">
            <a:noFill/>
            <a:miter lim="800000"/>
            <a:headEnd/>
            <a:tailEnd/>
          </a:ln>
        </p:spPr>
      </p:pic>
      <p:grpSp>
        <p:nvGrpSpPr>
          <p:cNvPr id="71" name="Group 70"/>
          <p:cNvGrpSpPr/>
          <p:nvPr/>
        </p:nvGrpSpPr>
        <p:grpSpPr bwMode="auto">
          <a:xfrm>
            <a:off x="5410200" y="773112"/>
            <a:ext cx="1714500" cy="3048001"/>
            <a:chOff x="5410200" y="773112"/>
            <a:chExt cx="1714500" cy="3048001"/>
          </a:xfrm>
        </p:grpSpPr>
        <p:pic>
          <p:nvPicPr>
            <p:cNvPr id="30800" name="Picture 47" descr="interfaces.png"/>
            <p:cNvPicPr>
              <a:picLocks noChangeAspect="1"/>
            </p:cNvPicPr>
            <p:nvPr/>
          </p:nvPicPr>
          <p:blipFill>
            <a:blip r:embed="rId8"/>
            <a:srcRect/>
            <a:stretch>
              <a:fillRect/>
            </a:stretch>
          </p:blipFill>
          <p:spPr bwMode="auto">
            <a:xfrm>
              <a:off x="5410200" y="1077913"/>
              <a:ext cx="1714500" cy="2743200"/>
            </a:xfrm>
            <a:prstGeom prst="rect">
              <a:avLst/>
            </a:prstGeom>
            <a:noFill/>
            <a:ln w="9525">
              <a:noFill/>
              <a:miter lim="800000"/>
              <a:headEnd/>
              <a:tailEnd/>
            </a:ln>
          </p:spPr>
        </p:pic>
        <p:pic>
          <p:nvPicPr>
            <p:cNvPr id="57" name="Picture 56" descr="TP_tmp.emf"/>
            <p:cNvPicPr>
              <a:picLocks noChangeAspect="1"/>
            </p:cNvPicPr>
            <p:nvPr>
              <p:custDataLst>
                <p:tags r:id="rId4"/>
              </p:custDataLst>
            </p:nvPr>
          </p:nvPicPr>
          <p:blipFill>
            <a:blip r:embed="rId9"/>
            <a:stretch>
              <a:fillRect/>
            </a:stretch>
          </p:blipFill>
          <p:spPr bwMode="auto">
            <a:xfrm>
              <a:off x="6121654" y="773112"/>
              <a:ext cx="278891" cy="254507"/>
            </a:xfrm>
            <a:prstGeom prst="rect">
              <a:avLst/>
            </a:prstGeom>
            <a:noFill/>
            <a:ln/>
            <a:effectLst/>
          </p:spPr>
        </p:pic>
      </p:grpSp>
      <p:grpSp>
        <p:nvGrpSpPr>
          <p:cNvPr id="74" name="Group 73"/>
          <p:cNvGrpSpPr/>
          <p:nvPr/>
        </p:nvGrpSpPr>
        <p:grpSpPr bwMode="auto">
          <a:xfrm>
            <a:off x="3619448" y="730250"/>
            <a:ext cx="760514" cy="1133475"/>
            <a:chOff x="3619449" y="730250"/>
            <a:chExt cx="760514" cy="1133475"/>
          </a:xfrm>
        </p:grpSpPr>
        <p:pic>
          <p:nvPicPr>
            <p:cNvPr id="72" name="Picture 71" descr="TP_tmp.emf"/>
            <p:cNvPicPr>
              <a:picLocks noChangeAspect="1"/>
            </p:cNvPicPr>
            <p:nvPr>
              <p:custDataLst>
                <p:tags r:id="rId3"/>
              </p:custDataLst>
            </p:nvPr>
          </p:nvPicPr>
          <p:blipFill>
            <a:blip r:embed="rId10"/>
            <a:stretch>
              <a:fillRect/>
            </a:stretch>
          </p:blipFill>
          <p:spPr bwMode="auto">
            <a:xfrm>
              <a:off x="3619449" y="730250"/>
              <a:ext cx="760514" cy="278347"/>
            </a:xfrm>
            <a:prstGeom prst="rect">
              <a:avLst/>
            </a:prstGeom>
            <a:noFill/>
            <a:ln/>
            <a:effectLst/>
          </p:spPr>
        </p:pic>
        <p:grpSp>
          <p:nvGrpSpPr>
            <p:cNvPr id="4" name="Group 61"/>
            <p:cNvGrpSpPr>
              <a:grpSpLocks/>
            </p:cNvGrpSpPr>
            <p:nvPr/>
          </p:nvGrpSpPr>
          <p:grpSpPr bwMode="auto">
            <a:xfrm>
              <a:off x="3647813" y="1114809"/>
              <a:ext cx="703786" cy="748916"/>
              <a:chOff x="3429000" y="1408546"/>
              <a:chExt cx="838200" cy="891310"/>
            </a:xfrm>
          </p:grpSpPr>
          <p:cxnSp>
            <p:nvCxnSpPr>
              <p:cNvPr id="47" name="Straight Connector 46"/>
              <p:cNvCxnSpPr/>
              <p:nvPr/>
            </p:nvCxnSpPr>
            <p:spPr bwMode="auto">
              <a:xfrm flipV="1">
                <a:off x="3546535" y="1494998"/>
                <a:ext cx="599350" cy="357085"/>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bwMode="auto">
              <a:xfrm flipV="1">
                <a:off x="3542754" y="1625363"/>
                <a:ext cx="599350" cy="355195"/>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bwMode="auto">
              <a:xfrm flipV="1">
                <a:off x="3546535" y="1750060"/>
                <a:ext cx="599350" cy="357084"/>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bwMode="auto">
              <a:xfrm flipV="1">
                <a:off x="3542754" y="1887981"/>
                <a:ext cx="599350" cy="357085"/>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bwMode="auto">
              <a:xfrm rot="5400000">
                <a:off x="3327461" y="1955997"/>
                <a:ext cx="687719"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bwMode="auto">
              <a:xfrm rot="5400000">
                <a:off x="3451302" y="1890815"/>
                <a:ext cx="689607"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bwMode="auto">
              <a:xfrm rot="5400000">
                <a:off x="3581760" y="1817131"/>
                <a:ext cx="689609"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bwMode="auto">
              <a:xfrm rot="5400000">
                <a:off x="3692365" y="1751948"/>
                <a:ext cx="687719"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sp>
            <p:nvSpPr>
              <p:cNvPr id="45" name="Rectangle 44"/>
              <p:cNvSpPr/>
              <p:nvPr/>
            </p:nvSpPr>
            <p:spPr bwMode="auto">
              <a:xfrm>
                <a:off x="3429000" y="1447800"/>
                <a:ext cx="838200" cy="838200"/>
              </a:xfrm>
              <a:prstGeom prst="rect">
                <a:avLst/>
              </a:prstGeom>
              <a:ln cmpd="sng">
                <a:solidFill>
                  <a:schemeClr val="accent1"/>
                </a:solidFill>
                <a:prstDash val="solid"/>
                <a:headEnd type="none"/>
                <a:tailEnd type="none"/>
              </a:ln>
              <a:scene3d>
                <a:camera prst="isometricRightUp"/>
                <a:lightRig rig="threePt" dir="t"/>
              </a:scene3d>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grpSp>
        <p:nvGrpSpPr>
          <p:cNvPr id="77" name="Group 76"/>
          <p:cNvGrpSpPr/>
          <p:nvPr/>
        </p:nvGrpSpPr>
        <p:grpSpPr bwMode="auto">
          <a:xfrm>
            <a:off x="3619448" y="3043238"/>
            <a:ext cx="760514" cy="887412"/>
            <a:chOff x="3619449" y="3043238"/>
            <a:chExt cx="760514" cy="887412"/>
          </a:xfrm>
        </p:grpSpPr>
        <p:pic>
          <p:nvPicPr>
            <p:cNvPr id="75" name="Picture 74" descr="TP_tmp.emf"/>
            <p:cNvPicPr>
              <a:picLocks noChangeAspect="1"/>
            </p:cNvPicPr>
            <p:nvPr>
              <p:custDataLst>
                <p:tags r:id="rId2"/>
              </p:custDataLst>
            </p:nvPr>
          </p:nvPicPr>
          <p:blipFill>
            <a:blip r:embed="rId11"/>
            <a:stretch>
              <a:fillRect/>
            </a:stretch>
          </p:blipFill>
          <p:spPr bwMode="auto">
            <a:xfrm>
              <a:off x="3619449" y="3043238"/>
              <a:ext cx="760514" cy="254011"/>
            </a:xfrm>
            <a:prstGeom prst="rect">
              <a:avLst/>
            </a:prstGeom>
            <a:noFill/>
            <a:ln/>
            <a:effectLst/>
          </p:spPr>
        </p:pic>
        <p:grpSp>
          <p:nvGrpSpPr>
            <p:cNvPr id="6" name="Group 74"/>
            <p:cNvGrpSpPr>
              <a:grpSpLocks/>
            </p:cNvGrpSpPr>
            <p:nvPr/>
          </p:nvGrpSpPr>
          <p:grpSpPr bwMode="auto">
            <a:xfrm>
              <a:off x="3724300" y="3380844"/>
              <a:ext cx="550813" cy="549806"/>
              <a:chOff x="3502890" y="3057235"/>
              <a:chExt cx="944419" cy="941964"/>
            </a:xfrm>
          </p:grpSpPr>
          <p:cxnSp>
            <p:nvCxnSpPr>
              <p:cNvPr id="63" name="Straight Connector 62"/>
              <p:cNvCxnSpPr/>
              <p:nvPr/>
            </p:nvCxnSpPr>
            <p:spPr bwMode="auto">
              <a:xfrm rot="5400000" flipH="1" flipV="1">
                <a:off x="3502951" y="3058041"/>
                <a:ext cx="269262" cy="269470"/>
              </a:xfrm>
              <a:prstGeom prst="line">
                <a:avLst/>
              </a:prstGeom>
              <a:ln>
                <a:solidFill>
                  <a:schemeClr val="accent1">
                    <a:shade val="95000"/>
                    <a:satMod val="105000"/>
                  </a:schemeClr>
                </a:solidFill>
              </a:ln>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bwMode="auto">
              <a:xfrm rot="5400000" flipH="1" flipV="1">
                <a:off x="4108731" y="3394043"/>
                <a:ext cx="671794" cy="0"/>
              </a:xfrm>
              <a:prstGeom prst="line">
                <a:avLst/>
              </a:prstGeom>
              <a:ln>
                <a:solidFill>
                  <a:schemeClr val="accent1">
                    <a:shade val="95000"/>
                    <a:satMod val="105000"/>
                  </a:schemeClr>
                </a:solidFill>
              </a:ln>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bwMode="auto">
              <a:xfrm>
                <a:off x="3772317" y="3058145"/>
                <a:ext cx="672312" cy="0"/>
              </a:xfrm>
              <a:prstGeom prst="line">
                <a:avLst/>
              </a:prstGeom>
              <a:ln>
                <a:solidFill>
                  <a:schemeClr val="accent1">
                    <a:shade val="95000"/>
                    <a:satMod val="105000"/>
                  </a:schemeClr>
                </a:solidFill>
              </a:ln>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bwMode="auto">
              <a:xfrm rot="5400000" flipH="1" flipV="1">
                <a:off x="4175263" y="3058042"/>
                <a:ext cx="269262" cy="269469"/>
              </a:xfrm>
              <a:prstGeom prst="line">
                <a:avLst/>
              </a:prstGeom>
              <a:ln>
                <a:solidFill>
                  <a:schemeClr val="accent1">
                    <a:shade val="95000"/>
                    <a:satMod val="105000"/>
                  </a:schemeClr>
                </a:solidFill>
              </a:ln>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bwMode="auto">
              <a:xfrm>
                <a:off x="4164273" y="3735378"/>
                <a:ext cx="283079"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bwMode="auto">
              <a:xfrm rot="5400000" flipH="1" flipV="1">
                <a:off x="4175265" y="3729835"/>
                <a:ext cx="269260" cy="269469"/>
              </a:xfrm>
              <a:prstGeom prst="line">
                <a:avLst/>
              </a:prstGeom>
              <a:ln>
                <a:solidFill>
                  <a:schemeClr val="accent1">
                    <a:shade val="95000"/>
                    <a:satMod val="105000"/>
                  </a:schemeClr>
                </a:solidFill>
              </a:ln>
            </p:spPr>
            <p:style>
              <a:lnRef idx="2">
                <a:schemeClr val="accent1"/>
              </a:lnRef>
              <a:fillRef idx="0">
                <a:schemeClr val="accent1"/>
              </a:fillRef>
              <a:effectRef idx="1">
                <a:schemeClr val="accent1"/>
              </a:effectRef>
              <a:fontRef idx="minor">
                <a:schemeClr val="tx1"/>
              </a:fontRef>
            </p:style>
          </p:cxnSp>
          <p:sp>
            <p:nvSpPr>
              <p:cNvPr id="68" name="Rectangle 67"/>
              <p:cNvSpPr/>
              <p:nvPr/>
            </p:nvSpPr>
            <p:spPr bwMode="auto">
              <a:xfrm>
                <a:off x="3502847" y="3327407"/>
                <a:ext cx="672313" cy="671792"/>
              </a:xfrm>
              <a:prstGeom prst="rect">
                <a:avLst/>
              </a:prstGeom>
              <a:noFill/>
              <a:ln w="25400">
                <a:solidFill>
                  <a:schemeClr val="accent1">
                    <a:shade val="95000"/>
                    <a:satMod val="10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pic>
        <p:nvPicPr>
          <p:cNvPr id="62" name="Picture 61" descr="interface operators.png"/>
          <p:cNvPicPr>
            <a:picLocks noChangeAspect="1"/>
          </p:cNvPicPr>
          <p:nvPr/>
        </p:nvPicPr>
        <p:blipFill>
          <a:blip r:embed="rId12"/>
          <a:srcRect/>
          <a:stretch>
            <a:fillRect/>
          </a:stretch>
        </p:blipFill>
        <p:spPr bwMode="auto">
          <a:xfrm>
            <a:off x="3417888" y="1995488"/>
            <a:ext cx="1163637" cy="914400"/>
          </a:xfrm>
          <a:prstGeom prst="rect">
            <a:avLst/>
          </a:prstGeom>
          <a:noFill/>
          <a:ln w="9525">
            <a:noFill/>
            <a:miter lim="800000"/>
            <a:headEnd/>
            <a:tailEnd/>
          </a:ln>
        </p:spPr>
      </p:pic>
      <p:grpSp>
        <p:nvGrpSpPr>
          <p:cNvPr id="7" name="Group 142"/>
          <p:cNvGrpSpPr>
            <a:grpSpLocks/>
          </p:cNvGrpSpPr>
          <p:nvPr/>
        </p:nvGrpSpPr>
        <p:grpSpPr bwMode="auto">
          <a:xfrm>
            <a:off x="265113" y="1653469"/>
            <a:ext cx="1646237" cy="735013"/>
            <a:chOff x="265176" y="1371600"/>
            <a:chExt cx="1646174" cy="734568"/>
          </a:xfrm>
        </p:grpSpPr>
        <p:sp>
          <p:nvSpPr>
            <p:cNvPr id="145" name="TextBox 144"/>
            <p:cNvSpPr txBox="1"/>
            <p:nvPr/>
          </p:nvSpPr>
          <p:spPr bwMode="auto">
            <a:xfrm>
              <a:off x="1217223" y="1563437"/>
              <a:ext cx="694127" cy="353943"/>
            </a:xfrm>
            <a:prstGeom prst="rect">
              <a:avLst/>
            </a:prstGeom>
            <a:noFill/>
            <a:effectLst>
              <a:outerShdw sx="1000" sy="1000" algn="ctr" rotWithShape="0">
                <a:srgbClr val="000000"/>
              </a:outerShdw>
            </a:effectLst>
          </p:spPr>
          <p:txBody>
            <a:bodyPr wrap="none">
              <a:spAutoFit/>
            </a:bodyPr>
            <a:lstStyle/>
            <a:p>
              <a:pPr>
                <a:defRPr/>
              </a:pPr>
              <a:r>
                <a:rPr lang="en-US" sz="1700" b="1" dirty="0">
                  <a:solidFill>
                    <a:schemeClr val="tx1">
                      <a:alpha val="15000"/>
                    </a:schemeClr>
                  </a:solidFill>
                  <a:latin typeface="Arial" pitchFamily="34" charset="0"/>
                  <a:cs typeface="+mn-cs"/>
                </a:rPr>
                <a:t>Prior</a:t>
              </a:r>
            </a:p>
          </p:txBody>
        </p:sp>
        <p:pic>
          <p:nvPicPr>
            <p:cNvPr id="146" name="Picture 38" descr="cube-scambled.png"/>
            <p:cNvPicPr>
              <a:picLocks noChangeAspect="1"/>
            </p:cNvPicPr>
            <p:nvPr/>
          </p:nvPicPr>
          <p:blipFill>
            <a:blip r:embed="rId13"/>
            <a:srcRect/>
            <a:stretch>
              <a:fillRect/>
            </a:stretch>
          </p:blipFill>
          <p:spPr bwMode="auto">
            <a:xfrm>
              <a:off x="295656" y="1374648"/>
              <a:ext cx="731520" cy="731520"/>
            </a:xfrm>
            <a:prstGeom prst="rect">
              <a:avLst/>
            </a:prstGeom>
            <a:noFill/>
            <a:ln w="9525">
              <a:noFill/>
              <a:miter lim="800000"/>
              <a:headEnd/>
              <a:tailEnd/>
            </a:ln>
          </p:spPr>
        </p:pic>
        <p:sp>
          <p:nvSpPr>
            <p:cNvPr id="147" name="Rectangle 146"/>
            <p:cNvSpPr/>
            <p:nvPr/>
          </p:nvSpPr>
          <p:spPr>
            <a:xfrm>
              <a:off x="265176" y="1371600"/>
              <a:ext cx="764405" cy="713942"/>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8" name="Group 147"/>
          <p:cNvGrpSpPr/>
          <p:nvPr/>
        </p:nvGrpSpPr>
        <p:grpSpPr>
          <a:xfrm>
            <a:off x="117475" y="2469903"/>
            <a:ext cx="2397125" cy="673100"/>
            <a:chOff x="117475" y="2700338"/>
            <a:chExt cx="2397125" cy="673100"/>
          </a:xfrm>
        </p:grpSpPr>
        <p:grpSp>
          <p:nvGrpSpPr>
            <p:cNvPr id="9" name="Group 162"/>
            <p:cNvGrpSpPr>
              <a:grpSpLocks/>
            </p:cNvGrpSpPr>
            <p:nvPr/>
          </p:nvGrpSpPr>
          <p:grpSpPr bwMode="auto">
            <a:xfrm>
              <a:off x="117475" y="2700338"/>
              <a:ext cx="1009651" cy="658812"/>
              <a:chOff x="300038" y="2993581"/>
              <a:chExt cx="1010462" cy="658368"/>
            </a:xfrm>
          </p:grpSpPr>
          <p:pic>
            <p:nvPicPr>
              <p:cNvPr id="152" name="Picture 36" descr="mode-0.png"/>
              <p:cNvPicPr>
                <a:picLocks noChangeAspect="1"/>
              </p:cNvPicPr>
              <p:nvPr/>
            </p:nvPicPr>
            <p:blipFill>
              <a:blip r:embed="rId14"/>
              <a:srcRect/>
              <a:stretch>
                <a:fillRect/>
              </a:stretch>
            </p:blipFill>
            <p:spPr bwMode="auto">
              <a:xfrm>
                <a:off x="300038" y="2993581"/>
                <a:ext cx="320025" cy="320040"/>
              </a:xfrm>
              <a:prstGeom prst="rect">
                <a:avLst/>
              </a:prstGeom>
              <a:noFill/>
              <a:ln w="9525">
                <a:noFill/>
                <a:miter lim="800000"/>
                <a:headEnd/>
                <a:tailEnd/>
              </a:ln>
            </p:spPr>
          </p:pic>
          <p:pic>
            <p:nvPicPr>
              <p:cNvPr id="153" name="Picture 37" descr="mode-1.png"/>
              <p:cNvPicPr>
                <a:picLocks noChangeAspect="1"/>
              </p:cNvPicPr>
              <p:nvPr/>
            </p:nvPicPr>
            <p:blipFill>
              <a:blip r:embed="rId15"/>
              <a:srcRect/>
              <a:stretch>
                <a:fillRect/>
              </a:stretch>
            </p:blipFill>
            <p:spPr bwMode="auto">
              <a:xfrm>
                <a:off x="646181" y="2993581"/>
                <a:ext cx="319101" cy="320040"/>
              </a:xfrm>
              <a:prstGeom prst="rect">
                <a:avLst/>
              </a:prstGeom>
              <a:noFill/>
              <a:ln w="9525">
                <a:noFill/>
                <a:miter lim="800000"/>
                <a:headEnd/>
                <a:tailEnd/>
              </a:ln>
            </p:spPr>
          </p:pic>
          <p:pic>
            <p:nvPicPr>
              <p:cNvPr id="154" name="Picture 38" descr="mode-2.png"/>
              <p:cNvPicPr>
                <a:picLocks noChangeAspect="1"/>
              </p:cNvPicPr>
              <p:nvPr/>
            </p:nvPicPr>
            <p:blipFill>
              <a:blip r:embed="rId16"/>
              <a:srcRect/>
              <a:stretch>
                <a:fillRect/>
              </a:stretch>
            </p:blipFill>
            <p:spPr bwMode="auto">
              <a:xfrm>
                <a:off x="991399" y="2993581"/>
                <a:ext cx="319101" cy="320040"/>
              </a:xfrm>
              <a:prstGeom prst="rect">
                <a:avLst/>
              </a:prstGeom>
              <a:noFill/>
              <a:ln w="9525">
                <a:noFill/>
                <a:miter lim="800000"/>
                <a:headEnd/>
                <a:tailEnd/>
              </a:ln>
            </p:spPr>
          </p:pic>
          <p:pic>
            <p:nvPicPr>
              <p:cNvPr id="155" name="Picture 39" descr="mode-3.png"/>
              <p:cNvPicPr>
                <a:picLocks noChangeAspect="1"/>
              </p:cNvPicPr>
              <p:nvPr/>
            </p:nvPicPr>
            <p:blipFill>
              <a:blip r:embed="rId17"/>
              <a:srcRect/>
              <a:stretch>
                <a:fillRect/>
              </a:stretch>
            </p:blipFill>
            <p:spPr bwMode="auto">
              <a:xfrm>
                <a:off x="300038" y="3331909"/>
                <a:ext cx="320025" cy="320040"/>
              </a:xfrm>
              <a:prstGeom prst="rect">
                <a:avLst/>
              </a:prstGeom>
              <a:noFill/>
              <a:ln w="9525">
                <a:noFill/>
                <a:miter lim="800000"/>
                <a:headEnd/>
                <a:tailEnd/>
              </a:ln>
            </p:spPr>
          </p:pic>
          <p:pic>
            <p:nvPicPr>
              <p:cNvPr id="156" name="Picture 40" descr="mode-4.png"/>
              <p:cNvPicPr>
                <a:picLocks noChangeAspect="1"/>
              </p:cNvPicPr>
              <p:nvPr/>
            </p:nvPicPr>
            <p:blipFill>
              <a:blip r:embed="rId18"/>
              <a:srcRect/>
              <a:stretch>
                <a:fillRect/>
              </a:stretch>
            </p:blipFill>
            <p:spPr bwMode="auto">
              <a:xfrm>
                <a:off x="645719" y="3331909"/>
                <a:ext cx="320025" cy="320040"/>
              </a:xfrm>
              <a:prstGeom prst="rect">
                <a:avLst/>
              </a:prstGeom>
              <a:noFill/>
              <a:ln w="9525">
                <a:noFill/>
                <a:miter lim="800000"/>
                <a:headEnd/>
                <a:tailEnd/>
              </a:ln>
            </p:spPr>
          </p:pic>
          <p:pic>
            <p:nvPicPr>
              <p:cNvPr id="157" name="Picture 41" descr="mode-5.png"/>
              <p:cNvPicPr>
                <a:picLocks noChangeAspect="1"/>
              </p:cNvPicPr>
              <p:nvPr/>
            </p:nvPicPr>
            <p:blipFill>
              <a:blip r:embed="rId19"/>
              <a:srcRect/>
              <a:stretch>
                <a:fillRect/>
              </a:stretch>
            </p:blipFill>
            <p:spPr bwMode="auto">
              <a:xfrm>
                <a:off x="991400" y="3331909"/>
                <a:ext cx="319100" cy="320040"/>
              </a:xfrm>
              <a:prstGeom prst="rect">
                <a:avLst/>
              </a:prstGeom>
              <a:noFill/>
              <a:ln w="9525">
                <a:noFill/>
                <a:miter lim="800000"/>
                <a:headEnd/>
                <a:tailEnd/>
              </a:ln>
            </p:spPr>
          </p:pic>
        </p:grpSp>
        <p:sp>
          <p:nvSpPr>
            <p:cNvPr id="150" name="TextBox 149"/>
            <p:cNvSpPr txBox="1"/>
            <p:nvPr/>
          </p:nvSpPr>
          <p:spPr bwMode="auto">
            <a:xfrm>
              <a:off x="1217577" y="2846457"/>
              <a:ext cx="1297023" cy="353943"/>
            </a:xfrm>
            <a:prstGeom prst="rect">
              <a:avLst/>
            </a:prstGeom>
            <a:noFill/>
            <a:effectLst>
              <a:outerShdw sx="1000" sy="1000" algn="ctr" rotWithShape="0">
                <a:srgbClr val="000000"/>
              </a:outerShdw>
            </a:effectLst>
          </p:spPr>
          <p:txBody>
            <a:bodyPr wrap="none">
              <a:spAutoFit/>
            </a:bodyPr>
            <a:lstStyle/>
            <a:p>
              <a:pPr>
                <a:defRPr/>
              </a:pPr>
              <a:r>
                <a:rPr lang="en-US" sz="1700" b="1" dirty="0">
                  <a:solidFill>
                    <a:schemeClr val="tx1">
                      <a:alpha val="15000"/>
                    </a:schemeClr>
                  </a:solidFill>
                  <a:latin typeface="Arial" pitchFamily="34" charset="0"/>
                  <a:cs typeface="+mn-cs"/>
                </a:rPr>
                <a:t>U Textures</a:t>
              </a:r>
            </a:p>
          </p:txBody>
        </p:sp>
        <p:sp>
          <p:nvSpPr>
            <p:cNvPr id="151" name="Rectangle 150"/>
            <p:cNvSpPr/>
            <p:nvPr/>
          </p:nvSpPr>
          <p:spPr>
            <a:xfrm>
              <a:off x="119063" y="2703513"/>
              <a:ext cx="1004887" cy="669925"/>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0" name="Group 160"/>
          <p:cNvGrpSpPr>
            <a:grpSpLocks/>
          </p:cNvGrpSpPr>
          <p:nvPr/>
        </p:nvGrpSpPr>
        <p:grpSpPr bwMode="auto">
          <a:xfrm>
            <a:off x="144426" y="3233575"/>
            <a:ext cx="2290799" cy="732209"/>
            <a:chOff x="143858" y="3383280"/>
            <a:chExt cx="2291367" cy="731520"/>
          </a:xfrm>
        </p:grpSpPr>
        <p:pic>
          <p:nvPicPr>
            <p:cNvPr id="159" name="Picture 158" descr="interface operators.png"/>
            <p:cNvPicPr>
              <a:picLocks noChangeAspect="1"/>
            </p:cNvPicPr>
            <p:nvPr/>
          </p:nvPicPr>
          <p:blipFill>
            <a:blip r:embed="rId12"/>
            <a:srcRect/>
            <a:stretch>
              <a:fillRect/>
            </a:stretch>
          </p:blipFill>
          <p:spPr bwMode="auto">
            <a:xfrm>
              <a:off x="143858" y="3383280"/>
              <a:ext cx="931242" cy="731520"/>
            </a:xfrm>
            <a:prstGeom prst="rect">
              <a:avLst/>
            </a:prstGeom>
            <a:noFill/>
            <a:ln w="9525">
              <a:noFill/>
              <a:miter lim="800000"/>
              <a:headEnd/>
              <a:tailEnd/>
            </a:ln>
          </p:spPr>
        </p:pic>
        <p:sp>
          <p:nvSpPr>
            <p:cNvPr id="161" name="TextBox 34"/>
            <p:cNvSpPr txBox="1">
              <a:spLocks noChangeArrowheads="1"/>
            </p:cNvSpPr>
            <p:nvPr/>
          </p:nvSpPr>
          <p:spPr bwMode="auto">
            <a:xfrm>
              <a:off x="1217911" y="3581459"/>
              <a:ext cx="1217314" cy="354462"/>
            </a:xfrm>
            <a:prstGeom prst="rect">
              <a:avLst/>
            </a:prstGeom>
            <a:noFill/>
            <a:ln w="9525">
              <a:noFill/>
              <a:miter lim="800000"/>
              <a:headEnd/>
              <a:tailEnd/>
            </a:ln>
          </p:spPr>
          <p:txBody>
            <a:bodyPr wrap="none">
              <a:spAutoFit/>
            </a:bodyPr>
            <a:lstStyle/>
            <a:p>
              <a:pPr>
                <a:defRPr/>
              </a:pPr>
              <a:r>
                <a:rPr lang="en-US" sz="1700" b="1" dirty="0">
                  <a:cs typeface="+mn-cs"/>
                </a:rPr>
                <a:t>Interfaces</a:t>
              </a:r>
            </a:p>
          </p:txBody>
        </p:sp>
      </p:grpSp>
      <p:grpSp>
        <p:nvGrpSpPr>
          <p:cNvPr id="11" name="Group 163"/>
          <p:cNvGrpSpPr/>
          <p:nvPr/>
        </p:nvGrpSpPr>
        <p:grpSpPr>
          <a:xfrm>
            <a:off x="126261" y="864375"/>
            <a:ext cx="2053377" cy="714375"/>
            <a:chOff x="126261" y="864375"/>
            <a:chExt cx="2053377" cy="714375"/>
          </a:xfrm>
        </p:grpSpPr>
        <p:grpSp>
          <p:nvGrpSpPr>
            <p:cNvPr id="12" name="Group 56"/>
            <p:cNvGrpSpPr>
              <a:grpSpLocks/>
            </p:cNvGrpSpPr>
            <p:nvPr/>
          </p:nvGrpSpPr>
          <p:grpSpPr bwMode="auto">
            <a:xfrm>
              <a:off x="153988" y="900536"/>
              <a:ext cx="1013428" cy="671512"/>
              <a:chOff x="1656588" y="2961132"/>
              <a:chExt cx="1013460" cy="672084"/>
            </a:xfrm>
          </p:grpSpPr>
          <p:pic>
            <p:nvPicPr>
              <p:cNvPr id="138" name="Picture 83" descr="cube-2.png"/>
              <p:cNvPicPr>
                <a:picLocks noChangeAspect="1"/>
              </p:cNvPicPr>
              <p:nvPr/>
            </p:nvPicPr>
            <p:blipFill>
              <a:blip r:embed="rId20"/>
              <a:srcRect/>
              <a:stretch>
                <a:fillRect/>
              </a:stretch>
            </p:blipFill>
            <p:spPr bwMode="auto">
              <a:xfrm>
                <a:off x="1656588" y="2961132"/>
                <a:ext cx="320040" cy="320040"/>
              </a:xfrm>
              <a:prstGeom prst="rect">
                <a:avLst/>
              </a:prstGeom>
              <a:noFill/>
              <a:ln w="9525">
                <a:noFill/>
                <a:miter lim="800000"/>
                <a:headEnd/>
                <a:tailEnd/>
              </a:ln>
            </p:spPr>
          </p:pic>
          <p:pic>
            <p:nvPicPr>
              <p:cNvPr id="139" name="Picture 84" descr="cube-4b.png"/>
              <p:cNvPicPr>
                <a:picLocks noChangeAspect="1"/>
              </p:cNvPicPr>
              <p:nvPr/>
            </p:nvPicPr>
            <p:blipFill>
              <a:blip r:embed="rId21"/>
              <a:srcRect/>
              <a:stretch>
                <a:fillRect/>
              </a:stretch>
            </p:blipFill>
            <p:spPr bwMode="auto">
              <a:xfrm>
                <a:off x="1656588" y="3313176"/>
                <a:ext cx="320040" cy="320040"/>
              </a:xfrm>
              <a:prstGeom prst="rect">
                <a:avLst/>
              </a:prstGeom>
              <a:noFill/>
              <a:ln w="9525">
                <a:noFill/>
                <a:miter lim="800000"/>
                <a:headEnd/>
                <a:tailEnd/>
              </a:ln>
            </p:spPr>
          </p:pic>
          <p:pic>
            <p:nvPicPr>
              <p:cNvPr id="140" name="Picture 37" descr="cube-3.png"/>
              <p:cNvPicPr>
                <a:picLocks noChangeAspect="1"/>
              </p:cNvPicPr>
              <p:nvPr/>
            </p:nvPicPr>
            <p:blipFill>
              <a:blip r:embed="rId22"/>
              <a:srcRect/>
              <a:stretch>
                <a:fillRect/>
              </a:stretch>
            </p:blipFill>
            <p:spPr bwMode="auto">
              <a:xfrm>
                <a:off x="2003298" y="2961132"/>
                <a:ext cx="320040" cy="320040"/>
              </a:xfrm>
              <a:prstGeom prst="rect">
                <a:avLst/>
              </a:prstGeom>
              <a:noFill/>
              <a:ln w="9525">
                <a:noFill/>
                <a:miter lim="800000"/>
                <a:headEnd/>
                <a:tailEnd/>
              </a:ln>
            </p:spPr>
          </p:pic>
          <p:pic>
            <p:nvPicPr>
              <p:cNvPr id="141" name="Picture 40" descr="cube-5.png"/>
              <p:cNvPicPr>
                <a:picLocks noChangeAspect="1"/>
              </p:cNvPicPr>
              <p:nvPr/>
            </p:nvPicPr>
            <p:blipFill>
              <a:blip r:embed="rId23"/>
              <a:srcRect/>
              <a:stretch>
                <a:fillRect/>
              </a:stretch>
            </p:blipFill>
            <p:spPr bwMode="auto">
              <a:xfrm>
                <a:off x="2003298" y="3313176"/>
                <a:ext cx="320040" cy="320040"/>
              </a:xfrm>
              <a:prstGeom prst="rect">
                <a:avLst/>
              </a:prstGeom>
              <a:noFill/>
              <a:ln w="9525">
                <a:noFill/>
                <a:miter lim="800000"/>
                <a:headEnd/>
                <a:tailEnd/>
              </a:ln>
            </p:spPr>
          </p:pic>
          <p:pic>
            <p:nvPicPr>
              <p:cNvPr id="142" name="Picture 38" descr="cube-4a.png"/>
              <p:cNvPicPr>
                <a:picLocks noChangeAspect="1"/>
              </p:cNvPicPr>
              <p:nvPr/>
            </p:nvPicPr>
            <p:blipFill>
              <a:blip r:embed="rId24"/>
              <a:srcRect/>
              <a:stretch>
                <a:fillRect/>
              </a:stretch>
            </p:blipFill>
            <p:spPr bwMode="auto">
              <a:xfrm>
                <a:off x="2350008" y="2961132"/>
                <a:ext cx="320040" cy="320040"/>
              </a:xfrm>
              <a:prstGeom prst="rect">
                <a:avLst/>
              </a:prstGeom>
              <a:noFill/>
              <a:ln w="9525">
                <a:noFill/>
                <a:miter lim="800000"/>
                <a:headEnd/>
                <a:tailEnd/>
              </a:ln>
            </p:spPr>
          </p:pic>
          <p:pic>
            <p:nvPicPr>
              <p:cNvPr id="143" name="Picture 41" descr="cube-6.png"/>
              <p:cNvPicPr>
                <a:picLocks noChangeAspect="1"/>
              </p:cNvPicPr>
              <p:nvPr/>
            </p:nvPicPr>
            <p:blipFill>
              <a:blip r:embed="rId25"/>
              <a:srcRect/>
              <a:stretch>
                <a:fillRect/>
              </a:stretch>
            </p:blipFill>
            <p:spPr bwMode="auto">
              <a:xfrm>
                <a:off x="2350008" y="3313176"/>
                <a:ext cx="320040" cy="320040"/>
              </a:xfrm>
              <a:prstGeom prst="rect">
                <a:avLst/>
              </a:prstGeom>
              <a:noFill/>
              <a:ln w="9525">
                <a:noFill/>
                <a:miter lim="800000"/>
                <a:headEnd/>
                <a:tailEnd/>
              </a:ln>
            </p:spPr>
          </p:pic>
        </p:grpSp>
        <p:sp>
          <p:nvSpPr>
            <p:cNvPr id="137" name="TextBox 25"/>
            <p:cNvSpPr txBox="1">
              <a:spLocks noChangeArrowheads="1"/>
            </p:cNvSpPr>
            <p:nvPr/>
          </p:nvSpPr>
          <p:spPr bwMode="auto">
            <a:xfrm>
              <a:off x="1217643" y="1054329"/>
              <a:ext cx="961995" cy="353712"/>
            </a:xfrm>
            <a:prstGeom prst="rect">
              <a:avLst/>
            </a:prstGeom>
            <a:noFill/>
            <a:ln w="9525">
              <a:noFill/>
              <a:miter lim="800000"/>
              <a:headEnd/>
              <a:tailEnd/>
            </a:ln>
          </p:spPr>
          <p:txBody>
            <a:bodyPr wrap="none">
              <a:spAutoFit/>
            </a:bodyPr>
            <a:lstStyle/>
            <a:p>
              <a:r>
                <a:rPr lang="en-US" sz="1700" b="1" dirty="0">
                  <a:solidFill>
                    <a:schemeClr val="tx1">
                      <a:alpha val="15000"/>
                    </a:schemeClr>
                  </a:solidFill>
                </a:rPr>
                <a:t>Shapes</a:t>
              </a:r>
            </a:p>
          </p:txBody>
        </p:sp>
        <p:sp>
          <p:nvSpPr>
            <p:cNvPr id="162" name="Rectangle 161"/>
            <p:cNvSpPr/>
            <p:nvPr/>
          </p:nvSpPr>
          <p:spPr bwMode="auto">
            <a:xfrm>
              <a:off x="126261" y="864375"/>
              <a:ext cx="1092940" cy="714375"/>
            </a:xfrm>
            <a:prstGeom prst="rect">
              <a:avLst/>
            </a:prstGeom>
            <a:solidFill>
              <a:srgbClr val="FFFFFF">
                <a:alpha val="91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spTree>
    <p:custDataLst>
      <p:tags r:id="rId1"/>
    </p:custDataLst>
  </p:cSld>
  <p:clrMapOvr>
    <a:masterClrMapping/>
  </p:clrMapOvr>
  <p:transition advTm="2077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S11_LogoHor.png"/>
          <p:cNvPicPr>
            <a:picLocks noChangeAspect="1"/>
          </p:cNvPicPr>
          <p:nvPr/>
        </p:nvPicPr>
        <p:blipFill>
          <a:blip r:embed="rId3"/>
          <a:srcRect t="79630" r="54198"/>
          <a:stretch>
            <a:fillRect/>
          </a:stretch>
        </p:blipFill>
        <p:spPr bwMode="auto">
          <a:xfrm>
            <a:off x="5638800" y="39688"/>
            <a:ext cx="1584325" cy="493712"/>
          </a:xfrm>
          <a:prstGeom prst="rect">
            <a:avLst/>
          </a:prstGeom>
          <a:noFill/>
          <a:ln w="9525">
            <a:noFill/>
            <a:miter lim="800000"/>
            <a:headEnd/>
            <a:tailEnd/>
          </a:ln>
        </p:spPr>
      </p:pic>
      <p:sp>
        <p:nvSpPr>
          <p:cNvPr id="32"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Levels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grpSp>
        <p:nvGrpSpPr>
          <p:cNvPr id="4" name="Group 3"/>
          <p:cNvGrpSpPr/>
          <p:nvPr/>
        </p:nvGrpSpPr>
        <p:grpSpPr>
          <a:xfrm>
            <a:off x="345308" y="1850445"/>
            <a:ext cx="4456861" cy="1038225"/>
            <a:chOff x="509270" y="2097088"/>
            <a:chExt cx="4456861" cy="1038225"/>
          </a:xfrm>
        </p:grpSpPr>
        <p:grpSp>
          <p:nvGrpSpPr>
            <p:cNvPr id="5" name="Group 68"/>
            <p:cNvGrpSpPr>
              <a:grpSpLocks/>
            </p:cNvGrpSpPr>
            <p:nvPr/>
          </p:nvGrpSpPr>
          <p:grpSpPr bwMode="auto">
            <a:xfrm>
              <a:off x="509270" y="2111373"/>
              <a:ext cx="1012825" cy="1022349"/>
              <a:chOff x="284988" y="1772412"/>
              <a:chExt cx="1013460" cy="1023176"/>
            </a:xfrm>
          </p:grpSpPr>
          <p:sp>
            <p:nvSpPr>
              <p:cNvPr id="21" name="TextBox 25"/>
              <p:cNvSpPr txBox="1">
                <a:spLocks noChangeArrowheads="1"/>
              </p:cNvSpPr>
              <p:nvPr/>
            </p:nvSpPr>
            <p:spPr bwMode="auto">
              <a:xfrm>
                <a:off x="310706" y="2441619"/>
                <a:ext cx="962025" cy="353969"/>
              </a:xfrm>
              <a:prstGeom prst="rect">
                <a:avLst/>
              </a:prstGeom>
              <a:noFill/>
              <a:ln w="9525">
                <a:noFill/>
                <a:miter lim="800000"/>
                <a:headEnd/>
                <a:tailEnd/>
              </a:ln>
            </p:spPr>
            <p:txBody>
              <a:bodyPr wrap="none">
                <a:spAutoFit/>
              </a:bodyPr>
              <a:lstStyle/>
              <a:p>
                <a:r>
                  <a:rPr lang="en-US" sz="1700" b="1"/>
                  <a:t>Shapes</a:t>
                </a:r>
              </a:p>
            </p:txBody>
          </p:sp>
          <p:grpSp>
            <p:nvGrpSpPr>
              <p:cNvPr id="22" name="Group 54"/>
              <p:cNvGrpSpPr>
                <a:grpSpLocks/>
              </p:cNvGrpSpPr>
              <p:nvPr/>
            </p:nvGrpSpPr>
            <p:grpSpPr bwMode="auto">
              <a:xfrm>
                <a:off x="284988" y="1772412"/>
                <a:ext cx="1013460" cy="672084"/>
                <a:chOff x="1656588" y="2961132"/>
                <a:chExt cx="1013460" cy="672084"/>
              </a:xfrm>
            </p:grpSpPr>
            <p:pic>
              <p:nvPicPr>
                <p:cNvPr id="23" name="Picture 36" descr="cube-2.png"/>
                <p:cNvPicPr>
                  <a:picLocks noChangeAspect="1"/>
                </p:cNvPicPr>
                <p:nvPr/>
              </p:nvPicPr>
              <p:blipFill>
                <a:blip r:embed="rId4"/>
                <a:srcRect/>
                <a:stretch>
                  <a:fillRect/>
                </a:stretch>
              </p:blipFill>
              <p:spPr bwMode="auto">
                <a:xfrm>
                  <a:off x="1656588" y="2961132"/>
                  <a:ext cx="320040" cy="320040"/>
                </a:xfrm>
                <a:prstGeom prst="rect">
                  <a:avLst/>
                </a:prstGeom>
                <a:noFill/>
                <a:ln w="9525">
                  <a:noFill/>
                  <a:miter lim="800000"/>
                  <a:headEnd/>
                  <a:tailEnd/>
                </a:ln>
              </p:spPr>
            </p:pic>
            <p:pic>
              <p:nvPicPr>
                <p:cNvPr id="24" name="Picture 39" descr="cube-4b.png"/>
                <p:cNvPicPr>
                  <a:picLocks noChangeAspect="1"/>
                </p:cNvPicPr>
                <p:nvPr/>
              </p:nvPicPr>
              <p:blipFill>
                <a:blip r:embed="rId5"/>
                <a:srcRect/>
                <a:stretch>
                  <a:fillRect/>
                </a:stretch>
              </p:blipFill>
              <p:spPr bwMode="auto">
                <a:xfrm>
                  <a:off x="1656588" y="3313176"/>
                  <a:ext cx="320040" cy="320040"/>
                </a:xfrm>
                <a:prstGeom prst="rect">
                  <a:avLst/>
                </a:prstGeom>
                <a:noFill/>
                <a:ln w="9525">
                  <a:noFill/>
                  <a:miter lim="800000"/>
                  <a:headEnd/>
                  <a:tailEnd/>
                </a:ln>
              </p:spPr>
            </p:pic>
            <p:pic>
              <p:nvPicPr>
                <p:cNvPr id="25" name="Picture 37" descr="cube-3.png"/>
                <p:cNvPicPr>
                  <a:picLocks noChangeAspect="1"/>
                </p:cNvPicPr>
                <p:nvPr/>
              </p:nvPicPr>
              <p:blipFill>
                <a:blip r:embed="rId6"/>
                <a:srcRect/>
                <a:stretch>
                  <a:fillRect/>
                </a:stretch>
              </p:blipFill>
              <p:spPr bwMode="auto">
                <a:xfrm>
                  <a:off x="2003298" y="2961132"/>
                  <a:ext cx="320040" cy="320040"/>
                </a:xfrm>
                <a:prstGeom prst="rect">
                  <a:avLst/>
                </a:prstGeom>
                <a:noFill/>
                <a:ln w="9525">
                  <a:noFill/>
                  <a:miter lim="800000"/>
                  <a:headEnd/>
                  <a:tailEnd/>
                </a:ln>
              </p:spPr>
            </p:pic>
            <p:pic>
              <p:nvPicPr>
                <p:cNvPr id="26" name="Picture 40" descr="cube-5.png"/>
                <p:cNvPicPr>
                  <a:picLocks noChangeAspect="1"/>
                </p:cNvPicPr>
                <p:nvPr/>
              </p:nvPicPr>
              <p:blipFill>
                <a:blip r:embed="rId7"/>
                <a:srcRect/>
                <a:stretch>
                  <a:fillRect/>
                </a:stretch>
              </p:blipFill>
              <p:spPr bwMode="auto">
                <a:xfrm>
                  <a:off x="2003298" y="3313176"/>
                  <a:ext cx="320040" cy="320040"/>
                </a:xfrm>
                <a:prstGeom prst="rect">
                  <a:avLst/>
                </a:prstGeom>
                <a:noFill/>
                <a:ln w="9525">
                  <a:noFill/>
                  <a:miter lim="800000"/>
                  <a:headEnd/>
                  <a:tailEnd/>
                </a:ln>
              </p:spPr>
            </p:pic>
            <p:pic>
              <p:nvPicPr>
                <p:cNvPr id="27" name="Picture 38" descr="cube-4a.png"/>
                <p:cNvPicPr>
                  <a:picLocks noChangeAspect="1"/>
                </p:cNvPicPr>
                <p:nvPr/>
              </p:nvPicPr>
              <p:blipFill>
                <a:blip r:embed="rId8"/>
                <a:srcRect/>
                <a:stretch>
                  <a:fillRect/>
                </a:stretch>
              </p:blipFill>
              <p:spPr bwMode="auto">
                <a:xfrm>
                  <a:off x="2350008" y="2961132"/>
                  <a:ext cx="320040" cy="320040"/>
                </a:xfrm>
                <a:prstGeom prst="rect">
                  <a:avLst/>
                </a:prstGeom>
                <a:noFill/>
                <a:ln w="9525">
                  <a:noFill/>
                  <a:miter lim="800000"/>
                  <a:headEnd/>
                  <a:tailEnd/>
                </a:ln>
              </p:spPr>
            </p:pic>
            <p:pic>
              <p:nvPicPr>
                <p:cNvPr id="28" name="Picture 41" descr="cube-6.png"/>
                <p:cNvPicPr>
                  <a:picLocks noChangeAspect="1"/>
                </p:cNvPicPr>
                <p:nvPr/>
              </p:nvPicPr>
              <p:blipFill>
                <a:blip r:embed="rId9"/>
                <a:srcRect/>
                <a:stretch>
                  <a:fillRect/>
                </a:stretch>
              </p:blipFill>
              <p:spPr bwMode="auto">
                <a:xfrm>
                  <a:off x="2350008" y="3313176"/>
                  <a:ext cx="320040" cy="320040"/>
                </a:xfrm>
                <a:prstGeom prst="rect">
                  <a:avLst/>
                </a:prstGeom>
                <a:noFill/>
                <a:ln w="9525">
                  <a:noFill/>
                  <a:miter lim="800000"/>
                  <a:headEnd/>
                  <a:tailEnd/>
                </a:ln>
              </p:spPr>
            </p:pic>
          </p:grpSp>
        </p:grpSp>
        <p:grpSp>
          <p:nvGrpSpPr>
            <p:cNvPr id="6" name="Group 90"/>
            <p:cNvGrpSpPr>
              <a:grpSpLocks/>
            </p:cNvGrpSpPr>
            <p:nvPr/>
          </p:nvGrpSpPr>
          <p:grpSpPr bwMode="auto">
            <a:xfrm>
              <a:off x="1588491" y="2097088"/>
              <a:ext cx="730250" cy="1036637"/>
              <a:chOff x="1722120" y="1758696"/>
              <a:chExt cx="731520" cy="1036892"/>
            </a:xfrm>
          </p:grpSpPr>
          <p:sp>
            <p:nvSpPr>
              <p:cNvPr id="19" name="TextBox 26"/>
              <p:cNvSpPr txBox="1">
                <a:spLocks noChangeArrowheads="1"/>
              </p:cNvSpPr>
              <p:nvPr/>
            </p:nvSpPr>
            <p:spPr bwMode="auto">
              <a:xfrm>
                <a:off x="1740218" y="2441619"/>
                <a:ext cx="695325" cy="353969"/>
              </a:xfrm>
              <a:prstGeom prst="rect">
                <a:avLst/>
              </a:prstGeom>
              <a:noFill/>
              <a:ln w="9525">
                <a:noFill/>
                <a:miter lim="800000"/>
                <a:headEnd/>
                <a:tailEnd/>
              </a:ln>
            </p:spPr>
            <p:txBody>
              <a:bodyPr wrap="none">
                <a:spAutoFit/>
              </a:bodyPr>
              <a:lstStyle/>
              <a:p>
                <a:r>
                  <a:rPr lang="en-US" sz="1700" b="1"/>
                  <a:t>Prior</a:t>
                </a:r>
              </a:p>
            </p:txBody>
          </p:sp>
          <p:pic>
            <p:nvPicPr>
              <p:cNvPr id="20" name="Picture 38" descr="cube-scambled.png"/>
              <p:cNvPicPr>
                <a:picLocks noChangeAspect="1"/>
              </p:cNvPicPr>
              <p:nvPr/>
            </p:nvPicPr>
            <p:blipFill>
              <a:blip r:embed="rId10"/>
              <a:srcRect/>
              <a:stretch>
                <a:fillRect/>
              </a:stretch>
            </p:blipFill>
            <p:spPr bwMode="auto">
              <a:xfrm>
                <a:off x="1722120" y="1758696"/>
                <a:ext cx="731520" cy="731520"/>
              </a:xfrm>
              <a:prstGeom prst="rect">
                <a:avLst/>
              </a:prstGeom>
              <a:noFill/>
              <a:ln w="9525">
                <a:noFill/>
                <a:miter lim="800000"/>
                <a:headEnd/>
                <a:tailEnd/>
              </a:ln>
            </p:spPr>
          </p:pic>
        </p:grpSp>
        <p:grpSp>
          <p:nvGrpSpPr>
            <p:cNvPr id="7" name="Group 163"/>
            <p:cNvGrpSpPr>
              <a:grpSpLocks/>
            </p:cNvGrpSpPr>
            <p:nvPr/>
          </p:nvGrpSpPr>
          <p:grpSpPr bwMode="auto">
            <a:xfrm>
              <a:off x="2385137" y="2143127"/>
              <a:ext cx="1296987" cy="990601"/>
              <a:chOff x="4010025" y="1804861"/>
              <a:chExt cx="1296988" cy="990727"/>
            </a:xfrm>
          </p:grpSpPr>
          <p:sp>
            <p:nvSpPr>
              <p:cNvPr id="11" name="TextBox 10"/>
              <p:cNvSpPr txBox="1">
                <a:spLocks noChangeArrowheads="1"/>
              </p:cNvSpPr>
              <p:nvPr/>
            </p:nvSpPr>
            <p:spPr bwMode="auto">
              <a:xfrm>
                <a:off x="4010025" y="2441619"/>
                <a:ext cx="1296988" cy="353969"/>
              </a:xfrm>
              <a:prstGeom prst="rect">
                <a:avLst/>
              </a:prstGeom>
              <a:noFill/>
              <a:ln w="9525">
                <a:noFill/>
                <a:miter lim="800000"/>
                <a:headEnd/>
                <a:tailEnd/>
              </a:ln>
            </p:spPr>
            <p:txBody>
              <a:bodyPr wrap="none">
                <a:spAutoFit/>
              </a:bodyPr>
              <a:lstStyle/>
              <a:p>
                <a:r>
                  <a:rPr lang="en-US" sz="1700" b="1"/>
                  <a:t>U Textures</a:t>
                </a:r>
              </a:p>
            </p:txBody>
          </p:sp>
          <p:grpSp>
            <p:nvGrpSpPr>
              <p:cNvPr id="12" name="Group 162"/>
              <p:cNvGrpSpPr>
                <a:grpSpLocks/>
              </p:cNvGrpSpPr>
              <p:nvPr/>
            </p:nvGrpSpPr>
            <p:grpSpPr bwMode="auto">
              <a:xfrm>
                <a:off x="4149662" y="1804861"/>
                <a:ext cx="1010462" cy="658368"/>
                <a:chOff x="300038" y="2993581"/>
                <a:chExt cx="1010462" cy="658368"/>
              </a:xfrm>
            </p:grpSpPr>
            <p:pic>
              <p:nvPicPr>
                <p:cNvPr id="13" name="Picture 12" descr="mode-0.png"/>
                <p:cNvPicPr>
                  <a:picLocks noChangeAspect="1"/>
                </p:cNvPicPr>
                <p:nvPr/>
              </p:nvPicPr>
              <p:blipFill>
                <a:blip r:embed="rId11"/>
                <a:srcRect/>
                <a:stretch>
                  <a:fillRect/>
                </a:stretch>
              </p:blipFill>
              <p:spPr bwMode="auto">
                <a:xfrm>
                  <a:off x="300038" y="2993581"/>
                  <a:ext cx="320025" cy="320040"/>
                </a:xfrm>
                <a:prstGeom prst="rect">
                  <a:avLst/>
                </a:prstGeom>
                <a:noFill/>
                <a:ln w="9525">
                  <a:noFill/>
                  <a:miter lim="800000"/>
                  <a:headEnd/>
                  <a:tailEnd/>
                </a:ln>
              </p:spPr>
            </p:pic>
            <p:pic>
              <p:nvPicPr>
                <p:cNvPr id="14" name="Picture 13" descr="mode-1.png"/>
                <p:cNvPicPr>
                  <a:picLocks noChangeAspect="1"/>
                </p:cNvPicPr>
                <p:nvPr/>
              </p:nvPicPr>
              <p:blipFill>
                <a:blip r:embed="rId12"/>
                <a:srcRect/>
                <a:stretch>
                  <a:fillRect/>
                </a:stretch>
              </p:blipFill>
              <p:spPr bwMode="auto">
                <a:xfrm>
                  <a:off x="646181" y="2993581"/>
                  <a:ext cx="319101" cy="320040"/>
                </a:xfrm>
                <a:prstGeom prst="rect">
                  <a:avLst/>
                </a:prstGeom>
                <a:noFill/>
                <a:ln w="9525">
                  <a:noFill/>
                  <a:miter lim="800000"/>
                  <a:headEnd/>
                  <a:tailEnd/>
                </a:ln>
              </p:spPr>
            </p:pic>
            <p:pic>
              <p:nvPicPr>
                <p:cNvPr id="15" name="Picture 14" descr="mode-2.png"/>
                <p:cNvPicPr>
                  <a:picLocks noChangeAspect="1"/>
                </p:cNvPicPr>
                <p:nvPr/>
              </p:nvPicPr>
              <p:blipFill>
                <a:blip r:embed="rId13"/>
                <a:srcRect/>
                <a:stretch>
                  <a:fillRect/>
                </a:stretch>
              </p:blipFill>
              <p:spPr bwMode="auto">
                <a:xfrm>
                  <a:off x="991399" y="2993581"/>
                  <a:ext cx="319101" cy="320040"/>
                </a:xfrm>
                <a:prstGeom prst="rect">
                  <a:avLst/>
                </a:prstGeom>
                <a:noFill/>
                <a:ln w="9525">
                  <a:noFill/>
                  <a:miter lim="800000"/>
                  <a:headEnd/>
                  <a:tailEnd/>
                </a:ln>
              </p:spPr>
            </p:pic>
            <p:pic>
              <p:nvPicPr>
                <p:cNvPr id="16" name="Picture 15" descr="mode-3.png"/>
                <p:cNvPicPr>
                  <a:picLocks noChangeAspect="1"/>
                </p:cNvPicPr>
                <p:nvPr/>
              </p:nvPicPr>
              <p:blipFill>
                <a:blip r:embed="rId14"/>
                <a:srcRect/>
                <a:stretch>
                  <a:fillRect/>
                </a:stretch>
              </p:blipFill>
              <p:spPr bwMode="auto">
                <a:xfrm>
                  <a:off x="300038" y="3331909"/>
                  <a:ext cx="320025" cy="320040"/>
                </a:xfrm>
                <a:prstGeom prst="rect">
                  <a:avLst/>
                </a:prstGeom>
                <a:noFill/>
                <a:ln w="9525">
                  <a:noFill/>
                  <a:miter lim="800000"/>
                  <a:headEnd/>
                  <a:tailEnd/>
                </a:ln>
              </p:spPr>
            </p:pic>
            <p:pic>
              <p:nvPicPr>
                <p:cNvPr id="17" name="Picture 16" descr="mode-4.png"/>
                <p:cNvPicPr>
                  <a:picLocks noChangeAspect="1"/>
                </p:cNvPicPr>
                <p:nvPr/>
              </p:nvPicPr>
              <p:blipFill>
                <a:blip r:embed="rId15"/>
                <a:srcRect/>
                <a:stretch>
                  <a:fillRect/>
                </a:stretch>
              </p:blipFill>
              <p:spPr bwMode="auto">
                <a:xfrm>
                  <a:off x="645719" y="3331909"/>
                  <a:ext cx="320025" cy="320040"/>
                </a:xfrm>
                <a:prstGeom prst="rect">
                  <a:avLst/>
                </a:prstGeom>
                <a:noFill/>
                <a:ln w="9525">
                  <a:noFill/>
                  <a:miter lim="800000"/>
                  <a:headEnd/>
                  <a:tailEnd/>
                </a:ln>
              </p:spPr>
            </p:pic>
            <p:pic>
              <p:nvPicPr>
                <p:cNvPr id="18" name="Picture 17" descr="mode-5.png"/>
                <p:cNvPicPr>
                  <a:picLocks noChangeAspect="1"/>
                </p:cNvPicPr>
                <p:nvPr/>
              </p:nvPicPr>
              <p:blipFill>
                <a:blip r:embed="rId16"/>
                <a:srcRect/>
                <a:stretch>
                  <a:fillRect/>
                </a:stretch>
              </p:blipFill>
              <p:spPr bwMode="auto">
                <a:xfrm>
                  <a:off x="991400" y="3331909"/>
                  <a:ext cx="319100" cy="320040"/>
                </a:xfrm>
                <a:prstGeom prst="rect">
                  <a:avLst/>
                </a:prstGeom>
                <a:noFill/>
                <a:ln w="9525">
                  <a:noFill/>
                  <a:miter lim="800000"/>
                  <a:headEnd/>
                  <a:tailEnd/>
                </a:ln>
              </p:spPr>
            </p:pic>
          </p:grpSp>
        </p:grpSp>
        <p:grpSp>
          <p:nvGrpSpPr>
            <p:cNvPr id="8" name="Group 165"/>
            <p:cNvGrpSpPr>
              <a:grpSpLocks/>
            </p:cNvGrpSpPr>
            <p:nvPr/>
          </p:nvGrpSpPr>
          <p:grpSpPr bwMode="auto">
            <a:xfrm>
              <a:off x="3748519" y="2097088"/>
              <a:ext cx="1217612" cy="1038225"/>
              <a:chOff x="5776913" y="1758422"/>
              <a:chExt cx="1217612" cy="1038753"/>
            </a:xfrm>
          </p:grpSpPr>
          <p:sp>
            <p:nvSpPr>
              <p:cNvPr id="9" name="TextBox 34"/>
              <p:cNvSpPr txBox="1">
                <a:spLocks noChangeArrowheads="1"/>
              </p:cNvSpPr>
              <p:nvPr/>
            </p:nvSpPr>
            <p:spPr bwMode="auto">
              <a:xfrm>
                <a:off x="5776913" y="2442851"/>
                <a:ext cx="1217612" cy="354324"/>
              </a:xfrm>
              <a:prstGeom prst="rect">
                <a:avLst/>
              </a:prstGeom>
              <a:noFill/>
              <a:ln w="9525">
                <a:noFill/>
                <a:miter lim="800000"/>
                <a:headEnd/>
                <a:tailEnd/>
              </a:ln>
            </p:spPr>
            <p:txBody>
              <a:bodyPr wrap="none">
                <a:spAutoFit/>
              </a:bodyPr>
              <a:lstStyle/>
              <a:p>
                <a:r>
                  <a:rPr lang="en-US" sz="1700" b="1"/>
                  <a:t>Interfaces</a:t>
                </a:r>
              </a:p>
            </p:txBody>
          </p:sp>
          <p:pic>
            <p:nvPicPr>
              <p:cNvPr id="10" name="Picture 164" descr="interface operators.png"/>
              <p:cNvPicPr>
                <a:picLocks noChangeAspect="1"/>
              </p:cNvPicPr>
              <p:nvPr/>
            </p:nvPicPr>
            <p:blipFill>
              <a:blip r:embed="rId17"/>
              <a:srcRect/>
              <a:stretch>
                <a:fillRect/>
              </a:stretch>
            </p:blipFill>
            <p:spPr bwMode="auto">
              <a:xfrm>
                <a:off x="5904578" y="1758422"/>
                <a:ext cx="931242" cy="731520"/>
              </a:xfrm>
              <a:prstGeom prst="rect">
                <a:avLst/>
              </a:prstGeom>
              <a:noFill/>
              <a:ln w="9525">
                <a:noFill/>
                <a:miter lim="800000"/>
                <a:headEnd/>
                <a:tailEnd/>
              </a:ln>
            </p:spPr>
          </p:pic>
        </p:grpSp>
      </p:grpSp>
    </p:spTree>
  </p:cSld>
  <p:clrMapOvr>
    <a:masterClrMapping/>
  </p:clrMapOvr>
  <p:transition advTm="6303"/>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S11_LogoHor.png"/>
          <p:cNvPicPr>
            <a:picLocks noChangeAspect="1"/>
          </p:cNvPicPr>
          <p:nvPr/>
        </p:nvPicPr>
        <p:blipFill>
          <a:blip r:embed="rId3"/>
          <a:srcRect t="79630" r="54198"/>
          <a:stretch>
            <a:fillRect/>
          </a:stretch>
        </p:blipFill>
        <p:spPr bwMode="auto">
          <a:xfrm>
            <a:off x="5638800" y="39688"/>
            <a:ext cx="1584325" cy="493712"/>
          </a:xfrm>
          <a:prstGeom prst="rect">
            <a:avLst/>
          </a:prstGeom>
          <a:noFill/>
          <a:ln w="9525">
            <a:noFill/>
            <a:miter lim="800000"/>
            <a:headEnd/>
            <a:tailEnd/>
          </a:ln>
        </p:spPr>
      </p:pic>
      <p:pic>
        <p:nvPicPr>
          <p:cNvPr id="38" name="Picture 37" descr="ca-model.png"/>
          <p:cNvPicPr>
            <a:picLocks noChangeAspect="1"/>
          </p:cNvPicPr>
          <p:nvPr/>
        </p:nvPicPr>
        <p:blipFill>
          <a:blip r:embed="rId4"/>
          <a:stretch>
            <a:fillRect/>
          </a:stretch>
        </p:blipFill>
        <p:spPr>
          <a:xfrm>
            <a:off x="381000" y="990600"/>
            <a:ext cx="2743200" cy="2743200"/>
          </a:xfrm>
          <a:prstGeom prst="rect">
            <a:avLst/>
          </a:prstGeom>
          <a:effectLst>
            <a:outerShdw blurRad="50800" dist="38100" dir="2700000" algn="tl" rotWithShape="0">
              <a:prstClr val="black">
                <a:alpha val="40000"/>
              </a:prstClr>
            </a:outerShdw>
          </a:effectLst>
        </p:spPr>
      </p:pic>
      <p:sp>
        <p:nvSpPr>
          <p:cNvPr id="32"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Levels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spTree>
  </p:cSld>
  <p:clrMapOvr>
    <a:masterClrMapping/>
  </p:clrMapOvr>
  <p:transition advTm="262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Modular Radiance Transfer</a:t>
            </a:r>
            <a:endParaRPr lang="en-US" dirty="0"/>
          </a:p>
        </p:txBody>
      </p:sp>
      <p:sp>
        <p:nvSpPr>
          <p:cNvPr id="10" name="Rectangle 3"/>
          <p:cNvSpPr txBox="1">
            <a:spLocks noChangeArrowheads="1"/>
          </p:cNvSpPr>
          <p:nvPr/>
        </p:nvSpPr>
        <p:spPr bwMode="auto">
          <a:xfrm>
            <a:off x="2068918" y="2963390"/>
            <a:ext cx="3177365" cy="838200"/>
          </a:xfrm>
          <a:prstGeom prst="rect">
            <a:avLst/>
          </a:prstGeom>
          <a:noFill/>
          <a:ln w="9525">
            <a:noFill/>
            <a:miter lim="800000"/>
            <a:headEnd/>
            <a:tailEnd/>
          </a:ln>
          <a:effectLst/>
        </p:spPr>
        <p:txBody>
          <a:bodyPr vert="horz" wrap="square" lIns="73152" tIns="36576" rIns="73152" bIns="36576" numCol="1" anchor="t" anchorCtr="0" compatLnSpc="1">
            <a:prstTxWarp prst="textNoShape">
              <a:avLst/>
            </a:prstTxWarp>
          </a:bodyPr>
          <a:lstStyle/>
          <a:p>
            <a:pPr marL="273050" marR="0" lvl="0" indent="-273050" algn="l" defTabSz="914400" rtl="0" eaLnBrk="1" fontAlgn="base" latinLnBrk="0" hangingPunct="1">
              <a:lnSpc>
                <a:spcPct val="110000"/>
              </a:lnSpc>
              <a:spcBef>
                <a:spcPts val="200"/>
              </a:spcBef>
              <a:spcAft>
                <a:spcPts val="200"/>
              </a:spcAft>
              <a:buClr>
                <a:srgbClr val="0C569E"/>
              </a:buClr>
              <a:buSzPct val="110000"/>
              <a:buFont typeface="Wingdings" pitchFamily="2" charset="2"/>
              <a:buChar char="§"/>
              <a:tabLst/>
              <a:defRPr/>
            </a:pPr>
            <a:r>
              <a:rPr kumimoji="0" lang="en-US" sz="2000" b="0" i="0" u="none" strike="noStrike" kern="0" cap="none" spc="0" normalizeH="0" noProof="0" dirty="0" smtClean="0">
                <a:ln>
                  <a:noFill/>
                </a:ln>
                <a:solidFill>
                  <a:schemeClr val="tx1"/>
                </a:solidFill>
                <a:effectLst/>
                <a:uLnTx/>
                <a:uFillTx/>
                <a:latin typeface="+mn-lt"/>
                <a:ea typeface="ＭＳ Ｐゴシック" pitchFamily="34" charset="-128"/>
                <a:cs typeface="ＭＳ Ｐゴシック" pitchFamily="-108" charset="-128"/>
              </a:rPr>
              <a:t>Real-Time (a few ms)</a:t>
            </a:r>
            <a:endParaRPr lang="en-US" sz="2000" kern="0" dirty="0" smtClean="0">
              <a:latin typeface="+mn-lt"/>
              <a:cs typeface="ＭＳ Ｐゴシック" pitchFamily="-108" charset="-128"/>
            </a:endParaRPr>
          </a:p>
          <a:p>
            <a:pPr marL="273050" marR="0" lvl="0" indent="-273050" algn="l" defTabSz="914400" rtl="0" eaLnBrk="1" fontAlgn="base" latinLnBrk="0" hangingPunct="1">
              <a:lnSpc>
                <a:spcPct val="110000"/>
              </a:lnSpc>
              <a:spcBef>
                <a:spcPts val="200"/>
              </a:spcBef>
              <a:spcAft>
                <a:spcPts val="200"/>
              </a:spcAft>
              <a:buClr>
                <a:srgbClr val="0C569E"/>
              </a:buClr>
              <a:buSzPct val="110000"/>
              <a:buFont typeface="Wingdings" pitchFamily="2" charset="2"/>
              <a:buChar char="§"/>
              <a:tabLst/>
              <a:defRPr/>
            </a:pPr>
            <a:r>
              <a:rPr lang="en-US" sz="2000" kern="0" noProof="0" dirty="0" smtClean="0">
                <a:latin typeface="+mn-lt"/>
                <a:cs typeface="ＭＳ Ｐゴシック" pitchFamily="-108" charset="-128"/>
              </a:rPr>
              <a:t>Think </a:t>
            </a:r>
            <a:r>
              <a:rPr lang="en-US" sz="2000" i="1" kern="0" noProof="0" dirty="0" smtClean="0">
                <a:latin typeface="+mn-lt"/>
                <a:cs typeface="ＭＳ Ｐゴシック" pitchFamily="-108" charset="-128"/>
              </a:rPr>
              <a:t>Bounce Cards</a:t>
            </a:r>
            <a:endParaRPr kumimoji="0" lang="en-US" sz="2000" b="0" i="1" u="none" strike="noStrike" kern="0" cap="none" spc="0" normalizeH="0" baseline="0" noProof="0" dirty="0" smtClean="0">
              <a:ln>
                <a:noFill/>
              </a:ln>
              <a:solidFill>
                <a:schemeClr val="tx1"/>
              </a:solidFill>
              <a:effectLst/>
              <a:uLnTx/>
              <a:uFillTx/>
              <a:latin typeface="+mn-lt"/>
              <a:ea typeface="ＭＳ Ｐゴシック" pitchFamily="34" charset="-128"/>
              <a:cs typeface="ＭＳ Ｐゴシック" pitchFamily="-108" charset="-128"/>
            </a:endParaRPr>
          </a:p>
        </p:txBody>
      </p:sp>
      <p:pic>
        <p:nvPicPr>
          <p:cNvPr id="11" name="Picture 10" descr="teaser.png"/>
          <p:cNvPicPr>
            <a:picLocks noChangeAspect="1"/>
          </p:cNvPicPr>
          <p:nvPr/>
        </p:nvPicPr>
        <p:blipFill>
          <a:blip r:embed="rId3"/>
          <a:stretch>
            <a:fillRect/>
          </a:stretch>
        </p:blipFill>
        <p:spPr>
          <a:xfrm>
            <a:off x="0" y="848283"/>
            <a:ext cx="7315200" cy="1711937"/>
          </a:xfrm>
          <a:prstGeom prst="rect">
            <a:avLst/>
          </a:prstGeom>
        </p:spPr>
      </p:pic>
      <p:sp>
        <p:nvSpPr>
          <p:cNvPr id="12" name="TextBox 11"/>
          <p:cNvSpPr txBox="1"/>
          <p:nvPr/>
        </p:nvSpPr>
        <p:spPr>
          <a:xfrm>
            <a:off x="2760560" y="2598157"/>
            <a:ext cx="1794081" cy="215444"/>
          </a:xfrm>
          <a:prstGeom prst="rect">
            <a:avLst/>
          </a:prstGeom>
          <a:noFill/>
        </p:spPr>
        <p:txBody>
          <a:bodyPr wrap="none" rtlCol="0">
            <a:spAutoFit/>
          </a:bodyPr>
          <a:lstStyle/>
          <a:p>
            <a:r>
              <a:rPr lang="en-US" sz="800" i="1" dirty="0" smtClean="0">
                <a:solidFill>
                  <a:srgbClr val="000000"/>
                </a:solidFill>
                <a:latin typeface="Times New Roman" pitchFamily="18" charset="0"/>
                <a:cs typeface="Times New Roman" pitchFamily="18" charset="0"/>
              </a:rPr>
              <a:t>Dictionary requires 5.9 MB of memory</a:t>
            </a:r>
          </a:p>
        </p:txBody>
      </p:sp>
    </p:spTree>
  </p:cSld>
  <p:clrMapOvr>
    <a:masterClrMapping/>
  </p:clrMapOvr>
  <p:transition advTm="10718"/>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descr="ca-view.png"/>
          <p:cNvPicPr>
            <a:picLocks noChangeAspect="1"/>
          </p:cNvPicPr>
          <p:nvPr/>
        </p:nvPicPr>
        <p:blipFill>
          <a:blip r:embed="rId3"/>
          <a:stretch>
            <a:fillRect/>
          </a:stretch>
        </p:blipFill>
        <p:spPr>
          <a:xfrm>
            <a:off x="381000" y="990600"/>
            <a:ext cx="2743200" cy="2743200"/>
          </a:xfrm>
          <a:prstGeom prst="rect">
            <a:avLst/>
          </a:prstGeom>
          <a:effectLst>
            <a:outerShdw blurRad="50800" dist="38100" dir="2700000" algn="tl" rotWithShape="0">
              <a:prstClr val="black">
                <a:alpha val="40000"/>
              </a:prstClr>
            </a:outerShdw>
          </a:effectLst>
        </p:spPr>
      </p:pic>
      <p:pic>
        <p:nvPicPr>
          <p:cNvPr id="34819"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sp>
        <p:nvSpPr>
          <p:cNvPr id="32"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Levels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5" name="Picture 4" descr="ca-maze.png"/>
          <p:cNvPicPr>
            <a:picLocks noChangeAspect="1"/>
          </p:cNvPicPr>
          <p:nvPr/>
        </p:nvPicPr>
        <p:blipFill>
          <a:blip r:embed="rId5"/>
          <a:stretch>
            <a:fillRect/>
          </a:stretch>
        </p:blipFill>
        <p:spPr>
          <a:xfrm>
            <a:off x="4191000" y="987425"/>
            <a:ext cx="2743200" cy="2743200"/>
          </a:xfrm>
          <a:prstGeom prst="rect">
            <a:avLst/>
          </a:prstGeom>
          <a:ln w="28575">
            <a:noFill/>
          </a:ln>
          <a:effectLst>
            <a:outerShdw blurRad="50800" dist="38100" dir="2700000" algn="tl" rotWithShape="0">
              <a:prstClr val="black">
                <a:alpha val="40000"/>
              </a:prstClr>
            </a:outerShdw>
          </a:effectLst>
        </p:spPr>
      </p:pic>
    </p:spTree>
  </p:cSld>
  <p:clrMapOvr>
    <a:masterClrMapping/>
  </p:clrMapOvr>
  <p:transition advTm="4789"/>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maze-top.bmp"/>
          <p:cNvPicPr>
            <a:picLocks noChangeAspect="1"/>
          </p:cNvPicPr>
          <p:nvPr/>
        </p:nvPicPr>
        <p:blipFill>
          <a:blip r:embed="rId3"/>
          <a:stretch>
            <a:fillRect/>
          </a:stretch>
        </p:blipFill>
        <p:spPr>
          <a:xfrm>
            <a:off x="4343400" y="1295398"/>
            <a:ext cx="2743200" cy="2743200"/>
          </a:xfrm>
          <a:prstGeom prst="rect">
            <a:avLst/>
          </a:prstGeom>
          <a:effectLst>
            <a:outerShdw blurRad="50800" dist="38100" dir="2700000" algn="tl" rotWithShape="0">
              <a:prstClr val="black">
                <a:alpha val="40000"/>
              </a:prstClr>
            </a:outerShdw>
          </a:effectLst>
        </p:spPr>
      </p:pic>
      <p:pic>
        <p:nvPicPr>
          <p:cNvPr id="37891"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sp>
        <p:nvSpPr>
          <p:cNvPr id="36"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Levels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9" name="Picture 8" descr="maze-view.bmp"/>
          <p:cNvPicPr>
            <a:picLocks noChangeAspect="1"/>
          </p:cNvPicPr>
          <p:nvPr/>
        </p:nvPicPr>
        <p:blipFill>
          <a:blip r:embed="rId5"/>
          <a:stretch>
            <a:fillRect/>
          </a:stretch>
        </p:blipFill>
        <p:spPr>
          <a:xfrm>
            <a:off x="228600" y="1295398"/>
            <a:ext cx="2743200" cy="2743200"/>
          </a:xfrm>
          <a:prstGeom prst="rect">
            <a:avLst/>
          </a:prstGeom>
          <a:ln w="38100">
            <a:noFill/>
          </a:ln>
          <a:effectLst>
            <a:outerShdw blurRad="50800" dist="38100" dir="2700000" algn="tl" rotWithShape="0">
              <a:prstClr val="black">
                <a:alpha val="40000"/>
              </a:prstClr>
            </a:outerShdw>
          </a:effectLst>
        </p:spPr>
      </p:pic>
      <p:cxnSp>
        <p:nvCxnSpPr>
          <p:cNvPr id="11" name="Straight Connector 10"/>
          <p:cNvCxnSpPr/>
          <p:nvPr/>
        </p:nvCxnSpPr>
        <p:spPr>
          <a:xfrm>
            <a:off x="6411913" y="2466973"/>
            <a:ext cx="382587"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6410325" y="2868611"/>
            <a:ext cx="382588"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403975" y="3294061"/>
            <a:ext cx="382588"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5400000">
            <a:off x="6142832" y="3591717"/>
            <a:ext cx="430212"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rot="5400000">
            <a:off x="5726113" y="2185986"/>
            <a:ext cx="431800"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5976938" y="1984373"/>
            <a:ext cx="338137"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6381750" y="1990723"/>
            <a:ext cx="382588"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5400000">
            <a:off x="6136481" y="2180430"/>
            <a:ext cx="430213"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529001" y="2460676"/>
            <a:ext cx="382587"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5521063" y="3295321"/>
            <a:ext cx="382588"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073991" y="2869871"/>
            <a:ext cx="382588"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067641" y="3295321"/>
            <a:ext cx="382588"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4576435" y="3295321"/>
            <a:ext cx="382588"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5539890" y="1985633"/>
            <a:ext cx="338137"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rot="5400000">
            <a:off x="5728456" y="3592978"/>
            <a:ext cx="430212"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rot="5400000">
            <a:off x="5722105" y="2181691"/>
            <a:ext cx="430213"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rot="5400000">
            <a:off x="5275034" y="3585421"/>
            <a:ext cx="430212"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rot="5400000">
            <a:off x="5268683" y="2174134"/>
            <a:ext cx="430213"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rot="5400000">
            <a:off x="4800200" y="3571569"/>
            <a:ext cx="430212"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rot="5400000">
            <a:off x="4801406" y="3089797"/>
            <a:ext cx="430213"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rot="5400000">
            <a:off x="5271201" y="2652750"/>
            <a:ext cx="430213"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rot="5400000">
            <a:off x="4802665" y="1730796"/>
            <a:ext cx="430213"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rot="5400000">
            <a:off x="5271201" y="1723237"/>
            <a:ext cx="430213"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rot="5400000">
            <a:off x="6130184" y="1728270"/>
            <a:ext cx="430213"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rot="5400000">
            <a:off x="5723365" y="1729531"/>
            <a:ext cx="430213"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spTree>
  </p:cSld>
  <p:clrMapOvr>
    <a:masterClrMapping/>
  </p:clrMapOvr>
  <p:transition advTm="6614"/>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5" name="Picture 2" descr="S11_LogoHor.png"/>
          <p:cNvPicPr>
            <a:picLocks noChangeAspect="1"/>
          </p:cNvPicPr>
          <p:nvPr/>
        </p:nvPicPr>
        <p:blipFill>
          <a:blip r:embed="rId3"/>
          <a:srcRect t="79630" r="54198"/>
          <a:stretch>
            <a:fillRect/>
          </a:stretch>
        </p:blipFill>
        <p:spPr bwMode="auto">
          <a:xfrm>
            <a:off x="5638800" y="39688"/>
            <a:ext cx="1584325" cy="493712"/>
          </a:xfrm>
          <a:prstGeom prst="rect">
            <a:avLst/>
          </a:prstGeom>
          <a:noFill/>
          <a:ln w="9525">
            <a:noFill/>
            <a:miter lim="800000"/>
            <a:headEnd/>
            <a:tailEnd/>
          </a:ln>
        </p:spPr>
      </p:pic>
      <p:sp>
        <p:nvSpPr>
          <p:cNvPr id="36"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Levels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35" name="Picture 34" descr="maze-view.bmp"/>
          <p:cNvPicPr>
            <a:picLocks noChangeAspect="1"/>
          </p:cNvPicPr>
          <p:nvPr/>
        </p:nvPicPr>
        <p:blipFill>
          <a:blip r:embed="rId4"/>
          <a:stretch>
            <a:fillRect/>
          </a:stretch>
        </p:blipFill>
        <p:spPr>
          <a:xfrm>
            <a:off x="228600" y="1295398"/>
            <a:ext cx="2743200" cy="2743200"/>
          </a:xfrm>
          <a:prstGeom prst="rect">
            <a:avLst/>
          </a:prstGeom>
          <a:ln w="38100">
            <a:noFill/>
          </a:ln>
          <a:effectLst>
            <a:outerShdw blurRad="50800" dist="38100" dir="2700000" algn="tl" rotWithShape="0">
              <a:prstClr val="black">
                <a:alpha val="40000"/>
              </a:prstClr>
            </a:outerShdw>
          </a:effectLst>
        </p:spPr>
      </p:pic>
      <p:pic>
        <p:nvPicPr>
          <p:cNvPr id="37" name="Picture 36" descr="maze-top.bmp"/>
          <p:cNvPicPr>
            <a:picLocks noChangeAspect="1"/>
          </p:cNvPicPr>
          <p:nvPr/>
        </p:nvPicPr>
        <p:blipFill>
          <a:blip r:embed="rId5"/>
          <a:stretch>
            <a:fillRect/>
          </a:stretch>
        </p:blipFill>
        <p:spPr>
          <a:xfrm>
            <a:off x="4343400" y="1295398"/>
            <a:ext cx="2743200" cy="2743200"/>
          </a:xfrm>
          <a:prstGeom prst="rect">
            <a:avLst/>
          </a:prstGeom>
          <a:effectLst>
            <a:outerShdw blurRad="50800" dist="38100" dir="2700000" algn="tl" rotWithShape="0">
              <a:prstClr val="black">
                <a:alpha val="40000"/>
              </a:prstClr>
            </a:outerShdw>
          </a:effectLst>
        </p:spPr>
      </p:pic>
      <p:cxnSp>
        <p:nvCxnSpPr>
          <p:cNvPr id="38" name="Straight Connector 37"/>
          <p:cNvCxnSpPr/>
          <p:nvPr/>
        </p:nvCxnSpPr>
        <p:spPr>
          <a:xfrm>
            <a:off x="6411913" y="2466973"/>
            <a:ext cx="382587"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6410325" y="2868611"/>
            <a:ext cx="382588"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a:off x="6403975" y="3294061"/>
            <a:ext cx="382588"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rot="5400000">
            <a:off x="6142832" y="3591717"/>
            <a:ext cx="430212"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rot="5400000">
            <a:off x="5726113" y="2185986"/>
            <a:ext cx="431800"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976938" y="1984373"/>
            <a:ext cx="338137"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a:off x="6381750" y="1990723"/>
            <a:ext cx="382588"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sp>
        <p:nvSpPr>
          <p:cNvPr id="47" name="Oval 46"/>
          <p:cNvSpPr/>
          <p:nvPr/>
        </p:nvSpPr>
        <p:spPr>
          <a:xfrm>
            <a:off x="6113463" y="2168523"/>
            <a:ext cx="74612" cy="74613"/>
          </a:xfrm>
          <a:prstGeom prst="ellipse">
            <a:avLst/>
          </a:prstGeom>
          <a:solidFill>
            <a:srgbClr val="FF000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48" name="Oval 47"/>
          <p:cNvSpPr/>
          <p:nvPr/>
        </p:nvSpPr>
        <p:spPr>
          <a:xfrm>
            <a:off x="6569075" y="3506786"/>
            <a:ext cx="74613" cy="74612"/>
          </a:xfrm>
          <a:prstGeom prst="ellipse">
            <a:avLst/>
          </a:prstGeom>
          <a:solidFill>
            <a:srgbClr val="9933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51" name="Straight Connector 50"/>
          <p:cNvCxnSpPr/>
          <p:nvPr/>
        </p:nvCxnSpPr>
        <p:spPr>
          <a:xfrm rot="5400000">
            <a:off x="6136481" y="2180430"/>
            <a:ext cx="430213"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spTree>
  </p:cSld>
  <p:clrMapOvr>
    <a:masterClrMapping/>
  </p:clrMapOvr>
  <p:transition advTm="3869"/>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maze-top.bmp"/>
          <p:cNvPicPr>
            <a:picLocks noChangeAspect="1"/>
          </p:cNvPicPr>
          <p:nvPr/>
        </p:nvPicPr>
        <p:blipFill>
          <a:blip r:embed="rId9"/>
          <a:stretch>
            <a:fillRect/>
          </a:stretch>
        </p:blipFill>
        <p:spPr>
          <a:xfrm>
            <a:off x="4343400" y="1295398"/>
            <a:ext cx="2743200" cy="2743200"/>
          </a:xfrm>
          <a:prstGeom prst="rect">
            <a:avLst/>
          </a:prstGeom>
          <a:effectLst>
            <a:outerShdw blurRad="50800" dist="38100" dir="2700000" algn="tl" rotWithShape="0">
              <a:prstClr val="black">
                <a:alpha val="40000"/>
              </a:prstClr>
            </a:outerShdw>
          </a:effectLst>
        </p:spPr>
      </p:pic>
      <p:cxnSp>
        <p:nvCxnSpPr>
          <p:cNvPr id="69" name="Straight Connector 68"/>
          <p:cNvCxnSpPr/>
          <p:nvPr/>
        </p:nvCxnSpPr>
        <p:spPr>
          <a:xfrm>
            <a:off x="6404605" y="3294691"/>
            <a:ext cx="382588"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rot="5400000">
            <a:off x="6137111" y="2181690"/>
            <a:ext cx="430213"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rot="5400000">
            <a:off x="6137111" y="2180430"/>
            <a:ext cx="430213" cy="0"/>
          </a:xfrm>
          <a:prstGeom prst="line">
            <a:avLst/>
          </a:prstGeom>
          <a:ln cmpd="sng">
            <a:solidFill>
              <a:srgbClr val="FF0000"/>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6404605" y="3294691"/>
            <a:ext cx="382588" cy="0"/>
          </a:xfrm>
          <a:prstGeom prst="line">
            <a:avLst/>
          </a:prstGeom>
          <a:ln cmpd="sng">
            <a:solidFill>
              <a:srgbClr val="9933FF"/>
            </a:solidFill>
            <a:prstDash val="solid"/>
            <a:headEnd type="none"/>
            <a:tailEnd type="none"/>
          </a:ln>
        </p:spPr>
        <p:style>
          <a:lnRef idx="2">
            <a:schemeClr val="accent1"/>
          </a:lnRef>
          <a:fillRef idx="0">
            <a:schemeClr val="accent1"/>
          </a:fillRef>
          <a:effectRef idx="1">
            <a:schemeClr val="accent1"/>
          </a:effectRef>
          <a:fontRef idx="minor">
            <a:schemeClr val="tx1"/>
          </a:fontRef>
        </p:style>
      </p:cxnSp>
      <p:pic>
        <p:nvPicPr>
          <p:cNvPr id="42" name="Picture 41" descr="maze-view.bmp"/>
          <p:cNvPicPr>
            <a:picLocks noChangeAspect="1"/>
          </p:cNvPicPr>
          <p:nvPr/>
        </p:nvPicPr>
        <p:blipFill>
          <a:blip r:embed="rId10"/>
          <a:stretch>
            <a:fillRect/>
          </a:stretch>
        </p:blipFill>
        <p:spPr>
          <a:xfrm>
            <a:off x="228600" y="1295398"/>
            <a:ext cx="2743200" cy="2743200"/>
          </a:xfrm>
          <a:prstGeom prst="rect">
            <a:avLst/>
          </a:prstGeom>
          <a:ln w="38100">
            <a:noFill/>
          </a:ln>
          <a:effectLst>
            <a:outerShdw blurRad="50800" dist="38100" dir="2700000" algn="tl" rotWithShape="0">
              <a:prstClr val="black">
                <a:alpha val="40000"/>
              </a:prstClr>
            </a:outerShdw>
          </a:effectLst>
        </p:spPr>
      </p:pic>
      <p:pic>
        <p:nvPicPr>
          <p:cNvPr id="46083" name="Picture 2" descr="S11_LogoHor.png"/>
          <p:cNvPicPr>
            <a:picLocks noChangeAspect="1"/>
          </p:cNvPicPr>
          <p:nvPr/>
        </p:nvPicPr>
        <p:blipFill>
          <a:blip r:embed="rId11"/>
          <a:srcRect t="79630" r="54198"/>
          <a:stretch>
            <a:fillRect/>
          </a:stretch>
        </p:blipFill>
        <p:spPr bwMode="auto">
          <a:xfrm>
            <a:off x="5638800" y="39688"/>
            <a:ext cx="1584325" cy="493712"/>
          </a:xfrm>
          <a:prstGeom prst="rect">
            <a:avLst/>
          </a:prstGeom>
          <a:noFill/>
          <a:ln w="9525">
            <a:noFill/>
            <a:miter lim="800000"/>
            <a:headEnd/>
            <a:tailEnd/>
          </a:ln>
        </p:spPr>
      </p:pic>
      <p:sp>
        <p:nvSpPr>
          <p:cNvPr id="36"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MRT Levels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cxnSp>
        <p:nvCxnSpPr>
          <p:cNvPr id="10" name="Straight Connector 9"/>
          <p:cNvCxnSpPr/>
          <p:nvPr/>
        </p:nvCxnSpPr>
        <p:spPr>
          <a:xfrm>
            <a:off x="6411913" y="2466973"/>
            <a:ext cx="382587"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6410325" y="2868611"/>
            <a:ext cx="382588"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5400000">
            <a:off x="6142832" y="3591717"/>
            <a:ext cx="430212"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5400000">
            <a:off x="5726113" y="2185986"/>
            <a:ext cx="431800"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5976938" y="1984373"/>
            <a:ext cx="338137"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381750" y="1990723"/>
            <a:ext cx="382588"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sp>
        <p:nvSpPr>
          <p:cNvPr id="21" name="Oval 20"/>
          <p:cNvSpPr/>
          <p:nvPr/>
        </p:nvSpPr>
        <p:spPr>
          <a:xfrm>
            <a:off x="6113463" y="2168523"/>
            <a:ext cx="74612" cy="74613"/>
          </a:xfrm>
          <a:prstGeom prst="ellipse">
            <a:avLst/>
          </a:prstGeom>
          <a:solidFill>
            <a:srgbClr val="FF000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2" name="Oval 21"/>
          <p:cNvSpPr/>
          <p:nvPr/>
        </p:nvSpPr>
        <p:spPr>
          <a:xfrm>
            <a:off x="6569075" y="3506786"/>
            <a:ext cx="74613" cy="74612"/>
          </a:xfrm>
          <a:prstGeom prst="ellipse">
            <a:avLst/>
          </a:prstGeom>
          <a:solidFill>
            <a:srgbClr val="9933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20" name="Straight Connector 19"/>
          <p:cNvCxnSpPr/>
          <p:nvPr/>
        </p:nvCxnSpPr>
        <p:spPr>
          <a:xfrm>
            <a:off x="6248400" y="2205036"/>
            <a:ext cx="109538" cy="0"/>
          </a:xfrm>
          <a:prstGeom prst="line">
            <a:avLst/>
          </a:prstGeom>
          <a:ln cmpd="sng">
            <a:solidFill>
              <a:srgbClr val="FF0000"/>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23" name="Elbow Connector 22"/>
          <p:cNvCxnSpPr/>
          <p:nvPr/>
        </p:nvCxnSpPr>
        <p:spPr>
          <a:xfrm rot="16200000" flipH="1">
            <a:off x="6355556" y="2210593"/>
            <a:ext cx="244475" cy="239712"/>
          </a:xfrm>
          <a:prstGeom prst="bentConnector3">
            <a:avLst>
              <a:gd name="adj1" fmla="val -2175"/>
            </a:avLst>
          </a:prstGeom>
          <a:ln cmpd="sng">
            <a:solidFill>
              <a:schemeClr val="bg2">
                <a:lumMod val="50000"/>
                <a:lumOff val="50000"/>
              </a:schemeClr>
            </a:solidFill>
            <a:prstDash val="solid"/>
            <a:headEnd type="none"/>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rot="5400000">
            <a:off x="6424613" y="2673348"/>
            <a:ext cx="344488" cy="1587"/>
          </a:xfrm>
          <a:prstGeom prst="straightConnector1">
            <a:avLst/>
          </a:prstGeom>
          <a:ln cmpd="sng">
            <a:solidFill>
              <a:schemeClr val="accent5"/>
            </a:solidFill>
            <a:prstDash val="solid"/>
            <a:headEnd type="none"/>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rot="5400000">
            <a:off x="6422231" y="3075780"/>
            <a:ext cx="346075" cy="1588"/>
          </a:xfrm>
          <a:prstGeom prst="straightConnector1">
            <a:avLst/>
          </a:prstGeom>
          <a:ln cmpd="sng">
            <a:solidFill>
              <a:schemeClr val="accent5"/>
            </a:solidFill>
            <a:prstDash val="solid"/>
            <a:headEnd type="none"/>
            <a:tailEnd type="arrow"/>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rot="5400000">
            <a:off x="6508750" y="3390899"/>
            <a:ext cx="187325" cy="0"/>
          </a:xfrm>
          <a:prstGeom prst="line">
            <a:avLst/>
          </a:prstGeom>
          <a:ln cmpd="sng">
            <a:solidFill>
              <a:srgbClr val="9933FF"/>
            </a:solidFill>
            <a:prstDash val="solid"/>
            <a:headEnd type="none"/>
            <a:tailEnd type="none"/>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1755019" y="993623"/>
            <a:ext cx="686406" cy="276999"/>
          </a:xfrm>
          <a:prstGeom prst="rect">
            <a:avLst/>
          </a:prstGeom>
          <a:noFill/>
        </p:spPr>
        <p:txBody>
          <a:bodyPr wrap="none" rtlCol="0">
            <a:spAutoFit/>
          </a:bodyPr>
          <a:lstStyle/>
          <a:p>
            <a:r>
              <a:rPr lang="en-US" sz="1200" dirty="0" smtClean="0">
                <a:ln w="3175">
                  <a:noFill/>
                </a:ln>
                <a:solidFill>
                  <a:srgbClr val="FF0000"/>
                </a:solidFill>
              </a:rPr>
              <a:t>32x196</a:t>
            </a:r>
            <a:endParaRPr lang="en-US" sz="1200" dirty="0" smtClean="0">
              <a:ln w="3175">
                <a:noFill/>
                <a:prstDash val="solid"/>
              </a:ln>
              <a:solidFill>
                <a:schemeClr val="bg1"/>
              </a:solidFill>
            </a:endParaRPr>
          </a:p>
        </p:txBody>
      </p:sp>
      <p:pic>
        <p:nvPicPr>
          <p:cNvPr id="29" name="Picture 28" descr="TP_tmp.emf"/>
          <p:cNvPicPr>
            <a:picLocks noChangeAspect="1"/>
          </p:cNvPicPr>
          <p:nvPr>
            <p:custDataLst>
              <p:tags r:id="rId1"/>
            </p:custDataLst>
          </p:nvPr>
        </p:nvPicPr>
        <p:blipFill>
          <a:blip r:embed="rId12"/>
          <a:stretch>
            <a:fillRect/>
          </a:stretch>
        </p:blipFill>
        <p:spPr bwMode="auto">
          <a:xfrm>
            <a:off x="2760067" y="698490"/>
            <a:ext cx="278754" cy="254382"/>
          </a:xfrm>
          <a:prstGeom prst="rect">
            <a:avLst/>
          </a:prstGeom>
          <a:noFill/>
          <a:ln/>
          <a:effectLst/>
        </p:spPr>
      </p:pic>
      <p:pic>
        <p:nvPicPr>
          <p:cNvPr id="32" name="Picture 31" descr="TP_tmp.emf"/>
          <p:cNvPicPr>
            <a:picLocks noChangeAspect="1"/>
          </p:cNvPicPr>
          <p:nvPr>
            <p:custDataLst>
              <p:tags r:id="rId2"/>
            </p:custDataLst>
          </p:nvPr>
        </p:nvPicPr>
        <p:blipFill>
          <a:blip r:embed="rId13"/>
          <a:stretch>
            <a:fillRect/>
          </a:stretch>
        </p:blipFill>
        <p:spPr bwMode="auto">
          <a:xfrm>
            <a:off x="3398187" y="685881"/>
            <a:ext cx="304501" cy="278618"/>
          </a:xfrm>
          <a:prstGeom prst="rect">
            <a:avLst/>
          </a:prstGeom>
          <a:noFill/>
          <a:ln/>
          <a:effectLst/>
        </p:spPr>
      </p:pic>
      <p:pic>
        <p:nvPicPr>
          <p:cNvPr id="39" name="Picture 38" descr="TP_tmp.emf"/>
          <p:cNvPicPr>
            <a:picLocks noChangeAspect="1"/>
          </p:cNvPicPr>
          <p:nvPr>
            <p:custDataLst>
              <p:tags r:id="rId3"/>
            </p:custDataLst>
          </p:nvPr>
        </p:nvPicPr>
        <p:blipFill>
          <a:blip r:embed="rId13"/>
          <a:stretch>
            <a:fillRect/>
          </a:stretch>
        </p:blipFill>
        <p:spPr bwMode="auto">
          <a:xfrm>
            <a:off x="3071374" y="685881"/>
            <a:ext cx="304501" cy="278618"/>
          </a:xfrm>
          <a:prstGeom prst="rect">
            <a:avLst/>
          </a:prstGeom>
          <a:noFill/>
          <a:ln/>
          <a:effectLst/>
        </p:spPr>
      </p:pic>
      <p:pic>
        <p:nvPicPr>
          <p:cNvPr id="44" name="Picture 43" descr="TP_tmp.emf"/>
          <p:cNvPicPr>
            <a:picLocks noChangeAspect="1"/>
          </p:cNvPicPr>
          <p:nvPr>
            <p:custDataLst>
              <p:tags r:id="rId4"/>
            </p:custDataLst>
          </p:nvPr>
        </p:nvPicPr>
        <p:blipFill>
          <a:blip r:embed="rId14"/>
          <a:stretch>
            <a:fillRect/>
          </a:stretch>
        </p:blipFill>
        <p:spPr bwMode="auto">
          <a:xfrm>
            <a:off x="1969025" y="685800"/>
            <a:ext cx="761626" cy="278754"/>
          </a:xfrm>
          <a:prstGeom prst="rect">
            <a:avLst/>
          </a:prstGeom>
          <a:noFill/>
          <a:ln/>
          <a:effectLst/>
        </p:spPr>
      </p:pic>
      <p:pic>
        <p:nvPicPr>
          <p:cNvPr id="47" name="Picture 46" descr="TP_tmp.emf"/>
          <p:cNvPicPr>
            <a:picLocks noChangeAspect="1"/>
          </p:cNvPicPr>
          <p:nvPr>
            <p:custDataLst>
              <p:tags r:id="rId5"/>
            </p:custDataLst>
          </p:nvPr>
        </p:nvPicPr>
        <p:blipFill>
          <a:blip r:embed="rId15"/>
          <a:stretch>
            <a:fillRect/>
          </a:stretch>
        </p:blipFill>
        <p:spPr bwMode="auto">
          <a:xfrm>
            <a:off x="3704692" y="698490"/>
            <a:ext cx="761626" cy="254382"/>
          </a:xfrm>
          <a:prstGeom prst="rect">
            <a:avLst/>
          </a:prstGeom>
          <a:noFill/>
          <a:ln/>
          <a:effectLst/>
        </p:spPr>
      </p:pic>
      <p:pic>
        <p:nvPicPr>
          <p:cNvPr id="52" name="Picture 51" descr="TP_tmp.emf"/>
          <p:cNvPicPr>
            <a:picLocks noChangeAspect="1"/>
          </p:cNvPicPr>
          <p:nvPr>
            <p:custDataLst>
              <p:tags r:id="rId6"/>
            </p:custDataLst>
          </p:nvPr>
        </p:nvPicPr>
        <p:blipFill>
          <a:blip r:embed="rId16"/>
          <a:stretch>
            <a:fillRect/>
          </a:stretch>
        </p:blipFill>
        <p:spPr bwMode="auto">
          <a:xfrm>
            <a:off x="4534666" y="711248"/>
            <a:ext cx="811495" cy="228375"/>
          </a:xfrm>
          <a:prstGeom prst="rect">
            <a:avLst/>
          </a:prstGeom>
          <a:noFill/>
          <a:ln/>
          <a:effectLst/>
        </p:spPr>
      </p:pic>
      <p:sp>
        <p:nvSpPr>
          <p:cNvPr id="64" name="TextBox 63"/>
          <p:cNvSpPr txBox="1"/>
          <p:nvPr/>
        </p:nvSpPr>
        <p:spPr>
          <a:xfrm>
            <a:off x="2347650" y="993623"/>
            <a:ext cx="771365" cy="276999"/>
          </a:xfrm>
          <a:prstGeom prst="rect">
            <a:avLst/>
          </a:prstGeom>
          <a:noFill/>
        </p:spPr>
        <p:txBody>
          <a:bodyPr wrap="none" rtlCol="0">
            <a:spAutoFit/>
          </a:bodyPr>
          <a:lstStyle/>
          <a:p>
            <a:r>
              <a:rPr lang="en-US" sz="1200" dirty="0" smtClean="0">
                <a:solidFill>
                  <a:schemeClr val="bg2">
                    <a:lumMod val="50000"/>
                    <a:lumOff val="50000"/>
                  </a:schemeClr>
                </a:solidFill>
              </a:rPr>
              <a:t>196x196</a:t>
            </a:r>
            <a:endParaRPr lang="en-US" sz="1200" dirty="0" smtClean="0">
              <a:ln w="3175">
                <a:noFill/>
                <a:prstDash val="solid"/>
              </a:ln>
              <a:solidFill>
                <a:schemeClr val="bg1"/>
              </a:solidFill>
            </a:endParaRPr>
          </a:p>
        </p:txBody>
      </p:sp>
      <p:sp>
        <p:nvSpPr>
          <p:cNvPr id="65" name="TextBox 64"/>
          <p:cNvSpPr txBox="1"/>
          <p:nvPr/>
        </p:nvSpPr>
        <p:spPr>
          <a:xfrm>
            <a:off x="2979898" y="993623"/>
            <a:ext cx="771365" cy="276999"/>
          </a:xfrm>
          <a:prstGeom prst="rect">
            <a:avLst/>
          </a:prstGeom>
          <a:noFill/>
        </p:spPr>
        <p:txBody>
          <a:bodyPr wrap="none" rtlCol="0">
            <a:spAutoFit/>
          </a:bodyPr>
          <a:lstStyle/>
          <a:p>
            <a:r>
              <a:rPr lang="en-US" sz="1200" dirty="0" smtClean="0">
                <a:solidFill>
                  <a:schemeClr val="accent5"/>
                </a:solidFill>
              </a:rPr>
              <a:t>196x196</a:t>
            </a:r>
            <a:endParaRPr lang="en-US" sz="1200" dirty="0" smtClean="0">
              <a:ln w="3175">
                <a:noFill/>
                <a:prstDash val="solid"/>
              </a:ln>
              <a:solidFill>
                <a:schemeClr val="bg1"/>
              </a:solidFill>
            </a:endParaRPr>
          </a:p>
        </p:txBody>
      </p:sp>
      <p:sp>
        <p:nvSpPr>
          <p:cNvPr id="66" name="TextBox 65"/>
          <p:cNvSpPr txBox="1"/>
          <p:nvPr/>
        </p:nvSpPr>
        <p:spPr>
          <a:xfrm>
            <a:off x="3612146" y="993623"/>
            <a:ext cx="771365" cy="276999"/>
          </a:xfrm>
          <a:prstGeom prst="rect">
            <a:avLst/>
          </a:prstGeom>
          <a:noFill/>
        </p:spPr>
        <p:txBody>
          <a:bodyPr wrap="none" rtlCol="0">
            <a:spAutoFit/>
          </a:bodyPr>
          <a:lstStyle/>
          <a:p>
            <a:r>
              <a:rPr lang="en-US" sz="1200" dirty="0" smtClean="0">
                <a:solidFill>
                  <a:srgbClr val="00B0F0"/>
                </a:solidFill>
              </a:rPr>
              <a:t>196x196</a:t>
            </a:r>
            <a:endParaRPr lang="en-US" sz="1200" dirty="0" smtClean="0">
              <a:ln w="3175">
                <a:noFill/>
                <a:prstDash val="solid"/>
              </a:ln>
              <a:solidFill>
                <a:schemeClr val="bg1"/>
              </a:solidFill>
            </a:endParaRPr>
          </a:p>
        </p:txBody>
      </p:sp>
      <p:sp>
        <p:nvSpPr>
          <p:cNvPr id="67" name="TextBox 66"/>
          <p:cNvSpPr txBox="1"/>
          <p:nvPr/>
        </p:nvSpPr>
        <p:spPr>
          <a:xfrm>
            <a:off x="4244394" y="993623"/>
            <a:ext cx="686406" cy="276999"/>
          </a:xfrm>
          <a:prstGeom prst="rect">
            <a:avLst/>
          </a:prstGeom>
          <a:noFill/>
        </p:spPr>
        <p:txBody>
          <a:bodyPr wrap="none" rtlCol="0">
            <a:spAutoFit/>
          </a:bodyPr>
          <a:lstStyle/>
          <a:p>
            <a:r>
              <a:rPr lang="en-US" sz="1200" dirty="0" smtClean="0">
                <a:ln w="3175">
                  <a:noFill/>
                  <a:prstDash val="solid"/>
                </a:ln>
                <a:solidFill>
                  <a:srgbClr val="9933FF"/>
                </a:solidFill>
              </a:rPr>
              <a:t>196x32</a:t>
            </a:r>
            <a:endParaRPr lang="en-US" sz="1200" dirty="0" smtClean="0">
              <a:ln w="3175">
                <a:noFill/>
                <a:prstDash val="solid"/>
              </a:ln>
              <a:solidFill>
                <a:schemeClr val="bg1"/>
              </a:solidFill>
            </a:endParaRPr>
          </a:p>
        </p:txBody>
      </p:sp>
      <p:sp>
        <p:nvSpPr>
          <p:cNvPr id="68" name="TextBox 67"/>
          <p:cNvSpPr txBox="1"/>
          <p:nvPr/>
        </p:nvSpPr>
        <p:spPr>
          <a:xfrm>
            <a:off x="4791684" y="993623"/>
            <a:ext cx="734496" cy="276999"/>
          </a:xfrm>
          <a:prstGeom prst="rect">
            <a:avLst/>
          </a:prstGeom>
          <a:noFill/>
        </p:spPr>
        <p:txBody>
          <a:bodyPr wrap="none" rtlCol="0">
            <a:spAutoFit/>
          </a:bodyPr>
          <a:lstStyle/>
          <a:p>
            <a:r>
              <a:rPr lang="en-US" sz="1200" dirty="0" smtClean="0">
                <a:ln w="3175">
                  <a:noFill/>
                  <a:prstDash val="solid"/>
                </a:ln>
                <a:solidFill>
                  <a:schemeClr val="bg1"/>
                </a:solidFill>
              </a:rPr>
              <a:t>= 32x32</a:t>
            </a:r>
          </a:p>
        </p:txBody>
      </p:sp>
    </p:spTree>
  </p:cSld>
  <p:clrMapOvr>
    <a:masterClrMapping/>
  </p:clrMapOvr>
  <p:transition advTm="148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64" grpId="0"/>
      <p:bldP spid="65" grpId="0"/>
      <p:bldP spid="66" grpId="0"/>
      <p:bldP spid="67" grpId="0"/>
      <p:bldP spid="6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48131"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grpSp>
        <p:nvGrpSpPr>
          <p:cNvPr id="20" name="Group 19"/>
          <p:cNvGrpSpPr/>
          <p:nvPr/>
        </p:nvGrpSpPr>
        <p:grpSpPr>
          <a:xfrm>
            <a:off x="5213131" y="2422111"/>
            <a:ext cx="1598096" cy="1598096"/>
            <a:chOff x="4343400" y="1295398"/>
            <a:chExt cx="2743200" cy="2743200"/>
          </a:xfrm>
          <a:effectLst/>
        </p:grpSpPr>
        <p:pic>
          <p:nvPicPr>
            <p:cNvPr id="4" name="Picture 3" descr="maze-top.bmp"/>
            <p:cNvPicPr>
              <a:picLocks noChangeAspect="1"/>
            </p:cNvPicPr>
            <p:nvPr/>
          </p:nvPicPr>
          <p:blipFill>
            <a:blip r:embed="rId5"/>
            <a:stretch>
              <a:fillRect/>
            </a:stretch>
          </p:blipFill>
          <p:spPr>
            <a:xfrm>
              <a:off x="4343400" y="1295398"/>
              <a:ext cx="2743200" cy="2743200"/>
            </a:xfrm>
            <a:prstGeom prst="rect">
              <a:avLst/>
            </a:prstGeom>
            <a:effectLst/>
          </p:spPr>
        </p:pic>
        <p:cxnSp>
          <p:nvCxnSpPr>
            <p:cNvPr id="5" name="Straight Connector 4"/>
            <p:cNvCxnSpPr/>
            <p:nvPr/>
          </p:nvCxnSpPr>
          <p:spPr>
            <a:xfrm>
              <a:off x="6411913" y="2466973"/>
              <a:ext cx="382587"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6410325" y="2868611"/>
              <a:ext cx="382588"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6403975" y="3294061"/>
              <a:ext cx="382588" cy="0"/>
            </a:xfrm>
            <a:prstGeom prst="line">
              <a:avLst/>
            </a:prstGeom>
            <a:ln cmpd="sng">
              <a:solidFill>
                <a:srgbClr val="9933FF"/>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rot="5400000">
              <a:off x="6142832" y="3591717"/>
              <a:ext cx="430212"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5400000">
              <a:off x="5726113" y="2185986"/>
              <a:ext cx="431800"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5976938" y="1984373"/>
              <a:ext cx="338137"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6381750" y="1990723"/>
              <a:ext cx="382588"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sp>
          <p:nvSpPr>
            <p:cNvPr id="12" name="Oval 11"/>
            <p:cNvSpPr/>
            <p:nvPr/>
          </p:nvSpPr>
          <p:spPr>
            <a:xfrm>
              <a:off x="6113463" y="2168523"/>
              <a:ext cx="74612" cy="74613"/>
            </a:xfrm>
            <a:prstGeom prst="ellipse">
              <a:avLst/>
            </a:prstGeom>
            <a:solidFill>
              <a:srgbClr val="FF000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3" name="Oval 12"/>
            <p:cNvSpPr/>
            <p:nvPr/>
          </p:nvSpPr>
          <p:spPr>
            <a:xfrm>
              <a:off x="6569075" y="3506786"/>
              <a:ext cx="74613" cy="74612"/>
            </a:xfrm>
            <a:prstGeom prst="ellipse">
              <a:avLst/>
            </a:prstGeom>
            <a:solidFill>
              <a:srgbClr val="9933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14" name="Straight Connector 13"/>
            <p:cNvCxnSpPr/>
            <p:nvPr/>
          </p:nvCxnSpPr>
          <p:spPr>
            <a:xfrm>
              <a:off x="6248400" y="2205036"/>
              <a:ext cx="109538" cy="0"/>
            </a:xfrm>
            <a:prstGeom prst="line">
              <a:avLst/>
            </a:prstGeom>
            <a:ln cmpd="sng">
              <a:solidFill>
                <a:srgbClr val="FF0000"/>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5" name="Elbow Connector 14"/>
            <p:cNvCxnSpPr/>
            <p:nvPr/>
          </p:nvCxnSpPr>
          <p:spPr>
            <a:xfrm rot="16200000" flipH="1">
              <a:off x="6355556" y="2210593"/>
              <a:ext cx="244475" cy="239712"/>
            </a:xfrm>
            <a:prstGeom prst="bentConnector3">
              <a:avLst>
                <a:gd name="adj1" fmla="val -2175"/>
              </a:avLst>
            </a:prstGeom>
            <a:ln cmpd="sng">
              <a:solidFill>
                <a:schemeClr val="bg2">
                  <a:lumMod val="50000"/>
                  <a:lumOff val="50000"/>
                </a:schemeClr>
              </a:solidFill>
              <a:prstDash val="solid"/>
              <a:headEnd type="none"/>
              <a:tailEnd type="arrow"/>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5400000">
              <a:off x="6136481" y="2180430"/>
              <a:ext cx="430213" cy="0"/>
            </a:xfrm>
            <a:prstGeom prst="line">
              <a:avLst/>
            </a:prstGeom>
            <a:ln cmpd="sng">
              <a:solidFill>
                <a:srgbClr val="FF0000"/>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rot="5400000">
              <a:off x="6424613" y="2673348"/>
              <a:ext cx="344488" cy="1587"/>
            </a:xfrm>
            <a:prstGeom prst="straightConnector1">
              <a:avLst/>
            </a:prstGeom>
            <a:ln cmpd="sng">
              <a:solidFill>
                <a:schemeClr val="accent5"/>
              </a:solidFill>
              <a:prstDash val="solid"/>
              <a:headEnd type="none"/>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rot="5400000">
              <a:off x="6422231" y="3075780"/>
              <a:ext cx="346075" cy="1588"/>
            </a:xfrm>
            <a:prstGeom prst="straightConnector1">
              <a:avLst/>
            </a:prstGeom>
            <a:ln cmpd="sng">
              <a:solidFill>
                <a:schemeClr val="accent5"/>
              </a:solidFill>
              <a:prstDash val="solid"/>
              <a:headEnd type="none"/>
              <a:tailEnd type="arrow"/>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rot="5400000">
              <a:off x="6508750" y="3390899"/>
              <a:ext cx="187325" cy="0"/>
            </a:xfrm>
            <a:prstGeom prst="line">
              <a:avLst/>
            </a:prstGeom>
            <a:ln cmpd="sng">
              <a:solidFill>
                <a:srgbClr val="9933FF"/>
              </a:solidFill>
              <a:prstDash val="solid"/>
              <a:headEnd type="none"/>
              <a:tailEnd type="none"/>
            </a:ln>
          </p:spPr>
          <p:style>
            <a:lnRef idx="2">
              <a:schemeClr val="accent1"/>
            </a:lnRef>
            <a:fillRef idx="0">
              <a:schemeClr val="accent1"/>
            </a:fillRef>
            <a:effectRef idx="1">
              <a:schemeClr val="accent1"/>
            </a:effectRef>
            <a:fontRef idx="minor">
              <a:schemeClr val="tx1"/>
            </a:fontRef>
          </p:style>
        </p:cxnSp>
      </p:grpSp>
      <p:pic>
        <p:nvPicPr>
          <p:cNvPr id="21" name="Picture 20" descr="ca-maze.png"/>
          <p:cNvPicPr>
            <a:picLocks noChangeAspect="1"/>
          </p:cNvPicPr>
          <p:nvPr/>
        </p:nvPicPr>
        <p:blipFill>
          <a:blip r:embed="rId6"/>
          <a:stretch>
            <a:fillRect/>
          </a:stretch>
        </p:blipFill>
        <p:spPr>
          <a:xfrm>
            <a:off x="5218922" y="718907"/>
            <a:ext cx="1586515" cy="1586515"/>
          </a:xfrm>
          <a:prstGeom prst="rect">
            <a:avLst/>
          </a:prstGeom>
          <a:ln w="28575">
            <a:noFill/>
          </a:ln>
          <a:effectLst>
            <a:outerShdw blurRad="50800" dist="38100" dir="2700000" algn="tl" rotWithShape="0">
              <a:prstClr val="black">
                <a:alpha val="40000"/>
              </a:prstClr>
            </a:outerShdw>
          </a:effectLst>
        </p:spPr>
      </p:pic>
      <p:grpSp>
        <p:nvGrpSpPr>
          <p:cNvPr id="46" name="Group 45"/>
          <p:cNvGrpSpPr/>
          <p:nvPr/>
        </p:nvGrpSpPr>
        <p:grpSpPr>
          <a:xfrm>
            <a:off x="345308" y="1850445"/>
            <a:ext cx="4456861" cy="1038225"/>
            <a:chOff x="509270" y="2097088"/>
            <a:chExt cx="4456861" cy="1038225"/>
          </a:xfrm>
        </p:grpSpPr>
        <p:grpSp>
          <p:nvGrpSpPr>
            <p:cNvPr id="22" name="Group 68"/>
            <p:cNvGrpSpPr>
              <a:grpSpLocks/>
            </p:cNvGrpSpPr>
            <p:nvPr/>
          </p:nvGrpSpPr>
          <p:grpSpPr bwMode="auto">
            <a:xfrm>
              <a:off x="509270" y="2111375"/>
              <a:ext cx="1012825" cy="1022350"/>
              <a:chOff x="284988" y="1772412"/>
              <a:chExt cx="1013460" cy="1023176"/>
            </a:xfrm>
          </p:grpSpPr>
          <p:sp>
            <p:nvSpPr>
              <p:cNvPr id="23" name="TextBox 25"/>
              <p:cNvSpPr txBox="1">
                <a:spLocks noChangeArrowheads="1"/>
              </p:cNvSpPr>
              <p:nvPr/>
            </p:nvSpPr>
            <p:spPr bwMode="auto">
              <a:xfrm>
                <a:off x="310706" y="2441619"/>
                <a:ext cx="962025" cy="353969"/>
              </a:xfrm>
              <a:prstGeom prst="rect">
                <a:avLst/>
              </a:prstGeom>
              <a:noFill/>
              <a:ln w="9525">
                <a:noFill/>
                <a:miter lim="800000"/>
                <a:headEnd/>
                <a:tailEnd/>
              </a:ln>
            </p:spPr>
            <p:txBody>
              <a:bodyPr wrap="none">
                <a:spAutoFit/>
              </a:bodyPr>
              <a:lstStyle/>
              <a:p>
                <a:r>
                  <a:rPr lang="en-US" sz="1700" b="1"/>
                  <a:t>Shapes</a:t>
                </a:r>
              </a:p>
            </p:txBody>
          </p:sp>
          <p:grpSp>
            <p:nvGrpSpPr>
              <p:cNvPr id="24" name="Group 54"/>
              <p:cNvGrpSpPr>
                <a:grpSpLocks/>
              </p:cNvGrpSpPr>
              <p:nvPr/>
            </p:nvGrpSpPr>
            <p:grpSpPr bwMode="auto">
              <a:xfrm>
                <a:off x="284988" y="1772412"/>
                <a:ext cx="1013460" cy="672084"/>
                <a:chOff x="1656588" y="2961132"/>
                <a:chExt cx="1013460" cy="672084"/>
              </a:xfrm>
            </p:grpSpPr>
            <p:pic>
              <p:nvPicPr>
                <p:cNvPr id="25" name="Picture 36" descr="cube-2.png"/>
                <p:cNvPicPr>
                  <a:picLocks noChangeAspect="1"/>
                </p:cNvPicPr>
                <p:nvPr/>
              </p:nvPicPr>
              <p:blipFill>
                <a:blip r:embed="rId7"/>
                <a:srcRect/>
                <a:stretch>
                  <a:fillRect/>
                </a:stretch>
              </p:blipFill>
              <p:spPr bwMode="auto">
                <a:xfrm>
                  <a:off x="1656588" y="2961132"/>
                  <a:ext cx="320040" cy="320040"/>
                </a:xfrm>
                <a:prstGeom prst="rect">
                  <a:avLst/>
                </a:prstGeom>
                <a:noFill/>
                <a:ln w="9525">
                  <a:noFill/>
                  <a:miter lim="800000"/>
                  <a:headEnd/>
                  <a:tailEnd/>
                </a:ln>
              </p:spPr>
            </p:pic>
            <p:pic>
              <p:nvPicPr>
                <p:cNvPr id="26" name="Picture 39" descr="cube-4b.png"/>
                <p:cNvPicPr>
                  <a:picLocks noChangeAspect="1"/>
                </p:cNvPicPr>
                <p:nvPr/>
              </p:nvPicPr>
              <p:blipFill>
                <a:blip r:embed="rId8"/>
                <a:srcRect/>
                <a:stretch>
                  <a:fillRect/>
                </a:stretch>
              </p:blipFill>
              <p:spPr bwMode="auto">
                <a:xfrm>
                  <a:off x="1656588" y="3313176"/>
                  <a:ext cx="320040" cy="320040"/>
                </a:xfrm>
                <a:prstGeom prst="rect">
                  <a:avLst/>
                </a:prstGeom>
                <a:noFill/>
                <a:ln w="9525">
                  <a:noFill/>
                  <a:miter lim="800000"/>
                  <a:headEnd/>
                  <a:tailEnd/>
                </a:ln>
              </p:spPr>
            </p:pic>
            <p:pic>
              <p:nvPicPr>
                <p:cNvPr id="27" name="Picture 37" descr="cube-3.png"/>
                <p:cNvPicPr>
                  <a:picLocks noChangeAspect="1"/>
                </p:cNvPicPr>
                <p:nvPr/>
              </p:nvPicPr>
              <p:blipFill>
                <a:blip r:embed="rId9"/>
                <a:srcRect/>
                <a:stretch>
                  <a:fillRect/>
                </a:stretch>
              </p:blipFill>
              <p:spPr bwMode="auto">
                <a:xfrm>
                  <a:off x="2003298" y="2961132"/>
                  <a:ext cx="320040" cy="320040"/>
                </a:xfrm>
                <a:prstGeom prst="rect">
                  <a:avLst/>
                </a:prstGeom>
                <a:noFill/>
                <a:ln w="9525">
                  <a:noFill/>
                  <a:miter lim="800000"/>
                  <a:headEnd/>
                  <a:tailEnd/>
                </a:ln>
              </p:spPr>
            </p:pic>
            <p:pic>
              <p:nvPicPr>
                <p:cNvPr id="28" name="Picture 40" descr="cube-5.png"/>
                <p:cNvPicPr>
                  <a:picLocks noChangeAspect="1"/>
                </p:cNvPicPr>
                <p:nvPr/>
              </p:nvPicPr>
              <p:blipFill>
                <a:blip r:embed="rId10"/>
                <a:srcRect/>
                <a:stretch>
                  <a:fillRect/>
                </a:stretch>
              </p:blipFill>
              <p:spPr bwMode="auto">
                <a:xfrm>
                  <a:off x="2003298" y="3313176"/>
                  <a:ext cx="320040" cy="320040"/>
                </a:xfrm>
                <a:prstGeom prst="rect">
                  <a:avLst/>
                </a:prstGeom>
                <a:noFill/>
                <a:ln w="9525">
                  <a:noFill/>
                  <a:miter lim="800000"/>
                  <a:headEnd/>
                  <a:tailEnd/>
                </a:ln>
              </p:spPr>
            </p:pic>
            <p:pic>
              <p:nvPicPr>
                <p:cNvPr id="29" name="Picture 38" descr="cube-4a.png"/>
                <p:cNvPicPr>
                  <a:picLocks noChangeAspect="1"/>
                </p:cNvPicPr>
                <p:nvPr/>
              </p:nvPicPr>
              <p:blipFill>
                <a:blip r:embed="rId11"/>
                <a:srcRect/>
                <a:stretch>
                  <a:fillRect/>
                </a:stretch>
              </p:blipFill>
              <p:spPr bwMode="auto">
                <a:xfrm>
                  <a:off x="2350008" y="2961132"/>
                  <a:ext cx="320040" cy="320040"/>
                </a:xfrm>
                <a:prstGeom prst="rect">
                  <a:avLst/>
                </a:prstGeom>
                <a:noFill/>
                <a:ln w="9525">
                  <a:noFill/>
                  <a:miter lim="800000"/>
                  <a:headEnd/>
                  <a:tailEnd/>
                </a:ln>
              </p:spPr>
            </p:pic>
            <p:pic>
              <p:nvPicPr>
                <p:cNvPr id="30" name="Picture 41" descr="cube-6.png"/>
                <p:cNvPicPr>
                  <a:picLocks noChangeAspect="1"/>
                </p:cNvPicPr>
                <p:nvPr/>
              </p:nvPicPr>
              <p:blipFill>
                <a:blip r:embed="rId12"/>
                <a:srcRect/>
                <a:stretch>
                  <a:fillRect/>
                </a:stretch>
              </p:blipFill>
              <p:spPr bwMode="auto">
                <a:xfrm>
                  <a:off x="2350008" y="3313176"/>
                  <a:ext cx="320040" cy="320040"/>
                </a:xfrm>
                <a:prstGeom prst="rect">
                  <a:avLst/>
                </a:prstGeom>
                <a:noFill/>
                <a:ln w="9525">
                  <a:noFill/>
                  <a:miter lim="800000"/>
                  <a:headEnd/>
                  <a:tailEnd/>
                </a:ln>
              </p:spPr>
            </p:pic>
          </p:grpSp>
        </p:grpSp>
        <p:grpSp>
          <p:nvGrpSpPr>
            <p:cNvPr id="31" name="Group 90"/>
            <p:cNvGrpSpPr>
              <a:grpSpLocks/>
            </p:cNvGrpSpPr>
            <p:nvPr/>
          </p:nvGrpSpPr>
          <p:grpSpPr bwMode="auto">
            <a:xfrm>
              <a:off x="1588491" y="2097088"/>
              <a:ext cx="730250" cy="1036637"/>
              <a:chOff x="1722120" y="1758696"/>
              <a:chExt cx="731520" cy="1036892"/>
            </a:xfrm>
          </p:grpSpPr>
          <p:sp>
            <p:nvSpPr>
              <p:cNvPr id="32" name="TextBox 26"/>
              <p:cNvSpPr txBox="1">
                <a:spLocks noChangeArrowheads="1"/>
              </p:cNvSpPr>
              <p:nvPr/>
            </p:nvSpPr>
            <p:spPr bwMode="auto">
              <a:xfrm>
                <a:off x="1740218" y="2441619"/>
                <a:ext cx="695325" cy="353969"/>
              </a:xfrm>
              <a:prstGeom prst="rect">
                <a:avLst/>
              </a:prstGeom>
              <a:noFill/>
              <a:ln w="9525">
                <a:noFill/>
                <a:miter lim="800000"/>
                <a:headEnd/>
                <a:tailEnd/>
              </a:ln>
            </p:spPr>
            <p:txBody>
              <a:bodyPr wrap="none">
                <a:spAutoFit/>
              </a:bodyPr>
              <a:lstStyle/>
              <a:p>
                <a:r>
                  <a:rPr lang="en-US" sz="1700" b="1"/>
                  <a:t>Prior</a:t>
                </a:r>
              </a:p>
            </p:txBody>
          </p:sp>
          <p:pic>
            <p:nvPicPr>
              <p:cNvPr id="33" name="Picture 38" descr="cube-scambled.png"/>
              <p:cNvPicPr>
                <a:picLocks noChangeAspect="1"/>
              </p:cNvPicPr>
              <p:nvPr/>
            </p:nvPicPr>
            <p:blipFill>
              <a:blip r:embed="rId13"/>
              <a:srcRect/>
              <a:stretch>
                <a:fillRect/>
              </a:stretch>
            </p:blipFill>
            <p:spPr bwMode="auto">
              <a:xfrm>
                <a:off x="1722120" y="1758696"/>
                <a:ext cx="731520" cy="731520"/>
              </a:xfrm>
              <a:prstGeom prst="rect">
                <a:avLst/>
              </a:prstGeom>
              <a:noFill/>
              <a:ln w="9525">
                <a:noFill/>
                <a:miter lim="800000"/>
                <a:headEnd/>
                <a:tailEnd/>
              </a:ln>
            </p:spPr>
          </p:pic>
        </p:grpSp>
        <p:grpSp>
          <p:nvGrpSpPr>
            <p:cNvPr id="34" name="Group 163"/>
            <p:cNvGrpSpPr>
              <a:grpSpLocks/>
            </p:cNvGrpSpPr>
            <p:nvPr/>
          </p:nvGrpSpPr>
          <p:grpSpPr bwMode="auto">
            <a:xfrm>
              <a:off x="2385137" y="2143125"/>
              <a:ext cx="1296987" cy="990600"/>
              <a:chOff x="4010025" y="1804861"/>
              <a:chExt cx="1296988" cy="990727"/>
            </a:xfrm>
          </p:grpSpPr>
          <p:sp>
            <p:nvSpPr>
              <p:cNvPr id="35" name="TextBox 34"/>
              <p:cNvSpPr txBox="1">
                <a:spLocks noChangeArrowheads="1"/>
              </p:cNvSpPr>
              <p:nvPr/>
            </p:nvSpPr>
            <p:spPr bwMode="auto">
              <a:xfrm>
                <a:off x="4010025" y="2441619"/>
                <a:ext cx="1296988" cy="353969"/>
              </a:xfrm>
              <a:prstGeom prst="rect">
                <a:avLst/>
              </a:prstGeom>
              <a:noFill/>
              <a:ln w="9525">
                <a:noFill/>
                <a:miter lim="800000"/>
                <a:headEnd/>
                <a:tailEnd/>
              </a:ln>
            </p:spPr>
            <p:txBody>
              <a:bodyPr wrap="none">
                <a:spAutoFit/>
              </a:bodyPr>
              <a:lstStyle/>
              <a:p>
                <a:r>
                  <a:rPr lang="en-US" sz="1700" b="1"/>
                  <a:t>U Textures</a:t>
                </a:r>
              </a:p>
            </p:txBody>
          </p:sp>
          <p:grpSp>
            <p:nvGrpSpPr>
              <p:cNvPr id="36" name="Group 162"/>
              <p:cNvGrpSpPr>
                <a:grpSpLocks/>
              </p:cNvGrpSpPr>
              <p:nvPr/>
            </p:nvGrpSpPr>
            <p:grpSpPr bwMode="auto">
              <a:xfrm>
                <a:off x="4149662" y="1804861"/>
                <a:ext cx="1010462" cy="658368"/>
                <a:chOff x="300038" y="2993581"/>
                <a:chExt cx="1010462" cy="658368"/>
              </a:xfrm>
            </p:grpSpPr>
            <p:pic>
              <p:nvPicPr>
                <p:cNvPr id="37" name="Picture 36" descr="mode-0.png"/>
                <p:cNvPicPr>
                  <a:picLocks noChangeAspect="1"/>
                </p:cNvPicPr>
                <p:nvPr/>
              </p:nvPicPr>
              <p:blipFill>
                <a:blip r:embed="rId14"/>
                <a:srcRect/>
                <a:stretch>
                  <a:fillRect/>
                </a:stretch>
              </p:blipFill>
              <p:spPr bwMode="auto">
                <a:xfrm>
                  <a:off x="300038" y="2993581"/>
                  <a:ext cx="320025" cy="320040"/>
                </a:xfrm>
                <a:prstGeom prst="rect">
                  <a:avLst/>
                </a:prstGeom>
                <a:noFill/>
                <a:ln w="9525">
                  <a:noFill/>
                  <a:miter lim="800000"/>
                  <a:headEnd/>
                  <a:tailEnd/>
                </a:ln>
              </p:spPr>
            </p:pic>
            <p:pic>
              <p:nvPicPr>
                <p:cNvPr id="38" name="Picture 37" descr="mode-1.png"/>
                <p:cNvPicPr>
                  <a:picLocks noChangeAspect="1"/>
                </p:cNvPicPr>
                <p:nvPr/>
              </p:nvPicPr>
              <p:blipFill>
                <a:blip r:embed="rId15"/>
                <a:srcRect/>
                <a:stretch>
                  <a:fillRect/>
                </a:stretch>
              </p:blipFill>
              <p:spPr bwMode="auto">
                <a:xfrm>
                  <a:off x="646181" y="2993581"/>
                  <a:ext cx="319101" cy="320040"/>
                </a:xfrm>
                <a:prstGeom prst="rect">
                  <a:avLst/>
                </a:prstGeom>
                <a:noFill/>
                <a:ln w="9525">
                  <a:noFill/>
                  <a:miter lim="800000"/>
                  <a:headEnd/>
                  <a:tailEnd/>
                </a:ln>
              </p:spPr>
            </p:pic>
            <p:pic>
              <p:nvPicPr>
                <p:cNvPr id="39" name="Picture 38" descr="mode-2.png"/>
                <p:cNvPicPr>
                  <a:picLocks noChangeAspect="1"/>
                </p:cNvPicPr>
                <p:nvPr/>
              </p:nvPicPr>
              <p:blipFill>
                <a:blip r:embed="rId16"/>
                <a:srcRect/>
                <a:stretch>
                  <a:fillRect/>
                </a:stretch>
              </p:blipFill>
              <p:spPr bwMode="auto">
                <a:xfrm>
                  <a:off x="991399" y="2993581"/>
                  <a:ext cx="319101" cy="320040"/>
                </a:xfrm>
                <a:prstGeom prst="rect">
                  <a:avLst/>
                </a:prstGeom>
                <a:noFill/>
                <a:ln w="9525">
                  <a:noFill/>
                  <a:miter lim="800000"/>
                  <a:headEnd/>
                  <a:tailEnd/>
                </a:ln>
              </p:spPr>
            </p:pic>
            <p:pic>
              <p:nvPicPr>
                <p:cNvPr id="40" name="Picture 39" descr="mode-3.png"/>
                <p:cNvPicPr>
                  <a:picLocks noChangeAspect="1"/>
                </p:cNvPicPr>
                <p:nvPr/>
              </p:nvPicPr>
              <p:blipFill>
                <a:blip r:embed="rId17"/>
                <a:srcRect/>
                <a:stretch>
                  <a:fillRect/>
                </a:stretch>
              </p:blipFill>
              <p:spPr bwMode="auto">
                <a:xfrm>
                  <a:off x="300038" y="3331909"/>
                  <a:ext cx="320025" cy="320040"/>
                </a:xfrm>
                <a:prstGeom prst="rect">
                  <a:avLst/>
                </a:prstGeom>
                <a:noFill/>
                <a:ln w="9525">
                  <a:noFill/>
                  <a:miter lim="800000"/>
                  <a:headEnd/>
                  <a:tailEnd/>
                </a:ln>
              </p:spPr>
            </p:pic>
            <p:pic>
              <p:nvPicPr>
                <p:cNvPr id="41" name="Picture 40" descr="mode-4.png"/>
                <p:cNvPicPr>
                  <a:picLocks noChangeAspect="1"/>
                </p:cNvPicPr>
                <p:nvPr/>
              </p:nvPicPr>
              <p:blipFill>
                <a:blip r:embed="rId18"/>
                <a:srcRect/>
                <a:stretch>
                  <a:fillRect/>
                </a:stretch>
              </p:blipFill>
              <p:spPr bwMode="auto">
                <a:xfrm>
                  <a:off x="645719" y="3331909"/>
                  <a:ext cx="320025" cy="320040"/>
                </a:xfrm>
                <a:prstGeom prst="rect">
                  <a:avLst/>
                </a:prstGeom>
                <a:noFill/>
                <a:ln w="9525">
                  <a:noFill/>
                  <a:miter lim="800000"/>
                  <a:headEnd/>
                  <a:tailEnd/>
                </a:ln>
              </p:spPr>
            </p:pic>
            <p:pic>
              <p:nvPicPr>
                <p:cNvPr id="42" name="Picture 41" descr="mode-5.png"/>
                <p:cNvPicPr>
                  <a:picLocks noChangeAspect="1"/>
                </p:cNvPicPr>
                <p:nvPr/>
              </p:nvPicPr>
              <p:blipFill>
                <a:blip r:embed="rId19"/>
                <a:srcRect/>
                <a:stretch>
                  <a:fillRect/>
                </a:stretch>
              </p:blipFill>
              <p:spPr bwMode="auto">
                <a:xfrm>
                  <a:off x="991400" y="3331909"/>
                  <a:ext cx="319100" cy="320040"/>
                </a:xfrm>
                <a:prstGeom prst="rect">
                  <a:avLst/>
                </a:prstGeom>
                <a:noFill/>
                <a:ln w="9525">
                  <a:noFill/>
                  <a:miter lim="800000"/>
                  <a:headEnd/>
                  <a:tailEnd/>
                </a:ln>
              </p:spPr>
            </p:pic>
          </p:grpSp>
        </p:grpSp>
        <p:grpSp>
          <p:nvGrpSpPr>
            <p:cNvPr id="43" name="Group 165"/>
            <p:cNvGrpSpPr>
              <a:grpSpLocks/>
            </p:cNvGrpSpPr>
            <p:nvPr/>
          </p:nvGrpSpPr>
          <p:grpSpPr bwMode="auto">
            <a:xfrm>
              <a:off x="3748519" y="2097088"/>
              <a:ext cx="1217612" cy="1038225"/>
              <a:chOff x="5776913" y="1758422"/>
              <a:chExt cx="1217612" cy="1038753"/>
            </a:xfrm>
          </p:grpSpPr>
          <p:sp>
            <p:nvSpPr>
              <p:cNvPr id="44" name="TextBox 34"/>
              <p:cNvSpPr txBox="1">
                <a:spLocks noChangeArrowheads="1"/>
              </p:cNvSpPr>
              <p:nvPr/>
            </p:nvSpPr>
            <p:spPr bwMode="auto">
              <a:xfrm>
                <a:off x="5776913" y="2442851"/>
                <a:ext cx="1217612" cy="354324"/>
              </a:xfrm>
              <a:prstGeom prst="rect">
                <a:avLst/>
              </a:prstGeom>
              <a:noFill/>
              <a:ln w="9525">
                <a:noFill/>
                <a:miter lim="800000"/>
                <a:headEnd/>
                <a:tailEnd/>
              </a:ln>
            </p:spPr>
            <p:txBody>
              <a:bodyPr wrap="none">
                <a:spAutoFit/>
              </a:bodyPr>
              <a:lstStyle/>
              <a:p>
                <a:r>
                  <a:rPr lang="en-US" sz="1700" b="1"/>
                  <a:t>Interfaces</a:t>
                </a:r>
              </a:p>
            </p:txBody>
          </p:sp>
          <p:pic>
            <p:nvPicPr>
              <p:cNvPr id="45" name="Picture 164" descr="interface operators.png"/>
              <p:cNvPicPr>
                <a:picLocks noChangeAspect="1"/>
              </p:cNvPicPr>
              <p:nvPr/>
            </p:nvPicPr>
            <p:blipFill>
              <a:blip r:embed="rId20"/>
              <a:srcRect/>
              <a:stretch>
                <a:fillRect/>
              </a:stretch>
            </p:blipFill>
            <p:spPr bwMode="auto">
              <a:xfrm>
                <a:off x="5904578" y="1758422"/>
                <a:ext cx="931242" cy="731520"/>
              </a:xfrm>
              <a:prstGeom prst="rect">
                <a:avLst/>
              </a:prstGeom>
              <a:noFill/>
              <a:ln w="9525">
                <a:noFill/>
                <a:miter lim="800000"/>
                <a:headEnd/>
                <a:tailEnd/>
              </a:ln>
            </p:spPr>
          </p:pic>
        </p:grpSp>
      </p:grpSp>
    </p:spTree>
    <p:custDataLst>
      <p:tags r:id="rId1"/>
    </p:custDataLst>
  </p:cSld>
  <p:clrMapOvr>
    <a:masterClrMapping/>
  </p:clrMapOvr>
  <p:transition advTm="7535"/>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48131" name="Picture 2" descr="S11_LogoHor.png"/>
          <p:cNvPicPr>
            <a:picLocks noChangeAspect="1"/>
          </p:cNvPicPr>
          <p:nvPr/>
        </p:nvPicPr>
        <p:blipFill>
          <a:blip r:embed="rId3"/>
          <a:srcRect t="79630" r="54198"/>
          <a:stretch>
            <a:fillRect/>
          </a:stretch>
        </p:blipFill>
        <p:spPr bwMode="auto">
          <a:xfrm>
            <a:off x="5638800" y="39688"/>
            <a:ext cx="1584325" cy="493712"/>
          </a:xfrm>
          <a:prstGeom prst="rect">
            <a:avLst/>
          </a:prstGeom>
          <a:noFill/>
          <a:ln w="9525">
            <a:noFill/>
            <a:miter lim="800000"/>
            <a:headEnd/>
            <a:tailEnd/>
          </a:ln>
        </p:spPr>
      </p:pic>
      <p:pic>
        <p:nvPicPr>
          <p:cNvPr id="6" name="Picture 5" descr="direct.bmp"/>
          <p:cNvPicPr>
            <a:picLocks noChangeAspect="1"/>
          </p:cNvPicPr>
          <p:nvPr/>
        </p:nvPicPr>
        <p:blipFill>
          <a:blip r:embed="rId4"/>
          <a:srcRect t="28129" b="14064"/>
          <a:stretch>
            <a:fillRect/>
          </a:stretch>
        </p:blipFill>
        <p:spPr>
          <a:xfrm>
            <a:off x="914400" y="814799"/>
            <a:ext cx="5486400" cy="3171532"/>
          </a:xfrm>
          <a:prstGeom prst="rect">
            <a:avLst/>
          </a:prstGeom>
        </p:spPr>
      </p:pic>
    </p:spTree>
  </p:cSld>
  <p:clrMapOvr>
    <a:masterClrMapping/>
  </p:clrMapOvr>
  <p:transition advTm="5678"/>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49155" name="Picture 2" descr="S11_LogoHor.png"/>
          <p:cNvPicPr>
            <a:picLocks noChangeAspect="1"/>
          </p:cNvPicPr>
          <p:nvPr/>
        </p:nvPicPr>
        <p:blipFill>
          <a:blip r:embed="rId3"/>
          <a:srcRect t="79630" r="54198"/>
          <a:stretch>
            <a:fillRect/>
          </a:stretch>
        </p:blipFill>
        <p:spPr bwMode="auto">
          <a:xfrm>
            <a:off x="5638800" y="39688"/>
            <a:ext cx="1584325" cy="493712"/>
          </a:xfrm>
          <a:prstGeom prst="rect">
            <a:avLst/>
          </a:prstGeom>
          <a:noFill/>
          <a:ln w="9525">
            <a:noFill/>
            <a:miter lim="800000"/>
            <a:headEnd/>
            <a:tailEnd/>
          </a:ln>
        </p:spPr>
      </p:pic>
      <p:pic>
        <p:nvPicPr>
          <p:cNvPr id="6" name="Picture 5" descr="direct+indirect.bmp"/>
          <p:cNvPicPr>
            <a:picLocks noChangeAspect="1"/>
          </p:cNvPicPr>
          <p:nvPr/>
        </p:nvPicPr>
        <p:blipFill>
          <a:blip r:embed="rId4"/>
          <a:srcRect t="28129" b="14064"/>
          <a:stretch>
            <a:fillRect/>
          </a:stretch>
        </p:blipFill>
        <p:spPr>
          <a:xfrm>
            <a:off x="914400" y="813816"/>
            <a:ext cx="5486400" cy="3171532"/>
          </a:xfrm>
          <a:prstGeom prst="rect">
            <a:avLst/>
          </a:prstGeom>
        </p:spPr>
      </p:pic>
    </p:spTree>
  </p:cSld>
  <p:clrMapOvr>
    <a:masterClrMapping/>
  </p:clrMapOvr>
  <p:transition advTm="2528"/>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Picture 38" descr="cube-4a.png"/>
          <p:cNvPicPr>
            <a:picLocks noChangeAspect="1"/>
          </p:cNvPicPr>
          <p:nvPr/>
        </p:nvPicPr>
        <p:blipFill>
          <a:blip r:embed="rId5"/>
          <a:srcRect/>
          <a:stretch>
            <a:fillRect/>
          </a:stretch>
        </p:blipFill>
        <p:spPr bwMode="auto">
          <a:xfrm>
            <a:off x="3937149" y="1045028"/>
            <a:ext cx="2974218" cy="2971800"/>
          </a:xfrm>
          <a:prstGeom prst="rect">
            <a:avLst/>
          </a:prstGeom>
          <a:noFill/>
          <a:ln w="9525">
            <a:noFill/>
            <a:miter lim="800000"/>
            <a:headEnd/>
            <a:tailEnd/>
          </a:ln>
        </p:spPr>
      </p:pic>
      <p:pic>
        <p:nvPicPr>
          <p:cNvPr id="21507" name="Picture 2" descr="S11_LogoHor.png"/>
          <p:cNvPicPr>
            <a:picLocks noChangeAspect="1"/>
          </p:cNvPicPr>
          <p:nvPr/>
        </p:nvPicPr>
        <p:blipFill>
          <a:blip r:embed="rId6"/>
          <a:srcRect t="79630" r="54198"/>
          <a:stretch>
            <a:fillRect/>
          </a:stretch>
        </p:blipFill>
        <p:spPr bwMode="auto">
          <a:xfrm>
            <a:off x="5638800" y="39688"/>
            <a:ext cx="1584325" cy="493712"/>
          </a:xfrm>
          <a:prstGeom prst="rect">
            <a:avLst/>
          </a:prstGeom>
          <a:noFill/>
          <a:ln w="9525">
            <a:noFill/>
            <a:miter lim="800000"/>
            <a:headEnd/>
            <a:tailEnd/>
          </a:ln>
        </p:spPr>
      </p:pic>
      <p:pic>
        <p:nvPicPr>
          <p:cNvPr id="41" name="Picture 30" descr="direct+indirect.bmp"/>
          <p:cNvPicPr>
            <a:picLocks noChangeAspect="1"/>
          </p:cNvPicPr>
          <p:nvPr/>
        </p:nvPicPr>
        <p:blipFill>
          <a:blip r:embed="rId7"/>
          <a:srcRect t="28130" b="14064"/>
          <a:stretch>
            <a:fillRect/>
          </a:stretch>
        </p:blipFill>
        <p:spPr bwMode="auto">
          <a:xfrm>
            <a:off x="934720" y="980440"/>
            <a:ext cx="1828800" cy="1057275"/>
          </a:xfrm>
          <a:prstGeom prst="rect">
            <a:avLst/>
          </a:prstGeom>
          <a:noFill/>
          <a:ln w="9525">
            <a:noFill/>
            <a:miter lim="800000"/>
            <a:headEnd/>
            <a:tailEnd/>
          </a:ln>
        </p:spPr>
      </p:pic>
      <p:pic>
        <p:nvPicPr>
          <p:cNvPr id="82" name="Picture 81" descr="TP_tmp.emf"/>
          <p:cNvPicPr>
            <a:picLocks noChangeAspect="1"/>
          </p:cNvPicPr>
          <p:nvPr>
            <p:custDataLst>
              <p:tags r:id="rId2"/>
            </p:custDataLst>
          </p:nvPr>
        </p:nvPicPr>
        <p:blipFill>
          <a:blip r:embed="rId8"/>
          <a:stretch>
            <a:fillRect/>
          </a:stretch>
        </p:blipFill>
        <p:spPr bwMode="auto">
          <a:xfrm>
            <a:off x="3099053" y="739775"/>
            <a:ext cx="1117094" cy="254508"/>
          </a:xfrm>
          <a:prstGeom prst="rect">
            <a:avLst/>
          </a:prstGeom>
          <a:noFill/>
          <a:ln/>
          <a:effectLst/>
        </p:spPr>
      </p:pic>
      <p:grpSp>
        <p:nvGrpSpPr>
          <p:cNvPr id="3" name="Group 86"/>
          <p:cNvGrpSpPr/>
          <p:nvPr/>
        </p:nvGrpSpPr>
        <p:grpSpPr>
          <a:xfrm>
            <a:off x="968586" y="1060712"/>
            <a:ext cx="907627" cy="945641"/>
            <a:chOff x="189653" y="932019"/>
            <a:chExt cx="907627" cy="945641"/>
          </a:xfrm>
        </p:grpSpPr>
        <p:cxnSp>
          <p:nvCxnSpPr>
            <p:cNvPr id="63" name="Straight Connector 62"/>
            <p:cNvCxnSpPr/>
            <p:nvPr/>
          </p:nvCxnSpPr>
          <p:spPr>
            <a:xfrm rot="16200000" flipH="1">
              <a:off x="981907" y="1020298"/>
              <a:ext cx="188296" cy="11738"/>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rot="16200000" flipV="1">
              <a:off x="-124336" y="1447075"/>
              <a:ext cx="742354" cy="88833"/>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a:off x="429279" y="945811"/>
              <a:ext cx="642175"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flipV="1">
              <a:off x="205915" y="949301"/>
              <a:ext cx="223364" cy="171015"/>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a:off x="189653" y="1117600"/>
              <a:ext cx="907627"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rot="5400000">
              <a:off x="699761" y="1495497"/>
              <a:ext cx="764327"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296656" y="1876213"/>
              <a:ext cx="798530"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grpSp>
      <p:grpSp>
        <p:nvGrpSpPr>
          <p:cNvPr id="69" name="Group 68"/>
          <p:cNvGrpSpPr/>
          <p:nvPr/>
        </p:nvGrpSpPr>
        <p:grpSpPr>
          <a:xfrm>
            <a:off x="221669" y="2033155"/>
            <a:ext cx="3289510" cy="1891076"/>
            <a:chOff x="221669" y="2033155"/>
            <a:chExt cx="3289510" cy="1891076"/>
          </a:xfrm>
        </p:grpSpPr>
        <p:grpSp>
          <p:nvGrpSpPr>
            <p:cNvPr id="64" name="Group 63"/>
            <p:cNvGrpSpPr/>
            <p:nvPr/>
          </p:nvGrpSpPr>
          <p:grpSpPr>
            <a:xfrm>
              <a:off x="221669" y="2345803"/>
              <a:ext cx="3289510" cy="1578428"/>
              <a:chOff x="221669" y="2350105"/>
              <a:chExt cx="3289510" cy="1578428"/>
            </a:xfrm>
          </p:grpSpPr>
          <p:grpSp>
            <p:nvGrpSpPr>
              <p:cNvPr id="60" name="Group 59"/>
              <p:cNvGrpSpPr/>
              <p:nvPr/>
            </p:nvGrpSpPr>
            <p:grpSpPr>
              <a:xfrm>
                <a:off x="221669" y="2350105"/>
                <a:ext cx="3289510" cy="365760"/>
                <a:chOff x="266469" y="1713412"/>
                <a:chExt cx="3289510" cy="365760"/>
              </a:xfrm>
            </p:grpSpPr>
            <p:pic>
              <p:nvPicPr>
                <p:cNvPr id="15" name="Picture 14" descr="block2-mode00.png"/>
                <p:cNvPicPr>
                  <a:picLocks noChangeAspect="1"/>
                </p:cNvPicPr>
                <p:nvPr/>
              </p:nvPicPr>
              <p:blipFill>
                <a:blip r:embed="rId9"/>
                <a:stretch>
                  <a:fillRect/>
                </a:stretch>
              </p:blipFill>
              <p:spPr>
                <a:xfrm>
                  <a:off x="266469" y="1713412"/>
                  <a:ext cx="365760" cy="365760"/>
                </a:xfrm>
                <a:prstGeom prst="rect">
                  <a:avLst/>
                </a:prstGeom>
              </p:spPr>
            </p:pic>
            <p:pic>
              <p:nvPicPr>
                <p:cNvPr id="16" name="Picture 15" descr="block2-mode01.png"/>
                <p:cNvPicPr>
                  <a:picLocks noChangeAspect="1"/>
                </p:cNvPicPr>
                <p:nvPr/>
              </p:nvPicPr>
              <p:blipFill>
                <a:blip r:embed="rId10"/>
                <a:stretch>
                  <a:fillRect/>
                </a:stretch>
              </p:blipFill>
              <p:spPr>
                <a:xfrm>
                  <a:off x="684148" y="1713412"/>
                  <a:ext cx="365760" cy="365760"/>
                </a:xfrm>
                <a:prstGeom prst="rect">
                  <a:avLst/>
                </a:prstGeom>
              </p:spPr>
            </p:pic>
            <p:pic>
              <p:nvPicPr>
                <p:cNvPr id="17" name="Picture 16" descr="block2-mode02.png"/>
                <p:cNvPicPr>
                  <a:picLocks noChangeAspect="1"/>
                </p:cNvPicPr>
                <p:nvPr/>
              </p:nvPicPr>
              <p:blipFill>
                <a:blip r:embed="rId11"/>
                <a:stretch>
                  <a:fillRect/>
                </a:stretch>
              </p:blipFill>
              <p:spPr>
                <a:xfrm>
                  <a:off x="1101827" y="1713412"/>
                  <a:ext cx="365760" cy="365760"/>
                </a:xfrm>
                <a:prstGeom prst="rect">
                  <a:avLst/>
                </a:prstGeom>
              </p:spPr>
            </p:pic>
            <p:pic>
              <p:nvPicPr>
                <p:cNvPr id="18" name="Picture 17" descr="block2-mode03.png"/>
                <p:cNvPicPr>
                  <a:picLocks noChangeAspect="1"/>
                </p:cNvPicPr>
                <p:nvPr/>
              </p:nvPicPr>
              <p:blipFill>
                <a:blip r:embed="rId12"/>
                <a:stretch>
                  <a:fillRect/>
                </a:stretch>
              </p:blipFill>
              <p:spPr>
                <a:xfrm>
                  <a:off x="1519506" y="1713412"/>
                  <a:ext cx="365760" cy="365760"/>
                </a:xfrm>
                <a:prstGeom prst="rect">
                  <a:avLst/>
                </a:prstGeom>
              </p:spPr>
            </p:pic>
            <p:pic>
              <p:nvPicPr>
                <p:cNvPr id="19" name="Picture 18" descr="block2-mode04.png"/>
                <p:cNvPicPr>
                  <a:picLocks noChangeAspect="1"/>
                </p:cNvPicPr>
                <p:nvPr/>
              </p:nvPicPr>
              <p:blipFill>
                <a:blip r:embed="rId13"/>
                <a:stretch>
                  <a:fillRect/>
                </a:stretch>
              </p:blipFill>
              <p:spPr>
                <a:xfrm>
                  <a:off x="1937185" y="1713412"/>
                  <a:ext cx="365760" cy="365760"/>
                </a:xfrm>
                <a:prstGeom prst="rect">
                  <a:avLst/>
                </a:prstGeom>
              </p:spPr>
            </p:pic>
            <p:pic>
              <p:nvPicPr>
                <p:cNvPr id="20" name="Picture 19" descr="block2-mode05.png"/>
                <p:cNvPicPr>
                  <a:picLocks noChangeAspect="1"/>
                </p:cNvPicPr>
                <p:nvPr/>
              </p:nvPicPr>
              <p:blipFill>
                <a:blip r:embed="rId14"/>
                <a:stretch>
                  <a:fillRect/>
                </a:stretch>
              </p:blipFill>
              <p:spPr>
                <a:xfrm>
                  <a:off x="2354864" y="1713412"/>
                  <a:ext cx="365760" cy="365760"/>
                </a:xfrm>
                <a:prstGeom prst="rect">
                  <a:avLst/>
                </a:prstGeom>
              </p:spPr>
            </p:pic>
            <p:pic>
              <p:nvPicPr>
                <p:cNvPr id="21" name="Picture 20" descr="block2-mode06.png"/>
                <p:cNvPicPr>
                  <a:picLocks noChangeAspect="1"/>
                </p:cNvPicPr>
                <p:nvPr/>
              </p:nvPicPr>
              <p:blipFill>
                <a:blip r:embed="rId15"/>
                <a:stretch>
                  <a:fillRect/>
                </a:stretch>
              </p:blipFill>
              <p:spPr>
                <a:xfrm>
                  <a:off x="2772543" y="1713412"/>
                  <a:ext cx="365760" cy="365760"/>
                </a:xfrm>
                <a:prstGeom prst="rect">
                  <a:avLst/>
                </a:prstGeom>
              </p:spPr>
            </p:pic>
            <p:pic>
              <p:nvPicPr>
                <p:cNvPr id="22" name="Picture 21" descr="block2-mode07.png"/>
                <p:cNvPicPr>
                  <a:picLocks noChangeAspect="1"/>
                </p:cNvPicPr>
                <p:nvPr/>
              </p:nvPicPr>
              <p:blipFill>
                <a:blip r:embed="rId16"/>
                <a:stretch>
                  <a:fillRect/>
                </a:stretch>
              </p:blipFill>
              <p:spPr>
                <a:xfrm>
                  <a:off x="3190219" y="1713412"/>
                  <a:ext cx="365760" cy="365760"/>
                </a:xfrm>
                <a:prstGeom prst="rect">
                  <a:avLst/>
                </a:prstGeom>
              </p:spPr>
            </p:pic>
          </p:grpSp>
          <p:grpSp>
            <p:nvGrpSpPr>
              <p:cNvPr id="56" name="Group 55"/>
              <p:cNvGrpSpPr/>
              <p:nvPr/>
            </p:nvGrpSpPr>
            <p:grpSpPr>
              <a:xfrm>
                <a:off x="221669" y="3562773"/>
                <a:ext cx="3289510" cy="365760"/>
                <a:chOff x="266469" y="2926080"/>
                <a:chExt cx="3289510" cy="365760"/>
              </a:xfrm>
            </p:grpSpPr>
            <p:pic>
              <p:nvPicPr>
                <p:cNvPr id="39" name="Picture 38" descr="block2-mode24.png"/>
                <p:cNvPicPr>
                  <a:picLocks noChangeAspect="1"/>
                </p:cNvPicPr>
                <p:nvPr/>
              </p:nvPicPr>
              <p:blipFill>
                <a:blip r:embed="rId17"/>
                <a:stretch>
                  <a:fillRect/>
                </a:stretch>
              </p:blipFill>
              <p:spPr>
                <a:xfrm>
                  <a:off x="266469" y="2926080"/>
                  <a:ext cx="365760" cy="365760"/>
                </a:xfrm>
                <a:prstGeom prst="rect">
                  <a:avLst/>
                </a:prstGeom>
              </p:spPr>
            </p:pic>
            <p:pic>
              <p:nvPicPr>
                <p:cNvPr id="40" name="Picture 39" descr="block2-mode25.png"/>
                <p:cNvPicPr>
                  <a:picLocks noChangeAspect="1"/>
                </p:cNvPicPr>
                <p:nvPr/>
              </p:nvPicPr>
              <p:blipFill>
                <a:blip r:embed="rId18"/>
                <a:stretch>
                  <a:fillRect/>
                </a:stretch>
              </p:blipFill>
              <p:spPr>
                <a:xfrm>
                  <a:off x="684148" y="2926080"/>
                  <a:ext cx="365760" cy="365760"/>
                </a:xfrm>
                <a:prstGeom prst="rect">
                  <a:avLst/>
                </a:prstGeom>
              </p:spPr>
            </p:pic>
            <p:pic>
              <p:nvPicPr>
                <p:cNvPr id="42" name="Picture 41" descr="block2-mode26.png"/>
                <p:cNvPicPr>
                  <a:picLocks noChangeAspect="1"/>
                </p:cNvPicPr>
                <p:nvPr/>
              </p:nvPicPr>
              <p:blipFill>
                <a:blip r:embed="rId19"/>
                <a:stretch>
                  <a:fillRect/>
                </a:stretch>
              </p:blipFill>
              <p:spPr>
                <a:xfrm>
                  <a:off x="1101827" y="2926080"/>
                  <a:ext cx="365760" cy="365760"/>
                </a:xfrm>
                <a:prstGeom prst="rect">
                  <a:avLst/>
                </a:prstGeom>
              </p:spPr>
            </p:pic>
            <p:pic>
              <p:nvPicPr>
                <p:cNvPr id="44" name="Picture 43" descr="block2-mode27.png"/>
                <p:cNvPicPr>
                  <a:picLocks noChangeAspect="1"/>
                </p:cNvPicPr>
                <p:nvPr/>
              </p:nvPicPr>
              <p:blipFill>
                <a:blip r:embed="rId20"/>
                <a:stretch>
                  <a:fillRect/>
                </a:stretch>
              </p:blipFill>
              <p:spPr>
                <a:xfrm>
                  <a:off x="1519506" y="2926080"/>
                  <a:ext cx="365760" cy="365760"/>
                </a:xfrm>
                <a:prstGeom prst="rect">
                  <a:avLst/>
                </a:prstGeom>
              </p:spPr>
            </p:pic>
            <p:pic>
              <p:nvPicPr>
                <p:cNvPr id="46" name="Picture 45" descr="block2-mode28.png"/>
                <p:cNvPicPr>
                  <a:picLocks noChangeAspect="1"/>
                </p:cNvPicPr>
                <p:nvPr/>
              </p:nvPicPr>
              <p:blipFill>
                <a:blip r:embed="rId21"/>
                <a:stretch>
                  <a:fillRect/>
                </a:stretch>
              </p:blipFill>
              <p:spPr>
                <a:xfrm>
                  <a:off x="1937185" y="2926080"/>
                  <a:ext cx="365760" cy="365760"/>
                </a:xfrm>
                <a:prstGeom prst="rect">
                  <a:avLst/>
                </a:prstGeom>
              </p:spPr>
            </p:pic>
            <p:pic>
              <p:nvPicPr>
                <p:cNvPr id="48" name="Picture 47" descr="block2-mode29.png"/>
                <p:cNvPicPr>
                  <a:picLocks noChangeAspect="1"/>
                </p:cNvPicPr>
                <p:nvPr/>
              </p:nvPicPr>
              <p:blipFill>
                <a:blip r:embed="rId22"/>
                <a:stretch>
                  <a:fillRect/>
                </a:stretch>
              </p:blipFill>
              <p:spPr>
                <a:xfrm>
                  <a:off x="2354864" y="2926080"/>
                  <a:ext cx="365760" cy="365760"/>
                </a:xfrm>
                <a:prstGeom prst="rect">
                  <a:avLst/>
                </a:prstGeom>
              </p:spPr>
            </p:pic>
            <p:pic>
              <p:nvPicPr>
                <p:cNvPr id="49" name="Picture 48" descr="block2-mode30.png"/>
                <p:cNvPicPr>
                  <a:picLocks noChangeAspect="1"/>
                </p:cNvPicPr>
                <p:nvPr/>
              </p:nvPicPr>
              <p:blipFill>
                <a:blip r:embed="rId23"/>
                <a:stretch>
                  <a:fillRect/>
                </a:stretch>
              </p:blipFill>
              <p:spPr>
                <a:xfrm>
                  <a:off x="2772543" y="2926080"/>
                  <a:ext cx="365760" cy="365760"/>
                </a:xfrm>
                <a:prstGeom prst="rect">
                  <a:avLst/>
                </a:prstGeom>
              </p:spPr>
            </p:pic>
            <p:pic>
              <p:nvPicPr>
                <p:cNvPr id="51" name="Picture 50" descr="block2-mode31.png"/>
                <p:cNvPicPr>
                  <a:picLocks noChangeAspect="1"/>
                </p:cNvPicPr>
                <p:nvPr/>
              </p:nvPicPr>
              <p:blipFill>
                <a:blip r:embed="rId24"/>
                <a:stretch>
                  <a:fillRect/>
                </a:stretch>
              </p:blipFill>
              <p:spPr>
                <a:xfrm>
                  <a:off x="3190219" y="2926080"/>
                  <a:ext cx="365760" cy="365760"/>
                </a:xfrm>
                <a:prstGeom prst="rect">
                  <a:avLst/>
                </a:prstGeom>
              </p:spPr>
            </p:pic>
          </p:grpSp>
          <p:grpSp>
            <p:nvGrpSpPr>
              <p:cNvPr id="59" name="Group 58"/>
              <p:cNvGrpSpPr/>
              <p:nvPr/>
            </p:nvGrpSpPr>
            <p:grpSpPr>
              <a:xfrm>
                <a:off x="221669" y="2754328"/>
                <a:ext cx="3289510" cy="365760"/>
                <a:chOff x="266469" y="2115377"/>
                <a:chExt cx="3289510" cy="365760"/>
              </a:xfrm>
            </p:grpSpPr>
            <p:pic>
              <p:nvPicPr>
                <p:cNvPr id="23" name="Picture 22" descr="block2-mode08.png"/>
                <p:cNvPicPr>
                  <a:picLocks noChangeAspect="1"/>
                </p:cNvPicPr>
                <p:nvPr/>
              </p:nvPicPr>
              <p:blipFill>
                <a:blip r:embed="rId25"/>
                <a:stretch>
                  <a:fillRect/>
                </a:stretch>
              </p:blipFill>
              <p:spPr>
                <a:xfrm>
                  <a:off x="266469" y="2115377"/>
                  <a:ext cx="365760" cy="365760"/>
                </a:xfrm>
                <a:prstGeom prst="rect">
                  <a:avLst/>
                </a:prstGeom>
              </p:spPr>
            </p:pic>
            <p:pic>
              <p:nvPicPr>
                <p:cNvPr id="24" name="Picture 23" descr="block2-mode09.png"/>
                <p:cNvPicPr>
                  <a:picLocks noChangeAspect="1"/>
                </p:cNvPicPr>
                <p:nvPr/>
              </p:nvPicPr>
              <p:blipFill>
                <a:blip r:embed="rId26"/>
                <a:stretch>
                  <a:fillRect/>
                </a:stretch>
              </p:blipFill>
              <p:spPr>
                <a:xfrm>
                  <a:off x="684148" y="2115377"/>
                  <a:ext cx="365760" cy="365760"/>
                </a:xfrm>
                <a:prstGeom prst="rect">
                  <a:avLst/>
                </a:prstGeom>
              </p:spPr>
            </p:pic>
            <p:pic>
              <p:nvPicPr>
                <p:cNvPr id="25" name="Picture 24" descr="block2-mode10.png"/>
                <p:cNvPicPr>
                  <a:picLocks noChangeAspect="1"/>
                </p:cNvPicPr>
                <p:nvPr/>
              </p:nvPicPr>
              <p:blipFill>
                <a:blip r:embed="rId27"/>
                <a:stretch>
                  <a:fillRect/>
                </a:stretch>
              </p:blipFill>
              <p:spPr>
                <a:xfrm>
                  <a:off x="1101827" y="2115377"/>
                  <a:ext cx="365760" cy="365760"/>
                </a:xfrm>
                <a:prstGeom prst="rect">
                  <a:avLst/>
                </a:prstGeom>
              </p:spPr>
            </p:pic>
            <p:pic>
              <p:nvPicPr>
                <p:cNvPr id="26" name="Picture 25" descr="block2-mode11.png"/>
                <p:cNvPicPr>
                  <a:picLocks noChangeAspect="1"/>
                </p:cNvPicPr>
                <p:nvPr/>
              </p:nvPicPr>
              <p:blipFill>
                <a:blip r:embed="rId28"/>
                <a:stretch>
                  <a:fillRect/>
                </a:stretch>
              </p:blipFill>
              <p:spPr>
                <a:xfrm>
                  <a:off x="1519506" y="2115377"/>
                  <a:ext cx="365760" cy="365760"/>
                </a:xfrm>
                <a:prstGeom prst="rect">
                  <a:avLst/>
                </a:prstGeom>
              </p:spPr>
            </p:pic>
            <p:pic>
              <p:nvPicPr>
                <p:cNvPr id="27" name="Picture 26" descr="block2-mode12.png"/>
                <p:cNvPicPr>
                  <a:picLocks noChangeAspect="1"/>
                </p:cNvPicPr>
                <p:nvPr/>
              </p:nvPicPr>
              <p:blipFill>
                <a:blip r:embed="rId29"/>
                <a:stretch>
                  <a:fillRect/>
                </a:stretch>
              </p:blipFill>
              <p:spPr>
                <a:xfrm>
                  <a:off x="1937185" y="2115377"/>
                  <a:ext cx="365760" cy="365760"/>
                </a:xfrm>
                <a:prstGeom prst="rect">
                  <a:avLst/>
                </a:prstGeom>
              </p:spPr>
            </p:pic>
            <p:pic>
              <p:nvPicPr>
                <p:cNvPr id="28" name="Picture 27" descr="block2-mode13.png"/>
                <p:cNvPicPr>
                  <a:picLocks noChangeAspect="1"/>
                </p:cNvPicPr>
                <p:nvPr/>
              </p:nvPicPr>
              <p:blipFill>
                <a:blip r:embed="rId30"/>
                <a:stretch>
                  <a:fillRect/>
                </a:stretch>
              </p:blipFill>
              <p:spPr>
                <a:xfrm>
                  <a:off x="2354864" y="2115377"/>
                  <a:ext cx="365760" cy="365760"/>
                </a:xfrm>
                <a:prstGeom prst="rect">
                  <a:avLst/>
                </a:prstGeom>
              </p:spPr>
            </p:pic>
            <p:pic>
              <p:nvPicPr>
                <p:cNvPr id="29" name="Picture 28" descr="block2-mode14.png"/>
                <p:cNvPicPr>
                  <a:picLocks noChangeAspect="1"/>
                </p:cNvPicPr>
                <p:nvPr/>
              </p:nvPicPr>
              <p:blipFill>
                <a:blip r:embed="rId31"/>
                <a:stretch>
                  <a:fillRect/>
                </a:stretch>
              </p:blipFill>
              <p:spPr>
                <a:xfrm>
                  <a:off x="2772543" y="2115377"/>
                  <a:ext cx="365760" cy="365760"/>
                </a:xfrm>
                <a:prstGeom prst="rect">
                  <a:avLst/>
                </a:prstGeom>
              </p:spPr>
            </p:pic>
            <p:pic>
              <p:nvPicPr>
                <p:cNvPr id="30" name="Picture 29" descr="block2-mode15.png"/>
                <p:cNvPicPr>
                  <a:picLocks noChangeAspect="1"/>
                </p:cNvPicPr>
                <p:nvPr/>
              </p:nvPicPr>
              <p:blipFill>
                <a:blip r:embed="rId32"/>
                <a:stretch>
                  <a:fillRect/>
                </a:stretch>
              </p:blipFill>
              <p:spPr>
                <a:xfrm>
                  <a:off x="3190219" y="2115377"/>
                  <a:ext cx="365760" cy="365760"/>
                </a:xfrm>
                <a:prstGeom prst="rect">
                  <a:avLst/>
                </a:prstGeom>
              </p:spPr>
            </p:pic>
          </p:grpSp>
          <p:grpSp>
            <p:nvGrpSpPr>
              <p:cNvPr id="58" name="Group 57"/>
              <p:cNvGrpSpPr/>
              <p:nvPr/>
            </p:nvGrpSpPr>
            <p:grpSpPr>
              <a:xfrm>
                <a:off x="221669" y="3158551"/>
                <a:ext cx="3289510" cy="365760"/>
                <a:chOff x="266469" y="2510568"/>
                <a:chExt cx="3289510" cy="365760"/>
              </a:xfrm>
            </p:grpSpPr>
            <p:pic>
              <p:nvPicPr>
                <p:cNvPr id="31" name="Picture 30" descr="block2-mode16.png"/>
                <p:cNvPicPr>
                  <a:picLocks noChangeAspect="1"/>
                </p:cNvPicPr>
                <p:nvPr/>
              </p:nvPicPr>
              <p:blipFill>
                <a:blip r:embed="rId33"/>
                <a:stretch>
                  <a:fillRect/>
                </a:stretch>
              </p:blipFill>
              <p:spPr>
                <a:xfrm>
                  <a:off x="266469" y="2510568"/>
                  <a:ext cx="365760" cy="365760"/>
                </a:xfrm>
                <a:prstGeom prst="rect">
                  <a:avLst/>
                </a:prstGeom>
              </p:spPr>
            </p:pic>
            <p:pic>
              <p:nvPicPr>
                <p:cNvPr id="32" name="Picture 31" descr="block2-mode17.png"/>
                <p:cNvPicPr>
                  <a:picLocks noChangeAspect="1"/>
                </p:cNvPicPr>
                <p:nvPr/>
              </p:nvPicPr>
              <p:blipFill>
                <a:blip r:embed="rId34"/>
                <a:stretch>
                  <a:fillRect/>
                </a:stretch>
              </p:blipFill>
              <p:spPr>
                <a:xfrm>
                  <a:off x="684148" y="2510568"/>
                  <a:ext cx="365760" cy="365760"/>
                </a:xfrm>
                <a:prstGeom prst="rect">
                  <a:avLst/>
                </a:prstGeom>
              </p:spPr>
            </p:pic>
            <p:pic>
              <p:nvPicPr>
                <p:cNvPr id="33" name="Picture 32" descr="block2-mode18.png"/>
                <p:cNvPicPr>
                  <a:picLocks noChangeAspect="1"/>
                </p:cNvPicPr>
                <p:nvPr/>
              </p:nvPicPr>
              <p:blipFill>
                <a:blip r:embed="rId35"/>
                <a:stretch>
                  <a:fillRect/>
                </a:stretch>
              </p:blipFill>
              <p:spPr>
                <a:xfrm>
                  <a:off x="1101827" y="2510568"/>
                  <a:ext cx="365760" cy="365760"/>
                </a:xfrm>
                <a:prstGeom prst="rect">
                  <a:avLst/>
                </a:prstGeom>
              </p:spPr>
            </p:pic>
            <p:pic>
              <p:nvPicPr>
                <p:cNvPr id="34" name="Picture 33" descr="block2-mode19.png"/>
                <p:cNvPicPr>
                  <a:picLocks noChangeAspect="1"/>
                </p:cNvPicPr>
                <p:nvPr/>
              </p:nvPicPr>
              <p:blipFill>
                <a:blip r:embed="rId36"/>
                <a:stretch>
                  <a:fillRect/>
                </a:stretch>
              </p:blipFill>
              <p:spPr>
                <a:xfrm>
                  <a:off x="1519506" y="2510568"/>
                  <a:ext cx="365760" cy="365760"/>
                </a:xfrm>
                <a:prstGeom prst="rect">
                  <a:avLst/>
                </a:prstGeom>
              </p:spPr>
            </p:pic>
            <p:pic>
              <p:nvPicPr>
                <p:cNvPr id="35" name="Picture 34" descr="block2-mode20.png"/>
                <p:cNvPicPr>
                  <a:picLocks noChangeAspect="1"/>
                </p:cNvPicPr>
                <p:nvPr/>
              </p:nvPicPr>
              <p:blipFill>
                <a:blip r:embed="rId37"/>
                <a:stretch>
                  <a:fillRect/>
                </a:stretch>
              </p:blipFill>
              <p:spPr>
                <a:xfrm>
                  <a:off x="1937185" y="2510568"/>
                  <a:ext cx="365760" cy="365760"/>
                </a:xfrm>
                <a:prstGeom prst="rect">
                  <a:avLst/>
                </a:prstGeom>
              </p:spPr>
            </p:pic>
            <p:pic>
              <p:nvPicPr>
                <p:cNvPr id="36" name="Picture 35" descr="block2-mode21.png"/>
                <p:cNvPicPr>
                  <a:picLocks noChangeAspect="1"/>
                </p:cNvPicPr>
                <p:nvPr/>
              </p:nvPicPr>
              <p:blipFill>
                <a:blip r:embed="rId38"/>
                <a:stretch>
                  <a:fillRect/>
                </a:stretch>
              </p:blipFill>
              <p:spPr>
                <a:xfrm>
                  <a:off x="2354864" y="2510568"/>
                  <a:ext cx="365760" cy="365760"/>
                </a:xfrm>
                <a:prstGeom prst="rect">
                  <a:avLst/>
                </a:prstGeom>
              </p:spPr>
            </p:pic>
            <p:pic>
              <p:nvPicPr>
                <p:cNvPr id="37" name="Picture 36" descr="block2-mode22.png"/>
                <p:cNvPicPr>
                  <a:picLocks noChangeAspect="1"/>
                </p:cNvPicPr>
                <p:nvPr/>
              </p:nvPicPr>
              <p:blipFill>
                <a:blip r:embed="rId39"/>
                <a:stretch>
                  <a:fillRect/>
                </a:stretch>
              </p:blipFill>
              <p:spPr>
                <a:xfrm>
                  <a:off x="2772543" y="2510568"/>
                  <a:ext cx="365760" cy="365760"/>
                </a:xfrm>
                <a:prstGeom prst="rect">
                  <a:avLst/>
                </a:prstGeom>
              </p:spPr>
            </p:pic>
            <p:pic>
              <p:nvPicPr>
                <p:cNvPr id="38" name="Picture 37" descr="block2-mode23.png"/>
                <p:cNvPicPr>
                  <a:picLocks noChangeAspect="1"/>
                </p:cNvPicPr>
                <p:nvPr/>
              </p:nvPicPr>
              <p:blipFill>
                <a:blip r:embed="rId40"/>
                <a:stretch>
                  <a:fillRect/>
                </a:stretch>
              </p:blipFill>
              <p:spPr>
                <a:xfrm>
                  <a:off x="3190219" y="2510568"/>
                  <a:ext cx="365760" cy="365760"/>
                </a:xfrm>
                <a:prstGeom prst="rect">
                  <a:avLst/>
                </a:prstGeom>
              </p:spPr>
            </p:pic>
          </p:grpSp>
        </p:grpSp>
        <p:sp>
          <p:nvSpPr>
            <p:cNvPr id="65" name="TextBox 64"/>
            <p:cNvSpPr txBox="1"/>
            <p:nvPr/>
          </p:nvSpPr>
          <p:spPr>
            <a:xfrm>
              <a:off x="1246909" y="2033155"/>
              <a:ext cx="1224181" cy="353943"/>
            </a:xfrm>
            <a:prstGeom prst="rect">
              <a:avLst/>
            </a:prstGeom>
            <a:noFill/>
          </p:spPr>
          <p:txBody>
            <a:bodyPr wrap="none" rtlCol="0">
              <a:spAutoFit/>
            </a:bodyPr>
            <a:lstStyle/>
            <a:p>
              <a:r>
                <a:rPr lang="en-US" sz="1700" dirty="0" smtClean="0"/>
                <a:t>U Textures</a:t>
              </a:r>
            </a:p>
          </p:txBody>
        </p:sp>
      </p:grpSp>
      <p:grpSp>
        <p:nvGrpSpPr>
          <p:cNvPr id="67" name="Group 66"/>
          <p:cNvGrpSpPr/>
          <p:nvPr/>
        </p:nvGrpSpPr>
        <p:grpSpPr>
          <a:xfrm>
            <a:off x="3678382" y="2033155"/>
            <a:ext cx="3435928" cy="1902081"/>
            <a:chOff x="3678382" y="2033155"/>
            <a:chExt cx="3435928" cy="1902081"/>
          </a:xfrm>
        </p:grpSpPr>
        <p:sp>
          <p:nvSpPr>
            <p:cNvPr id="61" name="TextBox 60"/>
            <p:cNvSpPr txBox="1"/>
            <p:nvPr/>
          </p:nvSpPr>
          <p:spPr>
            <a:xfrm>
              <a:off x="3678382" y="2334798"/>
              <a:ext cx="3435928" cy="1600438"/>
            </a:xfrm>
            <a:prstGeom prst="rect">
              <a:avLst/>
            </a:prstGeom>
            <a:noFill/>
          </p:spPr>
          <p:txBody>
            <a:bodyPr wrap="square" rtlCol="0">
              <a:spAutoFit/>
            </a:bodyPr>
            <a:lstStyle/>
            <a:p>
              <a:r>
                <a:rPr lang="en-US" sz="1400" spc="-200" dirty="0" smtClean="0">
                  <a:latin typeface="Courier" pitchFamily="49" charset="0"/>
                </a:rPr>
                <a:t>-8.7 -1.8 -0.4  0.3 -0.7 -0.4  0.8  0.8</a:t>
              </a:r>
            </a:p>
            <a:p>
              <a:endParaRPr lang="en-US" sz="1400" spc="-200" dirty="0" smtClean="0">
                <a:latin typeface="Courier" pitchFamily="49" charset="0"/>
              </a:endParaRPr>
            </a:p>
            <a:p>
              <a:r>
                <a:rPr lang="en-US" sz="1400" spc="-200" dirty="0" smtClean="0">
                  <a:latin typeface="Courier" pitchFamily="49" charset="0"/>
                </a:rPr>
                <a:t>-0.8 -0.6  0.4  0.5 -0.4 -0.4  0.5  0.0</a:t>
              </a:r>
            </a:p>
            <a:p>
              <a:endParaRPr lang="en-US" sz="1400" spc="-200" dirty="0" smtClean="0">
                <a:latin typeface="Courier" pitchFamily="49" charset="0"/>
              </a:endParaRPr>
            </a:p>
            <a:p>
              <a:r>
                <a:rPr lang="en-US" sz="1400" spc="-200" dirty="0" smtClean="0">
                  <a:latin typeface="Courier" pitchFamily="49" charset="0"/>
                </a:rPr>
                <a:t>-0.1 -0.1 -0.0  0.0  0.5  0.2 -0.1  0.3</a:t>
              </a:r>
            </a:p>
            <a:p>
              <a:endParaRPr lang="en-US" sz="1400" spc="-200" dirty="0" smtClean="0">
                <a:latin typeface="Courier" pitchFamily="49" charset="0"/>
              </a:endParaRPr>
            </a:p>
            <a:p>
              <a:r>
                <a:rPr lang="en-US" sz="1400" spc="-200" dirty="0" smtClean="0">
                  <a:latin typeface="Courier" pitchFamily="49" charset="0"/>
                </a:rPr>
                <a:t> 0.2  0.0 -0.0 -0.0 -0.2  0.1 -0.1  0.2</a:t>
              </a:r>
            </a:p>
          </p:txBody>
        </p:sp>
        <p:sp>
          <p:nvSpPr>
            <p:cNvPr id="66" name="TextBox 65"/>
            <p:cNvSpPr txBox="1"/>
            <p:nvPr/>
          </p:nvSpPr>
          <p:spPr>
            <a:xfrm>
              <a:off x="4638318" y="2033155"/>
              <a:ext cx="1516056" cy="353943"/>
            </a:xfrm>
            <a:prstGeom prst="rect">
              <a:avLst/>
            </a:prstGeom>
            <a:noFill/>
          </p:spPr>
          <p:txBody>
            <a:bodyPr wrap="none" rtlCol="0">
              <a:spAutoFit/>
            </a:bodyPr>
            <a:lstStyle/>
            <a:p>
              <a:r>
                <a:rPr lang="en-US" sz="1700" dirty="0" smtClean="0"/>
                <a:t>b-Coefficients</a:t>
              </a:r>
            </a:p>
          </p:txBody>
        </p:sp>
      </p:grpSp>
      <p:pic>
        <p:nvPicPr>
          <p:cNvPr id="71" name="Picture 70" descr="block2-mode00.png"/>
          <p:cNvPicPr>
            <a:picLocks noChangeAspect="1"/>
          </p:cNvPicPr>
          <p:nvPr/>
        </p:nvPicPr>
        <p:blipFill>
          <a:blip r:embed="rId9"/>
          <a:stretch>
            <a:fillRect/>
          </a:stretch>
        </p:blipFill>
        <p:spPr>
          <a:xfrm>
            <a:off x="3462709" y="1258418"/>
            <a:ext cx="640080" cy="640080"/>
          </a:xfrm>
          <a:prstGeom prst="rect">
            <a:avLst/>
          </a:prstGeom>
        </p:spPr>
      </p:pic>
      <p:pic>
        <p:nvPicPr>
          <p:cNvPr id="72" name="Picture 71" descr="block2-mode01.png"/>
          <p:cNvPicPr>
            <a:picLocks noChangeAspect="1"/>
          </p:cNvPicPr>
          <p:nvPr/>
        </p:nvPicPr>
        <p:blipFill>
          <a:blip r:embed="rId10"/>
          <a:stretch>
            <a:fillRect/>
          </a:stretch>
        </p:blipFill>
        <p:spPr>
          <a:xfrm>
            <a:off x="4282644" y="1258418"/>
            <a:ext cx="640080" cy="640080"/>
          </a:xfrm>
          <a:prstGeom prst="rect">
            <a:avLst/>
          </a:prstGeom>
        </p:spPr>
      </p:pic>
      <p:pic>
        <p:nvPicPr>
          <p:cNvPr id="73" name="Picture 72" descr="block2-mode02.png"/>
          <p:cNvPicPr>
            <a:picLocks noChangeAspect="1"/>
          </p:cNvPicPr>
          <p:nvPr/>
        </p:nvPicPr>
        <p:blipFill>
          <a:blip r:embed="rId11"/>
          <a:stretch>
            <a:fillRect/>
          </a:stretch>
        </p:blipFill>
        <p:spPr>
          <a:xfrm>
            <a:off x="5082272" y="1258418"/>
            <a:ext cx="640080" cy="640080"/>
          </a:xfrm>
          <a:prstGeom prst="rect">
            <a:avLst/>
          </a:prstGeom>
        </p:spPr>
      </p:pic>
      <p:pic>
        <p:nvPicPr>
          <p:cNvPr id="74" name="Picture 73" descr="block2-mode31.png"/>
          <p:cNvPicPr>
            <a:picLocks noChangeAspect="1"/>
          </p:cNvPicPr>
          <p:nvPr/>
        </p:nvPicPr>
        <p:blipFill>
          <a:blip r:embed="rId24"/>
          <a:stretch>
            <a:fillRect/>
          </a:stretch>
        </p:blipFill>
        <p:spPr>
          <a:xfrm>
            <a:off x="6490370" y="1258418"/>
            <a:ext cx="640080" cy="640080"/>
          </a:xfrm>
          <a:prstGeom prst="rect">
            <a:avLst/>
          </a:prstGeom>
        </p:spPr>
      </p:pic>
      <p:sp>
        <p:nvSpPr>
          <p:cNvPr id="79" name="TextBox 78"/>
          <p:cNvSpPr txBox="1"/>
          <p:nvPr/>
        </p:nvSpPr>
        <p:spPr>
          <a:xfrm>
            <a:off x="4291541" y="1401487"/>
            <a:ext cx="622286" cy="353943"/>
          </a:xfrm>
          <a:prstGeom prst="rect">
            <a:avLst/>
          </a:prstGeom>
          <a:noFill/>
        </p:spPr>
        <p:txBody>
          <a:bodyPr wrap="none" rtlCol="0">
            <a:spAutoFit/>
          </a:bodyPr>
          <a:lstStyle/>
          <a:p>
            <a:r>
              <a:rPr lang="en-US" sz="1700" dirty="0" smtClean="0">
                <a:ln w="3175">
                  <a:solidFill>
                    <a:schemeClr val="bg1"/>
                  </a:solidFill>
                </a:ln>
                <a:solidFill>
                  <a:srgbClr val="FFFFFF"/>
                </a:solidFill>
              </a:rPr>
              <a:t>- 1.8</a:t>
            </a:r>
          </a:p>
        </p:txBody>
      </p:sp>
      <p:sp>
        <p:nvSpPr>
          <p:cNvPr id="75" name="TextBox 74"/>
          <p:cNvSpPr txBox="1"/>
          <p:nvPr/>
        </p:nvSpPr>
        <p:spPr>
          <a:xfrm>
            <a:off x="4049700" y="1401487"/>
            <a:ext cx="311304" cy="353943"/>
          </a:xfrm>
          <a:prstGeom prst="rect">
            <a:avLst/>
          </a:prstGeom>
          <a:noFill/>
        </p:spPr>
        <p:txBody>
          <a:bodyPr wrap="none" rtlCol="0">
            <a:spAutoFit/>
          </a:bodyPr>
          <a:lstStyle/>
          <a:p>
            <a:r>
              <a:rPr lang="en-US" sz="1700" dirty="0" smtClean="0">
                <a:ln w="3175">
                  <a:solidFill>
                    <a:schemeClr val="bg1"/>
                  </a:solidFill>
                </a:ln>
                <a:solidFill>
                  <a:srgbClr val="FFFFFF"/>
                </a:solidFill>
              </a:rPr>
              <a:t>+</a:t>
            </a:r>
          </a:p>
        </p:txBody>
      </p:sp>
      <p:sp>
        <p:nvSpPr>
          <p:cNvPr id="76" name="TextBox 75"/>
          <p:cNvSpPr txBox="1"/>
          <p:nvPr/>
        </p:nvSpPr>
        <p:spPr>
          <a:xfrm>
            <a:off x="4854830" y="1401487"/>
            <a:ext cx="311304" cy="353943"/>
          </a:xfrm>
          <a:prstGeom prst="rect">
            <a:avLst/>
          </a:prstGeom>
          <a:noFill/>
        </p:spPr>
        <p:txBody>
          <a:bodyPr wrap="none" rtlCol="0">
            <a:spAutoFit/>
          </a:bodyPr>
          <a:lstStyle/>
          <a:p>
            <a:r>
              <a:rPr lang="en-US" sz="1700" dirty="0" smtClean="0">
                <a:ln w="3175">
                  <a:solidFill>
                    <a:schemeClr val="bg1"/>
                  </a:solidFill>
                </a:ln>
                <a:solidFill>
                  <a:srgbClr val="FFFFFF"/>
                </a:solidFill>
              </a:rPr>
              <a:t>+</a:t>
            </a:r>
          </a:p>
        </p:txBody>
      </p:sp>
      <p:sp>
        <p:nvSpPr>
          <p:cNvPr id="77" name="TextBox 76"/>
          <p:cNvSpPr txBox="1"/>
          <p:nvPr/>
        </p:nvSpPr>
        <p:spPr>
          <a:xfrm>
            <a:off x="5707148" y="1401487"/>
            <a:ext cx="776175" cy="353943"/>
          </a:xfrm>
          <a:prstGeom prst="rect">
            <a:avLst/>
          </a:prstGeom>
          <a:noFill/>
        </p:spPr>
        <p:txBody>
          <a:bodyPr wrap="none" rtlCol="0">
            <a:spAutoFit/>
          </a:bodyPr>
          <a:lstStyle/>
          <a:p>
            <a:r>
              <a:rPr lang="en-US" sz="1700" dirty="0" smtClean="0">
                <a:ln w="3175">
                  <a:solidFill>
                    <a:schemeClr val="bg1"/>
                  </a:solidFill>
                </a:ln>
                <a:solidFill>
                  <a:srgbClr val="FFFFFF"/>
                </a:solidFill>
              </a:rPr>
              <a:t>+ </a:t>
            </a:r>
            <a:r>
              <a:rPr lang="en-US" sz="1700" dirty="0" smtClean="0">
                <a:ln w="3175">
                  <a:solidFill>
                    <a:schemeClr val="bg1"/>
                  </a:solidFill>
                </a:ln>
                <a:solidFill>
                  <a:srgbClr val="FFFFFF"/>
                </a:solidFill>
                <a:latin typeface="Arial"/>
                <a:cs typeface="Arial"/>
              </a:rPr>
              <a:t>··· </a:t>
            </a:r>
            <a:r>
              <a:rPr lang="en-US" sz="1700" dirty="0" smtClean="0">
                <a:ln w="3175">
                  <a:solidFill>
                    <a:schemeClr val="bg1"/>
                  </a:solidFill>
                </a:ln>
                <a:solidFill>
                  <a:srgbClr val="FFFFFF"/>
                </a:solidFill>
              </a:rPr>
              <a:t>+</a:t>
            </a:r>
          </a:p>
        </p:txBody>
      </p:sp>
      <p:sp>
        <p:nvSpPr>
          <p:cNvPr id="78" name="TextBox 77"/>
          <p:cNvSpPr txBox="1"/>
          <p:nvPr/>
        </p:nvSpPr>
        <p:spPr>
          <a:xfrm>
            <a:off x="3471606" y="1401487"/>
            <a:ext cx="622286" cy="353943"/>
          </a:xfrm>
          <a:prstGeom prst="rect">
            <a:avLst/>
          </a:prstGeom>
          <a:noFill/>
        </p:spPr>
        <p:txBody>
          <a:bodyPr wrap="none" rtlCol="0">
            <a:spAutoFit/>
          </a:bodyPr>
          <a:lstStyle/>
          <a:p>
            <a:r>
              <a:rPr lang="en-US" sz="1700" dirty="0" smtClean="0">
                <a:ln w="3175">
                  <a:solidFill>
                    <a:schemeClr val="bg1"/>
                  </a:solidFill>
                </a:ln>
                <a:solidFill>
                  <a:srgbClr val="FFFFFF"/>
                </a:solidFill>
              </a:rPr>
              <a:t>- 8.7</a:t>
            </a:r>
          </a:p>
        </p:txBody>
      </p:sp>
      <p:sp>
        <p:nvSpPr>
          <p:cNvPr id="80" name="TextBox 79"/>
          <p:cNvSpPr txBox="1"/>
          <p:nvPr/>
        </p:nvSpPr>
        <p:spPr>
          <a:xfrm>
            <a:off x="5121626" y="1401487"/>
            <a:ext cx="561372" cy="353943"/>
          </a:xfrm>
          <a:prstGeom prst="rect">
            <a:avLst/>
          </a:prstGeom>
          <a:noFill/>
        </p:spPr>
        <p:txBody>
          <a:bodyPr wrap="none" rtlCol="0">
            <a:spAutoFit/>
          </a:bodyPr>
          <a:lstStyle/>
          <a:p>
            <a:r>
              <a:rPr lang="en-US" sz="1700" dirty="0" smtClean="0">
                <a:ln w="3175">
                  <a:solidFill>
                    <a:schemeClr val="bg1"/>
                  </a:solidFill>
                </a:ln>
                <a:solidFill>
                  <a:srgbClr val="FFFFFF"/>
                </a:solidFill>
              </a:rPr>
              <a:t>-0.4</a:t>
            </a:r>
          </a:p>
        </p:txBody>
      </p:sp>
      <p:sp>
        <p:nvSpPr>
          <p:cNvPr id="81" name="TextBox 80"/>
          <p:cNvSpPr txBox="1"/>
          <p:nvPr/>
        </p:nvSpPr>
        <p:spPr>
          <a:xfrm>
            <a:off x="6565792" y="1401487"/>
            <a:ext cx="489236" cy="353943"/>
          </a:xfrm>
          <a:prstGeom prst="rect">
            <a:avLst/>
          </a:prstGeom>
          <a:noFill/>
        </p:spPr>
        <p:txBody>
          <a:bodyPr wrap="none" rtlCol="0">
            <a:spAutoFit/>
          </a:bodyPr>
          <a:lstStyle/>
          <a:p>
            <a:r>
              <a:rPr lang="en-US" sz="1700" dirty="0" smtClean="0">
                <a:ln w="3175">
                  <a:solidFill>
                    <a:schemeClr val="bg1"/>
                  </a:solidFill>
                </a:ln>
                <a:solidFill>
                  <a:srgbClr val="FFFFFF"/>
                </a:solidFill>
              </a:rPr>
              <a:t>0.2</a:t>
            </a:r>
          </a:p>
        </p:txBody>
      </p:sp>
      <p:sp>
        <p:nvSpPr>
          <p:cNvPr id="91" name="TextBox 90"/>
          <p:cNvSpPr txBox="1"/>
          <p:nvPr/>
        </p:nvSpPr>
        <p:spPr>
          <a:xfrm>
            <a:off x="2898987" y="1402080"/>
            <a:ext cx="311304" cy="353943"/>
          </a:xfrm>
          <a:prstGeom prst="rect">
            <a:avLst/>
          </a:prstGeom>
          <a:noFill/>
        </p:spPr>
        <p:txBody>
          <a:bodyPr wrap="none" rtlCol="0">
            <a:spAutoFit/>
          </a:bodyPr>
          <a:lstStyle/>
          <a:p>
            <a:r>
              <a:rPr lang="en-US" sz="1700" dirty="0" smtClean="0"/>
              <a:t>=</a:t>
            </a:r>
          </a:p>
        </p:txBody>
      </p:sp>
      <p:sp>
        <p:nvSpPr>
          <p:cNvPr id="68" name="Title 1"/>
          <p:cNvSpPr>
            <a:spLocks noGrp="1"/>
          </p:cNvSpPr>
          <p:nvPr>
            <p:ph type="title"/>
          </p:nvPr>
        </p:nvSpPr>
        <p:spPr>
          <a:xfrm>
            <a:off x="152400" y="0"/>
            <a:ext cx="6721475" cy="579438"/>
          </a:xfrm>
        </p:spPr>
        <p:txBody>
          <a:bodyPr/>
          <a:lstStyle/>
          <a:p>
            <a:r>
              <a:rPr lang="en-US" dirty="0" smtClean="0"/>
              <a:t>DirectX Runtime: Bases</a:t>
            </a:r>
            <a:endParaRPr lang="en-US" dirty="0"/>
          </a:p>
        </p:txBody>
      </p:sp>
    </p:spTree>
    <p:custDataLst>
      <p:tags r:id="rId1"/>
    </p:custDataLst>
  </p:cSld>
  <p:clrMapOvr>
    <a:masterClrMapping/>
  </p:clrMapOvr>
  <p:transition advTm="2981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7"/>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8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1"/>
                                        </p:tgtEl>
                                        <p:attrNameLst>
                                          <p:attrName>style.visibility</p:attrName>
                                        </p:attrNameLst>
                                      </p:cBhvr>
                                      <p:to>
                                        <p:strVal val="visible"/>
                                      </p:to>
                                    </p:set>
                                  </p:childTnLst>
                                </p:cTn>
                              </p:par>
                              <p:par>
                                <p:cTn id="27" presetID="42" presetClass="path" presetSubtype="0" accel="50000" decel="50000" fill="hold" nodeType="withEffect">
                                  <p:stCondLst>
                                    <p:cond delay="0"/>
                                  </p:stCondLst>
                                  <p:childTnLst>
                                    <p:animMotion origin="layout" path="M -0.46007 0.22899 L 2.91667E-6 -1.9815E-6 " pathEditMode="relative" rAng="0" ptsTypes="AA">
                                      <p:cBhvr>
                                        <p:cTn id="28" dur="1000" fill="hold"/>
                                        <p:tgtEl>
                                          <p:spTgt spid="71"/>
                                        </p:tgtEl>
                                        <p:attrNameLst>
                                          <p:attrName>ppt_x</p:attrName>
                                          <p:attrName>ppt_y</p:attrName>
                                        </p:attrNameLst>
                                      </p:cBhvr>
                                      <p:rCtr x="230" y="-114"/>
                                    </p:animMotion>
                                  </p:childTnLst>
                                </p:cTn>
                              </p:par>
                              <p:par>
                                <p:cTn id="29" presetID="56" presetClass="path" presetSubtype="0" accel="50000" decel="50000" fill="hold" grpId="1" nodeType="withEffect">
                                  <p:stCondLst>
                                    <p:cond delay="0"/>
                                  </p:stCondLst>
                                  <p:childTnLst>
                                    <p:animMotion origin="layout" path="M 0.03039 0.22437 L -4.09722E-6 -1.9815E-6 " pathEditMode="relative" rAng="0" ptsTypes="AA">
                                      <p:cBhvr>
                                        <p:cTn id="30" dur="1000" fill="hold"/>
                                        <p:tgtEl>
                                          <p:spTgt spid="78"/>
                                        </p:tgtEl>
                                        <p:attrNameLst>
                                          <p:attrName>ppt_x</p:attrName>
                                          <p:attrName>ppt_y</p:attrName>
                                        </p:attrNameLst>
                                      </p:cBhvr>
                                      <p:rCtr x="-15" y="-112"/>
                                    </p:animMotion>
                                  </p:childTnLst>
                                </p:cTn>
                              </p:par>
                            </p:childTnLst>
                          </p:cTn>
                        </p:par>
                        <p:par>
                          <p:cTn id="31" fill="hold">
                            <p:stCondLst>
                              <p:cond delay="1000"/>
                            </p:stCondLst>
                            <p:childTnLst>
                              <p:par>
                                <p:cTn id="32" presetID="1" presetClass="entr" presetSubtype="0"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childTnLst>
                                </p:cTn>
                              </p:par>
                            </p:childTnLst>
                          </p:cTn>
                        </p:par>
                        <p:par>
                          <p:cTn id="34" fill="hold">
                            <p:stCondLst>
                              <p:cond delay="1000"/>
                            </p:stCondLst>
                            <p:childTnLst>
                              <p:par>
                                <p:cTn id="35" presetID="1" presetClass="entr" presetSubtype="0" fill="hold" grpId="0" nodeType="afterEffect">
                                  <p:stCondLst>
                                    <p:cond delay="0"/>
                                  </p:stCondLst>
                                  <p:childTnLst>
                                    <p:set>
                                      <p:cBhvr>
                                        <p:cTn id="36" dur="1" fill="hold">
                                          <p:stCondLst>
                                            <p:cond delay="0"/>
                                          </p:stCondLst>
                                        </p:cTn>
                                        <p:tgtEl>
                                          <p:spTgt spid="7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2"/>
                                        </p:tgtEl>
                                        <p:attrNameLst>
                                          <p:attrName>style.visibility</p:attrName>
                                        </p:attrNameLst>
                                      </p:cBhvr>
                                      <p:to>
                                        <p:strVal val="visible"/>
                                      </p:to>
                                    </p:set>
                                  </p:childTnLst>
                                </p:cTn>
                              </p:par>
                              <p:par>
                                <p:cTn id="39" presetID="42" presetClass="path" presetSubtype="0" accel="50000" decel="50000" fill="hold" grpId="1" nodeType="withEffect">
                                  <p:stCondLst>
                                    <p:cond delay="0"/>
                                  </p:stCondLst>
                                  <p:childTnLst>
                                    <p:animMotion origin="layout" path="M -0.02799 0.22359 L -3.26389E-6 -1.9815E-6 " pathEditMode="relative" rAng="0" ptsTypes="AA">
                                      <p:cBhvr>
                                        <p:cTn id="40" dur="1000" fill="hold"/>
                                        <p:tgtEl>
                                          <p:spTgt spid="79"/>
                                        </p:tgtEl>
                                        <p:attrNameLst>
                                          <p:attrName>ppt_x</p:attrName>
                                          <p:attrName>ppt_y</p:attrName>
                                        </p:attrNameLst>
                                      </p:cBhvr>
                                      <p:rCtr x="14" y="-112"/>
                                    </p:animMotion>
                                  </p:childTnLst>
                                </p:cTn>
                              </p:par>
                              <p:par>
                                <p:cTn id="41" presetID="42" presetClass="path" presetSubtype="0" accel="50000" decel="50000" fill="hold" nodeType="withEffect">
                                  <p:stCondLst>
                                    <p:cond delay="0"/>
                                  </p:stCondLst>
                                  <p:childTnLst>
                                    <p:animMotion origin="layout" path="M -0.52126 0.22706 L -3.26389E-6 -1.9815E-6 " pathEditMode="relative" rAng="0" ptsTypes="AA">
                                      <p:cBhvr>
                                        <p:cTn id="42" dur="1000" fill="hold"/>
                                        <p:tgtEl>
                                          <p:spTgt spid="72"/>
                                        </p:tgtEl>
                                        <p:attrNameLst>
                                          <p:attrName>ppt_x</p:attrName>
                                          <p:attrName>ppt_y</p:attrName>
                                        </p:attrNameLst>
                                      </p:cBhvr>
                                      <p:rCtr x="261" y="-114"/>
                                    </p:animMotion>
                                  </p:childTnLst>
                                </p:cTn>
                              </p:par>
                            </p:childTnLst>
                          </p:cTn>
                        </p:par>
                        <p:par>
                          <p:cTn id="43" fill="hold">
                            <p:stCondLst>
                              <p:cond delay="2000"/>
                            </p:stCondLst>
                            <p:childTnLst>
                              <p:par>
                                <p:cTn id="44" presetID="1" presetClass="entr" presetSubtype="0" fill="hold" grpId="0" nodeType="afterEffect">
                                  <p:stCondLst>
                                    <p:cond delay="0"/>
                                  </p:stCondLst>
                                  <p:childTnLst>
                                    <p:set>
                                      <p:cBhvr>
                                        <p:cTn id="45" dur="1" fill="hold">
                                          <p:stCondLst>
                                            <p:cond delay="0"/>
                                          </p:stCondLst>
                                        </p:cTn>
                                        <p:tgtEl>
                                          <p:spTgt spid="76"/>
                                        </p:tgtEl>
                                        <p:attrNameLst>
                                          <p:attrName>style.visibility</p:attrName>
                                        </p:attrNameLst>
                                      </p:cBhvr>
                                      <p:to>
                                        <p:strVal val="visible"/>
                                      </p:to>
                                    </p:set>
                                  </p:childTnLst>
                                </p:cTn>
                              </p:par>
                            </p:childTnLst>
                          </p:cTn>
                        </p:par>
                        <p:par>
                          <p:cTn id="46" fill="hold">
                            <p:stCondLst>
                              <p:cond delay="2000"/>
                            </p:stCondLst>
                            <p:childTnLst>
                              <p:par>
                                <p:cTn id="47" presetID="1" presetClass="entr" presetSubtype="0" fill="hold" grpId="0" nodeType="afterEffect">
                                  <p:stCondLst>
                                    <p:cond delay="0"/>
                                  </p:stCondLst>
                                  <p:childTnLst>
                                    <p:set>
                                      <p:cBhvr>
                                        <p:cTn id="48" dur="1" fill="hold">
                                          <p:stCondLst>
                                            <p:cond delay="0"/>
                                          </p:stCondLst>
                                        </p:cTn>
                                        <p:tgtEl>
                                          <p:spTgt spid="80"/>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73"/>
                                        </p:tgtEl>
                                        <p:attrNameLst>
                                          <p:attrName>style.visibility</p:attrName>
                                        </p:attrNameLst>
                                      </p:cBhvr>
                                      <p:to>
                                        <p:strVal val="visible"/>
                                      </p:to>
                                    </p:set>
                                  </p:childTnLst>
                                </p:cTn>
                              </p:par>
                              <p:par>
                                <p:cTn id="51" presetID="42" presetClass="path" presetSubtype="0" accel="50000" decel="50000" fill="hold" nodeType="withEffect">
                                  <p:stCondLst>
                                    <p:cond delay="0"/>
                                  </p:stCondLst>
                                  <p:childTnLst>
                                    <p:animMotion origin="layout" path="M -0.56684 0.22668 L 1.73611E-6 -1.9815E-6 " pathEditMode="relative" rAng="0" ptsTypes="AA">
                                      <p:cBhvr>
                                        <p:cTn id="52" dur="1000" fill="hold"/>
                                        <p:tgtEl>
                                          <p:spTgt spid="73"/>
                                        </p:tgtEl>
                                        <p:attrNameLst>
                                          <p:attrName>ppt_x</p:attrName>
                                          <p:attrName>ppt_y</p:attrName>
                                        </p:attrNameLst>
                                      </p:cBhvr>
                                      <p:rCtr x="283" y="-113"/>
                                    </p:animMotion>
                                  </p:childTnLst>
                                </p:cTn>
                              </p:par>
                              <p:par>
                                <p:cTn id="53" presetID="42" presetClass="path" presetSubtype="0" accel="50000" decel="50000" fill="hold" grpId="1" nodeType="withEffect">
                                  <p:stCondLst>
                                    <p:cond delay="0"/>
                                  </p:stCondLst>
                                  <p:childTnLst>
                                    <p:animMotion origin="layout" path="M -0.08138 0.21897 L 1.73611E-6 -1.9815E-6 " pathEditMode="relative" rAng="0" ptsTypes="AA">
                                      <p:cBhvr>
                                        <p:cTn id="54" dur="1000" fill="hold"/>
                                        <p:tgtEl>
                                          <p:spTgt spid="80"/>
                                        </p:tgtEl>
                                        <p:attrNameLst>
                                          <p:attrName>ppt_x</p:attrName>
                                          <p:attrName>ppt_y</p:attrName>
                                        </p:attrNameLst>
                                      </p:cBhvr>
                                      <p:rCtr x="41" y="-109"/>
                                    </p:animMotion>
                                  </p:childTnLst>
                                </p:cTn>
                              </p:par>
                            </p:childTnLst>
                          </p:cTn>
                        </p:par>
                        <p:par>
                          <p:cTn id="55" fill="hold">
                            <p:stCondLst>
                              <p:cond delay="3000"/>
                            </p:stCondLst>
                            <p:childTnLst>
                              <p:par>
                                <p:cTn id="56" presetID="1" presetClass="entr" presetSubtype="0" fill="hold" grpId="0" nodeType="afterEffect">
                                  <p:stCondLst>
                                    <p:cond delay="0"/>
                                  </p:stCondLst>
                                  <p:childTnLst>
                                    <p:set>
                                      <p:cBhvr>
                                        <p:cTn id="57" dur="1" fill="hold">
                                          <p:stCondLst>
                                            <p:cond delay="0"/>
                                          </p:stCondLst>
                                        </p:cTn>
                                        <p:tgtEl>
                                          <p:spTgt spid="77"/>
                                        </p:tgtEl>
                                        <p:attrNameLst>
                                          <p:attrName>style.visibility</p:attrName>
                                        </p:attrNameLst>
                                      </p:cBhvr>
                                      <p:to>
                                        <p:strVal val="visible"/>
                                      </p:to>
                                    </p:set>
                                  </p:childTnLst>
                                </p:cTn>
                              </p:par>
                            </p:childTnLst>
                          </p:cTn>
                        </p:par>
                        <p:par>
                          <p:cTn id="58" fill="hold">
                            <p:stCondLst>
                              <p:cond delay="3000"/>
                            </p:stCondLst>
                            <p:childTnLst>
                              <p:par>
                                <p:cTn id="59" presetID="1" presetClass="entr" presetSubtype="0"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childTnLst>
                                </p:cTn>
                              </p:par>
                              <p:par>
                                <p:cTn id="63" presetID="42" presetClass="path" presetSubtype="0" accel="50000" decel="50000" fill="hold" nodeType="withEffect">
                                  <p:stCondLst>
                                    <p:cond delay="0"/>
                                  </p:stCondLst>
                                  <p:childTnLst>
                                    <p:animMotion origin="layout" path="M -0.4796 0.52969 L 4.16667E-7 -1.9815E-6 " pathEditMode="relative" rAng="0" ptsTypes="AA">
                                      <p:cBhvr>
                                        <p:cTn id="64" dur="1000" fill="hold"/>
                                        <p:tgtEl>
                                          <p:spTgt spid="74"/>
                                        </p:tgtEl>
                                        <p:attrNameLst>
                                          <p:attrName>ppt_x</p:attrName>
                                          <p:attrName>ppt_y</p:attrName>
                                        </p:attrNameLst>
                                      </p:cBhvr>
                                      <p:rCtr x="240" y="-265"/>
                                    </p:animMotion>
                                  </p:childTnLst>
                                </p:cTn>
                              </p:par>
                              <p:par>
                                <p:cTn id="65" presetID="42" presetClass="path" presetSubtype="0" accel="50000" decel="50000" fill="hold" grpId="1" nodeType="withEffect">
                                  <p:stCondLst>
                                    <p:cond delay="0"/>
                                  </p:stCondLst>
                                  <p:childTnLst>
                                    <p:animMotion origin="layout" path="M 0.00347 0.53316 L 4.16667E-7 -1.9815E-6 " pathEditMode="relative" rAng="0" ptsTypes="AA">
                                      <p:cBhvr>
                                        <p:cTn id="66" dur="1000" fill="hold"/>
                                        <p:tgtEl>
                                          <p:spTgt spid="81"/>
                                        </p:tgtEl>
                                        <p:attrNameLst>
                                          <p:attrName>ppt_x</p:attrName>
                                          <p:attrName>ppt_y</p:attrName>
                                        </p:attrNameLst>
                                      </p:cBhvr>
                                      <p:rCtr x="-2" y="-267"/>
                                    </p:animMotion>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79" grpId="1"/>
      <p:bldP spid="75" grpId="0"/>
      <p:bldP spid="76" grpId="0"/>
      <p:bldP spid="77" grpId="0"/>
      <p:bldP spid="78" grpId="0"/>
      <p:bldP spid="78" grpId="1"/>
      <p:bldP spid="80" grpId="0"/>
      <p:bldP spid="80" grpId="1"/>
      <p:bldP spid="81" grpId="0"/>
      <p:bldP spid="81" grpId="1"/>
      <p:bldP spid="9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69"/>
          <p:cNvGrpSpPr/>
          <p:nvPr/>
        </p:nvGrpSpPr>
        <p:grpSpPr>
          <a:xfrm>
            <a:off x="285882" y="3532528"/>
            <a:ext cx="3146797" cy="460353"/>
            <a:chOff x="285882" y="3532528"/>
            <a:chExt cx="3146797" cy="460353"/>
          </a:xfrm>
        </p:grpSpPr>
        <p:cxnSp>
          <p:nvCxnSpPr>
            <p:cNvPr id="71" name="Straight Arrow Connector 70"/>
            <p:cNvCxnSpPr/>
            <p:nvPr/>
          </p:nvCxnSpPr>
          <p:spPr>
            <a:xfrm>
              <a:off x="285882" y="3758629"/>
              <a:ext cx="3146797" cy="1588"/>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73" name="Picture 72" descr="overview_direct.bmp"/>
            <p:cNvPicPr>
              <a:picLocks noChangeAspect="1"/>
            </p:cNvPicPr>
            <p:nvPr/>
          </p:nvPicPr>
          <p:blipFill>
            <a:blip r:embed="rId4"/>
            <a:srcRect t="28129" b="14064"/>
            <a:stretch>
              <a:fillRect/>
            </a:stretch>
          </p:blipFill>
          <p:spPr>
            <a:xfrm>
              <a:off x="1863485" y="3600847"/>
              <a:ext cx="548640" cy="317153"/>
            </a:xfrm>
            <a:prstGeom prst="rect">
              <a:avLst/>
            </a:prstGeom>
          </p:spPr>
        </p:pic>
        <p:pic>
          <p:nvPicPr>
            <p:cNvPr id="74" name="Picture 73" descr="overview_interfaces.bmp"/>
            <p:cNvPicPr>
              <a:picLocks noChangeAspect="1"/>
            </p:cNvPicPr>
            <p:nvPr/>
          </p:nvPicPr>
          <p:blipFill>
            <a:blip r:embed="rId5"/>
            <a:srcRect t="28129" b="14064"/>
            <a:stretch>
              <a:fillRect/>
            </a:stretch>
          </p:blipFill>
          <p:spPr>
            <a:xfrm>
              <a:off x="2544555" y="3600847"/>
              <a:ext cx="548640" cy="317153"/>
            </a:xfrm>
            <a:prstGeom prst="rect">
              <a:avLst/>
            </a:prstGeom>
          </p:spPr>
        </p:pic>
        <p:grpSp>
          <p:nvGrpSpPr>
            <p:cNvPr id="75" name="Group 50"/>
            <p:cNvGrpSpPr/>
            <p:nvPr/>
          </p:nvGrpSpPr>
          <p:grpSpPr>
            <a:xfrm>
              <a:off x="470338" y="3582452"/>
              <a:ext cx="548640" cy="353943"/>
              <a:chOff x="272743" y="3581926"/>
              <a:chExt cx="548640" cy="353943"/>
            </a:xfrm>
          </p:grpSpPr>
          <p:pic>
            <p:nvPicPr>
              <p:cNvPr id="92" name="Picture 91" descr="overview_nothing.bmp"/>
              <p:cNvPicPr>
                <a:picLocks noChangeAspect="1"/>
              </p:cNvPicPr>
              <p:nvPr/>
            </p:nvPicPr>
            <p:blipFill>
              <a:blip r:embed="rId6"/>
              <a:srcRect t="28129" b="14064"/>
              <a:stretch>
                <a:fillRect/>
              </a:stretch>
            </p:blipFill>
            <p:spPr>
              <a:xfrm>
                <a:off x="272743" y="3600321"/>
                <a:ext cx="548640" cy="317153"/>
              </a:xfrm>
              <a:prstGeom prst="rect">
                <a:avLst/>
              </a:prstGeom>
            </p:spPr>
          </p:pic>
          <p:sp>
            <p:nvSpPr>
              <p:cNvPr id="93" name="TextBox 92"/>
              <p:cNvSpPr txBox="1"/>
              <p:nvPr/>
            </p:nvSpPr>
            <p:spPr>
              <a:xfrm>
                <a:off x="393816" y="3581926"/>
                <a:ext cx="306494" cy="353943"/>
              </a:xfrm>
              <a:prstGeom prst="rect">
                <a:avLst/>
              </a:prstGeom>
              <a:noFill/>
            </p:spPr>
            <p:txBody>
              <a:bodyPr wrap="none" rtlCol="0">
                <a:spAutoFit/>
              </a:bodyPr>
              <a:lstStyle/>
              <a:p>
                <a:r>
                  <a:rPr lang="en-US" sz="1700" dirty="0" smtClean="0">
                    <a:solidFill>
                      <a:srgbClr val="FFFFFF"/>
                    </a:solidFill>
                  </a:rPr>
                  <a:t>b</a:t>
                </a:r>
              </a:p>
            </p:txBody>
          </p:sp>
        </p:grpSp>
        <p:grpSp>
          <p:nvGrpSpPr>
            <p:cNvPr id="77" name="Group 59"/>
            <p:cNvGrpSpPr/>
            <p:nvPr/>
          </p:nvGrpSpPr>
          <p:grpSpPr>
            <a:xfrm>
              <a:off x="1190296" y="3582452"/>
              <a:ext cx="548640" cy="353943"/>
              <a:chOff x="992701" y="3582977"/>
              <a:chExt cx="548640" cy="353943"/>
            </a:xfrm>
          </p:grpSpPr>
          <p:pic>
            <p:nvPicPr>
              <p:cNvPr id="88" name="Picture 87" descr="overview_nothing.bmp"/>
              <p:cNvPicPr>
                <a:picLocks noChangeAspect="1"/>
              </p:cNvPicPr>
              <p:nvPr/>
            </p:nvPicPr>
            <p:blipFill>
              <a:blip r:embed="rId6"/>
              <a:srcRect t="28129" b="14064"/>
              <a:stretch>
                <a:fillRect/>
              </a:stretch>
            </p:blipFill>
            <p:spPr>
              <a:xfrm>
                <a:off x="992701" y="3601372"/>
                <a:ext cx="548640" cy="317153"/>
              </a:xfrm>
              <a:prstGeom prst="rect">
                <a:avLst/>
              </a:prstGeom>
            </p:spPr>
          </p:pic>
          <p:sp>
            <p:nvSpPr>
              <p:cNvPr id="90" name="TextBox 89"/>
              <p:cNvSpPr txBox="1"/>
              <p:nvPr/>
            </p:nvSpPr>
            <p:spPr>
              <a:xfrm>
                <a:off x="1138620" y="3582977"/>
                <a:ext cx="256802" cy="353943"/>
              </a:xfrm>
              <a:prstGeom prst="rect">
                <a:avLst/>
              </a:prstGeom>
              <a:noFill/>
            </p:spPr>
            <p:txBody>
              <a:bodyPr wrap="none" rtlCol="0">
                <a:spAutoFit/>
              </a:bodyPr>
              <a:lstStyle/>
              <a:p>
                <a:r>
                  <a:rPr lang="en-US" sz="1700" dirty="0" smtClean="0">
                    <a:solidFill>
                      <a:srgbClr val="FFFFFF"/>
                    </a:solidFill>
                  </a:rPr>
                  <a:t>r</a:t>
                </a:r>
              </a:p>
            </p:txBody>
          </p:sp>
        </p:grpSp>
        <p:sp>
          <p:nvSpPr>
            <p:cNvPr id="82" name="Rectangle 81"/>
            <p:cNvSpPr/>
            <p:nvPr/>
          </p:nvSpPr>
          <p:spPr>
            <a:xfrm>
              <a:off x="479272" y="3556701"/>
              <a:ext cx="536028" cy="42882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3" name="Rectangle 82"/>
            <p:cNvSpPr/>
            <p:nvPr/>
          </p:nvSpPr>
          <p:spPr>
            <a:xfrm>
              <a:off x="1199231" y="3532528"/>
              <a:ext cx="536028" cy="42882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4" name="Rectangle 83"/>
            <p:cNvSpPr/>
            <p:nvPr/>
          </p:nvSpPr>
          <p:spPr>
            <a:xfrm>
              <a:off x="1873996" y="3538833"/>
              <a:ext cx="536028" cy="42882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6" name="Rectangle 85"/>
            <p:cNvSpPr/>
            <p:nvPr/>
          </p:nvSpPr>
          <p:spPr>
            <a:xfrm>
              <a:off x="2555065" y="3564059"/>
              <a:ext cx="536028" cy="42882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2" name="Title 1"/>
          <p:cNvSpPr>
            <a:spLocks noGrp="1"/>
          </p:cNvSpPr>
          <p:nvPr>
            <p:ph type="title"/>
          </p:nvPr>
        </p:nvSpPr>
        <p:spPr/>
        <p:txBody>
          <a:bodyPr/>
          <a:lstStyle/>
          <a:p>
            <a:r>
              <a:rPr lang="en-US" dirty="0" smtClean="0"/>
              <a:t>DirectX Runtime: Overview</a:t>
            </a:r>
            <a:endParaRPr lang="en-US" dirty="0"/>
          </a:p>
        </p:txBody>
      </p:sp>
      <p:pic>
        <p:nvPicPr>
          <p:cNvPr id="5" name="Picture 4" descr="overview_direct.bmp"/>
          <p:cNvPicPr>
            <a:picLocks noChangeAspect="1"/>
          </p:cNvPicPr>
          <p:nvPr/>
        </p:nvPicPr>
        <p:blipFill>
          <a:blip r:embed="rId7"/>
          <a:srcRect t="28129" b="14064"/>
          <a:stretch>
            <a:fillRect/>
          </a:stretch>
        </p:blipFill>
        <p:spPr>
          <a:xfrm>
            <a:off x="3657600" y="1371600"/>
            <a:ext cx="3566160" cy="2061496"/>
          </a:xfrm>
          <a:prstGeom prst="rect">
            <a:avLst/>
          </a:prstGeom>
        </p:spPr>
      </p:pic>
      <p:sp>
        <p:nvSpPr>
          <p:cNvPr id="6" name="TextBox 5"/>
          <p:cNvSpPr txBox="1"/>
          <p:nvPr/>
        </p:nvSpPr>
        <p:spPr>
          <a:xfrm>
            <a:off x="947011" y="838200"/>
            <a:ext cx="1824538" cy="353943"/>
          </a:xfrm>
          <a:prstGeom prst="rect">
            <a:avLst/>
          </a:prstGeom>
          <a:noFill/>
        </p:spPr>
        <p:txBody>
          <a:bodyPr wrap="none" rtlCol="0">
            <a:spAutoFit/>
          </a:bodyPr>
          <a:lstStyle/>
          <a:p>
            <a:r>
              <a:rPr lang="en-US" sz="1700" dirty="0" smtClean="0"/>
              <a:t>Algorithm Output</a:t>
            </a:r>
          </a:p>
        </p:txBody>
      </p:sp>
      <p:sp>
        <p:nvSpPr>
          <p:cNvPr id="8" name="TextBox 7"/>
          <p:cNvSpPr txBox="1"/>
          <p:nvPr/>
        </p:nvSpPr>
        <p:spPr>
          <a:xfrm>
            <a:off x="4724400" y="838200"/>
            <a:ext cx="1423788" cy="353943"/>
          </a:xfrm>
          <a:prstGeom prst="rect">
            <a:avLst/>
          </a:prstGeom>
          <a:noFill/>
        </p:spPr>
        <p:txBody>
          <a:bodyPr wrap="none" rtlCol="0">
            <a:spAutoFit/>
          </a:bodyPr>
          <a:lstStyle/>
          <a:p>
            <a:r>
              <a:rPr lang="en-US" sz="1700" dirty="0" smtClean="0"/>
              <a:t>Current Step</a:t>
            </a:r>
          </a:p>
        </p:txBody>
      </p:sp>
      <p:sp>
        <p:nvSpPr>
          <p:cNvPr id="9" name="TextBox 8"/>
          <p:cNvSpPr txBox="1"/>
          <p:nvPr/>
        </p:nvSpPr>
        <p:spPr>
          <a:xfrm>
            <a:off x="4648200" y="3505200"/>
            <a:ext cx="1580882" cy="353943"/>
          </a:xfrm>
          <a:prstGeom prst="rect">
            <a:avLst/>
          </a:prstGeom>
          <a:noFill/>
        </p:spPr>
        <p:txBody>
          <a:bodyPr wrap="none" rtlCol="0">
            <a:spAutoFit/>
          </a:bodyPr>
          <a:lstStyle/>
          <a:p>
            <a:r>
              <a:rPr lang="en-US" sz="1700" dirty="0" smtClean="0"/>
              <a:t>Direct Lighting</a:t>
            </a:r>
          </a:p>
        </p:txBody>
      </p:sp>
      <p:grpSp>
        <p:nvGrpSpPr>
          <p:cNvPr id="102" name="Group 101"/>
          <p:cNvGrpSpPr/>
          <p:nvPr/>
        </p:nvGrpSpPr>
        <p:grpSpPr>
          <a:xfrm>
            <a:off x="5421086" y="1543596"/>
            <a:ext cx="1280160" cy="1160414"/>
            <a:chOff x="5421086" y="1543596"/>
            <a:chExt cx="1280160" cy="1160414"/>
          </a:xfrm>
        </p:grpSpPr>
        <p:cxnSp>
          <p:nvCxnSpPr>
            <p:cNvPr id="19" name="Straight Connector 18"/>
            <p:cNvCxnSpPr/>
            <p:nvPr/>
          </p:nvCxnSpPr>
          <p:spPr>
            <a:xfrm>
              <a:off x="5434149" y="1554480"/>
              <a:ext cx="1260565" cy="13063"/>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a:off x="4856118" y="2125979"/>
              <a:ext cx="1149531" cy="6532"/>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5400000">
              <a:off x="6070963" y="2054134"/>
              <a:ext cx="1116874" cy="143692"/>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rot="10800000" flipV="1">
              <a:off x="5427618" y="2677885"/>
              <a:ext cx="1129937" cy="6531"/>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427617" y="2135777"/>
              <a:ext cx="1201783" cy="0"/>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427617" y="1861453"/>
              <a:ext cx="1247503" cy="0"/>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5434149" y="1711233"/>
              <a:ext cx="1254034" cy="0"/>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5427617" y="1632857"/>
              <a:ext cx="1267097" cy="6532"/>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5427617" y="1789611"/>
              <a:ext cx="1247503" cy="0"/>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5434149" y="1998617"/>
              <a:ext cx="1214845" cy="1"/>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5434149" y="1933303"/>
              <a:ext cx="1227908" cy="0"/>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5427617" y="2063931"/>
              <a:ext cx="1208314" cy="0"/>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5421086" y="2619103"/>
              <a:ext cx="1158240" cy="2177"/>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a:off x="5434149" y="2344783"/>
              <a:ext cx="1190897" cy="2173"/>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5434149" y="2194560"/>
              <a:ext cx="1203960" cy="2176"/>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flipV="1">
              <a:off x="5427617" y="2275114"/>
              <a:ext cx="1197429" cy="4355"/>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flipV="1">
              <a:off x="5427617" y="2484121"/>
              <a:ext cx="1171303" cy="4353"/>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a:off x="5434149" y="2416629"/>
              <a:ext cx="1177834" cy="2177"/>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flipV="1">
              <a:off x="5427617" y="2549434"/>
              <a:ext cx="1158240" cy="4355"/>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rot="5400000">
              <a:off x="5463541" y="2086792"/>
              <a:ext cx="1136468" cy="58783"/>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rot="5400000">
              <a:off x="5153299" y="2103121"/>
              <a:ext cx="1129933" cy="32656"/>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rot="5400000">
              <a:off x="5009608" y="2109654"/>
              <a:ext cx="1116872" cy="19592"/>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rot="5400000">
              <a:off x="5094515" y="2116183"/>
              <a:ext cx="1116874" cy="19595"/>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rot="5400000">
              <a:off x="4937761" y="2109651"/>
              <a:ext cx="1129937" cy="19595"/>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p:nvCxnSpPr>
          <p:spPr>
            <a:xfrm rot="5400000">
              <a:off x="5308966" y="2093325"/>
              <a:ext cx="1121224" cy="34835"/>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80" name="Straight Connector 79"/>
            <p:cNvCxnSpPr/>
            <p:nvPr/>
          </p:nvCxnSpPr>
          <p:spPr>
            <a:xfrm rot="5400000">
              <a:off x="5390607" y="2096590"/>
              <a:ext cx="1121229" cy="41368"/>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p:nvCxnSpPr>
          <p:spPr>
            <a:xfrm rot="5400000">
              <a:off x="5233854" y="2098767"/>
              <a:ext cx="1129937" cy="19595"/>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85" name="Straight Connector 84"/>
            <p:cNvCxnSpPr/>
            <p:nvPr/>
          </p:nvCxnSpPr>
          <p:spPr>
            <a:xfrm rot="5400000">
              <a:off x="5790114" y="2080259"/>
              <a:ext cx="1103811" cy="78379"/>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87" name="Straight Connector 86"/>
            <p:cNvCxnSpPr/>
            <p:nvPr/>
          </p:nvCxnSpPr>
          <p:spPr>
            <a:xfrm rot="5400000">
              <a:off x="5940335" y="2060666"/>
              <a:ext cx="1110343" cy="124097"/>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89" name="Straight Connector 88"/>
            <p:cNvCxnSpPr/>
            <p:nvPr/>
          </p:nvCxnSpPr>
          <p:spPr>
            <a:xfrm rot="5400000">
              <a:off x="5848894" y="2067197"/>
              <a:ext cx="1123406" cy="111034"/>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91" name="Straight Connector 90"/>
            <p:cNvCxnSpPr/>
            <p:nvPr/>
          </p:nvCxnSpPr>
          <p:spPr>
            <a:xfrm rot="5400000">
              <a:off x="5999119" y="2060665"/>
              <a:ext cx="1136469" cy="124099"/>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94" name="Straight Connector 93"/>
            <p:cNvCxnSpPr/>
            <p:nvPr/>
          </p:nvCxnSpPr>
          <p:spPr>
            <a:xfrm rot="5400000">
              <a:off x="5630092" y="2076994"/>
              <a:ext cx="1116875" cy="84909"/>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96" name="Straight Connector 95"/>
            <p:cNvCxnSpPr/>
            <p:nvPr/>
          </p:nvCxnSpPr>
          <p:spPr>
            <a:xfrm rot="5400000">
              <a:off x="5705203" y="2086791"/>
              <a:ext cx="1116874" cy="78378"/>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cxnSp>
          <p:nvCxnSpPr>
            <p:cNvPr id="98" name="Straight Connector 97"/>
            <p:cNvCxnSpPr/>
            <p:nvPr/>
          </p:nvCxnSpPr>
          <p:spPr>
            <a:xfrm rot="5400000">
              <a:off x="5554981" y="2086792"/>
              <a:ext cx="1123406" cy="71844"/>
            </a:xfrm>
            <a:prstGeom prst="line">
              <a:avLst/>
            </a:prstGeom>
            <a:ln w="9525" cmpd="sng">
              <a:solidFill>
                <a:schemeClr val="accent1"/>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grpSp>
      <p:grpSp>
        <p:nvGrpSpPr>
          <p:cNvPr id="68" name="Group 67"/>
          <p:cNvGrpSpPr/>
          <p:nvPr/>
        </p:nvGrpSpPr>
        <p:grpSpPr>
          <a:xfrm>
            <a:off x="285882" y="3538833"/>
            <a:ext cx="3146797" cy="454048"/>
            <a:chOff x="285882" y="3538833"/>
            <a:chExt cx="3146797" cy="454048"/>
          </a:xfrm>
        </p:grpSpPr>
        <p:cxnSp>
          <p:nvCxnSpPr>
            <p:cNvPr id="49" name="Straight Arrow Connector 48"/>
            <p:cNvCxnSpPr/>
            <p:nvPr/>
          </p:nvCxnSpPr>
          <p:spPr>
            <a:xfrm>
              <a:off x="285882" y="3758629"/>
              <a:ext cx="3146797" cy="1588"/>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46" name="Picture 45" descr="overview_direct.bmp"/>
            <p:cNvPicPr>
              <a:picLocks noChangeAspect="1"/>
            </p:cNvPicPr>
            <p:nvPr/>
          </p:nvPicPr>
          <p:blipFill>
            <a:blip r:embed="rId4"/>
            <a:srcRect t="28129" b="14064"/>
            <a:stretch>
              <a:fillRect/>
            </a:stretch>
          </p:blipFill>
          <p:spPr>
            <a:xfrm>
              <a:off x="1863485" y="3600847"/>
              <a:ext cx="548640" cy="317153"/>
            </a:xfrm>
            <a:prstGeom prst="rect">
              <a:avLst/>
            </a:prstGeom>
          </p:spPr>
        </p:pic>
        <p:pic>
          <p:nvPicPr>
            <p:cNvPr id="47" name="Picture 46" descr="overview_interfaces.bmp"/>
            <p:cNvPicPr>
              <a:picLocks noChangeAspect="1"/>
            </p:cNvPicPr>
            <p:nvPr/>
          </p:nvPicPr>
          <p:blipFill>
            <a:blip r:embed="rId5"/>
            <a:srcRect t="28129" b="14064"/>
            <a:stretch>
              <a:fillRect/>
            </a:stretch>
          </p:blipFill>
          <p:spPr>
            <a:xfrm>
              <a:off x="2544555" y="3600847"/>
              <a:ext cx="548640" cy="317153"/>
            </a:xfrm>
            <a:prstGeom prst="rect">
              <a:avLst/>
            </a:prstGeom>
          </p:spPr>
        </p:pic>
        <p:grpSp>
          <p:nvGrpSpPr>
            <p:cNvPr id="51" name="Group 50"/>
            <p:cNvGrpSpPr/>
            <p:nvPr/>
          </p:nvGrpSpPr>
          <p:grpSpPr>
            <a:xfrm>
              <a:off x="470338" y="3582452"/>
              <a:ext cx="548640" cy="353943"/>
              <a:chOff x="272743" y="3581926"/>
              <a:chExt cx="548640" cy="353943"/>
            </a:xfrm>
          </p:grpSpPr>
          <p:pic>
            <p:nvPicPr>
              <p:cNvPr id="44" name="Picture 43" descr="overview_nothing.bmp"/>
              <p:cNvPicPr>
                <a:picLocks noChangeAspect="1"/>
              </p:cNvPicPr>
              <p:nvPr/>
            </p:nvPicPr>
            <p:blipFill>
              <a:blip r:embed="rId6"/>
              <a:srcRect t="28129" b="14064"/>
              <a:stretch>
                <a:fillRect/>
              </a:stretch>
            </p:blipFill>
            <p:spPr>
              <a:xfrm>
                <a:off x="272743" y="3600321"/>
                <a:ext cx="548640" cy="317153"/>
              </a:xfrm>
              <a:prstGeom prst="rect">
                <a:avLst/>
              </a:prstGeom>
            </p:spPr>
          </p:pic>
          <p:sp>
            <p:nvSpPr>
              <p:cNvPr id="50" name="TextBox 49"/>
              <p:cNvSpPr txBox="1"/>
              <p:nvPr/>
            </p:nvSpPr>
            <p:spPr>
              <a:xfrm>
                <a:off x="393816" y="3581926"/>
                <a:ext cx="306494" cy="353943"/>
              </a:xfrm>
              <a:prstGeom prst="rect">
                <a:avLst/>
              </a:prstGeom>
              <a:noFill/>
            </p:spPr>
            <p:txBody>
              <a:bodyPr wrap="none" rtlCol="0">
                <a:spAutoFit/>
              </a:bodyPr>
              <a:lstStyle/>
              <a:p>
                <a:r>
                  <a:rPr lang="en-US" sz="1700" dirty="0" smtClean="0">
                    <a:solidFill>
                      <a:srgbClr val="FFFFFF"/>
                    </a:solidFill>
                  </a:rPr>
                  <a:t>b</a:t>
                </a:r>
              </a:p>
            </p:txBody>
          </p:sp>
        </p:grpSp>
        <p:grpSp>
          <p:nvGrpSpPr>
            <p:cNvPr id="60" name="Group 59"/>
            <p:cNvGrpSpPr/>
            <p:nvPr/>
          </p:nvGrpSpPr>
          <p:grpSpPr>
            <a:xfrm>
              <a:off x="1190296" y="3582452"/>
              <a:ext cx="548640" cy="353943"/>
              <a:chOff x="992701" y="3582977"/>
              <a:chExt cx="548640" cy="353943"/>
            </a:xfrm>
          </p:grpSpPr>
          <p:pic>
            <p:nvPicPr>
              <p:cNvPr id="45" name="Picture 44" descr="overview_nothing.bmp"/>
              <p:cNvPicPr>
                <a:picLocks noChangeAspect="1"/>
              </p:cNvPicPr>
              <p:nvPr/>
            </p:nvPicPr>
            <p:blipFill>
              <a:blip r:embed="rId6"/>
              <a:srcRect t="28129" b="14064"/>
              <a:stretch>
                <a:fillRect/>
              </a:stretch>
            </p:blipFill>
            <p:spPr>
              <a:xfrm>
                <a:off x="992701" y="3601372"/>
                <a:ext cx="548640" cy="317153"/>
              </a:xfrm>
              <a:prstGeom prst="rect">
                <a:avLst/>
              </a:prstGeom>
            </p:spPr>
          </p:pic>
          <p:sp>
            <p:nvSpPr>
              <p:cNvPr id="59" name="TextBox 58"/>
              <p:cNvSpPr txBox="1"/>
              <p:nvPr/>
            </p:nvSpPr>
            <p:spPr>
              <a:xfrm>
                <a:off x="1138620" y="3582977"/>
                <a:ext cx="256802" cy="353943"/>
              </a:xfrm>
              <a:prstGeom prst="rect">
                <a:avLst/>
              </a:prstGeom>
              <a:noFill/>
            </p:spPr>
            <p:txBody>
              <a:bodyPr wrap="none" rtlCol="0">
                <a:spAutoFit/>
              </a:bodyPr>
              <a:lstStyle/>
              <a:p>
                <a:r>
                  <a:rPr lang="en-US" sz="1700" dirty="0" smtClean="0">
                    <a:solidFill>
                      <a:srgbClr val="FFFFFF"/>
                    </a:solidFill>
                  </a:rPr>
                  <a:t>r</a:t>
                </a:r>
              </a:p>
            </p:txBody>
          </p:sp>
        </p:grpSp>
        <p:sp>
          <p:nvSpPr>
            <p:cNvPr id="64" name="Rectangle 63"/>
            <p:cNvSpPr/>
            <p:nvPr/>
          </p:nvSpPr>
          <p:spPr>
            <a:xfrm>
              <a:off x="1873996" y="3538833"/>
              <a:ext cx="536028" cy="42882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5" name="Rectangle 64"/>
            <p:cNvSpPr/>
            <p:nvPr/>
          </p:nvSpPr>
          <p:spPr>
            <a:xfrm>
              <a:off x="2555065" y="3564059"/>
              <a:ext cx="536028" cy="42882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ustDataLst>
      <p:tags r:id="rId1"/>
    </p:custDataLst>
  </p:cSld>
  <p:clrMapOvr>
    <a:masterClrMapping/>
  </p:clrMapOvr>
  <p:transition advTm="2968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102"/>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68"/>
                                        </p:tgtEl>
                                        <p:attrNameLst>
                                          <p:attrName>style.visibility</p:attrName>
                                        </p:attrNameLst>
                                      </p:cBhvr>
                                      <p:to>
                                        <p:strVal val="visible"/>
                                      </p:to>
                                    </p:set>
                                  </p:childTnLst>
                                </p:cTn>
                              </p:par>
                              <p:par>
                                <p:cTn id="31" presetID="1" presetClass="exit" presetSubtype="0" fill="hold" nodeType="withEffect">
                                  <p:stCondLst>
                                    <p:cond delay="0"/>
                                  </p:stCondLst>
                                  <p:childTnLst>
                                    <p:set>
                                      <p:cBhvr>
                                        <p:cTn id="32" dur="1" fill="hold">
                                          <p:stCondLst>
                                            <p:cond delay="0"/>
                                          </p:stCondLst>
                                        </p:cTn>
                                        <p:tgtEl>
                                          <p:spTgt spid="7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DirectX Runtime: Overview</a:t>
            </a:r>
            <a:endParaRPr lang="en-US" dirty="0"/>
          </a:p>
        </p:txBody>
      </p:sp>
      <p:pic>
        <p:nvPicPr>
          <p:cNvPr id="5" name="Picture 4" descr="overview_direct.bmp"/>
          <p:cNvPicPr>
            <a:picLocks noChangeAspect="1"/>
          </p:cNvPicPr>
          <p:nvPr/>
        </p:nvPicPr>
        <p:blipFill>
          <a:blip r:embed="rId3"/>
          <a:srcRect t="28129" b="14064"/>
          <a:stretch>
            <a:fillRect/>
          </a:stretch>
        </p:blipFill>
        <p:spPr>
          <a:xfrm>
            <a:off x="3657600" y="1371600"/>
            <a:ext cx="3566160" cy="2061496"/>
          </a:xfrm>
          <a:prstGeom prst="rect">
            <a:avLst/>
          </a:prstGeom>
        </p:spPr>
      </p:pic>
      <p:sp>
        <p:nvSpPr>
          <p:cNvPr id="6" name="TextBox 5"/>
          <p:cNvSpPr txBox="1"/>
          <p:nvPr/>
        </p:nvSpPr>
        <p:spPr>
          <a:xfrm>
            <a:off x="947011" y="838200"/>
            <a:ext cx="1824538" cy="353943"/>
          </a:xfrm>
          <a:prstGeom prst="rect">
            <a:avLst/>
          </a:prstGeom>
          <a:noFill/>
        </p:spPr>
        <p:txBody>
          <a:bodyPr wrap="none" rtlCol="0">
            <a:spAutoFit/>
          </a:bodyPr>
          <a:lstStyle/>
          <a:p>
            <a:r>
              <a:rPr lang="en-US" sz="1700" dirty="0" smtClean="0"/>
              <a:t>Algorithm Output</a:t>
            </a:r>
          </a:p>
        </p:txBody>
      </p:sp>
      <p:sp>
        <p:nvSpPr>
          <p:cNvPr id="8" name="TextBox 7"/>
          <p:cNvSpPr txBox="1"/>
          <p:nvPr/>
        </p:nvSpPr>
        <p:spPr>
          <a:xfrm>
            <a:off x="4724400" y="838200"/>
            <a:ext cx="1423788" cy="353943"/>
          </a:xfrm>
          <a:prstGeom prst="rect">
            <a:avLst/>
          </a:prstGeom>
          <a:noFill/>
        </p:spPr>
        <p:txBody>
          <a:bodyPr wrap="none" rtlCol="0">
            <a:spAutoFit/>
          </a:bodyPr>
          <a:lstStyle/>
          <a:p>
            <a:r>
              <a:rPr lang="en-US" sz="1700" dirty="0" smtClean="0"/>
              <a:t>Current Step</a:t>
            </a:r>
          </a:p>
        </p:txBody>
      </p:sp>
      <p:sp>
        <p:nvSpPr>
          <p:cNvPr id="9" name="TextBox 8"/>
          <p:cNvSpPr txBox="1"/>
          <p:nvPr/>
        </p:nvSpPr>
        <p:spPr>
          <a:xfrm>
            <a:off x="3978581" y="3505200"/>
            <a:ext cx="2924198" cy="353943"/>
          </a:xfrm>
          <a:prstGeom prst="rect">
            <a:avLst/>
          </a:prstGeom>
          <a:noFill/>
        </p:spPr>
        <p:txBody>
          <a:bodyPr wrap="none" rtlCol="0">
            <a:spAutoFit/>
          </a:bodyPr>
          <a:lstStyle/>
          <a:p>
            <a:r>
              <a:rPr lang="en-US" sz="1700" dirty="0" smtClean="0"/>
              <a:t>Self-Indirect Lighting (U</a:t>
            </a:r>
            <a:r>
              <a:rPr lang="en-US" sz="1700" baseline="-25000" dirty="0" smtClean="0"/>
              <a:t>b</a:t>
            </a:r>
            <a:r>
              <a:rPr lang="en-US" sz="1700" dirty="0" smtClean="0"/>
              <a:t> / b)</a:t>
            </a:r>
          </a:p>
        </p:txBody>
      </p:sp>
      <p:pic>
        <p:nvPicPr>
          <p:cNvPr id="10" name="Picture 9" descr="overview_direct.bmp"/>
          <p:cNvPicPr>
            <a:picLocks noChangeAspect="1"/>
          </p:cNvPicPr>
          <p:nvPr/>
        </p:nvPicPr>
        <p:blipFill>
          <a:blip r:embed="rId3"/>
          <a:srcRect t="28129" b="14064"/>
          <a:stretch>
            <a:fillRect/>
          </a:stretch>
        </p:blipFill>
        <p:spPr>
          <a:xfrm>
            <a:off x="73152" y="1371600"/>
            <a:ext cx="3566160" cy="2061496"/>
          </a:xfrm>
          <a:prstGeom prst="rect">
            <a:avLst/>
          </a:prstGeom>
        </p:spPr>
      </p:pic>
      <p:grpSp>
        <p:nvGrpSpPr>
          <p:cNvPr id="31" name="Group 30"/>
          <p:cNvGrpSpPr/>
          <p:nvPr/>
        </p:nvGrpSpPr>
        <p:grpSpPr>
          <a:xfrm>
            <a:off x="285882" y="3564059"/>
            <a:ext cx="3146797" cy="428822"/>
            <a:chOff x="285882" y="3564059"/>
            <a:chExt cx="3146797" cy="428822"/>
          </a:xfrm>
        </p:grpSpPr>
        <p:cxnSp>
          <p:nvCxnSpPr>
            <p:cNvPr id="32" name="Straight Arrow Connector 31"/>
            <p:cNvCxnSpPr/>
            <p:nvPr/>
          </p:nvCxnSpPr>
          <p:spPr>
            <a:xfrm>
              <a:off x="285882" y="3758629"/>
              <a:ext cx="3146797" cy="1588"/>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33" name="Picture 32" descr="overview_direct.bmp"/>
            <p:cNvPicPr>
              <a:picLocks noChangeAspect="1"/>
            </p:cNvPicPr>
            <p:nvPr/>
          </p:nvPicPr>
          <p:blipFill>
            <a:blip r:embed="rId3"/>
            <a:srcRect t="28129" b="14064"/>
            <a:stretch>
              <a:fillRect/>
            </a:stretch>
          </p:blipFill>
          <p:spPr>
            <a:xfrm>
              <a:off x="1863485" y="3600847"/>
              <a:ext cx="548640" cy="317153"/>
            </a:xfrm>
            <a:prstGeom prst="rect">
              <a:avLst/>
            </a:prstGeom>
          </p:spPr>
        </p:pic>
        <p:pic>
          <p:nvPicPr>
            <p:cNvPr id="34" name="Picture 33" descr="overview_interfaces.bmp"/>
            <p:cNvPicPr>
              <a:picLocks noChangeAspect="1"/>
            </p:cNvPicPr>
            <p:nvPr/>
          </p:nvPicPr>
          <p:blipFill>
            <a:blip r:embed="rId4"/>
            <a:srcRect t="28129" b="14064"/>
            <a:stretch>
              <a:fillRect/>
            </a:stretch>
          </p:blipFill>
          <p:spPr>
            <a:xfrm>
              <a:off x="2544555" y="3600847"/>
              <a:ext cx="548640" cy="317153"/>
            </a:xfrm>
            <a:prstGeom prst="rect">
              <a:avLst/>
            </a:prstGeom>
          </p:spPr>
        </p:pic>
        <p:grpSp>
          <p:nvGrpSpPr>
            <p:cNvPr id="35" name="Group 50"/>
            <p:cNvGrpSpPr/>
            <p:nvPr/>
          </p:nvGrpSpPr>
          <p:grpSpPr>
            <a:xfrm>
              <a:off x="470338" y="3582452"/>
              <a:ext cx="548640" cy="353943"/>
              <a:chOff x="272743" y="3581926"/>
              <a:chExt cx="548640" cy="353943"/>
            </a:xfrm>
          </p:grpSpPr>
          <p:pic>
            <p:nvPicPr>
              <p:cNvPr id="43" name="Picture 42" descr="overview_nothing.bmp"/>
              <p:cNvPicPr>
                <a:picLocks noChangeAspect="1"/>
              </p:cNvPicPr>
              <p:nvPr/>
            </p:nvPicPr>
            <p:blipFill>
              <a:blip r:embed="rId5"/>
              <a:srcRect t="28129" b="14064"/>
              <a:stretch>
                <a:fillRect/>
              </a:stretch>
            </p:blipFill>
            <p:spPr>
              <a:xfrm>
                <a:off x="272743" y="3600321"/>
                <a:ext cx="548640" cy="317153"/>
              </a:xfrm>
              <a:prstGeom prst="rect">
                <a:avLst/>
              </a:prstGeom>
            </p:spPr>
          </p:pic>
          <p:sp>
            <p:nvSpPr>
              <p:cNvPr id="44" name="TextBox 43"/>
              <p:cNvSpPr txBox="1"/>
              <p:nvPr/>
            </p:nvSpPr>
            <p:spPr>
              <a:xfrm>
                <a:off x="393816" y="3581926"/>
                <a:ext cx="306494" cy="353943"/>
              </a:xfrm>
              <a:prstGeom prst="rect">
                <a:avLst/>
              </a:prstGeom>
              <a:noFill/>
            </p:spPr>
            <p:txBody>
              <a:bodyPr wrap="none" rtlCol="0">
                <a:spAutoFit/>
              </a:bodyPr>
              <a:lstStyle/>
              <a:p>
                <a:r>
                  <a:rPr lang="en-US" sz="1700" dirty="0" smtClean="0">
                    <a:solidFill>
                      <a:srgbClr val="FFFFFF"/>
                    </a:solidFill>
                  </a:rPr>
                  <a:t>b</a:t>
                </a:r>
              </a:p>
            </p:txBody>
          </p:sp>
        </p:grpSp>
        <p:grpSp>
          <p:nvGrpSpPr>
            <p:cNvPr id="36" name="Group 59"/>
            <p:cNvGrpSpPr/>
            <p:nvPr/>
          </p:nvGrpSpPr>
          <p:grpSpPr>
            <a:xfrm>
              <a:off x="1190296" y="3582452"/>
              <a:ext cx="548640" cy="353943"/>
              <a:chOff x="992701" y="3582977"/>
              <a:chExt cx="548640" cy="353943"/>
            </a:xfrm>
          </p:grpSpPr>
          <p:pic>
            <p:nvPicPr>
              <p:cNvPr id="41" name="Picture 40" descr="overview_nothing.bmp"/>
              <p:cNvPicPr>
                <a:picLocks noChangeAspect="1"/>
              </p:cNvPicPr>
              <p:nvPr/>
            </p:nvPicPr>
            <p:blipFill>
              <a:blip r:embed="rId5"/>
              <a:srcRect t="28129" b="14064"/>
              <a:stretch>
                <a:fillRect/>
              </a:stretch>
            </p:blipFill>
            <p:spPr>
              <a:xfrm>
                <a:off x="992701" y="3601372"/>
                <a:ext cx="548640" cy="317153"/>
              </a:xfrm>
              <a:prstGeom prst="rect">
                <a:avLst/>
              </a:prstGeom>
            </p:spPr>
          </p:pic>
          <p:sp>
            <p:nvSpPr>
              <p:cNvPr id="42" name="TextBox 41"/>
              <p:cNvSpPr txBox="1"/>
              <p:nvPr/>
            </p:nvSpPr>
            <p:spPr>
              <a:xfrm>
                <a:off x="1138620" y="3582977"/>
                <a:ext cx="256802" cy="353943"/>
              </a:xfrm>
              <a:prstGeom prst="rect">
                <a:avLst/>
              </a:prstGeom>
              <a:noFill/>
            </p:spPr>
            <p:txBody>
              <a:bodyPr wrap="none" rtlCol="0">
                <a:spAutoFit/>
              </a:bodyPr>
              <a:lstStyle/>
              <a:p>
                <a:r>
                  <a:rPr lang="en-US" sz="1700" dirty="0" smtClean="0">
                    <a:solidFill>
                      <a:srgbClr val="FFFFFF"/>
                    </a:solidFill>
                  </a:rPr>
                  <a:t>r</a:t>
                </a:r>
              </a:p>
            </p:txBody>
          </p:sp>
        </p:grpSp>
        <p:sp>
          <p:nvSpPr>
            <p:cNvPr id="40" name="Rectangle 39"/>
            <p:cNvSpPr/>
            <p:nvPr/>
          </p:nvSpPr>
          <p:spPr>
            <a:xfrm>
              <a:off x="2555065" y="3564059"/>
              <a:ext cx="536028" cy="42882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Sld>
  <p:clrMapOvr>
    <a:masterClrMapping/>
  </p:clrMapOvr>
  <p:transition advTm="11138"/>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Direct to Indirect Transfer</a:t>
            </a:r>
            <a:endParaRPr lang="en-US" dirty="0"/>
          </a:p>
        </p:txBody>
      </p:sp>
      <p:pic>
        <p:nvPicPr>
          <p:cNvPr id="5" name="Picture 4" descr="cornell-both.bmp"/>
          <p:cNvPicPr>
            <a:picLocks noChangeAspect="1"/>
          </p:cNvPicPr>
          <p:nvPr/>
        </p:nvPicPr>
        <p:blipFill>
          <a:blip r:embed="rId5"/>
          <a:stretch>
            <a:fillRect/>
          </a:stretch>
        </p:blipFill>
        <p:spPr>
          <a:xfrm>
            <a:off x="4914900" y="1447800"/>
            <a:ext cx="2286000" cy="2286000"/>
          </a:xfrm>
          <a:prstGeom prst="rect">
            <a:avLst/>
          </a:prstGeom>
        </p:spPr>
      </p:pic>
      <p:pic>
        <p:nvPicPr>
          <p:cNvPr id="6" name="Picture 5" descr="cornell-direct.bmp"/>
          <p:cNvPicPr>
            <a:picLocks noChangeAspect="1"/>
          </p:cNvPicPr>
          <p:nvPr/>
        </p:nvPicPr>
        <p:blipFill>
          <a:blip r:embed="rId6"/>
          <a:stretch>
            <a:fillRect/>
          </a:stretch>
        </p:blipFill>
        <p:spPr>
          <a:xfrm>
            <a:off x="114300" y="1447800"/>
            <a:ext cx="2286000" cy="2286000"/>
          </a:xfrm>
          <a:prstGeom prst="rect">
            <a:avLst/>
          </a:prstGeom>
        </p:spPr>
      </p:pic>
      <p:pic>
        <p:nvPicPr>
          <p:cNvPr id="7" name="Picture 6" descr="cornell-indirect.bmp"/>
          <p:cNvPicPr>
            <a:picLocks noChangeAspect="1"/>
          </p:cNvPicPr>
          <p:nvPr/>
        </p:nvPicPr>
        <p:blipFill>
          <a:blip r:embed="rId7"/>
          <a:stretch>
            <a:fillRect/>
          </a:stretch>
        </p:blipFill>
        <p:spPr>
          <a:xfrm>
            <a:off x="2514600" y="1447800"/>
            <a:ext cx="2286000" cy="2286000"/>
          </a:xfrm>
          <a:prstGeom prst="rect">
            <a:avLst/>
          </a:prstGeom>
        </p:spPr>
      </p:pic>
      <p:pic>
        <p:nvPicPr>
          <p:cNvPr id="8" name="Picture 7" descr="TP_tmp.emf"/>
          <p:cNvPicPr>
            <a:picLocks noChangeAspect="1"/>
          </p:cNvPicPr>
          <p:nvPr>
            <p:custDataLst>
              <p:tags r:id="rId2"/>
            </p:custDataLst>
          </p:nvPr>
        </p:nvPicPr>
        <p:blipFill>
          <a:blip r:embed="rId8"/>
          <a:stretch>
            <a:fillRect/>
          </a:stretch>
        </p:blipFill>
        <p:spPr bwMode="auto">
          <a:xfrm>
            <a:off x="2679853" y="762000"/>
            <a:ext cx="1955493" cy="445521"/>
          </a:xfrm>
          <a:prstGeom prst="rect">
            <a:avLst/>
          </a:prstGeom>
          <a:noFill/>
          <a:ln/>
          <a:effectLst/>
        </p:spPr>
      </p:pic>
      <p:sp>
        <p:nvSpPr>
          <p:cNvPr id="9" name="TextBox 8"/>
          <p:cNvSpPr txBox="1"/>
          <p:nvPr/>
        </p:nvSpPr>
        <p:spPr>
          <a:xfrm>
            <a:off x="880434" y="3697797"/>
            <a:ext cx="753732" cy="353943"/>
          </a:xfrm>
          <a:prstGeom prst="rect">
            <a:avLst/>
          </a:prstGeom>
          <a:noFill/>
        </p:spPr>
        <p:txBody>
          <a:bodyPr wrap="none" rtlCol="0">
            <a:spAutoFit/>
          </a:bodyPr>
          <a:lstStyle/>
          <a:p>
            <a:r>
              <a:rPr lang="en-US" sz="1700" dirty="0" smtClean="0"/>
              <a:t>Direct</a:t>
            </a:r>
          </a:p>
        </p:txBody>
      </p:sp>
      <p:sp>
        <p:nvSpPr>
          <p:cNvPr id="10" name="TextBox 9"/>
          <p:cNvSpPr txBox="1"/>
          <p:nvPr/>
        </p:nvSpPr>
        <p:spPr>
          <a:xfrm>
            <a:off x="3206996" y="3697797"/>
            <a:ext cx="901209" cy="353943"/>
          </a:xfrm>
          <a:prstGeom prst="rect">
            <a:avLst/>
          </a:prstGeom>
          <a:noFill/>
        </p:spPr>
        <p:txBody>
          <a:bodyPr wrap="none" rtlCol="0">
            <a:spAutoFit/>
          </a:bodyPr>
          <a:lstStyle/>
          <a:p>
            <a:r>
              <a:rPr lang="en-US" sz="1700" dirty="0" smtClean="0"/>
              <a:t>Indirect</a:t>
            </a:r>
          </a:p>
        </p:txBody>
      </p:sp>
      <p:sp>
        <p:nvSpPr>
          <p:cNvPr id="11" name="TextBox 10"/>
          <p:cNvSpPr txBox="1"/>
          <p:nvPr/>
        </p:nvSpPr>
        <p:spPr>
          <a:xfrm>
            <a:off x="5198530" y="3697797"/>
            <a:ext cx="1718740" cy="353943"/>
          </a:xfrm>
          <a:prstGeom prst="rect">
            <a:avLst/>
          </a:prstGeom>
          <a:noFill/>
        </p:spPr>
        <p:txBody>
          <a:bodyPr wrap="none" rtlCol="0">
            <a:spAutoFit/>
          </a:bodyPr>
          <a:lstStyle/>
          <a:p>
            <a:r>
              <a:rPr lang="en-US" sz="1700" dirty="0" smtClean="0"/>
              <a:t>Direct + Indirect</a:t>
            </a:r>
          </a:p>
        </p:txBody>
      </p:sp>
      <p:sp>
        <p:nvSpPr>
          <p:cNvPr id="12" name="TextBox 11"/>
          <p:cNvSpPr txBox="1"/>
          <p:nvPr/>
        </p:nvSpPr>
        <p:spPr>
          <a:xfrm>
            <a:off x="6163893" y="730469"/>
            <a:ext cx="1024639" cy="215444"/>
          </a:xfrm>
          <a:prstGeom prst="rect">
            <a:avLst/>
          </a:prstGeom>
          <a:noFill/>
        </p:spPr>
        <p:txBody>
          <a:bodyPr wrap="none" rtlCol="0">
            <a:spAutoFit/>
          </a:bodyPr>
          <a:lstStyle/>
          <a:p>
            <a:r>
              <a:rPr lang="en-US" sz="800" dirty="0" smtClean="0"/>
              <a:t>[</a:t>
            </a:r>
            <a:r>
              <a:rPr lang="en-US" sz="800" dirty="0" err="1" smtClean="0"/>
              <a:t>Ha</a:t>
            </a:r>
            <a:r>
              <a:rPr lang="en-US" sz="800" dirty="0" err="1" smtClean="0">
                <a:latin typeface="Arial"/>
                <a:cs typeface="Arial"/>
              </a:rPr>
              <a:t>šan</a:t>
            </a:r>
            <a:r>
              <a:rPr lang="en-US" sz="800" dirty="0" smtClean="0">
                <a:latin typeface="Arial"/>
                <a:cs typeface="Arial"/>
              </a:rPr>
              <a:t> et al 2006]</a:t>
            </a:r>
            <a:endParaRPr lang="en-US" sz="800" dirty="0" smtClean="0"/>
          </a:p>
        </p:txBody>
      </p:sp>
      <p:sp>
        <p:nvSpPr>
          <p:cNvPr id="13" name="TextBox 12"/>
          <p:cNvSpPr txBox="1"/>
          <p:nvPr/>
        </p:nvSpPr>
        <p:spPr>
          <a:xfrm>
            <a:off x="5966723" y="892328"/>
            <a:ext cx="1221809" cy="215444"/>
          </a:xfrm>
          <a:prstGeom prst="rect">
            <a:avLst/>
          </a:prstGeom>
          <a:noFill/>
        </p:spPr>
        <p:txBody>
          <a:bodyPr wrap="none" rtlCol="0">
            <a:spAutoFit/>
          </a:bodyPr>
          <a:lstStyle/>
          <a:p>
            <a:r>
              <a:rPr lang="en-US" sz="800" dirty="0" smtClean="0"/>
              <a:t>[</a:t>
            </a:r>
            <a:r>
              <a:rPr lang="en-US" sz="800" dirty="0" err="1" smtClean="0"/>
              <a:t>Kontkanen</a:t>
            </a:r>
            <a:r>
              <a:rPr lang="en-US" sz="800" dirty="0" smtClean="0"/>
              <a:t> et al</a:t>
            </a:r>
            <a:r>
              <a:rPr lang="en-US" sz="800" dirty="0" smtClean="0">
                <a:latin typeface="Arial"/>
                <a:cs typeface="Arial"/>
              </a:rPr>
              <a:t> 2006]</a:t>
            </a:r>
            <a:endParaRPr lang="en-US" sz="800" dirty="0" smtClean="0"/>
          </a:p>
        </p:txBody>
      </p:sp>
      <p:sp>
        <p:nvSpPr>
          <p:cNvPr id="15" name="TextBox 14"/>
          <p:cNvSpPr txBox="1"/>
          <p:nvPr/>
        </p:nvSpPr>
        <p:spPr>
          <a:xfrm>
            <a:off x="6064506" y="1054187"/>
            <a:ext cx="1124026" cy="215444"/>
          </a:xfrm>
          <a:prstGeom prst="rect">
            <a:avLst/>
          </a:prstGeom>
          <a:noFill/>
        </p:spPr>
        <p:txBody>
          <a:bodyPr wrap="none" rtlCol="0">
            <a:spAutoFit/>
          </a:bodyPr>
          <a:lstStyle/>
          <a:p>
            <a:r>
              <a:rPr lang="en-US" sz="800" dirty="0" smtClean="0"/>
              <a:t>[</a:t>
            </a:r>
            <a:r>
              <a:rPr lang="en-US" sz="800" dirty="0" err="1" smtClean="0"/>
              <a:t>Lehtinen</a:t>
            </a:r>
            <a:r>
              <a:rPr lang="en-US" sz="800" dirty="0" smtClean="0"/>
              <a:t> et al 2008</a:t>
            </a:r>
            <a:r>
              <a:rPr lang="en-US" sz="800" dirty="0" smtClean="0">
                <a:latin typeface="Arial"/>
                <a:cs typeface="Arial"/>
              </a:rPr>
              <a:t>]</a:t>
            </a:r>
            <a:endParaRPr lang="en-US" sz="800" dirty="0" smtClean="0"/>
          </a:p>
        </p:txBody>
      </p:sp>
    </p:spTree>
    <p:custDataLst>
      <p:tags r:id="rId1"/>
    </p:custDataLst>
  </p:cSld>
  <p:clrMapOvr>
    <a:masterClrMapping/>
  </p:clrMapOvr>
  <p:transition advTm="1656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DirectX Runtime: Overview</a:t>
            </a:r>
            <a:endParaRPr lang="en-US" dirty="0"/>
          </a:p>
        </p:txBody>
      </p:sp>
      <p:sp>
        <p:nvSpPr>
          <p:cNvPr id="6" name="TextBox 5"/>
          <p:cNvSpPr txBox="1"/>
          <p:nvPr/>
        </p:nvSpPr>
        <p:spPr>
          <a:xfrm>
            <a:off x="947011" y="838200"/>
            <a:ext cx="1824538" cy="353943"/>
          </a:xfrm>
          <a:prstGeom prst="rect">
            <a:avLst/>
          </a:prstGeom>
          <a:noFill/>
        </p:spPr>
        <p:txBody>
          <a:bodyPr wrap="none" rtlCol="0">
            <a:spAutoFit/>
          </a:bodyPr>
          <a:lstStyle/>
          <a:p>
            <a:r>
              <a:rPr lang="en-US" sz="1700" dirty="0" smtClean="0"/>
              <a:t>Algorithm Output</a:t>
            </a:r>
          </a:p>
        </p:txBody>
      </p:sp>
      <p:sp>
        <p:nvSpPr>
          <p:cNvPr id="8" name="TextBox 7"/>
          <p:cNvSpPr txBox="1"/>
          <p:nvPr/>
        </p:nvSpPr>
        <p:spPr>
          <a:xfrm>
            <a:off x="4724400" y="838200"/>
            <a:ext cx="1423788" cy="353943"/>
          </a:xfrm>
          <a:prstGeom prst="rect">
            <a:avLst/>
          </a:prstGeom>
          <a:noFill/>
        </p:spPr>
        <p:txBody>
          <a:bodyPr wrap="none" rtlCol="0">
            <a:spAutoFit/>
          </a:bodyPr>
          <a:lstStyle/>
          <a:p>
            <a:r>
              <a:rPr lang="en-US" sz="1700" dirty="0" smtClean="0"/>
              <a:t>Current Step</a:t>
            </a:r>
          </a:p>
        </p:txBody>
      </p:sp>
      <p:sp>
        <p:nvSpPr>
          <p:cNvPr id="9" name="TextBox 8"/>
          <p:cNvSpPr txBox="1"/>
          <p:nvPr/>
        </p:nvSpPr>
        <p:spPr>
          <a:xfrm>
            <a:off x="3770191" y="3505200"/>
            <a:ext cx="3340979" cy="353943"/>
          </a:xfrm>
          <a:prstGeom prst="rect">
            <a:avLst/>
          </a:prstGeom>
          <a:noFill/>
        </p:spPr>
        <p:txBody>
          <a:bodyPr wrap="none" rtlCol="0">
            <a:spAutoFit/>
          </a:bodyPr>
          <a:lstStyle/>
          <a:p>
            <a:r>
              <a:rPr lang="en-US" sz="1700" dirty="0" smtClean="0"/>
              <a:t>Interface-Indirect Lighting (U</a:t>
            </a:r>
            <a:r>
              <a:rPr lang="en-US" sz="1700" baseline="-25000" dirty="0" smtClean="0"/>
              <a:t>r</a:t>
            </a:r>
            <a:r>
              <a:rPr lang="en-US" sz="1700" dirty="0" smtClean="0"/>
              <a:t> / r)</a:t>
            </a:r>
          </a:p>
        </p:txBody>
      </p:sp>
      <p:pic>
        <p:nvPicPr>
          <p:cNvPr id="11" name="Picture 10" descr="overview_interfaces.bmp"/>
          <p:cNvPicPr>
            <a:picLocks noChangeAspect="1"/>
          </p:cNvPicPr>
          <p:nvPr/>
        </p:nvPicPr>
        <p:blipFill>
          <a:blip r:embed="rId3"/>
          <a:srcRect t="28129" b="14064"/>
          <a:stretch>
            <a:fillRect/>
          </a:stretch>
        </p:blipFill>
        <p:spPr>
          <a:xfrm>
            <a:off x="3657600" y="1371600"/>
            <a:ext cx="3566160" cy="2061496"/>
          </a:xfrm>
          <a:prstGeom prst="rect">
            <a:avLst/>
          </a:prstGeom>
        </p:spPr>
      </p:pic>
      <p:pic>
        <p:nvPicPr>
          <p:cNvPr id="12" name="Picture 11" descr="overview_indirect_interfaces.bmp"/>
          <p:cNvPicPr>
            <a:picLocks noChangeAspect="1"/>
          </p:cNvPicPr>
          <p:nvPr/>
        </p:nvPicPr>
        <p:blipFill>
          <a:blip r:embed="rId4"/>
          <a:srcRect t="28129" b="14064"/>
          <a:stretch>
            <a:fillRect/>
          </a:stretch>
        </p:blipFill>
        <p:spPr>
          <a:xfrm>
            <a:off x="76200" y="1371600"/>
            <a:ext cx="3566160" cy="2061496"/>
          </a:xfrm>
          <a:prstGeom prst="rect">
            <a:avLst/>
          </a:prstGeom>
        </p:spPr>
      </p:pic>
      <p:grpSp>
        <p:nvGrpSpPr>
          <p:cNvPr id="32" name="Group 31"/>
          <p:cNvGrpSpPr/>
          <p:nvPr/>
        </p:nvGrpSpPr>
        <p:grpSpPr>
          <a:xfrm>
            <a:off x="285882" y="3582452"/>
            <a:ext cx="3146797" cy="353943"/>
            <a:chOff x="285882" y="3582452"/>
            <a:chExt cx="3146797" cy="353943"/>
          </a:xfrm>
        </p:grpSpPr>
        <p:cxnSp>
          <p:nvCxnSpPr>
            <p:cNvPr id="33" name="Straight Arrow Connector 32"/>
            <p:cNvCxnSpPr/>
            <p:nvPr/>
          </p:nvCxnSpPr>
          <p:spPr>
            <a:xfrm>
              <a:off x="285882" y="3758629"/>
              <a:ext cx="3146797" cy="1588"/>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34" name="Picture 33" descr="overview_direct.bmp"/>
            <p:cNvPicPr>
              <a:picLocks noChangeAspect="1"/>
            </p:cNvPicPr>
            <p:nvPr/>
          </p:nvPicPr>
          <p:blipFill>
            <a:blip r:embed="rId5"/>
            <a:srcRect t="28129" b="14064"/>
            <a:stretch>
              <a:fillRect/>
            </a:stretch>
          </p:blipFill>
          <p:spPr>
            <a:xfrm>
              <a:off x="1863485" y="3600847"/>
              <a:ext cx="548640" cy="317153"/>
            </a:xfrm>
            <a:prstGeom prst="rect">
              <a:avLst/>
            </a:prstGeom>
          </p:spPr>
        </p:pic>
        <p:pic>
          <p:nvPicPr>
            <p:cNvPr id="35" name="Picture 34" descr="overview_interfaces.bmp"/>
            <p:cNvPicPr>
              <a:picLocks noChangeAspect="1"/>
            </p:cNvPicPr>
            <p:nvPr/>
          </p:nvPicPr>
          <p:blipFill>
            <a:blip r:embed="rId3"/>
            <a:srcRect t="28129" b="14064"/>
            <a:stretch>
              <a:fillRect/>
            </a:stretch>
          </p:blipFill>
          <p:spPr>
            <a:xfrm>
              <a:off x="2544555" y="3600847"/>
              <a:ext cx="548640" cy="317153"/>
            </a:xfrm>
            <a:prstGeom prst="rect">
              <a:avLst/>
            </a:prstGeom>
          </p:spPr>
        </p:pic>
        <p:grpSp>
          <p:nvGrpSpPr>
            <p:cNvPr id="36" name="Group 50"/>
            <p:cNvGrpSpPr/>
            <p:nvPr/>
          </p:nvGrpSpPr>
          <p:grpSpPr>
            <a:xfrm>
              <a:off x="470338" y="3582452"/>
              <a:ext cx="548640" cy="353943"/>
              <a:chOff x="272743" y="3581926"/>
              <a:chExt cx="548640" cy="353943"/>
            </a:xfrm>
          </p:grpSpPr>
          <p:pic>
            <p:nvPicPr>
              <p:cNvPr id="44" name="Picture 43" descr="overview_nothing.bmp"/>
              <p:cNvPicPr>
                <a:picLocks noChangeAspect="1"/>
              </p:cNvPicPr>
              <p:nvPr/>
            </p:nvPicPr>
            <p:blipFill>
              <a:blip r:embed="rId6"/>
              <a:srcRect t="28129" b="14064"/>
              <a:stretch>
                <a:fillRect/>
              </a:stretch>
            </p:blipFill>
            <p:spPr>
              <a:xfrm>
                <a:off x="272743" y="3600321"/>
                <a:ext cx="548640" cy="317153"/>
              </a:xfrm>
              <a:prstGeom prst="rect">
                <a:avLst/>
              </a:prstGeom>
            </p:spPr>
          </p:pic>
          <p:sp>
            <p:nvSpPr>
              <p:cNvPr id="45" name="TextBox 44"/>
              <p:cNvSpPr txBox="1"/>
              <p:nvPr/>
            </p:nvSpPr>
            <p:spPr>
              <a:xfrm>
                <a:off x="393816" y="3581926"/>
                <a:ext cx="306494" cy="353943"/>
              </a:xfrm>
              <a:prstGeom prst="rect">
                <a:avLst/>
              </a:prstGeom>
              <a:noFill/>
            </p:spPr>
            <p:txBody>
              <a:bodyPr wrap="none" rtlCol="0">
                <a:spAutoFit/>
              </a:bodyPr>
              <a:lstStyle/>
              <a:p>
                <a:r>
                  <a:rPr lang="en-US" sz="1700" dirty="0" smtClean="0">
                    <a:solidFill>
                      <a:srgbClr val="FFFFFF"/>
                    </a:solidFill>
                  </a:rPr>
                  <a:t>b</a:t>
                </a:r>
              </a:p>
            </p:txBody>
          </p:sp>
        </p:grpSp>
        <p:grpSp>
          <p:nvGrpSpPr>
            <p:cNvPr id="37" name="Group 59"/>
            <p:cNvGrpSpPr/>
            <p:nvPr/>
          </p:nvGrpSpPr>
          <p:grpSpPr>
            <a:xfrm>
              <a:off x="1190296" y="3582452"/>
              <a:ext cx="548640" cy="353943"/>
              <a:chOff x="992701" y="3582977"/>
              <a:chExt cx="548640" cy="353943"/>
            </a:xfrm>
          </p:grpSpPr>
          <p:pic>
            <p:nvPicPr>
              <p:cNvPr id="42" name="Picture 41" descr="overview_nothing.bmp"/>
              <p:cNvPicPr>
                <a:picLocks noChangeAspect="1"/>
              </p:cNvPicPr>
              <p:nvPr/>
            </p:nvPicPr>
            <p:blipFill>
              <a:blip r:embed="rId6"/>
              <a:srcRect t="28129" b="14064"/>
              <a:stretch>
                <a:fillRect/>
              </a:stretch>
            </p:blipFill>
            <p:spPr>
              <a:xfrm>
                <a:off x="992701" y="3601372"/>
                <a:ext cx="548640" cy="317153"/>
              </a:xfrm>
              <a:prstGeom prst="rect">
                <a:avLst/>
              </a:prstGeom>
            </p:spPr>
          </p:pic>
          <p:sp>
            <p:nvSpPr>
              <p:cNvPr id="43" name="TextBox 42"/>
              <p:cNvSpPr txBox="1"/>
              <p:nvPr/>
            </p:nvSpPr>
            <p:spPr>
              <a:xfrm>
                <a:off x="1138620" y="3582977"/>
                <a:ext cx="256802" cy="353943"/>
              </a:xfrm>
              <a:prstGeom prst="rect">
                <a:avLst/>
              </a:prstGeom>
              <a:noFill/>
            </p:spPr>
            <p:txBody>
              <a:bodyPr wrap="none" rtlCol="0">
                <a:spAutoFit/>
              </a:bodyPr>
              <a:lstStyle/>
              <a:p>
                <a:r>
                  <a:rPr lang="en-US" sz="1700" dirty="0" smtClean="0">
                    <a:solidFill>
                      <a:srgbClr val="FFFFFF"/>
                    </a:solidFill>
                  </a:rPr>
                  <a:t>r</a:t>
                </a:r>
              </a:p>
            </p:txBody>
          </p:sp>
        </p:grpSp>
      </p:grpSp>
    </p:spTree>
  </p:cSld>
  <p:clrMapOvr>
    <a:masterClrMapping/>
  </p:clrMapOvr>
  <p:transition advTm="9469"/>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DirectX Runtime: Overview</a:t>
            </a:r>
            <a:endParaRPr lang="en-US" dirty="0"/>
          </a:p>
        </p:txBody>
      </p:sp>
      <p:sp>
        <p:nvSpPr>
          <p:cNvPr id="6" name="TextBox 5"/>
          <p:cNvSpPr txBox="1"/>
          <p:nvPr/>
        </p:nvSpPr>
        <p:spPr>
          <a:xfrm>
            <a:off x="947011" y="838200"/>
            <a:ext cx="1824538" cy="353943"/>
          </a:xfrm>
          <a:prstGeom prst="rect">
            <a:avLst/>
          </a:prstGeom>
          <a:noFill/>
        </p:spPr>
        <p:txBody>
          <a:bodyPr wrap="none" rtlCol="0">
            <a:spAutoFit/>
          </a:bodyPr>
          <a:lstStyle/>
          <a:p>
            <a:r>
              <a:rPr lang="en-US" sz="1700" dirty="0" smtClean="0"/>
              <a:t>Algorithm Output</a:t>
            </a:r>
          </a:p>
        </p:txBody>
      </p:sp>
      <p:sp>
        <p:nvSpPr>
          <p:cNvPr id="8" name="TextBox 7"/>
          <p:cNvSpPr txBox="1"/>
          <p:nvPr/>
        </p:nvSpPr>
        <p:spPr>
          <a:xfrm>
            <a:off x="4724400" y="838200"/>
            <a:ext cx="1423788" cy="353943"/>
          </a:xfrm>
          <a:prstGeom prst="rect">
            <a:avLst/>
          </a:prstGeom>
          <a:noFill/>
        </p:spPr>
        <p:txBody>
          <a:bodyPr wrap="none" rtlCol="0">
            <a:spAutoFit/>
          </a:bodyPr>
          <a:lstStyle/>
          <a:p>
            <a:r>
              <a:rPr lang="en-US" sz="1700" dirty="0" smtClean="0"/>
              <a:t>Current Step</a:t>
            </a:r>
          </a:p>
        </p:txBody>
      </p:sp>
      <p:sp>
        <p:nvSpPr>
          <p:cNvPr id="9" name="TextBox 8"/>
          <p:cNvSpPr txBox="1"/>
          <p:nvPr/>
        </p:nvSpPr>
        <p:spPr>
          <a:xfrm>
            <a:off x="4328036" y="3505200"/>
            <a:ext cx="2225289" cy="353943"/>
          </a:xfrm>
          <a:prstGeom prst="rect">
            <a:avLst/>
          </a:prstGeom>
          <a:noFill/>
        </p:spPr>
        <p:txBody>
          <a:bodyPr wrap="none" rtlCol="0">
            <a:spAutoFit/>
          </a:bodyPr>
          <a:lstStyle/>
          <a:p>
            <a:r>
              <a:rPr lang="en-US" sz="1700" dirty="0" smtClean="0"/>
              <a:t>Add Direct to Indirect</a:t>
            </a:r>
          </a:p>
        </p:txBody>
      </p:sp>
      <p:pic>
        <p:nvPicPr>
          <p:cNvPr id="10" name="Picture 9" descr="overview_direct.bmp"/>
          <p:cNvPicPr>
            <a:picLocks noChangeAspect="1"/>
          </p:cNvPicPr>
          <p:nvPr/>
        </p:nvPicPr>
        <p:blipFill>
          <a:blip r:embed="rId3"/>
          <a:srcRect t="28129" b="14064"/>
          <a:stretch>
            <a:fillRect/>
          </a:stretch>
        </p:blipFill>
        <p:spPr>
          <a:xfrm>
            <a:off x="3657600" y="1371600"/>
            <a:ext cx="3566160" cy="2061496"/>
          </a:xfrm>
          <a:prstGeom prst="rect">
            <a:avLst/>
          </a:prstGeom>
        </p:spPr>
      </p:pic>
      <p:pic>
        <p:nvPicPr>
          <p:cNvPr id="13" name="Picture 12" descr="overview_direct_indirect_interfaces.bmp"/>
          <p:cNvPicPr>
            <a:picLocks noChangeAspect="1"/>
          </p:cNvPicPr>
          <p:nvPr/>
        </p:nvPicPr>
        <p:blipFill>
          <a:blip r:embed="rId4"/>
          <a:srcRect t="28129" b="14064"/>
          <a:stretch>
            <a:fillRect/>
          </a:stretch>
        </p:blipFill>
        <p:spPr>
          <a:xfrm>
            <a:off x="76200" y="1371600"/>
            <a:ext cx="3566160" cy="2061496"/>
          </a:xfrm>
          <a:prstGeom prst="rect">
            <a:avLst/>
          </a:prstGeom>
        </p:spPr>
      </p:pic>
      <p:grpSp>
        <p:nvGrpSpPr>
          <p:cNvPr id="22" name="Group 21"/>
          <p:cNvGrpSpPr/>
          <p:nvPr/>
        </p:nvGrpSpPr>
        <p:grpSpPr>
          <a:xfrm>
            <a:off x="285882" y="3582452"/>
            <a:ext cx="3146797" cy="353943"/>
            <a:chOff x="285882" y="3582452"/>
            <a:chExt cx="3146797" cy="353943"/>
          </a:xfrm>
        </p:grpSpPr>
        <p:cxnSp>
          <p:nvCxnSpPr>
            <p:cNvPr id="23" name="Straight Arrow Connector 22"/>
            <p:cNvCxnSpPr/>
            <p:nvPr/>
          </p:nvCxnSpPr>
          <p:spPr>
            <a:xfrm>
              <a:off x="285882" y="3758629"/>
              <a:ext cx="3146797" cy="1588"/>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24" name="Picture 23" descr="overview_direct.bmp"/>
            <p:cNvPicPr>
              <a:picLocks noChangeAspect="1"/>
            </p:cNvPicPr>
            <p:nvPr/>
          </p:nvPicPr>
          <p:blipFill>
            <a:blip r:embed="rId5"/>
            <a:srcRect t="28129" b="14064"/>
            <a:stretch>
              <a:fillRect/>
            </a:stretch>
          </p:blipFill>
          <p:spPr>
            <a:xfrm>
              <a:off x="1863485" y="3600847"/>
              <a:ext cx="548640" cy="317153"/>
            </a:xfrm>
            <a:prstGeom prst="rect">
              <a:avLst/>
            </a:prstGeom>
          </p:spPr>
        </p:pic>
        <p:pic>
          <p:nvPicPr>
            <p:cNvPr id="25" name="Picture 24" descr="overview_interfaces.bmp"/>
            <p:cNvPicPr>
              <a:picLocks noChangeAspect="1"/>
            </p:cNvPicPr>
            <p:nvPr/>
          </p:nvPicPr>
          <p:blipFill>
            <a:blip r:embed="rId6"/>
            <a:srcRect t="28129" b="14064"/>
            <a:stretch>
              <a:fillRect/>
            </a:stretch>
          </p:blipFill>
          <p:spPr>
            <a:xfrm>
              <a:off x="2544555" y="3600847"/>
              <a:ext cx="548640" cy="317153"/>
            </a:xfrm>
            <a:prstGeom prst="rect">
              <a:avLst/>
            </a:prstGeom>
          </p:spPr>
        </p:pic>
        <p:grpSp>
          <p:nvGrpSpPr>
            <p:cNvPr id="26" name="Group 50"/>
            <p:cNvGrpSpPr/>
            <p:nvPr/>
          </p:nvGrpSpPr>
          <p:grpSpPr>
            <a:xfrm>
              <a:off x="470338" y="3582452"/>
              <a:ext cx="548640" cy="353943"/>
              <a:chOff x="272743" y="3581926"/>
              <a:chExt cx="548640" cy="353943"/>
            </a:xfrm>
          </p:grpSpPr>
          <p:pic>
            <p:nvPicPr>
              <p:cNvPr id="34" name="Picture 33" descr="overview_nothing.bmp"/>
              <p:cNvPicPr>
                <a:picLocks noChangeAspect="1"/>
              </p:cNvPicPr>
              <p:nvPr/>
            </p:nvPicPr>
            <p:blipFill>
              <a:blip r:embed="rId7"/>
              <a:srcRect t="28129" b="14064"/>
              <a:stretch>
                <a:fillRect/>
              </a:stretch>
            </p:blipFill>
            <p:spPr>
              <a:xfrm>
                <a:off x="272743" y="3600321"/>
                <a:ext cx="548640" cy="317153"/>
              </a:xfrm>
              <a:prstGeom prst="rect">
                <a:avLst/>
              </a:prstGeom>
            </p:spPr>
          </p:pic>
          <p:sp>
            <p:nvSpPr>
              <p:cNvPr id="35" name="TextBox 34"/>
              <p:cNvSpPr txBox="1"/>
              <p:nvPr/>
            </p:nvSpPr>
            <p:spPr>
              <a:xfrm>
                <a:off x="393816" y="3581926"/>
                <a:ext cx="306494" cy="353943"/>
              </a:xfrm>
              <a:prstGeom prst="rect">
                <a:avLst/>
              </a:prstGeom>
              <a:noFill/>
            </p:spPr>
            <p:txBody>
              <a:bodyPr wrap="none" rtlCol="0">
                <a:spAutoFit/>
              </a:bodyPr>
              <a:lstStyle/>
              <a:p>
                <a:r>
                  <a:rPr lang="en-US" sz="1700" dirty="0" smtClean="0">
                    <a:solidFill>
                      <a:srgbClr val="FFFFFF"/>
                    </a:solidFill>
                  </a:rPr>
                  <a:t>b</a:t>
                </a:r>
              </a:p>
            </p:txBody>
          </p:sp>
        </p:grpSp>
        <p:grpSp>
          <p:nvGrpSpPr>
            <p:cNvPr id="27" name="Group 59"/>
            <p:cNvGrpSpPr/>
            <p:nvPr/>
          </p:nvGrpSpPr>
          <p:grpSpPr>
            <a:xfrm>
              <a:off x="1190296" y="3582452"/>
              <a:ext cx="548640" cy="353943"/>
              <a:chOff x="992701" y="3582977"/>
              <a:chExt cx="548640" cy="353943"/>
            </a:xfrm>
          </p:grpSpPr>
          <p:pic>
            <p:nvPicPr>
              <p:cNvPr id="32" name="Picture 31" descr="overview_nothing.bmp"/>
              <p:cNvPicPr>
                <a:picLocks noChangeAspect="1"/>
              </p:cNvPicPr>
              <p:nvPr/>
            </p:nvPicPr>
            <p:blipFill>
              <a:blip r:embed="rId7"/>
              <a:srcRect t="28129" b="14064"/>
              <a:stretch>
                <a:fillRect/>
              </a:stretch>
            </p:blipFill>
            <p:spPr>
              <a:xfrm>
                <a:off x="992701" y="3601372"/>
                <a:ext cx="548640" cy="317153"/>
              </a:xfrm>
              <a:prstGeom prst="rect">
                <a:avLst/>
              </a:prstGeom>
            </p:spPr>
          </p:pic>
          <p:sp>
            <p:nvSpPr>
              <p:cNvPr id="33" name="TextBox 32"/>
              <p:cNvSpPr txBox="1"/>
              <p:nvPr/>
            </p:nvSpPr>
            <p:spPr>
              <a:xfrm>
                <a:off x="1138620" y="3582977"/>
                <a:ext cx="256802" cy="353943"/>
              </a:xfrm>
              <a:prstGeom prst="rect">
                <a:avLst/>
              </a:prstGeom>
              <a:noFill/>
            </p:spPr>
            <p:txBody>
              <a:bodyPr wrap="none" rtlCol="0">
                <a:spAutoFit/>
              </a:bodyPr>
              <a:lstStyle/>
              <a:p>
                <a:r>
                  <a:rPr lang="en-US" sz="1700" dirty="0" smtClean="0">
                    <a:solidFill>
                      <a:srgbClr val="FFFFFF"/>
                    </a:solidFill>
                  </a:rPr>
                  <a:t>r</a:t>
                </a:r>
              </a:p>
            </p:txBody>
          </p:sp>
        </p:grpSp>
      </p:grpSp>
    </p:spTree>
  </p:cSld>
  <p:clrMapOvr>
    <a:masterClrMapping/>
  </p:clrMapOvr>
  <p:transition advTm="8299"/>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p:cNvGrpSpPr/>
          <p:nvPr/>
        </p:nvGrpSpPr>
        <p:grpSpPr bwMode="auto">
          <a:xfrm>
            <a:off x="1612757" y="2354263"/>
            <a:ext cx="4089685" cy="1143000"/>
            <a:chOff x="1625315" y="2354263"/>
            <a:chExt cx="4089685" cy="1143000"/>
          </a:xfrm>
        </p:grpSpPr>
        <p:pic>
          <p:nvPicPr>
            <p:cNvPr id="50205" name="Picture 30" descr="lp.bmp"/>
            <p:cNvPicPr>
              <a:picLocks noChangeAspect="1"/>
            </p:cNvPicPr>
            <p:nvPr/>
          </p:nvPicPr>
          <p:blipFill>
            <a:blip r:embed="rId6"/>
            <a:srcRect/>
            <a:stretch>
              <a:fillRect/>
            </a:stretch>
          </p:blipFill>
          <p:spPr bwMode="auto">
            <a:xfrm>
              <a:off x="2285408" y="2354263"/>
              <a:ext cx="3429592" cy="1143000"/>
            </a:xfrm>
            <a:prstGeom prst="rect">
              <a:avLst/>
            </a:prstGeom>
            <a:noFill/>
            <a:ln w="9525">
              <a:noFill/>
              <a:miter lim="800000"/>
              <a:headEnd/>
              <a:tailEnd/>
            </a:ln>
          </p:spPr>
        </p:pic>
        <p:pic>
          <p:nvPicPr>
            <p:cNvPr id="33" name="Picture 32" descr="TP_tmp.emf"/>
            <p:cNvPicPr>
              <a:picLocks noChangeAspect="1"/>
            </p:cNvPicPr>
            <p:nvPr>
              <p:custDataLst>
                <p:tags r:id="rId3"/>
              </p:custDataLst>
            </p:nvPr>
          </p:nvPicPr>
          <p:blipFill>
            <a:blip r:embed="rId7"/>
            <a:stretch>
              <a:fillRect/>
            </a:stretch>
          </p:blipFill>
          <p:spPr bwMode="auto">
            <a:xfrm>
              <a:off x="1625315" y="2786241"/>
              <a:ext cx="558635" cy="228324"/>
            </a:xfrm>
            <a:prstGeom prst="rect">
              <a:avLst/>
            </a:prstGeom>
            <a:noFill/>
            <a:ln/>
            <a:effectLst/>
          </p:spPr>
        </p:pic>
      </p:grpSp>
      <p:pic>
        <p:nvPicPr>
          <p:cNvPr id="48" name="Picture 47" descr="TP_tmp.emf"/>
          <p:cNvPicPr>
            <a:picLocks noChangeAspect="1"/>
          </p:cNvPicPr>
          <p:nvPr>
            <p:custDataLst>
              <p:tags r:id="rId2"/>
            </p:custDataLst>
          </p:nvPr>
        </p:nvPicPr>
        <p:blipFill>
          <a:blip r:embed="rId8"/>
          <a:stretch>
            <a:fillRect/>
          </a:stretch>
        </p:blipFill>
        <p:spPr bwMode="auto">
          <a:xfrm>
            <a:off x="939522" y="1859422"/>
            <a:ext cx="178134" cy="254260"/>
          </a:xfrm>
          <a:prstGeom prst="rect">
            <a:avLst/>
          </a:prstGeom>
          <a:noFill/>
          <a:ln/>
          <a:effectLst/>
        </p:spPr>
      </p:pic>
      <p:pic>
        <p:nvPicPr>
          <p:cNvPr id="50204" name="Picture 21" descr="direct-lighting.png"/>
          <p:cNvPicPr>
            <a:picLocks noChangeAspect="1"/>
          </p:cNvPicPr>
          <p:nvPr/>
        </p:nvPicPr>
        <p:blipFill>
          <a:blip r:embed="rId9"/>
          <a:srcRect/>
          <a:stretch>
            <a:fillRect/>
          </a:stretch>
        </p:blipFill>
        <p:spPr bwMode="auto">
          <a:xfrm>
            <a:off x="1246589" y="1828800"/>
            <a:ext cx="5163736" cy="365125"/>
          </a:xfrm>
          <a:prstGeom prst="rect">
            <a:avLst/>
          </a:prstGeom>
          <a:noFill/>
          <a:ln w="9525">
            <a:noFill/>
            <a:miter lim="800000"/>
            <a:headEnd/>
            <a:tailEnd/>
          </a:ln>
        </p:spPr>
      </p:pic>
      <p:pic>
        <p:nvPicPr>
          <p:cNvPr id="50186" name="Picture 33" descr="overhead-maze.bmp"/>
          <p:cNvPicPr>
            <a:picLocks noChangeAspect="1"/>
          </p:cNvPicPr>
          <p:nvPr/>
        </p:nvPicPr>
        <p:blipFill>
          <a:blip r:embed="rId10"/>
          <a:srcRect t="22221" b="11111"/>
          <a:stretch>
            <a:fillRect/>
          </a:stretch>
        </p:blipFill>
        <p:spPr bwMode="auto">
          <a:xfrm>
            <a:off x="2976563" y="762000"/>
            <a:ext cx="1371600" cy="914400"/>
          </a:xfrm>
          <a:prstGeom prst="rect">
            <a:avLst/>
          </a:prstGeom>
          <a:noFill/>
          <a:ln w="9525">
            <a:noFill/>
            <a:miter lim="800000"/>
            <a:headEnd/>
            <a:tailEnd/>
          </a:ln>
        </p:spPr>
      </p:pic>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Bs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grpSp>
        <p:nvGrpSpPr>
          <p:cNvPr id="4" name="Group 65"/>
          <p:cNvGrpSpPr>
            <a:grpSpLocks/>
          </p:cNvGrpSpPr>
          <p:nvPr/>
        </p:nvGrpSpPr>
        <p:grpSpPr bwMode="auto">
          <a:xfrm>
            <a:off x="609600" y="3657600"/>
            <a:ext cx="6153150" cy="358775"/>
            <a:chOff x="205156" y="1942748"/>
            <a:chExt cx="6153381" cy="358445"/>
          </a:xfrm>
        </p:grpSpPr>
        <p:sp>
          <p:nvSpPr>
            <p:cNvPr id="50187" name="TextBox 118"/>
            <p:cNvSpPr txBox="1">
              <a:spLocks noChangeArrowheads="1"/>
            </p:cNvSpPr>
            <p:nvPr/>
          </p:nvSpPr>
          <p:spPr bwMode="auto">
            <a:xfrm>
              <a:off x="205156" y="1945619"/>
              <a:ext cx="997389" cy="353943"/>
            </a:xfrm>
            <a:prstGeom prst="rect">
              <a:avLst/>
            </a:prstGeom>
            <a:noFill/>
            <a:ln w="9525">
              <a:noFill/>
              <a:miter lim="800000"/>
              <a:headEnd/>
              <a:tailEnd/>
            </a:ln>
          </p:spPr>
          <p:txBody>
            <a:bodyPr wrap="none">
              <a:spAutoFit/>
            </a:bodyPr>
            <a:lstStyle/>
            <a:p>
              <a:r>
                <a:rPr lang="en-US" sz="1700"/>
                <a:t>Records</a:t>
              </a:r>
            </a:p>
          </p:txBody>
        </p:sp>
        <p:grpSp>
          <p:nvGrpSpPr>
            <p:cNvPr id="50188" name="Group 64"/>
            <p:cNvGrpSpPr>
              <a:grpSpLocks/>
            </p:cNvGrpSpPr>
            <p:nvPr/>
          </p:nvGrpSpPr>
          <p:grpSpPr bwMode="auto">
            <a:xfrm>
              <a:off x="1199238" y="1942748"/>
              <a:ext cx="5159299" cy="358445"/>
              <a:chOff x="1199238" y="1942748"/>
              <a:chExt cx="5159299" cy="358445"/>
            </a:xfrm>
          </p:grpSpPr>
          <p:sp>
            <p:nvSpPr>
              <p:cNvPr id="24" name="Rectangle 23"/>
              <p:cNvSpPr/>
              <p:nvPr/>
            </p:nvSpPr>
            <p:spPr>
              <a:xfrm>
                <a:off x="1198968" y="1942748"/>
                <a:ext cx="363552"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 name="Rectangle 34"/>
              <p:cNvSpPr/>
              <p:nvPr/>
            </p:nvSpPr>
            <p:spPr>
              <a:xfrm>
                <a:off x="1567282" y="1942748"/>
                <a:ext cx="363552"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6" name="Rectangle 35"/>
              <p:cNvSpPr/>
              <p:nvPr/>
            </p:nvSpPr>
            <p:spPr>
              <a:xfrm>
                <a:off x="1932421" y="1942748"/>
                <a:ext cx="371489"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7" name="Rectangle 36"/>
              <p:cNvSpPr/>
              <p:nvPr/>
            </p:nvSpPr>
            <p:spPr>
              <a:xfrm>
                <a:off x="2303910" y="1942748"/>
                <a:ext cx="366727"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 name="Rectangle 37"/>
              <p:cNvSpPr/>
              <p:nvPr/>
            </p:nvSpPr>
            <p:spPr>
              <a:xfrm>
                <a:off x="2672223" y="1942748"/>
                <a:ext cx="363552"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 name="Rectangle 39"/>
              <p:cNvSpPr/>
              <p:nvPr/>
            </p:nvSpPr>
            <p:spPr>
              <a:xfrm>
                <a:off x="3040537" y="1942748"/>
                <a:ext cx="363552"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 name="Rectangle 40"/>
              <p:cNvSpPr/>
              <p:nvPr/>
            </p:nvSpPr>
            <p:spPr>
              <a:xfrm>
                <a:off x="3405676" y="1942748"/>
                <a:ext cx="371489"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2" name="Rectangle 41"/>
              <p:cNvSpPr/>
              <p:nvPr/>
            </p:nvSpPr>
            <p:spPr>
              <a:xfrm>
                <a:off x="3777165" y="1942748"/>
                <a:ext cx="366727"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 name="Rectangle 42"/>
              <p:cNvSpPr/>
              <p:nvPr/>
            </p:nvSpPr>
            <p:spPr>
              <a:xfrm>
                <a:off x="4143892" y="1942748"/>
                <a:ext cx="363551"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 name="Rectangle 44"/>
              <p:cNvSpPr/>
              <p:nvPr/>
            </p:nvSpPr>
            <p:spPr>
              <a:xfrm>
                <a:off x="4512206" y="1942748"/>
                <a:ext cx="363551"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6" name="Rectangle 45"/>
              <p:cNvSpPr/>
              <p:nvPr/>
            </p:nvSpPr>
            <p:spPr>
              <a:xfrm>
                <a:off x="4877344" y="1942748"/>
                <a:ext cx="371489"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 name="Rectangle 46"/>
              <p:cNvSpPr/>
              <p:nvPr/>
            </p:nvSpPr>
            <p:spPr>
              <a:xfrm>
                <a:off x="5248833" y="1942748"/>
                <a:ext cx="366726"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 name="Rectangle 48"/>
              <p:cNvSpPr/>
              <p:nvPr/>
            </p:nvSpPr>
            <p:spPr>
              <a:xfrm>
                <a:off x="5617147" y="1942748"/>
                <a:ext cx="363551"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0" name="Rectangle 49"/>
              <p:cNvSpPr/>
              <p:nvPr/>
            </p:nvSpPr>
            <p:spPr>
              <a:xfrm>
                <a:off x="5985461" y="1942748"/>
                <a:ext cx="373076"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sp>
        <p:nvSpPr>
          <p:cNvPr id="68" name="Rectangle 67"/>
          <p:cNvSpPr/>
          <p:nvPr/>
        </p:nvSpPr>
        <p:spPr>
          <a:xfrm>
            <a:off x="1700213" y="3733800"/>
            <a:ext cx="1295400" cy="228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000" dirty="0" smtClean="0"/>
              <a:t>Block 0 – Front Left</a:t>
            </a:r>
            <a:endParaRPr lang="en-US" sz="1000" dirty="0"/>
          </a:p>
        </p:txBody>
      </p:sp>
      <p:sp>
        <p:nvSpPr>
          <p:cNvPr id="69" name="Rectangle 68"/>
          <p:cNvSpPr/>
          <p:nvPr/>
        </p:nvSpPr>
        <p:spPr>
          <a:xfrm>
            <a:off x="3148013" y="3733800"/>
            <a:ext cx="1676400" cy="228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000" dirty="0" smtClean="0"/>
              <a:t>Block 1 – Front Right</a:t>
            </a:r>
            <a:endParaRPr lang="en-US" sz="1000" dirty="0"/>
          </a:p>
        </p:txBody>
      </p:sp>
      <p:sp>
        <p:nvSpPr>
          <p:cNvPr id="70" name="Rectangle 69"/>
          <p:cNvSpPr/>
          <p:nvPr/>
        </p:nvSpPr>
        <p:spPr>
          <a:xfrm>
            <a:off x="4976813" y="3733800"/>
            <a:ext cx="1676400" cy="228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000" dirty="0" smtClean="0"/>
              <a:t>Block 2 – Back</a:t>
            </a:r>
            <a:endParaRPr lang="en-US" sz="1000" dirty="0"/>
          </a:p>
        </p:txBody>
      </p:sp>
      <p:grpSp>
        <p:nvGrpSpPr>
          <p:cNvPr id="66" name="Group 65"/>
          <p:cNvGrpSpPr/>
          <p:nvPr/>
        </p:nvGrpSpPr>
        <p:grpSpPr>
          <a:xfrm>
            <a:off x="4666593" y="88287"/>
            <a:ext cx="2617077" cy="479041"/>
            <a:chOff x="4672899" y="18918"/>
            <a:chExt cx="2617077" cy="479041"/>
          </a:xfrm>
        </p:grpSpPr>
        <p:sp>
          <p:nvSpPr>
            <p:cNvPr id="67" name="Rectangle 66"/>
            <p:cNvSpPr/>
            <p:nvPr/>
          </p:nvSpPr>
          <p:spPr>
            <a:xfrm>
              <a:off x="4672899" y="18918"/>
              <a:ext cx="2617077" cy="479041"/>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71" name="Straight Arrow Connector 70"/>
            <p:cNvCxnSpPr/>
            <p:nvPr/>
          </p:nvCxnSpPr>
          <p:spPr>
            <a:xfrm>
              <a:off x="4699792" y="281233"/>
              <a:ext cx="2516226" cy="1270"/>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72" name="Picture 71" descr="overview_direct.bmp"/>
            <p:cNvPicPr>
              <a:picLocks noChangeAspect="1"/>
            </p:cNvPicPr>
            <p:nvPr/>
          </p:nvPicPr>
          <p:blipFill>
            <a:blip r:embed="rId11"/>
            <a:srcRect t="28129" b="14064"/>
            <a:stretch>
              <a:fillRect/>
            </a:stretch>
          </p:blipFill>
          <p:spPr>
            <a:xfrm>
              <a:off x="5961267" y="155068"/>
              <a:ext cx="438701" cy="253600"/>
            </a:xfrm>
            <a:prstGeom prst="rect">
              <a:avLst/>
            </a:prstGeom>
          </p:spPr>
        </p:pic>
        <p:pic>
          <p:nvPicPr>
            <p:cNvPr id="73" name="Picture 72" descr="overview_interfaces.bmp"/>
            <p:cNvPicPr>
              <a:picLocks noChangeAspect="1"/>
            </p:cNvPicPr>
            <p:nvPr/>
          </p:nvPicPr>
          <p:blipFill>
            <a:blip r:embed="rId12"/>
            <a:srcRect t="28129" b="14064"/>
            <a:stretch>
              <a:fillRect/>
            </a:stretch>
          </p:blipFill>
          <p:spPr>
            <a:xfrm>
              <a:off x="6505861" y="155068"/>
              <a:ext cx="438701" cy="253600"/>
            </a:xfrm>
            <a:prstGeom prst="rect">
              <a:avLst/>
            </a:prstGeom>
          </p:spPr>
        </p:pic>
        <p:pic>
          <p:nvPicPr>
            <p:cNvPr id="74" name="Picture 73" descr="overview_nothing.bmp"/>
            <p:cNvPicPr>
              <a:picLocks noChangeAspect="1"/>
            </p:cNvPicPr>
            <p:nvPr/>
          </p:nvPicPr>
          <p:blipFill>
            <a:blip r:embed="rId13"/>
            <a:srcRect t="28129" b="14064"/>
            <a:stretch>
              <a:fillRect/>
            </a:stretch>
          </p:blipFill>
          <p:spPr>
            <a:xfrm>
              <a:off x="4847286" y="155068"/>
              <a:ext cx="438701" cy="253600"/>
            </a:xfrm>
            <a:prstGeom prst="rect">
              <a:avLst/>
            </a:prstGeom>
          </p:spPr>
        </p:pic>
        <p:sp>
          <p:nvSpPr>
            <p:cNvPr id="75" name="TextBox 74"/>
            <p:cNvSpPr txBox="1"/>
            <p:nvPr/>
          </p:nvSpPr>
          <p:spPr>
            <a:xfrm>
              <a:off x="4925180" y="115135"/>
              <a:ext cx="245077" cy="283018"/>
            </a:xfrm>
            <a:prstGeom prst="rect">
              <a:avLst/>
            </a:prstGeom>
            <a:noFill/>
          </p:spPr>
          <p:txBody>
            <a:bodyPr wrap="none" rtlCol="0">
              <a:spAutoFit/>
            </a:bodyPr>
            <a:lstStyle/>
            <a:p>
              <a:r>
                <a:rPr lang="en-US" sz="1700" dirty="0" smtClean="0">
                  <a:solidFill>
                    <a:srgbClr val="FFFFFF"/>
                  </a:solidFill>
                </a:rPr>
                <a:t>b</a:t>
              </a:r>
            </a:p>
          </p:txBody>
        </p:sp>
        <p:pic>
          <p:nvPicPr>
            <p:cNvPr id="76" name="Picture 75" descr="overview_nothing.bmp"/>
            <p:cNvPicPr>
              <a:picLocks noChangeAspect="1"/>
            </p:cNvPicPr>
            <p:nvPr/>
          </p:nvPicPr>
          <p:blipFill>
            <a:blip r:embed="rId13"/>
            <a:srcRect t="28129" b="14064"/>
            <a:stretch>
              <a:fillRect/>
            </a:stretch>
          </p:blipFill>
          <p:spPr>
            <a:xfrm>
              <a:off x="5422975" y="155068"/>
              <a:ext cx="438701" cy="253600"/>
            </a:xfrm>
            <a:prstGeom prst="rect">
              <a:avLst/>
            </a:prstGeom>
          </p:spPr>
        </p:pic>
        <p:sp>
          <p:nvSpPr>
            <p:cNvPr id="77" name="TextBox 76"/>
            <p:cNvSpPr txBox="1"/>
            <p:nvPr/>
          </p:nvSpPr>
          <p:spPr>
            <a:xfrm>
              <a:off x="5539654" y="102523"/>
              <a:ext cx="205343" cy="283018"/>
            </a:xfrm>
            <a:prstGeom prst="rect">
              <a:avLst/>
            </a:prstGeom>
            <a:noFill/>
          </p:spPr>
          <p:txBody>
            <a:bodyPr wrap="none" rtlCol="0">
              <a:spAutoFit/>
            </a:bodyPr>
            <a:lstStyle/>
            <a:p>
              <a:r>
                <a:rPr lang="en-US" sz="1700" dirty="0" smtClean="0">
                  <a:solidFill>
                    <a:srgbClr val="FFFFFF"/>
                  </a:solidFill>
                </a:rPr>
                <a:t>r</a:t>
              </a:r>
            </a:p>
          </p:txBody>
        </p:sp>
        <p:sp>
          <p:nvSpPr>
            <p:cNvPr id="78" name="Rectangle 77"/>
            <p:cNvSpPr/>
            <p:nvPr/>
          </p:nvSpPr>
          <p:spPr>
            <a:xfrm>
              <a:off x="5969672" y="105481"/>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9" name="Rectangle 78"/>
            <p:cNvSpPr/>
            <p:nvPr/>
          </p:nvSpPr>
          <p:spPr>
            <a:xfrm>
              <a:off x="6514265" y="125652"/>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1" name="Rectangle 80"/>
            <p:cNvSpPr/>
            <p:nvPr/>
          </p:nvSpPr>
          <p:spPr>
            <a:xfrm>
              <a:off x="5430120" y="100439"/>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ustDataLst>
      <p:tags r:id="rId1"/>
    </p:custDataLst>
  </p:cSld>
  <p:clrMapOvr>
    <a:masterClrMapping/>
  </p:clrMapOvr>
  <p:transition advTm="2655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20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7" name="Group 126"/>
          <p:cNvGrpSpPr/>
          <p:nvPr/>
        </p:nvGrpSpPr>
        <p:grpSpPr>
          <a:xfrm>
            <a:off x="2108951" y="2401556"/>
            <a:ext cx="596641" cy="602900"/>
            <a:chOff x="2108951" y="2401556"/>
            <a:chExt cx="596641" cy="602900"/>
          </a:xfrm>
        </p:grpSpPr>
        <p:pic>
          <p:nvPicPr>
            <p:cNvPr id="126" name="Picture 125" descr="bs_multiply.png"/>
            <p:cNvPicPr>
              <a:picLocks noChangeAspect="1"/>
            </p:cNvPicPr>
            <p:nvPr/>
          </p:nvPicPr>
          <p:blipFill>
            <a:blip r:embed="rId5"/>
            <a:srcRect t="87505" r="92858"/>
            <a:stretch>
              <a:fillRect/>
            </a:stretch>
          </p:blipFill>
          <p:spPr>
            <a:xfrm>
              <a:off x="2247956" y="2401556"/>
              <a:ext cx="457636" cy="457033"/>
            </a:xfrm>
            <a:prstGeom prst="rect">
              <a:avLst/>
            </a:prstGeom>
            <a:ln w="3175">
              <a:solidFill>
                <a:srgbClr val="FFFFFF"/>
              </a:solidFill>
            </a:ln>
          </p:spPr>
        </p:pic>
        <p:pic>
          <p:nvPicPr>
            <p:cNvPr id="125" name="Picture 124" descr="bs_multiply.png"/>
            <p:cNvPicPr>
              <a:picLocks noChangeAspect="1"/>
            </p:cNvPicPr>
            <p:nvPr/>
          </p:nvPicPr>
          <p:blipFill>
            <a:blip r:embed="rId5"/>
            <a:srcRect t="74913" r="92858" b="12541"/>
            <a:stretch>
              <a:fillRect/>
            </a:stretch>
          </p:blipFill>
          <p:spPr>
            <a:xfrm>
              <a:off x="2222835" y="2428352"/>
              <a:ext cx="457636" cy="458874"/>
            </a:xfrm>
            <a:prstGeom prst="rect">
              <a:avLst/>
            </a:prstGeom>
            <a:ln w="3175">
              <a:solidFill>
                <a:srgbClr val="FFFFFF"/>
              </a:solidFill>
            </a:ln>
          </p:spPr>
        </p:pic>
        <p:pic>
          <p:nvPicPr>
            <p:cNvPr id="124" name="Picture 123" descr="bs_multiply.png"/>
            <p:cNvPicPr>
              <a:picLocks noChangeAspect="1"/>
            </p:cNvPicPr>
            <p:nvPr/>
          </p:nvPicPr>
          <p:blipFill>
            <a:blip r:embed="rId5"/>
            <a:srcRect t="62505" r="92858" b="25041"/>
            <a:stretch>
              <a:fillRect/>
            </a:stretch>
          </p:blipFill>
          <p:spPr>
            <a:xfrm>
              <a:off x="2191016" y="2455147"/>
              <a:ext cx="457636" cy="455525"/>
            </a:xfrm>
            <a:prstGeom prst="rect">
              <a:avLst/>
            </a:prstGeom>
            <a:ln w="3175">
              <a:solidFill>
                <a:srgbClr val="FFFFFF"/>
              </a:solidFill>
            </a:ln>
          </p:spPr>
        </p:pic>
        <p:pic>
          <p:nvPicPr>
            <p:cNvPr id="123" name="Picture 122" descr="bs_multiply.png"/>
            <p:cNvPicPr>
              <a:picLocks noChangeAspect="1"/>
            </p:cNvPicPr>
            <p:nvPr/>
          </p:nvPicPr>
          <p:blipFill>
            <a:blip r:embed="rId5"/>
            <a:srcRect t="49771" r="92858" b="37316"/>
            <a:stretch>
              <a:fillRect/>
            </a:stretch>
          </p:blipFill>
          <p:spPr>
            <a:xfrm>
              <a:off x="2162544" y="2481942"/>
              <a:ext cx="457636" cy="472273"/>
            </a:xfrm>
            <a:prstGeom prst="rect">
              <a:avLst/>
            </a:prstGeom>
            <a:ln w="3175">
              <a:solidFill>
                <a:srgbClr val="FFFFFF"/>
              </a:solidFill>
            </a:ln>
          </p:spPr>
        </p:pic>
        <p:pic>
          <p:nvPicPr>
            <p:cNvPr id="122" name="Picture 121" descr="bs_multiply.png"/>
            <p:cNvPicPr>
              <a:picLocks noChangeAspect="1"/>
            </p:cNvPicPr>
            <p:nvPr/>
          </p:nvPicPr>
          <p:blipFill>
            <a:blip r:embed="rId5"/>
            <a:srcRect t="37321" r="92858" b="49951"/>
            <a:stretch>
              <a:fillRect/>
            </a:stretch>
          </p:blipFill>
          <p:spPr>
            <a:xfrm>
              <a:off x="2134074" y="2508738"/>
              <a:ext cx="457636" cy="465573"/>
            </a:xfrm>
            <a:prstGeom prst="rect">
              <a:avLst/>
            </a:prstGeom>
            <a:ln w="3175">
              <a:solidFill>
                <a:srgbClr val="FFFFFF"/>
              </a:solidFill>
            </a:ln>
          </p:spPr>
        </p:pic>
        <p:pic>
          <p:nvPicPr>
            <p:cNvPr id="121" name="Picture 120" descr="bs_multiply.png"/>
            <p:cNvPicPr>
              <a:picLocks noChangeAspect="1"/>
            </p:cNvPicPr>
            <p:nvPr/>
          </p:nvPicPr>
          <p:blipFill>
            <a:blip r:embed="rId5"/>
            <a:srcRect t="25096" r="92858" b="62267"/>
            <a:stretch>
              <a:fillRect/>
            </a:stretch>
          </p:blipFill>
          <p:spPr>
            <a:xfrm>
              <a:off x="2108951" y="2542232"/>
              <a:ext cx="457636" cy="462224"/>
            </a:xfrm>
            <a:prstGeom prst="rect">
              <a:avLst/>
            </a:prstGeom>
            <a:ln w="3175">
              <a:solidFill>
                <a:srgbClr val="FFFFFF"/>
              </a:solidFill>
            </a:ln>
          </p:spPr>
        </p:pic>
      </p:grpSp>
      <p:pic>
        <p:nvPicPr>
          <p:cNvPr id="120" name="Picture 119" descr="bs_multiply.png"/>
          <p:cNvPicPr>
            <a:picLocks noChangeAspect="1"/>
          </p:cNvPicPr>
          <p:nvPr/>
        </p:nvPicPr>
        <p:blipFill>
          <a:blip r:embed="rId5"/>
          <a:srcRect t="12230" r="92858" b="74950"/>
          <a:stretch>
            <a:fillRect/>
          </a:stretch>
        </p:blipFill>
        <p:spPr>
          <a:xfrm>
            <a:off x="2077134" y="2572377"/>
            <a:ext cx="457636" cy="468923"/>
          </a:xfrm>
          <a:prstGeom prst="rect">
            <a:avLst/>
          </a:prstGeom>
          <a:ln w="3175">
            <a:solidFill>
              <a:srgbClr val="FFFFFF"/>
            </a:solidFill>
          </a:ln>
        </p:spPr>
      </p:pic>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Bs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52228" name="Picture 2" descr="S11_LogoHor.png"/>
          <p:cNvPicPr>
            <a:picLocks noChangeAspect="1"/>
          </p:cNvPicPr>
          <p:nvPr/>
        </p:nvPicPr>
        <p:blipFill>
          <a:blip r:embed="rId6"/>
          <a:srcRect t="79630" r="54198"/>
          <a:stretch>
            <a:fillRect/>
          </a:stretch>
        </p:blipFill>
        <p:spPr bwMode="auto">
          <a:xfrm>
            <a:off x="5638800" y="39688"/>
            <a:ext cx="1584325" cy="493712"/>
          </a:xfrm>
          <a:prstGeom prst="rect">
            <a:avLst/>
          </a:prstGeom>
          <a:noFill/>
          <a:ln w="9525">
            <a:noFill/>
            <a:miter lim="800000"/>
            <a:headEnd/>
            <a:tailEnd/>
          </a:ln>
        </p:spPr>
      </p:pic>
      <p:cxnSp>
        <p:nvCxnSpPr>
          <p:cNvPr id="94" name="Straight Connector 93"/>
          <p:cNvCxnSpPr/>
          <p:nvPr/>
        </p:nvCxnSpPr>
        <p:spPr>
          <a:xfrm>
            <a:off x="76200" y="1452563"/>
            <a:ext cx="716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2268" name="Picture 59" descr="lp.bmp"/>
          <p:cNvPicPr>
            <a:picLocks noChangeAspect="1"/>
          </p:cNvPicPr>
          <p:nvPr/>
        </p:nvPicPr>
        <p:blipFill>
          <a:blip r:embed="rId7"/>
          <a:srcRect/>
          <a:stretch>
            <a:fillRect/>
          </a:stretch>
        </p:blipFill>
        <p:spPr bwMode="auto">
          <a:xfrm>
            <a:off x="5372100" y="722605"/>
            <a:ext cx="1828800" cy="609392"/>
          </a:xfrm>
          <a:prstGeom prst="rect">
            <a:avLst/>
          </a:prstGeom>
          <a:noFill/>
          <a:ln w="9525">
            <a:noFill/>
            <a:miter lim="800000"/>
            <a:headEnd/>
            <a:tailEnd/>
          </a:ln>
        </p:spPr>
      </p:pic>
      <p:pic>
        <p:nvPicPr>
          <p:cNvPr id="52269" name="Picture 63" descr="direct-lighting.png"/>
          <p:cNvPicPr>
            <a:picLocks noChangeAspect="1"/>
          </p:cNvPicPr>
          <p:nvPr/>
        </p:nvPicPr>
        <p:blipFill>
          <a:blip r:embed="rId8"/>
          <a:srcRect/>
          <a:stretch>
            <a:fillRect/>
          </a:stretch>
        </p:blipFill>
        <p:spPr bwMode="auto">
          <a:xfrm>
            <a:off x="114300" y="655638"/>
            <a:ext cx="5163671" cy="365780"/>
          </a:xfrm>
          <a:prstGeom prst="rect">
            <a:avLst/>
          </a:prstGeom>
          <a:noFill/>
          <a:ln w="9525">
            <a:noFill/>
            <a:miter lim="800000"/>
            <a:headEnd/>
            <a:tailEnd/>
          </a:ln>
        </p:spPr>
      </p:pic>
      <p:grpSp>
        <p:nvGrpSpPr>
          <p:cNvPr id="52270" name="Group 64"/>
          <p:cNvGrpSpPr>
            <a:grpSpLocks/>
          </p:cNvGrpSpPr>
          <p:nvPr/>
        </p:nvGrpSpPr>
        <p:grpSpPr bwMode="auto">
          <a:xfrm>
            <a:off x="114300" y="1052824"/>
            <a:ext cx="5159299" cy="358464"/>
            <a:chOff x="1199238" y="1942748"/>
            <a:chExt cx="5159299" cy="358445"/>
          </a:xfrm>
        </p:grpSpPr>
        <p:sp>
          <p:nvSpPr>
            <p:cNvPr id="81" name="Rectangle 80"/>
            <p:cNvSpPr/>
            <p:nvPr/>
          </p:nvSpPr>
          <p:spPr>
            <a:xfrm>
              <a:off x="1199238" y="1942437"/>
              <a:ext cx="363538" cy="358756"/>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3" name="Rectangle 82"/>
            <p:cNvSpPr/>
            <p:nvPr/>
          </p:nvSpPr>
          <p:spPr>
            <a:xfrm>
              <a:off x="1567538" y="1942437"/>
              <a:ext cx="363538" cy="358756"/>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4" name="Rectangle 83"/>
            <p:cNvSpPr/>
            <p:nvPr/>
          </p:nvSpPr>
          <p:spPr>
            <a:xfrm>
              <a:off x="1932663" y="1942437"/>
              <a:ext cx="371475" cy="358756"/>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6" name="Rectangle 85"/>
            <p:cNvSpPr/>
            <p:nvPr/>
          </p:nvSpPr>
          <p:spPr>
            <a:xfrm>
              <a:off x="2304138" y="1942437"/>
              <a:ext cx="366713" cy="358756"/>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3" name="Rectangle 92"/>
            <p:cNvSpPr/>
            <p:nvPr/>
          </p:nvSpPr>
          <p:spPr>
            <a:xfrm>
              <a:off x="2672438" y="1942437"/>
              <a:ext cx="363538" cy="358756"/>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5" name="Rectangle 94"/>
            <p:cNvSpPr/>
            <p:nvPr/>
          </p:nvSpPr>
          <p:spPr>
            <a:xfrm>
              <a:off x="3040738" y="1942437"/>
              <a:ext cx="363538" cy="358756"/>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6" name="Rectangle 95"/>
            <p:cNvSpPr/>
            <p:nvPr/>
          </p:nvSpPr>
          <p:spPr>
            <a:xfrm>
              <a:off x="3405863" y="1942437"/>
              <a:ext cx="371475" cy="358756"/>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7" name="Rectangle 96"/>
            <p:cNvSpPr/>
            <p:nvPr/>
          </p:nvSpPr>
          <p:spPr>
            <a:xfrm>
              <a:off x="3777338" y="1942437"/>
              <a:ext cx="366713" cy="358756"/>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8" name="Rectangle 97"/>
            <p:cNvSpPr/>
            <p:nvPr/>
          </p:nvSpPr>
          <p:spPr>
            <a:xfrm>
              <a:off x="4144051" y="1942437"/>
              <a:ext cx="363537" cy="358756"/>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9" name="Rectangle 98"/>
            <p:cNvSpPr/>
            <p:nvPr/>
          </p:nvSpPr>
          <p:spPr>
            <a:xfrm>
              <a:off x="4512351" y="1942437"/>
              <a:ext cx="363537" cy="358756"/>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0" name="Rectangle 99"/>
            <p:cNvSpPr/>
            <p:nvPr/>
          </p:nvSpPr>
          <p:spPr>
            <a:xfrm>
              <a:off x="4877476" y="1942437"/>
              <a:ext cx="371475" cy="358756"/>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1" name="Rectangle 100"/>
            <p:cNvSpPr/>
            <p:nvPr/>
          </p:nvSpPr>
          <p:spPr>
            <a:xfrm>
              <a:off x="5248951" y="1942437"/>
              <a:ext cx="366712" cy="358756"/>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2" name="Rectangle 101"/>
            <p:cNvSpPr/>
            <p:nvPr/>
          </p:nvSpPr>
          <p:spPr>
            <a:xfrm>
              <a:off x="5617251" y="1942437"/>
              <a:ext cx="363537" cy="358756"/>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3" name="Rectangle 102"/>
            <p:cNvSpPr/>
            <p:nvPr/>
          </p:nvSpPr>
          <p:spPr>
            <a:xfrm>
              <a:off x="5985551" y="1942437"/>
              <a:ext cx="373062" cy="358756"/>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69" name="Rectangle 68"/>
          <p:cNvSpPr/>
          <p:nvPr/>
        </p:nvSpPr>
        <p:spPr bwMode="auto">
          <a:xfrm>
            <a:off x="116477" y="1054690"/>
            <a:ext cx="363538" cy="35877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70" name="Picture 63" descr="direct-lighting.png"/>
          <p:cNvPicPr>
            <a:picLocks noChangeAspect="1"/>
          </p:cNvPicPr>
          <p:nvPr/>
        </p:nvPicPr>
        <p:blipFill>
          <a:blip r:embed="rId8"/>
          <a:srcRect r="92769"/>
          <a:stretch>
            <a:fillRect/>
          </a:stretch>
        </p:blipFill>
        <p:spPr bwMode="auto">
          <a:xfrm>
            <a:off x="116477" y="644751"/>
            <a:ext cx="373380" cy="365780"/>
          </a:xfrm>
          <a:prstGeom prst="rect">
            <a:avLst/>
          </a:prstGeom>
          <a:noFill/>
          <a:ln w="9525">
            <a:noFill/>
            <a:miter lim="800000"/>
            <a:headEnd/>
            <a:tailEnd/>
          </a:ln>
        </p:spPr>
      </p:pic>
      <p:pic>
        <p:nvPicPr>
          <p:cNvPr id="71" name="Picture 59" descr="lp.bmp"/>
          <p:cNvPicPr>
            <a:picLocks noChangeAspect="1"/>
          </p:cNvPicPr>
          <p:nvPr/>
        </p:nvPicPr>
        <p:blipFill>
          <a:blip r:embed="rId7"/>
          <a:srcRect l="62853" r="33241"/>
          <a:stretch>
            <a:fillRect/>
          </a:stretch>
        </p:blipFill>
        <p:spPr bwMode="auto">
          <a:xfrm>
            <a:off x="6523740" y="724782"/>
            <a:ext cx="71438" cy="609392"/>
          </a:xfrm>
          <a:prstGeom prst="rect">
            <a:avLst/>
          </a:prstGeom>
          <a:noFill/>
          <a:ln w="9525">
            <a:noFill/>
            <a:miter lim="800000"/>
            <a:headEnd/>
            <a:tailEnd/>
          </a:ln>
        </p:spPr>
      </p:pic>
      <p:sp>
        <p:nvSpPr>
          <p:cNvPr id="72" name="TextBox 71"/>
          <p:cNvSpPr txBox="1"/>
          <p:nvPr/>
        </p:nvSpPr>
        <p:spPr>
          <a:xfrm>
            <a:off x="404946" y="3148148"/>
            <a:ext cx="671979" cy="307777"/>
          </a:xfrm>
          <a:prstGeom prst="rect">
            <a:avLst/>
          </a:prstGeom>
          <a:noFill/>
        </p:spPr>
        <p:txBody>
          <a:bodyPr wrap="none" rtlCol="0">
            <a:spAutoFit/>
          </a:bodyPr>
          <a:lstStyle/>
          <a:p>
            <a:r>
              <a:rPr lang="en-US" sz="1400" dirty="0" smtClean="0"/>
              <a:t>16x16</a:t>
            </a:r>
          </a:p>
        </p:txBody>
      </p:sp>
      <p:sp>
        <p:nvSpPr>
          <p:cNvPr id="74" name="TextBox 73"/>
          <p:cNvSpPr txBox="1"/>
          <p:nvPr/>
        </p:nvSpPr>
        <p:spPr>
          <a:xfrm>
            <a:off x="672737" y="3807023"/>
            <a:ext cx="1059906" cy="307777"/>
          </a:xfrm>
          <a:prstGeom prst="rect">
            <a:avLst/>
          </a:prstGeom>
          <a:noFill/>
        </p:spPr>
        <p:txBody>
          <a:bodyPr wrap="none" rtlCol="0">
            <a:spAutoFit/>
          </a:bodyPr>
          <a:lstStyle/>
          <a:p>
            <a:r>
              <a:rPr lang="en-US" sz="1400" dirty="0" smtClean="0"/>
              <a:t>16x16 x 32</a:t>
            </a:r>
          </a:p>
        </p:txBody>
      </p:sp>
      <p:pic>
        <p:nvPicPr>
          <p:cNvPr id="78" name="Picture 77" descr="bs_multiply.png"/>
          <p:cNvPicPr>
            <a:picLocks noChangeAspect="1"/>
          </p:cNvPicPr>
          <p:nvPr/>
        </p:nvPicPr>
        <p:blipFill>
          <a:blip r:embed="rId5"/>
          <a:srcRect r="92858" b="87541"/>
          <a:stretch>
            <a:fillRect/>
          </a:stretch>
        </p:blipFill>
        <p:spPr>
          <a:xfrm>
            <a:off x="2045313" y="2612404"/>
            <a:ext cx="457636" cy="455692"/>
          </a:xfrm>
          <a:prstGeom prst="rect">
            <a:avLst/>
          </a:prstGeom>
          <a:ln w="3175">
            <a:solidFill>
              <a:srgbClr val="FFFFFF"/>
            </a:solidFill>
          </a:ln>
        </p:spPr>
      </p:pic>
      <p:sp>
        <p:nvSpPr>
          <p:cNvPr id="85" name="TextBox 84"/>
          <p:cNvSpPr txBox="1"/>
          <p:nvPr/>
        </p:nvSpPr>
        <p:spPr>
          <a:xfrm>
            <a:off x="3167744" y="1547948"/>
            <a:ext cx="938077" cy="353943"/>
          </a:xfrm>
          <a:prstGeom prst="rect">
            <a:avLst/>
          </a:prstGeom>
          <a:noFill/>
        </p:spPr>
        <p:txBody>
          <a:bodyPr wrap="none" rtlCol="0">
            <a:spAutoFit/>
          </a:bodyPr>
          <a:lstStyle/>
          <a:p>
            <a:r>
              <a:rPr lang="en-US" sz="1700" dirty="0" smtClean="0"/>
              <a:t>Reduce</a:t>
            </a:r>
          </a:p>
        </p:txBody>
      </p:sp>
      <p:grpSp>
        <p:nvGrpSpPr>
          <p:cNvPr id="159" name="Group 158"/>
          <p:cNvGrpSpPr/>
          <p:nvPr/>
        </p:nvGrpSpPr>
        <p:grpSpPr>
          <a:xfrm>
            <a:off x="4952372" y="2177142"/>
            <a:ext cx="2024742" cy="666540"/>
            <a:chOff x="4372917" y="3225520"/>
            <a:chExt cx="2024742" cy="666540"/>
          </a:xfrm>
        </p:grpSpPr>
        <p:pic>
          <p:nvPicPr>
            <p:cNvPr id="158" name="Picture 157" descr="bs_reduce2.png"/>
            <p:cNvPicPr>
              <a:picLocks noChangeAspect="1"/>
            </p:cNvPicPr>
            <p:nvPr/>
          </p:nvPicPr>
          <p:blipFill>
            <a:blip r:embed="rId9"/>
            <a:srcRect t="87333" r="71587" b="101"/>
            <a:stretch>
              <a:fillRect/>
            </a:stretch>
          </p:blipFill>
          <p:spPr>
            <a:xfrm>
              <a:off x="4568859" y="3225520"/>
              <a:ext cx="1828800" cy="462225"/>
            </a:xfrm>
            <a:prstGeom prst="rect">
              <a:avLst/>
            </a:prstGeom>
            <a:ln w="3175">
              <a:solidFill>
                <a:srgbClr val="FFFFFF"/>
              </a:solidFill>
            </a:ln>
          </p:spPr>
        </p:pic>
        <p:pic>
          <p:nvPicPr>
            <p:cNvPr id="157" name="Picture 156" descr="bs_reduce2.png"/>
            <p:cNvPicPr>
              <a:picLocks noChangeAspect="1"/>
            </p:cNvPicPr>
            <p:nvPr/>
          </p:nvPicPr>
          <p:blipFill>
            <a:blip r:embed="rId9"/>
            <a:srcRect t="74722" r="71587" b="12712"/>
            <a:stretch>
              <a:fillRect/>
            </a:stretch>
          </p:blipFill>
          <p:spPr>
            <a:xfrm>
              <a:off x="4543738" y="3252317"/>
              <a:ext cx="1828800" cy="462224"/>
            </a:xfrm>
            <a:prstGeom prst="rect">
              <a:avLst/>
            </a:prstGeom>
            <a:ln w="3175">
              <a:solidFill>
                <a:srgbClr val="FFFFFF"/>
              </a:solidFill>
            </a:ln>
          </p:spPr>
        </p:pic>
        <p:pic>
          <p:nvPicPr>
            <p:cNvPr id="156" name="Picture 155" descr="bs_reduce2.png"/>
            <p:cNvPicPr>
              <a:picLocks noChangeAspect="1"/>
            </p:cNvPicPr>
            <p:nvPr/>
          </p:nvPicPr>
          <p:blipFill>
            <a:blip r:embed="rId9"/>
            <a:srcRect t="62292" r="71587" b="25324"/>
            <a:stretch>
              <a:fillRect/>
            </a:stretch>
          </p:blipFill>
          <p:spPr>
            <a:xfrm>
              <a:off x="4521967" y="3282460"/>
              <a:ext cx="1828800" cy="455526"/>
            </a:xfrm>
            <a:prstGeom prst="rect">
              <a:avLst/>
            </a:prstGeom>
            <a:ln w="3175">
              <a:solidFill>
                <a:srgbClr val="FFFFFF"/>
              </a:solidFill>
            </a:ln>
          </p:spPr>
        </p:pic>
        <p:pic>
          <p:nvPicPr>
            <p:cNvPr id="155" name="Picture 154" descr="bs_reduce2.png"/>
            <p:cNvPicPr>
              <a:picLocks noChangeAspect="1"/>
            </p:cNvPicPr>
            <p:nvPr/>
          </p:nvPicPr>
          <p:blipFill>
            <a:blip r:embed="rId9"/>
            <a:srcRect t="49954" r="71587" b="37753"/>
            <a:stretch>
              <a:fillRect/>
            </a:stretch>
          </p:blipFill>
          <p:spPr>
            <a:xfrm>
              <a:off x="4493497" y="3309256"/>
              <a:ext cx="1828800" cy="452176"/>
            </a:xfrm>
            <a:prstGeom prst="rect">
              <a:avLst/>
            </a:prstGeom>
            <a:ln w="3175">
              <a:solidFill>
                <a:srgbClr val="FFFFFF"/>
              </a:solidFill>
            </a:ln>
          </p:spPr>
        </p:pic>
        <p:pic>
          <p:nvPicPr>
            <p:cNvPr id="154" name="Picture 153" descr="bs_reduce2.png"/>
            <p:cNvPicPr>
              <a:picLocks noChangeAspect="1"/>
            </p:cNvPicPr>
            <p:nvPr/>
          </p:nvPicPr>
          <p:blipFill>
            <a:blip r:embed="rId9"/>
            <a:srcRect t="37252" r="71587" b="50273"/>
            <a:stretch>
              <a:fillRect/>
            </a:stretch>
          </p:blipFill>
          <p:spPr>
            <a:xfrm>
              <a:off x="4465026" y="3339402"/>
              <a:ext cx="1828800" cy="458875"/>
            </a:xfrm>
            <a:prstGeom prst="rect">
              <a:avLst/>
            </a:prstGeom>
            <a:ln w="3175">
              <a:solidFill>
                <a:srgbClr val="FFFFFF"/>
              </a:solidFill>
            </a:ln>
          </p:spPr>
        </p:pic>
        <p:pic>
          <p:nvPicPr>
            <p:cNvPr id="153" name="Picture 152" descr="bs_reduce2.png"/>
            <p:cNvPicPr>
              <a:picLocks noChangeAspect="1"/>
            </p:cNvPicPr>
            <p:nvPr/>
          </p:nvPicPr>
          <p:blipFill>
            <a:blip r:embed="rId9"/>
            <a:srcRect t="24914" r="71587" b="62702"/>
            <a:stretch>
              <a:fillRect/>
            </a:stretch>
          </p:blipFill>
          <p:spPr>
            <a:xfrm>
              <a:off x="4433207" y="3369547"/>
              <a:ext cx="1828800" cy="455525"/>
            </a:xfrm>
            <a:prstGeom prst="rect">
              <a:avLst/>
            </a:prstGeom>
            <a:ln w="3175">
              <a:solidFill>
                <a:srgbClr val="FFFFFF"/>
              </a:solidFill>
            </a:ln>
          </p:spPr>
        </p:pic>
        <p:pic>
          <p:nvPicPr>
            <p:cNvPr id="152" name="Picture 151" descr="bs_reduce2.png"/>
            <p:cNvPicPr>
              <a:picLocks noChangeAspect="1"/>
            </p:cNvPicPr>
            <p:nvPr/>
          </p:nvPicPr>
          <p:blipFill>
            <a:blip r:embed="rId9"/>
            <a:srcRect t="12303" r="71587" b="75222"/>
            <a:stretch>
              <a:fillRect/>
            </a:stretch>
          </p:blipFill>
          <p:spPr>
            <a:xfrm>
              <a:off x="4404737" y="3403042"/>
              <a:ext cx="1828800" cy="458875"/>
            </a:xfrm>
            <a:prstGeom prst="rect">
              <a:avLst/>
            </a:prstGeom>
            <a:ln w="3175">
              <a:solidFill>
                <a:srgbClr val="FFFFFF"/>
              </a:solidFill>
            </a:ln>
          </p:spPr>
        </p:pic>
        <p:pic>
          <p:nvPicPr>
            <p:cNvPr id="105" name="Picture 104" descr="bs_reduce2.png"/>
            <p:cNvPicPr>
              <a:picLocks noChangeAspect="1"/>
            </p:cNvPicPr>
            <p:nvPr/>
          </p:nvPicPr>
          <p:blipFill>
            <a:blip r:embed="rId9"/>
            <a:srcRect r="71587" b="87743"/>
            <a:stretch>
              <a:fillRect/>
            </a:stretch>
          </p:blipFill>
          <p:spPr>
            <a:xfrm>
              <a:off x="4372917" y="3441222"/>
              <a:ext cx="1828800" cy="450838"/>
            </a:xfrm>
            <a:prstGeom prst="rect">
              <a:avLst/>
            </a:prstGeom>
            <a:ln w="3175">
              <a:solidFill>
                <a:srgbClr val="FFFFFF"/>
              </a:solidFill>
            </a:ln>
          </p:spPr>
        </p:pic>
      </p:grpSp>
      <p:grpSp>
        <p:nvGrpSpPr>
          <p:cNvPr id="167" name="Group 166"/>
          <p:cNvGrpSpPr/>
          <p:nvPr/>
        </p:nvGrpSpPr>
        <p:grpSpPr>
          <a:xfrm>
            <a:off x="5649895" y="3125037"/>
            <a:ext cx="629697" cy="646444"/>
            <a:chOff x="4776169" y="3332703"/>
            <a:chExt cx="629697" cy="646444"/>
          </a:xfrm>
        </p:grpSpPr>
        <p:pic>
          <p:nvPicPr>
            <p:cNvPr id="166" name="Picture 165" descr="bs_block.png"/>
            <p:cNvPicPr>
              <a:picLocks noChangeAspect="1"/>
            </p:cNvPicPr>
            <p:nvPr/>
          </p:nvPicPr>
          <p:blipFill>
            <a:blip r:embed="rId10"/>
            <a:srcRect t="87224" r="67355" b="40"/>
            <a:stretch>
              <a:fillRect/>
            </a:stretch>
          </p:blipFill>
          <p:spPr>
            <a:xfrm>
              <a:off x="4948666" y="3332703"/>
              <a:ext cx="457200" cy="475622"/>
            </a:xfrm>
            <a:prstGeom prst="rect">
              <a:avLst/>
            </a:prstGeom>
            <a:ln w="3175">
              <a:solidFill>
                <a:srgbClr val="FFFFFF"/>
              </a:solidFill>
            </a:ln>
          </p:spPr>
        </p:pic>
        <p:pic>
          <p:nvPicPr>
            <p:cNvPr id="165" name="Picture 164" descr="bs_block.png"/>
            <p:cNvPicPr>
              <a:picLocks noChangeAspect="1"/>
            </p:cNvPicPr>
            <p:nvPr/>
          </p:nvPicPr>
          <p:blipFill>
            <a:blip r:embed="rId10"/>
            <a:srcRect t="74713" r="67355" b="12910"/>
            <a:stretch>
              <a:fillRect/>
            </a:stretch>
          </p:blipFill>
          <p:spPr>
            <a:xfrm>
              <a:off x="4926895" y="3359498"/>
              <a:ext cx="457200" cy="462225"/>
            </a:xfrm>
            <a:prstGeom prst="rect">
              <a:avLst/>
            </a:prstGeom>
            <a:ln w="3175">
              <a:solidFill>
                <a:srgbClr val="FFFFFF"/>
              </a:solidFill>
            </a:ln>
          </p:spPr>
        </p:pic>
        <p:pic>
          <p:nvPicPr>
            <p:cNvPr id="164" name="Picture 163" descr="bs_block.png"/>
            <p:cNvPicPr>
              <a:picLocks noChangeAspect="1"/>
            </p:cNvPicPr>
            <p:nvPr/>
          </p:nvPicPr>
          <p:blipFill>
            <a:blip r:embed="rId10"/>
            <a:srcRect t="62290" r="67355" b="25243"/>
            <a:stretch>
              <a:fillRect/>
            </a:stretch>
          </p:blipFill>
          <p:spPr>
            <a:xfrm>
              <a:off x="4901775" y="3386295"/>
              <a:ext cx="457200" cy="465573"/>
            </a:xfrm>
            <a:prstGeom prst="rect">
              <a:avLst/>
            </a:prstGeom>
            <a:ln w="3175">
              <a:solidFill>
                <a:srgbClr val="FFFFFF"/>
              </a:solidFill>
            </a:ln>
          </p:spPr>
        </p:pic>
        <p:pic>
          <p:nvPicPr>
            <p:cNvPr id="163" name="Picture 162" descr="bs_block.png"/>
            <p:cNvPicPr>
              <a:picLocks noChangeAspect="1"/>
            </p:cNvPicPr>
            <p:nvPr/>
          </p:nvPicPr>
          <p:blipFill>
            <a:blip r:embed="rId10"/>
            <a:srcRect t="49779" r="67355" b="37755"/>
            <a:stretch>
              <a:fillRect/>
            </a:stretch>
          </p:blipFill>
          <p:spPr>
            <a:xfrm>
              <a:off x="4876652" y="3406391"/>
              <a:ext cx="457200" cy="465574"/>
            </a:xfrm>
            <a:prstGeom prst="rect">
              <a:avLst/>
            </a:prstGeom>
            <a:ln w="3175">
              <a:solidFill>
                <a:srgbClr val="FFFFFF"/>
              </a:solidFill>
            </a:ln>
          </p:spPr>
        </p:pic>
        <p:pic>
          <p:nvPicPr>
            <p:cNvPr id="162" name="Picture 161" descr="bs_block.png"/>
            <p:cNvPicPr>
              <a:picLocks noChangeAspect="1"/>
            </p:cNvPicPr>
            <p:nvPr/>
          </p:nvPicPr>
          <p:blipFill>
            <a:blip r:embed="rId10"/>
            <a:srcRect t="37179" r="67355" b="50355"/>
            <a:stretch>
              <a:fillRect/>
            </a:stretch>
          </p:blipFill>
          <p:spPr>
            <a:xfrm>
              <a:off x="4844834" y="3436536"/>
              <a:ext cx="457200" cy="465574"/>
            </a:xfrm>
            <a:prstGeom prst="rect">
              <a:avLst/>
            </a:prstGeom>
            <a:ln w="3175">
              <a:solidFill>
                <a:srgbClr val="FFFFFF"/>
              </a:solidFill>
            </a:ln>
          </p:spPr>
        </p:pic>
        <p:pic>
          <p:nvPicPr>
            <p:cNvPr id="161" name="Picture 160" descr="bs_block.png"/>
            <p:cNvPicPr>
              <a:picLocks noChangeAspect="1"/>
            </p:cNvPicPr>
            <p:nvPr/>
          </p:nvPicPr>
          <p:blipFill>
            <a:blip r:embed="rId10"/>
            <a:srcRect t="24668" r="67355" b="62687"/>
            <a:stretch>
              <a:fillRect/>
            </a:stretch>
          </p:blipFill>
          <p:spPr>
            <a:xfrm>
              <a:off x="4823062" y="3459983"/>
              <a:ext cx="457200" cy="472272"/>
            </a:xfrm>
            <a:prstGeom prst="rect">
              <a:avLst/>
            </a:prstGeom>
            <a:ln w="3175">
              <a:solidFill>
                <a:srgbClr val="FFFFFF"/>
              </a:solidFill>
            </a:ln>
          </p:spPr>
        </p:pic>
        <p:pic>
          <p:nvPicPr>
            <p:cNvPr id="160" name="Picture 159" descr="bs_block.png"/>
            <p:cNvPicPr>
              <a:picLocks noChangeAspect="1"/>
            </p:cNvPicPr>
            <p:nvPr/>
          </p:nvPicPr>
          <p:blipFill>
            <a:blip r:embed="rId10"/>
            <a:srcRect t="12157" r="67355" b="75467"/>
            <a:stretch>
              <a:fillRect/>
            </a:stretch>
          </p:blipFill>
          <p:spPr>
            <a:xfrm>
              <a:off x="4801291" y="3490129"/>
              <a:ext cx="457200" cy="462224"/>
            </a:xfrm>
            <a:prstGeom prst="rect">
              <a:avLst/>
            </a:prstGeom>
            <a:ln w="3175">
              <a:solidFill>
                <a:srgbClr val="FFFFFF"/>
              </a:solidFill>
            </a:ln>
          </p:spPr>
        </p:pic>
        <p:pic>
          <p:nvPicPr>
            <p:cNvPr id="106" name="Picture 105" descr="bs_block.png"/>
            <p:cNvPicPr>
              <a:picLocks noChangeAspect="1"/>
            </p:cNvPicPr>
            <p:nvPr/>
          </p:nvPicPr>
          <p:blipFill>
            <a:blip r:embed="rId10"/>
            <a:srcRect r="67355" b="87709"/>
            <a:stretch>
              <a:fillRect/>
            </a:stretch>
          </p:blipFill>
          <p:spPr>
            <a:xfrm>
              <a:off x="4776169" y="3520106"/>
              <a:ext cx="457200" cy="459041"/>
            </a:xfrm>
            <a:prstGeom prst="rect">
              <a:avLst/>
            </a:prstGeom>
            <a:ln w="3175">
              <a:solidFill>
                <a:srgbClr val="FFFFFF"/>
              </a:solidFill>
            </a:ln>
          </p:spPr>
        </p:pic>
      </p:grpSp>
      <p:sp>
        <p:nvSpPr>
          <p:cNvPr id="111" name="TextBox 110"/>
          <p:cNvSpPr txBox="1"/>
          <p:nvPr/>
        </p:nvSpPr>
        <p:spPr>
          <a:xfrm>
            <a:off x="5265673" y="1547948"/>
            <a:ext cx="1398140" cy="353943"/>
          </a:xfrm>
          <a:prstGeom prst="rect">
            <a:avLst/>
          </a:prstGeom>
          <a:noFill/>
        </p:spPr>
        <p:txBody>
          <a:bodyPr wrap="none" rtlCol="0">
            <a:spAutoFit/>
          </a:bodyPr>
          <a:lstStyle/>
          <a:p>
            <a:r>
              <a:rPr lang="en-US" sz="1700" dirty="0" smtClean="0"/>
              <a:t>Whole Block</a:t>
            </a:r>
          </a:p>
        </p:txBody>
      </p:sp>
      <p:sp>
        <p:nvSpPr>
          <p:cNvPr id="112" name="TextBox 111"/>
          <p:cNvSpPr txBox="1"/>
          <p:nvPr/>
        </p:nvSpPr>
        <p:spPr>
          <a:xfrm>
            <a:off x="2055554" y="3123735"/>
            <a:ext cx="671979" cy="307777"/>
          </a:xfrm>
          <a:prstGeom prst="rect">
            <a:avLst/>
          </a:prstGeom>
          <a:noFill/>
        </p:spPr>
        <p:txBody>
          <a:bodyPr wrap="none" rtlCol="0">
            <a:spAutoFit/>
          </a:bodyPr>
          <a:lstStyle/>
          <a:p>
            <a:r>
              <a:rPr lang="en-US" sz="1400" dirty="0" smtClean="0"/>
              <a:t>16x16</a:t>
            </a:r>
          </a:p>
        </p:txBody>
      </p:sp>
      <p:grpSp>
        <p:nvGrpSpPr>
          <p:cNvPr id="150" name="Group 149"/>
          <p:cNvGrpSpPr/>
          <p:nvPr/>
        </p:nvGrpSpPr>
        <p:grpSpPr>
          <a:xfrm>
            <a:off x="3725555" y="2371410"/>
            <a:ext cx="666540" cy="1043355"/>
            <a:chOff x="3725555" y="2371410"/>
            <a:chExt cx="666540" cy="1043355"/>
          </a:xfrm>
        </p:grpSpPr>
        <p:grpSp>
          <p:nvGrpSpPr>
            <p:cNvPr id="148" name="Group 147"/>
            <p:cNvGrpSpPr/>
            <p:nvPr/>
          </p:nvGrpSpPr>
          <p:grpSpPr>
            <a:xfrm>
              <a:off x="3725555" y="2371410"/>
              <a:ext cx="666540" cy="693334"/>
              <a:chOff x="3711291" y="2629320"/>
              <a:chExt cx="666540" cy="693334"/>
            </a:xfrm>
          </p:grpSpPr>
          <p:pic>
            <p:nvPicPr>
              <p:cNvPr id="143" name="Picture 142" descr="bs_reduce2.png"/>
              <p:cNvPicPr>
                <a:picLocks noChangeAspect="1"/>
              </p:cNvPicPr>
              <p:nvPr/>
            </p:nvPicPr>
            <p:blipFill>
              <a:blip r:embed="rId9"/>
              <a:srcRect t="87265" r="92987" b="506"/>
              <a:stretch>
                <a:fillRect/>
              </a:stretch>
            </p:blipFill>
            <p:spPr>
              <a:xfrm>
                <a:off x="3920631" y="2629320"/>
                <a:ext cx="457200" cy="455525"/>
              </a:xfrm>
              <a:prstGeom prst="rect">
                <a:avLst/>
              </a:prstGeom>
              <a:ln w="3175">
                <a:solidFill>
                  <a:srgbClr val="FFFFFF"/>
                </a:solidFill>
              </a:ln>
            </p:spPr>
          </p:pic>
          <p:pic>
            <p:nvPicPr>
              <p:cNvPr id="142" name="Picture 141" descr="bs_reduce2.png"/>
              <p:cNvPicPr>
                <a:picLocks noChangeAspect="1"/>
              </p:cNvPicPr>
              <p:nvPr/>
            </p:nvPicPr>
            <p:blipFill>
              <a:blip r:embed="rId9"/>
              <a:srcRect t="74902" r="92987" b="12780"/>
              <a:stretch>
                <a:fillRect/>
              </a:stretch>
            </p:blipFill>
            <p:spPr>
              <a:xfrm>
                <a:off x="3888811" y="2662814"/>
                <a:ext cx="457200" cy="458875"/>
              </a:xfrm>
              <a:prstGeom prst="rect">
                <a:avLst/>
              </a:prstGeom>
              <a:ln w="3175">
                <a:solidFill>
                  <a:srgbClr val="FFFFFF"/>
                </a:solidFill>
              </a:ln>
            </p:spPr>
          </p:pic>
          <p:pic>
            <p:nvPicPr>
              <p:cNvPr id="141" name="Picture 140" descr="bs_reduce2.png"/>
              <p:cNvPicPr>
                <a:picLocks noChangeAspect="1"/>
              </p:cNvPicPr>
              <p:nvPr/>
            </p:nvPicPr>
            <p:blipFill>
              <a:blip r:embed="rId9"/>
              <a:srcRect t="62269" r="92987" b="25323"/>
              <a:stretch>
                <a:fillRect/>
              </a:stretch>
            </p:blipFill>
            <p:spPr>
              <a:xfrm>
                <a:off x="3856991" y="2696308"/>
                <a:ext cx="457200" cy="462224"/>
              </a:xfrm>
              <a:prstGeom prst="rect">
                <a:avLst/>
              </a:prstGeom>
              <a:ln w="3175">
                <a:solidFill>
                  <a:srgbClr val="FFFFFF"/>
                </a:solidFill>
              </a:ln>
            </p:spPr>
          </p:pic>
          <p:pic>
            <p:nvPicPr>
              <p:cNvPr id="140" name="Picture 139" descr="bs_reduce2.png"/>
              <p:cNvPicPr>
                <a:picLocks noChangeAspect="1"/>
              </p:cNvPicPr>
              <p:nvPr/>
            </p:nvPicPr>
            <p:blipFill>
              <a:blip r:embed="rId9"/>
              <a:srcRect t="49636" r="92987" b="37686"/>
              <a:stretch>
                <a:fillRect/>
              </a:stretch>
            </p:blipFill>
            <p:spPr>
              <a:xfrm>
                <a:off x="3828521" y="2726453"/>
                <a:ext cx="457200" cy="472273"/>
              </a:xfrm>
              <a:prstGeom prst="rect">
                <a:avLst/>
              </a:prstGeom>
              <a:ln w="3175">
                <a:solidFill>
                  <a:srgbClr val="FFFFFF"/>
                </a:solidFill>
              </a:ln>
            </p:spPr>
          </p:pic>
          <p:pic>
            <p:nvPicPr>
              <p:cNvPr id="139" name="Picture 138" descr="bs_reduce2.png"/>
              <p:cNvPicPr>
                <a:picLocks noChangeAspect="1"/>
              </p:cNvPicPr>
              <p:nvPr/>
            </p:nvPicPr>
            <p:blipFill>
              <a:blip r:embed="rId9"/>
              <a:srcRect t="37183" r="92987" b="50499"/>
              <a:stretch>
                <a:fillRect/>
              </a:stretch>
            </p:blipFill>
            <p:spPr>
              <a:xfrm>
                <a:off x="3800052" y="2763297"/>
                <a:ext cx="457200" cy="458874"/>
              </a:xfrm>
              <a:prstGeom prst="rect">
                <a:avLst/>
              </a:prstGeom>
              <a:ln w="3175">
                <a:solidFill>
                  <a:srgbClr val="FFFFFF"/>
                </a:solidFill>
              </a:ln>
            </p:spPr>
          </p:pic>
          <p:pic>
            <p:nvPicPr>
              <p:cNvPr id="138" name="Picture 137" descr="bs_reduce2.png"/>
              <p:cNvPicPr>
                <a:picLocks noChangeAspect="1"/>
              </p:cNvPicPr>
              <p:nvPr/>
            </p:nvPicPr>
            <p:blipFill>
              <a:blip r:embed="rId9"/>
              <a:srcRect t="12277" r="92987" b="75405"/>
              <a:stretch>
                <a:fillRect/>
              </a:stretch>
            </p:blipFill>
            <p:spPr>
              <a:xfrm>
                <a:off x="3768231" y="2801815"/>
                <a:ext cx="457200" cy="458874"/>
              </a:xfrm>
              <a:prstGeom prst="rect">
                <a:avLst/>
              </a:prstGeom>
              <a:ln w="3175">
                <a:solidFill>
                  <a:srgbClr val="FFFFFF"/>
                </a:solidFill>
              </a:ln>
            </p:spPr>
          </p:pic>
          <p:pic>
            <p:nvPicPr>
              <p:cNvPr id="137" name="Picture 136" descr="bs_reduce2.png"/>
              <p:cNvPicPr>
                <a:picLocks noChangeAspect="1"/>
              </p:cNvPicPr>
              <p:nvPr/>
            </p:nvPicPr>
            <p:blipFill>
              <a:blip r:embed="rId9"/>
              <a:srcRect t="12277" r="92987" b="75405"/>
              <a:stretch>
                <a:fillRect/>
              </a:stretch>
            </p:blipFill>
            <p:spPr>
              <a:xfrm>
                <a:off x="3743110" y="2836985"/>
                <a:ext cx="457200" cy="458874"/>
              </a:xfrm>
              <a:prstGeom prst="rect">
                <a:avLst/>
              </a:prstGeom>
              <a:ln w="3175">
                <a:solidFill>
                  <a:srgbClr val="FFFFFF"/>
                </a:solidFill>
              </a:ln>
            </p:spPr>
          </p:pic>
          <p:pic>
            <p:nvPicPr>
              <p:cNvPr id="80" name="Picture 79" descr="bs_reduce2.png"/>
              <p:cNvPicPr>
                <a:picLocks noChangeAspect="1"/>
              </p:cNvPicPr>
              <p:nvPr/>
            </p:nvPicPr>
            <p:blipFill>
              <a:blip r:embed="rId9"/>
              <a:srcRect r="92987" b="87948"/>
              <a:stretch>
                <a:fillRect/>
              </a:stretch>
            </p:blipFill>
            <p:spPr>
              <a:xfrm>
                <a:off x="3711291" y="2873660"/>
                <a:ext cx="457200" cy="448994"/>
              </a:xfrm>
              <a:prstGeom prst="rect">
                <a:avLst/>
              </a:prstGeom>
              <a:ln w="3175">
                <a:solidFill>
                  <a:srgbClr val="FFFFFF"/>
                </a:solidFill>
              </a:ln>
            </p:spPr>
          </p:pic>
        </p:grpSp>
        <p:sp>
          <p:nvSpPr>
            <p:cNvPr id="115" name="TextBox 114"/>
            <p:cNvSpPr txBox="1"/>
            <p:nvPr/>
          </p:nvSpPr>
          <p:spPr>
            <a:xfrm>
              <a:off x="3822222" y="3106988"/>
              <a:ext cx="473206" cy="307777"/>
            </a:xfrm>
            <a:prstGeom prst="rect">
              <a:avLst/>
            </a:prstGeom>
            <a:noFill/>
          </p:spPr>
          <p:txBody>
            <a:bodyPr wrap="none" rtlCol="0">
              <a:spAutoFit/>
            </a:bodyPr>
            <a:lstStyle/>
            <a:p>
              <a:r>
                <a:rPr lang="en-US" sz="1400" dirty="0" smtClean="0"/>
                <a:t>1x1</a:t>
              </a:r>
            </a:p>
          </p:txBody>
        </p:sp>
      </p:grpSp>
      <p:sp>
        <p:nvSpPr>
          <p:cNvPr id="116" name="Rectangle 115"/>
          <p:cNvSpPr/>
          <p:nvPr/>
        </p:nvSpPr>
        <p:spPr>
          <a:xfrm>
            <a:off x="613954" y="2749729"/>
            <a:ext cx="280851" cy="306977"/>
          </a:xfrm>
          <a:prstGeom prst="rect">
            <a:avLst/>
          </a:prstGeom>
          <a:ln cmpd="sng">
            <a:solidFill>
              <a:srgbClr val="FF00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7" name="Rectangle 116"/>
          <p:cNvSpPr/>
          <p:nvPr/>
        </p:nvSpPr>
        <p:spPr>
          <a:xfrm>
            <a:off x="1021086" y="1902823"/>
            <a:ext cx="280851" cy="306977"/>
          </a:xfrm>
          <a:prstGeom prst="rect">
            <a:avLst/>
          </a:prstGeom>
          <a:ln cmpd="sng">
            <a:solidFill>
              <a:srgbClr val="FF00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8" name="Rectangle 117"/>
          <p:cNvSpPr/>
          <p:nvPr/>
        </p:nvSpPr>
        <p:spPr>
          <a:xfrm>
            <a:off x="1021085" y="2157548"/>
            <a:ext cx="280851" cy="306977"/>
          </a:xfrm>
          <a:prstGeom prst="rect">
            <a:avLst/>
          </a:prstGeom>
          <a:ln cmpd="sng">
            <a:solidFill>
              <a:srgbClr val="FF00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151" name="Group 150"/>
          <p:cNvGrpSpPr/>
          <p:nvPr/>
        </p:nvGrpSpPr>
        <p:grpSpPr>
          <a:xfrm>
            <a:off x="2957145" y="2386480"/>
            <a:ext cx="693177" cy="1028285"/>
            <a:chOff x="2957145" y="2386480"/>
            <a:chExt cx="693177" cy="1028285"/>
          </a:xfrm>
        </p:grpSpPr>
        <p:sp>
          <p:nvSpPr>
            <p:cNvPr id="113" name="TextBox 112"/>
            <p:cNvSpPr txBox="1"/>
            <p:nvPr/>
          </p:nvSpPr>
          <p:spPr>
            <a:xfrm>
              <a:off x="3067130" y="3106988"/>
              <a:ext cx="473206" cy="307777"/>
            </a:xfrm>
            <a:prstGeom prst="rect">
              <a:avLst/>
            </a:prstGeom>
            <a:noFill/>
          </p:spPr>
          <p:txBody>
            <a:bodyPr wrap="none" rtlCol="0">
              <a:spAutoFit/>
            </a:bodyPr>
            <a:lstStyle/>
            <a:p>
              <a:r>
                <a:rPr lang="en-US" sz="1400" dirty="0" smtClean="0"/>
                <a:t>4x4</a:t>
              </a:r>
            </a:p>
          </p:txBody>
        </p:sp>
        <p:grpSp>
          <p:nvGrpSpPr>
            <p:cNvPr id="136" name="Group 135"/>
            <p:cNvGrpSpPr/>
            <p:nvPr/>
          </p:nvGrpSpPr>
          <p:grpSpPr>
            <a:xfrm>
              <a:off x="2957145" y="2386480"/>
              <a:ext cx="693177" cy="663194"/>
              <a:chOff x="2853312" y="2736499"/>
              <a:chExt cx="693177" cy="663194"/>
            </a:xfrm>
          </p:grpSpPr>
          <p:pic>
            <p:nvPicPr>
              <p:cNvPr id="135" name="Picture 134" descr="bs_reduce1.png"/>
              <p:cNvPicPr>
                <a:picLocks noChangeAspect="1"/>
              </p:cNvPicPr>
              <p:nvPr/>
            </p:nvPicPr>
            <p:blipFill>
              <a:blip r:embed="rId11"/>
              <a:srcRect t="87370" r="92945" b="176"/>
              <a:stretch>
                <a:fillRect/>
              </a:stretch>
            </p:blipFill>
            <p:spPr>
              <a:xfrm>
                <a:off x="3092799" y="2736499"/>
                <a:ext cx="453690" cy="457200"/>
              </a:xfrm>
              <a:prstGeom prst="rect">
                <a:avLst/>
              </a:prstGeom>
              <a:ln w="3175">
                <a:solidFill>
                  <a:srgbClr val="FFFFFF"/>
                </a:solidFill>
              </a:ln>
            </p:spPr>
          </p:pic>
          <p:pic>
            <p:nvPicPr>
              <p:cNvPr id="134" name="Picture 133" descr="bs_reduce1.png"/>
              <p:cNvPicPr>
                <a:picLocks noChangeAspect="1"/>
              </p:cNvPicPr>
              <p:nvPr/>
            </p:nvPicPr>
            <p:blipFill>
              <a:blip r:embed="rId11"/>
              <a:srcRect t="74855" r="92945" b="12813"/>
              <a:stretch>
                <a:fillRect/>
              </a:stretch>
            </p:blipFill>
            <p:spPr>
              <a:xfrm>
                <a:off x="3060979" y="2766649"/>
                <a:ext cx="458183" cy="457200"/>
              </a:xfrm>
              <a:prstGeom prst="rect">
                <a:avLst/>
              </a:prstGeom>
              <a:ln w="3175">
                <a:solidFill>
                  <a:srgbClr val="FFFFFF"/>
                </a:solidFill>
              </a:ln>
            </p:spPr>
          </p:pic>
          <p:pic>
            <p:nvPicPr>
              <p:cNvPr id="133" name="Picture 132" descr="bs_reduce1.png"/>
              <p:cNvPicPr>
                <a:picLocks noChangeAspect="1"/>
              </p:cNvPicPr>
              <p:nvPr/>
            </p:nvPicPr>
            <p:blipFill>
              <a:blip r:embed="rId11"/>
              <a:srcRect t="62584" r="92945" b="25099"/>
              <a:stretch>
                <a:fillRect/>
              </a:stretch>
            </p:blipFill>
            <p:spPr>
              <a:xfrm>
                <a:off x="3032508" y="2796791"/>
                <a:ext cx="453690" cy="452176"/>
              </a:xfrm>
              <a:prstGeom prst="rect">
                <a:avLst/>
              </a:prstGeom>
              <a:ln w="3175">
                <a:solidFill>
                  <a:srgbClr val="FFFFFF"/>
                </a:solidFill>
              </a:ln>
            </p:spPr>
          </p:pic>
          <p:pic>
            <p:nvPicPr>
              <p:cNvPr id="132" name="Picture 131" descr="bs_reduce1.png"/>
              <p:cNvPicPr>
                <a:picLocks noChangeAspect="1"/>
              </p:cNvPicPr>
              <p:nvPr/>
            </p:nvPicPr>
            <p:blipFill>
              <a:blip r:embed="rId11"/>
              <a:srcRect t="49702" r="92945" b="37599"/>
              <a:stretch>
                <a:fillRect/>
              </a:stretch>
            </p:blipFill>
            <p:spPr>
              <a:xfrm>
                <a:off x="3007388" y="2823586"/>
                <a:ext cx="444965" cy="457200"/>
              </a:xfrm>
              <a:prstGeom prst="rect">
                <a:avLst/>
              </a:prstGeom>
              <a:ln w="3175">
                <a:solidFill>
                  <a:srgbClr val="FFFFFF"/>
                </a:solidFill>
              </a:ln>
            </p:spPr>
          </p:pic>
          <p:pic>
            <p:nvPicPr>
              <p:cNvPr id="131" name="Picture 130" descr="bs_reduce1.png"/>
              <p:cNvPicPr>
                <a:picLocks noChangeAspect="1"/>
              </p:cNvPicPr>
              <p:nvPr/>
            </p:nvPicPr>
            <p:blipFill>
              <a:blip r:embed="rId11"/>
              <a:srcRect t="37431" r="92945" b="49992"/>
              <a:stretch>
                <a:fillRect/>
              </a:stretch>
            </p:blipFill>
            <p:spPr>
              <a:xfrm>
                <a:off x="2968869" y="2857080"/>
                <a:ext cx="449286" cy="457200"/>
              </a:xfrm>
              <a:prstGeom prst="rect">
                <a:avLst/>
              </a:prstGeom>
              <a:ln w="3175">
                <a:solidFill>
                  <a:srgbClr val="FFFFFF"/>
                </a:solidFill>
              </a:ln>
            </p:spPr>
          </p:pic>
          <p:pic>
            <p:nvPicPr>
              <p:cNvPr id="130" name="Picture 129" descr="bs_reduce1.png"/>
              <p:cNvPicPr>
                <a:picLocks noChangeAspect="1"/>
              </p:cNvPicPr>
              <p:nvPr/>
            </p:nvPicPr>
            <p:blipFill>
              <a:blip r:embed="rId11"/>
              <a:srcRect t="24793" r="92945" b="62508"/>
              <a:stretch>
                <a:fillRect/>
              </a:stretch>
            </p:blipFill>
            <p:spPr>
              <a:xfrm>
                <a:off x="2933701" y="2890575"/>
                <a:ext cx="444965" cy="457200"/>
              </a:xfrm>
              <a:prstGeom prst="rect">
                <a:avLst/>
              </a:prstGeom>
              <a:ln w="3175">
                <a:solidFill>
                  <a:srgbClr val="FFFFFF"/>
                </a:solidFill>
              </a:ln>
            </p:spPr>
          </p:pic>
          <p:pic>
            <p:nvPicPr>
              <p:cNvPr id="129" name="Picture 128" descr="bs_reduce1.png"/>
              <p:cNvPicPr>
                <a:picLocks noChangeAspect="1"/>
              </p:cNvPicPr>
              <p:nvPr/>
            </p:nvPicPr>
            <p:blipFill>
              <a:blip r:embed="rId11"/>
              <a:srcRect t="12277" r="92945" b="75268"/>
              <a:stretch>
                <a:fillRect/>
              </a:stretch>
            </p:blipFill>
            <p:spPr>
              <a:xfrm>
                <a:off x="2888483" y="2924071"/>
                <a:ext cx="453690" cy="457200"/>
              </a:xfrm>
              <a:prstGeom prst="rect">
                <a:avLst/>
              </a:prstGeom>
              <a:ln w="3175">
                <a:solidFill>
                  <a:srgbClr val="FFFFFF"/>
                </a:solidFill>
              </a:ln>
            </p:spPr>
          </p:pic>
          <p:pic>
            <p:nvPicPr>
              <p:cNvPr id="128" name="Picture 127" descr="bs_reduce1.png"/>
              <p:cNvPicPr>
                <a:picLocks noChangeAspect="1"/>
              </p:cNvPicPr>
              <p:nvPr/>
            </p:nvPicPr>
            <p:blipFill>
              <a:blip r:embed="rId11"/>
              <a:srcRect r="92945" b="87616"/>
              <a:stretch>
                <a:fillRect/>
              </a:stretch>
            </p:blipFill>
            <p:spPr>
              <a:xfrm>
                <a:off x="2853312" y="2954047"/>
                <a:ext cx="444750" cy="445646"/>
              </a:xfrm>
              <a:prstGeom prst="rect">
                <a:avLst/>
              </a:prstGeom>
              <a:ln w="3175">
                <a:solidFill>
                  <a:srgbClr val="FFFFFF"/>
                </a:solidFill>
              </a:ln>
            </p:spPr>
          </p:pic>
        </p:grpSp>
      </p:grpSp>
      <p:pic>
        <p:nvPicPr>
          <p:cNvPr id="87" name="Picture 86" descr="TP_tmp.emf"/>
          <p:cNvPicPr>
            <a:picLocks noChangeAspect="1"/>
          </p:cNvPicPr>
          <p:nvPr>
            <p:custDataLst>
              <p:tags r:id="rId2"/>
            </p:custDataLst>
          </p:nvPr>
        </p:nvPicPr>
        <p:blipFill>
          <a:blip r:embed="rId12"/>
          <a:stretch>
            <a:fillRect/>
          </a:stretch>
        </p:blipFill>
        <p:spPr bwMode="auto">
          <a:xfrm>
            <a:off x="2839700" y="3602182"/>
            <a:ext cx="1635801" cy="348887"/>
          </a:xfrm>
          <a:prstGeom prst="rect">
            <a:avLst/>
          </a:prstGeom>
          <a:noFill/>
          <a:ln/>
          <a:effectLst/>
        </p:spPr>
      </p:pic>
      <p:grpSp>
        <p:nvGrpSpPr>
          <p:cNvPr id="149" name="Group 148"/>
          <p:cNvGrpSpPr/>
          <p:nvPr/>
        </p:nvGrpSpPr>
        <p:grpSpPr>
          <a:xfrm>
            <a:off x="4666593" y="88287"/>
            <a:ext cx="2617077" cy="479041"/>
            <a:chOff x="4672899" y="18918"/>
            <a:chExt cx="2617077" cy="479041"/>
          </a:xfrm>
        </p:grpSpPr>
        <p:sp>
          <p:nvSpPr>
            <p:cNvPr id="168" name="Rectangle 167"/>
            <p:cNvSpPr/>
            <p:nvPr/>
          </p:nvSpPr>
          <p:spPr>
            <a:xfrm>
              <a:off x="4672899" y="18918"/>
              <a:ext cx="2617077" cy="479041"/>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169" name="Straight Arrow Connector 168"/>
            <p:cNvCxnSpPr/>
            <p:nvPr/>
          </p:nvCxnSpPr>
          <p:spPr>
            <a:xfrm>
              <a:off x="4699792" y="281233"/>
              <a:ext cx="2516226" cy="1270"/>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170" name="Picture 169" descr="overview_direct.bmp"/>
            <p:cNvPicPr>
              <a:picLocks noChangeAspect="1"/>
            </p:cNvPicPr>
            <p:nvPr/>
          </p:nvPicPr>
          <p:blipFill>
            <a:blip r:embed="rId13"/>
            <a:srcRect t="28129" b="14064"/>
            <a:stretch>
              <a:fillRect/>
            </a:stretch>
          </p:blipFill>
          <p:spPr>
            <a:xfrm>
              <a:off x="5961267" y="155068"/>
              <a:ext cx="438701" cy="253600"/>
            </a:xfrm>
            <a:prstGeom prst="rect">
              <a:avLst/>
            </a:prstGeom>
          </p:spPr>
        </p:pic>
        <p:pic>
          <p:nvPicPr>
            <p:cNvPr id="171" name="Picture 170" descr="overview_interfaces.bmp"/>
            <p:cNvPicPr>
              <a:picLocks noChangeAspect="1"/>
            </p:cNvPicPr>
            <p:nvPr/>
          </p:nvPicPr>
          <p:blipFill>
            <a:blip r:embed="rId14"/>
            <a:srcRect t="28129" b="14064"/>
            <a:stretch>
              <a:fillRect/>
            </a:stretch>
          </p:blipFill>
          <p:spPr>
            <a:xfrm>
              <a:off x="6505861" y="155068"/>
              <a:ext cx="438701" cy="253600"/>
            </a:xfrm>
            <a:prstGeom prst="rect">
              <a:avLst/>
            </a:prstGeom>
          </p:spPr>
        </p:pic>
        <p:pic>
          <p:nvPicPr>
            <p:cNvPr id="172" name="Picture 171" descr="overview_nothing.bmp"/>
            <p:cNvPicPr>
              <a:picLocks noChangeAspect="1"/>
            </p:cNvPicPr>
            <p:nvPr/>
          </p:nvPicPr>
          <p:blipFill>
            <a:blip r:embed="rId15"/>
            <a:srcRect t="28129" b="14064"/>
            <a:stretch>
              <a:fillRect/>
            </a:stretch>
          </p:blipFill>
          <p:spPr>
            <a:xfrm>
              <a:off x="4847286" y="155068"/>
              <a:ext cx="438701" cy="253600"/>
            </a:xfrm>
            <a:prstGeom prst="rect">
              <a:avLst/>
            </a:prstGeom>
          </p:spPr>
        </p:pic>
        <p:sp>
          <p:nvSpPr>
            <p:cNvPr id="173" name="TextBox 172"/>
            <p:cNvSpPr txBox="1"/>
            <p:nvPr/>
          </p:nvSpPr>
          <p:spPr>
            <a:xfrm>
              <a:off x="4925180" y="115135"/>
              <a:ext cx="245077" cy="283018"/>
            </a:xfrm>
            <a:prstGeom prst="rect">
              <a:avLst/>
            </a:prstGeom>
            <a:noFill/>
          </p:spPr>
          <p:txBody>
            <a:bodyPr wrap="none" rtlCol="0">
              <a:spAutoFit/>
            </a:bodyPr>
            <a:lstStyle/>
            <a:p>
              <a:r>
                <a:rPr lang="en-US" sz="1700" dirty="0" smtClean="0">
                  <a:solidFill>
                    <a:srgbClr val="FFFFFF"/>
                  </a:solidFill>
                </a:rPr>
                <a:t>b</a:t>
              </a:r>
            </a:p>
          </p:txBody>
        </p:sp>
        <p:pic>
          <p:nvPicPr>
            <p:cNvPr id="174" name="Picture 173" descr="overview_nothing.bmp"/>
            <p:cNvPicPr>
              <a:picLocks noChangeAspect="1"/>
            </p:cNvPicPr>
            <p:nvPr/>
          </p:nvPicPr>
          <p:blipFill>
            <a:blip r:embed="rId15"/>
            <a:srcRect t="28129" b="14064"/>
            <a:stretch>
              <a:fillRect/>
            </a:stretch>
          </p:blipFill>
          <p:spPr>
            <a:xfrm>
              <a:off x="5422975" y="155068"/>
              <a:ext cx="438701" cy="253600"/>
            </a:xfrm>
            <a:prstGeom prst="rect">
              <a:avLst/>
            </a:prstGeom>
          </p:spPr>
        </p:pic>
        <p:sp>
          <p:nvSpPr>
            <p:cNvPr id="175" name="TextBox 174"/>
            <p:cNvSpPr txBox="1"/>
            <p:nvPr/>
          </p:nvSpPr>
          <p:spPr>
            <a:xfrm>
              <a:off x="5539654" y="102523"/>
              <a:ext cx="205343" cy="283018"/>
            </a:xfrm>
            <a:prstGeom prst="rect">
              <a:avLst/>
            </a:prstGeom>
            <a:noFill/>
          </p:spPr>
          <p:txBody>
            <a:bodyPr wrap="none" rtlCol="0">
              <a:spAutoFit/>
            </a:bodyPr>
            <a:lstStyle/>
            <a:p>
              <a:r>
                <a:rPr lang="en-US" sz="1700" dirty="0" smtClean="0">
                  <a:solidFill>
                    <a:srgbClr val="FFFFFF"/>
                  </a:solidFill>
                </a:rPr>
                <a:t>r</a:t>
              </a:r>
            </a:p>
          </p:txBody>
        </p:sp>
        <p:sp>
          <p:nvSpPr>
            <p:cNvPr id="176" name="Rectangle 175"/>
            <p:cNvSpPr/>
            <p:nvPr/>
          </p:nvSpPr>
          <p:spPr>
            <a:xfrm>
              <a:off x="5969672" y="105481"/>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7" name="Rectangle 176"/>
            <p:cNvSpPr/>
            <p:nvPr/>
          </p:nvSpPr>
          <p:spPr>
            <a:xfrm>
              <a:off x="6514265" y="125652"/>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9" name="Rectangle 178"/>
            <p:cNvSpPr/>
            <p:nvPr/>
          </p:nvSpPr>
          <p:spPr>
            <a:xfrm>
              <a:off x="5430120" y="100439"/>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ustDataLst>
      <p:tags r:id="rId1"/>
    </p:custDataLst>
  </p:cSld>
  <p:clrMapOvr>
    <a:masterClrMapping/>
  </p:clrMapOvr>
  <p:transition advTm="4313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59722E-6 1.48148E-6 L -1.59722E-6 0.40625 " pathEditMode="relative" rAng="0" ptsTypes="AA">
                                      <p:cBhvr>
                                        <p:cTn id="6" dur="500" fill="hold"/>
                                        <p:tgtEl>
                                          <p:spTgt spid="69"/>
                                        </p:tgtEl>
                                        <p:attrNameLst>
                                          <p:attrName>ppt_x</p:attrName>
                                          <p:attrName>ppt_y</p:attrName>
                                        </p:attrNameLst>
                                      </p:cBhvr>
                                      <p:rCtr x="0" y="203"/>
                                    </p:animMotion>
                                  </p:childTnLst>
                                </p:cTn>
                              </p:par>
                            </p:childTnLst>
                          </p:cTn>
                        </p:par>
                      </p:childTnLst>
                    </p:cTn>
                  </p:par>
                  <p:par>
                    <p:cTn id="7" fill="hold">
                      <p:stCondLst>
                        <p:cond delay="indefinite"/>
                      </p:stCondLst>
                      <p:childTnLst>
                        <p:par>
                          <p:cTn id="8" fill="hold">
                            <p:stCondLst>
                              <p:cond delay="0"/>
                            </p:stCondLst>
                            <p:childTnLst>
                              <p:par>
                                <p:cTn id="9" presetID="49" presetClass="path" presetSubtype="0" accel="50000" decel="50000" fill="hold" nodeType="clickEffect">
                                  <p:stCondLst>
                                    <p:cond delay="0"/>
                                  </p:stCondLst>
                                  <p:childTnLst>
                                    <p:animMotion origin="layout" path="M 3.47222E-7 -3.08642E-6 L 0.06163 0.50463 " pathEditMode="relative" rAng="0" ptsTypes="AA">
                                      <p:cBhvr>
                                        <p:cTn id="10" dur="1000" fill="hold"/>
                                        <p:tgtEl>
                                          <p:spTgt spid="70"/>
                                        </p:tgtEl>
                                        <p:attrNameLst>
                                          <p:attrName>ppt_x</p:attrName>
                                          <p:attrName>ppt_y</p:attrName>
                                        </p:attrNameLst>
                                      </p:cBhvr>
                                      <p:rCtr x="31" y="252"/>
                                    </p:animMotion>
                                  </p:childTnLst>
                                </p:cTn>
                              </p:par>
                            </p:childTnLst>
                          </p:cTn>
                        </p:par>
                        <p:par>
                          <p:cTn id="11" fill="hold">
                            <p:stCondLst>
                              <p:cond delay="1000"/>
                            </p:stCondLst>
                            <p:childTnLst>
                              <p:par>
                                <p:cTn id="12" presetID="1" presetClass="entr" presetSubtype="0" fill="hold" grpId="0" nodeType="afterEffect">
                                  <p:stCondLst>
                                    <p:cond delay="0"/>
                                  </p:stCondLst>
                                  <p:childTnLst>
                                    <p:set>
                                      <p:cBhvr>
                                        <p:cTn id="13" dur="1" fill="hold">
                                          <p:stCondLst>
                                            <p:cond delay="0"/>
                                          </p:stCondLst>
                                        </p:cTn>
                                        <p:tgtEl>
                                          <p:spTgt spid="7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42" presetClass="path" presetSubtype="0" accel="50000" decel="50000" fill="hold" nodeType="clickEffect">
                                  <p:stCondLst>
                                    <p:cond delay="0"/>
                                  </p:stCondLst>
                                  <p:childTnLst>
                                    <p:animMotion origin="layout" path="M -4.375E-6 0 L -0.73567 0.451 " pathEditMode="relative" rAng="0" ptsTypes="AA">
                                      <p:cBhvr>
                                        <p:cTn id="17" dur="1000" fill="hold"/>
                                        <p:tgtEl>
                                          <p:spTgt spid="71"/>
                                        </p:tgtEl>
                                        <p:attrNameLst>
                                          <p:attrName>ppt_x</p:attrName>
                                          <p:attrName>ppt_y</p:attrName>
                                        </p:attrNameLst>
                                      </p:cBhvr>
                                      <p:rCtr x="-368" y="225"/>
                                    </p:animMotion>
                                  </p:childTnLst>
                                </p:cTn>
                              </p:par>
                              <p:par>
                                <p:cTn id="18" presetID="6" presetClass="emph" presetSubtype="0" fill="hold" nodeType="withEffect">
                                  <p:stCondLst>
                                    <p:cond delay="0"/>
                                  </p:stCondLst>
                                  <p:childTnLst>
                                    <p:animScale>
                                      <p:cBhvr>
                                        <p:cTn id="19" dur="1000" fill="hold"/>
                                        <p:tgtEl>
                                          <p:spTgt spid="71"/>
                                        </p:tgtEl>
                                      </p:cBhvr>
                                      <p:by x="300000" y="300000"/>
                                    </p:animScale>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1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8"/>
                                        </p:tgtEl>
                                        <p:attrNameLst>
                                          <p:attrName>style.visibility</p:attrName>
                                        </p:attrNameLst>
                                      </p:cBhvr>
                                      <p:to>
                                        <p:strVal val="visible"/>
                                      </p:to>
                                    </p:set>
                                  </p:childTnLst>
                                </p:cTn>
                              </p:par>
                              <p:par>
                                <p:cTn id="37" presetID="1" presetClass="exit" presetSubtype="0" fill="hold" grpId="1" nodeType="withEffect">
                                  <p:stCondLst>
                                    <p:cond delay="0"/>
                                  </p:stCondLst>
                                  <p:childTnLst>
                                    <p:set>
                                      <p:cBhvr>
                                        <p:cTn id="38" dur="1" fill="hold">
                                          <p:stCondLst>
                                            <p:cond delay="0"/>
                                          </p:stCondLst>
                                        </p:cTn>
                                        <p:tgtEl>
                                          <p:spTgt spid="117"/>
                                        </p:tgtEl>
                                        <p:attrNameLst>
                                          <p:attrName>style.visibility</p:attrName>
                                        </p:attrNameLst>
                                      </p:cBhvr>
                                      <p:to>
                                        <p:strVal val="hidden"/>
                                      </p:to>
                                    </p:set>
                                  </p:childTnLst>
                                </p:cTn>
                              </p:par>
                              <p:par>
                                <p:cTn id="39" presetID="1" presetClass="entr" presetSubtype="0" fill="hold" nodeType="withEffect">
                                  <p:stCondLst>
                                    <p:cond delay="0"/>
                                  </p:stCondLst>
                                  <p:childTnLst>
                                    <p:set>
                                      <p:cBhvr>
                                        <p:cTn id="40" dur="1" fill="hold">
                                          <p:stCondLst>
                                            <p:cond delay="0"/>
                                          </p:stCondLst>
                                        </p:cTn>
                                        <p:tgtEl>
                                          <p:spTgt spid="12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27"/>
                                        </p:tgtEl>
                                        <p:attrNameLst>
                                          <p:attrName>style.visibility</p:attrName>
                                        </p:attrNameLst>
                                      </p:cBhvr>
                                      <p:to>
                                        <p:strVal val="visible"/>
                                      </p:to>
                                    </p:set>
                                  </p:childTnLst>
                                </p:cTn>
                              </p:par>
                              <p:par>
                                <p:cTn id="45" presetID="1" presetClass="exit" presetSubtype="0" fill="hold" grpId="1" nodeType="withEffect">
                                  <p:stCondLst>
                                    <p:cond delay="0"/>
                                  </p:stCondLst>
                                  <p:childTnLst>
                                    <p:set>
                                      <p:cBhvr>
                                        <p:cTn id="46" dur="1" fill="hold">
                                          <p:stCondLst>
                                            <p:cond delay="0"/>
                                          </p:stCondLst>
                                        </p:cTn>
                                        <p:tgtEl>
                                          <p:spTgt spid="116"/>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118"/>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8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51"/>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50"/>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11"/>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59"/>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2" grpId="0"/>
      <p:bldP spid="74" grpId="0"/>
      <p:bldP spid="85" grpId="0"/>
      <p:bldP spid="111" grpId="0"/>
      <p:bldP spid="112" grpId="0"/>
      <p:bldP spid="116" grpId="0" animBg="1"/>
      <p:bldP spid="116" grpId="1" animBg="1"/>
      <p:bldP spid="117" grpId="0" animBg="1"/>
      <p:bldP spid="117" grpId="1" animBg="1"/>
      <p:bldP spid="118" grpId="0" animBg="1"/>
      <p:bldP spid="118"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Bs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52228"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sp>
        <p:nvSpPr>
          <p:cNvPr id="87" name="Rectangle 86"/>
          <p:cNvSpPr/>
          <p:nvPr/>
        </p:nvSpPr>
        <p:spPr>
          <a:xfrm>
            <a:off x="1269785" y="1527723"/>
            <a:ext cx="1047750" cy="280987"/>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t>Direct</a:t>
            </a:r>
          </a:p>
        </p:txBody>
      </p:sp>
      <p:sp>
        <p:nvSpPr>
          <p:cNvPr id="88" name="Rectangle 87"/>
          <p:cNvSpPr/>
          <p:nvPr/>
        </p:nvSpPr>
        <p:spPr>
          <a:xfrm>
            <a:off x="1269785" y="2224635"/>
            <a:ext cx="1047750" cy="280988"/>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t>Reduce</a:t>
            </a:r>
          </a:p>
        </p:txBody>
      </p:sp>
      <p:sp>
        <p:nvSpPr>
          <p:cNvPr id="89" name="Rectangle 88"/>
          <p:cNvSpPr/>
          <p:nvPr/>
        </p:nvSpPr>
        <p:spPr>
          <a:xfrm>
            <a:off x="1269785" y="2572298"/>
            <a:ext cx="1047750" cy="280987"/>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t>Reduce</a:t>
            </a:r>
          </a:p>
        </p:txBody>
      </p:sp>
      <p:sp>
        <p:nvSpPr>
          <p:cNvPr id="90" name="Rectangle 89"/>
          <p:cNvSpPr/>
          <p:nvPr/>
        </p:nvSpPr>
        <p:spPr>
          <a:xfrm>
            <a:off x="1269785" y="1875385"/>
            <a:ext cx="1047750" cy="280988"/>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t>Multiply</a:t>
            </a:r>
          </a:p>
        </p:txBody>
      </p:sp>
      <p:sp>
        <p:nvSpPr>
          <p:cNvPr id="91" name="Rectangle 90"/>
          <p:cNvSpPr/>
          <p:nvPr/>
        </p:nvSpPr>
        <p:spPr>
          <a:xfrm>
            <a:off x="1269785" y="2921548"/>
            <a:ext cx="1047750" cy="280987"/>
          </a:xfrm>
          <a:prstGeom prst="rect">
            <a:avLst/>
          </a:prstGeom>
          <a:gradFill>
            <a:gsLst>
              <a:gs pos="0">
                <a:schemeClr val="accent1">
                  <a:tint val="100000"/>
                  <a:shade val="100000"/>
                  <a:satMod val="130000"/>
                </a:schemeClr>
              </a:gs>
              <a:gs pos="100000">
                <a:schemeClr val="accent1">
                  <a:tint val="50000"/>
                  <a:shade val="100000"/>
                  <a:satMod val="350000"/>
                </a:schemeClr>
              </a:gs>
            </a:gsLst>
          </a:gradFill>
          <a:ln>
            <a:solidFill>
              <a:schemeClr val="accent1">
                <a:shade val="95000"/>
                <a:satMod val="10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t>Sum</a:t>
            </a:r>
          </a:p>
        </p:txBody>
      </p:sp>
      <p:cxnSp>
        <p:nvCxnSpPr>
          <p:cNvPr id="127" name="Shape 126"/>
          <p:cNvCxnSpPr/>
          <p:nvPr/>
        </p:nvCxnSpPr>
        <p:spPr>
          <a:xfrm rot="5400000" flipH="1">
            <a:off x="956254" y="2365129"/>
            <a:ext cx="1674812" cy="1588"/>
          </a:xfrm>
          <a:prstGeom prst="bentConnector5">
            <a:avLst>
              <a:gd name="adj1" fmla="val -19936"/>
              <a:gd name="adj2" fmla="val 64485159"/>
              <a:gd name="adj3" fmla="val 123245"/>
            </a:avLst>
          </a:prstGeom>
          <a:ln w="47625" cmpd="sng">
            <a:solidFill>
              <a:schemeClr val="accent1"/>
            </a:solidFill>
            <a:prstDash val="solid"/>
            <a:headEnd type="none"/>
            <a:tailEnd type="arrow"/>
          </a:ln>
        </p:spPr>
        <p:style>
          <a:lnRef idx="2">
            <a:schemeClr val="accent1"/>
          </a:lnRef>
          <a:fillRef idx="0">
            <a:schemeClr val="accent1"/>
          </a:fillRef>
          <a:effectRef idx="1">
            <a:schemeClr val="accent1"/>
          </a:effectRef>
          <a:fontRef idx="minor">
            <a:schemeClr val="tx1"/>
          </a:fontRef>
        </p:style>
      </p:cxnSp>
      <p:sp>
        <p:nvSpPr>
          <p:cNvPr id="146" name="TextBox 145"/>
          <p:cNvSpPr txBox="1"/>
          <p:nvPr/>
        </p:nvSpPr>
        <p:spPr>
          <a:xfrm>
            <a:off x="437386" y="2189017"/>
            <a:ext cx="668773" cy="353943"/>
          </a:xfrm>
          <a:prstGeom prst="rect">
            <a:avLst/>
          </a:prstGeom>
          <a:solidFill>
            <a:srgbClr val="FFFFFF"/>
          </a:solidFill>
          <a:ln>
            <a:solidFill>
              <a:srgbClr val="000000"/>
            </a:solidFill>
          </a:ln>
        </p:spPr>
        <p:txBody>
          <a:bodyPr wrap="none" rtlCol="0">
            <a:spAutoFit/>
          </a:bodyPr>
          <a:lstStyle/>
          <a:p>
            <a:r>
              <a:rPr lang="en-US" sz="1700" b="1" dirty="0" smtClean="0">
                <a:solidFill>
                  <a:srgbClr val="FF0000"/>
                </a:solidFill>
              </a:rPr>
              <a:t>R</a:t>
            </a:r>
            <a:r>
              <a:rPr lang="en-US" sz="1700" b="1" dirty="0" smtClean="0">
                <a:solidFill>
                  <a:srgbClr val="00B050"/>
                </a:solidFill>
              </a:rPr>
              <a:t>G</a:t>
            </a:r>
            <a:r>
              <a:rPr lang="en-US" sz="1700" b="1" dirty="0" smtClean="0">
                <a:solidFill>
                  <a:srgbClr val="0070C0"/>
                </a:solidFill>
              </a:rPr>
              <a:t>B</a:t>
            </a:r>
          </a:p>
        </p:txBody>
      </p:sp>
      <p:grpSp>
        <p:nvGrpSpPr>
          <p:cNvPr id="27" name="Group 26"/>
          <p:cNvGrpSpPr/>
          <p:nvPr/>
        </p:nvGrpSpPr>
        <p:grpSpPr>
          <a:xfrm>
            <a:off x="4666593" y="88287"/>
            <a:ext cx="2617077" cy="479041"/>
            <a:chOff x="4672899" y="18918"/>
            <a:chExt cx="2617077" cy="479041"/>
          </a:xfrm>
        </p:grpSpPr>
        <p:sp>
          <p:nvSpPr>
            <p:cNvPr id="28" name="Rectangle 27"/>
            <p:cNvSpPr/>
            <p:nvPr/>
          </p:nvSpPr>
          <p:spPr>
            <a:xfrm>
              <a:off x="4672899" y="18918"/>
              <a:ext cx="2617077" cy="479041"/>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29" name="Straight Arrow Connector 28"/>
            <p:cNvCxnSpPr/>
            <p:nvPr/>
          </p:nvCxnSpPr>
          <p:spPr>
            <a:xfrm>
              <a:off x="4699792" y="281233"/>
              <a:ext cx="2516226" cy="1270"/>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30" name="Picture 29" descr="overview_direct.bmp"/>
            <p:cNvPicPr>
              <a:picLocks noChangeAspect="1"/>
            </p:cNvPicPr>
            <p:nvPr/>
          </p:nvPicPr>
          <p:blipFill>
            <a:blip r:embed="rId5"/>
            <a:srcRect t="28129" b="14064"/>
            <a:stretch>
              <a:fillRect/>
            </a:stretch>
          </p:blipFill>
          <p:spPr>
            <a:xfrm>
              <a:off x="5961267" y="155068"/>
              <a:ext cx="438701" cy="253600"/>
            </a:xfrm>
            <a:prstGeom prst="rect">
              <a:avLst/>
            </a:prstGeom>
          </p:spPr>
        </p:pic>
        <p:pic>
          <p:nvPicPr>
            <p:cNvPr id="31" name="Picture 30" descr="overview_interfaces.bmp"/>
            <p:cNvPicPr>
              <a:picLocks noChangeAspect="1"/>
            </p:cNvPicPr>
            <p:nvPr/>
          </p:nvPicPr>
          <p:blipFill>
            <a:blip r:embed="rId6"/>
            <a:srcRect t="28129" b="14064"/>
            <a:stretch>
              <a:fillRect/>
            </a:stretch>
          </p:blipFill>
          <p:spPr>
            <a:xfrm>
              <a:off x="6505861" y="155068"/>
              <a:ext cx="438701" cy="253600"/>
            </a:xfrm>
            <a:prstGeom prst="rect">
              <a:avLst/>
            </a:prstGeom>
          </p:spPr>
        </p:pic>
        <p:pic>
          <p:nvPicPr>
            <p:cNvPr id="32" name="Picture 31" descr="overview_nothing.bmp"/>
            <p:cNvPicPr>
              <a:picLocks noChangeAspect="1"/>
            </p:cNvPicPr>
            <p:nvPr/>
          </p:nvPicPr>
          <p:blipFill>
            <a:blip r:embed="rId7"/>
            <a:srcRect t="28129" b="14064"/>
            <a:stretch>
              <a:fillRect/>
            </a:stretch>
          </p:blipFill>
          <p:spPr>
            <a:xfrm>
              <a:off x="4847286" y="155068"/>
              <a:ext cx="438701" cy="253600"/>
            </a:xfrm>
            <a:prstGeom prst="rect">
              <a:avLst/>
            </a:prstGeom>
          </p:spPr>
        </p:pic>
        <p:sp>
          <p:nvSpPr>
            <p:cNvPr id="33" name="TextBox 32"/>
            <p:cNvSpPr txBox="1"/>
            <p:nvPr/>
          </p:nvSpPr>
          <p:spPr>
            <a:xfrm>
              <a:off x="4925180" y="115135"/>
              <a:ext cx="245077" cy="283018"/>
            </a:xfrm>
            <a:prstGeom prst="rect">
              <a:avLst/>
            </a:prstGeom>
            <a:noFill/>
          </p:spPr>
          <p:txBody>
            <a:bodyPr wrap="none" rtlCol="0">
              <a:spAutoFit/>
            </a:bodyPr>
            <a:lstStyle/>
            <a:p>
              <a:r>
                <a:rPr lang="en-US" sz="1700" dirty="0" smtClean="0">
                  <a:solidFill>
                    <a:srgbClr val="FFFFFF"/>
                  </a:solidFill>
                </a:rPr>
                <a:t>b</a:t>
              </a:r>
            </a:p>
          </p:txBody>
        </p:sp>
        <p:pic>
          <p:nvPicPr>
            <p:cNvPr id="34" name="Picture 33" descr="overview_nothing.bmp"/>
            <p:cNvPicPr>
              <a:picLocks noChangeAspect="1"/>
            </p:cNvPicPr>
            <p:nvPr/>
          </p:nvPicPr>
          <p:blipFill>
            <a:blip r:embed="rId7"/>
            <a:srcRect t="28129" b="14064"/>
            <a:stretch>
              <a:fillRect/>
            </a:stretch>
          </p:blipFill>
          <p:spPr>
            <a:xfrm>
              <a:off x="5422975" y="155068"/>
              <a:ext cx="438701" cy="253600"/>
            </a:xfrm>
            <a:prstGeom prst="rect">
              <a:avLst/>
            </a:prstGeom>
          </p:spPr>
        </p:pic>
        <p:sp>
          <p:nvSpPr>
            <p:cNvPr id="35" name="TextBox 34"/>
            <p:cNvSpPr txBox="1"/>
            <p:nvPr/>
          </p:nvSpPr>
          <p:spPr>
            <a:xfrm>
              <a:off x="5539654" y="102523"/>
              <a:ext cx="205343" cy="283018"/>
            </a:xfrm>
            <a:prstGeom prst="rect">
              <a:avLst/>
            </a:prstGeom>
            <a:noFill/>
          </p:spPr>
          <p:txBody>
            <a:bodyPr wrap="none" rtlCol="0">
              <a:spAutoFit/>
            </a:bodyPr>
            <a:lstStyle/>
            <a:p>
              <a:r>
                <a:rPr lang="en-US" sz="1700" dirty="0" smtClean="0">
                  <a:solidFill>
                    <a:srgbClr val="FFFFFF"/>
                  </a:solidFill>
                </a:rPr>
                <a:t>r</a:t>
              </a:r>
            </a:p>
          </p:txBody>
        </p:sp>
        <p:sp>
          <p:nvSpPr>
            <p:cNvPr id="36" name="Rectangle 35"/>
            <p:cNvSpPr/>
            <p:nvPr/>
          </p:nvSpPr>
          <p:spPr>
            <a:xfrm>
              <a:off x="5969672" y="105481"/>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7" name="Rectangle 36"/>
            <p:cNvSpPr/>
            <p:nvPr/>
          </p:nvSpPr>
          <p:spPr>
            <a:xfrm>
              <a:off x="6514265" y="125652"/>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 name="Rectangle 38"/>
            <p:cNvSpPr/>
            <p:nvPr/>
          </p:nvSpPr>
          <p:spPr>
            <a:xfrm>
              <a:off x="5430120" y="100439"/>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25" name="Group 24"/>
          <p:cNvGrpSpPr/>
          <p:nvPr/>
        </p:nvGrpSpPr>
        <p:grpSpPr>
          <a:xfrm>
            <a:off x="2410691" y="1541633"/>
            <a:ext cx="1309289" cy="1654988"/>
            <a:chOff x="2410691" y="1541633"/>
            <a:chExt cx="1309289" cy="1654988"/>
          </a:xfrm>
        </p:grpSpPr>
        <p:sp>
          <p:nvSpPr>
            <p:cNvPr id="23" name="Right Brace 22"/>
            <p:cNvSpPr/>
            <p:nvPr/>
          </p:nvSpPr>
          <p:spPr>
            <a:xfrm>
              <a:off x="2410691" y="1541633"/>
              <a:ext cx="362737" cy="1654988"/>
            </a:xfrm>
            <a:prstGeom prst="rightBrace">
              <a:avLst/>
            </a:prstGeom>
            <a:ln w="47625"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4" name="TextBox 23"/>
            <p:cNvSpPr txBox="1"/>
            <p:nvPr/>
          </p:nvSpPr>
          <p:spPr>
            <a:xfrm>
              <a:off x="2818771" y="2199094"/>
              <a:ext cx="901209" cy="353943"/>
            </a:xfrm>
            <a:prstGeom prst="rect">
              <a:avLst/>
            </a:prstGeom>
            <a:noFill/>
          </p:spPr>
          <p:txBody>
            <a:bodyPr wrap="none" rtlCol="0">
              <a:spAutoFit/>
            </a:bodyPr>
            <a:lstStyle/>
            <a:p>
              <a:r>
                <a:rPr lang="en-US" sz="1700" dirty="0" smtClean="0"/>
                <a:t>Passes</a:t>
              </a:r>
            </a:p>
          </p:txBody>
        </p:sp>
      </p:grpSp>
    </p:spTree>
    <p:custDataLst>
      <p:tags r:id="rId1"/>
    </p:custDataLst>
  </p:cSld>
  <p:clrMapOvr>
    <a:masterClrMapping/>
  </p:clrMapOvr>
  <p:transition advTm="1769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8" grpId="0" animBg="1"/>
      <p:bldP spid="89" grpId="0" animBg="1"/>
      <p:bldP spid="90" grpId="0" animBg="1"/>
      <p:bldP spid="91" grpId="0" animBg="1"/>
      <p:bldP spid="14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Bs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52228"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sp>
        <p:nvSpPr>
          <p:cNvPr id="87" name="Rectangle 86"/>
          <p:cNvSpPr/>
          <p:nvPr/>
        </p:nvSpPr>
        <p:spPr>
          <a:xfrm>
            <a:off x="1269785" y="1527723"/>
            <a:ext cx="1047750" cy="280987"/>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t>Direct</a:t>
            </a:r>
          </a:p>
        </p:txBody>
      </p:sp>
      <p:sp>
        <p:nvSpPr>
          <p:cNvPr id="88" name="Rectangle 87"/>
          <p:cNvSpPr/>
          <p:nvPr/>
        </p:nvSpPr>
        <p:spPr>
          <a:xfrm>
            <a:off x="1269785" y="2224635"/>
            <a:ext cx="1047750" cy="280988"/>
          </a:xfrm>
          <a:prstGeom prst="rect">
            <a:avLst/>
          </a:prstGeom>
          <a:gradFill>
            <a:gsLst>
              <a:gs pos="0">
                <a:schemeClr val="accent1">
                  <a:tint val="100000"/>
                  <a:shade val="100000"/>
                  <a:satMod val="130000"/>
                  <a:alpha val="15000"/>
                </a:schemeClr>
              </a:gs>
              <a:gs pos="100000">
                <a:schemeClr val="accent1">
                  <a:tint val="50000"/>
                  <a:shade val="100000"/>
                  <a:satMod val="350000"/>
                  <a:alpha val="15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solidFill>
                  <a:schemeClr val="lt1">
                    <a:alpha val="15000"/>
                  </a:schemeClr>
                </a:solidFill>
              </a:rPr>
              <a:t>Reduce</a:t>
            </a:r>
          </a:p>
        </p:txBody>
      </p:sp>
      <p:sp>
        <p:nvSpPr>
          <p:cNvPr id="89" name="Rectangle 88"/>
          <p:cNvSpPr/>
          <p:nvPr/>
        </p:nvSpPr>
        <p:spPr>
          <a:xfrm>
            <a:off x="1269785" y="2572298"/>
            <a:ext cx="1047750" cy="280987"/>
          </a:xfrm>
          <a:prstGeom prst="rect">
            <a:avLst/>
          </a:prstGeom>
          <a:gradFill>
            <a:gsLst>
              <a:gs pos="0">
                <a:schemeClr val="accent1">
                  <a:tint val="100000"/>
                  <a:shade val="100000"/>
                  <a:satMod val="130000"/>
                  <a:alpha val="15000"/>
                </a:schemeClr>
              </a:gs>
              <a:gs pos="100000">
                <a:schemeClr val="accent1">
                  <a:tint val="50000"/>
                  <a:shade val="100000"/>
                  <a:satMod val="350000"/>
                  <a:alpha val="15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smtClean="0">
                <a:solidFill>
                  <a:schemeClr val="lt1">
                    <a:alpha val="15000"/>
                  </a:schemeClr>
                </a:solidFill>
              </a:rPr>
              <a:t>Reduce</a:t>
            </a:r>
            <a:endParaRPr lang="en-US" sz="1700" dirty="0">
              <a:solidFill>
                <a:schemeClr val="lt1">
                  <a:alpha val="15000"/>
                </a:schemeClr>
              </a:solidFill>
            </a:endParaRPr>
          </a:p>
        </p:txBody>
      </p:sp>
      <p:sp>
        <p:nvSpPr>
          <p:cNvPr id="90" name="Rectangle 89"/>
          <p:cNvSpPr/>
          <p:nvPr/>
        </p:nvSpPr>
        <p:spPr>
          <a:xfrm>
            <a:off x="1269785" y="1875385"/>
            <a:ext cx="1047750" cy="280988"/>
          </a:xfrm>
          <a:prstGeom prst="rect">
            <a:avLst/>
          </a:prstGeom>
          <a:gradFill>
            <a:gsLst>
              <a:gs pos="0">
                <a:schemeClr val="accent1">
                  <a:tint val="100000"/>
                  <a:shade val="100000"/>
                  <a:satMod val="130000"/>
                  <a:alpha val="15000"/>
                </a:schemeClr>
              </a:gs>
              <a:gs pos="100000">
                <a:schemeClr val="accent1">
                  <a:tint val="50000"/>
                  <a:shade val="100000"/>
                  <a:satMod val="350000"/>
                  <a:alpha val="15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solidFill>
                  <a:schemeClr val="lt1">
                    <a:alpha val="15000"/>
                  </a:schemeClr>
                </a:solidFill>
              </a:rPr>
              <a:t>Multiply</a:t>
            </a:r>
          </a:p>
        </p:txBody>
      </p:sp>
      <p:sp>
        <p:nvSpPr>
          <p:cNvPr id="91" name="Rectangle 90"/>
          <p:cNvSpPr/>
          <p:nvPr/>
        </p:nvSpPr>
        <p:spPr>
          <a:xfrm>
            <a:off x="1269785" y="2921548"/>
            <a:ext cx="1047750" cy="280987"/>
          </a:xfrm>
          <a:prstGeom prst="rect">
            <a:avLst/>
          </a:prstGeom>
          <a:gradFill>
            <a:gsLst>
              <a:gs pos="0">
                <a:schemeClr val="accent1">
                  <a:tint val="100000"/>
                  <a:shade val="100000"/>
                  <a:satMod val="130000"/>
                  <a:alpha val="15000"/>
                </a:schemeClr>
              </a:gs>
              <a:gs pos="100000">
                <a:schemeClr val="accent1">
                  <a:tint val="50000"/>
                  <a:shade val="100000"/>
                  <a:satMod val="350000"/>
                  <a:alpha val="15000"/>
                </a:schemeClr>
              </a:gs>
            </a:gsLst>
          </a:gradFill>
          <a:ln>
            <a:solidFill>
              <a:schemeClr val="accent1">
                <a:shade val="95000"/>
                <a:satMod val="10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solidFill>
                  <a:schemeClr val="lt1">
                    <a:alpha val="15000"/>
                  </a:schemeClr>
                </a:solidFill>
              </a:rPr>
              <a:t>Sum</a:t>
            </a:r>
          </a:p>
        </p:txBody>
      </p:sp>
      <p:grpSp>
        <p:nvGrpSpPr>
          <p:cNvPr id="58" name="Group 57"/>
          <p:cNvGrpSpPr/>
          <p:nvPr/>
        </p:nvGrpSpPr>
        <p:grpSpPr>
          <a:xfrm>
            <a:off x="437386" y="1528517"/>
            <a:ext cx="1357068" cy="1674812"/>
            <a:chOff x="437386" y="1528517"/>
            <a:chExt cx="1357068" cy="1674812"/>
          </a:xfrm>
        </p:grpSpPr>
        <p:cxnSp>
          <p:nvCxnSpPr>
            <p:cNvPr id="127" name="Shape 126"/>
            <p:cNvCxnSpPr/>
            <p:nvPr/>
          </p:nvCxnSpPr>
          <p:spPr>
            <a:xfrm rot="5400000" flipH="1">
              <a:off x="956254" y="2365129"/>
              <a:ext cx="1674812" cy="1588"/>
            </a:xfrm>
            <a:prstGeom prst="bentConnector5">
              <a:avLst>
                <a:gd name="adj1" fmla="val -19936"/>
                <a:gd name="adj2" fmla="val 64485159"/>
                <a:gd name="adj3" fmla="val 123245"/>
              </a:avLst>
            </a:prstGeom>
            <a:ln w="47625" cmpd="sng">
              <a:solidFill>
                <a:schemeClr val="accent1"/>
              </a:solidFill>
              <a:prstDash val="solid"/>
              <a:headEnd type="none"/>
              <a:tailEnd type="arrow"/>
            </a:ln>
          </p:spPr>
          <p:style>
            <a:lnRef idx="2">
              <a:schemeClr val="accent1"/>
            </a:lnRef>
            <a:fillRef idx="0">
              <a:schemeClr val="accent1"/>
            </a:fillRef>
            <a:effectRef idx="1">
              <a:schemeClr val="accent1"/>
            </a:effectRef>
            <a:fontRef idx="minor">
              <a:schemeClr val="tx1"/>
            </a:fontRef>
          </p:style>
        </p:cxnSp>
        <p:sp>
          <p:nvSpPr>
            <p:cNvPr id="146" name="TextBox 145"/>
            <p:cNvSpPr txBox="1"/>
            <p:nvPr/>
          </p:nvSpPr>
          <p:spPr>
            <a:xfrm>
              <a:off x="437386" y="2189017"/>
              <a:ext cx="668773" cy="353943"/>
            </a:xfrm>
            <a:prstGeom prst="rect">
              <a:avLst/>
            </a:prstGeom>
            <a:solidFill>
              <a:srgbClr val="FFFFFF"/>
            </a:solidFill>
            <a:ln>
              <a:solidFill>
                <a:srgbClr val="000000"/>
              </a:solidFill>
            </a:ln>
          </p:spPr>
          <p:txBody>
            <a:bodyPr wrap="none" rtlCol="0">
              <a:spAutoFit/>
            </a:bodyPr>
            <a:lstStyle/>
            <a:p>
              <a:r>
                <a:rPr lang="en-US" sz="1700" b="1" dirty="0" smtClean="0">
                  <a:solidFill>
                    <a:srgbClr val="FF0000"/>
                  </a:solidFill>
                </a:rPr>
                <a:t>R</a:t>
              </a:r>
              <a:r>
                <a:rPr lang="en-US" sz="1700" b="1" dirty="0" smtClean="0">
                  <a:solidFill>
                    <a:srgbClr val="00B050"/>
                  </a:solidFill>
                </a:rPr>
                <a:t>G</a:t>
              </a:r>
              <a:r>
                <a:rPr lang="en-US" sz="1700" b="1" dirty="0" smtClean="0">
                  <a:solidFill>
                    <a:srgbClr val="0070C0"/>
                  </a:solidFill>
                </a:rPr>
                <a:t>B</a:t>
              </a:r>
            </a:p>
          </p:txBody>
        </p:sp>
      </p:grpSp>
      <p:sp>
        <p:nvSpPr>
          <p:cNvPr id="11" name="Rectangle 3"/>
          <p:cNvSpPr txBox="1">
            <a:spLocks noChangeArrowheads="1"/>
          </p:cNvSpPr>
          <p:nvPr/>
        </p:nvSpPr>
        <p:spPr bwMode="auto">
          <a:xfrm>
            <a:off x="3785061" y="950447"/>
            <a:ext cx="3459683" cy="386647"/>
          </a:xfrm>
          <a:prstGeom prst="rect">
            <a:avLst/>
          </a:prstGeom>
          <a:noFill/>
          <a:ln w="9525">
            <a:noFill/>
            <a:miter lim="800000"/>
            <a:headEnd/>
            <a:tailEnd/>
          </a:ln>
          <a:effectLst/>
        </p:spPr>
        <p:txBody>
          <a:bodyPr vert="horz" wrap="square" lIns="73152" tIns="36576" rIns="73152" bIns="36576" numCol="1" anchor="t" anchorCtr="0" compatLnSpc="1">
            <a:prstTxWarp prst="textNoShape">
              <a:avLst/>
            </a:prstTxWarp>
          </a:bodyPr>
          <a:lstStyle/>
          <a:p>
            <a:pPr marL="273050" marR="0" lvl="0" indent="-273050" algn="l" defTabSz="914400" rtl="0" eaLnBrk="1" fontAlgn="base" latinLnBrk="0" hangingPunct="1">
              <a:lnSpc>
                <a:spcPct val="110000"/>
              </a:lnSpc>
              <a:spcBef>
                <a:spcPts val="200"/>
              </a:spcBef>
              <a:spcAft>
                <a:spcPts val="200"/>
              </a:spcAft>
              <a:buClr>
                <a:srgbClr val="0C569E"/>
              </a:buClr>
              <a:buSzPct val="110000"/>
              <a:buFont typeface="Wingdings" pitchFamily="2" charset="2"/>
              <a:buChar char="§"/>
              <a:tabLst/>
              <a:defRPr/>
            </a:pPr>
            <a:r>
              <a:rPr lang="en-US" sz="2000" kern="0" noProof="0" dirty="0" smtClean="0">
                <a:latin typeface="+mn-lt"/>
                <a:cs typeface="ＭＳ Ｐゴシック" pitchFamily="-108" charset="-128"/>
              </a:rPr>
              <a:t>3x Direct</a:t>
            </a:r>
            <a:endParaRPr kumimoji="0" lang="en-US" sz="2000" b="0" i="0" u="none" strike="noStrike" kern="0" cap="none" spc="0" normalizeH="0" baseline="0" noProof="0" dirty="0" smtClean="0">
              <a:ln>
                <a:noFill/>
              </a:ln>
              <a:solidFill>
                <a:schemeClr val="tx1"/>
              </a:solidFill>
              <a:effectLst/>
              <a:uLnTx/>
              <a:uFillTx/>
              <a:latin typeface="+mn-lt"/>
              <a:ea typeface="ＭＳ Ｐゴシック" pitchFamily="34" charset="-128"/>
              <a:cs typeface="ＭＳ Ｐゴシック" pitchFamily="-108" charset="-128"/>
            </a:endParaRPr>
          </a:p>
        </p:txBody>
      </p:sp>
      <p:sp>
        <p:nvSpPr>
          <p:cNvPr id="12" name="Rectangle 3"/>
          <p:cNvSpPr txBox="1">
            <a:spLocks noChangeArrowheads="1"/>
          </p:cNvSpPr>
          <p:nvPr/>
        </p:nvSpPr>
        <p:spPr bwMode="auto">
          <a:xfrm>
            <a:off x="3785061" y="1327134"/>
            <a:ext cx="3459683" cy="386647"/>
          </a:xfrm>
          <a:prstGeom prst="rect">
            <a:avLst/>
          </a:prstGeom>
          <a:noFill/>
          <a:ln w="9525">
            <a:noFill/>
            <a:miter lim="800000"/>
            <a:headEnd/>
            <a:tailEnd/>
          </a:ln>
          <a:effectLst/>
        </p:spPr>
        <p:txBody>
          <a:bodyPr vert="horz" wrap="square" lIns="73152" tIns="36576" rIns="73152" bIns="36576" numCol="1" anchor="t" anchorCtr="0" compatLnSpc="1">
            <a:prstTxWarp prst="textNoShape">
              <a:avLst/>
            </a:prstTxWarp>
          </a:bodyPr>
          <a:lstStyle/>
          <a:p>
            <a:pPr marL="273050" marR="0" lvl="0" indent="-273050" algn="l" defTabSz="914400" rtl="0" eaLnBrk="1" fontAlgn="base" latinLnBrk="0" hangingPunct="1">
              <a:lnSpc>
                <a:spcPct val="110000"/>
              </a:lnSpc>
              <a:spcBef>
                <a:spcPts val="200"/>
              </a:spcBef>
              <a:spcAft>
                <a:spcPts val="200"/>
              </a:spcAft>
              <a:buClr>
                <a:srgbClr val="0C569E"/>
              </a:buClr>
              <a:buSzPct val="110000"/>
              <a:buFont typeface="Wingdings" pitchFamily="2" charset="2"/>
              <a:buChar char="§"/>
              <a:tabLst/>
              <a:defRPr/>
            </a:pPr>
            <a:r>
              <a:rPr lang="en-US" sz="2000" kern="0" noProof="0" dirty="0" smtClean="0">
                <a:latin typeface="+mn-lt"/>
                <a:cs typeface="ＭＳ Ｐゴシック" pitchFamily="-108" charset="-128"/>
              </a:rPr>
              <a:t>Memory Re-Order</a:t>
            </a:r>
            <a:endParaRPr kumimoji="0" lang="en-US" sz="2000" b="0" i="0" u="none" strike="noStrike" kern="0" cap="none" spc="0" normalizeH="0" baseline="0" noProof="0" dirty="0" smtClean="0">
              <a:ln>
                <a:noFill/>
              </a:ln>
              <a:solidFill>
                <a:schemeClr val="tx1"/>
              </a:solidFill>
              <a:effectLst/>
              <a:uLnTx/>
              <a:uFillTx/>
              <a:latin typeface="+mn-lt"/>
              <a:ea typeface="ＭＳ Ｐゴシック" pitchFamily="34" charset="-128"/>
              <a:cs typeface="ＭＳ Ｐゴシック" pitchFamily="-108" charset="-128"/>
            </a:endParaRPr>
          </a:p>
        </p:txBody>
      </p:sp>
      <p:grpSp>
        <p:nvGrpSpPr>
          <p:cNvPr id="56" name="Group 55"/>
          <p:cNvGrpSpPr/>
          <p:nvPr/>
        </p:nvGrpSpPr>
        <p:grpSpPr>
          <a:xfrm>
            <a:off x="4147276" y="2330396"/>
            <a:ext cx="873274" cy="1090363"/>
            <a:chOff x="4147276" y="2330396"/>
            <a:chExt cx="873274" cy="1090363"/>
          </a:xfrm>
        </p:grpSpPr>
        <p:grpSp>
          <p:nvGrpSpPr>
            <p:cNvPr id="50" name="Group 49"/>
            <p:cNvGrpSpPr/>
            <p:nvPr/>
          </p:nvGrpSpPr>
          <p:grpSpPr>
            <a:xfrm>
              <a:off x="4589307" y="2656339"/>
              <a:ext cx="431243" cy="438478"/>
              <a:chOff x="3744716" y="2392930"/>
              <a:chExt cx="431243" cy="438478"/>
            </a:xfrm>
          </p:grpSpPr>
          <p:pic>
            <p:nvPicPr>
              <p:cNvPr id="14" name="Picture 13" descr="bs_multiply.png"/>
              <p:cNvPicPr>
                <a:picLocks noChangeAspect="1"/>
              </p:cNvPicPr>
              <p:nvPr/>
            </p:nvPicPr>
            <p:blipFill>
              <a:blip r:embed="rId5"/>
              <a:srcRect t="87505" r="92858"/>
              <a:stretch>
                <a:fillRect/>
              </a:stretch>
            </p:blipFill>
            <p:spPr>
              <a:xfrm>
                <a:off x="3947359" y="2392930"/>
                <a:ext cx="228600" cy="228299"/>
              </a:xfrm>
              <a:prstGeom prst="rect">
                <a:avLst/>
              </a:prstGeom>
              <a:ln w="3175">
                <a:solidFill>
                  <a:srgbClr val="FFFFFF"/>
                </a:solidFill>
              </a:ln>
            </p:spPr>
          </p:pic>
          <p:pic>
            <p:nvPicPr>
              <p:cNvPr id="15" name="Picture 14" descr="bs_multiply.png"/>
              <p:cNvPicPr>
                <a:picLocks noChangeAspect="1"/>
              </p:cNvPicPr>
              <p:nvPr/>
            </p:nvPicPr>
            <p:blipFill>
              <a:blip r:embed="rId5"/>
              <a:srcRect t="74913" r="92858" b="12541"/>
              <a:stretch>
                <a:fillRect/>
              </a:stretch>
            </p:blipFill>
            <p:spPr>
              <a:xfrm>
                <a:off x="3922238" y="2419726"/>
                <a:ext cx="228600" cy="229218"/>
              </a:xfrm>
              <a:prstGeom prst="rect">
                <a:avLst/>
              </a:prstGeom>
              <a:ln w="3175">
                <a:solidFill>
                  <a:srgbClr val="FFFFFF"/>
                </a:solidFill>
              </a:ln>
            </p:spPr>
          </p:pic>
          <p:pic>
            <p:nvPicPr>
              <p:cNvPr id="16" name="Picture 15" descr="bs_multiply.png"/>
              <p:cNvPicPr>
                <a:picLocks noChangeAspect="1"/>
              </p:cNvPicPr>
              <p:nvPr/>
            </p:nvPicPr>
            <p:blipFill>
              <a:blip r:embed="rId5"/>
              <a:srcRect t="62505" r="92858" b="25041"/>
              <a:stretch>
                <a:fillRect/>
              </a:stretch>
            </p:blipFill>
            <p:spPr>
              <a:xfrm>
                <a:off x="3890419" y="2446521"/>
                <a:ext cx="228600" cy="227546"/>
              </a:xfrm>
              <a:prstGeom prst="rect">
                <a:avLst/>
              </a:prstGeom>
              <a:ln w="3175">
                <a:solidFill>
                  <a:srgbClr val="FFFFFF"/>
                </a:solidFill>
              </a:ln>
            </p:spPr>
          </p:pic>
          <p:pic>
            <p:nvPicPr>
              <p:cNvPr id="17" name="Picture 16" descr="bs_multiply.png"/>
              <p:cNvPicPr>
                <a:picLocks noChangeAspect="1"/>
              </p:cNvPicPr>
              <p:nvPr/>
            </p:nvPicPr>
            <p:blipFill>
              <a:blip r:embed="rId5"/>
              <a:srcRect t="49771" r="92858" b="37316"/>
              <a:stretch>
                <a:fillRect/>
              </a:stretch>
            </p:blipFill>
            <p:spPr>
              <a:xfrm>
                <a:off x="3861947" y="2473316"/>
                <a:ext cx="228600" cy="235912"/>
              </a:xfrm>
              <a:prstGeom prst="rect">
                <a:avLst/>
              </a:prstGeom>
              <a:ln w="3175">
                <a:solidFill>
                  <a:srgbClr val="FFFFFF"/>
                </a:solidFill>
              </a:ln>
            </p:spPr>
          </p:pic>
          <p:pic>
            <p:nvPicPr>
              <p:cNvPr id="18" name="Picture 17" descr="bs_multiply.png"/>
              <p:cNvPicPr>
                <a:picLocks noChangeAspect="1"/>
              </p:cNvPicPr>
              <p:nvPr/>
            </p:nvPicPr>
            <p:blipFill>
              <a:blip r:embed="rId5"/>
              <a:srcRect t="37321" r="92858" b="49951"/>
              <a:stretch>
                <a:fillRect/>
              </a:stretch>
            </p:blipFill>
            <p:spPr>
              <a:xfrm>
                <a:off x="3833477" y="2500112"/>
                <a:ext cx="228600" cy="232565"/>
              </a:xfrm>
              <a:prstGeom prst="rect">
                <a:avLst/>
              </a:prstGeom>
              <a:ln w="3175">
                <a:solidFill>
                  <a:srgbClr val="FFFFFF"/>
                </a:solidFill>
              </a:ln>
            </p:spPr>
          </p:pic>
          <p:pic>
            <p:nvPicPr>
              <p:cNvPr id="19" name="Picture 18" descr="bs_multiply.png"/>
              <p:cNvPicPr>
                <a:picLocks noChangeAspect="1"/>
              </p:cNvPicPr>
              <p:nvPr/>
            </p:nvPicPr>
            <p:blipFill>
              <a:blip r:embed="rId5"/>
              <a:srcRect t="25096" r="92858" b="62267"/>
              <a:stretch>
                <a:fillRect/>
              </a:stretch>
            </p:blipFill>
            <p:spPr>
              <a:xfrm>
                <a:off x="3808354" y="2533606"/>
                <a:ext cx="228600" cy="230892"/>
              </a:xfrm>
              <a:prstGeom prst="rect">
                <a:avLst/>
              </a:prstGeom>
              <a:ln w="3175">
                <a:solidFill>
                  <a:srgbClr val="FFFFFF"/>
                </a:solidFill>
              </a:ln>
            </p:spPr>
          </p:pic>
          <p:pic>
            <p:nvPicPr>
              <p:cNvPr id="20" name="Picture 19" descr="bs_multiply.png"/>
              <p:cNvPicPr>
                <a:picLocks noChangeAspect="1"/>
              </p:cNvPicPr>
              <p:nvPr/>
            </p:nvPicPr>
            <p:blipFill>
              <a:blip r:embed="rId5"/>
              <a:srcRect t="12230" r="92858" b="74950"/>
              <a:stretch>
                <a:fillRect/>
              </a:stretch>
            </p:blipFill>
            <p:spPr>
              <a:xfrm>
                <a:off x="3776537" y="2563751"/>
                <a:ext cx="228600" cy="234238"/>
              </a:xfrm>
              <a:prstGeom prst="rect">
                <a:avLst/>
              </a:prstGeom>
              <a:ln w="3175">
                <a:solidFill>
                  <a:srgbClr val="FFFFFF"/>
                </a:solidFill>
              </a:ln>
            </p:spPr>
          </p:pic>
          <p:pic>
            <p:nvPicPr>
              <p:cNvPr id="21" name="Picture 20" descr="bs_multiply.png"/>
              <p:cNvPicPr>
                <a:picLocks noChangeAspect="1"/>
              </p:cNvPicPr>
              <p:nvPr/>
            </p:nvPicPr>
            <p:blipFill>
              <a:blip r:embed="rId5"/>
              <a:srcRect r="92858" b="87541"/>
              <a:stretch>
                <a:fillRect/>
              </a:stretch>
            </p:blipFill>
            <p:spPr>
              <a:xfrm>
                <a:off x="3744716" y="2603779"/>
                <a:ext cx="228600" cy="227629"/>
              </a:xfrm>
              <a:prstGeom prst="rect">
                <a:avLst/>
              </a:prstGeom>
              <a:ln w="3175">
                <a:solidFill>
                  <a:srgbClr val="FFFFFF"/>
                </a:solidFill>
              </a:ln>
            </p:spPr>
          </p:pic>
        </p:grpSp>
        <p:sp>
          <p:nvSpPr>
            <p:cNvPr id="54" name="TextBox 53"/>
            <p:cNvSpPr txBox="1"/>
            <p:nvPr/>
          </p:nvSpPr>
          <p:spPr>
            <a:xfrm rot="16200000">
              <a:off x="3755983" y="2721689"/>
              <a:ext cx="1090363" cy="307777"/>
            </a:xfrm>
            <a:prstGeom prst="rect">
              <a:avLst/>
            </a:prstGeom>
            <a:noFill/>
          </p:spPr>
          <p:txBody>
            <a:bodyPr wrap="none" rtlCol="0">
              <a:spAutoFit/>
            </a:bodyPr>
            <a:lstStyle/>
            <a:p>
              <a:r>
                <a:rPr lang="en-US" sz="1400" dirty="0" smtClean="0">
                  <a:solidFill>
                    <a:srgbClr val="FF0000"/>
                  </a:solidFill>
                </a:rPr>
                <a:t>R</a:t>
              </a:r>
              <a:r>
                <a:rPr lang="en-US" sz="1400" dirty="0" smtClean="0"/>
                <a:t> or </a:t>
              </a:r>
              <a:r>
                <a:rPr lang="en-US" sz="1400" dirty="0" smtClean="0">
                  <a:solidFill>
                    <a:srgbClr val="00B050"/>
                  </a:solidFill>
                </a:rPr>
                <a:t>G</a:t>
              </a:r>
              <a:r>
                <a:rPr lang="en-US" sz="1400" dirty="0" smtClean="0"/>
                <a:t> or </a:t>
              </a:r>
              <a:r>
                <a:rPr lang="en-US" sz="1400" dirty="0" smtClean="0">
                  <a:solidFill>
                    <a:srgbClr val="0070C0"/>
                  </a:solidFill>
                </a:rPr>
                <a:t>B</a:t>
              </a:r>
            </a:p>
          </p:txBody>
        </p:sp>
      </p:grpSp>
      <p:grpSp>
        <p:nvGrpSpPr>
          <p:cNvPr id="57" name="Group 56"/>
          <p:cNvGrpSpPr/>
          <p:nvPr/>
        </p:nvGrpSpPr>
        <p:grpSpPr>
          <a:xfrm>
            <a:off x="5391533" y="1918942"/>
            <a:ext cx="657079" cy="1913272"/>
            <a:chOff x="5391533" y="1918942"/>
            <a:chExt cx="657079" cy="1913272"/>
          </a:xfrm>
        </p:grpSpPr>
        <p:grpSp>
          <p:nvGrpSpPr>
            <p:cNvPr id="53" name="Group 52"/>
            <p:cNvGrpSpPr/>
            <p:nvPr/>
          </p:nvGrpSpPr>
          <p:grpSpPr>
            <a:xfrm>
              <a:off x="5391533" y="1918942"/>
              <a:ext cx="279021" cy="1913272"/>
              <a:chOff x="5391533" y="1918942"/>
              <a:chExt cx="279021" cy="1913272"/>
            </a:xfrm>
          </p:grpSpPr>
          <p:pic>
            <p:nvPicPr>
              <p:cNvPr id="52" name="Picture 51" descr="bs_multiply.png"/>
              <p:cNvPicPr>
                <a:picLocks noChangeAspect="1"/>
              </p:cNvPicPr>
              <p:nvPr/>
            </p:nvPicPr>
            <p:blipFill>
              <a:blip r:embed="rId5"/>
              <a:srcRect r="93020" b="41"/>
              <a:stretch>
                <a:fillRect/>
              </a:stretch>
            </p:blipFill>
            <p:spPr>
              <a:xfrm>
                <a:off x="5441954" y="1918942"/>
                <a:ext cx="228600" cy="1868516"/>
              </a:xfrm>
              <a:prstGeom prst="rect">
                <a:avLst/>
              </a:prstGeom>
              <a:ln w="3175">
                <a:solidFill>
                  <a:srgbClr val="FFFFFF"/>
                </a:solidFill>
              </a:ln>
            </p:spPr>
          </p:pic>
          <p:pic>
            <p:nvPicPr>
              <p:cNvPr id="51" name="Picture 50" descr="bs_multiply.png"/>
              <p:cNvPicPr>
                <a:picLocks noChangeAspect="1"/>
              </p:cNvPicPr>
              <p:nvPr/>
            </p:nvPicPr>
            <p:blipFill>
              <a:blip r:embed="rId5"/>
              <a:srcRect r="93020" b="41"/>
              <a:stretch>
                <a:fillRect/>
              </a:stretch>
            </p:blipFill>
            <p:spPr>
              <a:xfrm>
                <a:off x="5418160" y="1939337"/>
                <a:ext cx="228600" cy="1868516"/>
              </a:xfrm>
              <a:prstGeom prst="rect">
                <a:avLst/>
              </a:prstGeom>
              <a:ln w="3175">
                <a:solidFill>
                  <a:srgbClr val="FFFFFF"/>
                </a:solidFill>
              </a:ln>
            </p:spPr>
          </p:pic>
          <p:pic>
            <p:nvPicPr>
              <p:cNvPr id="49" name="Picture 48" descr="bs_multiply.png"/>
              <p:cNvPicPr>
                <a:picLocks noChangeAspect="1"/>
              </p:cNvPicPr>
              <p:nvPr/>
            </p:nvPicPr>
            <p:blipFill>
              <a:blip r:embed="rId5"/>
              <a:srcRect r="93020" b="41"/>
              <a:stretch>
                <a:fillRect/>
              </a:stretch>
            </p:blipFill>
            <p:spPr>
              <a:xfrm>
                <a:off x="5391533" y="1963698"/>
                <a:ext cx="228600" cy="1868516"/>
              </a:xfrm>
              <a:prstGeom prst="rect">
                <a:avLst/>
              </a:prstGeom>
              <a:ln w="3175">
                <a:solidFill>
                  <a:srgbClr val="FFFFFF"/>
                </a:solidFill>
              </a:ln>
            </p:spPr>
          </p:pic>
        </p:grpSp>
        <p:sp>
          <p:nvSpPr>
            <p:cNvPr id="55" name="TextBox 54"/>
            <p:cNvSpPr txBox="1"/>
            <p:nvPr/>
          </p:nvSpPr>
          <p:spPr>
            <a:xfrm rot="5400000">
              <a:off x="5388014" y="2721690"/>
              <a:ext cx="1013419" cy="307777"/>
            </a:xfrm>
            <a:prstGeom prst="rect">
              <a:avLst/>
            </a:prstGeom>
            <a:noFill/>
            <a:ln>
              <a:noFill/>
            </a:ln>
          </p:spPr>
          <p:txBody>
            <a:bodyPr wrap="none" rtlCol="0">
              <a:spAutoFit/>
            </a:bodyPr>
            <a:lstStyle/>
            <a:p>
              <a:r>
                <a:rPr lang="en-US" sz="1400" dirty="0" smtClean="0">
                  <a:solidFill>
                    <a:srgbClr val="FF0000"/>
                  </a:solidFill>
                </a:rPr>
                <a:t>R</a:t>
              </a:r>
              <a:r>
                <a:rPr lang="en-US" sz="1400" dirty="0" smtClean="0"/>
                <a:t> &amp; </a:t>
              </a:r>
              <a:r>
                <a:rPr lang="en-US" sz="1400" dirty="0" smtClean="0">
                  <a:solidFill>
                    <a:srgbClr val="00B050"/>
                  </a:solidFill>
                </a:rPr>
                <a:t>G</a:t>
              </a:r>
              <a:r>
                <a:rPr lang="en-US" sz="1400" dirty="0" smtClean="0"/>
                <a:t> &amp; </a:t>
              </a:r>
              <a:r>
                <a:rPr lang="en-US" sz="1400" dirty="0" smtClean="0">
                  <a:solidFill>
                    <a:srgbClr val="0070C0"/>
                  </a:solidFill>
                </a:rPr>
                <a:t>B</a:t>
              </a:r>
            </a:p>
          </p:txBody>
        </p:sp>
      </p:grpSp>
      <p:grpSp>
        <p:nvGrpSpPr>
          <p:cNvPr id="47" name="Group 46"/>
          <p:cNvGrpSpPr/>
          <p:nvPr/>
        </p:nvGrpSpPr>
        <p:grpSpPr>
          <a:xfrm>
            <a:off x="4666593" y="88287"/>
            <a:ext cx="2617077" cy="479041"/>
            <a:chOff x="4672899" y="18918"/>
            <a:chExt cx="2617077" cy="479041"/>
          </a:xfrm>
        </p:grpSpPr>
        <p:sp>
          <p:nvSpPr>
            <p:cNvPr id="48" name="Rectangle 47"/>
            <p:cNvSpPr/>
            <p:nvPr/>
          </p:nvSpPr>
          <p:spPr>
            <a:xfrm>
              <a:off x="4672899" y="18918"/>
              <a:ext cx="2617077" cy="479041"/>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59" name="Straight Arrow Connector 58"/>
            <p:cNvCxnSpPr/>
            <p:nvPr/>
          </p:nvCxnSpPr>
          <p:spPr>
            <a:xfrm>
              <a:off x="4699792" y="281233"/>
              <a:ext cx="2516226" cy="1270"/>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60" name="Picture 59" descr="overview_direct.bmp"/>
            <p:cNvPicPr>
              <a:picLocks noChangeAspect="1"/>
            </p:cNvPicPr>
            <p:nvPr/>
          </p:nvPicPr>
          <p:blipFill>
            <a:blip r:embed="rId6"/>
            <a:srcRect t="28129" b="14064"/>
            <a:stretch>
              <a:fillRect/>
            </a:stretch>
          </p:blipFill>
          <p:spPr>
            <a:xfrm>
              <a:off x="5961267" y="155068"/>
              <a:ext cx="438701" cy="253600"/>
            </a:xfrm>
            <a:prstGeom prst="rect">
              <a:avLst/>
            </a:prstGeom>
          </p:spPr>
        </p:pic>
        <p:pic>
          <p:nvPicPr>
            <p:cNvPr id="61" name="Picture 60" descr="overview_interfaces.bmp"/>
            <p:cNvPicPr>
              <a:picLocks noChangeAspect="1"/>
            </p:cNvPicPr>
            <p:nvPr/>
          </p:nvPicPr>
          <p:blipFill>
            <a:blip r:embed="rId7"/>
            <a:srcRect t="28129" b="14064"/>
            <a:stretch>
              <a:fillRect/>
            </a:stretch>
          </p:blipFill>
          <p:spPr>
            <a:xfrm>
              <a:off x="6505861" y="155068"/>
              <a:ext cx="438701" cy="253600"/>
            </a:xfrm>
            <a:prstGeom prst="rect">
              <a:avLst/>
            </a:prstGeom>
          </p:spPr>
        </p:pic>
        <p:pic>
          <p:nvPicPr>
            <p:cNvPr id="62" name="Picture 61" descr="overview_nothing.bmp"/>
            <p:cNvPicPr>
              <a:picLocks noChangeAspect="1"/>
            </p:cNvPicPr>
            <p:nvPr/>
          </p:nvPicPr>
          <p:blipFill>
            <a:blip r:embed="rId8"/>
            <a:srcRect t="28129" b="14064"/>
            <a:stretch>
              <a:fillRect/>
            </a:stretch>
          </p:blipFill>
          <p:spPr>
            <a:xfrm>
              <a:off x="4847286" y="155068"/>
              <a:ext cx="438701" cy="253600"/>
            </a:xfrm>
            <a:prstGeom prst="rect">
              <a:avLst/>
            </a:prstGeom>
          </p:spPr>
        </p:pic>
        <p:sp>
          <p:nvSpPr>
            <p:cNvPr id="63" name="TextBox 62"/>
            <p:cNvSpPr txBox="1"/>
            <p:nvPr/>
          </p:nvSpPr>
          <p:spPr>
            <a:xfrm>
              <a:off x="4925180" y="115135"/>
              <a:ext cx="245077" cy="283018"/>
            </a:xfrm>
            <a:prstGeom prst="rect">
              <a:avLst/>
            </a:prstGeom>
            <a:noFill/>
          </p:spPr>
          <p:txBody>
            <a:bodyPr wrap="none" rtlCol="0">
              <a:spAutoFit/>
            </a:bodyPr>
            <a:lstStyle/>
            <a:p>
              <a:r>
                <a:rPr lang="en-US" sz="1700" dirty="0" smtClean="0">
                  <a:solidFill>
                    <a:srgbClr val="FFFFFF"/>
                  </a:solidFill>
                </a:rPr>
                <a:t>b</a:t>
              </a:r>
            </a:p>
          </p:txBody>
        </p:sp>
        <p:pic>
          <p:nvPicPr>
            <p:cNvPr id="64" name="Picture 63" descr="overview_nothing.bmp"/>
            <p:cNvPicPr>
              <a:picLocks noChangeAspect="1"/>
            </p:cNvPicPr>
            <p:nvPr/>
          </p:nvPicPr>
          <p:blipFill>
            <a:blip r:embed="rId8"/>
            <a:srcRect t="28129" b="14064"/>
            <a:stretch>
              <a:fillRect/>
            </a:stretch>
          </p:blipFill>
          <p:spPr>
            <a:xfrm>
              <a:off x="5422975" y="155068"/>
              <a:ext cx="438701" cy="253600"/>
            </a:xfrm>
            <a:prstGeom prst="rect">
              <a:avLst/>
            </a:prstGeom>
          </p:spPr>
        </p:pic>
        <p:sp>
          <p:nvSpPr>
            <p:cNvPr id="65" name="TextBox 64"/>
            <p:cNvSpPr txBox="1"/>
            <p:nvPr/>
          </p:nvSpPr>
          <p:spPr>
            <a:xfrm>
              <a:off x="5539654" y="102523"/>
              <a:ext cx="205343" cy="283018"/>
            </a:xfrm>
            <a:prstGeom prst="rect">
              <a:avLst/>
            </a:prstGeom>
            <a:noFill/>
          </p:spPr>
          <p:txBody>
            <a:bodyPr wrap="none" rtlCol="0">
              <a:spAutoFit/>
            </a:bodyPr>
            <a:lstStyle/>
            <a:p>
              <a:r>
                <a:rPr lang="en-US" sz="1700" dirty="0" smtClean="0">
                  <a:solidFill>
                    <a:srgbClr val="FFFFFF"/>
                  </a:solidFill>
                </a:rPr>
                <a:t>r</a:t>
              </a:r>
            </a:p>
          </p:txBody>
        </p:sp>
        <p:sp>
          <p:nvSpPr>
            <p:cNvPr id="66" name="Rectangle 65"/>
            <p:cNvSpPr/>
            <p:nvPr/>
          </p:nvSpPr>
          <p:spPr>
            <a:xfrm>
              <a:off x="5969672" y="105481"/>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7" name="Rectangle 66"/>
            <p:cNvSpPr/>
            <p:nvPr/>
          </p:nvSpPr>
          <p:spPr>
            <a:xfrm>
              <a:off x="6514265" y="125652"/>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9" name="Rectangle 68"/>
            <p:cNvSpPr/>
            <p:nvPr/>
          </p:nvSpPr>
          <p:spPr>
            <a:xfrm>
              <a:off x="5430120" y="100439"/>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ustDataLst>
      <p:tags r:id="rId1"/>
    </p:custDataLst>
  </p:cSld>
  <p:clrMapOvr>
    <a:masterClrMapping/>
  </p:clrMapOvr>
  <p:transition advTm="1525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Bs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52228"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sp>
        <p:nvSpPr>
          <p:cNvPr id="87" name="Rectangle 86"/>
          <p:cNvSpPr/>
          <p:nvPr/>
        </p:nvSpPr>
        <p:spPr>
          <a:xfrm>
            <a:off x="1269785" y="1527723"/>
            <a:ext cx="1047750" cy="280987"/>
          </a:xfrm>
          <a:prstGeom prst="rect">
            <a:avLst/>
          </a:prstGeom>
          <a:gradFill>
            <a:gsLst>
              <a:gs pos="0">
                <a:schemeClr val="accent1">
                  <a:tint val="100000"/>
                  <a:shade val="100000"/>
                  <a:satMod val="130000"/>
                  <a:alpha val="15000"/>
                </a:schemeClr>
              </a:gs>
              <a:gs pos="100000">
                <a:schemeClr val="accent1">
                  <a:tint val="50000"/>
                  <a:shade val="100000"/>
                  <a:satMod val="350000"/>
                  <a:alpha val="15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solidFill>
                  <a:schemeClr val="lt1">
                    <a:alpha val="15000"/>
                  </a:schemeClr>
                </a:solidFill>
              </a:rPr>
              <a:t>Direct</a:t>
            </a:r>
          </a:p>
        </p:txBody>
      </p:sp>
      <p:sp>
        <p:nvSpPr>
          <p:cNvPr id="88" name="Rectangle 87"/>
          <p:cNvSpPr/>
          <p:nvPr/>
        </p:nvSpPr>
        <p:spPr>
          <a:xfrm>
            <a:off x="1269785" y="2224635"/>
            <a:ext cx="1047750" cy="280988"/>
          </a:xfrm>
          <a:prstGeom prst="rect">
            <a:avLst/>
          </a:prstGeom>
          <a:gradFill>
            <a:gsLst>
              <a:gs pos="0">
                <a:schemeClr val="accent1">
                  <a:tint val="100000"/>
                  <a:shade val="100000"/>
                  <a:satMod val="130000"/>
                  <a:alpha val="15000"/>
                </a:schemeClr>
              </a:gs>
              <a:gs pos="100000">
                <a:schemeClr val="accent1">
                  <a:tint val="50000"/>
                  <a:shade val="100000"/>
                  <a:satMod val="350000"/>
                  <a:alpha val="15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solidFill>
                  <a:schemeClr val="lt1">
                    <a:alpha val="15000"/>
                  </a:schemeClr>
                </a:solidFill>
              </a:rPr>
              <a:t>Reduce</a:t>
            </a:r>
          </a:p>
        </p:txBody>
      </p:sp>
      <p:sp>
        <p:nvSpPr>
          <p:cNvPr id="89" name="Rectangle 88"/>
          <p:cNvSpPr/>
          <p:nvPr/>
        </p:nvSpPr>
        <p:spPr>
          <a:xfrm>
            <a:off x="1269785" y="2572298"/>
            <a:ext cx="1047750" cy="280987"/>
          </a:xfrm>
          <a:prstGeom prst="rect">
            <a:avLst/>
          </a:prstGeom>
          <a:gradFill>
            <a:gsLst>
              <a:gs pos="0">
                <a:schemeClr val="accent1">
                  <a:tint val="100000"/>
                  <a:shade val="100000"/>
                  <a:satMod val="130000"/>
                  <a:alpha val="15000"/>
                </a:schemeClr>
              </a:gs>
              <a:gs pos="100000">
                <a:schemeClr val="accent1">
                  <a:tint val="50000"/>
                  <a:shade val="100000"/>
                  <a:satMod val="350000"/>
                  <a:alpha val="15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smtClean="0">
                <a:solidFill>
                  <a:schemeClr val="lt1">
                    <a:alpha val="15000"/>
                  </a:schemeClr>
                </a:solidFill>
              </a:rPr>
              <a:t>Reduce</a:t>
            </a:r>
            <a:endParaRPr lang="en-US" sz="1700" dirty="0">
              <a:solidFill>
                <a:schemeClr val="lt1">
                  <a:alpha val="15000"/>
                </a:schemeClr>
              </a:solidFill>
            </a:endParaRPr>
          </a:p>
        </p:txBody>
      </p:sp>
      <p:sp>
        <p:nvSpPr>
          <p:cNvPr id="90" name="Rectangle 89"/>
          <p:cNvSpPr/>
          <p:nvPr/>
        </p:nvSpPr>
        <p:spPr>
          <a:xfrm>
            <a:off x="1269785" y="1875385"/>
            <a:ext cx="1047750" cy="280988"/>
          </a:xfrm>
          <a:prstGeom prst="rect">
            <a:avLst/>
          </a:prstGeom>
          <a:gradFill>
            <a:gsLst>
              <a:gs pos="0">
                <a:schemeClr val="accent1">
                  <a:tint val="100000"/>
                  <a:shade val="100000"/>
                  <a:satMod val="130000"/>
                  <a:alpha val="15000"/>
                </a:schemeClr>
              </a:gs>
              <a:gs pos="100000">
                <a:schemeClr val="accent1">
                  <a:tint val="50000"/>
                  <a:shade val="100000"/>
                  <a:satMod val="350000"/>
                  <a:alpha val="15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solidFill>
                  <a:schemeClr val="lt1">
                    <a:alpha val="15000"/>
                  </a:schemeClr>
                </a:solidFill>
              </a:rPr>
              <a:t>Multiply</a:t>
            </a:r>
          </a:p>
        </p:txBody>
      </p:sp>
      <p:sp>
        <p:nvSpPr>
          <p:cNvPr id="91" name="Rectangle 90"/>
          <p:cNvSpPr/>
          <p:nvPr/>
        </p:nvSpPr>
        <p:spPr>
          <a:xfrm>
            <a:off x="1269785" y="2921548"/>
            <a:ext cx="1047750" cy="280987"/>
          </a:xfrm>
          <a:prstGeom prst="rect">
            <a:avLst/>
          </a:prstGeom>
          <a:gradFill>
            <a:gsLst>
              <a:gs pos="0">
                <a:schemeClr val="accent1">
                  <a:tint val="100000"/>
                  <a:shade val="100000"/>
                  <a:satMod val="130000"/>
                </a:schemeClr>
              </a:gs>
              <a:gs pos="100000">
                <a:schemeClr val="accent1">
                  <a:tint val="50000"/>
                  <a:shade val="100000"/>
                  <a:satMod val="350000"/>
                </a:schemeClr>
              </a:gs>
            </a:gsLst>
          </a:gradFill>
          <a:ln>
            <a:solidFill>
              <a:schemeClr val="accent1">
                <a:shade val="95000"/>
                <a:satMod val="10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smtClean="0"/>
              <a:t>Sum</a:t>
            </a:r>
            <a:endParaRPr lang="en-US" sz="1700" dirty="0"/>
          </a:p>
        </p:txBody>
      </p:sp>
      <p:sp>
        <p:nvSpPr>
          <p:cNvPr id="11" name="Rectangle 3"/>
          <p:cNvSpPr txBox="1">
            <a:spLocks noChangeArrowheads="1"/>
          </p:cNvSpPr>
          <p:nvPr/>
        </p:nvSpPr>
        <p:spPr bwMode="auto">
          <a:xfrm>
            <a:off x="3565142" y="1743313"/>
            <a:ext cx="3459683" cy="386647"/>
          </a:xfrm>
          <a:prstGeom prst="rect">
            <a:avLst/>
          </a:prstGeom>
          <a:noFill/>
          <a:ln w="9525">
            <a:noFill/>
            <a:miter lim="800000"/>
            <a:headEnd/>
            <a:tailEnd/>
          </a:ln>
          <a:effectLst/>
        </p:spPr>
        <p:txBody>
          <a:bodyPr vert="horz" wrap="square" lIns="73152" tIns="36576" rIns="73152" bIns="36576" numCol="1" anchor="t" anchorCtr="0" compatLnSpc="1">
            <a:prstTxWarp prst="textNoShape">
              <a:avLst/>
            </a:prstTxWarp>
          </a:bodyPr>
          <a:lstStyle/>
          <a:p>
            <a:pPr marL="273050" marR="0" lvl="0" indent="-273050" algn="l" defTabSz="914400" rtl="0" eaLnBrk="1" fontAlgn="base" latinLnBrk="0" hangingPunct="1">
              <a:lnSpc>
                <a:spcPct val="110000"/>
              </a:lnSpc>
              <a:spcBef>
                <a:spcPts val="200"/>
              </a:spcBef>
              <a:spcAft>
                <a:spcPts val="200"/>
              </a:spcAft>
              <a:buClr>
                <a:srgbClr val="0C569E"/>
              </a:buClr>
              <a:buSzPct val="110000"/>
              <a:buFont typeface="Wingdings" pitchFamily="2" charset="2"/>
              <a:buChar char="§"/>
              <a:tabLst/>
              <a:defRPr/>
            </a:pPr>
            <a:r>
              <a:rPr lang="en-US" sz="2000" kern="0" dirty="0" smtClean="0">
                <a:latin typeface="+mn-lt"/>
                <a:cs typeface="ＭＳ Ｐゴシック" pitchFamily="-108" charset="-128"/>
              </a:rPr>
              <a:t>Low Parallelism</a:t>
            </a:r>
            <a:endParaRPr kumimoji="0" lang="en-US" sz="2000" b="0" i="0" u="none" strike="noStrike" kern="0" cap="none" spc="0" normalizeH="0" baseline="0" noProof="0" dirty="0" smtClean="0">
              <a:ln>
                <a:noFill/>
              </a:ln>
              <a:solidFill>
                <a:schemeClr val="tx1"/>
              </a:solidFill>
              <a:effectLst/>
              <a:uLnTx/>
              <a:uFillTx/>
              <a:latin typeface="+mn-lt"/>
              <a:ea typeface="ＭＳ Ｐゴシック" pitchFamily="34" charset="-128"/>
              <a:cs typeface="ＭＳ Ｐゴシック" pitchFamily="-108" charset="-128"/>
            </a:endParaRPr>
          </a:p>
        </p:txBody>
      </p:sp>
      <p:sp>
        <p:nvSpPr>
          <p:cNvPr id="12" name="Rectangle 3"/>
          <p:cNvSpPr txBox="1">
            <a:spLocks noChangeArrowheads="1"/>
          </p:cNvSpPr>
          <p:nvPr/>
        </p:nvSpPr>
        <p:spPr bwMode="auto">
          <a:xfrm>
            <a:off x="3565142" y="2120000"/>
            <a:ext cx="3459683" cy="386647"/>
          </a:xfrm>
          <a:prstGeom prst="rect">
            <a:avLst/>
          </a:prstGeom>
          <a:noFill/>
          <a:ln w="9525">
            <a:noFill/>
            <a:miter lim="800000"/>
            <a:headEnd/>
            <a:tailEnd/>
          </a:ln>
          <a:effectLst/>
        </p:spPr>
        <p:txBody>
          <a:bodyPr vert="horz" wrap="square" lIns="73152" tIns="36576" rIns="73152" bIns="36576" numCol="1" anchor="t" anchorCtr="0" compatLnSpc="1">
            <a:prstTxWarp prst="textNoShape">
              <a:avLst/>
            </a:prstTxWarp>
          </a:bodyPr>
          <a:lstStyle/>
          <a:p>
            <a:pPr marL="273050" marR="0" lvl="0" indent="-273050" algn="l" defTabSz="914400" rtl="0" eaLnBrk="1" fontAlgn="base" latinLnBrk="0" hangingPunct="1">
              <a:lnSpc>
                <a:spcPct val="110000"/>
              </a:lnSpc>
              <a:spcBef>
                <a:spcPts val="200"/>
              </a:spcBef>
              <a:spcAft>
                <a:spcPts val="200"/>
              </a:spcAft>
              <a:buClr>
                <a:srgbClr val="0C569E"/>
              </a:buClr>
              <a:buSzPct val="110000"/>
              <a:buFont typeface="Wingdings" pitchFamily="2" charset="2"/>
              <a:buChar char="§"/>
              <a:tabLst/>
              <a:defRPr/>
            </a:pPr>
            <a:r>
              <a:rPr lang="en-US" sz="2000" kern="0" noProof="0" dirty="0" smtClean="0">
                <a:latin typeface="+mn-lt"/>
                <a:cs typeface="ＭＳ Ｐゴシック" pitchFamily="-108" charset="-128"/>
              </a:rPr>
              <a:t>Divergent Flow</a:t>
            </a:r>
            <a:endParaRPr kumimoji="0" lang="en-US" sz="2000" b="0" i="0" u="none" strike="noStrike" kern="0" cap="none" spc="0" normalizeH="0" baseline="0" noProof="0" dirty="0" smtClean="0">
              <a:ln>
                <a:noFill/>
              </a:ln>
              <a:solidFill>
                <a:schemeClr val="tx1"/>
              </a:solidFill>
              <a:effectLst/>
              <a:uLnTx/>
              <a:uFillTx/>
              <a:latin typeface="+mn-lt"/>
              <a:ea typeface="ＭＳ Ｐゴシック" pitchFamily="34" charset="-128"/>
              <a:cs typeface="ＭＳ Ｐゴシック" pitchFamily="-108" charset="-128"/>
            </a:endParaRPr>
          </a:p>
        </p:txBody>
      </p:sp>
      <p:sp>
        <p:nvSpPr>
          <p:cNvPr id="29" name="Rectangle 3"/>
          <p:cNvSpPr txBox="1">
            <a:spLocks noChangeArrowheads="1"/>
          </p:cNvSpPr>
          <p:nvPr/>
        </p:nvSpPr>
        <p:spPr bwMode="auto">
          <a:xfrm>
            <a:off x="3565142" y="2492319"/>
            <a:ext cx="3459683" cy="386647"/>
          </a:xfrm>
          <a:prstGeom prst="rect">
            <a:avLst/>
          </a:prstGeom>
          <a:noFill/>
          <a:ln w="9525">
            <a:noFill/>
            <a:miter lim="800000"/>
            <a:headEnd/>
            <a:tailEnd/>
          </a:ln>
          <a:effectLst/>
        </p:spPr>
        <p:txBody>
          <a:bodyPr vert="horz" wrap="square" lIns="73152" tIns="36576" rIns="73152" bIns="36576" numCol="1" anchor="t" anchorCtr="0" compatLnSpc="1">
            <a:prstTxWarp prst="textNoShape">
              <a:avLst/>
            </a:prstTxWarp>
          </a:bodyPr>
          <a:lstStyle/>
          <a:p>
            <a:pPr marL="273050" marR="0" lvl="0" indent="-273050" algn="l" defTabSz="914400" rtl="0" eaLnBrk="1" fontAlgn="base" latinLnBrk="0" hangingPunct="1">
              <a:lnSpc>
                <a:spcPct val="110000"/>
              </a:lnSpc>
              <a:spcBef>
                <a:spcPts val="200"/>
              </a:spcBef>
              <a:spcAft>
                <a:spcPts val="200"/>
              </a:spcAft>
              <a:buClr>
                <a:srgbClr val="0C569E"/>
              </a:buClr>
              <a:buSzPct val="110000"/>
              <a:buFont typeface="Wingdings" pitchFamily="2" charset="2"/>
              <a:buChar char="§"/>
              <a:tabLst/>
              <a:defRPr/>
            </a:pPr>
            <a:r>
              <a:rPr lang="en-US" sz="2000" kern="0" noProof="0" dirty="0" smtClean="0">
                <a:latin typeface="+mn-lt"/>
                <a:cs typeface="ＭＳ Ｐゴシック" pitchFamily="-108" charset="-128"/>
              </a:rPr>
              <a:t>Scatter instead</a:t>
            </a:r>
            <a:endParaRPr kumimoji="0" lang="en-US" sz="2000" b="0" i="0" u="none" strike="noStrike" kern="0" cap="none" spc="0" normalizeH="0" baseline="0" noProof="0" dirty="0" smtClean="0">
              <a:ln>
                <a:noFill/>
              </a:ln>
              <a:solidFill>
                <a:schemeClr val="tx1"/>
              </a:solidFill>
              <a:effectLst/>
              <a:uLnTx/>
              <a:uFillTx/>
              <a:latin typeface="+mn-lt"/>
              <a:ea typeface="ＭＳ Ｐゴシック" pitchFamily="34" charset="-128"/>
              <a:cs typeface="ＭＳ Ｐゴシック" pitchFamily="-108" charset="-128"/>
            </a:endParaRPr>
          </a:p>
        </p:txBody>
      </p:sp>
      <p:grpSp>
        <p:nvGrpSpPr>
          <p:cNvPr id="30" name="Group 29"/>
          <p:cNvGrpSpPr/>
          <p:nvPr/>
        </p:nvGrpSpPr>
        <p:grpSpPr>
          <a:xfrm>
            <a:off x="4666593" y="88287"/>
            <a:ext cx="2617077" cy="479041"/>
            <a:chOff x="4672899" y="18918"/>
            <a:chExt cx="2617077" cy="479041"/>
          </a:xfrm>
        </p:grpSpPr>
        <p:sp>
          <p:nvSpPr>
            <p:cNvPr id="31" name="Rectangle 30"/>
            <p:cNvSpPr/>
            <p:nvPr/>
          </p:nvSpPr>
          <p:spPr>
            <a:xfrm>
              <a:off x="4672899" y="18918"/>
              <a:ext cx="2617077" cy="479041"/>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32" name="Straight Arrow Connector 31"/>
            <p:cNvCxnSpPr/>
            <p:nvPr/>
          </p:nvCxnSpPr>
          <p:spPr>
            <a:xfrm>
              <a:off x="4699792" y="281233"/>
              <a:ext cx="2516226" cy="1270"/>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33" name="Picture 32" descr="overview_direct.bmp"/>
            <p:cNvPicPr>
              <a:picLocks noChangeAspect="1"/>
            </p:cNvPicPr>
            <p:nvPr/>
          </p:nvPicPr>
          <p:blipFill>
            <a:blip r:embed="rId5"/>
            <a:srcRect t="28129" b="14064"/>
            <a:stretch>
              <a:fillRect/>
            </a:stretch>
          </p:blipFill>
          <p:spPr>
            <a:xfrm>
              <a:off x="5961267" y="155068"/>
              <a:ext cx="438701" cy="253600"/>
            </a:xfrm>
            <a:prstGeom prst="rect">
              <a:avLst/>
            </a:prstGeom>
          </p:spPr>
        </p:pic>
        <p:pic>
          <p:nvPicPr>
            <p:cNvPr id="34" name="Picture 33" descr="overview_interfaces.bmp"/>
            <p:cNvPicPr>
              <a:picLocks noChangeAspect="1"/>
            </p:cNvPicPr>
            <p:nvPr/>
          </p:nvPicPr>
          <p:blipFill>
            <a:blip r:embed="rId6"/>
            <a:srcRect t="28129" b="14064"/>
            <a:stretch>
              <a:fillRect/>
            </a:stretch>
          </p:blipFill>
          <p:spPr>
            <a:xfrm>
              <a:off x="6505861" y="155068"/>
              <a:ext cx="438701" cy="253600"/>
            </a:xfrm>
            <a:prstGeom prst="rect">
              <a:avLst/>
            </a:prstGeom>
          </p:spPr>
        </p:pic>
        <p:pic>
          <p:nvPicPr>
            <p:cNvPr id="35" name="Picture 34" descr="overview_nothing.bmp"/>
            <p:cNvPicPr>
              <a:picLocks noChangeAspect="1"/>
            </p:cNvPicPr>
            <p:nvPr/>
          </p:nvPicPr>
          <p:blipFill>
            <a:blip r:embed="rId7"/>
            <a:srcRect t="28129" b="14064"/>
            <a:stretch>
              <a:fillRect/>
            </a:stretch>
          </p:blipFill>
          <p:spPr>
            <a:xfrm>
              <a:off x="4847286" y="155068"/>
              <a:ext cx="438701" cy="253600"/>
            </a:xfrm>
            <a:prstGeom prst="rect">
              <a:avLst/>
            </a:prstGeom>
          </p:spPr>
        </p:pic>
        <p:sp>
          <p:nvSpPr>
            <p:cNvPr id="36" name="TextBox 35"/>
            <p:cNvSpPr txBox="1"/>
            <p:nvPr/>
          </p:nvSpPr>
          <p:spPr>
            <a:xfrm>
              <a:off x="4925180" y="115135"/>
              <a:ext cx="245077" cy="283018"/>
            </a:xfrm>
            <a:prstGeom prst="rect">
              <a:avLst/>
            </a:prstGeom>
            <a:noFill/>
          </p:spPr>
          <p:txBody>
            <a:bodyPr wrap="none" rtlCol="0">
              <a:spAutoFit/>
            </a:bodyPr>
            <a:lstStyle/>
            <a:p>
              <a:r>
                <a:rPr lang="en-US" sz="1700" dirty="0" smtClean="0">
                  <a:solidFill>
                    <a:srgbClr val="FFFFFF"/>
                  </a:solidFill>
                </a:rPr>
                <a:t>b</a:t>
              </a:r>
            </a:p>
          </p:txBody>
        </p:sp>
        <p:pic>
          <p:nvPicPr>
            <p:cNvPr id="37" name="Picture 36" descr="overview_nothing.bmp"/>
            <p:cNvPicPr>
              <a:picLocks noChangeAspect="1"/>
            </p:cNvPicPr>
            <p:nvPr/>
          </p:nvPicPr>
          <p:blipFill>
            <a:blip r:embed="rId7"/>
            <a:srcRect t="28129" b="14064"/>
            <a:stretch>
              <a:fillRect/>
            </a:stretch>
          </p:blipFill>
          <p:spPr>
            <a:xfrm>
              <a:off x="5422975" y="155068"/>
              <a:ext cx="438701" cy="253600"/>
            </a:xfrm>
            <a:prstGeom prst="rect">
              <a:avLst/>
            </a:prstGeom>
          </p:spPr>
        </p:pic>
        <p:sp>
          <p:nvSpPr>
            <p:cNvPr id="38" name="TextBox 37"/>
            <p:cNvSpPr txBox="1"/>
            <p:nvPr/>
          </p:nvSpPr>
          <p:spPr>
            <a:xfrm>
              <a:off x="5539654" y="102523"/>
              <a:ext cx="205343" cy="283018"/>
            </a:xfrm>
            <a:prstGeom prst="rect">
              <a:avLst/>
            </a:prstGeom>
            <a:noFill/>
          </p:spPr>
          <p:txBody>
            <a:bodyPr wrap="none" rtlCol="0">
              <a:spAutoFit/>
            </a:bodyPr>
            <a:lstStyle/>
            <a:p>
              <a:r>
                <a:rPr lang="en-US" sz="1700" dirty="0" smtClean="0">
                  <a:solidFill>
                    <a:srgbClr val="FFFFFF"/>
                  </a:solidFill>
                </a:rPr>
                <a:t>r</a:t>
              </a:r>
            </a:p>
          </p:txBody>
        </p:sp>
        <p:sp>
          <p:nvSpPr>
            <p:cNvPr id="39" name="Rectangle 38"/>
            <p:cNvSpPr/>
            <p:nvPr/>
          </p:nvSpPr>
          <p:spPr>
            <a:xfrm>
              <a:off x="5969672" y="105481"/>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0" name="Rectangle 39"/>
            <p:cNvSpPr/>
            <p:nvPr/>
          </p:nvSpPr>
          <p:spPr>
            <a:xfrm>
              <a:off x="6514265" y="125652"/>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2" name="Rectangle 41"/>
            <p:cNvSpPr/>
            <p:nvPr/>
          </p:nvSpPr>
          <p:spPr>
            <a:xfrm>
              <a:off x="5430120" y="100439"/>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ustDataLst>
      <p:tags r:id="rId1"/>
    </p:custDataLst>
  </p:cSld>
  <p:clrMapOvr>
    <a:masterClrMapping/>
  </p:clrMapOvr>
  <p:transition advTm="1912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Bs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52228"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sp>
        <p:nvSpPr>
          <p:cNvPr id="87" name="Rectangle 86"/>
          <p:cNvSpPr/>
          <p:nvPr/>
        </p:nvSpPr>
        <p:spPr>
          <a:xfrm>
            <a:off x="1269785" y="1527723"/>
            <a:ext cx="1047750" cy="280987"/>
          </a:xfrm>
          <a:prstGeom prst="rect">
            <a:avLst/>
          </a:prstGeom>
          <a:gradFill>
            <a:gsLst>
              <a:gs pos="0">
                <a:schemeClr val="accent1">
                  <a:tint val="100000"/>
                  <a:shade val="100000"/>
                  <a:satMod val="130000"/>
                  <a:alpha val="15000"/>
                </a:schemeClr>
              </a:gs>
              <a:gs pos="100000">
                <a:schemeClr val="accent1">
                  <a:tint val="50000"/>
                  <a:shade val="100000"/>
                  <a:satMod val="350000"/>
                  <a:alpha val="15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solidFill>
                  <a:schemeClr val="lt1">
                    <a:alpha val="15000"/>
                  </a:schemeClr>
                </a:solidFill>
              </a:rPr>
              <a:t>Direct</a:t>
            </a:r>
          </a:p>
        </p:txBody>
      </p:sp>
      <p:sp>
        <p:nvSpPr>
          <p:cNvPr id="88" name="Rectangle 87"/>
          <p:cNvSpPr/>
          <p:nvPr/>
        </p:nvSpPr>
        <p:spPr>
          <a:xfrm>
            <a:off x="1269785" y="2224635"/>
            <a:ext cx="1047750" cy="280988"/>
          </a:xfrm>
          <a:prstGeom prst="rect">
            <a:avLst/>
          </a:prstGeom>
          <a:gradFill>
            <a:gsLst>
              <a:gs pos="0">
                <a:schemeClr val="accent1">
                  <a:tint val="100000"/>
                  <a:shade val="100000"/>
                  <a:satMod val="130000"/>
                  <a:alpha val="15000"/>
                </a:schemeClr>
              </a:gs>
              <a:gs pos="100000">
                <a:schemeClr val="accent1">
                  <a:tint val="50000"/>
                  <a:shade val="100000"/>
                  <a:satMod val="350000"/>
                  <a:alpha val="15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solidFill>
                  <a:schemeClr val="lt1">
                    <a:alpha val="15000"/>
                  </a:schemeClr>
                </a:solidFill>
              </a:rPr>
              <a:t>Reduce</a:t>
            </a:r>
          </a:p>
        </p:txBody>
      </p:sp>
      <p:sp>
        <p:nvSpPr>
          <p:cNvPr id="89" name="Rectangle 88"/>
          <p:cNvSpPr/>
          <p:nvPr/>
        </p:nvSpPr>
        <p:spPr>
          <a:xfrm>
            <a:off x="1269785" y="2572298"/>
            <a:ext cx="1047750" cy="280987"/>
          </a:xfrm>
          <a:prstGeom prst="rect">
            <a:avLst/>
          </a:prstGeom>
          <a:gradFill>
            <a:gsLst>
              <a:gs pos="0">
                <a:schemeClr val="accent1">
                  <a:tint val="100000"/>
                  <a:shade val="100000"/>
                  <a:satMod val="13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smtClean="0"/>
              <a:t>Reduce</a:t>
            </a:r>
            <a:endParaRPr lang="en-US" sz="1700" dirty="0"/>
          </a:p>
        </p:txBody>
      </p:sp>
      <p:sp>
        <p:nvSpPr>
          <p:cNvPr id="90" name="Rectangle 89"/>
          <p:cNvSpPr/>
          <p:nvPr/>
        </p:nvSpPr>
        <p:spPr>
          <a:xfrm>
            <a:off x="1269785" y="1875385"/>
            <a:ext cx="1047750" cy="280988"/>
          </a:xfrm>
          <a:prstGeom prst="rect">
            <a:avLst/>
          </a:prstGeom>
          <a:gradFill>
            <a:gsLst>
              <a:gs pos="0">
                <a:schemeClr val="accent1">
                  <a:tint val="100000"/>
                  <a:shade val="100000"/>
                  <a:satMod val="130000"/>
                  <a:alpha val="15000"/>
                </a:schemeClr>
              </a:gs>
              <a:gs pos="100000">
                <a:schemeClr val="accent1">
                  <a:tint val="50000"/>
                  <a:shade val="100000"/>
                  <a:satMod val="350000"/>
                  <a:alpha val="15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solidFill>
                  <a:schemeClr val="lt1">
                    <a:alpha val="15000"/>
                  </a:schemeClr>
                </a:solidFill>
              </a:rPr>
              <a:t>Multiply</a:t>
            </a:r>
          </a:p>
        </p:txBody>
      </p:sp>
      <p:sp>
        <p:nvSpPr>
          <p:cNvPr id="91" name="Rectangle 90"/>
          <p:cNvSpPr/>
          <p:nvPr/>
        </p:nvSpPr>
        <p:spPr>
          <a:xfrm>
            <a:off x="1269785" y="2921548"/>
            <a:ext cx="1047750" cy="280987"/>
          </a:xfrm>
          <a:prstGeom prst="rect">
            <a:avLst/>
          </a:prstGeom>
          <a:gradFill>
            <a:gsLst>
              <a:gs pos="0">
                <a:schemeClr val="accent1">
                  <a:tint val="100000"/>
                  <a:shade val="100000"/>
                  <a:satMod val="130000"/>
                </a:schemeClr>
              </a:gs>
              <a:gs pos="100000">
                <a:schemeClr val="accent1">
                  <a:tint val="50000"/>
                  <a:shade val="100000"/>
                  <a:satMod val="350000"/>
                </a:schemeClr>
              </a:gs>
            </a:gsLst>
          </a:gradFill>
          <a:ln>
            <a:solidFill>
              <a:schemeClr val="accent1">
                <a:shade val="95000"/>
                <a:satMod val="10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t>Sum</a:t>
            </a:r>
          </a:p>
        </p:txBody>
      </p:sp>
      <p:sp>
        <p:nvSpPr>
          <p:cNvPr id="14" name="Rectangle 13"/>
          <p:cNvSpPr/>
          <p:nvPr/>
        </p:nvSpPr>
        <p:spPr>
          <a:xfrm>
            <a:off x="1260139" y="2566627"/>
            <a:ext cx="1054797" cy="656922"/>
          </a:xfrm>
          <a:prstGeom prst="rect">
            <a:avLst/>
          </a:prstGeom>
          <a:gradFill>
            <a:gsLst>
              <a:gs pos="0">
                <a:schemeClr val="accent1">
                  <a:tint val="100000"/>
                  <a:shade val="100000"/>
                  <a:satMod val="13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smtClean="0"/>
              <a:t>Reduce</a:t>
            </a:r>
          </a:p>
          <a:p>
            <a:pPr algn="ctr">
              <a:defRPr/>
            </a:pPr>
            <a:r>
              <a:rPr lang="en-US" sz="1700" dirty="0" smtClean="0"/>
              <a:t>Scatter</a:t>
            </a:r>
            <a:endParaRPr lang="en-US" sz="1700" dirty="0"/>
          </a:p>
        </p:txBody>
      </p:sp>
      <p:sp>
        <p:nvSpPr>
          <p:cNvPr id="17" name="Rectangle 3"/>
          <p:cNvSpPr txBox="1">
            <a:spLocks noChangeArrowheads="1"/>
          </p:cNvSpPr>
          <p:nvPr/>
        </p:nvSpPr>
        <p:spPr bwMode="auto">
          <a:xfrm>
            <a:off x="3565142" y="1743313"/>
            <a:ext cx="3459683" cy="386647"/>
          </a:xfrm>
          <a:prstGeom prst="rect">
            <a:avLst/>
          </a:prstGeom>
          <a:noFill/>
          <a:ln w="9525">
            <a:noFill/>
            <a:miter lim="800000"/>
            <a:headEnd/>
            <a:tailEnd/>
          </a:ln>
          <a:effectLst/>
        </p:spPr>
        <p:txBody>
          <a:bodyPr vert="horz" wrap="square" lIns="73152" tIns="36576" rIns="73152" bIns="36576" numCol="1" anchor="t" anchorCtr="0" compatLnSpc="1">
            <a:prstTxWarp prst="textNoShape">
              <a:avLst/>
            </a:prstTxWarp>
          </a:bodyPr>
          <a:lstStyle/>
          <a:p>
            <a:pPr marL="273050" marR="0" lvl="0" indent="-273050" algn="l" defTabSz="914400" rtl="0" eaLnBrk="1" fontAlgn="base" latinLnBrk="0" hangingPunct="1">
              <a:lnSpc>
                <a:spcPct val="110000"/>
              </a:lnSpc>
              <a:spcBef>
                <a:spcPts val="200"/>
              </a:spcBef>
              <a:spcAft>
                <a:spcPts val="200"/>
              </a:spcAft>
              <a:buClr>
                <a:srgbClr val="0C569E"/>
              </a:buClr>
              <a:buSzPct val="110000"/>
              <a:buFont typeface="Wingdings" pitchFamily="2" charset="2"/>
              <a:buChar char="§"/>
              <a:tabLst/>
              <a:defRPr/>
            </a:pPr>
            <a:r>
              <a:rPr lang="en-US" sz="2000" kern="0" dirty="0" smtClean="0">
                <a:latin typeface="+mn-lt"/>
                <a:cs typeface="ＭＳ Ｐゴシック" pitchFamily="-108" charset="-128"/>
              </a:rPr>
              <a:t>Each Record 2x, 4x, 8x ?</a:t>
            </a:r>
            <a:endParaRPr kumimoji="0" lang="en-US" sz="2000" b="0" i="0" u="none" strike="noStrike" kern="0" cap="none" spc="0" normalizeH="0" baseline="0" noProof="0" dirty="0" smtClean="0">
              <a:ln>
                <a:noFill/>
              </a:ln>
              <a:solidFill>
                <a:schemeClr val="tx1"/>
              </a:solidFill>
              <a:effectLst/>
              <a:uLnTx/>
              <a:uFillTx/>
              <a:latin typeface="+mn-lt"/>
              <a:ea typeface="ＭＳ Ｐゴシック" pitchFamily="34" charset="-128"/>
              <a:cs typeface="ＭＳ Ｐゴシック" pitchFamily="-108" charset="-128"/>
            </a:endParaRPr>
          </a:p>
        </p:txBody>
      </p:sp>
      <p:sp>
        <p:nvSpPr>
          <p:cNvPr id="18" name="Rectangle 3"/>
          <p:cNvSpPr txBox="1">
            <a:spLocks noChangeArrowheads="1"/>
          </p:cNvSpPr>
          <p:nvPr/>
        </p:nvSpPr>
        <p:spPr bwMode="auto">
          <a:xfrm>
            <a:off x="3565142" y="2120000"/>
            <a:ext cx="3459683" cy="386647"/>
          </a:xfrm>
          <a:prstGeom prst="rect">
            <a:avLst/>
          </a:prstGeom>
          <a:noFill/>
          <a:ln w="9525">
            <a:noFill/>
            <a:miter lim="800000"/>
            <a:headEnd/>
            <a:tailEnd/>
          </a:ln>
          <a:effectLst/>
        </p:spPr>
        <p:txBody>
          <a:bodyPr vert="horz" wrap="square" lIns="73152" tIns="36576" rIns="73152" bIns="36576" numCol="1" anchor="t" anchorCtr="0" compatLnSpc="1">
            <a:prstTxWarp prst="textNoShape">
              <a:avLst/>
            </a:prstTxWarp>
          </a:bodyPr>
          <a:lstStyle/>
          <a:p>
            <a:pPr marL="273050" marR="0" lvl="0" indent="-273050" algn="l" defTabSz="914400" rtl="0" eaLnBrk="1" fontAlgn="base" latinLnBrk="0" hangingPunct="1">
              <a:lnSpc>
                <a:spcPct val="110000"/>
              </a:lnSpc>
              <a:spcBef>
                <a:spcPts val="200"/>
              </a:spcBef>
              <a:spcAft>
                <a:spcPts val="200"/>
              </a:spcAft>
              <a:buClr>
                <a:srgbClr val="0C569E"/>
              </a:buClr>
              <a:buSzPct val="110000"/>
              <a:buFont typeface="Wingdings" pitchFamily="2" charset="2"/>
              <a:buChar char="§"/>
              <a:tabLst/>
              <a:defRPr/>
            </a:pPr>
            <a:r>
              <a:rPr lang="en-US" sz="2000" kern="0" noProof="0" dirty="0" smtClean="0">
                <a:latin typeface="+mn-lt"/>
                <a:cs typeface="ＭＳ Ｐゴシック" pitchFamily="-108" charset="-128"/>
              </a:rPr>
              <a:t>Record Order</a:t>
            </a:r>
            <a:endParaRPr kumimoji="0" lang="en-US" sz="2000" b="0" i="0" u="none" strike="noStrike" kern="0" cap="none" spc="0" normalizeH="0" baseline="0" noProof="0" dirty="0" smtClean="0">
              <a:ln>
                <a:noFill/>
              </a:ln>
              <a:solidFill>
                <a:schemeClr val="tx1"/>
              </a:solidFill>
              <a:effectLst/>
              <a:uLnTx/>
              <a:uFillTx/>
              <a:latin typeface="+mn-lt"/>
              <a:ea typeface="ＭＳ Ｐゴシック" pitchFamily="34" charset="-128"/>
              <a:cs typeface="ＭＳ Ｐゴシック" pitchFamily="-108" charset="-128"/>
            </a:endParaRPr>
          </a:p>
        </p:txBody>
      </p:sp>
      <p:sp>
        <p:nvSpPr>
          <p:cNvPr id="19" name="Rectangle 3"/>
          <p:cNvSpPr txBox="1">
            <a:spLocks noChangeArrowheads="1"/>
          </p:cNvSpPr>
          <p:nvPr/>
        </p:nvSpPr>
        <p:spPr bwMode="auto">
          <a:xfrm>
            <a:off x="3565142" y="2492319"/>
            <a:ext cx="3750058" cy="386647"/>
          </a:xfrm>
          <a:prstGeom prst="rect">
            <a:avLst/>
          </a:prstGeom>
          <a:noFill/>
          <a:ln w="9525">
            <a:noFill/>
            <a:miter lim="800000"/>
            <a:headEnd/>
            <a:tailEnd/>
          </a:ln>
          <a:effectLst/>
        </p:spPr>
        <p:txBody>
          <a:bodyPr vert="horz" wrap="square" lIns="73152" tIns="36576" rIns="73152" bIns="36576" numCol="1" anchor="t" anchorCtr="0" compatLnSpc="1">
            <a:prstTxWarp prst="textNoShape">
              <a:avLst/>
            </a:prstTxWarp>
          </a:bodyPr>
          <a:lstStyle/>
          <a:p>
            <a:pPr marL="273050" marR="0" lvl="0" indent="-273050" algn="l" defTabSz="914400" rtl="0" eaLnBrk="1" fontAlgn="base" latinLnBrk="0" hangingPunct="1">
              <a:lnSpc>
                <a:spcPct val="110000"/>
              </a:lnSpc>
              <a:spcBef>
                <a:spcPts val="200"/>
              </a:spcBef>
              <a:spcAft>
                <a:spcPts val="200"/>
              </a:spcAft>
              <a:buClr>
                <a:srgbClr val="0C569E"/>
              </a:buClr>
              <a:buSzPct val="110000"/>
              <a:buFont typeface="Wingdings" pitchFamily="2" charset="2"/>
              <a:buChar char="§"/>
              <a:tabLst/>
              <a:defRPr/>
            </a:pPr>
            <a:r>
              <a:rPr lang="en-US" sz="2000" kern="0" noProof="0" dirty="0" smtClean="0">
                <a:latin typeface="+mn-lt"/>
                <a:cs typeface="ＭＳ Ｐゴシック" pitchFamily="-108" charset="-128"/>
              </a:rPr>
              <a:t>Saves Overhead/Bandwidth</a:t>
            </a:r>
            <a:endParaRPr kumimoji="0" lang="en-US" sz="2000" b="0" i="0" u="none" strike="noStrike" kern="0" cap="none" spc="0" normalizeH="0" baseline="0" noProof="0" dirty="0" smtClean="0">
              <a:ln>
                <a:noFill/>
              </a:ln>
              <a:solidFill>
                <a:schemeClr val="tx1"/>
              </a:solidFill>
              <a:effectLst/>
              <a:uLnTx/>
              <a:uFillTx/>
              <a:latin typeface="+mn-lt"/>
              <a:ea typeface="ＭＳ Ｐゴシック" pitchFamily="34" charset="-128"/>
              <a:cs typeface="ＭＳ Ｐゴシック" pitchFamily="-108" charset="-128"/>
            </a:endParaRPr>
          </a:p>
        </p:txBody>
      </p:sp>
      <p:grpSp>
        <p:nvGrpSpPr>
          <p:cNvPr id="33" name="Group 32"/>
          <p:cNvGrpSpPr/>
          <p:nvPr/>
        </p:nvGrpSpPr>
        <p:grpSpPr>
          <a:xfrm>
            <a:off x="4666593" y="88287"/>
            <a:ext cx="2617077" cy="479041"/>
            <a:chOff x="4672899" y="18918"/>
            <a:chExt cx="2617077" cy="479041"/>
          </a:xfrm>
        </p:grpSpPr>
        <p:sp>
          <p:nvSpPr>
            <p:cNvPr id="34" name="Rectangle 33"/>
            <p:cNvSpPr/>
            <p:nvPr/>
          </p:nvSpPr>
          <p:spPr>
            <a:xfrm>
              <a:off x="4672899" y="18918"/>
              <a:ext cx="2617077" cy="479041"/>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35" name="Straight Arrow Connector 34"/>
            <p:cNvCxnSpPr/>
            <p:nvPr/>
          </p:nvCxnSpPr>
          <p:spPr>
            <a:xfrm>
              <a:off x="4699792" y="281233"/>
              <a:ext cx="2516226" cy="1270"/>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36" name="Picture 35" descr="overview_direct.bmp"/>
            <p:cNvPicPr>
              <a:picLocks noChangeAspect="1"/>
            </p:cNvPicPr>
            <p:nvPr/>
          </p:nvPicPr>
          <p:blipFill>
            <a:blip r:embed="rId5"/>
            <a:srcRect t="28129" b="14064"/>
            <a:stretch>
              <a:fillRect/>
            </a:stretch>
          </p:blipFill>
          <p:spPr>
            <a:xfrm>
              <a:off x="5961267" y="155068"/>
              <a:ext cx="438701" cy="253600"/>
            </a:xfrm>
            <a:prstGeom prst="rect">
              <a:avLst/>
            </a:prstGeom>
          </p:spPr>
        </p:pic>
        <p:pic>
          <p:nvPicPr>
            <p:cNvPr id="37" name="Picture 36" descr="overview_interfaces.bmp"/>
            <p:cNvPicPr>
              <a:picLocks noChangeAspect="1"/>
            </p:cNvPicPr>
            <p:nvPr/>
          </p:nvPicPr>
          <p:blipFill>
            <a:blip r:embed="rId6"/>
            <a:srcRect t="28129" b="14064"/>
            <a:stretch>
              <a:fillRect/>
            </a:stretch>
          </p:blipFill>
          <p:spPr>
            <a:xfrm>
              <a:off x="6505861" y="155068"/>
              <a:ext cx="438701" cy="253600"/>
            </a:xfrm>
            <a:prstGeom prst="rect">
              <a:avLst/>
            </a:prstGeom>
          </p:spPr>
        </p:pic>
        <p:pic>
          <p:nvPicPr>
            <p:cNvPr id="38" name="Picture 37" descr="overview_nothing.bmp"/>
            <p:cNvPicPr>
              <a:picLocks noChangeAspect="1"/>
            </p:cNvPicPr>
            <p:nvPr/>
          </p:nvPicPr>
          <p:blipFill>
            <a:blip r:embed="rId7"/>
            <a:srcRect t="28129" b="14064"/>
            <a:stretch>
              <a:fillRect/>
            </a:stretch>
          </p:blipFill>
          <p:spPr>
            <a:xfrm>
              <a:off x="4847286" y="155068"/>
              <a:ext cx="438701" cy="253600"/>
            </a:xfrm>
            <a:prstGeom prst="rect">
              <a:avLst/>
            </a:prstGeom>
          </p:spPr>
        </p:pic>
        <p:sp>
          <p:nvSpPr>
            <p:cNvPr id="39" name="TextBox 38"/>
            <p:cNvSpPr txBox="1"/>
            <p:nvPr/>
          </p:nvSpPr>
          <p:spPr>
            <a:xfrm>
              <a:off x="4925180" y="115135"/>
              <a:ext cx="245077" cy="283018"/>
            </a:xfrm>
            <a:prstGeom prst="rect">
              <a:avLst/>
            </a:prstGeom>
            <a:noFill/>
          </p:spPr>
          <p:txBody>
            <a:bodyPr wrap="none" rtlCol="0">
              <a:spAutoFit/>
            </a:bodyPr>
            <a:lstStyle/>
            <a:p>
              <a:r>
                <a:rPr lang="en-US" sz="1700" dirty="0" smtClean="0">
                  <a:solidFill>
                    <a:srgbClr val="FFFFFF"/>
                  </a:solidFill>
                </a:rPr>
                <a:t>b</a:t>
              </a:r>
            </a:p>
          </p:txBody>
        </p:sp>
        <p:pic>
          <p:nvPicPr>
            <p:cNvPr id="40" name="Picture 39" descr="overview_nothing.bmp"/>
            <p:cNvPicPr>
              <a:picLocks noChangeAspect="1"/>
            </p:cNvPicPr>
            <p:nvPr/>
          </p:nvPicPr>
          <p:blipFill>
            <a:blip r:embed="rId7"/>
            <a:srcRect t="28129" b="14064"/>
            <a:stretch>
              <a:fillRect/>
            </a:stretch>
          </p:blipFill>
          <p:spPr>
            <a:xfrm>
              <a:off x="5422975" y="155068"/>
              <a:ext cx="438701" cy="253600"/>
            </a:xfrm>
            <a:prstGeom prst="rect">
              <a:avLst/>
            </a:prstGeom>
          </p:spPr>
        </p:pic>
        <p:sp>
          <p:nvSpPr>
            <p:cNvPr id="41" name="TextBox 40"/>
            <p:cNvSpPr txBox="1"/>
            <p:nvPr/>
          </p:nvSpPr>
          <p:spPr>
            <a:xfrm>
              <a:off x="5539654" y="102523"/>
              <a:ext cx="205343" cy="283018"/>
            </a:xfrm>
            <a:prstGeom prst="rect">
              <a:avLst/>
            </a:prstGeom>
            <a:noFill/>
          </p:spPr>
          <p:txBody>
            <a:bodyPr wrap="none" rtlCol="0">
              <a:spAutoFit/>
            </a:bodyPr>
            <a:lstStyle/>
            <a:p>
              <a:r>
                <a:rPr lang="en-US" sz="1700" dirty="0" smtClean="0">
                  <a:solidFill>
                    <a:srgbClr val="FFFFFF"/>
                  </a:solidFill>
                </a:rPr>
                <a:t>r</a:t>
              </a:r>
            </a:p>
          </p:txBody>
        </p:sp>
        <p:sp>
          <p:nvSpPr>
            <p:cNvPr id="42" name="Rectangle 41"/>
            <p:cNvSpPr/>
            <p:nvPr/>
          </p:nvSpPr>
          <p:spPr>
            <a:xfrm>
              <a:off x="5969672" y="105481"/>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3" name="Rectangle 42"/>
            <p:cNvSpPr/>
            <p:nvPr/>
          </p:nvSpPr>
          <p:spPr>
            <a:xfrm>
              <a:off x="6514265" y="125652"/>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5" name="Rectangle 44"/>
            <p:cNvSpPr/>
            <p:nvPr/>
          </p:nvSpPr>
          <p:spPr>
            <a:xfrm>
              <a:off x="5430120" y="100439"/>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ustDataLst>
      <p:tags r:id="rId1"/>
    </p:custDataLst>
  </p:cSld>
  <p:clrMapOvr>
    <a:masterClrMapping/>
  </p:clrMapOvr>
  <p:transition advTm="32215"/>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91"/>
                                        </p:tgtEl>
                                        <p:attrNameLst>
                                          <p:attrName>style.visibility</p:attrName>
                                        </p:attrNameLst>
                                      </p:cBhvr>
                                      <p:to>
                                        <p:strVal val="hidden"/>
                                      </p:to>
                                    </p:set>
                                  </p:childTnLst>
                                </p:cTn>
                              </p:par>
                              <p:par>
                                <p:cTn id="9" presetID="1" presetClass="entr" presetSubtype="0" fill="hold" grpId="1"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1" grpId="0" animBg="1"/>
      <p:bldP spid="14" grpId="1" animBg="1"/>
      <p:bldP spid="17" grpId="0"/>
      <p:bldP spid="18" grpId="0"/>
      <p:bldP spid="1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Rectangle 86"/>
          <p:cNvSpPr/>
          <p:nvPr/>
        </p:nvSpPr>
        <p:spPr>
          <a:xfrm>
            <a:off x="1269785" y="1527723"/>
            <a:ext cx="1047750" cy="280987"/>
          </a:xfrm>
          <a:prstGeom prst="rect">
            <a:avLst/>
          </a:prstGeom>
          <a:gradFill>
            <a:gsLst>
              <a:gs pos="0">
                <a:schemeClr val="accent1">
                  <a:tint val="100000"/>
                  <a:shade val="100000"/>
                  <a:satMod val="13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t>Direct</a:t>
            </a:r>
          </a:p>
        </p:txBody>
      </p:sp>
      <p:sp>
        <p:nvSpPr>
          <p:cNvPr id="90" name="Rectangle 89"/>
          <p:cNvSpPr/>
          <p:nvPr/>
        </p:nvSpPr>
        <p:spPr>
          <a:xfrm>
            <a:off x="1269785" y="1875385"/>
            <a:ext cx="1047750" cy="280988"/>
          </a:xfrm>
          <a:prstGeom prst="rect">
            <a:avLst/>
          </a:prstGeom>
          <a:gradFill>
            <a:gsLst>
              <a:gs pos="0">
                <a:schemeClr val="accent1">
                  <a:tint val="100000"/>
                  <a:shade val="100000"/>
                  <a:satMod val="13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t>Multiply</a:t>
            </a:r>
          </a:p>
        </p:txBody>
      </p:sp>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Bs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52228"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sp>
        <p:nvSpPr>
          <p:cNvPr id="18" name="Rectangle 3"/>
          <p:cNvSpPr txBox="1">
            <a:spLocks noChangeArrowheads="1"/>
          </p:cNvSpPr>
          <p:nvPr/>
        </p:nvSpPr>
        <p:spPr bwMode="auto">
          <a:xfrm>
            <a:off x="3565142" y="2120000"/>
            <a:ext cx="3459683" cy="386647"/>
          </a:xfrm>
          <a:prstGeom prst="rect">
            <a:avLst/>
          </a:prstGeom>
          <a:noFill/>
          <a:ln w="9525">
            <a:noFill/>
            <a:miter lim="800000"/>
            <a:headEnd/>
            <a:tailEnd/>
          </a:ln>
          <a:effectLst/>
        </p:spPr>
        <p:txBody>
          <a:bodyPr vert="horz" wrap="square" lIns="73152" tIns="36576" rIns="73152" bIns="36576" numCol="1" anchor="t" anchorCtr="0" compatLnSpc="1">
            <a:prstTxWarp prst="textNoShape">
              <a:avLst/>
            </a:prstTxWarp>
          </a:bodyPr>
          <a:lstStyle/>
          <a:p>
            <a:pPr marL="273050" marR="0" lvl="0" indent="-273050" algn="l" defTabSz="914400" rtl="0" eaLnBrk="1" fontAlgn="base" latinLnBrk="0" hangingPunct="1">
              <a:lnSpc>
                <a:spcPct val="110000"/>
              </a:lnSpc>
              <a:spcBef>
                <a:spcPts val="200"/>
              </a:spcBef>
              <a:spcAft>
                <a:spcPts val="200"/>
              </a:spcAft>
              <a:buClr>
                <a:srgbClr val="0C569E"/>
              </a:buClr>
              <a:buSzPct val="110000"/>
              <a:buFont typeface="Wingdings" pitchFamily="2" charset="2"/>
              <a:buChar char="§"/>
              <a:tabLst/>
              <a:defRPr/>
            </a:pPr>
            <a:r>
              <a:rPr lang="en-US" sz="2000" kern="0" noProof="0" dirty="0" smtClean="0">
                <a:latin typeface="+mn-lt"/>
                <a:cs typeface="ＭＳ Ｐゴシック" pitchFamily="-108" charset="-128"/>
              </a:rPr>
              <a:t>Save Overhead/Bandwidth</a:t>
            </a:r>
            <a:endParaRPr kumimoji="0" lang="en-US" sz="2000" b="0" i="0" u="none" strike="noStrike" kern="0" cap="none" spc="0" normalizeH="0" baseline="0" noProof="0" dirty="0" smtClean="0">
              <a:ln>
                <a:noFill/>
              </a:ln>
              <a:solidFill>
                <a:schemeClr val="tx1"/>
              </a:solidFill>
              <a:effectLst/>
              <a:uLnTx/>
              <a:uFillTx/>
              <a:latin typeface="+mn-lt"/>
              <a:ea typeface="ＭＳ Ｐゴシック" pitchFamily="34" charset="-128"/>
              <a:cs typeface="ＭＳ Ｐゴシック" pitchFamily="-108" charset="-128"/>
            </a:endParaRPr>
          </a:p>
        </p:txBody>
      </p:sp>
      <p:sp>
        <p:nvSpPr>
          <p:cNvPr id="9" name="Rectangle 8"/>
          <p:cNvSpPr/>
          <p:nvPr/>
        </p:nvSpPr>
        <p:spPr>
          <a:xfrm>
            <a:off x="1269785" y="2224635"/>
            <a:ext cx="1047750" cy="280988"/>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t>Reduce</a:t>
            </a:r>
          </a:p>
        </p:txBody>
      </p:sp>
      <p:sp>
        <p:nvSpPr>
          <p:cNvPr id="10" name="Rectangle 9"/>
          <p:cNvSpPr/>
          <p:nvPr/>
        </p:nvSpPr>
        <p:spPr>
          <a:xfrm>
            <a:off x="1265229" y="1527048"/>
            <a:ext cx="1047750" cy="978871"/>
          </a:xfrm>
          <a:prstGeom prst="rect">
            <a:avLst/>
          </a:prstGeom>
          <a:gradFill>
            <a:gsLst>
              <a:gs pos="0">
                <a:schemeClr val="accent1">
                  <a:tint val="100000"/>
                  <a:shade val="100000"/>
                  <a:satMod val="13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smtClean="0"/>
              <a:t>Direct</a:t>
            </a:r>
          </a:p>
          <a:p>
            <a:pPr algn="ctr">
              <a:defRPr/>
            </a:pPr>
            <a:r>
              <a:rPr lang="en-US" sz="1700" dirty="0" smtClean="0"/>
              <a:t>Multiply</a:t>
            </a:r>
          </a:p>
          <a:p>
            <a:pPr algn="ctr">
              <a:defRPr/>
            </a:pPr>
            <a:r>
              <a:rPr lang="en-US" sz="1700" dirty="0" smtClean="0"/>
              <a:t>Reduce</a:t>
            </a:r>
            <a:endParaRPr lang="en-US" sz="1700" dirty="0"/>
          </a:p>
        </p:txBody>
      </p:sp>
      <p:sp>
        <p:nvSpPr>
          <p:cNvPr id="11" name="Rectangle 10"/>
          <p:cNvSpPr/>
          <p:nvPr/>
        </p:nvSpPr>
        <p:spPr>
          <a:xfrm>
            <a:off x="1260139" y="2575367"/>
            <a:ext cx="1054797" cy="648182"/>
          </a:xfrm>
          <a:prstGeom prst="rect">
            <a:avLst/>
          </a:prstGeom>
          <a:gradFill>
            <a:gsLst>
              <a:gs pos="0">
                <a:schemeClr val="accent1">
                  <a:tint val="100000"/>
                  <a:shade val="100000"/>
                  <a:satMod val="130000"/>
                  <a:alpha val="15000"/>
                </a:schemeClr>
              </a:gs>
              <a:gs pos="100000">
                <a:schemeClr val="accent1">
                  <a:tint val="50000"/>
                  <a:shade val="100000"/>
                  <a:satMod val="350000"/>
                  <a:alpha val="15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smtClean="0">
                <a:solidFill>
                  <a:schemeClr val="lt1">
                    <a:alpha val="15000"/>
                  </a:schemeClr>
                </a:solidFill>
              </a:rPr>
              <a:t>Reduce</a:t>
            </a:r>
          </a:p>
          <a:p>
            <a:pPr algn="ctr">
              <a:defRPr/>
            </a:pPr>
            <a:r>
              <a:rPr lang="en-US" sz="1700" dirty="0" smtClean="0">
                <a:solidFill>
                  <a:schemeClr val="lt1">
                    <a:alpha val="15000"/>
                  </a:schemeClr>
                </a:solidFill>
              </a:rPr>
              <a:t>Scatter</a:t>
            </a:r>
            <a:endParaRPr lang="en-US" sz="1700" dirty="0">
              <a:solidFill>
                <a:schemeClr val="lt1">
                  <a:alpha val="15000"/>
                </a:schemeClr>
              </a:solidFill>
            </a:endParaRPr>
          </a:p>
        </p:txBody>
      </p:sp>
      <p:grpSp>
        <p:nvGrpSpPr>
          <p:cNvPr id="29" name="Group 28"/>
          <p:cNvGrpSpPr/>
          <p:nvPr/>
        </p:nvGrpSpPr>
        <p:grpSpPr>
          <a:xfrm>
            <a:off x="4666593" y="88287"/>
            <a:ext cx="2617077" cy="479041"/>
            <a:chOff x="4672899" y="18918"/>
            <a:chExt cx="2617077" cy="479041"/>
          </a:xfrm>
        </p:grpSpPr>
        <p:sp>
          <p:nvSpPr>
            <p:cNvPr id="30" name="Rectangle 29"/>
            <p:cNvSpPr/>
            <p:nvPr/>
          </p:nvSpPr>
          <p:spPr>
            <a:xfrm>
              <a:off x="4672899" y="18918"/>
              <a:ext cx="2617077" cy="479041"/>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31" name="Straight Arrow Connector 30"/>
            <p:cNvCxnSpPr/>
            <p:nvPr/>
          </p:nvCxnSpPr>
          <p:spPr>
            <a:xfrm>
              <a:off x="4699792" y="281233"/>
              <a:ext cx="2516226" cy="1270"/>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32" name="Picture 31" descr="overview_direct.bmp"/>
            <p:cNvPicPr>
              <a:picLocks noChangeAspect="1"/>
            </p:cNvPicPr>
            <p:nvPr/>
          </p:nvPicPr>
          <p:blipFill>
            <a:blip r:embed="rId5"/>
            <a:srcRect t="28129" b="14064"/>
            <a:stretch>
              <a:fillRect/>
            </a:stretch>
          </p:blipFill>
          <p:spPr>
            <a:xfrm>
              <a:off x="5961267" y="155068"/>
              <a:ext cx="438701" cy="253600"/>
            </a:xfrm>
            <a:prstGeom prst="rect">
              <a:avLst/>
            </a:prstGeom>
          </p:spPr>
        </p:pic>
        <p:pic>
          <p:nvPicPr>
            <p:cNvPr id="33" name="Picture 32" descr="overview_interfaces.bmp"/>
            <p:cNvPicPr>
              <a:picLocks noChangeAspect="1"/>
            </p:cNvPicPr>
            <p:nvPr/>
          </p:nvPicPr>
          <p:blipFill>
            <a:blip r:embed="rId6"/>
            <a:srcRect t="28129" b="14064"/>
            <a:stretch>
              <a:fillRect/>
            </a:stretch>
          </p:blipFill>
          <p:spPr>
            <a:xfrm>
              <a:off x="6505861" y="155068"/>
              <a:ext cx="438701" cy="253600"/>
            </a:xfrm>
            <a:prstGeom prst="rect">
              <a:avLst/>
            </a:prstGeom>
          </p:spPr>
        </p:pic>
        <p:pic>
          <p:nvPicPr>
            <p:cNvPr id="34" name="Picture 33" descr="overview_nothing.bmp"/>
            <p:cNvPicPr>
              <a:picLocks noChangeAspect="1"/>
            </p:cNvPicPr>
            <p:nvPr/>
          </p:nvPicPr>
          <p:blipFill>
            <a:blip r:embed="rId7"/>
            <a:srcRect t="28129" b="14064"/>
            <a:stretch>
              <a:fillRect/>
            </a:stretch>
          </p:blipFill>
          <p:spPr>
            <a:xfrm>
              <a:off x="4847286" y="155068"/>
              <a:ext cx="438701" cy="253600"/>
            </a:xfrm>
            <a:prstGeom prst="rect">
              <a:avLst/>
            </a:prstGeom>
          </p:spPr>
        </p:pic>
        <p:sp>
          <p:nvSpPr>
            <p:cNvPr id="35" name="TextBox 34"/>
            <p:cNvSpPr txBox="1"/>
            <p:nvPr/>
          </p:nvSpPr>
          <p:spPr>
            <a:xfrm>
              <a:off x="4925180" y="115135"/>
              <a:ext cx="245077" cy="283018"/>
            </a:xfrm>
            <a:prstGeom prst="rect">
              <a:avLst/>
            </a:prstGeom>
            <a:noFill/>
          </p:spPr>
          <p:txBody>
            <a:bodyPr wrap="none" rtlCol="0">
              <a:spAutoFit/>
            </a:bodyPr>
            <a:lstStyle/>
            <a:p>
              <a:r>
                <a:rPr lang="en-US" sz="1700" dirty="0" smtClean="0">
                  <a:solidFill>
                    <a:srgbClr val="FFFFFF"/>
                  </a:solidFill>
                </a:rPr>
                <a:t>b</a:t>
              </a:r>
            </a:p>
          </p:txBody>
        </p:sp>
        <p:pic>
          <p:nvPicPr>
            <p:cNvPr id="36" name="Picture 35" descr="overview_nothing.bmp"/>
            <p:cNvPicPr>
              <a:picLocks noChangeAspect="1"/>
            </p:cNvPicPr>
            <p:nvPr/>
          </p:nvPicPr>
          <p:blipFill>
            <a:blip r:embed="rId7"/>
            <a:srcRect t="28129" b="14064"/>
            <a:stretch>
              <a:fillRect/>
            </a:stretch>
          </p:blipFill>
          <p:spPr>
            <a:xfrm>
              <a:off x="5422975" y="155068"/>
              <a:ext cx="438701" cy="253600"/>
            </a:xfrm>
            <a:prstGeom prst="rect">
              <a:avLst/>
            </a:prstGeom>
          </p:spPr>
        </p:pic>
        <p:sp>
          <p:nvSpPr>
            <p:cNvPr id="37" name="TextBox 36"/>
            <p:cNvSpPr txBox="1"/>
            <p:nvPr/>
          </p:nvSpPr>
          <p:spPr>
            <a:xfrm>
              <a:off x="5539654" y="102523"/>
              <a:ext cx="205343" cy="283018"/>
            </a:xfrm>
            <a:prstGeom prst="rect">
              <a:avLst/>
            </a:prstGeom>
            <a:noFill/>
          </p:spPr>
          <p:txBody>
            <a:bodyPr wrap="none" rtlCol="0">
              <a:spAutoFit/>
            </a:bodyPr>
            <a:lstStyle/>
            <a:p>
              <a:r>
                <a:rPr lang="en-US" sz="1700" dirty="0" smtClean="0">
                  <a:solidFill>
                    <a:srgbClr val="FFFFFF"/>
                  </a:solidFill>
                </a:rPr>
                <a:t>r</a:t>
              </a:r>
            </a:p>
          </p:txBody>
        </p:sp>
        <p:sp>
          <p:nvSpPr>
            <p:cNvPr id="38" name="Rectangle 37"/>
            <p:cNvSpPr/>
            <p:nvPr/>
          </p:nvSpPr>
          <p:spPr>
            <a:xfrm>
              <a:off x="5969672" y="105481"/>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 name="Rectangle 38"/>
            <p:cNvSpPr/>
            <p:nvPr/>
          </p:nvSpPr>
          <p:spPr>
            <a:xfrm>
              <a:off x="6514265" y="125652"/>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1" name="Rectangle 40"/>
            <p:cNvSpPr/>
            <p:nvPr/>
          </p:nvSpPr>
          <p:spPr>
            <a:xfrm>
              <a:off x="5430120" y="100439"/>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ustDataLst>
      <p:tags r:id="rId1"/>
    </p:custDataLst>
  </p:cSld>
  <p:clrMapOvr>
    <a:masterClrMapping/>
  </p:clrMapOvr>
  <p:transition advTm="861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7"/>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90"/>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90" grpId="0" animBg="1"/>
      <p:bldP spid="9" grpId="0" animBg="1"/>
      <p:bldP spid="1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2093518" y="1712243"/>
            <a:ext cx="1054797" cy="1673352"/>
            <a:chOff x="2093518" y="1712243"/>
            <a:chExt cx="1054797" cy="1673352"/>
          </a:xfrm>
        </p:grpSpPr>
        <p:sp>
          <p:nvSpPr>
            <p:cNvPr id="13" name="Rectangle 12"/>
            <p:cNvSpPr/>
            <p:nvPr/>
          </p:nvSpPr>
          <p:spPr>
            <a:xfrm>
              <a:off x="2098608" y="1712243"/>
              <a:ext cx="1047750" cy="978871"/>
            </a:xfrm>
            <a:prstGeom prst="rect">
              <a:avLst/>
            </a:prstGeom>
            <a:gradFill>
              <a:gsLst>
                <a:gs pos="0">
                  <a:schemeClr val="accent1">
                    <a:tint val="100000"/>
                    <a:shade val="100000"/>
                    <a:satMod val="13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smtClean="0"/>
                <a:t>Direct</a:t>
              </a:r>
            </a:p>
            <a:p>
              <a:pPr algn="ctr">
                <a:defRPr/>
              </a:pPr>
              <a:r>
                <a:rPr lang="en-US" sz="1700" dirty="0" smtClean="0"/>
                <a:t>Multiply</a:t>
              </a:r>
            </a:p>
            <a:p>
              <a:pPr algn="ctr">
                <a:defRPr/>
              </a:pPr>
              <a:r>
                <a:rPr lang="en-US" sz="1700" dirty="0" smtClean="0"/>
                <a:t>Reduce</a:t>
              </a:r>
              <a:endParaRPr lang="en-US" sz="1700" dirty="0"/>
            </a:p>
          </p:txBody>
        </p:sp>
        <p:sp>
          <p:nvSpPr>
            <p:cNvPr id="14" name="Rectangle 13"/>
            <p:cNvSpPr/>
            <p:nvPr/>
          </p:nvSpPr>
          <p:spPr>
            <a:xfrm>
              <a:off x="2093518" y="2760562"/>
              <a:ext cx="1054797" cy="625033"/>
            </a:xfrm>
            <a:prstGeom prst="rect">
              <a:avLst/>
            </a:prstGeom>
            <a:gradFill>
              <a:gsLst>
                <a:gs pos="0">
                  <a:schemeClr val="accent1">
                    <a:tint val="100000"/>
                    <a:shade val="100000"/>
                    <a:satMod val="13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smtClean="0"/>
                <a:t>Reduce</a:t>
              </a:r>
            </a:p>
            <a:p>
              <a:pPr algn="ctr">
                <a:defRPr/>
              </a:pPr>
              <a:r>
                <a:rPr lang="en-US" sz="1700" dirty="0" smtClean="0"/>
                <a:t>Scatter</a:t>
              </a:r>
              <a:endParaRPr lang="en-US" sz="1700" dirty="0"/>
            </a:p>
          </p:txBody>
        </p:sp>
      </p:grpSp>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Bs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52228"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grpSp>
        <p:nvGrpSpPr>
          <p:cNvPr id="35" name="Group 34"/>
          <p:cNvGrpSpPr/>
          <p:nvPr/>
        </p:nvGrpSpPr>
        <p:grpSpPr>
          <a:xfrm>
            <a:off x="86214" y="1712918"/>
            <a:ext cx="1880149" cy="1675606"/>
            <a:chOff x="86214" y="1712918"/>
            <a:chExt cx="1880149" cy="1675606"/>
          </a:xfrm>
        </p:grpSpPr>
        <p:grpSp>
          <p:nvGrpSpPr>
            <p:cNvPr id="7" name="Group 6"/>
            <p:cNvGrpSpPr/>
            <p:nvPr/>
          </p:nvGrpSpPr>
          <p:grpSpPr>
            <a:xfrm>
              <a:off x="918613" y="1712918"/>
              <a:ext cx="1047750" cy="1674812"/>
              <a:chOff x="483265" y="1527723"/>
              <a:chExt cx="1047750" cy="1674812"/>
            </a:xfrm>
          </p:grpSpPr>
          <p:sp>
            <p:nvSpPr>
              <p:cNvPr id="8" name="Rectangle 7"/>
              <p:cNvSpPr/>
              <p:nvPr/>
            </p:nvSpPr>
            <p:spPr>
              <a:xfrm>
                <a:off x="483265" y="1527723"/>
                <a:ext cx="1047750" cy="280987"/>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t>Direct</a:t>
                </a:r>
              </a:p>
            </p:txBody>
          </p:sp>
          <p:sp>
            <p:nvSpPr>
              <p:cNvPr id="9" name="Rectangle 8"/>
              <p:cNvSpPr/>
              <p:nvPr/>
            </p:nvSpPr>
            <p:spPr>
              <a:xfrm>
                <a:off x="483265" y="2224635"/>
                <a:ext cx="1047750" cy="280988"/>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t>Reduce</a:t>
                </a:r>
              </a:p>
            </p:txBody>
          </p:sp>
          <p:sp>
            <p:nvSpPr>
              <p:cNvPr id="10" name="Rectangle 9"/>
              <p:cNvSpPr/>
              <p:nvPr/>
            </p:nvSpPr>
            <p:spPr>
              <a:xfrm>
                <a:off x="483265" y="2572298"/>
                <a:ext cx="1047750" cy="280987"/>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t>Reduce</a:t>
                </a:r>
              </a:p>
            </p:txBody>
          </p:sp>
          <p:sp>
            <p:nvSpPr>
              <p:cNvPr id="11" name="Rectangle 10"/>
              <p:cNvSpPr/>
              <p:nvPr/>
            </p:nvSpPr>
            <p:spPr>
              <a:xfrm>
                <a:off x="483265" y="1875385"/>
                <a:ext cx="1047750" cy="280988"/>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t>Multiply</a:t>
                </a:r>
              </a:p>
            </p:txBody>
          </p:sp>
          <p:sp>
            <p:nvSpPr>
              <p:cNvPr id="12" name="Rectangle 11"/>
              <p:cNvSpPr/>
              <p:nvPr/>
            </p:nvSpPr>
            <p:spPr>
              <a:xfrm>
                <a:off x="483265" y="2921548"/>
                <a:ext cx="1047750" cy="280987"/>
              </a:xfrm>
              <a:prstGeom prst="rect">
                <a:avLst/>
              </a:prstGeom>
              <a:gradFill>
                <a:gsLst>
                  <a:gs pos="0">
                    <a:schemeClr val="accent1">
                      <a:tint val="100000"/>
                      <a:shade val="100000"/>
                      <a:satMod val="130000"/>
                    </a:schemeClr>
                  </a:gs>
                  <a:gs pos="100000">
                    <a:schemeClr val="accent1">
                      <a:tint val="50000"/>
                      <a:shade val="100000"/>
                      <a:satMod val="350000"/>
                    </a:schemeClr>
                  </a:gs>
                </a:gsLst>
              </a:gradFill>
              <a:ln>
                <a:solidFill>
                  <a:schemeClr val="accent1">
                    <a:shade val="95000"/>
                    <a:satMod val="10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700" dirty="0"/>
                  <a:t>Sum</a:t>
                </a:r>
              </a:p>
            </p:txBody>
          </p:sp>
        </p:grpSp>
        <p:cxnSp>
          <p:nvCxnSpPr>
            <p:cNvPr id="15" name="Shape 14"/>
            <p:cNvCxnSpPr/>
            <p:nvPr/>
          </p:nvCxnSpPr>
          <p:spPr>
            <a:xfrm rot="5400000" flipH="1">
              <a:off x="605082" y="2550324"/>
              <a:ext cx="1674812" cy="1588"/>
            </a:xfrm>
            <a:prstGeom prst="bentConnector5">
              <a:avLst>
                <a:gd name="adj1" fmla="val -19936"/>
                <a:gd name="adj2" fmla="val 64485159"/>
                <a:gd name="adj3" fmla="val 123245"/>
              </a:avLst>
            </a:prstGeom>
            <a:ln w="47625" cmpd="sng">
              <a:solidFill>
                <a:schemeClr val="accent1"/>
              </a:solidFill>
              <a:prstDash val="solid"/>
              <a:headEnd type="none"/>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86214" y="2374212"/>
              <a:ext cx="668773" cy="353943"/>
            </a:xfrm>
            <a:prstGeom prst="rect">
              <a:avLst/>
            </a:prstGeom>
            <a:solidFill>
              <a:srgbClr val="FFFFFF"/>
            </a:solidFill>
            <a:ln>
              <a:solidFill>
                <a:srgbClr val="000000"/>
              </a:solidFill>
            </a:ln>
          </p:spPr>
          <p:txBody>
            <a:bodyPr wrap="none" rtlCol="0">
              <a:spAutoFit/>
            </a:bodyPr>
            <a:lstStyle/>
            <a:p>
              <a:r>
                <a:rPr lang="en-US" sz="1700" b="1" dirty="0" smtClean="0">
                  <a:solidFill>
                    <a:srgbClr val="FF0000"/>
                  </a:solidFill>
                </a:rPr>
                <a:t>R</a:t>
              </a:r>
              <a:r>
                <a:rPr lang="en-US" sz="1700" b="1" dirty="0" smtClean="0">
                  <a:solidFill>
                    <a:srgbClr val="00B050"/>
                  </a:solidFill>
                </a:rPr>
                <a:t>G</a:t>
              </a:r>
              <a:r>
                <a:rPr lang="en-US" sz="1700" b="1" dirty="0" smtClean="0">
                  <a:solidFill>
                    <a:srgbClr val="0070C0"/>
                  </a:solidFill>
                </a:rPr>
                <a:t>B</a:t>
              </a:r>
            </a:p>
          </p:txBody>
        </p:sp>
      </p:grpSp>
      <p:sp>
        <p:nvSpPr>
          <p:cNvPr id="34" name="TextBox 33"/>
          <p:cNvSpPr txBox="1"/>
          <p:nvPr/>
        </p:nvSpPr>
        <p:spPr>
          <a:xfrm>
            <a:off x="1428676" y="785149"/>
            <a:ext cx="1215397" cy="353943"/>
          </a:xfrm>
          <a:prstGeom prst="rect">
            <a:avLst/>
          </a:prstGeom>
          <a:noFill/>
        </p:spPr>
        <p:txBody>
          <a:bodyPr wrap="none" rtlCol="0">
            <a:spAutoFit/>
          </a:bodyPr>
          <a:lstStyle/>
          <a:p>
            <a:r>
              <a:rPr lang="en-US" sz="1700" dirty="0" smtClean="0"/>
              <a:t>Algorithms</a:t>
            </a:r>
          </a:p>
        </p:txBody>
      </p:sp>
      <p:grpSp>
        <p:nvGrpSpPr>
          <p:cNvPr id="54" name="Group 53"/>
          <p:cNvGrpSpPr/>
          <p:nvPr/>
        </p:nvGrpSpPr>
        <p:grpSpPr>
          <a:xfrm>
            <a:off x="4666593" y="88287"/>
            <a:ext cx="2617077" cy="479041"/>
            <a:chOff x="4672899" y="18918"/>
            <a:chExt cx="2617077" cy="479041"/>
          </a:xfrm>
        </p:grpSpPr>
        <p:sp>
          <p:nvSpPr>
            <p:cNvPr id="55" name="Rectangle 54"/>
            <p:cNvSpPr/>
            <p:nvPr/>
          </p:nvSpPr>
          <p:spPr>
            <a:xfrm>
              <a:off x="4672899" y="18918"/>
              <a:ext cx="2617077" cy="479041"/>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56" name="Straight Arrow Connector 55"/>
            <p:cNvCxnSpPr/>
            <p:nvPr/>
          </p:nvCxnSpPr>
          <p:spPr>
            <a:xfrm>
              <a:off x="4699792" y="281233"/>
              <a:ext cx="2516226" cy="1270"/>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57" name="Picture 56" descr="overview_direct.bmp"/>
            <p:cNvPicPr>
              <a:picLocks noChangeAspect="1"/>
            </p:cNvPicPr>
            <p:nvPr/>
          </p:nvPicPr>
          <p:blipFill>
            <a:blip r:embed="rId5"/>
            <a:srcRect t="28129" b="14064"/>
            <a:stretch>
              <a:fillRect/>
            </a:stretch>
          </p:blipFill>
          <p:spPr>
            <a:xfrm>
              <a:off x="5961267" y="155068"/>
              <a:ext cx="438701" cy="253600"/>
            </a:xfrm>
            <a:prstGeom prst="rect">
              <a:avLst/>
            </a:prstGeom>
          </p:spPr>
        </p:pic>
        <p:pic>
          <p:nvPicPr>
            <p:cNvPr id="58" name="Picture 57" descr="overview_interfaces.bmp"/>
            <p:cNvPicPr>
              <a:picLocks noChangeAspect="1"/>
            </p:cNvPicPr>
            <p:nvPr/>
          </p:nvPicPr>
          <p:blipFill>
            <a:blip r:embed="rId6"/>
            <a:srcRect t="28129" b="14064"/>
            <a:stretch>
              <a:fillRect/>
            </a:stretch>
          </p:blipFill>
          <p:spPr>
            <a:xfrm>
              <a:off x="6505861" y="155068"/>
              <a:ext cx="438701" cy="253600"/>
            </a:xfrm>
            <a:prstGeom prst="rect">
              <a:avLst/>
            </a:prstGeom>
          </p:spPr>
        </p:pic>
        <p:pic>
          <p:nvPicPr>
            <p:cNvPr id="59" name="Picture 58" descr="overview_nothing.bmp"/>
            <p:cNvPicPr>
              <a:picLocks noChangeAspect="1"/>
            </p:cNvPicPr>
            <p:nvPr/>
          </p:nvPicPr>
          <p:blipFill>
            <a:blip r:embed="rId7"/>
            <a:srcRect t="28129" b="14064"/>
            <a:stretch>
              <a:fillRect/>
            </a:stretch>
          </p:blipFill>
          <p:spPr>
            <a:xfrm>
              <a:off x="4847286" y="155068"/>
              <a:ext cx="438701" cy="253600"/>
            </a:xfrm>
            <a:prstGeom prst="rect">
              <a:avLst/>
            </a:prstGeom>
          </p:spPr>
        </p:pic>
        <p:sp>
          <p:nvSpPr>
            <p:cNvPr id="60" name="TextBox 59"/>
            <p:cNvSpPr txBox="1"/>
            <p:nvPr/>
          </p:nvSpPr>
          <p:spPr>
            <a:xfrm>
              <a:off x="4925180" y="115135"/>
              <a:ext cx="245077" cy="283018"/>
            </a:xfrm>
            <a:prstGeom prst="rect">
              <a:avLst/>
            </a:prstGeom>
            <a:noFill/>
          </p:spPr>
          <p:txBody>
            <a:bodyPr wrap="none" rtlCol="0">
              <a:spAutoFit/>
            </a:bodyPr>
            <a:lstStyle/>
            <a:p>
              <a:r>
                <a:rPr lang="en-US" sz="1700" dirty="0" smtClean="0">
                  <a:solidFill>
                    <a:srgbClr val="FFFFFF"/>
                  </a:solidFill>
                </a:rPr>
                <a:t>b</a:t>
              </a:r>
            </a:p>
          </p:txBody>
        </p:sp>
        <p:pic>
          <p:nvPicPr>
            <p:cNvPr id="61" name="Picture 60" descr="overview_nothing.bmp"/>
            <p:cNvPicPr>
              <a:picLocks noChangeAspect="1"/>
            </p:cNvPicPr>
            <p:nvPr/>
          </p:nvPicPr>
          <p:blipFill>
            <a:blip r:embed="rId7"/>
            <a:srcRect t="28129" b="14064"/>
            <a:stretch>
              <a:fillRect/>
            </a:stretch>
          </p:blipFill>
          <p:spPr>
            <a:xfrm>
              <a:off x="5422975" y="155068"/>
              <a:ext cx="438701" cy="253600"/>
            </a:xfrm>
            <a:prstGeom prst="rect">
              <a:avLst/>
            </a:prstGeom>
          </p:spPr>
        </p:pic>
        <p:sp>
          <p:nvSpPr>
            <p:cNvPr id="62" name="TextBox 61"/>
            <p:cNvSpPr txBox="1"/>
            <p:nvPr/>
          </p:nvSpPr>
          <p:spPr>
            <a:xfrm>
              <a:off x="5539654" y="102523"/>
              <a:ext cx="205343" cy="283018"/>
            </a:xfrm>
            <a:prstGeom prst="rect">
              <a:avLst/>
            </a:prstGeom>
            <a:noFill/>
          </p:spPr>
          <p:txBody>
            <a:bodyPr wrap="none" rtlCol="0">
              <a:spAutoFit/>
            </a:bodyPr>
            <a:lstStyle/>
            <a:p>
              <a:r>
                <a:rPr lang="en-US" sz="1700" dirty="0" smtClean="0">
                  <a:solidFill>
                    <a:srgbClr val="FFFFFF"/>
                  </a:solidFill>
                </a:rPr>
                <a:t>r</a:t>
              </a:r>
            </a:p>
          </p:txBody>
        </p:sp>
        <p:sp>
          <p:nvSpPr>
            <p:cNvPr id="63" name="Rectangle 62"/>
            <p:cNvSpPr/>
            <p:nvPr/>
          </p:nvSpPr>
          <p:spPr>
            <a:xfrm>
              <a:off x="5969672" y="105481"/>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4" name="Rectangle 63"/>
            <p:cNvSpPr/>
            <p:nvPr/>
          </p:nvSpPr>
          <p:spPr>
            <a:xfrm>
              <a:off x="6514265" y="125652"/>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6" name="Rectangle 65"/>
            <p:cNvSpPr/>
            <p:nvPr/>
          </p:nvSpPr>
          <p:spPr>
            <a:xfrm>
              <a:off x="5430120" y="100439"/>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41" name="Group 40"/>
          <p:cNvGrpSpPr/>
          <p:nvPr/>
        </p:nvGrpSpPr>
        <p:grpSpPr>
          <a:xfrm>
            <a:off x="3744764" y="785149"/>
            <a:ext cx="3303736" cy="2602374"/>
            <a:chOff x="3744764" y="785149"/>
            <a:chExt cx="3303736" cy="2602374"/>
          </a:xfrm>
        </p:grpSpPr>
        <p:sp>
          <p:nvSpPr>
            <p:cNvPr id="17" name="TextBox 16"/>
            <p:cNvSpPr txBox="1"/>
            <p:nvPr/>
          </p:nvSpPr>
          <p:spPr>
            <a:xfrm>
              <a:off x="3812938" y="785149"/>
              <a:ext cx="3167149" cy="353943"/>
            </a:xfrm>
            <a:prstGeom prst="rect">
              <a:avLst/>
            </a:prstGeom>
            <a:noFill/>
          </p:spPr>
          <p:txBody>
            <a:bodyPr wrap="none" rtlCol="0">
              <a:spAutoFit/>
            </a:bodyPr>
            <a:lstStyle/>
            <a:p>
              <a:r>
                <a:rPr lang="en-US" sz="1700" dirty="0" smtClean="0"/>
                <a:t>Frame-Buffer Bandwidth Costs</a:t>
              </a:r>
            </a:p>
          </p:txBody>
        </p:sp>
        <p:grpSp>
          <p:nvGrpSpPr>
            <p:cNvPr id="33" name="Group 32"/>
            <p:cNvGrpSpPr/>
            <p:nvPr/>
          </p:nvGrpSpPr>
          <p:grpSpPr>
            <a:xfrm>
              <a:off x="3744764" y="1714850"/>
              <a:ext cx="1533292" cy="1651663"/>
              <a:chOff x="3495908" y="1575951"/>
              <a:chExt cx="1533292" cy="1651663"/>
            </a:xfrm>
          </p:grpSpPr>
          <p:sp>
            <p:nvSpPr>
              <p:cNvPr id="26" name="Rectangle 25"/>
              <p:cNvSpPr/>
              <p:nvPr/>
            </p:nvSpPr>
            <p:spPr>
              <a:xfrm>
                <a:off x="3495908" y="1575951"/>
                <a:ext cx="1533292" cy="280987"/>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smtClean="0"/>
                  <a:t>3 * Light Map</a:t>
                </a:r>
                <a:endParaRPr lang="en-US" sz="1200" dirty="0"/>
              </a:p>
            </p:txBody>
          </p:sp>
          <p:sp>
            <p:nvSpPr>
              <p:cNvPr id="27" name="Rectangle 26"/>
              <p:cNvSpPr/>
              <p:nvPr/>
            </p:nvSpPr>
            <p:spPr>
              <a:xfrm>
                <a:off x="3495908" y="2272863"/>
                <a:ext cx="1533292" cy="280988"/>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smtClean="0"/>
                  <a:t>3 * 2 * Light Map</a:t>
                </a:r>
                <a:endParaRPr lang="en-US" sz="1200" dirty="0"/>
              </a:p>
            </p:txBody>
          </p:sp>
          <p:sp>
            <p:nvSpPr>
              <p:cNvPr id="28" name="Rectangle 27"/>
              <p:cNvSpPr/>
              <p:nvPr/>
            </p:nvSpPr>
            <p:spPr>
              <a:xfrm>
                <a:off x="3495908" y="2597377"/>
                <a:ext cx="1533292" cy="280987"/>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smtClean="0"/>
                  <a:t>3 * 1/8 * Light Map</a:t>
                </a:r>
                <a:endParaRPr lang="en-US" sz="1200" dirty="0"/>
              </a:p>
            </p:txBody>
          </p:sp>
          <p:sp>
            <p:nvSpPr>
              <p:cNvPr id="29" name="Rectangle 28"/>
              <p:cNvSpPr/>
              <p:nvPr/>
            </p:nvSpPr>
            <p:spPr>
              <a:xfrm>
                <a:off x="3495908" y="1923613"/>
                <a:ext cx="1533292" cy="280988"/>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smtClean="0"/>
                  <a:t>3 * 32 * Light Map</a:t>
                </a:r>
                <a:endParaRPr lang="en-US" sz="1200" dirty="0"/>
              </a:p>
            </p:txBody>
          </p:sp>
          <p:sp>
            <p:nvSpPr>
              <p:cNvPr id="30" name="Rectangle 29"/>
              <p:cNvSpPr/>
              <p:nvPr/>
            </p:nvSpPr>
            <p:spPr>
              <a:xfrm>
                <a:off x="3495908" y="2946627"/>
                <a:ext cx="1533292" cy="280987"/>
              </a:xfrm>
              <a:prstGeom prst="rect">
                <a:avLst/>
              </a:prstGeom>
              <a:gradFill>
                <a:gsLst>
                  <a:gs pos="0">
                    <a:schemeClr val="accent1">
                      <a:tint val="100000"/>
                      <a:shade val="100000"/>
                      <a:satMod val="130000"/>
                    </a:schemeClr>
                  </a:gs>
                  <a:gs pos="100000">
                    <a:schemeClr val="accent1">
                      <a:tint val="50000"/>
                      <a:shade val="100000"/>
                      <a:satMod val="350000"/>
                    </a:schemeClr>
                  </a:gs>
                </a:gsLst>
              </a:gradFill>
              <a:ln>
                <a:solidFill>
                  <a:schemeClr val="accent1">
                    <a:shade val="95000"/>
                    <a:satMod val="10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smtClean="0"/>
                  <a:t>Negligible</a:t>
                </a:r>
                <a:endParaRPr lang="en-US" sz="1200" dirty="0"/>
              </a:p>
            </p:txBody>
          </p:sp>
        </p:grpSp>
        <p:sp>
          <p:nvSpPr>
            <p:cNvPr id="31" name="Rectangle 30"/>
            <p:cNvSpPr/>
            <p:nvPr/>
          </p:nvSpPr>
          <p:spPr>
            <a:xfrm>
              <a:off x="5497707" y="1714171"/>
              <a:ext cx="1545488" cy="978871"/>
            </a:xfrm>
            <a:prstGeom prst="rect">
              <a:avLst/>
            </a:prstGeom>
            <a:gradFill>
              <a:gsLst>
                <a:gs pos="0">
                  <a:schemeClr val="accent1">
                    <a:tint val="100000"/>
                    <a:shade val="100000"/>
                    <a:satMod val="13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smtClean="0"/>
                <a:t>3 * 8 * Light Map</a:t>
              </a:r>
              <a:endParaRPr lang="en-US" sz="1200" dirty="0"/>
            </a:p>
          </p:txBody>
        </p:sp>
        <p:sp>
          <p:nvSpPr>
            <p:cNvPr id="32" name="Rectangle 31"/>
            <p:cNvSpPr/>
            <p:nvPr/>
          </p:nvSpPr>
          <p:spPr>
            <a:xfrm>
              <a:off x="5492617" y="2762490"/>
              <a:ext cx="1555883" cy="625033"/>
            </a:xfrm>
            <a:prstGeom prst="rect">
              <a:avLst/>
            </a:prstGeom>
            <a:gradFill>
              <a:gsLst>
                <a:gs pos="0">
                  <a:schemeClr val="accent1">
                    <a:tint val="100000"/>
                    <a:shade val="100000"/>
                    <a:satMod val="13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smtClean="0"/>
                <a:t>3 * 1/8 * Light Map</a:t>
              </a:r>
              <a:endParaRPr lang="en-US" sz="1200" dirty="0"/>
            </a:p>
          </p:txBody>
        </p:sp>
        <p:sp>
          <p:nvSpPr>
            <p:cNvPr id="39" name="TextBox 38"/>
            <p:cNvSpPr txBox="1"/>
            <p:nvPr/>
          </p:nvSpPr>
          <p:spPr>
            <a:xfrm>
              <a:off x="4035451" y="1284694"/>
              <a:ext cx="2725426" cy="353943"/>
            </a:xfrm>
            <a:prstGeom prst="rect">
              <a:avLst/>
            </a:prstGeom>
            <a:noFill/>
          </p:spPr>
          <p:txBody>
            <a:bodyPr wrap="none" rtlCol="0">
              <a:spAutoFit/>
            </a:bodyPr>
            <a:lstStyle/>
            <a:p>
              <a:r>
                <a:rPr lang="en-US" sz="1700" dirty="0" smtClean="0"/>
                <a:t>Saves ¾ of the Bandwidth</a:t>
              </a:r>
            </a:p>
          </p:txBody>
        </p:sp>
      </p:grpSp>
      <p:sp>
        <p:nvSpPr>
          <p:cNvPr id="40" name="Rectangle 39"/>
          <p:cNvSpPr/>
          <p:nvPr/>
        </p:nvSpPr>
        <p:spPr>
          <a:xfrm rot="19593597">
            <a:off x="4034187" y="2069358"/>
            <a:ext cx="2783519" cy="1200329"/>
          </a:xfrm>
          <a:prstGeom prst="rect">
            <a:avLst/>
          </a:prstGeom>
          <a:noFill/>
        </p:spPr>
        <p:txBody>
          <a:bodyPr wrap="none" lIns="91440" tIns="45720" rIns="91440" bIns="45720">
            <a:spAutoFit/>
          </a:bodyPr>
          <a:lstStyle/>
          <a:p>
            <a:pPr algn="ctr"/>
            <a:r>
              <a:rPr lang="en-US" sz="7200" b="1" cap="none" spc="0" dirty="0" smtClean="0">
                <a:ln w="12700">
                  <a:solidFill>
                    <a:schemeClr val="tx2">
                      <a:satMod val="155000"/>
                    </a:schemeClr>
                  </a:solidFill>
                  <a:prstDash val="solid"/>
                </a:ln>
                <a:solidFill>
                  <a:schemeClr val="bg2">
                    <a:tint val="85000"/>
                    <a:satMod val="155000"/>
                    <a:alpha val="48000"/>
                  </a:schemeClr>
                </a:solidFill>
                <a:effectLst>
                  <a:outerShdw blurRad="41275" dist="20320" dir="1800000" algn="tl" rotWithShape="0">
                    <a:srgbClr val="000000">
                      <a:alpha val="40000"/>
                    </a:srgbClr>
                  </a:outerShdw>
                </a:effectLst>
              </a:rPr>
              <a:t>MATH</a:t>
            </a:r>
            <a:endParaRPr lang="en-US" sz="7200" b="1" cap="none" spc="0" dirty="0">
              <a:ln w="12700">
                <a:solidFill>
                  <a:schemeClr val="tx2">
                    <a:satMod val="155000"/>
                  </a:schemeClr>
                </a:solidFill>
                <a:prstDash val="solid"/>
              </a:ln>
              <a:solidFill>
                <a:schemeClr val="bg2">
                  <a:tint val="85000"/>
                  <a:satMod val="155000"/>
                  <a:alpha val="48000"/>
                </a:schemeClr>
              </a:solidFill>
              <a:effectLst>
                <a:outerShdw blurRad="41275" dist="20320" dir="1800000" algn="tl" rotWithShape="0">
                  <a:srgbClr val="000000">
                    <a:alpha val="40000"/>
                  </a:srgbClr>
                </a:outerShdw>
              </a:effectLst>
            </a:endParaRPr>
          </a:p>
        </p:txBody>
      </p:sp>
    </p:spTree>
    <p:custDataLst>
      <p:tags r:id="rId1"/>
    </p:custDataLst>
  </p:cSld>
  <p:clrMapOvr>
    <a:masterClrMapping/>
  </p:clrMapOvr>
  <p:transition advTm="820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Limitations?</a:t>
            </a:r>
            <a:endParaRPr lang="en-US" dirty="0"/>
          </a:p>
        </p:txBody>
      </p:sp>
      <p:sp>
        <p:nvSpPr>
          <p:cNvPr id="9" name="Rectangle 3"/>
          <p:cNvSpPr txBox="1">
            <a:spLocks noChangeArrowheads="1"/>
          </p:cNvSpPr>
          <p:nvPr/>
        </p:nvSpPr>
        <p:spPr bwMode="auto">
          <a:xfrm>
            <a:off x="279400" y="838200"/>
            <a:ext cx="6732588" cy="838200"/>
          </a:xfrm>
          <a:prstGeom prst="rect">
            <a:avLst/>
          </a:prstGeom>
          <a:noFill/>
          <a:ln w="9525">
            <a:noFill/>
            <a:miter lim="800000"/>
            <a:headEnd/>
            <a:tailEnd/>
          </a:ln>
          <a:effectLst/>
        </p:spPr>
        <p:txBody>
          <a:bodyPr vert="horz" wrap="square" lIns="73152" tIns="36576" rIns="73152" bIns="36576" numCol="1" anchor="t" anchorCtr="0" compatLnSpc="1">
            <a:prstTxWarp prst="textNoShape">
              <a:avLst/>
            </a:prstTxWarp>
          </a:bodyPr>
          <a:lstStyle/>
          <a:p>
            <a:pPr marL="273050" marR="0" lvl="0" indent="-273050" algn="l" defTabSz="914400" rtl="0" eaLnBrk="1" fontAlgn="base" latinLnBrk="0" hangingPunct="1">
              <a:lnSpc>
                <a:spcPct val="110000"/>
              </a:lnSpc>
              <a:spcBef>
                <a:spcPts val="200"/>
              </a:spcBef>
              <a:spcAft>
                <a:spcPts val="200"/>
              </a:spcAft>
              <a:buClr>
                <a:srgbClr val="0C569E"/>
              </a:buClr>
              <a:buSzPct val="110000"/>
              <a:buFont typeface="Wingdings" pitchFamily="2" charset="2"/>
              <a:buChar char="§"/>
              <a:tabLst/>
              <a:defRPr/>
            </a:pPr>
            <a:r>
              <a:rPr kumimoji="0" lang="en-US" sz="2000" b="0" i="0" u="none" strike="noStrike" kern="0" cap="none" spc="0" normalizeH="0" noProof="0" dirty="0" smtClean="0">
                <a:ln>
                  <a:noFill/>
                </a:ln>
                <a:solidFill>
                  <a:schemeClr val="tx1"/>
                </a:solidFill>
                <a:effectLst/>
                <a:uLnTx/>
                <a:uFillTx/>
                <a:latin typeface="+mn-lt"/>
                <a:ea typeface="ＭＳ Ｐゴシック" pitchFamily="34" charset="-128"/>
                <a:cs typeface="ＭＳ Ｐゴシック" pitchFamily="-108" charset="-128"/>
              </a:rPr>
              <a:t>Lots of Memory / S</a:t>
            </a:r>
            <a:r>
              <a:rPr lang="en-US" sz="2000" kern="0" dirty="0" smtClean="0">
                <a:latin typeface="+mn-lt"/>
                <a:cs typeface="ＭＳ Ｐゴシック" pitchFamily="-108" charset="-128"/>
              </a:rPr>
              <a:t>low</a:t>
            </a:r>
          </a:p>
          <a:p>
            <a:pPr marL="273050" marR="0" lvl="0" indent="-273050" algn="l" defTabSz="914400" rtl="0" eaLnBrk="1" fontAlgn="base" latinLnBrk="0" hangingPunct="1">
              <a:lnSpc>
                <a:spcPct val="110000"/>
              </a:lnSpc>
              <a:spcBef>
                <a:spcPts val="200"/>
              </a:spcBef>
              <a:spcAft>
                <a:spcPts val="200"/>
              </a:spcAft>
              <a:buClr>
                <a:srgbClr val="0C569E"/>
              </a:buClr>
              <a:buSzPct val="110000"/>
              <a:buFont typeface="Wingdings" pitchFamily="2" charset="2"/>
              <a:buChar char="§"/>
              <a:tabLst/>
              <a:defRPr/>
            </a:pPr>
            <a:r>
              <a:rPr lang="en-US" sz="2000" kern="0" noProof="0" dirty="0" smtClean="0">
                <a:latin typeface="+mn-lt"/>
                <a:cs typeface="ＭＳ Ｐゴシック" pitchFamily="-108" charset="-128"/>
              </a:rPr>
              <a:t>Long Iteration Times</a:t>
            </a:r>
            <a:endParaRPr kumimoji="0" lang="en-US" sz="2000" b="0" i="0" u="none" strike="noStrike" kern="0" cap="none" spc="0" normalizeH="0" baseline="0" noProof="0" dirty="0" smtClean="0">
              <a:ln>
                <a:noFill/>
              </a:ln>
              <a:solidFill>
                <a:schemeClr val="tx1"/>
              </a:solidFill>
              <a:effectLst/>
              <a:uLnTx/>
              <a:uFillTx/>
              <a:latin typeface="+mn-lt"/>
              <a:ea typeface="ＭＳ Ｐゴシック" pitchFamily="34" charset="-128"/>
              <a:cs typeface="ＭＳ Ｐゴシック" pitchFamily="-108" charset="-128"/>
            </a:endParaRPr>
          </a:p>
        </p:txBody>
      </p:sp>
      <p:grpSp>
        <p:nvGrpSpPr>
          <p:cNvPr id="16" name="Group 15"/>
          <p:cNvGrpSpPr/>
          <p:nvPr/>
        </p:nvGrpSpPr>
        <p:grpSpPr>
          <a:xfrm>
            <a:off x="2269548" y="2247397"/>
            <a:ext cx="2776105" cy="1701484"/>
            <a:chOff x="685800" y="2057400"/>
            <a:chExt cx="2362200" cy="1447800"/>
          </a:xfrm>
        </p:grpSpPr>
        <p:sp>
          <p:nvSpPr>
            <p:cNvPr id="11" name="Double Bracket 10"/>
            <p:cNvSpPr/>
            <p:nvPr/>
          </p:nvSpPr>
          <p:spPr>
            <a:xfrm>
              <a:off x="1219200" y="2057400"/>
              <a:ext cx="1600200" cy="1447800"/>
            </a:xfrm>
            <a:prstGeom prst="bracketPair">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Double Bracket 11"/>
            <p:cNvSpPr/>
            <p:nvPr/>
          </p:nvSpPr>
          <p:spPr>
            <a:xfrm>
              <a:off x="2895600" y="2057400"/>
              <a:ext cx="152400" cy="1447800"/>
            </a:xfrm>
            <a:prstGeom prst="bracketPair">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TextBox 12"/>
            <p:cNvSpPr txBox="1"/>
            <p:nvPr/>
          </p:nvSpPr>
          <p:spPr>
            <a:xfrm>
              <a:off x="867258" y="2541657"/>
              <a:ext cx="311304" cy="353943"/>
            </a:xfrm>
            <a:prstGeom prst="rect">
              <a:avLst/>
            </a:prstGeom>
            <a:noFill/>
          </p:spPr>
          <p:txBody>
            <a:bodyPr wrap="none" rtlCol="0">
              <a:spAutoFit/>
            </a:bodyPr>
            <a:lstStyle/>
            <a:p>
              <a:r>
                <a:rPr lang="en-US" sz="1700" dirty="0" smtClean="0">
                  <a:solidFill>
                    <a:schemeClr val="accent1"/>
                  </a:solidFill>
                </a:rPr>
                <a:t>=</a:t>
              </a:r>
            </a:p>
          </p:txBody>
        </p:sp>
        <p:sp>
          <p:nvSpPr>
            <p:cNvPr id="14" name="Double Bracket 13"/>
            <p:cNvSpPr/>
            <p:nvPr/>
          </p:nvSpPr>
          <p:spPr>
            <a:xfrm>
              <a:off x="685800" y="2057400"/>
              <a:ext cx="152400" cy="1447800"/>
            </a:xfrm>
            <a:prstGeom prst="bracketPair">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pic>
        <p:nvPicPr>
          <p:cNvPr id="15" name="Picture 14" descr="TP_tmp.emf"/>
          <p:cNvPicPr>
            <a:picLocks noChangeAspect="1"/>
          </p:cNvPicPr>
          <p:nvPr>
            <p:custDataLst>
              <p:tags r:id="rId1"/>
            </p:custDataLst>
          </p:nvPr>
        </p:nvPicPr>
        <p:blipFill>
          <a:blip r:embed="rId4"/>
          <a:stretch>
            <a:fillRect/>
          </a:stretch>
        </p:blipFill>
        <p:spPr bwMode="auto">
          <a:xfrm>
            <a:off x="3158364" y="1787236"/>
            <a:ext cx="1487724" cy="338949"/>
          </a:xfrm>
          <a:prstGeom prst="rect">
            <a:avLst/>
          </a:prstGeom>
          <a:noFill/>
          <a:ln/>
          <a:effectLst/>
        </p:spPr>
      </p:pic>
      <p:sp>
        <p:nvSpPr>
          <p:cNvPr id="22" name="TextBox 21"/>
          <p:cNvSpPr txBox="1"/>
          <p:nvPr/>
        </p:nvSpPr>
        <p:spPr>
          <a:xfrm>
            <a:off x="3352463" y="2816880"/>
            <a:ext cx="1005403" cy="353943"/>
          </a:xfrm>
          <a:prstGeom prst="rect">
            <a:avLst/>
          </a:prstGeom>
          <a:noFill/>
        </p:spPr>
        <p:txBody>
          <a:bodyPr wrap="none" rtlCol="0">
            <a:spAutoFit/>
          </a:bodyPr>
          <a:lstStyle/>
          <a:p>
            <a:pPr algn="ctr"/>
            <a:r>
              <a:rPr lang="en-US" sz="1700" dirty="0" smtClean="0"/>
              <a:t>Order n</a:t>
            </a:r>
            <a:r>
              <a:rPr lang="en-US" sz="1700" baseline="30000" dirty="0" smtClean="0"/>
              <a:t>2</a:t>
            </a:r>
          </a:p>
        </p:txBody>
      </p:sp>
      <p:sp>
        <p:nvSpPr>
          <p:cNvPr id="17" name="TextBox 16"/>
          <p:cNvSpPr txBox="1"/>
          <p:nvPr/>
        </p:nvSpPr>
        <p:spPr>
          <a:xfrm>
            <a:off x="3201094" y="3407587"/>
            <a:ext cx="1295547" cy="353943"/>
          </a:xfrm>
          <a:prstGeom prst="rect">
            <a:avLst/>
          </a:prstGeom>
          <a:noFill/>
        </p:spPr>
        <p:txBody>
          <a:bodyPr wrap="none" rtlCol="0">
            <a:spAutoFit/>
          </a:bodyPr>
          <a:lstStyle/>
          <a:p>
            <a:pPr algn="ctr"/>
            <a:r>
              <a:rPr lang="en-US" sz="1700" dirty="0" smtClean="0"/>
              <a:t>n = # pixels</a:t>
            </a:r>
            <a:endParaRPr lang="en-US" sz="1700" baseline="30000" dirty="0" smtClean="0"/>
          </a:p>
        </p:txBody>
      </p:sp>
    </p:spTree>
  </p:cSld>
  <p:clrMapOvr>
    <a:masterClrMapping/>
  </p:clrMapOvr>
  <p:transition advTm="10733"/>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Bs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52228" name="Picture 2" descr="S11_LogoHor.png"/>
          <p:cNvPicPr>
            <a:picLocks noChangeAspect="1"/>
          </p:cNvPicPr>
          <p:nvPr/>
        </p:nvPicPr>
        <p:blipFill>
          <a:blip r:embed="rId3"/>
          <a:srcRect t="79630" r="54198"/>
          <a:stretch>
            <a:fillRect/>
          </a:stretch>
        </p:blipFill>
        <p:spPr bwMode="auto">
          <a:xfrm>
            <a:off x="5638800" y="39688"/>
            <a:ext cx="1584325" cy="493712"/>
          </a:xfrm>
          <a:prstGeom prst="rect">
            <a:avLst/>
          </a:prstGeom>
          <a:noFill/>
          <a:ln w="9525">
            <a:noFill/>
            <a:miter lim="800000"/>
            <a:headEnd/>
            <a:tailEnd/>
          </a:ln>
        </p:spPr>
      </p:pic>
      <p:sp>
        <p:nvSpPr>
          <p:cNvPr id="16" name="TextBox 41"/>
          <p:cNvSpPr txBox="1">
            <a:spLocks noChangeArrowheads="1"/>
          </p:cNvSpPr>
          <p:nvPr/>
        </p:nvSpPr>
        <p:spPr bwMode="auto">
          <a:xfrm>
            <a:off x="2349500" y="3641725"/>
            <a:ext cx="2616200" cy="461963"/>
          </a:xfrm>
          <a:prstGeom prst="rect">
            <a:avLst/>
          </a:prstGeom>
          <a:noFill/>
          <a:ln w="9525">
            <a:noFill/>
            <a:miter lim="800000"/>
            <a:headEnd/>
            <a:tailEnd/>
          </a:ln>
        </p:spPr>
        <p:txBody>
          <a:bodyPr wrap="none">
            <a:spAutoFit/>
          </a:bodyPr>
          <a:lstStyle/>
          <a:p>
            <a:r>
              <a:rPr lang="en-US"/>
              <a:t>Number of Blocks</a:t>
            </a:r>
          </a:p>
        </p:txBody>
      </p:sp>
      <p:sp>
        <p:nvSpPr>
          <p:cNvPr id="17" name="TextBox 42"/>
          <p:cNvSpPr txBox="1">
            <a:spLocks noChangeArrowheads="1"/>
          </p:cNvSpPr>
          <p:nvPr/>
        </p:nvSpPr>
        <p:spPr bwMode="auto">
          <a:xfrm rot="-5400000">
            <a:off x="-458787" y="1887537"/>
            <a:ext cx="1677988" cy="461963"/>
          </a:xfrm>
          <a:prstGeom prst="rect">
            <a:avLst/>
          </a:prstGeom>
          <a:noFill/>
          <a:ln w="9525">
            <a:noFill/>
            <a:miter lim="800000"/>
            <a:headEnd/>
            <a:tailEnd/>
          </a:ln>
        </p:spPr>
        <p:txBody>
          <a:bodyPr wrap="none">
            <a:spAutoFit/>
          </a:bodyPr>
          <a:lstStyle/>
          <a:p>
            <a:r>
              <a:rPr lang="en-US"/>
              <a:t>Time in ms</a:t>
            </a:r>
          </a:p>
        </p:txBody>
      </p:sp>
      <p:graphicFrame>
        <p:nvGraphicFramePr>
          <p:cNvPr id="7" name="Chart 6"/>
          <p:cNvGraphicFramePr/>
          <p:nvPr/>
        </p:nvGraphicFramePr>
        <p:xfrm>
          <a:off x="534179" y="720436"/>
          <a:ext cx="6603683" cy="3124201"/>
        </p:xfrm>
        <a:graphic>
          <a:graphicData uri="http://schemas.openxmlformats.org/drawingml/2006/chart">
            <c:chart xmlns:c="http://schemas.openxmlformats.org/drawingml/2006/chart" xmlns:r="http://schemas.openxmlformats.org/officeDocument/2006/relationships" r:id="rId4"/>
          </a:graphicData>
        </a:graphic>
      </p:graphicFrame>
      <p:grpSp>
        <p:nvGrpSpPr>
          <p:cNvPr id="26" name="Group 25"/>
          <p:cNvGrpSpPr/>
          <p:nvPr/>
        </p:nvGrpSpPr>
        <p:grpSpPr>
          <a:xfrm>
            <a:off x="4666593" y="88287"/>
            <a:ext cx="2617077" cy="479041"/>
            <a:chOff x="4672899" y="18918"/>
            <a:chExt cx="2617077" cy="479041"/>
          </a:xfrm>
        </p:grpSpPr>
        <p:sp>
          <p:nvSpPr>
            <p:cNvPr id="27" name="Rectangle 26"/>
            <p:cNvSpPr/>
            <p:nvPr/>
          </p:nvSpPr>
          <p:spPr>
            <a:xfrm>
              <a:off x="4672899" y="18918"/>
              <a:ext cx="2617077" cy="479041"/>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28" name="Straight Arrow Connector 27"/>
            <p:cNvCxnSpPr/>
            <p:nvPr/>
          </p:nvCxnSpPr>
          <p:spPr>
            <a:xfrm>
              <a:off x="4699792" y="281233"/>
              <a:ext cx="2516226" cy="1270"/>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29" name="Picture 28" descr="overview_direct.bmp"/>
            <p:cNvPicPr>
              <a:picLocks noChangeAspect="1"/>
            </p:cNvPicPr>
            <p:nvPr/>
          </p:nvPicPr>
          <p:blipFill>
            <a:blip r:embed="rId5"/>
            <a:srcRect t="28129" b="14064"/>
            <a:stretch>
              <a:fillRect/>
            </a:stretch>
          </p:blipFill>
          <p:spPr>
            <a:xfrm>
              <a:off x="5961267" y="155068"/>
              <a:ext cx="438701" cy="253600"/>
            </a:xfrm>
            <a:prstGeom prst="rect">
              <a:avLst/>
            </a:prstGeom>
          </p:spPr>
        </p:pic>
        <p:pic>
          <p:nvPicPr>
            <p:cNvPr id="30" name="Picture 29" descr="overview_interfaces.bmp"/>
            <p:cNvPicPr>
              <a:picLocks noChangeAspect="1"/>
            </p:cNvPicPr>
            <p:nvPr/>
          </p:nvPicPr>
          <p:blipFill>
            <a:blip r:embed="rId6"/>
            <a:srcRect t="28129" b="14064"/>
            <a:stretch>
              <a:fillRect/>
            </a:stretch>
          </p:blipFill>
          <p:spPr>
            <a:xfrm>
              <a:off x="6505861" y="155068"/>
              <a:ext cx="438701" cy="253600"/>
            </a:xfrm>
            <a:prstGeom prst="rect">
              <a:avLst/>
            </a:prstGeom>
          </p:spPr>
        </p:pic>
        <p:pic>
          <p:nvPicPr>
            <p:cNvPr id="31" name="Picture 30" descr="overview_nothing.bmp"/>
            <p:cNvPicPr>
              <a:picLocks noChangeAspect="1"/>
            </p:cNvPicPr>
            <p:nvPr/>
          </p:nvPicPr>
          <p:blipFill>
            <a:blip r:embed="rId7"/>
            <a:srcRect t="28129" b="14064"/>
            <a:stretch>
              <a:fillRect/>
            </a:stretch>
          </p:blipFill>
          <p:spPr>
            <a:xfrm>
              <a:off x="4847286" y="155068"/>
              <a:ext cx="438701" cy="253600"/>
            </a:xfrm>
            <a:prstGeom prst="rect">
              <a:avLst/>
            </a:prstGeom>
          </p:spPr>
        </p:pic>
        <p:sp>
          <p:nvSpPr>
            <p:cNvPr id="32" name="TextBox 31"/>
            <p:cNvSpPr txBox="1"/>
            <p:nvPr/>
          </p:nvSpPr>
          <p:spPr>
            <a:xfrm>
              <a:off x="4925180" y="115135"/>
              <a:ext cx="245077" cy="283018"/>
            </a:xfrm>
            <a:prstGeom prst="rect">
              <a:avLst/>
            </a:prstGeom>
            <a:noFill/>
          </p:spPr>
          <p:txBody>
            <a:bodyPr wrap="none" rtlCol="0">
              <a:spAutoFit/>
            </a:bodyPr>
            <a:lstStyle/>
            <a:p>
              <a:r>
                <a:rPr lang="en-US" sz="1700" dirty="0" smtClean="0">
                  <a:solidFill>
                    <a:srgbClr val="FFFFFF"/>
                  </a:solidFill>
                </a:rPr>
                <a:t>b</a:t>
              </a:r>
            </a:p>
          </p:txBody>
        </p:sp>
        <p:pic>
          <p:nvPicPr>
            <p:cNvPr id="33" name="Picture 32" descr="overview_nothing.bmp"/>
            <p:cNvPicPr>
              <a:picLocks noChangeAspect="1"/>
            </p:cNvPicPr>
            <p:nvPr/>
          </p:nvPicPr>
          <p:blipFill>
            <a:blip r:embed="rId7"/>
            <a:srcRect t="28129" b="14064"/>
            <a:stretch>
              <a:fillRect/>
            </a:stretch>
          </p:blipFill>
          <p:spPr>
            <a:xfrm>
              <a:off x="5422975" y="155068"/>
              <a:ext cx="438701" cy="253600"/>
            </a:xfrm>
            <a:prstGeom prst="rect">
              <a:avLst/>
            </a:prstGeom>
          </p:spPr>
        </p:pic>
        <p:sp>
          <p:nvSpPr>
            <p:cNvPr id="34" name="TextBox 33"/>
            <p:cNvSpPr txBox="1"/>
            <p:nvPr/>
          </p:nvSpPr>
          <p:spPr>
            <a:xfrm>
              <a:off x="5539654" y="102523"/>
              <a:ext cx="205343" cy="283018"/>
            </a:xfrm>
            <a:prstGeom prst="rect">
              <a:avLst/>
            </a:prstGeom>
            <a:noFill/>
          </p:spPr>
          <p:txBody>
            <a:bodyPr wrap="none" rtlCol="0">
              <a:spAutoFit/>
            </a:bodyPr>
            <a:lstStyle/>
            <a:p>
              <a:r>
                <a:rPr lang="en-US" sz="1700" dirty="0" smtClean="0">
                  <a:solidFill>
                    <a:srgbClr val="FFFFFF"/>
                  </a:solidFill>
                </a:rPr>
                <a:t>r</a:t>
              </a:r>
            </a:p>
          </p:txBody>
        </p:sp>
        <p:sp>
          <p:nvSpPr>
            <p:cNvPr id="35" name="Rectangle 34"/>
            <p:cNvSpPr/>
            <p:nvPr/>
          </p:nvSpPr>
          <p:spPr>
            <a:xfrm>
              <a:off x="5969672" y="105481"/>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6" name="Rectangle 35"/>
            <p:cNvSpPr/>
            <p:nvPr/>
          </p:nvSpPr>
          <p:spPr>
            <a:xfrm>
              <a:off x="6514265" y="125652"/>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8" name="Rectangle 37"/>
            <p:cNvSpPr/>
            <p:nvPr/>
          </p:nvSpPr>
          <p:spPr>
            <a:xfrm>
              <a:off x="5430120" y="100439"/>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Sld>
  <p:clrMapOvr>
    <a:masterClrMapping/>
  </p:clrMapOvr>
  <p:transition advTm="3635"/>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descr="overhead-maze.bmp"/>
          <p:cNvPicPr>
            <a:picLocks noChangeAspect="1"/>
          </p:cNvPicPr>
          <p:nvPr/>
        </p:nvPicPr>
        <p:blipFill>
          <a:blip r:embed="rId5"/>
          <a:srcRect/>
          <a:stretch>
            <a:fillRect/>
          </a:stretch>
        </p:blipFill>
        <p:spPr bwMode="auto">
          <a:xfrm>
            <a:off x="1219200" y="1676400"/>
            <a:ext cx="1371600" cy="1371600"/>
          </a:xfrm>
          <a:prstGeom prst="rect">
            <a:avLst/>
          </a:prstGeom>
          <a:noFill/>
          <a:ln w="9525">
            <a:noFill/>
            <a:miter lim="800000"/>
            <a:headEnd/>
            <a:tailEnd/>
          </a:ln>
        </p:spPr>
      </p:pic>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Rs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53252" name="Picture 2" descr="S11_LogoHor.png"/>
          <p:cNvPicPr>
            <a:picLocks noChangeAspect="1"/>
          </p:cNvPicPr>
          <p:nvPr/>
        </p:nvPicPr>
        <p:blipFill>
          <a:blip r:embed="rId6"/>
          <a:srcRect t="79630" r="54198"/>
          <a:stretch>
            <a:fillRect/>
          </a:stretch>
        </p:blipFill>
        <p:spPr bwMode="auto">
          <a:xfrm>
            <a:off x="5638800" y="39688"/>
            <a:ext cx="1584325" cy="493712"/>
          </a:xfrm>
          <a:prstGeom prst="rect">
            <a:avLst/>
          </a:prstGeom>
          <a:noFill/>
          <a:ln w="9525">
            <a:noFill/>
            <a:miter lim="800000"/>
            <a:headEnd/>
            <a:tailEnd/>
          </a:ln>
        </p:spPr>
      </p:pic>
      <p:grpSp>
        <p:nvGrpSpPr>
          <p:cNvPr id="48" name="Group 47"/>
          <p:cNvGrpSpPr/>
          <p:nvPr/>
        </p:nvGrpSpPr>
        <p:grpSpPr bwMode="auto">
          <a:xfrm>
            <a:off x="3657600" y="685800"/>
            <a:ext cx="3429000" cy="3048000"/>
            <a:chOff x="3657600" y="685800"/>
            <a:chExt cx="3429000" cy="3048000"/>
          </a:xfrm>
        </p:grpSpPr>
        <p:pic>
          <p:nvPicPr>
            <p:cNvPr id="53258" name="Picture 15" descr="bTorMatrix.png"/>
            <p:cNvPicPr>
              <a:picLocks noChangeAspect="1"/>
            </p:cNvPicPr>
            <p:nvPr/>
          </p:nvPicPr>
          <p:blipFill>
            <a:blip r:embed="rId7"/>
            <a:srcRect/>
            <a:stretch>
              <a:fillRect/>
            </a:stretch>
          </p:blipFill>
          <p:spPr bwMode="auto">
            <a:xfrm>
              <a:off x="3657600" y="990600"/>
              <a:ext cx="3429000" cy="2743200"/>
            </a:xfrm>
            <a:prstGeom prst="rect">
              <a:avLst/>
            </a:prstGeom>
            <a:noFill/>
            <a:ln w="9525">
              <a:noFill/>
              <a:miter lim="800000"/>
              <a:headEnd/>
              <a:tailEnd/>
            </a:ln>
          </p:spPr>
        </p:pic>
        <p:pic>
          <p:nvPicPr>
            <p:cNvPr id="45" name="Picture 44" descr="TP_tmp.emf"/>
            <p:cNvPicPr>
              <a:picLocks noChangeAspect="1"/>
            </p:cNvPicPr>
            <p:nvPr>
              <p:custDataLst>
                <p:tags r:id="rId2"/>
              </p:custDataLst>
            </p:nvPr>
          </p:nvPicPr>
          <p:blipFill>
            <a:blip r:embed="rId8"/>
            <a:stretch>
              <a:fillRect/>
            </a:stretch>
          </p:blipFill>
          <p:spPr bwMode="auto">
            <a:xfrm>
              <a:off x="5092582" y="685800"/>
              <a:ext cx="559034" cy="228487"/>
            </a:xfrm>
            <a:prstGeom prst="rect">
              <a:avLst/>
            </a:prstGeom>
            <a:noFill/>
            <a:ln/>
            <a:effectLst/>
          </p:spPr>
        </p:pic>
      </p:grpSp>
      <p:cxnSp>
        <p:nvCxnSpPr>
          <p:cNvPr id="36" name="Straight Connector 35"/>
          <p:cNvCxnSpPr/>
          <p:nvPr/>
        </p:nvCxnSpPr>
        <p:spPr>
          <a:xfrm rot="5400000">
            <a:off x="1602581" y="2664619"/>
            <a:ext cx="604838" cy="0"/>
          </a:xfrm>
          <a:prstGeom prst="line">
            <a:avLst/>
          </a:prstGeom>
          <a:ln>
            <a:solidFill>
              <a:schemeClr val="accent4"/>
            </a:solidFill>
            <a:prstDash val="sysDot"/>
            <a:tailEnd type="none"/>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rot="10800000">
            <a:off x="1293813" y="2357438"/>
            <a:ext cx="611187" cy="0"/>
          </a:xfrm>
          <a:prstGeom prst="line">
            <a:avLst/>
          </a:prstGeom>
          <a:ln>
            <a:solidFill>
              <a:schemeClr val="accent4"/>
            </a:solidFill>
            <a:prstDash val="sysDot"/>
            <a:tailEnd type="none"/>
          </a:ln>
        </p:spPr>
        <p:style>
          <a:lnRef idx="2">
            <a:schemeClr val="accent1"/>
          </a:lnRef>
          <a:fillRef idx="0">
            <a:schemeClr val="accent1"/>
          </a:fillRef>
          <a:effectRef idx="1">
            <a:schemeClr val="accent1"/>
          </a:effectRef>
          <a:fontRef idx="minor">
            <a:schemeClr val="tx1"/>
          </a:fontRef>
        </p:style>
      </p:cxnSp>
      <p:grpSp>
        <p:nvGrpSpPr>
          <p:cNvPr id="31" name="Group 30"/>
          <p:cNvGrpSpPr/>
          <p:nvPr/>
        </p:nvGrpSpPr>
        <p:grpSpPr>
          <a:xfrm>
            <a:off x="1622425" y="2101850"/>
            <a:ext cx="547688" cy="531813"/>
            <a:chOff x="1622425" y="2101850"/>
            <a:chExt cx="547688" cy="531813"/>
          </a:xfrm>
        </p:grpSpPr>
        <p:cxnSp>
          <p:nvCxnSpPr>
            <p:cNvPr id="27" name="Straight Arrow Connector 26"/>
            <p:cNvCxnSpPr/>
            <p:nvPr/>
          </p:nvCxnSpPr>
          <p:spPr>
            <a:xfrm rot="5400000" flipH="1" flipV="1">
              <a:off x="1496219" y="2502694"/>
              <a:ext cx="254000" cy="1588"/>
            </a:xfrm>
            <a:prstGeom prst="straightConnector1">
              <a:avLst/>
            </a:prstGeom>
            <a:ln cmpd="sng">
              <a:solidFill>
                <a:schemeClr val="accent5"/>
              </a:solidFill>
              <a:prstDash val="solid"/>
              <a:headEnd type="oval"/>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rot="10800000">
              <a:off x="1922463" y="2630488"/>
              <a:ext cx="247650" cy="3175"/>
            </a:xfrm>
            <a:prstGeom prst="straightConnector1">
              <a:avLst/>
            </a:prstGeom>
            <a:ln cmpd="sng">
              <a:solidFill>
                <a:schemeClr val="accent5"/>
              </a:solidFill>
              <a:prstDash val="solid"/>
              <a:headEnd type="oval"/>
              <a:tailEnd type="arrow"/>
            </a:ln>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rot="5400000">
              <a:off x="1502569" y="2224881"/>
              <a:ext cx="247650" cy="1588"/>
            </a:xfrm>
            <a:prstGeom prst="straightConnector1">
              <a:avLst/>
            </a:prstGeom>
            <a:ln cmpd="sng">
              <a:solidFill>
                <a:schemeClr val="accent5"/>
              </a:solidFill>
              <a:prstDash val="solid"/>
              <a:headEnd type="oval"/>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1630363" y="2633663"/>
              <a:ext cx="260350" cy="0"/>
            </a:xfrm>
            <a:prstGeom prst="straightConnector1">
              <a:avLst/>
            </a:prstGeom>
            <a:ln cmpd="sng">
              <a:solidFill>
                <a:schemeClr val="accent5"/>
              </a:solidFill>
              <a:prstDash val="solid"/>
              <a:headEnd type="oval"/>
              <a:tailEnd type="arrow"/>
            </a:ln>
          </p:spPr>
          <p:style>
            <a:lnRef idx="2">
              <a:schemeClr val="accent1"/>
            </a:lnRef>
            <a:fillRef idx="0">
              <a:schemeClr val="accent1"/>
            </a:fillRef>
            <a:effectRef idx="1">
              <a:schemeClr val="accent1"/>
            </a:effectRef>
            <a:fontRef idx="minor">
              <a:schemeClr val="tx1"/>
            </a:fontRef>
          </p:style>
        </p:cxnSp>
      </p:grpSp>
      <p:grpSp>
        <p:nvGrpSpPr>
          <p:cNvPr id="32" name="Group 31"/>
          <p:cNvGrpSpPr/>
          <p:nvPr/>
        </p:nvGrpSpPr>
        <p:grpSpPr>
          <a:xfrm>
            <a:off x="1019654" y="914798"/>
            <a:ext cx="1624665" cy="642201"/>
            <a:chOff x="5649895" y="3129280"/>
            <a:chExt cx="1624665" cy="642201"/>
          </a:xfrm>
        </p:grpSpPr>
        <p:pic>
          <p:nvPicPr>
            <p:cNvPr id="33" name="Picture 32" descr="bs_block.png"/>
            <p:cNvPicPr>
              <a:picLocks noChangeAspect="1"/>
            </p:cNvPicPr>
            <p:nvPr/>
          </p:nvPicPr>
          <p:blipFill>
            <a:blip r:embed="rId9"/>
            <a:srcRect t="87338" r="-3687" b="40"/>
            <a:stretch>
              <a:fillRect/>
            </a:stretch>
          </p:blipFill>
          <p:spPr>
            <a:xfrm>
              <a:off x="5822392" y="3129280"/>
              <a:ext cx="1452168" cy="471379"/>
            </a:xfrm>
            <a:prstGeom prst="rect">
              <a:avLst/>
            </a:prstGeom>
            <a:ln w="3175">
              <a:solidFill>
                <a:srgbClr val="FFFFFF"/>
              </a:solidFill>
            </a:ln>
          </p:spPr>
        </p:pic>
        <p:grpSp>
          <p:nvGrpSpPr>
            <p:cNvPr id="35" name="Group 47"/>
            <p:cNvGrpSpPr/>
            <p:nvPr/>
          </p:nvGrpSpPr>
          <p:grpSpPr>
            <a:xfrm>
              <a:off x="5649895" y="3151832"/>
              <a:ext cx="1557899" cy="619649"/>
              <a:chOff x="5649895" y="3151832"/>
              <a:chExt cx="1557899" cy="619649"/>
            </a:xfrm>
          </p:grpSpPr>
          <p:pic>
            <p:nvPicPr>
              <p:cNvPr id="38" name="Picture 37" descr="bs_block.png"/>
              <p:cNvPicPr>
                <a:picLocks noChangeAspect="1"/>
              </p:cNvPicPr>
              <p:nvPr/>
            </p:nvPicPr>
            <p:blipFill>
              <a:blip r:embed="rId9"/>
              <a:srcRect t="74713" r="-475" b="12910"/>
              <a:stretch>
                <a:fillRect/>
              </a:stretch>
            </p:blipFill>
            <p:spPr>
              <a:xfrm>
                <a:off x="5800621" y="3151832"/>
                <a:ext cx="1407173" cy="462225"/>
              </a:xfrm>
              <a:prstGeom prst="rect">
                <a:avLst/>
              </a:prstGeom>
              <a:ln w="3175">
                <a:solidFill>
                  <a:srgbClr val="FFFFFF"/>
                </a:solidFill>
              </a:ln>
            </p:spPr>
          </p:pic>
          <p:pic>
            <p:nvPicPr>
              <p:cNvPr id="39" name="Picture 38" descr="bs_block.png"/>
              <p:cNvPicPr>
                <a:picLocks noChangeAspect="1"/>
              </p:cNvPicPr>
              <p:nvPr/>
            </p:nvPicPr>
            <p:blipFill>
              <a:blip r:embed="rId9"/>
              <a:srcRect t="62290" r="12" b="25243"/>
              <a:stretch>
                <a:fillRect/>
              </a:stretch>
            </p:blipFill>
            <p:spPr>
              <a:xfrm>
                <a:off x="5775501" y="3178629"/>
                <a:ext cx="1400362" cy="465573"/>
              </a:xfrm>
              <a:prstGeom prst="rect">
                <a:avLst/>
              </a:prstGeom>
              <a:ln w="3175">
                <a:solidFill>
                  <a:srgbClr val="FFFFFF"/>
                </a:solidFill>
              </a:ln>
            </p:spPr>
          </p:pic>
          <p:pic>
            <p:nvPicPr>
              <p:cNvPr id="40" name="Picture 39" descr="bs_block.png"/>
              <p:cNvPicPr>
                <a:picLocks noChangeAspect="1"/>
              </p:cNvPicPr>
              <p:nvPr/>
            </p:nvPicPr>
            <p:blipFill>
              <a:blip r:embed="rId9"/>
              <a:srcRect t="49779" r="83" b="37755"/>
              <a:stretch>
                <a:fillRect/>
              </a:stretch>
            </p:blipFill>
            <p:spPr>
              <a:xfrm>
                <a:off x="5750378" y="3198725"/>
                <a:ext cx="1399359" cy="465574"/>
              </a:xfrm>
              <a:prstGeom prst="rect">
                <a:avLst/>
              </a:prstGeom>
              <a:ln w="3175">
                <a:solidFill>
                  <a:srgbClr val="FFFFFF"/>
                </a:solidFill>
              </a:ln>
            </p:spPr>
          </p:pic>
          <p:pic>
            <p:nvPicPr>
              <p:cNvPr id="41" name="Picture 40" descr="bs_block.png"/>
              <p:cNvPicPr>
                <a:picLocks noChangeAspect="1"/>
              </p:cNvPicPr>
              <p:nvPr/>
            </p:nvPicPr>
            <p:blipFill>
              <a:blip r:embed="rId9"/>
              <a:srcRect t="37179" r="-116" b="50355"/>
              <a:stretch>
                <a:fillRect/>
              </a:stretch>
            </p:blipFill>
            <p:spPr>
              <a:xfrm>
                <a:off x="5724366" y="3228870"/>
                <a:ext cx="1402149" cy="465574"/>
              </a:xfrm>
              <a:prstGeom prst="rect">
                <a:avLst/>
              </a:prstGeom>
              <a:ln w="3175">
                <a:solidFill>
                  <a:srgbClr val="FFFFFF"/>
                </a:solidFill>
              </a:ln>
            </p:spPr>
          </p:pic>
          <p:pic>
            <p:nvPicPr>
              <p:cNvPr id="42" name="Picture 41" descr="bs_block.png"/>
              <p:cNvPicPr>
                <a:picLocks noChangeAspect="1"/>
              </p:cNvPicPr>
              <p:nvPr/>
            </p:nvPicPr>
            <p:blipFill>
              <a:blip r:embed="rId9"/>
              <a:srcRect t="24668" r="196" b="62771"/>
              <a:stretch>
                <a:fillRect/>
              </a:stretch>
            </p:blipFill>
            <p:spPr>
              <a:xfrm>
                <a:off x="5702594" y="3252317"/>
                <a:ext cx="1397795" cy="469146"/>
              </a:xfrm>
              <a:prstGeom prst="rect">
                <a:avLst/>
              </a:prstGeom>
              <a:ln w="3175">
                <a:solidFill>
                  <a:srgbClr val="FFFFFF"/>
                </a:solidFill>
              </a:ln>
            </p:spPr>
          </p:pic>
          <p:pic>
            <p:nvPicPr>
              <p:cNvPr id="43" name="Picture 42" descr="bs_block.png"/>
              <p:cNvPicPr>
                <a:picLocks noChangeAspect="1"/>
              </p:cNvPicPr>
              <p:nvPr/>
            </p:nvPicPr>
            <p:blipFill>
              <a:blip r:embed="rId9"/>
              <a:srcRect t="12157" r="-97" b="75467"/>
              <a:stretch>
                <a:fillRect/>
              </a:stretch>
            </p:blipFill>
            <p:spPr>
              <a:xfrm>
                <a:off x="5675017" y="3282463"/>
                <a:ext cx="1401885" cy="462224"/>
              </a:xfrm>
              <a:prstGeom prst="rect">
                <a:avLst/>
              </a:prstGeom>
              <a:ln w="3175">
                <a:solidFill>
                  <a:srgbClr val="FFFFFF"/>
                </a:solidFill>
              </a:ln>
            </p:spPr>
          </p:pic>
          <p:pic>
            <p:nvPicPr>
              <p:cNvPr id="44" name="Picture 43" descr="bs_block.png"/>
              <p:cNvPicPr>
                <a:picLocks noChangeAspect="1"/>
              </p:cNvPicPr>
              <p:nvPr/>
            </p:nvPicPr>
            <p:blipFill>
              <a:blip r:embed="rId9"/>
              <a:srcRect r="-309" b="87709"/>
              <a:stretch>
                <a:fillRect/>
              </a:stretch>
            </p:blipFill>
            <p:spPr>
              <a:xfrm>
                <a:off x="5649895" y="3312440"/>
                <a:ext cx="1404840" cy="459041"/>
              </a:xfrm>
              <a:prstGeom prst="rect">
                <a:avLst/>
              </a:prstGeom>
              <a:ln w="3175">
                <a:solidFill>
                  <a:srgbClr val="FFFFFF"/>
                </a:solidFill>
              </a:ln>
            </p:spPr>
          </p:pic>
        </p:grpSp>
        <p:sp>
          <p:nvSpPr>
            <p:cNvPr id="37" name="TextBox 36"/>
            <p:cNvSpPr txBox="1"/>
            <p:nvPr/>
          </p:nvSpPr>
          <p:spPr bwMode="auto">
            <a:xfrm>
              <a:off x="6121460" y="3356144"/>
              <a:ext cx="439648" cy="354025"/>
            </a:xfrm>
            <a:prstGeom prst="rect">
              <a:avLst/>
            </a:prstGeom>
            <a:noFill/>
            <a:effectLst/>
          </p:spPr>
          <p:txBody>
            <a:bodyPr wrap="none">
              <a:spAutoFit/>
            </a:bodyPr>
            <a:lstStyle/>
            <a:p>
              <a:pPr>
                <a:defRPr/>
              </a:pPr>
              <a:r>
                <a:rPr lang="en-US" sz="1700" dirty="0">
                  <a:ln w="3175">
                    <a:solidFill>
                      <a:schemeClr val="bg1"/>
                    </a:solidFill>
                  </a:ln>
                  <a:solidFill>
                    <a:srgbClr val="FFFFFF"/>
                  </a:solidFill>
                  <a:effectLst>
                    <a:outerShdw blurRad="50800" dist="38100" dir="2700000" algn="tl" rotWithShape="0">
                      <a:prstClr val="black">
                        <a:alpha val="40000"/>
                      </a:prstClr>
                    </a:outerShdw>
                  </a:effectLst>
                  <a:cs typeface="+mn-cs"/>
                </a:rPr>
                <a:t>Bs</a:t>
              </a:r>
            </a:p>
          </p:txBody>
        </p:sp>
      </p:grpSp>
      <p:grpSp>
        <p:nvGrpSpPr>
          <p:cNvPr id="71" name="Group 70"/>
          <p:cNvGrpSpPr/>
          <p:nvPr/>
        </p:nvGrpSpPr>
        <p:grpSpPr>
          <a:xfrm>
            <a:off x="942975" y="3048000"/>
            <a:ext cx="1884363" cy="838200"/>
            <a:chOff x="942975" y="3048000"/>
            <a:chExt cx="1884363" cy="838200"/>
          </a:xfrm>
        </p:grpSpPr>
        <p:sp>
          <p:nvSpPr>
            <p:cNvPr id="60" name="TextBox 21"/>
            <p:cNvSpPr txBox="1">
              <a:spLocks noChangeArrowheads="1"/>
            </p:cNvSpPr>
            <p:nvPr/>
          </p:nvSpPr>
          <p:spPr bwMode="auto">
            <a:xfrm>
              <a:off x="1214438" y="3048000"/>
              <a:ext cx="1323975" cy="354013"/>
            </a:xfrm>
            <a:prstGeom prst="rect">
              <a:avLst/>
            </a:prstGeom>
            <a:noFill/>
            <a:ln w="9525">
              <a:noFill/>
              <a:miter lim="800000"/>
              <a:headEnd/>
              <a:tailEnd/>
            </a:ln>
          </p:spPr>
          <p:txBody>
            <a:bodyPr wrap="none">
              <a:spAutoFit/>
            </a:bodyPr>
            <a:lstStyle/>
            <a:p>
              <a:r>
                <a:rPr lang="en-US" sz="1700" dirty="0"/>
                <a:t>Records (6)</a:t>
              </a:r>
            </a:p>
          </p:txBody>
        </p:sp>
        <p:sp>
          <p:nvSpPr>
            <p:cNvPr id="61" name="Isosceles Triangle 60"/>
            <p:cNvSpPr/>
            <p:nvPr/>
          </p:nvSpPr>
          <p:spPr>
            <a:xfrm rot="5400000">
              <a:off x="992188" y="3422650"/>
              <a:ext cx="457200" cy="469900"/>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2" name="Isosceles Triangle 61"/>
            <p:cNvSpPr/>
            <p:nvPr/>
          </p:nvSpPr>
          <p:spPr>
            <a:xfrm rot="5400000">
              <a:off x="1449388" y="3422650"/>
              <a:ext cx="457200" cy="469900"/>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3" name="Isosceles Triangle 62"/>
            <p:cNvSpPr/>
            <p:nvPr/>
          </p:nvSpPr>
          <p:spPr>
            <a:xfrm rot="5400000">
              <a:off x="1906588" y="3422650"/>
              <a:ext cx="457200" cy="469900"/>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4" name="Isosceles Triangle 63"/>
            <p:cNvSpPr/>
            <p:nvPr/>
          </p:nvSpPr>
          <p:spPr>
            <a:xfrm rot="5400000">
              <a:off x="2363788" y="3422650"/>
              <a:ext cx="457200" cy="469900"/>
            </a:xfrm>
            <a:prstGeom prst="triangle">
              <a:avLst/>
            </a:prstGeom>
            <a:noFill/>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5" name="Isosceles Triangle 64"/>
            <p:cNvSpPr/>
            <p:nvPr/>
          </p:nvSpPr>
          <p:spPr>
            <a:xfrm rot="5400000">
              <a:off x="1012032" y="3463131"/>
              <a:ext cx="381000" cy="392113"/>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6" name="Isosceles Triangle 65"/>
            <p:cNvSpPr/>
            <p:nvPr/>
          </p:nvSpPr>
          <p:spPr>
            <a:xfrm rot="5400000">
              <a:off x="1467644" y="3459957"/>
              <a:ext cx="381000" cy="392112"/>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7" name="TextBox 25"/>
            <p:cNvSpPr txBox="1">
              <a:spLocks noChangeArrowheads="1"/>
            </p:cNvSpPr>
            <p:nvPr/>
          </p:nvSpPr>
          <p:spPr bwMode="auto">
            <a:xfrm>
              <a:off x="942975" y="3475038"/>
              <a:ext cx="306388" cy="354012"/>
            </a:xfrm>
            <a:prstGeom prst="rect">
              <a:avLst/>
            </a:prstGeom>
            <a:noFill/>
            <a:ln w="9525">
              <a:noFill/>
              <a:miter lim="800000"/>
              <a:headEnd/>
              <a:tailEnd/>
            </a:ln>
          </p:spPr>
          <p:txBody>
            <a:bodyPr wrap="none">
              <a:spAutoFit/>
            </a:bodyPr>
            <a:lstStyle/>
            <a:p>
              <a:r>
                <a:rPr lang="en-US" sz="1700"/>
                <a:t>2</a:t>
              </a:r>
            </a:p>
          </p:txBody>
        </p:sp>
        <p:sp>
          <p:nvSpPr>
            <p:cNvPr id="68" name="TextBox 26"/>
            <p:cNvSpPr txBox="1">
              <a:spLocks noChangeArrowheads="1"/>
            </p:cNvSpPr>
            <p:nvPr/>
          </p:nvSpPr>
          <p:spPr bwMode="auto">
            <a:xfrm>
              <a:off x="1419225" y="3475038"/>
              <a:ext cx="306388" cy="354012"/>
            </a:xfrm>
            <a:prstGeom prst="rect">
              <a:avLst/>
            </a:prstGeom>
            <a:noFill/>
            <a:ln w="9525">
              <a:noFill/>
              <a:miter lim="800000"/>
              <a:headEnd/>
              <a:tailEnd/>
            </a:ln>
          </p:spPr>
          <p:txBody>
            <a:bodyPr wrap="none">
              <a:spAutoFit/>
            </a:bodyPr>
            <a:lstStyle/>
            <a:p>
              <a:r>
                <a:rPr lang="en-US" sz="1700"/>
                <a:t>2</a:t>
              </a:r>
            </a:p>
          </p:txBody>
        </p:sp>
        <p:sp>
          <p:nvSpPr>
            <p:cNvPr id="69" name="TextBox 27"/>
            <p:cNvSpPr txBox="1">
              <a:spLocks noChangeArrowheads="1"/>
            </p:cNvSpPr>
            <p:nvPr/>
          </p:nvSpPr>
          <p:spPr bwMode="auto">
            <a:xfrm>
              <a:off x="1866900" y="3475038"/>
              <a:ext cx="306388" cy="354012"/>
            </a:xfrm>
            <a:prstGeom prst="rect">
              <a:avLst/>
            </a:prstGeom>
            <a:noFill/>
            <a:ln w="9525">
              <a:noFill/>
              <a:miter lim="800000"/>
              <a:headEnd/>
              <a:tailEnd/>
            </a:ln>
          </p:spPr>
          <p:txBody>
            <a:bodyPr wrap="none">
              <a:spAutoFit/>
            </a:bodyPr>
            <a:lstStyle/>
            <a:p>
              <a:r>
                <a:rPr lang="en-US" sz="1700"/>
                <a:t>1</a:t>
              </a:r>
            </a:p>
          </p:txBody>
        </p:sp>
        <p:sp>
          <p:nvSpPr>
            <p:cNvPr id="70" name="TextBox 28"/>
            <p:cNvSpPr txBox="1">
              <a:spLocks noChangeArrowheads="1"/>
            </p:cNvSpPr>
            <p:nvPr/>
          </p:nvSpPr>
          <p:spPr bwMode="auto">
            <a:xfrm>
              <a:off x="2324100" y="3475038"/>
              <a:ext cx="306388" cy="354012"/>
            </a:xfrm>
            <a:prstGeom prst="rect">
              <a:avLst/>
            </a:prstGeom>
            <a:noFill/>
            <a:ln w="9525">
              <a:noFill/>
              <a:miter lim="800000"/>
              <a:headEnd/>
              <a:tailEnd/>
            </a:ln>
          </p:spPr>
          <p:txBody>
            <a:bodyPr wrap="none">
              <a:spAutoFit/>
            </a:bodyPr>
            <a:lstStyle/>
            <a:p>
              <a:r>
                <a:rPr lang="en-US" sz="1700"/>
                <a:t>1</a:t>
              </a:r>
            </a:p>
          </p:txBody>
        </p:sp>
      </p:grpSp>
      <p:grpSp>
        <p:nvGrpSpPr>
          <p:cNvPr id="76" name="Group 75"/>
          <p:cNvGrpSpPr/>
          <p:nvPr/>
        </p:nvGrpSpPr>
        <p:grpSpPr>
          <a:xfrm>
            <a:off x="4666593" y="88287"/>
            <a:ext cx="2617077" cy="479041"/>
            <a:chOff x="4672899" y="18918"/>
            <a:chExt cx="2617077" cy="479041"/>
          </a:xfrm>
        </p:grpSpPr>
        <p:sp>
          <p:nvSpPr>
            <p:cNvPr id="77" name="Rectangle 76"/>
            <p:cNvSpPr/>
            <p:nvPr/>
          </p:nvSpPr>
          <p:spPr>
            <a:xfrm>
              <a:off x="4672899" y="18918"/>
              <a:ext cx="2617077" cy="479041"/>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78" name="Straight Arrow Connector 77"/>
            <p:cNvCxnSpPr/>
            <p:nvPr/>
          </p:nvCxnSpPr>
          <p:spPr>
            <a:xfrm>
              <a:off x="4699792" y="281233"/>
              <a:ext cx="2516226" cy="1270"/>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79" name="Picture 78" descr="overview_direct.bmp"/>
            <p:cNvPicPr>
              <a:picLocks noChangeAspect="1"/>
            </p:cNvPicPr>
            <p:nvPr/>
          </p:nvPicPr>
          <p:blipFill>
            <a:blip r:embed="rId10"/>
            <a:srcRect t="28129" b="14064"/>
            <a:stretch>
              <a:fillRect/>
            </a:stretch>
          </p:blipFill>
          <p:spPr>
            <a:xfrm>
              <a:off x="5961267" y="155068"/>
              <a:ext cx="438701" cy="253600"/>
            </a:xfrm>
            <a:prstGeom prst="rect">
              <a:avLst/>
            </a:prstGeom>
          </p:spPr>
        </p:pic>
        <p:pic>
          <p:nvPicPr>
            <p:cNvPr id="80" name="Picture 79" descr="overview_interfaces.bmp"/>
            <p:cNvPicPr>
              <a:picLocks noChangeAspect="1"/>
            </p:cNvPicPr>
            <p:nvPr/>
          </p:nvPicPr>
          <p:blipFill>
            <a:blip r:embed="rId11"/>
            <a:srcRect t="28129" b="14064"/>
            <a:stretch>
              <a:fillRect/>
            </a:stretch>
          </p:blipFill>
          <p:spPr>
            <a:xfrm>
              <a:off x="6505861" y="155068"/>
              <a:ext cx="438701" cy="253600"/>
            </a:xfrm>
            <a:prstGeom prst="rect">
              <a:avLst/>
            </a:prstGeom>
          </p:spPr>
        </p:pic>
        <p:pic>
          <p:nvPicPr>
            <p:cNvPr id="81" name="Picture 80" descr="overview_nothing.bmp"/>
            <p:cNvPicPr>
              <a:picLocks noChangeAspect="1"/>
            </p:cNvPicPr>
            <p:nvPr/>
          </p:nvPicPr>
          <p:blipFill>
            <a:blip r:embed="rId12"/>
            <a:srcRect t="28129" b="14064"/>
            <a:stretch>
              <a:fillRect/>
            </a:stretch>
          </p:blipFill>
          <p:spPr>
            <a:xfrm>
              <a:off x="4847286" y="155068"/>
              <a:ext cx="438701" cy="253600"/>
            </a:xfrm>
            <a:prstGeom prst="rect">
              <a:avLst/>
            </a:prstGeom>
          </p:spPr>
        </p:pic>
        <p:sp>
          <p:nvSpPr>
            <p:cNvPr id="82" name="TextBox 81"/>
            <p:cNvSpPr txBox="1"/>
            <p:nvPr/>
          </p:nvSpPr>
          <p:spPr>
            <a:xfrm>
              <a:off x="4925180" y="115135"/>
              <a:ext cx="245077" cy="283018"/>
            </a:xfrm>
            <a:prstGeom prst="rect">
              <a:avLst/>
            </a:prstGeom>
            <a:noFill/>
          </p:spPr>
          <p:txBody>
            <a:bodyPr wrap="none" rtlCol="0">
              <a:spAutoFit/>
            </a:bodyPr>
            <a:lstStyle/>
            <a:p>
              <a:r>
                <a:rPr lang="en-US" sz="1700" dirty="0" smtClean="0">
                  <a:solidFill>
                    <a:srgbClr val="FFFFFF"/>
                  </a:solidFill>
                </a:rPr>
                <a:t>b</a:t>
              </a:r>
            </a:p>
          </p:txBody>
        </p:sp>
        <p:pic>
          <p:nvPicPr>
            <p:cNvPr id="83" name="Picture 82" descr="overview_nothing.bmp"/>
            <p:cNvPicPr>
              <a:picLocks noChangeAspect="1"/>
            </p:cNvPicPr>
            <p:nvPr/>
          </p:nvPicPr>
          <p:blipFill>
            <a:blip r:embed="rId12"/>
            <a:srcRect t="28129" b="14064"/>
            <a:stretch>
              <a:fillRect/>
            </a:stretch>
          </p:blipFill>
          <p:spPr>
            <a:xfrm>
              <a:off x="5422975" y="155068"/>
              <a:ext cx="438701" cy="253600"/>
            </a:xfrm>
            <a:prstGeom prst="rect">
              <a:avLst/>
            </a:prstGeom>
          </p:spPr>
        </p:pic>
        <p:sp>
          <p:nvSpPr>
            <p:cNvPr id="84" name="TextBox 83"/>
            <p:cNvSpPr txBox="1"/>
            <p:nvPr/>
          </p:nvSpPr>
          <p:spPr>
            <a:xfrm>
              <a:off x="5539654" y="102523"/>
              <a:ext cx="205343" cy="283018"/>
            </a:xfrm>
            <a:prstGeom prst="rect">
              <a:avLst/>
            </a:prstGeom>
            <a:noFill/>
          </p:spPr>
          <p:txBody>
            <a:bodyPr wrap="none" rtlCol="0">
              <a:spAutoFit/>
            </a:bodyPr>
            <a:lstStyle/>
            <a:p>
              <a:r>
                <a:rPr lang="en-US" sz="1700" dirty="0" smtClean="0">
                  <a:solidFill>
                    <a:srgbClr val="FFFFFF"/>
                  </a:solidFill>
                </a:rPr>
                <a:t>r</a:t>
              </a:r>
            </a:p>
          </p:txBody>
        </p:sp>
        <p:sp>
          <p:nvSpPr>
            <p:cNvPr id="85" name="Rectangle 84"/>
            <p:cNvSpPr/>
            <p:nvPr/>
          </p:nvSpPr>
          <p:spPr>
            <a:xfrm>
              <a:off x="5969672" y="105481"/>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6" name="Rectangle 85"/>
            <p:cNvSpPr/>
            <p:nvPr/>
          </p:nvSpPr>
          <p:spPr>
            <a:xfrm>
              <a:off x="6514265" y="125652"/>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7" name="Rectangle 86"/>
            <p:cNvSpPr/>
            <p:nvPr/>
          </p:nvSpPr>
          <p:spPr>
            <a:xfrm>
              <a:off x="4854430" y="119768"/>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ustDataLst>
      <p:tags r:id="rId1"/>
    </p:custDataLst>
  </p:cSld>
  <p:clrMapOvr>
    <a:masterClrMapping/>
  </p:clrMapOvr>
  <p:transition advTm="2143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33" descr="overhead-maze.bmp"/>
          <p:cNvPicPr>
            <a:picLocks noChangeAspect="1"/>
          </p:cNvPicPr>
          <p:nvPr/>
        </p:nvPicPr>
        <p:blipFill>
          <a:blip r:embed="rId4"/>
          <a:srcRect/>
          <a:stretch>
            <a:fillRect/>
          </a:stretch>
        </p:blipFill>
        <p:spPr bwMode="auto">
          <a:xfrm>
            <a:off x="1219200" y="1676400"/>
            <a:ext cx="1371600" cy="1371600"/>
          </a:xfrm>
          <a:prstGeom prst="rect">
            <a:avLst/>
          </a:prstGeom>
          <a:noFill/>
          <a:ln w="9525">
            <a:noFill/>
            <a:miter lim="800000"/>
            <a:headEnd/>
            <a:tailEnd/>
          </a:ln>
        </p:spPr>
      </p:pic>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Rs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54276" name="Picture 2" descr="S11_LogoHor.png"/>
          <p:cNvPicPr>
            <a:picLocks noChangeAspect="1"/>
          </p:cNvPicPr>
          <p:nvPr/>
        </p:nvPicPr>
        <p:blipFill>
          <a:blip r:embed="rId5"/>
          <a:srcRect t="79630" r="54198"/>
          <a:stretch>
            <a:fillRect/>
          </a:stretch>
        </p:blipFill>
        <p:spPr bwMode="auto">
          <a:xfrm>
            <a:off x="5638800" y="39688"/>
            <a:ext cx="1584325" cy="493712"/>
          </a:xfrm>
          <a:prstGeom prst="rect">
            <a:avLst/>
          </a:prstGeom>
          <a:noFill/>
          <a:ln w="9525">
            <a:noFill/>
            <a:miter lim="800000"/>
            <a:headEnd/>
            <a:tailEnd/>
          </a:ln>
        </p:spPr>
      </p:pic>
      <p:grpSp>
        <p:nvGrpSpPr>
          <p:cNvPr id="33" name="Group 32"/>
          <p:cNvGrpSpPr/>
          <p:nvPr/>
        </p:nvGrpSpPr>
        <p:grpSpPr bwMode="auto">
          <a:xfrm>
            <a:off x="3657600" y="685800"/>
            <a:ext cx="3429000" cy="3048000"/>
            <a:chOff x="3657600" y="685800"/>
            <a:chExt cx="3429000" cy="3048000"/>
          </a:xfrm>
        </p:grpSpPr>
        <p:pic>
          <p:nvPicPr>
            <p:cNvPr id="54317" name="Picture 15" descr="bTorMatrix.png"/>
            <p:cNvPicPr>
              <a:picLocks noChangeAspect="1"/>
            </p:cNvPicPr>
            <p:nvPr/>
          </p:nvPicPr>
          <p:blipFill>
            <a:blip r:embed="rId6"/>
            <a:srcRect/>
            <a:stretch>
              <a:fillRect/>
            </a:stretch>
          </p:blipFill>
          <p:spPr bwMode="auto">
            <a:xfrm>
              <a:off x="3657600" y="990600"/>
              <a:ext cx="3429000" cy="2743200"/>
            </a:xfrm>
            <a:prstGeom prst="rect">
              <a:avLst/>
            </a:prstGeom>
            <a:noFill/>
            <a:ln w="9525">
              <a:noFill/>
              <a:miter lim="800000"/>
              <a:headEnd/>
              <a:tailEnd/>
            </a:ln>
          </p:spPr>
        </p:pic>
        <p:pic>
          <p:nvPicPr>
            <p:cNvPr id="31" name="Picture 30" descr="TP_tmp.emf"/>
            <p:cNvPicPr>
              <a:picLocks noChangeAspect="1"/>
            </p:cNvPicPr>
            <p:nvPr>
              <p:custDataLst>
                <p:tags r:id="rId1"/>
              </p:custDataLst>
            </p:nvPr>
          </p:nvPicPr>
          <p:blipFill>
            <a:blip r:embed="rId7"/>
            <a:stretch>
              <a:fillRect/>
            </a:stretch>
          </p:blipFill>
          <p:spPr bwMode="auto">
            <a:xfrm>
              <a:off x="5092582" y="685800"/>
              <a:ext cx="559034" cy="228487"/>
            </a:xfrm>
            <a:prstGeom prst="rect">
              <a:avLst/>
            </a:prstGeom>
            <a:noFill/>
            <a:ln/>
            <a:effectLst/>
          </p:spPr>
        </p:pic>
      </p:grpSp>
      <p:cxnSp>
        <p:nvCxnSpPr>
          <p:cNvPr id="36" name="Straight Connector 35"/>
          <p:cNvCxnSpPr/>
          <p:nvPr/>
        </p:nvCxnSpPr>
        <p:spPr>
          <a:xfrm rot="5400000">
            <a:off x="1602581" y="2664619"/>
            <a:ext cx="604838" cy="0"/>
          </a:xfrm>
          <a:prstGeom prst="line">
            <a:avLst/>
          </a:prstGeom>
          <a:ln>
            <a:solidFill>
              <a:schemeClr val="accent4"/>
            </a:solidFill>
            <a:prstDash val="sysDot"/>
            <a:tailEnd type="none"/>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rot="10800000">
            <a:off x="1293813" y="2357438"/>
            <a:ext cx="611187" cy="0"/>
          </a:xfrm>
          <a:prstGeom prst="line">
            <a:avLst/>
          </a:prstGeom>
          <a:ln>
            <a:solidFill>
              <a:schemeClr val="accent4"/>
            </a:solidFill>
            <a:prstDash val="sysDot"/>
            <a:tailEnd type="none"/>
          </a:ln>
        </p:spPr>
        <p:style>
          <a:lnRef idx="2">
            <a:schemeClr val="accent1"/>
          </a:lnRef>
          <a:fillRef idx="0">
            <a:schemeClr val="accent1"/>
          </a:fillRef>
          <a:effectRef idx="1">
            <a:schemeClr val="accent1"/>
          </a:effectRef>
          <a:fontRef idx="minor">
            <a:schemeClr val="tx1"/>
          </a:fontRef>
        </p:style>
      </p:cxnSp>
      <p:sp>
        <p:nvSpPr>
          <p:cNvPr id="27" name="Rectangle 26"/>
          <p:cNvSpPr/>
          <p:nvPr/>
        </p:nvSpPr>
        <p:spPr>
          <a:xfrm>
            <a:off x="3733800" y="1066800"/>
            <a:ext cx="3276600" cy="2590800"/>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54315" name="TextBox 28"/>
          <p:cNvSpPr txBox="1">
            <a:spLocks noChangeArrowheads="1"/>
          </p:cNvSpPr>
          <p:nvPr/>
        </p:nvSpPr>
        <p:spPr bwMode="auto">
          <a:xfrm>
            <a:off x="5257800" y="1066800"/>
            <a:ext cx="1144588" cy="354013"/>
          </a:xfrm>
          <a:prstGeom prst="rect">
            <a:avLst/>
          </a:prstGeom>
          <a:noFill/>
          <a:ln w="9525">
            <a:noFill/>
            <a:miter lim="800000"/>
            <a:headEnd/>
            <a:tailEnd/>
          </a:ln>
        </p:spPr>
        <p:txBody>
          <a:bodyPr wrap="none">
            <a:spAutoFit/>
          </a:bodyPr>
          <a:lstStyle/>
          <a:p>
            <a:r>
              <a:rPr lang="en-US" sz="1700"/>
              <a:t>Interfaces</a:t>
            </a:r>
          </a:p>
        </p:txBody>
      </p:sp>
      <p:sp>
        <p:nvSpPr>
          <p:cNvPr id="54316" name="TextBox 30"/>
          <p:cNvSpPr txBox="1">
            <a:spLocks noChangeArrowheads="1"/>
          </p:cNvSpPr>
          <p:nvPr/>
        </p:nvSpPr>
        <p:spPr bwMode="auto">
          <a:xfrm rot="-5400000">
            <a:off x="3573463" y="2598737"/>
            <a:ext cx="827088" cy="354013"/>
          </a:xfrm>
          <a:prstGeom prst="rect">
            <a:avLst/>
          </a:prstGeom>
          <a:noFill/>
          <a:ln w="9525">
            <a:noFill/>
            <a:miter lim="800000"/>
            <a:headEnd/>
            <a:tailEnd/>
          </a:ln>
        </p:spPr>
        <p:txBody>
          <a:bodyPr wrap="none">
            <a:spAutoFit/>
          </a:bodyPr>
          <a:lstStyle/>
          <a:p>
            <a:r>
              <a:rPr lang="en-US" sz="1700"/>
              <a:t>Blocks</a:t>
            </a:r>
          </a:p>
        </p:txBody>
      </p:sp>
      <p:grpSp>
        <p:nvGrpSpPr>
          <p:cNvPr id="43" name="Group 42"/>
          <p:cNvGrpSpPr/>
          <p:nvPr/>
        </p:nvGrpSpPr>
        <p:grpSpPr>
          <a:xfrm>
            <a:off x="1019654" y="914798"/>
            <a:ext cx="1624665" cy="642201"/>
            <a:chOff x="5649895" y="3129280"/>
            <a:chExt cx="1624665" cy="642201"/>
          </a:xfrm>
        </p:grpSpPr>
        <p:pic>
          <p:nvPicPr>
            <p:cNvPr id="44" name="Picture 43" descr="bs_block.png"/>
            <p:cNvPicPr>
              <a:picLocks noChangeAspect="1"/>
            </p:cNvPicPr>
            <p:nvPr/>
          </p:nvPicPr>
          <p:blipFill>
            <a:blip r:embed="rId8"/>
            <a:srcRect t="87338" r="-3687" b="40"/>
            <a:stretch>
              <a:fillRect/>
            </a:stretch>
          </p:blipFill>
          <p:spPr>
            <a:xfrm>
              <a:off x="5822392" y="3129280"/>
              <a:ext cx="1452168" cy="471379"/>
            </a:xfrm>
            <a:prstGeom prst="rect">
              <a:avLst/>
            </a:prstGeom>
            <a:ln w="3175">
              <a:solidFill>
                <a:srgbClr val="FFFFFF"/>
              </a:solidFill>
            </a:ln>
          </p:spPr>
        </p:pic>
        <p:grpSp>
          <p:nvGrpSpPr>
            <p:cNvPr id="45" name="Group 47"/>
            <p:cNvGrpSpPr/>
            <p:nvPr/>
          </p:nvGrpSpPr>
          <p:grpSpPr>
            <a:xfrm>
              <a:off x="5649895" y="3151832"/>
              <a:ext cx="1557899" cy="619649"/>
              <a:chOff x="5649895" y="3151832"/>
              <a:chExt cx="1557899" cy="619649"/>
            </a:xfrm>
          </p:grpSpPr>
          <p:pic>
            <p:nvPicPr>
              <p:cNvPr id="48" name="Picture 47" descr="bs_block.png"/>
              <p:cNvPicPr>
                <a:picLocks noChangeAspect="1"/>
              </p:cNvPicPr>
              <p:nvPr/>
            </p:nvPicPr>
            <p:blipFill>
              <a:blip r:embed="rId8"/>
              <a:srcRect t="74713" r="-475" b="12910"/>
              <a:stretch>
                <a:fillRect/>
              </a:stretch>
            </p:blipFill>
            <p:spPr>
              <a:xfrm>
                <a:off x="5800621" y="3151832"/>
                <a:ext cx="1407173" cy="462225"/>
              </a:xfrm>
              <a:prstGeom prst="rect">
                <a:avLst/>
              </a:prstGeom>
              <a:ln w="3175">
                <a:solidFill>
                  <a:srgbClr val="FFFFFF"/>
                </a:solidFill>
              </a:ln>
            </p:spPr>
          </p:pic>
          <p:pic>
            <p:nvPicPr>
              <p:cNvPr id="49" name="Picture 48" descr="bs_block.png"/>
              <p:cNvPicPr>
                <a:picLocks noChangeAspect="1"/>
              </p:cNvPicPr>
              <p:nvPr/>
            </p:nvPicPr>
            <p:blipFill>
              <a:blip r:embed="rId8"/>
              <a:srcRect t="62290" r="12" b="25243"/>
              <a:stretch>
                <a:fillRect/>
              </a:stretch>
            </p:blipFill>
            <p:spPr>
              <a:xfrm>
                <a:off x="5775501" y="3178629"/>
                <a:ext cx="1400362" cy="465573"/>
              </a:xfrm>
              <a:prstGeom prst="rect">
                <a:avLst/>
              </a:prstGeom>
              <a:ln w="3175">
                <a:solidFill>
                  <a:srgbClr val="FFFFFF"/>
                </a:solidFill>
              </a:ln>
            </p:spPr>
          </p:pic>
          <p:pic>
            <p:nvPicPr>
              <p:cNvPr id="50" name="Picture 49" descr="bs_block.png"/>
              <p:cNvPicPr>
                <a:picLocks noChangeAspect="1"/>
              </p:cNvPicPr>
              <p:nvPr/>
            </p:nvPicPr>
            <p:blipFill>
              <a:blip r:embed="rId8"/>
              <a:srcRect t="49779" r="83" b="37755"/>
              <a:stretch>
                <a:fillRect/>
              </a:stretch>
            </p:blipFill>
            <p:spPr>
              <a:xfrm>
                <a:off x="5750378" y="3198725"/>
                <a:ext cx="1399359" cy="465574"/>
              </a:xfrm>
              <a:prstGeom prst="rect">
                <a:avLst/>
              </a:prstGeom>
              <a:ln w="3175">
                <a:solidFill>
                  <a:srgbClr val="FFFFFF"/>
                </a:solidFill>
              </a:ln>
            </p:spPr>
          </p:pic>
          <p:pic>
            <p:nvPicPr>
              <p:cNvPr id="51" name="Picture 50" descr="bs_block.png"/>
              <p:cNvPicPr>
                <a:picLocks noChangeAspect="1"/>
              </p:cNvPicPr>
              <p:nvPr/>
            </p:nvPicPr>
            <p:blipFill>
              <a:blip r:embed="rId8"/>
              <a:srcRect t="37179" r="-116" b="50355"/>
              <a:stretch>
                <a:fillRect/>
              </a:stretch>
            </p:blipFill>
            <p:spPr>
              <a:xfrm>
                <a:off x="5724366" y="3228870"/>
                <a:ext cx="1402149" cy="465574"/>
              </a:xfrm>
              <a:prstGeom prst="rect">
                <a:avLst/>
              </a:prstGeom>
              <a:ln w="3175">
                <a:solidFill>
                  <a:srgbClr val="FFFFFF"/>
                </a:solidFill>
              </a:ln>
            </p:spPr>
          </p:pic>
          <p:pic>
            <p:nvPicPr>
              <p:cNvPr id="52" name="Picture 51" descr="bs_block.png"/>
              <p:cNvPicPr>
                <a:picLocks noChangeAspect="1"/>
              </p:cNvPicPr>
              <p:nvPr/>
            </p:nvPicPr>
            <p:blipFill>
              <a:blip r:embed="rId8"/>
              <a:srcRect t="24668" r="196" b="62771"/>
              <a:stretch>
                <a:fillRect/>
              </a:stretch>
            </p:blipFill>
            <p:spPr>
              <a:xfrm>
                <a:off x="5702594" y="3252317"/>
                <a:ext cx="1397795" cy="469146"/>
              </a:xfrm>
              <a:prstGeom prst="rect">
                <a:avLst/>
              </a:prstGeom>
              <a:ln w="3175">
                <a:solidFill>
                  <a:srgbClr val="FFFFFF"/>
                </a:solidFill>
              </a:ln>
            </p:spPr>
          </p:pic>
          <p:pic>
            <p:nvPicPr>
              <p:cNvPr id="53" name="Picture 52" descr="bs_block.png"/>
              <p:cNvPicPr>
                <a:picLocks noChangeAspect="1"/>
              </p:cNvPicPr>
              <p:nvPr/>
            </p:nvPicPr>
            <p:blipFill>
              <a:blip r:embed="rId8"/>
              <a:srcRect t="12157" r="-97" b="75467"/>
              <a:stretch>
                <a:fillRect/>
              </a:stretch>
            </p:blipFill>
            <p:spPr>
              <a:xfrm>
                <a:off x="5675017" y="3282463"/>
                <a:ext cx="1401885" cy="462224"/>
              </a:xfrm>
              <a:prstGeom prst="rect">
                <a:avLst/>
              </a:prstGeom>
              <a:ln w="3175">
                <a:solidFill>
                  <a:srgbClr val="FFFFFF"/>
                </a:solidFill>
              </a:ln>
            </p:spPr>
          </p:pic>
          <p:pic>
            <p:nvPicPr>
              <p:cNvPr id="54" name="Picture 53" descr="bs_block.png"/>
              <p:cNvPicPr>
                <a:picLocks noChangeAspect="1"/>
              </p:cNvPicPr>
              <p:nvPr/>
            </p:nvPicPr>
            <p:blipFill>
              <a:blip r:embed="rId8"/>
              <a:srcRect r="-309" b="87709"/>
              <a:stretch>
                <a:fillRect/>
              </a:stretch>
            </p:blipFill>
            <p:spPr>
              <a:xfrm>
                <a:off x="5649895" y="3312440"/>
                <a:ext cx="1404840" cy="459041"/>
              </a:xfrm>
              <a:prstGeom prst="rect">
                <a:avLst/>
              </a:prstGeom>
              <a:ln w="3175">
                <a:solidFill>
                  <a:srgbClr val="FFFFFF"/>
                </a:solidFill>
              </a:ln>
            </p:spPr>
          </p:pic>
        </p:grpSp>
        <p:sp>
          <p:nvSpPr>
            <p:cNvPr id="47" name="TextBox 46"/>
            <p:cNvSpPr txBox="1"/>
            <p:nvPr/>
          </p:nvSpPr>
          <p:spPr bwMode="auto">
            <a:xfrm>
              <a:off x="6121460" y="3356144"/>
              <a:ext cx="439648" cy="354025"/>
            </a:xfrm>
            <a:prstGeom prst="rect">
              <a:avLst/>
            </a:prstGeom>
            <a:noFill/>
            <a:effectLst/>
          </p:spPr>
          <p:txBody>
            <a:bodyPr wrap="none">
              <a:spAutoFit/>
            </a:bodyPr>
            <a:lstStyle/>
            <a:p>
              <a:pPr>
                <a:defRPr/>
              </a:pPr>
              <a:r>
                <a:rPr lang="en-US" sz="1700" dirty="0">
                  <a:ln w="3175">
                    <a:solidFill>
                      <a:schemeClr val="bg1"/>
                    </a:solidFill>
                  </a:ln>
                  <a:solidFill>
                    <a:srgbClr val="FFFFFF"/>
                  </a:solidFill>
                  <a:effectLst>
                    <a:outerShdw blurRad="50800" dist="38100" dir="2700000" algn="tl" rotWithShape="0">
                      <a:prstClr val="black">
                        <a:alpha val="40000"/>
                      </a:prstClr>
                    </a:outerShdw>
                  </a:effectLst>
                  <a:cs typeface="+mn-cs"/>
                </a:rPr>
                <a:t>Bs</a:t>
              </a:r>
            </a:p>
          </p:txBody>
        </p:sp>
      </p:grpSp>
      <p:sp>
        <p:nvSpPr>
          <p:cNvPr id="32" name="TextBox 21"/>
          <p:cNvSpPr txBox="1">
            <a:spLocks noChangeArrowheads="1"/>
          </p:cNvSpPr>
          <p:nvPr/>
        </p:nvSpPr>
        <p:spPr bwMode="auto">
          <a:xfrm>
            <a:off x="1214438" y="3048000"/>
            <a:ext cx="1058303" cy="353943"/>
          </a:xfrm>
          <a:prstGeom prst="rect">
            <a:avLst/>
          </a:prstGeom>
          <a:noFill/>
          <a:ln w="9525">
            <a:noFill/>
            <a:miter lim="800000"/>
            <a:headEnd/>
            <a:tailEnd/>
          </a:ln>
        </p:spPr>
        <p:txBody>
          <a:bodyPr wrap="none">
            <a:spAutoFit/>
          </a:bodyPr>
          <a:lstStyle/>
          <a:p>
            <a:r>
              <a:rPr lang="en-US" sz="1700" dirty="0"/>
              <a:t>Records </a:t>
            </a:r>
          </a:p>
        </p:txBody>
      </p:sp>
      <p:sp>
        <p:nvSpPr>
          <p:cNvPr id="34" name="Isosceles Triangle 33"/>
          <p:cNvSpPr/>
          <p:nvPr/>
        </p:nvSpPr>
        <p:spPr>
          <a:xfrm rot="5400000">
            <a:off x="992188" y="3422650"/>
            <a:ext cx="457200" cy="469900"/>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 name="Isosceles Triangle 34"/>
          <p:cNvSpPr/>
          <p:nvPr/>
        </p:nvSpPr>
        <p:spPr>
          <a:xfrm rot="5400000">
            <a:off x="1449388" y="3422650"/>
            <a:ext cx="457200" cy="469900"/>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7" name="Isosceles Triangle 36"/>
          <p:cNvSpPr/>
          <p:nvPr/>
        </p:nvSpPr>
        <p:spPr>
          <a:xfrm rot="5400000">
            <a:off x="1906588" y="3422650"/>
            <a:ext cx="457200" cy="469900"/>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 name="Isosceles Triangle 37"/>
          <p:cNvSpPr/>
          <p:nvPr/>
        </p:nvSpPr>
        <p:spPr>
          <a:xfrm rot="5400000">
            <a:off x="2363788" y="3422650"/>
            <a:ext cx="457200" cy="469900"/>
          </a:xfrm>
          <a:prstGeom prst="triangle">
            <a:avLst/>
          </a:prstGeom>
          <a:noFill/>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9" name="Isosceles Triangle 38"/>
          <p:cNvSpPr/>
          <p:nvPr/>
        </p:nvSpPr>
        <p:spPr>
          <a:xfrm rot="5400000">
            <a:off x="1012032" y="3463131"/>
            <a:ext cx="381000" cy="392113"/>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 name="Isosceles Triangle 39"/>
          <p:cNvSpPr/>
          <p:nvPr/>
        </p:nvSpPr>
        <p:spPr>
          <a:xfrm rot="5400000">
            <a:off x="1467644" y="3459957"/>
            <a:ext cx="381000" cy="392112"/>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nvGrpSpPr>
          <p:cNvPr id="73" name="Group 72"/>
          <p:cNvGrpSpPr/>
          <p:nvPr/>
        </p:nvGrpSpPr>
        <p:grpSpPr>
          <a:xfrm>
            <a:off x="4666593" y="88287"/>
            <a:ext cx="2617077" cy="479041"/>
            <a:chOff x="4672899" y="18918"/>
            <a:chExt cx="2617077" cy="479041"/>
          </a:xfrm>
        </p:grpSpPr>
        <p:sp>
          <p:nvSpPr>
            <p:cNvPr id="74" name="Rectangle 73"/>
            <p:cNvSpPr/>
            <p:nvPr/>
          </p:nvSpPr>
          <p:spPr>
            <a:xfrm>
              <a:off x="4672899" y="18918"/>
              <a:ext cx="2617077" cy="479041"/>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75" name="Straight Arrow Connector 74"/>
            <p:cNvCxnSpPr/>
            <p:nvPr/>
          </p:nvCxnSpPr>
          <p:spPr>
            <a:xfrm>
              <a:off x="4699792" y="281233"/>
              <a:ext cx="2516226" cy="1270"/>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76" name="Picture 75" descr="overview_direct.bmp"/>
            <p:cNvPicPr>
              <a:picLocks noChangeAspect="1"/>
            </p:cNvPicPr>
            <p:nvPr/>
          </p:nvPicPr>
          <p:blipFill>
            <a:blip r:embed="rId9"/>
            <a:srcRect t="28129" b="14064"/>
            <a:stretch>
              <a:fillRect/>
            </a:stretch>
          </p:blipFill>
          <p:spPr>
            <a:xfrm>
              <a:off x="5961267" y="155068"/>
              <a:ext cx="438701" cy="253600"/>
            </a:xfrm>
            <a:prstGeom prst="rect">
              <a:avLst/>
            </a:prstGeom>
          </p:spPr>
        </p:pic>
        <p:pic>
          <p:nvPicPr>
            <p:cNvPr id="77" name="Picture 76" descr="overview_interfaces.bmp"/>
            <p:cNvPicPr>
              <a:picLocks noChangeAspect="1"/>
            </p:cNvPicPr>
            <p:nvPr/>
          </p:nvPicPr>
          <p:blipFill>
            <a:blip r:embed="rId10"/>
            <a:srcRect t="28129" b="14064"/>
            <a:stretch>
              <a:fillRect/>
            </a:stretch>
          </p:blipFill>
          <p:spPr>
            <a:xfrm>
              <a:off x="6505861" y="155068"/>
              <a:ext cx="438701" cy="253600"/>
            </a:xfrm>
            <a:prstGeom prst="rect">
              <a:avLst/>
            </a:prstGeom>
          </p:spPr>
        </p:pic>
        <p:pic>
          <p:nvPicPr>
            <p:cNvPr id="78" name="Picture 77" descr="overview_nothing.bmp"/>
            <p:cNvPicPr>
              <a:picLocks noChangeAspect="1"/>
            </p:cNvPicPr>
            <p:nvPr/>
          </p:nvPicPr>
          <p:blipFill>
            <a:blip r:embed="rId11"/>
            <a:srcRect t="28129" b="14064"/>
            <a:stretch>
              <a:fillRect/>
            </a:stretch>
          </p:blipFill>
          <p:spPr>
            <a:xfrm>
              <a:off x="4847286" y="155068"/>
              <a:ext cx="438701" cy="253600"/>
            </a:xfrm>
            <a:prstGeom prst="rect">
              <a:avLst/>
            </a:prstGeom>
          </p:spPr>
        </p:pic>
        <p:sp>
          <p:nvSpPr>
            <p:cNvPr id="79" name="TextBox 78"/>
            <p:cNvSpPr txBox="1"/>
            <p:nvPr/>
          </p:nvSpPr>
          <p:spPr>
            <a:xfrm>
              <a:off x="4925180" y="115135"/>
              <a:ext cx="245077" cy="283018"/>
            </a:xfrm>
            <a:prstGeom prst="rect">
              <a:avLst/>
            </a:prstGeom>
            <a:noFill/>
          </p:spPr>
          <p:txBody>
            <a:bodyPr wrap="none" rtlCol="0">
              <a:spAutoFit/>
            </a:bodyPr>
            <a:lstStyle/>
            <a:p>
              <a:r>
                <a:rPr lang="en-US" sz="1700" dirty="0" smtClean="0">
                  <a:solidFill>
                    <a:srgbClr val="FFFFFF"/>
                  </a:solidFill>
                </a:rPr>
                <a:t>b</a:t>
              </a:r>
            </a:p>
          </p:txBody>
        </p:sp>
        <p:pic>
          <p:nvPicPr>
            <p:cNvPr id="80" name="Picture 79" descr="overview_nothing.bmp"/>
            <p:cNvPicPr>
              <a:picLocks noChangeAspect="1"/>
            </p:cNvPicPr>
            <p:nvPr/>
          </p:nvPicPr>
          <p:blipFill>
            <a:blip r:embed="rId11"/>
            <a:srcRect t="28129" b="14064"/>
            <a:stretch>
              <a:fillRect/>
            </a:stretch>
          </p:blipFill>
          <p:spPr>
            <a:xfrm>
              <a:off x="5422975" y="155068"/>
              <a:ext cx="438701" cy="253600"/>
            </a:xfrm>
            <a:prstGeom prst="rect">
              <a:avLst/>
            </a:prstGeom>
          </p:spPr>
        </p:pic>
        <p:sp>
          <p:nvSpPr>
            <p:cNvPr id="81" name="TextBox 80"/>
            <p:cNvSpPr txBox="1"/>
            <p:nvPr/>
          </p:nvSpPr>
          <p:spPr>
            <a:xfrm>
              <a:off x="5539654" y="102523"/>
              <a:ext cx="205343" cy="283018"/>
            </a:xfrm>
            <a:prstGeom prst="rect">
              <a:avLst/>
            </a:prstGeom>
            <a:noFill/>
          </p:spPr>
          <p:txBody>
            <a:bodyPr wrap="none" rtlCol="0">
              <a:spAutoFit/>
            </a:bodyPr>
            <a:lstStyle/>
            <a:p>
              <a:r>
                <a:rPr lang="en-US" sz="1700" dirty="0" smtClean="0">
                  <a:solidFill>
                    <a:srgbClr val="FFFFFF"/>
                  </a:solidFill>
                </a:rPr>
                <a:t>r</a:t>
              </a:r>
            </a:p>
          </p:txBody>
        </p:sp>
        <p:sp>
          <p:nvSpPr>
            <p:cNvPr id="82" name="Rectangle 81"/>
            <p:cNvSpPr/>
            <p:nvPr/>
          </p:nvSpPr>
          <p:spPr>
            <a:xfrm>
              <a:off x="5969672" y="105481"/>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3" name="Rectangle 82"/>
            <p:cNvSpPr/>
            <p:nvPr/>
          </p:nvSpPr>
          <p:spPr>
            <a:xfrm>
              <a:off x="6514265" y="125652"/>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4" name="Rectangle 83"/>
            <p:cNvSpPr/>
            <p:nvPr/>
          </p:nvSpPr>
          <p:spPr>
            <a:xfrm>
              <a:off x="4854430" y="119768"/>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aphicFrame>
        <p:nvGraphicFramePr>
          <p:cNvPr id="57" name="Table 56"/>
          <p:cNvGraphicFramePr>
            <a:graphicFrameLocks noGrp="1"/>
          </p:cNvGraphicFramePr>
          <p:nvPr/>
        </p:nvGraphicFramePr>
        <p:xfrm>
          <a:off x="4191000" y="1371600"/>
          <a:ext cx="2743200" cy="2244436"/>
        </p:xfrm>
        <a:graphic>
          <a:graphicData uri="http://schemas.openxmlformats.org/drawingml/2006/table">
            <a:tbl>
              <a:tblPr firstRow="1" bandRow="1">
                <a:tableStyleId>{5C22544A-7EE6-4342-B048-85BDC9FD1C3A}</a:tableStyleId>
              </a:tblPr>
              <a:tblGrid>
                <a:gridCol w="548640"/>
                <a:gridCol w="548640"/>
                <a:gridCol w="548640"/>
                <a:gridCol w="548640"/>
                <a:gridCol w="548640"/>
              </a:tblGrid>
              <a:tr h="561109">
                <a:tc>
                  <a:txBody>
                    <a:bodyPr/>
                    <a:lstStyle/>
                    <a:p>
                      <a:pPr algn="ctr"/>
                      <a:endParaRPr lang="en-US" sz="1800" dirty="0"/>
                    </a:p>
                  </a:txBody>
                  <a:tcPr marL="115297" marR="115297" marT="57647" marB="57647" anchor="ctr"/>
                </a:tc>
                <a:tc>
                  <a:txBody>
                    <a:bodyPr/>
                    <a:lstStyle/>
                    <a:p>
                      <a:pPr algn="ctr"/>
                      <a:r>
                        <a:rPr lang="en-US" sz="1800" dirty="0" smtClean="0"/>
                        <a:t>0</a:t>
                      </a:r>
                      <a:endParaRPr lang="en-US" sz="1800" dirty="0"/>
                    </a:p>
                  </a:txBody>
                  <a:tcPr marL="115297" marR="115297" marT="57647" marB="57647" anchor="ctr"/>
                </a:tc>
                <a:tc>
                  <a:txBody>
                    <a:bodyPr/>
                    <a:lstStyle/>
                    <a:p>
                      <a:pPr algn="ctr"/>
                      <a:r>
                        <a:rPr lang="en-US" sz="1800" dirty="0" smtClean="0"/>
                        <a:t>1</a:t>
                      </a:r>
                      <a:endParaRPr lang="en-US" sz="1800" dirty="0"/>
                    </a:p>
                  </a:txBody>
                  <a:tcPr marL="115297" marR="115297" marT="57647" marB="57647" anchor="ctr"/>
                </a:tc>
                <a:tc>
                  <a:txBody>
                    <a:bodyPr/>
                    <a:lstStyle/>
                    <a:p>
                      <a:pPr algn="ctr"/>
                      <a:r>
                        <a:rPr lang="en-US" sz="1800" dirty="0" smtClean="0"/>
                        <a:t>2</a:t>
                      </a:r>
                      <a:endParaRPr lang="en-US" sz="1800" dirty="0"/>
                    </a:p>
                  </a:txBody>
                  <a:tcPr marL="115297" marR="115297" marT="57647" marB="57647" anchor="ctr"/>
                </a:tc>
                <a:tc>
                  <a:txBody>
                    <a:bodyPr/>
                    <a:lstStyle/>
                    <a:p>
                      <a:pPr algn="ctr"/>
                      <a:r>
                        <a:rPr lang="en-US" sz="1800" dirty="0" smtClean="0"/>
                        <a:t>3</a:t>
                      </a:r>
                      <a:endParaRPr lang="en-US" sz="1800" dirty="0"/>
                    </a:p>
                  </a:txBody>
                  <a:tcPr marL="115297" marR="115297" marT="57647" marB="57647" anchor="ctr"/>
                </a:tc>
              </a:tr>
              <a:tr h="561109">
                <a:tc>
                  <a:txBody>
                    <a:bodyPr/>
                    <a:lstStyle/>
                    <a:p>
                      <a:pPr algn="ctr"/>
                      <a:r>
                        <a:rPr lang="en-US" sz="1800" dirty="0" smtClean="0"/>
                        <a:t>0</a:t>
                      </a:r>
                    </a:p>
                  </a:txBody>
                  <a:tcPr marL="115297" marR="115297" marT="57647" marB="57647" anchor="ctr"/>
                </a:tc>
                <a:tc>
                  <a:txBody>
                    <a:bodyPr/>
                    <a:lstStyle/>
                    <a:p>
                      <a:pPr algn="ctr"/>
                      <a:endParaRPr lang="en-US" sz="1800" dirty="0"/>
                    </a:p>
                  </a:txBody>
                  <a:tcPr marL="115297" marR="115297" marT="57647" marB="57647" anchor="ctr"/>
                </a:tc>
                <a:tc>
                  <a:txBody>
                    <a:bodyPr/>
                    <a:lstStyle/>
                    <a:p>
                      <a:pPr algn="ctr"/>
                      <a:endParaRPr lang="en-US" sz="1800" dirty="0"/>
                    </a:p>
                  </a:txBody>
                  <a:tcPr marL="115297" marR="115297" marT="57647" marB="57647" anchor="ctr"/>
                </a:tc>
                <a:tc>
                  <a:txBody>
                    <a:bodyPr/>
                    <a:lstStyle/>
                    <a:p>
                      <a:pPr algn="ctr"/>
                      <a:endParaRPr lang="en-US" sz="1800" dirty="0"/>
                    </a:p>
                  </a:txBody>
                  <a:tcPr marL="115297" marR="115297" marT="57647" marB="57647" anchor="ctr"/>
                </a:tc>
                <a:tc>
                  <a:txBody>
                    <a:bodyPr/>
                    <a:lstStyle/>
                    <a:p>
                      <a:pPr algn="ctr"/>
                      <a:endParaRPr lang="en-US" sz="1800" dirty="0"/>
                    </a:p>
                  </a:txBody>
                  <a:tcPr marL="115297" marR="115297" marT="57647" marB="57647" anchor="ctr"/>
                </a:tc>
              </a:tr>
              <a:tr h="561109">
                <a:tc>
                  <a:txBody>
                    <a:bodyPr/>
                    <a:lstStyle/>
                    <a:p>
                      <a:pPr algn="ctr"/>
                      <a:r>
                        <a:rPr lang="en-US" sz="1800" dirty="0" smtClean="0"/>
                        <a:t>1</a:t>
                      </a:r>
                      <a:endParaRPr lang="en-US" sz="1800" dirty="0"/>
                    </a:p>
                  </a:txBody>
                  <a:tcPr marL="115297" marR="115297" marT="57647" marB="57647" anchor="ctr"/>
                </a:tc>
                <a:tc>
                  <a:txBody>
                    <a:bodyPr/>
                    <a:lstStyle/>
                    <a:p>
                      <a:pPr algn="ctr"/>
                      <a:endParaRPr lang="en-US" sz="1800" dirty="0"/>
                    </a:p>
                  </a:txBody>
                  <a:tcPr marL="115297" marR="115297" marT="57647" marB="57647" anchor="ctr"/>
                </a:tc>
                <a:tc>
                  <a:txBody>
                    <a:bodyPr/>
                    <a:lstStyle/>
                    <a:p>
                      <a:pPr algn="ctr"/>
                      <a:endParaRPr lang="en-US" sz="1800" dirty="0"/>
                    </a:p>
                  </a:txBody>
                  <a:tcPr marL="115297" marR="115297" marT="57647" marB="57647" anchor="ctr"/>
                </a:tc>
                <a:tc>
                  <a:txBody>
                    <a:bodyPr/>
                    <a:lstStyle/>
                    <a:p>
                      <a:pPr algn="ctr"/>
                      <a:endParaRPr lang="en-US" sz="1800" dirty="0"/>
                    </a:p>
                  </a:txBody>
                  <a:tcPr marL="115297" marR="115297" marT="57647" marB="57647" anchor="ctr"/>
                </a:tc>
                <a:tc>
                  <a:txBody>
                    <a:bodyPr/>
                    <a:lstStyle/>
                    <a:p>
                      <a:pPr algn="ctr"/>
                      <a:endParaRPr lang="en-US" sz="1800" dirty="0"/>
                    </a:p>
                  </a:txBody>
                  <a:tcPr marL="115297" marR="115297" marT="57647" marB="57647" anchor="ctr"/>
                </a:tc>
              </a:tr>
              <a:tr h="561109">
                <a:tc>
                  <a:txBody>
                    <a:bodyPr/>
                    <a:lstStyle/>
                    <a:p>
                      <a:pPr algn="ctr"/>
                      <a:r>
                        <a:rPr lang="en-US" sz="1800" dirty="0" smtClean="0"/>
                        <a:t>2</a:t>
                      </a:r>
                      <a:endParaRPr lang="en-US" sz="1800" dirty="0"/>
                    </a:p>
                  </a:txBody>
                  <a:tcPr marL="115297" marR="115297" marT="57647" marB="57647" anchor="ctr"/>
                </a:tc>
                <a:tc>
                  <a:txBody>
                    <a:bodyPr/>
                    <a:lstStyle/>
                    <a:p>
                      <a:pPr algn="ctr"/>
                      <a:endParaRPr lang="en-US" sz="1800"/>
                    </a:p>
                  </a:txBody>
                  <a:tcPr marL="115297" marR="115297" marT="57647" marB="57647" anchor="ctr"/>
                </a:tc>
                <a:tc>
                  <a:txBody>
                    <a:bodyPr/>
                    <a:lstStyle/>
                    <a:p>
                      <a:pPr algn="ctr"/>
                      <a:endParaRPr lang="en-US" sz="1800" dirty="0"/>
                    </a:p>
                  </a:txBody>
                  <a:tcPr marL="115297" marR="115297" marT="57647" marB="57647" anchor="ctr"/>
                </a:tc>
                <a:tc>
                  <a:txBody>
                    <a:bodyPr/>
                    <a:lstStyle/>
                    <a:p>
                      <a:pPr algn="ctr"/>
                      <a:endParaRPr lang="en-US" sz="1800" dirty="0"/>
                    </a:p>
                  </a:txBody>
                  <a:tcPr marL="115297" marR="115297" marT="57647" marB="57647" anchor="ctr"/>
                </a:tc>
                <a:tc>
                  <a:txBody>
                    <a:bodyPr/>
                    <a:lstStyle/>
                    <a:p>
                      <a:pPr algn="ctr"/>
                      <a:endParaRPr lang="en-US" sz="1800" dirty="0"/>
                    </a:p>
                  </a:txBody>
                  <a:tcPr marL="115297" marR="115297" marT="57647" marB="57647" anchor="ctr"/>
                </a:tc>
              </a:tr>
            </a:tbl>
          </a:graphicData>
        </a:graphic>
      </p:graphicFrame>
    </p:spTree>
  </p:cSld>
  <p:clrMapOvr>
    <a:masterClrMapping/>
  </p:clrMapOvr>
  <p:transition advTm="4804"/>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3"/>
          <p:cNvGrpSpPr/>
          <p:nvPr/>
        </p:nvGrpSpPr>
        <p:grpSpPr bwMode="auto">
          <a:xfrm>
            <a:off x="3657600" y="685800"/>
            <a:ext cx="3429000" cy="3048000"/>
            <a:chOff x="3657600" y="685800"/>
            <a:chExt cx="3429000" cy="3048000"/>
          </a:xfrm>
        </p:grpSpPr>
        <p:pic>
          <p:nvPicPr>
            <p:cNvPr id="55348" name="Picture 15" descr="bTorMatrix.png"/>
            <p:cNvPicPr>
              <a:picLocks noChangeAspect="1"/>
            </p:cNvPicPr>
            <p:nvPr/>
          </p:nvPicPr>
          <p:blipFill>
            <a:blip r:embed="rId4"/>
            <a:srcRect/>
            <a:stretch>
              <a:fillRect/>
            </a:stretch>
          </p:blipFill>
          <p:spPr bwMode="auto">
            <a:xfrm>
              <a:off x="3657600" y="990600"/>
              <a:ext cx="3429000" cy="2743200"/>
            </a:xfrm>
            <a:prstGeom prst="rect">
              <a:avLst/>
            </a:prstGeom>
            <a:noFill/>
            <a:ln w="9525">
              <a:noFill/>
              <a:miter lim="800000"/>
              <a:headEnd/>
              <a:tailEnd/>
            </a:ln>
          </p:spPr>
        </p:pic>
        <p:pic>
          <p:nvPicPr>
            <p:cNvPr id="62" name="Picture 61" descr="TP_tmp.emf"/>
            <p:cNvPicPr>
              <a:picLocks noChangeAspect="1"/>
            </p:cNvPicPr>
            <p:nvPr>
              <p:custDataLst>
                <p:tags r:id="rId1"/>
              </p:custDataLst>
            </p:nvPr>
          </p:nvPicPr>
          <p:blipFill>
            <a:blip r:embed="rId5"/>
            <a:stretch>
              <a:fillRect/>
            </a:stretch>
          </p:blipFill>
          <p:spPr bwMode="auto">
            <a:xfrm>
              <a:off x="5092582" y="685800"/>
              <a:ext cx="559034" cy="228487"/>
            </a:xfrm>
            <a:prstGeom prst="rect">
              <a:avLst/>
            </a:prstGeom>
            <a:noFill/>
            <a:ln/>
            <a:effectLst/>
          </p:spPr>
        </p:pic>
      </p:grpSp>
      <p:pic>
        <p:nvPicPr>
          <p:cNvPr id="55298" name="Picture 33" descr="overhead-maze.bmp"/>
          <p:cNvPicPr>
            <a:picLocks noChangeAspect="1"/>
          </p:cNvPicPr>
          <p:nvPr/>
        </p:nvPicPr>
        <p:blipFill>
          <a:blip r:embed="rId6"/>
          <a:srcRect/>
          <a:stretch>
            <a:fillRect/>
          </a:stretch>
        </p:blipFill>
        <p:spPr bwMode="auto">
          <a:xfrm>
            <a:off x="1219200" y="1676400"/>
            <a:ext cx="1371600" cy="1371600"/>
          </a:xfrm>
          <a:prstGeom prst="rect">
            <a:avLst/>
          </a:prstGeom>
          <a:noFill/>
          <a:ln w="9525">
            <a:noFill/>
            <a:miter lim="800000"/>
            <a:headEnd/>
            <a:tailEnd/>
          </a:ln>
        </p:spPr>
      </p:pic>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Rs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55300" name="Picture 2" descr="S11_LogoHor.png"/>
          <p:cNvPicPr>
            <a:picLocks noChangeAspect="1"/>
          </p:cNvPicPr>
          <p:nvPr/>
        </p:nvPicPr>
        <p:blipFill>
          <a:blip r:embed="rId7"/>
          <a:srcRect t="79630" r="54198"/>
          <a:stretch>
            <a:fillRect/>
          </a:stretch>
        </p:blipFill>
        <p:spPr bwMode="auto">
          <a:xfrm>
            <a:off x="5638800" y="39688"/>
            <a:ext cx="1584325" cy="493712"/>
          </a:xfrm>
          <a:prstGeom prst="rect">
            <a:avLst/>
          </a:prstGeom>
          <a:noFill/>
          <a:ln w="9525">
            <a:noFill/>
            <a:miter lim="800000"/>
            <a:headEnd/>
            <a:tailEnd/>
          </a:ln>
        </p:spPr>
      </p:pic>
      <p:sp>
        <p:nvSpPr>
          <p:cNvPr id="17" name="Isosceles Triangle 16"/>
          <p:cNvSpPr/>
          <p:nvPr/>
        </p:nvSpPr>
        <p:spPr>
          <a:xfrm rot="5400000">
            <a:off x="992006" y="3422431"/>
            <a:ext cx="457200" cy="470338"/>
          </a:xfrm>
          <a:prstGeom prst="triangle">
            <a:avLst/>
          </a:prstGeom>
          <a:noFill/>
          <a:effectLst>
            <a:glow rad="228600">
              <a:srgbClr val="FF0000">
                <a:alpha val="4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 name="Isosceles Triangle 17"/>
          <p:cNvSpPr/>
          <p:nvPr/>
        </p:nvSpPr>
        <p:spPr>
          <a:xfrm rot="5400000">
            <a:off x="1449388" y="3422650"/>
            <a:ext cx="457200" cy="469900"/>
          </a:xfrm>
          <a:prstGeom prst="triangle">
            <a:avLst/>
          </a:prstGeom>
          <a:noFill/>
          <a:effectLst>
            <a:glow rad="101600">
              <a:srgbClr val="FFC000">
                <a:alpha val="6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 name="Isosceles Triangle 18"/>
          <p:cNvSpPr/>
          <p:nvPr/>
        </p:nvSpPr>
        <p:spPr>
          <a:xfrm rot="5400000">
            <a:off x="1906588" y="3422650"/>
            <a:ext cx="457200" cy="469900"/>
          </a:xfrm>
          <a:prstGeom prst="triangle">
            <a:avLst/>
          </a:prstGeom>
          <a:noFill/>
          <a:effectLst>
            <a:glow rad="101600">
              <a:schemeClr val="accent3">
                <a:lumMod val="60000"/>
                <a:lumOff val="40000"/>
                <a:alpha val="6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 name="Isosceles Triangle 19"/>
          <p:cNvSpPr/>
          <p:nvPr/>
        </p:nvSpPr>
        <p:spPr>
          <a:xfrm rot="5400000">
            <a:off x="2363788" y="3422650"/>
            <a:ext cx="457200" cy="469900"/>
          </a:xfrm>
          <a:prstGeom prst="triangle">
            <a:avLst/>
          </a:prstGeom>
          <a:noFill/>
          <a:effectLst>
            <a:glow rad="101600">
              <a:srgbClr val="0070C0">
                <a:alpha val="6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36" name="Straight Connector 35"/>
          <p:cNvCxnSpPr/>
          <p:nvPr/>
        </p:nvCxnSpPr>
        <p:spPr>
          <a:xfrm rot="5400000">
            <a:off x="1602581" y="2664619"/>
            <a:ext cx="604838" cy="0"/>
          </a:xfrm>
          <a:prstGeom prst="line">
            <a:avLst/>
          </a:prstGeom>
          <a:ln>
            <a:solidFill>
              <a:schemeClr val="accent4"/>
            </a:solidFill>
            <a:prstDash val="sysDot"/>
            <a:tailEnd type="none"/>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rot="10800000">
            <a:off x="1293813" y="2357438"/>
            <a:ext cx="611187" cy="0"/>
          </a:xfrm>
          <a:prstGeom prst="line">
            <a:avLst/>
          </a:prstGeom>
          <a:ln>
            <a:solidFill>
              <a:schemeClr val="accent4"/>
            </a:solidFill>
            <a:prstDash val="sysDot"/>
            <a:tailEnd type="none"/>
          </a:ln>
        </p:spPr>
        <p:style>
          <a:lnRef idx="2">
            <a:schemeClr val="accent1"/>
          </a:lnRef>
          <a:fillRef idx="0">
            <a:schemeClr val="accent1"/>
          </a:fillRef>
          <a:effectRef idx="1">
            <a:schemeClr val="accent1"/>
          </a:effectRef>
          <a:fontRef idx="minor">
            <a:schemeClr val="tx1"/>
          </a:fontRef>
        </p:style>
      </p:cxnSp>
      <p:sp>
        <p:nvSpPr>
          <p:cNvPr id="55312" name="TextBox 21"/>
          <p:cNvSpPr txBox="1">
            <a:spLocks noChangeArrowheads="1"/>
          </p:cNvSpPr>
          <p:nvPr/>
        </p:nvSpPr>
        <p:spPr bwMode="auto">
          <a:xfrm>
            <a:off x="1371600" y="3048000"/>
            <a:ext cx="1058863" cy="354013"/>
          </a:xfrm>
          <a:prstGeom prst="rect">
            <a:avLst/>
          </a:prstGeom>
          <a:noFill/>
          <a:ln w="9525">
            <a:noFill/>
            <a:miter lim="800000"/>
            <a:headEnd/>
            <a:tailEnd/>
          </a:ln>
        </p:spPr>
        <p:txBody>
          <a:bodyPr wrap="none">
            <a:spAutoFit/>
          </a:bodyPr>
          <a:lstStyle/>
          <a:p>
            <a:r>
              <a:rPr lang="en-US" sz="1700"/>
              <a:t>Records </a:t>
            </a:r>
          </a:p>
        </p:txBody>
      </p:sp>
      <p:sp>
        <p:nvSpPr>
          <p:cNvPr id="31" name="Rectangle 30"/>
          <p:cNvSpPr/>
          <p:nvPr/>
        </p:nvSpPr>
        <p:spPr>
          <a:xfrm>
            <a:off x="3733800" y="1066800"/>
            <a:ext cx="3276600" cy="2590800"/>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graphicFrame>
        <p:nvGraphicFramePr>
          <p:cNvPr id="32" name="Table 31"/>
          <p:cNvGraphicFramePr>
            <a:graphicFrameLocks noGrp="1"/>
          </p:cNvGraphicFramePr>
          <p:nvPr/>
        </p:nvGraphicFramePr>
        <p:xfrm>
          <a:off x="4191000" y="1371600"/>
          <a:ext cx="2743200" cy="2244436"/>
        </p:xfrm>
        <a:graphic>
          <a:graphicData uri="http://schemas.openxmlformats.org/drawingml/2006/table">
            <a:tbl>
              <a:tblPr firstRow="1" bandRow="1">
                <a:tableStyleId>{5C22544A-7EE6-4342-B048-85BDC9FD1C3A}</a:tableStyleId>
              </a:tblPr>
              <a:tblGrid>
                <a:gridCol w="548640"/>
                <a:gridCol w="548640"/>
                <a:gridCol w="548640"/>
                <a:gridCol w="548640"/>
                <a:gridCol w="548640"/>
              </a:tblGrid>
              <a:tr h="561109">
                <a:tc>
                  <a:txBody>
                    <a:bodyPr/>
                    <a:lstStyle/>
                    <a:p>
                      <a:pPr algn="ctr"/>
                      <a:endParaRPr lang="en-US" sz="1800" dirty="0"/>
                    </a:p>
                  </a:txBody>
                  <a:tcPr marL="115297" marR="115297" marT="57647" marB="57647" anchor="ctr"/>
                </a:tc>
                <a:tc>
                  <a:txBody>
                    <a:bodyPr/>
                    <a:lstStyle/>
                    <a:p>
                      <a:pPr algn="ctr"/>
                      <a:r>
                        <a:rPr lang="en-US" sz="1800" dirty="0" smtClean="0">
                          <a:solidFill>
                            <a:srgbClr val="FFFFFF"/>
                          </a:solidFill>
                        </a:rPr>
                        <a:t>0</a:t>
                      </a:r>
                      <a:endParaRPr lang="en-US" sz="1800" dirty="0">
                        <a:solidFill>
                          <a:srgbClr val="FFFFFF"/>
                        </a:solidFill>
                      </a:endParaRPr>
                    </a:p>
                  </a:txBody>
                  <a:tcPr marL="115297" marR="115297" marT="57647" marB="57647" anchor="ctr">
                    <a:solidFill>
                      <a:srgbClr val="FF0000"/>
                    </a:solidFill>
                  </a:tcPr>
                </a:tc>
                <a:tc>
                  <a:txBody>
                    <a:bodyPr/>
                    <a:lstStyle/>
                    <a:p>
                      <a:pPr algn="ctr"/>
                      <a:r>
                        <a:rPr lang="en-US" sz="1800" dirty="0" smtClean="0">
                          <a:solidFill>
                            <a:srgbClr val="FFFFFF"/>
                          </a:solidFill>
                        </a:rPr>
                        <a:t>1</a:t>
                      </a:r>
                      <a:endParaRPr lang="en-US" sz="1800" dirty="0">
                        <a:solidFill>
                          <a:srgbClr val="FFFFFF"/>
                        </a:solidFill>
                      </a:endParaRPr>
                    </a:p>
                  </a:txBody>
                  <a:tcPr marL="115297" marR="115297" marT="57647" marB="57647" anchor="ctr">
                    <a:solidFill>
                      <a:srgbClr val="FFC000"/>
                    </a:solidFill>
                  </a:tcPr>
                </a:tc>
                <a:tc>
                  <a:txBody>
                    <a:bodyPr/>
                    <a:lstStyle/>
                    <a:p>
                      <a:pPr algn="ctr"/>
                      <a:r>
                        <a:rPr lang="en-US" sz="1800" dirty="0" smtClean="0">
                          <a:solidFill>
                            <a:srgbClr val="FFFFFF"/>
                          </a:solidFill>
                        </a:rPr>
                        <a:t>2</a:t>
                      </a:r>
                      <a:endParaRPr lang="en-US" sz="1800" dirty="0">
                        <a:solidFill>
                          <a:srgbClr val="FFFFFF"/>
                        </a:solidFill>
                      </a:endParaRPr>
                    </a:p>
                  </a:txBody>
                  <a:tcPr marL="115297" marR="115297" marT="57647" marB="57647" anchor="ctr">
                    <a:solidFill>
                      <a:schemeClr val="accent3">
                        <a:lumMod val="60000"/>
                        <a:lumOff val="40000"/>
                      </a:schemeClr>
                    </a:solidFill>
                  </a:tcPr>
                </a:tc>
                <a:tc>
                  <a:txBody>
                    <a:bodyPr/>
                    <a:lstStyle/>
                    <a:p>
                      <a:pPr algn="ctr"/>
                      <a:r>
                        <a:rPr lang="en-US" sz="1800" dirty="0" smtClean="0">
                          <a:solidFill>
                            <a:srgbClr val="FFFFFF"/>
                          </a:solidFill>
                        </a:rPr>
                        <a:t>3</a:t>
                      </a:r>
                      <a:endParaRPr lang="en-US" sz="1800" dirty="0">
                        <a:solidFill>
                          <a:srgbClr val="FFFFFF"/>
                        </a:solidFill>
                      </a:endParaRPr>
                    </a:p>
                  </a:txBody>
                  <a:tcPr marL="115297" marR="115297" marT="57647" marB="57647" anchor="ctr">
                    <a:solidFill>
                      <a:srgbClr val="0070C0"/>
                    </a:solidFill>
                  </a:tcPr>
                </a:tc>
              </a:tr>
              <a:tr h="561109">
                <a:tc>
                  <a:txBody>
                    <a:bodyPr/>
                    <a:lstStyle/>
                    <a:p>
                      <a:pPr algn="ctr"/>
                      <a:r>
                        <a:rPr lang="en-US" sz="1800" dirty="0" smtClean="0"/>
                        <a:t>0</a:t>
                      </a:r>
                    </a:p>
                  </a:txBody>
                  <a:tcPr marL="115297" marR="115297" marT="57647" marB="57647" anchor="ctr"/>
                </a:tc>
                <a:tc>
                  <a:txBody>
                    <a:bodyPr/>
                    <a:lstStyle/>
                    <a:p>
                      <a:pPr algn="ctr"/>
                      <a:endParaRPr lang="en-US" sz="1800" dirty="0"/>
                    </a:p>
                  </a:txBody>
                  <a:tcPr marL="115297" marR="115297" marT="57647" marB="57647" anchor="ctr">
                    <a:solidFill>
                      <a:srgbClr val="FF0000"/>
                    </a:solidFill>
                  </a:tcPr>
                </a:tc>
                <a:tc>
                  <a:txBody>
                    <a:bodyPr/>
                    <a:lstStyle/>
                    <a:p>
                      <a:pPr algn="ctr"/>
                      <a:endParaRPr lang="en-US" sz="1800" dirty="0"/>
                    </a:p>
                  </a:txBody>
                  <a:tcPr marL="115297" marR="115297" marT="57647" marB="57647" anchor="ctr">
                    <a:solidFill>
                      <a:srgbClr val="FFC000"/>
                    </a:solidFill>
                  </a:tcPr>
                </a:tc>
                <a:tc>
                  <a:txBody>
                    <a:bodyPr/>
                    <a:lstStyle/>
                    <a:p>
                      <a:pPr algn="ctr"/>
                      <a:endParaRPr lang="en-US" sz="1800" dirty="0">
                        <a:solidFill>
                          <a:schemeClr val="accent3">
                            <a:lumMod val="40000"/>
                            <a:lumOff val="60000"/>
                          </a:schemeClr>
                        </a:solidFill>
                      </a:endParaRPr>
                    </a:p>
                  </a:txBody>
                  <a:tcPr marL="115297" marR="115297" marT="57647" marB="57647" anchor="ctr">
                    <a:solidFill>
                      <a:schemeClr val="accent3">
                        <a:lumMod val="60000"/>
                        <a:lumOff val="40000"/>
                      </a:schemeClr>
                    </a:solidFill>
                  </a:tcPr>
                </a:tc>
                <a:tc>
                  <a:txBody>
                    <a:bodyPr/>
                    <a:lstStyle/>
                    <a:p>
                      <a:pPr algn="ctr"/>
                      <a:endParaRPr lang="en-US" sz="1800" dirty="0"/>
                    </a:p>
                  </a:txBody>
                  <a:tcPr marL="115297" marR="115297" marT="57647" marB="57647" anchor="ctr">
                    <a:solidFill>
                      <a:srgbClr val="0070C0"/>
                    </a:solidFill>
                  </a:tcPr>
                </a:tc>
              </a:tr>
              <a:tr h="561109">
                <a:tc>
                  <a:txBody>
                    <a:bodyPr/>
                    <a:lstStyle/>
                    <a:p>
                      <a:pPr algn="ctr"/>
                      <a:r>
                        <a:rPr lang="en-US" sz="1800" dirty="0" smtClean="0"/>
                        <a:t>1</a:t>
                      </a:r>
                      <a:endParaRPr lang="en-US" sz="1800" dirty="0"/>
                    </a:p>
                  </a:txBody>
                  <a:tcPr marL="115297" marR="115297" marT="57647" marB="57647" anchor="ctr"/>
                </a:tc>
                <a:tc>
                  <a:txBody>
                    <a:bodyPr/>
                    <a:lstStyle/>
                    <a:p>
                      <a:pPr algn="ctr"/>
                      <a:endParaRPr lang="en-US" sz="1800" dirty="0"/>
                    </a:p>
                  </a:txBody>
                  <a:tcPr marL="115297" marR="115297" marT="57647" marB="57647" anchor="ctr">
                    <a:solidFill>
                      <a:srgbClr val="FF0000"/>
                    </a:solidFill>
                  </a:tcPr>
                </a:tc>
                <a:tc>
                  <a:txBody>
                    <a:bodyPr/>
                    <a:lstStyle/>
                    <a:p>
                      <a:pPr algn="ctr"/>
                      <a:endParaRPr lang="en-US" sz="1800" dirty="0"/>
                    </a:p>
                  </a:txBody>
                  <a:tcPr marL="115297" marR="115297" marT="57647" marB="57647" anchor="ctr">
                    <a:solidFill>
                      <a:srgbClr val="FFC000"/>
                    </a:solidFill>
                  </a:tcPr>
                </a:tc>
                <a:tc>
                  <a:txBody>
                    <a:bodyPr/>
                    <a:lstStyle/>
                    <a:p>
                      <a:pPr algn="ctr"/>
                      <a:endParaRPr lang="en-US" sz="1800" dirty="0">
                        <a:solidFill>
                          <a:schemeClr val="accent3">
                            <a:lumMod val="40000"/>
                            <a:lumOff val="60000"/>
                          </a:schemeClr>
                        </a:solidFill>
                      </a:endParaRPr>
                    </a:p>
                  </a:txBody>
                  <a:tcPr marL="115297" marR="115297" marT="57647" marB="57647" anchor="ctr">
                    <a:solidFill>
                      <a:schemeClr val="accent3">
                        <a:lumMod val="60000"/>
                        <a:lumOff val="40000"/>
                      </a:schemeClr>
                    </a:solidFill>
                  </a:tcPr>
                </a:tc>
                <a:tc>
                  <a:txBody>
                    <a:bodyPr/>
                    <a:lstStyle/>
                    <a:p>
                      <a:pPr algn="ctr"/>
                      <a:endParaRPr lang="en-US" sz="1800" dirty="0"/>
                    </a:p>
                  </a:txBody>
                  <a:tcPr marL="115297" marR="115297" marT="57647" marB="57647" anchor="ctr">
                    <a:solidFill>
                      <a:srgbClr val="0070C0"/>
                    </a:solidFill>
                  </a:tcPr>
                </a:tc>
              </a:tr>
              <a:tr h="561109">
                <a:tc>
                  <a:txBody>
                    <a:bodyPr/>
                    <a:lstStyle/>
                    <a:p>
                      <a:pPr algn="ctr"/>
                      <a:r>
                        <a:rPr lang="en-US" sz="1800" dirty="0" smtClean="0"/>
                        <a:t>2</a:t>
                      </a:r>
                      <a:endParaRPr lang="en-US" sz="1800" dirty="0"/>
                    </a:p>
                  </a:txBody>
                  <a:tcPr marL="115297" marR="115297" marT="57647" marB="57647" anchor="ctr"/>
                </a:tc>
                <a:tc>
                  <a:txBody>
                    <a:bodyPr/>
                    <a:lstStyle/>
                    <a:p>
                      <a:pPr algn="ctr"/>
                      <a:endParaRPr lang="en-US" sz="1800" dirty="0"/>
                    </a:p>
                  </a:txBody>
                  <a:tcPr marL="115297" marR="115297" marT="57647" marB="57647" anchor="ctr">
                    <a:solidFill>
                      <a:srgbClr val="FF0000"/>
                    </a:solidFill>
                  </a:tcPr>
                </a:tc>
                <a:tc>
                  <a:txBody>
                    <a:bodyPr/>
                    <a:lstStyle/>
                    <a:p>
                      <a:pPr algn="ctr"/>
                      <a:endParaRPr lang="en-US" sz="1800" dirty="0"/>
                    </a:p>
                  </a:txBody>
                  <a:tcPr marL="115297" marR="115297" marT="57647" marB="57647" anchor="ctr">
                    <a:solidFill>
                      <a:srgbClr val="FFC000"/>
                    </a:solidFill>
                  </a:tcPr>
                </a:tc>
                <a:tc>
                  <a:txBody>
                    <a:bodyPr/>
                    <a:lstStyle/>
                    <a:p>
                      <a:pPr algn="ctr"/>
                      <a:endParaRPr lang="en-US" sz="1800" dirty="0">
                        <a:solidFill>
                          <a:schemeClr val="accent3">
                            <a:lumMod val="40000"/>
                            <a:lumOff val="60000"/>
                          </a:schemeClr>
                        </a:solidFill>
                      </a:endParaRPr>
                    </a:p>
                  </a:txBody>
                  <a:tcPr marL="115297" marR="115297" marT="57647" marB="57647" anchor="ctr">
                    <a:solidFill>
                      <a:schemeClr val="accent3">
                        <a:lumMod val="60000"/>
                        <a:lumOff val="40000"/>
                      </a:schemeClr>
                    </a:solidFill>
                  </a:tcPr>
                </a:tc>
                <a:tc>
                  <a:txBody>
                    <a:bodyPr/>
                    <a:lstStyle/>
                    <a:p>
                      <a:pPr algn="ctr"/>
                      <a:endParaRPr lang="en-US" sz="1800" dirty="0"/>
                    </a:p>
                  </a:txBody>
                  <a:tcPr marL="115297" marR="115297" marT="57647" marB="57647" anchor="ctr">
                    <a:solidFill>
                      <a:srgbClr val="0070C0"/>
                    </a:solidFill>
                  </a:tcPr>
                </a:tc>
              </a:tr>
            </a:tbl>
          </a:graphicData>
        </a:graphic>
      </p:graphicFrame>
      <p:sp>
        <p:nvSpPr>
          <p:cNvPr id="55346" name="TextBox 32"/>
          <p:cNvSpPr txBox="1">
            <a:spLocks noChangeArrowheads="1"/>
          </p:cNvSpPr>
          <p:nvPr/>
        </p:nvSpPr>
        <p:spPr bwMode="auto">
          <a:xfrm>
            <a:off x="5257800" y="1066800"/>
            <a:ext cx="1144588" cy="354013"/>
          </a:xfrm>
          <a:prstGeom prst="rect">
            <a:avLst/>
          </a:prstGeom>
          <a:noFill/>
          <a:ln w="9525">
            <a:noFill/>
            <a:miter lim="800000"/>
            <a:headEnd/>
            <a:tailEnd/>
          </a:ln>
        </p:spPr>
        <p:txBody>
          <a:bodyPr wrap="none">
            <a:spAutoFit/>
          </a:bodyPr>
          <a:lstStyle/>
          <a:p>
            <a:r>
              <a:rPr lang="en-US" sz="1700"/>
              <a:t>Interfaces</a:t>
            </a:r>
          </a:p>
        </p:txBody>
      </p:sp>
      <p:sp>
        <p:nvSpPr>
          <p:cNvPr id="55347" name="TextBox 33"/>
          <p:cNvSpPr txBox="1">
            <a:spLocks noChangeArrowheads="1"/>
          </p:cNvSpPr>
          <p:nvPr/>
        </p:nvSpPr>
        <p:spPr bwMode="auto">
          <a:xfrm rot="-5400000">
            <a:off x="3573463" y="2598737"/>
            <a:ext cx="827088" cy="354013"/>
          </a:xfrm>
          <a:prstGeom prst="rect">
            <a:avLst/>
          </a:prstGeom>
          <a:noFill/>
          <a:ln w="9525">
            <a:noFill/>
            <a:miter lim="800000"/>
            <a:headEnd/>
            <a:tailEnd/>
          </a:ln>
        </p:spPr>
        <p:txBody>
          <a:bodyPr wrap="none">
            <a:spAutoFit/>
          </a:bodyPr>
          <a:lstStyle/>
          <a:p>
            <a:r>
              <a:rPr lang="en-US" sz="1700"/>
              <a:t>Blocks</a:t>
            </a:r>
          </a:p>
        </p:txBody>
      </p:sp>
      <p:sp>
        <p:nvSpPr>
          <p:cNvPr id="33" name="TextBox 32"/>
          <p:cNvSpPr txBox="1"/>
          <p:nvPr/>
        </p:nvSpPr>
        <p:spPr>
          <a:xfrm>
            <a:off x="1685105" y="2492829"/>
            <a:ext cx="269626" cy="276999"/>
          </a:xfrm>
          <a:prstGeom prst="rect">
            <a:avLst/>
          </a:prstGeom>
          <a:noFill/>
        </p:spPr>
        <p:txBody>
          <a:bodyPr wrap="none" rtlCol="0">
            <a:spAutoFit/>
          </a:bodyPr>
          <a:lstStyle/>
          <a:p>
            <a:r>
              <a:rPr lang="en-US" sz="1200" dirty="0" smtClean="0">
                <a:solidFill>
                  <a:srgbClr val="FFFFFF"/>
                </a:solidFill>
              </a:rPr>
              <a:t>0</a:t>
            </a:r>
          </a:p>
        </p:txBody>
      </p:sp>
      <p:sp>
        <p:nvSpPr>
          <p:cNvPr id="34" name="TextBox 33"/>
          <p:cNvSpPr txBox="1"/>
          <p:nvPr/>
        </p:nvSpPr>
        <p:spPr>
          <a:xfrm>
            <a:off x="1850573" y="2492829"/>
            <a:ext cx="269626" cy="276999"/>
          </a:xfrm>
          <a:prstGeom prst="rect">
            <a:avLst/>
          </a:prstGeom>
          <a:noFill/>
        </p:spPr>
        <p:txBody>
          <a:bodyPr wrap="none" rtlCol="0">
            <a:spAutoFit/>
          </a:bodyPr>
          <a:lstStyle/>
          <a:p>
            <a:r>
              <a:rPr lang="en-US" sz="1200" dirty="0" smtClean="0">
                <a:solidFill>
                  <a:srgbClr val="FFFFFF"/>
                </a:solidFill>
              </a:rPr>
              <a:t>1</a:t>
            </a:r>
          </a:p>
        </p:txBody>
      </p:sp>
      <p:sp>
        <p:nvSpPr>
          <p:cNvPr id="35" name="TextBox 34"/>
          <p:cNvSpPr txBox="1"/>
          <p:nvPr/>
        </p:nvSpPr>
        <p:spPr>
          <a:xfrm>
            <a:off x="1475013" y="2320835"/>
            <a:ext cx="269626" cy="276999"/>
          </a:xfrm>
          <a:prstGeom prst="rect">
            <a:avLst/>
          </a:prstGeom>
          <a:noFill/>
        </p:spPr>
        <p:txBody>
          <a:bodyPr wrap="none" rtlCol="0">
            <a:spAutoFit/>
          </a:bodyPr>
          <a:lstStyle/>
          <a:p>
            <a:r>
              <a:rPr lang="en-US" sz="1200" dirty="0" smtClean="0">
                <a:solidFill>
                  <a:srgbClr val="FFFFFF"/>
                </a:solidFill>
              </a:rPr>
              <a:t>2</a:t>
            </a:r>
          </a:p>
        </p:txBody>
      </p:sp>
      <p:sp>
        <p:nvSpPr>
          <p:cNvPr id="37" name="TextBox 36"/>
          <p:cNvSpPr txBox="1"/>
          <p:nvPr/>
        </p:nvSpPr>
        <p:spPr>
          <a:xfrm>
            <a:off x="1475013" y="2118356"/>
            <a:ext cx="269626" cy="276999"/>
          </a:xfrm>
          <a:prstGeom prst="rect">
            <a:avLst/>
          </a:prstGeom>
          <a:noFill/>
        </p:spPr>
        <p:txBody>
          <a:bodyPr wrap="none" rtlCol="0">
            <a:spAutoFit/>
          </a:bodyPr>
          <a:lstStyle/>
          <a:p>
            <a:r>
              <a:rPr lang="en-US" sz="1200" dirty="0" smtClean="0">
                <a:solidFill>
                  <a:srgbClr val="FFFFFF"/>
                </a:solidFill>
              </a:rPr>
              <a:t>3</a:t>
            </a:r>
          </a:p>
        </p:txBody>
      </p:sp>
      <p:pic>
        <p:nvPicPr>
          <p:cNvPr id="38" name="Picture 15" descr="bTorMatrix.png"/>
          <p:cNvPicPr>
            <a:picLocks noChangeAspect="1"/>
          </p:cNvPicPr>
          <p:nvPr/>
        </p:nvPicPr>
        <p:blipFill>
          <a:blip r:embed="rId4"/>
          <a:srcRect r="77779" b="75000"/>
          <a:stretch>
            <a:fillRect/>
          </a:stretch>
        </p:blipFill>
        <p:spPr bwMode="auto">
          <a:xfrm>
            <a:off x="5348288" y="2025650"/>
            <a:ext cx="423862" cy="381000"/>
          </a:xfrm>
          <a:prstGeom prst="rect">
            <a:avLst/>
          </a:prstGeom>
          <a:noFill/>
          <a:ln w="9525">
            <a:noFill/>
            <a:miter lim="800000"/>
            <a:headEnd/>
            <a:tailEnd/>
          </a:ln>
        </p:spPr>
      </p:pic>
      <p:pic>
        <p:nvPicPr>
          <p:cNvPr id="39" name="Picture 15" descr="bTorMatrix.png"/>
          <p:cNvPicPr>
            <a:picLocks noChangeAspect="1"/>
          </p:cNvPicPr>
          <p:nvPr/>
        </p:nvPicPr>
        <p:blipFill>
          <a:blip r:embed="rId4"/>
          <a:srcRect r="77779" b="75000"/>
          <a:stretch>
            <a:fillRect/>
          </a:stretch>
        </p:blipFill>
        <p:spPr bwMode="auto">
          <a:xfrm>
            <a:off x="5348288" y="2593975"/>
            <a:ext cx="423862" cy="381000"/>
          </a:xfrm>
          <a:prstGeom prst="rect">
            <a:avLst/>
          </a:prstGeom>
          <a:noFill/>
          <a:ln w="9525">
            <a:noFill/>
            <a:miter lim="800000"/>
            <a:headEnd/>
            <a:tailEnd/>
          </a:ln>
        </p:spPr>
      </p:pic>
      <p:pic>
        <p:nvPicPr>
          <p:cNvPr id="40" name="Picture 15" descr="bTorMatrix.png"/>
          <p:cNvPicPr>
            <a:picLocks noChangeAspect="1"/>
          </p:cNvPicPr>
          <p:nvPr/>
        </p:nvPicPr>
        <p:blipFill>
          <a:blip r:embed="rId4"/>
          <a:srcRect r="77779" b="75000"/>
          <a:stretch>
            <a:fillRect/>
          </a:stretch>
        </p:blipFill>
        <p:spPr bwMode="auto">
          <a:xfrm>
            <a:off x="4800600" y="2025650"/>
            <a:ext cx="423863" cy="381000"/>
          </a:xfrm>
          <a:prstGeom prst="rect">
            <a:avLst/>
          </a:prstGeom>
          <a:noFill/>
          <a:ln w="9525">
            <a:noFill/>
            <a:miter lim="800000"/>
            <a:headEnd/>
            <a:tailEnd/>
          </a:ln>
        </p:spPr>
      </p:pic>
      <p:pic>
        <p:nvPicPr>
          <p:cNvPr id="41" name="Picture 15" descr="bTorMatrix.png"/>
          <p:cNvPicPr>
            <a:picLocks noChangeAspect="1"/>
          </p:cNvPicPr>
          <p:nvPr/>
        </p:nvPicPr>
        <p:blipFill>
          <a:blip r:embed="rId4"/>
          <a:srcRect r="77779" b="75000"/>
          <a:stretch>
            <a:fillRect/>
          </a:stretch>
        </p:blipFill>
        <p:spPr bwMode="auto">
          <a:xfrm>
            <a:off x="4800600" y="3144838"/>
            <a:ext cx="423863" cy="381000"/>
          </a:xfrm>
          <a:prstGeom prst="rect">
            <a:avLst/>
          </a:prstGeom>
          <a:noFill/>
          <a:ln w="9525">
            <a:noFill/>
            <a:miter lim="800000"/>
            <a:headEnd/>
            <a:tailEnd/>
          </a:ln>
        </p:spPr>
      </p:pic>
      <p:pic>
        <p:nvPicPr>
          <p:cNvPr id="42" name="Picture 15" descr="bTorMatrix.png"/>
          <p:cNvPicPr>
            <a:picLocks noChangeAspect="1"/>
          </p:cNvPicPr>
          <p:nvPr/>
        </p:nvPicPr>
        <p:blipFill>
          <a:blip r:embed="rId4"/>
          <a:srcRect r="77779" b="75000"/>
          <a:stretch>
            <a:fillRect/>
          </a:stretch>
        </p:blipFill>
        <p:spPr bwMode="auto">
          <a:xfrm>
            <a:off x="5899150" y="2593975"/>
            <a:ext cx="423863" cy="381000"/>
          </a:xfrm>
          <a:prstGeom prst="rect">
            <a:avLst/>
          </a:prstGeom>
          <a:noFill/>
          <a:ln w="9525">
            <a:noFill/>
            <a:miter lim="800000"/>
            <a:headEnd/>
            <a:tailEnd/>
          </a:ln>
        </p:spPr>
      </p:pic>
      <p:pic>
        <p:nvPicPr>
          <p:cNvPr id="43" name="Picture 15" descr="bTorMatrix.png"/>
          <p:cNvPicPr>
            <a:picLocks noChangeAspect="1"/>
          </p:cNvPicPr>
          <p:nvPr/>
        </p:nvPicPr>
        <p:blipFill>
          <a:blip r:embed="rId4"/>
          <a:srcRect r="77779" b="75000"/>
          <a:stretch>
            <a:fillRect/>
          </a:stretch>
        </p:blipFill>
        <p:spPr bwMode="auto">
          <a:xfrm>
            <a:off x="6434138" y="3144838"/>
            <a:ext cx="423862" cy="381000"/>
          </a:xfrm>
          <a:prstGeom prst="rect">
            <a:avLst/>
          </a:prstGeom>
          <a:noFill/>
          <a:ln w="9525">
            <a:noFill/>
            <a:miter lim="800000"/>
            <a:headEnd/>
            <a:tailEnd/>
          </a:ln>
        </p:spPr>
      </p:pic>
      <p:sp>
        <p:nvSpPr>
          <p:cNvPr id="44" name="Isosceles Triangle 43"/>
          <p:cNvSpPr/>
          <p:nvPr/>
        </p:nvSpPr>
        <p:spPr>
          <a:xfrm rot="5400000">
            <a:off x="1012032" y="3463131"/>
            <a:ext cx="381000" cy="392113"/>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 name="Isosceles Triangle 44"/>
          <p:cNvSpPr/>
          <p:nvPr/>
        </p:nvSpPr>
        <p:spPr>
          <a:xfrm rot="5400000">
            <a:off x="1467644" y="3459957"/>
            <a:ext cx="381000" cy="392112"/>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 name="TextBox 25"/>
          <p:cNvSpPr txBox="1">
            <a:spLocks noChangeArrowheads="1"/>
          </p:cNvSpPr>
          <p:nvPr/>
        </p:nvSpPr>
        <p:spPr bwMode="auto">
          <a:xfrm>
            <a:off x="942975" y="3475038"/>
            <a:ext cx="306388" cy="354012"/>
          </a:xfrm>
          <a:prstGeom prst="rect">
            <a:avLst/>
          </a:prstGeom>
          <a:noFill/>
          <a:ln w="9525">
            <a:noFill/>
            <a:miter lim="800000"/>
            <a:headEnd/>
            <a:tailEnd/>
          </a:ln>
        </p:spPr>
        <p:txBody>
          <a:bodyPr wrap="none">
            <a:spAutoFit/>
          </a:bodyPr>
          <a:lstStyle/>
          <a:p>
            <a:r>
              <a:rPr lang="en-US" sz="1700" dirty="0"/>
              <a:t>2</a:t>
            </a:r>
          </a:p>
        </p:txBody>
      </p:sp>
      <p:sp>
        <p:nvSpPr>
          <p:cNvPr id="48" name="TextBox 26"/>
          <p:cNvSpPr txBox="1">
            <a:spLocks noChangeArrowheads="1"/>
          </p:cNvSpPr>
          <p:nvPr/>
        </p:nvSpPr>
        <p:spPr bwMode="auto">
          <a:xfrm>
            <a:off x="1419225" y="3475038"/>
            <a:ext cx="306388" cy="354012"/>
          </a:xfrm>
          <a:prstGeom prst="rect">
            <a:avLst/>
          </a:prstGeom>
          <a:noFill/>
          <a:ln w="9525">
            <a:noFill/>
            <a:miter lim="800000"/>
            <a:headEnd/>
            <a:tailEnd/>
          </a:ln>
        </p:spPr>
        <p:txBody>
          <a:bodyPr wrap="none">
            <a:spAutoFit/>
          </a:bodyPr>
          <a:lstStyle/>
          <a:p>
            <a:r>
              <a:rPr lang="en-US" sz="1700"/>
              <a:t>2</a:t>
            </a:r>
          </a:p>
        </p:txBody>
      </p:sp>
      <p:sp>
        <p:nvSpPr>
          <p:cNvPr id="49" name="TextBox 27"/>
          <p:cNvSpPr txBox="1">
            <a:spLocks noChangeArrowheads="1"/>
          </p:cNvSpPr>
          <p:nvPr/>
        </p:nvSpPr>
        <p:spPr bwMode="auto">
          <a:xfrm>
            <a:off x="1866900" y="3475038"/>
            <a:ext cx="306388" cy="354012"/>
          </a:xfrm>
          <a:prstGeom prst="rect">
            <a:avLst/>
          </a:prstGeom>
          <a:noFill/>
          <a:ln w="9525">
            <a:noFill/>
            <a:miter lim="800000"/>
            <a:headEnd/>
            <a:tailEnd/>
          </a:ln>
        </p:spPr>
        <p:txBody>
          <a:bodyPr wrap="none">
            <a:spAutoFit/>
          </a:bodyPr>
          <a:lstStyle/>
          <a:p>
            <a:r>
              <a:rPr lang="en-US" sz="1700"/>
              <a:t>1</a:t>
            </a:r>
          </a:p>
        </p:txBody>
      </p:sp>
      <p:sp>
        <p:nvSpPr>
          <p:cNvPr id="50" name="TextBox 28"/>
          <p:cNvSpPr txBox="1">
            <a:spLocks noChangeArrowheads="1"/>
          </p:cNvSpPr>
          <p:nvPr/>
        </p:nvSpPr>
        <p:spPr bwMode="auto">
          <a:xfrm>
            <a:off x="2324100" y="3475038"/>
            <a:ext cx="306388" cy="354012"/>
          </a:xfrm>
          <a:prstGeom prst="rect">
            <a:avLst/>
          </a:prstGeom>
          <a:noFill/>
          <a:ln w="9525">
            <a:noFill/>
            <a:miter lim="800000"/>
            <a:headEnd/>
            <a:tailEnd/>
          </a:ln>
        </p:spPr>
        <p:txBody>
          <a:bodyPr wrap="none">
            <a:spAutoFit/>
          </a:bodyPr>
          <a:lstStyle/>
          <a:p>
            <a:r>
              <a:rPr lang="en-US" sz="1700"/>
              <a:t>1</a:t>
            </a:r>
          </a:p>
        </p:txBody>
      </p:sp>
      <p:grpSp>
        <p:nvGrpSpPr>
          <p:cNvPr id="3" name="Group 50"/>
          <p:cNvGrpSpPr/>
          <p:nvPr/>
        </p:nvGrpSpPr>
        <p:grpSpPr>
          <a:xfrm>
            <a:off x="1019654" y="914798"/>
            <a:ext cx="1624665" cy="642201"/>
            <a:chOff x="5649895" y="3129280"/>
            <a:chExt cx="1624665" cy="642201"/>
          </a:xfrm>
        </p:grpSpPr>
        <p:pic>
          <p:nvPicPr>
            <p:cNvPr id="52" name="Picture 51" descr="bs_block.png"/>
            <p:cNvPicPr>
              <a:picLocks noChangeAspect="1"/>
            </p:cNvPicPr>
            <p:nvPr/>
          </p:nvPicPr>
          <p:blipFill>
            <a:blip r:embed="rId8"/>
            <a:srcRect t="87338" r="-3687" b="40"/>
            <a:stretch>
              <a:fillRect/>
            </a:stretch>
          </p:blipFill>
          <p:spPr>
            <a:xfrm>
              <a:off x="5822392" y="3129280"/>
              <a:ext cx="1452168" cy="471379"/>
            </a:xfrm>
            <a:prstGeom prst="rect">
              <a:avLst/>
            </a:prstGeom>
            <a:ln w="3175">
              <a:solidFill>
                <a:srgbClr val="FFFFFF"/>
              </a:solidFill>
            </a:ln>
          </p:spPr>
        </p:pic>
        <p:grpSp>
          <p:nvGrpSpPr>
            <p:cNvPr id="4" name="Group 47"/>
            <p:cNvGrpSpPr/>
            <p:nvPr/>
          </p:nvGrpSpPr>
          <p:grpSpPr>
            <a:xfrm>
              <a:off x="5649895" y="3151832"/>
              <a:ext cx="1557899" cy="619649"/>
              <a:chOff x="5649895" y="3151832"/>
              <a:chExt cx="1557899" cy="619649"/>
            </a:xfrm>
          </p:grpSpPr>
          <p:pic>
            <p:nvPicPr>
              <p:cNvPr id="55" name="Picture 54" descr="bs_block.png"/>
              <p:cNvPicPr>
                <a:picLocks noChangeAspect="1"/>
              </p:cNvPicPr>
              <p:nvPr/>
            </p:nvPicPr>
            <p:blipFill>
              <a:blip r:embed="rId8"/>
              <a:srcRect t="74713" r="-475" b="12910"/>
              <a:stretch>
                <a:fillRect/>
              </a:stretch>
            </p:blipFill>
            <p:spPr>
              <a:xfrm>
                <a:off x="5800621" y="3151832"/>
                <a:ext cx="1407173" cy="462225"/>
              </a:xfrm>
              <a:prstGeom prst="rect">
                <a:avLst/>
              </a:prstGeom>
              <a:ln w="3175">
                <a:solidFill>
                  <a:srgbClr val="FFFFFF"/>
                </a:solidFill>
              </a:ln>
            </p:spPr>
          </p:pic>
          <p:pic>
            <p:nvPicPr>
              <p:cNvPr id="56" name="Picture 55" descr="bs_block.png"/>
              <p:cNvPicPr>
                <a:picLocks noChangeAspect="1"/>
              </p:cNvPicPr>
              <p:nvPr/>
            </p:nvPicPr>
            <p:blipFill>
              <a:blip r:embed="rId8"/>
              <a:srcRect t="62290" r="12" b="25243"/>
              <a:stretch>
                <a:fillRect/>
              </a:stretch>
            </p:blipFill>
            <p:spPr>
              <a:xfrm>
                <a:off x="5775501" y="3178629"/>
                <a:ext cx="1400362" cy="465573"/>
              </a:xfrm>
              <a:prstGeom prst="rect">
                <a:avLst/>
              </a:prstGeom>
              <a:ln w="3175">
                <a:solidFill>
                  <a:srgbClr val="FFFFFF"/>
                </a:solidFill>
              </a:ln>
            </p:spPr>
          </p:pic>
          <p:pic>
            <p:nvPicPr>
              <p:cNvPr id="57" name="Picture 56" descr="bs_block.png"/>
              <p:cNvPicPr>
                <a:picLocks noChangeAspect="1"/>
              </p:cNvPicPr>
              <p:nvPr/>
            </p:nvPicPr>
            <p:blipFill>
              <a:blip r:embed="rId8"/>
              <a:srcRect t="49779" r="83" b="37755"/>
              <a:stretch>
                <a:fillRect/>
              </a:stretch>
            </p:blipFill>
            <p:spPr>
              <a:xfrm>
                <a:off x="5750378" y="3198725"/>
                <a:ext cx="1399359" cy="465574"/>
              </a:xfrm>
              <a:prstGeom prst="rect">
                <a:avLst/>
              </a:prstGeom>
              <a:ln w="3175">
                <a:solidFill>
                  <a:srgbClr val="FFFFFF"/>
                </a:solidFill>
              </a:ln>
            </p:spPr>
          </p:pic>
          <p:pic>
            <p:nvPicPr>
              <p:cNvPr id="58" name="Picture 57" descr="bs_block.png"/>
              <p:cNvPicPr>
                <a:picLocks noChangeAspect="1"/>
              </p:cNvPicPr>
              <p:nvPr/>
            </p:nvPicPr>
            <p:blipFill>
              <a:blip r:embed="rId8"/>
              <a:srcRect t="37179" r="-116" b="50355"/>
              <a:stretch>
                <a:fillRect/>
              </a:stretch>
            </p:blipFill>
            <p:spPr>
              <a:xfrm>
                <a:off x="5724366" y="3228870"/>
                <a:ext cx="1402149" cy="465574"/>
              </a:xfrm>
              <a:prstGeom prst="rect">
                <a:avLst/>
              </a:prstGeom>
              <a:ln w="3175">
                <a:solidFill>
                  <a:srgbClr val="FFFFFF"/>
                </a:solidFill>
              </a:ln>
            </p:spPr>
          </p:pic>
          <p:pic>
            <p:nvPicPr>
              <p:cNvPr id="59" name="Picture 58" descr="bs_block.png"/>
              <p:cNvPicPr>
                <a:picLocks noChangeAspect="1"/>
              </p:cNvPicPr>
              <p:nvPr/>
            </p:nvPicPr>
            <p:blipFill>
              <a:blip r:embed="rId8"/>
              <a:srcRect t="24668" r="196" b="62771"/>
              <a:stretch>
                <a:fillRect/>
              </a:stretch>
            </p:blipFill>
            <p:spPr>
              <a:xfrm>
                <a:off x="5702594" y="3252317"/>
                <a:ext cx="1397795" cy="469146"/>
              </a:xfrm>
              <a:prstGeom prst="rect">
                <a:avLst/>
              </a:prstGeom>
              <a:ln w="3175">
                <a:solidFill>
                  <a:srgbClr val="FFFFFF"/>
                </a:solidFill>
              </a:ln>
            </p:spPr>
          </p:pic>
          <p:pic>
            <p:nvPicPr>
              <p:cNvPr id="60" name="Picture 59" descr="bs_block.png"/>
              <p:cNvPicPr>
                <a:picLocks noChangeAspect="1"/>
              </p:cNvPicPr>
              <p:nvPr/>
            </p:nvPicPr>
            <p:blipFill>
              <a:blip r:embed="rId8"/>
              <a:srcRect t="12157" r="-97" b="75467"/>
              <a:stretch>
                <a:fillRect/>
              </a:stretch>
            </p:blipFill>
            <p:spPr>
              <a:xfrm>
                <a:off x="5675017" y="3282463"/>
                <a:ext cx="1401885" cy="462224"/>
              </a:xfrm>
              <a:prstGeom prst="rect">
                <a:avLst/>
              </a:prstGeom>
              <a:ln w="3175">
                <a:solidFill>
                  <a:srgbClr val="FFFFFF"/>
                </a:solidFill>
              </a:ln>
            </p:spPr>
          </p:pic>
          <p:pic>
            <p:nvPicPr>
              <p:cNvPr id="61" name="Picture 60" descr="bs_block.png"/>
              <p:cNvPicPr>
                <a:picLocks noChangeAspect="1"/>
              </p:cNvPicPr>
              <p:nvPr/>
            </p:nvPicPr>
            <p:blipFill>
              <a:blip r:embed="rId8"/>
              <a:srcRect r="-309" b="87709"/>
              <a:stretch>
                <a:fillRect/>
              </a:stretch>
            </p:blipFill>
            <p:spPr>
              <a:xfrm>
                <a:off x="5649895" y="3312440"/>
                <a:ext cx="1404840" cy="459041"/>
              </a:xfrm>
              <a:prstGeom prst="rect">
                <a:avLst/>
              </a:prstGeom>
              <a:ln w="3175">
                <a:solidFill>
                  <a:srgbClr val="FFFFFF"/>
                </a:solidFill>
              </a:ln>
            </p:spPr>
          </p:pic>
        </p:grpSp>
        <p:sp>
          <p:nvSpPr>
            <p:cNvPr id="54" name="TextBox 53"/>
            <p:cNvSpPr txBox="1"/>
            <p:nvPr/>
          </p:nvSpPr>
          <p:spPr bwMode="auto">
            <a:xfrm>
              <a:off x="6121460" y="3356144"/>
              <a:ext cx="439648" cy="354025"/>
            </a:xfrm>
            <a:prstGeom prst="rect">
              <a:avLst/>
            </a:prstGeom>
            <a:noFill/>
            <a:effectLst/>
          </p:spPr>
          <p:txBody>
            <a:bodyPr wrap="none">
              <a:spAutoFit/>
            </a:bodyPr>
            <a:lstStyle/>
            <a:p>
              <a:pPr>
                <a:defRPr/>
              </a:pPr>
              <a:r>
                <a:rPr lang="en-US" sz="1700" dirty="0">
                  <a:ln w="3175">
                    <a:solidFill>
                      <a:schemeClr val="bg1"/>
                    </a:solidFill>
                  </a:ln>
                  <a:solidFill>
                    <a:srgbClr val="FFFFFF"/>
                  </a:solidFill>
                  <a:effectLst>
                    <a:outerShdw blurRad="50800" dist="38100" dir="2700000" algn="tl" rotWithShape="0">
                      <a:prstClr val="black">
                        <a:alpha val="40000"/>
                      </a:prstClr>
                    </a:outerShdw>
                  </a:effectLst>
                  <a:cs typeface="+mn-cs"/>
                </a:rPr>
                <a:t>Bs</a:t>
              </a:r>
            </a:p>
          </p:txBody>
        </p:sp>
      </p:grpSp>
      <p:grpSp>
        <p:nvGrpSpPr>
          <p:cNvPr id="5" name="Group 79"/>
          <p:cNvGrpSpPr/>
          <p:nvPr/>
        </p:nvGrpSpPr>
        <p:grpSpPr>
          <a:xfrm>
            <a:off x="4666593" y="88287"/>
            <a:ext cx="2617077" cy="479041"/>
            <a:chOff x="4672899" y="18918"/>
            <a:chExt cx="2617077" cy="479041"/>
          </a:xfrm>
        </p:grpSpPr>
        <p:sp>
          <p:nvSpPr>
            <p:cNvPr id="81" name="Rectangle 80"/>
            <p:cNvSpPr/>
            <p:nvPr/>
          </p:nvSpPr>
          <p:spPr>
            <a:xfrm>
              <a:off x="4672899" y="18918"/>
              <a:ext cx="2617077" cy="479041"/>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82" name="Straight Arrow Connector 81"/>
            <p:cNvCxnSpPr/>
            <p:nvPr/>
          </p:nvCxnSpPr>
          <p:spPr>
            <a:xfrm>
              <a:off x="4699792" y="281233"/>
              <a:ext cx="2516226" cy="1270"/>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83" name="Picture 82" descr="overview_direct.bmp"/>
            <p:cNvPicPr>
              <a:picLocks noChangeAspect="1"/>
            </p:cNvPicPr>
            <p:nvPr/>
          </p:nvPicPr>
          <p:blipFill>
            <a:blip r:embed="rId9"/>
            <a:srcRect t="28129" b="14064"/>
            <a:stretch>
              <a:fillRect/>
            </a:stretch>
          </p:blipFill>
          <p:spPr>
            <a:xfrm>
              <a:off x="5961267" y="155068"/>
              <a:ext cx="438701" cy="253600"/>
            </a:xfrm>
            <a:prstGeom prst="rect">
              <a:avLst/>
            </a:prstGeom>
          </p:spPr>
        </p:pic>
        <p:pic>
          <p:nvPicPr>
            <p:cNvPr id="84" name="Picture 83" descr="overview_interfaces.bmp"/>
            <p:cNvPicPr>
              <a:picLocks noChangeAspect="1"/>
            </p:cNvPicPr>
            <p:nvPr/>
          </p:nvPicPr>
          <p:blipFill>
            <a:blip r:embed="rId10"/>
            <a:srcRect t="28129" b="14064"/>
            <a:stretch>
              <a:fillRect/>
            </a:stretch>
          </p:blipFill>
          <p:spPr>
            <a:xfrm>
              <a:off x="6505861" y="155068"/>
              <a:ext cx="438701" cy="253600"/>
            </a:xfrm>
            <a:prstGeom prst="rect">
              <a:avLst/>
            </a:prstGeom>
          </p:spPr>
        </p:pic>
        <p:pic>
          <p:nvPicPr>
            <p:cNvPr id="85" name="Picture 84" descr="overview_nothing.bmp"/>
            <p:cNvPicPr>
              <a:picLocks noChangeAspect="1"/>
            </p:cNvPicPr>
            <p:nvPr/>
          </p:nvPicPr>
          <p:blipFill>
            <a:blip r:embed="rId11"/>
            <a:srcRect t="28129" b="14064"/>
            <a:stretch>
              <a:fillRect/>
            </a:stretch>
          </p:blipFill>
          <p:spPr>
            <a:xfrm>
              <a:off x="4847286" y="155068"/>
              <a:ext cx="438701" cy="253600"/>
            </a:xfrm>
            <a:prstGeom prst="rect">
              <a:avLst/>
            </a:prstGeom>
          </p:spPr>
        </p:pic>
        <p:sp>
          <p:nvSpPr>
            <p:cNvPr id="86" name="TextBox 85"/>
            <p:cNvSpPr txBox="1"/>
            <p:nvPr/>
          </p:nvSpPr>
          <p:spPr>
            <a:xfrm>
              <a:off x="4925180" y="115135"/>
              <a:ext cx="245077" cy="283018"/>
            </a:xfrm>
            <a:prstGeom prst="rect">
              <a:avLst/>
            </a:prstGeom>
            <a:noFill/>
          </p:spPr>
          <p:txBody>
            <a:bodyPr wrap="none" rtlCol="0">
              <a:spAutoFit/>
            </a:bodyPr>
            <a:lstStyle/>
            <a:p>
              <a:r>
                <a:rPr lang="en-US" sz="1700" dirty="0" smtClean="0">
                  <a:solidFill>
                    <a:srgbClr val="FFFFFF"/>
                  </a:solidFill>
                </a:rPr>
                <a:t>b</a:t>
              </a:r>
            </a:p>
          </p:txBody>
        </p:sp>
        <p:pic>
          <p:nvPicPr>
            <p:cNvPr id="87" name="Picture 86" descr="overview_nothing.bmp"/>
            <p:cNvPicPr>
              <a:picLocks noChangeAspect="1"/>
            </p:cNvPicPr>
            <p:nvPr/>
          </p:nvPicPr>
          <p:blipFill>
            <a:blip r:embed="rId11"/>
            <a:srcRect t="28129" b="14064"/>
            <a:stretch>
              <a:fillRect/>
            </a:stretch>
          </p:blipFill>
          <p:spPr>
            <a:xfrm>
              <a:off x="5422975" y="155068"/>
              <a:ext cx="438701" cy="253600"/>
            </a:xfrm>
            <a:prstGeom prst="rect">
              <a:avLst/>
            </a:prstGeom>
          </p:spPr>
        </p:pic>
        <p:sp>
          <p:nvSpPr>
            <p:cNvPr id="88" name="TextBox 87"/>
            <p:cNvSpPr txBox="1"/>
            <p:nvPr/>
          </p:nvSpPr>
          <p:spPr>
            <a:xfrm>
              <a:off x="5539654" y="102523"/>
              <a:ext cx="205343" cy="283018"/>
            </a:xfrm>
            <a:prstGeom prst="rect">
              <a:avLst/>
            </a:prstGeom>
            <a:noFill/>
          </p:spPr>
          <p:txBody>
            <a:bodyPr wrap="none" rtlCol="0">
              <a:spAutoFit/>
            </a:bodyPr>
            <a:lstStyle/>
            <a:p>
              <a:r>
                <a:rPr lang="en-US" sz="1700" dirty="0" smtClean="0">
                  <a:solidFill>
                    <a:srgbClr val="FFFFFF"/>
                  </a:solidFill>
                </a:rPr>
                <a:t>r</a:t>
              </a:r>
            </a:p>
          </p:txBody>
        </p:sp>
        <p:sp>
          <p:nvSpPr>
            <p:cNvPr id="89" name="Rectangle 88"/>
            <p:cNvSpPr/>
            <p:nvPr/>
          </p:nvSpPr>
          <p:spPr>
            <a:xfrm>
              <a:off x="5969672" y="105481"/>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0" name="Rectangle 89"/>
            <p:cNvSpPr/>
            <p:nvPr/>
          </p:nvSpPr>
          <p:spPr>
            <a:xfrm>
              <a:off x="6514265" y="125652"/>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1" name="Rectangle 90"/>
            <p:cNvSpPr/>
            <p:nvPr/>
          </p:nvSpPr>
          <p:spPr>
            <a:xfrm>
              <a:off x="4854430" y="119768"/>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Sld>
  <p:clrMapOvr>
    <a:masterClrMapping/>
  </p:clrMapOvr>
  <p:transition advTm="6817"/>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33" descr="overhead-maze.bmp"/>
          <p:cNvPicPr>
            <a:picLocks noChangeAspect="1"/>
          </p:cNvPicPr>
          <p:nvPr/>
        </p:nvPicPr>
        <p:blipFill>
          <a:blip r:embed="rId4"/>
          <a:srcRect/>
          <a:stretch>
            <a:fillRect/>
          </a:stretch>
        </p:blipFill>
        <p:spPr bwMode="auto">
          <a:xfrm>
            <a:off x="1219200" y="1676400"/>
            <a:ext cx="1371600" cy="1371600"/>
          </a:xfrm>
          <a:prstGeom prst="rect">
            <a:avLst/>
          </a:prstGeom>
          <a:noFill/>
          <a:ln w="9525">
            <a:noFill/>
            <a:miter lim="800000"/>
            <a:headEnd/>
            <a:tailEnd/>
          </a:ln>
        </p:spPr>
      </p:pic>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Rs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64516" name="Picture 2" descr="S11_LogoHor.png"/>
          <p:cNvPicPr>
            <a:picLocks noChangeAspect="1"/>
          </p:cNvPicPr>
          <p:nvPr/>
        </p:nvPicPr>
        <p:blipFill>
          <a:blip r:embed="rId5"/>
          <a:srcRect t="79630" r="54198"/>
          <a:stretch>
            <a:fillRect/>
          </a:stretch>
        </p:blipFill>
        <p:spPr bwMode="auto">
          <a:xfrm>
            <a:off x="5638800" y="39688"/>
            <a:ext cx="1584325" cy="493712"/>
          </a:xfrm>
          <a:prstGeom prst="rect">
            <a:avLst/>
          </a:prstGeom>
          <a:noFill/>
          <a:ln w="9525">
            <a:noFill/>
            <a:miter lim="800000"/>
            <a:headEnd/>
            <a:tailEnd/>
          </a:ln>
        </p:spPr>
      </p:pic>
      <p:sp>
        <p:nvSpPr>
          <p:cNvPr id="64518" name="TextBox 21"/>
          <p:cNvSpPr txBox="1">
            <a:spLocks noChangeArrowheads="1"/>
          </p:cNvSpPr>
          <p:nvPr/>
        </p:nvSpPr>
        <p:spPr bwMode="auto">
          <a:xfrm>
            <a:off x="1214438" y="3048000"/>
            <a:ext cx="1323975" cy="354013"/>
          </a:xfrm>
          <a:prstGeom prst="rect">
            <a:avLst/>
          </a:prstGeom>
          <a:noFill/>
          <a:ln w="9525">
            <a:noFill/>
            <a:miter lim="800000"/>
            <a:headEnd/>
            <a:tailEnd/>
          </a:ln>
        </p:spPr>
        <p:txBody>
          <a:bodyPr wrap="none">
            <a:spAutoFit/>
          </a:bodyPr>
          <a:lstStyle/>
          <a:p>
            <a:r>
              <a:rPr lang="en-US" sz="1700" dirty="0"/>
              <a:t>Records (6)</a:t>
            </a:r>
          </a:p>
        </p:txBody>
      </p:sp>
      <p:sp>
        <p:nvSpPr>
          <p:cNvPr id="17" name="Isosceles Triangle 16"/>
          <p:cNvSpPr/>
          <p:nvPr/>
        </p:nvSpPr>
        <p:spPr>
          <a:xfrm rot="5400000">
            <a:off x="992188" y="3422650"/>
            <a:ext cx="457200" cy="469900"/>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 name="Isosceles Triangle 17"/>
          <p:cNvSpPr/>
          <p:nvPr/>
        </p:nvSpPr>
        <p:spPr>
          <a:xfrm rot="5400000">
            <a:off x="1449388" y="3422650"/>
            <a:ext cx="457200" cy="469900"/>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 name="Isosceles Triangle 18"/>
          <p:cNvSpPr/>
          <p:nvPr/>
        </p:nvSpPr>
        <p:spPr>
          <a:xfrm rot="5400000">
            <a:off x="1906588" y="3422650"/>
            <a:ext cx="457200" cy="469900"/>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 name="Isosceles Triangle 19"/>
          <p:cNvSpPr/>
          <p:nvPr/>
        </p:nvSpPr>
        <p:spPr>
          <a:xfrm rot="5400000">
            <a:off x="2363788" y="3422650"/>
            <a:ext cx="457200" cy="469900"/>
          </a:xfrm>
          <a:prstGeom prst="triangle">
            <a:avLst/>
          </a:prstGeom>
          <a:noFill/>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 name="Isosceles Triangle 22"/>
          <p:cNvSpPr/>
          <p:nvPr/>
        </p:nvSpPr>
        <p:spPr>
          <a:xfrm rot="5400000">
            <a:off x="1012032" y="3463131"/>
            <a:ext cx="381000" cy="392113"/>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 name="Isosceles Triangle 23"/>
          <p:cNvSpPr/>
          <p:nvPr/>
        </p:nvSpPr>
        <p:spPr>
          <a:xfrm rot="5400000">
            <a:off x="1467644" y="3459957"/>
            <a:ext cx="381000" cy="392112"/>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4525" name="TextBox 25"/>
          <p:cNvSpPr txBox="1">
            <a:spLocks noChangeArrowheads="1"/>
          </p:cNvSpPr>
          <p:nvPr/>
        </p:nvSpPr>
        <p:spPr bwMode="auto">
          <a:xfrm>
            <a:off x="942975" y="3475038"/>
            <a:ext cx="306388" cy="354012"/>
          </a:xfrm>
          <a:prstGeom prst="rect">
            <a:avLst/>
          </a:prstGeom>
          <a:noFill/>
          <a:ln w="9525">
            <a:noFill/>
            <a:miter lim="800000"/>
            <a:headEnd/>
            <a:tailEnd/>
          </a:ln>
        </p:spPr>
        <p:txBody>
          <a:bodyPr wrap="none">
            <a:spAutoFit/>
          </a:bodyPr>
          <a:lstStyle/>
          <a:p>
            <a:r>
              <a:rPr lang="en-US" sz="1700"/>
              <a:t>2</a:t>
            </a:r>
          </a:p>
        </p:txBody>
      </p:sp>
      <p:sp>
        <p:nvSpPr>
          <p:cNvPr id="64526" name="TextBox 26"/>
          <p:cNvSpPr txBox="1">
            <a:spLocks noChangeArrowheads="1"/>
          </p:cNvSpPr>
          <p:nvPr/>
        </p:nvSpPr>
        <p:spPr bwMode="auto">
          <a:xfrm>
            <a:off x="1419225" y="3475038"/>
            <a:ext cx="306388" cy="354012"/>
          </a:xfrm>
          <a:prstGeom prst="rect">
            <a:avLst/>
          </a:prstGeom>
          <a:noFill/>
          <a:ln w="9525">
            <a:noFill/>
            <a:miter lim="800000"/>
            <a:headEnd/>
            <a:tailEnd/>
          </a:ln>
        </p:spPr>
        <p:txBody>
          <a:bodyPr wrap="none">
            <a:spAutoFit/>
          </a:bodyPr>
          <a:lstStyle/>
          <a:p>
            <a:r>
              <a:rPr lang="en-US" sz="1700"/>
              <a:t>2</a:t>
            </a:r>
          </a:p>
        </p:txBody>
      </p:sp>
      <p:sp>
        <p:nvSpPr>
          <p:cNvPr id="64527" name="TextBox 27"/>
          <p:cNvSpPr txBox="1">
            <a:spLocks noChangeArrowheads="1"/>
          </p:cNvSpPr>
          <p:nvPr/>
        </p:nvSpPr>
        <p:spPr bwMode="auto">
          <a:xfrm>
            <a:off x="1866900" y="3475038"/>
            <a:ext cx="306388" cy="354012"/>
          </a:xfrm>
          <a:prstGeom prst="rect">
            <a:avLst/>
          </a:prstGeom>
          <a:noFill/>
          <a:ln w="9525">
            <a:noFill/>
            <a:miter lim="800000"/>
            <a:headEnd/>
            <a:tailEnd/>
          </a:ln>
        </p:spPr>
        <p:txBody>
          <a:bodyPr wrap="none">
            <a:spAutoFit/>
          </a:bodyPr>
          <a:lstStyle/>
          <a:p>
            <a:r>
              <a:rPr lang="en-US" sz="1700"/>
              <a:t>1</a:t>
            </a:r>
          </a:p>
        </p:txBody>
      </p:sp>
      <p:sp>
        <p:nvSpPr>
          <p:cNvPr id="64528" name="TextBox 28"/>
          <p:cNvSpPr txBox="1">
            <a:spLocks noChangeArrowheads="1"/>
          </p:cNvSpPr>
          <p:nvPr/>
        </p:nvSpPr>
        <p:spPr bwMode="auto">
          <a:xfrm>
            <a:off x="2324100" y="3475038"/>
            <a:ext cx="306388" cy="354012"/>
          </a:xfrm>
          <a:prstGeom prst="rect">
            <a:avLst/>
          </a:prstGeom>
          <a:noFill/>
          <a:ln w="9525">
            <a:noFill/>
            <a:miter lim="800000"/>
            <a:headEnd/>
            <a:tailEnd/>
          </a:ln>
        </p:spPr>
        <p:txBody>
          <a:bodyPr wrap="none">
            <a:spAutoFit/>
          </a:bodyPr>
          <a:lstStyle/>
          <a:p>
            <a:r>
              <a:rPr lang="en-US" sz="1700"/>
              <a:t>1</a:t>
            </a:r>
          </a:p>
        </p:txBody>
      </p:sp>
      <p:pic>
        <p:nvPicPr>
          <p:cNvPr id="32" name="Picture 31" descr="TP_tmp.emf"/>
          <p:cNvPicPr>
            <a:picLocks noChangeAspect="1"/>
          </p:cNvPicPr>
          <p:nvPr>
            <p:custDataLst>
              <p:tags r:id="rId1"/>
            </p:custDataLst>
          </p:nvPr>
        </p:nvPicPr>
        <p:blipFill>
          <a:blip r:embed="rId6"/>
          <a:stretch>
            <a:fillRect/>
          </a:stretch>
        </p:blipFill>
        <p:spPr bwMode="auto">
          <a:xfrm>
            <a:off x="5092582" y="685800"/>
            <a:ext cx="559034" cy="228487"/>
          </a:xfrm>
          <a:prstGeom prst="rect">
            <a:avLst/>
          </a:prstGeom>
          <a:noFill/>
          <a:ln/>
          <a:effectLst/>
        </p:spPr>
      </p:pic>
      <p:pic>
        <p:nvPicPr>
          <p:cNvPr id="64533" name="Picture 15" descr="bTorMatrix.png"/>
          <p:cNvPicPr>
            <a:picLocks noChangeAspect="1"/>
          </p:cNvPicPr>
          <p:nvPr/>
        </p:nvPicPr>
        <p:blipFill>
          <a:blip r:embed="rId7"/>
          <a:srcRect/>
          <a:stretch>
            <a:fillRect/>
          </a:stretch>
        </p:blipFill>
        <p:spPr bwMode="auto">
          <a:xfrm>
            <a:off x="3657600" y="990600"/>
            <a:ext cx="3429000" cy="2743200"/>
          </a:xfrm>
          <a:prstGeom prst="rect">
            <a:avLst/>
          </a:prstGeom>
          <a:noFill/>
          <a:ln w="9525">
            <a:noFill/>
            <a:miter lim="800000"/>
            <a:headEnd/>
            <a:tailEnd/>
          </a:ln>
        </p:spPr>
      </p:pic>
      <p:cxnSp>
        <p:nvCxnSpPr>
          <p:cNvPr id="36" name="Straight Connector 35"/>
          <p:cNvCxnSpPr/>
          <p:nvPr/>
        </p:nvCxnSpPr>
        <p:spPr>
          <a:xfrm rot="5400000">
            <a:off x="1602581" y="2664619"/>
            <a:ext cx="604838" cy="0"/>
          </a:xfrm>
          <a:prstGeom prst="line">
            <a:avLst/>
          </a:prstGeom>
          <a:ln>
            <a:solidFill>
              <a:schemeClr val="accent4"/>
            </a:solidFill>
            <a:prstDash val="sysDot"/>
            <a:tailEnd type="none"/>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rot="10800000">
            <a:off x="1293813" y="2357438"/>
            <a:ext cx="611187" cy="0"/>
          </a:xfrm>
          <a:prstGeom prst="line">
            <a:avLst/>
          </a:prstGeom>
          <a:ln>
            <a:solidFill>
              <a:schemeClr val="accent4"/>
            </a:solidFill>
            <a:prstDash val="sysDot"/>
            <a:tailEnd type="none"/>
          </a:ln>
        </p:spPr>
        <p:style>
          <a:lnRef idx="2">
            <a:schemeClr val="accent1"/>
          </a:lnRef>
          <a:fillRef idx="0">
            <a:schemeClr val="accent1"/>
          </a:fillRef>
          <a:effectRef idx="1">
            <a:schemeClr val="accent1"/>
          </a:effectRef>
          <a:fontRef idx="minor">
            <a:schemeClr val="tx1"/>
          </a:fontRef>
        </p:style>
      </p:cxnSp>
      <p:grpSp>
        <p:nvGrpSpPr>
          <p:cNvPr id="34" name="Group 33"/>
          <p:cNvGrpSpPr/>
          <p:nvPr/>
        </p:nvGrpSpPr>
        <p:grpSpPr>
          <a:xfrm>
            <a:off x="1019654" y="914798"/>
            <a:ext cx="1624665" cy="642201"/>
            <a:chOff x="5649895" y="3129280"/>
            <a:chExt cx="1624665" cy="642201"/>
          </a:xfrm>
        </p:grpSpPr>
        <p:pic>
          <p:nvPicPr>
            <p:cNvPr id="35" name="Picture 34" descr="bs_block.png"/>
            <p:cNvPicPr>
              <a:picLocks noChangeAspect="1"/>
            </p:cNvPicPr>
            <p:nvPr/>
          </p:nvPicPr>
          <p:blipFill>
            <a:blip r:embed="rId8"/>
            <a:srcRect t="87338" r="-3687" b="40"/>
            <a:stretch>
              <a:fillRect/>
            </a:stretch>
          </p:blipFill>
          <p:spPr>
            <a:xfrm>
              <a:off x="5822392" y="3129280"/>
              <a:ext cx="1452168" cy="471379"/>
            </a:xfrm>
            <a:prstGeom prst="rect">
              <a:avLst/>
            </a:prstGeom>
            <a:ln w="3175">
              <a:solidFill>
                <a:srgbClr val="FFFFFF"/>
              </a:solidFill>
            </a:ln>
          </p:spPr>
        </p:pic>
        <p:grpSp>
          <p:nvGrpSpPr>
            <p:cNvPr id="37" name="Group 47"/>
            <p:cNvGrpSpPr/>
            <p:nvPr/>
          </p:nvGrpSpPr>
          <p:grpSpPr>
            <a:xfrm>
              <a:off x="5649895" y="3151832"/>
              <a:ext cx="1557899" cy="619649"/>
              <a:chOff x="5649895" y="3151832"/>
              <a:chExt cx="1557899" cy="619649"/>
            </a:xfrm>
          </p:grpSpPr>
          <p:pic>
            <p:nvPicPr>
              <p:cNvPr id="39" name="Picture 38" descr="bs_block.png"/>
              <p:cNvPicPr>
                <a:picLocks noChangeAspect="1"/>
              </p:cNvPicPr>
              <p:nvPr/>
            </p:nvPicPr>
            <p:blipFill>
              <a:blip r:embed="rId8"/>
              <a:srcRect t="74713" r="-475" b="12910"/>
              <a:stretch>
                <a:fillRect/>
              </a:stretch>
            </p:blipFill>
            <p:spPr>
              <a:xfrm>
                <a:off x="5800621" y="3151832"/>
                <a:ext cx="1407173" cy="462225"/>
              </a:xfrm>
              <a:prstGeom prst="rect">
                <a:avLst/>
              </a:prstGeom>
              <a:ln w="3175">
                <a:solidFill>
                  <a:srgbClr val="FFFFFF"/>
                </a:solidFill>
              </a:ln>
            </p:spPr>
          </p:pic>
          <p:pic>
            <p:nvPicPr>
              <p:cNvPr id="40" name="Picture 39" descr="bs_block.png"/>
              <p:cNvPicPr>
                <a:picLocks noChangeAspect="1"/>
              </p:cNvPicPr>
              <p:nvPr/>
            </p:nvPicPr>
            <p:blipFill>
              <a:blip r:embed="rId8"/>
              <a:srcRect t="62290" r="12" b="25243"/>
              <a:stretch>
                <a:fillRect/>
              </a:stretch>
            </p:blipFill>
            <p:spPr>
              <a:xfrm>
                <a:off x="5775501" y="3178629"/>
                <a:ext cx="1400362" cy="465573"/>
              </a:xfrm>
              <a:prstGeom prst="rect">
                <a:avLst/>
              </a:prstGeom>
              <a:ln w="3175">
                <a:solidFill>
                  <a:srgbClr val="FFFFFF"/>
                </a:solidFill>
              </a:ln>
            </p:spPr>
          </p:pic>
          <p:pic>
            <p:nvPicPr>
              <p:cNvPr id="41" name="Picture 40" descr="bs_block.png"/>
              <p:cNvPicPr>
                <a:picLocks noChangeAspect="1"/>
              </p:cNvPicPr>
              <p:nvPr/>
            </p:nvPicPr>
            <p:blipFill>
              <a:blip r:embed="rId8"/>
              <a:srcRect t="49779" r="83" b="37755"/>
              <a:stretch>
                <a:fillRect/>
              </a:stretch>
            </p:blipFill>
            <p:spPr>
              <a:xfrm>
                <a:off x="5750378" y="3198725"/>
                <a:ext cx="1399359" cy="465574"/>
              </a:xfrm>
              <a:prstGeom prst="rect">
                <a:avLst/>
              </a:prstGeom>
              <a:ln w="3175">
                <a:solidFill>
                  <a:srgbClr val="FFFFFF"/>
                </a:solidFill>
              </a:ln>
            </p:spPr>
          </p:pic>
          <p:pic>
            <p:nvPicPr>
              <p:cNvPr id="42" name="Picture 41" descr="bs_block.png"/>
              <p:cNvPicPr>
                <a:picLocks noChangeAspect="1"/>
              </p:cNvPicPr>
              <p:nvPr/>
            </p:nvPicPr>
            <p:blipFill>
              <a:blip r:embed="rId8"/>
              <a:srcRect t="37179" r="-116" b="50355"/>
              <a:stretch>
                <a:fillRect/>
              </a:stretch>
            </p:blipFill>
            <p:spPr>
              <a:xfrm>
                <a:off x="5724366" y="3228870"/>
                <a:ext cx="1402149" cy="465574"/>
              </a:xfrm>
              <a:prstGeom prst="rect">
                <a:avLst/>
              </a:prstGeom>
              <a:ln w="3175">
                <a:solidFill>
                  <a:srgbClr val="FFFFFF"/>
                </a:solidFill>
              </a:ln>
            </p:spPr>
          </p:pic>
          <p:pic>
            <p:nvPicPr>
              <p:cNvPr id="43" name="Picture 42" descr="bs_block.png"/>
              <p:cNvPicPr>
                <a:picLocks noChangeAspect="1"/>
              </p:cNvPicPr>
              <p:nvPr/>
            </p:nvPicPr>
            <p:blipFill>
              <a:blip r:embed="rId8"/>
              <a:srcRect t="24668" r="196" b="62771"/>
              <a:stretch>
                <a:fillRect/>
              </a:stretch>
            </p:blipFill>
            <p:spPr>
              <a:xfrm>
                <a:off x="5702594" y="3252317"/>
                <a:ext cx="1397795" cy="469146"/>
              </a:xfrm>
              <a:prstGeom prst="rect">
                <a:avLst/>
              </a:prstGeom>
              <a:ln w="3175">
                <a:solidFill>
                  <a:srgbClr val="FFFFFF"/>
                </a:solidFill>
              </a:ln>
            </p:spPr>
          </p:pic>
          <p:pic>
            <p:nvPicPr>
              <p:cNvPr id="44" name="Picture 43" descr="bs_block.png"/>
              <p:cNvPicPr>
                <a:picLocks noChangeAspect="1"/>
              </p:cNvPicPr>
              <p:nvPr/>
            </p:nvPicPr>
            <p:blipFill>
              <a:blip r:embed="rId8"/>
              <a:srcRect t="12157" r="-97" b="75467"/>
              <a:stretch>
                <a:fillRect/>
              </a:stretch>
            </p:blipFill>
            <p:spPr>
              <a:xfrm>
                <a:off x="5675017" y="3282463"/>
                <a:ext cx="1401885" cy="462224"/>
              </a:xfrm>
              <a:prstGeom prst="rect">
                <a:avLst/>
              </a:prstGeom>
              <a:ln w="3175">
                <a:solidFill>
                  <a:srgbClr val="FFFFFF"/>
                </a:solidFill>
              </a:ln>
            </p:spPr>
          </p:pic>
          <p:pic>
            <p:nvPicPr>
              <p:cNvPr id="45" name="Picture 44" descr="bs_block.png"/>
              <p:cNvPicPr>
                <a:picLocks noChangeAspect="1"/>
              </p:cNvPicPr>
              <p:nvPr/>
            </p:nvPicPr>
            <p:blipFill>
              <a:blip r:embed="rId8"/>
              <a:srcRect r="-309" b="87709"/>
              <a:stretch>
                <a:fillRect/>
              </a:stretch>
            </p:blipFill>
            <p:spPr>
              <a:xfrm>
                <a:off x="5649895" y="3312440"/>
                <a:ext cx="1404840" cy="459041"/>
              </a:xfrm>
              <a:prstGeom prst="rect">
                <a:avLst/>
              </a:prstGeom>
              <a:ln w="3175">
                <a:solidFill>
                  <a:srgbClr val="FFFFFF"/>
                </a:solidFill>
              </a:ln>
            </p:spPr>
          </p:pic>
        </p:grpSp>
        <p:sp>
          <p:nvSpPr>
            <p:cNvPr id="38" name="TextBox 37"/>
            <p:cNvSpPr txBox="1"/>
            <p:nvPr/>
          </p:nvSpPr>
          <p:spPr bwMode="auto">
            <a:xfrm>
              <a:off x="6121460" y="3356144"/>
              <a:ext cx="439648" cy="354025"/>
            </a:xfrm>
            <a:prstGeom prst="rect">
              <a:avLst/>
            </a:prstGeom>
            <a:noFill/>
            <a:effectLst/>
          </p:spPr>
          <p:txBody>
            <a:bodyPr wrap="none">
              <a:spAutoFit/>
            </a:bodyPr>
            <a:lstStyle/>
            <a:p>
              <a:pPr>
                <a:defRPr/>
              </a:pPr>
              <a:r>
                <a:rPr lang="en-US" sz="1700" dirty="0">
                  <a:ln w="3175">
                    <a:solidFill>
                      <a:schemeClr val="bg1"/>
                    </a:solidFill>
                  </a:ln>
                  <a:solidFill>
                    <a:srgbClr val="FFFFFF"/>
                  </a:solidFill>
                  <a:effectLst>
                    <a:outerShdw blurRad="50800" dist="38100" dir="2700000" algn="tl" rotWithShape="0">
                      <a:prstClr val="black">
                        <a:alpha val="40000"/>
                      </a:prstClr>
                    </a:outerShdw>
                  </a:effectLst>
                  <a:cs typeface="+mn-cs"/>
                </a:rPr>
                <a:t>Bs</a:t>
              </a:r>
            </a:p>
          </p:txBody>
        </p:sp>
      </p:grpSp>
      <p:grpSp>
        <p:nvGrpSpPr>
          <p:cNvPr id="61" name="Group 60"/>
          <p:cNvGrpSpPr/>
          <p:nvPr/>
        </p:nvGrpSpPr>
        <p:grpSpPr>
          <a:xfrm>
            <a:off x="4666593" y="88287"/>
            <a:ext cx="2617077" cy="479041"/>
            <a:chOff x="4672899" y="18918"/>
            <a:chExt cx="2617077" cy="479041"/>
          </a:xfrm>
        </p:grpSpPr>
        <p:sp>
          <p:nvSpPr>
            <p:cNvPr id="62" name="Rectangle 61"/>
            <p:cNvSpPr/>
            <p:nvPr/>
          </p:nvSpPr>
          <p:spPr>
            <a:xfrm>
              <a:off x="4672899" y="18918"/>
              <a:ext cx="2617077" cy="479041"/>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63" name="Straight Arrow Connector 62"/>
            <p:cNvCxnSpPr/>
            <p:nvPr/>
          </p:nvCxnSpPr>
          <p:spPr>
            <a:xfrm>
              <a:off x="4699792" y="281233"/>
              <a:ext cx="2516226" cy="1270"/>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64" name="Picture 63" descr="overview_direct.bmp"/>
            <p:cNvPicPr>
              <a:picLocks noChangeAspect="1"/>
            </p:cNvPicPr>
            <p:nvPr/>
          </p:nvPicPr>
          <p:blipFill>
            <a:blip r:embed="rId9"/>
            <a:srcRect t="28129" b="14064"/>
            <a:stretch>
              <a:fillRect/>
            </a:stretch>
          </p:blipFill>
          <p:spPr>
            <a:xfrm>
              <a:off x="5961267" y="155068"/>
              <a:ext cx="438701" cy="253600"/>
            </a:xfrm>
            <a:prstGeom prst="rect">
              <a:avLst/>
            </a:prstGeom>
          </p:spPr>
        </p:pic>
        <p:pic>
          <p:nvPicPr>
            <p:cNvPr id="65" name="Picture 64" descr="overview_interfaces.bmp"/>
            <p:cNvPicPr>
              <a:picLocks noChangeAspect="1"/>
            </p:cNvPicPr>
            <p:nvPr/>
          </p:nvPicPr>
          <p:blipFill>
            <a:blip r:embed="rId10"/>
            <a:srcRect t="28129" b="14064"/>
            <a:stretch>
              <a:fillRect/>
            </a:stretch>
          </p:blipFill>
          <p:spPr>
            <a:xfrm>
              <a:off x="6505861" y="155068"/>
              <a:ext cx="438701" cy="253600"/>
            </a:xfrm>
            <a:prstGeom prst="rect">
              <a:avLst/>
            </a:prstGeom>
          </p:spPr>
        </p:pic>
        <p:pic>
          <p:nvPicPr>
            <p:cNvPr id="66" name="Picture 65" descr="overview_nothing.bmp"/>
            <p:cNvPicPr>
              <a:picLocks noChangeAspect="1"/>
            </p:cNvPicPr>
            <p:nvPr/>
          </p:nvPicPr>
          <p:blipFill>
            <a:blip r:embed="rId11"/>
            <a:srcRect t="28129" b="14064"/>
            <a:stretch>
              <a:fillRect/>
            </a:stretch>
          </p:blipFill>
          <p:spPr>
            <a:xfrm>
              <a:off x="4847286" y="155068"/>
              <a:ext cx="438701" cy="253600"/>
            </a:xfrm>
            <a:prstGeom prst="rect">
              <a:avLst/>
            </a:prstGeom>
          </p:spPr>
        </p:pic>
        <p:sp>
          <p:nvSpPr>
            <p:cNvPr id="67" name="TextBox 66"/>
            <p:cNvSpPr txBox="1"/>
            <p:nvPr/>
          </p:nvSpPr>
          <p:spPr>
            <a:xfrm>
              <a:off x="4925180" y="115135"/>
              <a:ext cx="245077" cy="283018"/>
            </a:xfrm>
            <a:prstGeom prst="rect">
              <a:avLst/>
            </a:prstGeom>
            <a:noFill/>
          </p:spPr>
          <p:txBody>
            <a:bodyPr wrap="none" rtlCol="0">
              <a:spAutoFit/>
            </a:bodyPr>
            <a:lstStyle/>
            <a:p>
              <a:r>
                <a:rPr lang="en-US" sz="1700" dirty="0" smtClean="0">
                  <a:solidFill>
                    <a:srgbClr val="FFFFFF"/>
                  </a:solidFill>
                </a:rPr>
                <a:t>b</a:t>
              </a:r>
            </a:p>
          </p:txBody>
        </p:sp>
        <p:pic>
          <p:nvPicPr>
            <p:cNvPr id="68" name="Picture 67" descr="overview_nothing.bmp"/>
            <p:cNvPicPr>
              <a:picLocks noChangeAspect="1"/>
            </p:cNvPicPr>
            <p:nvPr/>
          </p:nvPicPr>
          <p:blipFill>
            <a:blip r:embed="rId11"/>
            <a:srcRect t="28129" b="14064"/>
            <a:stretch>
              <a:fillRect/>
            </a:stretch>
          </p:blipFill>
          <p:spPr>
            <a:xfrm>
              <a:off x="5422975" y="155068"/>
              <a:ext cx="438701" cy="253600"/>
            </a:xfrm>
            <a:prstGeom prst="rect">
              <a:avLst/>
            </a:prstGeom>
          </p:spPr>
        </p:pic>
        <p:sp>
          <p:nvSpPr>
            <p:cNvPr id="69" name="TextBox 68"/>
            <p:cNvSpPr txBox="1"/>
            <p:nvPr/>
          </p:nvSpPr>
          <p:spPr>
            <a:xfrm>
              <a:off x="5539654" y="102523"/>
              <a:ext cx="205343" cy="283018"/>
            </a:xfrm>
            <a:prstGeom prst="rect">
              <a:avLst/>
            </a:prstGeom>
            <a:noFill/>
          </p:spPr>
          <p:txBody>
            <a:bodyPr wrap="none" rtlCol="0">
              <a:spAutoFit/>
            </a:bodyPr>
            <a:lstStyle/>
            <a:p>
              <a:r>
                <a:rPr lang="en-US" sz="1700" dirty="0" smtClean="0">
                  <a:solidFill>
                    <a:srgbClr val="FFFFFF"/>
                  </a:solidFill>
                </a:rPr>
                <a:t>r</a:t>
              </a:r>
            </a:p>
          </p:txBody>
        </p:sp>
        <p:sp>
          <p:nvSpPr>
            <p:cNvPr id="70" name="Rectangle 69"/>
            <p:cNvSpPr/>
            <p:nvPr/>
          </p:nvSpPr>
          <p:spPr>
            <a:xfrm>
              <a:off x="5969672" y="105481"/>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1" name="Rectangle 70"/>
            <p:cNvSpPr/>
            <p:nvPr/>
          </p:nvSpPr>
          <p:spPr>
            <a:xfrm>
              <a:off x="6514265" y="125652"/>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2" name="Rectangle 71"/>
            <p:cNvSpPr/>
            <p:nvPr/>
          </p:nvSpPr>
          <p:spPr>
            <a:xfrm>
              <a:off x="4854430" y="119768"/>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Sld>
  <p:clrMapOvr>
    <a:masterClrMapping/>
  </p:clrMapOvr>
  <p:transition advTm="3588"/>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Picture 86" descr="TP_tmp.emf"/>
          <p:cNvPicPr>
            <a:picLocks noChangeAspect="1"/>
          </p:cNvPicPr>
          <p:nvPr>
            <p:custDataLst>
              <p:tags r:id="rId2"/>
            </p:custDataLst>
          </p:nvPr>
        </p:nvPicPr>
        <p:blipFill>
          <a:blip r:embed="rId5"/>
          <a:stretch>
            <a:fillRect/>
          </a:stretch>
        </p:blipFill>
        <p:spPr bwMode="auto">
          <a:xfrm>
            <a:off x="3422797" y="3556839"/>
            <a:ext cx="1633387" cy="416912"/>
          </a:xfrm>
          <a:prstGeom prst="rect">
            <a:avLst/>
          </a:prstGeom>
          <a:noFill/>
          <a:ln/>
          <a:effectLst/>
        </p:spPr>
      </p:pic>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Rs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66563" name="Picture 2" descr="S11_LogoHor.png"/>
          <p:cNvPicPr>
            <a:picLocks noChangeAspect="1"/>
          </p:cNvPicPr>
          <p:nvPr/>
        </p:nvPicPr>
        <p:blipFill>
          <a:blip r:embed="rId6"/>
          <a:srcRect t="79630" r="54198"/>
          <a:stretch>
            <a:fillRect/>
          </a:stretch>
        </p:blipFill>
        <p:spPr bwMode="auto">
          <a:xfrm>
            <a:off x="5638800" y="39688"/>
            <a:ext cx="1584325" cy="493712"/>
          </a:xfrm>
          <a:prstGeom prst="rect">
            <a:avLst/>
          </a:prstGeom>
          <a:noFill/>
          <a:ln w="9525">
            <a:noFill/>
            <a:miter lim="800000"/>
            <a:headEnd/>
            <a:tailEnd/>
          </a:ln>
        </p:spPr>
      </p:pic>
      <p:grpSp>
        <p:nvGrpSpPr>
          <p:cNvPr id="66565" name="Group 78"/>
          <p:cNvGrpSpPr>
            <a:grpSpLocks/>
          </p:cNvGrpSpPr>
          <p:nvPr/>
        </p:nvGrpSpPr>
        <p:grpSpPr bwMode="auto">
          <a:xfrm>
            <a:off x="2892974" y="826144"/>
            <a:ext cx="1884362" cy="457200"/>
            <a:chOff x="942909" y="3429000"/>
            <a:chExt cx="1884466" cy="457200"/>
          </a:xfrm>
        </p:grpSpPr>
        <p:sp>
          <p:nvSpPr>
            <p:cNvPr id="66" name="Isosceles Triangle 65"/>
            <p:cNvSpPr/>
            <p:nvPr/>
          </p:nvSpPr>
          <p:spPr>
            <a:xfrm rot="5400000">
              <a:off x="992136" y="3422637"/>
              <a:ext cx="457200" cy="469926"/>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7" name="Isosceles Triangle 66"/>
            <p:cNvSpPr/>
            <p:nvPr/>
          </p:nvSpPr>
          <p:spPr>
            <a:xfrm rot="5400000">
              <a:off x="1449362" y="3422637"/>
              <a:ext cx="457200" cy="469926"/>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8" name="Isosceles Triangle 67"/>
            <p:cNvSpPr/>
            <p:nvPr/>
          </p:nvSpPr>
          <p:spPr>
            <a:xfrm rot="5400000">
              <a:off x="1906587" y="3422637"/>
              <a:ext cx="457200" cy="469926"/>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9" name="Isosceles Triangle 68"/>
            <p:cNvSpPr/>
            <p:nvPr/>
          </p:nvSpPr>
          <p:spPr>
            <a:xfrm rot="5400000">
              <a:off x="2363812" y="3422637"/>
              <a:ext cx="457200" cy="469926"/>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0" name="Isosceles Triangle 69"/>
            <p:cNvSpPr/>
            <p:nvPr/>
          </p:nvSpPr>
          <p:spPr>
            <a:xfrm rot="5400000">
              <a:off x="1011979" y="3463121"/>
              <a:ext cx="381000" cy="392134"/>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1" name="Isosceles Triangle 70"/>
            <p:cNvSpPr/>
            <p:nvPr/>
          </p:nvSpPr>
          <p:spPr>
            <a:xfrm rot="5400000">
              <a:off x="1467617" y="3459945"/>
              <a:ext cx="381000" cy="392135"/>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6584" name="TextBox 71"/>
            <p:cNvSpPr txBox="1">
              <a:spLocks noChangeArrowheads="1"/>
            </p:cNvSpPr>
            <p:nvPr/>
          </p:nvSpPr>
          <p:spPr bwMode="auto">
            <a:xfrm>
              <a:off x="942909" y="3475077"/>
              <a:ext cx="306494" cy="353943"/>
            </a:xfrm>
            <a:prstGeom prst="rect">
              <a:avLst/>
            </a:prstGeom>
            <a:noFill/>
            <a:ln w="9525">
              <a:noFill/>
              <a:miter lim="800000"/>
              <a:headEnd/>
              <a:tailEnd/>
            </a:ln>
          </p:spPr>
          <p:txBody>
            <a:bodyPr wrap="none">
              <a:spAutoFit/>
            </a:bodyPr>
            <a:lstStyle/>
            <a:p>
              <a:r>
                <a:rPr lang="en-US" sz="1700"/>
                <a:t>2</a:t>
              </a:r>
            </a:p>
          </p:txBody>
        </p:sp>
        <p:sp>
          <p:nvSpPr>
            <p:cNvPr id="66585" name="TextBox 72"/>
            <p:cNvSpPr txBox="1">
              <a:spLocks noChangeArrowheads="1"/>
            </p:cNvSpPr>
            <p:nvPr/>
          </p:nvSpPr>
          <p:spPr bwMode="auto">
            <a:xfrm>
              <a:off x="1419601" y="3475077"/>
              <a:ext cx="306494" cy="353943"/>
            </a:xfrm>
            <a:prstGeom prst="rect">
              <a:avLst/>
            </a:prstGeom>
            <a:noFill/>
            <a:ln w="9525">
              <a:noFill/>
              <a:miter lim="800000"/>
              <a:headEnd/>
              <a:tailEnd/>
            </a:ln>
          </p:spPr>
          <p:txBody>
            <a:bodyPr wrap="none">
              <a:spAutoFit/>
            </a:bodyPr>
            <a:lstStyle/>
            <a:p>
              <a:r>
                <a:rPr lang="en-US" sz="1700"/>
                <a:t>2</a:t>
              </a:r>
            </a:p>
          </p:txBody>
        </p:sp>
        <p:sp>
          <p:nvSpPr>
            <p:cNvPr id="66586" name="TextBox 73"/>
            <p:cNvSpPr txBox="1">
              <a:spLocks noChangeArrowheads="1"/>
            </p:cNvSpPr>
            <p:nvPr/>
          </p:nvSpPr>
          <p:spPr bwMode="auto">
            <a:xfrm>
              <a:off x="1866169" y="3475077"/>
              <a:ext cx="306494" cy="353943"/>
            </a:xfrm>
            <a:prstGeom prst="rect">
              <a:avLst/>
            </a:prstGeom>
            <a:noFill/>
            <a:ln w="9525">
              <a:noFill/>
              <a:miter lim="800000"/>
              <a:headEnd/>
              <a:tailEnd/>
            </a:ln>
          </p:spPr>
          <p:txBody>
            <a:bodyPr wrap="none">
              <a:spAutoFit/>
            </a:bodyPr>
            <a:lstStyle/>
            <a:p>
              <a:r>
                <a:rPr lang="en-US" sz="1700"/>
                <a:t>1</a:t>
              </a:r>
            </a:p>
          </p:txBody>
        </p:sp>
        <p:sp>
          <p:nvSpPr>
            <p:cNvPr id="66587" name="TextBox 74"/>
            <p:cNvSpPr txBox="1">
              <a:spLocks noChangeArrowheads="1"/>
            </p:cNvSpPr>
            <p:nvPr/>
          </p:nvSpPr>
          <p:spPr bwMode="auto">
            <a:xfrm>
              <a:off x="2323369" y="3475077"/>
              <a:ext cx="306494" cy="353943"/>
            </a:xfrm>
            <a:prstGeom prst="rect">
              <a:avLst/>
            </a:prstGeom>
            <a:noFill/>
            <a:ln w="9525">
              <a:noFill/>
              <a:miter lim="800000"/>
              <a:headEnd/>
              <a:tailEnd/>
            </a:ln>
          </p:spPr>
          <p:txBody>
            <a:bodyPr wrap="none">
              <a:spAutoFit/>
            </a:bodyPr>
            <a:lstStyle/>
            <a:p>
              <a:r>
                <a:rPr lang="en-US" sz="1700" dirty="0"/>
                <a:t>1</a:t>
              </a:r>
            </a:p>
          </p:txBody>
        </p:sp>
      </p:grpSp>
      <p:pic>
        <p:nvPicPr>
          <p:cNvPr id="66566" name="Picture 76" descr="bTorMatrix.png"/>
          <p:cNvPicPr>
            <a:picLocks noChangeAspect="1"/>
          </p:cNvPicPr>
          <p:nvPr/>
        </p:nvPicPr>
        <p:blipFill>
          <a:blip r:embed="rId7"/>
          <a:srcRect/>
          <a:stretch>
            <a:fillRect/>
          </a:stretch>
        </p:blipFill>
        <p:spPr bwMode="auto">
          <a:xfrm>
            <a:off x="5841075" y="702642"/>
            <a:ext cx="880399" cy="704204"/>
          </a:xfrm>
          <a:prstGeom prst="rect">
            <a:avLst/>
          </a:prstGeom>
          <a:noFill/>
          <a:ln w="9525">
            <a:noFill/>
            <a:miter lim="800000"/>
            <a:headEnd/>
            <a:tailEnd/>
          </a:ln>
        </p:spPr>
      </p:pic>
      <p:cxnSp>
        <p:nvCxnSpPr>
          <p:cNvPr id="80" name="Straight Connector 79"/>
          <p:cNvCxnSpPr/>
          <p:nvPr/>
        </p:nvCxnSpPr>
        <p:spPr>
          <a:xfrm>
            <a:off x="76200" y="1552605"/>
            <a:ext cx="7162800" cy="0"/>
          </a:xfrm>
          <a:prstGeom prst="line">
            <a:avLst/>
          </a:prstGeom>
        </p:spPr>
        <p:style>
          <a:lnRef idx="2">
            <a:schemeClr val="accent1"/>
          </a:lnRef>
          <a:fillRef idx="0">
            <a:schemeClr val="accent1"/>
          </a:fillRef>
          <a:effectRef idx="1">
            <a:schemeClr val="accent1"/>
          </a:effectRef>
          <a:fontRef idx="minor">
            <a:schemeClr val="tx1"/>
          </a:fontRef>
        </p:style>
      </p:cxnSp>
      <p:grpSp>
        <p:nvGrpSpPr>
          <p:cNvPr id="50" name="Group 49"/>
          <p:cNvGrpSpPr/>
          <p:nvPr/>
        </p:nvGrpSpPr>
        <p:grpSpPr>
          <a:xfrm>
            <a:off x="640091" y="733644"/>
            <a:ext cx="1624665" cy="642201"/>
            <a:chOff x="5649895" y="3129280"/>
            <a:chExt cx="1624665" cy="642201"/>
          </a:xfrm>
        </p:grpSpPr>
        <p:pic>
          <p:nvPicPr>
            <p:cNvPr id="39" name="Picture 38" descr="bs_block.png"/>
            <p:cNvPicPr>
              <a:picLocks noChangeAspect="1"/>
            </p:cNvPicPr>
            <p:nvPr/>
          </p:nvPicPr>
          <p:blipFill>
            <a:blip r:embed="rId8"/>
            <a:srcRect t="87338" r="-3687" b="40"/>
            <a:stretch>
              <a:fillRect/>
            </a:stretch>
          </p:blipFill>
          <p:spPr>
            <a:xfrm>
              <a:off x="5822392" y="3129280"/>
              <a:ext cx="1452168" cy="471379"/>
            </a:xfrm>
            <a:prstGeom prst="rect">
              <a:avLst/>
            </a:prstGeom>
            <a:ln w="3175">
              <a:solidFill>
                <a:srgbClr val="FFFFFF"/>
              </a:solidFill>
            </a:ln>
          </p:spPr>
        </p:pic>
        <p:grpSp>
          <p:nvGrpSpPr>
            <p:cNvPr id="48" name="Group 47"/>
            <p:cNvGrpSpPr/>
            <p:nvPr/>
          </p:nvGrpSpPr>
          <p:grpSpPr>
            <a:xfrm>
              <a:off x="5649895" y="3151832"/>
              <a:ext cx="1557899" cy="619649"/>
              <a:chOff x="5649895" y="3151832"/>
              <a:chExt cx="1557899" cy="619649"/>
            </a:xfrm>
          </p:grpSpPr>
          <p:pic>
            <p:nvPicPr>
              <p:cNvPr id="40" name="Picture 39" descr="bs_block.png"/>
              <p:cNvPicPr>
                <a:picLocks noChangeAspect="1"/>
              </p:cNvPicPr>
              <p:nvPr/>
            </p:nvPicPr>
            <p:blipFill>
              <a:blip r:embed="rId8"/>
              <a:srcRect t="74713" r="-475" b="12910"/>
              <a:stretch>
                <a:fillRect/>
              </a:stretch>
            </p:blipFill>
            <p:spPr>
              <a:xfrm>
                <a:off x="5800621" y="3151832"/>
                <a:ext cx="1407173" cy="462225"/>
              </a:xfrm>
              <a:prstGeom prst="rect">
                <a:avLst/>
              </a:prstGeom>
              <a:ln w="3175">
                <a:solidFill>
                  <a:srgbClr val="FFFFFF"/>
                </a:solidFill>
              </a:ln>
            </p:spPr>
          </p:pic>
          <p:pic>
            <p:nvPicPr>
              <p:cNvPr id="41" name="Picture 40" descr="bs_block.png"/>
              <p:cNvPicPr>
                <a:picLocks noChangeAspect="1"/>
              </p:cNvPicPr>
              <p:nvPr/>
            </p:nvPicPr>
            <p:blipFill>
              <a:blip r:embed="rId8"/>
              <a:srcRect t="62290" r="12" b="25243"/>
              <a:stretch>
                <a:fillRect/>
              </a:stretch>
            </p:blipFill>
            <p:spPr>
              <a:xfrm>
                <a:off x="5775501" y="3178629"/>
                <a:ext cx="1400362" cy="465573"/>
              </a:xfrm>
              <a:prstGeom prst="rect">
                <a:avLst/>
              </a:prstGeom>
              <a:ln w="3175">
                <a:solidFill>
                  <a:srgbClr val="FFFFFF"/>
                </a:solidFill>
              </a:ln>
            </p:spPr>
          </p:pic>
          <p:pic>
            <p:nvPicPr>
              <p:cNvPr id="42" name="Picture 41" descr="bs_block.png"/>
              <p:cNvPicPr>
                <a:picLocks noChangeAspect="1"/>
              </p:cNvPicPr>
              <p:nvPr/>
            </p:nvPicPr>
            <p:blipFill>
              <a:blip r:embed="rId8"/>
              <a:srcRect t="49779" r="83" b="37755"/>
              <a:stretch>
                <a:fillRect/>
              </a:stretch>
            </p:blipFill>
            <p:spPr>
              <a:xfrm>
                <a:off x="5750378" y="3198725"/>
                <a:ext cx="1399359" cy="465574"/>
              </a:xfrm>
              <a:prstGeom prst="rect">
                <a:avLst/>
              </a:prstGeom>
              <a:ln w="3175">
                <a:solidFill>
                  <a:srgbClr val="FFFFFF"/>
                </a:solidFill>
              </a:ln>
            </p:spPr>
          </p:pic>
          <p:pic>
            <p:nvPicPr>
              <p:cNvPr id="43" name="Picture 42" descr="bs_block.png"/>
              <p:cNvPicPr>
                <a:picLocks noChangeAspect="1"/>
              </p:cNvPicPr>
              <p:nvPr/>
            </p:nvPicPr>
            <p:blipFill>
              <a:blip r:embed="rId8"/>
              <a:srcRect t="37179" r="-116" b="50355"/>
              <a:stretch>
                <a:fillRect/>
              </a:stretch>
            </p:blipFill>
            <p:spPr>
              <a:xfrm>
                <a:off x="5724366" y="3228870"/>
                <a:ext cx="1402149" cy="465574"/>
              </a:xfrm>
              <a:prstGeom prst="rect">
                <a:avLst/>
              </a:prstGeom>
              <a:ln w="3175">
                <a:solidFill>
                  <a:srgbClr val="FFFFFF"/>
                </a:solidFill>
              </a:ln>
            </p:spPr>
          </p:pic>
          <p:pic>
            <p:nvPicPr>
              <p:cNvPr id="44" name="Picture 43" descr="bs_block.png"/>
              <p:cNvPicPr>
                <a:picLocks noChangeAspect="1"/>
              </p:cNvPicPr>
              <p:nvPr/>
            </p:nvPicPr>
            <p:blipFill>
              <a:blip r:embed="rId8"/>
              <a:srcRect t="24668" r="196" b="62771"/>
              <a:stretch>
                <a:fillRect/>
              </a:stretch>
            </p:blipFill>
            <p:spPr>
              <a:xfrm>
                <a:off x="5702594" y="3252317"/>
                <a:ext cx="1397795" cy="469146"/>
              </a:xfrm>
              <a:prstGeom prst="rect">
                <a:avLst/>
              </a:prstGeom>
              <a:ln w="3175">
                <a:solidFill>
                  <a:srgbClr val="FFFFFF"/>
                </a:solidFill>
              </a:ln>
            </p:spPr>
          </p:pic>
          <p:pic>
            <p:nvPicPr>
              <p:cNvPr id="45" name="Picture 44" descr="bs_block.png"/>
              <p:cNvPicPr>
                <a:picLocks noChangeAspect="1"/>
              </p:cNvPicPr>
              <p:nvPr/>
            </p:nvPicPr>
            <p:blipFill>
              <a:blip r:embed="rId8"/>
              <a:srcRect t="12157" r="-97" b="75467"/>
              <a:stretch>
                <a:fillRect/>
              </a:stretch>
            </p:blipFill>
            <p:spPr>
              <a:xfrm>
                <a:off x="5675017" y="3282463"/>
                <a:ext cx="1401885" cy="462224"/>
              </a:xfrm>
              <a:prstGeom prst="rect">
                <a:avLst/>
              </a:prstGeom>
              <a:ln w="3175">
                <a:solidFill>
                  <a:srgbClr val="FFFFFF"/>
                </a:solidFill>
              </a:ln>
            </p:spPr>
          </p:pic>
          <p:pic>
            <p:nvPicPr>
              <p:cNvPr id="46" name="Picture 45" descr="bs_block.png"/>
              <p:cNvPicPr>
                <a:picLocks noChangeAspect="1"/>
              </p:cNvPicPr>
              <p:nvPr/>
            </p:nvPicPr>
            <p:blipFill>
              <a:blip r:embed="rId8"/>
              <a:srcRect r="-309" b="87709"/>
              <a:stretch>
                <a:fillRect/>
              </a:stretch>
            </p:blipFill>
            <p:spPr>
              <a:xfrm>
                <a:off x="5649895" y="3312440"/>
                <a:ext cx="1404840" cy="459041"/>
              </a:xfrm>
              <a:prstGeom prst="rect">
                <a:avLst/>
              </a:prstGeom>
              <a:ln w="3175">
                <a:solidFill>
                  <a:srgbClr val="FFFFFF"/>
                </a:solidFill>
              </a:ln>
            </p:spPr>
          </p:pic>
        </p:grpSp>
        <p:sp>
          <p:nvSpPr>
            <p:cNvPr id="49" name="TextBox 48"/>
            <p:cNvSpPr txBox="1"/>
            <p:nvPr/>
          </p:nvSpPr>
          <p:spPr bwMode="auto">
            <a:xfrm>
              <a:off x="6121460" y="3356144"/>
              <a:ext cx="439648" cy="354025"/>
            </a:xfrm>
            <a:prstGeom prst="rect">
              <a:avLst/>
            </a:prstGeom>
            <a:noFill/>
            <a:effectLst/>
          </p:spPr>
          <p:txBody>
            <a:bodyPr wrap="none">
              <a:spAutoFit/>
            </a:bodyPr>
            <a:lstStyle/>
            <a:p>
              <a:pPr>
                <a:defRPr/>
              </a:pPr>
              <a:r>
                <a:rPr lang="en-US" sz="1700" dirty="0">
                  <a:ln w="3175">
                    <a:solidFill>
                      <a:schemeClr val="bg1"/>
                    </a:solidFill>
                  </a:ln>
                  <a:solidFill>
                    <a:srgbClr val="FFFFFF"/>
                  </a:solidFill>
                  <a:effectLst>
                    <a:outerShdw blurRad="50800" dist="38100" dir="2700000" algn="tl" rotWithShape="0">
                      <a:prstClr val="black">
                        <a:alpha val="40000"/>
                      </a:prstClr>
                    </a:outerShdw>
                  </a:effectLst>
                  <a:cs typeface="+mn-cs"/>
                </a:rPr>
                <a:t>Bs</a:t>
              </a:r>
            </a:p>
          </p:txBody>
        </p:sp>
      </p:grpSp>
      <p:sp>
        <p:nvSpPr>
          <p:cNvPr id="51" name="Isosceles Triangle 50"/>
          <p:cNvSpPr/>
          <p:nvPr/>
        </p:nvSpPr>
        <p:spPr bwMode="auto">
          <a:xfrm rot="5400000">
            <a:off x="618892" y="2588419"/>
            <a:ext cx="381000" cy="392112"/>
          </a:xfrm>
          <a:prstGeom prst="triangl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nvGrpSpPr>
          <p:cNvPr id="82" name="Group 81"/>
          <p:cNvGrpSpPr/>
          <p:nvPr/>
        </p:nvGrpSpPr>
        <p:grpSpPr>
          <a:xfrm>
            <a:off x="5130598" y="2470843"/>
            <a:ext cx="2005402" cy="627265"/>
            <a:chOff x="3825214" y="3357449"/>
            <a:chExt cx="2005402" cy="627265"/>
          </a:xfrm>
        </p:grpSpPr>
        <p:grpSp>
          <p:nvGrpSpPr>
            <p:cNvPr id="105" name="Group 104"/>
            <p:cNvGrpSpPr/>
            <p:nvPr/>
          </p:nvGrpSpPr>
          <p:grpSpPr>
            <a:xfrm>
              <a:off x="3825214" y="3357449"/>
              <a:ext cx="2005402" cy="627265"/>
              <a:chOff x="5483629" y="2494164"/>
              <a:chExt cx="2005402" cy="627265"/>
            </a:xfrm>
          </p:grpSpPr>
          <p:pic>
            <p:nvPicPr>
              <p:cNvPr id="96" name="Picture 95" descr="rs_28-31.png"/>
              <p:cNvPicPr>
                <a:picLocks noChangeAspect="1"/>
              </p:cNvPicPr>
              <p:nvPr/>
            </p:nvPicPr>
            <p:blipFill>
              <a:blip r:embed="rId9"/>
              <a:srcRect r="-65"/>
              <a:stretch>
                <a:fillRect/>
              </a:stretch>
            </p:blipFill>
            <p:spPr>
              <a:xfrm>
                <a:off x="5659038" y="2494164"/>
                <a:ext cx="1829993" cy="457200"/>
              </a:xfrm>
              <a:prstGeom prst="rect">
                <a:avLst/>
              </a:prstGeom>
              <a:ln w="3175">
                <a:solidFill>
                  <a:srgbClr val="FFFFFF"/>
                </a:solidFill>
              </a:ln>
            </p:spPr>
          </p:pic>
          <p:pic>
            <p:nvPicPr>
              <p:cNvPr id="97" name="Picture 96" descr="rs_24-27.png"/>
              <p:cNvPicPr>
                <a:picLocks noChangeAspect="1"/>
              </p:cNvPicPr>
              <p:nvPr/>
            </p:nvPicPr>
            <p:blipFill>
              <a:blip r:embed="rId10"/>
              <a:srcRect r="251"/>
              <a:stretch>
                <a:fillRect/>
              </a:stretch>
            </p:blipFill>
            <p:spPr>
              <a:xfrm>
                <a:off x="5648121" y="2512838"/>
                <a:ext cx="1824242" cy="457200"/>
              </a:xfrm>
              <a:prstGeom prst="rect">
                <a:avLst/>
              </a:prstGeom>
              <a:ln w="3175">
                <a:solidFill>
                  <a:srgbClr val="FFFFFF"/>
                </a:solidFill>
              </a:ln>
            </p:spPr>
          </p:pic>
          <p:pic>
            <p:nvPicPr>
              <p:cNvPr id="98" name="Picture 97" descr="rs_20-23.png"/>
              <p:cNvPicPr>
                <a:picLocks noChangeAspect="1"/>
              </p:cNvPicPr>
              <p:nvPr/>
            </p:nvPicPr>
            <p:blipFill>
              <a:blip r:embed="rId11"/>
              <a:srcRect r="78"/>
              <a:stretch>
                <a:fillRect/>
              </a:stretch>
            </p:blipFill>
            <p:spPr>
              <a:xfrm>
                <a:off x="5628327" y="2534474"/>
                <a:ext cx="1827367" cy="457200"/>
              </a:xfrm>
              <a:prstGeom prst="rect">
                <a:avLst/>
              </a:prstGeom>
              <a:ln w="3175">
                <a:solidFill>
                  <a:srgbClr val="FFFFFF"/>
                </a:solidFill>
              </a:ln>
            </p:spPr>
          </p:pic>
          <p:pic>
            <p:nvPicPr>
              <p:cNvPr id="99" name="Picture 98" descr="rs_16-19.png"/>
              <p:cNvPicPr>
                <a:picLocks noChangeAspect="1"/>
              </p:cNvPicPr>
              <p:nvPr/>
            </p:nvPicPr>
            <p:blipFill>
              <a:blip r:embed="rId12"/>
              <a:srcRect r="38"/>
              <a:stretch>
                <a:fillRect/>
              </a:stretch>
            </p:blipFill>
            <p:spPr>
              <a:xfrm>
                <a:off x="5608533" y="2553150"/>
                <a:ext cx="1828111" cy="457200"/>
              </a:xfrm>
              <a:prstGeom prst="rect">
                <a:avLst/>
              </a:prstGeom>
              <a:ln w="3175">
                <a:solidFill>
                  <a:srgbClr val="FFFFFF"/>
                </a:solidFill>
              </a:ln>
            </p:spPr>
          </p:pic>
          <p:pic>
            <p:nvPicPr>
              <p:cNvPr id="100" name="Picture 99" descr="rs_12-15.png"/>
              <p:cNvPicPr>
                <a:picLocks noChangeAspect="1"/>
              </p:cNvPicPr>
              <p:nvPr/>
            </p:nvPicPr>
            <p:blipFill>
              <a:blip r:embed="rId13"/>
              <a:srcRect r="121"/>
              <a:stretch>
                <a:fillRect/>
              </a:stretch>
            </p:blipFill>
            <p:spPr>
              <a:xfrm>
                <a:off x="5593366" y="2574085"/>
                <a:ext cx="1826609" cy="457200"/>
              </a:xfrm>
              <a:prstGeom prst="rect">
                <a:avLst/>
              </a:prstGeom>
              <a:ln w="3175">
                <a:solidFill>
                  <a:srgbClr val="FFFFFF"/>
                </a:solidFill>
              </a:ln>
            </p:spPr>
          </p:pic>
          <p:pic>
            <p:nvPicPr>
              <p:cNvPr id="101" name="Picture 100" descr="rs_8-11.png"/>
              <p:cNvPicPr>
                <a:picLocks noChangeAspect="1"/>
              </p:cNvPicPr>
              <p:nvPr/>
            </p:nvPicPr>
            <p:blipFill>
              <a:blip r:embed="rId14"/>
              <a:srcRect r="5"/>
              <a:stretch>
                <a:fillRect/>
              </a:stretch>
            </p:blipFill>
            <p:spPr>
              <a:xfrm>
                <a:off x="5562704" y="2589963"/>
                <a:ext cx="1828696" cy="457200"/>
              </a:xfrm>
              <a:prstGeom prst="rect">
                <a:avLst/>
              </a:prstGeom>
              <a:ln w="3175">
                <a:solidFill>
                  <a:srgbClr val="FFFFFF"/>
                </a:solidFill>
              </a:ln>
            </p:spPr>
          </p:pic>
          <p:pic>
            <p:nvPicPr>
              <p:cNvPr id="102" name="Picture 101" descr="rs_08-11.png"/>
              <p:cNvPicPr>
                <a:picLocks noChangeAspect="1"/>
              </p:cNvPicPr>
              <p:nvPr/>
            </p:nvPicPr>
            <p:blipFill>
              <a:blip r:embed="rId14"/>
              <a:srcRect r="79"/>
              <a:stretch>
                <a:fillRect/>
              </a:stretch>
            </p:blipFill>
            <p:spPr>
              <a:xfrm>
                <a:off x="5528329" y="2615095"/>
                <a:ext cx="1827352" cy="457200"/>
              </a:xfrm>
              <a:prstGeom prst="rect">
                <a:avLst/>
              </a:prstGeom>
              <a:ln w="3175">
                <a:solidFill>
                  <a:srgbClr val="FFFFFF"/>
                </a:solidFill>
              </a:ln>
            </p:spPr>
          </p:pic>
          <p:pic>
            <p:nvPicPr>
              <p:cNvPr id="103" name="Picture 102" descr="rs_04-07.png"/>
              <p:cNvPicPr>
                <a:picLocks noChangeAspect="1"/>
              </p:cNvPicPr>
              <p:nvPr/>
            </p:nvPicPr>
            <p:blipFill>
              <a:blip r:embed="rId15"/>
              <a:srcRect r="-342"/>
              <a:stretch>
                <a:fillRect/>
              </a:stretch>
            </p:blipFill>
            <p:spPr>
              <a:xfrm>
                <a:off x="5508750" y="2636891"/>
                <a:ext cx="1835025" cy="457200"/>
              </a:xfrm>
              <a:prstGeom prst="rect">
                <a:avLst/>
              </a:prstGeom>
              <a:ln w="3175">
                <a:solidFill>
                  <a:srgbClr val="FFFFFF"/>
                </a:solidFill>
              </a:ln>
            </p:spPr>
          </p:pic>
          <p:pic>
            <p:nvPicPr>
              <p:cNvPr id="104" name="Picture 103" descr="rs_00-03.png"/>
              <p:cNvPicPr>
                <a:picLocks noChangeAspect="1"/>
              </p:cNvPicPr>
              <p:nvPr/>
            </p:nvPicPr>
            <p:blipFill>
              <a:blip r:embed="rId16"/>
              <a:srcRect r="-150"/>
              <a:stretch>
                <a:fillRect/>
              </a:stretch>
            </p:blipFill>
            <p:spPr>
              <a:xfrm>
                <a:off x="5483629" y="2664229"/>
                <a:ext cx="1831571" cy="457200"/>
              </a:xfrm>
              <a:prstGeom prst="rect">
                <a:avLst/>
              </a:prstGeom>
              <a:ln w="3175">
                <a:solidFill>
                  <a:srgbClr val="FFFFFF"/>
                </a:solidFill>
              </a:ln>
            </p:spPr>
          </p:pic>
        </p:grpSp>
        <p:sp>
          <p:nvSpPr>
            <p:cNvPr id="62" name="TextBox 61"/>
            <p:cNvSpPr txBox="1"/>
            <p:nvPr/>
          </p:nvSpPr>
          <p:spPr bwMode="auto">
            <a:xfrm>
              <a:off x="4427208" y="3576120"/>
              <a:ext cx="609391" cy="354217"/>
            </a:xfrm>
            <a:prstGeom prst="rect">
              <a:avLst/>
            </a:prstGeom>
            <a:noFill/>
          </p:spPr>
          <p:txBody>
            <a:bodyPr>
              <a:spAutoFit/>
            </a:bodyPr>
            <a:lstStyle/>
            <a:p>
              <a:pPr algn="ctr">
                <a:defRPr/>
              </a:pPr>
              <a:r>
                <a:rPr lang="en-US" sz="1700" dirty="0">
                  <a:ln w="3175">
                    <a:solidFill>
                      <a:schemeClr val="bg1"/>
                    </a:solidFill>
                  </a:ln>
                  <a:solidFill>
                    <a:srgbClr val="FFFFFF"/>
                  </a:solidFill>
                  <a:cs typeface="+mn-cs"/>
                </a:rPr>
                <a:t>Rs</a:t>
              </a:r>
            </a:p>
          </p:txBody>
        </p:sp>
      </p:grpSp>
      <p:grpSp>
        <p:nvGrpSpPr>
          <p:cNvPr id="106" name="Group 105"/>
          <p:cNvGrpSpPr/>
          <p:nvPr/>
        </p:nvGrpSpPr>
        <p:grpSpPr>
          <a:xfrm>
            <a:off x="1653415" y="2463617"/>
            <a:ext cx="642859" cy="641716"/>
            <a:chOff x="5615796" y="2507147"/>
            <a:chExt cx="642859" cy="641716"/>
          </a:xfrm>
        </p:grpSpPr>
        <p:sp>
          <p:nvSpPr>
            <p:cNvPr id="107" name="Rectangle 106"/>
            <p:cNvSpPr/>
            <p:nvPr/>
          </p:nvSpPr>
          <p:spPr>
            <a:xfrm>
              <a:off x="5801455" y="2507147"/>
              <a:ext cx="457200" cy="439948"/>
            </a:xfrm>
            <a:prstGeom prst="rect">
              <a:avLst/>
            </a:prstGeom>
            <a:ln cmpd="sng">
              <a:solidFill>
                <a:srgbClr val="7030A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sp>
          <p:nvSpPr>
            <p:cNvPr id="108" name="Rectangle 107"/>
            <p:cNvSpPr/>
            <p:nvPr/>
          </p:nvSpPr>
          <p:spPr>
            <a:xfrm>
              <a:off x="5777627" y="2533953"/>
              <a:ext cx="457200" cy="439948"/>
            </a:xfrm>
            <a:prstGeom prst="rect">
              <a:avLst/>
            </a:prstGeom>
            <a:ln cmpd="sng">
              <a:solidFill>
                <a:srgbClr val="0070C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sp>
          <p:nvSpPr>
            <p:cNvPr id="109" name="Rectangle 108"/>
            <p:cNvSpPr/>
            <p:nvPr/>
          </p:nvSpPr>
          <p:spPr>
            <a:xfrm>
              <a:off x="5756778" y="2557781"/>
              <a:ext cx="457200" cy="439948"/>
            </a:xfrm>
            <a:prstGeom prst="rect">
              <a:avLst/>
            </a:prstGeom>
            <a:ln cmpd="sng">
              <a:solidFill>
                <a:srgbClr val="00B0F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sp>
          <p:nvSpPr>
            <p:cNvPr id="110" name="Rectangle 109"/>
            <p:cNvSpPr/>
            <p:nvPr/>
          </p:nvSpPr>
          <p:spPr>
            <a:xfrm>
              <a:off x="5726993" y="2581610"/>
              <a:ext cx="457200" cy="439948"/>
            </a:xfrm>
            <a:prstGeom prst="rect">
              <a:avLst/>
            </a:prstGeom>
            <a:ln cmpd="sng">
              <a:solidFill>
                <a:srgbClr val="00B05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sp>
          <p:nvSpPr>
            <p:cNvPr id="111" name="Rectangle 110"/>
            <p:cNvSpPr/>
            <p:nvPr/>
          </p:nvSpPr>
          <p:spPr>
            <a:xfrm>
              <a:off x="5694229" y="2611395"/>
              <a:ext cx="457200" cy="439948"/>
            </a:xfrm>
            <a:prstGeom prst="rect">
              <a:avLst/>
            </a:prstGeom>
            <a:ln cmpd="sng">
              <a:solidFill>
                <a:srgbClr val="92D05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sp>
          <p:nvSpPr>
            <p:cNvPr id="112" name="Rectangle 111"/>
            <p:cNvSpPr/>
            <p:nvPr/>
          </p:nvSpPr>
          <p:spPr>
            <a:xfrm>
              <a:off x="5670401" y="2644158"/>
              <a:ext cx="457200" cy="439948"/>
            </a:xfrm>
            <a:prstGeom prst="rect">
              <a:avLst/>
            </a:prstGeom>
            <a:ln cmpd="sng">
              <a:solidFill>
                <a:srgbClr val="FFFF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sp>
          <p:nvSpPr>
            <p:cNvPr id="113" name="Rectangle 112"/>
            <p:cNvSpPr/>
            <p:nvPr/>
          </p:nvSpPr>
          <p:spPr>
            <a:xfrm>
              <a:off x="5643098" y="2673447"/>
              <a:ext cx="457200" cy="439948"/>
            </a:xfrm>
            <a:prstGeom prst="rect">
              <a:avLst/>
            </a:prstGeom>
            <a:ln cmpd="sng">
              <a:solidFill>
                <a:srgbClr val="FFC0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pic>
          <p:nvPicPr>
            <p:cNvPr id="114" name="Picture 113" descr="bs_block.png"/>
            <p:cNvPicPr>
              <a:picLocks noChangeAspect="1"/>
            </p:cNvPicPr>
            <p:nvPr/>
          </p:nvPicPr>
          <p:blipFill>
            <a:blip r:embed="rId8"/>
            <a:srcRect r="67355" b="87709"/>
            <a:stretch>
              <a:fillRect/>
            </a:stretch>
          </p:blipFill>
          <p:spPr>
            <a:xfrm>
              <a:off x="5622394" y="2689822"/>
              <a:ext cx="457200" cy="459041"/>
            </a:xfrm>
            <a:prstGeom prst="rect">
              <a:avLst/>
            </a:prstGeom>
            <a:ln w="3175">
              <a:solidFill>
                <a:srgbClr val="FFFFFF"/>
              </a:solidFill>
            </a:ln>
          </p:spPr>
        </p:pic>
        <p:sp>
          <p:nvSpPr>
            <p:cNvPr id="115" name="Rectangle 114"/>
            <p:cNvSpPr/>
            <p:nvPr/>
          </p:nvSpPr>
          <p:spPr>
            <a:xfrm>
              <a:off x="5615796" y="2702736"/>
              <a:ext cx="457200" cy="439948"/>
            </a:xfrm>
            <a:prstGeom prst="rect">
              <a:avLst/>
            </a:prstGeom>
            <a:ln cmpd="sng">
              <a:solidFill>
                <a:srgbClr val="FF00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152" name="Group 151"/>
          <p:cNvGrpSpPr/>
          <p:nvPr/>
        </p:nvGrpSpPr>
        <p:grpSpPr>
          <a:xfrm>
            <a:off x="2667634" y="1680760"/>
            <a:ext cx="554302" cy="2207430"/>
            <a:chOff x="2535203" y="1769046"/>
            <a:chExt cx="554302" cy="2207430"/>
          </a:xfrm>
        </p:grpSpPr>
        <p:pic>
          <p:nvPicPr>
            <p:cNvPr id="78" name="Picture 76" descr="bTorMatrix.png"/>
            <p:cNvPicPr>
              <a:picLocks noChangeAspect="1"/>
            </p:cNvPicPr>
            <p:nvPr/>
          </p:nvPicPr>
          <p:blipFill>
            <a:blip r:embed="rId7"/>
            <a:srcRect r="80044"/>
            <a:stretch>
              <a:fillRect/>
            </a:stretch>
          </p:blipFill>
          <p:spPr bwMode="auto">
            <a:xfrm>
              <a:off x="2538629" y="1777469"/>
              <a:ext cx="548640" cy="2199007"/>
            </a:xfrm>
            <a:prstGeom prst="rect">
              <a:avLst/>
            </a:prstGeom>
            <a:noFill/>
            <a:ln w="44450">
              <a:noFill/>
              <a:miter lim="800000"/>
              <a:headEnd/>
              <a:tailEnd/>
            </a:ln>
          </p:spPr>
        </p:pic>
        <p:sp>
          <p:nvSpPr>
            <p:cNvPr id="95" name="Rectangle 94"/>
            <p:cNvSpPr/>
            <p:nvPr/>
          </p:nvSpPr>
          <p:spPr>
            <a:xfrm>
              <a:off x="2544340" y="1769046"/>
              <a:ext cx="536029" cy="293084"/>
            </a:xfrm>
            <a:prstGeom prst="rect">
              <a:avLst/>
            </a:prstGeom>
            <a:ln w="44450" cmpd="sng">
              <a:solidFill>
                <a:srgbClr val="FF00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7" name="Rectangle 116"/>
            <p:cNvSpPr/>
            <p:nvPr/>
          </p:nvSpPr>
          <p:spPr>
            <a:xfrm>
              <a:off x="2538249" y="2088217"/>
              <a:ext cx="548211" cy="238773"/>
            </a:xfrm>
            <a:prstGeom prst="rect">
              <a:avLst/>
            </a:prstGeom>
            <a:ln w="44450" cmpd="sng">
              <a:solidFill>
                <a:srgbClr val="FFC0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8" name="Rectangle 117"/>
            <p:cNvSpPr/>
            <p:nvPr/>
          </p:nvSpPr>
          <p:spPr>
            <a:xfrm>
              <a:off x="2538249" y="2339604"/>
              <a:ext cx="548211" cy="258554"/>
            </a:xfrm>
            <a:prstGeom prst="rect">
              <a:avLst/>
            </a:prstGeom>
            <a:ln w="44450" cmpd="sng">
              <a:solidFill>
                <a:srgbClr val="FFFF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9" name="Rectangle 118"/>
            <p:cNvSpPr/>
            <p:nvPr/>
          </p:nvSpPr>
          <p:spPr>
            <a:xfrm>
              <a:off x="2538249" y="2610771"/>
              <a:ext cx="548211" cy="253918"/>
            </a:xfrm>
            <a:prstGeom prst="rect">
              <a:avLst/>
            </a:prstGeom>
            <a:ln w="44450" cmpd="sng">
              <a:solidFill>
                <a:srgbClr val="92D05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0" name="Rectangle 119"/>
            <p:cNvSpPr/>
            <p:nvPr/>
          </p:nvSpPr>
          <p:spPr>
            <a:xfrm>
              <a:off x="2538249" y="2881937"/>
              <a:ext cx="548211" cy="261459"/>
            </a:xfrm>
            <a:prstGeom prst="rect">
              <a:avLst/>
            </a:prstGeom>
            <a:ln w="44450" cmpd="sng">
              <a:solidFill>
                <a:srgbClr val="00B05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1" name="Rectangle 120"/>
            <p:cNvSpPr/>
            <p:nvPr/>
          </p:nvSpPr>
          <p:spPr>
            <a:xfrm>
              <a:off x="2538249" y="3159410"/>
              <a:ext cx="548211" cy="245942"/>
            </a:xfrm>
            <a:prstGeom prst="rect">
              <a:avLst/>
            </a:prstGeom>
            <a:ln w="44450" cmpd="sng">
              <a:solidFill>
                <a:srgbClr val="00B0F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2" name="Rectangle 121"/>
            <p:cNvSpPr/>
            <p:nvPr/>
          </p:nvSpPr>
          <p:spPr>
            <a:xfrm>
              <a:off x="2538249" y="3430577"/>
              <a:ext cx="548211" cy="242789"/>
            </a:xfrm>
            <a:prstGeom prst="rect">
              <a:avLst/>
            </a:prstGeom>
            <a:ln w="44450" cmpd="sng">
              <a:solidFill>
                <a:srgbClr val="0070C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3" name="Rectangle 122"/>
            <p:cNvSpPr/>
            <p:nvPr/>
          </p:nvSpPr>
          <p:spPr>
            <a:xfrm>
              <a:off x="2535203" y="3701744"/>
              <a:ext cx="554302" cy="262848"/>
            </a:xfrm>
            <a:prstGeom prst="rect">
              <a:avLst/>
            </a:prstGeom>
            <a:ln w="44450" cmpd="sng">
              <a:solidFill>
                <a:srgbClr val="7030A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142" name="Group 141"/>
          <p:cNvGrpSpPr/>
          <p:nvPr/>
        </p:nvGrpSpPr>
        <p:grpSpPr>
          <a:xfrm>
            <a:off x="3931006" y="2463617"/>
            <a:ext cx="642859" cy="641716"/>
            <a:chOff x="5615796" y="2507147"/>
            <a:chExt cx="642859" cy="641716"/>
          </a:xfrm>
        </p:grpSpPr>
        <p:sp>
          <p:nvSpPr>
            <p:cNvPr id="143" name="Rectangle 142"/>
            <p:cNvSpPr/>
            <p:nvPr/>
          </p:nvSpPr>
          <p:spPr>
            <a:xfrm>
              <a:off x="5801455" y="2507147"/>
              <a:ext cx="457200" cy="439948"/>
            </a:xfrm>
            <a:prstGeom prst="rect">
              <a:avLst/>
            </a:prstGeom>
            <a:ln cmpd="sng">
              <a:solidFill>
                <a:srgbClr val="7030A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sp>
          <p:nvSpPr>
            <p:cNvPr id="144" name="Rectangle 143"/>
            <p:cNvSpPr/>
            <p:nvPr/>
          </p:nvSpPr>
          <p:spPr>
            <a:xfrm>
              <a:off x="5777627" y="2533953"/>
              <a:ext cx="457200" cy="439948"/>
            </a:xfrm>
            <a:prstGeom prst="rect">
              <a:avLst/>
            </a:prstGeom>
            <a:ln cmpd="sng">
              <a:solidFill>
                <a:srgbClr val="0070C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sp>
          <p:nvSpPr>
            <p:cNvPr id="145" name="Rectangle 144"/>
            <p:cNvSpPr/>
            <p:nvPr/>
          </p:nvSpPr>
          <p:spPr>
            <a:xfrm>
              <a:off x="5756778" y="2557781"/>
              <a:ext cx="457200" cy="439948"/>
            </a:xfrm>
            <a:prstGeom prst="rect">
              <a:avLst/>
            </a:prstGeom>
            <a:ln cmpd="sng">
              <a:solidFill>
                <a:srgbClr val="00B0F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sp>
          <p:nvSpPr>
            <p:cNvPr id="146" name="Rectangle 145"/>
            <p:cNvSpPr/>
            <p:nvPr/>
          </p:nvSpPr>
          <p:spPr>
            <a:xfrm>
              <a:off x="5726993" y="2581610"/>
              <a:ext cx="457200" cy="439948"/>
            </a:xfrm>
            <a:prstGeom prst="rect">
              <a:avLst/>
            </a:prstGeom>
            <a:ln cmpd="sng">
              <a:solidFill>
                <a:srgbClr val="00B05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sp>
          <p:nvSpPr>
            <p:cNvPr id="147" name="Rectangle 146"/>
            <p:cNvSpPr/>
            <p:nvPr/>
          </p:nvSpPr>
          <p:spPr>
            <a:xfrm>
              <a:off x="5694229" y="2611395"/>
              <a:ext cx="457200" cy="439948"/>
            </a:xfrm>
            <a:prstGeom prst="rect">
              <a:avLst/>
            </a:prstGeom>
            <a:ln cmpd="sng">
              <a:solidFill>
                <a:srgbClr val="92D05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sp>
          <p:nvSpPr>
            <p:cNvPr id="148" name="Rectangle 147"/>
            <p:cNvSpPr/>
            <p:nvPr/>
          </p:nvSpPr>
          <p:spPr>
            <a:xfrm>
              <a:off x="5670401" y="2644158"/>
              <a:ext cx="457200" cy="439948"/>
            </a:xfrm>
            <a:prstGeom prst="rect">
              <a:avLst/>
            </a:prstGeom>
            <a:ln cmpd="sng">
              <a:solidFill>
                <a:srgbClr val="FFFF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sp>
          <p:nvSpPr>
            <p:cNvPr id="149" name="Rectangle 148"/>
            <p:cNvSpPr/>
            <p:nvPr/>
          </p:nvSpPr>
          <p:spPr>
            <a:xfrm>
              <a:off x="5643098" y="2673447"/>
              <a:ext cx="457200" cy="439948"/>
            </a:xfrm>
            <a:prstGeom prst="rect">
              <a:avLst/>
            </a:prstGeom>
            <a:ln cmpd="sng">
              <a:solidFill>
                <a:srgbClr val="FFC0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pic>
          <p:nvPicPr>
            <p:cNvPr id="150" name="Picture 149" descr="bs_block.png"/>
            <p:cNvPicPr>
              <a:picLocks noChangeAspect="1"/>
            </p:cNvPicPr>
            <p:nvPr/>
          </p:nvPicPr>
          <p:blipFill>
            <a:blip r:embed="rId8"/>
            <a:srcRect r="67355" b="87709"/>
            <a:stretch>
              <a:fillRect/>
            </a:stretch>
          </p:blipFill>
          <p:spPr>
            <a:xfrm>
              <a:off x="5622394" y="2689822"/>
              <a:ext cx="457200" cy="459041"/>
            </a:xfrm>
            <a:prstGeom prst="rect">
              <a:avLst/>
            </a:prstGeom>
            <a:ln w="3175">
              <a:solidFill>
                <a:srgbClr val="FFFFFF"/>
              </a:solidFill>
            </a:ln>
          </p:spPr>
        </p:pic>
        <p:sp>
          <p:nvSpPr>
            <p:cNvPr id="151" name="Rectangle 150"/>
            <p:cNvSpPr/>
            <p:nvPr/>
          </p:nvSpPr>
          <p:spPr>
            <a:xfrm>
              <a:off x="5615796" y="2702736"/>
              <a:ext cx="457200" cy="439948"/>
            </a:xfrm>
            <a:prstGeom prst="rect">
              <a:avLst/>
            </a:prstGeom>
            <a:ln cmpd="sng">
              <a:solidFill>
                <a:srgbClr val="FF00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153" name="TextBox 152"/>
          <p:cNvSpPr txBox="1"/>
          <p:nvPr/>
        </p:nvSpPr>
        <p:spPr>
          <a:xfrm>
            <a:off x="2358523" y="2607504"/>
            <a:ext cx="261610" cy="353943"/>
          </a:xfrm>
          <a:prstGeom prst="rect">
            <a:avLst/>
          </a:prstGeom>
          <a:noFill/>
        </p:spPr>
        <p:txBody>
          <a:bodyPr wrap="none" rtlCol="0">
            <a:spAutoFit/>
          </a:bodyPr>
          <a:lstStyle/>
          <a:p>
            <a:r>
              <a:rPr lang="en-US" sz="1700" dirty="0" smtClean="0">
                <a:latin typeface="Arial"/>
                <a:cs typeface="Arial"/>
              </a:rPr>
              <a:t>•</a:t>
            </a:r>
            <a:endParaRPr lang="en-US" sz="1700" dirty="0" smtClean="0"/>
          </a:p>
        </p:txBody>
      </p:sp>
      <p:sp>
        <p:nvSpPr>
          <p:cNvPr id="154" name="TextBox 153"/>
          <p:cNvSpPr txBox="1"/>
          <p:nvPr/>
        </p:nvSpPr>
        <p:spPr>
          <a:xfrm>
            <a:off x="3449495" y="2607504"/>
            <a:ext cx="311304" cy="353943"/>
          </a:xfrm>
          <a:prstGeom prst="rect">
            <a:avLst/>
          </a:prstGeom>
          <a:noFill/>
        </p:spPr>
        <p:txBody>
          <a:bodyPr wrap="none" rtlCol="0">
            <a:spAutoFit/>
          </a:bodyPr>
          <a:lstStyle/>
          <a:p>
            <a:r>
              <a:rPr lang="en-US" sz="1700" dirty="0" smtClean="0"/>
              <a:t>=</a:t>
            </a:r>
          </a:p>
        </p:txBody>
      </p:sp>
      <p:grpSp>
        <p:nvGrpSpPr>
          <p:cNvPr id="171" name="Group 170"/>
          <p:cNvGrpSpPr/>
          <p:nvPr/>
        </p:nvGrpSpPr>
        <p:grpSpPr>
          <a:xfrm>
            <a:off x="4666593" y="88287"/>
            <a:ext cx="2617077" cy="479041"/>
            <a:chOff x="4672899" y="18918"/>
            <a:chExt cx="2617077" cy="479041"/>
          </a:xfrm>
        </p:grpSpPr>
        <p:sp>
          <p:nvSpPr>
            <p:cNvPr id="172" name="Rectangle 171"/>
            <p:cNvSpPr/>
            <p:nvPr/>
          </p:nvSpPr>
          <p:spPr>
            <a:xfrm>
              <a:off x="4672899" y="18918"/>
              <a:ext cx="2617077" cy="479041"/>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173" name="Straight Arrow Connector 172"/>
            <p:cNvCxnSpPr/>
            <p:nvPr/>
          </p:nvCxnSpPr>
          <p:spPr>
            <a:xfrm>
              <a:off x="4699792" y="281233"/>
              <a:ext cx="2516226" cy="1270"/>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174" name="Picture 173" descr="overview_direct.bmp"/>
            <p:cNvPicPr>
              <a:picLocks noChangeAspect="1"/>
            </p:cNvPicPr>
            <p:nvPr/>
          </p:nvPicPr>
          <p:blipFill>
            <a:blip r:embed="rId17"/>
            <a:srcRect t="28129" b="14064"/>
            <a:stretch>
              <a:fillRect/>
            </a:stretch>
          </p:blipFill>
          <p:spPr>
            <a:xfrm>
              <a:off x="5961267" y="155068"/>
              <a:ext cx="438701" cy="253600"/>
            </a:xfrm>
            <a:prstGeom prst="rect">
              <a:avLst/>
            </a:prstGeom>
          </p:spPr>
        </p:pic>
        <p:pic>
          <p:nvPicPr>
            <p:cNvPr id="175" name="Picture 174" descr="overview_interfaces.bmp"/>
            <p:cNvPicPr>
              <a:picLocks noChangeAspect="1"/>
            </p:cNvPicPr>
            <p:nvPr/>
          </p:nvPicPr>
          <p:blipFill>
            <a:blip r:embed="rId18"/>
            <a:srcRect t="28129" b="14064"/>
            <a:stretch>
              <a:fillRect/>
            </a:stretch>
          </p:blipFill>
          <p:spPr>
            <a:xfrm>
              <a:off x="6505861" y="155068"/>
              <a:ext cx="438701" cy="253600"/>
            </a:xfrm>
            <a:prstGeom prst="rect">
              <a:avLst/>
            </a:prstGeom>
          </p:spPr>
        </p:pic>
        <p:pic>
          <p:nvPicPr>
            <p:cNvPr id="176" name="Picture 175" descr="overview_nothing.bmp"/>
            <p:cNvPicPr>
              <a:picLocks noChangeAspect="1"/>
            </p:cNvPicPr>
            <p:nvPr/>
          </p:nvPicPr>
          <p:blipFill>
            <a:blip r:embed="rId19"/>
            <a:srcRect t="28129" b="14064"/>
            <a:stretch>
              <a:fillRect/>
            </a:stretch>
          </p:blipFill>
          <p:spPr>
            <a:xfrm>
              <a:off x="4847286" y="155068"/>
              <a:ext cx="438701" cy="253600"/>
            </a:xfrm>
            <a:prstGeom prst="rect">
              <a:avLst/>
            </a:prstGeom>
          </p:spPr>
        </p:pic>
        <p:sp>
          <p:nvSpPr>
            <p:cNvPr id="177" name="TextBox 176"/>
            <p:cNvSpPr txBox="1"/>
            <p:nvPr/>
          </p:nvSpPr>
          <p:spPr>
            <a:xfrm>
              <a:off x="4925180" y="115135"/>
              <a:ext cx="245077" cy="283018"/>
            </a:xfrm>
            <a:prstGeom prst="rect">
              <a:avLst/>
            </a:prstGeom>
            <a:noFill/>
          </p:spPr>
          <p:txBody>
            <a:bodyPr wrap="none" rtlCol="0">
              <a:spAutoFit/>
            </a:bodyPr>
            <a:lstStyle/>
            <a:p>
              <a:r>
                <a:rPr lang="en-US" sz="1700" dirty="0" smtClean="0">
                  <a:solidFill>
                    <a:srgbClr val="FFFFFF"/>
                  </a:solidFill>
                </a:rPr>
                <a:t>b</a:t>
              </a:r>
            </a:p>
          </p:txBody>
        </p:sp>
        <p:pic>
          <p:nvPicPr>
            <p:cNvPr id="178" name="Picture 177" descr="overview_nothing.bmp"/>
            <p:cNvPicPr>
              <a:picLocks noChangeAspect="1"/>
            </p:cNvPicPr>
            <p:nvPr/>
          </p:nvPicPr>
          <p:blipFill>
            <a:blip r:embed="rId19"/>
            <a:srcRect t="28129" b="14064"/>
            <a:stretch>
              <a:fillRect/>
            </a:stretch>
          </p:blipFill>
          <p:spPr>
            <a:xfrm>
              <a:off x="5422975" y="155068"/>
              <a:ext cx="438701" cy="253600"/>
            </a:xfrm>
            <a:prstGeom prst="rect">
              <a:avLst/>
            </a:prstGeom>
          </p:spPr>
        </p:pic>
        <p:sp>
          <p:nvSpPr>
            <p:cNvPr id="179" name="TextBox 178"/>
            <p:cNvSpPr txBox="1"/>
            <p:nvPr/>
          </p:nvSpPr>
          <p:spPr>
            <a:xfrm>
              <a:off x="5539654" y="102523"/>
              <a:ext cx="205343" cy="283018"/>
            </a:xfrm>
            <a:prstGeom prst="rect">
              <a:avLst/>
            </a:prstGeom>
            <a:noFill/>
          </p:spPr>
          <p:txBody>
            <a:bodyPr wrap="none" rtlCol="0">
              <a:spAutoFit/>
            </a:bodyPr>
            <a:lstStyle/>
            <a:p>
              <a:r>
                <a:rPr lang="en-US" sz="1700" dirty="0" smtClean="0">
                  <a:solidFill>
                    <a:srgbClr val="FFFFFF"/>
                  </a:solidFill>
                </a:rPr>
                <a:t>r</a:t>
              </a:r>
            </a:p>
          </p:txBody>
        </p:sp>
        <p:sp>
          <p:nvSpPr>
            <p:cNvPr id="180" name="Rectangle 179"/>
            <p:cNvSpPr/>
            <p:nvPr/>
          </p:nvSpPr>
          <p:spPr>
            <a:xfrm>
              <a:off x="5969672" y="105481"/>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1" name="Rectangle 180"/>
            <p:cNvSpPr/>
            <p:nvPr/>
          </p:nvSpPr>
          <p:spPr>
            <a:xfrm>
              <a:off x="6514265" y="125652"/>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2" name="Rectangle 181"/>
            <p:cNvSpPr/>
            <p:nvPr/>
          </p:nvSpPr>
          <p:spPr>
            <a:xfrm>
              <a:off x="4854430" y="119768"/>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ustDataLst>
      <p:tags r:id="rId1"/>
    </p:custDataLst>
  </p:cSld>
  <p:clrMapOvr>
    <a:masterClrMapping/>
  </p:clrMapOvr>
  <p:transition advTm="1148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153" grpId="0"/>
      <p:bldP spid="15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Blocks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67587" name="Picture 2" descr="S11_LogoHor.png"/>
          <p:cNvPicPr>
            <a:picLocks noChangeAspect="1"/>
          </p:cNvPicPr>
          <p:nvPr/>
        </p:nvPicPr>
        <p:blipFill>
          <a:blip r:embed="rId3"/>
          <a:srcRect t="79630" r="54198"/>
          <a:stretch>
            <a:fillRect/>
          </a:stretch>
        </p:blipFill>
        <p:spPr bwMode="auto">
          <a:xfrm>
            <a:off x="5638800" y="39688"/>
            <a:ext cx="1584325" cy="493712"/>
          </a:xfrm>
          <a:prstGeom prst="rect">
            <a:avLst/>
          </a:prstGeom>
          <a:noFill/>
          <a:ln w="9525">
            <a:noFill/>
            <a:miter lim="800000"/>
            <a:headEnd/>
            <a:tailEnd/>
          </a:ln>
        </p:spPr>
      </p:pic>
      <p:pic>
        <p:nvPicPr>
          <p:cNvPr id="10" name="Picture 9" descr="overview_indirect.bmp"/>
          <p:cNvPicPr>
            <a:picLocks noChangeAspect="1"/>
          </p:cNvPicPr>
          <p:nvPr/>
        </p:nvPicPr>
        <p:blipFill>
          <a:blip r:embed="rId4"/>
          <a:srcRect t="28129" b="14064"/>
          <a:stretch>
            <a:fillRect/>
          </a:stretch>
        </p:blipFill>
        <p:spPr>
          <a:xfrm>
            <a:off x="914400" y="752557"/>
            <a:ext cx="5486400" cy="3171533"/>
          </a:xfrm>
          <a:prstGeom prst="rect">
            <a:avLst/>
          </a:prstGeom>
        </p:spPr>
      </p:pic>
      <p:sp>
        <p:nvSpPr>
          <p:cNvPr id="11" name="TextBox 10"/>
          <p:cNvSpPr txBox="1"/>
          <p:nvPr/>
        </p:nvSpPr>
        <p:spPr>
          <a:xfrm>
            <a:off x="1812736" y="3527016"/>
            <a:ext cx="3689728" cy="353943"/>
          </a:xfrm>
          <a:prstGeom prst="rect">
            <a:avLst/>
          </a:prstGeom>
          <a:noFill/>
        </p:spPr>
        <p:txBody>
          <a:bodyPr wrap="none" rtlCol="0">
            <a:spAutoFit/>
          </a:bodyPr>
          <a:lstStyle/>
          <a:p>
            <a:r>
              <a:rPr lang="en-US" sz="1700" dirty="0" smtClean="0">
                <a:solidFill>
                  <a:srgbClr val="FFFFFF"/>
                </a:solidFill>
              </a:rPr>
              <a:t>Indirect Lighting From b-Coefficients</a:t>
            </a:r>
          </a:p>
        </p:txBody>
      </p:sp>
      <p:grpSp>
        <p:nvGrpSpPr>
          <p:cNvPr id="24" name="Group 23"/>
          <p:cNvGrpSpPr/>
          <p:nvPr/>
        </p:nvGrpSpPr>
        <p:grpSpPr>
          <a:xfrm>
            <a:off x="4666593" y="88287"/>
            <a:ext cx="2617077" cy="479041"/>
            <a:chOff x="4672899" y="18918"/>
            <a:chExt cx="2617077" cy="479041"/>
          </a:xfrm>
        </p:grpSpPr>
        <p:sp>
          <p:nvSpPr>
            <p:cNvPr id="25" name="Rectangle 24"/>
            <p:cNvSpPr/>
            <p:nvPr/>
          </p:nvSpPr>
          <p:spPr>
            <a:xfrm>
              <a:off x="4672899" y="18918"/>
              <a:ext cx="2617077" cy="479041"/>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26" name="Straight Arrow Connector 25"/>
            <p:cNvCxnSpPr/>
            <p:nvPr/>
          </p:nvCxnSpPr>
          <p:spPr>
            <a:xfrm>
              <a:off x="4699792" y="281233"/>
              <a:ext cx="2516226" cy="1270"/>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27" name="Picture 26" descr="overview_direct.bmp"/>
            <p:cNvPicPr>
              <a:picLocks noChangeAspect="1"/>
            </p:cNvPicPr>
            <p:nvPr/>
          </p:nvPicPr>
          <p:blipFill>
            <a:blip r:embed="rId4"/>
            <a:srcRect t="28129" b="14064"/>
            <a:stretch>
              <a:fillRect/>
            </a:stretch>
          </p:blipFill>
          <p:spPr>
            <a:xfrm>
              <a:off x="5961267" y="155068"/>
              <a:ext cx="438701" cy="253600"/>
            </a:xfrm>
            <a:prstGeom prst="rect">
              <a:avLst/>
            </a:prstGeom>
          </p:spPr>
        </p:pic>
        <p:pic>
          <p:nvPicPr>
            <p:cNvPr id="28" name="Picture 27" descr="overview_interfaces.bmp"/>
            <p:cNvPicPr>
              <a:picLocks noChangeAspect="1"/>
            </p:cNvPicPr>
            <p:nvPr/>
          </p:nvPicPr>
          <p:blipFill>
            <a:blip r:embed="rId5"/>
            <a:srcRect t="28129" b="14064"/>
            <a:stretch>
              <a:fillRect/>
            </a:stretch>
          </p:blipFill>
          <p:spPr>
            <a:xfrm>
              <a:off x="6505861" y="155068"/>
              <a:ext cx="438701" cy="253600"/>
            </a:xfrm>
            <a:prstGeom prst="rect">
              <a:avLst/>
            </a:prstGeom>
          </p:spPr>
        </p:pic>
        <p:pic>
          <p:nvPicPr>
            <p:cNvPr id="29" name="Picture 28" descr="overview_nothing.bmp"/>
            <p:cNvPicPr>
              <a:picLocks noChangeAspect="1"/>
            </p:cNvPicPr>
            <p:nvPr/>
          </p:nvPicPr>
          <p:blipFill>
            <a:blip r:embed="rId6"/>
            <a:srcRect t="28129" b="14064"/>
            <a:stretch>
              <a:fillRect/>
            </a:stretch>
          </p:blipFill>
          <p:spPr>
            <a:xfrm>
              <a:off x="4847286" y="155068"/>
              <a:ext cx="438701" cy="253600"/>
            </a:xfrm>
            <a:prstGeom prst="rect">
              <a:avLst/>
            </a:prstGeom>
          </p:spPr>
        </p:pic>
        <p:sp>
          <p:nvSpPr>
            <p:cNvPr id="30" name="TextBox 29"/>
            <p:cNvSpPr txBox="1"/>
            <p:nvPr/>
          </p:nvSpPr>
          <p:spPr>
            <a:xfrm>
              <a:off x="4925180" y="115135"/>
              <a:ext cx="245077" cy="283018"/>
            </a:xfrm>
            <a:prstGeom prst="rect">
              <a:avLst/>
            </a:prstGeom>
            <a:noFill/>
          </p:spPr>
          <p:txBody>
            <a:bodyPr wrap="none" rtlCol="0">
              <a:spAutoFit/>
            </a:bodyPr>
            <a:lstStyle/>
            <a:p>
              <a:r>
                <a:rPr lang="en-US" sz="1700" dirty="0" smtClean="0">
                  <a:solidFill>
                    <a:srgbClr val="FFFFFF"/>
                  </a:solidFill>
                </a:rPr>
                <a:t>b</a:t>
              </a:r>
            </a:p>
          </p:txBody>
        </p:sp>
        <p:pic>
          <p:nvPicPr>
            <p:cNvPr id="31" name="Picture 30" descr="overview_nothing.bmp"/>
            <p:cNvPicPr>
              <a:picLocks noChangeAspect="1"/>
            </p:cNvPicPr>
            <p:nvPr/>
          </p:nvPicPr>
          <p:blipFill>
            <a:blip r:embed="rId6"/>
            <a:srcRect t="28129" b="14064"/>
            <a:stretch>
              <a:fillRect/>
            </a:stretch>
          </p:blipFill>
          <p:spPr>
            <a:xfrm>
              <a:off x="5422975" y="155068"/>
              <a:ext cx="438701" cy="253600"/>
            </a:xfrm>
            <a:prstGeom prst="rect">
              <a:avLst/>
            </a:prstGeom>
          </p:spPr>
        </p:pic>
        <p:sp>
          <p:nvSpPr>
            <p:cNvPr id="32" name="TextBox 31"/>
            <p:cNvSpPr txBox="1"/>
            <p:nvPr/>
          </p:nvSpPr>
          <p:spPr>
            <a:xfrm>
              <a:off x="5539654" y="102523"/>
              <a:ext cx="205343" cy="283018"/>
            </a:xfrm>
            <a:prstGeom prst="rect">
              <a:avLst/>
            </a:prstGeom>
            <a:noFill/>
          </p:spPr>
          <p:txBody>
            <a:bodyPr wrap="none" rtlCol="0">
              <a:spAutoFit/>
            </a:bodyPr>
            <a:lstStyle/>
            <a:p>
              <a:r>
                <a:rPr lang="en-US" sz="1700" dirty="0" smtClean="0">
                  <a:solidFill>
                    <a:srgbClr val="FFFFFF"/>
                  </a:solidFill>
                </a:rPr>
                <a:t>r</a:t>
              </a:r>
            </a:p>
          </p:txBody>
        </p:sp>
        <p:sp>
          <p:nvSpPr>
            <p:cNvPr id="34" name="Rectangle 33"/>
            <p:cNvSpPr/>
            <p:nvPr/>
          </p:nvSpPr>
          <p:spPr>
            <a:xfrm>
              <a:off x="6514265" y="125652"/>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5" name="Rectangle 34"/>
            <p:cNvSpPr/>
            <p:nvPr/>
          </p:nvSpPr>
          <p:spPr>
            <a:xfrm>
              <a:off x="4854430" y="119768"/>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6" name="Rectangle 35"/>
            <p:cNvSpPr/>
            <p:nvPr/>
          </p:nvSpPr>
          <p:spPr>
            <a:xfrm>
              <a:off x="5430120" y="100439"/>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Sld>
  <p:clrMapOvr>
    <a:masterClrMapping/>
  </p:clrMapOvr>
  <p:transition advTm="7738"/>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Blocks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68611"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grpSp>
        <p:nvGrpSpPr>
          <p:cNvPr id="2" name="Group 29"/>
          <p:cNvGrpSpPr>
            <a:grpSpLocks/>
          </p:cNvGrpSpPr>
          <p:nvPr/>
        </p:nvGrpSpPr>
        <p:grpSpPr bwMode="auto">
          <a:xfrm>
            <a:off x="3352800" y="1905000"/>
            <a:ext cx="3429000" cy="1420813"/>
            <a:chOff x="3810000" y="2465457"/>
            <a:chExt cx="3429000" cy="1420743"/>
          </a:xfrm>
        </p:grpSpPr>
        <p:pic>
          <p:nvPicPr>
            <p:cNvPr id="68646" name="Picture 4" descr="u-texture.png"/>
            <p:cNvPicPr>
              <a:picLocks noChangeAspect="1"/>
            </p:cNvPicPr>
            <p:nvPr/>
          </p:nvPicPr>
          <p:blipFill>
            <a:blip r:embed="rId5"/>
            <a:srcRect/>
            <a:stretch>
              <a:fillRect/>
            </a:stretch>
          </p:blipFill>
          <p:spPr bwMode="auto">
            <a:xfrm>
              <a:off x="3810000" y="2743200"/>
              <a:ext cx="3429000" cy="1143000"/>
            </a:xfrm>
            <a:prstGeom prst="rect">
              <a:avLst/>
            </a:prstGeom>
            <a:noFill/>
            <a:ln w="9525">
              <a:noFill/>
              <a:miter lim="800000"/>
              <a:headEnd/>
              <a:tailEnd/>
            </a:ln>
          </p:spPr>
        </p:pic>
        <p:sp>
          <p:nvSpPr>
            <p:cNvPr id="68647" name="TextBox 28"/>
            <p:cNvSpPr txBox="1">
              <a:spLocks noChangeArrowheads="1"/>
            </p:cNvSpPr>
            <p:nvPr/>
          </p:nvSpPr>
          <p:spPr bwMode="auto">
            <a:xfrm>
              <a:off x="4966912" y="2465457"/>
              <a:ext cx="1115177" cy="353943"/>
            </a:xfrm>
            <a:prstGeom prst="rect">
              <a:avLst/>
            </a:prstGeom>
            <a:noFill/>
            <a:ln w="9525">
              <a:noFill/>
              <a:miter lim="800000"/>
              <a:headEnd/>
              <a:tailEnd/>
            </a:ln>
          </p:spPr>
          <p:txBody>
            <a:bodyPr wrap="none">
              <a:spAutoFit/>
            </a:bodyPr>
            <a:lstStyle/>
            <a:p>
              <a:r>
                <a:rPr lang="en-US" sz="1700"/>
                <a:t>U Texture</a:t>
              </a:r>
            </a:p>
          </p:txBody>
        </p:sp>
      </p:grpSp>
      <p:pic>
        <p:nvPicPr>
          <p:cNvPr id="60" name="Picture 59" descr="self_indirect.bmp"/>
          <p:cNvPicPr>
            <a:picLocks noChangeAspect="1"/>
          </p:cNvPicPr>
          <p:nvPr/>
        </p:nvPicPr>
        <p:blipFill>
          <a:blip r:embed="rId6"/>
          <a:stretch>
            <a:fillRect/>
          </a:stretch>
        </p:blipFill>
        <p:spPr>
          <a:xfrm>
            <a:off x="3086100" y="658813"/>
            <a:ext cx="1143000" cy="1143000"/>
          </a:xfrm>
          <a:prstGeom prst="rect">
            <a:avLst/>
          </a:prstGeom>
          <a:effectLst>
            <a:outerShdw blurRad="50800" dist="38100" dir="2700000" algn="tl" rotWithShape="0">
              <a:prstClr val="black">
                <a:alpha val="40000"/>
              </a:prstClr>
            </a:outerShdw>
          </a:effectLst>
        </p:spPr>
      </p:pic>
      <p:grpSp>
        <p:nvGrpSpPr>
          <p:cNvPr id="48" name="Group 47"/>
          <p:cNvGrpSpPr/>
          <p:nvPr/>
        </p:nvGrpSpPr>
        <p:grpSpPr>
          <a:xfrm>
            <a:off x="839596" y="2294306"/>
            <a:ext cx="1624665" cy="642201"/>
            <a:chOff x="5649895" y="3129280"/>
            <a:chExt cx="1624665" cy="642201"/>
          </a:xfrm>
        </p:grpSpPr>
        <p:pic>
          <p:nvPicPr>
            <p:cNvPr id="49" name="Picture 48" descr="bs_block.png"/>
            <p:cNvPicPr>
              <a:picLocks noChangeAspect="1"/>
            </p:cNvPicPr>
            <p:nvPr/>
          </p:nvPicPr>
          <p:blipFill>
            <a:blip r:embed="rId7"/>
            <a:srcRect t="87338" r="-3687" b="40"/>
            <a:stretch>
              <a:fillRect/>
            </a:stretch>
          </p:blipFill>
          <p:spPr>
            <a:xfrm>
              <a:off x="5822392" y="3129280"/>
              <a:ext cx="1452168" cy="471379"/>
            </a:xfrm>
            <a:prstGeom prst="rect">
              <a:avLst/>
            </a:prstGeom>
            <a:ln w="3175">
              <a:solidFill>
                <a:srgbClr val="FFFFFF"/>
              </a:solidFill>
            </a:ln>
          </p:spPr>
        </p:pic>
        <p:grpSp>
          <p:nvGrpSpPr>
            <p:cNvPr id="50" name="Group 47"/>
            <p:cNvGrpSpPr/>
            <p:nvPr/>
          </p:nvGrpSpPr>
          <p:grpSpPr>
            <a:xfrm>
              <a:off x="5649895" y="3151832"/>
              <a:ext cx="1557899" cy="619649"/>
              <a:chOff x="5649895" y="3151832"/>
              <a:chExt cx="1557899" cy="619649"/>
            </a:xfrm>
          </p:grpSpPr>
          <p:pic>
            <p:nvPicPr>
              <p:cNvPr id="52" name="Picture 51" descr="bs_block.png"/>
              <p:cNvPicPr>
                <a:picLocks noChangeAspect="1"/>
              </p:cNvPicPr>
              <p:nvPr/>
            </p:nvPicPr>
            <p:blipFill>
              <a:blip r:embed="rId7"/>
              <a:srcRect t="74713" r="-475" b="12910"/>
              <a:stretch>
                <a:fillRect/>
              </a:stretch>
            </p:blipFill>
            <p:spPr>
              <a:xfrm>
                <a:off x="5800621" y="3151832"/>
                <a:ext cx="1407173" cy="462225"/>
              </a:xfrm>
              <a:prstGeom prst="rect">
                <a:avLst/>
              </a:prstGeom>
              <a:ln w="3175">
                <a:solidFill>
                  <a:srgbClr val="FFFFFF"/>
                </a:solidFill>
              </a:ln>
            </p:spPr>
          </p:pic>
          <p:pic>
            <p:nvPicPr>
              <p:cNvPr id="53" name="Picture 52" descr="bs_block.png"/>
              <p:cNvPicPr>
                <a:picLocks noChangeAspect="1"/>
              </p:cNvPicPr>
              <p:nvPr/>
            </p:nvPicPr>
            <p:blipFill>
              <a:blip r:embed="rId7"/>
              <a:srcRect t="62290" r="12" b="25243"/>
              <a:stretch>
                <a:fillRect/>
              </a:stretch>
            </p:blipFill>
            <p:spPr>
              <a:xfrm>
                <a:off x="5775501" y="3178629"/>
                <a:ext cx="1400362" cy="465573"/>
              </a:xfrm>
              <a:prstGeom prst="rect">
                <a:avLst/>
              </a:prstGeom>
              <a:ln w="3175">
                <a:solidFill>
                  <a:srgbClr val="FFFFFF"/>
                </a:solidFill>
              </a:ln>
            </p:spPr>
          </p:pic>
          <p:pic>
            <p:nvPicPr>
              <p:cNvPr id="54" name="Picture 53" descr="bs_block.png"/>
              <p:cNvPicPr>
                <a:picLocks noChangeAspect="1"/>
              </p:cNvPicPr>
              <p:nvPr/>
            </p:nvPicPr>
            <p:blipFill>
              <a:blip r:embed="rId7"/>
              <a:srcRect t="49779" r="83" b="37755"/>
              <a:stretch>
                <a:fillRect/>
              </a:stretch>
            </p:blipFill>
            <p:spPr>
              <a:xfrm>
                <a:off x="5750378" y="3198725"/>
                <a:ext cx="1399359" cy="465574"/>
              </a:xfrm>
              <a:prstGeom prst="rect">
                <a:avLst/>
              </a:prstGeom>
              <a:ln w="3175">
                <a:solidFill>
                  <a:srgbClr val="FFFFFF"/>
                </a:solidFill>
              </a:ln>
            </p:spPr>
          </p:pic>
          <p:pic>
            <p:nvPicPr>
              <p:cNvPr id="55" name="Picture 54" descr="bs_block.png"/>
              <p:cNvPicPr>
                <a:picLocks noChangeAspect="1"/>
              </p:cNvPicPr>
              <p:nvPr/>
            </p:nvPicPr>
            <p:blipFill>
              <a:blip r:embed="rId7"/>
              <a:srcRect t="37179" r="-116" b="50355"/>
              <a:stretch>
                <a:fillRect/>
              </a:stretch>
            </p:blipFill>
            <p:spPr>
              <a:xfrm>
                <a:off x="5724366" y="3228870"/>
                <a:ext cx="1402149" cy="465574"/>
              </a:xfrm>
              <a:prstGeom prst="rect">
                <a:avLst/>
              </a:prstGeom>
              <a:ln w="3175">
                <a:solidFill>
                  <a:srgbClr val="FFFFFF"/>
                </a:solidFill>
              </a:ln>
            </p:spPr>
          </p:pic>
          <p:pic>
            <p:nvPicPr>
              <p:cNvPr id="56" name="Picture 55" descr="bs_block.png"/>
              <p:cNvPicPr>
                <a:picLocks noChangeAspect="1"/>
              </p:cNvPicPr>
              <p:nvPr/>
            </p:nvPicPr>
            <p:blipFill>
              <a:blip r:embed="rId7"/>
              <a:srcRect t="24668" r="196" b="62771"/>
              <a:stretch>
                <a:fillRect/>
              </a:stretch>
            </p:blipFill>
            <p:spPr>
              <a:xfrm>
                <a:off x="5702594" y="3252317"/>
                <a:ext cx="1397795" cy="469146"/>
              </a:xfrm>
              <a:prstGeom prst="rect">
                <a:avLst/>
              </a:prstGeom>
              <a:ln w="3175">
                <a:solidFill>
                  <a:srgbClr val="FFFFFF"/>
                </a:solidFill>
              </a:ln>
            </p:spPr>
          </p:pic>
          <p:pic>
            <p:nvPicPr>
              <p:cNvPr id="58" name="Picture 57" descr="bs_block.png"/>
              <p:cNvPicPr>
                <a:picLocks noChangeAspect="1"/>
              </p:cNvPicPr>
              <p:nvPr/>
            </p:nvPicPr>
            <p:blipFill>
              <a:blip r:embed="rId7"/>
              <a:srcRect t="12157" r="-97" b="75467"/>
              <a:stretch>
                <a:fillRect/>
              </a:stretch>
            </p:blipFill>
            <p:spPr>
              <a:xfrm>
                <a:off x="5675017" y="3282463"/>
                <a:ext cx="1401885" cy="462224"/>
              </a:xfrm>
              <a:prstGeom prst="rect">
                <a:avLst/>
              </a:prstGeom>
              <a:ln w="3175">
                <a:solidFill>
                  <a:srgbClr val="FFFFFF"/>
                </a:solidFill>
              </a:ln>
            </p:spPr>
          </p:pic>
          <p:pic>
            <p:nvPicPr>
              <p:cNvPr id="61" name="Picture 60" descr="bs_block.png"/>
              <p:cNvPicPr>
                <a:picLocks noChangeAspect="1"/>
              </p:cNvPicPr>
              <p:nvPr/>
            </p:nvPicPr>
            <p:blipFill>
              <a:blip r:embed="rId7"/>
              <a:srcRect r="-309" b="87709"/>
              <a:stretch>
                <a:fillRect/>
              </a:stretch>
            </p:blipFill>
            <p:spPr>
              <a:xfrm>
                <a:off x="5649895" y="3312440"/>
                <a:ext cx="1404840" cy="459041"/>
              </a:xfrm>
              <a:prstGeom prst="rect">
                <a:avLst/>
              </a:prstGeom>
              <a:ln w="3175">
                <a:solidFill>
                  <a:srgbClr val="FFFFFF"/>
                </a:solidFill>
              </a:ln>
            </p:spPr>
          </p:pic>
        </p:grpSp>
        <p:sp>
          <p:nvSpPr>
            <p:cNvPr id="51" name="TextBox 50"/>
            <p:cNvSpPr txBox="1"/>
            <p:nvPr/>
          </p:nvSpPr>
          <p:spPr bwMode="auto">
            <a:xfrm>
              <a:off x="6121460" y="3356144"/>
              <a:ext cx="439648" cy="354025"/>
            </a:xfrm>
            <a:prstGeom prst="rect">
              <a:avLst/>
            </a:prstGeom>
            <a:noFill/>
            <a:effectLst/>
          </p:spPr>
          <p:txBody>
            <a:bodyPr wrap="none">
              <a:spAutoFit/>
            </a:bodyPr>
            <a:lstStyle/>
            <a:p>
              <a:pPr>
                <a:defRPr/>
              </a:pPr>
              <a:r>
                <a:rPr lang="en-US" sz="1700" dirty="0">
                  <a:ln w="3175">
                    <a:solidFill>
                      <a:schemeClr val="bg1"/>
                    </a:solidFill>
                  </a:ln>
                  <a:solidFill>
                    <a:srgbClr val="FFFFFF"/>
                  </a:solidFill>
                  <a:effectLst>
                    <a:outerShdw blurRad="50800" dist="38100" dir="2700000" algn="tl" rotWithShape="0">
                      <a:prstClr val="black">
                        <a:alpha val="40000"/>
                      </a:prstClr>
                    </a:outerShdw>
                  </a:effectLst>
                  <a:cs typeface="+mn-cs"/>
                </a:rPr>
                <a:t>Bs</a:t>
              </a:r>
            </a:p>
          </p:txBody>
        </p:sp>
      </p:grpSp>
      <p:grpSp>
        <p:nvGrpSpPr>
          <p:cNvPr id="79" name="Group 78"/>
          <p:cNvGrpSpPr/>
          <p:nvPr/>
        </p:nvGrpSpPr>
        <p:grpSpPr>
          <a:xfrm>
            <a:off x="4666593" y="88287"/>
            <a:ext cx="2617077" cy="479041"/>
            <a:chOff x="4672899" y="18918"/>
            <a:chExt cx="2617077" cy="479041"/>
          </a:xfrm>
        </p:grpSpPr>
        <p:sp>
          <p:nvSpPr>
            <p:cNvPr id="80" name="Rectangle 79"/>
            <p:cNvSpPr/>
            <p:nvPr/>
          </p:nvSpPr>
          <p:spPr>
            <a:xfrm>
              <a:off x="4672899" y="18918"/>
              <a:ext cx="2617077" cy="479041"/>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81" name="Straight Arrow Connector 80"/>
            <p:cNvCxnSpPr/>
            <p:nvPr/>
          </p:nvCxnSpPr>
          <p:spPr>
            <a:xfrm>
              <a:off x="4699792" y="281233"/>
              <a:ext cx="2516226" cy="1270"/>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82" name="Picture 81" descr="overview_direct.bmp"/>
            <p:cNvPicPr>
              <a:picLocks noChangeAspect="1"/>
            </p:cNvPicPr>
            <p:nvPr/>
          </p:nvPicPr>
          <p:blipFill>
            <a:blip r:embed="rId6"/>
            <a:srcRect t="28129" b="14064"/>
            <a:stretch>
              <a:fillRect/>
            </a:stretch>
          </p:blipFill>
          <p:spPr>
            <a:xfrm>
              <a:off x="5961267" y="155068"/>
              <a:ext cx="438701" cy="253600"/>
            </a:xfrm>
            <a:prstGeom prst="rect">
              <a:avLst/>
            </a:prstGeom>
          </p:spPr>
        </p:pic>
        <p:pic>
          <p:nvPicPr>
            <p:cNvPr id="83" name="Picture 82" descr="overview_interfaces.bmp"/>
            <p:cNvPicPr>
              <a:picLocks noChangeAspect="1"/>
            </p:cNvPicPr>
            <p:nvPr/>
          </p:nvPicPr>
          <p:blipFill>
            <a:blip r:embed="rId8"/>
            <a:srcRect t="28129" b="14064"/>
            <a:stretch>
              <a:fillRect/>
            </a:stretch>
          </p:blipFill>
          <p:spPr>
            <a:xfrm>
              <a:off x="6505861" y="155068"/>
              <a:ext cx="438701" cy="253600"/>
            </a:xfrm>
            <a:prstGeom prst="rect">
              <a:avLst/>
            </a:prstGeom>
          </p:spPr>
        </p:pic>
        <p:pic>
          <p:nvPicPr>
            <p:cNvPr id="84" name="Picture 83" descr="overview_nothing.bmp"/>
            <p:cNvPicPr>
              <a:picLocks noChangeAspect="1"/>
            </p:cNvPicPr>
            <p:nvPr/>
          </p:nvPicPr>
          <p:blipFill>
            <a:blip r:embed="rId9"/>
            <a:srcRect t="28129" b="14064"/>
            <a:stretch>
              <a:fillRect/>
            </a:stretch>
          </p:blipFill>
          <p:spPr>
            <a:xfrm>
              <a:off x="4847286" y="155068"/>
              <a:ext cx="438701" cy="253600"/>
            </a:xfrm>
            <a:prstGeom prst="rect">
              <a:avLst/>
            </a:prstGeom>
          </p:spPr>
        </p:pic>
        <p:sp>
          <p:nvSpPr>
            <p:cNvPr id="85" name="TextBox 84"/>
            <p:cNvSpPr txBox="1"/>
            <p:nvPr/>
          </p:nvSpPr>
          <p:spPr>
            <a:xfrm>
              <a:off x="4925180" y="115135"/>
              <a:ext cx="245077" cy="283018"/>
            </a:xfrm>
            <a:prstGeom prst="rect">
              <a:avLst/>
            </a:prstGeom>
            <a:noFill/>
          </p:spPr>
          <p:txBody>
            <a:bodyPr wrap="none" rtlCol="0">
              <a:spAutoFit/>
            </a:bodyPr>
            <a:lstStyle/>
            <a:p>
              <a:r>
                <a:rPr lang="en-US" sz="1700" dirty="0" smtClean="0">
                  <a:solidFill>
                    <a:srgbClr val="FFFFFF"/>
                  </a:solidFill>
                </a:rPr>
                <a:t>b</a:t>
              </a:r>
            </a:p>
          </p:txBody>
        </p:sp>
        <p:pic>
          <p:nvPicPr>
            <p:cNvPr id="86" name="Picture 85" descr="overview_nothing.bmp"/>
            <p:cNvPicPr>
              <a:picLocks noChangeAspect="1"/>
            </p:cNvPicPr>
            <p:nvPr/>
          </p:nvPicPr>
          <p:blipFill>
            <a:blip r:embed="rId9"/>
            <a:srcRect t="28129" b="14064"/>
            <a:stretch>
              <a:fillRect/>
            </a:stretch>
          </p:blipFill>
          <p:spPr>
            <a:xfrm>
              <a:off x="5422975" y="155068"/>
              <a:ext cx="438701" cy="253600"/>
            </a:xfrm>
            <a:prstGeom prst="rect">
              <a:avLst/>
            </a:prstGeom>
          </p:spPr>
        </p:pic>
        <p:sp>
          <p:nvSpPr>
            <p:cNvPr id="87" name="TextBox 86"/>
            <p:cNvSpPr txBox="1"/>
            <p:nvPr/>
          </p:nvSpPr>
          <p:spPr>
            <a:xfrm>
              <a:off x="5539654" y="102523"/>
              <a:ext cx="205343" cy="283018"/>
            </a:xfrm>
            <a:prstGeom prst="rect">
              <a:avLst/>
            </a:prstGeom>
            <a:noFill/>
          </p:spPr>
          <p:txBody>
            <a:bodyPr wrap="none" rtlCol="0">
              <a:spAutoFit/>
            </a:bodyPr>
            <a:lstStyle/>
            <a:p>
              <a:r>
                <a:rPr lang="en-US" sz="1700" dirty="0" smtClean="0">
                  <a:solidFill>
                    <a:srgbClr val="FFFFFF"/>
                  </a:solidFill>
                </a:rPr>
                <a:t>r</a:t>
              </a:r>
            </a:p>
          </p:txBody>
        </p:sp>
        <p:sp>
          <p:nvSpPr>
            <p:cNvPr id="89" name="Rectangle 88"/>
            <p:cNvSpPr/>
            <p:nvPr/>
          </p:nvSpPr>
          <p:spPr>
            <a:xfrm>
              <a:off x="6514265" y="125652"/>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0" name="Rectangle 89"/>
            <p:cNvSpPr/>
            <p:nvPr/>
          </p:nvSpPr>
          <p:spPr>
            <a:xfrm>
              <a:off x="4854430" y="119768"/>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1" name="Rectangle 90"/>
            <p:cNvSpPr/>
            <p:nvPr/>
          </p:nvSpPr>
          <p:spPr>
            <a:xfrm>
              <a:off x="5430120" y="100439"/>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57" name="Group 65"/>
          <p:cNvGrpSpPr>
            <a:grpSpLocks/>
          </p:cNvGrpSpPr>
          <p:nvPr/>
        </p:nvGrpSpPr>
        <p:grpSpPr bwMode="auto">
          <a:xfrm>
            <a:off x="609600" y="3514016"/>
            <a:ext cx="6153150" cy="358775"/>
            <a:chOff x="205156" y="1942748"/>
            <a:chExt cx="6153381" cy="358445"/>
          </a:xfrm>
        </p:grpSpPr>
        <p:sp>
          <p:nvSpPr>
            <p:cNvPr id="59" name="TextBox 118"/>
            <p:cNvSpPr txBox="1">
              <a:spLocks noChangeArrowheads="1"/>
            </p:cNvSpPr>
            <p:nvPr/>
          </p:nvSpPr>
          <p:spPr bwMode="auto">
            <a:xfrm>
              <a:off x="205156" y="1945619"/>
              <a:ext cx="997389" cy="353943"/>
            </a:xfrm>
            <a:prstGeom prst="rect">
              <a:avLst/>
            </a:prstGeom>
            <a:noFill/>
            <a:ln w="9525">
              <a:noFill/>
              <a:miter lim="800000"/>
              <a:headEnd/>
              <a:tailEnd/>
            </a:ln>
          </p:spPr>
          <p:txBody>
            <a:bodyPr wrap="none">
              <a:spAutoFit/>
            </a:bodyPr>
            <a:lstStyle/>
            <a:p>
              <a:r>
                <a:rPr lang="en-US" sz="1700" dirty="0"/>
                <a:t>Records</a:t>
              </a:r>
            </a:p>
          </p:txBody>
        </p:sp>
        <p:grpSp>
          <p:nvGrpSpPr>
            <p:cNvPr id="62" name="Group 64"/>
            <p:cNvGrpSpPr>
              <a:grpSpLocks/>
            </p:cNvGrpSpPr>
            <p:nvPr/>
          </p:nvGrpSpPr>
          <p:grpSpPr bwMode="auto">
            <a:xfrm>
              <a:off x="1198968" y="1942748"/>
              <a:ext cx="5159569" cy="358445"/>
              <a:chOff x="1198968" y="1942748"/>
              <a:chExt cx="5159569" cy="358445"/>
            </a:xfrm>
          </p:grpSpPr>
          <p:sp>
            <p:nvSpPr>
              <p:cNvPr id="66" name="Rectangle 65"/>
              <p:cNvSpPr/>
              <p:nvPr/>
            </p:nvSpPr>
            <p:spPr>
              <a:xfrm>
                <a:off x="1198968" y="1942748"/>
                <a:ext cx="363552"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7" name="Rectangle 66"/>
              <p:cNvSpPr/>
              <p:nvPr/>
            </p:nvSpPr>
            <p:spPr>
              <a:xfrm>
                <a:off x="1567282" y="1942748"/>
                <a:ext cx="363552"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8" name="Rectangle 67"/>
              <p:cNvSpPr/>
              <p:nvPr/>
            </p:nvSpPr>
            <p:spPr>
              <a:xfrm>
                <a:off x="1932421" y="1942748"/>
                <a:ext cx="371489"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9" name="Rectangle 68"/>
              <p:cNvSpPr/>
              <p:nvPr/>
            </p:nvSpPr>
            <p:spPr>
              <a:xfrm>
                <a:off x="2303910" y="1942748"/>
                <a:ext cx="366727"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0" name="Rectangle 69"/>
              <p:cNvSpPr/>
              <p:nvPr/>
            </p:nvSpPr>
            <p:spPr>
              <a:xfrm>
                <a:off x="2672223" y="1942748"/>
                <a:ext cx="363552"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1" name="Rectangle 70"/>
              <p:cNvSpPr/>
              <p:nvPr/>
            </p:nvSpPr>
            <p:spPr>
              <a:xfrm>
                <a:off x="3040537" y="1942748"/>
                <a:ext cx="363552"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2" name="Rectangle 71"/>
              <p:cNvSpPr/>
              <p:nvPr/>
            </p:nvSpPr>
            <p:spPr>
              <a:xfrm>
                <a:off x="3405676" y="1942748"/>
                <a:ext cx="371489"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3" name="Rectangle 72"/>
              <p:cNvSpPr/>
              <p:nvPr/>
            </p:nvSpPr>
            <p:spPr>
              <a:xfrm>
                <a:off x="3777165" y="1942748"/>
                <a:ext cx="366727"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4" name="Rectangle 73"/>
              <p:cNvSpPr/>
              <p:nvPr/>
            </p:nvSpPr>
            <p:spPr>
              <a:xfrm>
                <a:off x="4143892" y="1942748"/>
                <a:ext cx="363551"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5" name="Rectangle 74"/>
              <p:cNvSpPr/>
              <p:nvPr/>
            </p:nvSpPr>
            <p:spPr>
              <a:xfrm>
                <a:off x="4512206" y="1942748"/>
                <a:ext cx="363551"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6" name="Rectangle 75"/>
              <p:cNvSpPr/>
              <p:nvPr/>
            </p:nvSpPr>
            <p:spPr>
              <a:xfrm>
                <a:off x="4877344" y="1942748"/>
                <a:ext cx="371489"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7" name="Rectangle 76"/>
              <p:cNvSpPr/>
              <p:nvPr/>
            </p:nvSpPr>
            <p:spPr>
              <a:xfrm>
                <a:off x="5248833" y="1942748"/>
                <a:ext cx="366726"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8" name="Rectangle 77"/>
              <p:cNvSpPr/>
              <p:nvPr/>
            </p:nvSpPr>
            <p:spPr>
              <a:xfrm>
                <a:off x="5617147" y="1942748"/>
                <a:ext cx="363551"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8" name="Rectangle 87"/>
              <p:cNvSpPr/>
              <p:nvPr/>
            </p:nvSpPr>
            <p:spPr>
              <a:xfrm>
                <a:off x="5985461" y="1942748"/>
                <a:ext cx="373076"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sp>
        <p:nvSpPr>
          <p:cNvPr id="92" name="Rectangle 91"/>
          <p:cNvSpPr/>
          <p:nvPr/>
        </p:nvSpPr>
        <p:spPr>
          <a:xfrm>
            <a:off x="1700213" y="3590216"/>
            <a:ext cx="1295400" cy="228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000" dirty="0" smtClean="0"/>
              <a:t>Block 0 – Front Left</a:t>
            </a:r>
            <a:endParaRPr lang="en-US" sz="1000" dirty="0"/>
          </a:p>
        </p:txBody>
      </p:sp>
      <p:sp>
        <p:nvSpPr>
          <p:cNvPr id="93" name="Rectangle 92"/>
          <p:cNvSpPr/>
          <p:nvPr/>
        </p:nvSpPr>
        <p:spPr>
          <a:xfrm>
            <a:off x="3148013" y="3590216"/>
            <a:ext cx="1676400" cy="228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000" dirty="0" smtClean="0"/>
              <a:t>Block 1 – Front Right</a:t>
            </a:r>
            <a:endParaRPr lang="en-US" sz="1000" dirty="0"/>
          </a:p>
        </p:txBody>
      </p:sp>
      <p:sp>
        <p:nvSpPr>
          <p:cNvPr id="94" name="Rectangle 93"/>
          <p:cNvSpPr/>
          <p:nvPr/>
        </p:nvSpPr>
        <p:spPr>
          <a:xfrm>
            <a:off x="4976813" y="3590216"/>
            <a:ext cx="1676400" cy="228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000" dirty="0" smtClean="0"/>
              <a:t>Block 2 – Back</a:t>
            </a:r>
            <a:endParaRPr lang="en-US" sz="1000" dirty="0"/>
          </a:p>
        </p:txBody>
      </p:sp>
    </p:spTree>
    <p:custDataLst>
      <p:tags r:id="rId1"/>
    </p:custDataLst>
  </p:cSld>
  <p:clrMapOvr>
    <a:masterClrMapping/>
  </p:clrMapOvr>
  <p:transition advTm="1209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93" grpId="0" animBg="1"/>
      <p:bldP spid="9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Picture 121" descr="TP_tmp.emf"/>
          <p:cNvPicPr>
            <a:picLocks noChangeAspect="1"/>
          </p:cNvPicPr>
          <p:nvPr>
            <p:custDataLst>
              <p:tags r:id="rId2"/>
            </p:custDataLst>
          </p:nvPr>
        </p:nvPicPr>
        <p:blipFill>
          <a:blip r:embed="rId5"/>
          <a:stretch>
            <a:fillRect/>
          </a:stretch>
        </p:blipFill>
        <p:spPr bwMode="auto">
          <a:xfrm>
            <a:off x="2857889" y="3556839"/>
            <a:ext cx="1599422" cy="417117"/>
          </a:xfrm>
          <a:prstGeom prst="rect">
            <a:avLst/>
          </a:prstGeom>
          <a:noFill/>
          <a:ln/>
          <a:effectLst/>
        </p:spPr>
      </p:pic>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Blocks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70659" name="Picture 2" descr="S11_LogoHor.png"/>
          <p:cNvPicPr>
            <a:picLocks noChangeAspect="1"/>
          </p:cNvPicPr>
          <p:nvPr/>
        </p:nvPicPr>
        <p:blipFill>
          <a:blip r:embed="rId6"/>
          <a:srcRect t="79630" r="54198"/>
          <a:stretch>
            <a:fillRect/>
          </a:stretch>
        </p:blipFill>
        <p:spPr bwMode="auto">
          <a:xfrm>
            <a:off x="5638800" y="39688"/>
            <a:ext cx="1584325" cy="493712"/>
          </a:xfrm>
          <a:prstGeom prst="rect">
            <a:avLst/>
          </a:prstGeom>
          <a:noFill/>
          <a:ln w="9525">
            <a:noFill/>
            <a:miter lim="800000"/>
            <a:headEnd/>
            <a:tailEnd/>
          </a:ln>
        </p:spPr>
      </p:pic>
      <p:cxnSp>
        <p:nvCxnSpPr>
          <p:cNvPr id="28" name="Straight Connector 27"/>
          <p:cNvCxnSpPr/>
          <p:nvPr/>
        </p:nvCxnSpPr>
        <p:spPr>
          <a:xfrm>
            <a:off x="76200" y="1820487"/>
            <a:ext cx="7162800" cy="0"/>
          </a:xfrm>
          <a:prstGeom prst="line">
            <a:avLst/>
          </a:prstGeom>
        </p:spPr>
        <p:style>
          <a:lnRef idx="2">
            <a:schemeClr val="accent1"/>
          </a:lnRef>
          <a:fillRef idx="0">
            <a:schemeClr val="accent1"/>
          </a:fillRef>
          <a:effectRef idx="1">
            <a:schemeClr val="accent1"/>
          </a:effectRef>
          <a:fontRef idx="minor">
            <a:schemeClr val="tx1"/>
          </a:fontRef>
        </p:style>
      </p:cxnSp>
      <p:grpSp>
        <p:nvGrpSpPr>
          <p:cNvPr id="116" name="Group 115"/>
          <p:cNvGrpSpPr/>
          <p:nvPr/>
        </p:nvGrpSpPr>
        <p:grpSpPr>
          <a:xfrm>
            <a:off x="430306" y="3538451"/>
            <a:ext cx="6454589" cy="457200"/>
            <a:chOff x="430306" y="3538451"/>
            <a:chExt cx="6454589" cy="457200"/>
          </a:xfrm>
        </p:grpSpPr>
        <p:pic>
          <p:nvPicPr>
            <p:cNvPr id="30729" name="Picture 63" descr="indirect-lighting.png"/>
            <p:cNvPicPr>
              <a:picLocks noChangeAspect="1"/>
            </p:cNvPicPr>
            <p:nvPr/>
          </p:nvPicPr>
          <p:blipFill>
            <a:blip r:embed="rId7"/>
            <a:stretch>
              <a:fillRect/>
            </a:stretch>
          </p:blipFill>
          <p:spPr bwMode="auto">
            <a:xfrm>
              <a:off x="430306" y="3538451"/>
              <a:ext cx="6454589" cy="457200"/>
            </a:xfrm>
            <a:prstGeom prst="rect">
              <a:avLst/>
            </a:prstGeom>
            <a:noFill/>
            <a:ln w="9525">
              <a:noFill/>
              <a:miter lim="800000"/>
              <a:headEnd/>
              <a:tailEnd/>
            </a:ln>
          </p:spPr>
        </p:pic>
        <p:sp>
          <p:nvSpPr>
            <p:cNvPr id="30725" name="TextBox 30"/>
            <p:cNvSpPr txBox="1">
              <a:spLocks noChangeArrowheads="1"/>
            </p:cNvSpPr>
            <p:nvPr/>
          </p:nvSpPr>
          <p:spPr bwMode="auto">
            <a:xfrm>
              <a:off x="1777117" y="3582785"/>
              <a:ext cx="3760966" cy="353943"/>
            </a:xfrm>
            <a:prstGeom prst="rect">
              <a:avLst/>
            </a:prstGeom>
            <a:noFill/>
            <a:ln w="9525">
              <a:noFill/>
              <a:miter lim="800000"/>
              <a:headEnd/>
              <a:tailEnd/>
            </a:ln>
          </p:spPr>
          <p:txBody>
            <a:bodyPr wrap="none">
              <a:spAutoFit/>
            </a:bodyPr>
            <a:lstStyle/>
            <a:p>
              <a:r>
                <a:rPr lang="en-US" sz="1700" dirty="0">
                  <a:ln w="3175">
                    <a:solidFill>
                      <a:schemeClr val="bg1"/>
                    </a:solidFill>
                  </a:ln>
                  <a:solidFill>
                    <a:srgbClr val="FFFFFF"/>
                  </a:solidFill>
                </a:rPr>
                <a:t>Indirect Lighting (14 </a:t>
              </a:r>
              <a:r>
                <a:rPr lang="en-US" sz="1700" dirty="0" smtClean="0">
                  <a:ln w="3175">
                    <a:solidFill>
                      <a:schemeClr val="bg1"/>
                    </a:solidFill>
                  </a:ln>
                  <a:solidFill>
                    <a:srgbClr val="FFFFFF"/>
                  </a:solidFill>
                </a:rPr>
                <a:t>faces @ 16 x16)</a:t>
              </a:r>
              <a:endParaRPr lang="en-US" sz="1700" dirty="0">
                <a:ln w="3175">
                  <a:solidFill>
                    <a:schemeClr val="bg1"/>
                  </a:solidFill>
                </a:ln>
                <a:solidFill>
                  <a:srgbClr val="FFFFFF"/>
                </a:solidFill>
              </a:endParaRPr>
            </a:p>
          </p:txBody>
        </p:sp>
      </p:grpSp>
      <p:pic>
        <p:nvPicPr>
          <p:cNvPr id="70695" name="Picture 33" descr="u-texture.png"/>
          <p:cNvPicPr>
            <a:picLocks noChangeAspect="1"/>
          </p:cNvPicPr>
          <p:nvPr/>
        </p:nvPicPr>
        <p:blipFill>
          <a:blip r:embed="rId8"/>
          <a:srcRect/>
          <a:stretch>
            <a:fillRect/>
          </a:stretch>
        </p:blipFill>
        <p:spPr bwMode="auto">
          <a:xfrm>
            <a:off x="5231477" y="1112972"/>
            <a:ext cx="1921625" cy="640573"/>
          </a:xfrm>
          <a:prstGeom prst="rect">
            <a:avLst/>
          </a:prstGeom>
          <a:noFill/>
          <a:ln w="9525">
            <a:noFill/>
            <a:miter lim="800000"/>
            <a:headEnd/>
            <a:tailEnd/>
          </a:ln>
        </p:spPr>
      </p:pic>
      <p:grpSp>
        <p:nvGrpSpPr>
          <p:cNvPr id="70680" name="Group 64"/>
          <p:cNvGrpSpPr>
            <a:grpSpLocks/>
          </p:cNvGrpSpPr>
          <p:nvPr/>
        </p:nvGrpSpPr>
        <p:grpSpPr bwMode="auto">
          <a:xfrm>
            <a:off x="1009804" y="692785"/>
            <a:ext cx="5159105" cy="358775"/>
            <a:chOff x="1199238" y="1942748"/>
            <a:chExt cx="5159299" cy="358445"/>
          </a:xfrm>
        </p:grpSpPr>
        <p:sp>
          <p:nvSpPr>
            <p:cNvPr id="39" name="Rectangle 38"/>
            <p:cNvSpPr/>
            <p:nvPr/>
          </p:nvSpPr>
          <p:spPr>
            <a:xfrm>
              <a:off x="1198968" y="1942748"/>
              <a:ext cx="363552"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 name="Rectangle 39"/>
            <p:cNvSpPr/>
            <p:nvPr/>
          </p:nvSpPr>
          <p:spPr>
            <a:xfrm>
              <a:off x="1567282" y="1942748"/>
              <a:ext cx="363552"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 name="Rectangle 40"/>
            <p:cNvSpPr/>
            <p:nvPr/>
          </p:nvSpPr>
          <p:spPr>
            <a:xfrm>
              <a:off x="1932421" y="1942748"/>
              <a:ext cx="371489"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2" name="Rectangle 41"/>
            <p:cNvSpPr/>
            <p:nvPr/>
          </p:nvSpPr>
          <p:spPr>
            <a:xfrm>
              <a:off x="2303910" y="1942748"/>
              <a:ext cx="366727"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 name="Rectangle 42"/>
            <p:cNvSpPr/>
            <p:nvPr/>
          </p:nvSpPr>
          <p:spPr>
            <a:xfrm>
              <a:off x="2672223" y="1942748"/>
              <a:ext cx="363552"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4" name="Rectangle 43"/>
            <p:cNvSpPr/>
            <p:nvPr/>
          </p:nvSpPr>
          <p:spPr>
            <a:xfrm>
              <a:off x="3040537" y="1942748"/>
              <a:ext cx="363552"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 name="Rectangle 44"/>
            <p:cNvSpPr/>
            <p:nvPr/>
          </p:nvSpPr>
          <p:spPr>
            <a:xfrm>
              <a:off x="3405676" y="1942748"/>
              <a:ext cx="371489"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6" name="Rectangle 45"/>
            <p:cNvSpPr/>
            <p:nvPr/>
          </p:nvSpPr>
          <p:spPr>
            <a:xfrm>
              <a:off x="3777165" y="1942748"/>
              <a:ext cx="366727"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 name="Rectangle 46"/>
            <p:cNvSpPr/>
            <p:nvPr/>
          </p:nvSpPr>
          <p:spPr>
            <a:xfrm>
              <a:off x="4143892" y="1942748"/>
              <a:ext cx="363551"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8" name="Rectangle 47"/>
            <p:cNvSpPr/>
            <p:nvPr/>
          </p:nvSpPr>
          <p:spPr>
            <a:xfrm>
              <a:off x="4512206" y="1942748"/>
              <a:ext cx="363551"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 name="Rectangle 48"/>
            <p:cNvSpPr/>
            <p:nvPr/>
          </p:nvSpPr>
          <p:spPr>
            <a:xfrm>
              <a:off x="4877344" y="1942748"/>
              <a:ext cx="371489"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0" name="Rectangle 49"/>
            <p:cNvSpPr/>
            <p:nvPr/>
          </p:nvSpPr>
          <p:spPr>
            <a:xfrm>
              <a:off x="5248833" y="1942748"/>
              <a:ext cx="366726"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1" name="Rectangle 50"/>
            <p:cNvSpPr/>
            <p:nvPr/>
          </p:nvSpPr>
          <p:spPr>
            <a:xfrm>
              <a:off x="5617147" y="1942748"/>
              <a:ext cx="363551"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2" name="Rectangle 51"/>
            <p:cNvSpPr/>
            <p:nvPr/>
          </p:nvSpPr>
          <p:spPr>
            <a:xfrm>
              <a:off x="5985461" y="1942748"/>
              <a:ext cx="373076"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53" name="Group 52"/>
          <p:cNvGrpSpPr/>
          <p:nvPr/>
        </p:nvGrpSpPr>
        <p:grpSpPr>
          <a:xfrm>
            <a:off x="135785" y="1112158"/>
            <a:ext cx="1624665" cy="642201"/>
            <a:chOff x="5649895" y="3129280"/>
            <a:chExt cx="1624665" cy="642201"/>
          </a:xfrm>
        </p:grpSpPr>
        <p:pic>
          <p:nvPicPr>
            <p:cNvPr id="54" name="Picture 53" descr="bs_block.png"/>
            <p:cNvPicPr>
              <a:picLocks noChangeAspect="1"/>
            </p:cNvPicPr>
            <p:nvPr/>
          </p:nvPicPr>
          <p:blipFill>
            <a:blip r:embed="rId9"/>
            <a:srcRect t="87338" r="-3687" b="40"/>
            <a:stretch>
              <a:fillRect/>
            </a:stretch>
          </p:blipFill>
          <p:spPr>
            <a:xfrm>
              <a:off x="5822392" y="3129280"/>
              <a:ext cx="1452168" cy="471379"/>
            </a:xfrm>
            <a:prstGeom prst="rect">
              <a:avLst/>
            </a:prstGeom>
            <a:ln w="3175">
              <a:solidFill>
                <a:srgbClr val="FFFFFF"/>
              </a:solidFill>
            </a:ln>
          </p:spPr>
        </p:pic>
        <p:grpSp>
          <p:nvGrpSpPr>
            <p:cNvPr id="56" name="Group 47"/>
            <p:cNvGrpSpPr/>
            <p:nvPr/>
          </p:nvGrpSpPr>
          <p:grpSpPr>
            <a:xfrm>
              <a:off x="5649895" y="3151832"/>
              <a:ext cx="1557899" cy="619649"/>
              <a:chOff x="5649895" y="3151832"/>
              <a:chExt cx="1557899" cy="619649"/>
            </a:xfrm>
          </p:grpSpPr>
          <p:pic>
            <p:nvPicPr>
              <p:cNvPr id="58" name="Picture 57" descr="bs_block.png"/>
              <p:cNvPicPr>
                <a:picLocks noChangeAspect="1"/>
              </p:cNvPicPr>
              <p:nvPr/>
            </p:nvPicPr>
            <p:blipFill>
              <a:blip r:embed="rId9"/>
              <a:srcRect t="74713" r="-475" b="12910"/>
              <a:stretch>
                <a:fillRect/>
              </a:stretch>
            </p:blipFill>
            <p:spPr>
              <a:xfrm>
                <a:off x="5800621" y="3151832"/>
                <a:ext cx="1407173" cy="462225"/>
              </a:xfrm>
              <a:prstGeom prst="rect">
                <a:avLst/>
              </a:prstGeom>
              <a:ln w="3175">
                <a:solidFill>
                  <a:srgbClr val="FFFFFF"/>
                </a:solidFill>
              </a:ln>
            </p:spPr>
          </p:pic>
          <p:pic>
            <p:nvPicPr>
              <p:cNvPr id="59" name="Picture 58" descr="bs_block.png"/>
              <p:cNvPicPr>
                <a:picLocks noChangeAspect="1"/>
              </p:cNvPicPr>
              <p:nvPr/>
            </p:nvPicPr>
            <p:blipFill>
              <a:blip r:embed="rId9"/>
              <a:srcRect t="62290" r="12" b="25243"/>
              <a:stretch>
                <a:fillRect/>
              </a:stretch>
            </p:blipFill>
            <p:spPr>
              <a:xfrm>
                <a:off x="5775501" y="3178629"/>
                <a:ext cx="1400362" cy="465573"/>
              </a:xfrm>
              <a:prstGeom prst="rect">
                <a:avLst/>
              </a:prstGeom>
              <a:ln w="3175">
                <a:solidFill>
                  <a:srgbClr val="FFFFFF"/>
                </a:solidFill>
              </a:ln>
            </p:spPr>
          </p:pic>
          <p:pic>
            <p:nvPicPr>
              <p:cNvPr id="60" name="Picture 59" descr="bs_block.png"/>
              <p:cNvPicPr>
                <a:picLocks noChangeAspect="1"/>
              </p:cNvPicPr>
              <p:nvPr/>
            </p:nvPicPr>
            <p:blipFill>
              <a:blip r:embed="rId9"/>
              <a:srcRect t="49779" r="83" b="37755"/>
              <a:stretch>
                <a:fillRect/>
              </a:stretch>
            </p:blipFill>
            <p:spPr>
              <a:xfrm>
                <a:off x="5750378" y="3198725"/>
                <a:ext cx="1399359" cy="465574"/>
              </a:xfrm>
              <a:prstGeom prst="rect">
                <a:avLst/>
              </a:prstGeom>
              <a:ln w="3175">
                <a:solidFill>
                  <a:srgbClr val="FFFFFF"/>
                </a:solidFill>
              </a:ln>
            </p:spPr>
          </p:pic>
          <p:pic>
            <p:nvPicPr>
              <p:cNvPr id="61" name="Picture 60" descr="bs_block.png"/>
              <p:cNvPicPr>
                <a:picLocks noChangeAspect="1"/>
              </p:cNvPicPr>
              <p:nvPr/>
            </p:nvPicPr>
            <p:blipFill>
              <a:blip r:embed="rId9"/>
              <a:srcRect t="37179" r="-116" b="50355"/>
              <a:stretch>
                <a:fillRect/>
              </a:stretch>
            </p:blipFill>
            <p:spPr>
              <a:xfrm>
                <a:off x="5724366" y="3228870"/>
                <a:ext cx="1402149" cy="465574"/>
              </a:xfrm>
              <a:prstGeom prst="rect">
                <a:avLst/>
              </a:prstGeom>
              <a:ln w="3175">
                <a:solidFill>
                  <a:srgbClr val="FFFFFF"/>
                </a:solidFill>
              </a:ln>
            </p:spPr>
          </p:pic>
          <p:pic>
            <p:nvPicPr>
              <p:cNvPr id="62" name="Picture 61" descr="bs_block.png"/>
              <p:cNvPicPr>
                <a:picLocks noChangeAspect="1"/>
              </p:cNvPicPr>
              <p:nvPr/>
            </p:nvPicPr>
            <p:blipFill>
              <a:blip r:embed="rId9"/>
              <a:srcRect t="24668" r="196" b="62771"/>
              <a:stretch>
                <a:fillRect/>
              </a:stretch>
            </p:blipFill>
            <p:spPr>
              <a:xfrm>
                <a:off x="5702594" y="3252317"/>
                <a:ext cx="1397795" cy="469146"/>
              </a:xfrm>
              <a:prstGeom prst="rect">
                <a:avLst/>
              </a:prstGeom>
              <a:ln w="3175">
                <a:solidFill>
                  <a:srgbClr val="FFFFFF"/>
                </a:solidFill>
              </a:ln>
            </p:spPr>
          </p:pic>
          <p:pic>
            <p:nvPicPr>
              <p:cNvPr id="63" name="Picture 62" descr="bs_block.png"/>
              <p:cNvPicPr>
                <a:picLocks noChangeAspect="1"/>
              </p:cNvPicPr>
              <p:nvPr/>
            </p:nvPicPr>
            <p:blipFill>
              <a:blip r:embed="rId9"/>
              <a:srcRect t="12157" r="-97" b="75467"/>
              <a:stretch>
                <a:fillRect/>
              </a:stretch>
            </p:blipFill>
            <p:spPr>
              <a:xfrm>
                <a:off x="5675017" y="3282463"/>
                <a:ext cx="1401885" cy="462224"/>
              </a:xfrm>
              <a:prstGeom prst="rect">
                <a:avLst/>
              </a:prstGeom>
              <a:ln w="3175">
                <a:solidFill>
                  <a:srgbClr val="FFFFFF"/>
                </a:solidFill>
              </a:ln>
            </p:spPr>
          </p:pic>
          <p:pic>
            <p:nvPicPr>
              <p:cNvPr id="64" name="Picture 63" descr="bs_block.png"/>
              <p:cNvPicPr>
                <a:picLocks noChangeAspect="1"/>
              </p:cNvPicPr>
              <p:nvPr/>
            </p:nvPicPr>
            <p:blipFill>
              <a:blip r:embed="rId9"/>
              <a:srcRect r="-309" b="87709"/>
              <a:stretch>
                <a:fillRect/>
              </a:stretch>
            </p:blipFill>
            <p:spPr>
              <a:xfrm>
                <a:off x="5649895" y="3312440"/>
                <a:ext cx="1404840" cy="459041"/>
              </a:xfrm>
              <a:prstGeom prst="rect">
                <a:avLst/>
              </a:prstGeom>
              <a:ln w="3175">
                <a:solidFill>
                  <a:srgbClr val="FFFFFF"/>
                </a:solidFill>
              </a:ln>
            </p:spPr>
          </p:pic>
        </p:grpSp>
        <p:sp>
          <p:nvSpPr>
            <p:cNvPr id="57" name="TextBox 56"/>
            <p:cNvSpPr txBox="1"/>
            <p:nvPr/>
          </p:nvSpPr>
          <p:spPr bwMode="auto">
            <a:xfrm>
              <a:off x="6121460" y="3356144"/>
              <a:ext cx="439648" cy="354025"/>
            </a:xfrm>
            <a:prstGeom prst="rect">
              <a:avLst/>
            </a:prstGeom>
            <a:noFill/>
            <a:effectLst/>
          </p:spPr>
          <p:txBody>
            <a:bodyPr wrap="none">
              <a:spAutoFit/>
            </a:bodyPr>
            <a:lstStyle/>
            <a:p>
              <a:pPr>
                <a:defRPr/>
              </a:pPr>
              <a:r>
                <a:rPr lang="en-US" sz="1700" dirty="0">
                  <a:ln w="3175">
                    <a:solidFill>
                      <a:schemeClr val="bg1"/>
                    </a:solidFill>
                  </a:ln>
                  <a:solidFill>
                    <a:srgbClr val="FFFFFF"/>
                  </a:solidFill>
                  <a:effectLst>
                    <a:outerShdw blurRad="50800" dist="38100" dir="2700000" algn="tl" rotWithShape="0">
                      <a:prstClr val="black">
                        <a:alpha val="40000"/>
                      </a:prstClr>
                    </a:outerShdw>
                  </a:effectLst>
                  <a:cs typeface="+mn-cs"/>
                </a:rPr>
                <a:t>Bs</a:t>
              </a:r>
            </a:p>
          </p:txBody>
        </p:sp>
      </p:grpSp>
      <p:sp>
        <p:nvSpPr>
          <p:cNvPr id="65" name="Rectangle 64"/>
          <p:cNvSpPr/>
          <p:nvPr/>
        </p:nvSpPr>
        <p:spPr bwMode="auto">
          <a:xfrm>
            <a:off x="1012305" y="2471435"/>
            <a:ext cx="363538" cy="35877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nvGrpSpPr>
          <p:cNvPr id="117" name="Group 116"/>
          <p:cNvGrpSpPr/>
          <p:nvPr/>
        </p:nvGrpSpPr>
        <p:grpSpPr>
          <a:xfrm>
            <a:off x="2044401" y="2329964"/>
            <a:ext cx="642859" cy="641716"/>
            <a:chOff x="2208362" y="2395004"/>
            <a:chExt cx="642859" cy="641716"/>
          </a:xfrm>
        </p:grpSpPr>
        <p:sp>
          <p:nvSpPr>
            <p:cNvPr id="79" name="Rectangle 78"/>
            <p:cNvSpPr/>
            <p:nvPr/>
          </p:nvSpPr>
          <p:spPr>
            <a:xfrm>
              <a:off x="2211185" y="2582486"/>
              <a:ext cx="471056" cy="448887"/>
            </a:xfrm>
            <a:prstGeom prst="rect">
              <a:avLst/>
            </a:prstGeom>
            <a:ln cmpd="sng">
              <a:solidFill>
                <a:srgbClr val="FF00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95" name="Group 94"/>
            <p:cNvGrpSpPr/>
            <p:nvPr/>
          </p:nvGrpSpPr>
          <p:grpSpPr>
            <a:xfrm>
              <a:off x="2208362" y="2395004"/>
              <a:ext cx="642859" cy="641716"/>
              <a:chOff x="5615796" y="2507147"/>
              <a:chExt cx="642859" cy="641716"/>
            </a:xfrm>
          </p:grpSpPr>
          <p:sp>
            <p:nvSpPr>
              <p:cNvPr id="94" name="Rectangle 93"/>
              <p:cNvSpPr/>
              <p:nvPr/>
            </p:nvSpPr>
            <p:spPr>
              <a:xfrm>
                <a:off x="5801455" y="2507147"/>
                <a:ext cx="457200" cy="439948"/>
              </a:xfrm>
              <a:prstGeom prst="rect">
                <a:avLst/>
              </a:prstGeom>
              <a:ln cmpd="sng">
                <a:solidFill>
                  <a:srgbClr val="7030A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sp>
            <p:nvSpPr>
              <p:cNvPr id="93" name="Rectangle 92"/>
              <p:cNvSpPr/>
              <p:nvPr/>
            </p:nvSpPr>
            <p:spPr>
              <a:xfrm>
                <a:off x="5777627" y="2533953"/>
                <a:ext cx="457200" cy="439948"/>
              </a:xfrm>
              <a:prstGeom prst="rect">
                <a:avLst/>
              </a:prstGeom>
              <a:ln cmpd="sng">
                <a:solidFill>
                  <a:srgbClr val="0070C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sp>
            <p:nvSpPr>
              <p:cNvPr id="92" name="Rectangle 91"/>
              <p:cNvSpPr/>
              <p:nvPr/>
            </p:nvSpPr>
            <p:spPr>
              <a:xfrm>
                <a:off x="5756778" y="2557781"/>
                <a:ext cx="457200" cy="439948"/>
              </a:xfrm>
              <a:prstGeom prst="rect">
                <a:avLst/>
              </a:prstGeom>
              <a:ln cmpd="sng">
                <a:solidFill>
                  <a:srgbClr val="00B0F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sp>
            <p:nvSpPr>
              <p:cNvPr id="91" name="Rectangle 90"/>
              <p:cNvSpPr/>
              <p:nvPr/>
            </p:nvSpPr>
            <p:spPr>
              <a:xfrm>
                <a:off x="5726993" y="2581610"/>
                <a:ext cx="457200" cy="439948"/>
              </a:xfrm>
              <a:prstGeom prst="rect">
                <a:avLst/>
              </a:prstGeom>
              <a:ln cmpd="sng">
                <a:solidFill>
                  <a:srgbClr val="00B05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sp>
            <p:nvSpPr>
              <p:cNvPr id="90" name="Rectangle 89"/>
              <p:cNvSpPr/>
              <p:nvPr/>
            </p:nvSpPr>
            <p:spPr>
              <a:xfrm>
                <a:off x="5694229" y="2611395"/>
                <a:ext cx="457200" cy="439948"/>
              </a:xfrm>
              <a:prstGeom prst="rect">
                <a:avLst/>
              </a:prstGeom>
              <a:ln cmpd="sng">
                <a:solidFill>
                  <a:srgbClr val="92D05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sp>
            <p:nvSpPr>
              <p:cNvPr id="89" name="Rectangle 88"/>
              <p:cNvSpPr/>
              <p:nvPr/>
            </p:nvSpPr>
            <p:spPr>
              <a:xfrm>
                <a:off x="5670401" y="2644158"/>
                <a:ext cx="457200" cy="439948"/>
              </a:xfrm>
              <a:prstGeom prst="rect">
                <a:avLst/>
              </a:prstGeom>
              <a:ln cmpd="sng">
                <a:solidFill>
                  <a:srgbClr val="FFFF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sp>
            <p:nvSpPr>
              <p:cNvPr id="88" name="Rectangle 87"/>
              <p:cNvSpPr/>
              <p:nvPr/>
            </p:nvSpPr>
            <p:spPr>
              <a:xfrm>
                <a:off x="5643098" y="2673447"/>
                <a:ext cx="457200" cy="439948"/>
              </a:xfrm>
              <a:prstGeom prst="rect">
                <a:avLst/>
              </a:prstGeom>
              <a:ln cmpd="sng">
                <a:solidFill>
                  <a:srgbClr val="FFC0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C000"/>
                  </a:solidFill>
                </a:endParaRPr>
              </a:p>
            </p:txBody>
          </p:sp>
          <p:pic>
            <p:nvPicPr>
              <p:cNvPr id="86" name="Picture 85" descr="bs_block.png"/>
              <p:cNvPicPr>
                <a:picLocks noChangeAspect="1"/>
              </p:cNvPicPr>
              <p:nvPr/>
            </p:nvPicPr>
            <p:blipFill>
              <a:blip r:embed="rId9"/>
              <a:srcRect r="67355" b="87709"/>
              <a:stretch>
                <a:fillRect/>
              </a:stretch>
            </p:blipFill>
            <p:spPr>
              <a:xfrm>
                <a:off x="5622394" y="2689822"/>
                <a:ext cx="457200" cy="459041"/>
              </a:xfrm>
              <a:prstGeom prst="rect">
                <a:avLst/>
              </a:prstGeom>
              <a:ln w="3175">
                <a:solidFill>
                  <a:srgbClr val="FFFFFF"/>
                </a:solidFill>
              </a:ln>
            </p:spPr>
          </p:pic>
          <p:sp>
            <p:nvSpPr>
              <p:cNvPr id="87" name="Rectangle 86"/>
              <p:cNvSpPr/>
              <p:nvPr/>
            </p:nvSpPr>
            <p:spPr>
              <a:xfrm>
                <a:off x="5615796" y="2702736"/>
                <a:ext cx="457200" cy="439948"/>
              </a:xfrm>
              <a:prstGeom prst="rect">
                <a:avLst/>
              </a:prstGeom>
              <a:ln cmpd="sng">
                <a:solidFill>
                  <a:srgbClr val="FF00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grpSp>
        <p:nvGrpSpPr>
          <p:cNvPr id="104" name="Group 103"/>
          <p:cNvGrpSpPr/>
          <p:nvPr/>
        </p:nvGrpSpPr>
        <p:grpSpPr>
          <a:xfrm>
            <a:off x="2974698" y="2018296"/>
            <a:ext cx="164592" cy="1265052"/>
            <a:chOff x="2974698" y="2018296"/>
            <a:chExt cx="164592" cy="1265052"/>
          </a:xfrm>
        </p:grpSpPr>
        <p:pic>
          <p:nvPicPr>
            <p:cNvPr id="78" name="Picture 33" descr="u-texture.png"/>
            <p:cNvPicPr>
              <a:picLocks noChangeAspect="1"/>
            </p:cNvPicPr>
            <p:nvPr/>
          </p:nvPicPr>
          <p:blipFill>
            <a:blip r:embed="rId8"/>
            <a:srcRect l="62252" r="33411"/>
            <a:stretch>
              <a:fillRect/>
            </a:stretch>
          </p:blipFill>
          <p:spPr bwMode="auto">
            <a:xfrm>
              <a:off x="2974698" y="2018296"/>
              <a:ext cx="164592" cy="1265052"/>
            </a:xfrm>
            <a:prstGeom prst="rect">
              <a:avLst/>
            </a:prstGeom>
            <a:noFill/>
            <a:ln w="9525">
              <a:noFill/>
              <a:miter lim="800000"/>
              <a:headEnd/>
              <a:tailEnd/>
            </a:ln>
          </p:spPr>
        </p:pic>
        <p:sp>
          <p:nvSpPr>
            <p:cNvPr id="81" name="Rectangle 80"/>
            <p:cNvSpPr/>
            <p:nvPr/>
          </p:nvSpPr>
          <p:spPr>
            <a:xfrm>
              <a:off x="2989811" y="2021295"/>
              <a:ext cx="142479" cy="135774"/>
            </a:xfrm>
            <a:prstGeom prst="rect">
              <a:avLst/>
            </a:prstGeom>
            <a:ln cmpd="sng">
              <a:solidFill>
                <a:srgbClr val="FF00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103" name="Group 102"/>
            <p:cNvGrpSpPr/>
            <p:nvPr/>
          </p:nvGrpSpPr>
          <p:grpSpPr>
            <a:xfrm>
              <a:off x="2989811" y="2176503"/>
              <a:ext cx="144983" cy="1100379"/>
              <a:chOff x="2989811" y="2176503"/>
              <a:chExt cx="144983" cy="1100379"/>
            </a:xfrm>
          </p:grpSpPr>
          <p:sp>
            <p:nvSpPr>
              <p:cNvPr id="96" name="Rectangle 95"/>
              <p:cNvSpPr/>
              <p:nvPr/>
            </p:nvSpPr>
            <p:spPr>
              <a:xfrm>
                <a:off x="2990522" y="2176503"/>
                <a:ext cx="142479" cy="135774"/>
              </a:xfrm>
              <a:prstGeom prst="rect">
                <a:avLst/>
              </a:prstGeom>
              <a:ln cmpd="sng">
                <a:solidFill>
                  <a:srgbClr val="FFC0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7" name="Rectangle 96"/>
              <p:cNvSpPr/>
              <p:nvPr/>
            </p:nvSpPr>
            <p:spPr>
              <a:xfrm>
                <a:off x="2991604" y="2342232"/>
                <a:ext cx="142479" cy="135774"/>
              </a:xfrm>
              <a:prstGeom prst="rect">
                <a:avLst/>
              </a:prstGeom>
              <a:ln cmpd="sng">
                <a:solidFill>
                  <a:srgbClr val="FFFF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8" name="Rectangle 97"/>
              <p:cNvSpPr/>
              <p:nvPr/>
            </p:nvSpPr>
            <p:spPr>
              <a:xfrm>
                <a:off x="2992315" y="2508198"/>
                <a:ext cx="142479" cy="135774"/>
              </a:xfrm>
              <a:prstGeom prst="rect">
                <a:avLst/>
              </a:prstGeom>
              <a:ln cmpd="sng">
                <a:solidFill>
                  <a:srgbClr val="92D05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9" name="Rectangle 98"/>
              <p:cNvSpPr/>
              <p:nvPr/>
            </p:nvSpPr>
            <p:spPr>
              <a:xfrm>
                <a:off x="2989811" y="2666755"/>
                <a:ext cx="142479" cy="135774"/>
              </a:xfrm>
              <a:prstGeom prst="rect">
                <a:avLst/>
              </a:prstGeom>
              <a:ln cmpd="sng">
                <a:solidFill>
                  <a:srgbClr val="00B05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0" name="Rectangle 99"/>
              <p:cNvSpPr/>
              <p:nvPr/>
            </p:nvSpPr>
            <p:spPr>
              <a:xfrm>
                <a:off x="2990522" y="2829135"/>
                <a:ext cx="142479" cy="135774"/>
              </a:xfrm>
              <a:prstGeom prst="rect">
                <a:avLst/>
              </a:prstGeom>
              <a:ln cmpd="sng">
                <a:solidFill>
                  <a:srgbClr val="00B0F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1" name="Rectangle 100"/>
              <p:cNvSpPr/>
              <p:nvPr/>
            </p:nvSpPr>
            <p:spPr>
              <a:xfrm>
                <a:off x="2989811" y="2982314"/>
                <a:ext cx="142479" cy="135774"/>
              </a:xfrm>
              <a:prstGeom prst="rect">
                <a:avLst/>
              </a:prstGeom>
              <a:ln cmpd="sng">
                <a:solidFill>
                  <a:srgbClr val="0070C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2" name="Rectangle 101"/>
              <p:cNvSpPr/>
              <p:nvPr/>
            </p:nvSpPr>
            <p:spPr>
              <a:xfrm>
                <a:off x="2990522" y="3141108"/>
                <a:ext cx="142479" cy="135774"/>
              </a:xfrm>
              <a:prstGeom prst="rect">
                <a:avLst/>
              </a:prstGeom>
              <a:ln cmpd="sng">
                <a:solidFill>
                  <a:srgbClr val="7030A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grpSp>
        <p:nvGrpSpPr>
          <p:cNvPr id="115" name="Group 114"/>
          <p:cNvGrpSpPr/>
          <p:nvPr/>
        </p:nvGrpSpPr>
        <p:grpSpPr>
          <a:xfrm>
            <a:off x="3634096" y="2422222"/>
            <a:ext cx="3224191" cy="457200"/>
            <a:chOff x="3634096" y="2562632"/>
            <a:chExt cx="3224191" cy="457200"/>
          </a:xfrm>
        </p:grpSpPr>
        <p:pic>
          <p:nvPicPr>
            <p:cNvPr id="82" name="Picture 63" descr="indirect-lighting.png"/>
            <p:cNvPicPr>
              <a:picLocks noChangeAspect="1"/>
            </p:cNvPicPr>
            <p:nvPr/>
          </p:nvPicPr>
          <p:blipFill>
            <a:blip r:embed="rId7"/>
            <a:srcRect r="92899"/>
            <a:stretch>
              <a:fillRect/>
            </a:stretch>
          </p:blipFill>
          <p:spPr bwMode="auto">
            <a:xfrm>
              <a:off x="6399945" y="2562632"/>
              <a:ext cx="458342" cy="457200"/>
            </a:xfrm>
            <a:prstGeom prst="rect">
              <a:avLst/>
            </a:prstGeom>
            <a:noFill/>
            <a:ln w="9525">
              <a:noFill/>
              <a:miter lim="800000"/>
              <a:headEnd/>
              <a:tailEnd/>
            </a:ln>
          </p:spPr>
        </p:pic>
        <p:sp>
          <p:nvSpPr>
            <p:cNvPr id="71" name="Rectangle 70"/>
            <p:cNvSpPr/>
            <p:nvPr/>
          </p:nvSpPr>
          <p:spPr>
            <a:xfrm>
              <a:off x="3634096" y="2723345"/>
              <a:ext cx="142479" cy="135774"/>
            </a:xfrm>
            <a:prstGeom prst="rect">
              <a:avLst/>
            </a:prstGeom>
            <a:ln cmpd="sng">
              <a:solidFill>
                <a:srgbClr val="FF00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3" name="Rectangle 72"/>
            <p:cNvSpPr/>
            <p:nvPr/>
          </p:nvSpPr>
          <p:spPr>
            <a:xfrm>
              <a:off x="3979827" y="2723345"/>
              <a:ext cx="142479" cy="135774"/>
            </a:xfrm>
            <a:prstGeom prst="rect">
              <a:avLst/>
            </a:prstGeom>
            <a:ln cmpd="sng">
              <a:solidFill>
                <a:srgbClr val="FFC0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0" name="Rectangle 79"/>
            <p:cNvSpPr/>
            <p:nvPr/>
          </p:nvSpPr>
          <p:spPr>
            <a:xfrm>
              <a:off x="4325558" y="2723345"/>
              <a:ext cx="142479" cy="135774"/>
            </a:xfrm>
            <a:prstGeom prst="rect">
              <a:avLst/>
            </a:prstGeom>
            <a:ln cmpd="sng">
              <a:solidFill>
                <a:srgbClr val="FFFF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3" name="Rectangle 82"/>
            <p:cNvSpPr/>
            <p:nvPr/>
          </p:nvSpPr>
          <p:spPr>
            <a:xfrm>
              <a:off x="4671289" y="2723345"/>
              <a:ext cx="142479" cy="135774"/>
            </a:xfrm>
            <a:prstGeom prst="rect">
              <a:avLst/>
            </a:prstGeom>
            <a:ln cmpd="sng">
              <a:solidFill>
                <a:srgbClr val="92D05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4" name="Rectangle 83"/>
            <p:cNvSpPr/>
            <p:nvPr/>
          </p:nvSpPr>
          <p:spPr>
            <a:xfrm>
              <a:off x="5017020" y="2723345"/>
              <a:ext cx="142479" cy="135774"/>
            </a:xfrm>
            <a:prstGeom prst="rect">
              <a:avLst/>
            </a:prstGeom>
            <a:ln cmpd="sng">
              <a:solidFill>
                <a:srgbClr val="00B05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5" name="Rectangle 84"/>
            <p:cNvSpPr/>
            <p:nvPr/>
          </p:nvSpPr>
          <p:spPr>
            <a:xfrm>
              <a:off x="5362751" y="2723345"/>
              <a:ext cx="142479" cy="135774"/>
            </a:xfrm>
            <a:prstGeom prst="rect">
              <a:avLst/>
            </a:prstGeom>
            <a:ln cmpd="sng">
              <a:solidFill>
                <a:srgbClr val="00B0F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5" name="Rectangle 104"/>
            <p:cNvSpPr/>
            <p:nvPr/>
          </p:nvSpPr>
          <p:spPr>
            <a:xfrm>
              <a:off x="5708482" y="2723345"/>
              <a:ext cx="142479" cy="135774"/>
            </a:xfrm>
            <a:prstGeom prst="rect">
              <a:avLst/>
            </a:prstGeom>
            <a:ln cmpd="sng">
              <a:solidFill>
                <a:srgbClr val="0070C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6" name="Rectangle 105"/>
            <p:cNvSpPr/>
            <p:nvPr/>
          </p:nvSpPr>
          <p:spPr>
            <a:xfrm>
              <a:off x="6054213" y="2723345"/>
              <a:ext cx="142479" cy="135774"/>
            </a:xfrm>
            <a:prstGeom prst="rect">
              <a:avLst/>
            </a:prstGeom>
            <a:ln cmpd="sng">
              <a:solidFill>
                <a:srgbClr val="7030A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7" name="TextBox 106"/>
            <p:cNvSpPr txBox="1"/>
            <p:nvPr/>
          </p:nvSpPr>
          <p:spPr>
            <a:xfrm>
              <a:off x="3722549" y="2614261"/>
              <a:ext cx="311304" cy="353943"/>
            </a:xfrm>
            <a:prstGeom prst="rect">
              <a:avLst/>
            </a:prstGeom>
            <a:noFill/>
          </p:spPr>
          <p:txBody>
            <a:bodyPr wrap="none" rtlCol="0">
              <a:spAutoFit/>
            </a:bodyPr>
            <a:lstStyle/>
            <a:p>
              <a:r>
                <a:rPr lang="en-US" sz="1700" dirty="0" smtClean="0"/>
                <a:t>+</a:t>
              </a:r>
            </a:p>
          </p:txBody>
        </p:sp>
        <p:sp>
          <p:nvSpPr>
            <p:cNvPr id="108" name="TextBox 107"/>
            <p:cNvSpPr txBox="1"/>
            <p:nvPr/>
          </p:nvSpPr>
          <p:spPr>
            <a:xfrm>
              <a:off x="4068280" y="2614261"/>
              <a:ext cx="311304" cy="353943"/>
            </a:xfrm>
            <a:prstGeom prst="rect">
              <a:avLst/>
            </a:prstGeom>
            <a:noFill/>
          </p:spPr>
          <p:txBody>
            <a:bodyPr wrap="none" rtlCol="0">
              <a:spAutoFit/>
            </a:bodyPr>
            <a:lstStyle/>
            <a:p>
              <a:r>
                <a:rPr lang="en-US" sz="1700" dirty="0" smtClean="0"/>
                <a:t>+</a:t>
              </a:r>
            </a:p>
          </p:txBody>
        </p:sp>
        <p:sp>
          <p:nvSpPr>
            <p:cNvPr id="109" name="TextBox 108"/>
            <p:cNvSpPr txBox="1"/>
            <p:nvPr/>
          </p:nvSpPr>
          <p:spPr>
            <a:xfrm>
              <a:off x="4414011" y="2614261"/>
              <a:ext cx="311304" cy="353943"/>
            </a:xfrm>
            <a:prstGeom prst="rect">
              <a:avLst/>
            </a:prstGeom>
            <a:noFill/>
          </p:spPr>
          <p:txBody>
            <a:bodyPr wrap="none" rtlCol="0">
              <a:spAutoFit/>
            </a:bodyPr>
            <a:lstStyle/>
            <a:p>
              <a:r>
                <a:rPr lang="en-US" sz="1700" dirty="0" smtClean="0"/>
                <a:t>+</a:t>
              </a:r>
            </a:p>
          </p:txBody>
        </p:sp>
        <p:sp>
          <p:nvSpPr>
            <p:cNvPr id="110" name="TextBox 109"/>
            <p:cNvSpPr txBox="1"/>
            <p:nvPr/>
          </p:nvSpPr>
          <p:spPr>
            <a:xfrm>
              <a:off x="4759742" y="2614261"/>
              <a:ext cx="311304" cy="353943"/>
            </a:xfrm>
            <a:prstGeom prst="rect">
              <a:avLst/>
            </a:prstGeom>
            <a:noFill/>
          </p:spPr>
          <p:txBody>
            <a:bodyPr wrap="none" rtlCol="0">
              <a:spAutoFit/>
            </a:bodyPr>
            <a:lstStyle/>
            <a:p>
              <a:r>
                <a:rPr lang="en-US" sz="1700" dirty="0" smtClean="0"/>
                <a:t>+</a:t>
              </a:r>
            </a:p>
          </p:txBody>
        </p:sp>
        <p:sp>
          <p:nvSpPr>
            <p:cNvPr id="111" name="TextBox 110"/>
            <p:cNvSpPr txBox="1"/>
            <p:nvPr/>
          </p:nvSpPr>
          <p:spPr>
            <a:xfrm>
              <a:off x="5105473" y="2614261"/>
              <a:ext cx="311304" cy="353943"/>
            </a:xfrm>
            <a:prstGeom prst="rect">
              <a:avLst/>
            </a:prstGeom>
            <a:noFill/>
          </p:spPr>
          <p:txBody>
            <a:bodyPr wrap="none" rtlCol="0">
              <a:spAutoFit/>
            </a:bodyPr>
            <a:lstStyle/>
            <a:p>
              <a:r>
                <a:rPr lang="en-US" sz="1700" dirty="0" smtClean="0"/>
                <a:t>+</a:t>
              </a:r>
            </a:p>
          </p:txBody>
        </p:sp>
        <p:sp>
          <p:nvSpPr>
            <p:cNvPr id="112" name="TextBox 111"/>
            <p:cNvSpPr txBox="1"/>
            <p:nvPr/>
          </p:nvSpPr>
          <p:spPr>
            <a:xfrm>
              <a:off x="5451204" y="2614261"/>
              <a:ext cx="311304" cy="353943"/>
            </a:xfrm>
            <a:prstGeom prst="rect">
              <a:avLst/>
            </a:prstGeom>
            <a:noFill/>
          </p:spPr>
          <p:txBody>
            <a:bodyPr wrap="none" rtlCol="0">
              <a:spAutoFit/>
            </a:bodyPr>
            <a:lstStyle/>
            <a:p>
              <a:r>
                <a:rPr lang="en-US" sz="1700" dirty="0" smtClean="0"/>
                <a:t>+</a:t>
              </a:r>
            </a:p>
          </p:txBody>
        </p:sp>
        <p:sp>
          <p:nvSpPr>
            <p:cNvPr id="113" name="TextBox 112"/>
            <p:cNvSpPr txBox="1"/>
            <p:nvPr/>
          </p:nvSpPr>
          <p:spPr>
            <a:xfrm>
              <a:off x="5796935" y="2614261"/>
              <a:ext cx="311304" cy="353943"/>
            </a:xfrm>
            <a:prstGeom prst="rect">
              <a:avLst/>
            </a:prstGeom>
            <a:noFill/>
          </p:spPr>
          <p:txBody>
            <a:bodyPr wrap="none" rtlCol="0">
              <a:spAutoFit/>
            </a:bodyPr>
            <a:lstStyle/>
            <a:p>
              <a:r>
                <a:rPr lang="en-US" sz="1700" dirty="0" smtClean="0"/>
                <a:t>+</a:t>
              </a:r>
            </a:p>
          </p:txBody>
        </p:sp>
        <p:sp>
          <p:nvSpPr>
            <p:cNvPr id="114" name="TextBox 113"/>
            <p:cNvSpPr txBox="1"/>
            <p:nvPr/>
          </p:nvSpPr>
          <p:spPr>
            <a:xfrm>
              <a:off x="6142666" y="2614261"/>
              <a:ext cx="311304" cy="353943"/>
            </a:xfrm>
            <a:prstGeom prst="rect">
              <a:avLst/>
            </a:prstGeom>
            <a:noFill/>
          </p:spPr>
          <p:txBody>
            <a:bodyPr wrap="none" rtlCol="0">
              <a:spAutoFit/>
            </a:bodyPr>
            <a:lstStyle/>
            <a:p>
              <a:r>
                <a:rPr lang="en-US" sz="1700" dirty="0" smtClean="0"/>
                <a:t>=</a:t>
              </a:r>
            </a:p>
          </p:txBody>
        </p:sp>
      </p:grpSp>
      <p:sp>
        <p:nvSpPr>
          <p:cNvPr id="118" name="TextBox 117"/>
          <p:cNvSpPr txBox="1"/>
          <p:nvPr/>
        </p:nvSpPr>
        <p:spPr>
          <a:xfrm>
            <a:off x="2711671" y="2473851"/>
            <a:ext cx="261610" cy="353943"/>
          </a:xfrm>
          <a:prstGeom prst="rect">
            <a:avLst/>
          </a:prstGeom>
          <a:noFill/>
        </p:spPr>
        <p:txBody>
          <a:bodyPr wrap="none" rtlCol="0">
            <a:spAutoFit/>
          </a:bodyPr>
          <a:lstStyle/>
          <a:p>
            <a:r>
              <a:rPr lang="en-US" sz="1700" dirty="0" smtClean="0">
                <a:latin typeface="Arial"/>
                <a:cs typeface="Arial"/>
              </a:rPr>
              <a:t>•</a:t>
            </a:r>
            <a:endParaRPr lang="en-US" sz="1700" dirty="0" smtClean="0"/>
          </a:p>
        </p:txBody>
      </p:sp>
      <p:sp>
        <p:nvSpPr>
          <p:cNvPr id="119" name="TextBox 118"/>
          <p:cNvSpPr txBox="1"/>
          <p:nvPr/>
        </p:nvSpPr>
        <p:spPr>
          <a:xfrm>
            <a:off x="3222471" y="2473851"/>
            <a:ext cx="311304" cy="353943"/>
          </a:xfrm>
          <a:prstGeom prst="rect">
            <a:avLst/>
          </a:prstGeom>
          <a:noFill/>
        </p:spPr>
        <p:txBody>
          <a:bodyPr wrap="none" rtlCol="0">
            <a:spAutoFit/>
          </a:bodyPr>
          <a:lstStyle/>
          <a:p>
            <a:r>
              <a:rPr lang="en-US" sz="1700" dirty="0" smtClean="0"/>
              <a:t>=</a:t>
            </a:r>
          </a:p>
        </p:txBody>
      </p:sp>
      <p:grpSp>
        <p:nvGrpSpPr>
          <p:cNvPr id="136" name="Group 135"/>
          <p:cNvGrpSpPr/>
          <p:nvPr/>
        </p:nvGrpSpPr>
        <p:grpSpPr>
          <a:xfrm>
            <a:off x="4666593" y="88287"/>
            <a:ext cx="2617077" cy="479041"/>
            <a:chOff x="4672899" y="18918"/>
            <a:chExt cx="2617077" cy="479041"/>
          </a:xfrm>
        </p:grpSpPr>
        <p:sp>
          <p:nvSpPr>
            <p:cNvPr id="137" name="Rectangle 136"/>
            <p:cNvSpPr/>
            <p:nvPr/>
          </p:nvSpPr>
          <p:spPr>
            <a:xfrm>
              <a:off x="4672899" y="18918"/>
              <a:ext cx="2617077" cy="479041"/>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138" name="Straight Arrow Connector 137"/>
            <p:cNvCxnSpPr/>
            <p:nvPr/>
          </p:nvCxnSpPr>
          <p:spPr>
            <a:xfrm>
              <a:off x="4699792" y="281233"/>
              <a:ext cx="2516226" cy="1270"/>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139" name="Picture 138" descr="overview_direct.bmp"/>
            <p:cNvPicPr>
              <a:picLocks noChangeAspect="1"/>
            </p:cNvPicPr>
            <p:nvPr/>
          </p:nvPicPr>
          <p:blipFill>
            <a:blip r:embed="rId10"/>
            <a:srcRect t="28129" b="14064"/>
            <a:stretch>
              <a:fillRect/>
            </a:stretch>
          </p:blipFill>
          <p:spPr>
            <a:xfrm>
              <a:off x="5961267" y="155068"/>
              <a:ext cx="438701" cy="253600"/>
            </a:xfrm>
            <a:prstGeom prst="rect">
              <a:avLst/>
            </a:prstGeom>
          </p:spPr>
        </p:pic>
        <p:pic>
          <p:nvPicPr>
            <p:cNvPr id="140" name="Picture 139" descr="overview_interfaces.bmp"/>
            <p:cNvPicPr>
              <a:picLocks noChangeAspect="1"/>
            </p:cNvPicPr>
            <p:nvPr/>
          </p:nvPicPr>
          <p:blipFill>
            <a:blip r:embed="rId11"/>
            <a:srcRect t="28129" b="14064"/>
            <a:stretch>
              <a:fillRect/>
            </a:stretch>
          </p:blipFill>
          <p:spPr>
            <a:xfrm>
              <a:off x="6505861" y="155068"/>
              <a:ext cx="438701" cy="253600"/>
            </a:xfrm>
            <a:prstGeom prst="rect">
              <a:avLst/>
            </a:prstGeom>
          </p:spPr>
        </p:pic>
        <p:pic>
          <p:nvPicPr>
            <p:cNvPr id="141" name="Picture 140" descr="overview_nothing.bmp"/>
            <p:cNvPicPr>
              <a:picLocks noChangeAspect="1"/>
            </p:cNvPicPr>
            <p:nvPr/>
          </p:nvPicPr>
          <p:blipFill>
            <a:blip r:embed="rId12"/>
            <a:srcRect t="28129" b="14064"/>
            <a:stretch>
              <a:fillRect/>
            </a:stretch>
          </p:blipFill>
          <p:spPr>
            <a:xfrm>
              <a:off x="4847286" y="155068"/>
              <a:ext cx="438701" cy="253600"/>
            </a:xfrm>
            <a:prstGeom prst="rect">
              <a:avLst/>
            </a:prstGeom>
          </p:spPr>
        </p:pic>
        <p:sp>
          <p:nvSpPr>
            <p:cNvPr id="142" name="TextBox 141"/>
            <p:cNvSpPr txBox="1"/>
            <p:nvPr/>
          </p:nvSpPr>
          <p:spPr>
            <a:xfrm>
              <a:off x="4925180" y="115135"/>
              <a:ext cx="245077" cy="283018"/>
            </a:xfrm>
            <a:prstGeom prst="rect">
              <a:avLst/>
            </a:prstGeom>
            <a:noFill/>
          </p:spPr>
          <p:txBody>
            <a:bodyPr wrap="none" rtlCol="0">
              <a:spAutoFit/>
            </a:bodyPr>
            <a:lstStyle/>
            <a:p>
              <a:r>
                <a:rPr lang="en-US" sz="1700" dirty="0" smtClean="0">
                  <a:solidFill>
                    <a:srgbClr val="FFFFFF"/>
                  </a:solidFill>
                </a:rPr>
                <a:t>b</a:t>
              </a:r>
            </a:p>
          </p:txBody>
        </p:sp>
        <p:pic>
          <p:nvPicPr>
            <p:cNvPr id="143" name="Picture 142" descr="overview_nothing.bmp"/>
            <p:cNvPicPr>
              <a:picLocks noChangeAspect="1"/>
            </p:cNvPicPr>
            <p:nvPr/>
          </p:nvPicPr>
          <p:blipFill>
            <a:blip r:embed="rId12"/>
            <a:srcRect t="28129" b="14064"/>
            <a:stretch>
              <a:fillRect/>
            </a:stretch>
          </p:blipFill>
          <p:spPr>
            <a:xfrm>
              <a:off x="5422975" y="155068"/>
              <a:ext cx="438701" cy="253600"/>
            </a:xfrm>
            <a:prstGeom prst="rect">
              <a:avLst/>
            </a:prstGeom>
          </p:spPr>
        </p:pic>
        <p:sp>
          <p:nvSpPr>
            <p:cNvPr id="144" name="TextBox 143"/>
            <p:cNvSpPr txBox="1"/>
            <p:nvPr/>
          </p:nvSpPr>
          <p:spPr>
            <a:xfrm>
              <a:off x="5539654" y="102523"/>
              <a:ext cx="205343" cy="283018"/>
            </a:xfrm>
            <a:prstGeom prst="rect">
              <a:avLst/>
            </a:prstGeom>
            <a:noFill/>
          </p:spPr>
          <p:txBody>
            <a:bodyPr wrap="none" rtlCol="0">
              <a:spAutoFit/>
            </a:bodyPr>
            <a:lstStyle/>
            <a:p>
              <a:r>
                <a:rPr lang="en-US" sz="1700" dirty="0" smtClean="0">
                  <a:solidFill>
                    <a:srgbClr val="FFFFFF"/>
                  </a:solidFill>
                </a:rPr>
                <a:t>r</a:t>
              </a:r>
            </a:p>
          </p:txBody>
        </p:sp>
        <p:sp>
          <p:nvSpPr>
            <p:cNvPr id="146" name="Rectangle 145"/>
            <p:cNvSpPr/>
            <p:nvPr/>
          </p:nvSpPr>
          <p:spPr>
            <a:xfrm>
              <a:off x="6514265" y="125652"/>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7" name="Rectangle 146"/>
            <p:cNvSpPr/>
            <p:nvPr/>
          </p:nvSpPr>
          <p:spPr>
            <a:xfrm>
              <a:off x="4854430" y="119768"/>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8" name="Rectangle 147"/>
            <p:cNvSpPr/>
            <p:nvPr/>
          </p:nvSpPr>
          <p:spPr>
            <a:xfrm>
              <a:off x="5430120" y="100439"/>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ustDataLst>
      <p:tags r:id="rId1"/>
    </p:custDataLst>
  </p:cSld>
  <p:clrMapOvr>
    <a:masterClrMapping/>
  </p:clrMapOvr>
  <p:transition advTm="1826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118" grpId="0"/>
      <p:bldP spid="11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Interfaces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9" name="Picture 8" descr="overview_interfaces.bmp"/>
          <p:cNvPicPr>
            <a:picLocks noChangeAspect="1"/>
          </p:cNvPicPr>
          <p:nvPr/>
        </p:nvPicPr>
        <p:blipFill>
          <a:blip r:embed="rId3"/>
          <a:srcRect t="28129" b="14064"/>
          <a:stretch>
            <a:fillRect/>
          </a:stretch>
        </p:blipFill>
        <p:spPr>
          <a:xfrm>
            <a:off x="914400" y="749808"/>
            <a:ext cx="5486400" cy="3171532"/>
          </a:xfrm>
          <a:prstGeom prst="rect">
            <a:avLst/>
          </a:prstGeom>
        </p:spPr>
      </p:pic>
      <p:sp>
        <p:nvSpPr>
          <p:cNvPr id="10" name="TextBox 9"/>
          <p:cNvSpPr txBox="1"/>
          <p:nvPr/>
        </p:nvSpPr>
        <p:spPr>
          <a:xfrm>
            <a:off x="1837583" y="3519459"/>
            <a:ext cx="3640035" cy="353943"/>
          </a:xfrm>
          <a:prstGeom prst="rect">
            <a:avLst/>
          </a:prstGeom>
          <a:noFill/>
        </p:spPr>
        <p:txBody>
          <a:bodyPr wrap="none" rtlCol="0">
            <a:spAutoFit/>
          </a:bodyPr>
          <a:lstStyle/>
          <a:p>
            <a:r>
              <a:rPr lang="en-US" sz="1700" dirty="0" smtClean="0">
                <a:solidFill>
                  <a:srgbClr val="FFFFFF"/>
                </a:solidFill>
              </a:rPr>
              <a:t>Indirect Lighting From r-Coefficients</a:t>
            </a:r>
          </a:p>
        </p:txBody>
      </p:sp>
      <p:grpSp>
        <p:nvGrpSpPr>
          <p:cNvPr id="24" name="Group 23"/>
          <p:cNvGrpSpPr/>
          <p:nvPr/>
        </p:nvGrpSpPr>
        <p:grpSpPr>
          <a:xfrm>
            <a:off x="4666593" y="88287"/>
            <a:ext cx="2617077" cy="479041"/>
            <a:chOff x="4672899" y="18918"/>
            <a:chExt cx="2617077" cy="479041"/>
          </a:xfrm>
        </p:grpSpPr>
        <p:sp>
          <p:nvSpPr>
            <p:cNvPr id="7" name="Rectangle 6"/>
            <p:cNvSpPr/>
            <p:nvPr/>
          </p:nvSpPr>
          <p:spPr>
            <a:xfrm>
              <a:off x="4672899" y="18918"/>
              <a:ext cx="2617077" cy="479041"/>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11" name="Straight Arrow Connector 10"/>
            <p:cNvCxnSpPr/>
            <p:nvPr/>
          </p:nvCxnSpPr>
          <p:spPr>
            <a:xfrm>
              <a:off x="4699792" y="281233"/>
              <a:ext cx="2516226" cy="1270"/>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12" name="Picture 11" descr="overview_direct.bmp"/>
            <p:cNvPicPr>
              <a:picLocks noChangeAspect="1"/>
            </p:cNvPicPr>
            <p:nvPr/>
          </p:nvPicPr>
          <p:blipFill>
            <a:blip r:embed="rId4"/>
            <a:srcRect t="28129" b="14064"/>
            <a:stretch>
              <a:fillRect/>
            </a:stretch>
          </p:blipFill>
          <p:spPr>
            <a:xfrm>
              <a:off x="5961267" y="155068"/>
              <a:ext cx="438701" cy="253600"/>
            </a:xfrm>
            <a:prstGeom prst="rect">
              <a:avLst/>
            </a:prstGeom>
          </p:spPr>
        </p:pic>
        <p:pic>
          <p:nvPicPr>
            <p:cNvPr id="13" name="Picture 12" descr="overview_interfaces.bmp"/>
            <p:cNvPicPr>
              <a:picLocks noChangeAspect="1"/>
            </p:cNvPicPr>
            <p:nvPr/>
          </p:nvPicPr>
          <p:blipFill>
            <a:blip r:embed="rId3"/>
            <a:srcRect t="28129" b="14064"/>
            <a:stretch>
              <a:fillRect/>
            </a:stretch>
          </p:blipFill>
          <p:spPr>
            <a:xfrm>
              <a:off x="6505861" y="155068"/>
              <a:ext cx="438701" cy="253600"/>
            </a:xfrm>
            <a:prstGeom prst="rect">
              <a:avLst/>
            </a:prstGeom>
          </p:spPr>
        </p:pic>
        <p:pic>
          <p:nvPicPr>
            <p:cNvPr id="22" name="Picture 21" descr="overview_nothing.bmp"/>
            <p:cNvPicPr>
              <a:picLocks noChangeAspect="1"/>
            </p:cNvPicPr>
            <p:nvPr/>
          </p:nvPicPr>
          <p:blipFill>
            <a:blip r:embed="rId5"/>
            <a:srcRect t="28129" b="14064"/>
            <a:stretch>
              <a:fillRect/>
            </a:stretch>
          </p:blipFill>
          <p:spPr>
            <a:xfrm>
              <a:off x="4847286" y="155068"/>
              <a:ext cx="438701" cy="253600"/>
            </a:xfrm>
            <a:prstGeom prst="rect">
              <a:avLst/>
            </a:prstGeom>
          </p:spPr>
        </p:pic>
        <p:sp>
          <p:nvSpPr>
            <p:cNvPr id="23" name="TextBox 22"/>
            <p:cNvSpPr txBox="1"/>
            <p:nvPr/>
          </p:nvSpPr>
          <p:spPr>
            <a:xfrm>
              <a:off x="4925180" y="115135"/>
              <a:ext cx="245077" cy="283018"/>
            </a:xfrm>
            <a:prstGeom prst="rect">
              <a:avLst/>
            </a:prstGeom>
            <a:noFill/>
          </p:spPr>
          <p:txBody>
            <a:bodyPr wrap="none" rtlCol="0">
              <a:spAutoFit/>
            </a:bodyPr>
            <a:lstStyle/>
            <a:p>
              <a:r>
                <a:rPr lang="en-US" sz="1700" dirty="0" smtClean="0">
                  <a:solidFill>
                    <a:srgbClr val="FFFFFF"/>
                  </a:solidFill>
                </a:rPr>
                <a:t>b</a:t>
              </a:r>
            </a:p>
          </p:txBody>
        </p:sp>
        <p:pic>
          <p:nvPicPr>
            <p:cNvPr id="20" name="Picture 19" descr="overview_nothing.bmp"/>
            <p:cNvPicPr>
              <a:picLocks noChangeAspect="1"/>
            </p:cNvPicPr>
            <p:nvPr/>
          </p:nvPicPr>
          <p:blipFill>
            <a:blip r:embed="rId5"/>
            <a:srcRect t="28129" b="14064"/>
            <a:stretch>
              <a:fillRect/>
            </a:stretch>
          </p:blipFill>
          <p:spPr>
            <a:xfrm>
              <a:off x="5422975" y="155068"/>
              <a:ext cx="438701" cy="253600"/>
            </a:xfrm>
            <a:prstGeom prst="rect">
              <a:avLst/>
            </a:prstGeom>
          </p:spPr>
        </p:pic>
        <p:sp>
          <p:nvSpPr>
            <p:cNvPr id="21" name="TextBox 20"/>
            <p:cNvSpPr txBox="1"/>
            <p:nvPr/>
          </p:nvSpPr>
          <p:spPr>
            <a:xfrm>
              <a:off x="5539654" y="102523"/>
              <a:ext cx="205343" cy="283018"/>
            </a:xfrm>
            <a:prstGeom prst="rect">
              <a:avLst/>
            </a:prstGeom>
            <a:noFill/>
          </p:spPr>
          <p:txBody>
            <a:bodyPr wrap="none" rtlCol="0">
              <a:spAutoFit/>
            </a:bodyPr>
            <a:lstStyle/>
            <a:p>
              <a:r>
                <a:rPr lang="en-US" sz="1700" dirty="0" smtClean="0">
                  <a:solidFill>
                    <a:srgbClr val="FFFFFF"/>
                  </a:solidFill>
                </a:rPr>
                <a:t>r</a:t>
              </a:r>
            </a:p>
          </p:txBody>
        </p:sp>
        <p:sp>
          <p:nvSpPr>
            <p:cNvPr id="18" name="Rectangle 17"/>
            <p:cNvSpPr/>
            <p:nvPr/>
          </p:nvSpPr>
          <p:spPr>
            <a:xfrm>
              <a:off x="5969672" y="105481"/>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Rectangle 15"/>
            <p:cNvSpPr/>
            <p:nvPr/>
          </p:nvSpPr>
          <p:spPr>
            <a:xfrm>
              <a:off x="4854430" y="119768"/>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Rectangle 16"/>
            <p:cNvSpPr/>
            <p:nvPr/>
          </p:nvSpPr>
          <p:spPr>
            <a:xfrm>
              <a:off x="5430120" y="100439"/>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Sld>
  <p:clrMapOvr>
    <a:masterClrMapping/>
  </p:clrMapOvr>
  <p:transition advTm="2964"/>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srcRect/>
          <a:stretch>
            <a:fillRect/>
          </a:stretch>
        </p:blipFill>
        <p:spPr bwMode="auto">
          <a:xfrm>
            <a:off x="615444" y="875535"/>
            <a:ext cx="2184400" cy="3017593"/>
          </a:xfrm>
          <a:prstGeom prst="rect">
            <a:avLst/>
          </a:prstGeom>
          <a:noFill/>
          <a:ln w="9525">
            <a:noFill/>
            <a:miter lim="800000"/>
            <a:headEnd/>
            <a:tailEnd/>
          </a:ln>
        </p:spPr>
      </p:pic>
      <p:pic>
        <p:nvPicPr>
          <p:cNvPr id="10243" name="Picture 2" descr="S11_LogoHor.png"/>
          <p:cNvPicPr>
            <a:picLocks noChangeAspect="1"/>
          </p:cNvPicPr>
          <p:nvPr/>
        </p:nvPicPr>
        <p:blipFill>
          <a:blip r:embed="rId5"/>
          <a:srcRect t="79630" r="54198"/>
          <a:stretch>
            <a:fillRect/>
          </a:stretch>
        </p:blipFill>
        <p:spPr bwMode="auto">
          <a:xfrm>
            <a:off x="5638800" y="39688"/>
            <a:ext cx="1584325" cy="493712"/>
          </a:xfrm>
          <a:prstGeom prst="rect">
            <a:avLst/>
          </a:prstGeom>
          <a:noFill/>
          <a:ln w="9525">
            <a:noFill/>
            <a:miter lim="800000"/>
            <a:headEnd/>
            <a:tailEnd/>
          </a:ln>
        </p:spPr>
      </p:pic>
      <p:sp>
        <p:nvSpPr>
          <p:cNvPr id="20" name="Title 1"/>
          <p:cNvSpPr>
            <a:spLocks noGrp="1"/>
          </p:cNvSpPr>
          <p:nvPr>
            <p:ph type="title"/>
          </p:nvPr>
        </p:nvSpPr>
        <p:spPr>
          <a:xfrm>
            <a:off x="152400" y="0"/>
            <a:ext cx="6721475" cy="579438"/>
          </a:xfrm>
        </p:spPr>
        <p:txBody>
          <a:bodyPr/>
          <a:lstStyle/>
          <a:p>
            <a:r>
              <a:rPr lang="en-US" dirty="0" smtClean="0"/>
              <a:t>Patched Local is Global?</a:t>
            </a:r>
            <a:endParaRPr lang="en-US" dirty="0"/>
          </a:p>
        </p:txBody>
      </p:sp>
      <p:grpSp>
        <p:nvGrpSpPr>
          <p:cNvPr id="122" name="Group 121"/>
          <p:cNvGrpSpPr/>
          <p:nvPr/>
        </p:nvGrpSpPr>
        <p:grpSpPr>
          <a:xfrm>
            <a:off x="879764" y="1475510"/>
            <a:ext cx="1884217" cy="2223654"/>
            <a:chOff x="879764" y="1475510"/>
            <a:chExt cx="1884217" cy="2223654"/>
          </a:xfrm>
        </p:grpSpPr>
        <p:grpSp>
          <p:nvGrpSpPr>
            <p:cNvPr id="114" name="Group 113"/>
            <p:cNvGrpSpPr/>
            <p:nvPr/>
          </p:nvGrpSpPr>
          <p:grpSpPr>
            <a:xfrm>
              <a:off x="879764" y="1475510"/>
              <a:ext cx="1884217" cy="2223654"/>
              <a:chOff x="879764" y="1475510"/>
              <a:chExt cx="1884217" cy="2223654"/>
            </a:xfrm>
            <a:effectLst/>
            <a:scene3d>
              <a:camera prst="orthographicFront"/>
              <a:lightRig rig="threePt" dir="t"/>
            </a:scene3d>
          </p:grpSpPr>
          <p:cxnSp>
            <p:nvCxnSpPr>
              <p:cNvPr id="70" name="Straight Connector 69"/>
              <p:cNvCxnSpPr>
                <a:stCxn id="68" idx="0"/>
              </p:cNvCxnSpPr>
              <p:nvPr/>
            </p:nvCxnSpPr>
            <p:spPr>
              <a:xfrm rot="5400000">
                <a:off x="611046" y="3007869"/>
                <a:ext cx="980798" cy="17"/>
              </a:xfrm>
              <a:prstGeom prst="line">
                <a:avLst/>
              </a:prstGeom>
              <a:ln w="50800" cmpd="sng">
                <a:solidFill>
                  <a:schemeClr val="accent1"/>
                </a:solidFill>
                <a:prstDash val="solid"/>
                <a:headEnd type="none"/>
                <a:tailEnd type="none"/>
              </a:ln>
              <a:sp3d prstMaterial="matte"/>
            </p:spPr>
            <p:style>
              <a:lnRef idx="2">
                <a:schemeClr val="accent1"/>
              </a:lnRef>
              <a:fillRef idx="0">
                <a:schemeClr val="accent1"/>
              </a:fillRef>
              <a:effectRef idx="1">
                <a:schemeClr val="accent1"/>
              </a:effectRef>
              <a:fontRef idx="minor">
                <a:schemeClr val="tx1"/>
              </a:fontRef>
            </p:style>
          </p:cxnSp>
          <p:cxnSp>
            <p:nvCxnSpPr>
              <p:cNvPr id="67" name="Straight Connector 66"/>
              <p:cNvCxnSpPr>
                <a:stCxn id="56" idx="0"/>
              </p:cNvCxnSpPr>
              <p:nvPr/>
            </p:nvCxnSpPr>
            <p:spPr>
              <a:xfrm rot="16200000" flipH="1">
                <a:off x="851618" y="2306344"/>
                <a:ext cx="284915" cy="200868"/>
              </a:xfrm>
              <a:prstGeom prst="line">
                <a:avLst/>
              </a:prstGeom>
              <a:ln w="50800" cmpd="sng">
                <a:solidFill>
                  <a:schemeClr val="accent1"/>
                </a:solidFill>
                <a:prstDash val="solid"/>
                <a:headEnd type="none"/>
                <a:tailEnd type="none"/>
              </a:ln>
              <a:sp3d prstMaterial="matte"/>
            </p:spPr>
            <p:style>
              <a:lnRef idx="2">
                <a:schemeClr val="accent1"/>
              </a:lnRef>
              <a:fillRef idx="0">
                <a:schemeClr val="accent1"/>
              </a:fillRef>
              <a:effectRef idx="1">
                <a:schemeClr val="accent1"/>
              </a:effectRef>
              <a:fontRef idx="minor">
                <a:schemeClr val="tx1"/>
              </a:fontRef>
            </p:style>
          </p:cxnSp>
          <p:sp>
            <p:nvSpPr>
              <p:cNvPr id="77" name="Arc 76"/>
              <p:cNvSpPr/>
              <p:nvPr/>
            </p:nvSpPr>
            <p:spPr>
              <a:xfrm>
                <a:off x="2112818" y="1905000"/>
                <a:ext cx="651163" cy="1059871"/>
              </a:xfrm>
              <a:prstGeom prst="arc">
                <a:avLst>
                  <a:gd name="adj1" fmla="val 9732202"/>
                  <a:gd name="adj2" fmla="val 15898559"/>
                </a:avLst>
              </a:prstGeom>
              <a:ln w="50800" cmpd="sng">
                <a:solidFill>
                  <a:schemeClr val="accent1"/>
                </a:solidFill>
                <a:prstDash val="solid"/>
                <a:headEnd type="none"/>
                <a:tailEnd type="none"/>
              </a:ln>
              <a:sp3d prstMaterial="matte"/>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72" name="Straight Connector 71"/>
              <p:cNvCxnSpPr>
                <a:stCxn id="68" idx="2"/>
              </p:cNvCxnSpPr>
              <p:nvPr/>
            </p:nvCxnSpPr>
            <p:spPr>
              <a:xfrm rot="16200000" flipH="1">
                <a:off x="1645227" y="2982191"/>
                <a:ext cx="935182" cy="13854"/>
              </a:xfrm>
              <a:prstGeom prst="line">
                <a:avLst/>
              </a:prstGeom>
              <a:ln w="50800" cmpd="sng">
                <a:solidFill>
                  <a:schemeClr val="accent1"/>
                </a:solidFill>
                <a:prstDash val="solid"/>
                <a:headEnd type="none"/>
                <a:tailEnd type="none"/>
              </a:ln>
              <a:sp3d prstMaterial="matte"/>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flipV="1">
                <a:off x="886690" y="3484418"/>
                <a:ext cx="200895" cy="200892"/>
              </a:xfrm>
              <a:prstGeom prst="line">
                <a:avLst/>
              </a:prstGeom>
              <a:ln w="50800" cmpd="sng">
                <a:solidFill>
                  <a:schemeClr val="accent1"/>
                </a:solidFill>
                <a:prstDash val="solid"/>
                <a:headEnd type="none"/>
                <a:tailEnd type="none"/>
              </a:ln>
              <a:sp3d prstMaterial="matte"/>
            </p:spPr>
            <p:style>
              <a:lnRef idx="2">
                <a:schemeClr val="accent1"/>
              </a:lnRef>
              <a:fillRef idx="0">
                <a:schemeClr val="accent1"/>
              </a:fillRef>
              <a:effectRef idx="1">
                <a:schemeClr val="accent1"/>
              </a:effectRef>
              <a:fontRef idx="minor">
                <a:schemeClr val="tx1"/>
              </a:fontRef>
            </p:style>
          </p:cxnSp>
          <p:sp>
            <p:nvSpPr>
              <p:cNvPr id="56" name="Arc 55"/>
              <p:cNvSpPr/>
              <p:nvPr/>
            </p:nvSpPr>
            <p:spPr>
              <a:xfrm>
                <a:off x="893618" y="1475510"/>
                <a:ext cx="1558637" cy="1565563"/>
              </a:xfrm>
              <a:prstGeom prst="arc">
                <a:avLst>
                  <a:gd name="adj1" fmla="val 10773406"/>
                  <a:gd name="adj2" fmla="val 0"/>
                </a:avLst>
              </a:prstGeom>
              <a:ln w="50800" cmpd="sng">
                <a:solidFill>
                  <a:schemeClr val="accent1"/>
                </a:solidFill>
                <a:prstDash val="solid"/>
                <a:headEnd type="none"/>
                <a:tailEnd type="none"/>
              </a:ln>
              <a:sp3d prstMaterial="matte"/>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63" name="Straight Connector 62"/>
              <p:cNvCxnSpPr>
                <a:stCxn id="56" idx="0"/>
              </p:cNvCxnSpPr>
              <p:nvPr/>
            </p:nvCxnSpPr>
            <p:spPr>
              <a:xfrm rot="5400000">
                <a:off x="176209" y="2981731"/>
                <a:ext cx="1434843" cy="23"/>
              </a:xfrm>
              <a:prstGeom prst="line">
                <a:avLst/>
              </a:prstGeom>
              <a:ln w="50800" cmpd="sng">
                <a:solidFill>
                  <a:schemeClr val="accent1"/>
                </a:solidFill>
                <a:prstDash val="solid"/>
                <a:headEnd type="none"/>
                <a:tailEnd type="none"/>
              </a:ln>
              <a:sp3d prstMaterial="matte"/>
            </p:spPr>
            <p:style>
              <a:lnRef idx="2">
                <a:schemeClr val="accent1"/>
              </a:lnRef>
              <a:fillRef idx="0">
                <a:schemeClr val="accent1"/>
              </a:fillRef>
              <a:effectRef idx="1">
                <a:schemeClr val="accent1"/>
              </a:effectRef>
              <a:fontRef idx="minor">
                <a:schemeClr val="tx1"/>
              </a:fontRef>
            </p:style>
          </p:cxnSp>
          <p:cxnSp>
            <p:nvCxnSpPr>
              <p:cNvPr id="65" name="Straight Connector 64"/>
              <p:cNvCxnSpPr>
                <a:stCxn id="56" idx="2"/>
              </p:cNvCxnSpPr>
              <p:nvPr/>
            </p:nvCxnSpPr>
            <p:spPr>
              <a:xfrm rot="16200000" flipH="1">
                <a:off x="1735282" y="2975264"/>
                <a:ext cx="1440872" cy="6927"/>
              </a:xfrm>
              <a:prstGeom prst="line">
                <a:avLst/>
              </a:prstGeom>
              <a:ln w="50800" cmpd="sng">
                <a:solidFill>
                  <a:schemeClr val="accent1"/>
                </a:solidFill>
                <a:prstDash val="solid"/>
                <a:headEnd type="none"/>
                <a:tailEnd type="none"/>
              </a:ln>
              <a:sp3d prstMaterial="matte"/>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879764" y="3685309"/>
                <a:ext cx="1607127" cy="0"/>
              </a:xfrm>
              <a:prstGeom prst="line">
                <a:avLst/>
              </a:prstGeom>
              <a:ln w="50800" cmpd="sng">
                <a:solidFill>
                  <a:schemeClr val="accent1"/>
                </a:solidFill>
                <a:prstDash val="solid"/>
                <a:headEnd type="none"/>
                <a:tailEnd type="none"/>
              </a:ln>
              <a:sp3d prstMaterial="matte"/>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rot="10800000">
                <a:off x="2105891" y="3449783"/>
                <a:ext cx="360218" cy="235527"/>
              </a:xfrm>
              <a:prstGeom prst="line">
                <a:avLst/>
              </a:prstGeom>
              <a:ln w="50800" cmpd="sng">
                <a:solidFill>
                  <a:schemeClr val="accent1"/>
                </a:solidFill>
                <a:prstDash val="solid"/>
                <a:headEnd type="none"/>
                <a:tailEnd type="none"/>
              </a:ln>
              <a:sp3d prstMaterial="matte"/>
            </p:spPr>
            <p:style>
              <a:lnRef idx="2">
                <a:schemeClr val="accent1"/>
              </a:lnRef>
              <a:fillRef idx="0">
                <a:schemeClr val="accent1"/>
              </a:fillRef>
              <a:effectRef idx="1">
                <a:schemeClr val="accent1"/>
              </a:effectRef>
              <a:fontRef idx="minor">
                <a:schemeClr val="tx1"/>
              </a:fontRef>
            </p:style>
          </p:cxnSp>
          <p:cxnSp>
            <p:nvCxnSpPr>
              <p:cNvPr id="82" name="Straight Connector 81"/>
              <p:cNvCxnSpPr/>
              <p:nvPr/>
            </p:nvCxnSpPr>
            <p:spPr>
              <a:xfrm>
                <a:off x="1108364" y="3477491"/>
                <a:ext cx="1025236" cy="0"/>
              </a:xfrm>
              <a:prstGeom prst="line">
                <a:avLst/>
              </a:prstGeom>
              <a:ln w="50800" cmpd="sng">
                <a:solidFill>
                  <a:schemeClr val="accent1"/>
                </a:solidFill>
                <a:prstDash val="solid"/>
                <a:headEnd type="none"/>
                <a:tailEnd type="none"/>
              </a:ln>
              <a:sp3d prstMaterial="matte"/>
            </p:spPr>
            <p:style>
              <a:lnRef idx="2">
                <a:schemeClr val="accent1"/>
              </a:lnRef>
              <a:fillRef idx="0">
                <a:schemeClr val="accent1"/>
              </a:fillRef>
              <a:effectRef idx="1">
                <a:schemeClr val="accent1"/>
              </a:effectRef>
              <a:fontRef idx="minor">
                <a:schemeClr val="tx1"/>
              </a:fontRef>
            </p:style>
          </p:cxnSp>
        </p:grpSp>
        <p:sp>
          <p:nvSpPr>
            <p:cNvPr id="68" name="Arc 67"/>
            <p:cNvSpPr/>
            <p:nvPr/>
          </p:nvSpPr>
          <p:spPr>
            <a:xfrm>
              <a:off x="1101436" y="2029690"/>
              <a:ext cx="1004455" cy="983674"/>
            </a:xfrm>
            <a:prstGeom prst="arc">
              <a:avLst>
                <a:gd name="adj1" fmla="val 10827718"/>
                <a:gd name="adj2" fmla="val 0"/>
              </a:avLst>
            </a:prstGeom>
            <a:ln w="50800" cmpd="sng">
              <a:solidFill>
                <a:schemeClr val="accent1"/>
              </a:solid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113" name="Group 112"/>
          <p:cNvGrpSpPr/>
          <p:nvPr/>
        </p:nvGrpSpPr>
        <p:grpSpPr>
          <a:xfrm>
            <a:off x="1104899" y="2312195"/>
            <a:ext cx="1197770" cy="1162050"/>
            <a:chOff x="1104899" y="2312195"/>
            <a:chExt cx="1197770" cy="1162050"/>
          </a:xfrm>
          <a:effectLst/>
          <a:scene3d>
            <a:camera prst="orthographicFront"/>
            <a:lightRig rig="threePt" dir="t"/>
          </a:scene3d>
        </p:grpSpPr>
        <p:cxnSp>
          <p:nvCxnSpPr>
            <p:cNvPr id="87" name="Straight Connector 86"/>
            <p:cNvCxnSpPr/>
            <p:nvPr/>
          </p:nvCxnSpPr>
          <p:spPr>
            <a:xfrm rot="16200000" flipH="1">
              <a:off x="1069181" y="2581274"/>
              <a:ext cx="180978" cy="109542"/>
            </a:xfrm>
            <a:prstGeom prst="line">
              <a:avLst/>
            </a:prstGeom>
            <a:ln w="50800" cmpd="sng">
              <a:solidFill>
                <a:schemeClr val="accent1"/>
              </a:solidFill>
              <a:prstDash val="solid"/>
              <a:headEnd type="none"/>
              <a:tailEnd type="none"/>
            </a:ln>
            <a:sp3d prstMaterial="matte"/>
          </p:spPr>
          <p:style>
            <a:lnRef idx="2">
              <a:schemeClr val="accent1"/>
            </a:lnRef>
            <a:fillRef idx="0">
              <a:schemeClr val="accent1"/>
            </a:fillRef>
            <a:effectRef idx="1">
              <a:schemeClr val="accent1"/>
            </a:effectRef>
            <a:fontRef idx="minor">
              <a:schemeClr val="tx1"/>
            </a:fontRef>
          </p:style>
        </p:cxnSp>
        <p:sp>
          <p:nvSpPr>
            <p:cNvPr id="90" name="Arc 89"/>
            <p:cNvSpPr/>
            <p:nvPr/>
          </p:nvSpPr>
          <p:spPr>
            <a:xfrm>
              <a:off x="1216819" y="2333626"/>
              <a:ext cx="714375" cy="652462"/>
            </a:xfrm>
            <a:prstGeom prst="arc">
              <a:avLst>
                <a:gd name="adj1" fmla="val 10741136"/>
                <a:gd name="adj2" fmla="val 0"/>
              </a:avLst>
            </a:prstGeom>
            <a:ln w="50800" cmpd="sng">
              <a:solidFill>
                <a:schemeClr val="accent1"/>
              </a:solidFill>
              <a:prstDash val="solid"/>
              <a:headEnd type="none"/>
              <a:tailEnd type="none"/>
            </a:ln>
            <a:sp3d prstMaterial="matte"/>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92" name="Straight Connector 91"/>
            <p:cNvCxnSpPr>
              <a:stCxn id="90" idx="0"/>
            </p:cNvCxnSpPr>
            <p:nvPr/>
          </p:nvCxnSpPr>
          <p:spPr>
            <a:xfrm rot="5400000">
              <a:off x="868675" y="3014117"/>
              <a:ext cx="696353" cy="63"/>
            </a:xfrm>
            <a:prstGeom prst="line">
              <a:avLst/>
            </a:prstGeom>
            <a:ln w="50800" cmpd="sng">
              <a:solidFill>
                <a:schemeClr val="accent1"/>
              </a:solidFill>
              <a:prstDash val="solid"/>
              <a:headEnd type="none"/>
              <a:tailEnd type="none"/>
            </a:ln>
            <a:sp3d prstMaterial="matte"/>
          </p:spPr>
          <p:style>
            <a:lnRef idx="2">
              <a:schemeClr val="accent1"/>
            </a:lnRef>
            <a:fillRef idx="0">
              <a:schemeClr val="accent1"/>
            </a:fillRef>
            <a:effectRef idx="1">
              <a:schemeClr val="accent1"/>
            </a:effectRef>
            <a:fontRef idx="minor">
              <a:schemeClr val="tx1"/>
            </a:fontRef>
          </p:style>
        </p:cxnSp>
        <p:cxnSp>
          <p:nvCxnSpPr>
            <p:cNvPr id="94" name="Straight Connector 93"/>
            <p:cNvCxnSpPr>
              <a:stCxn id="90" idx="2"/>
            </p:cNvCxnSpPr>
            <p:nvPr/>
          </p:nvCxnSpPr>
          <p:spPr>
            <a:xfrm rot="16200000" flipH="1">
              <a:off x="1589485" y="3001565"/>
              <a:ext cx="692943" cy="9525"/>
            </a:xfrm>
            <a:prstGeom prst="line">
              <a:avLst/>
            </a:prstGeom>
            <a:ln w="50800" cmpd="sng">
              <a:solidFill>
                <a:schemeClr val="accent1"/>
              </a:solidFill>
              <a:prstDash val="solid"/>
              <a:headEnd type="none"/>
              <a:tailEnd type="none"/>
            </a:ln>
            <a:sp3d prstMaterial="matte"/>
          </p:spPr>
          <p:style>
            <a:lnRef idx="2">
              <a:schemeClr val="accent1"/>
            </a:lnRef>
            <a:fillRef idx="0">
              <a:schemeClr val="accent1"/>
            </a:fillRef>
            <a:effectRef idx="1">
              <a:schemeClr val="accent1"/>
            </a:effectRef>
            <a:fontRef idx="minor">
              <a:schemeClr val="tx1"/>
            </a:fontRef>
          </p:style>
        </p:cxnSp>
        <p:cxnSp>
          <p:nvCxnSpPr>
            <p:cNvPr id="96" name="Straight Connector 95"/>
            <p:cNvCxnSpPr/>
            <p:nvPr/>
          </p:nvCxnSpPr>
          <p:spPr>
            <a:xfrm rot="10800000">
              <a:off x="1924051" y="3331370"/>
              <a:ext cx="192881" cy="142875"/>
            </a:xfrm>
            <a:prstGeom prst="line">
              <a:avLst/>
            </a:prstGeom>
            <a:ln w="50800" cmpd="sng">
              <a:solidFill>
                <a:schemeClr val="accent1"/>
              </a:solidFill>
              <a:prstDash val="solid"/>
              <a:headEnd type="none"/>
              <a:tailEnd type="none"/>
            </a:ln>
            <a:sp3d prstMaterial="matte"/>
          </p:spPr>
          <p:style>
            <a:lnRef idx="2">
              <a:schemeClr val="accent1"/>
            </a:lnRef>
            <a:fillRef idx="0">
              <a:schemeClr val="accent1"/>
            </a:fillRef>
            <a:effectRef idx="1">
              <a:schemeClr val="accent1"/>
            </a:effectRef>
            <a:fontRef idx="minor">
              <a:schemeClr val="tx1"/>
            </a:fontRef>
          </p:style>
        </p:cxnSp>
        <p:cxnSp>
          <p:nvCxnSpPr>
            <p:cNvPr id="98" name="Straight Connector 97"/>
            <p:cNvCxnSpPr/>
            <p:nvPr/>
          </p:nvCxnSpPr>
          <p:spPr>
            <a:xfrm rot="5400000" flipH="1" flipV="1">
              <a:off x="1108472" y="3353991"/>
              <a:ext cx="119062" cy="111919"/>
            </a:xfrm>
            <a:prstGeom prst="line">
              <a:avLst/>
            </a:prstGeom>
            <a:ln w="50800" cmpd="sng">
              <a:solidFill>
                <a:schemeClr val="accent1"/>
              </a:solidFill>
              <a:prstDash val="solid"/>
              <a:headEnd type="none"/>
              <a:tailEnd type="none"/>
            </a:ln>
            <a:sp3d prstMaterial="matte"/>
          </p:spPr>
          <p:style>
            <a:lnRef idx="2">
              <a:schemeClr val="accent1"/>
            </a:lnRef>
            <a:fillRef idx="0">
              <a:schemeClr val="accent1"/>
            </a:fillRef>
            <a:effectRef idx="1">
              <a:schemeClr val="accent1"/>
            </a:effectRef>
            <a:fontRef idx="minor">
              <a:schemeClr val="tx1"/>
            </a:fontRef>
          </p:style>
        </p:cxnSp>
        <p:cxnSp>
          <p:nvCxnSpPr>
            <p:cNvPr id="100" name="Straight Connector 99"/>
            <p:cNvCxnSpPr/>
            <p:nvPr/>
          </p:nvCxnSpPr>
          <p:spPr>
            <a:xfrm rot="10800000">
              <a:off x="1221581" y="3345656"/>
              <a:ext cx="719138" cy="0"/>
            </a:xfrm>
            <a:prstGeom prst="line">
              <a:avLst/>
            </a:prstGeom>
            <a:ln w="50800" cmpd="sng">
              <a:solidFill>
                <a:schemeClr val="accent1"/>
              </a:solidFill>
              <a:prstDash val="solid"/>
              <a:headEnd type="none"/>
              <a:tailEnd type="none"/>
            </a:ln>
            <a:sp3d prstMaterial="matte"/>
          </p:spPr>
          <p:style>
            <a:lnRef idx="2">
              <a:schemeClr val="accent1"/>
            </a:lnRef>
            <a:fillRef idx="0">
              <a:schemeClr val="accent1"/>
            </a:fillRef>
            <a:effectRef idx="1">
              <a:schemeClr val="accent1"/>
            </a:effectRef>
            <a:fontRef idx="minor">
              <a:schemeClr val="tx1"/>
            </a:fontRef>
          </p:style>
        </p:cxnSp>
        <p:sp>
          <p:nvSpPr>
            <p:cNvPr id="101" name="Arc 100"/>
            <p:cNvSpPr/>
            <p:nvPr/>
          </p:nvSpPr>
          <p:spPr>
            <a:xfrm>
              <a:off x="1931194" y="2312195"/>
              <a:ext cx="371475" cy="654844"/>
            </a:xfrm>
            <a:prstGeom prst="arc">
              <a:avLst>
                <a:gd name="adj1" fmla="val 10776120"/>
                <a:gd name="adj2" fmla="val 15694375"/>
              </a:avLst>
            </a:prstGeom>
            <a:ln w="50800" cmpd="sng">
              <a:solidFill>
                <a:schemeClr val="accent1"/>
              </a:solidFill>
              <a:prstDash val="solid"/>
              <a:headEnd type="none"/>
              <a:tailEnd type="none"/>
            </a:ln>
            <a:sp3d prstMaterial="matte"/>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115" name="Rectangle 3"/>
          <p:cNvSpPr txBox="1">
            <a:spLocks noChangeArrowheads="1"/>
          </p:cNvSpPr>
          <p:nvPr/>
        </p:nvSpPr>
        <p:spPr bwMode="auto">
          <a:xfrm>
            <a:off x="3110344" y="1572490"/>
            <a:ext cx="3901643" cy="401782"/>
          </a:xfrm>
          <a:prstGeom prst="rect">
            <a:avLst/>
          </a:prstGeom>
          <a:noFill/>
          <a:ln w="9525">
            <a:noFill/>
            <a:miter lim="800000"/>
            <a:headEnd/>
            <a:tailEnd/>
          </a:ln>
          <a:effectLst/>
        </p:spPr>
        <p:txBody>
          <a:bodyPr vert="horz" wrap="square" lIns="73152" tIns="36576" rIns="73152" bIns="36576" numCol="1" anchor="t" anchorCtr="0" compatLnSpc="1">
            <a:prstTxWarp prst="textNoShape">
              <a:avLst/>
            </a:prstTxWarp>
          </a:bodyPr>
          <a:lstStyle/>
          <a:p>
            <a:pPr marL="273050" marR="0" lvl="0" indent="-273050" algn="l" defTabSz="914400" rtl="0" eaLnBrk="1" fontAlgn="base" latinLnBrk="0" hangingPunct="1">
              <a:lnSpc>
                <a:spcPct val="110000"/>
              </a:lnSpc>
              <a:spcBef>
                <a:spcPts val="200"/>
              </a:spcBef>
              <a:spcAft>
                <a:spcPts val="200"/>
              </a:spcAft>
              <a:buClr>
                <a:srgbClr val="0C569E"/>
              </a:buClr>
              <a:buSzPct val="110000"/>
              <a:buFont typeface="Wingdings" pitchFamily="2" charset="2"/>
              <a:buChar char="§"/>
              <a:tabLst/>
              <a:defRPr/>
            </a:pPr>
            <a:r>
              <a:rPr lang="en-US" sz="2000" kern="0" dirty="0" smtClean="0">
                <a:latin typeface="+mn-lt"/>
                <a:cs typeface="ＭＳ Ｐゴシック" pitchFamily="-108" charset="-128"/>
              </a:rPr>
              <a:t>Whole Scene Transfer</a:t>
            </a:r>
            <a:endParaRPr kumimoji="0" lang="en-US" sz="2000" b="0" i="0" u="none" strike="noStrike" kern="0" cap="none" spc="0" normalizeH="0" baseline="0" noProof="0" dirty="0" smtClean="0">
              <a:ln>
                <a:noFill/>
              </a:ln>
              <a:solidFill>
                <a:schemeClr val="tx1"/>
              </a:solidFill>
              <a:effectLst/>
              <a:uLnTx/>
              <a:uFillTx/>
              <a:latin typeface="+mn-lt"/>
              <a:ea typeface="ＭＳ Ｐゴシック" pitchFamily="34" charset="-128"/>
              <a:cs typeface="ＭＳ Ｐゴシック" pitchFamily="-108" charset="-128"/>
            </a:endParaRPr>
          </a:p>
        </p:txBody>
      </p:sp>
      <p:sp>
        <p:nvSpPr>
          <p:cNvPr id="116" name="Rectangle 3"/>
          <p:cNvSpPr txBox="1">
            <a:spLocks noChangeArrowheads="1"/>
          </p:cNvSpPr>
          <p:nvPr/>
        </p:nvSpPr>
        <p:spPr bwMode="auto">
          <a:xfrm>
            <a:off x="3110344" y="1985817"/>
            <a:ext cx="3901643" cy="401782"/>
          </a:xfrm>
          <a:prstGeom prst="rect">
            <a:avLst/>
          </a:prstGeom>
          <a:noFill/>
          <a:ln w="9525">
            <a:noFill/>
            <a:miter lim="800000"/>
            <a:headEnd/>
            <a:tailEnd/>
          </a:ln>
          <a:effectLst/>
        </p:spPr>
        <p:txBody>
          <a:bodyPr vert="horz" wrap="square" lIns="73152" tIns="36576" rIns="73152" bIns="36576" numCol="1" anchor="t" anchorCtr="0" compatLnSpc="1">
            <a:prstTxWarp prst="textNoShape">
              <a:avLst/>
            </a:prstTxWarp>
          </a:bodyPr>
          <a:lstStyle/>
          <a:p>
            <a:pPr marL="273050" marR="0" lvl="0" indent="-273050" algn="l" defTabSz="914400" rtl="0" eaLnBrk="1" fontAlgn="base" latinLnBrk="0" hangingPunct="1">
              <a:lnSpc>
                <a:spcPct val="110000"/>
              </a:lnSpc>
              <a:spcBef>
                <a:spcPts val="200"/>
              </a:spcBef>
              <a:spcAft>
                <a:spcPts val="200"/>
              </a:spcAft>
              <a:buClr>
                <a:srgbClr val="0C569E"/>
              </a:buClr>
              <a:buSzPct val="110000"/>
              <a:buFont typeface="Wingdings" pitchFamily="2" charset="2"/>
              <a:buChar char="§"/>
              <a:tabLst/>
              <a:defRPr/>
            </a:pPr>
            <a:r>
              <a:rPr lang="en-US" sz="2000" kern="0" dirty="0" smtClean="0">
                <a:latin typeface="+mn-lt"/>
                <a:cs typeface="ＭＳ Ｐゴシック" pitchFamily="-108" charset="-128"/>
              </a:rPr>
              <a:t>Modular</a:t>
            </a:r>
            <a:endParaRPr kumimoji="0" lang="en-US" sz="2000" b="0" i="0" u="none" strike="noStrike" kern="0" cap="none" spc="0" normalizeH="0" baseline="0" noProof="0" dirty="0" smtClean="0">
              <a:ln>
                <a:noFill/>
              </a:ln>
              <a:solidFill>
                <a:schemeClr val="tx1"/>
              </a:solidFill>
              <a:effectLst/>
              <a:uLnTx/>
              <a:uFillTx/>
              <a:latin typeface="+mn-lt"/>
              <a:ea typeface="ＭＳ Ｐゴシック" pitchFamily="34" charset="-128"/>
              <a:cs typeface="ＭＳ Ｐゴシック" pitchFamily="-108" charset="-128"/>
            </a:endParaRPr>
          </a:p>
        </p:txBody>
      </p:sp>
      <p:sp>
        <p:nvSpPr>
          <p:cNvPr id="117" name="Rectangle 3"/>
          <p:cNvSpPr txBox="1">
            <a:spLocks noChangeArrowheads="1"/>
          </p:cNvSpPr>
          <p:nvPr/>
        </p:nvSpPr>
        <p:spPr bwMode="auto">
          <a:xfrm>
            <a:off x="3110344" y="2399144"/>
            <a:ext cx="3901643" cy="401782"/>
          </a:xfrm>
          <a:prstGeom prst="rect">
            <a:avLst/>
          </a:prstGeom>
          <a:noFill/>
          <a:ln w="9525">
            <a:noFill/>
            <a:miter lim="800000"/>
            <a:headEnd/>
            <a:tailEnd/>
          </a:ln>
          <a:effectLst/>
        </p:spPr>
        <p:txBody>
          <a:bodyPr vert="horz" wrap="square" lIns="73152" tIns="36576" rIns="73152" bIns="36576" numCol="1" anchor="t" anchorCtr="0" compatLnSpc="1">
            <a:prstTxWarp prst="textNoShape">
              <a:avLst/>
            </a:prstTxWarp>
          </a:bodyPr>
          <a:lstStyle/>
          <a:p>
            <a:pPr marL="273050" marR="0" lvl="0" indent="-273050" algn="l" defTabSz="914400" rtl="0" eaLnBrk="1" fontAlgn="base" latinLnBrk="0" hangingPunct="1">
              <a:lnSpc>
                <a:spcPct val="110000"/>
              </a:lnSpc>
              <a:spcBef>
                <a:spcPts val="200"/>
              </a:spcBef>
              <a:spcAft>
                <a:spcPts val="200"/>
              </a:spcAft>
              <a:buClr>
                <a:srgbClr val="0C569E"/>
              </a:buClr>
              <a:buSzPct val="110000"/>
              <a:buFont typeface="Wingdings" pitchFamily="2" charset="2"/>
              <a:buChar char="§"/>
              <a:tabLst/>
              <a:defRPr/>
            </a:pPr>
            <a:r>
              <a:rPr lang="en-US" sz="2000" kern="0" dirty="0" smtClean="0">
                <a:latin typeface="+mn-lt"/>
                <a:cs typeface="ＭＳ Ｐゴシック" pitchFamily="-108" charset="-128"/>
              </a:rPr>
              <a:t>Connected</a:t>
            </a:r>
            <a:endParaRPr kumimoji="0" lang="en-US" sz="2000" b="0" i="0" u="none" strike="noStrike" kern="0" cap="none" spc="0" normalizeH="0" baseline="0" noProof="0" dirty="0" smtClean="0">
              <a:ln>
                <a:noFill/>
              </a:ln>
              <a:solidFill>
                <a:schemeClr val="tx1"/>
              </a:solidFill>
              <a:effectLst/>
              <a:uLnTx/>
              <a:uFillTx/>
              <a:latin typeface="+mn-lt"/>
              <a:ea typeface="ＭＳ Ｐゴシック" pitchFamily="34" charset="-128"/>
              <a:cs typeface="ＭＳ Ｐゴシック" pitchFamily="-108" charset="-128"/>
            </a:endParaRPr>
          </a:p>
        </p:txBody>
      </p:sp>
      <p:sp>
        <p:nvSpPr>
          <p:cNvPr id="118" name="Rectangle 3"/>
          <p:cNvSpPr txBox="1">
            <a:spLocks noChangeArrowheads="1"/>
          </p:cNvSpPr>
          <p:nvPr/>
        </p:nvSpPr>
        <p:spPr bwMode="auto">
          <a:xfrm>
            <a:off x="3110344" y="2812471"/>
            <a:ext cx="3901643" cy="401782"/>
          </a:xfrm>
          <a:prstGeom prst="rect">
            <a:avLst/>
          </a:prstGeom>
          <a:noFill/>
          <a:ln w="9525">
            <a:noFill/>
            <a:miter lim="800000"/>
            <a:headEnd/>
            <a:tailEnd/>
          </a:ln>
          <a:effectLst/>
        </p:spPr>
        <p:txBody>
          <a:bodyPr vert="horz" wrap="square" lIns="73152" tIns="36576" rIns="73152" bIns="36576" numCol="1" anchor="t" anchorCtr="0" compatLnSpc="1">
            <a:prstTxWarp prst="textNoShape">
              <a:avLst/>
            </a:prstTxWarp>
          </a:bodyPr>
          <a:lstStyle/>
          <a:p>
            <a:pPr marL="273050" marR="0" lvl="0" indent="-273050" algn="l" defTabSz="914400" rtl="0" eaLnBrk="1" fontAlgn="base" latinLnBrk="0" hangingPunct="1">
              <a:lnSpc>
                <a:spcPct val="110000"/>
              </a:lnSpc>
              <a:spcBef>
                <a:spcPts val="200"/>
              </a:spcBef>
              <a:spcAft>
                <a:spcPts val="200"/>
              </a:spcAft>
              <a:buClr>
                <a:srgbClr val="0C569E"/>
              </a:buClr>
              <a:buSzPct val="110000"/>
              <a:buFont typeface="Wingdings" pitchFamily="2" charset="2"/>
              <a:buChar char="§"/>
              <a:tabLst/>
              <a:defRPr/>
            </a:pPr>
            <a:r>
              <a:rPr lang="en-US" sz="2000" kern="0" dirty="0" smtClean="0">
                <a:latin typeface="+mn-lt"/>
                <a:cs typeface="ＭＳ Ｐゴシック" pitchFamily="-108" charset="-128"/>
              </a:rPr>
              <a:t>Light Fields</a:t>
            </a:r>
            <a:endParaRPr kumimoji="0" lang="en-US" sz="2000" b="0" i="0" u="none" strike="noStrike" kern="0" cap="none" spc="0" normalizeH="0" baseline="0" noProof="0" dirty="0" smtClean="0">
              <a:ln>
                <a:noFill/>
              </a:ln>
              <a:solidFill>
                <a:schemeClr val="tx1"/>
              </a:solidFill>
              <a:effectLst/>
              <a:uLnTx/>
              <a:uFillTx/>
              <a:latin typeface="+mn-lt"/>
              <a:ea typeface="ＭＳ Ｐゴシック" pitchFamily="34" charset="-128"/>
              <a:cs typeface="ＭＳ Ｐゴシック" pitchFamily="-108" charset="-128"/>
            </a:endParaRPr>
          </a:p>
        </p:txBody>
      </p:sp>
      <p:sp>
        <p:nvSpPr>
          <p:cNvPr id="119" name="TextBox 118"/>
          <p:cNvSpPr txBox="1"/>
          <p:nvPr/>
        </p:nvSpPr>
        <p:spPr>
          <a:xfrm>
            <a:off x="0" y="3899356"/>
            <a:ext cx="3627916" cy="215444"/>
          </a:xfrm>
          <a:prstGeom prst="rect">
            <a:avLst/>
          </a:prstGeom>
          <a:noFill/>
        </p:spPr>
        <p:txBody>
          <a:bodyPr wrap="none" rtlCol="0">
            <a:spAutoFit/>
          </a:bodyPr>
          <a:lstStyle/>
          <a:p>
            <a:r>
              <a:rPr lang="en-US" sz="800" i="1" dirty="0" smtClean="0"/>
              <a:t>http://schemataworkshop.files.wordpress.com/2011/06/fancy-colonnade.jpg</a:t>
            </a:r>
          </a:p>
        </p:txBody>
      </p:sp>
      <p:grpSp>
        <p:nvGrpSpPr>
          <p:cNvPr id="54" name="Group 53"/>
          <p:cNvGrpSpPr/>
          <p:nvPr/>
        </p:nvGrpSpPr>
        <p:grpSpPr>
          <a:xfrm>
            <a:off x="1095138" y="2061177"/>
            <a:ext cx="1005715" cy="1415054"/>
            <a:chOff x="1095138" y="2061177"/>
            <a:chExt cx="1005715" cy="1415054"/>
          </a:xfrm>
        </p:grpSpPr>
        <p:sp>
          <p:nvSpPr>
            <p:cNvPr id="50" name="Rectangle 49"/>
            <p:cNvSpPr/>
            <p:nvPr/>
          </p:nvSpPr>
          <p:spPr>
            <a:xfrm>
              <a:off x="1095769" y="2554273"/>
              <a:ext cx="1005084" cy="921958"/>
            </a:xfrm>
            <a:prstGeom prst="rect">
              <a:avLst/>
            </a:prstGeom>
            <a:solidFill>
              <a:srgbClr val="FF0000">
                <a:alpha val="75000"/>
              </a:srgbClr>
            </a:solidFill>
            <a:ln cmpd="sng">
              <a:noFill/>
              <a:prstDash val="sysDot"/>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7" name="Arc 36"/>
            <p:cNvSpPr/>
            <p:nvPr/>
          </p:nvSpPr>
          <p:spPr>
            <a:xfrm>
              <a:off x="1095138" y="2061177"/>
              <a:ext cx="1004455" cy="983674"/>
            </a:xfrm>
            <a:prstGeom prst="arc">
              <a:avLst>
                <a:gd name="adj1" fmla="val 10809093"/>
                <a:gd name="adj2" fmla="val 0"/>
              </a:avLst>
            </a:prstGeom>
            <a:solidFill>
              <a:srgbClr val="FF0000">
                <a:alpha val="75000"/>
              </a:srgbClr>
            </a:solidFill>
            <a:ln w="25400" cmpd="sng">
              <a:noFill/>
              <a:prstDash val="sysDot"/>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ustDataLst>
      <p:tags r:id="rId1"/>
    </p:custDataLst>
  </p:cSld>
  <p:clrMapOvr>
    <a:masterClrMapping/>
  </p:clrMapOvr>
  <p:transition advTm="1794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Interfaces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77828" name="Picture 2" descr="S11_LogoHor.png"/>
          <p:cNvPicPr>
            <a:picLocks noChangeAspect="1"/>
          </p:cNvPicPr>
          <p:nvPr/>
        </p:nvPicPr>
        <p:blipFill>
          <a:blip r:embed="rId5"/>
          <a:srcRect t="79630" r="54198"/>
          <a:stretch>
            <a:fillRect/>
          </a:stretch>
        </p:blipFill>
        <p:spPr bwMode="auto">
          <a:xfrm>
            <a:off x="5638800" y="39688"/>
            <a:ext cx="1584325" cy="493712"/>
          </a:xfrm>
          <a:prstGeom prst="rect">
            <a:avLst/>
          </a:prstGeom>
          <a:noFill/>
          <a:ln w="9525">
            <a:noFill/>
            <a:miter lim="800000"/>
            <a:headEnd/>
            <a:tailEnd/>
          </a:ln>
        </p:spPr>
      </p:pic>
      <p:pic>
        <p:nvPicPr>
          <p:cNvPr id="17" name="Picture 16" descr="volumes_indirect.bmp"/>
          <p:cNvPicPr>
            <a:picLocks noChangeAspect="1"/>
          </p:cNvPicPr>
          <p:nvPr/>
        </p:nvPicPr>
        <p:blipFill>
          <a:blip r:embed="rId6"/>
          <a:stretch>
            <a:fillRect/>
          </a:stretch>
        </p:blipFill>
        <p:spPr>
          <a:xfrm>
            <a:off x="3086100" y="658813"/>
            <a:ext cx="1143000" cy="1143000"/>
          </a:xfrm>
          <a:prstGeom prst="rect">
            <a:avLst/>
          </a:prstGeom>
          <a:effectLst>
            <a:outerShdw blurRad="50800" dist="38100" dir="2700000" algn="tl" rotWithShape="0">
              <a:prstClr val="black">
                <a:alpha val="40000"/>
              </a:prstClr>
            </a:outerShdw>
          </a:effectLst>
        </p:spPr>
      </p:pic>
      <p:grpSp>
        <p:nvGrpSpPr>
          <p:cNvPr id="54" name="Group 53"/>
          <p:cNvGrpSpPr/>
          <p:nvPr/>
        </p:nvGrpSpPr>
        <p:grpSpPr bwMode="auto">
          <a:xfrm>
            <a:off x="4978190" y="1676400"/>
            <a:ext cx="857250" cy="1676400"/>
            <a:chOff x="6172200" y="1676400"/>
            <a:chExt cx="857250" cy="1676400"/>
          </a:xfrm>
        </p:grpSpPr>
        <p:pic>
          <p:nvPicPr>
            <p:cNvPr id="77837" name="Picture 34" descr="interfaces.png"/>
            <p:cNvPicPr>
              <a:picLocks noChangeAspect="1"/>
            </p:cNvPicPr>
            <p:nvPr/>
          </p:nvPicPr>
          <p:blipFill>
            <a:blip r:embed="rId7"/>
            <a:srcRect/>
            <a:stretch>
              <a:fillRect/>
            </a:stretch>
          </p:blipFill>
          <p:spPr bwMode="auto">
            <a:xfrm>
              <a:off x="6172200" y="1981683"/>
              <a:ext cx="857250" cy="1371117"/>
            </a:xfrm>
            <a:prstGeom prst="rect">
              <a:avLst/>
            </a:prstGeom>
            <a:noFill/>
            <a:ln w="9525">
              <a:noFill/>
              <a:miter lim="800000"/>
              <a:headEnd/>
              <a:tailEnd/>
            </a:ln>
          </p:spPr>
        </p:pic>
        <p:pic>
          <p:nvPicPr>
            <p:cNvPr id="52" name="Picture 51" descr="TP_tmp.emf"/>
            <p:cNvPicPr>
              <a:picLocks noChangeAspect="1"/>
            </p:cNvPicPr>
            <p:nvPr>
              <p:custDataLst>
                <p:tags r:id="rId2"/>
              </p:custDataLst>
            </p:nvPr>
          </p:nvPicPr>
          <p:blipFill>
            <a:blip r:embed="rId8"/>
            <a:stretch>
              <a:fillRect/>
            </a:stretch>
          </p:blipFill>
          <p:spPr bwMode="auto">
            <a:xfrm>
              <a:off x="6461448" y="1676400"/>
              <a:ext cx="278754" cy="254382"/>
            </a:xfrm>
            <a:prstGeom prst="rect">
              <a:avLst/>
            </a:prstGeom>
            <a:noFill/>
            <a:ln/>
            <a:effectLst/>
          </p:spPr>
        </p:pic>
      </p:grpSp>
      <p:grpSp>
        <p:nvGrpSpPr>
          <p:cNvPr id="51" name="Group 50"/>
          <p:cNvGrpSpPr/>
          <p:nvPr/>
        </p:nvGrpSpPr>
        <p:grpSpPr>
          <a:xfrm>
            <a:off x="1318800" y="2200968"/>
            <a:ext cx="2005402" cy="627265"/>
            <a:chOff x="3825214" y="3357449"/>
            <a:chExt cx="2005402" cy="627265"/>
          </a:xfrm>
        </p:grpSpPr>
        <p:grpSp>
          <p:nvGrpSpPr>
            <p:cNvPr id="40" name="Group 39"/>
            <p:cNvGrpSpPr/>
            <p:nvPr/>
          </p:nvGrpSpPr>
          <p:grpSpPr>
            <a:xfrm>
              <a:off x="3825214" y="3357449"/>
              <a:ext cx="2005402" cy="627265"/>
              <a:chOff x="5483629" y="2494164"/>
              <a:chExt cx="2005402" cy="627265"/>
            </a:xfrm>
          </p:grpSpPr>
          <p:pic>
            <p:nvPicPr>
              <p:cNvPr id="41" name="Picture 40" descr="rs_28-31.png"/>
              <p:cNvPicPr>
                <a:picLocks noChangeAspect="1"/>
              </p:cNvPicPr>
              <p:nvPr/>
            </p:nvPicPr>
            <p:blipFill>
              <a:blip r:embed="rId9"/>
              <a:srcRect r="-65"/>
              <a:stretch>
                <a:fillRect/>
              </a:stretch>
            </p:blipFill>
            <p:spPr>
              <a:xfrm>
                <a:off x="5659038" y="2494164"/>
                <a:ext cx="1829993" cy="457200"/>
              </a:xfrm>
              <a:prstGeom prst="rect">
                <a:avLst/>
              </a:prstGeom>
              <a:ln w="3175">
                <a:solidFill>
                  <a:srgbClr val="FFFFFF"/>
                </a:solidFill>
              </a:ln>
            </p:spPr>
          </p:pic>
          <p:pic>
            <p:nvPicPr>
              <p:cNvPr id="42" name="Picture 41" descr="rs_24-27.png"/>
              <p:cNvPicPr>
                <a:picLocks noChangeAspect="1"/>
              </p:cNvPicPr>
              <p:nvPr/>
            </p:nvPicPr>
            <p:blipFill>
              <a:blip r:embed="rId10"/>
              <a:srcRect r="251"/>
              <a:stretch>
                <a:fillRect/>
              </a:stretch>
            </p:blipFill>
            <p:spPr>
              <a:xfrm>
                <a:off x="5648121" y="2512838"/>
                <a:ext cx="1824242" cy="457200"/>
              </a:xfrm>
              <a:prstGeom prst="rect">
                <a:avLst/>
              </a:prstGeom>
              <a:ln w="3175">
                <a:solidFill>
                  <a:srgbClr val="FFFFFF"/>
                </a:solidFill>
              </a:ln>
            </p:spPr>
          </p:pic>
          <p:pic>
            <p:nvPicPr>
              <p:cNvPr id="43" name="Picture 42" descr="rs_20-23.png"/>
              <p:cNvPicPr>
                <a:picLocks noChangeAspect="1"/>
              </p:cNvPicPr>
              <p:nvPr/>
            </p:nvPicPr>
            <p:blipFill>
              <a:blip r:embed="rId11"/>
              <a:srcRect r="78"/>
              <a:stretch>
                <a:fillRect/>
              </a:stretch>
            </p:blipFill>
            <p:spPr>
              <a:xfrm>
                <a:off x="5628327" y="2534474"/>
                <a:ext cx="1827367" cy="457200"/>
              </a:xfrm>
              <a:prstGeom prst="rect">
                <a:avLst/>
              </a:prstGeom>
              <a:ln w="3175">
                <a:solidFill>
                  <a:srgbClr val="FFFFFF"/>
                </a:solidFill>
              </a:ln>
            </p:spPr>
          </p:pic>
          <p:pic>
            <p:nvPicPr>
              <p:cNvPr id="44" name="Picture 43" descr="rs_16-19.png"/>
              <p:cNvPicPr>
                <a:picLocks noChangeAspect="1"/>
              </p:cNvPicPr>
              <p:nvPr/>
            </p:nvPicPr>
            <p:blipFill>
              <a:blip r:embed="rId12"/>
              <a:srcRect r="38"/>
              <a:stretch>
                <a:fillRect/>
              </a:stretch>
            </p:blipFill>
            <p:spPr>
              <a:xfrm>
                <a:off x="5608533" y="2553150"/>
                <a:ext cx="1828111" cy="457200"/>
              </a:xfrm>
              <a:prstGeom prst="rect">
                <a:avLst/>
              </a:prstGeom>
              <a:ln w="3175">
                <a:solidFill>
                  <a:srgbClr val="FFFFFF"/>
                </a:solidFill>
              </a:ln>
            </p:spPr>
          </p:pic>
          <p:pic>
            <p:nvPicPr>
              <p:cNvPr id="45" name="Picture 44" descr="rs_12-15.png"/>
              <p:cNvPicPr>
                <a:picLocks noChangeAspect="1"/>
              </p:cNvPicPr>
              <p:nvPr/>
            </p:nvPicPr>
            <p:blipFill>
              <a:blip r:embed="rId13"/>
              <a:srcRect r="121"/>
              <a:stretch>
                <a:fillRect/>
              </a:stretch>
            </p:blipFill>
            <p:spPr>
              <a:xfrm>
                <a:off x="5593366" y="2574085"/>
                <a:ext cx="1826609" cy="457200"/>
              </a:xfrm>
              <a:prstGeom prst="rect">
                <a:avLst/>
              </a:prstGeom>
              <a:ln w="3175">
                <a:solidFill>
                  <a:srgbClr val="FFFFFF"/>
                </a:solidFill>
              </a:ln>
            </p:spPr>
          </p:pic>
          <p:pic>
            <p:nvPicPr>
              <p:cNvPr id="46" name="Picture 45" descr="rs_8-11.png"/>
              <p:cNvPicPr>
                <a:picLocks noChangeAspect="1"/>
              </p:cNvPicPr>
              <p:nvPr/>
            </p:nvPicPr>
            <p:blipFill>
              <a:blip r:embed="rId14"/>
              <a:srcRect r="5"/>
              <a:stretch>
                <a:fillRect/>
              </a:stretch>
            </p:blipFill>
            <p:spPr>
              <a:xfrm>
                <a:off x="5562704" y="2589963"/>
                <a:ext cx="1828696" cy="457200"/>
              </a:xfrm>
              <a:prstGeom prst="rect">
                <a:avLst/>
              </a:prstGeom>
              <a:ln w="3175">
                <a:solidFill>
                  <a:srgbClr val="FFFFFF"/>
                </a:solidFill>
              </a:ln>
            </p:spPr>
          </p:pic>
          <p:pic>
            <p:nvPicPr>
              <p:cNvPr id="47" name="Picture 46" descr="rs_08-11.png"/>
              <p:cNvPicPr>
                <a:picLocks noChangeAspect="1"/>
              </p:cNvPicPr>
              <p:nvPr/>
            </p:nvPicPr>
            <p:blipFill>
              <a:blip r:embed="rId14"/>
              <a:srcRect r="79"/>
              <a:stretch>
                <a:fillRect/>
              </a:stretch>
            </p:blipFill>
            <p:spPr>
              <a:xfrm>
                <a:off x="5528329" y="2615095"/>
                <a:ext cx="1827352" cy="457200"/>
              </a:xfrm>
              <a:prstGeom prst="rect">
                <a:avLst/>
              </a:prstGeom>
              <a:ln w="3175">
                <a:solidFill>
                  <a:srgbClr val="FFFFFF"/>
                </a:solidFill>
              </a:ln>
            </p:spPr>
          </p:pic>
          <p:pic>
            <p:nvPicPr>
              <p:cNvPr id="48" name="Picture 47" descr="rs_04-07.png"/>
              <p:cNvPicPr>
                <a:picLocks noChangeAspect="1"/>
              </p:cNvPicPr>
              <p:nvPr/>
            </p:nvPicPr>
            <p:blipFill>
              <a:blip r:embed="rId15"/>
              <a:srcRect r="-342"/>
              <a:stretch>
                <a:fillRect/>
              </a:stretch>
            </p:blipFill>
            <p:spPr>
              <a:xfrm>
                <a:off x="5508750" y="2636891"/>
                <a:ext cx="1835025" cy="457200"/>
              </a:xfrm>
              <a:prstGeom prst="rect">
                <a:avLst/>
              </a:prstGeom>
              <a:ln w="3175">
                <a:solidFill>
                  <a:srgbClr val="FFFFFF"/>
                </a:solidFill>
              </a:ln>
            </p:spPr>
          </p:pic>
          <p:pic>
            <p:nvPicPr>
              <p:cNvPr id="49" name="Picture 48" descr="rs_00-03.png"/>
              <p:cNvPicPr>
                <a:picLocks noChangeAspect="1"/>
              </p:cNvPicPr>
              <p:nvPr/>
            </p:nvPicPr>
            <p:blipFill>
              <a:blip r:embed="rId16"/>
              <a:srcRect r="-150"/>
              <a:stretch>
                <a:fillRect/>
              </a:stretch>
            </p:blipFill>
            <p:spPr>
              <a:xfrm>
                <a:off x="5483629" y="2664229"/>
                <a:ext cx="1831571" cy="457200"/>
              </a:xfrm>
              <a:prstGeom prst="rect">
                <a:avLst/>
              </a:prstGeom>
              <a:ln w="3175">
                <a:solidFill>
                  <a:srgbClr val="FFFFFF"/>
                </a:solidFill>
              </a:ln>
            </p:spPr>
          </p:pic>
        </p:grpSp>
        <p:sp>
          <p:nvSpPr>
            <p:cNvPr id="50" name="TextBox 49"/>
            <p:cNvSpPr txBox="1"/>
            <p:nvPr/>
          </p:nvSpPr>
          <p:spPr bwMode="auto">
            <a:xfrm>
              <a:off x="4423548" y="3576662"/>
              <a:ext cx="609391" cy="354217"/>
            </a:xfrm>
            <a:prstGeom prst="rect">
              <a:avLst/>
            </a:prstGeom>
            <a:noFill/>
          </p:spPr>
          <p:txBody>
            <a:bodyPr>
              <a:spAutoFit/>
            </a:bodyPr>
            <a:lstStyle/>
            <a:p>
              <a:pPr algn="ctr">
                <a:defRPr/>
              </a:pPr>
              <a:r>
                <a:rPr lang="en-US" sz="1700" dirty="0">
                  <a:ln w="3175">
                    <a:solidFill>
                      <a:schemeClr val="bg1"/>
                    </a:solidFill>
                  </a:ln>
                  <a:solidFill>
                    <a:srgbClr val="FFFFFF"/>
                  </a:solidFill>
                  <a:cs typeface="+mn-cs"/>
                </a:rPr>
                <a:t>Rs</a:t>
              </a:r>
            </a:p>
          </p:txBody>
        </p:sp>
      </p:grpSp>
      <p:grpSp>
        <p:nvGrpSpPr>
          <p:cNvPr id="53" name="Group 52"/>
          <p:cNvGrpSpPr/>
          <p:nvPr/>
        </p:nvGrpSpPr>
        <p:grpSpPr>
          <a:xfrm>
            <a:off x="4666593" y="88287"/>
            <a:ext cx="2617077" cy="479041"/>
            <a:chOff x="4672899" y="18918"/>
            <a:chExt cx="2617077" cy="479041"/>
          </a:xfrm>
        </p:grpSpPr>
        <p:sp>
          <p:nvSpPr>
            <p:cNvPr id="55" name="Rectangle 54"/>
            <p:cNvSpPr/>
            <p:nvPr/>
          </p:nvSpPr>
          <p:spPr>
            <a:xfrm>
              <a:off x="4672899" y="18918"/>
              <a:ext cx="2617077" cy="479041"/>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56" name="Straight Arrow Connector 55"/>
            <p:cNvCxnSpPr/>
            <p:nvPr/>
          </p:nvCxnSpPr>
          <p:spPr>
            <a:xfrm>
              <a:off x="4699792" y="281233"/>
              <a:ext cx="2516226" cy="1270"/>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57" name="Picture 56" descr="overview_direct.bmp"/>
            <p:cNvPicPr>
              <a:picLocks noChangeAspect="1"/>
            </p:cNvPicPr>
            <p:nvPr/>
          </p:nvPicPr>
          <p:blipFill>
            <a:blip r:embed="rId17"/>
            <a:srcRect t="28129" b="14064"/>
            <a:stretch>
              <a:fillRect/>
            </a:stretch>
          </p:blipFill>
          <p:spPr>
            <a:xfrm>
              <a:off x="5961267" y="155068"/>
              <a:ext cx="438701" cy="253600"/>
            </a:xfrm>
            <a:prstGeom prst="rect">
              <a:avLst/>
            </a:prstGeom>
          </p:spPr>
        </p:pic>
        <p:pic>
          <p:nvPicPr>
            <p:cNvPr id="58" name="Picture 57" descr="overview_interfaces.bmp"/>
            <p:cNvPicPr>
              <a:picLocks noChangeAspect="1"/>
            </p:cNvPicPr>
            <p:nvPr/>
          </p:nvPicPr>
          <p:blipFill>
            <a:blip r:embed="rId6"/>
            <a:srcRect t="28129" b="14064"/>
            <a:stretch>
              <a:fillRect/>
            </a:stretch>
          </p:blipFill>
          <p:spPr>
            <a:xfrm>
              <a:off x="6505861" y="155068"/>
              <a:ext cx="438701" cy="253600"/>
            </a:xfrm>
            <a:prstGeom prst="rect">
              <a:avLst/>
            </a:prstGeom>
          </p:spPr>
        </p:pic>
        <p:pic>
          <p:nvPicPr>
            <p:cNvPr id="59" name="Picture 58" descr="overview_nothing.bmp"/>
            <p:cNvPicPr>
              <a:picLocks noChangeAspect="1"/>
            </p:cNvPicPr>
            <p:nvPr/>
          </p:nvPicPr>
          <p:blipFill>
            <a:blip r:embed="rId18"/>
            <a:srcRect t="28129" b="14064"/>
            <a:stretch>
              <a:fillRect/>
            </a:stretch>
          </p:blipFill>
          <p:spPr>
            <a:xfrm>
              <a:off x="4847286" y="155068"/>
              <a:ext cx="438701" cy="253600"/>
            </a:xfrm>
            <a:prstGeom prst="rect">
              <a:avLst/>
            </a:prstGeom>
          </p:spPr>
        </p:pic>
        <p:sp>
          <p:nvSpPr>
            <p:cNvPr id="60" name="TextBox 59"/>
            <p:cNvSpPr txBox="1"/>
            <p:nvPr/>
          </p:nvSpPr>
          <p:spPr>
            <a:xfrm>
              <a:off x="4925180" y="115135"/>
              <a:ext cx="245077" cy="283018"/>
            </a:xfrm>
            <a:prstGeom prst="rect">
              <a:avLst/>
            </a:prstGeom>
            <a:noFill/>
          </p:spPr>
          <p:txBody>
            <a:bodyPr wrap="none" rtlCol="0">
              <a:spAutoFit/>
            </a:bodyPr>
            <a:lstStyle/>
            <a:p>
              <a:r>
                <a:rPr lang="en-US" sz="1700" dirty="0" smtClean="0">
                  <a:solidFill>
                    <a:srgbClr val="FFFFFF"/>
                  </a:solidFill>
                </a:rPr>
                <a:t>b</a:t>
              </a:r>
            </a:p>
          </p:txBody>
        </p:sp>
        <p:pic>
          <p:nvPicPr>
            <p:cNvPr id="61" name="Picture 60" descr="overview_nothing.bmp"/>
            <p:cNvPicPr>
              <a:picLocks noChangeAspect="1"/>
            </p:cNvPicPr>
            <p:nvPr/>
          </p:nvPicPr>
          <p:blipFill>
            <a:blip r:embed="rId18"/>
            <a:srcRect t="28129" b="14064"/>
            <a:stretch>
              <a:fillRect/>
            </a:stretch>
          </p:blipFill>
          <p:spPr>
            <a:xfrm>
              <a:off x="5422975" y="155068"/>
              <a:ext cx="438701" cy="253600"/>
            </a:xfrm>
            <a:prstGeom prst="rect">
              <a:avLst/>
            </a:prstGeom>
          </p:spPr>
        </p:pic>
        <p:sp>
          <p:nvSpPr>
            <p:cNvPr id="62" name="TextBox 61"/>
            <p:cNvSpPr txBox="1"/>
            <p:nvPr/>
          </p:nvSpPr>
          <p:spPr>
            <a:xfrm>
              <a:off x="5539654" y="102523"/>
              <a:ext cx="205343" cy="283018"/>
            </a:xfrm>
            <a:prstGeom prst="rect">
              <a:avLst/>
            </a:prstGeom>
            <a:noFill/>
          </p:spPr>
          <p:txBody>
            <a:bodyPr wrap="none" rtlCol="0">
              <a:spAutoFit/>
            </a:bodyPr>
            <a:lstStyle/>
            <a:p>
              <a:r>
                <a:rPr lang="en-US" sz="1700" dirty="0" smtClean="0">
                  <a:solidFill>
                    <a:srgbClr val="FFFFFF"/>
                  </a:solidFill>
                </a:rPr>
                <a:t>r</a:t>
              </a:r>
            </a:p>
          </p:txBody>
        </p:sp>
        <p:sp>
          <p:nvSpPr>
            <p:cNvPr id="63" name="Rectangle 62"/>
            <p:cNvSpPr/>
            <p:nvPr/>
          </p:nvSpPr>
          <p:spPr>
            <a:xfrm>
              <a:off x="5969672" y="105481"/>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5" name="Rectangle 64"/>
            <p:cNvSpPr/>
            <p:nvPr/>
          </p:nvSpPr>
          <p:spPr>
            <a:xfrm>
              <a:off x="4854430" y="119768"/>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6" name="Rectangle 65"/>
            <p:cNvSpPr/>
            <p:nvPr/>
          </p:nvSpPr>
          <p:spPr>
            <a:xfrm>
              <a:off x="5430120" y="100439"/>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64" name="Group 65"/>
          <p:cNvGrpSpPr>
            <a:grpSpLocks/>
          </p:cNvGrpSpPr>
          <p:nvPr/>
        </p:nvGrpSpPr>
        <p:grpSpPr bwMode="auto">
          <a:xfrm>
            <a:off x="609600" y="3529130"/>
            <a:ext cx="6153150" cy="358775"/>
            <a:chOff x="205156" y="1942748"/>
            <a:chExt cx="6153381" cy="358445"/>
          </a:xfrm>
        </p:grpSpPr>
        <p:sp>
          <p:nvSpPr>
            <p:cNvPr id="67" name="TextBox 118"/>
            <p:cNvSpPr txBox="1">
              <a:spLocks noChangeArrowheads="1"/>
            </p:cNvSpPr>
            <p:nvPr/>
          </p:nvSpPr>
          <p:spPr bwMode="auto">
            <a:xfrm>
              <a:off x="205156" y="1945619"/>
              <a:ext cx="997389" cy="353943"/>
            </a:xfrm>
            <a:prstGeom prst="rect">
              <a:avLst/>
            </a:prstGeom>
            <a:noFill/>
            <a:ln w="9525">
              <a:noFill/>
              <a:miter lim="800000"/>
              <a:headEnd/>
              <a:tailEnd/>
            </a:ln>
          </p:spPr>
          <p:txBody>
            <a:bodyPr wrap="none">
              <a:spAutoFit/>
            </a:bodyPr>
            <a:lstStyle/>
            <a:p>
              <a:r>
                <a:rPr lang="en-US" sz="1700"/>
                <a:t>Records</a:t>
              </a:r>
            </a:p>
          </p:txBody>
        </p:sp>
        <p:grpSp>
          <p:nvGrpSpPr>
            <p:cNvPr id="71" name="Group 64"/>
            <p:cNvGrpSpPr>
              <a:grpSpLocks/>
            </p:cNvGrpSpPr>
            <p:nvPr/>
          </p:nvGrpSpPr>
          <p:grpSpPr bwMode="auto">
            <a:xfrm>
              <a:off x="1198968" y="1942748"/>
              <a:ext cx="5159569" cy="358445"/>
              <a:chOff x="1198968" y="1942748"/>
              <a:chExt cx="5159569" cy="358445"/>
            </a:xfrm>
          </p:grpSpPr>
          <p:sp>
            <p:nvSpPr>
              <p:cNvPr id="72" name="Rectangle 71"/>
              <p:cNvSpPr/>
              <p:nvPr/>
            </p:nvSpPr>
            <p:spPr>
              <a:xfrm>
                <a:off x="1198968" y="1942748"/>
                <a:ext cx="363552"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3" name="Rectangle 72"/>
              <p:cNvSpPr/>
              <p:nvPr/>
            </p:nvSpPr>
            <p:spPr>
              <a:xfrm>
                <a:off x="1567282" y="1942748"/>
                <a:ext cx="363552"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4" name="Rectangle 73"/>
              <p:cNvSpPr/>
              <p:nvPr/>
            </p:nvSpPr>
            <p:spPr>
              <a:xfrm>
                <a:off x="1932421" y="1942748"/>
                <a:ext cx="371489"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5" name="Rectangle 74"/>
              <p:cNvSpPr/>
              <p:nvPr/>
            </p:nvSpPr>
            <p:spPr>
              <a:xfrm>
                <a:off x="2303910" y="1942748"/>
                <a:ext cx="366727"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6" name="Rectangle 75"/>
              <p:cNvSpPr/>
              <p:nvPr/>
            </p:nvSpPr>
            <p:spPr>
              <a:xfrm>
                <a:off x="2672223" y="1942748"/>
                <a:ext cx="363552"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7" name="Rectangle 76"/>
              <p:cNvSpPr/>
              <p:nvPr/>
            </p:nvSpPr>
            <p:spPr>
              <a:xfrm>
                <a:off x="3040537" y="1942748"/>
                <a:ext cx="363552"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8" name="Rectangle 77"/>
              <p:cNvSpPr/>
              <p:nvPr/>
            </p:nvSpPr>
            <p:spPr>
              <a:xfrm>
                <a:off x="3405676" y="1942748"/>
                <a:ext cx="371489"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9" name="Rectangle 78"/>
              <p:cNvSpPr/>
              <p:nvPr/>
            </p:nvSpPr>
            <p:spPr>
              <a:xfrm>
                <a:off x="3777165" y="1942748"/>
                <a:ext cx="366727"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0" name="Rectangle 79"/>
              <p:cNvSpPr/>
              <p:nvPr/>
            </p:nvSpPr>
            <p:spPr>
              <a:xfrm>
                <a:off x="4143892" y="1942748"/>
                <a:ext cx="363551"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1" name="Rectangle 80"/>
              <p:cNvSpPr/>
              <p:nvPr/>
            </p:nvSpPr>
            <p:spPr>
              <a:xfrm>
                <a:off x="4512206" y="1942748"/>
                <a:ext cx="363551"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2" name="Rectangle 81"/>
              <p:cNvSpPr/>
              <p:nvPr/>
            </p:nvSpPr>
            <p:spPr>
              <a:xfrm>
                <a:off x="4877344" y="1942748"/>
                <a:ext cx="371489"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3" name="Rectangle 82"/>
              <p:cNvSpPr/>
              <p:nvPr/>
            </p:nvSpPr>
            <p:spPr>
              <a:xfrm>
                <a:off x="5248833" y="1942748"/>
                <a:ext cx="366726"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4" name="Rectangle 83"/>
              <p:cNvSpPr/>
              <p:nvPr/>
            </p:nvSpPr>
            <p:spPr>
              <a:xfrm>
                <a:off x="5617147" y="1942748"/>
                <a:ext cx="363551"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5" name="Rectangle 84"/>
              <p:cNvSpPr/>
              <p:nvPr/>
            </p:nvSpPr>
            <p:spPr>
              <a:xfrm>
                <a:off x="5985461" y="1942748"/>
                <a:ext cx="373076"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sp>
        <p:nvSpPr>
          <p:cNvPr id="86" name="Rectangle 85"/>
          <p:cNvSpPr/>
          <p:nvPr/>
        </p:nvSpPr>
        <p:spPr>
          <a:xfrm>
            <a:off x="1700213" y="3605330"/>
            <a:ext cx="1295400" cy="228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000" dirty="0" smtClean="0"/>
              <a:t>Block 0 – Front Left</a:t>
            </a:r>
            <a:endParaRPr lang="en-US" sz="1000" dirty="0"/>
          </a:p>
        </p:txBody>
      </p:sp>
      <p:sp>
        <p:nvSpPr>
          <p:cNvPr id="87" name="Rectangle 86"/>
          <p:cNvSpPr/>
          <p:nvPr/>
        </p:nvSpPr>
        <p:spPr>
          <a:xfrm>
            <a:off x="3148013" y="3605330"/>
            <a:ext cx="1676400" cy="228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000" dirty="0" smtClean="0"/>
              <a:t>Block 1 – Front Right</a:t>
            </a:r>
            <a:endParaRPr lang="en-US" sz="1000" dirty="0"/>
          </a:p>
        </p:txBody>
      </p:sp>
      <p:sp>
        <p:nvSpPr>
          <p:cNvPr id="88" name="Rectangle 87"/>
          <p:cNvSpPr/>
          <p:nvPr/>
        </p:nvSpPr>
        <p:spPr>
          <a:xfrm>
            <a:off x="4976813" y="3605330"/>
            <a:ext cx="1676400" cy="228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000" dirty="0" smtClean="0"/>
              <a:t>Block 2 – Back</a:t>
            </a:r>
            <a:endParaRPr lang="en-US" sz="1000" dirty="0"/>
          </a:p>
        </p:txBody>
      </p:sp>
    </p:spTree>
    <p:custDataLst>
      <p:tags r:id="rId1"/>
    </p:custDataLst>
  </p:cSld>
  <p:clrMapOvr>
    <a:masterClrMapping/>
  </p:clrMapOvr>
  <p:transition advTm="1280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P spid="88"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Picture 83" descr="TP_tmp.emf"/>
          <p:cNvPicPr>
            <a:picLocks noChangeAspect="1"/>
          </p:cNvPicPr>
          <p:nvPr>
            <p:custDataLst>
              <p:tags r:id="rId2"/>
            </p:custDataLst>
          </p:nvPr>
        </p:nvPicPr>
        <p:blipFill>
          <a:blip r:embed="rId5"/>
          <a:stretch>
            <a:fillRect/>
          </a:stretch>
        </p:blipFill>
        <p:spPr bwMode="auto">
          <a:xfrm>
            <a:off x="2858281" y="3443483"/>
            <a:ext cx="1598636" cy="416912"/>
          </a:xfrm>
          <a:prstGeom prst="rect">
            <a:avLst/>
          </a:prstGeom>
          <a:noFill/>
          <a:ln/>
          <a:effectLst/>
        </p:spPr>
      </p:pic>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Interfaces</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89091" name="Picture 2" descr="S11_LogoHor.png"/>
          <p:cNvPicPr>
            <a:picLocks noChangeAspect="1"/>
          </p:cNvPicPr>
          <p:nvPr/>
        </p:nvPicPr>
        <p:blipFill>
          <a:blip r:embed="rId6"/>
          <a:srcRect t="79630" r="54198"/>
          <a:stretch>
            <a:fillRect/>
          </a:stretch>
        </p:blipFill>
        <p:spPr bwMode="auto">
          <a:xfrm>
            <a:off x="5638800" y="39688"/>
            <a:ext cx="1584325" cy="493712"/>
          </a:xfrm>
          <a:prstGeom prst="rect">
            <a:avLst/>
          </a:prstGeom>
          <a:noFill/>
          <a:ln w="9525">
            <a:noFill/>
            <a:miter lim="800000"/>
            <a:headEnd/>
            <a:tailEnd/>
          </a:ln>
        </p:spPr>
      </p:pic>
      <p:pic>
        <p:nvPicPr>
          <p:cNvPr id="89092" name="Picture 34" descr="interfaces.png"/>
          <p:cNvPicPr>
            <a:picLocks noChangeAspect="1"/>
          </p:cNvPicPr>
          <p:nvPr/>
        </p:nvPicPr>
        <p:blipFill>
          <a:blip r:embed="rId7"/>
          <a:srcRect/>
          <a:stretch>
            <a:fillRect/>
          </a:stretch>
        </p:blipFill>
        <p:spPr bwMode="auto">
          <a:xfrm>
            <a:off x="6161088" y="684213"/>
            <a:ext cx="857250" cy="1371600"/>
          </a:xfrm>
          <a:prstGeom prst="rect">
            <a:avLst/>
          </a:prstGeom>
          <a:noFill/>
          <a:ln w="9525">
            <a:noFill/>
            <a:miter lim="800000"/>
            <a:headEnd/>
            <a:tailEnd/>
          </a:ln>
        </p:spPr>
      </p:pic>
      <p:grpSp>
        <p:nvGrpSpPr>
          <p:cNvPr id="89094" name="Group 68"/>
          <p:cNvGrpSpPr>
            <a:grpSpLocks/>
          </p:cNvGrpSpPr>
          <p:nvPr/>
        </p:nvGrpSpPr>
        <p:grpSpPr bwMode="auto">
          <a:xfrm>
            <a:off x="501650" y="1671638"/>
            <a:ext cx="5159375" cy="358775"/>
            <a:chOff x="1574800" y="3505200"/>
            <a:chExt cx="5159375" cy="358775"/>
          </a:xfrm>
        </p:grpSpPr>
        <p:grpSp>
          <p:nvGrpSpPr>
            <p:cNvPr id="89104" name="Group 64"/>
            <p:cNvGrpSpPr>
              <a:grpSpLocks/>
            </p:cNvGrpSpPr>
            <p:nvPr/>
          </p:nvGrpSpPr>
          <p:grpSpPr bwMode="auto">
            <a:xfrm>
              <a:off x="1574800" y="3505200"/>
              <a:ext cx="5159375" cy="358775"/>
              <a:chOff x="1198968" y="1942748"/>
              <a:chExt cx="5159569" cy="358445"/>
            </a:xfrm>
          </p:grpSpPr>
          <p:sp>
            <p:nvSpPr>
              <p:cNvPr id="22" name="Rectangle 21"/>
              <p:cNvSpPr/>
              <p:nvPr/>
            </p:nvSpPr>
            <p:spPr>
              <a:xfrm>
                <a:off x="1198968" y="1942748"/>
                <a:ext cx="363552"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 name="Rectangle 22"/>
              <p:cNvSpPr/>
              <p:nvPr/>
            </p:nvSpPr>
            <p:spPr>
              <a:xfrm>
                <a:off x="1567282" y="1942748"/>
                <a:ext cx="363552"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 name="Rectangle 23"/>
              <p:cNvSpPr/>
              <p:nvPr/>
            </p:nvSpPr>
            <p:spPr>
              <a:xfrm>
                <a:off x="1932421" y="1942748"/>
                <a:ext cx="371489"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 name="Rectangle 24"/>
              <p:cNvSpPr/>
              <p:nvPr/>
            </p:nvSpPr>
            <p:spPr>
              <a:xfrm>
                <a:off x="2303910" y="1942748"/>
                <a:ext cx="366727"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 name="Rectangle 25"/>
              <p:cNvSpPr/>
              <p:nvPr/>
            </p:nvSpPr>
            <p:spPr>
              <a:xfrm>
                <a:off x="2672223" y="1942748"/>
                <a:ext cx="363552"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 name="Rectangle 26"/>
              <p:cNvSpPr/>
              <p:nvPr/>
            </p:nvSpPr>
            <p:spPr>
              <a:xfrm>
                <a:off x="3040537" y="1942748"/>
                <a:ext cx="363552"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 name="Rectangle 27"/>
              <p:cNvSpPr/>
              <p:nvPr/>
            </p:nvSpPr>
            <p:spPr>
              <a:xfrm>
                <a:off x="3405676" y="1942748"/>
                <a:ext cx="371489"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 name="Rectangle 28"/>
              <p:cNvSpPr/>
              <p:nvPr/>
            </p:nvSpPr>
            <p:spPr>
              <a:xfrm>
                <a:off x="3777165" y="1942748"/>
                <a:ext cx="366727"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 name="Rectangle 29"/>
              <p:cNvSpPr/>
              <p:nvPr/>
            </p:nvSpPr>
            <p:spPr>
              <a:xfrm>
                <a:off x="4143892" y="1942748"/>
                <a:ext cx="363551"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 name="Rectangle 30"/>
              <p:cNvSpPr/>
              <p:nvPr/>
            </p:nvSpPr>
            <p:spPr>
              <a:xfrm>
                <a:off x="4512206" y="1942748"/>
                <a:ext cx="363551"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 name="Rectangle 31"/>
              <p:cNvSpPr/>
              <p:nvPr/>
            </p:nvSpPr>
            <p:spPr>
              <a:xfrm>
                <a:off x="4877344" y="1942748"/>
                <a:ext cx="371489"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3" name="Rectangle 32"/>
              <p:cNvSpPr/>
              <p:nvPr/>
            </p:nvSpPr>
            <p:spPr>
              <a:xfrm>
                <a:off x="5248833" y="1942748"/>
                <a:ext cx="366726"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4" name="Rectangle 33"/>
              <p:cNvSpPr/>
              <p:nvPr/>
            </p:nvSpPr>
            <p:spPr>
              <a:xfrm>
                <a:off x="5617147" y="1942748"/>
                <a:ext cx="363551"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 name="Rectangle 34"/>
              <p:cNvSpPr/>
              <p:nvPr/>
            </p:nvSpPr>
            <p:spPr>
              <a:xfrm>
                <a:off x="5985461" y="1942748"/>
                <a:ext cx="373076" cy="358445"/>
              </a:xfrm>
              <a:prstGeom prst="rect">
                <a:avLst/>
              </a:prstGeom>
              <a:no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89105" name="TextBox 53"/>
            <p:cNvSpPr txBox="1">
              <a:spLocks noChangeArrowheads="1"/>
            </p:cNvSpPr>
            <p:nvPr/>
          </p:nvSpPr>
          <p:spPr bwMode="auto">
            <a:xfrm>
              <a:off x="3069264" y="3505200"/>
              <a:ext cx="306494" cy="353943"/>
            </a:xfrm>
            <a:prstGeom prst="rect">
              <a:avLst/>
            </a:prstGeom>
            <a:noFill/>
            <a:ln w="9525">
              <a:noFill/>
              <a:miter lim="800000"/>
              <a:headEnd/>
              <a:tailEnd/>
            </a:ln>
          </p:spPr>
          <p:txBody>
            <a:bodyPr wrap="none">
              <a:spAutoFit/>
            </a:bodyPr>
            <a:lstStyle/>
            <a:p>
              <a:r>
                <a:rPr lang="en-US" sz="1700"/>
                <a:t>1</a:t>
              </a:r>
            </a:p>
          </p:txBody>
        </p:sp>
        <p:sp>
          <p:nvSpPr>
            <p:cNvPr id="89106" name="TextBox 54"/>
            <p:cNvSpPr txBox="1">
              <a:spLocks noChangeArrowheads="1"/>
            </p:cNvSpPr>
            <p:nvPr/>
          </p:nvSpPr>
          <p:spPr bwMode="auto">
            <a:xfrm>
              <a:off x="3444948" y="3505200"/>
              <a:ext cx="304800" cy="353943"/>
            </a:xfrm>
            <a:prstGeom prst="rect">
              <a:avLst/>
            </a:prstGeom>
            <a:noFill/>
            <a:ln w="9525">
              <a:noFill/>
              <a:miter lim="800000"/>
              <a:headEnd/>
              <a:tailEnd/>
            </a:ln>
          </p:spPr>
          <p:txBody>
            <a:bodyPr>
              <a:spAutoFit/>
            </a:bodyPr>
            <a:lstStyle/>
            <a:p>
              <a:r>
                <a:rPr lang="en-US" sz="1700"/>
                <a:t>1</a:t>
              </a:r>
            </a:p>
          </p:txBody>
        </p:sp>
        <p:sp>
          <p:nvSpPr>
            <p:cNvPr id="89107" name="TextBox 55"/>
            <p:cNvSpPr txBox="1">
              <a:spLocks noChangeArrowheads="1"/>
            </p:cNvSpPr>
            <p:nvPr/>
          </p:nvSpPr>
          <p:spPr bwMode="auto">
            <a:xfrm>
              <a:off x="2339160" y="3505200"/>
              <a:ext cx="306494" cy="353943"/>
            </a:xfrm>
            <a:prstGeom prst="rect">
              <a:avLst/>
            </a:prstGeom>
            <a:noFill/>
            <a:ln w="9525">
              <a:noFill/>
              <a:miter lim="800000"/>
              <a:headEnd/>
              <a:tailEnd/>
            </a:ln>
          </p:spPr>
          <p:txBody>
            <a:bodyPr wrap="none">
              <a:spAutoFit/>
            </a:bodyPr>
            <a:lstStyle/>
            <a:p>
              <a:r>
                <a:rPr lang="en-US" sz="1700"/>
                <a:t>2</a:t>
              </a:r>
            </a:p>
          </p:txBody>
        </p:sp>
        <p:sp>
          <p:nvSpPr>
            <p:cNvPr id="89108" name="TextBox 56"/>
            <p:cNvSpPr txBox="1">
              <a:spLocks noChangeArrowheads="1"/>
            </p:cNvSpPr>
            <p:nvPr/>
          </p:nvSpPr>
          <p:spPr bwMode="auto">
            <a:xfrm>
              <a:off x="2704212" y="3505200"/>
              <a:ext cx="304800" cy="353943"/>
            </a:xfrm>
            <a:prstGeom prst="rect">
              <a:avLst/>
            </a:prstGeom>
            <a:noFill/>
            <a:ln w="9525">
              <a:noFill/>
              <a:miter lim="800000"/>
              <a:headEnd/>
              <a:tailEnd/>
            </a:ln>
          </p:spPr>
          <p:txBody>
            <a:bodyPr>
              <a:spAutoFit/>
            </a:bodyPr>
            <a:lstStyle/>
            <a:p>
              <a:r>
                <a:rPr lang="en-US" sz="1700"/>
                <a:t>2</a:t>
              </a:r>
            </a:p>
          </p:txBody>
        </p:sp>
        <p:sp>
          <p:nvSpPr>
            <p:cNvPr id="89109" name="TextBox 57"/>
            <p:cNvSpPr txBox="1">
              <a:spLocks noChangeArrowheads="1"/>
            </p:cNvSpPr>
            <p:nvPr/>
          </p:nvSpPr>
          <p:spPr bwMode="auto">
            <a:xfrm>
              <a:off x="1610832" y="3505200"/>
              <a:ext cx="306494" cy="353943"/>
            </a:xfrm>
            <a:prstGeom prst="rect">
              <a:avLst/>
            </a:prstGeom>
            <a:noFill/>
            <a:ln w="9525">
              <a:noFill/>
              <a:miter lim="800000"/>
              <a:headEnd/>
              <a:tailEnd/>
            </a:ln>
          </p:spPr>
          <p:txBody>
            <a:bodyPr wrap="none">
              <a:spAutoFit/>
            </a:bodyPr>
            <a:lstStyle/>
            <a:p>
              <a:r>
                <a:rPr lang="en-US" sz="1700"/>
                <a:t>2</a:t>
              </a:r>
            </a:p>
          </p:txBody>
        </p:sp>
        <p:sp>
          <p:nvSpPr>
            <p:cNvPr id="89110" name="TextBox 58"/>
            <p:cNvSpPr txBox="1">
              <a:spLocks noChangeArrowheads="1"/>
            </p:cNvSpPr>
            <p:nvPr/>
          </p:nvSpPr>
          <p:spPr bwMode="auto">
            <a:xfrm>
              <a:off x="1965252" y="3505200"/>
              <a:ext cx="304800" cy="353943"/>
            </a:xfrm>
            <a:prstGeom prst="rect">
              <a:avLst/>
            </a:prstGeom>
            <a:noFill/>
            <a:ln w="9525">
              <a:noFill/>
              <a:miter lim="800000"/>
              <a:headEnd/>
              <a:tailEnd/>
            </a:ln>
          </p:spPr>
          <p:txBody>
            <a:bodyPr>
              <a:spAutoFit/>
            </a:bodyPr>
            <a:lstStyle/>
            <a:p>
              <a:r>
                <a:rPr lang="en-US" sz="1700"/>
                <a:t>2</a:t>
              </a:r>
            </a:p>
          </p:txBody>
        </p:sp>
        <p:sp>
          <p:nvSpPr>
            <p:cNvPr id="89111" name="TextBox 59"/>
            <p:cNvSpPr txBox="1">
              <a:spLocks noChangeArrowheads="1"/>
            </p:cNvSpPr>
            <p:nvPr/>
          </p:nvSpPr>
          <p:spPr bwMode="auto">
            <a:xfrm>
              <a:off x="3810000" y="3505200"/>
              <a:ext cx="306494" cy="353943"/>
            </a:xfrm>
            <a:prstGeom prst="rect">
              <a:avLst/>
            </a:prstGeom>
            <a:noFill/>
            <a:ln w="9525">
              <a:noFill/>
              <a:miter lim="800000"/>
              <a:headEnd/>
              <a:tailEnd/>
            </a:ln>
          </p:spPr>
          <p:txBody>
            <a:bodyPr wrap="none">
              <a:spAutoFit/>
            </a:bodyPr>
            <a:lstStyle/>
            <a:p>
              <a:r>
                <a:rPr lang="en-US" sz="1700"/>
                <a:t>1</a:t>
              </a:r>
            </a:p>
          </p:txBody>
        </p:sp>
        <p:sp>
          <p:nvSpPr>
            <p:cNvPr id="89112" name="TextBox 60"/>
            <p:cNvSpPr txBox="1">
              <a:spLocks noChangeArrowheads="1"/>
            </p:cNvSpPr>
            <p:nvPr/>
          </p:nvSpPr>
          <p:spPr bwMode="auto">
            <a:xfrm>
              <a:off x="4180368" y="3505200"/>
              <a:ext cx="304800" cy="353943"/>
            </a:xfrm>
            <a:prstGeom prst="rect">
              <a:avLst/>
            </a:prstGeom>
            <a:noFill/>
            <a:ln w="9525">
              <a:noFill/>
              <a:miter lim="800000"/>
              <a:headEnd/>
              <a:tailEnd/>
            </a:ln>
          </p:spPr>
          <p:txBody>
            <a:bodyPr>
              <a:spAutoFit/>
            </a:bodyPr>
            <a:lstStyle/>
            <a:p>
              <a:r>
                <a:rPr lang="en-US" sz="1700"/>
                <a:t>1</a:t>
              </a:r>
            </a:p>
          </p:txBody>
        </p:sp>
        <p:sp>
          <p:nvSpPr>
            <p:cNvPr id="89113" name="TextBox 61"/>
            <p:cNvSpPr txBox="1">
              <a:spLocks noChangeArrowheads="1"/>
            </p:cNvSpPr>
            <p:nvPr/>
          </p:nvSpPr>
          <p:spPr bwMode="auto">
            <a:xfrm>
              <a:off x="4545420" y="3505200"/>
              <a:ext cx="306494" cy="353943"/>
            </a:xfrm>
            <a:prstGeom prst="rect">
              <a:avLst/>
            </a:prstGeom>
            <a:noFill/>
            <a:ln w="9525">
              <a:noFill/>
              <a:miter lim="800000"/>
              <a:headEnd/>
              <a:tailEnd/>
            </a:ln>
          </p:spPr>
          <p:txBody>
            <a:bodyPr wrap="none">
              <a:spAutoFit/>
            </a:bodyPr>
            <a:lstStyle/>
            <a:p>
              <a:r>
                <a:rPr lang="en-US" sz="1700"/>
                <a:t>1</a:t>
              </a:r>
            </a:p>
          </p:txBody>
        </p:sp>
        <p:sp>
          <p:nvSpPr>
            <p:cNvPr id="89114" name="TextBox 62"/>
            <p:cNvSpPr txBox="1">
              <a:spLocks noChangeArrowheads="1"/>
            </p:cNvSpPr>
            <p:nvPr/>
          </p:nvSpPr>
          <p:spPr bwMode="auto">
            <a:xfrm>
              <a:off x="4910472" y="3505200"/>
              <a:ext cx="304800" cy="353943"/>
            </a:xfrm>
            <a:prstGeom prst="rect">
              <a:avLst/>
            </a:prstGeom>
            <a:noFill/>
            <a:ln w="9525">
              <a:noFill/>
              <a:miter lim="800000"/>
              <a:headEnd/>
              <a:tailEnd/>
            </a:ln>
          </p:spPr>
          <p:txBody>
            <a:bodyPr>
              <a:spAutoFit/>
            </a:bodyPr>
            <a:lstStyle/>
            <a:p>
              <a:r>
                <a:rPr lang="en-US" sz="1700"/>
                <a:t>1</a:t>
              </a:r>
            </a:p>
          </p:txBody>
        </p:sp>
        <p:sp>
          <p:nvSpPr>
            <p:cNvPr id="89115" name="TextBox 63"/>
            <p:cNvSpPr txBox="1">
              <a:spLocks noChangeArrowheads="1"/>
            </p:cNvSpPr>
            <p:nvPr/>
          </p:nvSpPr>
          <p:spPr bwMode="auto">
            <a:xfrm>
              <a:off x="5279064" y="3505200"/>
              <a:ext cx="306494" cy="353943"/>
            </a:xfrm>
            <a:prstGeom prst="rect">
              <a:avLst/>
            </a:prstGeom>
            <a:noFill/>
            <a:ln w="9525">
              <a:noFill/>
              <a:miter lim="800000"/>
              <a:headEnd/>
              <a:tailEnd/>
            </a:ln>
          </p:spPr>
          <p:txBody>
            <a:bodyPr wrap="none">
              <a:spAutoFit/>
            </a:bodyPr>
            <a:lstStyle/>
            <a:p>
              <a:r>
                <a:rPr lang="en-US" sz="1700"/>
                <a:t>1</a:t>
              </a:r>
            </a:p>
          </p:txBody>
        </p:sp>
        <p:sp>
          <p:nvSpPr>
            <p:cNvPr id="89116" name="TextBox 64"/>
            <p:cNvSpPr txBox="1">
              <a:spLocks noChangeArrowheads="1"/>
            </p:cNvSpPr>
            <p:nvPr/>
          </p:nvSpPr>
          <p:spPr bwMode="auto">
            <a:xfrm>
              <a:off x="5654748" y="3505200"/>
              <a:ext cx="304800" cy="353943"/>
            </a:xfrm>
            <a:prstGeom prst="rect">
              <a:avLst/>
            </a:prstGeom>
            <a:noFill/>
            <a:ln w="9525">
              <a:noFill/>
              <a:miter lim="800000"/>
              <a:headEnd/>
              <a:tailEnd/>
            </a:ln>
          </p:spPr>
          <p:txBody>
            <a:bodyPr>
              <a:spAutoFit/>
            </a:bodyPr>
            <a:lstStyle/>
            <a:p>
              <a:r>
                <a:rPr lang="en-US" sz="1700"/>
                <a:t>1</a:t>
              </a:r>
            </a:p>
          </p:txBody>
        </p:sp>
        <p:sp>
          <p:nvSpPr>
            <p:cNvPr id="89117" name="TextBox 65"/>
            <p:cNvSpPr txBox="1">
              <a:spLocks noChangeArrowheads="1"/>
            </p:cNvSpPr>
            <p:nvPr/>
          </p:nvSpPr>
          <p:spPr bwMode="auto">
            <a:xfrm>
              <a:off x="6019800" y="3505200"/>
              <a:ext cx="306494" cy="353943"/>
            </a:xfrm>
            <a:prstGeom prst="rect">
              <a:avLst/>
            </a:prstGeom>
            <a:noFill/>
            <a:ln w="9525">
              <a:noFill/>
              <a:miter lim="800000"/>
              <a:headEnd/>
              <a:tailEnd/>
            </a:ln>
          </p:spPr>
          <p:txBody>
            <a:bodyPr wrap="none">
              <a:spAutoFit/>
            </a:bodyPr>
            <a:lstStyle/>
            <a:p>
              <a:r>
                <a:rPr lang="en-US" sz="1700"/>
                <a:t>1</a:t>
              </a:r>
            </a:p>
          </p:txBody>
        </p:sp>
        <p:sp>
          <p:nvSpPr>
            <p:cNvPr id="89118" name="TextBox 66"/>
            <p:cNvSpPr txBox="1">
              <a:spLocks noChangeArrowheads="1"/>
            </p:cNvSpPr>
            <p:nvPr/>
          </p:nvSpPr>
          <p:spPr bwMode="auto">
            <a:xfrm>
              <a:off x="6395484" y="3505200"/>
              <a:ext cx="304800" cy="353943"/>
            </a:xfrm>
            <a:prstGeom prst="rect">
              <a:avLst/>
            </a:prstGeom>
            <a:noFill/>
            <a:ln w="9525">
              <a:noFill/>
              <a:miter lim="800000"/>
              <a:headEnd/>
              <a:tailEnd/>
            </a:ln>
          </p:spPr>
          <p:txBody>
            <a:bodyPr>
              <a:spAutoFit/>
            </a:bodyPr>
            <a:lstStyle/>
            <a:p>
              <a:r>
                <a:rPr lang="en-US" sz="1700"/>
                <a:t>1</a:t>
              </a:r>
            </a:p>
          </p:txBody>
        </p:sp>
      </p:grpSp>
      <p:cxnSp>
        <p:nvCxnSpPr>
          <p:cNvPr id="70" name="Straight Connector 69"/>
          <p:cNvCxnSpPr/>
          <p:nvPr/>
        </p:nvCxnSpPr>
        <p:spPr>
          <a:xfrm>
            <a:off x="76200" y="2235200"/>
            <a:ext cx="7162800" cy="0"/>
          </a:xfrm>
          <a:prstGeom prst="line">
            <a:avLst/>
          </a:prstGeom>
        </p:spPr>
        <p:style>
          <a:lnRef idx="2">
            <a:schemeClr val="accent1"/>
          </a:lnRef>
          <a:fillRef idx="0">
            <a:schemeClr val="accent1"/>
          </a:fillRef>
          <a:effectRef idx="1">
            <a:schemeClr val="accent1"/>
          </a:effectRef>
          <a:fontRef idx="minor">
            <a:schemeClr val="tx1"/>
          </a:fontRef>
        </p:style>
      </p:cxnSp>
      <p:grpSp>
        <p:nvGrpSpPr>
          <p:cNvPr id="89096" name="Group 77"/>
          <p:cNvGrpSpPr>
            <a:grpSpLocks/>
          </p:cNvGrpSpPr>
          <p:nvPr/>
        </p:nvGrpSpPr>
        <p:grpSpPr bwMode="auto">
          <a:xfrm>
            <a:off x="430213" y="2454275"/>
            <a:ext cx="6454775" cy="457200"/>
            <a:chOff x="430213" y="2363973"/>
            <a:chExt cx="6454775" cy="457200"/>
          </a:xfrm>
        </p:grpSpPr>
        <p:pic>
          <p:nvPicPr>
            <p:cNvPr id="89102" name="Picture 63" descr="indirect-lighting.png"/>
            <p:cNvPicPr>
              <a:picLocks noChangeAspect="1"/>
            </p:cNvPicPr>
            <p:nvPr/>
          </p:nvPicPr>
          <p:blipFill>
            <a:blip r:embed="rId8"/>
            <a:srcRect/>
            <a:stretch>
              <a:fillRect/>
            </a:stretch>
          </p:blipFill>
          <p:spPr bwMode="auto">
            <a:xfrm>
              <a:off x="430213" y="2363973"/>
              <a:ext cx="6454775" cy="457200"/>
            </a:xfrm>
            <a:prstGeom prst="rect">
              <a:avLst/>
            </a:prstGeom>
            <a:noFill/>
            <a:ln w="9525">
              <a:noFill/>
              <a:miter lim="800000"/>
              <a:headEnd/>
              <a:tailEnd/>
            </a:ln>
          </p:spPr>
        </p:pic>
        <p:sp>
          <p:nvSpPr>
            <p:cNvPr id="72" name="TextBox 71"/>
            <p:cNvSpPr txBox="1"/>
            <p:nvPr/>
          </p:nvSpPr>
          <p:spPr>
            <a:xfrm>
              <a:off x="2574611" y="2415602"/>
              <a:ext cx="2165978" cy="353943"/>
            </a:xfrm>
            <a:prstGeom prst="rect">
              <a:avLst/>
            </a:prstGeom>
            <a:noFill/>
          </p:spPr>
          <p:txBody>
            <a:bodyPr wrap="none">
              <a:spAutoFit/>
            </a:bodyPr>
            <a:lstStyle/>
            <a:p>
              <a:pPr>
                <a:defRPr/>
              </a:pPr>
              <a:r>
                <a:rPr lang="en-US" sz="1700" dirty="0">
                  <a:ln w="3175">
                    <a:solidFill>
                      <a:schemeClr val="bg1"/>
                    </a:solidFill>
                  </a:ln>
                  <a:solidFill>
                    <a:srgbClr val="FFFFFF"/>
                  </a:solidFill>
                </a:rPr>
                <a:t>Self Indirect Lighting</a:t>
              </a:r>
            </a:p>
          </p:txBody>
        </p:sp>
      </p:grpSp>
      <p:pic>
        <p:nvPicPr>
          <p:cNvPr id="74" name="Picture 73" descr="interface-indirect-lighting.png"/>
          <p:cNvPicPr>
            <a:picLocks noChangeAspect="1"/>
          </p:cNvPicPr>
          <p:nvPr/>
        </p:nvPicPr>
        <p:blipFill>
          <a:blip r:embed="rId9"/>
          <a:srcRect/>
          <a:stretch>
            <a:fillRect/>
          </a:stretch>
        </p:blipFill>
        <p:spPr bwMode="auto">
          <a:xfrm>
            <a:off x="430213" y="3430588"/>
            <a:ext cx="6454775" cy="457200"/>
          </a:xfrm>
          <a:prstGeom prst="rect">
            <a:avLst/>
          </a:prstGeom>
          <a:noFill/>
          <a:ln w="9525">
            <a:noFill/>
            <a:miter lim="800000"/>
            <a:headEnd/>
            <a:tailEnd/>
          </a:ln>
        </p:spPr>
      </p:pic>
      <p:grpSp>
        <p:nvGrpSpPr>
          <p:cNvPr id="6" name="Group 79"/>
          <p:cNvGrpSpPr>
            <a:grpSpLocks/>
          </p:cNvGrpSpPr>
          <p:nvPr/>
        </p:nvGrpSpPr>
        <p:grpSpPr bwMode="auto">
          <a:xfrm>
            <a:off x="3527425" y="2992438"/>
            <a:ext cx="1071563" cy="354012"/>
            <a:chOff x="3527425" y="2902652"/>
            <a:chExt cx="1071694" cy="353943"/>
          </a:xfrm>
        </p:grpSpPr>
        <p:sp>
          <p:nvSpPr>
            <p:cNvPr id="76" name="Down Arrow 75"/>
            <p:cNvSpPr/>
            <p:nvPr/>
          </p:nvSpPr>
          <p:spPr>
            <a:xfrm>
              <a:off x="3527425" y="2956616"/>
              <a:ext cx="260382" cy="24284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9101" name="TextBox 8"/>
            <p:cNvSpPr txBox="1">
              <a:spLocks noChangeArrowheads="1"/>
            </p:cNvSpPr>
            <p:nvPr/>
          </p:nvSpPr>
          <p:spPr bwMode="auto">
            <a:xfrm>
              <a:off x="3855005" y="2902652"/>
              <a:ext cx="744114" cy="353943"/>
            </a:xfrm>
            <a:prstGeom prst="rect">
              <a:avLst/>
            </a:prstGeom>
            <a:noFill/>
            <a:ln w="9525">
              <a:noFill/>
              <a:miter lim="800000"/>
              <a:headEnd/>
              <a:tailEnd/>
            </a:ln>
          </p:spPr>
          <p:txBody>
            <a:bodyPr wrap="none">
              <a:spAutoFit/>
            </a:bodyPr>
            <a:lstStyle/>
            <a:p>
              <a:r>
                <a:rPr lang="en-US" sz="1700"/>
                <a:t>Blend</a:t>
              </a:r>
            </a:p>
          </p:txBody>
        </p:sp>
      </p:grpSp>
      <p:sp>
        <p:nvSpPr>
          <p:cNvPr id="79" name="TextBox 78"/>
          <p:cNvSpPr txBox="1"/>
          <p:nvPr/>
        </p:nvSpPr>
        <p:spPr>
          <a:xfrm>
            <a:off x="2015163" y="3482045"/>
            <a:ext cx="3284874" cy="353943"/>
          </a:xfrm>
          <a:prstGeom prst="rect">
            <a:avLst/>
          </a:prstGeom>
          <a:noFill/>
        </p:spPr>
        <p:txBody>
          <a:bodyPr wrap="none">
            <a:spAutoFit/>
          </a:bodyPr>
          <a:lstStyle/>
          <a:p>
            <a:pPr>
              <a:defRPr/>
            </a:pPr>
            <a:r>
              <a:rPr lang="en-US" sz="1700" dirty="0">
                <a:ln w="3175">
                  <a:solidFill>
                    <a:schemeClr val="bg1"/>
                  </a:solidFill>
                </a:ln>
                <a:solidFill>
                  <a:srgbClr val="FFFFFF"/>
                </a:solidFill>
              </a:rPr>
              <a:t>Self &amp; Interface Indirect Lighting</a:t>
            </a:r>
          </a:p>
        </p:txBody>
      </p:sp>
      <p:grpSp>
        <p:nvGrpSpPr>
          <p:cNvPr id="54" name="Group 53"/>
          <p:cNvGrpSpPr/>
          <p:nvPr/>
        </p:nvGrpSpPr>
        <p:grpSpPr>
          <a:xfrm>
            <a:off x="2078636" y="793347"/>
            <a:ext cx="2005402" cy="627265"/>
            <a:chOff x="3825214" y="3357449"/>
            <a:chExt cx="2005402" cy="627265"/>
          </a:xfrm>
        </p:grpSpPr>
        <p:grpSp>
          <p:nvGrpSpPr>
            <p:cNvPr id="55" name="Group 39"/>
            <p:cNvGrpSpPr/>
            <p:nvPr/>
          </p:nvGrpSpPr>
          <p:grpSpPr>
            <a:xfrm>
              <a:off x="3825214" y="3357449"/>
              <a:ext cx="2005402" cy="627265"/>
              <a:chOff x="5483629" y="2494164"/>
              <a:chExt cx="2005402" cy="627265"/>
            </a:xfrm>
          </p:grpSpPr>
          <p:pic>
            <p:nvPicPr>
              <p:cNvPr id="57" name="Picture 56" descr="rs_28-31.png"/>
              <p:cNvPicPr>
                <a:picLocks noChangeAspect="1"/>
              </p:cNvPicPr>
              <p:nvPr/>
            </p:nvPicPr>
            <p:blipFill>
              <a:blip r:embed="rId10"/>
              <a:srcRect r="-65"/>
              <a:stretch>
                <a:fillRect/>
              </a:stretch>
            </p:blipFill>
            <p:spPr>
              <a:xfrm>
                <a:off x="5659038" y="2494164"/>
                <a:ext cx="1829993" cy="457200"/>
              </a:xfrm>
              <a:prstGeom prst="rect">
                <a:avLst/>
              </a:prstGeom>
              <a:ln w="3175">
                <a:solidFill>
                  <a:srgbClr val="FFFFFF"/>
                </a:solidFill>
              </a:ln>
            </p:spPr>
          </p:pic>
          <p:pic>
            <p:nvPicPr>
              <p:cNvPr id="58" name="Picture 57" descr="rs_24-27.png"/>
              <p:cNvPicPr>
                <a:picLocks noChangeAspect="1"/>
              </p:cNvPicPr>
              <p:nvPr/>
            </p:nvPicPr>
            <p:blipFill>
              <a:blip r:embed="rId11"/>
              <a:srcRect r="251"/>
              <a:stretch>
                <a:fillRect/>
              </a:stretch>
            </p:blipFill>
            <p:spPr>
              <a:xfrm>
                <a:off x="5648121" y="2512838"/>
                <a:ext cx="1824242" cy="457200"/>
              </a:xfrm>
              <a:prstGeom prst="rect">
                <a:avLst/>
              </a:prstGeom>
              <a:ln w="3175">
                <a:solidFill>
                  <a:srgbClr val="FFFFFF"/>
                </a:solidFill>
              </a:ln>
            </p:spPr>
          </p:pic>
          <p:pic>
            <p:nvPicPr>
              <p:cNvPr id="59" name="Picture 58" descr="rs_20-23.png"/>
              <p:cNvPicPr>
                <a:picLocks noChangeAspect="1"/>
              </p:cNvPicPr>
              <p:nvPr/>
            </p:nvPicPr>
            <p:blipFill>
              <a:blip r:embed="rId12"/>
              <a:srcRect r="78"/>
              <a:stretch>
                <a:fillRect/>
              </a:stretch>
            </p:blipFill>
            <p:spPr>
              <a:xfrm>
                <a:off x="5628327" y="2534474"/>
                <a:ext cx="1827367" cy="457200"/>
              </a:xfrm>
              <a:prstGeom prst="rect">
                <a:avLst/>
              </a:prstGeom>
              <a:ln w="3175">
                <a:solidFill>
                  <a:srgbClr val="FFFFFF"/>
                </a:solidFill>
              </a:ln>
            </p:spPr>
          </p:pic>
          <p:pic>
            <p:nvPicPr>
              <p:cNvPr id="60" name="Picture 59" descr="rs_16-19.png"/>
              <p:cNvPicPr>
                <a:picLocks noChangeAspect="1"/>
              </p:cNvPicPr>
              <p:nvPr/>
            </p:nvPicPr>
            <p:blipFill>
              <a:blip r:embed="rId13"/>
              <a:srcRect r="38"/>
              <a:stretch>
                <a:fillRect/>
              </a:stretch>
            </p:blipFill>
            <p:spPr>
              <a:xfrm>
                <a:off x="5608533" y="2553150"/>
                <a:ext cx="1828111" cy="457200"/>
              </a:xfrm>
              <a:prstGeom prst="rect">
                <a:avLst/>
              </a:prstGeom>
              <a:ln w="3175">
                <a:solidFill>
                  <a:srgbClr val="FFFFFF"/>
                </a:solidFill>
              </a:ln>
            </p:spPr>
          </p:pic>
          <p:pic>
            <p:nvPicPr>
              <p:cNvPr id="61" name="Picture 60" descr="rs_12-15.png"/>
              <p:cNvPicPr>
                <a:picLocks noChangeAspect="1"/>
              </p:cNvPicPr>
              <p:nvPr/>
            </p:nvPicPr>
            <p:blipFill>
              <a:blip r:embed="rId14"/>
              <a:srcRect r="121"/>
              <a:stretch>
                <a:fillRect/>
              </a:stretch>
            </p:blipFill>
            <p:spPr>
              <a:xfrm>
                <a:off x="5593366" y="2574085"/>
                <a:ext cx="1826609" cy="457200"/>
              </a:xfrm>
              <a:prstGeom prst="rect">
                <a:avLst/>
              </a:prstGeom>
              <a:ln w="3175">
                <a:solidFill>
                  <a:srgbClr val="FFFFFF"/>
                </a:solidFill>
              </a:ln>
            </p:spPr>
          </p:pic>
          <p:pic>
            <p:nvPicPr>
              <p:cNvPr id="62" name="Picture 61" descr="rs_8-11.png"/>
              <p:cNvPicPr>
                <a:picLocks noChangeAspect="1"/>
              </p:cNvPicPr>
              <p:nvPr/>
            </p:nvPicPr>
            <p:blipFill>
              <a:blip r:embed="rId15"/>
              <a:srcRect r="5"/>
              <a:stretch>
                <a:fillRect/>
              </a:stretch>
            </p:blipFill>
            <p:spPr>
              <a:xfrm>
                <a:off x="5562704" y="2589963"/>
                <a:ext cx="1828696" cy="457200"/>
              </a:xfrm>
              <a:prstGeom prst="rect">
                <a:avLst/>
              </a:prstGeom>
              <a:ln w="3175">
                <a:solidFill>
                  <a:srgbClr val="FFFFFF"/>
                </a:solidFill>
              </a:ln>
            </p:spPr>
          </p:pic>
          <p:pic>
            <p:nvPicPr>
              <p:cNvPr id="63" name="Picture 62" descr="rs_08-11.png"/>
              <p:cNvPicPr>
                <a:picLocks noChangeAspect="1"/>
              </p:cNvPicPr>
              <p:nvPr/>
            </p:nvPicPr>
            <p:blipFill>
              <a:blip r:embed="rId15"/>
              <a:srcRect r="79"/>
              <a:stretch>
                <a:fillRect/>
              </a:stretch>
            </p:blipFill>
            <p:spPr>
              <a:xfrm>
                <a:off x="5528329" y="2615095"/>
                <a:ext cx="1827352" cy="457200"/>
              </a:xfrm>
              <a:prstGeom prst="rect">
                <a:avLst/>
              </a:prstGeom>
              <a:ln w="3175">
                <a:solidFill>
                  <a:srgbClr val="FFFFFF"/>
                </a:solidFill>
              </a:ln>
            </p:spPr>
          </p:pic>
          <p:pic>
            <p:nvPicPr>
              <p:cNvPr id="64" name="Picture 63" descr="rs_04-07.png"/>
              <p:cNvPicPr>
                <a:picLocks noChangeAspect="1"/>
              </p:cNvPicPr>
              <p:nvPr/>
            </p:nvPicPr>
            <p:blipFill>
              <a:blip r:embed="rId16"/>
              <a:srcRect r="-342"/>
              <a:stretch>
                <a:fillRect/>
              </a:stretch>
            </p:blipFill>
            <p:spPr>
              <a:xfrm>
                <a:off x="5508750" y="2636891"/>
                <a:ext cx="1835025" cy="457200"/>
              </a:xfrm>
              <a:prstGeom prst="rect">
                <a:avLst/>
              </a:prstGeom>
              <a:ln w="3175">
                <a:solidFill>
                  <a:srgbClr val="FFFFFF"/>
                </a:solidFill>
              </a:ln>
            </p:spPr>
          </p:pic>
          <p:pic>
            <p:nvPicPr>
              <p:cNvPr id="65" name="Picture 64" descr="rs_00-03.png"/>
              <p:cNvPicPr>
                <a:picLocks noChangeAspect="1"/>
              </p:cNvPicPr>
              <p:nvPr/>
            </p:nvPicPr>
            <p:blipFill>
              <a:blip r:embed="rId17"/>
              <a:srcRect r="-150"/>
              <a:stretch>
                <a:fillRect/>
              </a:stretch>
            </p:blipFill>
            <p:spPr>
              <a:xfrm>
                <a:off x="5483629" y="2664229"/>
                <a:ext cx="1831571" cy="457200"/>
              </a:xfrm>
              <a:prstGeom prst="rect">
                <a:avLst/>
              </a:prstGeom>
              <a:ln w="3175">
                <a:solidFill>
                  <a:srgbClr val="FFFFFF"/>
                </a:solidFill>
              </a:ln>
            </p:spPr>
          </p:pic>
        </p:grpSp>
        <p:sp>
          <p:nvSpPr>
            <p:cNvPr id="56" name="TextBox 55"/>
            <p:cNvSpPr txBox="1"/>
            <p:nvPr/>
          </p:nvSpPr>
          <p:spPr bwMode="auto">
            <a:xfrm>
              <a:off x="4423548" y="3576662"/>
              <a:ext cx="609391" cy="354217"/>
            </a:xfrm>
            <a:prstGeom prst="rect">
              <a:avLst/>
            </a:prstGeom>
            <a:noFill/>
          </p:spPr>
          <p:txBody>
            <a:bodyPr>
              <a:spAutoFit/>
            </a:bodyPr>
            <a:lstStyle/>
            <a:p>
              <a:pPr algn="ctr">
                <a:defRPr/>
              </a:pPr>
              <a:r>
                <a:rPr lang="en-US" sz="1700" dirty="0">
                  <a:ln w="3175">
                    <a:solidFill>
                      <a:schemeClr val="bg1"/>
                    </a:solidFill>
                  </a:ln>
                  <a:solidFill>
                    <a:srgbClr val="FFFFFF"/>
                  </a:solidFill>
                  <a:cs typeface="+mn-cs"/>
                </a:rPr>
                <a:t>Rs</a:t>
              </a:r>
            </a:p>
          </p:txBody>
        </p:sp>
      </p:grpSp>
      <p:grpSp>
        <p:nvGrpSpPr>
          <p:cNvPr id="66" name="Group 65"/>
          <p:cNvGrpSpPr/>
          <p:nvPr/>
        </p:nvGrpSpPr>
        <p:grpSpPr>
          <a:xfrm>
            <a:off x="4666593" y="88287"/>
            <a:ext cx="2617077" cy="479041"/>
            <a:chOff x="4672899" y="18918"/>
            <a:chExt cx="2617077" cy="479041"/>
          </a:xfrm>
        </p:grpSpPr>
        <p:sp>
          <p:nvSpPr>
            <p:cNvPr id="67" name="Rectangle 66"/>
            <p:cNvSpPr/>
            <p:nvPr/>
          </p:nvSpPr>
          <p:spPr>
            <a:xfrm>
              <a:off x="4672899" y="18918"/>
              <a:ext cx="2617077" cy="479041"/>
            </a:xfrm>
            <a:prstGeom prst="rect">
              <a:avLst/>
            </a:prstGeom>
            <a:solidFill>
              <a:srgbClr val="FFFFFF"/>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68" name="Straight Arrow Connector 67"/>
            <p:cNvCxnSpPr/>
            <p:nvPr/>
          </p:nvCxnSpPr>
          <p:spPr>
            <a:xfrm>
              <a:off x="4699792" y="281233"/>
              <a:ext cx="2516226" cy="1270"/>
            </a:xfrm>
            <a:prstGeom prst="straightConnector1">
              <a:avLst/>
            </a:prstGeom>
            <a:ln w="76200" cmpd="sng">
              <a:solidFill>
                <a:schemeClr val="accent1"/>
              </a:solidFill>
              <a:prstDash val="solid"/>
              <a:headEnd type="none"/>
              <a:tailEnd type="triangle"/>
            </a:ln>
          </p:spPr>
          <p:style>
            <a:lnRef idx="2">
              <a:schemeClr val="accent1"/>
            </a:lnRef>
            <a:fillRef idx="0">
              <a:schemeClr val="accent1"/>
            </a:fillRef>
            <a:effectRef idx="1">
              <a:schemeClr val="accent1"/>
            </a:effectRef>
            <a:fontRef idx="minor">
              <a:schemeClr val="tx1"/>
            </a:fontRef>
          </p:style>
        </p:cxnSp>
        <p:pic>
          <p:nvPicPr>
            <p:cNvPr id="69" name="Picture 68" descr="overview_direct.bmp"/>
            <p:cNvPicPr>
              <a:picLocks noChangeAspect="1"/>
            </p:cNvPicPr>
            <p:nvPr/>
          </p:nvPicPr>
          <p:blipFill>
            <a:blip r:embed="rId18"/>
            <a:srcRect t="28129" b="14064"/>
            <a:stretch>
              <a:fillRect/>
            </a:stretch>
          </p:blipFill>
          <p:spPr>
            <a:xfrm>
              <a:off x="5961267" y="155068"/>
              <a:ext cx="438701" cy="253600"/>
            </a:xfrm>
            <a:prstGeom prst="rect">
              <a:avLst/>
            </a:prstGeom>
          </p:spPr>
        </p:pic>
        <p:pic>
          <p:nvPicPr>
            <p:cNvPr id="71" name="Picture 70" descr="overview_interfaces.bmp"/>
            <p:cNvPicPr>
              <a:picLocks noChangeAspect="1"/>
            </p:cNvPicPr>
            <p:nvPr/>
          </p:nvPicPr>
          <p:blipFill>
            <a:blip r:embed="rId19"/>
            <a:srcRect t="28129" b="14064"/>
            <a:stretch>
              <a:fillRect/>
            </a:stretch>
          </p:blipFill>
          <p:spPr>
            <a:xfrm>
              <a:off x="6505861" y="155068"/>
              <a:ext cx="438701" cy="253600"/>
            </a:xfrm>
            <a:prstGeom prst="rect">
              <a:avLst/>
            </a:prstGeom>
          </p:spPr>
        </p:pic>
        <p:pic>
          <p:nvPicPr>
            <p:cNvPr id="73" name="Picture 72" descr="overview_nothing.bmp"/>
            <p:cNvPicPr>
              <a:picLocks noChangeAspect="1"/>
            </p:cNvPicPr>
            <p:nvPr/>
          </p:nvPicPr>
          <p:blipFill>
            <a:blip r:embed="rId20"/>
            <a:srcRect t="28129" b="14064"/>
            <a:stretch>
              <a:fillRect/>
            </a:stretch>
          </p:blipFill>
          <p:spPr>
            <a:xfrm>
              <a:off x="4847286" y="155068"/>
              <a:ext cx="438701" cy="253600"/>
            </a:xfrm>
            <a:prstGeom prst="rect">
              <a:avLst/>
            </a:prstGeom>
          </p:spPr>
        </p:pic>
        <p:sp>
          <p:nvSpPr>
            <p:cNvPr id="75" name="TextBox 74"/>
            <p:cNvSpPr txBox="1"/>
            <p:nvPr/>
          </p:nvSpPr>
          <p:spPr>
            <a:xfrm>
              <a:off x="4925180" y="115135"/>
              <a:ext cx="245077" cy="283018"/>
            </a:xfrm>
            <a:prstGeom prst="rect">
              <a:avLst/>
            </a:prstGeom>
            <a:noFill/>
          </p:spPr>
          <p:txBody>
            <a:bodyPr wrap="none" rtlCol="0">
              <a:spAutoFit/>
            </a:bodyPr>
            <a:lstStyle/>
            <a:p>
              <a:r>
                <a:rPr lang="en-US" sz="1700" dirty="0" smtClean="0">
                  <a:solidFill>
                    <a:srgbClr val="FFFFFF"/>
                  </a:solidFill>
                </a:rPr>
                <a:t>b</a:t>
              </a:r>
            </a:p>
          </p:txBody>
        </p:sp>
        <p:pic>
          <p:nvPicPr>
            <p:cNvPr id="77" name="Picture 76" descr="overview_nothing.bmp"/>
            <p:cNvPicPr>
              <a:picLocks noChangeAspect="1"/>
            </p:cNvPicPr>
            <p:nvPr/>
          </p:nvPicPr>
          <p:blipFill>
            <a:blip r:embed="rId20"/>
            <a:srcRect t="28129" b="14064"/>
            <a:stretch>
              <a:fillRect/>
            </a:stretch>
          </p:blipFill>
          <p:spPr>
            <a:xfrm>
              <a:off x="5422975" y="155068"/>
              <a:ext cx="438701" cy="253600"/>
            </a:xfrm>
            <a:prstGeom prst="rect">
              <a:avLst/>
            </a:prstGeom>
          </p:spPr>
        </p:pic>
        <p:sp>
          <p:nvSpPr>
            <p:cNvPr id="78" name="TextBox 77"/>
            <p:cNvSpPr txBox="1"/>
            <p:nvPr/>
          </p:nvSpPr>
          <p:spPr>
            <a:xfrm>
              <a:off x="5539654" y="102523"/>
              <a:ext cx="205343" cy="283018"/>
            </a:xfrm>
            <a:prstGeom prst="rect">
              <a:avLst/>
            </a:prstGeom>
            <a:noFill/>
          </p:spPr>
          <p:txBody>
            <a:bodyPr wrap="none" rtlCol="0">
              <a:spAutoFit/>
            </a:bodyPr>
            <a:lstStyle/>
            <a:p>
              <a:r>
                <a:rPr lang="en-US" sz="1700" dirty="0" smtClean="0">
                  <a:solidFill>
                    <a:srgbClr val="FFFFFF"/>
                  </a:solidFill>
                </a:rPr>
                <a:t>r</a:t>
              </a:r>
            </a:p>
          </p:txBody>
        </p:sp>
        <p:sp>
          <p:nvSpPr>
            <p:cNvPr id="80" name="Rectangle 79"/>
            <p:cNvSpPr/>
            <p:nvPr/>
          </p:nvSpPr>
          <p:spPr>
            <a:xfrm>
              <a:off x="5969672" y="105481"/>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2" name="Rectangle 81"/>
            <p:cNvSpPr/>
            <p:nvPr/>
          </p:nvSpPr>
          <p:spPr>
            <a:xfrm>
              <a:off x="4854430" y="119768"/>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3" name="Rectangle 82"/>
            <p:cNvSpPr/>
            <p:nvPr/>
          </p:nvSpPr>
          <p:spPr>
            <a:xfrm>
              <a:off x="5430120" y="100439"/>
              <a:ext cx="428616" cy="342892"/>
            </a:xfrm>
            <a:prstGeom prst="rect">
              <a:avLst/>
            </a:prstGeom>
            <a:solidFill>
              <a:srgbClr val="FFFFFF">
                <a:alpha val="70000"/>
              </a:srgbClr>
            </a:solidFill>
            <a:ln cmpd="sng">
              <a:noFill/>
              <a:prstDash val="solid"/>
              <a:headEnd type="none"/>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ustDataLst>
      <p:tags r:id="rId1"/>
    </p:custDataLst>
  </p:cSld>
  <p:clrMapOvr>
    <a:masterClrMapping/>
  </p:clrMapOvr>
  <p:transition advTm="1174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90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Pad Light Map</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96259"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pic>
        <p:nvPicPr>
          <p:cNvPr id="5" name="Picture 4" descr="padding_problems.bmp"/>
          <p:cNvPicPr>
            <a:picLocks noChangeAspect="1"/>
          </p:cNvPicPr>
          <p:nvPr/>
        </p:nvPicPr>
        <p:blipFill>
          <a:blip r:embed="rId5"/>
          <a:srcRect t="28129" b="14064"/>
          <a:stretch>
            <a:fillRect/>
          </a:stretch>
        </p:blipFill>
        <p:spPr>
          <a:xfrm>
            <a:off x="914400" y="791671"/>
            <a:ext cx="5486400" cy="3171532"/>
          </a:xfrm>
          <a:prstGeom prst="rect">
            <a:avLst/>
          </a:prstGeom>
        </p:spPr>
      </p:pic>
      <p:grpSp>
        <p:nvGrpSpPr>
          <p:cNvPr id="28" name="Group 27"/>
          <p:cNvGrpSpPr/>
          <p:nvPr/>
        </p:nvGrpSpPr>
        <p:grpSpPr>
          <a:xfrm>
            <a:off x="3342289" y="807195"/>
            <a:ext cx="3726969" cy="3052204"/>
            <a:chOff x="3342289" y="807195"/>
            <a:chExt cx="3726969" cy="3052204"/>
          </a:xfrm>
        </p:grpSpPr>
        <p:cxnSp>
          <p:nvCxnSpPr>
            <p:cNvPr id="12" name="Straight Connector 11"/>
            <p:cNvCxnSpPr/>
            <p:nvPr/>
          </p:nvCxnSpPr>
          <p:spPr>
            <a:xfrm rot="5400000" flipH="1" flipV="1">
              <a:off x="2875632" y="1273856"/>
              <a:ext cx="2516176" cy="1582854"/>
            </a:xfrm>
            <a:prstGeom prst="line">
              <a:avLst/>
            </a:prstGeom>
            <a:ln w="25400" cmpd="sng">
              <a:solidFill>
                <a:srgbClr val="FF0000"/>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3991829" y="2654913"/>
              <a:ext cx="3077429" cy="1198180"/>
            </a:xfrm>
            <a:prstGeom prst="line">
              <a:avLst/>
            </a:prstGeom>
            <a:ln w="25400" cmpd="sng">
              <a:solidFill>
                <a:srgbClr val="FF0000"/>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V="1">
              <a:off x="3985523" y="2642303"/>
              <a:ext cx="939625" cy="687374"/>
            </a:xfrm>
            <a:prstGeom prst="line">
              <a:avLst/>
            </a:prstGeom>
            <a:ln w="25400" cmpd="sng">
              <a:solidFill>
                <a:srgbClr val="FF0000"/>
              </a:solidFill>
              <a:prstDash val="solid"/>
              <a:headEnd type="none"/>
              <a:tailEnd type="none"/>
            </a:ln>
          </p:spPr>
          <p:style>
            <a:lnRef idx="2">
              <a:schemeClr val="accent1"/>
            </a:lnRef>
            <a:fillRef idx="0">
              <a:schemeClr val="accent1"/>
            </a:fillRef>
            <a:effectRef idx="1">
              <a:schemeClr val="accent1"/>
            </a:effectRef>
            <a:fontRef idx="minor">
              <a:schemeClr val="tx1"/>
            </a:fontRef>
          </p:style>
        </p:cxnSp>
        <p:sp>
          <p:nvSpPr>
            <p:cNvPr id="6" name="Rectangle 5"/>
            <p:cNvSpPr/>
            <p:nvPr/>
          </p:nvSpPr>
          <p:spPr>
            <a:xfrm>
              <a:off x="3342289" y="3330728"/>
              <a:ext cx="649539" cy="528671"/>
            </a:xfrm>
            <a:prstGeom prst="rect">
              <a:avLst/>
            </a:prstGeom>
            <a:ln cmpd="sng">
              <a:solidFill>
                <a:srgbClr val="FF0000"/>
              </a:solid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8" name="Picture 7" descr="padding_problems_crop.bmp"/>
            <p:cNvPicPr>
              <a:picLocks noChangeAspect="1"/>
            </p:cNvPicPr>
            <p:nvPr/>
          </p:nvPicPr>
          <p:blipFill>
            <a:blip r:embed="rId6"/>
            <a:srcRect l="66562" t="60912" r="5720" b="4126"/>
            <a:stretch>
              <a:fillRect/>
            </a:stretch>
          </p:blipFill>
          <p:spPr>
            <a:xfrm>
              <a:off x="4947219" y="820858"/>
              <a:ext cx="2103120" cy="1796218"/>
            </a:xfrm>
            <a:prstGeom prst="rect">
              <a:avLst/>
            </a:prstGeom>
            <a:ln w="28575">
              <a:solidFill>
                <a:srgbClr val="FF0000"/>
              </a:solidFill>
            </a:ln>
          </p:spPr>
        </p:pic>
      </p:grpSp>
    </p:spTree>
    <p:custDataLst>
      <p:tags r:id="rId1"/>
    </p:custDataLst>
  </p:cSld>
  <p:clrMapOvr>
    <a:masterClrMapping/>
  </p:clrMapOvr>
  <p:transition advTm="801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Pad Light Map</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98307" name="Picture 2" descr="S11_LogoHor.png"/>
          <p:cNvPicPr>
            <a:picLocks noChangeAspect="1"/>
          </p:cNvPicPr>
          <p:nvPr/>
        </p:nvPicPr>
        <p:blipFill>
          <a:blip r:embed="rId3"/>
          <a:srcRect t="79630" r="54198"/>
          <a:stretch>
            <a:fillRect/>
          </a:stretch>
        </p:blipFill>
        <p:spPr bwMode="auto">
          <a:xfrm>
            <a:off x="5638800" y="39688"/>
            <a:ext cx="1584325" cy="493712"/>
          </a:xfrm>
          <a:prstGeom prst="rect">
            <a:avLst/>
          </a:prstGeom>
          <a:noFill/>
          <a:ln w="9525">
            <a:noFill/>
            <a:miter lim="800000"/>
            <a:headEnd/>
            <a:tailEnd/>
          </a:ln>
        </p:spPr>
      </p:pic>
      <p:pic>
        <p:nvPicPr>
          <p:cNvPr id="98308" name="Picture 4" descr="indirect-lighting.png"/>
          <p:cNvPicPr>
            <a:picLocks noChangeAspect="1"/>
          </p:cNvPicPr>
          <p:nvPr/>
        </p:nvPicPr>
        <p:blipFill>
          <a:blip r:embed="rId4"/>
          <a:srcRect/>
          <a:stretch>
            <a:fillRect/>
          </a:stretch>
        </p:blipFill>
        <p:spPr bwMode="auto">
          <a:xfrm>
            <a:off x="430213" y="1747838"/>
            <a:ext cx="6454775" cy="457200"/>
          </a:xfrm>
          <a:prstGeom prst="rect">
            <a:avLst/>
          </a:prstGeom>
          <a:noFill/>
          <a:ln w="9525">
            <a:noFill/>
            <a:miter lim="800000"/>
            <a:headEnd/>
            <a:tailEnd/>
          </a:ln>
        </p:spPr>
      </p:pic>
      <p:pic>
        <p:nvPicPr>
          <p:cNvPr id="98309" name="Picture 5" descr="unpadded-indirect-light.png"/>
          <p:cNvPicPr>
            <a:picLocks noChangeAspect="1"/>
          </p:cNvPicPr>
          <p:nvPr/>
        </p:nvPicPr>
        <p:blipFill>
          <a:blip r:embed="rId5"/>
          <a:srcRect/>
          <a:stretch>
            <a:fillRect/>
          </a:stretch>
        </p:blipFill>
        <p:spPr bwMode="auto">
          <a:xfrm>
            <a:off x="430213" y="2532063"/>
            <a:ext cx="6454775" cy="457200"/>
          </a:xfrm>
          <a:prstGeom prst="rect">
            <a:avLst/>
          </a:prstGeom>
          <a:noFill/>
          <a:ln w="9525">
            <a:noFill/>
            <a:miter lim="800000"/>
            <a:headEnd/>
            <a:tailEnd/>
          </a:ln>
        </p:spPr>
      </p:pic>
      <p:sp>
        <p:nvSpPr>
          <p:cNvPr id="8" name="Down Arrow 7"/>
          <p:cNvSpPr/>
          <p:nvPr/>
        </p:nvSpPr>
        <p:spPr>
          <a:xfrm>
            <a:off x="3527425" y="2233613"/>
            <a:ext cx="260350" cy="242887"/>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8311" name="TextBox 8"/>
          <p:cNvSpPr txBox="1">
            <a:spLocks noChangeArrowheads="1"/>
          </p:cNvSpPr>
          <p:nvPr/>
        </p:nvSpPr>
        <p:spPr bwMode="auto">
          <a:xfrm>
            <a:off x="3849688" y="2179638"/>
            <a:ext cx="1349375" cy="354012"/>
          </a:xfrm>
          <a:prstGeom prst="rect">
            <a:avLst/>
          </a:prstGeom>
          <a:noFill/>
          <a:ln w="9525">
            <a:noFill/>
            <a:miter lim="800000"/>
            <a:headEnd/>
            <a:tailEnd/>
          </a:ln>
        </p:spPr>
        <p:txBody>
          <a:bodyPr wrap="none">
            <a:spAutoFit/>
          </a:bodyPr>
          <a:lstStyle/>
          <a:p>
            <a:r>
              <a:rPr lang="en-US" sz="1700"/>
              <a:t>Copy Faces</a:t>
            </a:r>
          </a:p>
        </p:txBody>
      </p:sp>
      <p:sp>
        <p:nvSpPr>
          <p:cNvPr id="71" name="TextBox 70"/>
          <p:cNvSpPr txBox="1"/>
          <p:nvPr/>
        </p:nvSpPr>
        <p:spPr>
          <a:xfrm>
            <a:off x="2793421" y="1796903"/>
            <a:ext cx="1728358" cy="353943"/>
          </a:xfrm>
          <a:prstGeom prst="rect">
            <a:avLst/>
          </a:prstGeom>
          <a:noFill/>
        </p:spPr>
        <p:txBody>
          <a:bodyPr wrap="none">
            <a:spAutoFit/>
          </a:bodyPr>
          <a:lstStyle/>
          <a:p>
            <a:pPr>
              <a:defRPr/>
            </a:pPr>
            <a:r>
              <a:rPr lang="en-US" sz="1700" dirty="0">
                <a:ln w="3175">
                  <a:solidFill>
                    <a:schemeClr val="bg1"/>
                  </a:solidFill>
                </a:ln>
                <a:solidFill>
                  <a:srgbClr val="FFFFFF"/>
                </a:solidFill>
                <a:cs typeface="+mn-cs"/>
              </a:rPr>
              <a:t>Indirect Lighting</a:t>
            </a:r>
          </a:p>
        </p:txBody>
      </p:sp>
      <p:sp>
        <p:nvSpPr>
          <p:cNvPr id="21" name="TextBox 20"/>
          <p:cNvSpPr txBox="1">
            <a:spLocks noChangeArrowheads="1"/>
          </p:cNvSpPr>
          <p:nvPr/>
        </p:nvSpPr>
        <p:spPr bwMode="auto">
          <a:xfrm>
            <a:off x="1801813" y="3333750"/>
            <a:ext cx="3711575" cy="354013"/>
          </a:xfrm>
          <a:prstGeom prst="rect">
            <a:avLst/>
          </a:prstGeom>
          <a:noFill/>
          <a:ln w="9525">
            <a:noFill/>
            <a:miter lim="800000"/>
            <a:headEnd/>
            <a:tailEnd/>
          </a:ln>
        </p:spPr>
        <p:txBody>
          <a:bodyPr wrap="none">
            <a:spAutoFit/>
          </a:bodyPr>
          <a:lstStyle/>
          <a:p>
            <a:r>
              <a:rPr lang="en-US" sz="1700" dirty="0" smtClean="0"/>
              <a:t>Changed </a:t>
            </a:r>
            <a:r>
              <a:rPr lang="en-US" sz="1700" dirty="0"/>
              <a:t>from 16x16 to 18x18 faces</a:t>
            </a:r>
          </a:p>
        </p:txBody>
      </p:sp>
      <p:grpSp>
        <p:nvGrpSpPr>
          <p:cNvPr id="98314" name="Group 24"/>
          <p:cNvGrpSpPr>
            <a:grpSpLocks/>
          </p:cNvGrpSpPr>
          <p:nvPr/>
        </p:nvGrpSpPr>
        <p:grpSpPr bwMode="auto">
          <a:xfrm>
            <a:off x="2316163" y="727075"/>
            <a:ext cx="2728912" cy="838200"/>
            <a:chOff x="2316163" y="727075"/>
            <a:chExt cx="2729136" cy="838200"/>
          </a:xfrm>
        </p:grpSpPr>
        <p:sp>
          <p:nvSpPr>
            <p:cNvPr id="26" name="Rectangle 25"/>
            <p:cNvSpPr/>
            <p:nvPr/>
          </p:nvSpPr>
          <p:spPr bwMode="auto">
            <a:xfrm>
              <a:off x="2351279" y="848924"/>
              <a:ext cx="600335" cy="594502"/>
            </a:xfrm>
            <a:prstGeom prst="rect">
              <a:avLst/>
            </a:prstGeom>
            <a:noFill/>
            <a:effectLst>
              <a:glow rad="228600">
                <a:schemeClr val="accent6">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8318" name="TextBox 107"/>
            <p:cNvSpPr txBox="1">
              <a:spLocks noChangeArrowheads="1"/>
            </p:cNvSpPr>
            <p:nvPr/>
          </p:nvSpPr>
          <p:spPr bwMode="auto">
            <a:xfrm>
              <a:off x="2316163" y="979346"/>
              <a:ext cx="670567" cy="353943"/>
            </a:xfrm>
            <a:prstGeom prst="rect">
              <a:avLst/>
            </a:prstGeom>
            <a:noFill/>
            <a:ln w="9525">
              <a:noFill/>
              <a:miter lim="800000"/>
              <a:headEnd/>
              <a:tailEnd/>
            </a:ln>
          </p:spPr>
          <p:txBody>
            <a:bodyPr wrap="none">
              <a:spAutoFit/>
            </a:bodyPr>
            <a:lstStyle/>
            <a:p>
              <a:r>
                <a:rPr lang="en-US" sz="1700"/>
                <a:t>Face</a:t>
              </a:r>
            </a:p>
          </p:txBody>
        </p:sp>
        <p:grpSp>
          <p:nvGrpSpPr>
            <p:cNvPr id="98319" name="Group 20"/>
            <p:cNvGrpSpPr>
              <a:grpSpLocks/>
            </p:cNvGrpSpPr>
            <p:nvPr/>
          </p:nvGrpSpPr>
          <p:grpSpPr bwMode="auto">
            <a:xfrm>
              <a:off x="3149385" y="728663"/>
              <a:ext cx="838200" cy="835025"/>
              <a:chOff x="1047909" y="2622147"/>
              <a:chExt cx="837961" cy="835025"/>
            </a:xfrm>
          </p:grpSpPr>
          <p:sp>
            <p:nvSpPr>
              <p:cNvPr id="44" name="Rectangle 43"/>
              <p:cNvSpPr/>
              <p:nvPr/>
            </p:nvSpPr>
            <p:spPr>
              <a:xfrm>
                <a:off x="1048192" y="2741209"/>
                <a:ext cx="119039" cy="596900"/>
              </a:xfrm>
              <a:prstGeom prst="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 name="Rectangle 44"/>
              <p:cNvSpPr/>
              <p:nvPr/>
            </p:nvSpPr>
            <p:spPr>
              <a:xfrm>
                <a:off x="1767184" y="2741209"/>
                <a:ext cx="119038" cy="596900"/>
              </a:xfrm>
              <a:prstGeom prst="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6" name="Rectangle 45"/>
              <p:cNvSpPr/>
              <p:nvPr/>
            </p:nvSpPr>
            <p:spPr>
              <a:xfrm rot="5400000">
                <a:off x="1407676" y="2383289"/>
                <a:ext cx="119062" cy="596779"/>
              </a:xfrm>
              <a:prstGeom prst="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 name="Rectangle 46"/>
              <p:cNvSpPr/>
              <p:nvPr/>
            </p:nvSpPr>
            <p:spPr>
              <a:xfrm rot="5400000">
                <a:off x="1407675" y="3099252"/>
                <a:ext cx="119063" cy="596779"/>
              </a:xfrm>
              <a:prstGeom prst="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98320" name="TextBox 110"/>
            <p:cNvSpPr txBox="1">
              <a:spLocks noChangeArrowheads="1"/>
            </p:cNvSpPr>
            <p:nvPr/>
          </p:nvSpPr>
          <p:spPr bwMode="auto">
            <a:xfrm>
              <a:off x="3220682" y="969204"/>
              <a:ext cx="696024" cy="353943"/>
            </a:xfrm>
            <a:prstGeom prst="rect">
              <a:avLst/>
            </a:prstGeom>
            <a:noFill/>
            <a:ln w="9525">
              <a:noFill/>
              <a:miter lim="800000"/>
              <a:headEnd/>
              <a:tailEnd/>
            </a:ln>
          </p:spPr>
          <p:txBody>
            <a:bodyPr wrap="none">
              <a:spAutoFit/>
            </a:bodyPr>
            <a:lstStyle/>
            <a:p>
              <a:r>
                <a:rPr lang="en-US" sz="1700"/>
                <a:t>Edge</a:t>
              </a:r>
            </a:p>
          </p:txBody>
        </p:sp>
        <p:grpSp>
          <p:nvGrpSpPr>
            <p:cNvPr id="98321" name="Group 15"/>
            <p:cNvGrpSpPr>
              <a:grpSpLocks/>
            </p:cNvGrpSpPr>
            <p:nvPr/>
          </p:nvGrpSpPr>
          <p:grpSpPr bwMode="auto">
            <a:xfrm>
              <a:off x="4198966" y="727075"/>
              <a:ext cx="841376" cy="838200"/>
              <a:chOff x="1046643" y="2620558"/>
              <a:chExt cx="841135" cy="838200"/>
            </a:xfrm>
          </p:grpSpPr>
          <p:sp>
            <p:nvSpPr>
              <p:cNvPr id="40" name="Rectangle 39"/>
              <p:cNvSpPr/>
              <p:nvPr/>
            </p:nvSpPr>
            <p:spPr>
              <a:xfrm>
                <a:off x="1046770" y="2620558"/>
                <a:ext cx="122212" cy="122238"/>
              </a:xfrm>
              <a:prstGeom prst="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 name="Rectangle 40"/>
              <p:cNvSpPr/>
              <p:nvPr/>
            </p:nvSpPr>
            <p:spPr>
              <a:xfrm>
                <a:off x="1046770" y="3336521"/>
                <a:ext cx="122212" cy="122237"/>
              </a:xfrm>
              <a:prstGeom prst="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2" name="Rectangle 41"/>
              <p:cNvSpPr/>
              <p:nvPr/>
            </p:nvSpPr>
            <p:spPr>
              <a:xfrm>
                <a:off x="1765760" y="2620558"/>
                <a:ext cx="122213" cy="122238"/>
              </a:xfrm>
              <a:prstGeom prst="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 name="Rectangle 42"/>
              <p:cNvSpPr/>
              <p:nvPr/>
            </p:nvSpPr>
            <p:spPr>
              <a:xfrm>
                <a:off x="1764173" y="3336521"/>
                <a:ext cx="122212" cy="122237"/>
              </a:xfrm>
              <a:prstGeom prst="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98322" name="TextBox 118"/>
            <p:cNvSpPr txBox="1">
              <a:spLocks noChangeArrowheads="1"/>
            </p:cNvSpPr>
            <p:nvPr/>
          </p:nvSpPr>
          <p:spPr bwMode="auto">
            <a:xfrm>
              <a:off x="4193784" y="969204"/>
              <a:ext cx="851515" cy="353943"/>
            </a:xfrm>
            <a:prstGeom prst="rect">
              <a:avLst/>
            </a:prstGeom>
            <a:noFill/>
            <a:ln w="9525">
              <a:noFill/>
              <a:miter lim="800000"/>
              <a:headEnd/>
              <a:tailEnd/>
            </a:ln>
          </p:spPr>
          <p:txBody>
            <a:bodyPr wrap="none">
              <a:spAutoFit/>
            </a:bodyPr>
            <a:lstStyle/>
            <a:p>
              <a:r>
                <a:rPr lang="en-US" sz="1700"/>
                <a:t>Corner</a:t>
              </a:r>
            </a:p>
          </p:txBody>
        </p:sp>
      </p:grpSp>
    </p:spTree>
  </p:cSld>
  <p:clrMapOvr>
    <a:masterClrMapping/>
  </p:clrMapOvr>
  <p:transition advTm="2418"/>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Pad Light Map</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98307" name="Picture 2" descr="S11_LogoHor.png"/>
          <p:cNvPicPr>
            <a:picLocks noChangeAspect="1"/>
          </p:cNvPicPr>
          <p:nvPr/>
        </p:nvPicPr>
        <p:blipFill>
          <a:blip r:embed="rId3"/>
          <a:srcRect t="79630" r="54198"/>
          <a:stretch>
            <a:fillRect/>
          </a:stretch>
        </p:blipFill>
        <p:spPr bwMode="auto">
          <a:xfrm>
            <a:off x="5638800" y="39688"/>
            <a:ext cx="1584325" cy="493712"/>
          </a:xfrm>
          <a:prstGeom prst="rect">
            <a:avLst/>
          </a:prstGeom>
          <a:noFill/>
          <a:ln w="9525">
            <a:noFill/>
            <a:miter lim="800000"/>
            <a:headEnd/>
            <a:tailEnd/>
          </a:ln>
        </p:spPr>
      </p:pic>
      <p:pic>
        <p:nvPicPr>
          <p:cNvPr id="98308" name="Picture 4" descr="indirect-lighting.png"/>
          <p:cNvPicPr>
            <a:picLocks noChangeAspect="1"/>
          </p:cNvPicPr>
          <p:nvPr/>
        </p:nvPicPr>
        <p:blipFill>
          <a:blip r:embed="rId4"/>
          <a:srcRect/>
          <a:stretch>
            <a:fillRect/>
          </a:stretch>
        </p:blipFill>
        <p:spPr bwMode="auto">
          <a:xfrm>
            <a:off x="430213" y="1747838"/>
            <a:ext cx="6454775" cy="457200"/>
          </a:xfrm>
          <a:prstGeom prst="rect">
            <a:avLst/>
          </a:prstGeom>
          <a:noFill/>
          <a:ln w="9525">
            <a:noFill/>
            <a:miter lim="800000"/>
            <a:headEnd/>
            <a:tailEnd/>
          </a:ln>
        </p:spPr>
      </p:pic>
      <p:pic>
        <p:nvPicPr>
          <p:cNvPr id="98309" name="Picture 5" descr="unpadded-indirect-light.png"/>
          <p:cNvPicPr>
            <a:picLocks noChangeAspect="1"/>
          </p:cNvPicPr>
          <p:nvPr/>
        </p:nvPicPr>
        <p:blipFill>
          <a:blip r:embed="rId5"/>
          <a:stretch>
            <a:fillRect/>
          </a:stretch>
        </p:blipFill>
        <p:spPr bwMode="auto">
          <a:xfrm>
            <a:off x="430306" y="2532063"/>
            <a:ext cx="6454589" cy="457200"/>
          </a:xfrm>
          <a:prstGeom prst="rect">
            <a:avLst/>
          </a:prstGeom>
          <a:noFill/>
          <a:ln w="9525">
            <a:noFill/>
            <a:miter lim="800000"/>
            <a:headEnd/>
            <a:tailEnd/>
          </a:ln>
        </p:spPr>
      </p:pic>
      <p:sp>
        <p:nvSpPr>
          <p:cNvPr id="8" name="Down Arrow 7"/>
          <p:cNvSpPr/>
          <p:nvPr/>
        </p:nvSpPr>
        <p:spPr>
          <a:xfrm>
            <a:off x="3527425" y="2233613"/>
            <a:ext cx="260350" cy="242887"/>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8311" name="TextBox 8"/>
          <p:cNvSpPr txBox="1">
            <a:spLocks noChangeArrowheads="1"/>
          </p:cNvSpPr>
          <p:nvPr/>
        </p:nvSpPr>
        <p:spPr bwMode="auto">
          <a:xfrm>
            <a:off x="3849688" y="2179638"/>
            <a:ext cx="2419252" cy="353943"/>
          </a:xfrm>
          <a:prstGeom prst="rect">
            <a:avLst/>
          </a:prstGeom>
          <a:noFill/>
          <a:ln w="9525">
            <a:noFill/>
            <a:miter lim="800000"/>
            <a:headEnd/>
            <a:tailEnd/>
          </a:ln>
        </p:spPr>
        <p:txBody>
          <a:bodyPr wrap="none">
            <a:spAutoFit/>
          </a:bodyPr>
          <a:lstStyle/>
          <a:p>
            <a:r>
              <a:rPr lang="en-US" sz="1700" dirty="0"/>
              <a:t>Copy </a:t>
            </a:r>
            <a:r>
              <a:rPr lang="en-US" sz="1700" dirty="0" smtClean="0"/>
              <a:t>Edges &amp; Corners</a:t>
            </a:r>
            <a:endParaRPr lang="en-US" sz="1700" dirty="0"/>
          </a:p>
        </p:txBody>
      </p:sp>
      <p:sp>
        <p:nvSpPr>
          <p:cNvPr id="71" name="TextBox 70"/>
          <p:cNvSpPr txBox="1"/>
          <p:nvPr/>
        </p:nvSpPr>
        <p:spPr>
          <a:xfrm>
            <a:off x="2793421" y="1796903"/>
            <a:ext cx="1728358" cy="353943"/>
          </a:xfrm>
          <a:prstGeom prst="rect">
            <a:avLst/>
          </a:prstGeom>
          <a:noFill/>
        </p:spPr>
        <p:txBody>
          <a:bodyPr wrap="none">
            <a:spAutoFit/>
          </a:bodyPr>
          <a:lstStyle/>
          <a:p>
            <a:pPr>
              <a:defRPr/>
            </a:pPr>
            <a:r>
              <a:rPr lang="en-US" sz="1700" dirty="0">
                <a:ln w="3175">
                  <a:solidFill>
                    <a:schemeClr val="bg1"/>
                  </a:solidFill>
                </a:ln>
                <a:solidFill>
                  <a:srgbClr val="FFFFFF"/>
                </a:solidFill>
                <a:cs typeface="+mn-cs"/>
              </a:rPr>
              <a:t>Indirect Lighting</a:t>
            </a:r>
          </a:p>
        </p:txBody>
      </p:sp>
      <p:sp>
        <p:nvSpPr>
          <p:cNvPr id="21" name="TextBox 20"/>
          <p:cNvSpPr txBox="1">
            <a:spLocks noChangeArrowheads="1"/>
          </p:cNvSpPr>
          <p:nvPr/>
        </p:nvSpPr>
        <p:spPr bwMode="auto">
          <a:xfrm>
            <a:off x="1801813" y="3333750"/>
            <a:ext cx="3711575" cy="354013"/>
          </a:xfrm>
          <a:prstGeom prst="rect">
            <a:avLst/>
          </a:prstGeom>
          <a:noFill/>
          <a:ln w="9525">
            <a:noFill/>
            <a:miter lim="800000"/>
            <a:headEnd/>
            <a:tailEnd/>
          </a:ln>
        </p:spPr>
        <p:txBody>
          <a:bodyPr wrap="none">
            <a:spAutoFit/>
          </a:bodyPr>
          <a:lstStyle/>
          <a:p>
            <a:r>
              <a:rPr lang="en-US" sz="1700" dirty="0" smtClean="0"/>
              <a:t>Changed </a:t>
            </a:r>
            <a:r>
              <a:rPr lang="en-US" sz="1700" dirty="0"/>
              <a:t>from 16x16 to 18x18 faces</a:t>
            </a:r>
          </a:p>
        </p:txBody>
      </p:sp>
      <p:grpSp>
        <p:nvGrpSpPr>
          <p:cNvPr id="2" name="Group 24"/>
          <p:cNvGrpSpPr>
            <a:grpSpLocks/>
          </p:cNvGrpSpPr>
          <p:nvPr/>
        </p:nvGrpSpPr>
        <p:grpSpPr bwMode="auto">
          <a:xfrm>
            <a:off x="2316163" y="727075"/>
            <a:ext cx="2728912" cy="838200"/>
            <a:chOff x="2316163" y="727075"/>
            <a:chExt cx="2729136" cy="838200"/>
          </a:xfrm>
        </p:grpSpPr>
        <p:sp>
          <p:nvSpPr>
            <p:cNvPr id="26" name="Rectangle 25"/>
            <p:cNvSpPr/>
            <p:nvPr/>
          </p:nvSpPr>
          <p:spPr bwMode="auto">
            <a:xfrm>
              <a:off x="2351279" y="848924"/>
              <a:ext cx="600335" cy="594502"/>
            </a:xfrm>
            <a:prstGeom prst="rect">
              <a:avLst/>
            </a:prstGeom>
            <a:noFill/>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8318" name="TextBox 107"/>
            <p:cNvSpPr txBox="1">
              <a:spLocks noChangeArrowheads="1"/>
            </p:cNvSpPr>
            <p:nvPr/>
          </p:nvSpPr>
          <p:spPr bwMode="auto">
            <a:xfrm>
              <a:off x="2316163" y="979346"/>
              <a:ext cx="670567" cy="353943"/>
            </a:xfrm>
            <a:prstGeom prst="rect">
              <a:avLst/>
            </a:prstGeom>
            <a:noFill/>
            <a:ln w="9525">
              <a:noFill/>
              <a:miter lim="800000"/>
              <a:headEnd/>
              <a:tailEnd/>
            </a:ln>
          </p:spPr>
          <p:txBody>
            <a:bodyPr wrap="none">
              <a:spAutoFit/>
            </a:bodyPr>
            <a:lstStyle/>
            <a:p>
              <a:r>
                <a:rPr lang="en-US" sz="1700"/>
                <a:t>Face</a:t>
              </a:r>
            </a:p>
          </p:txBody>
        </p:sp>
        <p:grpSp>
          <p:nvGrpSpPr>
            <p:cNvPr id="3" name="Group 20"/>
            <p:cNvGrpSpPr>
              <a:grpSpLocks/>
            </p:cNvGrpSpPr>
            <p:nvPr/>
          </p:nvGrpSpPr>
          <p:grpSpPr bwMode="auto">
            <a:xfrm>
              <a:off x="3149385" y="728663"/>
              <a:ext cx="838200" cy="835025"/>
              <a:chOff x="1047909" y="2622147"/>
              <a:chExt cx="837961" cy="835025"/>
            </a:xfrm>
          </p:grpSpPr>
          <p:sp>
            <p:nvSpPr>
              <p:cNvPr id="44" name="Rectangle 43"/>
              <p:cNvSpPr/>
              <p:nvPr/>
            </p:nvSpPr>
            <p:spPr>
              <a:xfrm>
                <a:off x="1048192" y="2741209"/>
                <a:ext cx="119039" cy="596900"/>
              </a:xfrm>
              <a:prstGeom prst="rect">
                <a:avLst/>
              </a:prstGeom>
              <a:noFill/>
              <a:effectLst>
                <a:glow rad="228600">
                  <a:schemeClr val="accent6">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 name="Rectangle 44"/>
              <p:cNvSpPr/>
              <p:nvPr/>
            </p:nvSpPr>
            <p:spPr>
              <a:xfrm>
                <a:off x="1767184" y="2741209"/>
                <a:ext cx="119038" cy="596900"/>
              </a:xfrm>
              <a:prstGeom prst="rect">
                <a:avLst/>
              </a:prstGeom>
              <a:noFill/>
              <a:effectLst>
                <a:glow rad="228600">
                  <a:schemeClr val="accent6">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6" name="Rectangle 45"/>
              <p:cNvSpPr/>
              <p:nvPr/>
            </p:nvSpPr>
            <p:spPr>
              <a:xfrm rot="5400000">
                <a:off x="1407676" y="2383289"/>
                <a:ext cx="119062" cy="596779"/>
              </a:xfrm>
              <a:prstGeom prst="rect">
                <a:avLst/>
              </a:prstGeom>
              <a:noFill/>
              <a:effectLst>
                <a:glow rad="228600">
                  <a:schemeClr val="accent6">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 name="Rectangle 46"/>
              <p:cNvSpPr/>
              <p:nvPr/>
            </p:nvSpPr>
            <p:spPr>
              <a:xfrm rot="5400000">
                <a:off x="1407675" y="3099252"/>
                <a:ext cx="119063" cy="596779"/>
              </a:xfrm>
              <a:prstGeom prst="rect">
                <a:avLst/>
              </a:prstGeom>
              <a:noFill/>
              <a:effectLst>
                <a:glow rad="228600">
                  <a:schemeClr val="accent6">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98320" name="TextBox 110"/>
            <p:cNvSpPr txBox="1">
              <a:spLocks noChangeArrowheads="1"/>
            </p:cNvSpPr>
            <p:nvPr/>
          </p:nvSpPr>
          <p:spPr bwMode="auto">
            <a:xfrm>
              <a:off x="3220682" y="969204"/>
              <a:ext cx="696024" cy="353943"/>
            </a:xfrm>
            <a:prstGeom prst="rect">
              <a:avLst/>
            </a:prstGeom>
            <a:noFill/>
            <a:ln w="9525">
              <a:noFill/>
              <a:miter lim="800000"/>
              <a:headEnd/>
              <a:tailEnd/>
            </a:ln>
          </p:spPr>
          <p:txBody>
            <a:bodyPr wrap="none">
              <a:spAutoFit/>
            </a:bodyPr>
            <a:lstStyle/>
            <a:p>
              <a:r>
                <a:rPr lang="en-US" sz="1700"/>
                <a:t>Edge</a:t>
              </a:r>
            </a:p>
          </p:txBody>
        </p:sp>
        <p:grpSp>
          <p:nvGrpSpPr>
            <p:cNvPr id="4" name="Group 15"/>
            <p:cNvGrpSpPr>
              <a:grpSpLocks/>
            </p:cNvGrpSpPr>
            <p:nvPr/>
          </p:nvGrpSpPr>
          <p:grpSpPr bwMode="auto">
            <a:xfrm>
              <a:off x="4198966" y="727075"/>
              <a:ext cx="841376" cy="838200"/>
              <a:chOff x="1046643" y="2620558"/>
              <a:chExt cx="841135" cy="838200"/>
            </a:xfrm>
          </p:grpSpPr>
          <p:sp>
            <p:nvSpPr>
              <p:cNvPr id="40" name="Rectangle 39"/>
              <p:cNvSpPr/>
              <p:nvPr/>
            </p:nvSpPr>
            <p:spPr>
              <a:xfrm>
                <a:off x="1046770" y="2620558"/>
                <a:ext cx="122212" cy="122238"/>
              </a:xfrm>
              <a:prstGeom prst="rect">
                <a:avLst/>
              </a:prstGeom>
              <a:noFill/>
              <a:effectLst>
                <a:glow rad="228600">
                  <a:schemeClr val="accent6">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 name="Rectangle 40"/>
              <p:cNvSpPr/>
              <p:nvPr/>
            </p:nvSpPr>
            <p:spPr>
              <a:xfrm>
                <a:off x="1046770" y="3336521"/>
                <a:ext cx="122212" cy="122237"/>
              </a:xfrm>
              <a:prstGeom prst="rect">
                <a:avLst/>
              </a:prstGeom>
              <a:noFill/>
              <a:effectLst>
                <a:glow rad="228600">
                  <a:schemeClr val="accent6">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2" name="Rectangle 41"/>
              <p:cNvSpPr/>
              <p:nvPr/>
            </p:nvSpPr>
            <p:spPr>
              <a:xfrm>
                <a:off x="1765760" y="2620558"/>
                <a:ext cx="122213" cy="122238"/>
              </a:xfrm>
              <a:prstGeom prst="rect">
                <a:avLst/>
              </a:prstGeom>
              <a:noFill/>
              <a:effectLst>
                <a:glow rad="228600">
                  <a:schemeClr val="accent6">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 name="Rectangle 42"/>
              <p:cNvSpPr/>
              <p:nvPr/>
            </p:nvSpPr>
            <p:spPr>
              <a:xfrm>
                <a:off x="1764173" y="3336521"/>
                <a:ext cx="122212" cy="122237"/>
              </a:xfrm>
              <a:prstGeom prst="rect">
                <a:avLst/>
              </a:prstGeom>
              <a:noFill/>
              <a:effectLst>
                <a:glow rad="228600">
                  <a:schemeClr val="accent6">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98322" name="TextBox 118"/>
            <p:cNvSpPr txBox="1">
              <a:spLocks noChangeArrowheads="1"/>
            </p:cNvSpPr>
            <p:nvPr/>
          </p:nvSpPr>
          <p:spPr bwMode="auto">
            <a:xfrm>
              <a:off x="4193784" y="969204"/>
              <a:ext cx="851515" cy="353943"/>
            </a:xfrm>
            <a:prstGeom prst="rect">
              <a:avLst/>
            </a:prstGeom>
            <a:noFill/>
            <a:ln w="9525">
              <a:noFill/>
              <a:miter lim="800000"/>
              <a:headEnd/>
              <a:tailEnd/>
            </a:ln>
          </p:spPr>
          <p:txBody>
            <a:bodyPr wrap="none">
              <a:spAutoFit/>
            </a:bodyPr>
            <a:lstStyle/>
            <a:p>
              <a:r>
                <a:rPr lang="en-US" sz="1700"/>
                <a:t>Corner</a:t>
              </a:r>
            </a:p>
          </p:txBody>
        </p:sp>
      </p:grpSp>
    </p:spTree>
  </p:cSld>
  <p:clrMapOvr>
    <a:masterClrMapping/>
  </p:clrMapOvr>
  <p:transition advTm="4477"/>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Light the Scene</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112643" name="Picture 2" descr="S11_LogoHor.png"/>
          <p:cNvPicPr>
            <a:picLocks noChangeAspect="1"/>
          </p:cNvPicPr>
          <p:nvPr/>
        </p:nvPicPr>
        <p:blipFill>
          <a:blip r:embed="rId3"/>
          <a:srcRect t="79630" r="54198"/>
          <a:stretch>
            <a:fillRect/>
          </a:stretch>
        </p:blipFill>
        <p:spPr bwMode="auto">
          <a:xfrm>
            <a:off x="5638800" y="39688"/>
            <a:ext cx="1584325" cy="493712"/>
          </a:xfrm>
          <a:prstGeom prst="rect">
            <a:avLst/>
          </a:prstGeom>
          <a:noFill/>
          <a:ln w="9525">
            <a:noFill/>
            <a:miter lim="800000"/>
            <a:headEnd/>
            <a:tailEnd/>
          </a:ln>
        </p:spPr>
      </p:pic>
      <p:pic>
        <p:nvPicPr>
          <p:cNvPr id="6" name="Picture 5" descr="direct.bmp"/>
          <p:cNvPicPr>
            <a:picLocks noChangeAspect="1"/>
          </p:cNvPicPr>
          <p:nvPr/>
        </p:nvPicPr>
        <p:blipFill>
          <a:blip r:embed="rId4"/>
          <a:srcRect t="28129" b="14064"/>
          <a:stretch>
            <a:fillRect/>
          </a:stretch>
        </p:blipFill>
        <p:spPr>
          <a:xfrm>
            <a:off x="914400" y="814799"/>
            <a:ext cx="5486400" cy="3171532"/>
          </a:xfrm>
          <a:prstGeom prst="rect">
            <a:avLst/>
          </a:prstGeom>
        </p:spPr>
      </p:pic>
    </p:spTree>
  </p:cSld>
  <p:clrMapOvr>
    <a:masterClrMapping/>
  </p:clrMapOvr>
  <p:transition advTm="3572"/>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 Light the Scene</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113667" name="Picture 2" descr="S11_LogoHor.png"/>
          <p:cNvPicPr>
            <a:picLocks noChangeAspect="1"/>
          </p:cNvPicPr>
          <p:nvPr/>
        </p:nvPicPr>
        <p:blipFill>
          <a:blip r:embed="rId3"/>
          <a:srcRect t="79630" r="54198"/>
          <a:stretch>
            <a:fillRect/>
          </a:stretch>
        </p:blipFill>
        <p:spPr bwMode="auto">
          <a:xfrm>
            <a:off x="5638800" y="39688"/>
            <a:ext cx="1584325" cy="493712"/>
          </a:xfrm>
          <a:prstGeom prst="rect">
            <a:avLst/>
          </a:prstGeom>
          <a:noFill/>
          <a:ln w="9525">
            <a:noFill/>
            <a:miter lim="800000"/>
            <a:headEnd/>
            <a:tailEnd/>
          </a:ln>
        </p:spPr>
      </p:pic>
      <p:pic>
        <p:nvPicPr>
          <p:cNvPr id="6" name="Picture 5" descr="direct+indirect.bmp"/>
          <p:cNvPicPr>
            <a:picLocks noChangeAspect="1"/>
          </p:cNvPicPr>
          <p:nvPr/>
        </p:nvPicPr>
        <p:blipFill>
          <a:blip r:embed="rId4"/>
          <a:srcRect t="28129" b="14064"/>
          <a:stretch>
            <a:fillRect/>
          </a:stretch>
        </p:blipFill>
        <p:spPr>
          <a:xfrm>
            <a:off x="914400" y="813816"/>
            <a:ext cx="5486400" cy="3171532"/>
          </a:xfrm>
          <a:prstGeom prst="rect">
            <a:avLst/>
          </a:prstGeom>
        </p:spPr>
      </p:pic>
    </p:spTree>
  </p:cSld>
  <p:clrMapOvr>
    <a:masterClrMapping/>
  </p:clrMapOvr>
  <p:transition advTm="5023"/>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DirectX Runtime</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114691" name="Picture 2" descr="S11_LogoHor.png"/>
          <p:cNvPicPr>
            <a:picLocks noChangeAspect="1"/>
          </p:cNvPicPr>
          <p:nvPr/>
        </p:nvPicPr>
        <p:blipFill>
          <a:blip r:embed="rId3"/>
          <a:srcRect t="79630" r="54198"/>
          <a:stretch>
            <a:fillRect/>
          </a:stretch>
        </p:blipFill>
        <p:spPr bwMode="auto">
          <a:xfrm>
            <a:off x="5638800" y="39688"/>
            <a:ext cx="1584325" cy="493712"/>
          </a:xfrm>
          <a:prstGeom prst="rect">
            <a:avLst/>
          </a:prstGeom>
          <a:noFill/>
          <a:ln w="9525">
            <a:noFill/>
            <a:miter lim="800000"/>
            <a:headEnd/>
            <a:tailEnd/>
          </a:ln>
        </p:spPr>
      </p:pic>
      <p:sp>
        <p:nvSpPr>
          <p:cNvPr id="114692" name="TextBox 41"/>
          <p:cNvSpPr txBox="1">
            <a:spLocks noChangeArrowheads="1"/>
          </p:cNvSpPr>
          <p:nvPr/>
        </p:nvSpPr>
        <p:spPr bwMode="auto">
          <a:xfrm>
            <a:off x="2349500" y="3641725"/>
            <a:ext cx="2616200" cy="461963"/>
          </a:xfrm>
          <a:prstGeom prst="rect">
            <a:avLst/>
          </a:prstGeom>
          <a:noFill/>
          <a:ln w="9525">
            <a:noFill/>
            <a:miter lim="800000"/>
            <a:headEnd/>
            <a:tailEnd/>
          </a:ln>
        </p:spPr>
        <p:txBody>
          <a:bodyPr wrap="none">
            <a:spAutoFit/>
          </a:bodyPr>
          <a:lstStyle/>
          <a:p>
            <a:r>
              <a:rPr lang="en-US"/>
              <a:t>Number of Blocks</a:t>
            </a:r>
          </a:p>
        </p:txBody>
      </p:sp>
      <p:sp>
        <p:nvSpPr>
          <p:cNvPr id="114693" name="TextBox 42"/>
          <p:cNvSpPr txBox="1">
            <a:spLocks noChangeArrowheads="1"/>
          </p:cNvSpPr>
          <p:nvPr/>
        </p:nvSpPr>
        <p:spPr bwMode="auto">
          <a:xfrm rot="-5400000">
            <a:off x="-458787" y="1887537"/>
            <a:ext cx="1677988" cy="461963"/>
          </a:xfrm>
          <a:prstGeom prst="rect">
            <a:avLst/>
          </a:prstGeom>
          <a:noFill/>
          <a:ln w="9525">
            <a:noFill/>
            <a:miter lim="800000"/>
            <a:headEnd/>
            <a:tailEnd/>
          </a:ln>
        </p:spPr>
        <p:txBody>
          <a:bodyPr wrap="none">
            <a:spAutoFit/>
          </a:bodyPr>
          <a:lstStyle/>
          <a:p>
            <a:r>
              <a:rPr lang="en-US"/>
              <a:t>Time in ms</a:t>
            </a:r>
          </a:p>
        </p:txBody>
      </p:sp>
      <p:graphicFrame>
        <p:nvGraphicFramePr>
          <p:cNvPr id="8" name="Chart 7"/>
          <p:cNvGraphicFramePr/>
          <p:nvPr/>
        </p:nvGraphicFramePr>
        <p:xfrm>
          <a:off x="435935" y="664535"/>
          <a:ext cx="6714460" cy="3189768"/>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6"/>
          <p:cNvSpPr txBox="1"/>
          <p:nvPr/>
        </p:nvSpPr>
        <p:spPr>
          <a:xfrm>
            <a:off x="3684772" y="845031"/>
            <a:ext cx="3366627" cy="353943"/>
          </a:xfrm>
          <a:prstGeom prst="rect">
            <a:avLst/>
          </a:prstGeom>
          <a:noFill/>
        </p:spPr>
        <p:txBody>
          <a:bodyPr wrap="none" rtlCol="0">
            <a:spAutoFit/>
          </a:bodyPr>
          <a:lstStyle/>
          <a:p>
            <a:pPr algn="r"/>
            <a:r>
              <a:rPr lang="en-US" sz="1700" dirty="0" smtClean="0"/>
              <a:t>runtime dictionary data is 5.9 MB</a:t>
            </a:r>
          </a:p>
        </p:txBody>
      </p:sp>
      <p:sp>
        <p:nvSpPr>
          <p:cNvPr id="9" name="TextBox 8"/>
          <p:cNvSpPr txBox="1"/>
          <p:nvPr/>
        </p:nvSpPr>
        <p:spPr>
          <a:xfrm rot="16200000">
            <a:off x="710360" y="2962353"/>
            <a:ext cx="822661" cy="276999"/>
          </a:xfrm>
          <a:prstGeom prst="rect">
            <a:avLst/>
          </a:prstGeom>
          <a:noFill/>
        </p:spPr>
        <p:txBody>
          <a:bodyPr wrap="none" rtlCol="0">
            <a:spAutoFit/>
          </a:bodyPr>
          <a:lstStyle/>
          <a:p>
            <a:r>
              <a:rPr lang="en-US" sz="1200" dirty="0" smtClean="0">
                <a:solidFill>
                  <a:srgbClr val="FFFFFF"/>
                </a:solidFill>
                <a:effectLst>
                  <a:outerShdw blurRad="50800" dist="38100" dir="2700000" algn="tl" rotWithShape="0">
                    <a:prstClr val="black">
                      <a:alpha val="40000"/>
                    </a:prstClr>
                  </a:outerShdw>
                </a:effectLst>
              </a:rPr>
              <a:t>L-shaped</a:t>
            </a:r>
          </a:p>
        </p:txBody>
      </p:sp>
    </p:spTree>
  </p:cSld>
  <p:clrMapOvr>
    <a:masterClrMapping/>
  </p:clrMapOvr>
  <p:transition advTm="10125"/>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781800" cy="685800"/>
          </a:xfrm>
        </p:spPr>
        <p:txBody>
          <a:bodyPr>
            <a:normAutofit/>
          </a:bodyPr>
          <a:lstStyle/>
          <a:p>
            <a:r>
              <a:rPr lang="en-US" sz="2000" smtClean="0">
                <a:effectLst>
                  <a:outerShdw blurRad="38100" dist="38100" dir="2700000" algn="tl">
                    <a:srgbClr val="C0C0C0"/>
                  </a:outerShdw>
                </a:effectLst>
                <a:ea typeface="ＭＳ Ｐゴシック" charset="-128"/>
              </a:rPr>
              <a:t>Real-Time Global Illumination on Mobile</a:t>
            </a:r>
          </a:p>
        </p:txBody>
      </p:sp>
      <p:sp>
        <p:nvSpPr>
          <p:cNvPr id="3" name="Content Placeholder 2"/>
          <p:cNvSpPr>
            <a:spLocks noGrp="1"/>
          </p:cNvSpPr>
          <p:nvPr>
            <p:ph idx="1"/>
          </p:nvPr>
        </p:nvSpPr>
        <p:spPr>
          <a:xfrm>
            <a:off x="152400" y="838200"/>
            <a:ext cx="7037388" cy="3276600"/>
          </a:xfrm>
        </p:spPr>
        <p:txBody>
          <a:bodyPr>
            <a:noAutofit/>
          </a:bodyPr>
          <a:lstStyle/>
          <a:p>
            <a:pPr>
              <a:buFont typeface="Wingdings" charset="2"/>
              <a:buChar char="§"/>
            </a:pPr>
            <a:r>
              <a:rPr lang="en-US" sz="2000" smtClean="0">
                <a:effectLst>
                  <a:outerShdw blurRad="38100" dist="38100" dir="2700000" algn="tl">
                    <a:srgbClr val="C0C0C0"/>
                  </a:outerShdw>
                </a:effectLst>
                <a:ea typeface="ＭＳ Ｐゴシック" charset="-128"/>
              </a:rPr>
              <a:t>CPU – </a:t>
            </a:r>
            <a:r>
              <a:rPr lang="en-US" sz="1600" smtClean="0">
                <a:effectLst>
                  <a:outerShdw blurRad="38100" dist="38100" dir="2700000" algn="tl">
                    <a:srgbClr val="C0C0C0"/>
                  </a:outerShdw>
                </a:effectLst>
                <a:ea typeface="ＭＳ Ｐゴシック" charset="-128"/>
              </a:rPr>
              <a:t>600MHz-1GHz with SIMD</a:t>
            </a:r>
          </a:p>
          <a:p>
            <a:pPr>
              <a:buFont typeface="Wingdings" charset="2"/>
              <a:buChar char="§"/>
            </a:pPr>
            <a:r>
              <a:rPr lang="en-US" sz="2000" smtClean="0">
                <a:effectLst>
                  <a:outerShdw blurRad="38100" dist="38100" dir="2700000" algn="tl">
                    <a:srgbClr val="C0C0C0"/>
                  </a:outerShdw>
                </a:effectLst>
                <a:ea typeface="ＭＳ Ｐゴシック" charset="-128"/>
              </a:rPr>
              <a:t>Platforms - </a:t>
            </a:r>
            <a:r>
              <a:rPr lang="en-US" sz="2000" smtClean="0">
                <a:effectLst>
                  <a:outerShdw blurRad="38100" dist="38100" dir="2700000" algn="tl">
                    <a:srgbClr val="C0C0C0"/>
                  </a:outerShdw>
                </a:effectLst>
                <a:ea typeface="ＭＳ Ｐゴシック" charset="-128"/>
                <a:hlinkClick r:id="rId3"/>
              </a:rPr>
              <a:t>iOS</a:t>
            </a:r>
            <a:endParaRPr lang="en-US" sz="2000" smtClean="0">
              <a:effectLst>
                <a:outerShdw blurRad="38100" dist="38100" dir="2700000" algn="tl">
                  <a:srgbClr val="C0C0C0"/>
                </a:outerShdw>
              </a:effectLst>
              <a:ea typeface="ＭＳ Ｐゴシック" charset="-128"/>
            </a:endParaRPr>
          </a:p>
          <a:p>
            <a:pPr lvl="1">
              <a:buFont typeface="Wingdings" charset="2"/>
              <a:buChar char="§"/>
            </a:pPr>
            <a:r>
              <a:rPr lang="en-US" sz="1600" smtClean="0">
                <a:effectLst>
                  <a:outerShdw blurRad="38100" dist="38100" dir="2700000" algn="tl">
                    <a:srgbClr val="C0C0C0"/>
                  </a:outerShdw>
                </a:effectLst>
                <a:ea typeface="ＭＳ Ｐゴシック" charset="-128"/>
              </a:rPr>
              <a:t>Phones, Tablets, Set-top Boxes, etc.</a:t>
            </a:r>
          </a:p>
          <a:p>
            <a:pPr lvl="1">
              <a:buFont typeface="Wingdings" charset="2"/>
              <a:buChar char="§"/>
            </a:pPr>
            <a:r>
              <a:rPr lang="en-US" sz="1600" smtClean="0">
                <a:effectLst>
                  <a:outerShdw blurRad="38100" dist="38100" dir="2700000" algn="tl">
                    <a:srgbClr val="C0C0C0"/>
                  </a:outerShdw>
                </a:effectLst>
                <a:ea typeface="ＭＳ Ｐゴシック" charset="-128"/>
              </a:rPr>
              <a:t>Comparable platforms </a:t>
            </a:r>
            <a:r>
              <a:rPr lang="en-US" sz="1600" smtClean="0">
                <a:effectLst>
                  <a:outerShdw blurRad="38100" dist="38100" dir="2700000" algn="tl">
                    <a:srgbClr val="C0C0C0"/>
                  </a:outerShdw>
                </a:effectLst>
                <a:ea typeface="ＭＳ Ｐゴシック" charset="-128"/>
                <a:hlinkClick r:id="rId4"/>
              </a:rPr>
              <a:t>Android</a:t>
            </a:r>
            <a:r>
              <a:rPr lang="en-US" sz="1600" smtClean="0">
                <a:effectLst>
                  <a:outerShdw blurRad="38100" dist="38100" dir="2700000" algn="tl">
                    <a:srgbClr val="C0C0C0"/>
                  </a:outerShdw>
                </a:effectLst>
                <a:ea typeface="ＭＳ Ｐゴシック" charset="-128"/>
              </a:rPr>
              <a:t>, </a:t>
            </a:r>
            <a:r>
              <a:rPr lang="en-US" sz="1600" smtClean="0">
                <a:effectLst>
                  <a:outerShdw blurRad="38100" dist="38100" dir="2700000" algn="tl">
                    <a:srgbClr val="C0C0C0"/>
                  </a:outerShdw>
                </a:effectLst>
                <a:ea typeface="ＭＳ Ｐゴシック" charset="-128"/>
                <a:hlinkClick r:id="rId5"/>
              </a:rPr>
              <a:t>Windows Mobile 7</a:t>
            </a:r>
            <a:r>
              <a:rPr lang="en-US" sz="1600" smtClean="0">
                <a:effectLst>
                  <a:outerShdw blurRad="38100" dist="38100" dir="2700000" algn="tl">
                    <a:srgbClr val="C0C0C0"/>
                  </a:outerShdw>
                </a:effectLst>
                <a:ea typeface="ＭＳ Ｐゴシック" charset="-128"/>
              </a:rPr>
              <a:t>, </a:t>
            </a:r>
            <a:r>
              <a:rPr lang="en-US" sz="1600" smtClean="0">
                <a:effectLst>
                  <a:outerShdw blurRad="38100" dist="38100" dir="2700000" algn="tl">
                    <a:srgbClr val="C0C0C0"/>
                  </a:outerShdw>
                </a:effectLst>
                <a:ea typeface="ＭＳ Ｐゴシック" charset="-128"/>
                <a:hlinkClick r:id="rId6"/>
              </a:rPr>
              <a:t>Vita</a:t>
            </a:r>
            <a:r>
              <a:rPr lang="en-US" sz="1600" smtClean="0">
                <a:effectLst>
                  <a:outerShdw blurRad="38100" dist="38100" dir="2700000" algn="tl">
                    <a:srgbClr val="C0C0C0"/>
                  </a:outerShdw>
                </a:effectLst>
                <a:ea typeface="ＭＳ Ｐゴシック" charset="-128"/>
              </a:rPr>
              <a:t>, etc.</a:t>
            </a:r>
          </a:p>
          <a:p>
            <a:pPr>
              <a:buFont typeface="Wingdings" charset="2"/>
              <a:buChar char="§"/>
            </a:pPr>
            <a:r>
              <a:rPr lang="en-US" sz="2000" smtClean="0">
                <a:effectLst>
                  <a:outerShdw blurRad="38100" dist="38100" dir="2700000" algn="tl">
                    <a:srgbClr val="C0C0C0"/>
                  </a:outerShdw>
                </a:effectLst>
                <a:ea typeface="ＭＳ Ｐゴシック" charset="-128"/>
              </a:rPr>
              <a:t>OpenGL</a:t>
            </a:r>
          </a:p>
          <a:p>
            <a:pPr lvl="1">
              <a:buFont typeface="Wingdings" charset="2"/>
              <a:buChar char="§"/>
            </a:pPr>
            <a:r>
              <a:rPr lang="en-US" sz="1600" smtClean="0">
                <a:effectLst>
                  <a:outerShdw blurRad="38100" dist="38100" dir="2700000" algn="tl">
                    <a:srgbClr val="C0C0C0"/>
                  </a:outerShdw>
                </a:effectLst>
                <a:ea typeface="ＭＳ Ｐゴシック" charset="-128"/>
              </a:rPr>
              <a:t>OpenGL ES 1.1 - Fixed function </a:t>
            </a:r>
            <a:r>
              <a:rPr lang="en-US" sz="1400" smtClean="0">
                <a:effectLst>
                  <a:outerShdw blurRad="38100" dist="38100" dir="2700000" algn="tl">
                    <a:srgbClr val="C0C0C0"/>
                  </a:outerShdw>
                </a:effectLst>
                <a:ea typeface="ＭＳ Ｐゴシック" charset="-128"/>
              </a:rPr>
              <a:t>(</a:t>
            </a:r>
            <a:r>
              <a:rPr lang="en-US" sz="1400" smtClean="0">
                <a:effectLst>
                  <a:outerShdw blurRad="38100" dist="38100" dir="2700000" algn="tl">
                    <a:srgbClr val="C0C0C0"/>
                  </a:outerShdw>
                </a:effectLst>
                <a:ea typeface="ＭＳ Ｐゴシック" charset="-128"/>
                <a:hlinkClick r:id="rId7"/>
              </a:rPr>
              <a:t>PowerVR MBXLite</a:t>
            </a:r>
            <a:r>
              <a:rPr lang="en-US" sz="1400" smtClean="0">
                <a:effectLst>
                  <a:outerShdw blurRad="38100" dist="38100" dir="2700000" algn="tl">
                    <a:srgbClr val="C0C0C0"/>
                  </a:outerShdw>
                </a:effectLst>
                <a:ea typeface="ＭＳ Ｐゴシック" charset="-128"/>
              </a:rPr>
              <a:t>)</a:t>
            </a:r>
          </a:p>
          <a:p>
            <a:pPr lvl="1">
              <a:buFont typeface="Wingdings" charset="2"/>
              <a:buChar char="§"/>
            </a:pPr>
            <a:r>
              <a:rPr lang="en-US" sz="1600" smtClean="0">
                <a:effectLst>
                  <a:outerShdw blurRad="38100" dist="38100" dir="2700000" algn="tl">
                    <a:srgbClr val="C0C0C0"/>
                  </a:outerShdw>
                </a:effectLst>
                <a:ea typeface="ＭＳ Ｐゴシック" charset="-128"/>
                <a:hlinkClick r:id="rId8"/>
              </a:rPr>
              <a:t>OpenGL ES 2.0 </a:t>
            </a:r>
            <a:r>
              <a:rPr lang="en-US" sz="1600" smtClean="0">
                <a:effectLst>
                  <a:outerShdw blurRad="38100" dist="38100" dir="2700000" algn="tl">
                    <a:srgbClr val="C0C0C0"/>
                  </a:outerShdw>
                </a:effectLst>
                <a:ea typeface="ＭＳ Ｐゴシック" charset="-128"/>
              </a:rPr>
              <a:t>– Programmable shaders </a:t>
            </a:r>
            <a:r>
              <a:rPr lang="en-US" sz="1400" smtClean="0">
                <a:effectLst>
                  <a:outerShdw blurRad="38100" dist="38100" dir="2700000" algn="tl">
                    <a:srgbClr val="C0C0C0"/>
                  </a:outerShdw>
                </a:effectLst>
                <a:ea typeface="ＭＳ Ｐゴシック" charset="-128"/>
              </a:rPr>
              <a:t>(</a:t>
            </a:r>
            <a:r>
              <a:rPr lang="en-US" sz="1400" smtClean="0">
                <a:effectLst>
                  <a:outerShdw blurRad="38100" dist="38100" dir="2700000" algn="tl">
                    <a:srgbClr val="C0C0C0"/>
                  </a:outerShdw>
                </a:effectLst>
                <a:ea typeface="ＭＳ Ｐゴシック" charset="-128"/>
                <a:hlinkClick r:id="rId7"/>
              </a:rPr>
              <a:t>PowerVR SGX</a:t>
            </a:r>
            <a:r>
              <a:rPr lang="en-US" sz="1400" smtClean="0">
                <a:effectLst>
                  <a:outerShdw blurRad="38100" dist="38100" dir="2700000" algn="tl">
                    <a:srgbClr val="C0C0C0"/>
                  </a:outerShdw>
                </a:effectLst>
                <a:ea typeface="ＭＳ Ｐゴシック" charset="-128"/>
              </a:rPr>
              <a:t>)</a:t>
            </a:r>
          </a:p>
        </p:txBody>
      </p:sp>
      <p:pic>
        <p:nvPicPr>
          <p:cNvPr id="9220" name="Picture 14" descr="D:\downloads\beam\2011-01-17 03.19.33.jpg"/>
          <p:cNvPicPr>
            <a:picLocks noChangeAspect="1" noChangeArrowheads="1"/>
          </p:cNvPicPr>
          <p:nvPr/>
        </p:nvPicPr>
        <p:blipFill>
          <a:blip r:embed="rId9"/>
          <a:srcRect l="101" t="9091" r="1035" b="18182"/>
          <a:stretch>
            <a:fillRect/>
          </a:stretch>
        </p:blipFill>
        <p:spPr bwMode="auto">
          <a:xfrm>
            <a:off x="5029200" y="762000"/>
            <a:ext cx="2217738" cy="1203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721475" cy="579438"/>
          </a:xfrm>
        </p:spPr>
        <p:txBody>
          <a:bodyPr/>
          <a:lstStyle/>
          <a:p>
            <a:r>
              <a:rPr lang="en-US" sz="2400" smtClean="0">
                <a:effectLst>
                  <a:outerShdw blurRad="38100" dist="38100" dir="2700000" algn="tl">
                    <a:srgbClr val="C0C0C0"/>
                  </a:outerShdw>
                </a:effectLst>
                <a:ea typeface="ＭＳ Ｐゴシック" charset="-128"/>
              </a:rPr>
              <a:t>Mobile MRT Processing Overview</a:t>
            </a:r>
          </a:p>
        </p:txBody>
      </p:sp>
      <p:sp>
        <p:nvSpPr>
          <p:cNvPr id="3" name="Content Placeholder 2"/>
          <p:cNvSpPr>
            <a:spLocks noGrp="1"/>
          </p:cNvSpPr>
          <p:nvPr>
            <p:ph idx="1"/>
          </p:nvPr>
        </p:nvSpPr>
        <p:spPr>
          <a:xfrm>
            <a:off x="228600" y="685800"/>
            <a:ext cx="6731000" cy="3216275"/>
          </a:xfrm>
        </p:spPr>
        <p:txBody>
          <a:bodyPr/>
          <a:lstStyle/>
          <a:p>
            <a:pPr>
              <a:buFont typeface="Wingdings" charset="2"/>
              <a:buChar char="§"/>
            </a:pPr>
            <a:r>
              <a:rPr lang="en-US" sz="2400" smtClean="0">
                <a:effectLst>
                  <a:outerShdw blurRad="38100" dist="38100" dir="2700000" algn="tl">
                    <a:srgbClr val="C0C0C0"/>
                  </a:outerShdw>
                </a:effectLst>
                <a:ea typeface="ＭＳ Ｐゴシック" charset="-128"/>
              </a:rPr>
              <a:t>Overview</a:t>
            </a:r>
          </a:p>
          <a:p>
            <a:pPr lvl="1">
              <a:buFont typeface="Wingdings" charset="2"/>
              <a:buChar char="§"/>
            </a:pPr>
            <a:r>
              <a:rPr lang="en-US" sz="2000" smtClean="0">
                <a:effectLst>
                  <a:outerShdw blurRad="38100" dist="38100" dir="2700000" algn="tl">
                    <a:srgbClr val="C0C0C0"/>
                  </a:outerShdw>
                </a:effectLst>
                <a:ea typeface="ＭＳ Ｐゴシック" charset="-128"/>
              </a:rPr>
              <a:t>CPU Optimization of Bs, Us, Rs, interfaces process</a:t>
            </a:r>
          </a:p>
          <a:p>
            <a:pPr lvl="2">
              <a:buFont typeface="Wingdings" charset="2"/>
              <a:buChar char="§"/>
            </a:pPr>
            <a:r>
              <a:rPr lang="en-US" sz="1800" smtClean="0">
                <a:effectLst>
                  <a:outerShdw blurRad="38100" dist="38100" dir="2700000" algn="tl">
                    <a:srgbClr val="C0C0C0"/>
                  </a:outerShdw>
                </a:effectLst>
                <a:ea typeface="ＭＳ Ｐゴシック" charset="-128"/>
              </a:rPr>
              <a:t>Extraction of invariants</a:t>
            </a:r>
          </a:p>
          <a:p>
            <a:pPr lvl="2">
              <a:buFont typeface="Wingdings" charset="2"/>
              <a:buChar char="§"/>
            </a:pPr>
            <a:r>
              <a:rPr lang="en-US" sz="1800" smtClean="0">
                <a:effectLst>
                  <a:outerShdw blurRad="38100" dist="38100" dir="2700000" algn="tl">
                    <a:srgbClr val="C0C0C0"/>
                  </a:outerShdw>
                </a:effectLst>
                <a:ea typeface="ＭＳ Ｐゴシック" charset="-128"/>
              </a:rPr>
              <a:t>Memory coherence organization</a:t>
            </a:r>
          </a:p>
          <a:p>
            <a:pPr lvl="2">
              <a:buFont typeface="Wingdings" charset="2"/>
              <a:buChar char="§"/>
            </a:pPr>
            <a:r>
              <a:rPr lang="en-US" sz="1800" smtClean="0">
                <a:effectLst>
                  <a:outerShdw blurRad="38100" dist="38100" dir="2700000" algn="tl">
                    <a:srgbClr val="C0C0C0"/>
                  </a:outerShdw>
                </a:effectLst>
                <a:ea typeface="ＭＳ Ｐゴシック" charset="-128"/>
              </a:rPr>
              <a:t>Custom SIMD Matrix calculations</a:t>
            </a:r>
          </a:p>
          <a:p>
            <a:pPr>
              <a:buFont typeface="Wingdings" charset="2"/>
              <a:buChar char="§"/>
            </a:pPr>
            <a:r>
              <a:rPr lang="en-US" sz="2400" smtClean="0">
                <a:effectLst>
                  <a:outerShdw blurRad="38100" dist="38100" dir="2700000" algn="tl">
                    <a:srgbClr val="C0C0C0"/>
                  </a:outerShdw>
                </a:effectLst>
                <a:ea typeface="ＭＳ Ｐゴシック" charset="-128"/>
              </a:rPr>
              <a:t>Dynamic lightmaps</a:t>
            </a:r>
          </a:p>
          <a:p>
            <a:pPr>
              <a:buFont typeface="Wingdings" charset="2"/>
              <a:buChar char="§"/>
            </a:pPr>
            <a:r>
              <a:rPr lang="en-US" sz="2400" smtClean="0">
                <a:effectLst>
                  <a:outerShdw blurRad="38100" dist="38100" dir="2700000" algn="tl">
                    <a:srgbClr val="C0C0C0"/>
                  </a:outerShdw>
                </a:effectLst>
                <a:ea typeface="ＭＳ Ｐゴシック" charset="-128"/>
              </a:rPr>
              <a:t>Shader optimization</a:t>
            </a:r>
          </a:p>
        </p:txBody>
      </p:sp>
      <p:pic>
        <p:nvPicPr>
          <p:cNvPr id="11268" name="Picture 5" descr="IMG_0019.jpg"/>
          <p:cNvPicPr>
            <a:picLocks noChangeAspect="1"/>
          </p:cNvPicPr>
          <p:nvPr/>
        </p:nvPicPr>
        <p:blipFill>
          <a:blip r:embed="rId3"/>
          <a:srcRect r="24324" b="22974"/>
          <a:stretch>
            <a:fillRect/>
          </a:stretch>
        </p:blipFill>
        <p:spPr bwMode="auto">
          <a:xfrm>
            <a:off x="5638800" y="1866900"/>
            <a:ext cx="1600200" cy="2171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sp>
        <p:nvSpPr>
          <p:cNvPr id="10251" name="TextBox 34"/>
          <p:cNvSpPr txBox="1">
            <a:spLocks noChangeArrowheads="1"/>
          </p:cNvSpPr>
          <p:nvPr/>
        </p:nvSpPr>
        <p:spPr bwMode="auto">
          <a:xfrm>
            <a:off x="1840436" y="3228644"/>
            <a:ext cx="3634328" cy="400110"/>
          </a:xfrm>
          <a:prstGeom prst="rect">
            <a:avLst/>
          </a:prstGeom>
          <a:noFill/>
          <a:ln w="9525">
            <a:noFill/>
            <a:miter lim="800000"/>
            <a:headEnd/>
            <a:tailEnd/>
          </a:ln>
        </p:spPr>
        <p:txBody>
          <a:bodyPr wrap="none">
            <a:spAutoFit/>
          </a:bodyPr>
          <a:lstStyle/>
          <a:p>
            <a:r>
              <a:rPr lang="en-US" sz="2000" dirty="0" smtClean="0"/>
              <a:t>Scene-Independent Dictionary</a:t>
            </a:r>
            <a:endParaRPr lang="en-US" sz="2000" dirty="0"/>
          </a:p>
        </p:txBody>
      </p:sp>
      <p:sp>
        <p:nvSpPr>
          <p:cNvPr id="20" name="Title 1"/>
          <p:cNvSpPr>
            <a:spLocks noGrp="1"/>
          </p:cNvSpPr>
          <p:nvPr>
            <p:ph type="title"/>
          </p:nvPr>
        </p:nvSpPr>
        <p:spPr>
          <a:xfrm>
            <a:off x="152400" y="0"/>
            <a:ext cx="6721475" cy="579438"/>
          </a:xfrm>
        </p:spPr>
        <p:txBody>
          <a:bodyPr/>
          <a:lstStyle/>
          <a:p>
            <a:r>
              <a:rPr lang="en-US" dirty="0" smtClean="0"/>
              <a:t>Modular Radiance Transfer</a:t>
            </a:r>
            <a:endParaRPr lang="en-US" dirty="0"/>
          </a:p>
        </p:txBody>
      </p:sp>
      <p:grpSp>
        <p:nvGrpSpPr>
          <p:cNvPr id="2" name="Group 32"/>
          <p:cNvGrpSpPr/>
          <p:nvPr/>
        </p:nvGrpSpPr>
        <p:grpSpPr>
          <a:xfrm>
            <a:off x="152400" y="1428750"/>
            <a:ext cx="1143930" cy="1447800"/>
            <a:chOff x="6096000" y="1371600"/>
            <a:chExt cx="1143930" cy="1447800"/>
          </a:xfrm>
        </p:grpSpPr>
        <p:pic>
          <p:nvPicPr>
            <p:cNvPr id="10258" name="Picture 41" descr="cube-6.png"/>
            <p:cNvPicPr>
              <a:picLocks noChangeAspect="1"/>
            </p:cNvPicPr>
            <p:nvPr/>
          </p:nvPicPr>
          <p:blipFill>
            <a:blip r:embed="rId5"/>
            <a:srcRect/>
            <a:stretch>
              <a:fillRect/>
            </a:stretch>
          </p:blipFill>
          <p:spPr bwMode="auto">
            <a:xfrm>
              <a:off x="6096000" y="1676400"/>
              <a:ext cx="1143930" cy="1143000"/>
            </a:xfrm>
            <a:prstGeom prst="rect">
              <a:avLst/>
            </a:prstGeom>
            <a:noFill/>
            <a:ln w="9525">
              <a:noFill/>
              <a:miter lim="800000"/>
              <a:headEnd/>
              <a:tailEnd/>
            </a:ln>
          </p:spPr>
        </p:pic>
        <p:sp>
          <p:nvSpPr>
            <p:cNvPr id="22" name="TextBox 21"/>
            <p:cNvSpPr txBox="1"/>
            <p:nvPr/>
          </p:nvSpPr>
          <p:spPr>
            <a:xfrm>
              <a:off x="6186904" y="1371600"/>
              <a:ext cx="962123" cy="353943"/>
            </a:xfrm>
            <a:prstGeom prst="rect">
              <a:avLst/>
            </a:prstGeom>
            <a:noFill/>
          </p:spPr>
          <p:txBody>
            <a:bodyPr wrap="none" rtlCol="0">
              <a:spAutoFit/>
            </a:bodyPr>
            <a:lstStyle/>
            <a:p>
              <a:r>
                <a:rPr lang="en-US" sz="1700" dirty="0" smtClean="0"/>
                <a:t>6 Faces</a:t>
              </a:r>
            </a:p>
          </p:txBody>
        </p:sp>
      </p:grpSp>
      <p:grpSp>
        <p:nvGrpSpPr>
          <p:cNvPr id="3" name="Group 31"/>
          <p:cNvGrpSpPr/>
          <p:nvPr/>
        </p:nvGrpSpPr>
        <p:grpSpPr>
          <a:xfrm>
            <a:off x="1325880" y="1428750"/>
            <a:ext cx="1143930" cy="1447800"/>
            <a:chOff x="4892040" y="1371600"/>
            <a:chExt cx="1143930" cy="1447800"/>
          </a:xfrm>
        </p:grpSpPr>
        <p:pic>
          <p:nvPicPr>
            <p:cNvPr id="10257" name="Picture 40" descr="cube-5.png"/>
            <p:cNvPicPr>
              <a:picLocks noChangeAspect="1"/>
            </p:cNvPicPr>
            <p:nvPr/>
          </p:nvPicPr>
          <p:blipFill>
            <a:blip r:embed="rId6"/>
            <a:srcRect/>
            <a:stretch>
              <a:fillRect/>
            </a:stretch>
          </p:blipFill>
          <p:spPr bwMode="auto">
            <a:xfrm>
              <a:off x="4892040" y="1676400"/>
              <a:ext cx="1143930" cy="1143000"/>
            </a:xfrm>
            <a:prstGeom prst="rect">
              <a:avLst/>
            </a:prstGeom>
            <a:noFill/>
            <a:ln w="9525">
              <a:noFill/>
              <a:miter lim="800000"/>
              <a:headEnd/>
              <a:tailEnd/>
            </a:ln>
          </p:spPr>
        </p:pic>
        <p:sp>
          <p:nvSpPr>
            <p:cNvPr id="23" name="TextBox 22"/>
            <p:cNvSpPr txBox="1"/>
            <p:nvPr/>
          </p:nvSpPr>
          <p:spPr>
            <a:xfrm>
              <a:off x="4982944" y="1371600"/>
              <a:ext cx="962123" cy="353943"/>
            </a:xfrm>
            <a:prstGeom prst="rect">
              <a:avLst/>
            </a:prstGeom>
            <a:noFill/>
          </p:spPr>
          <p:txBody>
            <a:bodyPr wrap="none" rtlCol="0">
              <a:spAutoFit/>
            </a:bodyPr>
            <a:lstStyle/>
            <a:p>
              <a:r>
                <a:rPr lang="en-US" sz="1700" dirty="0" smtClean="0"/>
                <a:t>5 Faces</a:t>
              </a:r>
            </a:p>
          </p:txBody>
        </p:sp>
      </p:grpSp>
      <p:grpSp>
        <p:nvGrpSpPr>
          <p:cNvPr id="4" name="Group 30"/>
          <p:cNvGrpSpPr/>
          <p:nvPr/>
        </p:nvGrpSpPr>
        <p:grpSpPr>
          <a:xfrm>
            <a:off x="2499360" y="1428750"/>
            <a:ext cx="1143930" cy="1447800"/>
            <a:chOff x="3810536" y="1371600"/>
            <a:chExt cx="1143930" cy="1447800"/>
          </a:xfrm>
        </p:grpSpPr>
        <p:pic>
          <p:nvPicPr>
            <p:cNvPr id="10256" name="Picture 39" descr="cube-4b.png"/>
            <p:cNvPicPr>
              <a:picLocks noChangeAspect="1"/>
            </p:cNvPicPr>
            <p:nvPr/>
          </p:nvPicPr>
          <p:blipFill>
            <a:blip r:embed="rId7"/>
            <a:srcRect/>
            <a:stretch>
              <a:fillRect/>
            </a:stretch>
          </p:blipFill>
          <p:spPr bwMode="auto">
            <a:xfrm>
              <a:off x="3810536" y="1676400"/>
              <a:ext cx="1143930" cy="1143000"/>
            </a:xfrm>
            <a:prstGeom prst="rect">
              <a:avLst/>
            </a:prstGeom>
            <a:noFill/>
            <a:ln w="9525">
              <a:noFill/>
              <a:miter lim="800000"/>
              <a:headEnd/>
              <a:tailEnd/>
            </a:ln>
          </p:spPr>
        </p:pic>
        <p:sp>
          <p:nvSpPr>
            <p:cNvPr id="24" name="TextBox 23"/>
            <p:cNvSpPr txBox="1"/>
            <p:nvPr/>
          </p:nvSpPr>
          <p:spPr>
            <a:xfrm>
              <a:off x="3901440" y="1371600"/>
              <a:ext cx="962123" cy="353943"/>
            </a:xfrm>
            <a:prstGeom prst="rect">
              <a:avLst/>
            </a:prstGeom>
            <a:noFill/>
          </p:spPr>
          <p:txBody>
            <a:bodyPr wrap="none" rtlCol="0">
              <a:spAutoFit/>
            </a:bodyPr>
            <a:lstStyle/>
            <a:p>
              <a:r>
                <a:rPr lang="en-US" sz="1700" dirty="0" smtClean="0"/>
                <a:t>4 Faces</a:t>
              </a:r>
            </a:p>
          </p:txBody>
        </p:sp>
      </p:grpSp>
      <p:grpSp>
        <p:nvGrpSpPr>
          <p:cNvPr id="5" name="Group 29"/>
          <p:cNvGrpSpPr/>
          <p:nvPr/>
        </p:nvGrpSpPr>
        <p:grpSpPr>
          <a:xfrm>
            <a:off x="3672840" y="1428750"/>
            <a:ext cx="1143930" cy="1447800"/>
            <a:chOff x="2637056" y="1371600"/>
            <a:chExt cx="1143930" cy="1447800"/>
          </a:xfrm>
        </p:grpSpPr>
        <p:pic>
          <p:nvPicPr>
            <p:cNvPr id="10255" name="Picture 38" descr="cube-4a.png"/>
            <p:cNvPicPr>
              <a:picLocks noChangeAspect="1"/>
            </p:cNvPicPr>
            <p:nvPr/>
          </p:nvPicPr>
          <p:blipFill>
            <a:blip r:embed="rId8"/>
            <a:srcRect/>
            <a:stretch>
              <a:fillRect/>
            </a:stretch>
          </p:blipFill>
          <p:spPr bwMode="auto">
            <a:xfrm>
              <a:off x="2637056" y="1676400"/>
              <a:ext cx="1143930" cy="1143000"/>
            </a:xfrm>
            <a:prstGeom prst="rect">
              <a:avLst/>
            </a:prstGeom>
            <a:noFill/>
            <a:ln w="9525">
              <a:noFill/>
              <a:miter lim="800000"/>
              <a:headEnd/>
              <a:tailEnd/>
            </a:ln>
          </p:spPr>
        </p:pic>
        <p:sp>
          <p:nvSpPr>
            <p:cNvPr id="25" name="TextBox 24"/>
            <p:cNvSpPr txBox="1"/>
            <p:nvPr/>
          </p:nvSpPr>
          <p:spPr>
            <a:xfrm>
              <a:off x="2727960" y="1371600"/>
              <a:ext cx="962123" cy="353943"/>
            </a:xfrm>
            <a:prstGeom prst="rect">
              <a:avLst/>
            </a:prstGeom>
            <a:noFill/>
          </p:spPr>
          <p:txBody>
            <a:bodyPr wrap="none" rtlCol="0">
              <a:spAutoFit/>
            </a:bodyPr>
            <a:lstStyle/>
            <a:p>
              <a:r>
                <a:rPr lang="en-US" sz="1700" dirty="0" smtClean="0"/>
                <a:t>4 Faces</a:t>
              </a:r>
            </a:p>
          </p:txBody>
        </p:sp>
      </p:grpSp>
      <p:grpSp>
        <p:nvGrpSpPr>
          <p:cNvPr id="6" name="Group 28"/>
          <p:cNvGrpSpPr/>
          <p:nvPr/>
        </p:nvGrpSpPr>
        <p:grpSpPr>
          <a:xfrm>
            <a:off x="4846320" y="1428750"/>
            <a:ext cx="1143930" cy="1447800"/>
            <a:chOff x="1349276" y="1371600"/>
            <a:chExt cx="1143930" cy="1447800"/>
          </a:xfrm>
        </p:grpSpPr>
        <p:pic>
          <p:nvPicPr>
            <p:cNvPr id="10254" name="Picture 37" descr="cube-3.png"/>
            <p:cNvPicPr>
              <a:picLocks noChangeAspect="1"/>
            </p:cNvPicPr>
            <p:nvPr/>
          </p:nvPicPr>
          <p:blipFill>
            <a:blip r:embed="rId9"/>
            <a:srcRect/>
            <a:stretch>
              <a:fillRect/>
            </a:stretch>
          </p:blipFill>
          <p:spPr bwMode="auto">
            <a:xfrm>
              <a:off x="1349276" y="1676400"/>
              <a:ext cx="1143930" cy="1143000"/>
            </a:xfrm>
            <a:prstGeom prst="rect">
              <a:avLst/>
            </a:prstGeom>
            <a:noFill/>
            <a:ln w="9525">
              <a:noFill/>
              <a:miter lim="800000"/>
              <a:headEnd/>
              <a:tailEnd/>
            </a:ln>
          </p:spPr>
        </p:pic>
        <p:sp>
          <p:nvSpPr>
            <p:cNvPr id="26" name="TextBox 25"/>
            <p:cNvSpPr txBox="1"/>
            <p:nvPr/>
          </p:nvSpPr>
          <p:spPr>
            <a:xfrm>
              <a:off x="1440180" y="1371600"/>
              <a:ext cx="962123" cy="353943"/>
            </a:xfrm>
            <a:prstGeom prst="rect">
              <a:avLst/>
            </a:prstGeom>
            <a:noFill/>
          </p:spPr>
          <p:txBody>
            <a:bodyPr wrap="none" rtlCol="0">
              <a:spAutoFit/>
            </a:bodyPr>
            <a:lstStyle/>
            <a:p>
              <a:r>
                <a:rPr lang="en-US" sz="1700" dirty="0" smtClean="0"/>
                <a:t>3 Faces</a:t>
              </a:r>
            </a:p>
          </p:txBody>
        </p:sp>
      </p:grpSp>
      <p:grpSp>
        <p:nvGrpSpPr>
          <p:cNvPr id="7" name="Group 27"/>
          <p:cNvGrpSpPr/>
          <p:nvPr/>
        </p:nvGrpSpPr>
        <p:grpSpPr>
          <a:xfrm>
            <a:off x="6019800" y="1428750"/>
            <a:ext cx="1143930" cy="1447800"/>
            <a:chOff x="99596" y="1371600"/>
            <a:chExt cx="1143930" cy="1447800"/>
          </a:xfrm>
        </p:grpSpPr>
        <p:pic>
          <p:nvPicPr>
            <p:cNvPr id="10253" name="Picture 36" descr="cube-2.png"/>
            <p:cNvPicPr>
              <a:picLocks noChangeAspect="1"/>
            </p:cNvPicPr>
            <p:nvPr/>
          </p:nvPicPr>
          <p:blipFill>
            <a:blip r:embed="rId10"/>
            <a:srcRect/>
            <a:stretch>
              <a:fillRect/>
            </a:stretch>
          </p:blipFill>
          <p:spPr bwMode="auto">
            <a:xfrm>
              <a:off x="99596" y="1676400"/>
              <a:ext cx="1143930" cy="1143000"/>
            </a:xfrm>
            <a:prstGeom prst="rect">
              <a:avLst/>
            </a:prstGeom>
            <a:noFill/>
            <a:ln w="9525">
              <a:noFill/>
              <a:miter lim="800000"/>
              <a:headEnd/>
              <a:tailEnd/>
            </a:ln>
          </p:spPr>
        </p:pic>
        <p:sp>
          <p:nvSpPr>
            <p:cNvPr id="27" name="TextBox 26"/>
            <p:cNvSpPr txBox="1"/>
            <p:nvPr/>
          </p:nvSpPr>
          <p:spPr>
            <a:xfrm>
              <a:off x="190500" y="1371600"/>
              <a:ext cx="962123" cy="353943"/>
            </a:xfrm>
            <a:prstGeom prst="rect">
              <a:avLst/>
            </a:prstGeom>
            <a:noFill/>
          </p:spPr>
          <p:txBody>
            <a:bodyPr wrap="none" rtlCol="0">
              <a:spAutoFit/>
            </a:bodyPr>
            <a:lstStyle/>
            <a:p>
              <a:r>
                <a:rPr lang="en-US" sz="1700" dirty="0" smtClean="0"/>
                <a:t>2 Faces</a:t>
              </a:r>
            </a:p>
          </p:txBody>
        </p:sp>
      </p:grpSp>
    </p:spTree>
    <p:custDataLst>
      <p:tags r:id="rId1"/>
    </p:custDataLst>
  </p:cSld>
  <p:clrMapOvr>
    <a:masterClrMapping/>
  </p:clrMapOvr>
  <p:transition advTm="1154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25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1"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effectLst>
                  <a:outerShdw blurRad="38100" dist="38100" dir="2700000" algn="tl">
                    <a:srgbClr val="C0C0C0"/>
                  </a:outerShdw>
                </a:effectLst>
                <a:ea typeface="ＭＳ Ｐゴシック" charset="-128"/>
              </a:rPr>
              <a:t>Computing Bs in vanilla C</a:t>
            </a:r>
          </a:p>
        </p:txBody>
      </p:sp>
      <p:sp>
        <p:nvSpPr>
          <p:cNvPr id="3" name="Content Placeholder 2"/>
          <p:cNvSpPr>
            <a:spLocks noGrp="1"/>
          </p:cNvSpPr>
          <p:nvPr>
            <p:ph idx="1"/>
          </p:nvPr>
        </p:nvSpPr>
        <p:spPr>
          <a:xfrm>
            <a:off x="0" y="2667000"/>
            <a:ext cx="7315200" cy="1447800"/>
          </a:xfrm>
        </p:spPr>
        <p:txBody>
          <a:bodyPr/>
          <a:lstStyle/>
          <a:p>
            <a:pPr>
              <a:buFont typeface="Wingdings" charset="2"/>
              <a:buChar char="§"/>
            </a:pPr>
            <a:r>
              <a:rPr lang="en-US" sz="2000" smtClean="0">
                <a:effectLst>
                  <a:outerShdw blurRad="38100" dist="38100" dir="2700000" algn="tl">
                    <a:srgbClr val="C0C0C0"/>
                  </a:outerShdw>
                </a:effectLst>
                <a:ea typeface="ＭＳ Ｐゴシック" charset="-128"/>
              </a:rPr>
              <a:t>Accumulate direct &amp; albedo with light basis modes</a:t>
            </a:r>
          </a:p>
          <a:p>
            <a:pPr>
              <a:buFont typeface="Wingdings" charset="2"/>
              <a:buChar char="§"/>
            </a:pPr>
            <a:r>
              <a:rPr lang="en-US" sz="2000" smtClean="0">
                <a:effectLst>
                  <a:outerShdw blurRad="38100" dist="38100" dir="2700000" algn="tl">
                    <a:srgbClr val="C0C0C0"/>
                  </a:outerShdw>
                </a:effectLst>
                <a:ea typeface="ＭＳ Ｐゴシック" charset="-128"/>
              </a:rPr>
              <a:t>Direct and albedo terms invariant per mode are extracted</a:t>
            </a:r>
            <a:endParaRPr lang="en-US" sz="1200" smtClean="0">
              <a:effectLst>
                <a:outerShdw blurRad="38100" dist="38100" dir="2700000" algn="tl">
                  <a:srgbClr val="C0C0C0"/>
                </a:outerShdw>
              </a:effectLst>
              <a:ea typeface="ＭＳ Ｐゴシック" charset="-128"/>
            </a:endParaRPr>
          </a:p>
          <a:p>
            <a:pPr lvl="1">
              <a:buFont typeface="Wingdings" charset="2"/>
              <a:buChar char="§"/>
            </a:pPr>
            <a:r>
              <a:rPr lang="en-US" sz="1600" smtClean="0">
                <a:effectLst>
                  <a:outerShdw blurRad="38100" dist="38100" dir="2700000" algn="tl">
                    <a:srgbClr val="C0C0C0"/>
                  </a:outerShdw>
                </a:effectLst>
                <a:ea typeface="ＭＳ Ｐゴシック" charset="-128"/>
              </a:rPr>
              <a:t>resulting in fewer arithmetic operations executed, but…</a:t>
            </a:r>
          </a:p>
        </p:txBody>
      </p:sp>
      <p:sp>
        <p:nvSpPr>
          <p:cNvPr id="5" name="TextBox 4"/>
          <p:cNvSpPr txBox="1">
            <a:spLocks noChangeArrowheads="1"/>
          </p:cNvSpPr>
          <p:nvPr/>
        </p:nvSpPr>
        <p:spPr bwMode="auto">
          <a:xfrm>
            <a:off x="76200" y="685800"/>
            <a:ext cx="7161213" cy="1912938"/>
          </a:xfrm>
          <a:prstGeom prst="rect">
            <a:avLst/>
          </a:prstGeom>
          <a:solidFill>
            <a:srgbClr val="0C569E"/>
          </a:solidFill>
          <a:ln w="38100">
            <a:solidFill>
              <a:schemeClr val="tx1"/>
            </a:solidFill>
            <a:miter lim="800000"/>
            <a:headEnd/>
            <a:tailEnd/>
          </a:ln>
          <a:effectLst>
            <a:outerShdw dist="20000" dir="5400000" rotWithShape="0">
              <a:srgbClr val="808080">
                <a:alpha val="37999"/>
              </a:srgbClr>
            </a:outerShdw>
          </a:effectLst>
        </p:spPr>
        <p:txBody>
          <a:bodyPr lIns="65306" tIns="32653" rIns="65306" bIns="32653">
            <a:spAutoFit/>
          </a:bodyPr>
          <a:lstStyle/>
          <a:p>
            <a:r>
              <a:rPr lang="en-US" sz="1000">
                <a:solidFill>
                  <a:srgbClr val="FFFF00"/>
                </a:solidFill>
              </a:rPr>
              <a:t>… for each color channel (c); for each block (curBlock)</a:t>
            </a:r>
          </a:p>
          <a:p>
            <a:r>
              <a:rPr lang="en-US" sz="1000">
                <a:solidFill>
                  <a:srgbClr val="FFFF00"/>
                </a:solidFill>
              </a:rPr>
              <a:t>const float* pLightProjection = &amp;lightProjectionTexture [ curBlock.uSrcBase ]; // light projection texture</a:t>
            </a:r>
          </a:p>
          <a:p>
            <a:r>
              <a:rPr lang="en-US" sz="1000">
                <a:solidFill>
                  <a:srgbClr val="FFFF00"/>
                </a:solidFill>
              </a:rPr>
              <a:t>const float* pDirect = &amp;directLightTexture [ c ] [ curBlock.uDstBase*uFaceRes ]; // calculated direct lighting data</a:t>
            </a:r>
          </a:p>
          <a:p>
            <a:r>
              <a:rPr lang="en-US" sz="1000">
                <a:solidFill>
                  <a:srgbClr val="FFFF00"/>
                </a:solidFill>
              </a:rPr>
              <a:t>const float* pAlbedo = &amp;albedoTexture [ c ] [ curBlock.uDstBase*uFaceRes ]; // per texel albedo data</a:t>
            </a:r>
          </a:p>
          <a:p>
            <a:r>
              <a:rPr lang="en-US" sz="1000">
                <a:solidFill>
                  <a:srgbClr val="FFFF00"/>
                </a:solidFill>
              </a:rPr>
              <a:t>float* pBValues = &amp;pBTexture [ c ] [ curBlock*uNumModes ]; // output Bs</a:t>
            </a:r>
          </a:p>
          <a:p>
            <a:r>
              <a:rPr lang="en-US" sz="1000">
                <a:solidFill>
                  <a:srgbClr val="FFFF00"/>
                </a:solidFill>
              </a:rPr>
              <a:t>for (unsigned int x=0; x &lt; uSize ; x++) // for each result texel (#block faces *  #texels per face)</a:t>
            </a:r>
          </a:p>
          <a:p>
            <a:r>
              <a:rPr lang="en-US" sz="1000">
                <a:solidFill>
                  <a:srgbClr val="FFFF00"/>
                </a:solidFill>
              </a:rPr>
              <a:t>{</a:t>
            </a:r>
          </a:p>
          <a:p>
            <a:r>
              <a:rPr lang="en-US" sz="1000">
                <a:solidFill>
                  <a:srgbClr val="FFFF00"/>
                </a:solidFill>
              </a:rPr>
              <a:t>	const float fDirectxAlbedo = pDirect [ x ] * pAlbedo [ x ];</a:t>
            </a:r>
          </a:p>
          <a:p>
            <a:r>
              <a:rPr lang="en-US" sz="1000">
                <a:solidFill>
                  <a:srgbClr val="FFFF00"/>
                </a:solidFill>
              </a:rPr>
              <a:t>	float* pBs = pBValues;</a:t>
            </a:r>
          </a:p>
          <a:p>
            <a:r>
              <a:rPr lang="en-US" sz="1000">
                <a:solidFill>
                  <a:srgbClr val="FFFF00"/>
                </a:solidFill>
              </a:rPr>
              <a:t>	for (unsigned int uMode=0; uMode &lt; uNumModes; uMode++)</a:t>
            </a:r>
          </a:p>
          <a:p>
            <a:r>
              <a:rPr lang="en-US" sz="1000">
                <a:solidFill>
                  <a:srgbClr val="FFFF00"/>
                </a:solidFill>
              </a:rPr>
              <a:t>		*pBs++ += (*pLightProjection++) * fDirectxAlbedo;</a:t>
            </a:r>
          </a:p>
          <a:p>
            <a:r>
              <a:rPr lang="en-US" sz="1000">
                <a:solidFill>
                  <a:srgbClr val="FFFF00"/>
                </a:solidFill>
              </a:rPr>
              <a:t>}</a:t>
            </a:r>
            <a:endParaRPr lang="en-US" sz="1000">
              <a:solidFill>
                <a:srgbClr val="FFFF00"/>
              </a:solidFill>
              <a:latin typeface="Courier" charset="0"/>
            </a:endParaRPr>
          </a:p>
        </p:txBody>
      </p:sp>
      <p:sp>
        <p:nvSpPr>
          <p:cNvPr id="6" name="Rectangle 5"/>
          <p:cNvSpPr>
            <a:spLocks noChangeArrowheads="1"/>
          </p:cNvSpPr>
          <p:nvPr/>
        </p:nvSpPr>
        <p:spPr bwMode="auto">
          <a:xfrm>
            <a:off x="1879600" y="2260600"/>
            <a:ext cx="3016250" cy="165100"/>
          </a:xfrm>
          <a:prstGeom prst="rect">
            <a:avLst/>
          </a:prstGeom>
          <a:noFill/>
          <a:ln w="25400">
            <a:solidFill>
              <a:srgbClr val="FF0000"/>
            </a:solidFill>
            <a:miter lim="800000"/>
            <a:headEnd/>
            <a:tailEnd/>
          </a:ln>
          <a:effectLst>
            <a:outerShdw dist="20000" dir="5400000" rotWithShape="0">
              <a:srgbClr val="808080">
                <a:alpha val="37999"/>
              </a:srgbClr>
            </a:outerShdw>
          </a:effectLst>
        </p:spPr>
        <p:txBody>
          <a:bodyPr anchor="ctr"/>
          <a:lstStyle/>
          <a:p>
            <a:pPr algn="ctr">
              <a:defRPr/>
            </a:pPr>
            <a:endParaRPr lang="en-US" dirty="0">
              <a:solidFill>
                <a:srgbClr val="FF0000"/>
              </a:solidFill>
              <a:latin typeface="+mn-lt"/>
              <a:ea typeface="+mn-ea"/>
            </a:endParaRPr>
          </a:p>
        </p:txBody>
      </p:sp>
      <p:sp>
        <p:nvSpPr>
          <p:cNvPr id="8" name="TextBox 7"/>
          <p:cNvSpPr txBox="1"/>
          <p:nvPr/>
        </p:nvSpPr>
        <p:spPr>
          <a:xfrm rot="19812609">
            <a:off x="5156641" y="968204"/>
            <a:ext cx="2097023" cy="769441"/>
          </a:xfrm>
          <a:prstGeom prst="rect">
            <a:avLst/>
          </a:prstGeom>
          <a:noFill/>
        </p:spPr>
        <p:txBody>
          <a:bodyPr wrap="none">
            <a:spAutoFit/>
          </a:bodyPr>
          <a:lstStyle/>
          <a:p>
            <a:pPr>
              <a:defRPr/>
            </a:pPr>
            <a:r>
              <a:rPr lang="en-US" sz="4400" b="1" spc="1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CODE</a:t>
            </a:r>
            <a:r>
              <a:rPr lang="en-US" sz="1800" b="1" spc="100" baseline="10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effectLst>
                  <a:outerShdw blurRad="38100" dist="38100" dir="2700000" algn="tl">
                    <a:srgbClr val="C0C0C0"/>
                  </a:outerShdw>
                </a:effectLst>
                <a:ea typeface="ＭＳ Ｐゴシック" charset="-128"/>
              </a:rPr>
              <a:t>Computing Bs in vanilla C</a:t>
            </a:r>
          </a:p>
        </p:txBody>
      </p:sp>
      <p:sp>
        <p:nvSpPr>
          <p:cNvPr id="3" name="Content Placeholder 2"/>
          <p:cNvSpPr>
            <a:spLocks noGrp="1"/>
          </p:cNvSpPr>
          <p:nvPr>
            <p:ph idx="1"/>
          </p:nvPr>
        </p:nvSpPr>
        <p:spPr>
          <a:xfrm>
            <a:off x="0" y="2667000"/>
            <a:ext cx="7315200" cy="1371600"/>
          </a:xfrm>
        </p:spPr>
        <p:txBody>
          <a:bodyPr/>
          <a:lstStyle/>
          <a:p>
            <a:pPr>
              <a:buFont typeface="Wingdings" charset="2"/>
              <a:buChar char="§"/>
            </a:pPr>
            <a:r>
              <a:rPr lang="en-US" sz="2000" smtClean="0">
                <a:effectLst>
                  <a:outerShdw blurRad="38100" dist="38100" dir="2700000" algn="tl">
                    <a:srgbClr val="C0C0C0"/>
                  </a:outerShdw>
                </a:effectLst>
                <a:ea typeface="ＭＳ Ｐゴシック" charset="-128"/>
              </a:rPr>
              <a:t>As much as possible, the inner loop invariants are extracted</a:t>
            </a:r>
          </a:p>
          <a:p>
            <a:pPr>
              <a:buFont typeface="Wingdings" charset="2"/>
              <a:buChar char="§"/>
            </a:pPr>
            <a:r>
              <a:rPr lang="en-US" sz="2000" smtClean="0">
                <a:effectLst>
                  <a:outerShdw blurRad="38100" dist="38100" dir="2700000" algn="tl">
                    <a:srgbClr val="C0C0C0"/>
                  </a:outerShdw>
                </a:effectLst>
                <a:ea typeface="ＭＳ Ｐゴシック" charset="-128"/>
              </a:rPr>
              <a:t>Data &amp; execution order rearranged in order</a:t>
            </a:r>
          </a:p>
          <a:p>
            <a:pPr>
              <a:buFont typeface="Wingdings" charset="2"/>
              <a:buChar char="§"/>
            </a:pPr>
            <a:r>
              <a:rPr lang="en-US" sz="2000" smtClean="0">
                <a:effectLst>
                  <a:outerShdw blurRad="38100" dist="38100" dir="2700000" algn="tl">
                    <a:srgbClr val="C0C0C0"/>
                  </a:outerShdw>
                </a:effectLst>
                <a:ea typeface="ＭＳ Ｐゴシック" charset="-128"/>
              </a:rPr>
              <a:t>Adding to fVal register reduces memory read modify writes</a:t>
            </a:r>
          </a:p>
          <a:p>
            <a:endParaRPr lang="en-US" sz="2000" smtClean="0">
              <a:effectLst>
                <a:outerShdw blurRad="38100" dist="38100" dir="2700000" algn="tl">
                  <a:srgbClr val="C0C0C0"/>
                </a:outerShdw>
              </a:effectLst>
              <a:ea typeface="ＭＳ Ｐゴシック" charset="-128"/>
            </a:endParaRPr>
          </a:p>
        </p:txBody>
      </p:sp>
      <p:sp>
        <p:nvSpPr>
          <p:cNvPr id="5" name="TextBox 4"/>
          <p:cNvSpPr txBox="1">
            <a:spLocks noChangeArrowheads="1"/>
          </p:cNvSpPr>
          <p:nvPr/>
        </p:nvSpPr>
        <p:spPr bwMode="auto">
          <a:xfrm>
            <a:off x="76200" y="685800"/>
            <a:ext cx="7161213" cy="1912938"/>
          </a:xfrm>
          <a:prstGeom prst="rect">
            <a:avLst/>
          </a:prstGeom>
          <a:solidFill>
            <a:srgbClr val="0C569E"/>
          </a:solidFill>
          <a:ln w="38100">
            <a:solidFill>
              <a:schemeClr val="tx1"/>
            </a:solidFill>
            <a:miter lim="800000"/>
            <a:headEnd/>
            <a:tailEnd/>
          </a:ln>
          <a:effectLst>
            <a:outerShdw dist="20000" dir="5400000" rotWithShape="0">
              <a:srgbClr val="808080">
                <a:alpha val="37999"/>
              </a:srgbClr>
            </a:outerShdw>
          </a:effectLst>
        </p:spPr>
        <p:txBody>
          <a:bodyPr lIns="65306" tIns="32653" rIns="65306" bIns="32653">
            <a:spAutoFit/>
          </a:bodyPr>
          <a:lstStyle/>
          <a:p>
            <a:r>
              <a:rPr lang="en-US" sz="1000">
                <a:solidFill>
                  <a:srgbClr val="FFFF00"/>
                </a:solidFill>
              </a:rPr>
              <a:t>… for each color channel (c); for each block (curBlock)</a:t>
            </a:r>
          </a:p>
          <a:p>
            <a:r>
              <a:rPr lang="en-US" sz="1000">
                <a:solidFill>
                  <a:srgbClr val="FFFF00"/>
                </a:solidFill>
              </a:rPr>
              <a:t>const float* pLightProjection = &amp;lightProjectionTexture [ curBlock.uSrcBase ]; // light projection texture</a:t>
            </a:r>
          </a:p>
          <a:p>
            <a:r>
              <a:rPr lang="en-US" sz="1000">
                <a:solidFill>
                  <a:srgbClr val="FFFF00"/>
                </a:solidFill>
              </a:rPr>
              <a:t>const float* pDirect = &amp;directLightTexture [ c ] [ curBlock.uDstBase*uFaceRes ]; // calculated direct lighting data</a:t>
            </a:r>
          </a:p>
          <a:p>
            <a:r>
              <a:rPr lang="en-US" sz="1000">
                <a:solidFill>
                  <a:srgbClr val="FFFF00"/>
                </a:solidFill>
              </a:rPr>
              <a:t>const float* pAlbedo = &amp;albedoTexture [ c ] [ curBlock.uDstBase*uFaceRes ]; // per texel albedo data</a:t>
            </a:r>
          </a:p>
          <a:p>
            <a:r>
              <a:rPr lang="en-US" sz="1000">
                <a:solidFill>
                  <a:srgbClr val="FFFF00"/>
                </a:solidFill>
              </a:rPr>
              <a:t>float const* pBValues = &amp;pBTexture [ c ] [ curBlock*uNumModes ]; // output Bs</a:t>
            </a:r>
          </a:p>
          <a:p>
            <a:r>
              <a:rPr lang="en-US" sz="1000">
                <a:solidFill>
                  <a:srgbClr val="FFFF00"/>
                </a:solidFill>
              </a:rPr>
              <a:t>for (unsigned int uMode=0; uMode &lt; uNumModes; uMode++)</a:t>
            </a:r>
          </a:p>
          <a:p>
            <a:r>
              <a:rPr lang="en-US" sz="1000">
                <a:solidFill>
                  <a:srgbClr val="FFFF00"/>
                </a:solidFill>
              </a:rPr>
              <a:t>{</a:t>
            </a:r>
          </a:p>
          <a:p>
            <a:r>
              <a:rPr lang="en-US" sz="1000">
                <a:solidFill>
                  <a:srgbClr val="FFFF00"/>
                </a:solidFill>
              </a:rPr>
              <a:t>	float fAccumulatedValue = 0.0f;</a:t>
            </a:r>
          </a:p>
          <a:p>
            <a:r>
              <a:rPr lang="en-US" sz="1000">
                <a:solidFill>
                  <a:srgbClr val="FFFF00"/>
                </a:solidFill>
              </a:rPr>
              <a:t>	for (unsigned int x=0; x&lt;uSize; x++) // for each result texel (#block faces *  #texels per face)</a:t>
            </a:r>
          </a:p>
          <a:p>
            <a:r>
              <a:rPr lang="en-US" sz="1000">
                <a:solidFill>
                  <a:srgbClr val="FFFF00"/>
                </a:solidFill>
              </a:rPr>
              <a:t>		fAccumulatedValue += (*pLightProjection++) * pDirect [ x ] * pAlbedo [ x ];</a:t>
            </a:r>
          </a:p>
          <a:p>
            <a:r>
              <a:rPr lang="en-US" sz="1000">
                <a:solidFill>
                  <a:srgbClr val="FFFF00"/>
                </a:solidFill>
              </a:rPr>
              <a:t>	pBValues[ uMode ] = fAccumulatedValue;</a:t>
            </a:r>
          </a:p>
          <a:p>
            <a:r>
              <a:rPr lang="en-US" sz="1000">
                <a:solidFill>
                  <a:srgbClr val="FFFF00"/>
                </a:solidFill>
              </a:rPr>
              <a:t>}</a:t>
            </a:r>
            <a:endParaRPr lang="en-US" sz="1000">
              <a:solidFill>
                <a:srgbClr val="FFFF00"/>
              </a:solidFill>
              <a:latin typeface="Courier" charset="0"/>
            </a:endParaRPr>
          </a:p>
        </p:txBody>
      </p:sp>
      <p:sp>
        <p:nvSpPr>
          <p:cNvPr id="6" name="Rectangle 5"/>
          <p:cNvSpPr>
            <a:spLocks noChangeArrowheads="1"/>
          </p:cNvSpPr>
          <p:nvPr/>
        </p:nvSpPr>
        <p:spPr bwMode="auto">
          <a:xfrm>
            <a:off x="1924050" y="2095500"/>
            <a:ext cx="4197350" cy="165100"/>
          </a:xfrm>
          <a:prstGeom prst="rect">
            <a:avLst/>
          </a:prstGeom>
          <a:noFill/>
          <a:ln w="25400">
            <a:solidFill>
              <a:srgbClr val="FF0000"/>
            </a:solidFill>
            <a:miter lim="800000"/>
            <a:headEnd/>
            <a:tailEnd/>
          </a:ln>
          <a:effectLst>
            <a:outerShdw dist="20000" dir="5400000" rotWithShape="0">
              <a:srgbClr val="808080">
                <a:alpha val="37999"/>
              </a:srgbClr>
            </a:outerShdw>
          </a:effectLst>
        </p:spPr>
        <p:txBody>
          <a:bodyPr anchor="ctr"/>
          <a:lstStyle/>
          <a:p>
            <a:pPr algn="ctr">
              <a:defRPr/>
            </a:pPr>
            <a:endParaRPr lang="en-US" dirty="0">
              <a:solidFill>
                <a:srgbClr val="FF0000"/>
              </a:solidFill>
              <a:latin typeface="+mn-lt"/>
              <a:ea typeface="+mn-ea"/>
            </a:endParaRPr>
          </a:p>
        </p:txBody>
      </p:sp>
      <p:sp>
        <p:nvSpPr>
          <p:cNvPr id="7" name="TextBox 6"/>
          <p:cNvSpPr txBox="1"/>
          <p:nvPr/>
        </p:nvSpPr>
        <p:spPr>
          <a:xfrm rot="19812609">
            <a:off x="5203663" y="968204"/>
            <a:ext cx="2002980" cy="769441"/>
          </a:xfrm>
          <a:prstGeom prst="rect">
            <a:avLst/>
          </a:prstGeom>
          <a:noFill/>
        </p:spPr>
        <p:txBody>
          <a:bodyPr wrap="none">
            <a:spAutoFit/>
          </a:bodyPr>
          <a:lstStyle/>
          <a:p>
            <a:pPr>
              <a:defRPr/>
            </a:pPr>
            <a:r>
              <a:rPr lang="en-US" sz="4400" b="1" spc="1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CODE</a:t>
            </a:r>
            <a:r>
              <a:rPr lang="en-US" sz="1800" b="1" spc="100" baseline="10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a:t>
            </a:r>
            <a:endParaRPr lang="en-US" sz="1800" b="1" spc="100" baseline="3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effectLst>
                  <a:outerShdw blurRad="38100" dist="38100" dir="2700000" algn="tl">
                    <a:srgbClr val="C0C0C0"/>
                  </a:outerShdw>
                </a:effectLst>
                <a:ea typeface="ＭＳ Ｐゴシック" charset="-128"/>
              </a:rPr>
              <a:t>Memory</a:t>
            </a:r>
          </a:p>
        </p:txBody>
      </p:sp>
      <p:sp>
        <p:nvSpPr>
          <p:cNvPr id="3" name="Content Placeholder 2"/>
          <p:cNvSpPr>
            <a:spLocks noGrp="1"/>
          </p:cNvSpPr>
          <p:nvPr>
            <p:ph idx="1"/>
          </p:nvPr>
        </p:nvSpPr>
        <p:spPr>
          <a:xfrm>
            <a:off x="0" y="762000"/>
            <a:ext cx="7315200" cy="3216275"/>
          </a:xfrm>
        </p:spPr>
        <p:txBody>
          <a:bodyPr/>
          <a:lstStyle/>
          <a:p>
            <a:pPr>
              <a:buFont typeface="Wingdings" charset="2"/>
              <a:buChar char="§"/>
            </a:pPr>
            <a:r>
              <a:rPr lang="en-US" smtClean="0">
                <a:effectLst>
                  <a:outerShdw blurRad="38100" dist="38100" dir="2700000" algn="tl">
                    <a:srgbClr val="C0C0C0"/>
                  </a:outerShdw>
                </a:effectLst>
                <a:ea typeface="ＭＳ Ｐゴシック" charset="-128"/>
              </a:rPr>
              <a:t>ARMv7 CPU (</a:t>
            </a:r>
            <a:r>
              <a:rPr lang="en-US" smtClean="0">
                <a:effectLst>
                  <a:outerShdw blurRad="38100" dist="38100" dir="2700000" algn="tl">
                    <a:srgbClr val="C0C0C0"/>
                  </a:outerShdw>
                </a:effectLst>
                <a:ea typeface="ＭＳ Ｐゴシック" charset="-128"/>
                <a:hlinkClick r:id="rId3"/>
              </a:rPr>
              <a:t>Cortex-A8</a:t>
            </a:r>
            <a:r>
              <a:rPr lang="en-US" smtClean="0">
                <a:effectLst>
                  <a:outerShdw blurRad="38100" dist="38100" dir="2700000" algn="tl">
                    <a:srgbClr val="C0C0C0"/>
                  </a:outerShdw>
                </a:effectLst>
                <a:ea typeface="ＭＳ Ｐゴシック" charset="-128"/>
              </a:rPr>
              <a:t>:</a:t>
            </a:r>
            <a:r>
              <a:rPr lang="en-US" smtClean="0">
                <a:effectLst>
                  <a:outerShdw blurRad="38100" dist="38100" dir="2700000" algn="tl">
                    <a:srgbClr val="C0C0C0"/>
                  </a:outerShdw>
                </a:effectLst>
                <a:ea typeface="ＭＳ Ｐゴシック" charset="-128"/>
                <a:hlinkClick r:id="rId4"/>
              </a:rPr>
              <a:t>technical reference</a:t>
            </a:r>
            <a:r>
              <a:rPr lang="en-US" smtClean="0">
                <a:effectLst>
                  <a:outerShdw blurRad="38100" dist="38100" dir="2700000" algn="tl">
                    <a:srgbClr val="C0C0C0"/>
                  </a:outerShdw>
                </a:effectLst>
                <a:ea typeface="ＭＳ Ｐゴシック" charset="-128"/>
              </a:rPr>
              <a:t>)</a:t>
            </a:r>
          </a:p>
          <a:p>
            <a:pPr lvl="1">
              <a:buFont typeface="Wingdings" charset="2"/>
              <a:buChar char="§"/>
            </a:pPr>
            <a:r>
              <a:rPr lang="en-US" smtClean="0">
                <a:effectLst>
                  <a:outerShdw blurRad="38100" dist="38100" dir="2700000" algn="tl">
                    <a:srgbClr val="C0C0C0"/>
                  </a:outerShdw>
                </a:effectLst>
                <a:ea typeface="ＭＳ Ｐゴシック" charset="-128"/>
              </a:rPr>
              <a:t>32k data &amp; instruction L1 cache &amp; 256k L2 cache (</a:t>
            </a:r>
            <a:r>
              <a:rPr lang="en-US" sz="1800" smtClean="0">
                <a:effectLst>
                  <a:outerShdw blurRad="38100" dist="38100" dir="2700000" algn="tl">
                    <a:srgbClr val="C0C0C0"/>
                  </a:outerShdw>
                </a:effectLst>
                <a:ea typeface="ＭＳ Ｐゴシック" charset="-128"/>
                <a:hlinkClick r:id="rId5"/>
              </a:rPr>
              <a:t>3GS</a:t>
            </a:r>
            <a:r>
              <a:rPr lang="en-US" smtClean="0">
                <a:effectLst>
                  <a:outerShdw blurRad="38100" dist="38100" dir="2700000" algn="tl">
                    <a:srgbClr val="C0C0C0"/>
                  </a:outerShdw>
                </a:effectLst>
                <a:ea typeface="ＭＳ Ｐゴシック" charset="-128"/>
              </a:rPr>
              <a:t>)</a:t>
            </a:r>
          </a:p>
          <a:p>
            <a:pPr lvl="2">
              <a:buFont typeface="Wingdings" charset="2"/>
              <a:buChar char="§"/>
            </a:pPr>
            <a:r>
              <a:rPr lang="en-US" smtClean="0">
                <a:effectLst>
                  <a:outerShdw blurRad="38100" dist="38100" dir="2700000" algn="tl">
                    <a:srgbClr val="C0C0C0"/>
                  </a:outerShdw>
                </a:effectLst>
                <a:ea typeface="ＭＳ Ｐゴシック" charset="-128"/>
              </a:rPr>
              <a:t>L1 miss ~=10 cycles, L2 miss ~=80 cycles</a:t>
            </a:r>
          </a:p>
          <a:p>
            <a:pPr lvl="1">
              <a:buFont typeface="Wingdings" charset="2"/>
              <a:buChar char="§"/>
            </a:pPr>
            <a:r>
              <a:rPr lang="en-US" smtClean="0">
                <a:effectLst>
                  <a:outerShdw blurRad="38100" dist="38100" dir="2700000" algn="tl">
                    <a:srgbClr val="C0C0C0"/>
                  </a:outerShdw>
                </a:effectLst>
                <a:ea typeface="ＭＳ Ｐゴシック" charset="-128"/>
              </a:rPr>
              <a:t>Up to 4.2GB/s DRAM (</a:t>
            </a:r>
            <a:r>
              <a:rPr lang="en-US" smtClean="0">
                <a:effectLst>
                  <a:outerShdw blurRad="38100" dist="38100" dir="2700000" algn="tl">
                    <a:srgbClr val="C0C0C0"/>
                  </a:outerShdw>
                </a:effectLst>
                <a:ea typeface="ＭＳ Ｐゴシック" charset="-128"/>
                <a:hlinkClick r:id="rId6"/>
              </a:rPr>
              <a:t>comparison</a:t>
            </a:r>
            <a:r>
              <a:rPr lang="en-US" smtClean="0">
                <a:effectLst>
                  <a:outerShdw blurRad="38100" dist="38100" dir="2700000" algn="tl">
                    <a:srgbClr val="C0C0C0"/>
                  </a:outerShdw>
                </a:effectLst>
                <a:ea typeface="ＭＳ Ｐゴシック" charset="-128"/>
              </a:rPr>
              <a:t>)</a:t>
            </a:r>
          </a:p>
          <a:p>
            <a:pPr>
              <a:buFont typeface="Wingdings" charset="2"/>
              <a:buChar char="§"/>
            </a:pPr>
            <a:r>
              <a:rPr lang="en-US" smtClean="0">
                <a:effectLst>
                  <a:outerShdw blurRad="38100" dist="38100" dir="2700000" algn="tl">
                    <a:srgbClr val="C0C0C0"/>
                  </a:outerShdw>
                </a:effectLst>
                <a:ea typeface="ＭＳ Ｐゴシック" charset="-128"/>
              </a:rPr>
              <a:t>Organize data</a:t>
            </a:r>
          </a:p>
          <a:p>
            <a:pPr lvl="1">
              <a:buFont typeface="Wingdings" charset="2"/>
              <a:buChar char="§"/>
            </a:pPr>
            <a:r>
              <a:rPr lang="en-US" smtClean="0">
                <a:effectLst>
                  <a:outerShdw blurRad="38100" dist="38100" dir="2700000" algn="tl">
                    <a:srgbClr val="C0C0C0"/>
                  </a:outerShdw>
                </a:effectLst>
                <a:ea typeface="ＭＳ Ｐゴシック" charset="-128"/>
              </a:rPr>
              <a:t>Sequential access to increase cache hits</a:t>
            </a:r>
          </a:p>
        </p:txBody>
      </p:sp>
      <p:pic>
        <p:nvPicPr>
          <p:cNvPr id="17412" name="Picture 4" descr="IMG_0096.jpg"/>
          <p:cNvPicPr>
            <a:picLocks noChangeAspect="1"/>
          </p:cNvPicPr>
          <p:nvPr/>
        </p:nvPicPr>
        <p:blipFill>
          <a:blip r:embed="rId7"/>
          <a:srcRect l="18314"/>
          <a:stretch>
            <a:fillRect/>
          </a:stretch>
        </p:blipFill>
        <p:spPr bwMode="auto">
          <a:xfrm rot="-5400000">
            <a:off x="6177757" y="1853406"/>
            <a:ext cx="806450" cy="1316037"/>
          </a:xfrm>
          <a:prstGeom prst="rect">
            <a:avLst/>
          </a:prstGeom>
          <a:noFill/>
          <a:ln w="9525">
            <a:noFill/>
            <a:miter lim="800000"/>
            <a:headEnd/>
            <a:tailEnd/>
          </a:ln>
        </p:spPr>
      </p:pic>
      <p:pic>
        <p:nvPicPr>
          <p:cNvPr id="17413" name="Picture 5" descr="IMG_0094.jpg"/>
          <p:cNvPicPr>
            <a:picLocks noChangeAspect="1"/>
          </p:cNvPicPr>
          <p:nvPr/>
        </p:nvPicPr>
        <p:blipFill>
          <a:blip r:embed="rId8"/>
          <a:srcRect/>
          <a:stretch>
            <a:fillRect/>
          </a:stretch>
        </p:blipFill>
        <p:spPr bwMode="auto">
          <a:xfrm rot="5400000" flipH="1">
            <a:off x="6083300" y="2870200"/>
            <a:ext cx="990600" cy="132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effectLst>
                  <a:outerShdw blurRad="38100" dist="38100" dir="2700000" algn="tl">
                    <a:srgbClr val="C0C0C0"/>
                  </a:outerShdw>
                </a:effectLst>
                <a:ea typeface="ＭＳ Ｐゴシック" charset="-128"/>
              </a:rPr>
              <a:t>Applying Us in vanilla C</a:t>
            </a:r>
          </a:p>
        </p:txBody>
      </p:sp>
      <p:sp>
        <p:nvSpPr>
          <p:cNvPr id="3" name="Content Placeholder 2"/>
          <p:cNvSpPr>
            <a:spLocks noGrp="1"/>
          </p:cNvSpPr>
          <p:nvPr>
            <p:ph idx="1"/>
          </p:nvPr>
        </p:nvSpPr>
        <p:spPr>
          <a:xfrm>
            <a:off x="0" y="2667000"/>
            <a:ext cx="7315200" cy="1447800"/>
          </a:xfrm>
        </p:spPr>
        <p:txBody>
          <a:bodyPr/>
          <a:lstStyle/>
          <a:p>
            <a:pPr>
              <a:buFont typeface="Wingdings" charset="2"/>
              <a:buChar char="§"/>
            </a:pPr>
            <a:r>
              <a:rPr lang="en-US" sz="2000" smtClean="0">
                <a:effectLst>
                  <a:outerShdw blurRad="38100" dist="38100" dir="2700000" algn="tl">
                    <a:srgbClr val="C0C0C0"/>
                  </a:outerShdw>
                </a:effectLst>
                <a:ea typeface="ＭＳ Ｐゴシック" charset="-128"/>
              </a:rPr>
              <a:t>We apply the U transform by</a:t>
            </a:r>
          </a:p>
          <a:p>
            <a:pPr lvl="1">
              <a:buFont typeface="Wingdings" charset="2"/>
              <a:buChar char="§"/>
            </a:pPr>
            <a:r>
              <a:rPr lang="en-US" sz="1600" smtClean="0">
                <a:effectLst>
                  <a:outerShdw blurRad="38100" dist="38100" dir="2700000" algn="tl">
                    <a:srgbClr val="C0C0C0"/>
                  </a:outerShdw>
                </a:effectLst>
                <a:ea typeface="ＭＳ Ｐゴシック" charset="-128"/>
              </a:rPr>
              <a:t> multiplying with Bs and accumulating into the destination light map</a:t>
            </a:r>
          </a:p>
          <a:p>
            <a:pPr>
              <a:buFont typeface="Wingdings" charset="2"/>
              <a:buChar char="§"/>
            </a:pPr>
            <a:r>
              <a:rPr lang="en-US" sz="2000" smtClean="0">
                <a:effectLst>
                  <a:outerShdw blurRad="38100" dist="38100" dir="2700000" algn="tl">
                    <a:srgbClr val="C0C0C0"/>
                  </a:outerShdw>
                </a:effectLst>
                <a:ea typeface="ＭＳ Ｐゴシック" charset="-128"/>
              </a:rPr>
              <a:t>Poor memory access/write ordering of an early version</a:t>
            </a:r>
          </a:p>
        </p:txBody>
      </p:sp>
      <p:sp>
        <p:nvSpPr>
          <p:cNvPr id="5" name="TextBox 4"/>
          <p:cNvSpPr txBox="1">
            <a:spLocks noChangeArrowheads="1"/>
          </p:cNvSpPr>
          <p:nvPr/>
        </p:nvSpPr>
        <p:spPr bwMode="auto">
          <a:xfrm>
            <a:off x="76200" y="704850"/>
            <a:ext cx="7161213" cy="1912938"/>
          </a:xfrm>
          <a:prstGeom prst="rect">
            <a:avLst/>
          </a:prstGeom>
          <a:solidFill>
            <a:srgbClr val="0C569E"/>
          </a:solidFill>
          <a:ln w="38100">
            <a:solidFill>
              <a:schemeClr val="tx1"/>
            </a:solidFill>
            <a:miter lim="800000"/>
            <a:headEnd/>
            <a:tailEnd/>
          </a:ln>
          <a:effectLst>
            <a:outerShdw dist="20000" dir="5400000" rotWithShape="0">
              <a:srgbClr val="808080">
                <a:alpha val="37999"/>
              </a:srgbClr>
            </a:outerShdw>
          </a:effectLst>
        </p:spPr>
        <p:txBody>
          <a:bodyPr lIns="65306" tIns="32653" rIns="65306" bIns="32653">
            <a:spAutoFit/>
          </a:bodyPr>
          <a:lstStyle/>
          <a:p>
            <a:r>
              <a:rPr lang="en-US" sz="1000">
                <a:solidFill>
                  <a:srgbClr val="FFFF00"/>
                </a:solidFill>
              </a:rPr>
              <a:t>… for each color channel (c); for each block (curBlock)</a:t>
            </a:r>
          </a:p>
          <a:p>
            <a:r>
              <a:rPr lang="en-US" sz="1000">
                <a:solidFill>
                  <a:srgbClr val="FFFF00"/>
                </a:solidFill>
              </a:rPr>
              <a:t>const float* pU =  &amp;pUTexture [ curBlock.uSrcBase ];</a:t>
            </a:r>
          </a:p>
          <a:p>
            <a:r>
              <a:rPr lang="en-US" sz="1000">
                <a:solidFill>
                  <a:srgbClr val="FFFF00"/>
                </a:solidFill>
              </a:rPr>
              <a:t>float* pDest =  &amp;pResultTexture [ c ] [ curBlock.uDstBase ]; </a:t>
            </a:r>
          </a:p>
          <a:p>
            <a:r>
              <a:rPr lang="en-US" sz="1000">
                <a:solidFill>
                  <a:srgbClr val="FFFF00"/>
                </a:solidFill>
              </a:rPr>
              <a:t>for (unsigned int uMode=0; uMode &lt; uNumModes; uMode++) </a:t>
            </a:r>
          </a:p>
          <a:p>
            <a:r>
              <a:rPr lang="en-US" sz="1000">
                <a:solidFill>
                  <a:srgbClr val="FFFF00"/>
                </a:solidFill>
              </a:rPr>
              <a:t>{</a:t>
            </a:r>
          </a:p>
          <a:p>
            <a:r>
              <a:rPr lang="en-US" sz="1000">
                <a:solidFill>
                  <a:srgbClr val="FFFF00"/>
                </a:solidFill>
              </a:rPr>
              <a:t>	const float fB = pBValues [ c ] [ curBlock*uNumModes + uMode ];</a:t>
            </a:r>
          </a:p>
          <a:p>
            <a:r>
              <a:rPr lang="en-US" sz="1000">
                <a:solidFill>
                  <a:srgbClr val="FFFF00"/>
                </a:solidFill>
              </a:rPr>
              <a:t>	for (unsigned int y=0; y &lt; uFaceRes; y++)</a:t>
            </a:r>
          </a:p>
          <a:p>
            <a:r>
              <a:rPr lang="en-US" sz="1000">
                <a:solidFill>
                  <a:srgbClr val="FFFF00"/>
                </a:solidFill>
              </a:rPr>
              <a:t>	                for (unsigned int x=0; x &lt; uWidth; x++) // for each output texel (#blocks * face resolution)</a:t>
            </a:r>
          </a:p>
          <a:p>
            <a:r>
              <a:rPr lang="en-US" sz="1000">
                <a:solidFill>
                  <a:srgbClr val="FFFF00"/>
                </a:solidFill>
              </a:rPr>
              <a:t>		pDest [ y*uRawWidth + x ] += pU [ y*uWidth + x ] * fB;</a:t>
            </a:r>
          </a:p>
          <a:p>
            <a:endParaRPr lang="en-US" sz="1000">
              <a:solidFill>
                <a:srgbClr val="FFFF00"/>
              </a:solidFill>
            </a:endParaRPr>
          </a:p>
          <a:p>
            <a:r>
              <a:rPr lang="en-US" sz="1000">
                <a:solidFill>
                  <a:srgbClr val="FFFF00"/>
                </a:solidFill>
              </a:rPr>
              <a:t>	pU += uWidth*uFaceRes; // bump to the next mode</a:t>
            </a:r>
          </a:p>
          <a:p>
            <a:r>
              <a:rPr lang="en-US" sz="1000">
                <a:solidFill>
                  <a:srgbClr val="FFFF00"/>
                </a:solidFill>
              </a:rPr>
              <a:t>}</a:t>
            </a:r>
          </a:p>
        </p:txBody>
      </p:sp>
      <p:sp>
        <p:nvSpPr>
          <p:cNvPr id="6" name="Rectangle 5"/>
          <p:cNvSpPr>
            <a:spLocks noChangeArrowheads="1"/>
          </p:cNvSpPr>
          <p:nvPr/>
        </p:nvSpPr>
        <p:spPr bwMode="auto">
          <a:xfrm>
            <a:off x="1924050" y="1968500"/>
            <a:ext cx="3130550" cy="165100"/>
          </a:xfrm>
          <a:prstGeom prst="rect">
            <a:avLst/>
          </a:prstGeom>
          <a:noFill/>
          <a:ln w="25400">
            <a:solidFill>
              <a:srgbClr val="FF0000"/>
            </a:solidFill>
            <a:miter lim="800000"/>
            <a:headEnd/>
            <a:tailEnd/>
          </a:ln>
          <a:effectLst>
            <a:outerShdw dist="20000" dir="5400000" rotWithShape="0">
              <a:srgbClr val="808080">
                <a:alpha val="37999"/>
              </a:srgbClr>
            </a:outerShdw>
          </a:effectLst>
        </p:spPr>
        <p:txBody>
          <a:bodyPr anchor="ctr"/>
          <a:lstStyle/>
          <a:p>
            <a:pPr algn="ctr">
              <a:defRPr/>
            </a:pPr>
            <a:endParaRPr lang="en-US" dirty="0">
              <a:solidFill>
                <a:srgbClr val="FF0000"/>
              </a:solidFill>
              <a:latin typeface="+mn-lt"/>
              <a:ea typeface="+mn-ea"/>
            </a:endParaRPr>
          </a:p>
        </p:txBody>
      </p:sp>
      <p:sp>
        <p:nvSpPr>
          <p:cNvPr id="7" name="TextBox 6"/>
          <p:cNvSpPr txBox="1"/>
          <p:nvPr/>
        </p:nvSpPr>
        <p:spPr>
          <a:xfrm rot="19812609">
            <a:off x="5195113" y="968204"/>
            <a:ext cx="2020079" cy="769441"/>
          </a:xfrm>
          <a:prstGeom prst="rect">
            <a:avLst/>
          </a:prstGeom>
          <a:noFill/>
        </p:spPr>
        <p:txBody>
          <a:bodyPr wrap="none">
            <a:spAutoFit/>
          </a:bodyPr>
          <a:lstStyle/>
          <a:p>
            <a:pPr>
              <a:defRPr/>
            </a:pPr>
            <a:r>
              <a:rPr lang="en-US" sz="4400" b="1" spc="1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CODE</a:t>
            </a:r>
            <a:r>
              <a:rPr lang="en-US" sz="1800" b="1" spc="100" baseline="10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a:t>
            </a:r>
            <a:endParaRPr lang="en-US" sz="1800" b="1" spc="100" baseline="3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effectLst>
                  <a:outerShdw blurRad="38100" dist="38100" dir="2700000" algn="tl">
                    <a:srgbClr val="C0C0C0"/>
                  </a:outerShdw>
                </a:effectLst>
                <a:ea typeface="ＭＳ Ｐゴシック" charset="-128"/>
              </a:rPr>
              <a:t>Improved Cache use for  Us</a:t>
            </a:r>
          </a:p>
        </p:txBody>
      </p:sp>
      <p:sp>
        <p:nvSpPr>
          <p:cNvPr id="3" name="Content Placeholder 2"/>
          <p:cNvSpPr>
            <a:spLocks noGrp="1"/>
          </p:cNvSpPr>
          <p:nvPr>
            <p:ph idx="1"/>
          </p:nvPr>
        </p:nvSpPr>
        <p:spPr>
          <a:xfrm>
            <a:off x="0" y="2514600"/>
            <a:ext cx="7315200" cy="1600200"/>
          </a:xfrm>
        </p:spPr>
        <p:txBody>
          <a:bodyPr/>
          <a:lstStyle/>
          <a:p>
            <a:r>
              <a:rPr lang="en-US" sz="2000" smtClean="0">
                <a:effectLst>
                  <a:outerShdw blurRad="38100" dist="38100" dir="2700000" algn="tl">
                    <a:srgbClr val="C0C0C0"/>
                  </a:outerShdw>
                </a:effectLst>
                <a:ea typeface="ＭＳ Ｐゴシック" charset="-128"/>
              </a:rPr>
              <a:t>Poor memory access/write ordering of an early version</a:t>
            </a:r>
          </a:p>
        </p:txBody>
      </p:sp>
      <p:sp>
        <p:nvSpPr>
          <p:cNvPr id="6" name="TextBox 5"/>
          <p:cNvSpPr txBox="1">
            <a:spLocks noChangeArrowheads="1"/>
          </p:cNvSpPr>
          <p:nvPr/>
        </p:nvSpPr>
        <p:spPr bwMode="auto">
          <a:xfrm>
            <a:off x="76200" y="685800"/>
            <a:ext cx="7161213" cy="2681288"/>
          </a:xfrm>
          <a:prstGeom prst="rect">
            <a:avLst/>
          </a:prstGeom>
          <a:solidFill>
            <a:srgbClr val="0C569E"/>
          </a:solidFill>
          <a:ln w="38100">
            <a:solidFill>
              <a:schemeClr val="tx1"/>
            </a:solidFill>
            <a:miter lim="800000"/>
            <a:headEnd/>
            <a:tailEnd/>
          </a:ln>
          <a:effectLst>
            <a:outerShdw dist="20000" dir="5400000" rotWithShape="0">
              <a:srgbClr val="808080">
                <a:alpha val="37999"/>
              </a:srgbClr>
            </a:outerShdw>
          </a:effectLst>
        </p:spPr>
        <p:txBody>
          <a:bodyPr lIns="65306" tIns="32653" rIns="65306" bIns="32653">
            <a:spAutoFit/>
          </a:bodyPr>
          <a:lstStyle/>
          <a:p>
            <a:r>
              <a:rPr lang="en-US" sz="1000">
                <a:solidFill>
                  <a:srgbClr val="FFFF00"/>
                </a:solidFill>
              </a:rPr>
              <a:t>… for each color channel (c); for each block (curBlock)</a:t>
            </a:r>
          </a:p>
          <a:p>
            <a:r>
              <a:rPr lang="en-US" sz="1000">
                <a:solidFill>
                  <a:srgbClr val="FFFF00"/>
                </a:solidFill>
              </a:rPr>
              <a:t>const float* pU = &amp;pUTexture [ curBlock.uSrcBase ];</a:t>
            </a:r>
          </a:p>
          <a:p>
            <a:r>
              <a:rPr lang="en-US" sz="1000">
                <a:solidFill>
                  <a:srgbClr val="FFFF00"/>
                </a:solidFill>
              </a:rPr>
              <a:t>const float* pBValues = &amp;pBTexture [ c ] [ curBlock*uNumModes ];</a:t>
            </a:r>
          </a:p>
          <a:p>
            <a:r>
              <a:rPr lang="en-US" sz="1000">
                <a:solidFill>
                  <a:srgbClr val="FFFF00"/>
                </a:solidFill>
              </a:rPr>
              <a:t>float* pDest =  &amp;pResultTexture [ c ] [ curBlock.uDstBase ];</a:t>
            </a:r>
          </a:p>
          <a:p>
            <a:r>
              <a:rPr lang="en-US" sz="1000">
                <a:solidFill>
                  <a:srgbClr val="FFFF00"/>
                </a:solidFill>
              </a:rPr>
              <a:t>for (unsigned int y=0; y &lt; uFaceRes; y++)</a:t>
            </a:r>
          </a:p>
          <a:p>
            <a:r>
              <a:rPr lang="en-US" sz="1000">
                <a:solidFill>
                  <a:srgbClr val="FFFF00"/>
                </a:solidFill>
              </a:rPr>
              <a:t>{</a:t>
            </a:r>
          </a:p>
          <a:p>
            <a:r>
              <a:rPr lang="en-US" sz="1000">
                <a:solidFill>
                  <a:srgbClr val="FFFF00"/>
                </a:solidFill>
              </a:rPr>
              <a:t>	float* vDest = &amp;pDest [ y*uRawWidth ];</a:t>
            </a:r>
          </a:p>
          <a:p>
            <a:r>
              <a:rPr lang="en-US" sz="1000">
                <a:solidFill>
                  <a:srgbClr val="FFFF00"/>
                </a:solidFill>
              </a:rPr>
              <a:t>	for (unsigned int x=0; x &lt; uWidth; x++)</a:t>
            </a:r>
          </a:p>
          <a:p>
            <a:r>
              <a:rPr lang="en-US" sz="1000">
                <a:solidFill>
                  <a:srgbClr val="FFFF00"/>
                </a:solidFill>
              </a:rPr>
              <a:t>	{</a:t>
            </a:r>
          </a:p>
          <a:p>
            <a:r>
              <a:rPr lang="en-US" sz="1000">
                <a:solidFill>
                  <a:srgbClr val="FFFF00"/>
                </a:solidFill>
              </a:rPr>
              <a:t>		float fDest = 0.0f;</a:t>
            </a:r>
          </a:p>
          <a:p>
            <a:r>
              <a:rPr lang="en-US" sz="1000">
                <a:solidFill>
                  <a:srgbClr val="FFFF00"/>
                </a:solidFill>
              </a:rPr>
              <a:t>		const float* vUs = &amp;pU [ uNumModes*(y*uWidth + x) ];</a:t>
            </a:r>
          </a:p>
          <a:p>
            <a:r>
              <a:rPr lang="en-US" sz="1000">
                <a:solidFill>
                  <a:srgbClr val="FFFF00"/>
                </a:solidFill>
              </a:rPr>
              <a:t>		const float* vBs = pBValues;</a:t>
            </a:r>
          </a:p>
          <a:p>
            <a:r>
              <a:rPr lang="en-US" sz="1000">
                <a:solidFill>
                  <a:srgbClr val="FFFF00"/>
                </a:solidFill>
              </a:rPr>
              <a:t>		for (unsigned int uMode=0; uMode &lt; uNumModes; uMode++)</a:t>
            </a:r>
          </a:p>
          <a:p>
            <a:r>
              <a:rPr lang="en-US" sz="1000">
                <a:solidFill>
                  <a:srgbClr val="FFFF00"/>
                </a:solidFill>
              </a:rPr>
              <a:t>			fDest += *vUs++ * *vBs++;</a:t>
            </a:r>
          </a:p>
          <a:p>
            <a:r>
              <a:rPr lang="en-US" sz="1000">
                <a:solidFill>
                  <a:srgbClr val="FFFF00"/>
                </a:solidFill>
              </a:rPr>
              <a:t>		*vDest++ = fDest;</a:t>
            </a:r>
          </a:p>
          <a:p>
            <a:r>
              <a:rPr lang="en-US" sz="1000">
                <a:solidFill>
                  <a:srgbClr val="FFFF00"/>
                </a:solidFill>
              </a:rPr>
              <a:t>	}</a:t>
            </a:r>
          </a:p>
          <a:p>
            <a:r>
              <a:rPr lang="en-US" sz="1000">
                <a:solidFill>
                  <a:srgbClr val="FFFF00"/>
                </a:solidFill>
              </a:rPr>
              <a:t>}</a:t>
            </a:r>
          </a:p>
        </p:txBody>
      </p:sp>
      <p:sp>
        <p:nvSpPr>
          <p:cNvPr id="7" name="Content Placeholder 2"/>
          <p:cNvSpPr txBox="1">
            <a:spLocks/>
          </p:cNvSpPr>
          <p:nvPr/>
        </p:nvSpPr>
        <p:spPr bwMode="auto">
          <a:xfrm>
            <a:off x="0" y="3352800"/>
            <a:ext cx="7315200" cy="762000"/>
          </a:xfrm>
          <a:prstGeom prst="rect">
            <a:avLst/>
          </a:prstGeom>
          <a:noFill/>
          <a:ln w="9525">
            <a:noFill/>
            <a:miter lim="800000"/>
            <a:headEnd/>
            <a:tailEnd/>
          </a:ln>
          <a:effectLst/>
        </p:spPr>
        <p:txBody>
          <a:bodyPr lIns="73152" tIns="36576" rIns="73152" bIns="36576"/>
          <a:lstStyle/>
          <a:p>
            <a:pPr marL="273050" indent="-273050" eaLnBrk="0" hangingPunct="0">
              <a:lnSpc>
                <a:spcPct val="110000"/>
              </a:lnSpc>
              <a:spcBef>
                <a:spcPts val="475"/>
              </a:spcBef>
              <a:spcAft>
                <a:spcPts val="475"/>
              </a:spcAft>
              <a:buClr>
                <a:srgbClr val="0C569E"/>
              </a:buClr>
              <a:buSzPct val="110000"/>
              <a:buFont typeface="Wingdings" charset="2"/>
              <a:buChar char="§"/>
            </a:pPr>
            <a:r>
              <a:rPr lang="en-US" sz="1800">
                <a:effectLst>
                  <a:outerShdw blurRad="38100" dist="38100" dir="2700000" algn="tl">
                    <a:srgbClr val="C0C0C0"/>
                  </a:outerShdw>
                </a:effectLst>
              </a:rPr>
              <a:t>Invariants extracted and fewer cache misses</a:t>
            </a:r>
          </a:p>
          <a:p>
            <a:pPr marL="638175" lvl="1" indent="-273050" eaLnBrk="0" hangingPunct="0">
              <a:lnSpc>
                <a:spcPct val="110000"/>
              </a:lnSpc>
              <a:buClr>
                <a:srgbClr val="0C569E"/>
              </a:buClr>
              <a:buSzPct val="110000"/>
              <a:buFont typeface="Wingdings" charset="2"/>
              <a:buChar char="§"/>
            </a:pPr>
            <a:r>
              <a:rPr lang="en-US" sz="1600">
                <a:effectLst>
                  <a:outerShdw blurRad="38100" dist="38100" dir="2700000" algn="tl">
                    <a:srgbClr val="C0C0C0"/>
                  </a:outerShdw>
                </a:effectLst>
              </a:rPr>
              <a:t>With data arranged per mode, inner loop access/writes are localized</a:t>
            </a:r>
            <a:endParaRPr lang="en-US" sz="1400">
              <a:effectLst>
                <a:outerShdw blurRad="38100" dist="38100" dir="2700000" algn="tl">
                  <a:srgbClr val="C0C0C0"/>
                </a:outerShdw>
              </a:effectLst>
            </a:endParaRPr>
          </a:p>
        </p:txBody>
      </p:sp>
      <p:sp>
        <p:nvSpPr>
          <p:cNvPr id="8" name="Rectangle 7"/>
          <p:cNvSpPr>
            <a:spLocks noChangeArrowheads="1"/>
          </p:cNvSpPr>
          <p:nvPr/>
        </p:nvSpPr>
        <p:spPr bwMode="auto">
          <a:xfrm>
            <a:off x="2813050" y="2698750"/>
            <a:ext cx="1651000" cy="165100"/>
          </a:xfrm>
          <a:prstGeom prst="rect">
            <a:avLst/>
          </a:prstGeom>
          <a:noFill/>
          <a:ln w="25400">
            <a:solidFill>
              <a:srgbClr val="FF0000"/>
            </a:solidFill>
            <a:miter lim="800000"/>
            <a:headEnd/>
            <a:tailEnd/>
          </a:ln>
          <a:effectLst>
            <a:outerShdw dist="20000" dir="5400000" rotWithShape="0">
              <a:srgbClr val="808080">
                <a:alpha val="37999"/>
              </a:srgbClr>
            </a:outerShdw>
          </a:effectLst>
        </p:spPr>
        <p:txBody>
          <a:bodyPr anchor="ctr"/>
          <a:lstStyle/>
          <a:p>
            <a:pPr algn="ctr">
              <a:defRPr/>
            </a:pPr>
            <a:endParaRPr lang="en-US" dirty="0">
              <a:solidFill>
                <a:srgbClr val="FF0000"/>
              </a:solidFill>
              <a:latin typeface="+mn-lt"/>
              <a:ea typeface="+mn-ea"/>
            </a:endParaRPr>
          </a:p>
        </p:txBody>
      </p:sp>
      <p:sp>
        <p:nvSpPr>
          <p:cNvPr id="9" name="TextBox 8"/>
          <p:cNvSpPr txBox="1"/>
          <p:nvPr/>
        </p:nvSpPr>
        <p:spPr>
          <a:xfrm rot="19812609">
            <a:off x="5195113" y="968204"/>
            <a:ext cx="2020079" cy="769441"/>
          </a:xfrm>
          <a:prstGeom prst="rect">
            <a:avLst/>
          </a:prstGeom>
          <a:noFill/>
        </p:spPr>
        <p:txBody>
          <a:bodyPr wrap="none">
            <a:spAutoFit/>
          </a:bodyPr>
          <a:lstStyle/>
          <a:p>
            <a:pPr>
              <a:defRPr/>
            </a:pPr>
            <a:r>
              <a:rPr lang="en-US" sz="4400" b="1" spc="1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CODE</a:t>
            </a:r>
            <a:r>
              <a:rPr lang="en-US" sz="1800" b="1" spc="100" baseline="10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a:t>
            </a:r>
            <a:endParaRPr lang="en-US" sz="1800" b="1" spc="100" baseline="3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smtClean="0">
                <a:effectLst>
                  <a:outerShdw blurRad="38100" dist="38100" dir="2700000" algn="tl">
                    <a:srgbClr val="C0C0C0"/>
                  </a:outerShdw>
                </a:effectLst>
                <a:ea typeface="ＭＳ Ｐゴシック" charset="-128"/>
              </a:rPr>
              <a:t>Response Coefficients in C</a:t>
            </a:r>
          </a:p>
        </p:txBody>
      </p:sp>
      <p:sp>
        <p:nvSpPr>
          <p:cNvPr id="3" name="Content Placeholder 2"/>
          <p:cNvSpPr>
            <a:spLocks noGrp="1"/>
          </p:cNvSpPr>
          <p:nvPr>
            <p:ph idx="1"/>
          </p:nvPr>
        </p:nvSpPr>
        <p:spPr>
          <a:xfrm>
            <a:off x="0" y="2895600"/>
            <a:ext cx="7315200" cy="1371600"/>
          </a:xfrm>
        </p:spPr>
        <p:txBody>
          <a:bodyPr/>
          <a:lstStyle/>
          <a:p>
            <a:pPr>
              <a:buFont typeface="Wingdings" charset="2"/>
              <a:buChar char="§"/>
            </a:pPr>
            <a:r>
              <a:rPr lang="en-US" smtClean="0">
                <a:effectLst>
                  <a:outerShdw blurRad="38100" dist="38100" dir="2700000" algn="tl">
                    <a:srgbClr val="C0C0C0"/>
                  </a:outerShdw>
                </a:effectLst>
                <a:ea typeface="ＭＳ Ｐゴシック" charset="-128"/>
              </a:rPr>
              <a:t>Response values (Rs)</a:t>
            </a:r>
          </a:p>
          <a:p>
            <a:pPr lvl="1">
              <a:buFont typeface="Wingdings" charset="2"/>
              <a:buChar char="§"/>
            </a:pPr>
            <a:r>
              <a:rPr lang="en-US" smtClean="0">
                <a:effectLst>
                  <a:outerShdw blurRad="38100" dist="38100" dir="2700000" algn="tl">
                    <a:srgbClr val="C0C0C0"/>
                  </a:outerShdw>
                </a:effectLst>
                <a:ea typeface="ＭＳ Ｐゴシック" charset="-128"/>
              </a:rPr>
              <a:t>Dot product of Bs and B to R transform coefficients</a:t>
            </a:r>
          </a:p>
        </p:txBody>
      </p:sp>
      <p:sp>
        <p:nvSpPr>
          <p:cNvPr id="4" name="TextBox 3"/>
          <p:cNvSpPr txBox="1">
            <a:spLocks noChangeArrowheads="1"/>
          </p:cNvSpPr>
          <p:nvPr/>
        </p:nvSpPr>
        <p:spPr bwMode="auto">
          <a:xfrm>
            <a:off x="76200" y="685800"/>
            <a:ext cx="7161213" cy="2066925"/>
          </a:xfrm>
          <a:prstGeom prst="rect">
            <a:avLst/>
          </a:prstGeom>
          <a:solidFill>
            <a:srgbClr val="0C569E"/>
          </a:solidFill>
          <a:ln w="38100">
            <a:solidFill>
              <a:schemeClr val="tx1"/>
            </a:solidFill>
            <a:miter lim="800000"/>
            <a:headEnd/>
            <a:tailEnd/>
          </a:ln>
          <a:effectLst>
            <a:outerShdw dist="20000" dir="5400000" rotWithShape="0">
              <a:srgbClr val="808080">
                <a:alpha val="37999"/>
              </a:srgbClr>
            </a:outerShdw>
          </a:effectLst>
        </p:spPr>
        <p:txBody>
          <a:bodyPr lIns="65306" tIns="32653" rIns="65306" bIns="32653">
            <a:spAutoFit/>
          </a:bodyPr>
          <a:lstStyle/>
          <a:p>
            <a:r>
              <a:rPr lang="en-US" sz="1000">
                <a:solidFill>
                  <a:srgbClr val="FFFF00"/>
                </a:solidFill>
              </a:rPr>
              <a:t>… for each color channel (c); for each BtoR record (curBlit)</a:t>
            </a:r>
          </a:p>
          <a:p>
            <a:r>
              <a:rPr lang="en-US" sz="1000">
                <a:solidFill>
                  <a:srgbClr val="FFFF00"/>
                </a:solidFill>
              </a:rPr>
              <a:t>const float* pBValues = &amp;pBTexture [ c ] [ uBlock * uNumModes ];</a:t>
            </a:r>
          </a:p>
          <a:p>
            <a:r>
              <a:rPr lang="en-US" sz="1000">
                <a:solidFill>
                  <a:srgbClr val="FFFF00"/>
                </a:solidFill>
              </a:rPr>
              <a:t>for (unsigned int uRMode = 0; uRMode &lt; uModes; uRMode++) </a:t>
            </a:r>
          </a:p>
          <a:p>
            <a:r>
              <a:rPr lang="en-US" sz="1000">
                <a:solidFill>
                  <a:srgbClr val="FFFF00"/>
                </a:solidFill>
              </a:rPr>
              <a:t>{</a:t>
            </a:r>
          </a:p>
          <a:p>
            <a:r>
              <a:rPr lang="en-US" sz="1000">
                <a:solidFill>
                  <a:srgbClr val="FFFF00"/>
                </a:solidFill>
              </a:rPr>
              <a:t>	const float* vBs = pBValues;</a:t>
            </a:r>
          </a:p>
          <a:p>
            <a:r>
              <a:rPr lang="en-US" sz="1000">
                <a:solidFill>
                  <a:srgbClr val="FFFF00"/>
                </a:solidFill>
              </a:rPr>
              <a:t>	const float* vBtoRs = &amp;pBtoRTexture [ curBlit.uBaseAddr + uRMode  * uNumModes ];</a:t>
            </a:r>
          </a:p>
          <a:p>
            <a:r>
              <a:rPr lang="en-US" sz="1000">
                <a:solidFill>
                  <a:srgbClr val="FFFF00"/>
                </a:solidFill>
              </a:rPr>
              <a:t>	float fVal = 0.0f;</a:t>
            </a:r>
          </a:p>
          <a:p>
            <a:r>
              <a:rPr lang="en-US" sz="1000">
                <a:solidFill>
                  <a:srgbClr val="FFFF00"/>
                </a:solidFill>
              </a:rPr>
              <a:t>	for (unsigned int uBMode = 0; uBMode &lt; uModes; uBMode++)</a:t>
            </a:r>
          </a:p>
          <a:p>
            <a:r>
              <a:rPr lang="en-US" sz="1000">
                <a:solidFill>
                  <a:srgbClr val="FFFF00"/>
                </a:solidFill>
              </a:rPr>
              <a:t>	{</a:t>
            </a:r>
          </a:p>
          <a:p>
            <a:r>
              <a:rPr lang="en-US" sz="1000">
                <a:solidFill>
                  <a:srgbClr val="FFFF00"/>
                </a:solidFill>
              </a:rPr>
              <a:t>		fVal += (*vBtoRs++) * (*vBs++);</a:t>
            </a:r>
          </a:p>
          <a:p>
            <a:r>
              <a:rPr lang="en-US" sz="1000">
                <a:solidFill>
                  <a:srgbClr val="FFFF00"/>
                </a:solidFill>
              </a:rPr>
              <a:t>	}</a:t>
            </a:r>
          </a:p>
          <a:p>
            <a:r>
              <a:rPr lang="en-US" sz="1000">
                <a:solidFill>
                  <a:srgbClr val="FFFF00"/>
                </a:solidFill>
              </a:rPr>
              <a:t>	pRTexture [ c ] [ blit.uRDest + uRMode] += fVal;</a:t>
            </a:r>
          </a:p>
          <a:p>
            <a:r>
              <a:rPr lang="en-US" sz="1000">
                <a:solidFill>
                  <a:srgbClr val="FFFF00"/>
                </a:solidFill>
              </a:rPr>
              <a:t>}</a:t>
            </a:r>
          </a:p>
        </p:txBody>
      </p:sp>
      <p:sp>
        <p:nvSpPr>
          <p:cNvPr id="5" name="Rectangle 4"/>
          <p:cNvSpPr>
            <a:spLocks noChangeArrowheads="1"/>
          </p:cNvSpPr>
          <p:nvPr/>
        </p:nvSpPr>
        <p:spPr bwMode="auto">
          <a:xfrm>
            <a:off x="1924050" y="2095500"/>
            <a:ext cx="1885950" cy="165100"/>
          </a:xfrm>
          <a:prstGeom prst="rect">
            <a:avLst/>
          </a:prstGeom>
          <a:noFill/>
          <a:ln w="25400">
            <a:solidFill>
              <a:srgbClr val="FF0000"/>
            </a:solidFill>
            <a:miter lim="800000"/>
            <a:headEnd/>
            <a:tailEnd/>
          </a:ln>
          <a:effectLst>
            <a:outerShdw dist="20000" dir="5400000" rotWithShape="0">
              <a:srgbClr val="808080">
                <a:alpha val="37999"/>
              </a:srgbClr>
            </a:outerShdw>
          </a:effectLst>
        </p:spPr>
        <p:txBody>
          <a:bodyPr anchor="ctr"/>
          <a:lstStyle/>
          <a:p>
            <a:pPr algn="ctr">
              <a:defRPr/>
            </a:pPr>
            <a:endParaRPr lang="en-US" dirty="0">
              <a:solidFill>
                <a:srgbClr val="FF0000"/>
              </a:solidFill>
              <a:latin typeface="+mn-lt"/>
              <a:ea typeface="+mn-ea"/>
            </a:endParaRPr>
          </a:p>
        </p:txBody>
      </p:sp>
      <p:sp>
        <p:nvSpPr>
          <p:cNvPr id="6" name="TextBox 5"/>
          <p:cNvSpPr txBox="1"/>
          <p:nvPr/>
        </p:nvSpPr>
        <p:spPr>
          <a:xfrm rot="19812609">
            <a:off x="5083972" y="968204"/>
            <a:ext cx="2242362" cy="769441"/>
          </a:xfrm>
          <a:prstGeom prst="rect">
            <a:avLst/>
          </a:prstGeom>
          <a:noFill/>
        </p:spPr>
        <p:txBody>
          <a:bodyPr wrap="none">
            <a:spAutoFit/>
          </a:bodyPr>
          <a:lstStyle/>
          <a:p>
            <a:pPr>
              <a:defRPr/>
            </a:pPr>
            <a:r>
              <a:rPr lang="en-US" sz="4400" b="1" spc="1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CODE</a:t>
            </a:r>
            <a:r>
              <a:rPr lang="en-US" sz="4000" b="1" spc="100" baseline="3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a:t>
            </a:r>
            <a:endParaRPr lang="en-US" sz="4400" b="1" spc="100" baseline="3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smtClean="0">
                <a:effectLst>
                  <a:outerShdw blurRad="38100" dist="38100" dir="2700000" algn="tl">
                    <a:srgbClr val="C0C0C0"/>
                  </a:outerShdw>
                </a:effectLst>
                <a:ea typeface="ＭＳ Ｐゴシック" charset="-128"/>
              </a:rPr>
              <a:t>Computing Interfaces in C</a:t>
            </a:r>
          </a:p>
        </p:txBody>
      </p:sp>
      <p:sp>
        <p:nvSpPr>
          <p:cNvPr id="3" name="Content Placeholder 2"/>
          <p:cNvSpPr>
            <a:spLocks noGrp="1"/>
          </p:cNvSpPr>
          <p:nvPr>
            <p:ph idx="1"/>
          </p:nvPr>
        </p:nvSpPr>
        <p:spPr>
          <a:xfrm>
            <a:off x="0" y="3048000"/>
            <a:ext cx="7315200" cy="1219200"/>
          </a:xfrm>
        </p:spPr>
        <p:txBody>
          <a:bodyPr/>
          <a:lstStyle/>
          <a:p>
            <a:pPr>
              <a:buFont typeface="Wingdings" charset="2"/>
              <a:buChar char="§"/>
            </a:pPr>
            <a:r>
              <a:rPr lang="en-US" smtClean="0">
                <a:effectLst>
                  <a:outerShdw blurRad="38100" dist="38100" dir="2700000" algn="tl">
                    <a:srgbClr val="C0C0C0"/>
                  </a:outerShdw>
                </a:effectLst>
                <a:ea typeface="ＭＳ Ｐゴシック" charset="-128"/>
              </a:rPr>
              <a:t>Interface dot products added to result lightmap</a:t>
            </a:r>
          </a:p>
          <a:p>
            <a:pPr lvl="1">
              <a:buFont typeface="Wingdings" charset="2"/>
              <a:buChar char="§"/>
            </a:pPr>
            <a:r>
              <a:rPr lang="en-US" smtClean="0">
                <a:effectLst>
                  <a:outerShdw blurRad="38100" dist="38100" dir="2700000" algn="tl">
                    <a:srgbClr val="C0C0C0"/>
                  </a:outerShdw>
                </a:effectLst>
                <a:ea typeface="ＭＳ Ｐゴシック" charset="-128"/>
              </a:rPr>
              <a:t>Dot product of Rs and Interface transform coefficients</a:t>
            </a:r>
          </a:p>
        </p:txBody>
      </p:sp>
      <p:sp>
        <p:nvSpPr>
          <p:cNvPr id="4" name="TextBox 3"/>
          <p:cNvSpPr txBox="1">
            <a:spLocks noChangeArrowheads="1"/>
          </p:cNvSpPr>
          <p:nvPr/>
        </p:nvSpPr>
        <p:spPr bwMode="auto">
          <a:xfrm>
            <a:off x="76200" y="685800"/>
            <a:ext cx="7161213" cy="2220913"/>
          </a:xfrm>
          <a:prstGeom prst="rect">
            <a:avLst/>
          </a:prstGeom>
          <a:solidFill>
            <a:srgbClr val="0C569E"/>
          </a:solidFill>
          <a:ln w="38100">
            <a:solidFill>
              <a:schemeClr val="tx1"/>
            </a:solidFill>
            <a:miter lim="800000"/>
            <a:headEnd/>
            <a:tailEnd/>
          </a:ln>
          <a:effectLst>
            <a:outerShdw dist="20000" dir="5400000" rotWithShape="0">
              <a:srgbClr val="808080">
                <a:alpha val="37999"/>
              </a:srgbClr>
            </a:outerShdw>
          </a:effectLst>
        </p:spPr>
        <p:txBody>
          <a:bodyPr lIns="65306" tIns="32653" rIns="65306" bIns="32653">
            <a:spAutoFit/>
          </a:bodyPr>
          <a:lstStyle/>
          <a:p>
            <a:r>
              <a:rPr lang="en-US" sz="1000">
                <a:solidFill>
                  <a:srgbClr val="FFFF00"/>
                </a:solidFill>
              </a:rPr>
              <a:t>… for each color channel (c); for each Interface record (curBlit)</a:t>
            </a:r>
          </a:p>
          <a:p>
            <a:r>
              <a:rPr lang="en-US" sz="1000">
                <a:solidFill>
                  <a:srgbClr val="FFFF00"/>
                </a:solidFill>
              </a:rPr>
              <a:t>const float* pRValues = &amp;pRTexture [ c ] [ curBlit.uRStart ];</a:t>
            </a:r>
          </a:p>
          <a:p>
            <a:r>
              <a:rPr lang="en-US" sz="1000">
                <a:solidFill>
                  <a:srgbClr val="FFFF00"/>
                </a:solidFill>
              </a:rPr>
              <a:t>float* pDest =  &amp;pResultTexture [ c ] [ curBlit.uDstStart ];</a:t>
            </a:r>
          </a:p>
          <a:p>
            <a:r>
              <a:rPr lang="en-US" sz="1000">
                <a:solidFill>
                  <a:srgbClr val="FFFF00"/>
                </a:solidFill>
              </a:rPr>
              <a:t>for (unsigned int t = 0; t &lt; uNumInterfaceTexels; t++) // (simplified, see Us example for result texel addressing)</a:t>
            </a:r>
          </a:p>
          <a:p>
            <a:r>
              <a:rPr lang="en-US" sz="1000">
                <a:solidFill>
                  <a:srgbClr val="FFFF00"/>
                </a:solidFill>
              </a:rPr>
              <a:t>{</a:t>
            </a:r>
          </a:p>
          <a:p>
            <a:r>
              <a:rPr lang="en-US" sz="1000">
                <a:solidFill>
                  <a:srgbClr val="FFFF00"/>
                </a:solidFill>
              </a:rPr>
              <a:t>	const float* vIs = &amp;pInterfaceTexture [ curBlit.uSrcStart + t * uNumModes ];</a:t>
            </a:r>
          </a:p>
          <a:p>
            <a:r>
              <a:rPr lang="en-US" sz="1000">
                <a:solidFill>
                  <a:srgbClr val="FFFF00"/>
                </a:solidFill>
              </a:rPr>
              <a:t>	const float* vRs = pRValues;</a:t>
            </a:r>
          </a:p>
          <a:p>
            <a:r>
              <a:rPr lang="en-US" sz="1000">
                <a:solidFill>
                  <a:srgbClr val="FFFF00"/>
                </a:solidFill>
              </a:rPr>
              <a:t>	float fVal = 0.0f;</a:t>
            </a:r>
          </a:p>
          <a:p>
            <a:r>
              <a:rPr lang="en-US" sz="1000">
                <a:solidFill>
                  <a:srgbClr val="FFFF00"/>
                </a:solidFill>
              </a:rPr>
              <a:t>	for (unsigned int uMode=0; uMode &lt; uNumModes; uMode++) </a:t>
            </a:r>
          </a:p>
          <a:p>
            <a:r>
              <a:rPr lang="en-US" sz="1000">
                <a:solidFill>
                  <a:srgbClr val="FFFF00"/>
                </a:solidFill>
              </a:rPr>
              <a:t>	{</a:t>
            </a:r>
          </a:p>
          <a:p>
            <a:r>
              <a:rPr lang="en-US" sz="1000">
                <a:solidFill>
                  <a:srgbClr val="FFFF00"/>
                </a:solidFill>
              </a:rPr>
              <a:t>		fVal += (*vRs++) * (*vIs++);</a:t>
            </a:r>
          </a:p>
          <a:p>
            <a:r>
              <a:rPr lang="en-US" sz="1000">
                <a:solidFill>
                  <a:srgbClr val="FFFF00"/>
                </a:solidFill>
              </a:rPr>
              <a:t>	}</a:t>
            </a:r>
          </a:p>
          <a:p>
            <a:r>
              <a:rPr lang="en-US" sz="1000">
                <a:solidFill>
                  <a:srgbClr val="FFFF00"/>
                </a:solidFill>
              </a:rPr>
              <a:t>	*pDest++ += fVal;</a:t>
            </a:r>
          </a:p>
          <a:p>
            <a:r>
              <a:rPr lang="en-US" sz="1000">
                <a:solidFill>
                  <a:srgbClr val="FFFF00"/>
                </a:solidFill>
              </a:rPr>
              <a:t>}</a:t>
            </a:r>
          </a:p>
        </p:txBody>
      </p:sp>
      <p:sp>
        <p:nvSpPr>
          <p:cNvPr id="5" name="Rectangle 4"/>
          <p:cNvSpPr>
            <a:spLocks noChangeArrowheads="1"/>
          </p:cNvSpPr>
          <p:nvPr/>
        </p:nvSpPr>
        <p:spPr bwMode="auto">
          <a:xfrm>
            <a:off x="1911350" y="2241550"/>
            <a:ext cx="1682750" cy="165100"/>
          </a:xfrm>
          <a:prstGeom prst="rect">
            <a:avLst/>
          </a:prstGeom>
          <a:noFill/>
          <a:ln w="25400">
            <a:solidFill>
              <a:srgbClr val="FF0000"/>
            </a:solidFill>
            <a:miter lim="800000"/>
            <a:headEnd/>
            <a:tailEnd/>
          </a:ln>
          <a:effectLst>
            <a:outerShdw dist="20000" dir="5400000" rotWithShape="0">
              <a:srgbClr val="808080">
                <a:alpha val="37999"/>
              </a:srgbClr>
            </a:outerShdw>
          </a:effectLst>
        </p:spPr>
        <p:txBody>
          <a:bodyPr anchor="ctr"/>
          <a:lstStyle/>
          <a:p>
            <a:pPr algn="ctr">
              <a:defRPr/>
            </a:pPr>
            <a:endParaRPr lang="en-US" dirty="0">
              <a:solidFill>
                <a:srgbClr val="FF0000"/>
              </a:solidFill>
              <a:latin typeface="+mn-lt"/>
              <a:ea typeface="+mn-ea"/>
            </a:endParaRPr>
          </a:p>
        </p:txBody>
      </p:sp>
      <p:sp>
        <p:nvSpPr>
          <p:cNvPr id="6" name="TextBox 5"/>
          <p:cNvSpPr txBox="1"/>
          <p:nvPr/>
        </p:nvSpPr>
        <p:spPr>
          <a:xfrm rot="19812609">
            <a:off x="5083972" y="968204"/>
            <a:ext cx="2242362" cy="769441"/>
          </a:xfrm>
          <a:prstGeom prst="rect">
            <a:avLst/>
          </a:prstGeom>
          <a:noFill/>
        </p:spPr>
        <p:txBody>
          <a:bodyPr wrap="none">
            <a:spAutoFit/>
          </a:bodyPr>
          <a:lstStyle/>
          <a:p>
            <a:pPr>
              <a:defRPr/>
            </a:pPr>
            <a:r>
              <a:rPr lang="en-US" sz="4400" b="1" spc="1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CODE</a:t>
            </a:r>
            <a:r>
              <a:rPr lang="en-US" sz="4000" b="1" spc="100" baseline="3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a:t>
            </a:r>
            <a:endParaRPr lang="en-US" sz="4400" b="1" spc="100" baseline="3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effectLst>
                  <a:outerShdw blurRad="38100" dist="38100" dir="2700000" algn="tl">
                    <a:srgbClr val="C0C0C0"/>
                  </a:outerShdw>
                </a:effectLst>
                <a:ea typeface="ＭＳ Ｐゴシック" charset="-128"/>
              </a:rPr>
              <a:t>Parallel Arithmetic</a:t>
            </a:r>
          </a:p>
        </p:txBody>
      </p:sp>
      <p:sp>
        <p:nvSpPr>
          <p:cNvPr id="3" name="Content Placeholder 2"/>
          <p:cNvSpPr>
            <a:spLocks noGrp="1"/>
          </p:cNvSpPr>
          <p:nvPr>
            <p:ph idx="1"/>
          </p:nvPr>
        </p:nvSpPr>
        <p:spPr>
          <a:xfrm>
            <a:off x="0" y="603250"/>
            <a:ext cx="7239000" cy="3429000"/>
          </a:xfrm>
        </p:spPr>
        <p:txBody>
          <a:bodyPr/>
          <a:lstStyle/>
          <a:p>
            <a:pPr>
              <a:buFont typeface="Wingdings" charset="2"/>
              <a:buChar char="§"/>
            </a:pPr>
            <a:r>
              <a:rPr lang="en-US" smtClean="0">
                <a:effectLst>
                  <a:outerShdw blurRad="38100" dist="38100" dir="2700000" algn="tl">
                    <a:srgbClr val="C0C0C0"/>
                  </a:outerShdw>
                </a:effectLst>
                <a:ea typeface="ＭＳ Ｐゴシック" charset="-128"/>
              </a:rPr>
              <a:t>NEON extension SIMD instructions (</a:t>
            </a:r>
            <a:r>
              <a:rPr lang="en-US" smtClean="0">
                <a:effectLst>
                  <a:outerShdw blurRad="38100" dist="38100" dir="2700000" algn="tl">
                    <a:srgbClr val="C0C0C0"/>
                  </a:outerShdw>
                </a:effectLst>
                <a:ea typeface="ＭＳ Ｐゴシック" charset="-128"/>
                <a:hlinkClick r:id="rId3"/>
              </a:rPr>
              <a:t>ARM07</a:t>
            </a:r>
            <a:r>
              <a:rPr lang="en-US" smtClean="0">
                <a:effectLst>
                  <a:outerShdw blurRad="38100" dist="38100" dir="2700000" algn="tl">
                    <a:srgbClr val="C0C0C0"/>
                  </a:outerShdw>
                </a:effectLst>
                <a:ea typeface="ＭＳ Ｐゴシック" charset="-128"/>
              </a:rPr>
              <a:t>)</a:t>
            </a:r>
          </a:p>
          <a:p>
            <a:pPr lvl="1">
              <a:buFont typeface="Wingdings" charset="2"/>
              <a:buChar char="§"/>
            </a:pPr>
            <a:r>
              <a:rPr lang="en-US" smtClean="0">
                <a:effectLst>
                  <a:outerShdw blurRad="38100" dist="38100" dir="2700000" algn="tl">
                    <a:srgbClr val="C0C0C0"/>
                  </a:outerShdw>
                </a:effectLst>
                <a:ea typeface="ＭＳ Ｐゴシック" charset="-128"/>
              </a:rPr>
              <a:t>16 Vector (Q)uad floating point registers</a:t>
            </a:r>
          </a:p>
          <a:p>
            <a:pPr lvl="1">
              <a:buFont typeface="Wingdings" charset="2"/>
              <a:buChar char="§"/>
            </a:pPr>
            <a:r>
              <a:rPr lang="en-US" smtClean="0">
                <a:effectLst>
                  <a:outerShdw blurRad="38100" dist="38100" dir="2700000" algn="tl">
                    <a:srgbClr val="C0C0C0"/>
                  </a:outerShdw>
                </a:effectLst>
                <a:ea typeface="ＭＳ Ｐゴシック" charset="-128"/>
              </a:rPr>
              <a:t>Armv7 has 13 stages, with neon 10 stage </a:t>
            </a:r>
            <a:r>
              <a:rPr lang="en-US" smtClean="0">
                <a:effectLst>
                  <a:outerShdw blurRad="38100" dist="38100" dir="2700000" algn="tl">
                    <a:srgbClr val="C0C0C0"/>
                  </a:outerShdw>
                </a:effectLst>
                <a:ea typeface="ＭＳ Ｐゴシック" charset="-128"/>
                <a:hlinkClick r:id="rId4"/>
              </a:rPr>
              <a:t>pipeline</a:t>
            </a:r>
            <a:endParaRPr lang="en-US" smtClean="0">
              <a:effectLst>
                <a:outerShdw blurRad="38100" dist="38100" dir="2700000" algn="tl">
                  <a:srgbClr val="C0C0C0"/>
                </a:outerShdw>
              </a:effectLst>
              <a:ea typeface="ＭＳ Ｐゴシック" charset="-128"/>
            </a:endParaRPr>
          </a:p>
          <a:p>
            <a:pPr>
              <a:buFont typeface="Wingdings" charset="2"/>
              <a:buChar char="§"/>
            </a:pPr>
            <a:r>
              <a:rPr lang="en-US" smtClean="0">
                <a:effectLst>
                  <a:outerShdw blurRad="38100" dist="38100" dir="2700000" algn="tl">
                    <a:srgbClr val="C0C0C0"/>
                  </a:outerShdw>
                </a:effectLst>
                <a:ea typeface="ＭＳ Ｐゴシック" charset="-128"/>
              </a:rPr>
              <a:t>Method (</a:t>
            </a:r>
            <a:r>
              <a:rPr lang="en-US" sz="1800" smtClean="0">
                <a:effectLst>
                  <a:outerShdw blurRad="38100" dist="38100" dir="2700000" algn="tl">
                    <a:srgbClr val="C0C0C0"/>
                  </a:outerShdw>
                </a:effectLst>
                <a:ea typeface="ＭＳ Ｐゴシック" charset="-128"/>
              </a:rPr>
              <a:t>XCode4 use </a:t>
            </a:r>
            <a:r>
              <a:rPr lang="en-US" sz="1800" smtClean="0">
                <a:effectLst>
                  <a:outerShdw blurRad="38100" dist="38100" dir="2700000" algn="tl">
                    <a:srgbClr val="C0C0C0"/>
                  </a:outerShdw>
                </a:effectLst>
                <a:ea typeface="ＭＳ Ｐゴシック" charset="-128"/>
                <a:hlinkClick r:id="rId5"/>
              </a:rPr>
              <a:t>-save-temps</a:t>
            </a:r>
            <a:r>
              <a:rPr lang="en-US" sz="1800" smtClean="0">
                <a:effectLst>
                  <a:outerShdw blurRad="38100" dist="38100" dir="2700000" algn="tl">
                    <a:srgbClr val="C0C0C0"/>
                  </a:outerShdw>
                </a:effectLst>
                <a:ea typeface="ＭＳ Ｐゴシック" charset="-128"/>
              </a:rPr>
              <a:t> to recover generated asm</a:t>
            </a:r>
            <a:r>
              <a:rPr lang="en-US" sz="2800" smtClean="0">
                <a:effectLst>
                  <a:outerShdw blurRad="38100" dist="38100" dir="2700000" algn="tl">
                    <a:srgbClr val="C0C0C0"/>
                  </a:outerShdw>
                </a:effectLst>
                <a:ea typeface="ＭＳ Ｐゴシック" charset="-128"/>
              </a:rPr>
              <a:t>)</a:t>
            </a:r>
            <a:endParaRPr lang="en-US" smtClean="0">
              <a:effectLst>
                <a:outerShdw blurRad="38100" dist="38100" dir="2700000" algn="tl">
                  <a:srgbClr val="C0C0C0"/>
                </a:outerShdw>
              </a:effectLst>
              <a:ea typeface="ＭＳ Ｐゴシック" charset="-128"/>
            </a:endParaRPr>
          </a:p>
          <a:p>
            <a:pPr lvl="1">
              <a:buFont typeface="Wingdings" charset="2"/>
              <a:buChar char="§"/>
            </a:pPr>
            <a:r>
              <a:rPr lang="en-US" smtClean="0">
                <a:effectLst>
                  <a:outerShdw blurRad="38100" dist="38100" dir="2700000" algn="tl">
                    <a:srgbClr val="C0C0C0"/>
                  </a:outerShdw>
                </a:effectLst>
                <a:ea typeface="ＭＳ Ｐゴシック" charset="-128"/>
              </a:rPr>
              <a:t>Intrinsics (</a:t>
            </a:r>
            <a:r>
              <a:rPr lang="en-US" sz="1800" smtClean="0">
                <a:effectLst>
                  <a:outerShdw blurRad="38100" dist="38100" dir="2700000" algn="tl">
                    <a:srgbClr val="C0C0C0"/>
                  </a:outerShdw>
                </a:effectLst>
                <a:ea typeface="ＭＳ Ｐゴシック" charset="-128"/>
                <a:hlinkClick r:id="rId6"/>
              </a:rPr>
              <a:t>ARM07</a:t>
            </a:r>
            <a:r>
              <a:rPr lang="en-US" sz="1800" smtClean="0">
                <a:effectLst>
                  <a:outerShdw blurRad="38100" dist="38100" dir="2700000" algn="tl">
                    <a:srgbClr val="C0C0C0"/>
                  </a:outerShdw>
                </a:effectLst>
                <a:ea typeface="ＭＳ Ｐゴシック" charset="-128"/>
              </a:rPr>
              <a:t>,</a:t>
            </a:r>
            <a:r>
              <a:rPr lang="en-US" sz="1800" smtClean="0">
                <a:effectLst>
                  <a:outerShdw blurRad="38100" dist="38100" dir="2700000" algn="tl">
                    <a:srgbClr val="C0C0C0"/>
                  </a:outerShdw>
                </a:effectLst>
                <a:ea typeface="ＭＳ Ｐゴシック" charset="-128"/>
                <a:hlinkClick r:id="rId7"/>
              </a:rPr>
              <a:t>GCC Builtins</a:t>
            </a:r>
            <a:r>
              <a:rPr lang="en-US" smtClean="0">
                <a:effectLst>
                  <a:outerShdw blurRad="38100" dist="38100" dir="2700000" algn="tl">
                    <a:srgbClr val="C0C0C0"/>
                  </a:outerShdw>
                </a:effectLst>
                <a:ea typeface="ＭＳ Ｐゴシック" charset="-128"/>
              </a:rPr>
              <a:t>)</a:t>
            </a:r>
          </a:p>
          <a:p>
            <a:pPr lvl="1">
              <a:buFont typeface="Wingdings" charset="2"/>
              <a:buChar char="§"/>
            </a:pPr>
            <a:r>
              <a:rPr lang="en-US" smtClean="0">
                <a:effectLst>
                  <a:outerShdw blurRad="38100" dist="38100" dir="2700000" algn="tl">
                    <a:srgbClr val="C0C0C0"/>
                  </a:outerShdw>
                </a:effectLst>
                <a:ea typeface="ＭＳ Ｐゴシック" charset="-128"/>
              </a:rPr>
              <a:t>gcc inline assembly (</a:t>
            </a:r>
            <a:r>
              <a:rPr lang="en-US" sz="1800" smtClean="0">
                <a:effectLst>
                  <a:outerShdw blurRad="38100" dist="38100" dir="2700000" algn="tl">
                    <a:srgbClr val="C0C0C0"/>
                  </a:outerShdw>
                </a:effectLst>
                <a:ea typeface="ＭＳ Ｐゴシック" charset="-128"/>
                <a:hlinkClick r:id="rId8"/>
              </a:rPr>
              <a:t>cookbook</a:t>
            </a:r>
            <a:r>
              <a:rPr lang="en-US" sz="1800" smtClean="0">
                <a:effectLst>
                  <a:outerShdw blurRad="38100" dist="38100" dir="2700000" algn="tl">
                    <a:srgbClr val="C0C0C0"/>
                  </a:outerShdw>
                </a:effectLst>
                <a:ea typeface="ＭＳ Ｐゴシック" charset="-128"/>
              </a:rPr>
              <a:t>, </a:t>
            </a:r>
            <a:r>
              <a:rPr lang="en-US" sz="1800" smtClean="0">
                <a:effectLst>
                  <a:outerShdw blurRad="38100" dist="38100" dir="2700000" algn="tl">
                    <a:srgbClr val="C0C0C0"/>
                  </a:outerShdw>
                </a:effectLst>
                <a:ea typeface="ＭＳ Ｐゴシック" charset="-128"/>
                <a:hlinkClick r:id="rId9"/>
              </a:rPr>
              <a:t>Dylan</a:t>
            </a:r>
            <a:r>
              <a:rPr lang="en-US" sz="1800" smtClean="0">
                <a:effectLst>
                  <a:outerShdw blurRad="38100" dist="38100" dir="2700000" algn="tl">
                    <a:srgbClr val="C0C0C0"/>
                  </a:outerShdw>
                </a:effectLst>
                <a:ea typeface="ＭＳ Ｐゴシック" charset="-128"/>
              </a:rPr>
              <a:t>)</a:t>
            </a:r>
          </a:p>
          <a:p>
            <a:pPr lvl="1">
              <a:buFont typeface="Wingdings" charset="2"/>
              <a:buChar char="§"/>
            </a:pPr>
            <a:r>
              <a:rPr lang="en-US" sz="1800" smtClean="0">
                <a:effectLst>
                  <a:outerShdw blurRad="38100" dist="38100" dir="2700000" algn="tl">
                    <a:srgbClr val="C0C0C0"/>
                  </a:outerShdw>
                </a:effectLst>
                <a:ea typeface="ＭＳ Ｐゴシック" charset="-128"/>
              </a:rPr>
              <a:t>Raw assembly modules (</a:t>
            </a:r>
            <a:r>
              <a:rPr lang="en-US" sz="1800" smtClean="0">
                <a:effectLst>
                  <a:outerShdw blurRad="38100" dist="38100" dir="2700000" algn="tl">
                    <a:srgbClr val="C0C0C0"/>
                  </a:outerShdw>
                </a:effectLst>
                <a:ea typeface="ＭＳ Ｐゴシック" charset="-128"/>
                <a:hlinkClick r:id="rId10"/>
              </a:rPr>
              <a:t>.s</a:t>
            </a:r>
            <a:r>
              <a:rPr lang="en-US" sz="1800" smtClean="0">
                <a:effectLst>
                  <a:outerShdw blurRad="38100" dist="38100" dir="2700000" algn="tl">
                    <a:srgbClr val="C0C0C0"/>
                  </a:outerShdw>
                </a:effectLst>
                <a:ea typeface="ＭＳ Ｐゴシック" charset="-128"/>
              </a:rPr>
              <a:t>)</a:t>
            </a:r>
            <a:endParaRPr lang="en-US" smtClean="0">
              <a:effectLst>
                <a:outerShdw blurRad="38100" dist="38100" dir="2700000" algn="tl">
                  <a:srgbClr val="C0C0C0"/>
                </a:outerShdw>
              </a:effectLst>
              <a:ea typeface="ＭＳ Ｐゴシック" charset="-128"/>
            </a:endParaRPr>
          </a:p>
        </p:txBody>
      </p:sp>
      <p:pic>
        <p:nvPicPr>
          <p:cNvPr id="27652" name="Picture 3" descr="IMG_0082.jpg"/>
          <p:cNvPicPr>
            <a:picLocks noChangeAspect="1"/>
          </p:cNvPicPr>
          <p:nvPr/>
        </p:nvPicPr>
        <p:blipFill>
          <a:blip r:embed="rId11"/>
          <a:srcRect l="17284" t="7292" b="24846"/>
          <a:stretch>
            <a:fillRect/>
          </a:stretch>
        </p:blipFill>
        <p:spPr bwMode="auto">
          <a:xfrm rot="-5400000">
            <a:off x="5842000" y="2647950"/>
            <a:ext cx="1352550" cy="1479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smtClean="0">
                <a:effectLst>
                  <a:outerShdw blurRad="38100" dist="38100" dir="2700000" algn="tl">
                    <a:srgbClr val="C0C0C0"/>
                  </a:outerShdw>
                </a:effectLst>
                <a:ea typeface="ＭＳ Ｐゴシック" charset="-128"/>
              </a:rPr>
              <a:t>Computing Bs using NEON</a:t>
            </a:r>
          </a:p>
        </p:txBody>
      </p:sp>
      <p:sp>
        <p:nvSpPr>
          <p:cNvPr id="5" name="Content Placeholder 4"/>
          <p:cNvSpPr>
            <a:spLocks noGrp="1"/>
          </p:cNvSpPr>
          <p:nvPr>
            <p:ph idx="1"/>
          </p:nvPr>
        </p:nvSpPr>
        <p:spPr>
          <a:xfrm>
            <a:off x="0" y="685800"/>
            <a:ext cx="3505200" cy="3429000"/>
          </a:xfrm>
        </p:spPr>
        <p:txBody>
          <a:bodyPr/>
          <a:lstStyle/>
          <a:p>
            <a:pPr>
              <a:buFont typeface="Wingdings" charset="2"/>
              <a:buChar char="§"/>
            </a:pPr>
            <a:r>
              <a:rPr lang="en-US" sz="2000" smtClean="0">
                <a:effectLst>
                  <a:outerShdw blurRad="38100" dist="38100" dir="2700000" algn="tl">
                    <a:srgbClr val="C0C0C0"/>
                  </a:outerShdw>
                </a:effectLst>
                <a:ea typeface="ＭＳ Ｐゴシック" charset="-128"/>
              </a:rPr>
              <a:t>Each Block</a:t>
            </a:r>
          </a:p>
          <a:p>
            <a:pPr lvl="1">
              <a:buFont typeface="Wingdings" charset="2"/>
              <a:buChar char="§"/>
            </a:pPr>
            <a:r>
              <a:rPr lang="en-US" sz="1800" smtClean="0">
                <a:effectLst>
                  <a:outerShdw blurRad="38100" dist="38100" dir="2700000" algn="tl">
                    <a:srgbClr val="C0C0C0"/>
                  </a:outerShdw>
                </a:effectLst>
                <a:ea typeface="ＭＳ Ｐゴシック" charset="-128"/>
              </a:rPr>
              <a:t>Zero Bs (12 modes)</a:t>
            </a:r>
          </a:p>
          <a:p>
            <a:pPr lvl="1">
              <a:buFont typeface="Wingdings" charset="2"/>
              <a:buChar char="§"/>
            </a:pPr>
            <a:r>
              <a:rPr lang="en-US" sz="1800" smtClean="0">
                <a:effectLst>
                  <a:outerShdw blurRad="38100" dist="38100" dir="2700000" algn="tl">
                    <a:srgbClr val="C0C0C0"/>
                  </a:outerShdw>
                </a:effectLst>
                <a:ea typeface="ＭＳ Ｐゴシック" charset="-128"/>
              </a:rPr>
              <a:t>Multiply accumulate over the texels in the block</a:t>
            </a:r>
          </a:p>
          <a:p>
            <a:pPr lvl="1">
              <a:buFont typeface="Wingdings" charset="2"/>
              <a:buChar char="§"/>
            </a:pPr>
            <a:r>
              <a:rPr lang="en-US" sz="1800" smtClean="0">
                <a:effectLst>
                  <a:outerShdw blurRad="38100" dist="38100" dir="2700000" algn="tl">
                    <a:srgbClr val="C0C0C0"/>
                  </a:outerShdw>
                </a:effectLst>
                <a:ea typeface="ＭＳ Ｐゴシック" charset="-128"/>
              </a:rPr>
              <a:t>Store Bs</a:t>
            </a:r>
          </a:p>
          <a:p>
            <a:pPr>
              <a:buFont typeface="Wingdings" charset="2"/>
              <a:buChar char="§"/>
            </a:pPr>
            <a:r>
              <a:rPr lang="en-US" sz="2000" smtClean="0">
                <a:effectLst>
                  <a:outerShdw blurRad="38100" dist="38100" dir="2700000" algn="tl">
                    <a:srgbClr val="C0C0C0"/>
                  </a:outerShdw>
                </a:effectLst>
                <a:ea typeface="ＭＳ Ｐゴシック" charset="-128"/>
              </a:rPr>
              <a:t>Accumulating entirely in registers away from DRAM</a:t>
            </a:r>
          </a:p>
          <a:p>
            <a:pPr lvl="1">
              <a:buFont typeface="Wingdings" charset="2"/>
              <a:buChar char="§"/>
            </a:pPr>
            <a:r>
              <a:rPr lang="en-US" sz="1600" smtClean="0">
                <a:effectLst>
                  <a:outerShdw blurRad="38100" dist="38100" dir="2700000" algn="tl">
                    <a:srgbClr val="C0C0C0"/>
                  </a:outerShdw>
                </a:effectLst>
                <a:ea typeface="ＭＳ Ｐゴシック" charset="-128"/>
              </a:rPr>
              <a:t>XCode4 –o3 unrolls loop</a:t>
            </a:r>
          </a:p>
        </p:txBody>
      </p:sp>
      <p:sp>
        <p:nvSpPr>
          <p:cNvPr id="7" name="TextBox 6"/>
          <p:cNvSpPr txBox="1">
            <a:spLocks noChangeArrowheads="1"/>
          </p:cNvSpPr>
          <p:nvPr/>
        </p:nvSpPr>
        <p:spPr bwMode="auto">
          <a:xfrm>
            <a:off x="3429000" y="685800"/>
            <a:ext cx="3810000" cy="3389313"/>
          </a:xfrm>
          <a:prstGeom prst="rect">
            <a:avLst/>
          </a:prstGeom>
          <a:solidFill>
            <a:srgbClr val="0C569E"/>
          </a:solidFill>
          <a:ln w="38100">
            <a:solidFill>
              <a:schemeClr val="tx1"/>
            </a:solidFill>
            <a:miter lim="800000"/>
            <a:headEnd/>
            <a:tailEnd/>
          </a:ln>
          <a:effectLst>
            <a:outerShdw dist="20000" dir="5400000" rotWithShape="0">
              <a:srgbClr val="808080">
                <a:alpha val="37999"/>
              </a:srgbClr>
            </a:outerShdw>
          </a:effectLst>
        </p:spPr>
        <p:txBody>
          <a:bodyPr lIns="65306" tIns="32653" rIns="65306" bIns="32653">
            <a:spAutoFit/>
          </a:bodyPr>
          <a:lstStyle/>
          <a:p>
            <a:r>
              <a:rPr lang="en-US" sz="800">
                <a:solidFill>
                  <a:srgbClr val="FFFF00"/>
                </a:solidFill>
              </a:rPr>
              <a:t>asm volatile ( // zero 12 Bs q8-q10</a:t>
            </a:r>
          </a:p>
          <a:p>
            <a:r>
              <a:rPr lang="en-US" sz="800">
                <a:solidFill>
                  <a:srgbClr val="FFFF00"/>
                </a:solidFill>
              </a:rPr>
              <a:t>	“vsub.i32 q8, q8, q8		\n” // q-q = 0</a:t>
            </a:r>
          </a:p>
          <a:p>
            <a:r>
              <a:rPr lang="en-US" sz="800">
                <a:solidFill>
                  <a:srgbClr val="FFFF00"/>
                </a:solidFill>
              </a:rPr>
              <a:t>	“vsub.i32 q9, q9, q9		\n” // q-q = 0</a:t>
            </a:r>
          </a:p>
          <a:p>
            <a:r>
              <a:rPr lang="en-US" sz="800">
                <a:solidFill>
                  <a:srgbClr val="FFFF00"/>
                </a:solidFill>
              </a:rPr>
              <a:t>	“vsub.i32 q10, q10, q10	\n” // q-q = 0</a:t>
            </a:r>
          </a:p>
          <a:p>
            <a:r>
              <a:rPr lang="en-US" sz="800">
                <a:solidFill>
                  <a:srgbClr val="FFFF00"/>
                </a:solidFill>
              </a:rPr>
              <a:t>	: : : “q8”, “q9”, “q10” // q8-q10 ‘clobbered’</a:t>
            </a:r>
          </a:p>
          <a:p>
            <a:r>
              <a:rPr lang="en-US" sz="800">
                <a:solidFill>
                  <a:srgbClr val="FFFF00"/>
                </a:solidFill>
              </a:rPr>
              <a:t>);</a:t>
            </a:r>
          </a:p>
          <a:p>
            <a:r>
              <a:rPr lang="en-US" sz="800">
                <a:solidFill>
                  <a:srgbClr val="FFFF00"/>
                </a:solidFill>
              </a:rPr>
              <a:t>for (unsigned int x=0; x&lt;uSize; x++) {</a:t>
            </a:r>
          </a:p>
          <a:p>
            <a:r>
              <a:rPr lang="en-US" sz="800">
                <a:solidFill>
                  <a:srgbClr val="FFFF00"/>
                </a:solidFill>
              </a:rPr>
              <a:t>          const float* pLightProjection=&amp;pLightProjectionTexture [ x*NUM_MODES ];</a:t>
            </a:r>
          </a:p>
          <a:p>
            <a:r>
              <a:rPr lang="en-US" sz="800">
                <a:solidFill>
                  <a:srgbClr val="FFFF00"/>
                </a:solidFill>
              </a:rPr>
              <a:t>          const float fDirectxAlebdo = pDirect [ x ] * pAlbedo [ x ];</a:t>
            </a:r>
          </a:p>
          <a:p>
            <a:r>
              <a:rPr lang="en-US" sz="800">
                <a:solidFill>
                  <a:srgbClr val="FFFF00"/>
                </a:solidFill>
              </a:rPr>
              <a:t>          asm volatile (</a:t>
            </a:r>
          </a:p>
          <a:p>
            <a:r>
              <a:rPr lang="en-US" sz="800">
                <a:solidFill>
                  <a:srgbClr val="FFFF00"/>
                </a:solidFill>
              </a:rPr>
              <a:t>	“vldmia %0, { q0-q2 }	\n” // load light basis 	“vdup.32 q15, %1		\n” // q15 = fMul</a:t>
            </a:r>
          </a:p>
          <a:p>
            <a:r>
              <a:rPr lang="en-US" sz="800">
                <a:solidFill>
                  <a:srgbClr val="FFFF00"/>
                </a:solidFill>
              </a:rPr>
              <a:t>	“vmla.f32 q8, q0, q15	\n” // mul/acc 4 Bs</a:t>
            </a:r>
          </a:p>
          <a:p>
            <a:r>
              <a:rPr lang="en-US" sz="800">
                <a:solidFill>
                  <a:srgbClr val="FFFF00"/>
                </a:solidFill>
              </a:rPr>
              <a:t>	“vmla.f32 q9, q1, q15	\n” // mul/acc 4 Bs</a:t>
            </a:r>
          </a:p>
          <a:p>
            <a:r>
              <a:rPr lang="en-US" sz="800">
                <a:solidFill>
                  <a:srgbClr val="FFFF00"/>
                </a:solidFill>
              </a:rPr>
              <a:t>	“vmla.f32 q10, q2, q15	\n” // mul/acc 4 Bs</a:t>
            </a:r>
          </a:p>
          <a:p>
            <a:r>
              <a:rPr lang="en-US" sz="800">
                <a:solidFill>
                  <a:srgbClr val="FFFF00"/>
                </a:solidFill>
              </a:rPr>
              <a:t>	:</a:t>
            </a:r>
          </a:p>
          <a:p>
            <a:r>
              <a:rPr lang="en-US" sz="800">
                <a:solidFill>
                  <a:srgbClr val="FFFF00"/>
                </a:solidFill>
              </a:rPr>
              <a:t>	: “r” (pLightProjection), “r” (fDirectxAlbedo)</a:t>
            </a:r>
          </a:p>
          <a:p>
            <a:r>
              <a:rPr lang="en-US" sz="800">
                <a:solidFill>
                  <a:srgbClr val="FFFF00"/>
                </a:solidFill>
              </a:rPr>
              <a:t>	: “q0”, “q1”, “q2”, “q8”, “q9”, “q10”, “q15”</a:t>
            </a:r>
          </a:p>
          <a:p>
            <a:r>
              <a:rPr lang="en-US" sz="800">
                <a:solidFill>
                  <a:srgbClr val="FFFF00"/>
                </a:solidFill>
              </a:rPr>
              <a:t>          );</a:t>
            </a:r>
          </a:p>
          <a:p>
            <a:r>
              <a:rPr lang="en-US" sz="800">
                <a:solidFill>
                  <a:srgbClr val="FFFF00"/>
                </a:solidFill>
              </a:rPr>
              <a:t>} </a:t>
            </a:r>
          </a:p>
          <a:p>
            <a:r>
              <a:rPr lang="en-US" sz="800">
                <a:solidFill>
                  <a:srgbClr val="FFFF00"/>
                </a:solidFill>
              </a:rPr>
              <a:t>float* vBs = &amp;pBTexture [ c ] [ uBlock*uNumModes ];</a:t>
            </a:r>
          </a:p>
          <a:p>
            <a:r>
              <a:rPr lang="en-US" sz="800">
                <a:solidFill>
                  <a:srgbClr val="FFFF00"/>
                </a:solidFill>
              </a:rPr>
              <a:t>asm volatile (</a:t>
            </a:r>
          </a:p>
          <a:p>
            <a:r>
              <a:rPr lang="en-US" sz="800">
                <a:solidFill>
                  <a:srgbClr val="FFFF00"/>
                </a:solidFill>
              </a:rPr>
              <a:t>	“vstm %0, { q8-q10 }	\n” // store Bs</a:t>
            </a:r>
          </a:p>
          <a:p>
            <a:r>
              <a:rPr lang="en-US" sz="800">
                <a:solidFill>
                  <a:srgbClr val="FFFF00"/>
                </a:solidFill>
              </a:rPr>
              <a:t>	: “+r” (vBs)</a:t>
            </a:r>
          </a:p>
          <a:p>
            <a:r>
              <a:rPr lang="en-US" sz="800">
                <a:solidFill>
                  <a:srgbClr val="FFFF00"/>
                </a:solidFill>
              </a:rPr>
              <a:t>	:</a:t>
            </a:r>
          </a:p>
          <a:p>
            <a:r>
              <a:rPr lang="en-US" sz="800">
                <a:solidFill>
                  <a:srgbClr val="FFFF00"/>
                </a:solidFill>
              </a:rPr>
              <a:t>	: “memory” // memory updated</a:t>
            </a:r>
          </a:p>
          <a:p>
            <a:r>
              <a:rPr lang="en-US" sz="800">
                <a:solidFill>
                  <a:srgbClr val="FFFF00"/>
                </a:solidFill>
              </a:rPr>
              <a:t>);</a:t>
            </a:r>
          </a:p>
        </p:txBody>
      </p:sp>
      <p:sp>
        <p:nvSpPr>
          <p:cNvPr id="6" name="Rectangle 5"/>
          <p:cNvSpPr>
            <a:spLocks noChangeArrowheads="1"/>
          </p:cNvSpPr>
          <p:nvPr/>
        </p:nvSpPr>
        <p:spPr bwMode="auto">
          <a:xfrm>
            <a:off x="3473450" y="730250"/>
            <a:ext cx="3721100" cy="730250"/>
          </a:xfrm>
          <a:prstGeom prst="rect">
            <a:avLst/>
          </a:prstGeom>
          <a:noFill/>
          <a:ln w="25400">
            <a:solidFill>
              <a:srgbClr val="FF0000"/>
            </a:solidFill>
            <a:miter lim="800000"/>
            <a:headEnd/>
            <a:tailEnd/>
          </a:ln>
          <a:effectLst>
            <a:outerShdw dist="20000" dir="5400000" rotWithShape="0">
              <a:srgbClr val="808080">
                <a:alpha val="37999"/>
              </a:srgbClr>
            </a:outerShdw>
          </a:effectLst>
        </p:spPr>
        <p:txBody>
          <a:bodyPr anchor="ctr"/>
          <a:lstStyle/>
          <a:p>
            <a:pPr algn="ctr">
              <a:defRPr/>
            </a:pPr>
            <a:endParaRPr lang="en-US" dirty="0">
              <a:solidFill>
                <a:srgbClr val="FF0000"/>
              </a:solidFill>
              <a:latin typeface="+mn-lt"/>
              <a:ea typeface="+mn-ea"/>
            </a:endParaRPr>
          </a:p>
        </p:txBody>
      </p:sp>
      <p:sp>
        <p:nvSpPr>
          <p:cNvPr id="8" name="TextBox 7"/>
          <p:cNvSpPr txBox="1"/>
          <p:nvPr/>
        </p:nvSpPr>
        <p:spPr>
          <a:xfrm rot="19812609">
            <a:off x="5519307" y="2944344"/>
            <a:ext cx="1630900" cy="769441"/>
          </a:xfrm>
          <a:prstGeom prst="rect">
            <a:avLst/>
          </a:prstGeom>
          <a:noFill/>
        </p:spPr>
        <p:txBody>
          <a:bodyPr wrap="none">
            <a:spAutoFit/>
          </a:bodyPr>
          <a:lstStyle/>
          <a:p>
            <a:pPr>
              <a:defRPr/>
            </a:pPr>
            <a:r>
              <a:rPr lang="en-US" sz="4400" b="1" spc="1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ASM</a:t>
            </a:r>
            <a:r>
              <a:rPr lang="en-US" sz="1800" b="1" spc="100" baseline="10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a:t>
            </a:r>
            <a:endParaRPr lang="en-US" sz="1800" b="1" spc="100" baseline="3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smtClean="0">
                <a:effectLst>
                  <a:outerShdw blurRad="38100" dist="38100" dir="2700000" algn="tl">
                    <a:srgbClr val="C0C0C0"/>
                  </a:outerShdw>
                </a:effectLst>
                <a:ea typeface="ＭＳ Ｐゴシック" charset="-128"/>
              </a:rPr>
              <a:t>Computing Bs using NEON</a:t>
            </a:r>
          </a:p>
        </p:txBody>
      </p:sp>
      <p:sp>
        <p:nvSpPr>
          <p:cNvPr id="5" name="Content Placeholder 4"/>
          <p:cNvSpPr>
            <a:spLocks noGrp="1"/>
          </p:cNvSpPr>
          <p:nvPr>
            <p:ph idx="1"/>
          </p:nvPr>
        </p:nvSpPr>
        <p:spPr>
          <a:xfrm>
            <a:off x="0" y="685800"/>
            <a:ext cx="3505200" cy="3429000"/>
          </a:xfrm>
        </p:spPr>
        <p:txBody>
          <a:bodyPr/>
          <a:lstStyle/>
          <a:p>
            <a:pPr>
              <a:buFont typeface="Wingdings" charset="2"/>
              <a:buChar char="§"/>
            </a:pPr>
            <a:r>
              <a:rPr lang="en-US" sz="2000" smtClean="0">
                <a:effectLst>
                  <a:outerShdw blurRad="38100" dist="38100" dir="2700000" algn="tl">
                    <a:srgbClr val="C0C0C0"/>
                  </a:outerShdw>
                </a:effectLst>
                <a:ea typeface="ＭＳ Ｐゴシック" charset="-128"/>
              </a:rPr>
              <a:t>Each Block</a:t>
            </a:r>
          </a:p>
          <a:p>
            <a:pPr lvl="1">
              <a:buFont typeface="Wingdings" charset="2"/>
              <a:buChar char="§"/>
            </a:pPr>
            <a:r>
              <a:rPr lang="en-US" sz="1800" smtClean="0">
                <a:effectLst>
                  <a:outerShdw blurRad="38100" dist="38100" dir="2700000" algn="tl">
                    <a:srgbClr val="C0C0C0"/>
                  </a:outerShdw>
                </a:effectLst>
                <a:ea typeface="ＭＳ Ｐゴシック" charset="-128"/>
              </a:rPr>
              <a:t>Zero Bs (12 modes)</a:t>
            </a:r>
          </a:p>
          <a:p>
            <a:pPr lvl="1">
              <a:buFont typeface="Wingdings" charset="2"/>
              <a:buChar char="§"/>
            </a:pPr>
            <a:r>
              <a:rPr lang="en-US" sz="1800" smtClean="0">
                <a:effectLst>
                  <a:outerShdw blurRad="38100" dist="38100" dir="2700000" algn="tl">
                    <a:srgbClr val="C0C0C0"/>
                  </a:outerShdw>
                </a:effectLst>
                <a:ea typeface="ＭＳ Ｐゴシック" charset="-128"/>
              </a:rPr>
              <a:t>Multiply accumulate over the texels in the block</a:t>
            </a:r>
          </a:p>
          <a:p>
            <a:pPr lvl="1">
              <a:buFont typeface="Wingdings" charset="2"/>
              <a:buChar char="§"/>
            </a:pPr>
            <a:r>
              <a:rPr lang="en-US" sz="1800" smtClean="0">
                <a:effectLst>
                  <a:outerShdw blurRad="38100" dist="38100" dir="2700000" algn="tl">
                    <a:srgbClr val="C0C0C0"/>
                  </a:outerShdw>
                </a:effectLst>
                <a:ea typeface="ＭＳ Ｐゴシック" charset="-128"/>
              </a:rPr>
              <a:t>Store Bs</a:t>
            </a:r>
          </a:p>
          <a:p>
            <a:pPr>
              <a:buFont typeface="Wingdings" charset="2"/>
              <a:buChar char="§"/>
            </a:pPr>
            <a:r>
              <a:rPr lang="en-US" sz="2000" smtClean="0">
                <a:effectLst>
                  <a:outerShdw blurRad="38100" dist="38100" dir="2700000" algn="tl">
                    <a:srgbClr val="C0C0C0"/>
                  </a:outerShdw>
                </a:effectLst>
                <a:ea typeface="ＭＳ Ｐゴシック" charset="-128"/>
              </a:rPr>
              <a:t>Accumulating entirely in registers away from DRAM</a:t>
            </a:r>
          </a:p>
          <a:p>
            <a:pPr lvl="1">
              <a:buFont typeface="Wingdings" charset="2"/>
              <a:buChar char="§"/>
            </a:pPr>
            <a:r>
              <a:rPr lang="en-US" sz="1600" smtClean="0">
                <a:effectLst>
                  <a:outerShdw blurRad="38100" dist="38100" dir="2700000" algn="tl">
                    <a:srgbClr val="C0C0C0"/>
                  </a:outerShdw>
                </a:effectLst>
                <a:ea typeface="ＭＳ Ｐゴシック" charset="-128"/>
              </a:rPr>
              <a:t>XCode4 –o3 unrolls loop</a:t>
            </a:r>
          </a:p>
        </p:txBody>
      </p:sp>
      <p:sp>
        <p:nvSpPr>
          <p:cNvPr id="7" name="TextBox 6"/>
          <p:cNvSpPr txBox="1">
            <a:spLocks noChangeArrowheads="1"/>
          </p:cNvSpPr>
          <p:nvPr/>
        </p:nvSpPr>
        <p:spPr bwMode="auto">
          <a:xfrm>
            <a:off x="3429000" y="685800"/>
            <a:ext cx="3810000" cy="3389313"/>
          </a:xfrm>
          <a:prstGeom prst="rect">
            <a:avLst/>
          </a:prstGeom>
          <a:solidFill>
            <a:srgbClr val="0C569E"/>
          </a:solidFill>
          <a:ln w="38100">
            <a:solidFill>
              <a:schemeClr val="tx1"/>
            </a:solidFill>
            <a:miter lim="800000"/>
            <a:headEnd/>
            <a:tailEnd/>
          </a:ln>
          <a:effectLst>
            <a:outerShdw dist="20000" dir="5400000" rotWithShape="0">
              <a:srgbClr val="808080">
                <a:alpha val="37999"/>
              </a:srgbClr>
            </a:outerShdw>
          </a:effectLst>
        </p:spPr>
        <p:txBody>
          <a:bodyPr lIns="65306" tIns="32653" rIns="65306" bIns="32653">
            <a:spAutoFit/>
          </a:bodyPr>
          <a:lstStyle/>
          <a:p>
            <a:r>
              <a:rPr lang="en-US" sz="800">
                <a:solidFill>
                  <a:srgbClr val="FFFF00"/>
                </a:solidFill>
              </a:rPr>
              <a:t>asm volatile ( // zero 12 Bs q8-q10</a:t>
            </a:r>
          </a:p>
          <a:p>
            <a:r>
              <a:rPr lang="en-US" sz="800">
                <a:solidFill>
                  <a:srgbClr val="FFFF00"/>
                </a:solidFill>
              </a:rPr>
              <a:t>	“vsub.i32 q8, q8, q8		\n” // q-q = 0</a:t>
            </a:r>
          </a:p>
          <a:p>
            <a:r>
              <a:rPr lang="en-US" sz="800">
                <a:solidFill>
                  <a:srgbClr val="FFFF00"/>
                </a:solidFill>
              </a:rPr>
              <a:t>	“vsub.i32 q9, q9, q9		\n” // q-q = 0</a:t>
            </a:r>
          </a:p>
          <a:p>
            <a:r>
              <a:rPr lang="en-US" sz="800">
                <a:solidFill>
                  <a:srgbClr val="FFFF00"/>
                </a:solidFill>
              </a:rPr>
              <a:t>	“vsub.i32 q10, q10, q10	\n” // q-q = 0</a:t>
            </a:r>
          </a:p>
          <a:p>
            <a:r>
              <a:rPr lang="en-US" sz="800">
                <a:solidFill>
                  <a:srgbClr val="FFFF00"/>
                </a:solidFill>
              </a:rPr>
              <a:t>	: : : “q8”, “q9”, “q10” // q8-q10 ‘clobbered’</a:t>
            </a:r>
          </a:p>
          <a:p>
            <a:r>
              <a:rPr lang="en-US" sz="800">
                <a:solidFill>
                  <a:srgbClr val="FFFF00"/>
                </a:solidFill>
              </a:rPr>
              <a:t>);</a:t>
            </a:r>
          </a:p>
          <a:p>
            <a:r>
              <a:rPr lang="en-US" sz="800">
                <a:solidFill>
                  <a:srgbClr val="FFFF00"/>
                </a:solidFill>
              </a:rPr>
              <a:t>for (unsigned int x=0; x&lt;uSize; x++) {</a:t>
            </a:r>
          </a:p>
          <a:p>
            <a:r>
              <a:rPr lang="en-US" sz="800">
                <a:solidFill>
                  <a:srgbClr val="FFFF00"/>
                </a:solidFill>
              </a:rPr>
              <a:t>          const float* pLightProjection=&amp;pLightProjectionTexture [ x*NUM_MODES ];</a:t>
            </a:r>
          </a:p>
          <a:p>
            <a:r>
              <a:rPr lang="en-US" sz="800">
                <a:solidFill>
                  <a:srgbClr val="FFFF00"/>
                </a:solidFill>
              </a:rPr>
              <a:t>          const float fDirectxAlbedo = pDirect [ x ] * pAlbedo [ x ];</a:t>
            </a:r>
          </a:p>
          <a:p>
            <a:r>
              <a:rPr lang="en-US" sz="800">
                <a:solidFill>
                  <a:srgbClr val="FFFF00"/>
                </a:solidFill>
              </a:rPr>
              <a:t>          asm volatile (</a:t>
            </a:r>
          </a:p>
          <a:p>
            <a:r>
              <a:rPr lang="en-US" sz="800">
                <a:solidFill>
                  <a:srgbClr val="FFFF00"/>
                </a:solidFill>
              </a:rPr>
              <a:t>	“vldmia %0, { q0-q2 }	\n” // load light basis 	“vdup.32 q15, %1		\n” // q15 = fMul</a:t>
            </a:r>
          </a:p>
          <a:p>
            <a:r>
              <a:rPr lang="en-US" sz="800">
                <a:solidFill>
                  <a:srgbClr val="FFFF00"/>
                </a:solidFill>
              </a:rPr>
              <a:t>	“vmla.f32 q8, q0, q15	\n” // mul/acc 4 Bs</a:t>
            </a:r>
          </a:p>
          <a:p>
            <a:r>
              <a:rPr lang="en-US" sz="800">
                <a:solidFill>
                  <a:srgbClr val="FFFF00"/>
                </a:solidFill>
              </a:rPr>
              <a:t>	“vmla.f32 q9, q1, q15	\n” // mul/acc 4 Bs</a:t>
            </a:r>
          </a:p>
          <a:p>
            <a:r>
              <a:rPr lang="en-US" sz="800">
                <a:solidFill>
                  <a:srgbClr val="FFFF00"/>
                </a:solidFill>
              </a:rPr>
              <a:t>	“vmla.f32 q10, q2, q15	\n” // mul/acc 4 Bs</a:t>
            </a:r>
          </a:p>
          <a:p>
            <a:r>
              <a:rPr lang="en-US" sz="800">
                <a:solidFill>
                  <a:srgbClr val="FFFF00"/>
                </a:solidFill>
              </a:rPr>
              <a:t>	:</a:t>
            </a:r>
          </a:p>
          <a:p>
            <a:r>
              <a:rPr lang="en-US" sz="800">
                <a:solidFill>
                  <a:srgbClr val="FFFF00"/>
                </a:solidFill>
              </a:rPr>
              <a:t>	: “r” (pLightProjection), “r” (fDirectxAlbedo)</a:t>
            </a:r>
          </a:p>
          <a:p>
            <a:r>
              <a:rPr lang="en-US" sz="800">
                <a:solidFill>
                  <a:srgbClr val="FFFF00"/>
                </a:solidFill>
              </a:rPr>
              <a:t>	: “q0”, “q1”, “q2”, “q8”, “q9”, “q10”, “q15”</a:t>
            </a:r>
          </a:p>
          <a:p>
            <a:r>
              <a:rPr lang="en-US" sz="800">
                <a:solidFill>
                  <a:srgbClr val="FFFF00"/>
                </a:solidFill>
              </a:rPr>
              <a:t>          );</a:t>
            </a:r>
          </a:p>
          <a:p>
            <a:r>
              <a:rPr lang="en-US" sz="800">
                <a:solidFill>
                  <a:srgbClr val="FFFF00"/>
                </a:solidFill>
              </a:rPr>
              <a:t>} </a:t>
            </a:r>
          </a:p>
          <a:p>
            <a:r>
              <a:rPr lang="en-US" sz="800">
                <a:solidFill>
                  <a:srgbClr val="FFFF00"/>
                </a:solidFill>
              </a:rPr>
              <a:t>float* vBs = &amp;pBTexture [ c ] [ uBlock*uNumModes ];</a:t>
            </a:r>
          </a:p>
          <a:p>
            <a:r>
              <a:rPr lang="en-US" sz="800">
                <a:solidFill>
                  <a:srgbClr val="FFFF00"/>
                </a:solidFill>
              </a:rPr>
              <a:t>asm volatile (</a:t>
            </a:r>
          </a:p>
          <a:p>
            <a:r>
              <a:rPr lang="en-US" sz="800">
                <a:solidFill>
                  <a:srgbClr val="FFFF00"/>
                </a:solidFill>
              </a:rPr>
              <a:t>	“vstm %0, { q8-q10 }	\n” // store Bs</a:t>
            </a:r>
          </a:p>
          <a:p>
            <a:r>
              <a:rPr lang="en-US" sz="800">
                <a:solidFill>
                  <a:srgbClr val="FFFF00"/>
                </a:solidFill>
              </a:rPr>
              <a:t>	: “+r” (vBs)</a:t>
            </a:r>
          </a:p>
          <a:p>
            <a:r>
              <a:rPr lang="en-US" sz="800">
                <a:solidFill>
                  <a:srgbClr val="FFFF00"/>
                </a:solidFill>
              </a:rPr>
              <a:t>	:</a:t>
            </a:r>
          </a:p>
          <a:p>
            <a:r>
              <a:rPr lang="en-US" sz="800">
                <a:solidFill>
                  <a:srgbClr val="FFFF00"/>
                </a:solidFill>
              </a:rPr>
              <a:t>	: “memory” // memory updated</a:t>
            </a:r>
          </a:p>
          <a:p>
            <a:r>
              <a:rPr lang="en-US" sz="800">
                <a:solidFill>
                  <a:srgbClr val="FFFF00"/>
                </a:solidFill>
              </a:rPr>
              <a:t>);</a:t>
            </a:r>
          </a:p>
        </p:txBody>
      </p:sp>
      <p:sp>
        <p:nvSpPr>
          <p:cNvPr id="6" name="Rectangle 5"/>
          <p:cNvSpPr>
            <a:spLocks noChangeArrowheads="1"/>
          </p:cNvSpPr>
          <p:nvPr/>
        </p:nvSpPr>
        <p:spPr bwMode="auto">
          <a:xfrm>
            <a:off x="3740150" y="1835150"/>
            <a:ext cx="3448050" cy="1219200"/>
          </a:xfrm>
          <a:prstGeom prst="rect">
            <a:avLst/>
          </a:prstGeom>
          <a:noFill/>
          <a:ln w="25400">
            <a:solidFill>
              <a:srgbClr val="FF0000"/>
            </a:solidFill>
            <a:miter lim="800000"/>
            <a:headEnd/>
            <a:tailEnd/>
          </a:ln>
          <a:effectLst>
            <a:outerShdw dist="20000" dir="5400000" rotWithShape="0">
              <a:srgbClr val="808080">
                <a:alpha val="37999"/>
              </a:srgbClr>
            </a:outerShdw>
          </a:effectLst>
        </p:spPr>
        <p:txBody>
          <a:bodyPr anchor="ctr"/>
          <a:lstStyle/>
          <a:p>
            <a:pPr algn="ctr">
              <a:defRPr/>
            </a:pPr>
            <a:endParaRPr lang="en-US" dirty="0">
              <a:solidFill>
                <a:srgbClr val="FF0000"/>
              </a:solidFill>
              <a:latin typeface="+mn-lt"/>
              <a:ea typeface="+mn-ea"/>
            </a:endParaRPr>
          </a:p>
        </p:txBody>
      </p:sp>
      <p:sp>
        <p:nvSpPr>
          <p:cNvPr id="8" name="TextBox 7"/>
          <p:cNvSpPr txBox="1"/>
          <p:nvPr/>
        </p:nvSpPr>
        <p:spPr>
          <a:xfrm rot="19812609">
            <a:off x="5519308" y="2944344"/>
            <a:ext cx="1630900" cy="769441"/>
          </a:xfrm>
          <a:prstGeom prst="rect">
            <a:avLst/>
          </a:prstGeom>
          <a:noFill/>
        </p:spPr>
        <p:txBody>
          <a:bodyPr wrap="none">
            <a:spAutoFit/>
          </a:bodyPr>
          <a:lstStyle/>
          <a:p>
            <a:pPr>
              <a:defRPr/>
            </a:pPr>
            <a:r>
              <a:rPr lang="en-US" sz="4400" b="1" spc="1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ASM</a:t>
            </a:r>
            <a:r>
              <a:rPr lang="en-US" sz="1800" b="1" spc="100" baseline="10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a:t>
            </a:r>
            <a:endParaRPr lang="en-US" sz="1800" b="1" spc="100" baseline="3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sp>
        <p:nvSpPr>
          <p:cNvPr id="20" name="Title 1"/>
          <p:cNvSpPr>
            <a:spLocks noGrp="1"/>
          </p:cNvSpPr>
          <p:nvPr>
            <p:ph type="title"/>
          </p:nvPr>
        </p:nvSpPr>
        <p:spPr>
          <a:xfrm>
            <a:off x="152400" y="0"/>
            <a:ext cx="6721475" cy="579438"/>
          </a:xfrm>
        </p:spPr>
        <p:txBody>
          <a:bodyPr/>
          <a:lstStyle/>
          <a:p>
            <a:r>
              <a:rPr lang="en-US" dirty="0" smtClean="0"/>
              <a:t>Modular Radiance Transfer</a:t>
            </a:r>
            <a:endParaRPr lang="en-US" dirty="0"/>
          </a:p>
        </p:txBody>
      </p:sp>
      <p:pic>
        <p:nvPicPr>
          <p:cNvPr id="5" name="LevelBuild_Tomcat.wmv">
            <a:hlinkClick r:id="" action="ppaction://media"/>
          </p:cNvPr>
          <p:cNvPicPr>
            <a:picLocks noRot="1" noChangeAspect="1"/>
          </p:cNvPicPr>
          <p:nvPr>
            <a:videoFile r:link="rId1"/>
          </p:nvPr>
        </p:nvPicPr>
        <p:blipFill>
          <a:blip r:embed="rId5"/>
          <a:stretch>
            <a:fillRect/>
          </a:stretch>
        </p:blipFill>
        <p:spPr>
          <a:xfrm>
            <a:off x="937648" y="837877"/>
            <a:ext cx="5439905" cy="3059947"/>
          </a:xfrm>
          <a:prstGeom prst="rect">
            <a:avLst/>
          </a:prstGeom>
        </p:spPr>
      </p:pic>
    </p:spTree>
  </p:cSld>
  <p:clrMapOvr>
    <a:masterClrMapping/>
  </p:clrMapOvr>
  <p:transition advTm="2249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08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721475" cy="579438"/>
          </a:xfrm>
        </p:spPr>
        <p:txBody>
          <a:bodyPr/>
          <a:lstStyle/>
          <a:p>
            <a:r>
              <a:rPr lang="en-US" sz="2800" smtClean="0">
                <a:effectLst>
                  <a:outerShdw blurRad="38100" dist="38100" dir="2700000" algn="tl">
                    <a:srgbClr val="C0C0C0"/>
                  </a:outerShdw>
                </a:effectLst>
                <a:ea typeface="ＭＳ Ｐゴシック" charset="-128"/>
              </a:rPr>
              <a:t>Us with NEON superscalar ops</a:t>
            </a:r>
          </a:p>
        </p:txBody>
      </p:sp>
      <p:sp>
        <p:nvSpPr>
          <p:cNvPr id="5" name="TextBox 4"/>
          <p:cNvSpPr txBox="1">
            <a:spLocks noChangeArrowheads="1"/>
          </p:cNvSpPr>
          <p:nvPr/>
        </p:nvSpPr>
        <p:spPr bwMode="auto">
          <a:xfrm>
            <a:off x="3505200" y="762000"/>
            <a:ext cx="3733800" cy="3267075"/>
          </a:xfrm>
          <a:prstGeom prst="rect">
            <a:avLst/>
          </a:prstGeom>
          <a:solidFill>
            <a:srgbClr val="0C569E"/>
          </a:solidFill>
          <a:ln w="38100">
            <a:solidFill>
              <a:schemeClr val="tx1"/>
            </a:solidFill>
            <a:miter lim="800000"/>
            <a:headEnd/>
            <a:tailEnd/>
          </a:ln>
          <a:effectLst>
            <a:outerShdw dist="20000" dir="5400000" rotWithShape="0">
              <a:srgbClr val="808080">
                <a:alpha val="37999"/>
              </a:srgbClr>
            </a:outerShdw>
          </a:effectLst>
        </p:spPr>
        <p:txBody>
          <a:bodyPr lIns="65306" tIns="32653" rIns="65306" bIns="32653">
            <a:spAutoFit/>
          </a:bodyPr>
          <a:lstStyle/>
          <a:p>
            <a:r>
              <a:rPr lang="en-US" sz="800">
                <a:solidFill>
                  <a:srgbClr val="FFFF00"/>
                </a:solidFill>
              </a:rPr>
              <a:t>asm volatile ( // load 12 Bs into 3 Q registers</a:t>
            </a:r>
          </a:p>
          <a:p>
            <a:r>
              <a:rPr lang="en-US" sz="800">
                <a:solidFill>
                  <a:srgbClr val="FFFF00"/>
                </a:solidFill>
              </a:rPr>
              <a:t>	"vldmia %0, { q4-q6 }	\n” // load 12 Bs</a:t>
            </a:r>
          </a:p>
          <a:p>
            <a:r>
              <a:rPr lang="en-US" sz="800">
                <a:solidFill>
                  <a:srgbClr val="FFFF00"/>
                </a:solidFill>
              </a:rPr>
              <a:t>	:</a:t>
            </a:r>
          </a:p>
          <a:p>
            <a:r>
              <a:rPr lang="en-US" sz="800">
                <a:solidFill>
                  <a:srgbClr val="FFFF00"/>
                </a:solidFill>
              </a:rPr>
              <a:t>	: "r" (vBs)</a:t>
            </a:r>
          </a:p>
          <a:p>
            <a:r>
              <a:rPr lang="en-US" sz="800">
                <a:solidFill>
                  <a:srgbClr val="FFFF00"/>
                </a:solidFill>
              </a:rPr>
              <a:t>	: "q4", "q5", "q6” );</a:t>
            </a:r>
          </a:p>
          <a:p>
            <a:r>
              <a:rPr lang="en-US" sz="800">
                <a:solidFill>
                  <a:srgbClr val="FFFF00"/>
                </a:solidFill>
              </a:rPr>
              <a:t>for (unsigned int t = 0; t &lt; uNumBlockTexels; t++) { // (simplified, see C example)</a:t>
            </a:r>
          </a:p>
          <a:p>
            <a:r>
              <a:rPr lang="en-US" sz="800">
                <a:solidFill>
                  <a:srgbClr val="FFFF00"/>
                </a:solidFill>
              </a:rPr>
              <a:t>          float fDest=0.0f;</a:t>
            </a:r>
          </a:p>
          <a:p>
            <a:r>
              <a:rPr lang="en-US" sz="800">
                <a:solidFill>
                  <a:srgbClr val="FFFF00"/>
                </a:solidFill>
              </a:rPr>
              <a:t>          asm volatile (</a:t>
            </a:r>
          </a:p>
          <a:p>
            <a:r>
              <a:rPr lang="en-US" sz="800">
                <a:solidFill>
                  <a:srgbClr val="FFFF00"/>
                </a:solidFill>
              </a:rPr>
              <a:t>	"vldmia %1, { q12-q14 }	\n” // load 12 Us</a:t>
            </a:r>
          </a:p>
          <a:p>
            <a:r>
              <a:rPr lang="en-US" sz="800">
                <a:solidFill>
                  <a:srgbClr val="FFFF00"/>
                </a:solidFill>
              </a:rPr>
              <a:t>	"vmul.f32 q0, q4, q12	\n” // 4 U * B</a:t>
            </a:r>
          </a:p>
          <a:p>
            <a:r>
              <a:rPr lang="en-US" sz="800">
                <a:solidFill>
                  <a:srgbClr val="FFFF00"/>
                </a:solidFill>
              </a:rPr>
              <a:t>	"vmul.f32 q1, q5, q13	\n” // 4 U * B</a:t>
            </a:r>
          </a:p>
          <a:p>
            <a:r>
              <a:rPr lang="en-US" sz="800">
                <a:solidFill>
                  <a:srgbClr val="FFFF00"/>
                </a:solidFill>
              </a:rPr>
              <a:t>	"vmul.f32 q2, q6, q14	\n” // 4 U * B</a:t>
            </a:r>
          </a:p>
          <a:p>
            <a:r>
              <a:rPr lang="en-US" sz="800">
                <a:solidFill>
                  <a:srgbClr val="FFFF00"/>
                </a:solidFill>
              </a:rPr>
              <a:t>	// pair wise add down to result</a:t>
            </a:r>
          </a:p>
          <a:p>
            <a:r>
              <a:rPr lang="en-US" sz="800">
                <a:solidFill>
                  <a:srgbClr val="FFFF00"/>
                </a:solidFill>
              </a:rPr>
              <a:t>	"vpadd.f32 d24, d0, d1	\n” // q0 -&gt; d24</a:t>
            </a:r>
          </a:p>
          <a:p>
            <a:r>
              <a:rPr lang="en-US" sz="800">
                <a:solidFill>
                  <a:srgbClr val="FFFF00"/>
                </a:solidFill>
              </a:rPr>
              <a:t>	"vpadd.f32 d25, d2, d3	\n” // q1 -&gt; d25</a:t>
            </a:r>
          </a:p>
          <a:p>
            <a:r>
              <a:rPr lang="en-US" sz="800">
                <a:solidFill>
                  <a:srgbClr val="FFFF00"/>
                </a:solidFill>
              </a:rPr>
              <a:t>	”vpadd.f32 d26, d4, d5	\n” // q2 -&gt; d26</a:t>
            </a:r>
          </a:p>
          <a:p>
            <a:r>
              <a:rPr lang="en-US" sz="800">
                <a:solidFill>
                  <a:srgbClr val="FFFF00"/>
                </a:solidFill>
              </a:rPr>
              <a:t>	"vpadd.f32 d28, d24, d25	\n” // d24/5 -&gt; d28</a:t>
            </a:r>
          </a:p>
          <a:p>
            <a:r>
              <a:rPr lang="en-US" sz="800">
                <a:solidFill>
                  <a:srgbClr val="FFFF00"/>
                </a:solidFill>
              </a:rPr>
              <a:t>	"vpadd.f32 d0, d28, d26	\n” // d28/6 -&gt; d0 </a:t>
            </a:r>
          </a:p>
          <a:p>
            <a:r>
              <a:rPr lang="en-US" sz="800">
                <a:solidFill>
                  <a:srgbClr val="FFFF00"/>
                </a:solidFill>
              </a:rPr>
              <a:t>	"vpadd.f32 d0, d0		\n” // d0 -&gt; s0</a:t>
            </a:r>
          </a:p>
          <a:p>
            <a:r>
              <a:rPr lang="en-US" sz="800">
                <a:solidFill>
                  <a:srgbClr val="FFFF00"/>
                </a:solidFill>
              </a:rPr>
              <a:t>	"vmov.f32 %0, d0[0]		\n” // store in fDest</a:t>
            </a:r>
          </a:p>
          <a:p>
            <a:r>
              <a:rPr lang="en-US" sz="800">
                <a:solidFill>
                  <a:srgbClr val="FFFF00"/>
                </a:solidFill>
              </a:rPr>
              <a:t>	: "=r" (fDest)</a:t>
            </a:r>
          </a:p>
          <a:p>
            <a:r>
              <a:rPr lang="en-US" sz="800">
                <a:solidFill>
                  <a:srgbClr val="FFFF00"/>
                </a:solidFill>
              </a:rPr>
              <a:t>	: "r" (vUs)</a:t>
            </a:r>
          </a:p>
          <a:p>
            <a:r>
              <a:rPr lang="en-US" sz="800">
                <a:solidFill>
                  <a:srgbClr val="FFFF00"/>
                </a:solidFill>
              </a:rPr>
              <a:t>	: "q0", "q1", "q2", "q3", "q12", "q13", "q14", "q15" // clobber</a:t>
            </a:r>
          </a:p>
          <a:p>
            <a:r>
              <a:rPr lang="en-US" sz="800">
                <a:solidFill>
                  <a:srgbClr val="FFFF00"/>
                </a:solidFill>
              </a:rPr>
              <a:t>          );</a:t>
            </a:r>
          </a:p>
          <a:p>
            <a:r>
              <a:rPr lang="en-US" sz="800">
                <a:solidFill>
                  <a:srgbClr val="FFFF00"/>
                </a:solidFill>
              </a:rPr>
              <a:t>          *vDest++ = fDest;</a:t>
            </a:r>
          </a:p>
          <a:p>
            <a:r>
              <a:rPr lang="en-US" sz="800">
                <a:solidFill>
                  <a:srgbClr val="FFFF00"/>
                </a:solidFill>
              </a:rPr>
              <a:t>}</a:t>
            </a:r>
          </a:p>
        </p:txBody>
      </p:sp>
      <p:sp>
        <p:nvSpPr>
          <p:cNvPr id="8" name="Content Placeholder 4"/>
          <p:cNvSpPr txBox="1">
            <a:spLocks/>
          </p:cNvSpPr>
          <p:nvPr/>
        </p:nvSpPr>
        <p:spPr bwMode="auto">
          <a:xfrm>
            <a:off x="0" y="762000"/>
            <a:ext cx="3505200" cy="3276600"/>
          </a:xfrm>
          <a:prstGeom prst="rect">
            <a:avLst/>
          </a:prstGeom>
          <a:noFill/>
          <a:ln w="9525">
            <a:noFill/>
            <a:miter lim="800000"/>
            <a:headEnd/>
            <a:tailEnd/>
          </a:ln>
          <a:effectLst/>
        </p:spPr>
        <p:txBody>
          <a:bodyPr lIns="73152" tIns="36576" rIns="73152" bIns="36576"/>
          <a:lstStyle/>
          <a:p>
            <a:pPr marL="273050" indent="-273050" eaLnBrk="0" hangingPunct="0">
              <a:lnSpc>
                <a:spcPct val="110000"/>
              </a:lnSpc>
              <a:spcBef>
                <a:spcPts val="475"/>
              </a:spcBef>
              <a:spcAft>
                <a:spcPts val="475"/>
              </a:spcAft>
              <a:buClr>
                <a:srgbClr val="0C569E"/>
              </a:buClr>
              <a:buSzPct val="110000"/>
              <a:buFont typeface="Wingdings" charset="2"/>
              <a:buChar char="§"/>
            </a:pPr>
            <a:r>
              <a:rPr lang="en-US" sz="2000">
                <a:effectLst>
                  <a:outerShdw blurRad="38100" dist="38100" dir="2700000" algn="tl">
                    <a:srgbClr val="C0C0C0"/>
                  </a:outerShdw>
                </a:effectLst>
              </a:rPr>
              <a:t>For each block</a:t>
            </a:r>
          </a:p>
          <a:p>
            <a:pPr marL="593725" lvl="1" indent="-228600" eaLnBrk="0" hangingPunct="0">
              <a:lnSpc>
                <a:spcPct val="110000"/>
              </a:lnSpc>
              <a:spcBef>
                <a:spcPts val="475"/>
              </a:spcBef>
              <a:spcAft>
                <a:spcPts val="475"/>
              </a:spcAft>
              <a:buClr>
                <a:srgbClr val="0C569E"/>
              </a:buClr>
              <a:buSzPct val="110000"/>
              <a:buFont typeface="Wingdings" charset="2"/>
              <a:buChar char="§"/>
            </a:pPr>
            <a:r>
              <a:rPr lang="en-US" sz="1800">
                <a:effectLst>
                  <a:outerShdw blurRad="38100" dist="38100" dir="2700000" algn="tl">
                    <a:srgbClr val="C0C0C0"/>
                  </a:outerShdw>
                </a:effectLst>
              </a:rPr>
              <a:t>Load Bs (12 modes)</a:t>
            </a:r>
          </a:p>
          <a:p>
            <a:pPr marL="593725" lvl="1" indent="-228600" eaLnBrk="0" hangingPunct="0">
              <a:lnSpc>
                <a:spcPct val="110000"/>
              </a:lnSpc>
              <a:spcBef>
                <a:spcPts val="475"/>
              </a:spcBef>
              <a:spcAft>
                <a:spcPts val="475"/>
              </a:spcAft>
              <a:buClr>
                <a:srgbClr val="0C569E"/>
              </a:buClr>
              <a:buSzPct val="110000"/>
              <a:buFont typeface="Wingdings" charset="2"/>
              <a:buChar char="§"/>
            </a:pPr>
            <a:r>
              <a:rPr lang="en-US" sz="1800">
                <a:effectLst>
                  <a:outerShdw blurRad="38100" dist="38100" dir="2700000" algn="tl">
                    <a:srgbClr val="C0C0C0"/>
                  </a:outerShdw>
                </a:effectLst>
              </a:rPr>
              <a:t>Loop for each block texel</a:t>
            </a:r>
          </a:p>
          <a:p>
            <a:pPr marL="958850" lvl="2" indent="-228600" eaLnBrk="0" hangingPunct="0">
              <a:lnSpc>
                <a:spcPct val="110000"/>
              </a:lnSpc>
              <a:spcBef>
                <a:spcPts val="475"/>
              </a:spcBef>
              <a:spcAft>
                <a:spcPts val="475"/>
              </a:spcAft>
              <a:buClr>
                <a:srgbClr val="0C569E"/>
              </a:buClr>
              <a:buSzPct val="110000"/>
              <a:buFont typeface="Wingdings" charset="2"/>
              <a:buChar char="§"/>
            </a:pPr>
            <a:r>
              <a:rPr lang="en-US" sz="1800">
                <a:effectLst>
                  <a:outerShdw blurRad="38100" dist="38100" dir="2700000" algn="tl">
                    <a:srgbClr val="C0C0C0"/>
                  </a:outerShdw>
                </a:effectLst>
              </a:rPr>
              <a:t>Load texel’s 12 Us</a:t>
            </a:r>
          </a:p>
          <a:p>
            <a:pPr marL="958850" lvl="2" indent="-228600" eaLnBrk="0" hangingPunct="0">
              <a:lnSpc>
                <a:spcPct val="110000"/>
              </a:lnSpc>
              <a:spcBef>
                <a:spcPts val="475"/>
              </a:spcBef>
              <a:spcAft>
                <a:spcPts val="475"/>
              </a:spcAft>
              <a:buClr>
                <a:srgbClr val="0C569E"/>
              </a:buClr>
              <a:buSzPct val="110000"/>
              <a:buFont typeface="Wingdings" charset="2"/>
              <a:buChar char="§"/>
            </a:pPr>
            <a:r>
              <a:rPr lang="en-US" sz="1800">
                <a:effectLst>
                  <a:outerShdw blurRad="38100" dist="38100" dir="2700000" algn="tl">
                    <a:srgbClr val="C0C0C0"/>
                  </a:outerShdw>
                </a:effectLst>
              </a:rPr>
              <a:t>Multiply Bs with Us</a:t>
            </a:r>
          </a:p>
          <a:p>
            <a:pPr marL="958850" lvl="2" indent="-228600" eaLnBrk="0" hangingPunct="0">
              <a:lnSpc>
                <a:spcPct val="110000"/>
              </a:lnSpc>
              <a:spcBef>
                <a:spcPts val="475"/>
              </a:spcBef>
              <a:spcAft>
                <a:spcPts val="475"/>
              </a:spcAft>
              <a:buClr>
                <a:srgbClr val="0C569E"/>
              </a:buClr>
              <a:buSzPct val="110000"/>
              <a:buFont typeface="Wingdings" charset="2"/>
              <a:buChar char="§"/>
            </a:pPr>
            <a:r>
              <a:rPr lang="en-US" sz="1800">
                <a:effectLst>
                  <a:outerShdw blurRad="38100" dist="38100" dir="2700000" algn="tl">
                    <a:srgbClr val="C0C0C0"/>
                  </a:outerShdw>
                </a:effectLst>
              </a:rPr>
              <a:t>Pairwise add to fDest</a:t>
            </a:r>
          </a:p>
          <a:p>
            <a:pPr marL="958850" lvl="2" indent="-228600" eaLnBrk="0" hangingPunct="0">
              <a:lnSpc>
                <a:spcPct val="110000"/>
              </a:lnSpc>
              <a:spcBef>
                <a:spcPts val="475"/>
              </a:spcBef>
              <a:spcAft>
                <a:spcPts val="475"/>
              </a:spcAft>
              <a:buClr>
                <a:srgbClr val="0C569E"/>
              </a:buClr>
              <a:buSzPct val="110000"/>
              <a:buFont typeface="Wingdings" charset="2"/>
              <a:buChar char="§"/>
            </a:pPr>
            <a:r>
              <a:rPr lang="en-US" sz="1800">
                <a:effectLst>
                  <a:outerShdw blurRad="38100" dist="38100" dir="2700000" algn="tl">
                    <a:srgbClr val="C0C0C0"/>
                  </a:outerShdw>
                </a:effectLst>
              </a:rPr>
              <a:t>Store in destination texture</a:t>
            </a:r>
          </a:p>
          <a:p>
            <a:pPr marL="273050" indent="-273050" eaLnBrk="0" hangingPunct="0">
              <a:lnSpc>
                <a:spcPct val="110000"/>
              </a:lnSpc>
              <a:spcBef>
                <a:spcPts val="475"/>
              </a:spcBef>
              <a:spcAft>
                <a:spcPts val="475"/>
              </a:spcAft>
              <a:buClr>
                <a:srgbClr val="0C569E"/>
              </a:buClr>
              <a:buSzPct val="110000"/>
              <a:buFontTx/>
              <a:buChar char="•"/>
            </a:pPr>
            <a:endParaRPr lang="en-US" sz="2000">
              <a:effectLst>
                <a:outerShdw blurRad="38100" dist="38100" dir="2700000" algn="tl">
                  <a:srgbClr val="C0C0C0"/>
                </a:outerShdw>
              </a:effectLst>
            </a:endParaRPr>
          </a:p>
        </p:txBody>
      </p:sp>
      <p:sp>
        <p:nvSpPr>
          <p:cNvPr id="6" name="Rectangle 5"/>
          <p:cNvSpPr>
            <a:spLocks noChangeArrowheads="1"/>
          </p:cNvSpPr>
          <p:nvPr/>
        </p:nvSpPr>
        <p:spPr bwMode="auto">
          <a:xfrm>
            <a:off x="3543300" y="806450"/>
            <a:ext cx="3651250" cy="609600"/>
          </a:xfrm>
          <a:prstGeom prst="rect">
            <a:avLst/>
          </a:prstGeom>
          <a:noFill/>
          <a:ln w="25400">
            <a:solidFill>
              <a:srgbClr val="FF0000"/>
            </a:solidFill>
            <a:miter lim="800000"/>
            <a:headEnd/>
            <a:tailEnd/>
          </a:ln>
          <a:effectLst>
            <a:outerShdw dist="20000" dir="5400000" rotWithShape="0">
              <a:srgbClr val="808080">
                <a:alpha val="37999"/>
              </a:srgbClr>
            </a:outerShdw>
          </a:effectLst>
        </p:spPr>
        <p:txBody>
          <a:bodyPr anchor="ctr"/>
          <a:lstStyle/>
          <a:p>
            <a:pPr algn="ctr">
              <a:defRPr/>
            </a:pPr>
            <a:endParaRPr lang="en-US" dirty="0">
              <a:solidFill>
                <a:srgbClr val="FF0000"/>
              </a:solidFill>
              <a:latin typeface="+mn-lt"/>
              <a:ea typeface="+mn-ea"/>
            </a:endParaRPr>
          </a:p>
        </p:txBody>
      </p:sp>
      <p:sp>
        <p:nvSpPr>
          <p:cNvPr id="7" name="TextBox 6"/>
          <p:cNvSpPr txBox="1"/>
          <p:nvPr/>
        </p:nvSpPr>
        <p:spPr>
          <a:xfrm rot="19812609">
            <a:off x="5519307" y="2944344"/>
            <a:ext cx="1630900" cy="769441"/>
          </a:xfrm>
          <a:prstGeom prst="rect">
            <a:avLst/>
          </a:prstGeom>
          <a:noFill/>
        </p:spPr>
        <p:txBody>
          <a:bodyPr wrap="none">
            <a:spAutoFit/>
          </a:bodyPr>
          <a:lstStyle/>
          <a:p>
            <a:pPr>
              <a:defRPr/>
            </a:pPr>
            <a:r>
              <a:rPr lang="en-US" sz="4400" b="1" spc="1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ASM</a:t>
            </a:r>
            <a:r>
              <a:rPr lang="en-US" sz="1800" b="1" spc="100" baseline="10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a:t>
            </a:r>
            <a:endParaRPr lang="en-US" sz="1800" b="1" spc="100" baseline="3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721475" cy="579438"/>
          </a:xfrm>
        </p:spPr>
        <p:txBody>
          <a:bodyPr/>
          <a:lstStyle/>
          <a:p>
            <a:r>
              <a:rPr lang="en-US" sz="2800" smtClean="0">
                <a:effectLst>
                  <a:outerShdw blurRad="38100" dist="38100" dir="2700000" algn="tl">
                    <a:srgbClr val="C0C0C0"/>
                  </a:outerShdw>
                </a:effectLst>
                <a:ea typeface="ＭＳ Ｐゴシック" charset="-128"/>
              </a:rPr>
              <a:t>Us with NEON superscaler ops</a:t>
            </a:r>
          </a:p>
        </p:txBody>
      </p:sp>
      <p:sp>
        <p:nvSpPr>
          <p:cNvPr id="5" name="TextBox 4"/>
          <p:cNvSpPr txBox="1">
            <a:spLocks noChangeArrowheads="1"/>
          </p:cNvSpPr>
          <p:nvPr/>
        </p:nvSpPr>
        <p:spPr bwMode="auto">
          <a:xfrm>
            <a:off x="3505200" y="762000"/>
            <a:ext cx="3733800" cy="3267075"/>
          </a:xfrm>
          <a:prstGeom prst="rect">
            <a:avLst/>
          </a:prstGeom>
          <a:solidFill>
            <a:srgbClr val="0C569E"/>
          </a:solidFill>
          <a:ln w="38100">
            <a:solidFill>
              <a:schemeClr val="tx1"/>
            </a:solidFill>
            <a:miter lim="800000"/>
            <a:headEnd/>
            <a:tailEnd/>
          </a:ln>
          <a:effectLst>
            <a:outerShdw dist="20000" dir="5400000" rotWithShape="0">
              <a:srgbClr val="808080">
                <a:alpha val="37999"/>
              </a:srgbClr>
            </a:outerShdw>
          </a:effectLst>
        </p:spPr>
        <p:txBody>
          <a:bodyPr lIns="65306" tIns="32653" rIns="65306" bIns="32653">
            <a:spAutoFit/>
          </a:bodyPr>
          <a:lstStyle/>
          <a:p>
            <a:r>
              <a:rPr lang="en-US" sz="800">
                <a:solidFill>
                  <a:srgbClr val="FFFF00"/>
                </a:solidFill>
              </a:rPr>
              <a:t>asm volatile ( // load 12 Bs into 3 Q registers</a:t>
            </a:r>
          </a:p>
          <a:p>
            <a:r>
              <a:rPr lang="en-US" sz="800">
                <a:solidFill>
                  <a:srgbClr val="FFFF00"/>
                </a:solidFill>
              </a:rPr>
              <a:t>	"vldmia %0, { q4-q6 }	\n” // load 12 Bs</a:t>
            </a:r>
          </a:p>
          <a:p>
            <a:r>
              <a:rPr lang="en-US" sz="800">
                <a:solidFill>
                  <a:srgbClr val="FFFF00"/>
                </a:solidFill>
              </a:rPr>
              <a:t>	:</a:t>
            </a:r>
          </a:p>
          <a:p>
            <a:r>
              <a:rPr lang="en-US" sz="800">
                <a:solidFill>
                  <a:srgbClr val="FFFF00"/>
                </a:solidFill>
              </a:rPr>
              <a:t>	: "r" (vBs)</a:t>
            </a:r>
          </a:p>
          <a:p>
            <a:r>
              <a:rPr lang="en-US" sz="800">
                <a:solidFill>
                  <a:srgbClr val="FFFF00"/>
                </a:solidFill>
              </a:rPr>
              <a:t>	: "q4", "q5", "q6” );</a:t>
            </a:r>
          </a:p>
          <a:p>
            <a:r>
              <a:rPr lang="en-US" sz="800">
                <a:solidFill>
                  <a:srgbClr val="FFFF00"/>
                </a:solidFill>
              </a:rPr>
              <a:t>for (unsigned int t = 0; t &lt; uNumBlockTexels; t++) { // (simplified, see C example)</a:t>
            </a:r>
          </a:p>
          <a:p>
            <a:r>
              <a:rPr lang="en-US" sz="800">
                <a:solidFill>
                  <a:srgbClr val="FFFF00"/>
                </a:solidFill>
              </a:rPr>
              <a:t>          float fDest=0.0f;</a:t>
            </a:r>
          </a:p>
          <a:p>
            <a:r>
              <a:rPr lang="en-US" sz="800">
                <a:solidFill>
                  <a:srgbClr val="FFFF00"/>
                </a:solidFill>
              </a:rPr>
              <a:t>          asm volatile (</a:t>
            </a:r>
          </a:p>
          <a:p>
            <a:r>
              <a:rPr lang="en-US" sz="800">
                <a:solidFill>
                  <a:srgbClr val="FFFF00"/>
                </a:solidFill>
              </a:rPr>
              <a:t>	"vldmia %1, { q12-q14 }	\n” // load 12 Us</a:t>
            </a:r>
          </a:p>
          <a:p>
            <a:r>
              <a:rPr lang="en-US" sz="800">
                <a:solidFill>
                  <a:srgbClr val="FFFF00"/>
                </a:solidFill>
              </a:rPr>
              <a:t>	"vmul.f32 q0, q4, q12	\n” // 4 U * B</a:t>
            </a:r>
          </a:p>
          <a:p>
            <a:r>
              <a:rPr lang="en-US" sz="800">
                <a:solidFill>
                  <a:srgbClr val="FFFF00"/>
                </a:solidFill>
              </a:rPr>
              <a:t>	"vmul.f32 q1, q5, q13	\n” // 4 U * B</a:t>
            </a:r>
          </a:p>
          <a:p>
            <a:r>
              <a:rPr lang="en-US" sz="800">
                <a:solidFill>
                  <a:srgbClr val="FFFF00"/>
                </a:solidFill>
              </a:rPr>
              <a:t>	"vmul.f32 q2, q6, q14	\n” // 4 U * B</a:t>
            </a:r>
          </a:p>
          <a:p>
            <a:r>
              <a:rPr lang="en-US" sz="800">
                <a:solidFill>
                  <a:srgbClr val="FFFF00"/>
                </a:solidFill>
              </a:rPr>
              <a:t>	// pair wise add down to result</a:t>
            </a:r>
          </a:p>
          <a:p>
            <a:r>
              <a:rPr lang="en-US" sz="800">
                <a:solidFill>
                  <a:srgbClr val="FFFF00"/>
                </a:solidFill>
              </a:rPr>
              <a:t>	"vpadd.f32 d24, d0, d1	\n” // q0 -&gt; d24</a:t>
            </a:r>
          </a:p>
          <a:p>
            <a:r>
              <a:rPr lang="en-US" sz="800">
                <a:solidFill>
                  <a:srgbClr val="FFFF00"/>
                </a:solidFill>
              </a:rPr>
              <a:t>	"vpadd.f32 d25, d2, d3	\n” // q1 -&gt; d25</a:t>
            </a:r>
          </a:p>
          <a:p>
            <a:r>
              <a:rPr lang="en-US" sz="800">
                <a:solidFill>
                  <a:srgbClr val="FFFF00"/>
                </a:solidFill>
              </a:rPr>
              <a:t>	”vpadd.f32 d26, d4, d5	\n” // q2 -&gt; d26</a:t>
            </a:r>
          </a:p>
          <a:p>
            <a:r>
              <a:rPr lang="en-US" sz="800">
                <a:solidFill>
                  <a:srgbClr val="FFFF00"/>
                </a:solidFill>
              </a:rPr>
              <a:t>	"vpadd.f32 d28, d24, d25	\n” // d24/5 -&gt; d28</a:t>
            </a:r>
          </a:p>
          <a:p>
            <a:r>
              <a:rPr lang="en-US" sz="800">
                <a:solidFill>
                  <a:srgbClr val="FFFF00"/>
                </a:solidFill>
              </a:rPr>
              <a:t>	"vpadd.f32 d0, d28, d26	\n” // d28/6 -&gt; d0 </a:t>
            </a:r>
          </a:p>
          <a:p>
            <a:r>
              <a:rPr lang="en-US" sz="800">
                <a:solidFill>
                  <a:srgbClr val="FFFF00"/>
                </a:solidFill>
              </a:rPr>
              <a:t>	"vpadd.f32 d0, d0		\n” // d0 -&gt; s0</a:t>
            </a:r>
          </a:p>
          <a:p>
            <a:r>
              <a:rPr lang="en-US" sz="800">
                <a:solidFill>
                  <a:srgbClr val="FFFF00"/>
                </a:solidFill>
              </a:rPr>
              <a:t>	"vmov.f32 %0, d0[0]		\n” // store in fDest</a:t>
            </a:r>
          </a:p>
          <a:p>
            <a:r>
              <a:rPr lang="en-US" sz="800">
                <a:solidFill>
                  <a:srgbClr val="FFFF00"/>
                </a:solidFill>
              </a:rPr>
              <a:t>	: "=r" (fDest)</a:t>
            </a:r>
          </a:p>
          <a:p>
            <a:r>
              <a:rPr lang="en-US" sz="800">
                <a:solidFill>
                  <a:srgbClr val="FFFF00"/>
                </a:solidFill>
              </a:rPr>
              <a:t>	: "r" (vUs)</a:t>
            </a:r>
          </a:p>
          <a:p>
            <a:r>
              <a:rPr lang="en-US" sz="800">
                <a:solidFill>
                  <a:srgbClr val="FFFF00"/>
                </a:solidFill>
              </a:rPr>
              <a:t>	: "q0", "q1", "q2", "q3", "q12", "q13", "q14", "q15" // clobber</a:t>
            </a:r>
          </a:p>
          <a:p>
            <a:r>
              <a:rPr lang="en-US" sz="800">
                <a:solidFill>
                  <a:srgbClr val="FFFF00"/>
                </a:solidFill>
              </a:rPr>
              <a:t>          );</a:t>
            </a:r>
          </a:p>
          <a:p>
            <a:r>
              <a:rPr lang="en-US" sz="800">
                <a:solidFill>
                  <a:srgbClr val="FFFF00"/>
                </a:solidFill>
              </a:rPr>
              <a:t>          *vDest++ = fDest;</a:t>
            </a:r>
          </a:p>
          <a:p>
            <a:r>
              <a:rPr lang="en-US" sz="800">
                <a:solidFill>
                  <a:srgbClr val="FFFF00"/>
                </a:solidFill>
              </a:rPr>
              <a:t>}</a:t>
            </a:r>
          </a:p>
        </p:txBody>
      </p:sp>
      <p:sp>
        <p:nvSpPr>
          <p:cNvPr id="8" name="Content Placeholder 4"/>
          <p:cNvSpPr txBox="1">
            <a:spLocks/>
          </p:cNvSpPr>
          <p:nvPr/>
        </p:nvSpPr>
        <p:spPr bwMode="auto">
          <a:xfrm>
            <a:off x="0" y="762000"/>
            <a:ext cx="3505200" cy="3276600"/>
          </a:xfrm>
          <a:prstGeom prst="rect">
            <a:avLst/>
          </a:prstGeom>
          <a:noFill/>
          <a:ln w="9525">
            <a:noFill/>
            <a:miter lim="800000"/>
            <a:headEnd/>
            <a:tailEnd/>
          </a:ln>
          <a:effectLst/>
        </p:spPr>
        <p:txBody>
          <a:bodyPr lIns="73152" tIns="36576" rIns="73152" bIns="36576"/>
          <a:lstStyle/>
          <a:p>
            <a:pPr marL="273050" indent="-273050" eaLnBrk="0" hangingPunct="0">
              <a:lnSpc>
                <a:spcPct val="110000"/>
              </a:lnSpc>
              <a:spcBef>
                <a:spcPts val="475"/>
              </a:spcBef>
              <a:spcAft>
                <a:spcPts val="475"/>
              </a:spcAft>
              <a:buClr>
                <a:srgbClr val="0C569E"/>
              </a:buClr>
              <a:buSzPct val="110000"/>
              <a:buFont typeface="Wingdings" charset="2"/>
              <a:buChar char="§"/>
            </a:pPr>
            <a:r>
              <a:rPr lang="en-US" sz="2000">
                <a:effectLst>
                  <a:outerShdw blurRad="38100" dist="38100" dir="2700000" algn="tl">
                    <a:srgbClr val="C0C0C0"/>
                  </a:outerShdw>
                </a:effectLst>
              </a:rPr>
              <a:t>For each block</a:t>
            </a:r>
          </a:p>
          <a:p>
            <a:pPr marL="593725" lvl="1" indent="-228600" eaLnBrk="0" hangingPunct="0">
              <a:lnSpc>
                <a:spcPct val="110000"/>
              </a:lnSpc>
              <a:spcBef>
                <a:spcPts val="475"/>
              </a:spcBef>
              <a:spcAft>
                <a:spcPts val="475"/>
              </a:spcAft>
              <a:buClr>
                <a:srgbClr val="0C569E"/>
              </a:buClr>
              <a:buSzPct val="110000"/>
              <a:buFont typeface="Wingdings" charset="2"/>
              <a:buChar char="§"/>
            </a:pPr>
            <a:r>
              <a:rPr lang="en-US" sz="1800">
                <a:effectLst>
                  <a:outerShdw blurRad="38100" dist="38100" dir="2700000" algn="tl">
                    <a:srgbClr val="C0C0C0"/>
                  </a:outerShdw>
                </a:effectLst>
              </a:rPr>
              <a:t>Load Bs (12 modes)</a:t>
            </a:r>
          </a:p>
          <a:p>
            <a:pPr marL="593725" lvl="1" indent="-228600" eaLnBrk="0" hangingPunct="0">
              <a:lnSpc>
                <a:spcPct val="110000"/>
              </a:lnSpc>
              <a:spcBef>
                <a:spcPts val="475"/>
              </a:spcBef>
              <a:spcAft>
                <a:spcPts val="475"/>
              </a:spcAft>
              <a:buClr>
                <a:srgbClr val="0C569E"/>
              </a:buClr>
              <a:buSzPct val="110000"/>
              <a:buFont typeface="Wingdings" charset="2"/>
              <a:buChar char="§"/>
            </a:pPr>
            <a:r>
              <a:rPr lang="en-US" sz="1800">
                <a:effectLst>
                  <a:outerShdw blurRad="38100" dist="38100" dir="2700000" algn="tl">
                    <a:srgbClr val="C0C0C0"/>
                  </a:outerShdw>
                </a:effectLst>
              </a:rPr>
              <a:t>Loop for each block texel</a:t>
            </a:r>
          </a:p>
          <a:p>
            <a:pPr marL="958850" lvl="2" indent="-228600" eaLnBrk="0" hangingPunct="0">
              <a:lnSpc>
                <a:spcPct val="110000"/>
              </a:lnSpc>
              <a:spcBef>
                <a:spcPts val="475"/>
              </a:spcBef>
              <a:spcAft>
                <a:spcPts val="475"/>
              </a:spcAft>
              <a:buClr>
                <a:srgbClr val="0C569E"/>
              </a:buClr>
              <a:buSzPct val="110000"/>
              <a:buFont typeface="Wingdings" charset="2"/>
              <a:buChar char="§"/>
            </a:pPr>
            <a:r>
              <a:rPr lang="en-US" sz="1800">
                <a:effectLst>
                  <a:outerShdw blurRad="38100" dist="38100" dir="2700000" algn="tl">
                    <a:srgbClr val="C0C0C0"/>
                  </a:outerShdw>
                </a:effectLst>
              </a:rPr>
              <a:t>Load texel’s 12 Us</a:t>
            </a:r>
          </a:p>
          <a:p>
            <a:pPr marL="958850" lvl="2" indent="-228600" eaLnBrk="0" hangingPunct="0">
              <a:lnSpc>
                <a:spcPct val="110000"/>
              </a:lnSpc>
              <a:spcBef>
                <a:spcPts val="475"/>
              </a:spcBef>
              <a:spcAft>
                <a:spcPts val="475"/>
              </a:spcAft>
              <a:buClr>
                <a:srgbClr val="0C569E"/>
              </a:buClr>
              <a:buSzPct val="110000"/>
              <a:buFont typeface="Wingdings" charset="2"/>
              <a:buChar char="§"/>
            </a:pPr>
            <a:r>
              <a:rPr lang="en-US" sz="1800">
                <a:effectLst>
                  <a:outerShdw blurRad="38100" dist="38100" dir="2700000" algn="tl">
                    <a:srgbClr val="C0C0C0"/>
                  </a:outerShdw>
                </a:effectLst>
              </a:rPr>
              <a:t>Multiply Bs with Us</a:t>
            </a:r>
          </a:p>
          <a:p>
            <a:pPr marL="958850" lvl="2" indent="-228600" eaLnBrk="0" hangingPunct="0">
              <a:lnSpc>
                <a:spcPct val="110000"/>
              </a:lnSpc>
              <a:spcBef>
                <a:spcPts val="475"/>
              </a:spcBef>
              <a:spcAft>
                <a:spcPts val="475"/>
              </a:spcAft>
              <a:buClr>
                <a:srgbClr val="0C569E"/>
              </a:buClr>
              <a:buSzPct val="110000"/>
              <a:buFont typeface="Wingdings" charset="2"/>
              <a:buChar char="§"/>
            </a:pPr>
            <a:r>
              <a:rPr lang="en-US" sz="1800">
                <a:effectLst>
                  <a:outerShdw blurRad="38100" dist="38100" dir="2700000" algn="tl">
                    <a:srgbClr val="C0C0C0"/>
                  </a:outerShdw>
                </a:effectLst>
              </a:rPr>
              <a:t>Pairwise add to fDest</a:t>
            </a:r>
          </a:p>
          <a:p>
            <a:pPr marL="958850" lvl="2" indent="-228600" eaLnBrk="0" hangingPunct="0">
              <a:lnSpc>
                <a:spcPct val="110000"/>
              </a:lnSpc>
              <a:spcBef>
                <a:spcPts val="475"/>
              </a:spcBef>
              <a:spcAft>
                <a:spcPts val="475"/>
              </a:spcAft>
              <a:buClr>
                <a:srgbClr val="0C569E"/>
              </a:buClr>
              <a:buSzPct val="110000"/>
              <a:buFont typeface="Wingdings" charset="2"/>
              <a:buChar char="§"/>
            </a:pPr>
            <a:r>
              <a:rPr lang="en-US" sz="1800">
                <a:effectLst>
                  <a:outerShdw blurRad="38100" dist="38100" dir="2700000" algn="tl">
                    <a:srgbClr val="C0C0C0"/>
                  </a:outerShdw>
                </a:effectLst>
              </a:rPr>
              <a:t>Store in destination texture</a:t>
            </a:r>
          </a:p>
          <a:p>
            <a:pPr marL="273050" indent="-273050" eaLnBrk="0" hangingPunct="0">
              <a:lnSpc>
                <a:spcPct val="110000"/>
              </a:lnSpc>
              <a:spcBef>
                <a:spcPts val="475"/>
              </a:spcBef>
              <a:spcAft>
                <a:spcPts val="475"/>
              </a:spcAft>
              <a:buClr>
                <a:srgbClr val="0C569E"/>
              </a:buClr>
              <a:buSzPct val="110000"/>
              <a:buFontTx/>
              <a:buChar char="•"/>
            </a:pPr>
            <a:endParaRPr lang="en-US" sz="2000">
              <a:effectLst>
                <a:outerShdw blurRad="38100" dist="38100" dir="2700000" algn="tl">
                  <a:srgbClr val="C0C0C0"/>
                </a:outerShdw>
              </a:effectLst>
            </a:endParaRPr>
          </a:p>
        </p:txBody>
      </p:sp>
      <p:sp>
        <p:nvSpPr>
          <p:cNvPr id="6" name="Rectangle 5"/>
          <p:cNvSpPr>
            <a:spLocks noChangeArrowheads="1"/>
          </p:cNvSpPr>
          <p:nvPr/>
        </p:nvSpPr>
        <p:spPr bwMode="auto">
          <a:xfrm>
            <a:off x="3549650" y="2273300"/>
            <a:ext cx="3651250" cy="838200"/>
          </a:xfrm>
          <a:prstGeom prst="rect">
            <a:avLst/>
          </a:prstGeom>
          <a:noFill/>
          <a:ln w="25400">
            <a:solidFill>
              <a:srgbClr val="FF0000"/>
            </a:solidFill>
            <a:miter lim="800000"/>
            <a:headEnd/>
            <a:tailEnd/>
          </a:ln>
          <a:effectLst>
            <a:outerShdw dist="20000" dir="5400000" rotWithShape="0">
              <a:srgbClr val="808080">
                <a:alpha val="37999"/>
              </a:srgbClr>
            </a:outerShdw>
          </a:effectLst>
        </p:spPr>
        <p:txBody>
          <a:bodyPr anchor="ctr"/>
          <a:lstStyle/>
          <a:p>
            <a:pPr algn="ctr">
              <a:defRPr/>
            </a:pPr>
            <a:endParaRPr lang="en-US" dirty="0">
              <a:solidFill>
                <a:srgbClr val="FF0000"/>
              </a:solidFill>
              <a:latin typeface="+mn-lt"/>
              <a:ea typeface="+mn-ea"/>
            </a:endParaRPr>
          </a:p>
        </p:txBody>
      </p:sp>
      <p:sp>
        <p:nvSpPr>
          <p:cNvPr id="7" name="TextBox 6"/>
          <p:cNvSpPr txBox="1"/>
          <p:nvPr/>
        </p:nvSpPr>
        <p:spPr>
          <a:xfrm rot="19812609">
            <a:off x="5519307" y="2944344"/>
            <a:ext cx="1630900" cy="769441"/>
          </a:xfrm>
          <a:prstGeom prst="rect">
            <a:avLst/>
          </a:prstGeom>
          <a:noFill/>
        </p:spPr>
        <p:txBody>
          <a:bodyPr wrap="none">
            <a:spAutoFit/>
          </a:bodyPr>
          <a:lstStyle/>
          <a:p>
            <a:pPr>
              <a:defRPr/>
            </a:pPr>
            <a:r>
              <a:rPr lang="en-US" sz="4400" b="1" spc="1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ASM</a:t>
            </a:r>
            <a:r>
              <a:rPr lang="en-US" sz="1800" b="1" spc="100" baseline="10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a:t>
            </a:r>
            <a:endParaRPr lang="en-US" sz="1800" b="1" spc="100" baseline="3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effectLst>
                  <a:outerShdw blurRad="38100" dist="38100" dir="2700000" algn="tl">
                    <a:srgbClr val="C0C0C0"/>
                  </a:outerShdw>
                </a:effectLst>
                <a:ea typeface="ＭＳ Ｐゴシック" charset="-128"/>
              </a:rPr>
              <a:t>Rs in NEON</a:t>
            </a:r>
          </a:p>
        </p:txBody>
      </p:sp>
      <p:sp>
        <p:nvSpPr>
          <p:cNvPr id="3" name="Content Placeholder 2"/>
          <p:cNvSpPr>
            <a:spLocks noGrp="1"/>
          </p:cNvSpPr>
          <p:nvPr>
            <p:ph idx="1"/>
          </p:nvPr>
        </p:nvSpPr>
        <p:spPr>
          <a:xfrm>
            <a:off x="0" y="657225"/>
            <a:ext cx="3657600" cy="3457575"/>
          </a:xfrm>
        </p:spPr>
        <p:txBody>
          <a:bodyPr>
            <a:normAutofit/>
          </a:bodyPr>
          <a:lstStyle/>
          <a:p>
            <a:pPr>
              <a:buFont typeface="Wingdings" charset="2"/>
              <a:buChar char="§"/>
            </a:pPr>
            <a:r>
              <a:rPr lang="en-US" sz="1600" smtClean="0">
                <a:effectLst>
                  <a:outerShdw blurRad="38100" dist="38100" dir="2700000" algn="tl">
                    <a:srgbClr val="C0C0C0"/>
                  </a:outerShdw>
                </a:effectLst>
                <a:ea typeface="ＭＳ Ｐゴシック" charset="-128"/>
              </a:rPr>
              <a:t>12x12 dot product B results into Rs</a:t>
            </a:r>
          </a:p>
          <a:p>
            <a:pPr>
              <a:buFont typeface="Wingdings" charset="2"/>
              <a:buChar char="§"/>
            </a:pPr>
            <a:r>
              <a:rPr lang="en-US" sz="1600" smtClean="0">
                <a:effectLst>
                  <a:outerShdw blurRad="38100" dist="38100" dir="2700000" algn="tl">
                    <a:srgbClr val="C0C0C0"/>
                  </a:outerShdw>
                </a:effectLst>
                <a:ea typeface="ＭＳ Ｐゴシック" charset="-128"/>
              </a:rPr>
              <a:t>With 32 modes exceeds ARM 7 vector register capacity</a:t>
            </a:r>
          </a:p>
          <a:p>
            <a:pPr lvl="1">
              <a:buFont typeface="Wingdings" charset="2"/>
              <a:buChar char="§"/>
            </a:pPr>
            <a:r>
              <a:rPr lang="en-US" sz="1400" smtClean="0">
                <a:effectLst>
                  <a:outerShdw blurRad="38100" dist="38100" dir="2700000" algn="tl">
                    <a:srgbClr val="C0C0C0"/>
                  </a:outerShdw>
                </a:effectLst>
                <a:ea typeface="ＭＳ Ｐゴシック" charset="-128"/>
              </a:rPr>
              <a:t>Load 16 BtoRs, mul, load next 16</a:t>
            </a:r>
          </a:p>
          <a:p>
            <a:pPr lvl="1">
              <a:buFont typeface="Wingdings" charset="2"/>
              <a:buChar char="§"/>
            </a:pPr>
            <a:r>
              <a:rPr lang="en-US" sz="1400" smtClean="0">
                <a:effectLst>
                  <a:outerShdw blurRad="38100" dist="38100" dir="2700000" algn="tl">
                    <a:srgbClr val="C0C0C0"/>
                  </a:outerShdw>
                </a:effectLst>
                <a:ea typeface="ＭＳ Ｐゴシック" charset="-128"/>
              </a:rPr>
              <a:t>Pair-wise add down to result scalar</a:t>
            </a:r>
          </a:p>
          <a:p>
            <a:pPr lvl="1">
              <a:buFont typeface="Wingdings" charset="2"/>
              <a:buChar char="§"/>
            </a:pPr>
            <a:r>
              <a:rPr lang="en-US" sz="1400" smtClean="0">
                <a:effectLst>
                  <a:outerShdw blurRad="38100" dist="38100" dir="2700000" algn="tl">
                    <a:srgbClr val="C0C0C0"/>
                  </a:outerShdw>
                </a:effectLst>
                <a:ea typeface="ＭＳ Ｐゴシック" charset="-128"/>
              </a:rPr>
              <a:t>Accumulate into Rs</a:t>
            </a:r>
          </a:p>
        </p:txBody>
      </p:sp>
      <p:sp>
        <p:nvSpPr>
          <p:cNvPr id="5" name="TextBox 4"/>
          <p:cNvSpPr txBox="1">
            <a:spLocks noChangeArrowheads="1"/>
          </p:cNvSpPr>
          <p:nvPr/>
        </p:nvSpPr>
        <p:spPr bwMode="auto">
          <a:xfrm>
            <a:off x="3657600" y="685800"/>
            <a:ext cx="3581400" cy="3389313"/>
          </a:xfrm>
          <a:prstGeom prst="rect">
            <a:avLst/>
          </a:prstGeom>
          <a:solidFill>
            <a:srgbClr val="0C569E"/>
          </a:solidFill>
          <a:ln w="38100">
            <a:solidFill>
              <a:schemeClr val="tx1"/>
            </a:solidFill>
            <a:miter lim="800000"/>
            <a:headEnd/>
            <a:tailEnd/>
          </a:ln>
          <a:effectLst>
            <a:outerShdw dist="20000" dir="5400000" rotWithShape="0">
              <a:srgbClr val="808080">
                <a:alpha val="37999"/>
              </a:srgbClr>
            </a:outerShdw>
          </a:effectLst>
        </p:spPr>
        <p:txBody>
          <a:bodyPr lIns="65306" tIns="32653" rIns="65306" bIns="32653">
            <a:spAutoFit/>
          </a:bodyPr>
          <a:lstStyle/>
          <a:p>
            <a:r>
              <a:rPr lang="en-US" sz="800">
                <a:solidFill>
                  <a:srgbClr val="FFFF00"/>
                </a:solidFill>
              </a:rPr>
              <a:t>asm volatile ( // load 12 Bs into 3 Q registers</a:t>
            </a:r>
          </a:p>
          <a:p>
            <a:r>
              <a:rPr lang="en-US" sz="800">
                <a:solidFill>
                  <a:srgbClr val="FFFF00"/>
                </a:solidFill>
              </a:rPr>
              <a:t>	"vldmia %0, { q4-q6 }	\n” // load 12 Bs</a:t>
            </a:r>
          </a:p>
          <a:p>
            <a:r>
              <a:rPr lang="en-US" sz="800">
                <a:solidFill>
                  <a:srgbClr val="FFFF00"/>
                </a:solidFill>
              </a:rPr>
              <a:t>	:</a:t>
            </a:r>
          </a:p>
          <a:p>
            <a:r>
              <a:rPr lang="en-US" sz="800">
                <a:solidFill>
                  <a:srgbClr val="FFFF00"/>
                </a:solidFill>
              </a:rPr>
              <a:t>	: "r" (vBs)</a:t>
            </a:r>
          </a:p>
          <a:p>
            <a:r>
              <a:rPr lang="en-US" sz="800">
                <a:solidFill>
                  <a:srgbClr val="FFFF00"/>
                </a:solidFill>
              </a:rPr>
              <a:t>	: "q4", "q5", "q6” );</a:t>
            </a:r>
          </a:p>
          <a:p>
            <a:r>
              <a:rPr lang="en-US" sz="800">
                <a:solidFill>
                  <a:srgbClr val="FFFF00"/>
                </a:solidFill>
              </a:rPr>
              <a:t>for (unsigned int uRMode = 0; uRMode &lt; uNumModes; uRMode++)  {</a:t>
            </a:r>
          </a:p>
          <a:p>
            <a:r>
              <a:rPr lang="en-US" sz="800">
                <a:solidFill>
                  <a:srgbClr val="FFFF00"/>
                </a:solidFill>
              </a:rPr>
              <a:t>          float fVal = 0.0f;</a:t>
            </a:r>
          </a:p>
          <a:p>
            <a:r>
              <a:rPr lang="en-US" sz="800">
                <a:solidFill>
                  <a:srgbClr val="FFFF00"/>
                </a:solidFill>
              </a:rPr>
              <a:t>          float*  vBtoRs=&amp;pBtoR[uBase];</a:t>
            </a:r>
          </a:p>
          <a:p>
            <a:r>
              <a:rPr lang="en-US" sz="800">
                <a:solidFill>
                  <a:srgbClr val="FFFF00"/>
                </a:solidFill>
              </a:rPr>
              <a:t>          asm volatile (</a:t>
            </a:r>
          </a:p>
          <a:p>
            <a:r>
              <a:rPr lang="en-US" sz="800">
                <a:solidFill>
                  <a:srgbClr val="FFFF00"/>
                </a:solidFill>
              </a:rPr>
              <a:t>	"vldmia %1, { q12-q14 }	\n” // load 12 BtoRs</a:t>
            </a:r>
          </a:p>
          <a:p>
            <a:r>
              <a:rPr lang="en-US" sz="800">
                <a:solidFill>
                  <a:srgbClr val="FFFF00"/>
                </a:solidFill>
              </a:rPr>
              <a:t>	"vmul.f32 q0, q4, q12	\n”</a:t>
            </a:r>
          </a:p>
          <a:p>
            <a:r>
              <a:rPr lang="en-US" sz="800">
                <a:solidFill>
                  <a:srgbClr val="FFFF00"/>
                </a:solidFill>
              </a:rPr>
              <a:t>	"vmul.f32 q1, q5, q13	\n”</a:t>
            </a:r>
          </a:p>
          <a:p>
            <a:r>
              <a:rPr lang="en-US" sz="800">
                <a:solidFill>
                  <a:srgbClr val="FFFF00"/>
                </a:solidFill>
              </a:rPr>
              <a:t>	"vmul.f32 q2, q6, q14	\n” </a:t>
            </a:r>
          </a:p>
          <a:p>
            <a:r>
              <a:rPr lang="en-US" sz="800">
                <a:solidFill>
                  <a:srgbClr val="FFFF00"/>
                </a:solidFill>
              </a:rPr>
              <a:t> 	// pair wise add down to result</a:t>
            </a:r>
          </a:p>
          <a:p>
            <a:r>
              <a:rPr lang="en-US" sz="800">
                <a:solidFill>
                  <a:srgbClr val="FFFF00"/>
                </a:solidFill>
              </a:rPr>
              <a:t>	"vpadd.f32 d24, d0, d1	\n”</a:t>
            </a:r>
          </a:p>
          <a:p>
            <a:r>
              <a:rPr lang="en-US" sz="800">
                <a:solidFill>
                  <a:srgbClr val="FFFF00"/>
                </a:solidFill>
              </a:rPr>
              <a:t>	"vpadd.f32 d25, d2, d3	\n”</a:t>
            </a:r>
          </a:p>
          <a:p>
            <a:r>
              <a:rPr lang="en-US" sz="800">
                <a:solidFill>
                  <a:srgbClr val="FFFF00"/>
                </a:solidFill>
              </a:rPr>
              <a:t>	"vpadd.f32 d26, d4, d5	\n”</a:t>
            </a:r>
          </a:p>
          <a:p>
            <a:r>
              <a:rPr lang="en-US" sz="800">
                <a:solidFill>
                  <a:srgbClr val="FFFF00"/>
                </a:solidFill>
              </a:rPr>
              <a:t>	"vpadd.f32 d28, d24, d25	\n”</a:t>
            </a:r>
          </a:p>
          <a:p>
            <a:r>
              <a:rPr lang="en-US" sz="800">
                <a:solidFill>
                  <a:srgbClr val="FFFF00"/>
                </a:solidFill>
              </a:rPr>
              <a:t>	"vpadd.f32 d0, d28, d26	\n”</a:t>
            </a:r>
          </a:p>
          <a:p>
            <a:r>
              <a:rPr lang="en-US" sz="800">
                <a:solidFill>
                  <a:srgbClr val="FFFF00"/>
                </a:solidFill>
              </a:rPr>
              <a:t>	“vpadd.f32 d0, d0		\n”</a:t>
            </a:r>
          </a:p>
          <a:p>
            <a:r>
              <a:rPr lang="en-US" sz="800">
                <a:solidFill>
                  <a:srgbClr val="FFFF00"/>
                </a:solidFill>
              </a:rPr>
              <a:t>	"vmov.f32 %0, d0[0]		\n”</a:t>
            </a:r>
          </a:p>
          <a:p>
            <a:r>
              <a:rPr lang="en-US" sz="800">
                <a:solidFill>
                  <a:srgbClr val="FFFF00"/>
                </a:solidFill>
              </a:rPr>
              <a:t>	: "=r" (fVal)</a:t>
            </a:r>
          </a:p>
          <a:p>
            <a:r>
              <a:rPr lang="en-US" sz="800">
                <a:solidFill>
                  <a:srgbClr val="FFFF00"/>
                </a:solidFill>
              </a:rPr>
              <a:t>	: "r" (vBtoRs) </a:t>
            </a:r>
          </a:p>
          <a:p>
            <a:r>
              <a:rPr lang="en-US" sz="800">
                <a:solidFill>
                  <a:srgbClr val="FFFF00"/>
                </a:solidFill>
              </a:rPr>
              <a:t>	: "q0", "q1", "q2", "q3", "q12", "q13", "q14", "q15”</a:t>
            </a:r>
          </a:p>
          <a:p>
            <a:r>
              <a:rPr lang="en-US" sz="800">
                <a:solidFill>
                  <a:srgbClr val="FFFF00"/>
                </a:solidFill>
              </a:rPr>
              <a:t>          );</a:t>
            </a:r>
          </a:p>
          <a:p>
            <a:r>
              <a:rPr lang="en-US" sz="800">
                <a:solidFill>
                  <a:srgbClr val="FFFF00"/>
                </a:solidFill>
              </a:rPr>
              <a:t>          *pRs++ += fVal;</a:t>
            </a:r>
          </a:p>
          <a:p>
            <a:r>
              <a:rPr lang="en-US" sz="800">
                <a:solidFill>
                  <a:srgbClr val="FFFF00"/>
                </a:solidFill>
              </a:rPr>
              <a:t>}</a:t>
            </a:r>
          </a:p>
        </p:txBody>
      </p:sp>
      <p:sp>
        <p:nvSpPr>
          <p:cNvPr id="6" name="Rectangle 5"/>
          <p:cNvSpPr>
            <a:spLocks noChangeArrowheads="1"/>
          </p:cNvSpPr>
          <p:nvPr/>
        </p:nvSpPr>
        <p:spPr bwMode="auto">
          <a:xfrm>
            <a:off x="3702050" y="2311400"/>
            <a:ext cx="3505200" cy="838200"/>
          </a:xfrm>
          <a:prstGeom prst="rect">
            <a:avLst/>
          </a:prstGeom>
          <a:noFill/>
          <a:ln w="25400">
            <a:solidFill>
              <a:srgbClr val="FF0000"/>
            </a:solidFill>
            <a:miter lim="800000"/>
            <a:headEnd/>
            <a:tailEnd/>
          </a:ln>
          <a:effectLst>
            <a:outerShdw dist="20000" dir="5400000" rotWithShape="0">
              <a:srgbClr val="808080">
                <a:alpha val="37999"/>
              </a:srgbClr>
            </a:outerShdw>
          </a:effectLst>
        </p:spPr>
        <p:txBody>
          <a:bodyPr anchor="ctr"/>
          <a:lstStyle/>
          <a:p>
            <a:pPr algn="ctr">
              <a:defRPr/>
            </a:pPr>
            <a:endParaRPr lang="en-US" dirty="0">
              <a:solidFill>
                <a:srgbClr val="FF0000"/>
              </a:solidFill>
              <a:latin typeface="+mn-lt"/>
              <a:ea typeface="+mn-ea"/>
            </a:endParaRPr>
          </a:p>
        </p:txBody>
      </p:sp>
      <p:sp>
        <p:nvSpPr>
          <p:cNvPr id="7" name="TextBox 6"/>
          <p:cNvSpPr txBox="1"/>
          <p:nvPr/>
        </p:nvSpPr>
        <p:spPr>
          <a:xfrm rot="19812609">
            <a:off x="5425264" y="2944344"/>
            <a:ext cx="1818986" cy="769441"/>
          </a:xfrm>
          <a:prstGeom prst="rect">
            <a:avLst/>
          </a:prstGeom>
          <a:noFill/>
        </p:spPr>
        <p:txBody>
          <a:bodyPr wrap="none">
            <a:spAutoFit/>
          </a:bodyPr>
          <a:lstStyle/>
          <a:p>
            <a:pPr>
              <a:defRPr/>
            </a:pPr>
            <a:r>
              <a:rPr lang="en-US" sz="4400" b="1" spc="1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ASM</a:t>
            </a:r>
            <a:r>
              <a:rPr lang="en-US" sz="4000" b="1" spc="100" baseline="3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a:t>
            </a:r>
            <a:endParaRPr lang="en-US" sz="4400" b="1" spc="100" baseline="3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effectLst>
                  <a:outerShdw blurRad="38100" dist="38100" dir="2700000" algn="tl">
                    <a:srgbClr val="C0C0C0"/>
                  </a:outerShdw>
                </a:effectLst>
                <a:ea typeface="ＭＳ Ｐゴシック" charset="-128"/>
              </a:rPr>
              <a:t>Interfaces in NEON</a:t>
            </a:r>
          </a:p>
        </p:txBody>
      </p:sp>
      <p:sp>
        <p:nvSpPr>
          <p:cNvPr id="3" name="Content Placeholder 2"/>
          <p:cNvSpPr>
            <a:spLocks noGrp="1"/>
          </p:cNvSpPr>
          <p:nvPr>
            <p:ph idx="1"/>
          </p:nvPr>
        </p:nvSpPr>
        <p:spPr>
          <a:xfrm>
            <a:off x="0" y="733425"/>
            <a:ext cx="3505200" cy="3305175"/>
          </a:xfrm>
        </p:spPr>
        <p:txBody>
          <a:bodyPr>
            <a:normAutofit/>
          </a:bodyPr>
          <a:lstStyle/>
          <a:p>
            <a:pPr>
              <a:buFont typeface="Wingdings" charset="2"/>
              <a:buChar char="§"/>
            </a:pPr>
            <a:r>
              <a:rPr lang="en-US" sz="1600" smtClean="0">
                <a:effectLst>
                  <a:outerShdw blurRad="38100" dist="38100" dir="2700000" algn="tl">
                    <a:srgbClr val="C0C0C0"/>
                  </a:outerShdw>
                </a:effectLst>
                <a:ea typeface="ＭＳ Ｐゴシック" charset="-128"/>
              </a:rPr>
              <a:t>Same dot product R results into destination lightmap</a:t>
            </a:r>
          </a:p>
          <a:p>
            <a:pPr>
              <a:buFont typeface="Wingdings" charset="2"/>
              <a:buChar char="§"/>
            </a:pPr>
            <a:r>
              <a:rPr lang="en-US" sz="1600" smtClean="0">
                <a:effectLst>
                  <a:outerShdw blurRad="38100" dist="38100" dir="2700000" algn="tl">
                    <a:srgbClr val="C0C0C0"/>
                  </a:outerShdw>
                </a:effectLst>
                <a:ea typeface="ＭＳ Ｐゴシック" charset="-128"/>
              </a:rPr>
              <a:t>Load 12 response modes (Rs)</a:t>
            </a:r>
          </a:p>
          <a:p>
            <a:pPr>
              <a:buFont typeface="Wingdings" charset="2"/>
              <a:buChar char="§"/>
            </a:pPr>
            <a:r>
              <a:rPr lang="en-US" sz="1600" smtClean="0">
                <a:effectLst>
                  <a:outerShdw blurRad="38100" dist="38100" dir="2700000" algn="tl">
                    <a:srgbClr val="C0C0C0"/>
                  </a:outerShdw>
                </a:effectLst>
                <a:ea typeface="ＭＳ Ｐゴシック" charset="-128"/>
              </a:rPr>
              <a:t>Loop for each interface texel</a:t>
            </a:r>
          </a:p>
          <a:p>
            <a:pPr lvl="1">
              <a:buFont typeface="Wingdings" charset="2"/>
              <a:buChar char="§"/>
            </a:pPr>
            <a:r>
              <a:rPr lang="en-US" sz="1400" smtClean="0">
                <a:effectLst>
                  <a:outerShdw blurRad="38100" dist="38100" dir="2700000" algn="tl">
                    <a:srgbClr val="C0C0C0"/>
                  </a:outerShdw>
                </a:effectLst>
                <a:ea typeface="ＭＳ Ｐゴシック" charset="-128"/>
              </a:rPr>
              <a:t>Load 12 interface modes</a:t>
            </a:r>
          </a:p>
          <a:p>
            <a:pPr lvl="1">
              <a:buFont typeface="Wingdings" charset="2"/>
              <a:buChar char="§"/>
            </a:pPr>
            <a:r>
              <a:rPr lang="en-US" sz="1400" smtClean="0">
                <a:effectLst>
                  <a:outerShdw blurRad="38100" dist="38100" dir="2700000" algn="tl">
                    <a:srgbClr val="C0C0C0"/>
                  </a:outerShdw>
                </a:effectLst>
                <a:ea typeface="ＭＳ Ｐゴシック" charset="-128"/>
              </a:rPr>
              <a:t>Pairwise add down to result scalar</a:t>
            </a:r>
          </a:p>
          <a:p>
            <a:pPr lvl="1">
              <a:buFont typeface="Wingdings" charset="2"/>
              <a:buChar char="§"/>
            </a:pPr>
            <a:r>
              <a:rPr lang="en-US" sz="1400" smtClean="0">
                <a:effectLst>
                  <a:outerShdw blurRad="38100" dist="38100" dir="2700000" algn="tl">
                    <a:srgbClr val="C0C0C0"/>
                  </a:outerShdw>
                </a:effectLst>
                <a:ea typeface="ＭＳ Ｐゴシック" charset="-128"/>
              </a:rPr>
              <a:t>Accumulate result into destination texture</a:t>
            </a:r>
          </a:p>
        </p:txBody>
      </p:sp>
      <p:sp>
        <p:nvSpPr>
          <p:cNvPr id="5" name="TextBox 4"/>
          <p:cNvSpPr txBox="1">
            <a:spLocks noChangeArrowheads="1"/>
          </p:cNvSpPr>
          <p:nvPr/>
        </p:nvSpPr>
        <p:spPr bwMode="auto">
          <a:xfrm>
            <a:off x="3429000" y="685800"/>
            <a:ext cx="3810000" cy="3389313"/>
          </a:xfrm>
          <a:prstGeom prst="rect">
            <a:avLst/>
          </a:prstGeom>
          <a:solidFill>
            <a:srgbClr val="0C569E"/>
          </a:solidFill>
          <a:ln w="38100">
            <a:solidFill>
              <a:schemeClr val="tx1"/>
            </a:solidFill>
            <a:miter lim="800000"/>
            <a:headEnd/>
            <a:tailEnd/>
          </a:ln>
          <a:effectLst>
            <a:outerShdw dist="20000" dir="5400000" rotWithShape="0">
              <a:srgbClr val="808080">
                <a:alpha val="37999"/>
              </a:srgbClr>
            </a:outerShdw>
          </a:effectLst>
        </p:spPr>
        <p:txBody>
          <a:bodyPr lIns="65306" tIns="32653" rIns="65306" bIns="32653">
            <a:spAutoFit/>
          </a:bodyPr>
          <a:lstStyle/>
          <a:p>
            <a:r>
              <a:rPr lang="en-US" sz="800">
                <a:solidFill>
                  <a:srgbClr val="FFFF00"/>
                </a:solidFill>
              </a:rPr>
              <a:t>asm volatile ( // load 12 Rs into 3 Q registers</a:t>
            </a:r>
          </a:p>
          <a:p>
            <a:r>
              <a:rPr lang="en-US" sz="800">
                <a:solidFill>
                  <a:srgbClr val="FFFF00"/>
                </a:solidFill>
              </a:rPr>
              <a:t>	"vldmia %0, { q4-q6 }	\n” // load 12 Rs</a:t>
            </a:r>
          </a:p>
          <a:p>
            <a:r>
              <a:rPr lang="en-US" sz="800">
                <a:solidFill>
                  <a:srgbClr val="FFFF00"/>
                </a:solidFill>
              </a:rPr>
              <a:t>	:</a:t>
            </a:r>
          </a:p>
          <a:p>
            <a:r>
              <a:rPr lang="en-US" sz="800">
                <a:solidFill>
                  <a:srgbClr val="FFFF00"/>
                </a:solidFill>
              </a:rPr>
              <a:t>	: "r" (vRs)</a:t>
            </a:r>
          </a:p>
          <a:p>
            <a:r>
              <a:rPr lang="en-US" sz="800">
                <a:solidFill>
                  <a:srgbClr val="FFFF00"/>
                </a:solidFill>
              </a:rPr>
              <a:t>	: "q4", "q5", "q6") ;</a:t>
            </a:r>
          </a:p>
          <a:p>
            <a:r>
              <a:rPr lang="en-US" sz="800">
                <a:solidFill>
                  <a:srgbClr val="FFFF00"/>
                </a:solidFill>
              </a:rPr>
              <a:t>for (unsigned int t = 0; t &lt; uNumInterfaceTexels; t++) { // (see C example)</a:t>
            </a:r>
          </a:p>
          <a:p>
            <a:r>
              <a:rPr lang="en-US" sz="800">
                <a:solidFill>
                  <a:srgbClr val="FFFF00"/>
                </a:solidFill>
              </a:rPr>
              <a:t>          float fVal = 0.0f;</a:t>
            </a:r>
          </a:p>
          <a:p>
            <a:r>
              <a:rPr lang="en-US" sz="800">
                <a:solidFill>
                  <a:srgbClr val="FFFF00"/>
                </a:solidFill>
              </a:rPr>
              <a:t>          float* vIs = &amp;pInterfaceTexture [ curBlit.uSrcStart + t * uNumModes ];</a:t>
            </a:r>
          </a:p>
          <a:p>
            <a:r>
              <a:rPr lang="en-US" sz="800">
                <a:solidFill>
                  <a:srgbClr val="FFFF00"/>
                </a:solidFill>
              </a:rPr>
              <a:t>          asm volatile (</a:t>
            </a:r>
          </a:p>
          <a:p>
            <a:r>
              <a:rPr lang="en-US" sz="800">
                <a:solidFill>
                  <a:srgbClr val="FFFF00"/>
                </a:solidFill>
              </a:rPr>
              <a:t>	"vldmia %1, { q12-q14 }	\n” // load 12 Is</a:t>
            </a:r>
          </a:p>
          <a:p>
            <a:r>
              <a:rPr lang="en-US" sz="800">
                <a:solidFill>
                  <a:srgbClr val="FFFF00"/>
                </a:solidFill>
              </a:rPr>
              <a:t>	"vmul.f32 q0, q4, q12	\n”</a:t>
            </a:r>
          </a:p>
          <a:p>
            <a:r>
              <a:rPr lang="en-US" sz="800">
                <a:solidFill>
                  <a:srgbClr val="FFFF00"/>
                </a:solidFill>
              </a:rPr>
              <a:t>	"vmul.f32 q1, q5, q13	\n”</a:t>
            </a:r>
          </a:p>
          <a:p>
            <a:r>
              <a:rPr lang="en-US" sz="800">
                <a:solidFill>
                  <a:srgbClr val="FFFF00"/>
                </a:solidFill>
              </a:rPr>
              <a:t>	"vmul.f32 q2, q6, q14	\n” </a:t>
            </a:r>
          </a:p>
          <a:p>
            <a:r>
              <a:rPr lang="en-US" sz="800">
                <a:solidFill>
                  <a:srgbClr val="FFFF00"/>
                </a:solidFill>
              </a:rPr>
              <a:t> 	// pair wise add down to result</a:t>
            </a:r>
          </a:p>
          <a:p>
            <a:r>
              <a:rPr lang="en-US" sz="800">
                <a:solidFill>
                  <a:srgbClr val="FFFF00"/>
                </a:solidFill>
              </a:rPr>
              <a:t>	"vpadd.f32 d24, d0, d1	\n”</a:t>
            </a:r>
          </a:p>
          <a:p>
            <a:r>
              <a:rPr lang="en-US" sz="800">
                <a:solidFill>
                  <a:srgbClr val="FFFF00"/>
                </a:solidFill>
              </a:rPr>
              <a:t>	"vpadd.f32 d25, d2, d3	\n”</a:t>
            </a:r>
          </a:p>
          <a:p>
            <a:r>
              <a:rPr lang="en-US" sz="800">
                <a:solidFill>
                  <a:srgbClr val="FFFF00"/>
                </a:solidFill>
              </a:rPr>
              <a:t>	"vpadd.f32 d26, d4, d5	\n”</a:t>
            </a:r>
          </a:p>
          <a:p>
            <a:r>
              <a:rPr lang="en-US" sz="800">
                <a:solidFill>
                  <a:srgbClr val="FFFF00"/>
                </a:solidFill>
              </a:rPr>
              <a:t>	"vpadd.f32 d28, d24, d25	\n”</a:t>
            </a:r>
          </a:p>
          <a:p>
            <a:r>
              <a:rPr lang="en-US" sz="800">
                <a:solidFill>
                  <a:srgbClr val="FFFF00"/>
                </a:solidFill>
              </a:rPr>
              <a:t>	"vpadd.f32 d0, d28, d26	\n”</a:t>
            </a:r>
          </a:p>
          <a:p>
            <a:r>
              <a:rPr lang="en-US" sz="800">
                <a:solidFill>
                  <a:srgbClr val="FFFF00"/>
                </a:solidFill>
              </a:rPr>
              <a:t>	“vpadd.f32 d0, d0		\n”</a:t>
            </a:r>
          </a:p>
          <a:p>
            <a:r>
              <a:rPr lang="en-US" sz="800">
                <a:solidFill>
                  <a:srgbClr val="FFFF00"/>
                </a:solidFill>
              </a:rPr>
              <a:t>	"vmov.f32 %0, d0[0]		\n”</a:t>
            </a:r>
          </a:p>
          <a:p>
            <a:r>
              <a:rPr lang="en-US" sz="800">
                <a:solidFill>
                  <a:srgbClr val="FFFF00"/>
                </a:solidFill>
              </a:rPr>
              <a:t>	: "=r" (fVal)</a:t>
            </a:r>
          </a:p>
          <a:p>
            <a:r>
              <a:rPr lang="en-US" sz="800">
                <a:solidFill>
                  <a:srgbClr val="FFFF00"/>
                </a:solidFill>
              </a:rPr>
              <a:t>	: "r" (vIs) </a:t>
            </a:r>
          </a:p>
          <a:p>
            <a:r>
              <a:rPr lang="en-US" sz="800">
                <a:solidFill>
                  <a:srgbClr val="FFFF00"/>
                </a:solidFill>
              </a:rPr>
              <a:t>	: "q0", "q1", "q2", "q3", "q12", "q13", "q14", "q15" //clobber </a:t>
            </a:r>
          </a:p>
          <a:p>
            <a:r>
              <a:rPr lang="en-US" sz="800">
                <a:solidFill>
                  <a:srgbClr val="FFFF00"/>
                </a:solidFill>
              </a:rPr>
              <a:t>          );</a:t>
            </a:r>
          </a:p>
          <a:p>
            <a:r>
              <a:rPr lang="en-US" sz="800">
                <a:solidFill>
                  <a:srgbClr val="FFFF00"/>
                </a:solidFill>
              </a:rPr>
              <a:t>          *vDest++ += fVal;</a:t>
            </a:r>
          </a:p>
          <a:p>
            <a:r>
              <a:rPr lang="en-US" sz="800">
                <a:solidFill>
                  <a:srgbClr val="FFFF00"/>
                </a:solidFill>
              </a:rPr>
              <a:t>}</a:t>
            </a:r>
          </a:p>
        </p:txBody>
      </p:sp>
      <p:sp>
        <p:nvSpPr>
          <p:cNvPr id="6" name="Rectangle 5"/>
          <p:cNvSpPr>
            <a:spLocks noChangeArrowheads="1"/>
          </p:cNvSpPr>
          <p:nvPr/>
        </p:nvSpPr>
        <p:spPr bwMode="auto">
          <a:xfrm>
            <a:off x="3486150" y="2311400"/>
            <a:ext cx="3702050" cy="838200"/>
          </a:xfrm>
          <a:prstGeom prst="rect">
            <a:avLst/>
          </a:prstGeom>
          <a:noFill/>
          <a:ln w="25400">
            <a:solidFill>
              <a:srgbClr val="FF0000"/>
            </a:solidFill>
            <a:miter lim="800000"/>
            <a:headEnd/>
            <a:tailEnd/>
          </a:ln>
          <a:effectLst>
            <a:outerShdw dist="20000" dir="5400000" rotWithShape="0">
              <a:srgbClr val="808080">
                <a:alpha val="37999"/>
              </a:srgbClr>
            </a:outerShdw>
          </a:effectLst>
        </p:spPr>
        <p:txBody>
          <a:bodyPr anchor="ctr"/>
          <a:lstStyle/>
          <a:p>
            <a:pPr algn="ctr">
              <a:defRPr/>
            </a:pPr>
            <a:endParaRPr lang="en-US" dirty="0">
              <a:solidFill>
                <a:srgbClr val="FF0000"/>
              </a:solidFill>
              <a:latin typeface="+mn-lt"/>
              <a:ea typeface="+mn-ea"/>
            </a:endParaRPr>
          </a:p>
        </p:txBody>
      </p:sp>
      <p:sp>
        <p:nvSpPr>
          <p:cNvPr id="7" name="TextBox 6"/>
          <p:cNvSpPr txBox="1"/>
          <p:nvPr/>
        </p:nvSpPr>
        <p:spPr>
          <a:xfrm rot="19812609">
            <a:off x="5425264" y="2944344"/>
            <a:ext cx="1818986" cy="769441"/>
          </a:xfrm>
          <a:prstGeom prst="rect">
            <a:avLst/>
          </a:prstGeom>
          <a:noFill/>
        </p:spPr>
        <p:txBody>
          <a:bodyPr wrap="none">
            <a:spAutoFit/>
          </a:bodyPr>
          <a:lstStyle/>
          <a:p>
            <a:pPr>
              <a:defRPr/>
            </a:pPr>
            <a:r>
              <a:rPr lang="en-US" sz="4400" b="1" spc="1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ASM</a:t>
            </a:r>
            <a:r>
              <a:rPr lang="en-US" sz="4000" b="1" spc="100" baseline="3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a:t>
            </a:r>
            <a:endParaRPr lang="en-US" sz="4400" b="1" spc="100" baseline="3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effectLst>
                  <a:outerShdw blurRad="38100" dist="38100" dir="2700000" algn="tl">
                    <a:srgbClr val="C0C0C0"/>
                  </a:outerShdw>
                </a:effectLst>
                <a:ea typeface="ＭＳ Ｐゴシック" charset="-128"/>
              </a:rPr>
              <a:t>Lightmap Texture Update</a:t>
            </a:r>
          </a:p>
        </p:txBody>
      </p:sp>
      <p:sp>
        <p:nvSpPr>
          <p:cNvPr id="3" name="Content Placeholder 2"/>
          <p:cNvSpPr>
            <a:spLocks noGrp="1"/>
          </p:cNvSpPr>
          <p:nvPr>
            <p:ph idx="1"/>
          </p:nvPr>
        </p:nvSpPr>
        <p:spPr>
          <a:xfrm>
            <a:off x="-19050" y="1447800"/>
            <a:ext cx="7010400" cy="2667000"/>
          </a:xfrm>
        </p:spPr>
        <p:txBody>
          <a:bodyPr/>
          <a:lstStyle/>
          <a:p>
            <a:pPr>
              <a:buFont typeface="Wingdings" charset="2"/>
              <a:buChar char="§"/>
            </a:pPr>
            <a:r>
              <a:rPr lang="en-US" sz="1600" smtClean="0">
                <a:effectLst>
                  <a:outerShdw blurRad="38100" dist="38100" dir="2700000" algn="tl">
                    <a:srgbClr val="C0C0C0"/>
                  </a:outerShdw>
                </a:effectLst>
                <a:ea typeface="ＭＳ Ｐゴシック" charset="-128"/>
              </a:rPr>
              <a:t>Pad: faces, edges and corners into lightmap buffer</a:t>
            </a:r>
          </a:p>
          <a:p>
            <a:pPr>
              <a:buFont typeface="Wingdings" charset="2"/>
              <a:buChar char="§"/>
            </a:pPr>
            <a:r>
              <a:rPr lang="en-US" sz="1600" smtClean="0">
                <a:effectLst>
                  <a:outerShdw blurRad="38100" dist="38100" dir="2700000" algn="tl">
                    <a:srgbClr val="C0C0C0"/>
                  </a:outerShdw>
                </a:effectLst>
                <a:ea typeface="ＭＳ Ｐゴシック" charset="-128"/>
              </a:rPr>
              <a:t>Fill: Update into GPU format (mono or color as above)</a:t>
            </a:r>
          </a:p>
          <a:p>
            <a:pPr lvl="1">
              <a:buFont typeface="Wingdings" charset="2"/>
              <a:buChar char="§"/>
            </a:pPr>
            <a:r>
              <a:rPr lang="en-US" sz="1400" smtClean="0">
                <a:effectLst>
                  <a:outerShdw blurRad="38100" dist="38100" dir="2700000" algn="tl">
                    <a:srgbClr val="C0C0C0"/>
                  </a:outerShdw>
                </a:effectLst>
                <a:ea typeface="ＭＳ Ｐゴシック" charset="-128"/>
              </a:rPr>
              <a:t>3G (MBXLite) had fast texture update path (linear device format direct use)</a:t>
            </a:r>
          </a:p>
          <a:p>
            <a:pPr lvl="1">
              <a:buFont typeface="Wingdings" charset="2"/>
              <a:buChar char="§"/>
            </a:pPr>
            <a:r>
              <a:rPr lang="en-US" sz="1400" smtClean="0">
                <a:effectLst>
                  <a:outerShdw blurRad="38100" dist="38100" dir="2700000" algn="tl">
                    <a:srgbClr val="C0C0C0"/>
                  </a:outerShdw>
                </a:effectLst>
                <a:ea typeface="ＭＳ Ｐゴシック" charset="-128"/>
              </a:rPr>
              <a:t>3GS (SGX) and above slower (driver swizzling)</a:t>
            </a:r>
          </a:p>
          <a:p>
            <a:pPr lvl="1">
              <a:buFont typeface="Wingdings" charset="2"/>
              <a:buChar char="§"/>
            </a:pPr>
            <a:r>
              <a:rPr lang="en-US" sz="1400" smtClean="0">
                <a:effectLst>
                  <a:outerShdw blurRad="38100" dist="38100" dir="2700000" algn="tl">
                    <a:srgbClr val="C0C0C0"/>
                  </a:outerShdw>
                </a:effectLst>
                <a:ea typeface="ＭＳ Ｐゴシック" charset="-128"/>
              </a:rPr>
              <a:t>Avoid texture update mid frame</a:t>
            </a:r>
            <a:endParaRPr lang="en-US" sz="1600" smtClean="0">
              <a:effectLst>
                <a:outerShdw blurRad="38100" dist="38100" dir="2700000" algn="tl">
                  <a:srgbClr val="C0C0C0"/>
                </a:outerShdw>
              </a:effectLst>
              <a:ea typeface="ＭＳ Ｐゴシック" charset="-128"/>
            </a:endParaRPr>
          </a:p>
          <a:p>
            <a:pPr>
              <a:buFont typeface="Wingdings" charset="2"/>
              <a:buChar char="§"/>
            </a:pPr>
            <a:r>
              <a:rPr lang="en-US" sz="1600" smtClean="0">
                <a:effectLst>
                  <a:outerShdw blurRad="38100" dist="38100" dir="2700000" algn="tl">
                    <a:srgbClr val="C0C0C0"/>
                  </a:outerShdw>
                </a:effectLst>
                <a:ea typeface="ＭＳ Ｐゴシック" charset="-128"/>
              </a:rPr>
              <a:t>Double/Ring buffer to avoid CPU waiting on GPU</a:t>
            </a:r>
          </a:p>
        </p:txBody>
      </p:sp>
      <p:sp>
        <p:nvSpPr>
          <p:cNvPr id="4" name="TextBox 3"/>
          <p:cNvSpPr txBox="1">
            <a:spLocks noChangeArrowheads="1"/>
          </p:cNvSpPr>
          <p:nvPr/>
        </p:nvSpPr>
        <p:spPr bwMode="auto">
          <a:xfrm>
            <a:off x="0" y="838200"/>
            <a:ext cx="7315200" cy="481013"/>
          </a:xfrm>
          <a:prstGeom prst="rect">
            <a:avLst/>
          </a:prstGeom>
          <a:solidFill>
            <a:srgbClr val="0C569E"/>
          </a:solidFill>
          <a:ln w="38100">
            <a:solidFill>
              <a:schemeClr val="tx1"/>
            </a:solidFill>
            <a:miter lim="800000"/>
            <a:headEnd/>
            <a:tailEnd/>
          </a:ln>
          <a:effectLst>
            <a:outerShdw dist="20000" dir="5400000" rotWithShape="0">
              <a:srgbClr val="808080">
                <a:alpha val="37999"/>
              </a:srgbClr>
            </a:outerShdw>
          </a:effectLst>
        </p:spPr>
        <p:txBody>
          <a:bodyPr lIns="65306" tIns="32653" rIns="65306" bIns="32653">
            <a:spAutoFit/>
          </a:bodyPr>
          <a:lstStyle/>
          <a:p>
            <a:pPr>
              <a:defRPr/>
            </a:pPr>
            <a:r>
              <a:rPr lang="en-US" sz="900" dirty="0" err="1">
                <a:solidFill>
                  <a:srgbClr val="FFFF00"/>
                </a:solidFill>
                <a:latin typeface="Courier"/>
                <a:ea typeface="+mn-ea"/>
                <a:cs typeface="Courier"/>
              </a:rPr>
              <a:t>Glenum</a:t>
            </a:r>
            <a:r>
              <a:rPr lang="en-US" sz="900" dirty="0">
                <a:solidFill>
                  <a:srgbClr val="FFFF00"/>
                </a:solidFill>
                <a:latin typeface="Courier"/>
                <a:ea typeface="+mn-ea"/>
                <a:cs typeface="Courier"/>
              </a:rPr>
              <a:t> </a:t>
            </a:r>
            <a:r>
              <a:rPr lang="en-US" sz="900" dirty="0" err="1">
                <a:solidFill>
                  <a:srgbClr val="FFFF00"/>
                </a:solidFill>
                <a:latin typeface="Courier"/>
                <a:ea typeface="+mn-ea"/>
                <a:cs typeface="Courier"/>
              </a:rPr>
              <a:t>colFormat</a:t>
            </a:r>
            <a:r>
              <a:rPr lang="en-US" sz="900" dirty="0">
                <a:solidFill>
                  <a:srgbClr val="FFFF00"/>
                </a:solidFill>
                <a:latin typeface="Courier"/>
                <a:ea typeface="+mn-ea"/>
                <a:cs typeface="Courier"/>
              </a:rPr>
              <a:t> = </a:t>
            </a:r>
            <a:r>
              <a:rPr lang="en-US" sz="900" dirty="0" err="1">
                <a:solidFill>
                  <a:srgbClr val="FFFF00"/>
                </a:solidFill>
                <a:latin typeface="Courier"/>
                <a:ea typeface="+mn-ea"/>
                <a:cs typeface="Courier"/>
              </a:rPr>
              <a:t>bRGB</a:t>
            </a:r>
            <a:r>
              <a:rPr lang="en-US" sz="900" dirty="0">
                <a:solidFill>
                  <a:srgbClr val="FFFF00"/>
                </a:solidFill>
                <a:latin typeface="Courier"/>
                <a:ea typeface="+mn-ea"/>
                <a:cs typeface="Courier"/>
              </a:rPr>
              <a:t> ? GL_RGB : GL_LUMINANCE;</a:t>
            </a:r>
          </a:p>
          <a:p>
            <a:pPr>
              <a:defRPr/>
            </a:pPr>
            <a:r>
              <a:rPr lang="en-US" sz="900" dirty="0" err="1">
                <a:solidFill>
                  <a:srgbClr val="FFFF00"/>
                </a:solidFill>
                <a:latin typeface="Courier"/>
                <a:ea typeface="+mn-ea"/>
                <a:cs typeface="Courier"/>
              </a:rPr>
              <a:t>Glenum</a:t>
            </a:r>
            <a:r>
              <a:rPr lang="en-US" sz="900" dirty="0">
                <a:solidFill>
                  <a:srgbClr val="FFFF00"/>
                </a:solidFill>
                <a:latin typeface="Courier"/>
                <a:ea typeface="+mn-ea"/>
                <a:cs typeface="Courier"/>
              </a:rPr>
              <a:t> </a:t>
            </a:r>
            <a:r>
              <a:rPr lang="en-US" sz="900" dirty="0" err="1">
                <a:solidFill>
                  <a:srgbClr val="FFFF00"/>
                </a:solidFill>
                <a:latin typeface="Courier"/>
                <a:ea typeface="+mn-ea"/>
                <a:cs typeface="Courier"/>
              </a:rPr>
              <a:t>pixType</a:t>
            </a:r>
            <a:r>
              <a:rPr lang="en-US" sz="900" dirty="0">
                <a:solidFill>
                  <a:srgbClr val="FFFF00"/>
                </a:solidFill>
                <a:latin typeface="Courier"/>
                <a:ea typeface="+mn-ea"/>
                <a:cs typeface="Courier"/>
              </a:rPr>
              <a:t> = </a:t>
            </a:r>
            <a:r>
              <a:rPr lang="en-US" sz="900" dirty="0" err="1">
                <a:solidFill>
                  <a:srgbClr val="FFFF00"/>
                </a:solidFill>
                <a:latin typeface="Courier"/>
                <a:ea typeface="+mn-ea"/>
                <a:cs typeface="Courier"/>
              </a:rPr>
              <a:t>bRGB</a:t>
            </a:r>
            <a:r>
              <a:rPr lang="en-US" sz="900" dirty="0">
                <a:solidFill>
                  <a:srgbClr val="FFFF00"/>
                </a:solidFill>
                <a:latin typeface="Courier"/>
                <a:ea typeface="+mn-ea"/>
                <a:cs typeface="Courier"/>
              </a:rPr>
              <a:t> ? GL_UNSIGNED_SHORT_5_6_5 : GL_UNSIGNED_BYTE;</a:t>
            </a:r>
          </a:p>
          <a:p>
            <a:pPr>
              <a:defRPr/>
            </a:pPr>
            <a:r>
              <a:rPr lang="en-US" sz="900" dirty="0">
                <a:solidFill>
                  <a:srgbClr val="FFFF00"/>
                </a:solidFill>
                <a:latin typeface="Courier"/>
                <a:ea typeface="+mn-ea"/>
                <a:cs typeface="Courier"/>
              </a:rPr>
              <a:t>glTexSubImage2D(GL_TEXTURE_2D,0,0,0, uPow2Width, uPow2Height, </a:t>
            </a:r>
            <a:r>
              <a:rPr lang="en-US" sz="900" dirty="0" err="1">
                <a:solidFill>
                  <a:srgbClr val="FFFF00"/>
                </a:solidFill>
                <a:latin typeface="Courier"/>
                <a:ea typeface="+mn-ea"/>
                <a:cs typeface="Courier"/>
              </a:rPr>
              <a:t>colFormat</a:t>
            </a:r>
            <a:r>
              <a:rPr lang="en-US" sz="900" dirty="0">
                <a:solidFill>
                  <a:srgbClr val="FFFF00"/>
                </a:solidFill>
                <a:latin typeface="Courier"/>
                <a:ea typeface="+mn-ea"/>
                <a:cs typeface="Courier"/>
              </a:rPr>
              <a:t>, </a:t>
            </a:r>
            <a:r>
              <a:rPr lang="en-US" sz="900" dirty="0" err="1">
                <a:solidFill>
                  <a:srgbClr val="FFFF00"/>
                </a:solidFill>
                <a:latin typeface="Courier"/>
                <a:ea typeface="+mn-ea"/>
                <a:cs typeface="Courier"/>
              </a:rPr>
              <a:t>pixType</a:t>
            </a:r>
            <a:r>
              <a:rPr lang="en-US" sz="900" dirty="0">
                <a:solidFill>
                  <a:srgbClr val="FFFF00"/>
                </a:solidFill>
                <a:latin typeface="Courier"/>
                <a:ea typeface="+mn-ea"/>
                <a:cs typeface="Courier"/>
              </a:rPr>
              <a:t>, </a:t>
            </a:r>
            <a:r>
              <a:rPr lang="en-US" sz="900" dirty="0" err="1">
                <a:solidFill>
                  <a:srgbClr val="FFFF00"/>
                </a:solidFill>
                <a:latin typeface="Courier"/>
                <a:ea typeface="+mn-ea"/>
                <a:cs typeface="Courier"/>
              </a:rPr>
              <a:t>mpLightmap[iBuffer</a:t>
            </a:r>
            <a:r>
              <a:rPr lang="en-US" sz="900" dirty="0">
                <a:solidFill>
                  <a:srgbClr val="FFFF00"/>
                </a:solidFill>
                <a:latin typeface="Courier"/>
                <a:ea typeface="+mn-ea"/>
                <a:cs typeface="Courier"/>
              </a:rPr>
              <a:t>]);</a:t>
            </a:r>
          </a:p>
        </p:txBody>
      </p:sp>
      <p:pic>
        <p:nvPicPr>
          <p:cNvPr id="41989" name="Picture 4" descr="IMG_0098.jpg"/>
          <p:cNvPicPr>
            <a:picLocks noChangeAspect="1"/>
          </p:cNvPicPr>
          <p:nvPr/>
        </p:nvPicPr>
        <p:blipFill>
          <a:blip r:embed="rId3"/>
          <a:srcRect l="17696" b="6944"/>
          <a:stretch>
            <a:fillRect/>
          </a:stretch>
        </p:blipFill>
        <p:spPr bwMode="auto">
          <a:xfrm rot="-5400000">
            <a:off x="5572125" y="2327275"/>
            <a:ext cx="1314450" cy="1981200"/>
          </a:xfrm>
          <a:prstGeom prst="rect">
            <a:avLst/>
          </a:prstGeom>
          <a:noFill/>
          <a:ln w="9525">
            <a:noFill/>
            <a:miter lim="800000"/>
            <a:headEnd/>
            <a:tailEnd/>
          </a:ln>
        </p:spPr>
      </p:pic>
      <p:pic>
        <p:nvPicPr>
          <p:cNvPr id="41990" name="Picture 5" descr="IMG_0099.jpg"/>
          <p:cNvPicPr>
            <a:picLocks noChangeAspect="1"/>
          </p:cNvPicPr>
          <p:nvPr/>
        </p:nvPicPr>
        <p:blipFill>
          <a:blip r:embed="rId4"/>
          <a:srcRect l="33745" b="34415"/>
          <a:stretch>
            <a:fillRect/>
          </a:stretch>
        </p:blipFill>
        <p:spPr bwMode="auto">
          <a:xfrm rot="-5400000">
            <a:off x="5862638" y="868362"/>
            <a:ext cx="730250" cy="1965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125" y="58738"/>
            <a:ext cx="6584950" cy="469900"/>
          </a:xfrm>
        </p:spPr>
        <p:txBody>
          <a:bodyPr/>
          <a:lstStyle/>
          <a:p>
            <a:r>
              <a:rPr lang="en-US" smtClean="0">
                <a:effectLst>
                  <a:outerShdw blurRad="38100" dist="38100" dir="2700000" algn="tl">
                    <a:srgbClr val="C0C0C0"/>
                  </a:outerShdw>
                </a:effectLst>
                <a:ea typeface="ＭＳ Ｐゴシック" charset="-128"/>
              </a:rPr>
              <a:t>iPad MRT Shading</a:t>
            </a:r>
          </a:p>
        </p:txBody>
      </p:sp>
      <p:sp>
        <p:nvSpPr>
          <p:cNvPr id="3" name="Content Placeholder 2"/>
          <p:cNvSpPr>
            <a:spLocks noGrp="1"/>
          </p:cNvSpPr>
          <p:nvPr>
            <p:ph idx="1"/>
          </p:nvPr>
        </p:nvSpPr>
        <p:spPr>
          <a:xfrm>
            <a:off x="0" y="584200"/>
            <a:ext cx="7315200" cy="3429000"/>
          </a:xfrm>
        </p:spPr>
        <p:txBody>
          <a:bodyPr/>
          <a:lstStyle/>
          <a:p>
            <a:pPr>
              <a:buFont typeface="Wingdings" charset="2"/>
              <a:buChar char="§"/>
            </a:pPr>
            <a:r>
              <a:rPr lang="en-US" sz="2000" smtClean="0">
                <a:effectLst>
                  <a:outerShdw blurRad="38100" dist="38100" dir="2700000" algn="tl">
                    <a:srgbClr val="C0C0C0"/>
                  </a:outerShdw>
                </a:effectLst>
                <a:ea typeface="ＭＳ Ｐゴシック" charset="-128"/>
              </a:rPr>
              <a:t>Direct Lighting</a:t>
            </a:r>
          </a:p>
          <a:p>
            <a:pPr lvl="1">
              <a:buFont typeface="Wingdings" charset="2"/>
              <a:buChar char="§"/>
            </a:pPr>
            <a:r>
              <a:rPr lang="en-US" sz="1800" smtClean="0">
                <a:effectLst>
                  <a:outerShdw blurRad="38100" dist="38100" dir="2700000" algn="tl">
                    <a:srgbClr val="C0C0C0"/>
                  </a:outerShdw>
                </a:effectLst>
                <a:ea typeface="ＭＳ Ｐゴシック" charset="-128"/>
              </a:rPr>
              <a:t>Per vertex point light artifacts without heavy tessellation</a:t>
            </a:r>
          </a:p>
          <a:p>
            <a:pPr lvl="1">
              <a:buFont typeface="Wingdings" charset="2"/>
              <a:buChar char="§"/>
            </a:pPr>
            <a:r>
              <a:rPr lang="en-US" sz="1800" smtClean="0">
                <a:effectLst>
                  <a:outerShdw blurRad="38100" dist="38100" dir="2700000" algn="tl">
                    <a:srgbClr val="C0C0C0"/>
                  </a:outerShdw>
                </a:effectLst>
                <a:ea typeface="ＭＳ Ｐゴシック" charset="-128"/>
              </a:rPr>
              <a:t>Per texel in lightmap texture with no extra CPU cost</a:t>
            </a:r>
          </a:p>
          <a:p>
            <a:pPr lvl="2">
              <a:buFont typeface="Wingdings" charset="2"/>
              <a:buChar char="§"/>
            </a:pPr>
            <a:r>
              <a:rPr lang="en-US" sz="1400" smtClean="0">
                <a:effectLst>
                  <a:outerShdw blurRad="38100" dist="38100" dir="2700000" algn="tl">
                    <a:srgbClr val="C0C0C0"/>
                  </a:outerShdw>
                </a:effectLst>
                <a:ea typeface="ＭＳ Ｐゴシック" charset="-128"/>
              </a:rPr>
              <a:t>But resolution limited for direct contribution</a:t>
            </a:r>
          </a:p>
        </p:txBody>
      </p:sp>
      <p:pic>
        <p:nvPicPr>
          <p:cNvPr id="44036" name="Picture 3" descr="IMG_0063.jpg"/>
          <p:cNvPicPr>
            <a:picLocks noChangeAspect="1"/>
          </p:cNvPicPr>
          <p:nvPr/>
        </p:nvPicPr>
        <p:blipFill>
          <a:blip r:embed="rId3"/>
          <a:srcRect l="30232" r="13953"/>
          <a:stretch>
            <a:fillRect/>
          </a:stretch>
        </p:blipFill>
        <p:spPr bwMode="auto">
          <a:xfrm rot="-5400000">
            <a:off x="5689600" y="1193800"/>
            <a:ext cx="914400" cy="2184400"/>
          </a:xfrm>
          <a:prstGeom prst="rect">
            <a:avLst/>
          </a:prstGeom>
          <a:noFill/>
          <a:ln w="9525">
            <a:noFill/>
            <a:miter lim="800000"/>
            <a:headEnd/>
            <a:tailEnd/>
          </a:ln>
        </p:spPr>
      </p:pic>
      <p:pic>
        <p:nvPicPr>
          <p:cNvPr id="44037" name="Picture 4" descr="IMG_0067.jpg"/>
          <p:cNvPicPr>
            <a:picLocks noChangeAspect="1"/>
          </p:cNvPicPr>
          <p:nvPr/>
        </p:nvPicPr>
        <p:blipFill>
          <a:blip r:embed="rId4"/>
          <a:srcRect l="20988"/>
          <a:stretch>
            <a:fillRect/>
          </a:stretch>
        </p:blipFill>
        <p:spPr bwMode="auto">
          <a:xfrm rot="-5400000">
            <a:off x="5498307" y="2297906"/>
            <a:ext cx="1295400" cy="2185987"/>
          </a:xfrm>
          <a:prstGeom prst="rect">
            <a:avLst/>
          </a:prstGeom>
          <a:noFill/>
          <a:ln w="9525">
            <a:noFill/>
            <a:miter lim="800000"/>
            <a:headEnd/>
            <a:tailEnd/>
          </a:ln>
        </p:spPr>
      </p:pic>
      <p:pic>
        <p:nvPicPr>
          <p:cNvPr id="44038" name="Picture 6" descr="IMG_0069.jpg"/>
          <p:cNvPicPr>
            <a:picLocks noChangeAspect="1"/>
          </p:cNvPicPr>
          <p:nvPr/>
        </p:nvPicPr>
        <p:blipFill>
          <a:blip r:embed="rId5"/>
          <a:srcRect l="25926" b="30556"/>
          <a:stretch>
            <a:fillRect/>
          </a:stretch>
        </p:blipFill>
        <p:spPr bwMode="auto">
          <a:xfrm rot="-5400000">
            <a:off x="273843" y="2316957"/>
            <a:ext cx="1528763" cy="1911350"/>
          </a:xfrm>
          <a:prstGeom prst="rect">
            <a:avLst/>
          </a:prstGeom>
          <a:noFill/>
          <a:ln w="9525">
            <a:noFill/>
            <a:miter lim="800000"/>
            <a:headEnd/>
            <a:tailEnd/>
          </a:ln>
        </p:spPr>
      </p:pic>
      <p:pic>
        <p:nvPicPr>
          <p:cNvPr id="44039" name="Picture 7" descr="IMG_0075.jpg"/>
          <p:cNvPicPr>
            <a:picLocks noChangeAspect="1"/>
          </p:cNvPicPr>
          <p:nvPr/>
        </p:nvPicPr>
        <p:blipFill>
          <a:blip r:embed="rId6"/>
          <a:srcRect t="43364" r="40123"/>
          <a:stretch>
            <a:fillRect/>
          </a:stretch>
        </p:blipFill>
        <p:spPr bwMode="auto">
          <a:xfrm flipH="1">
            <a:off x="1993900" y="2508250"/>
            <a:ext cx="1212850" cy="1530350"/>
          </a:xfrm>
          <a:prstGeom prst="rect">
            <a:avLst/>
          </a:prstGeom>
          <a:noFill/>
          <a:ln w="9525">
            <a:noFill/>
            <a:miter lim="800000"/>
            <a:headEnd/>
            <a:tailEnd/>
          </a:ln>
        </p:spPr>
      </p:pic>
      <p:pic>
        <p:nvPicPr>
          <p:cNvPr id="44040" name="Picture 10" descr="IMG_0083.jpg"/>
          <p:cNvPicPr>
            <a:picLocks noChangeAspect="1"/>
          </p:cNvPicPr>
          <p:nvPr/>
        </p:nvPicPr>
        <p:blipFill>
          <a:blip r:embed="rId7"/>
          <a:srcRect l="26337" t="25363" b="12654"/>
          <a:stretch>
            <a:fillRect/>
          </a:stretch>
        </p:blipFill>
        <p:spPr bwMode="auto">
          <a:xfrm rot="-5400000">
            <a:off x="3368675" y="2422525"/>
            <a:ext cx="1511300" cy="1695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effectLst>
                  <a:outerShdw blurRad="38100" dist="38100" dir="2700000" algn="tl">
                    <a:srgbClr val="C0C0C0"/>
                  </a:outerShdw>
                </a:effectLst>
                <a:ea typeface="ＭＳ Ｐゴシック" charset="-128"/>
              </a:rPr>
              <a:t>Shader </a:t>
            </a:r>
            <a:r>
              <a:rPr lang="en-US" sz="2000" smtClean="0">
                <a:effectLst>
                  <a:outerShdw blurRad="38100" dist="38100" dir="2700000" algn="tl">
                    <a:srgbClr val="C0C0C0"/>
                  </a:outerShdw>
                </a:effectLst>
                <a:ea typeface="ＭＳ Ｐゴシック" charset="-128"/>
              </a:rPr>
              <a:t>(Albedo, Direct, Indirect)</a:t>
            </a:r>
            <a:endParaRPr lang="en-US" smtClean="0">
              <a:effectLst>
                <a:outerShdw blurRad="38100" dist="38100" dir="2700000" algn="tl">
                  <a:srgbClr val="C0C0C0"/>
                </a:outerShdw>
              </a:effectLst>
              <a:ea typeface="ＭＳ Ｐゴシック" charset="-128"/>
            </a:endParaRPr>
          </a:p>
        </p:txBody>
      </p:sp>
      <p:sp>
        <p:nvSpPr>
          <p:cNvPr id="4" name="TextBox 3"/>
          <p:cNvSpPr txBox="1">
            <a:spLocks noChangeArrowheads="1"/>
          </p:cNvSpPr>
          <p:nvPr/>
        </p:nvSpPr>
        <p:spPr bwMode="auto">
          <a:xfrm>
            <a:off x="76200" y="762000"/>
            <a:ext cx="7161213" cy="3143250"/>
          </a:xfrm>
          <a:prstGeom prst="rect">
            <a:avLst/>
          </a:prstGeom>
          <a:solidFill>
            <a:srgbClr val="0C569E"/>
          </a:solidFill>
          <a:ln w="38100">
            <a:solidFill>
              <a:schemeClr val="tx1"/>
            </a:solidFill>
            <a:miter lim="800000"/>
            <a:headEnd/>
            <a:tailEnd/>
          </a:ln>
          <a:effectLst>
            <a:outerShdw dist="20000" dir="5400000" rotWithShape="0">
              <a:srgbClr val="808080">
                <a:alpha val="37999"/>
              </a:srgbClr>
            </a:outerShdw>
          </a:effectLst>
        </p:spPr>
        <p:txBody>
          <a:bodyPr lIns="65306" tIns="32653" rIns="65306" bIns="32653">
            <a:spAutoFit/>
          </a:bodyPr>
          <a:lstStyle/>
          <a:p>
            <a:pPr>
              <a:defRPr/>
            </a:pPr>
            <a:r>
              <a:rPr lang="en-US" sz="1000" dirty="0">
                <a:solidFill>
                  <a:srgbClr val="FFFF00"/>
                </a:solidFill>
                <a:latin typeface="Courier" charset="0"/>
                <a:ea typeface="Courier" charset="0"/>
                <a:cs typeface="Courier" charset="0"/>
              </a:rPr>
              <a:t>precision </a:t>
            </a:r>
            <a:r>
              <a:rPr lang="en-US" sz="1000" dirty="0" err="1">
                <a:solidFill>
                  <a:srgbClr val="FFFF00"/>
                </a:solidFill>
                <a:latin typeface="Courier" charset="0"/>
                <a:ea typeface="Courier" charset="0"/>
                <a:cs typeface="Courier" charset="0"/>
              </a:rPr>
              <a:t>lowp</a:t>
            </a:r>
            <a:r>
              <a:rPr lang="en-US" sz="1000" dirty="0">
                <a:solidFill>
                  <a:srgbClr val="FFFF00"/>
                </a:solidFill>
                <a:latin typeface="Courier" charset="0"/>
                <a:ea typeface="Courier" charset="0"/>
                <a:cs typeface="Courier" charset="0"/>
              </a:rPr>
              <a:t> float;	// default to lowest precision for floating point calculations</a:t>
            </a:r>
          </a:p>
          <a:p>
            <a:pPr>
              <a:defRPr/>
            </a:pPr>
            <a:endParaRPr lang="en-US" sz="1000" dirty="0">
              <a:solidFill>
                <a:srgbClr val="FFFF00"/>
              </a:solidFill>
              <a:latin typeface="Courier" charset="0"/>
              <a:ea typeface="Courier" charset="0"/>
              <a:cs typeface="Courier" charset="0"/>
            </a:endParaRPr>
          </a:p>
          <a:p>
            <a:pPr>
              <a:defRPr/>
            </a:pPr>
            <a:r>
              <a:rPr lang="en-US" sz="1000" dirty="0">
                <a:solidFill>
                  <a:srgbClr val="FFFF00"/>
                </a:solidFill>
                <a:latin typeface="Courier" charset="0"/>
                <a:ea typeface="Courier" charset="0"/>
                <a:cs typeface="Courier" charset="0"/>
              </a:rPr>
              <a:t>varying  </a:t>
            </a:r>
            <a:r>
              <a:rPr lang="en-US" sz="1000" dirty="0" err="1">
                <a:solidFill>
                  <a:srgbClr val="FFFF00"/>
                </a:solidFill>
                <a:latin typeface="Courier" charset="0"/>
                <a:ea typeface="Courier" charset="0"/>
                <a:cs typeface="Courier" charset="0"/>
              </a:rPr>
              <a:t>lowp</a:t>
            </a:r>
            <a:r>
              <a:rPr lang="en-US" sz="1000" dirty="0">
                <a:solidFill>
                  <a:srgbClr val="FFFF00"/>
                </a:solidFill>
                <a:latin typeface="Courier" charset="0"/>
                <a:ea typeface="Courier" charset="0"/>
                <a:cs typeface="Courier" charset="0"/>
              </a:rPr>
              <a:t> 	vec3	</a:t>
            </a:r>
            <a:r>
              <a:rPr lang="en-US" sz="1000" dirty="0" err="1">
                <a:solidFill>
                  <a:srgbClr val="FFFF00"/>
                </a:solidFill>
                <a:latin typeface="Courier" charset="0"/>
                <a:ea typeface="Courier" charset="0"/>
                <a:cs typeface="Courier" charset="0"/>
              </a:rPr>
              <a:t>vNormal</a:t>
            </a:r>
            <a:r>
              <a:rPr lang="en-US" sz="1000" dirty="0">
                <a:solidFill>
                  <a:srgbClr val="FFFF00"/>
                </a:solidFill>
                <a:latin typeface="Courier" charset="0"/>
                <a:ea typeface="Courier" charset="0"/>
                <a:cs typeface="Courier" charset="0"/>
              </a:rPr>
              <a:t>;		// normal</a:t>
            </a:r>
          </a:p>
          <a:p>
            <a:pPr>
              <a:defRPr/>
            </a:pPr>
            <a:r>
              <a:rPr lang="en-US" sz="1000" dirty="0">
                <a:solidFill>
                  <a:srgbClr val="FFFF00"/>
                </a:solidFill>
                <a:latin typeface="Courier" charset="0"/>
                <a:ea typeface="Courier" charset="0"/>
                <a:cs typeface="Courier" charset="0"/>
              </a:rPr>
              <a:t>varying  </a:t>
            </a:r>
            <a:r>
              <a:rPr lang="en-US" sz="1000" dirty="0" err="1">
                <a:solidFill>
                  <a:srgbClr val="FFFF00"/>
                </a:solidFill>
                <a:latin typeface="Courier" charset="0"/>
                <a:ea typeface="Courier" charset="0"/>
                <a:cs typeface="Courier" charset="0"/>
              </a:rPr>
              <a:t>lowp</a:t>
            </a:r>
            <a:r>
              <a:rPr lang="en-US" sz="1000" dirty="0">
                <a:solidFill>
                  <a:srgbClr val="FFFF00"/>
                </a:solidFill>
                <a:latin typeface="Courier" charset="0"/>
                <a:ea typeface="Courier" charset="0"/>
                <a:cs typeface="Courier" charset="0"/>
              </a:rPr>
              <a:t> 	vec3	</a:t>
            </a:r>
            <a:r>
              <a:rPr lang="en-US" sz="1000" dirty="0" err="1">
                <a:solidFill>
                  <a:srgbClr val="FFFF00"/>
                </a:solidFill>
                <a:latin typeface="Courier" charset="0"/>
                <a:ea typeface="Courier" charset="0"/>
                <a:cs typeface="Courier" charset="0"/>
              </a:rPr>
              <a:t>vColor</a:t>
            </a:r>
            <a:r>
              <a:rPr lang="en-US" sz="1000" dirty="0">
                <a:solidFill>
                  <a:srgbClr val="FFFF00"/>
                </a:solidFill>
                <a:latin typeface="Courier" charset="0"/>
                <a:ea typeface="Courier" charset="0"/>
                <a:cs typeface="Courier" charset="0"/>
              </a:rPr>
              <a:t>;		// per vertex </a:t>
            </a:r>
            <a:r>
              <a:rPr lang="en-US" sz="1000" dirty="0" err="1">
                <a:solidFill>
                  <a:srgbClr val="FFFF00"/>
                </a:solidFill>
                <a:latin typeface="Courier" charset="0"/>
                <a:ea typeface="Courier" charset="0"/>
                <a:cs typeface="Courier" charset="0"/>
              </a:rPr>
              <a:t>albedo</a:t>
            </a:r>
            <a:r>
              <a:rPr lang="en-US" sz="1000" dirty="0">
                <a:solidFill>
                  <a:srgbClr val="FFFF00"/>
                </a:solidFill>
                <a:latin typeface="Courier" charset="0"/>
                <a:ea typeface="Courier" charset="0"/>
                <a:cs typeface="Courier" charset="0"/>
              </a:rPr>
              <a:t> color</a:t>
            </a:r>
          </a:p>
          <a:p>
            <a:pPr>
              <a:defRPr/>
            </a:pPr>
            <a:r>
              <a:rPr lang="en-US" sz="1000" dirty="0">
                <a:solidFill>
                  <a:srgbClr val="FFFF00"/>
                </a:solidFill>
                <a:latin typeface="Courier" charset="0"/>
                <a:ea typeface="Courier" charset="0"/>
                <a:cs typeface="Courier" charset="0"/>
              </a:rPr>
              <a:t>varying  </a:t>
            </a:r>
            <a:r>
              <a:rPr lang="en-US" sz="1000" dirty="0" err="1">
                <a:solidFill>
                  <a:srgbClr val="FFFF00"/>
                </a:solidFill>
                <a:latin typeface="Courier" charset="0"/>
                <a:ea typeface="Courier" charset="0"/>
                <a:cs typeface="Courier" charset="0"/>
              </a:rPr>
              <a:t>mediump</a:t>
            </a:r>
            <a:r>
              <a:rPr lang="en-US" sz="1000" dirty="0">
                <a:solidFill>
                  <a:srgbClr val="FFFF00"/>
                </a:solidFill>
                <a:latin typeface="Courier" charset="0"/>
                <a:ea typeface="Courier" charset="0"/>
                <a:cs typeface="Courier" charset="0"/>
              </a:rPr>
              <a:t>	vec2	</a:t>
            </a:r>
            <a:r>
              <a:rPr lang="en-US" sz="1000" dirty="0" err="1">
                <a:solidFill>
                  <a:srgbClr val="FFFF00"/>
                </a:solidFill>
                <a:latin typeface="Courier" charset="0"/>
                <a:ea typeface="Courier" charset="0"/>
                <a:cs typeface="Courier" charset="0"/>
              </a:rPr>
              <a:t>vAlbedoUV</a:t>
            </a:r>
            <a:r>
              <a:rPr lang="en-US" sz="1000" dirty="0">
                <a:solidFill>
                  <a:srgbClr val="FFFF00"/>
                </a:solidFill>
                <a:latin typeface="Courier" charset="0"/>
                <a:ea typeface="Courier" charset="0"/>
                <a:cs typeface="Courier" charset="0"/>
              </a:rPr>
              <a:t>;		// </a:t>
            </a:r>
            <a:r>
              <a:rPr lang="en-US" sz="1000" dirty="0" err="1">
                <a:solidFill>
                  <a:srgbClr val="FFFF00"/>
                </a:solidFill>
                <a:latin typeface="Courier" charset="0"/>
                <a:ea typeface="Courier" charset="0"/>
                <a:cs typeface="Courier" charset="0"/>
              </a:rPr>
              <a:t>albedo</a:t>
            </a:r>
            <a:r>
              <a:rPr lang="en-US" sz="1000" dirty="0">
                <a:solidFill>
                  <a:srgbClr val="FFFF00"/>
                </a:solidFill>
                <a:latin typeface="Courier" charset="0"/>
                <a:ea typeface="Courier" charset="0"/>
                <a:cs typeface="Courier" charset="0"/>
              </a:rPr>
              <a:t> texture coordinates</a:t>
            </a:r>
          </a:p>
          <a:p>
            <a:pPr>
              <a:defRPr/>
            </a:pPr>
            <a:r>
              <a:rPr lang="en-US" sz="1000" dirty="0">
                <a:solidFill>
                  <a:srgbClr val="FFFF00"/>
                </a:solidFill>
                <a:latin typeface="Courier" charset="0"/>
                <a:ea typeface="Courier" charset="0"/>
                <a:cs typeface="Courier" charset="0"/>
              </a:rPr>
              <a:t>varying  </a:t>
            </a:r>
            <a:r>
              <a:rPr lang="en-US" sz="1000" dirty="0" err="1">
                <a:solidFill>
                  <a:srgbClr val="FFFF00"/>
                </a:solidFill>
                <a:latin typeface="Courier" charset="0"/>
                <a:ea typeface="Courier" charset="0"/>
                <a:cs typeface="Courier" charset="0"/>
              </a:rPr>
              <a:t>mediump</a:t>
            </a:r>
            <a:r>
              <a:rPr lang="en-US" sz="1000" dirty="0">
                <a:solidFill>
                  <a:srgbClr val="FFFF00"/>
                </a:solidFill>
                <a:latin typeface="Courier" charset="0"/>
                <a:ea typeface="Courier" charset="0"/>
                <a:cs typeface="Courier" charset="0"/>
              </a:rPr>
              <a:t>	vec2	</a:t>
            </a:r>
            <a:r>
              <a:rPr lang="en-US" sz="1000" dirty="0" err="1">
                <a:solidFill>
                  <a:srgbClr val="FFFF00"/>
                </a:solidFill>
                <a:latin typeface="Courier" charset="0"/>
                <a:ea typeface="Courier" charset="0"/>
                <a:cs typeface="Courier" charset="0"/>
              </a:rPr>
              <a:t>vLightmapUV</a:t>
            </a:r>
            <a:r>
              <a:rPr lang="en-US" sz="1000" dirty="0">
                <a:solidFill>
                  <a:srgbClr val="FFFF00"/>
                </a:solidFill>
                <a:latin typeface="Courier" charset="0"/>
                <a:ea typeface="Courier" charset="0"/>
                <a:cs typeface="Courier" charset="0"/>
              </a:rPr>
              <a:t>;	// </a:t>
            </a:r>
            <a:r>
              <a:rPr lang="en-US" sz="1000" dirty="0" err="1">
                <a:solidFill>
                  <a:srgbClr val="FFFF00"/>
                </a:solidFill>
                <a:latin typeface="Courier" charset="0"/>
                <a:ea typeface="Courier" charset="0"/>
                <a:cs typeface="Courier" charset="0"/>
              </a:rPr>
              <a:t>lightmap</a:t>
            </a:r>
            <a:r>
              <a:rPr lang="en-US" sz="1000" dirty="0">
                <a:solidFill>
                  <a:srgbClr val="FFFF00"/>
                </a:solidFill>
                <a:latin typeface="Courier" charset="0"/>
                <a:ea typeface="Courier" charset="0"/>
                <a:cs typeface="Courier" charset="0"/>
              </a:rPr>
              <a:t> texture coordinates</a:t>
            </a:r>
          </a:p>
          <a:p>
            <a:pPr>
              <a:defRPr/>
            </a:pPr>
            <a:r>
              <a:rPr lang="en-US" sz="1000" dirty="0">
                <a:solidFill>
                  <a:srgbClr val="FFFF00"/>
                </a:solidFill>
                <a:latin typeface="Courier" charset="0"/>
                <a:ea typeface="Courier" charset="0"/>
                <a:cs typeface="Courier" charset="0"/>
              </a:rPr>
              <a:t>varying  </a:t>
            </a:r>
            <a:r>
              <a:rPr lang="en-US" sz="1000" dirty="0" err="1">
                <a:solidFill>
                  <a:srgbClr val="FFFF00"/>
                </a:solidFill>
                <a:latin typeface="Courier" charset="0"/>
                <a:ea typeface="Courier" charset="0"/>
                <a:cs typeface="Courier" charset="0"/>
              </a:rPr>
              <a:t>mediump</a:t>
            </a:r>
            <a:r>
              <a:rPr lang="en-US" sz="1000" dirty="0">
                <a:solidFill>
                  <a:srgbClr val="FFFF00"/>
                </a:solidFill>
                <a:latin typeface="Courier" charset="0"/>
                <a:ea typeface="Courier" charset="0"/>
                <a:cs typeface="Courier" charset="0"/>
              </a:rPr>
              <a:t>	vec3	</a:t>
            </a:r>
            <a:r>
              <a:rPr lang="en-US" sz="1000" dirty="0" err="1">
                <a:solidFill>
                  <a:srgbClr val="FFFF00"/>
                </a:solidFill>
                <a:latin typeface="Courier" charset="0"/>
                <a:ea typeface="Courier" charset="0"/>
                <a:cs typeface="Courier" charset="0"/>
              </a:rPr>
              <a:t>vLightDirection</a:t>
            </a:r>
            <a:r>
              <a:rPr lang="en-US" sz="1000" dirty="0">
                <a:solidFill>
                  <a:srgbClr val="FFFF00"/>
                </a:solidFill>
                <a:latin typeface="Courier" charset="0"/>
                <a:ea typeface="Courier" charset="0"/>
                <a:cs typeface="Courier" charset="0"/>
              </a:rPr>
              <a:t>;	// interpolated light direction</a:t>
            </a:r>
          </a:p>
          <a:p>
            <a:pPr>
              <a:defRPr/>
            </a:pPr>
            <a:endParaRPr lang="en-US" sz="1000" dirty="0">
              <a:solidFill>
                <a:srgbClr val="FFFF00"/>
              </a:solidFill>
              <a:latin typeface="Courier" charset="0"/>
              <a:ea typeface="Courier" charset="0"/>
              <a:cs typeface="Courier" charset="0"/>
            </a:endParaRPr>
          </a:p>
          <a:p>
            <a:pPr>
              <a:defRPr/>
            </a:pPr>
            <a:r>
              <a:rPr lang="en-US" sz="1000" dirty="0">
                <a:solidFill>
                  <a:srgbClr val="FFFF00"/>
                </a:solidFill>
                <a:latin typeface="Courier" charset="0"/>
                <a:ea typeface="Courier" charset="0"/>
                <a:cs typeface="Courier" charset="0"/>
              </a:rPr>
              <a:t>uniform </a:t>
            </a:r>
            <a:r>
              <a:rPr lang="en-US" sz="1000" dirty="0" err="1">
                <a:solidFill>
                  <a:srgbClr val="FFFF00"/>
                </a:solidFill>
                <a:latin typeface="Courier" charset="0"/>
                <a:ea typeface="Courier" charset="0"/>
                <a:cs typeface="Courier" charset="0"/>
              </a:rPr>
              <a:t>lowp</a:t>
            </a:r>
            <a:r>
              <a:rPr lang="en-US" sz="1000" dirty="0">
                <a:solidFill>
                  <a:srgbClr val="FFFF00"/>
                </a:solidFill>
                <a:latin typeface="Courier" charset="0"/>
                <a:ea typeface="Courier" charset="0"/>
                <a:cs typeface="Courier" charset="0"/>
              </a:rPr>
              <a:t> sampler2D	</a:t>
            </a:r>
            <a:r>
              <a:rPr lang="en-US" sz="1000" dirty="0" err="1">
                <a:solidFill>
                  <a:srgbClr val="FFFF00"/>
                </a:solidFill>
                <a:latin typeface="Courier" charset="0"/>
                <a:ea typeface="Courier" charset="0"/>
                <a:cs typeface="Courier" charset="0"/>
              </a:rPr>
              <a:t>s_lightmap</a:t>
            </a:r>
            <a:r>
              <a:rPr lang="en-US" sz="1000" dirty="0">
                <a:solidFill>
                  <a:srgbClr val="FFFF00"/>
                </a:solidFill>
                <a:latin typeface="Courier" charset="0"/>
                <a:ea typeface="Courier" charset="0"/>
                <a:cs typeface="Courier" charset="0"/>
              </a:rPr>
              <a:t>;	// </a:t>
            </a:r>
            <a:r>
              <a:rPr lang="en-US" sz="1000" dirty="0" err="1">
                <a:solidFill>
                  <a:srgbClr val="FFFF00"/>
                </a:solidFill>
                <a:latin typeface="Courier" charset="0"/>
                <a:ea typeface="Courier" charset="0"/>
                <a:cs typeface="Courier" charset="0"/>
              </a:rPr>
              <a:t>lightmap</a:t>
            </a:r>
            <a:r>
              <a:rPr lang="en-US" sz="1000" dirty="0">
                <a:solidFill>
                  <a:srgbClr val="FFFF00"/>
                </a:solidFill>
                <a:latin typeface="Courier" charset="0"/>
                <a:ea typeface="Courier" charset="0"/>
                <a:cs typeface="Courier" charset="0"/>
              </a:rPr>
              <a:t> texture sampler </a:t>
            </a:r>
          </a:p>
          <a:p>
            <a:pPr>
              <a:defRPr/>
            </a:pPr>
            <a:r>
              <a:rPr lang="en-US" sz="1000" dirty="0">
                <a:solidFill>
                  <a:srgbClr val="FFFF00"/>
                </a:solidFill>
                <a:latin typeface="Courier" charset="0"/>
                <a:ea typeface="Courier" charset="0"/>
                <a:cs typeface="Courier" charset="0"/>
              </a:rPr>
              <a:t>uniform </a:t>
            </a:r>
            <a:r>
              <a:rPr lang="en-US" sz="1000" dirty="0" err="1">
                <a:solidFill>
                  <a:srgbClr val="FFFF00"/>
                </a:solidFill>
                <a:latin typeface="Courier" charset="0"/>
                <a:ea typeface="Courier" charset="0"/>
                <a:cs typeface="Courier" charset="0"/>
              </a:rPr>
              <a:t>lowp</a:t>
            </a:r>
            <a:r>
              <a:rPr lang="en-US" sz="1000" dirty="0">
                <a:solidFill>
                  <a:srgbClr val="FFFF00"/>
                </a:solidFill>
                <a:latin typeface="Courier" charset="0"/>
                <a:ea typeface="Courier" charset="0"/>
                <a:cs typeface="Courier" charset="0"/>
              </a:rPr>
              <a:t> sampler2D  </a:t>
            </a:r>
            <a:r>
              <a:rPr lang="en-US" sz="1000" dirty="0" err="1">
                <a:solidFill>
                  <a:srgbClr val="FFFF00"/>
                </a:solidFill>
                <a:latin typeface="Courier" charset="0"/>
                <a:ea typeface="Courier" charset="0"/>
                <a:cs typeface="Courier" charset="0"/>
              </a:rPr>
              <a:t>s_albedo</a:t>
            </a:r>
            <a:r>
              <a:rPr lang="en-US" sz="1000" dirty="0">
                <a:solidFill>
                  <a:srgbClr val="FFFF00"/>
                </a:solidFill>
                <a:latin typeface="Courier" charset="0"/>
                <a:ea typeface="Courier" charset="0"/>
                <a:cs typeface="Courier" charset="0"/>
              </a:rPr>
              <a:t>;	// </a:t>
            </a:r>
            <a:r>
              <a:rPr lang="en-US" sz="1000" dirty="0" err="1">
                <a:solidFill>
                  <a:srgbClr val="FFFF00"/>
                </a:solidFill>
                <a:latin typeface="Courier" charset="0"/>
                <a:ea typeface="Courier" charset="0"/>
                <a:cs typeface="Courier" charset="0"/>
              </a:rPr>
              <a:t>albedo</a:t>
            </a:r>
            <a:r>
              <a:rPr lang="en-US" sz="1000" dirty="0">
                <a:solidFill>
                  <a:srgbClr val="FFFF00"/>
                </a:solidFill>
                <a:latin typeface="Courier" charset="0"/>
                <a:ea typeface="Courier" charset="0"/>
                <a:cs typeface="Courier" charset="0"/>
              </a:rPr>
              <a:t> texture sampler</a:t>
            </a:r>
          </a:p>
          <a:p>
            <a:pPr>
              <a:defRPr/>
            </a:pPr>
            <a:r>
              <a:rPr lang="en-US" sz="1000" dirty="0">
                <a:solidFill>
                  <a:srgbClr val="FFFF00"/>
                </a:solidFill>
                <a:latin typeface="Courier" charset="0"/>
                <a:ea typeface="Courier" charset="0"/>
                <a:cs typeface="Courier" charset="0"/>
              </a:rPr>
              <a:t>uniform </a:t>
            </a:r>
            <a:r>
              <a:rPr lang="en-US" sz="1000" dirty="0" err="1">
                <a:solidFill>
                  <a:srgbClr val="FFFF00"/>
                </a:solidFill>
                <a:latin typeface="Courier" charset="0"/>
                <a:ea typeface="Courier" charset="0"/>
                <a:cs typeface="Courier" charset="0"/>
              </a:rPr>
              <a:t>lowp</a:t>
            </a:r>
            <a:r>
              <a:rPr lang="en-US" sz="1000" dirty="0">
                <a:solidFill>
                  <a:srgbClr val="FFFF00"/>
                </a:solidFill>
                <a:latin typeface="Courier" charset="0"/>
                <a:ea typeface="Courier" charset="0"/>
                <a:cs typeface="Courier" charset="0"/>
              </a:rPr>
              <a:t>      vec3	</a:t>
            </a:r>
            <a:r>
              <a:rPr lang="en-US" sz="1000" dirty="0" err="1">
                <a:solidFill>
                  <a:srgbClr val="FFFF00"/>
                </a:solidFill>
                <a:latin typeface="Courier" charset="0"/>
                <a:ea typeface="Courier" charset="0"/>
                <a:cs typeface="Courier" charset="0"/>
              </a:rPr>
              <a:t>vLitParams</a:t>
            </a:r>
            <a:r>
              <a:rPr lang="en-US" sz="1000" dirty="0">
                <a:solidFill>
                  <a:srgbClr val="FFFF00"/>
                </a:solidFill>
                <a:latin typeface="Courier" charset="0"/>
                <a:ea typeface="Courier" charset="0"/>
                <a:cs typeface="Courier" charset="0"/>
              </a:rPr>
              <a:t>;	// { direct intensity, indirect intensity, attenuation }</a:t>
            </a:r>
          </a:p>
          <a:p>
            <a:pPr>
              <a:defRPr/>
            </a:pPr>
            <a:endParaRPr lang="en-US" sz="1000" dirty="0">
              <a:solidFill>
                <a:srgbClr val="FFFF00"/>
              </a:solidFill>
              <a:latin typeface="Courier" charset="0"/>
              <a:ea typeface="Courier" charset="0"/>
              <a:cs typeface="Courier" charset="0"/>
            </a:endParaRPr>
          </a:p>
          <a:p>
            <a:pPr>
              <a:defRPr/>
            </a:pPr>
            <a:r>
              <a:rPr lang="en-US" sz="1000" dirty="0">
                <a:solidFill>
                  <a:srgbClr val="FFFF00"/>
                </a:solidFill>
                <a:latin typeface="Courier" charset="0"/>
                <a:ea typeface="Courier" charset="0"/>
                <a:cs typeface="Courier" charset="0"/>
              </a:rPr>
              <a:t>void </a:t>
            </a:r>
            <a:r>
              <a:rPr lang="en-US" sz="1000" dirty="0" err="1">
                <a:solidFill>
                  <a:srgbClr val="FFFF00"/>
                </a:solidFill>
                <a:latin typeface="Courier" charset="0"/>
                <a:ea typeface="Courier" charset="0"/>
                <a:cs typeface="Courier" charset="0"/>
              </a:rPr>
              <a:t>main(void</a:t>
            </a:r>
            <a:r>
              <a:rPr lang="en-US" sz="1000" dirty="0">
                <a:solidFill>
                  <a:srgbClr val="FFFF00"/>
                </a:solidFill>
                <a:latin typeface="Courier" charset="0"/>
                <a:ea typeface="Courier" charset="0"/>
                <a:cs typeface="Courier" charset="0"/>
              </a:rPr>
              <a:t>)</a:t>
            </a:r>
          </a:p>
          <a:p>
            <a:pPr>
              <a:defRPr/>
            </a:pPr>
            <a:r>
              <a:rPr lang="en-US" sz="1000" dirty="0">
                <a:solidFill>
                  <a:srgbClr val="FFFF00"/>
                </a:solidFill>
                <a:latin typeface="Courier" charset="0"/>
                <a:ea typeface="Courier" charset="0"/>
                <a:cs typeface="Courier" charset="0"/>
              </a:rPr>
              <a:t>{</a:t>
            </a:r>
          </a:p>
          <a:p>
            <a:pPr>
              <a:defRPr/>
            </a:pPr>
            <a:r>
              <a:rPr lang="en-US" sz="1000" dirty="0">
                <a:solidFill>
                  <a:srgbClr val="FFFF00"/>
                </a:solidFill>
                <a:latin typeface="Courier" charset="0"/>
                <a:ea typeface="Courier" charset="0"/>
                <a:cs typeface="Courier" charset="0"/>
              </a:rPr>
              <a:t>   </a:t>
            </a:r>
            <a:r>
              <a:rPr lang="en-US" sz="1000" dirty="0" err="1">
                <a:solidFill>
                  <a:srgbClr val="FFFF00"/>
                </a:solidFill>
                <a:latin typeface="Courier" charset="0"/>
                <a:ea typeface="Courier" charset="0"/>
                <a:cs typeface="Courier" charset="0"/>
              </a:rPr>
              <a:t>lowp</a:t>
            </a:r>
            <a:r>
              <a:rPr lang="en-US" sz="1000" dirty="0">
                <a:solidFill>
                  <a:srgbClr val="FFFF00"/>
                </a:solidFill>
                <a:latin typeface="Courier" charset="0"/>
                <a:ea typeface="Courier" charset="0"/>
                <a:cs typeface="Courier" charset="0"/>
              </a:rPr>
              <a:t> float </a:t>
            </a:r>
            <a:r>
              <a:rPr lang="en-US" sz="1000" dirty="0" err="1">
                <a:solidFill>
                  <a:srgbClr val="FFFF00"/>
                </a:solidFill>
                <a:latin typeface="Courier" charset="0"/>
                <a:ea typeface="Courier" charset="0"/>
                <a:cs typeface="Courier" charset="0"/>
              </a:rPr>
              <a:t>invDistSqr</a:t>
            </a:r>
            <a:r>
              <a:rPr lang="en-US" sz="1000" dirty="0">
                <a:solidFill>
                  <a:srgbClr val="FFFF00"/>
                </a:solidFill>
                <a:latin typeface="Courier" charset="0"/>
                <a:ea typeface="Courier" charset="0"/>
                <a:cs typeface="Courier" charset="0"/>
              </a:rPr>
              <a:t> = </a:t>
            </a:r>
            <a:r>
              <a:rPr lang="en-US" sz="1000" dirty="0" err="1">
                <a:solidFill>
                  <a:srgbClr val="FFFF00"/>
                </a:solidFill>
                <a:latin typeface="Courier" charset="0"/>
                <a:ea typeface="Courier" charset="0"/>
                <a:cs typeface="Courier" charset="0"/>
              </a:rPr>
              <a:t>vLitParams.z</a:t>
            </a:r>
            <a:r>
              <a:rPr lang="en-US" sz="1000" dirty="0">
                <a:solidFill>
                  <a:srgbClr val="FFFF00"/>
                </a:solidFill>
                <a:latin typeface="Courier" charset="0"/>
                <a:ea typeface="Courier" charset="0"/>
                <a:cs typeface="Courier" charset="0"/>
              </a:rPr>
              <a:t> / </a:t>
            </a:r>
            <a:r>
              <a:rPr lang="en-US" sz="1000" dirty="0" err="1">
                <a:solidFill>
                  <a:srgbClr val="FFFF00"/>
                </a:solidFill>
                <a:latin typeface="Courier" charset="0"/>
                <a:ea typeface="Courier" charset="0"/>
                <a:cs typeface="Courier" charset="0"/>
              </a:rPr>
              <a:t>dot(vLightDirection</a:t>
            </a:r>
            <a:r>
              <a:rPr lang="en-US" sz="1000" dirty="0">
                <a:solidFill>
                  <a:srgbClr val="FFFF00"/>
                </a:solidFill>
                <a:latin typeface="Courier" charset="0"/>
                <a:ea typeface="Courier" charset="0"/>
                <a:cs typeface="Courier" charset="0"/>
              </a:rPr>
              <a:t>, </a:t>
            </a:r>
            <a:r>
              <a:rPr lang="en-US" sz="1000" dirty="0" err="1">
                <a:solidFill>
                  <a:srgbClr val="FFFF00"/>
                </a:solidFill>
                <a:latin typeface="Courier" charset="0"/>
                <a:ea typeface="Courier" charset="0"/>
                <a:cs typeface="Courier" charset="0"/>
              </a:rPr>
              <a:t>vLightDirection</a:t>
            </a:r>
            <a:r>
              <a:rPr lang="en-US" sz="1000" dirty="0">
                <a:solidFill>
                  <a:srgbClr val="FFFF00"/>
                </a:solidFill>
                <a:latin typeface="Courier" charset="0"/>
                <a:ea typeface="Courier" charset="0"/>
                <a:cs typeface="Courier" charset="0"/>
              </a:rPr>
              <a:t>);</a:t>
            </a:r>
          </a:p>
          <a:p>
            <a:pPr>
              <a:defRPr/>
            </a:pPr>
            <a:r>
              <a:rPr lang="en-US" sz="1000" dirty="0">
                <a:solidFill>
                  <a:srgbClr val="FFFF00"/>
                </a:solidFill>
                <a:latin typeface="Courier" charset="0"/>
                <a:ea typeface="Courier" charset="0"/>
                <a:cs typeface="Courier" charset="0"/>
              </a:rPr>
              <a:t>   </a:t>
            </a:r>
            <a:r>
              <a:rPr lang="en-US" sz="1000" dirty="0" err="1">
                <a:solidFill>
                  <a:srgbClr val="FFFF00"/>
                </a:solidFill>
                <a:latin typeface="Courier" charset="0"/>
                <a:ea typeface="Courier" charset="0"/>
                <a:cs typeface="Courier" charset="0"/>
              </a:rPr>
              <a:t>lowp</a:t>
            </a:r>
            <a:r>
              <a:rPr lang="en-US" sz="1000" dirty="0">
                <a:solidFill>
                  <a:srgbClr val="FFFF00"/>
                </a:solidFill>
                <a:latin typeface="Courier" charset="0"/>
                <a:ea typeface="Courier" charset="0"/>
                <a:cs typeface="Courier" charset="0"/>
              </a:rPr>
              <a:t> float direct	 = </a:t>
            </a:r>
            <a:r>
              <a:rPr lang="en-US" sz="1000" dirty="0" err="1">
                <a:solidFill>
                  <a:srgbClr val="FFFF00"/>
                </a:solidFill>
                <a:latin typeface="Courier" charset="0"/>
                <a:ea typeface="Courier" charset="0"/>
                <a:cs typeface="Courier" charset="0"/>
              </a:rPr>
              <a:t>vLitParams.x</a:t>
            </a:r>
            <a:r>
              <a:rPr lang="en-US" sz="1000" dirty="0">
                <a:solidFill>
                  <a:srgbClr val="FFFF00"/>
                </a:solidFill>
                <a:latin typeface="Courier" charset="0"/>
                <a:ea typeface="Courier" charset="0"/>
                <a:cs typeface="Courier" charset="0"/>
              </a:rPr>
              <a:t> * </a:t>
            </a:r>
            <a:r>
              <a:rPr lang="en-US" sz="1000" dirty="0" err="1">
                <a:solidFill>
                  <a:srgbClr val="FFFF00"/>
                </a:solidFill>
                <a:latin typeface="Courier" charset="0"/>
                <a:ea typeface="Courier" charset="0"/>
                <a:cs typeface="Courier" charset="0"/>
              </a:rPr>
              <a:t>invDistSqr</a:t>
            </a:r>
            <a:r>
              <a:rPr lang="en-US" sz="1000" dirty="0">
                <a:solidFill>
                  <a:srgbClr val="FFFF00"/>
                </a:solidFill>
                <a:latin typeface="Courier" charset="0"/>
                <a:ea typeface="Courier" charset="0"/>
                <a:cs typeface="Courier" charset="0"/>
              </a:rPr>
              <a:t> * </a:t>
            </a:r>
            <a:r>
              <a:rPr lang="en-US" sz="1000" dirty="0" err="1">
                <a:solidFill>
                  <a:srgbClr val="FFFF00"/>
                </a:solidFill>
                <a:latin typeface="Courier" charset="0"/>
                <a:ea typeface="Courier" charset="0"/>
                <a:cs typeface="Courier" charset="0"/>
              </a:rPr>
              <a:t>dot(vNormal</a:t>
            </a:r>
            <a:r>
              <a:rPr lang="en-US" sz="1000" dirty="0">
                <a:solidFill>
                  <a:srgbClr val="FFFF00"/>
                </a:solidFill>
                <a:latin typeface="Courier" charset="0"/>
                <a:ea typeface="Courier" charset="0"/>
                <a:cs typeface="Courier" charset="0"/>
              </a:rPr>
              <a:t>, </a:t>
            </a:r>
            <a:r>
              <a:rPr lang="en-US" sz="1000" dirty="0" err="1">
                <a:solidFill>
                  <a:srgbClr val="FFFF00"/>
                </a:solidFill>
                <a:latin typeface="Courier" charset="0"/>
                <a:ea typeface="Courier" charset="0"/>
                <a:cs typeface="Courier" charset="0"/>
              </a:rPr>
              <a:t>vLightDirection</a:t>
            </a:r>
            <a:r>
              <a:rPr lang="en-US" sz="1000" dirty="0">
                <a:solidFill>
                  <a:srgbClr val="FFFF00"/>
                </a:solidFill>
                <a:latin typeface="Courier" charset="0"/>
                <a:ea typeface="Courier" charset="0"/>
                <a:cs typeface="Courier" charset="0"/>
              </a:rPr>
              <a:t>);</a:t>
            </a:r>
          </a:p>
          <a:p>
            <a:pPr>
              <a:defRPr/>
            </a:pPr>
            <a:r>
              <a:rPr lang="en-US" sz="1000" dirty="0">
                <a:solidFill>
                  <a:srgbClr val="FFFF00"/>
                </a:solidFill>
                <a:latin typeface="Courier" charset="0"/>
                <a:ea typeface="Courier" charset="0"/>
                <a:cs typeface="Courier" charset="0"/>
              </a:rPr>
              <a:t>   </a:t>
            </a:r>
            <a:r>
              <a:rPr lang="en-US" sz="1000" dirty="0" err="1">
                <a:solidFill>
                  <a:srgbClr val="FFFF00"/>
                </a:solidFill>
                <a:latin typeface="Courier" charset="0"/>
                <a:ea typeface="Courier" charset="0"/>
                <a:cs typeface="Courier" charset="0"/>
              </a:rPr>
              <a:t>lowp</a:t>
            </a:r>
            <a:r>
              <a:rPr lang="en-US" sz="1000" dirty="0">
                <a:solidFill>
                  <a:srgbClr val="FFFF00"/>
                </a:solidFill>
                <a:latin typeface="Courier" charset="0"/>
                <a:ea typeface="Courier" charset="0"/>
                <a:cs typeface="Courier" charset="0"/>
              </a:rPr>
              <a:t> vec3 indirect	 = </a:t>
            </a:r>
            <a:r>
              <a:rPr lang="en-US" sz="1000" dirty="0" err="1">
                <a:solidFill>
                  <a:srgbClr val="FFFF00"/>
                </a:solidFill>
                <a:latin typeface="Courier" charset="0"/>
                <a:ea typeface="Courier" charset="0"/>
                <a:cs typeface="Courier" charset="0"/>
              </a:rPr>
              <a:t>vLitParams.y</a:t>
            </a:r>
            <a:r>
              <a:rPr lang="en-US" sz="1000" dirty="0">
                <a:solidFill>
                  <a:srgbClr val="FFFF00"/>
                </a:solidFill>
                <a:latin typeface="Courier" charset="0"/>
                <a:ea typeface="Courier" charset="0"/>
                <a:cs typeface="Courier" charset="0"/>
              </a:rPr>
              <a:t> * texture2D(s_lightmap, </a:t>
            </a:r>
            <a:r>
              <a:rPr lang="en-US" sz="1000" dirty="0" err="1">
                <a:solidFill>
                  <a:srgbClr val="FFFF00"/>
                </a:solidFill>
                <a:latin typeface="Courier" charset="0"/>
                <a:ea typeface="Courier" charset="0"/>
                <a:cs typeface="Courier" charset="0"/>
              </a:rPr>
              <a:t>vLightmapUV).xyz</a:t>
            </a:r>
            <a:r>
              <a:rPr lang="en-US" sz="1000" dirty="0">
                <a:solidFill>
                  <a:srgbClr val="FFFF00"/>
                </a:solidFill>
                <a:latin typeface="Courier" charset="0"/>
                <a:ea typeface="Courier" charset="0"/>
                <a:cs typeface="Courier" charset="0"/>
              </a:rPr>
              <a:t>;</a:t>
            </a:r>
          </a:p>
          <a:p>
            <a:pPr>
              <a:defRPr/>
            </a:pPr>
            <a:r>
              <a:rPr lang="en-US" sz="1000" dirty="0">
                <a:solidFill>
                  <a:srgbClr val="FFFF00"/>
                </a:solidFill>
                <a:latin typeface="Courier" charset="0"/>
                <a:ea typeface="Courier" charset="0"/>
                <a:cs typeface="Courier" charset="0"/>
              </a:rPr>
              <a:t>   </a:t>
            </a:r>
            <a:r>
              <a:rPr lang="en-US" sz="1000" dirty="0" err="1">
                <a:solidFill>
                  <a:srgbClr val="FFFF00"/>
                </a:solidFill>
                <a:latin typeface="Courier" charset="0"/>
                <a:ea typeface="Courier" charset="0"/>
                <a:cs typeface="Courier" charset="0"/>
              </a:rPr>
              <a:t>lowp</a:t>
            </a:r>
            <a:r>
              <a:rPr lang="en-US" sz="1000" dirty="0">
                <a:solidFill>
                  <a:srgbClr val="FFFF00"/>
                </a:solidFill>
                <a:latin typeface="Courier" charset="0"/>
                <a:ea typeface="Courier" charset="0"/>
                <a:cs typeface="Courier" charset="0"/>
              </a:rPr>
              <a:t> vec3 </a:t>
            </a:r>
            <a:r>
              <a:rPr lang="en-US" sz="1000" dirty="0" err="1">
                <a:solidFill>
                  <a:srgbClr val="FFFF00"/>
                </a:solidFill>
                <a:latin typeface="Courier" charset="0"/>
                <a:ea typeface="Courier" charset="0"/>
                <a:cs typeface="Courier" charset="0"/>
              </a:rPr>
              <a:t>albedo</a:t>
            </a:r>
            <a:r>
              <a:rPr lang="en-US" sz="1000" dirty="0">
                <a:solidFill>
                  <a:srgbClr val="FFFF00"/>
                </a:solidFill>
                <a:latin typeface="Courier" charset="0"/>
                <a:ea typeface="Courier" charset="0"/>
                <a:cs typeface="Courier" charset="0"/>
              </a:rPr>
              <a:t>	 = </a:t>
            </a:r>
            <a:r>
              <a:rPr lang="en-US" sz="1000" dirty="0" err="1">
                <a:solidFill>
                  <a:srgbClr val="FFFF00"/>
                </a:solidFill>
                <a:latin typeface="Courier" charset="0"/>
                <a:ea typeface="Courier" charset="0"/>
                <a:cs typeface="Courier" charset="0"/>
              </a:rPr>
              <a:t>vColor</a:t>
            </a:r>
            <a:r>
              <a:rPr lang="en-US" sz="1000" dirty="0">
                <a:solidFill>
                  <a:srgbClr val="FFFF00"/>
                </a:solidFill>
                <a:latin typeface="Courier" charset="0"/>
                <a:ea typeface="Courier" charset="0"/>
                <a:cs typeface="Courier" charset="0"/>
              </a:rPr>
              <a:t> * texture2D(s_albedo, </a:t>
            </a:r>
            <a:r>
              <a:rPr lang="en-US" sz="1000" dirty="0" err="1">
                <a:solidFill>
                  <a:srgbClr val="FFFF00"/>
                </a:solidFill>
                <a:latin typeface="Courier" charset="0"/>
                <a:ea typeface="Courier" charset="0"/>
                <a:cs typeface="Courier" charset="0"/>
              </a:rPr>
              <a:t>vAlbedoUV).xyz</a:t>
            </a:r>
            <a:r>
              <a:rPr lang="en-US" sz="1000" dirty="0">
                <a:solidFill>
                  <a:srgbClr val="FFFF00"/>
                </a:solidFill>
                <a:latin typeface="Courier" charset="0"/>
                <a:ea typeface="Courier" charset="0"/>
                <a:cs typeface="Courier" charset="0"/>
              </a:rPr>
              <a:t>;</a:t>
            </a:r>
          </a:p>
          <a:p>
            <a:pPr>
              <a:defRPr/>
            </a:pPr>
            <a:r>
              <a:rPr lang="en-US" sz="1000" dirty="0">
                <a:solidFill>
                  <a:srgbClr val="FFFF00"/>
                </a:solidFill>
                <a:latin typeface="Courier" charset="0"/>
                <a:ea typeface="Courier" charset="0"/>
                <a:cs typeface="Courier" charset="0"/>
              </a:rPr>
              <a:t>   </a:t>
            </a:r>
            <a:r>
              <a:rPr lang="en-US" sz="1000" dirty="0" err="1">
                <a:solidFill>
                  <a:srgbClr val="FFFF00"/>
                </a:solidFill>
                <a:latin typeface="Courier" charset="0"/>
                <a:ea typeface="Courier" charset="0"/>
                <a:cs typeface="Courier" charset="0"/>
              </a:rPr>
              <a:t>gl_FragColor.xyz</a:t>
            </a:r>
            <a:r>
              <a:rPr lang="en-US" sz="1000" dirty="0">
                <a:solidFill>
                  <a:srgbClr val="FFFF00"/>
                </a:solidFill>
                <a:latin typeface="Courier" charset="0"/>
                <a:ea typeface="Courier" charset="0"/>
                <a:cs typeface="Courier" charset="0"/>
              </a:rPr>
              <a:t> 	 = </a:t>
            </a:r>
            <a:r>
              <a:rPr lang="en-US" sz="1000" dirty="0" err="1">
                <a:solidFill>
                  <a:srgbClr val="FFFF00"/>
                </a:solidFill>
                <a:latin typeface="Courier" charset="0"/>
                <a:ea typeface="Courier" charset="0"/>
                <a:cs typeface="Courier" charset="0"/>
              </a:rPr>
              <a:t>albedo</a:t>
            </a:r>
            <a:r>
              <a:rPr lang="en-US" sz="1000" dirty="0">
                <a:solidFill>
                  <a:srgbClr val="FFFF00"/>
                </a:solidFill>
                <a:latin typeface="Courier" charset="0"/>
                <a:ea typeface="Courier" charset="0"/>
                <a:cs typeface="Courier" charset="0"/>
              </a:rPr>
              <a:t> * (vec3(direct) + indirect);</a:t>
            </a:r>
          </a:p>
          <a:p>
            <a:pPr>
              <a:defRPr/>
            </a:pPr>
            <a:r>
              <a:rPr lang="en-US" sz="1000" dirty="0">
                <a:solidFill>
                  <a:srgbClr val="FFFF00"/>
                </a:solidFill>
                <a:latin typeface="Courier" charset="0"/>
                <a:ea typeface="Courier" charset="0"/>
                <a:cs typeface="Courier" charset="0"/>
              </a:rPr>
              <a:t>}</a:t>
            </a:r>
          </a:p>
        </p:txBody>
      </p:sp>
      <p:sp>
        <p:nvSpPr>
          <p:cNvPr id="5" name="TextBox 4"/>
          <p:cNvSpPr txBox="1"/>
          <p:nvPr/>
        </p:nvSpPr>
        <p:spPr>
          <a:xfrm rot="19812609">
            <a:off x="2700362" y="1947395"/>
            <a:ext cx="4649280" cy="769441"/>
          </a:xfrm>
          <a:prstGeom prst="rect">
            <a:avLst/>
          </a:prstGeom>
          <a:noFill/>
        </p:spPr>
        <p:txBody>
          <a:bodyPr wrap="none">
            <a:spAutoFit/>
          </a:bodyPr>
          <a:lstStyle/>
          <a:p>
            <a:pPr>
              <a:defRPr/>
            </a:pPr>
            <a:r>
              <a:rPr lang="en-US" sz="4400" b="1" spc="1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SHADER CODE</a:t>
            </a:r>
            <a:r>
              <a:rPr lang="en-US" sz="1800" b="1" spc="100" baseline="10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rPr>
              <a:t>™</a:t>
            </a:r>
            <a:endParaRPr lang="en-US" sz="1800" b="1" spc="100" baseline="30000" dirty="0">
              <a:ln w="18000">
                <a:solidFill>
                  <a:schemeClr val="accent3">
                    <a:lumMod val="20000"/>
                    <a:lumOff val="80000"/>
                    <a:alpha val="25000"/>
                  </a:schemeClr>
                </a:solidFill>
                <a:prstDash val="solid"/>
              </a:ln>
              <a:solidFill>
                <a:schemeClr val="accent6">
                  <a:lumMod val="40000"/>
                  <a:lumOff val="60000"/>
                  <a:alpha val="26000"/>
                </a:schemeClr>
              </a:solidFill>
              <a:effectLst>
                <a:outerShdw blurRad="25000" dist="20000" dir="16020000" algn="tl">
                  <a:schemeClr val="accent1">
                    <a:satMod val="200000"/>
                    <a:shade val="1000"/>
                    <a:alpha val="60000"/>
                  </a:schemeClr>
                </a:outerShdw>
              </a:effectLst>
              <a:cs typeface="ＭＳ Ｐゴシック" charset="-128"/>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effectLst>
                  <a:outerShdw blurRad="38100" dist="38100" dir="2700000" algn="tl">
                    <a:srgbClr val="C0C0C0"/>
                  </a:outerShdw>
                </a:effectLst>
                <a:ea typeface="ＭＳ Ｐゴシック" charset="-128"/>
              </a:rPr>
              <a:t>Shader Optimizations</a:t>
            </a:r>
          </a:p>
        </p:txBody>
      </p:sp>
      <p:sp>
        <p:nvSpPr>
          <p:cNvPr id="3" name="Content Placeholder 2"/>
          <p:cNvSpPr>
            <a:spLocks noGrp="1"/>
          </p:cNvSpPr>
          <p:nvPr>
            <p:ph idx="1"/>
          </p:nvPr>
        </p:nvSpPr>
        <p:spPr>
          <a:xfrm>
            <a:off x="0" y="762000"/>
            <a:ext cx="7315200" cy="3216275"/>
          </a:xfrm>
        </p:spPr>
        <p:txBody>
          <a:bodyPr/>
          <a:lstStyle/>
          <a:p>
            <a:pPr>
              <a:buFont typeface="Wingdings" charset="2"/>
              <a:buChar char="§"/>
            </a:pPr>
            <a:r>
              <a:rPr lang="en-US" sz="2000" smtClean="0">
                <a:effectLst>
                  <a:outerShdw blurRad="38100" dist="38100" dir="2700000" algn="tl">
                    <a:srgbClr val="C0C0C0"/>
                  </a:outerShdw>
                </a:effectLst>
                <a:ea typeface="ＭＳ Ｐゴシック" charset="-128"/>
              </a:rPr>
              <a:t>Programmable Shader</a:t>
            </a:r>
          </a:p>
          <a:p>
            <a:pPr lvl="1">
              <a:buFont typeface="Wingdings" charset="2"/>
              <a:buChar char="§"/>
            </a:pPr>
            <a:r>
              <a:rPr lang="en-US" sz="1800" smtClean="0">
                <a:effectLst>
                  <a:outerShdw blurRad="38100" dist="38100" dir="2700000" algn="tl">
                    <a:srgbClr val="C0C0C0"/>
                  </a:outerShdw>
                </a:effectLst>
                <a:ea typeface="ＭＳ Ｐゴシック" charset="-128"/>
              </a:rPr>
              <a:t>Minimize effective precision (lowp, mediump, highp) [</a:t>
            </a:r>
            <a:r>
              <a:rPr lang="en-US" sz="1800" smtClean="0">
                <a:effectLst>
                  <a:outerShdw blurRad="38100" dist="38100" dir="2700000" algn="tl">
                    <a:srgbClr val="C0C0C0"/>
                  </a:outerShdw>
                </a:effectLst>
                <a:ea typeface="ＭＳ Ｐゴシック" charset="-128"/>
                <a:hlinkClick r:id="rId3"/>
              </a:rPr>
              <a:t>Pool 2011</a:t>
            </a:r>
            <a:r>
              <a:rPr lang="en-US" sz="1800" smtClean="0">
                <a:effectLst>
                  <a:outerShdw blurRad="38100" dist="38100" dir="2700000" algn="tl">
                    <a:srgbClr val="C0C0C0"/>
                  </a:outerShdw>
                </a:effectLst>
                <a:ea typeface="ＭＳ Ｐゴシック" charset="-128"/>
              </a:rPr>
              <a:t>]</a:t>
            </a:r>
          </a:p>
          <a:p>
            <a:pPr lvl="1">
              <a:buFont typeface="Wingdings" charset="2"/>
              <a:buChar char="§"/>
            </a:pPr>
            <a:r>
              <a:rPr lang="en-US" sz="1800" smtClean="0">
                <a:effectLst>
                  <a:outerShdw blurRad="38100" dist="38100" dir="2700000" algn="tl">
                    <a:srgbClr val="C0C0C0"/>
                  </a:outerShdw>
                </a:effectLst>
                <a:ea typeface="ＭＳ Ｐゴシック" charset="-128"/>
              </a:rPr>
              <a:t>Reduce per pixel math (light direction, distance squared falloff)</a:t>
            </a:r>
          </a:p>
          <a:p>
            <a:pPr lvl="1">
              <a:buFont typeface="Wingdings" charset="2"/>
              <a:buChar char="§"/>
            </a:pPr>
            <a:r>
              <a:rPr lang="en-US" sz="1800" smtClean="0">
                <a:effectLst>
                  <a:outerShdw blurRad="38100" dist="38100" dir="2700000" algn="tl">
                    <a:srgbClr val="C0C0C0"/>
                  </a:outerShdw>
                </a:effectLst>
                <a:ea typeface="ＭＳ Ｐゴシック" charset="-128"/>
              </a:rPr>
              <a:t>Reduce 3 component vector operations for scaler GPU (</a:t>
            </a:r>
            <a:r>
              <a:rPr lang="en-US" sz="1800" smtClean="0">
                <a:effectLst>
                  <a:outerShdw blurRad="38100" dist="38100" dir="2700000" algn="tl">
                    <a:srgbClr val="C0C0C0"/>
                  </a:outerShdw>
                </a:effectLst>
                <a:ea typeface="ＭＳ Ｐゴシック" charset="-128"/>
                <a:hlinkClick r:id="rId4"/>
              </a:rPr>
              <a:t>guide</a:t>
            </a:r>
            <a:r>
              <a:rPr lang="en-US" sz="1800" smtClean="0">
                <a:effectLst>
                  <a:outerShdw blurRad="38100" dist="38100" dir="2700000" algn="tl">
                    <a:srgbClr val="C0C0C0"/>
                  </a:outerShdw>
                </a:effectLst>
                <a:ea typeface="ＭＳ Ｐゴシック" charset="-128"/>
              </a:rPr>
              <a:t>)</a:t>
            </a:r>
          </a:p>
          <a:p>
            <a:endParaRPr lang="en-US" smtClean="0">
              <a:effectLst>
                <a:outerShdw blurRad="38100" dist="38100" dir="2700000" algn="tl">
                  <a:srgbClr val="C0C0C0"/>
                </a:outerShdw>
              </a:effectLst>
              <a:ea typeface="ＭＳ Ｐゴシック" charset="-128"/>
            </a:endParaRPr>
          </a:p>
        </p:txBody>
      </p:sp>
      <p:pic>
        <p:nvPicPr>
          <p:cNvPr id="48132" name="Picture 3" descr="IMG_0077.jpg"/>
          <p:cNvPicPr>
            <a:picLocks noChangeAspect="1"/>
          </p:cNvPicPr>
          <p:nvPr/>
        </p:nvPicPr>
        <p:blipFill>
          <a:blip r:embed="rId5"/>
          <a:srcRect l="25339" b="21790"/>
          <a:stretch>
            <a:fillRect/>
          </a:stretch>
        </p:blipFill>
        <p:spPr bwMode="auto">
          <a:xfrm rot="-5400000">
            <a:off x="5377656" y="2207419"/>
            <a:ext cx="1531938" cy="2139950"/>
          </a:xfrm>
          <a:prstGeom prst="rect">
            <a:avLst/>
          </a:prstGeom>
          <a:noFill/>
          <a:ln w="9525">
            <a:noFill/>
            <a:miter lim="800000"/>
            <a:headEnd/>
            <a:tailEnd/>
          </a:ln>
        </p:spPr>
      </p:pic>
      <p:pic>
        <p:nvPicPr>
          <p:cNvPr id="48133" name="Picture 4" descr="IMG_0076.jpg"/>
          <p:cNvPicPr>
            <a:picLocks noChangeAspect="1"/>
          </p:cNvPicPr>
          <p:nvPr/>
        </p:nvPicPr>
        <p:blipFill>
          <a:blip r:embed="rId6"/>
          <a:srcRect l="19342" b="22685"/>
          <a:stretch>
            <a:fillRect/>
          </a:stretch>
        </p:blipFill>
        <p:spPr bwMode="auto">
          <a:xfrm rot="5400000" flipH="1">
            <a:off x="312738" y="2293937"/>
            <a:ext cx="1543050" cy="1971675"/>
          </a:xfrm>
          <a:prstGeom prst="rect">
            <a:avLst/>
          </a:prstGeom>
          <a:noFill/>
          <a:ln w="9525">
            <a:noFill/>
            <a:miter lim="800000"/>
            <a:headEnd/>
            <a:tailEnd/>
          </a:ln>
        </p:spPr>
      </p:pic>
      <p:pic>
        <p:nvPicPr>
          <p:cNvPr id="48134" name="Picture 5" descr="IMG_0073.jpg"/>
          <p:cNvPicPr>
            <a:picLocks noChangeAspect="1"/>
          </p:cNvPicPr>
          <p:nvPr/>
        </p:nvPicPr>
        <p:blipFill>
          <a:blip r:embed="rId7"/>
          <a:srcRect l="39445" t="12091" r="19731" b="15112"/>
          <a:stretch>
            <a:fillRect/>
          </a:stretch>
        </p:blipFill>
        <p:spPr bwMode="auto">
          <a:xfrm rot="-5400000">
            <a:off x="3984625" y="2079625"/>
            <a:ext cx="622300" cy="1479550"/>
          </a:xfrm>
          <a:prstGeom prst="rect">
            <a:avLst/>
          </a:prstGeom>
          <a:noFill/>
          <a:ln w="9525">
            <a:noFill/>
            <a:miter lim="800000"/>
            <a:headEnd/>
            <a:tailEnd/>
          </a:ln>
        </p:spPr>
      </p:pic>
      <p:pic>
        <p:nvPicPr>
          <p:cNvPr id="48135" name="Picture 7" descr="IMG_0079.jpg"/>
          <p:cNvPicPr>
            <a:picLocks noChangeAspect="1"/>
          </p:cNvPicPr>
          <p:nvPr/>
        </p:nvPicPr>
        <p:blipFill>
          <a:blip r:embed="rId8"/>
          <a:srcRect l="26543"/>
          <a:stretch>
            <a:fillRect/>
          </a:stretch>
        </p:blipFill>
        <p:spPr bwMode="auto">
          <a:xfrm rot="-5400000">
            <a:off x="2418557" y="2182018"/>
            <a:ext cx="800100" cy="1452563"/>
          </a:xfrm>
          <a:prstGeom prst="rect">
            <a:avLst/>
          </a:prstGeom>
          <a:noFill/>
          <a:ln w="9525">
            <a:noFill/>
            <a:miter lim="800000"/>
            <a:headEnd/>
            <a:tailEnd/>
          </a:ln>
        </p:spPr>
      </p:pic>
      <p:pic>
        <p:nvPicPr>
          <p:cNvPr id="48136" name="Picture 6" descr="IMG_0072.jpg"/>
          <p:cNvPicPr>
            <a:picLocks noChangeAspect="1"/>
          </p:cNvPicPr>
          <p:nvPr/>
        </p:nvPicPr>
        <p:blipFill>
          <a:blip r:embed="rId9"/>
          <a:srcRect l="27647"/>
          <a:stretch>
            <a:fillRect/>
          </a:stretch>
        </p:blipFill>
        <p:spPr bwMode="auto">
          <a:xfrm rot="-5400000">
            <a:off x="2424113" y="2932112"/>
            <a:ext cx="787400" cy="1450975"/>
          </a:xfrm>
          <a:prstGeom prst="rect">
            <a:avLst/>
          </a:prstGeom>
          <a:noFill/>
          <a:ln w="9525">
            <a:noFill/>
            <a:miter lim="800000"/>
            <a:headEnd/>
            <a:tailEnd/>
          </a:ln>
        </p:spPr>
      </p:pic>
      <p:pic>
        <p:nvPicPr>
          <p:cNvPr id="48137" name="Picture 8" descr="IMG_0081.jpg"/>
          <p:cNvPicPr>
            <a:picLocks noChangeAspect="1"/>
          </p:cNvPicPr>
          <p:nvPr/>
        </p:nvPicPr>
        <p:blipFill>
          <a:blip r:embed="rId10"/>
          <a:srcRect l="17024"/>
          <a:stretch>
            <a:fillRect/>
          </a:stretch>
        </p:blipFill>
        <p:spPr bwMode="auto">
          <a:xfrm rot="-5400000">
            <a:off x="3835400" y="2851150"/>
            <a:ext cx="920750" cy="1479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effectLst>
                  <a:outerShdw blurRad="38100" dist="38100" dir="2700000" algn="tl">
                    <a:srgbClr val="C0C0C0"/>
                  </a:outerShdw>
                </a:effectLst>
                <a:ea typeface="ＭＳ Ｐゴシック" charset="-128"/>
              </a:rPr>
              <a:t>iPad Storage</a:t>
            </a:r>
          </a:p>
        </p:txBody>
      </p:sp>
      <p:sp>
        <p:nvSpPr>
          <p:cNvPr id="3" name="Content Placeholder 2"/>
          <p:cNvSpPr>
            <a:spLocks noGrp="1"/>
          </p:cNvSpPr>
          <p:nvPr>
            <p:ph idx="1"/>
          </p:nvPr>
        </p:nvSpPr>
        <p:spPr>
          <a:xfrm>
            <a:off x="0" y="552450"/>
            <a:ext cx="7315200" cy="3581400"/>
          </a:xfrm>
        </p:spPr>
        <p:txBody>
          <a:bodyPr/>
          <a:lstStyle/>
          <a:p>
            <a:pPr>
              <a:buFont typeface="Wingdings" charset="2"/>
              <a:buChar char="§"/>
            </a:pPr>
            <a:r>
              <a:rPr lang="en-US" sz="2000" smtClean="0">
                <a:effectLst>
                  <a:outerShdw blurRad="38100" dist="38100" dir="2700000" algn="tl">
                    <a:srgbClr val="C0C0C0"/>
                  </a:outerShdw>
                </a:effectLst>
                <a:ea typeface="ＭＳ Ｐゴシック" charset="-128"/>
              </a:rPr>
              <a:t>32 Modes Stored</a:t>
            </a:r>
          </a:p>
          <a:p>
            <a:pPr>
              <a:buFont typeface="Wingdings" charset="2"/>
              <a:buChar char="§"/>
            </a:pPr>
            <a:r>
              <a:rPr lang="en-US" sz="2000" smtClean="0">
                <a:effectLst>
                  <a:outerShdw blurRad="38100" dist="38100" dir="2700000" algn="tl">
                    <a:srgbClr val="C0C0C0"/>
                  </a:outerShdw>
                </a:effectLst>
                <a:ea typeface="ＭＳ Ｐゴシック" charset="-128"/>
              </a:rPr>
              <a:t>Dictionary (resolution: texels)</a:t>
            </a:r>
          </a:p>
          <a:p>
            <a:pPr lvl="1">
              <a:buFont typeface="Wingdings" charset="2"/>
              <a:buChar char="§"/>
            </a:pPr>
            <a:r>
              <a:rPr lang="en-US" sz="1800" smtClean="0">
                <a:effectLst>
                  <a:outerShdw blurRad="38100" dist="38100" dir="2700000" algn="tl">
                    <a:srgbClr val="C0C0C0"/>
                  </a:outerShdw>
                </a:effectLst>
                <a:ea typeface="ＭＳ Ｐゴシック" charset="-128"/>
              </a:rPr>
              <a:t>256k (6x6) to 1.3Mb (14x14)</a:t>
            </a:r>
          </a:p>
          <a:p>
            <a:pPr>
              <a:buFont typeface="Wingdings" charset="2"/>
              <a:buChar char="§"/>
            </a:pPr>
            <a:r>
              <a:rPr lang="en-US" sz="2000" smtClean="0">
                <a:effectLst>
                  <a:outerShdw blurRad="38100" dist="38100" dir="2700000" algn="tl">
                    <a:srgbClr val="C0C0C0"/>
                  </a:outerShdw>
                </a:effectLst>
                <a:ea typeface="ＭＳ Ｐゴシック" charset="-128"/>
              </a:rPr>
              <a:t>Map: face points, edges, interfaces, normals (#blocks × res)</a:t>
            </a:r>
          </a:p>
          <a:p>
            <a:pPr lvl="1">
              <a:buFont typeface="Wingdings" charset="2"/>
              <a:buChar char="§"/>
            </a:pPr>
            <a:r>
              <a:rPr lang="en-US" sz="1800" smtClean="0">
                <a:effectLst>
                  <a:outerShdw blurRad="38100" dist="38100" dir="2700000" algn="tl">
                    <a:srgbClr val="C0C0C0"/>
                  </a:outerShdw>
                </a:effectLst>
                <a:ea typeface="ＭＳ Ｐゴシック" charset="-128"/>
              </a:rPr>
              <a:t>49k (12 × 6x6) to 3Mb (48 × 14x14)</a:t>
            </a:r>
          </a:p>
          <a:p>
            <a:pPr>
              <a:buFont typeface="Wingdings" charset="2"/>
              <a:buChar char="§"/>
            </a:pPr>
            <a:r>
              <a:rPr lang="en-US" sz="2000" smtClean="0">
                <a:effectLst>
                  <a:outerShdw blurRad="38100" dist="38100" dir="2700000" algn="tl">
                    <a:srgbClr val="C0C0C0"/>
                  </a:outerShdw>
                </a:effectLst>
                <a:ea typeface="ＭＳ Ｐゴシック" charset="-128"/>
              </a:rPr>
              <a:t>Albedo (#blocks x resolution)</a:t>
            </a:r>
          </a:p>
          <a:p>
            <a:pPr lvl="1">
              <a:buFont typeface="Wingdings" charset="2"/>
              <a:buChar char="§"/>
            </a:pPr>
            <a:r>
              <a:rPr lang="en-US" sz="1800" smtClean="0">
                <a:effectLst>
                  <a:outerShdw blurRad="38100" dist="38100" dir="2700000" algn="tl">
                    <a:srgbClr val="C0C0C0"/>
                  </a:outerShdw>
                </a:effectLst>
                <a:ea typeface="ＭＳ Ｐゴシック" charset="-128"/>
              </a:rPr>
              <a:t>8k (12 × 6x6) to 400k (48 × 14x14)</a:t>
            </a:r>
          </a:p>
          <a:p>
            <a:pPr>
              <a:buFont typeface="Wingdings" charset="2"/>
              <a:buChar char="§"/>
            </a:pPr>
            <a:r>
              <a:rPr lang="en-US" sz="2000" smtClean="0">
                <a:effectLst>
                  <a:outerShdw blurRad="38100" dist="38100" dir="2700000" algn="tl">
                    <a:srgbClr val="C0C0C0"/>
                  </a:outerShdw>
                </a:effectLst>
                <a:ea typeface="ＭＳ Ｐゴシック" charset="-128"/>
              </a:rPr>
              <a:t>Compress/Quantize for reduced space</a:t>
            </a:r>
          </a:p>
        </p:txBody>
      </p:sp>
      <p:pic>
        <p:nvPicPr>
          <p:cNvPr id="50180" name="Picture 3" descr="IMG_0092.jpg"/>
          <p:cNvPicPr>
            <a:picLocks noChangeAspect="1"/>
          </p:cNvPicPr>
          <p:nvPr/>
        </p:nvPicPr>
        <p:blipFill>
          <a:blip r:embed="rId3"/>
          <a:srcRect l="35185"/>
          <a:stretch>
            <a:fillRect/>
          </a:stretch>
        </p:blipFill>
        <p:spPr bwMode="auto">
          <a:xfrm rot="5400000" flipH="1">
            <a:off x="5588793" y="170657"/>
            <a:ext cx="1058863" cy="2178050"/>
          </a:xfrm>
          <a:prstGeom prst="rect">
            <a:avLst/>
          </a:prstGeom>
          <a:noFill/>
          <a:ln w="9525">
            <a:noFill/>
            <a:miter lim="800000"/>
            <a:headEnd/>
            <a:tailEnd/>
          </a:ln>
        </p:spPr>
      </p:pic>
      <p:pic>
        <p:nvPicPr>
          <p:cNvPr id="50181" name="Picture 4" descr="IMG_0089.jpg"/>
          <p:cNvPicPr>
            <a:picLocks noChangeAspect="1"/>
          </p:cNvPicPr>
          <p:nvPr/>
        </p:nvPicPr>
        <p:blipFill>
          <a:blip r:embed="rId4"/>
          <a:srcRect l="16872"/>
          <a:stretch>
            <a:fillRect/>
          </a:stretch>
        </p:blipFill>
        <p:spPr bwMode="auto">
          <a:xfrm rot="-5400000">
            <a:off x="5437982" y="2243931"/>
            <a:ext cx="1358900" cy="2179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873875" cy="457200"/>
          </a:xfrm>
        </p:spPr>
        <p:txBody>
          <a:bodyPr/>
          <a:lstStyle/>
          <a:p>
            <a:r>
              <a:rPr lang="en-US" smtClean="0">
                <a:effectLst>
                  <a:outerShdw blurRad="38100" dist="38100" dir="2700000" algn="tl">
                    <a:srgbClr val="C0C0C0"/>
                  </a:outerShdw>
                </a:effectLst>
                <a:ea typeface="ＭＳ Ｐゴシック" charset="-128"/>
              </a:rPr>
              <a:t>iDevice MRT Performance</a:t>
            </a:r>
          </a:p>
        </p:txBody>
      </p:sp>
      <p:graphicFrame>
        <p:nvGraphicFramePr>
          <p:cNvPr id="4" name="Table 3"/>
          <p:cNvGraphicFramePr>
            <a:graphicFrameLocks noGrp="1"/>
          </p:cNvGraphicFramePr>
          <p:nvPr/>
        </p:nvGraphicFramePr>
        <p:xfrm>
          <a:off x="76200" y="685800"/>
          <a:ext cx="7162801" cy="3366841"/>
        </p:xfrm>
        <a:graphic>
          <a:graphicData uri="http://schemas.openxmlformats.org/drawingml/2006/table">
            <a:tbl>
              <a:tblPr firstRow="1">
                <a:tableStyleId>{69012ECD-51FC-41F1-AA8D-1B2483CD663E}</a:tableStyleId>
              </a:tblPr>
              <a:tblGrid>
                <a:gridCol w="838200"/>
                <a:gridCol w="609600"/>
                <a:gridCol w="533400"/>
                <a:gridCol w="533400"/>
                <a:gridCol w="533400"/>
                <a:gridCol w="533400"/>
                <a:gridCol w="685800"/>
                <a:gridCol w="609600"/>
                <a:gridCol w="533400"/>
                <a:gridCol w="609600"/>
                <a:gridCol w="533400"/>
                <a:gridCol w="609601"/>
              </a:tblGrid>
              <a:tr h="230605">
                <a:tc>
                  <a:txBody>
                    <a:bodyPr/>
                    <a:lstStyle/>
                    <a:p>
                      <a:pPr algn="ctr"/>
                      <a:r>
                        <a:rPr lang="en-US" sz="900" b="0" dirty="0" smtClean="0"/>
                        <a:t>Device</a:t>
                      </a:r>
                      <a:endParaRPr lang="en-US" sz="900" b="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900" b="0" dirty="0" smtClean="0"/>
                        <a:t>Method</a:t>
                      </a:r>
                      <a:endParaRPr lang="en-US" sz="900" b="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900" b="0" dirty="0" smtClean="0"/>
                        <a:t>Direct</a:t>
                      </a:r>
                      <a:endParaRPr lang="en-US" sz="900"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900" b="0" dirty="0" smtClean="0"/>
                        <a:t>Bs</a:t>
                      </a:r>
                      <a:endParaRPr lang="en-US" sz="900" b="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tcPr>
                </a:tc>
                <a:tc>
                  <a:txBody>
                    <a:bodyPr/>
                    <a:lstStyle/>
                    <a:p>
                      <a:pPr algn="ctr"/>
                      <a:r>
                        <a:rPr lang="en-US" sz="900" b="0" dirty="0" smtClean="0"/>
                        <a:t>Us</a:t>
                      </a:r>
                      <a:endParaRPr lang="en-US" sz="900" b="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tcPr>
                </a:tc>
                <a:tc>
                  <a:txBody>
                    <a:bodyPr/>
                    <a:lstStyle/>
                    <a:p>
                      <a:pPr algn="ctr"/>
                      <a:r>
                        <a:rPr lang="en-US" sz="900" b="0" dirty="0" err="1" smtClean="0"/>
                        <a:t>Rs</a:t>
                      </a:r>
                      <a:endParaRPr lang="en-US" sz="900" b="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tcPr>
                </a:tc>
                <a:tc>
                  <a:txBody>
                    <a:bodyPr/>
                    <a:lstStyle/>
                    <a:p>
                      <a:pPr algn="ctr"/>
                      <a:r>
                        <a:rPr lang="en-US" sz="900" b="0" dirty="0" smtClean="0"/>
                        <a:t>Interfaces</a:t>
                      </a:r>
                      <a:endParaRPr lang="en-US" sz="900" b="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tcPr>
                </a:tc>
                <a:tc>
                  <a:txBody>
                    <a:bodyPr/>
                    <a:lstStyle/>
                    <a:p>
                      <a:pPr algn="ctr"/>
                      <a:r>
                        <a:rPr lang="en-US" sz="900" b="0" dirty="0" smtClean="0"/>
                        <a:t>Indirect</a:t>
                      </a:r>
                      <a:endParaRPr lang="en-US" sz="900"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tcPr>
                </a:tc>
                <a:tc>
                  <a:txBody>
                    <a:bodyPr/>
                    <a:lstStyle/>
                    <a:p>
                      <a:pPr algn="ctr"/>
                      <a:r>
                        <a:rPr lang="en-US" sz="900" b="0" dirty="0" smtClean="0"/>
                        <a:t>Pad</a:t>
                      </a:r>
                      <a:endParaRPr lang="en-US" sz="900" b="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900" b="0" dirty="0" smtClean="0"/>
                        <a:t>Texture</a:t>
                      </a:r>
                      <a:endParaRPr lang="en-US" sz="900" b="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900" b="0" dirty="0" smtClean="0"/>
                        <a:t>Draw</a:t>
                      </a:r>
                      <a:endParaRPr lang="en-US" sz="900"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900" b="0" dirty="0" smtClean="0"/>
                        <a:t>Total</a:t>
                      </a:r>
                      <a:endParaRPr lang="en-US" sz="900"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261353">
                <a:tc>
                  <a:txBody>
                    <a:bodyPr/>
                    <a:lstStyle/>
                    <a:p>
                      <a:pPr algn="ct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r"/>
                      <a:r>
                        <a:rPr lang="en-US" sz="1000" dirty="0" smtClean="0"/>
                        <a:t>Plain</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FEE9D6"/>
                    </a:solidFill>
                  </a:tcPr>
                </a:tc>
                <a:tc rowSpan="3">
                  <a:txBody>
                    <a:bodyPr/>
                    <a:lstStyle/>
                    <a:p>
                      <a:pPr algn="ctr"/>
                      <a:r>
                        <a:rPr lang="en-US" sz="1000" dirty="0" smtClean="0"/>
                        <a:t>0.159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EE9D6"/>
                    </a:solidFill>
                  </a:tcPr>
                </a:tc>
                <a:tc>
                  <a:txBody>
                    <a:bodyPr/>
                    <a:lstStyle/>
                    <a:p>
                      <a:pPr algn="ctr"/>
                      <a:r>
                        <a:rPr lang="en-US" sz="1000" dirty="0" smtClean="0"/>
                        <a:t>1.703</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FEE9D6"/>
                    </a:solidFill>
                  </a:tcPr>
                </a:tc>
                <a:tc>
                  <a:txBody>
                    <a:bodyPr/>
                    <a:lstStyle/>
                    <a:p>
                      <a:pPr algn="ctr"/>
                      <a:r>
                        <a:rPr lang="en-US" sz="1000" dirty="0" smtClean="0"/>
                        <a:t>3.468</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FEE9D6"/>
                    </a:solidFill>
                  </a:tcPr>
                </a:tc>
                <a:tc>
                  <a:txBody>
                    <a:bodyPr/>
                    <a:lstStyle/>
                    <a:p>
                      <a:pPr algn="ctr"/>
                      <a:r>
                        <a:rPr lang="en-US" sz="1000" dirty="0" smtClean="0"/>
                        <a:t>0.359</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FEE9D6"/>
                    </a:solidFill>
                  </a:tcPr>
                </a:tc>
                <a:tc>
                  <a:txBody>
                    <a:bodyPr/>
                    <a:lstStyle/>
                    <a:p>
                      <a:pPr algn="ctr"/>
                      <a:r>
                        <a:rPr lang="en-US" sz="1000" dirty="0" smtClean="0"/>
                        <a:t>6.471</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FEE9D6"/>
                    </a:solidFill>
                  </a:tcPr>
                </a:tc>
                <a:tc>
                  <a:txBody>
                    <a:bodyPr/>
                    <a:lstStyle/>
                    <a:p>
                      <a:pPr algn="ctr"/>
                      <a:r>
                        <a:rPr lang="en-US" sz="1000" dirty="0" smtClean="0">
                          <a:solidFill>
                            <a:srgbClr val="FF0000"/>
                          </a:solidFill>
                        </a:rPr>
                        <a:t>12.001</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FEE9D6"/>
                    </a:solidFill>
                  </a:tcPr>
                </a:tc>
                <a:tc rowSpan="3">
                  <a:txBody>
                    <a:bodyPr/>
                    <a:lstStyle/>
                    <a:p>
                      <a:pPr algn="ctr"/>
                      <a:r>
                        <a:rPr lang="en-US" sz="1000" dirty="0" smtClean="0"/>
                        <a:t>0.123</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EE9D6"/>
                    </a:solidFill>
                  </a:tcPr>
                </a:tc>
                <a:tc rowSpan="3">
                  <a:txBody>
                    <a:bodyPr/>
                    <a:lstStyle/>
                    <a:p>
                      <a:pPr algn="ctr"/>
                      <a:r>
                        <a:rPr lang="en-US" sz="1000" dirty="0" smtClean="0"/>
                        <a:t>0.465</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EE9D6"/>
                    </a:solidFill>
                  </a:tcPr>
                </a:tc>
                <a:tc rowSpan="3">
                  <a:txBody>
                    <a:bodyPr/>
                    <a:lstStyle/>
                    <a:p>
                      <a:pPr algn="ctr"/>
                      <a:r>
                        <a:rPr lang="en-US" sz="1000" dirty="0" smtClean="0"/>
                        <a:t>1.145</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EE9D6"/>
                    </a:solidFill>
                  </a:tcPr>
                </a:tc>
                <a:tc>
                  <a:txBody>
                    <a:bodyPr/>
                    <a:lstStyle/>
                    <a:p>
                      <a:pPr algn="ctr"/>
                      <a:r>
                        <a:rPr lang="en-US" sz="1000" dirty="0" smtClean="0"/>
                        <a:t>13.893</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FEE9D6"/>
                    </a:solidFill>
                  </a:tcPr>
                </a:tc>
              </a:tr>
              <a:tr h="261353">
                <a:tc>
                  <a:txBody>
                    <a:bodyPr/>
                    <a:lstStyle/>
                    <a:p>
                      <a:pPr algn="ctr"/>
                      <a:r>
                        <a:rPr lang="en-US" sz="1000" dirty="0" smtClean="0"/>
                        <a:t>iPhone3GS</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000" dirty="0" smtClean="0"/>
                        <a:t>Cache</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E4F2DD"/>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E4F2DD"/>
                    </a:solidFill>
                  </a:tcPr>
                </a:tc>
                <a:tc>
                  <a:txBody>
                    <a:bodyPr/>
                    <a:lstStyle/>
                    <a:p>
                      <a:pPr algn="ctr"/>
                      <a:r>
                        <a:rPr lang="en-US" sz="1000" dirty="0" smtClean="0"/>
                        <a:t>0.407</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E4F2DD"/>
                    </a:solidFill>
                  </a:tcPr>
                </a:tc>
                <a:tc>
                  <a:txBody>
                    <a:bodyPr/>
                    <a:lstStyle/>
                    <a:p>
                      <a:pPr algn="ctr"/>
                      <a:r>
                        <a:rPr lang="en-US" sz="1000" dirty="0" smtClean="0"/>
                        <a:t>0.539</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E4F2DD"/>
                    </a:solidFill>
                  </a:tcPr>
                </a:tc>
                <a:tc>
                  <a:txBody>
                    <a:bodyPr/>
                    <a:lstStyle/>
                    <a:p>
                      <a:pPr algn="ctr"/>
                      <a:r>
                        <a:rPr lang="en-US" sz="1000" dirty="0" smtClean="0"/>
                        <a:t>0.390</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E4F2DD"/>
                    </a:solidFill>
                  </a:tcPr>
                </a:tc>
                <a:tc>
                  <a:txBody>
                    <a:bodyPr/>
                    <a:lstStyle/>
                    <a:p>
                      <a:pPr algn="ctr"/>
                      <a:r>
                        <a:rPr lang="en-US" sz="1000" dirty="0" smtClean="0"/>
                        <a:t>0.665</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E4F2DD"/>
                    </a:solidFill>
                  </a:tcPr>
                </a:tc>
                <a:tc>
                  <a:txBody>
                    <a:bodyPr/>
                    <a:lstStyle/>
                    <a:p>
                      <a:pPr algn="ctr"/>
                      <a:r>
                        <a:rPr lang="en-US" sz="1000" dirty="0" smtClean="0">
                          <a:solidFill>
                            <a:srgbClr val="FF0000"/>
                          </a:solidFill>
                        </a:rPr>
                        <a:t>1.991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E4F2DD"/>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E4F2DD"/>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E4F2DD"/>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E4F2DD"/>
                    </a:solidFill>
                  </a:tcPr>
                </a:tc>
                <a:tc>
                  <a:txBody>
                    <a:bodyPr/>
                    <a:lstStyle/>
                    <a:p>
                      <a:pPr algn="ctr"/>
                      <a:r>
                        <a:rPr lang="en-US" sz="1000" dirty="0" smtClean="0"/>
                        <a:t>3.883</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E4F2DD"/>
                    </a:solidFill>
                  </a:tcPr>
                </a:tc>
              </a:tr>
              <a:tr h="261353">
                <a:tc>
                  <a:txBody>
                    <a:bodyPr/>
                    <a:lstStyle/>
                    <a:p>
                      <a:pPr algn="ct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US" sz="1000" dirty="0" smtClean="0"/>
                        <a:t>Neon</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c>
                  <a:txBody>
                    <a:bodyPr/>
                    <a:lstStyle/>
                    <a:p>
                      <a:pPr algn="ctr"/>
                      <a:r>
                        <a:rPr lang="en-US" sz="1000" dirty="0" smtClean="0"/>
                        <a:t>0.091</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rgbClr val="C0DDFA"/>
                    </a:solidFill>
                  </a:tcPr>
                </a:tc>
                <a:tc>
                  <a:txBody>
                    <a:bodyPr/>
                    <a:lstStyle/>
                    <a:p>
                      <a:pPr algn="ctr"/>
                      <a:r>
                        <a:rPr lang="en-US" sz="1000" dirty="0" smtClean="0"/>
                        <a:t>0.271</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rgbClr val="C0DDFA"/>
                    </a:solidFill>
                  </a:tcPr>
                </a:tc>
                <a:tc>
                  <a:txBody>
                    <a:bodyPr/>
                    <a:lstStyle/>
                    <a:p>
                      <a:pPr algn="ctr"/>
                      <a:r>
                        <a:rPr lang="en-US" sz="1000" dirty="0" smtClean="0"/>
                        <a:t>0.266</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rgbClr val="C0DDFA"/>
                    </a:solidFill>
                  </a:tcPr>
                </a:tc>
                <a:tc>
                  <a:txBody>
                    <a:bodyPr/>
                    <a:lstStyle/>
                    <a:p>
                      <a:pPr algn="ctr"/>
                      <a:r>
                        <a:rPr lang="en-US" sz="1000" dirty="0" smtClean="0"/>
                        <a:t>0.468</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rgbClr val="C0DDFA"/>
                    </a:solidFill>
                  </a:tcPr>
                </a:tc>
                <a:tc>
                  <a:txBody>
                    <a:bodyPr/>
                    <a:lstStyle/>
                    <a:p>
                      <a:pPr algn="ctr"/>
                      <a:r>
                        <a:rPr lang="en-US" sz="1000" dirty="0" smtClean="0">
                          <a:solidFill>
                            <a:srgbClr val="FF0000"/>
                          </a:solidFill>
                        </a:rPr>
                        <a:t>1.096</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rgbClr val="C0DDFA"/>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c>
                  <a:txBody>
                    <a:bodyPr/>
                    <a:lstStyle/>
                    <a:p>
                      <a:pPr algn="ctr"/>
                      <a:r>
                        <a:rPr lang="en-US" sz="1000" dirty="0" smtClean="0"/>
                        <a:t>2.988</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r>
              <a:tr h="261353">
                <a:tc>
                  <a:txBody>
                    <a:bodyPr/>
                    <a:lstStyle/>
                    <a:p>
                      <a:pPr algn="ct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r"/>
                      <a:r>
                        <a:rPr lang="en-US" sz="1000" dirty="0" smtClean="0"/>
                        <a:t>Plain</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FEE9D6"/>
                    </a:solidFill>
                  </a:tcPr>
                </a:tc>
                <a:tc rowSpan="3">
                  <a:txBody>
                    <a:bodyPr/>
                    <a:lstStyle/>
                    <a:p>
                      <a:pPr algn="ctr"/>
                      <a:r>
                        <a:rPr lang="en-US" sz="1000" dirty="0" smtClean="0"/>
                        <a:t>0.133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EE9D6"/>
                    </a:solidFill>
                  </a:tcPr>
                </a:tc>
                <a:tc>
                  <a:txBody>
                    <a:bodyPr/>
                    <a:lstStyle/>
                    <a:p>
                      <a:pPr algn="ctr"/>
                      <a:r>
                        <a:rPr lang="en-US" sz="1000" dirty="0" smtClean="0"/>
                        <a:t>1.233</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FEE9D6"/>
                    </a:solidFill>
                  </a:tcPr>
                </a:tc>
                <a:tc>
                  <a:txBody>
                    <a:bodyPr/>
                    <a:lstStyle/>
                    <a:p>
                      <a:pPr algn="ctr"/>
                      <a:r>
                        <a:rPr lang="en-US" sz="1000" dirty="0" smtClean="0"/>
                        <a:t>3.342</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FEE9D6"/>
                    </a:solidFill>
                  </a:tcPr>
                </a:tc>
                <a:tc>
                  <a:txBody>
                    <a:bodyPr/>
                    <a:lstStyle/>
                    <a:p>
                      <a:pPr algn="ctr"/>
                      <a:r>
                        <a:rPr lang="en-US" sz="1000" dirty="0" smtClean="0"/>
                        <a:t>0.412</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FEE9D6"/>
                    </a:solidFill>
                  </a:tcPr>
                </a:tc>
                <a:tc>
                  <a:txBody>
                    <a:bodyPr/>
                    <a:lstStyle/>
                    <a:p>
                      <a:pPr algn="ctr"/>
                      <a:r>
                        <a:rPr lang="en-US" sz="1000" dirty="0" smtClean="0"/>
                        <a:t>4.987</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FEE9D6"/>
                    </a:solidFill>
                  </a:tcPr>
                </a:tc>
                <a:tc>
                  <a:txBody>
                    <a:bodyPr/>
                    <a:lstStyle/>
                    <a:p>
                      <a:pPr algn="ctr"/>
                      <a:r>
                        <a:rPr lang="en-US" sz="1000" dirty="0" smtClean="0">
                          <a:solidFill>
                            <a:srgbClr val="FF0000"/>
                          </a:solidFill>
                        </a:rPr>
                        <a:t>9.974</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FEE9D6"/>
                    </a:solidFill>
                  </a:tcPr>
                </a:tc>
                <a:tc rowSpan="3">
                  <a:txBody>
                    <a:bodyPr/>
                    <a:lstStyle/>
                    <a:p>
                      <a:pPr algn="ctr"/>
                      <a:r>
                        <a:rPr lang="en-US" sz="1000" dirty="0" smtClean="0"/>
                        <a:t>0.116</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EE9D6"/>
                    </a:solidFill>
                  </a:tcPr>
                </a:tc>
                <a:tc rowSpan="3">
                  <a:txBody>
                    <a:bodyPr/>
                    <a:lstStyle/>
                    <a:p>
                      <a:pPr algn="ctr"/>
                      <a:r>
                        <a:rPr lang="en-US" sz="1000" dirty="0" smtClean="0"/>
                        <a:t>0.445</a:t>
                      </a:r>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EE9D6"/>
                    </a:solidFill>
                  </a:tcPr>
                </a:tc>
                <a:tc rowSpan="3">
                  <a:txBody>
                    <a:bodyPr/>
                    <a:lstStyle/>
                    <a:p>
                      <a:pPr algn="ctr"/>
                      <a:r>
                        <a:rPr lang="en-US" sz="1000" dirty="0" smtClean="0"/>
                        <a:t>0.768</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EE9D6"/>
                    </a:solidFill>
                  </a:tcPr>
                </a:tc>
                <a:tc>
                  <a:txBody>
                    <a:bodyPr/>
                    <a:lstStyle/>
                    <a:p>
                      <a:pPr algn="ctr"/>
                      <a:r>
                        <a:rPr lang="en-US" sz="1000" dirty="0" smtClean="0"/>
                        <a:t>11.436</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FEE9D6"/>
                    </a:solidFill>
                  </a:tcPr>
                </a:tc>
              </a:tr>
              <a:tr h="261353">
                <a:tc>
                  <a:txBody>
                    <a:bodyPr/>
                    <a:lstStyle/>
                    <a:p>
                      <a:pPr algn="ctr"/>
                      <a:r>
                        <a:rPr lang="en-US" sz="1000" dirty="0" smtClean="0"/>
                        <a:t>iPhone4</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000" dirty="0" smtClean="0"/>
                        <a:t>Cache</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E4F2DD"/>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E4F2DD"/>
                    </a:solidFill>
                  </a:tcPr>
                </a:tc>
                <a:tc>
                  <a:txBody>
                    <a:bodyPr/>
                    <a:lstStyle/>
                    <a:p>
                      <a:pPr algn="ctr"/>
                      <a:r>
                        <a:rPr lang="en-US" sz="1000" dirty="0" smtClean="0"/>
                        <a:t>0.322</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E4F2DD"/>
                    </a:solidFill>
                  </a:tcPr>
                </a:tc>
                <a:tc>
                  <a:txBody>
                    <a:bodyPr/>
                    <a:lstStyle/>
                    <a:p>
                      <a:pPr algn="ctr"/>
                      <a:r>
                        <a:rPr lang="en-US" sz="1000" dirty="0" smtClean="0"/>
                        <a:t>0.563</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E4F2DD"/>
                    </a:solidFill>
                  </a:tcPr>
                </a:tc>
                <a:tc>
                  <a:txBody>
                    <a:bodyPr/>
                    <a:lstStyle/>
                    <a:p>
                      <a:pPr algn="ctr"/>
                      <a:r>
                        <a:rPr lang="en-US" sz="1000" dirty="0" smtClean="0"/>
                        <a:t>0.420</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E4F2DD"/>
                    </a:solidFill>
                  </a:tcPr>
                </a:tc>
                <a:tc>
                  <a:txBody>
                    <a:bodyPr/>
                    <a:lstStyle/>
                    <a:p>
                      <a:pPr algn="ctr"/>
                      <a:r>
                        <a:rPr lang="en-US" sz="1000" dirty="0" smtClean="0"/>
                        <a:t>0.612</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E4F2DD"/>
                    </a:solidFill>
                  </a:tcPr>
                </a:tc>
                <a:tc>
                  <a:txBody>
                    <a:bodyPr/>
                    <a:lstStyle/>
                    <a:p>
                      <a:pPr algn="ctr"/>
                      <a:r>
                        <a:rPr lang="en-US" sz="1000" dirty="0" smtClean="0">
                          <a:solidFill>
                            <a:srgbClr val="FF0000"/>
                          </a:solidFill>
                        </a:rPr>
                        <a:t>1.917</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E4F2DD"/>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E4F2DD"/>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E4F2DD"/>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solidFill>
                      <a:srgbClr val="E4F2DD"/>
                    </a:solidFill>
                  </a:tcPr>
                </a:tc>
                <a:tc>
                  <a:txBody>
                    <a:bodyPr/>
                    <a:lstStyle/>
                    <a:p>
                      <a:pPr algn="ctr"/>
                      <a:r>
                        <a:rPr lang="en-US" sz="1000" dirty="0" smtClean="0"/>
                        <a:t>3.379</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solidFill>
                      <a:srgbClr val="E4F2DD"/>
                    </a:solidFill>
                  </a:tcPr>
                </a:tc>
              </a:tr>
              <a:tr h="261353">
                <a:tc>
                  <a:txBody>
                    <a:bodyPr/>
                    <a:lstStyle/>
                    <a:p>
                      <a:pPr algn="ct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US" sz="1000" dirty="0" smtClean="0"/>
                        <a:t>Neon</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c>
                  <a:txBody>
                    <a:bodyPr/>
                    <a:lstStyle/>
                    <a:p>
                      <a:pPr algn="ctr"/>
                      <a:r>
                        <a:rPr lang="en-US" sz="1000" dirty="0" smtClean="0"/>
                        <a:t>0.073</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rgbClr val="C0DDFA"/>
                    </a:solidFill>
                  </a:tcPr>
                </a:tc>
                <a:tc>
                  <a:txBody>
                    <a:bodyPr/>
                    <a:lstStyle/>
                    <a:p>
                      <a:pPr algn="ctr"/>
                      <a:r>
                        <a:rPr lang="en-US" sz="1000" dirty="0" smtClean="0"/>
                        <a:t>0.244</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rgbClr val="C0DDFA"/>
                    </a:solidFill>
                  </a:tcPr>
                </a:tc>
                <a:tc>
                  <a:txBody>
                    <a:bodyPr/>
                    <a:lstStyle/>
                    <a:p>
                      <a:pPr algn="ctr"/>
                      <a:r>
                        <a:rPr lang="en-US" sz="1000" dirty="0" smtClean="0"/>
                        <a:t>0.233</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rgbClr val="C0DDFA"/>
                    </a:solidFill>
                  </a:tcPr>
                </a:tc>
                <a:tc>
                  <a:txBody>
                    <a:bodyPr/>
                    <a:lstStyle/>
                    <a:p>
                      <a:pPr algn="ctr"/>
                      <a:r>
                        <a:rPr lang="en-US" sz="1000" dirty="0" smtClean="0"/>
                        <a:t>0.384</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rgbClr val="C0DDFA"/>
                    </a:solidFill>
                  </a:tcPr>
                </a:tc>
                <a:tc>
                  <a:txBody>
                    <a:bodyPr/>
                    <a:lstStyle/>
                    <a:p>
                      <a:pPr algn="ctr"/>
                      <a:r>
                        <a:rPr lang="en-US" sz="1000" dirty="0" smtClean="0">
                          <a:solidFill>
                            <a:srgbClr val="FF0000"/>
                          </a:solidFill>
                        </a:rPr>
                        <a:t>0.934</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rgbClr val="C0DDFA"/>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c>
                  <a:txBody>
                    <a:bodyPr/>
                    <a:lstStyle/>
                    <a:p>
                      <a:pPr algn="ctr"/>
                      <a:r>
                        <a:rPr lang="en-US" sz="1000" dirty="0" smtClean="0"/>
                        <a:t>2.396</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r>
              <a:tr h="261353">
                <a:tc>
                  <a:txBody>
                    <a:bodyPr/>
                    <a:lstStyle/>
                    <a:p>
                      <a:pPr algn="ct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r"/>
                      <a:r>
                        <a:rPr lang="en-US" sz="1000" dirty="0" smtClean="0"/>
                        <a:t>Plain</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bg2">
                        <a:lumMod val="10000"/>
                        <a:lumOff val="90000"/>
                      </a:schemeClr>
                    </a:solidFill>
                  </a:tcPr>
                </a:tc>
                <a:tc rowSpan="3">
                  <a:txBody>
                    <a:bodyPr/>
                    <a:lstStyle/>
                    <a:p>
                      <a:pPr algn="ctr"/>
                      <a:r>
                        <a:rPr lang="en-US" sz="1000" dirty="0" smtClean="0"/>
                        <a:t>0.089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a:txBody>
                    <a:bodyPr/>
                    <a:lstStyle/>
                    <a:p>
                      <a:pPr algn="ctr"/>
                      <a:r>
                        <a:rPr lang="en-US" sz="1000" dirty="0" smtClean="0"/>
                        <a:t>0.854</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bg2">
                        <a:lumMod val="10000"/>
                        <a:lumOff val="90000"/>
                      </a:schemeClr>
                    </a:solidFill>
                  </a:tcPr>
                </a:tc>
                <a:tc>
                  <a:txBody>
                    <a:bodyPr/>
                    <a:lstStyle/>
                    <a:p>
                      <a:pPr algn="ctr"/>
                      <a:r>
                        <a:rPr lang="en-US" sz="1000" dirty="0" smtClean="0"/>
                        <a:t>1.654</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bg2">
                        <a:lumMod val="10000"/>
                        <a:lumOff val="90000"/>
                      </a:schemeClr>
                    </a:solidFill>
                  </a:tcPr>
                </a:tc>
                <a:tc>
                  <a:txBody>
                    <a:bodyPr/>
                    <a:lstStyle/>
                    <a:p>
                      <a:pPr algn="ctr"/>
                      <a:r>
                        <a:rPr lang="en-US" sz="1000" dirty="0" smtClean="0"/>
                        <a:t>0.490</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bg2">
                        <a:lumMod val="10000"/>
                        <a:lumOff val="90000"/>
                      </a:schemeClr>
                    </a:solidFill>
                  </a:tcPr>
                </a:tc>
                <a:tc>
                  <a:txBody>
                    <a:bodyPr/>
                    <a:lstStyle/>
                    <a:p>
                      <a:pPr algn="ctr"/>
                      <a:r>
                        <a:rPr lang="en-US" sz="1000" dirty="0" smtClean="0"/>
                        <a:t>3.786</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bg2">
                        <a:lumMod val="10000"/>
                        <a:lumOff val="90000"/>
                      </a:schemeClr>
                    </a:solidFill>
                  </a:tcPr>
                </a:tc>
                <a:tc>
                  <a:txBody>
                    <a:bodyPr/>
                    <a:lstStyle/>
                    <a:p>
                      <a:pPr algn="ctr"/>
                      <a:r>
                        <a:rPr lang="en-US" sz="1000" dirty="0" smtClean="0">
                          <a:solidFill>
                            <a:srgbClr val="FF0000"/>
                          </a:solidFill>
                        </a:rPr>
                        <a:t>6.784</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bg2">
                        <a:lumMod val="10000"/>
                        <a:lumOff val="90000"/>
                      </a:schemeClr>
                    </a:solidFill>
                  </a:tcPr>
                </a:tc>
                <a:tc rowSpan="3">
                  <a:txBody>
                    <a:bodyPr/>
                    <a:lstStyle/>
                    <a:p>
                      <a:pPr algn="ctr"/>
                      <a:r>
                        <a:rPr lang="en-US" sz="1000" dirty="0" smtClean="0"/>
                        <a:t>0.105</a:t>
                      </a:r>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rowSpan="3">
                  <a:txBody>
                    <a:bodyPr/>
                    <a:lstStyle/>
                    <a:p>
                      <a:pPr algn="ctr"/>
                      <a:r>
                        <a:rPr lang="en-US" sz="1000" dirty="0" smtClean="0"/>
                        <a:t>0.186</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rowSpan="3">
                  <a:txBody>
                    <a:bodyPr/>
                    <a:lstStyle/>
                    <a:p>
                      <a:pPr algn="ctr"/>
                      <a:r>
                        <a:rPr lang="en-US" sz="1000" dirty="0" smtClean="0"/>
                        <a:t>0.622</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a:txBody>
                    <a:bodyPr/>
                    <a:lstStyle/>
                    <a:p>
                      <a:pPr algn="ctr"/>
                      <a:r>
                        <a:rPr lang="en-US" sz="1000" dirty="0" smtClean="0"/>
                        <a:t>7.786</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bg2">
                        <a:lumMod val="10000"/>
                        <a:lumOff val="90000"/>
                      </a:schemeClr>
                    </a:solidFill>
                  </a:tcPr>
                </a:tc>
              </a:tr>
              <a:tr h="261353">
                <a:tc>
                  <a:txBody>
                    <a:bodyPr/>
                    <a:lstStyle/>
                    <a:p>
                      <a:pPr algn="ctr"/>
                      <a:r>
                        <a:rPr lang="en-US" sz="1000" dirty="0" smtClean="0"/>
                        <a:t>iPad2</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000" dirty="0" smtClean="0"/>
                        <a:t>Cache</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accent4">
                        <a:lumMod val="20000"/>
                        <a:lumOff val="80000"/>
                      </a:schemeClr>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accent4">
                        <a:lumMod val="20000"/>
                        <a:lumOff val="80000"/>
                      </a:schemeClr>
                    </a:solidFill>
                  </a:tcPr>
                </a:tc>
                <a:tc>
                  <a:txBody>
                    <a:bodyPr/>
                    <a:lstStyle/>
                    <a:p>
                      <a:pPr algn="ctr"/>
                      <a:r>
                        <a:rPr lang="en-US" sz="1000" dirty="0" smtClean="0"/>
                        <a:t>0.476</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accent4">
                        <a:lumMod val="20000"/>
                        <a:lumOff val="80000"/>
                      </a:schemeClr>
                    </a:solidFill>
                  </a:tcPr>
                </a:tc>
                <a:tc>
                  <a:txBody>
                    <a:bodyPr/>
                    <a:lstStyle/>
                    <a:p>
                      <a:pPr algn="ctr"/>
                      <a:r>
                        <a:rPr lang="en-US" sz="1000" dirty="0" smtClean="0"/>
                        <a:t>0.654</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accent4">
                        <a:lumMod val="20000"/>
                        <a:lumOff val="80000"/>
                      </a:schemeClr>
                    </a:solidFill>
                  </a:tcPr>
                </a:tc>
                <a:tc>
                  <a:txBody>
                    <a:bodyPr/>
                    <a:lstStyle/>
                    <a:p>
                      <a:pPr algn="ctr"/>
                      <a:r>
                        <a:rPr lang="en-US" sz="1000" dirty="0" smtClean="0"/>
                        <a:t>0.476</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accent4">
                        <a:lumMod val="20000"/>
                        <a:lumOff val="80000"/>
                      </a:schemeClr>
                    </a:solidFill>
                  </a:tcPr>
                </a:tc>
                <a:tc>
                  <a:txBody>
                    <a:bodyPr/>
                    <a:lstStyle/>
                    <a:p>
                      <a:pPr algn="ctr"/>
                      <a:r>
                        <a:rPr lang="en-US" sz="1000" dirty="0" smtClean="0"/>
                        <a:t>0.745</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accent4">
                        <a:lumMod val="20000"/>
                        <a:lumOff val="80000"/>
                      </a:schemeClr>
                    </a:solidFill>
                  </a:tcPr>
                </a:tc>
                <a:tc>
                  <a:txBody>
                    <a:bodyPr/>
                    <a:lstStyle/>
                    <a:p>
                      <a:pPr algn="ctr"/>
                      <a:r>
                        <a:rPr lang="en-US" sz="1000" dirty="0" smtClean="0">
                          <a:solidFill>
                            <a:srgbClr val="FF0000"/>
                          </a:solidFill>
                        </a:rPr>
                        <a:t>2.351</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accent4">
                        <a:lumMod val="20000"/>
                        <a:lumOff val="80000"/>
                      </a:schemeClr>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accent4">
                        <a:lumMod val="20000"/>
                        <a:lumOff val="80000"/>
                      </a:schemeClr>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accent4">
                        <a:lumMod val="20000"/>
                        <a:lumOff val="80000"/>
                      </a:schemeClr>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accent4">
                        <a:lumMod val="20000"/>
                        <a:lumOff val="80000"/>
                      </a:schemeClr>
                    </a:solidFill>
                  </a:tcPr>
                </a:tc>
                <a:tc>
                  <a:txBody>
                    <a:bodyPr/>
                    <a:lstStyle/>
                    <a:p>
                      <a:pPr algn="ctr"/>
                      <a:r>
                        <a:rPr lang="en-US" sz="1000" dirty="0" smtClean="0"/>
                        <a:t>3.352</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accent4">
                        <a:lumMod val="20000"/>
                        <a:lumOff val="80000"/>
                      </a:schemeClr>
                    </a:solidFill>
                  </a:tcPr>
                </a:tc>
              </a:tr>
              <a:tr h="261353">
                <a:tc>
                  <a:txBody>
                    <a:bodyPr/>
                    <a:lstStyle/>
                    <a:p>
                      <a:pPr algn="ct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US" sz="1000" dirty="0" smtClean="0"/>
                        <a:t>Neon</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6">
                        <a:lumMod val="20000"/>
                        <a:lumOff val="80000"/>
                      </a:schemeClr>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6">
                        <a:lumMod val="20000"/>
                        <a:lumOff val="80000"/>
                      </a:schemeClr>
                    </a:solidFill>
                  </a:tcPr>
                </a:tc>
                <a:tc>
                  <a:txBody>
                    <a:bodyPr/>
                    <a:lstStyle/>
                    <a:p>
                      <a:pPr algn="ctr"/>
                      <a:r>
                        <a:rPr lang="en-US" sz="1000" dirty="0" smtClean="0"/>
                        <a:t>0.135</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chemeClr val="accent6">
                        <a:lumMod val="20000"/>
                        <a:lumOff val="80000"/>
                      </a:schemeClr>
                    </a:solidFill>
                  </a:tcPr>
                </a:tc>
                <a:tc>
                  <a:txBody>
                    <a:bodyPr/>
                    <a:lstStyle/>
                    <a:p>
                      <a:pPr algn="ctr"/>
                      <a:r>
                        <a:rPr lang="en-US" sz="1000" dirty="0" smtClean="0"/>
                        <a:t>0.182</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chemeClr val="accent6">
                        <a:lumMod val="20000"/>
                        <a:lumOff val="80000"/>
                      </a:schemeClr>
                    </a:solidFill>
                  </a:tcPr>
                </a:tc>
                <a:tc>
                  <a:txBody>
                    <a:bodyPr/>
                    <a:lstStyle/>
                    <a:p>
                      <a:pPr algn="ctr"/>
                      <a:r>
                        <a:rPr lang="en-US" sz="1000" dirty="0" smtClean="0"/>
                        <a:t>0.249</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chemeClr val="accent6">
                        <a:lumMod val="20000"/>
                        <a:lumOff val="80000"/>
                      </a:schemeClr>
                    </a:solidFill>
                  </a:tcPr>
                </a:tc>
                <a:tc>
                  <a:txBody>
                    <a:bodyPr/>
                    <a:lstStyle/>
                    <a:p>
                      <a:pPr algn="ctr"/>
                      <a:r>
                        <a:rPr lang="en-US" sz="1000" dirty="0" smtClean="0"/>
                        <a:t>0.434</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chemeClr val="accent6">
                        <a:lumMod val="20000"/>
                        <a:lumOff val="80000"/>
                      </a:schemeClr>
                    </a:solidFill>
                  </a:tcPr>
                </a:tc>
                <a:tc>
                  <a:txBody>
                    <a:bodyPr/>
                    <a:lstStyle/>
                    <a:p>
                      <a:pPr algn="ctr"/>
                      <a:r>
                        <a:rPr lang="en-US" sz="1000" dirty="0" smtClean="0">
                          <a:solidFill>
                            <a:srgbClr val="FF0000"/>
                          </a:solidFill>
                        </a:rPr>
                        <a:t>1.000</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chemeClr val="accent6">
                        <a:lumMod val="20000"/>
                        <a:lumOff val="80000"/>
                      </a:schemeClr>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6">
                        <a:lumMod val="20000"/>
                        <a:lumOff val="80000"/>
                      </a:schemeClr>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6">
                        <a:lumMod val="20000"/>
                        <a:lumOff val="80000"/>
                      </a:schemeClr>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6">
                        <a:lumMod val="20000"/>
                        <a:lumOff val="80000"/>
                      </a:schemeClr>
                    </a:solidFill>
                  </a:tcPr>
                </a:tc>
                <a:tc>
                  <a:txBody>
                    <a:bodyPr/>
                    <a:lstStyle/>
                    <a:p>
                      <a:pPr algn="ctr"/>
                      <a:r>
                        <a:rPr lang="en-US" sz="1000" dirty="0" smtClean="0"/>
                        <a:t>2.002</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6">
                        <a:lumMod val="20000"/>
                        <a:lumOff val="80000"/>
                      </a:schemeClr>
                    </a:solidFill>
                  </a:tcPr>
                </a:tc>
              </a:tr>
              <a:tr h="261353">
                <a:tc>
                  <a:txBody>
                    <a:bodyPr/>
                    <a:lstStyle/>
                    <a:p>
                      <a:pPr algn="ct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r"/>
                      <a:r>
                        <a:rPr lang="en-US" sz="1000" dirty="0" smtClean="0"/>
                        <a:t>Plain</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accent6">
                        <a:lumMod val="20000"/>
                        <a:lumOff val="80000"/>
                      </a:schemeClr>
                    </a:solidFill>
                  </a:tcPr>
                </a:tc>
                <a:tc rowSpan="3">
                  <a:txBody>
                    <a:bodyPr/>
                    <a:lstStyle/>
                    <a:p>
                      <a:pPr algn="ctr"/>
                      <a:r>
                        <a:rPr lang="en-US" sz="1000" dirty="0" smtClean="0"/>
                        <a:t>0.090</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a:txBody>
                    <a:bodyPr/>
                    <a:lstStyle/>
                    <a:p>
                      <a:pPr algn="ctr"/>
                      <a:r>
                        <a:rPr lang="en-US" sz="1000" dirty="0" smtClean="0"/>
                        <a:t>0.921</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bg2">
                        <a:lumMod val="10000"/>
                        <a:lumOff val="90000"/>
                      </a:schemeClr>
                    </a:solidFill>
                  </a:tcPr>
                </a:tc>
                <a:tc>
                  <a:txBody>
                    <a:bodyPr/>
                    <a:lstStyle/>
                    <a:p>
                      <a:pPr algn="ctr"/>
                      <a:r>
                        <a:rPr lang="en-US" sz="1000" dirty="0" smtClean="0"/>
                        <a:t>2.174</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bg2">
                        <a:lumMod val="10000"/>
                        <a:lumOff val="90000"/>
                      </a:schemeClr>
                    </a:solidFill>
                  </a:tcPr>
                </a:tc>
                <a:tc>
                  <a:txBody>
                    <a:bodyPr/>
                    <a:lstStyle/>
                    <a:p>
                      <a:pPr algn="ctr"/>
                      <a:r>
                        <a:rPr lang="en-US" sz="1000" dirty="0" smtClean="0"/>
                        <a:t>0.263</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bg2">
                        <a:lumMod val="10000"/>
                        <a:lumOff val="90000"/>
                      </a:schemeClr>
                    </a:solidFill>
                  </a:tcPr>
                </a:tc>
                <a:tc>
                  <a:txBody>
                    <a:bodyPr/>
                    <a:lstStyle/>
                    <a:p>
                      <a:pPr algn="ctr"/>
                      <a:r>
                        <a:rPr lang="en-US" sz="1000" dirty="0" smtClean="0"/>
                        <a:t>3.809</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bg2">
                        <a:lumMod val="10000"/>
                        <a:lumOff val="90000"/>
                      </a:schemeClr>
                    </a:solidFill>
                  </a:tcPr>
                </a:tc>
                <a:tc>
                  <a:txBody>
                    <a:bodyPr/>
                    <a:lstStyle/>
                    <a:p>
                      <a:pPr algn="ctr"/>
                      <a:r>
                        <a:rPr lang="en-US" sz="1000" dirty="0" smtClean="0">
                          <a:solidFill>
                            <a:srgbClr val="FF0000"/>
                          </a:solidFill>
                        </a:rPr>
                        <a:t>7.167</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bg2">
                        <a:lumMod val="10000"/>
                        <a:lumOff val="90000"/>
                      </a:schemeClr>
                    </a:solidFill>
                  </a:tcPr>
                </a:tc>
                <a:tc rowSpan="3">
                  <a:txBody>
                    <a:bodyPr/>
                    <a:lstStyle/>
                    <a:p>
                      <a:pPr algn="ctr"/>
                      <a:r>
                        <a:rPr lang="en-US" sz="1000" dirty="0" smtClean="0"/>
                        <a:t>0.074</a:t>
                      </a:r>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rowSpan="3">
                  <a:txBody>
                    <a:bodyPr/>
                    <a:lstStyle/>
                    <a:p>
                      <a:pPr algn="ctr"/>
                      <a:r>
                        <a:rPr lang="en-US" sz="1000" dirty="0" smtClean="0"/>
                        <a:t>0.280</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rowSpan="3">
                  <a:txBody>
                    <a:bodyPr/>
                    <a:lstStyle/>
                    <a:p>
                      <a:pPr algn="ctr"/>
                      <a:r>
                        <a:rPr lang="en-US" sz="1000" dirty="0" smtClean="0"/>
                        <a:t>0.665</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a:txBody>
                    <a:bodyPr/>
                    <a:lstStyle/>
                    <a:p>
                      <a:pPr algn="ctr"/>
                      <a:r>
                        <a:rPr lang="en-US" sz="1000" dirty="0" smtClean="0"/>
                        <a:t>8.276</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tx2">
                        <a:lumMod val="20000"/>
                        <a:lumOff val="80000"/>
                      </a:schemeClr>
                    </a:solidFill>
                  </a:tcPr>
                </a:tc>
              </a:tr>
              <a:tr h="261353">
                <a:tc>
                  <a:txBody>
                    <a:bodyPr/>
                    <a:lstStyle/>
                    <a:p>
                      <a:pPr algn="ctr"/>
                      <a:r>
                        <a:rPr lang="en-US" sz="1000" dirty="0" err="1" smtClean="0"/>
                        <a:t>iPad</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r"/>
                      <a:r>
                        <a:rPr lang="en-US" sz="1000" dirty="0" smtClean="0"/>
                        <a:t>Cache</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accent6">
                        <a:lumMod val="20000"/>
                        <a:lumOff val="80000"/>
                      </a:schemeClr>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a:txBody>
                    <a:bodyPr/>
                    <a:lstStyle/>
                    <a:p>
                      <a:pPr algn="ctr"/>
                      <a:r>
                        <a:rPr lang="en-US" sz="1000" dirty="0" smtClean="0"/>
                        <a:t>0.252</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accent4">
                        <a:lumMod val="20000"/>
                        <a:lumOff val="80000"/>
                      </a:schemeClr>
                    </a:solidFill>
                  </a:tcPr>
                </a:tc>
                <a:tc>
                  <a:txBody>
                    <a:bodyPr/>
                    <a:lstStyle/>
                    <a:p>
                      <a:pPr algn="ctr"/>
                      <a:r>
                        <a:rPr lang="en-US" sz="1000" dirty="0" smtClean="0"/>
                        <a:t>0.331</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accent4">
                        <a:lumMod val="20000"/>
                        <a:lumOff val="80000"/>
                      </a:schemeClr>
                    </a:solidFill>
                  </a:tcPr>
                </a:tc>
                <a:tc>
                  <a:txBody>
                    <a:bodyPr/>
                    <a:lstStyle/>
                    <a:p>
                      <a:pPr algn="ctr"/>
                      <a:r>
                        <a:rPr lang="en-US" sz="1000" dirty="0" smtClean="0"/>
                        <a:t>0.272</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accent4">
                        <a:lumMod val="20000"/>
                        <a:lumOff val="80000"/>
                      </a:schemeClr>
                    </a:solidFill>
                  </a:tcPr>
                </a:tc>
                <a:tc>
                  <a:txBody>
                    <a:bodyPr/>
                    <a:lstStyle/>
                    <a:p>
                      <a:pPr algn="ctr"/>
                      <a:r>
                        <a:rPr lang="en-US" sz="1000" dirty="0" smtClean="0"/>
                        <a:t>0.370</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accent4">
                        <a:lumMod val="20000"/>
                        <a:lumOff val="80000"/>
                      </a:schemeClr>
                    </a:solidFill>
                  </a:tcPr>
                </a:tc>
                <a:tc>
                  <a:txBody>
                    <a:bodyPr/>
                    <a:lstStyle/>
                    <a:p>
                      <a:pPr algn="ctr"/>
                      <a:r>
                        <a:rPr lang="en-US" sz="1000" dirty="0" smtClean="0">
                          <a:solidFill>
                            <a:srgbClr val="FF0000"/>
                          </a:solidFill>
                        </a:rPr>
                        <a:t>1.225</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accent4">
                        <a:lumMod val="20000"/>
                        <a:lumOff val="80000"/>
                      </a:schemeClr>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a:txBody>
                    <a:bodyPr/>
                    <a:lstStyle/>
                    <a:p>
                      <a:pPr algn="ctr"/>
                      <a:r>
                        <a:rPr lang="en-US" sz="1000" dirty="0" smtClean="0"/>
                        <a:t>2.334</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accent6">
                        <a:lumMod val="20000"/>
                        <a:lumOff val="80000"/>
                      </a:schemeClr>
                    </a:solidFill>
                  </a:tcPr>
                </a:tc>
              </a:tr>
              <a:tr h="261353">
                <a:tc>
                  <a:txBody>
                    <a:bodyPr/>
                    <a:lstStyle/>
                    <a:p>
                      <a:pPr algn="ct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US" sz="1000" dirty="0" smtClean="0"/>
                        <a:t>Neon</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6">
                        <a:lumMod val="20000"/>
                        <a:lumOff val="80000"/>
                      </a:schemeClr>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a:txBody>
                    <a:bodyPr/>
                    <a:lstStyle/>
                    <a:p>
                      <a:pPr algn="ctr"/>
                      <a:r>
                        <a:rPr lang="en-US" sz="1000" dirty="0" smtClean="0"/>
                        <a:t>0.067</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chemeClr val="accent6">
                        <a:lumMod val="20000"/>
                        <a:lumOff val="80000"/>
                      </a:schemeClr>
                    </a:solidFill>
                  </a:tcPr>
                </a:tc>
                <a:tc>
                  <a:txBody>
                    <a:bodyPr/>
                    <a:lstStyle/>
                    <a:p>
                      <a:pPr algn="ctr"/>
                      <a:r>
                        <a:rPr lang="en-US" sz="1000" dirty="0" smtClean="0"/>
                        <a:t>0.174</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chemeClr val="accent6">
                        <a:lumMod val="20000"/>
                        <a:lumOff val="80000"/>
                      </a:schemeClr>
                    </a:solidFill>
                  </a:tcPr>
                </a:tc>
                <a:tc>
                  <a:txBody>
                    <a:bodyPr/>
                    <a:lstStyle/>
                    <a:p>
                      <a:pPr algn="ctr"/>
                      <a:r>
                        <a:rPr lang="en-US" sz="1000" dirty="0" smtClean="0"/>
                        <a:t>0.203</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chemeClr val="accent6">
                        <a:lumMod val="20000"/>
                        <a:lumOff val="80000"/>
                      </a:schemeClr>
                    </a:solidFill>
                  </a:tcPr>
                </a:tc>
                <a:tc>
                  <a:txBody>
                    <a:bodyPr/>
                    <a:lstStyle/>
                    <a:p>
                      <a:pPr algn="ctr"/>
                      <a:r>
                        <a:rPr lang="en-US" sz="1000" dirty="0" smtClean="0"/>
                        <a:t>0.273</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chemeClr val="accent6">
                        <a:lumMod val="20000"/>
                        <a:lumOff val="80000"/>
                      </a:schemeClr>
                    </a:solidFill>
                  </a:tcPr>
                </a:tc>
                <a:tc>
                  <a:txBody>
                    <a:bodyPr/>
                    <a:lstStyle/>
                    <a:p>
                      <a:pPr algn="ctr"/>
                      <a:r>
                        <a:rPr lang="en-US" sz="1000" dirty="0" smtClean="0">
                          <a:solidFill>
                            <a:srgbClr val="FF0000"/>
                          </a:solidFill>
                        </a:rPr>
                        <a:t>0.717</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chemeClr val="accent6">
                        <a:lumMod val="20000"/>
                        <a:lumOff val="80000"/>
                      </a:schemeClr>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a:txBody>
                    <a:bodyPr/>
                    <a:lstStyle/>
                    <a:p>
                      <a:pPr algn="ctr"/>
                      <a:r>
                        <a:rPr lang="en-US" sz="1000" dirty="0" smtClean="0"/>
                        <a:t>1.826</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6">
                        <a:lumMod val="20000"/>
                        <a:lumOff val="80000"/>
                      </a:schemeClr>
                    </a:solidFill>
                  </a:tcPr>
                </a:tc>
              </a:tr>
            </a:tbl>
          </a:graphicData>
        </a:graphic>
      </p:graphicFrame>
      <p:sp>
        <p:nvSpPr>
          <p:cNvPr id="52228" name="TextBox 4"/>
          <p:cNvSpPr txBox="1">
            <a:spLocks noChangeArrowheads="1"/>
          </p:cNvSpPr>
          <p:nvPr/>
        </p:nvSpPr>
        <p:spPr bwMode="auto">
          <a:xfrm>
            <a:off x="-76200" y="439738"/>
            <a:ext cx="7315200" cy="246062"/>
          </a:xfrm>
          <a:prstGeom prst="rect">
            <a:avLst/>
          </a:prstGeom>
          <a:noFill/>
          <a:ln w="9525">
            <a:noFill/>
            <a:miter lim="800000"/>
            <a:headEnd/>
            <a:tailEnd/>
          </a:ln>
        </p:spPr>
        <p:txBody>
          <a:bodyPr>
            <a:spAutoFit/>
          </a:bodyPr>
          <a:lstStyle/>
          <a:p>
            <a:r>
              <a:rPr lang="en-US" sz="1000"/>
              <a:t>One light source, 12 modes,11 blocks, 6x6 texels per face, monochromatic, textured, device resolution (average time in ms)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2913"/>
          </a:xfrm>
          <a:prstGeom prst="rect">
            <a:avLst/>
          </a:prstGeom>
          <a:noFill/>
          <a:ln>
            <a:noFill/>
          </a:ln>
          <a:extLst>
            <a:ext uri="{909E8E84-426E-40dd-AFC4-6F175D3DCCD1}"/>
            <a:ext uri="{91240B29-F687-4f45-9708-019B960494DF}"/>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b="1" dirty="0" smtClean="0">
                <a:solidFill>
                  <a:schemeClr val="bg2"/>
                </a:solidFill>
                <a:effectLst>
                  <a:outerShdw blurRad="50800" dist="38100" dir="2700000" algn="tl" rotWithShape="0">
                    <a:schemeClr val="accent4">
                      <a:alpha val="43000"/>
                    </a:schemeClr>
                  </a:outerShdw>
                </a:effectLst>
                <a:latin typeface="Arial Bold" charset="0"/>
              </a:rPr>
              <a:t>What is MRT</a:t>
            </a:r>
            <a:endParaRPr lang="en-US" b="1" dirty="0">
              <a:solidFill>
                <a:schemeClr val="bg2"/>
              </a:solidFill>
              <a:effectLst>
                <a:outerShdw blurRad="50800" dist="38100" dir="2700000" algn="tl" rotWithShape="0">
                  <a:schemeClr val="accent4">
                    <a:alpha val="43000"/>
                  </a:schemeClr>
                </a:outerShdw>
              </a:effectLst>
              <a:latin typeface="Arial Bold" charset="0"/>
            </a:endParaRPr>
          </a:p>
        </p:txBody>
      </p:sp>
      <p:pic>
        <p:nvPicPr>
          <p:cNvPr id="9219" name="Picture 2" descr="S11_LogoHor.png"/>
          <p:cNvPicPr>
            <a:picLocks noChangeAspect="1"/>
          </p:cNvPicPr>
          <p:nvPr/>
        </p:nvPicPr>
        <p:blipFill>
          <a:blip r:embed="rId4"/>
          <a:srcRect t="79630" r="54198"/>
          <a:stretch>
            <a:fillRect/>
          </a:stretch>
        </p:blipFill>
        <p:spPr bwMode="auto">
          <a:xfrm>
            <a:off x="5638800" y="39688"/>
            <a:ext cx="1584325" cy="493712"/>
          </a:xfrm>
          <a:prstGeom prst="rect">
            <a:avLst/>
          </a:prstGeom>
          <a:noFill/>
          <a:ln w="9525">
            <a:noFill/>
            <a:miter lim="800000"/>
            <a:headEnd/>
            <a:tailEnd/>
          </a:ln>
        </p:spPr>
      </p:pic>
      <p:pic>
        <p:nvPicPr>
          <p:cNvPr id="6" name="SS.wmv">
            <a:hlinkClick r:id="" action="ppaction://media"/>
          </p:cNvPr>
          <p:cNvPicPr>
            <a:picLocks noRot="1" noChangeAspect="1"/>
          </p:cNvPicPr>
          <p:nvPr>
            <a:videoFile r:link="rId1"/>
          </p:nvPr>
        </p:nvPicPr>
        <p:blipFill>
          <a:blip r:embed="rId5"/>
          <a:stretch>
            <a:fillRect/>
          </a:stretch>
        </p:blipFill>
        <p:spPr>
          <a:xfrm>
            <a:off x="0" y="0"/>
            <a:ext cx="7315200" cy="4114800"/>
          </a:xfrm>
          <a:prstGeom prst="rect">
            <a:avLst/>
          </a:prstGeom>
        </p:spPr>
      </p:pic>
    </p:spTree>
  </p:cSld>
  <p:clrMapOvr>
    <a:masterClrMapping/>
  </p:clrMapOvr>
  <p:transition advTm="1680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6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effectLst>
                  <a:outerShdw blurRad="38100" dist="38100" dir="2700000" algn="tl">
                    <a:srgbClr val="C0C0C0"/>
                  </a:outerShdw>
                </a:effectLst>
                <a:ea typeface="ＭＳ Ｐゴシック" charset="-128"/>
              </a:rPr>
              <a:t>Demo/Video</a:t>
            </a:r>
          </a:p>
        </p:txBody>
      </p:sp>
      <p:sp>
        <p:nvSpPr>
          <p:cNvPr id="3" name="Content Placeholder 2"/>
          <p:cNvSpPr>
            <a:spLocks noGrp="1"/>
          </p:cNvSpPr>
          <p:nvPr>
            <p:ph idx="1"/>
          </p:nvPr>
        </p:nvSpPr>
        <p:spPr>
          <a:xfrm>
            <a:off x="0" y="673100"/>
            <a:ext cx="3663950" cy="3365500"/>
          </a:xfrm>
        </p:spPr>
        <p:txBody>
          <a:bodyPr/>
          <a:lstStyle/>
          <a:p>
            <a:pPr>
              <a:buFont typeface="Wingdings" charset="2"/>
              <a:buChar char="§"/>
            </a:pPr>
            <a:r>
              <a:rPr lang="en-US" smtClean="0">
                <a:effectLst>
                  <a:outerShdw blurRad="38100" dist="38100" dir="2700000" algn="tl">
                    <a:srgbClr val="C0C0C0"/>
                  </a:outerShdw>
                </a:effectLst>
                <a:ea typeface="ＭＳ Ｐゴシック" charset="-128"/>
              </a:rPr>
              <a:t>SIGGRAPH Asia 2011</a:t>
            </a:r>
          </a:p>
          <a:p>
            <a:pPr lvl="1">
              <a:buFont typeface="Wingdings" charset="2"/>
              <a:buChar char="§"/>
            </a:pPr>
            <a:r>
              <a:rPr lang="en-US" sz="1200" smtClean="0">
                <a:effectLst>
                  <a:outerShdw blurRad="38100" dist="38100" dir="2700000" algn="tl">
                    <a:srgbClr val="C0C0C0"/>
                  </a:outerShdw>
                </a:effectLst>
                <a:ea typeface="ＭＳ Ｐゴシック" charset="-128"/>
              </a:rPr>
              <a:t>Technical Paper &amp; these slides</a:t>
            </a:r>
          </a:p>
          <a:p>
            <a:pPr lvl="1">
              <a:buFont typeface="Wingdings" charset="2"/>
              <a:buChar char="§"/>
            </a:pPr>
            <a:r>
              <a:rPr lang="en-US" sz="1200" smtClean="0">
                <a:effectLst>
                  <a:outerShdw blurRad="38100" dist="38100" dir="2700000" algn="tl">
                    <a:srgbClr val="C0C0C0"/>
                  </a:outerShdw>
                </a:effectLst>
                <a:ea typeface="ＭＳ Ｐゴシック" charset="-128"/>
              </a:rPr>
              <a:t>http://www.cs.utah.edu/~loos/publications/</a:t>
            </a:r>
          </a:p>
          <a:p>
            <a:pPr>
              <a:buFont typeface="Wingdings" charset="2"/>
              <a:buChar char="§"/>
            </a:pPr>
            <a:r>
              <a:rPr lang="en-US" smtClean="0">
                <a:effectLst>
                  <a:outerShdw blurRad="38100" dist="38100" dir="2700000" algn="tl">
                    <a:srgbClr val="C0C0C0"/>
                  </a:outerShdw>
                </a:effectLst>
                <a:ea typeface="ＭＳ Ｐゴシック" charset="-128"/>
              </a:rPr>
              <a:t>App store release</a:t>
            </a:r>
          </a:p>
          <a:p>
            <a:pPr lvl="1">
              <a:buFont typeface="Wingdings" charset="2"/>
              <a:buChar char="§"/>
            </a:pPr>
            <a:r>
              <a:rPr lang="en-US" sz="1800" smtClean="0">
                <a:effectLst>
                  <a:outerShdw blurRad="38100" dist="38100" dir="2700000" algn="tl">
                    <a:srgbClr val="C0C0C0"/>
                  </a:outerShdw>
                </a:effectLst>
                <a:ea typeface="ＭＳ Ｐゴシック" charset="-128"/>
              </a:rPr>
              <a:t>Tweets @farpeek for release date, etc.</a:t>
            </a:r>
          </a:p>
        </p:txBody>
      </p:sp>
      <p:pic>
        <p:nvPicPr>
          <p:cNvPr id="54276" name="Picture 4" descr="IMG_0279.jpg"/>
          <p:cNvPicPr>
            <a:picLocks noChangeAspect="1"/>
          </p:cNvPicPr>
          <p:nvPr/>
        </p:nvPicPr>
        <p:blipFill>
          <a:blip r:embed="rId4"/>
          <a:srcRect/>
          <a:stretch>
            <a:fillRect/>
          </a:stretch>
        </p:blipFill>
        <p:spPr bwMode="auto">
          <a:xfrm>
            <a:off x="5156200" y="47625"/>
            <a:ext cx="361950" cy="542925"/>
          </a:xfrm>
          <a:prstGeom prst="rect">
            <a:avLst/>
          </a:prstGeom>
          <a:noFill/>
          <a:ln w="9525">
            <a:noFill/>
            <a:miter lim="800000"/>
            <a:headEnd/>
            <a:tailEnd/>
          </a:ln>
        </p:spPr>
      </p:pic>
      <p:pic>
        <p:nvPicPr>
          <p:cNvPr id="54277" name="Picture 4" descr="IMG_0065.jpg"/>
          <p:cNvPicPr>
            <a:picLocks noChangeAspect="1"/>
          </p:cNvPicPr>
          <p:nvPr/>
        </p:nvPicPr>
        <p:blipFill>
          <a:blip r:embed="rId5"/>
          <a:srcRect l="23868"/>
          <a:stretch>
            <a:fillRect/>
          </a:stretch>
        </p:blipFill>
        <p:spPr bwMode="auto">
          <a:xfrm rot="-5400000">
            <a:off x="4073525" y="2822575"/>
            <a:ext cx="869950" cy="1524000"/>
          </a:xfrm>
          <a:prstGeom prst="rect">
            <a:avLst/>
          </a:prstGeom>
          <a:noFill/>
          <a:ln w="9525">
            <a:noFill/>
            <a:miter lim="800000"/>
            <a:headEnd/>
            <a:tailEnd/>
          </a:ln>
        </p:spPr>
      </p:pic>
      <p:pic>
        <p:nvPicPr>
          <p:cNvPr id="54278" name="Picture 5" descr="IMG_0086.jpg"/>
          <p:cNvPicPr>
            <a:picLocks noChangeAspect="1"/>
          </p:cNvPicPr>
          <p:nvPr/>
        </p:nvPicPr>
        <p:blipFill>
          <a:blip r:embed="rId6"/>
          <a:srcRect l="36626" t="3857" r="9671" b="10185"/>
          <a:stretch>
            <a:fillRect/>
          </a:stretch>
        </p:blipFill>
        <p:spPr bwMode="auto">
          <a:xfrm rot="-5400000">
            <a:off x="2274888" y="2652712"/>
            <a:ext cx="876300" cy="1870075"/>
          </a:xfrm>
          <a:prstGeom prst="rect">
            <a:avLst/>
          </a:prstGeom>
          <a:noFill/>
          <a:ln w="9525">
            <a:noFill/>
            <a:miter lim="800000"/>
            <a:headEnd/>
            <a:tailEnd/>
          </a:ln>
        </p:spPr>
      </p:pic>
      <p:pic>
        <p:nvPicPr>
          <p:cNvPr id="54279" name="Picture 6" descr="IMG_0084.jpg"/>
          <p:cNvPicPr>
            <a:picLocks noChangeAspect="1"/>
          </p:cNvPicPr>
          <p:nvPr/>
        </p:nvPicPr>
        <p:blipFill>
          <a:blip r:embed="rId7"/>
          <a:srcRect l="35185" t="18210" r="18314" b="20216"/>
          <a:stretch>
            <a:fillRect/>
          </a:stretch>
        </p:blipFill>
        <p:spPr bwMode="auto">
          <a:xfrm rot="-5400000">
            <a:off x="453231" y="2809082"/>
            <a:ext cx="884237" cy="1562100"/>
          </a:xfrm>
          <a:prstGeom prst="rect">
            <a:avLst/>
          </a:prstGeom>
          <a:noFill/>
          <a:ln w="9525">
            <a:noFill/>
            <a:miter lim="800000"/>
            <a:headEnd/>
            <a:tailEnd/>
          </a:ln>
        </p:spPr>
      </p:pic>
      <p:pic>
        <p:nvPicPr>
          <p:cNvPr id="54280" name="Picture 7" descr="IMG_0090.jpg"/>
          <p:cNvPicPr>
            <a:picLocks noChangeAspect="1"/>
          </p:cNvPicPr>
          <p:nvPr/>
        </p:nvPicPr>
        <p:blipFill>
          <a:blip r:embed="rId8"/>
          <a:srcRect l="36832" r="14403" b="23611"/>
          <a:stretch>
            <a:fillRect/>
          </a:stretch>
        </p:blipFill>
        <p:spPr bwMode="auto">
          <a:xfrm rot="5400000" flipH="1">
            <a:off x="5833269" y="2664619"/>
            <a:ext cx="881062" cy="1841500"/>
          </a:xfrm>
          <a:prstGeom prst="rect">
            <a:avLst/>
          </a:prstGeom>
          <a:noFill/>
          <a:ln w="9525">
            <a:noFill/>
            <a:miter lim="800000"/>
            <a:headEnd/>
            <a:tailEnd/>
          </a:ln>
        </p:spPr>
      </p:pic>
      <p:pic>
        <p:nvPicPr>
          <p:cNvPr id="54281" name="iosmrt.wmv" descr="/slc/depot/Research/Updates/MRT Sketch Sig2011/new/iosmrt.wmv">
            <a:hlinkClick r:id="" action="ppaction://media"/>
          </p:cNvPr>
          <p:cNvPicPr>
            <a:picLocks noRot="1" noChangeAspect="1" noChangeArrowheads="1"/>
          </p:cNvPicPr>
          <p:nvPr>
            <a:quickTimeFile r:link="rId1"/>
          </p:nvPr>
        </p:nvPicPr>
        <p:blipFill>
          <a:blip r:embed="rId9"/>
          <a:srcRect/>
          <a:stretch>
            <a:fillRect/>
          </a:stretch>
        </p:blipFill>
        <p:spPr bwMode="auto">
          <a:xfrm>
            <a:off x="3657600" y="654050"/>
            <a:ext cx="3657600" cy="2438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753" fill="hold"/>
                                        <p:tgtEl>
                                          <p:spTgt spid="5428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mute="1">
                <p:cTn id="7" repeatCount="indefinite" fill="remove" display="0">
                  <p:stCondLst>
                    <p:cond delay="indefinite"/>
                  </p:stCondLst>
                  <p:endCondLst>
                    <p:cond evt="onNext" delay="0">
                      <p:tgtEl>
                        <p:sldTgt/>
                      </p:tgtEl>
                    </p:cond>
                    <p:cond evt="onPrev" delay="0">
                      <p:tgtEl>
                        <p:sldTgt/>
                      </p:tgtEl>
                    </p:cond>
                  </p:endCondLst>
                </p:cTn>
                <p:tgtEl>
                  <p:spTgt spid="54281"/>
                </p:tgtEl>
              </p:cMediaNode>
            </p:video>
            <p:seq concurrent="1" nextAc="seek">
              <p:cTn id="8" restart="whenNotActive" fill="hold" evtFilter="cancelBubble" nodeType="interactiveSeq">
                <p:stCondLst>
                  <p:cond evt="onClick" delay="0">
                    <p:tgtEl>
                      <p:spTgt spid="5428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4281"/>
                                        </p:tgtEl>
                                      </p:cBhvr>
                                    </p:cmd>
                                  </p:childTnLst>
                                </p:cTn>
                              </p:par>
                            </p:childTnLst>
                          </p:cTn>
                        </p:par>
                      </p:childTnLst>
                    </p:cTn>
                  </p:par>
                </p:childTnLst>
              </p:cTn>
              <p:nextCondLst>
                <p:cond evt="onClick" delay="0">
                  <p:tgtEl>
                    <p:spTgt spid="54281"/>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effectLst>
                  <a:outerShdw blurRad="38100" dist="38100" dir="2700000" algn="tl">
                    <a:srgbClr val="C0C0C0"/>
                  </a:outerShdw>
                </a:effectLst>
                <a:ea typeface="ＭＳ Ｐゴシック" charset="-128"/>
              </a:rPr>
              <a:t>Conclusion</a:t>
            </a:r>
          </a:p>
        </p:txBody>
      </p:sp>
      <p:sp>
        <p:nvSpPr>
          <p:cNvPr id="3" name="Content Placeholder 2"/>
          <p:cNvSpPr>
            <a:spLocks noGrp="1"/>
          </p:cNvSpPr>
          <p:nvPr>
            <p:ph idx="1"/>
          </p:nvPr>
        </p:nvSpPr>
        <p:spPr>
          <a:xfrm>
            <a:off x="0" y="685800"/>
            <a:ext cx="7315200" cy="3429000"/>
          </a:xfrm>
        </p:spPr>
        <p:txBody>
          <a:bodyPr/>
          <a:lstStyle/>
          <a:p>
            <a:pPr>
              <a:buFont typeface="Wingdings" charset="2"/>
              <a:buChar char="§"/>
            </a:pPr>
            <a:r>
              <a:rPr lang="en-US" sz="2400" smtClean="0">
                <a:effectLst>
                  <a:outerShdw blurRad="38100" dist="38100" dir="2700000" algn="tl">
                    <a:srgbClr val="C0C0C0"/>
                  </a:outerShdw>
                </a:effectLst>
                <a:ea typeface="ＭＳ Ｐゴシック" charset="-128"/>
              </a:rPr>
              <a:t>Narrow CPU</a:t>
            </a:r>
          </a:p>
          <a:p>
            <a:pPr lvl="1">
              <a:buFont typeface="Wingdings" charset="2"/>
              <a:buChar char="§"/>
            </a:pPr>
            <a:r>
              <a:rPr lang="en-US" sz="1800" smtClean="0">
                <a:effectLst>
                  <a:outerShdw blurRad="38100" dist="38100" dir="2700000" algn="tl">
                    <a:srgbClr val="C0C0C0"/>
                  </a:outerShdw>
                </a:effectLst>
                <a:ea typeface="ＭＳ Ｐゴシック" charset="-128"/>
              </a:rPr>
              <a:t>Memory structured to caches and register scheduling</a:t>
            </a:r>
          </a:p>
          <a:p>
            <a:pPr lvl="1">
              <a:buFont typeface="Wingdings" charset="2"/>
              <a:buChar char="§"/>
            </a:pPr>
            <a:r>
              <a:rPr lang="en-US" sz="1800" smtClean="0">
                <a:effectLst>
                  <a:outerShdw blurRad="38100" dist="38100" dir="2700000" algn="tl">
                    <a:srgbClr val="C0C0C0"/>
                  </a:outerShdw>
                </a:effectLst>
                <a:ea typeface="ＭＳ Ｐゴシック" charset="-128"/>
              </a:rPr>
              <a:t>Parallel arithmetic also improves</a:t>
            </a:r>
          </a:p>
          <a:p>
            <a:pPr lvl="2">
              <a:buFont typeface="Wingdings" charset="2"/>
              <a:buChar char="§"/>
            </a:pPr>
            <a:r>
              <a:rPr lang="en-US" sz="1600" smtClean="0">
                <a:effectLst>
                  <a:outerShdw blurRad="38100" dist="38100" dir="2700000" algn="tl">
                    <a:srgbClr val="C0C0C0"/>
                  </a:outerShdw>
                </a:effectLst>
                <a:ea typeface="ＭＳ Ｐゴシック" charset="-128"/>
              </a:rPr>
              <a:t>Rs computation </a:t>
            </a:r>
            <a:r>
              <a:rPr lang="en-US" sz="1600" i="1" smtClean="0">
                <a:effectLst>
                  <a:outerShdw blurRad="38100" dist="38100" dir="2700000" algn="tl">
                    <a:srgbClr val="C0C0C0"/>
                  </a:outerShdw>
                </a:effectLst>
                <a:ea typeface="ＭＳ Ｐゴシック" charset="-128"/>
              </a:rPr>
              <a:t>only </a:t>
            </a:r>
            <a:r>
              <a:rPr lang="en-US" sz="1600" smtClean="0">
                <a:effectLst>
                  <a:outerShdw blurRad="38100" dist="38100" dir="2700000" algn="tl">
                    <a:srgbClr val="C0C0C0"/>
                  </a:outerShdw>
                </a:effectLst>
                <a:ea typeface="ＭＳ Ｐゴシック" charset="-128"/>
              </a:rPr>
              <a:t>improved with NEON operations</a:t>
            </a:r>
          </a:p>
          <a:p>
            <a:pPr>
              <a:buFont typeface="Wingdings" charset="2"/>
              <a:buChar char="§"/>
            </a:pPr>
            <a:r>
              <a:rPr lang="en-US" sz="2400" smtClean="0">
                <a:effectLst>
                  <a:outerShdw blurRad="38100" dist="38100" dir="2700000" algn="tl">
                    <a:srgbClr val="C0C0C0"/>
                  </a:outerShdw>
                </a:effectLst>
                <a:ea typeface="ＭＳ Ｐゴシック" charset="-128"/>
              </a:rPr>
              <a:t>Wide GPU</a:t>
            </a:r>
          </a:p>
          <a:p>
            <a:pPr lvl="1">
              <a:buFont typeface="Wingdings" charset="2"/>
              <a:buChar char="§"/>
            </a:pPr>
            <a:r>
              <a:rPr lang="en-US" sz="1800" smtClean="0">
                <a:effectLst>
                  <a:outerShdw blurRad="38100" dist="38100" dir="2700000" algn="tl">
                    <a:srgbClr val="C0C0C0"/>
                  </a:outerShdw>
                </a:effectLst>
                <a:ea typeface="ＭＳ Ｐゴシック" charset="-128"/>
              </a:rPr>
              <a:t>Memory structured to warps and texture caches</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smtClean="0">
                <a:effectLst>
                  <a:outerShdw blurRad="38100" dist="38100" dir="2700000" algn="tl">
                    <a:srgbClr val="C0C0C0"/>
                  </a:outerShdw>
                </a:effectLst>
                <a:ea typeface="ＭＳ Ｐゴシック" charset="-128"/>
              </a:rPr>
              <a:t>Further iOS Optimizations</a:t>
            </a:r>
          </a:p>
        </p:txBody>
      </p:sp>
      <p:sp>
        <p:nvSpPr>
          <p:cNvPr id="3" name="Content Placeholder 2"/>
          <p:cNvSpPr>
            <a:spLocks noGrp="1"/>
          </p:cNvSpPr>
          <p:nvPr>
            <p:ph idx="1"/>
          </p:nvPr>
        </p:nvSpPr>
        <p:spPr>
          <a:xfrm>
            <a:off x="0" y="685800"/>
            <a:ext cx="7315200" cy="3292475"/>
          </a:xfrm>
        </p:spPr>
        <p:txBody>
          <a:bodyPr/>
          <a:lstStyle/>
          <a:p>
            <a:pPr marL="273050" lvl="1" indent="-273050">
              <a:buFont typeface="Wingdings" charset="2"/>
              <a:buChar char="§"/>
            </a:pPr>
            <a:r>
              <a:rPr lang="en-US" sz="1100" smtClean="0">
                <a:effectLst>
                  <a:outerShdw blurRad="38100" dist="38100" dir="2700000" algn="tl">
                    <a:srgbClr val="C0C0C0"/>
                  </a:outerShdw>
                </a:effectLst>
                <a:ea typeface="ＭＳ Ｐゴシック" charset="-128"/>
              </a:rPr>
              <a:t>Hand unrolling of loops, interleaving consecutive iterations</a:t>
            </a:r>
          </a:p>
          <a:p>
            <a:pPr marL="273050" lvl="1" indent="-273050">
              <a:buFont typeface="Wingdings" charset="2"/>
              <a:buChar char="§"/>
            </a:pPr>
            <a:r>
              <a:rPr lang="en-US" sz="1100" smtClean="0">
                <a:effectLst/>
                <a:ea typeface="ＭＳ Ｐゴシック" charset="-128"/>
              </a:rPr>
              <a:t>Overlap multiplies with pair-wise adds avoiding register hazards (</a:t>
            </a:r>
            <a:r>
              <a:rPr lang="en-US" sz="1100" smtClean="0">
                <a:effectLst/>
                <a:ea typeface="ＭＳ Ｐゴシック" charset="-128"/>
                <a:hlinkClick r:id="rId2"/>
              </a:rPr>
              <a:t>Duff’s device</a:t>
            </a:r>
            <a:r>
              <a:rPr lang="en-US" sz="1100" smtClean="0">
                <a:effectLst/>
                <a:ea typeface="ＭＳ Ｐゴシック" charset="-128"/>
              </a:rPr>
              <a:t> for variable lengths)</a:t>
            </a:r>
          </a:p>
          <a:p>
            <a:pPr>
              <a:buFont typeface="Wingdings" charset="2"/>
              <a:buChar char="§"/>
            </a:pPr>
            <a:r>
              <a:rPr lang="en-US" sz="1100" smtClean="0">
                <a:effectLst>
                  <a:outerShdw blurRad="38100" dist="38100" dir="2700000" algn="tl">
                    <a:srgbClr val="C0C0C0"/>
                  </a:outerShdw>
                </a:effectLst>
                <a:ea typeface="ＭＳ Ｐゴシック" charset="-128"/>
              </a:rPr>
              <a:t>Reduced resolution</a:t>
            </a:r>
          </a:p>
          <a:p>
            <a:pPr marL="273050" lvl="1" indent="-273050">
              <a:buFont typeface="Wingdings" charset="2"/>
              <a:buChar char="§"/>
            </a:pPr>
            <a:r>
              <a:rPr lang="en-US" sz="1100" smtClean="0">
                <a:effectLst/>
                <a:ea typeface="ＭＳ Ｐゴシック" charset="-128"/>
              </a:rPr>
              <a:t>Retina display is 960 × 640 px, shader doesn’t need to execute fully every pixel, edge aware upsample</a:t>
            </a:r>
          </a:p>
          <a:p>
            <a:pPr marL="273050" lvl="1" indent="-273050">
              <a:buFont typeface="Wingdings" charset="2"/>
              <a:buChar char="§"/>
            </a:pPr>
            <a:r>
              <a:rPr lang="en-US" sz="1100" smtClean="0">
                <a:effectLst>
                  <a:outerShdw blurRad="38100" dist="38100" dir="2700000" algn="tl">
                    <a:srgbClr val="C0C0C0"/>
                  </a:outerShdw>
                </a:effectLst>
                <a:ea typeface="ＭＳ Ｐゴシック" charset="-128"/>
              </a:rPr>
              <a:t>Reduced update processing</a:t>
            </a:r>
          </a:p>
          <a:p>
            <a:pPr marL="569913" lvl="3" indent="-227013">
              <a:buFont typeface="Wingdings" charset="2"/>
              <a:buChar char="§"/>
            </a:pPr>
            <a:r>
              <a:rPr lang="en-US" sz="1000" smtClean="0">
                <a:effectLst/>
                <a:ea typeface="ＭＳ Ｐゴシック" charset="-128"/>
              </a:rPr>
              <a:t>Incremental to amortize cost over time, updating alternate blocks on consecutive frames</a:t>
            </a:r>
          </a:p>
          <a:p>
            <a:pPr marL="569913" lvl="3" indent="-227013">
              <a:buFont typeface="Wingdings" charset="2"/>
              <a:buChar char="§"/>
            </a:pPr>
            <a:r>
              <a:rPr lang="en-US" sz="1000" smtClean="0">
                <a:effectLst/>
                <a:ea typeface="ＭＳ Ｐゴシック" charset="-128"/>
              </a:rPr>
              <a:t>Multi-thread on iPad2 (iPhone5?)</a:t>
            </a:r>
          </a:p>
          <a:p>
            <a:pPr marL="569913" lvl="3" indent="-227013">
              <a:buFont typeface="Wingdings" charset="2"/>
              <a:buChar char="§"/>
            </a:pPr>
            <a:r>
              <a:rPr lang="en-US" sz="1000" smtClean="0">
                <a:effectLst/>
                <a:ea typeface="ＭＳ Ｐゴシック" charset="-128"/>
              </a:rPr>
              <a:t>Cull based on distance attenuation of light source</a:t>
            </a:r>
          </a:p>
          <a:p>
            <a:pPr marL="569913" lvl="3" indent="-227013">
              <a:buFont typeface="Wingdings" charset="2"/>
              <a:buChar char="§"/>
            </a:pPr>
            <a:r>
              <a:rPr lang="en-US" sz="1000" smtClean="0">
                <a:effectLst/>
                <a:ea typeface="ＭＳ Ｐゴシック" charset="-128"/>
              </a:rPr>
              <a:t>Level of detail, fewer modes on distance blocks (blend edges)</a:t>
            </a:r>
          </a:p>
          <a:p>
            <a:pPr>
              <a:buFont typeface="Wingdings" charset="2"/>
              <a:buChar char="§"/>
            </a:pPr>
            <a:r>
              <a:rPr lang="en-US" sz="1100" smtClean="0">
                <a:effectLst>
                  <a:outerShdw blurRad="38100" dist="38100" dir="2700000" algn="tl">
                    <a:srgbClr val="C0C0C0"/>
                  </a:outerShdw>
                </a:effectLst>
                <a:ea typeface="ＭＳ Ｐゴシック" charset="-128"/>
              </a:rPr>
              <a:t>Larger matrices with more modes</a:t>
            </a:r>
          </a:p>
          <a:p>
            <a:pPr marL="273050" lvl="1" indent="-273050">
              <a:buFont typeface="Wingdings" charset="2"/>
              <a:buChar char="§"/>
            </a:pPr>
            <a:r>
              <a:rPr lang="en-US" sz="1100" smtClean="0">
                <a:effectLst/>
                <a:ea typeface="ＭＳ Ｐゴシック" charset="-128"/>
              </a:rPr>
              <a:t>Blocking [</a:t>
            </a:r>
            <a:r>
              <a:rPr lang="en-US" sz="1100" smtClean="0">
                <a:effectLst/>
                <a:ea typeface="ＭＳ Ｐゴシック" charset="-128"/>
                <a:hlinkClick r:id="rId3"/>
              </a:rPr>
              <a:t>Lam 91</a:t>
            </a:r>
            <a:r>
              <a:rPr lang="en-US" sz="1100" smtClean="0">
                <a:effectLst/>
                <a:ea typeface="ＭＳ Ｐゴシック" charset="-128"/>
              </a:rPr>
              <a:t>], cache oblivious patterns for larger matrices [</a:t>
            </a:r>
            <a:r>
              <a:rPr lang="en-US" sz="1100" smtClean="0">
                <a:effectLst/>
                <a:ea typeface="ＭＳ Ｐゴシック" charset="-128"/>
                <a:hlinkClick r:id="rId4"/>
              </a:rPr>
              <a:t>Yzelman 08</a:t>
            </a:r>
            <a:r>
              <a:rPr lang="en-US" sz="1100" smtClean="0">
                <a:effectLst/>
                <a:ea typeface="ＭＳ Ｐゴシック" charset="-128"/>
              </a:rPr>
              <a:t>]</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FIRSTSYSTEM@8NUKMIMYREWYY577" val="4218"/>
  <p:tag name="DEFAULTDISPLAYSOURCE" val="\documentclass{article}\pagestyle{empty}&#10;\begin{document}&#10;&#10;\end{document}&#10;"/>
  <p:tag name="EMBEDFONTS" val="1"/>
</p:tagLst>
</file>

<file path=ppt/tags/tag10.xml><?xml version="1.0" encoding="utf-8"?>
<p:tagLst xmlns:a="http://schemas.openxmlformats.org/drawingml/2006/main" xmlns:r="http://schemas.openxmlformats.org/officeDocument/2006/relationships" xmlns:p="http://schemas.openxmlformats.org/presentationml/2006/main">
  <p:tag name="TIMING" val="|3.8|1.3|3.3|4.6|2.9|2.9"/>
</p:tagLst>
</file>

<file path=ppt/tags/tag11.xml><?xml version="1.0" encoding="utf-8"?>
<p:tagLst xmlns:a="http://schemas.openxmlformats.org/drawingml/2006/main" xmlns:r="http://schemas.openxmlformats.org/officeDocument/2006/relationships" xmlns:p="http://schemas.openxmlformats.org/presentationml/2006/main">
  <p:tag name="TEXPOINT" val="template"/>
  <p:tag name="SOURCE" val="TPT1  equation l_{ind} = F l_d  template TPT1  env TPENV1  fore 2837112  back 16777215  eqnno 2"/>
  <p:tag name="FILENAME" val="TP_tmp"/>
  <p:tag name="ORIGWIDTH" val="44"/>
  <p:tag name="PICTUREFILESIZE" val="2845"/>
</p:tagLst>
</file>

<file path=ppt/tags/tag12.xml><?xml version="1.0" encoding="utf-8"?>
<p:tagLst xmlns:a="http://schemas.openxmlformats.org/drawingml/2006/main" xmlns:r="http://schemas.openxmlformats.org/officeDocument/2006/relationships" xmlns:p="http://schemas.openxmlformats.org/presentationml/2006/main">
  <p:tag name="TIMING" val="|3.2|0.4|0.4|0.4|0.4|0.3|0.4|0.4"/>
</p:tagLst>
</file>

<file path=ppt/tags/tag13.xml><?xml version="1.0" encoding="utf-8"?>
<p:tagLst xmlns:a="http://schemas.openxmlformats.org/drawingml/2006/main" xmlns:r="http://schemas.openxmlformats.org/officeDocument/2006/relationships" xmlns:p="http://schemas.openxmlformats.org/presentationml/2006/main">
  <p:tag name="TEXPOINT" val="template"/>
  <p:tag name="SOURCE" val="TPT1  equation = L_d  template TPT1  env TPENV1  fore 2837112  back 16777215  eqnno 1"/>
  <p:tag name="FILENAME" val="TP_tmp"/>
  <p:tag name="ORIGWIDTH" val="22"/>
  <p:tag name="PICTUREFILESIZE" val="1510"/>
</p:tagLst>
</file>

<file path=ppt/tags/tag14.xml><?xml version="1.0" encoding="utf-8"?>
<p:tagLst xmlns:a="http://schemas.openxmlformats.org/drawingml/2006/main" xmlns:r="http://schemas.openxmlformats.org/officeDocument/2006/relationships" xmlns:p="http://schemas.openxmlformats.org/presentationml/2006/main">
  <p:tag name="TIMING" val="|3.3"/>
</p:tagLst>
</file>

<file path=ppt/tags/tag15.xml><?xml version="1.0" encoding="utf-8"?>
<p:tagLst xmlns:a="http://schemas.openxmlformats.org/drawingml/2006/main" xmlns:r="http://schemas.openxmlformats.org/officeDocument/2006/relationships" xmlns:p="http://schemas.openxmlformats.org/presentationml/2006/main">
  <p:tag name="TEXPOINT" val="template"/>
  <p:tag name="SOURCE" val="TPT1  equation l_{ind} \approx F P P^T l_d  template TPT1  env TPENV1  fore 2837112  back 16777215  eqnno 1"/>
  <p:tag name="FILENAME" val="TP_tmp"/>
  <p:tag name="ORIGWIDTH" val="66"/>
  <p:tag name="PICTUREFILESIZE" val="4485"/>
</p:tagLst>
</file>

<file path=ppt/tags/tag16.xml><?xml version="1.0" encoding="utf-8"?>
<p:tagLst xmlns:a="http://schemas.openxmlformats.org/drawingml/2006/main" xmlns:r="http://schemas.openxmlformats.org/officeDocument/2006/relationships" xmlns:p="http://schemas.openxmlformats.org/presentationml/2006/main">
  <p:tag name="TEXPOINT" val="template"/>
  <p:tag name="SOURCE" val="TPT1  equation l_{ind} = F l_d  template TPT1  env TPENV1  fore 2837112  back 16777215  eqnno 2"/>
  <p:tag name="FILENAME" val="TP_tmp"/>
  <p:tag name="ORIGWIDTH" val="44"/>
  <p:tag name="PICTUREFILESIZE" val="2845"/>
</p:tagLst>
</file>

<file path=ppt/tags/tag17.xml><?xml version="1.0" encoding="utf-8"?>
<p:tagLst xmlns:a="http://schemas.openxmlformats.org/drawingml/2006/main" xmlns:r="http://schemas.openxmlformats.org/officeDocument/2006/relationships" xmlns:p="http://schemas.openxmlformats.org/presentationml/2006/main">
  <p:tag name="TEXPOINT" val="template"/>
  <p:tag name="SOURCE" val="TPT1  equation l_{ind} = F l_d  template TPT1  env TPENV1  fore 2837112  back 16777215  eqnno 2"/>
  <p:tag name="FILENAME" val="TP_tmp"/>
  <p:tag name="ORIGWIDTH" val="44"/>
  <p:tag name="PICTUREFILESIZE" val="2845"/>
</p:tagLst>
</file>

<file path=ppt/tags/tag18.xml><?xml version="1.0" encoding="utf-8"?>
<p:tagLst xmlns:a="http://schemas.openxmlformats.org/drawingml/2006/main" xmlns:r="http://schemas.openxmlformats.org/officeDocument/2006/relationships" xmlns:p="http://schemas.openxmlformats.org/presentationml/2006/main">
  <p:tag name="TEXPOINT" val="template"/>
  <p:tag name="SOURCE" val="TPT1  equation l_{ind} \approx U_b b  template TPT1  env TPENV1  fore 2837112  back 16777215  eqnno 3"/>
  <p:tag name="FILENAME" val="TP_tmp"/>
  <p:tag name="ORIGWIDTH" val="44"/>
  <p:tag name="PICTUREFILESIZE" val="3901"/>
</p:tagLst>
</file>

<file path=ppt/tags/tag19.xml><?xml version="1.0" encoding="utf-8"?>
<p:tagLst xmlns:a="http://schemas.openxmlformats.org/drawingml/2006/main" xmlns:r="http://schemas.openxmlformats.org/officeDocument/2006/relationships" xmlns:p="http://schemas.openxmlformats.org/presentationml/2006/main">
  <p:tag name="TEXPOINT" val="template"/>
  <p:tag name="SOURCE" val="TPT1  equation l_{ind} \approx F P P^T l_d  template TPT1  env TPENV1  fore 2837112  back 16777215  eqnno 1"/>
  <p:tag name="FILENAME" val="TP_tmp"/>
  <p:tag name="ORIGWIDTH" val="66"/>
  <p:tag name="PICTUREFILESIZE" val="4485"/>
</p:tagLst>
</file>

<file path=ppt/tags/tag2.xml><?xml version="1.0" encoding="utf-8"?>
<p:tagLst xmlns:a="http://schemas.openxmlformats.org/drawingml/2006/main" xmlns:r="http://schemas.openxmlformats.org/officeDocument/2006/relationships" xmlns:p="http://schemas.openxmlformats.org/presentationml/2006/main">
  <p:tag name="HIDDENFONTSHAPE" val="true"/>
</p:tagLst>
</file>

<file path=ppt/tags/tag20.xml><?xml version="1.0" encoding="utf-8"?>
<p:tagLst xmlns:a="http://schemas.openxmlformats.org/drawingml/2006/main" xmlns:r="http://schemas.openxmlformats.org/officeDocument/2006/relationships" xmlns:p="http://schemas.openxmlformats.org/presentationml/2006/main">
  <p:tag name="TIMING" val="|4.9|6.3|9.2"/>
</p:tagLst>
</file>

<file path=ppt/tags/tag21.xml><?xml version="1.0" encoding="utf-8"?>
<p:tagLst xmlns:a="http://schemas.openxmlformats.org/drawingml/2006/main" xmlns:r="http://schemas.openxmlformats.org/officeDocument/2006/relationships" xmlns:p="http://schemas.openxmlformats.org/presentationml/2006/main">
  <p:tag name="TEXPOINT" val="template"/>
  <p:tag name="SOURCE" val="TPT1  equation l_{ind} \approx U_b b  template TPT1  env TPENV1  fore 2837112  back 16777215  eqnno 3"/>
  <p:tag name="FILENAME" val="TP_tmp"/>
  <p:tag name="ORIGWIDTH" val="44"/>
  <p:tag name="PICTUREFILESIZE" val="3901"/>
</p:tagLst>
</file>

<file path=ppt/tags/tag22.xml><?xml version="1.0" encoding="utf-8"?>
<p:tagLst xmlns:a="http://schemas.openxmlformats.org/drawingml/2006/main" xmlns:r="http://schemas.openxmlformats.org/officeDocument/2006/relationships" xmlns:p="http://schemas.openxmlformats.org/presentationml/2006/main">
  <p:tag name="TEXPOINT" val="template"/>
  <p:tag name="SOURCE" val="TPT1  equation l_{ind} \approx U_b b  template TPT1  env TPENV1  fore 2837112  back 16777215  eqnno 3"/>
  <p:tag name="FILENAME" val="TP_tmp"/>
  <p:tag name="ORIGWIDTH" val="44"/>
  <p:tag name="PICTUREFILESIZE" val="3901"/>
</p:tagLst>
</file>

<file path=ppt/tags/tag23.xml><?xml version="1.0" encoding="utf-8"?>
<p:tagLst xmlns:a="http://schemas.openxmlformats.org/drawingml/2006/main" xmlns:r="http://schemas.openxmlformats.org/officeDocument/2006/relationships" xmlns:p="http://schemas.openxmlformats.org/presentationml/2006/main">
  <p:tag name="TIMING" val="|5.3|5|2.6|4.1"/>
</p:tagLst>
</file>

<file path=ppt/tags/tag24.xml><?xml version="1.0" encoding="utf-8"?>
<p:tagLst xmlns:a="http://schemas.openxmlformats.org/drawingml/2006/main" xmlns:r="http://schemas.openxmlformats.org/officeDocument/2006/relationships" xmlns:p="http://schemas.openxmlformats.org/presentationml/2006/main">
  <p:tag name="TEXPOINT" val="template"/>
  <p:tag name="SOURCE" val="TPT1  equation T_{rlf \rightarrow r}  template TPT1  env TPENV1  fore 2837112  back 16777215  eqnno 7"/>
  <p:tag name="FILENAME" val="TP_tmp"/>
  <p:tag name="ORIGWIDTH" val="30"/>
  <p:tag name="PICTUREFILESIZE" val="2169"/>
</p:tagLst>
</file>

<file path=ppt/tags/tag25.xml><?xml version="1.0" encoding="utf-8"?>
<p:tagLst xmlns:a="http://schemas.openxmlformats.org/drawingml/2006/main" xmlns:r="http://schemas.openxmlformats.org/officeDocument/2006/relationships" xmlns:p="http://schemas.openxmlformats.org/presentationml/2006/main">
  <p:tag name="TEXPOINT" val="template"/>
  <p:tag name="SOURCE" val="TPT1  equation R_{b \rightarrow rlf}  template TPT1  env TPENV1  fore 2837112  back 16777215  eqnno 7"/>
  <p:tag name="FILENAME" val="TP_tmp"/>
  <p:tag name="ORIGWIDTH" val="30"/>
  <p:tag name="PICTUREFILESIZE" val="2651"/>
</p:tagLst>
</file>

<file path=ppt/tags/tag26.xml><?xml version="1.0" encoding="utf-8"?>
<p:tagLst xmlns:a="http://schemas.openxmlformats.org/drawingml/2006/main" xmlns:r="http://schemas.openxmlformats.org/officeDocument/2006/relationships" xmlns:p="http://schemas.openxmlformats.org/presentationml/2006/main">
  <p:tag name="TEXPOINT" val="template"/>
  <p:tag name="SOURCE" val="TPT1  equation U_r  template TPT1  env TPENV1  fore 2837112  back 16777215  eqnno 8"/>
  <p:tag name="FILENAME" val="TP_tmp"/>
  <p:tag name="ORIGWIDTH" val="11"/>
  <p:tag name="PICTUREFILESIZE" val="1407"/>
</p:tagLst>
</file>

<file path=ppt/tags/tag27.xml><?xml version="1.0" encoding="utf-8"?>
<p:tagLst xmlns:a="http://schemas.openxmlformats.org/drawingml/2006/main" xmlns:r="http://schemas.openxmlformats.org/officeDocument/2006/relationships" xmlns:p="http://schemas.openxmlformats.org/presentationml/2006/main">
  <p:tag name="TEXPOINT" val="template"/>
  <p:tag name="SOURCE" val="TPT1  equation R_\Rsh  template TPT1  env TPENV1  fore 33023  back 16777215  eqnno 3"/>
  <p:tag name="FILENAME" val="TP_tmp"/>
  <p:tag name="ORIGWIDTH" val="11"/>
  <p:tag name="PICTUREFILESIZE" val="1374"/>
</p:tagLst>
</file>

<file path=ppt/tags/tag28.xml><?xml version="1.0" encoding="utf-8"?>
<p:tagLst xmlns:a="http://schemas.openxmlformats.org/drawingml/2006/main" xmlns:r="http://schemas.openxmlformats.org/officeDocument/2006/relationships" xmlns:p="http://schemas.openxmlformats.org/presentationml/2006/main">
  <p:tag name="TEXPOINT" val="template"/>
  <p:tag name="SOURCE" val="TPT1  equation R_\uparrow  template TPT1  env TPENV1  fore 15773696  back 16777215  eqnno 4"/>
  <p:tag name="FILENAME" val="TP_tmp"/>
  <p:tag name="ORIGWIDTH" val="12"/>
  <p:tag name="PICTUREFILESIZE" val="1489"/>
</p:tagLst>
</file>

<file path=ppt/tags/tag29.xml><?xml version="1.0" encoding="utf-8"?>
<p:tagLst xmlns:a="http://schemas.openxmlformats.org/drawingml/2006/main" xmlns:r="http://schemas.openxmlformats.org/officeDocument/2006/relationships" xmlns:p="http://schemas.openxmlformats.org/presentationml/2006/main">
  <p:tag name="TEXPOINT" val="template"/>
  <p:tag name="SOURCE" val="TPT1  equation R_\uparrow  template TPT1  env TPENV1  fore 15773696  back 16777215  eqnno 4"/>
  <p:tag name="FILENAME" val="TP_tmp"/>
  <p:tag name="ORIGWIDTH" val="12"/>
  <p:tag name="PICTUREFILESIZE" val="1489"/>
</p:tagLst>
</file>

<file path=ppt/tags/tag3.xml><?xml version="1.0" encoding="utf-8"?>
<p:tagLst xmlns:a="http://schemas.openxmlformats.org/drawingml/2006/main" xmlns:r="http://schemas.openxmlformats.org/officeDocument/2006/relationships" xmlns:p="http://schemas.openxmlformats.org/presentationml/2006/main">
  <p:tag name="TIMING" val="|3.3|2|6.6"/>
</p:tagLst>
</file>

<file path=ppt/tags/tag30.xml><?xml version="1.0" encoding="utf-8"?>
<p:tagLst xmlns:a="http://schemas.openxmlformats.org/drawingml/2006/main" xmlns:r="http://schemas.openxmlformats.org/officeDocument/2006/relationships" xmlns:p="http://schemas.openxmlformats.org/presentationml/2006/main">
  <p:tag name="TEXPOINT" val="template"/>
  <p:tag name="SOURCE" val="TPT1  equation R_{b \rightarrow rlf}  template TPT1  env TPENV1  fore 255  back 16777215  eqnno 6"/>
  <p:tag name="FILENAME" val="TP_tmp"/>
  <p:tag name="ORIGWIDTH" val="30"/>
  <p:tag name="PICTUREFILESIZE" val="2617"/>
</p:tagLst>
</file>

<file path=ppt/tags/tag31.xml><?xml version="1.0" encoding="utf-8"?>
<p:tagLst xmlns:a="http://schemas.openxmlformats.org/drawingml/2006/main" xmlns:r="http://schemas.openxmlformats.org/officeDocument/2006/relationships" xmlns:p="http://schemas.openxmlformats.org/presentationml/2006/main">
  <p:tag name="TEXPOINT" val="template"/>
  <p:tag name="SOURCE" val="TPT1  equation T_{rlf \rightarrow r}  template TPT1  env TPENV1  fore 16724889  back 16777215  eqnno 7"/>
  <p:tag name="FILENAME" val="TP_tmp"/>
  <p:tag name="ORIGWIDTH" val="30"/>
  <p:tag name="PICTUREFILESIZE" val="2148"/>
</p:tagLst>
</file>

<file path=ppt/tags/tag32.xml><?xml version="1.0" encoding="utf-8"?>
<p:tagLst xmlns:a="http://schemas.openxmlformats.org/drawingml/2006/main" xmlns:r="http://schemas.openxmlformats.org/officeDocument/2006/relationships" xmlns:p="http://schemas.openxmlformats.org/presentationml/2006/main">
  <p:tag name="TEXPOINT" val="template"/>
  <p:tag name="SOURCE" val="TPT1  equation = T_{b \rightarrow r}  template TPT1  env TPENV1  fore 2837112  back 16777215  eqnno 8"/>
  <p:tag name="FILENAME" val="TP_tmp"/>
  <p:tag name="ORIGWIDTH" val="32"/>
  <p:tag name="PICTUREFILESIZE" val="1848"/>
</p:tagLst>
</file>

<file path=ppt/tags/tag33.xml><?xml version="1.0" encoding="utf-8"?>
<p:tagLst xmlns:a="http://schemas.openxmlformats.org/drawingml/2006/main" xmlns:r="http://schemas.openxmlformats.org/officeDocument/2006/relationships" xmlns:p="http://schemas.openxmlformats.org/presentationml/2006/main">
  <p:tag name="TIMING" val="|1.7|1.7|3.4"/>
</p:tagLst>
</file>

<file path=ppt/tags/tag34.xml><?xml version="1.0" encoding="utf-8"?>
<p:tagLst xmlns:a="http://schemas.openxmlformats.org/drawingml/2006/main" xmlns:r="http://schemas.openxmlformats.org/officeDocument/2006/relationships" xmlns:p="http://schemas.openxmlformats.org/presentationml/2006/main">
  <p:tag name="TIMING" val="|4.4|1.3|5.3|4.4|5.1|5.8"/>
</p:tagLst>
</file>

<file path=ppt/tags/tag35.xml><?xml version="1.0" encoding="utf-8"?>
<p:tagLst xmlns:a="http://schemas.openxmlformats.org/drawingml/2006/main" xmlns:r="http://schemas.openxmlformats.org/officeDocument/2006/relationships" xmlns:p="http://schemas.openxmlformats.org/presentationml/2006/main">
  <p:tag name="TEXPOINT" val="template"/>
  <p:tag name="SOURCE" val="TPT1  equation l_{ind} = U_b b  template TPT1  env TPENV1  fore 2837112  back 16777215  eqnno 1"/>
  <p:tag name="FILENAME" val="TP_tmp"/>
  <p:tag name="ORIGWIDTH" val="44"/>
  <p:tag name="PICTUREFILESIZE" val="3360"/>
</p:tagLst>
</file>

<file path=ppt/tags/tag36.xml><?xml version="1.0" encoding="utf-8"?>
<p:tagLst xmlns:a="http://schemas.openxmlformats.org/drawingml/2006/main" xmlns:r="http://schemas.openxmlformats.org/officeDocument/2006/relationships" xmlns:p="http://schemas.openxmlformats.org/presentationml/2006/main">
  <p:tag name="TIMING" val="|3|9.4|3|8"/>
</p:tagLst>
</file>

<file path=ppt/tags/tag37.xml><?xml version="1.0" encoding="utf-8"?>
<p:tagLst xmlns:a="http://schemas.openxmlformats.org/drawingml/2006/main" xmlns:r="http://schemas.openxmlformats.org/officeDocument/2006/relationships" xmlns:p="http://schemas.openxmlformats.org/presentationml/2006/main">
  <p:tag name="TIMING" val="|5.5|3.2|3.5|4.8|1.7|3.6|1.8"/>
</p:tagLst>
</file>

<file path=ppt/tags/tag38.xml><?xml version="1.0" encoding="utf-8"?>
<p:tagLst xmlns:a="http://schemas.openxmlformats.org/drawingml/2006/main" xmlns:r="http://schemas.openxmlformats.org/officeDocument/2006/relationships" xmlns:p="http://schemas.openxmlformats.org/presentationml/2006/main">
  <p:tag name="TEXPOINT" val="template"/>
  <p:tag name="SOURCE" val="TPT1  equation l_d  template TPT1  env TPENV1  fore 2837112  back 16777215  eqnno 2"/>
  <p:tag name="FILENAME" val="TP_tmp"/>
  <p:tag name="ORIGWIDTH" val="7"/>
  <p:tag name="PICTUREFILESIZE" val="1130"/>
</p:tagLst>
</file>

<file path=ppt/tags/tag39.xml><?xml version="1.0" encoding="utf-8"?>
<p:tagLst xmlns:a="http://schemas.openxmlformats.org/drawingml/2006/main" xmlns:r="http://schemas.openxmlformats.org/officeDocument/2006/relationships" xmlns:p="http://schemas.openxmlformats.org/presentationml/2006/main">
  <p:tag name="TEXPOINT" val="template"/>
  <p:tag name="SOURCE" val="TPT1  equation T_{d \rightarrow b}  template TPT1  env TPENV1  fore 2837112  back 16777215  eqnno 1"/>
  <p:tag name="FILENAME" val="TP_tmp"/>
  <p:tag name="ORIGWIDTH" val="22"/>
  <p:tag name="PICTUREFILESIZE" val="1848"/>
</p:tagLst>
</file>

<file path=ppt/tags/tag4.xml><?xml version="1.0" encoding="utf-8"?>
<p:tagLst xmlns:a="http://schemas.openxmlformats.org/drawingml/2006/main" xmlns:r="http://schemas.openxmlformats.org/officeDocument/2006/relationships" xmlns:p="http://schemas.openxmlformats.org/presentationml/2006/main">
  <p:tag name="TEXPOINT" val="template"/>
  <p:tag name="SOURCE" val="TPT1  equation l_{ind} = F l_d  template TPT1  env TPENV1  fore 2837112  back 16777215  eqnno 1"/>
  <p:tag name="FILENAME" val="TP_tmp"/>
  <p:tag name="ORIGWIDTH" val="44"/>
  <p:tag name="PICTUREFILESIZE" val="2845"/>
</p:tagLst>
</file>

<file path=ppt/tags/tag40.xml><?xml version="1.0" encoding="utf-8"?>
<p:tagLst xmlns:a="http://schemas.openxmlformats.org/drawingml/2006/main" xmlns:r="http://schemas.openxmlformats.org/officeDocument/2006/relationships" xmlns:p="http://schemas.openxmlformats.org/presentationml/2006/main">
  <p:tag name="TIMING" val="|2.4|2.1|1.5|2.5|5.9|2|8.9|8.8"/>
</p:tagLst>
</file>

<file path=ppt/tags/tag41.xml><?xml version="1.0" encoding="utf-8"?>
<p:tagLst xmlns:a="http://schemas.openxmlformats.org/drawingml/2006/main" xmlns:r="http://schemas.openxmlformats.org/officeDocument/2006/relationships" xmlns:p="http://schemas.openxmlformats.org/presentationml/2006/main">
  <p:tag name="TEXPOINT" val="template"/>
  <p:tag name="SOURCE" val="TPT1  equation b = T_{d \rightarrow b} l_d  template TPT1  env TPENV1  fore 2837112  back 16777215  eqnno 10"/>
  <p:tag name="FILENAME" val="TP_tmp"/>
  <p:tag name="ORIGWIDTH" val="47"/>
  <p:tag name="PICTUREFILESIZE" val="3023"/>
</p:tagLst>
</file>

<file path=ppt/tags/tag42.xml><?xml version="1.0" encoding="utf-8"?>
<p:tagLst xmlns:a="http://schemas.openxmlformats.org/drawingml/2006/main" xmlns:r="http://schemas.openxmlformats.org/officeDocument/2006/relationships" xmlns:p="http://schemas.openxmlformats.org/presentationml/2006/main">
  <p:tag name="TIMING" val="|5.6|1.6|1.6|1.9|3.1"/>
</p:tagLst>
</file>

<file path=ppt/tags/tag43.xml><?xml version="1.0" encoding="utf-8"?>
<p:tagLst xmlns:a="http://schemas.openxmlformats.org/drawingml/2006/main" xmlns:r="http://schemas.openxmlformats.org/officeDocument/2006/relationships" xmlns:p="http://schemas.openxmlformats.org/presentationml/2006/main">
  <p:tag name="TIMING" val="|3.7|4.7|2.5"/>
</p:tagLst>
</file>

<file path=ppt/tags/tag44.xml><?xml version="1.0" encoding="utf-8"?>
<p:tagLst xmlns:a="http://schemas.openxmlformats.org/drawingml/2006/main" xmlns:r="http://schemas.openxmlformats.org/officeDocument/2006/relationships" xmlns:p="http://schemas.openxmlformats.org/presentationml/2006/main">
  <p:tag name="TIMING" val="|3.8|5.9|4.3"/>
</p:tagLst>
</file>

<file path=ppt/tags/tag45.xml><?xml version="1.0" encoding="utf-8"?>
<p:tagLst xmlns:a="http://schemas.openxmlformats.org/drawingml/2006/main" xmlns:r="http://schemas.openxmlformats.org/officeDocument/2006/relationships" xmlns:p="http://schemas.openxmlformats.org/presentationml/2006/main">
  <p:tag name="TIMING" val="|1.7|4.3|12|7.5"/>
</p:tagLst>
</file>

<file path=ppt/tags/tag46.xml><?xml version="1.0" encoding="utf-8"?>
<p:tagLst xmlns:a="http://schemas.openxmlformats.org/drawingml/2006/main" xmlns:r="http://schemas.openxmlformats.org/officeDocument/2006/relationships" xmlns:p="http://schemas.openxmlformats.org/presentationml/2006/main">
  <p:tag name="TIMING" val="|3.6"/>
</p:tagLst>
</file>

<file path=ppt/tags/tag47.xml><?xml version="1.0" encoding="utf-8"?>
<p:tagLst xmlns:a="http://schemas.openxmlformats.org/drawingml/2006/main" xmlns:r="http://schemas.openxmlformats.org/officeDocument/2006/relationships" xmlns:p="http://schemas.openxmlformats.org/presentationml/2006/main">
  <p:tag name="TIMING" val="|1.3|1.2|1.5"/>
</p:tagLst>
</file>

<file path=ppt/tags/tag48.xml><?xml version="1.0" encoding="utf-8"?>
<p:tagLst xmlns:a="http://schemas.openxmlformats.org/drawingml/2006/main" xmlns:r="http://schemas.openxmlformats.org/officeDocument/2006/relationships" xmlns:p="http://schemas.openxmlformats.org/presentationml/2006/main">
  <p:tag name="TIMING" val="|5|2|1.7|3.2|2.6|2.4"/>
</p:tagLst>
</file>

<file path=ppt/tags/tag49.xml><?xml version="1.0" encoding="utf-8"?>
<p:tagLst xmlns:a="http://schemas.openxmlformats.org/drawingml/2006/main" xmlns:r="http://schemas.openxmlformats.org/officeDocument/2006/relationships" xmlns:p="http://schemas.openxmlformats.org/presentationml/2006/main">
  <p:tag name="TEXPOINT" val="template"/>
  <p:tag name="SOURCE" val="TPT1  equation T_{b \rightarrow r}  template TPT1  env TPENV1  fore 2837112  back 16777215  eqnno 2"/>
  <p:tag name="FILENAME" val="TP_tmp"/>
  <p:tag name="ORIGWIDTH" val="22"/>
  <p:tag name="PICTUREFILESIZE" val="1726"/>
</p:tagLst>
</file>

<file path=ppt/tags/tag5.xml><?xml version="1.0" encoding="utf-8"?>
<p:tagLst xmlns:a="http://schemas.openxmlformats.org/drawingml/2006/main" xmlns:r="http://schemas.openxmlformats.org/officeDocument/2006/relationships" xmlns:p="http://schemas.openxmlformats.org/presentationml/2006/main">
  <p:tag name="TEXPOINT" val="template"/>
  <p:tag name="SOURCE" val="TPT1  equation l_{ind} = F l_d  template TPT1  env TPENV1  fore 2837112  back 16777215  eqnno 1"/>
  <p:tag name="FILENAME" val="TP_tmp"/>
  <p:tag name="ORIGWIDTH" val="44"/>
  <p:tag name="PICTUREFILESIZE" val="2845"/>
</p:tagLst>
</file>

<file path=ppt/tags/tag50.xml><?xml version="1.0" encoding="utf-8"?>
<p:tagLst xmlns:a="http://schemas.openxmlformats.org/drawingml/2006/main" xmlns:r="http://schemas.openxmlformats.org/officeDocument/2006/relationships" xmlns:p="http://schemas.openxmlformats.org/presentationml/2006/main">
  <p:tag name="TEXPOINT" val="template"/>
  <p:tag name="SOURCE" val="TPT1  equation T_{b \rightarrow r}  template TPT1  env TPENV1  fore 2837112  back 16777215  eqnno 2"/>
  <p:tag name="FILENAME" val="TP_tmp"/>
  <p:tag name="ORIGWIDTH" val="22"/>
  <p:tag name="PICTUREFILESIZE" val="1726"/>
</p:tagLst>
</file>

<file path=ppt/tags/tag51.xml><?xml version="1.0" encoding="utf-8"?>
<p:tagLst xmlns:a="http://schemas.openxmlformats.org/drawingml/2006/main" xmlns:r="http://schemas.openxmlformats.org/officeDocument/2006/relationships" xmlns:p="http://schemas.openxmlformats.org/presentationml/2006/main">
  <p:tag name="TEXPOINT" val="template"/>
  <p:tag name="SOURCE" val="TPT1  equation T_{b \rightarrow r}  template TPT1  env TPENV1  fore 2837112  back 16777215  eqnno 2"/>
  <p:tag name="FILENAME" val="TP_tmp"/>
  <p:tag name="ORIGWIDTH" val="22"/>
  <p:tag name="PICTUREFILESIZE" val="1726"/>
</p:tagLst>
</file>

<file path=ppt/tags/tag52.xml><?xml version="1.0" encoding="utf-8"?>
<p:tagLst xmlns:a="http://schemas.openxmlformats.org/drawingml/2006/main" xmlns:r="http://schemas.openxmlformats.org/officeDocument/2006/relationships" xmlns:p="http://schemas.openxmlformats.org/presentationml/2006/main">
  <p:tag name="TEXPOINT" val="template"/>
  <p:tag name="SOURCE" val="TPT1  equation T_{b \rightarrow r}  template TPT1  env TPENV1  fore 2837112  back 16777215  eqnno 2"/>
  <p:tag name="FILENAME" val="TP_tmp"/>
  <p:tag name="ORIGWIDTH" val="22"/>
  <p:tag name="PICTUREFILESIZE" val="1726"/>
</p:tagLst>
</file>

<file path=ppt/tags/tag53.xml><?xml version="1.0" encoding="utf-8"?>
<p:tagLst xmlns:a="http://schemas.openxmlformats.org/drawingml/2006/main" xmlns:r="http://schemas.openxmlformats.org/officeDocument/2006/relationships" xmlns:p="http://schemas.openxmlformats.org/presentationml/2006/main">
  <p:tag name="TIMING" val="|2.8|3.8"/>
</p:tagLst>
</file>

<file path=ppt/tags/tag54.xml><?xml version="1.0" encoding="utf-8"?>
<p:tagLst xmlns:a="http://schemas.openxmlformats.org/drawingml/2006/main" xmlns:r="http://schemas.openxmlformats.org/officeDocument/2006/relationships" xmlns:p="http://schemas.openxmlformats.org/presentationml/2006/main">
  <p:tag name="TEXPOINT" val="template"/>
  <p:tag name="SOURCE" val="TPT1  equation r = T_{b \rightarrow r} b  template TPT1  env TPENV1  fore 2837112  back 16777215  eqnno 10"/>
  <p:tag name="FILENAME" val="TP_tmp"/>
  <p:tag name="ORIGWIDTH" val="47"/>
  <p:tag name="PICTUREFILESIZE" val="3968"/>
</p:tagLst>
</file>

<file path=ppt/tags/tag55.xml><?xml version="1.0" encoding="utf-8"?>
<p:tagLst xmlns:a="http://schemas.openxmlformats.org/drawingml/2006/main" xmlns:r="http://schemas.openxmlformats.org/officeDocument/2006/relationships" xmlns:p="http://schemas.openxmlformats.org/presentationml/2006/main">
  <p:tag name="TIMING" val="|2.2|0.8|2.7"/>
</p:tagLst>
</file>

<file path=ppt/tags/tag56.xml><?xml version="1.0" encoding="utf-8"?>
<p:tagLst xmlns:a="http://schemas.openxmlformats.org/drawingml/2006/main" xmlns:r="http://schemas.openxmlformats.org/officeDocument/2006/relationships" xmlns:p="http://schemas.openxmlformats.org/presentationml/2006/main">
  <p:tag name="TIMING" val="|4.1|4|4.9"/>
</p:tagLst>
</file>

<file path=ppt/tags/tag57.xml><?xml version="1.0" encoding="utf-8"?>
<p:tagLst xmlns:a="http://schemas.openxmlformats.org/drawingml/2006/main" xmlns:r="http://schemas.openxmlformats.org/officeDocument/2006/relationships" xmlns:p="http://schemas.openxmlformats.org/presentationml/2006/main">
  <p:tag name="TEXPOINT" val="template"/>
  <p:tag name="SOURCE" val="TPT1  equation l_{ind} = U_b b  template TPT1  env TPENV1  fore 2837112  back 16777215  eqnno 10"/>
  <p:tag name="FILENAME" val="TP_tmp"/>
  <p:tag name="ORIGWIDTH" val="46"/>
  <p:tag name="PICTUREFILESIZE" val="3660"/>
</p:tagLst>
</file>

<file path=ppt/tags/tag58.xml><?xml version="1.0" encoding="utf-8"?>
<p:tagLst xmlns:a="http://schemas.openxmlformats.org/drawingml/2006/main" xmlns:r="http://schemas.openxmlformats.org/officeDocument/2006/relationships" xmlns:p="http://schemas.openxmlformats.org/presentationml/2006/main">
  <p:tag name="TIMING" val="|3.5|2.2|2.9"/>
</p:tagLst>
</file>

<file path=ppt/tags/tag59.xml><?xml version="1.0" encoding="utf-8"?>
<p:tagLst xmlns:a="http://schemas.openxmlformats.org/drawingml/2006/main" xmlns:r="http://schemas.openxmlformats.org/officeDocument/2006/relationships" xmlns:p="http://schemas.openxmlformats.org/presentationml/2006/main">
  <p:tag name="TEXPOINT" val="template"/>
  <p:tag name="SOURCE" val="TPT1  equation U_r  template TPT1  env TPENV1  fore 2837112  back 16777215  eqnno 2"/>
  <p:tag name="FILENAME" val="TP_tmp"/>
  <p:tag name="ORIGWIDTH" val="11"/>
  <p:tag name="PICTUREFILESIZE" val="1407"/>
</p:tagLst>
</file>

<file path=ppt/tags/tag6.xml><?xml version="1.0" encoding="utf-8"?>
<p:tagLst xmlns:a="http://schemas.openxmlformats.org/drawingml/2006/main" xmlns:r="http://schemas.openxmlformats.org/officeDocument/2006/relationships" xmlns:p="http://schemas.openxmlformats.org/presentationml/2006/main">
  <p:tag name="TIMING" val="|5.2|2.6|2.3"/>
</p:tagLst>
</file>

<file path=ppt/tags/tag60.xml><?xml version="1.0" encoding="utf-8"?>
<p:tagLst xmlns:a="http://schemas.openxmlformats.org/drawingml/2006/main" xmlns:r="http://schemas.openxmlformats.org/officeDocument/2006/relationships" xmlns:p="http://schemas.openxmlformats.org/presentationml/2006/main">
  <p:tag name="TIMING" val="|5|2.2"/>
</p:tagLst>
</file>

<file path=ppt/tags/tag61.xml><?xml version="1.0" encoding="utf-8"?>
<p:tagLst xmlns:a="http://schemas.openxmlformats.org/drawingml/2006/main" xmlns:r="http://schemas.openxmlformats.org/officeDocument/2006/relationships" xmlns:p="http://schemas.openxmlformats.org/presentationml/2006/main">
  <p:tag name="TEXPOINT" val="template"/>
  <p:tag name="SOURCE" val="TPT1  equation l_{ind} = U_r r  template TPT1  env TPENV1  fore 2837112  back 16777215  eqnno 10"/>
  <p:tag name="FILENAME" val="TP_tmp"/>
  <p:tag name="ORIGWIDTH" val="46"/>
  <p:tag name="PICTUREFILESIZE" val="3660"/>
</p:tagLst>
</file>

<file path=ppt/tags/tag62.xml><?xml version="1.0" encoding="utf-8"?>
<p:tagLst xmlns:a="http://schemas.openxmlformats.org/drawingml/2006/main" xmlns:r="http://schemas.openxmlformats.org/officeDocument/2006/relationships" xmlns:p="http://schemas.openxmlformats.org/presentationml/2006/main">
  <p:tag name="TIMING" val="|4.5"/>
</p:tagLst>
</file>

<file path=ppt/tags/tag7.xml><?xml version="1.0" encoding="utf-8"?>
<p:tagLst xmlns:a="http://schemas.openxmlformats.org/drawingml/2006/main" xmlns:r="http://schemas.openxmlformats.org/officeDocument/2006/relationships" xmlns:p="http://schemas.openxmlformats.org/presentationml/2006/main">
  <p:tag name="TIMING" val="|0.3|0.4|0.5|0.5|0.5|0.4"/>
</p:tagLst>
</file>

<file path=ppt/tags/tag8.xml><?xml version="1.0" encoding="utf-8"?>
<p:tagLst xmlns:a="http://schemas.openxmlformats.org/drawingml/2006/main" xmlns:r="http://schemas.openxmlformats.org/officeDocument/2006/relationships" xmlns:p="http://schemas.openxmlformats.org/presentationml/2006/main">
  <p:tag name="TIMING" val="|6.3|2.1|4.6|3"/>
</p:tagLst>
</file>

<file path=ppt/tags/tag9.xml><?xml version="1.0" encoding="utf-8"?>
<p:tagLst xmlns:a="http://schemas.openxmlformats.org/drawingml/2006/main" xmlns:r="http://schemas.openxmlformats.org/officeDocument/2006/relationships" xmlns:p="http://schemas.openxmlformats.org/presentationml/2006/main">
  <p:tag name="TIMING" val="|3.3|2.4|2.4"/>
</p:tagLst>
</file>

<file path=ppt/theme/theme1.xml><?xml version="1.0" encoding="utf-8"?>
<a:theme xmlns:a="http://schemas.openxmlformats.org/drawingml/2006/main" name="Custom Design">
  <a:themeElements>
    <a:clrScheme name="SIGGRAPH 2011">
      <a:dk1>
        <a:srgbClr val="532903"/>
      </a:dk1>
      <a:lt1>
        <a:srgbClr val="784A2B"/>
      </a:lt1>
      <a:dk2>
        <a:srgbClr val="784A2B"/>
      </a:dk2>
      <a:lt2>
        <a:srgbClr val="96714E"/>
      </a:lt2>
      <a:accent1>
        <a:srgbClr val="78BD57"/>
      </a:accent1>
      <a:accent2>
        <a:srgbClr val="26A85C"/>
      </a:accent2>
      <a:accent3>
        <a:srgbClr val="117D7D"/>
      </a:accent3>
      <a:accent4>
        <a:srgbClr val="78BD57"/>
      </a:accent4>
      <a:accent5>
        <a:srgbClr val="43A7D7"/>
      </a:accent5>
      <a:accent6>
        <a:srgbClr val="0C569E"/>
      </a:accent6>
      <a:hlink>
        <a:srgbClr val="0C569E"/>
      </a:hlink>
      <a:folHlink>
        <a:srgbClr val="117D7D"/>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cmpd="sng">
          <a:solidFill>
            <a:schemeClr val="accent1"/>
          </a:solidFill>
          <a:prstDash val="solid"/>
          <a:headEnd type="none"/>
          <a:tailEnd type="none"/>
        </a:ln>
      </a:spPr>
      <a:bodyPr rtlCol="0" anchor="ctr"/>
      <a:lstStyle>
        <a:defPPr algn="ctr">
          <a:defRPr/>
        </a:defPPr>
      </a:lstStyle>
      <a:style>
        <a:lnRef idx="2">
          <a:schemeClr val="accent1"/>
        </a:lnRef>
        <a:fillRef idx="0">
          <a:schemeClr val="accent1"/>
        </a:fillRef>
        <a:effectRef idx="1">
          <a:schemeClr val="accent1"/>
        </a:effectRef>
        <a:fontRef idx="minor">
          <a:schemeClr val="tx1"/>
        </a:fontRef>
      </a:style>
    </a:spDef>
    <a:lnDef>
      <a:spPr>
        <a:ln w="76200" cmpd="sng">
          <a:solidFill>
            <a:schemeClr val="accent1"/>
          </a:solidFill>
          <a:prstDash val="solid"/>
          <a:headEnd type="none"/>
          <a:tailEnd type="triangle"/>
        </a:ln>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sz="1700" dirty="0" smtClean="0"/>
        </a:defPPr>
      </a:lstStyle>
    </a:txDef>
  </a:objectDefaults>
  <a:extraClrSchemeLst>
    <a:extraClrScheme>
      <a:clrScheme name="Custom Design 1">
        <a:dk1>
          <a:srgbClr val="A47F33"/>
        </a:dk1>
        <a:lt1>
          <a:srgbClr val="FFFFFF"/>
        </a:lt1>
        <a:dk2>
          <a:srgbClr val="483225"/>
        </a:dk2>
        <a:lt2>
          <a:srgbClr val="FFFFFF"/>
        </a:lt2>
        <a:accent1>
          <a:srgbClr val="92BFEB"/>
        </a:accent1>
        <a:accent2>
          <a:srgbClr val="F99D1C"/>
        </a:accent2>
        <a:accent3>
          <a:srgbClr val="B1ADAC"/>
        </a:accent3>
        <a:accent4>
          <a:srgbClr val="DADADA"/>
        </a:accent4>
        <a:accent5>
          <a:srgbClr val="C7DCF3"/>
        </a:accent5>
        <a:accent6>
          <a:srgbClr val="E28E18"/>
        </a:accent6>
        <a:hlink>
          <a:srgbClr val="A4D767"/>
        </a:hlink>
        <a:folHlink>
          <a:srgbClr val="00308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SIGGRAPH 2011">
    <a:dk1>
      <a:srgbClr val="532903"/>
    </a:dk1>
    <a:lt1>
      <a:srgbClr val="784A2B"/>
    </a:lt1>
    <a:dk2>
      <a:srgbClr val="784A2B"/>
    </a:dk2>
    <a:lt2>
      <a:srgbClr val="96714E"/>
    </a:lt2>
    <a:accent1>
      <a:srgbClr val="78BD57"/>
    </a:accent1>
    <a:accent2>
      <a:srgbClr val="26A85C"/>
    </a:accent2>
    <a:accent3>
      <a:srgbClr val="117D7D"/>
    </a:accent3>
    <a:accent4>
      <a:srgbClr val="78BD57"/>
    </a:accent4>
    <a:accent5>
      <a:srgbClr val="43A7D7"/>
    </a:accent5>
    <a:accent6>
      <a:srgbClr val="0C569E"/>
    </a:accent6>
    <a:hlink>
      <a:srgbClr val="0C569E"/>
    </a:hlink>
    <a:folHlink>
      <a:srgbClr val="117D7D"/>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17392</TotalTime>
  <Words>6998</Words>
  <Application>Microsoft Office PowerPoint</Application>
  <PresentationFormat>Custom</PresentationFormat>
  <Paragraphs>1605</Paragraphs>
  <Slides>92</Slides>
  <Notes>90</Notes>
  <HiddenSlides>0</HiddenSlides>
  <MMClips>3</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92</vt:i4>
      </vt:variant>
    </vt:vector>
  </HeadingPairs>
  <TitlesOfParts>
    <vt:vector size="106" baseType="lpstr">
      <vt:lpstr>Arial</vt:lpstr>
      <vt:lpstr>ＭＳ Ｐゴシック</vt:lpstr>
      <vt:lpstr>cmr10</vt:lpstr>
      <vt:lpstr>cmmi10</vt:lpstr>
      <vt:lpstr>cmmi7</vt:lpstr>
      <vt:lpstr>CMSY7</vt:lpstr>
      <vt:lpstr>CMR7</vt:lpstr>
      <vt:lpstr>CMSY10ORIG</vt:lpstr>
      <vt:lpstr>MSAM7</vt:lpstr>
      <vt:lpstr>Arial Bold</vt:lpstr>
      <vt:lpstr>Wingdings</vt:lpstr>
      <vt:lpstr>Times New Roman</vt:lpstr>
      <vt:lpstr>Courier</vt:lpstr>
      <vt:lpstr>Custom Design</vt:lpstr>
      <vt:lpstr>Slide 1</vt:lpstr>
      <vt:lpstr>Slide 2</vt:lpstr>
      <vt:lpstr>Modular Radiance Transfer</vt:lpstr>
      <vt:lpstr>Direct to Indirect Transfer</vt:lpstr>
      <vt:lpstr>Limitations?</vt:lpstr>
      <vt:lpstr>Patched Local is Global?</vt:lpstr>
      <vt:lpstr>Modular Radiance Transfer</vt:lpstr>
      <vt:lpstr>Modular Radiance Transfer</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DirectX Runtime: Bases</vt:lpstr>
      <vt:lpstr>DirectX Runtime: Overview</vt:lpstr>
      <vt:lpstr>DirectX Runtime: Overview</vt:lpstr>
      <vt:lpstr>DirectX Runtime: Overview</vt:lpstr>
      <vt:lpstr>DirectX Runtime: Overview</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Real-Time Global Illumination on Mobile</vt:lpstr>
      <vt:lpstr>Mobile MRT Processing Overview</vt:lpstr>
      <vt:lpstr>Computing Bs in vanilla C</vt:lpstr>
      <vt:lpstr>Computing Bs in vanilla C</vt:lpstr>
      <vt:lpstr>Memory</vt:lpstr>
      <vt:lpstr>Applying Us in vanilla C</vt:lpstr>
      <vt:lpstr>Improved Cache use for  Us</vt:lpstr>
      <vt:lpstr>Response Coefficients in C</vt:lpstr>
      <vt:lpstr>Computing Interfaces in C</vt:lpstr>
      <vt:lpstr>Parallel Arithmetic</vt:lpstr>
      <vt:lpstr>Computing Bs using NEON</vt:lpstr>
      <vt:lpstr>Computing Bs using NEON</vt:lpstr>
      <vt:lpstr>Us with NEON superscalar ops</vt:lpstr>
      <vt:lpstr>Us with NEON superscaler ops</vt:lpstr>
      <vt:lpstr>Rs in NEON</vt:lpstr>
      <vt:lpstr>Interfaces in NEON</vt:lpstr>
      <vt:lpstr>Lightmap Texture Update</vt:lpstr>
      <vt:lpstr>iPad MRT Shading</vt:lpstr>
      <vt:lpstr>Shader (Albedo, Direct, Indirect)</vt:lpstr>
      <vt:lpstr>Shader Optimizations</vt:lpstr>
      <vt:lpstr>iPad Storage</vt:lpstr>
      <vt:lpstr>iDevice MRT Performance</vt:lpstr>
      <vt:lpstr>Demo/Video</vt:lpstr>
      <vt:lpstr>Conclusion</vt:lpstr>
      <vt:lpstr>Further iOS Optimizations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Steve Overby</dc:creator>
  <cp:lastModifiedBy>loos</cp:lastModifiedBy>
  <cp:revision>1785</cp:revision>
  <dcterms:created xsi:type="dcterms:W3CDTF">2010-04-08T22:04:55Z</dcterms:created>
  <dcterms:modified xsi:type="dcterms:W3CDTF">2011-08-11T20:50:10Z</dcterms:modified>
</cp:coreProperties>
</file>