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312" r:id="rId3"/>
    <p:sldId id="314" r:id="rId4"/>
    <p:sldId id="272" r:id="rId5"/>
    <p:sldId id="308" r:id="rId6"/>
    <p:sldId id="280" r:id="rId7"/>
    <p:sldId id="281" r:id="rId8"/>
    <p:sldId id="315" r:id="rId9"/>
    <p:sldId id="284" r:id="rId10"/>
    <p:sldId id="278" r:id="rId11"/>
    <p:sldId id="279" r:id="rId12"/>
    <p:sldId id="282" r:id="rId13"/>
    <p:sldId id="311" r:id="rId14"/>
    <p:sldId id="274" r:id="rId15"/>
    <p:sldId id="283" r:id="rId16"/>
    <p:sldId id="276" r:id="rId17"/>
    <p:sldId id="285" r:id="rId18"/>
    <p:sldId id="316" r:id="rId19"/>
    <p:sldId id="317" r:id="rId20"/>
    <p:sldId id="269" r:id="rId21"/>
    <p:sldId id="299" r:id="rId22"/>
    <p:sldId id="300" r:id="rId23"/>
    <p:sldId id="292" r:id="rId24"/>
    <p:sldId id="304" r:id="rId25"/>
    <p:sldId id="301" r:id="rId26"/>
    <p:sldId id="305" r:id="rId27"/>
    <p:sldId id="306" r:id="rId28"/>
    <p:sldId id="307" r:id="rId29"/>
    <p:sldId id="29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di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312BF-313E-44A3-B448-2E9F8EA4FD17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879FC-FE3C-4F85-B701-0D8F56F278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9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F14B0C-4DD4-44FE-BC96-90A0551BDA2D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9D4C9D-3ABC-4043-895D-69D190B11CAE}" type="datetimeFigureOut">
              <a:rPr lang="fr-FR" smtClean="0"/>
              <a:pPr/>
              <a:t>01/09/2016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C5613E-CA9B-4B68-AC78-8DF9D9CD21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t-biologie-premiere.bacdefrancais.net/morphogenese_mitose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ereyouwondering.com/wp-content/uploads/2008/06/mitosisimagecredit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earthlife.net/images/eury-cell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earthlife.net/images/bacteria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Nadia El-Mabrouk</a:t>
            </a:r>
          </a:p>
          <a:p>
            <a:r>
              <a:rPr lang="fr-FR" dirty="0" smtClean="0"/>
              <a:t>DIRO, Université de Montréal</a:t>
            </a:r>
          </a:p>
          <a:p>
            <a:endParaRPr lang="fr-FR" dirty="0"/>
          </a:p>
          <a:p>
            <a:r>
              <a:rPr lang="fr-FR" dirty="0" smtClean="0"/>
              <a:t>Inspiré de « An Introduction to </a:t>
            </a:r>
            <a:r>
              <a:rPr lang="fr-FR" dirty="0" err="1" smtClean="0"/>
              <a:t>Bioinformatics</a:t>
            </a:r>
            <a:r>
              <a:rPr lang="fr-FR" dirty="0" smtClean="0"/>
              <a:t> </a:t>
            </a:r>
            <a:r>
              <a:rPr lang="fr-FR" dirty="0" err="1" smtClean="0"/>
              <a:t>Algorithms</a:t>
            </a:r>
            <a:r>
              <a:rPr lang="fr-FR" dirty="0" smtClean="0"/>
              <a:t> »</a:t>
            </a:r>
            <a:endParaRPr lang="fr-FR" dirty="0"/>
          </a:p>
          <a:p>
            <a:r>
              <a:rPr lang="fr-FR" dirty="0" smtClean="0"/>
              <a:t>www. Bioalgorithms.info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Introduction: Le code génétique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L’ADN</a:t>
            </a:r>
            <a:br>
              <a:rPr lang="en-GB" sz="4400" dirty="0" smtClean="0"/>
            </a:br>
            <a:r>
              <a:rPr lang="fr-FR" dirty="0" smtClean="0"/>
              <a:t>Double hélice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55976" y="1412776"/>
            <a:ext cx="4330824" cy="504056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L’ADN dans la cellule existe sous la forme d’une double-hélice</a:t>
            </a:r>
          </a:p>
          <a:p>
            <a:r>
              <a:rPr lang="fr-FR" dirty="0" smtClean="0"/>
              <a:t>Découverte en 1953 par Watson et Crick</a:t>
            </a:r>
          </a:p>
          <a:p>
            <a:r>
              <a:rPr lang="fr-CA" dirty="0" smtClean="0"/>
              <a:t>LʼADN se retrouve dupliqué dans un brin complémentaire : pour chaque G on a un C dans le brin complémentaire et pour chaque A un T.</a:t>
            </a:r>
            <a:endParaRPr lang="fr-FR" dirty="0" smtClean="0"/>
          </a:p>
          <a:p>
            <a:r>
              <a:rPr lang="fr-FR" dirty="0" smtClean="0"/>
              <a:t>Deux brins complémentaires face à face maintenus par des liens </a:t>
            </a:r>
            <a:r>
              <a:rPr lang="fr-FR" sz="2800" dirty="0" smtClean="0"/>
              <a:t>Watson-Crick:</a:t>
            </a:r>
          </a:p>
          <a:p>
            <a:pPr algn="ctr">
              <a:lnSpc>
                <a:spcPct val="90000"/>
              </a:lnSpc>
              <a:buNone/>
            </a:pPr>
            <a:r>
              <a:rPr lang="fr-FR" sz="2800" dirty="0" smtClean="0"/>
              <a:t>     A – T</a:t>
            </a:r>
          </a:p>
          <a:p>
            <a:pPr algn="ctr">
              <a:lnSpc>
                <a:spcPct val="90000"/>
              </a:lnSpc>
              <a:buNone/>
            </a:pPr>
            <a:r>
              <a:rPr lang="fr-FR" sz="2800" dirty="0" smtClean="0"/>
              <a:t>     G – C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5" name="Picture 4" descr="DNA_hel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700808"/>
            <a:ext cx="2855912" cy="388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L’ADN</a:t>
            </a:r>
            <a:br>
              <a:rPr lang="fr-FR" sz="4400" dirty="0" smtClean="0"/>
            </a:br>
            <a:r>
              <a:rPr lang="fr-FR" dirty="0" smtClean="0"/>
              <a:t>Le génome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55976" y="1447800"/>
            <a:ext cx="4330824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L’ADN est contenu dans un ou plusieurs chromosomes.</a:t>
            </a:r>
          </a:p>
          <a:p>
            <a:r>
              <a:rPr lang="fr-FR" dirty="0" smtClean="0"/>
              <a:t>Le génome est l’ensemble des chromosomes</a:t>
            </a:r>
          </a:p>
          <a:p>
            <a:r>
              <a:rPr lang="fr-FR" dirty="0" smtClean="0"/>
              <a:t>Chaque chromosome peut-être linéaire ou circulaire</a:t>
            </a:r>
          </a:p>
          <a:p>
            <a:r>
              <a:rPr lang="fr-CA" dirty="0" smtClean="0">
                <a:solidFill>
                  <a:srgbClr val="0070C0"/>
                </a:solidFill>
              </a:rPr>
              <a:t>Cellule </a:t>
            </a:r>
            <a:r>
              <a:rPr lang="fr-CA" dirty="0" err="1" smtClean="0">
                <a:solidFill>
                  <a:srgbClr val="0070C0"/>
                </a:solidFill>
              </a:rPr>
              <a:t>diploide</a:t>
            </a:r>
            <a:r>
              <a:rPr lang="fr-CA" dirty="0" smtClean="0"/>
              <a:t>: contient deux copies « homologues » de chaque chromosome: une copie provenant de chaque parent. </a:t>
            </a:r>
          </a:p>
          <a:p>
            <a:endParaRPr lang="fr-FR" dirty="0" smtClean="0"/>
          </a:p>
        </p:txBody>
      </p:sp>
      <p:pic>
        <p:nvPicPr>
          <p:cNvPr id="4" name="Image 3" descr="schch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2808312" cy="38401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0" y="623731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http://www.afblum.be/bioafb/mitose/mitose.htm</a:t>
            </a:r>
            <a:endParaRPr lang="fr-CA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5445224"/>
            <a:ext cx="2880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K</a:t>
            </a:r>
            <a:r>
              <a:rPr lang="fr-CA" dirty="0" err="1" smtClean="0"/>
              <a:t>ariotype</a:t>
            </a:r>
            <a:r>
              <a:rPr lang="fr-CA" dirty="0" smtClean="0"/>
              <a:t> humain: 23 paires de chromosomes homologues. La 23ème paire: XX chez la femme, XY chez l’homme.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L’ADN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r-FR" dirty="0" smtClean="0"/>
              <a:t>Taille des génomes en </a:t>
            </a:r>
            <a:r>
              <a:rPr lang="fr-FR" dirty="0" err="1" smtClean="0"/>
              <a:t>pb</a:t>
            </a:r>
            <a:endParaRPr lang="fr-FR" dirty="0"/>
          </a:p>
        </p:txBody>
      </p:sp>
      <p:pic>
        <p:nvPicPr>
          <p:cNvPr id="37892" name="Picture 4" descr="http://www.mun.ca/biology/scarr/Fg17_15sm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407621" cy="410445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59832" y="58772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http://www.mun.ca/biology/scarr/Genome_Size_Variation.html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La division cellulaire</a:t>
            </a:r>
            <a:br>
              <a:rPr lang="fr-CA" dirty="0" smtClean="0"/>
            </a:br>
            <a:r>
              <a:rPr lang="fr-CA" dirty="0" smtClean="0"/>
              <a:t>La réplication de l’ADN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352928" cy="154915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 double hélice d’ADN s’ouvre, et chacun des deux brins sert de </a:t>
            </a:r>
            <a:r>
              <a:rPr lang="fr-FR" b="1" dirty="0" smtClean="0"/>
              <a:t>matrice</a:t>
            </a:r>
            <a:r>
              <a:rPr lang="fr-FR" dirty="0" smtClean="0"/>
              <a:t> pour le nouveau brin complémentaire, construit par ajout successif de nucléotides selon la complémentarité de séquence.</a:t>
            </a:r>
          </a:p>
          <a:p>
            <a:r>
              <a:rPr lang="fr-CA" dirty="0" smtClean="0"/>
              <a:t>La réplication débute à divers endroits de la molécule d’ADN et progresse dans les 2 sens.</a:t>
            </a:r>
            <a:endParaRPr lang="fr-FR" dirty="0"/>
          </a:p>
        </p:txBody>
      </p:sp>
      <p:pic>
        <p:nvPicPr>
          <p:cNvPr id="1026" name="Picture 2" descr="La r�plication de l'A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6696744" cy="34290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1560" y="6309320"/>
            <a:ext cx="804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http://www.svt-biologie-premiere.bacdefrancais.net/morphogenese_mitose.php</a:t>
            </a:r>
            <a:r>
              <a:rPr lang="fr-FR" dirty="0" smtClean="0"/>
              <a:t>   Août 2011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 smtClean="0"/>
              <a:t>La division cellulaire</a:t>
            </a:r>
            <a:br>
              <a:rPr lang="fr-CA" sz="4400" dirty="0" smtClean="0"/>
            </a:br>
            <a:r>
              <a:rPr lang="fr-CA" dirty="0" smtClean="0"/>
              <a:t>La mitose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003232" cy="20882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1"/>
                </a:solidFill>
              </a:rPr>
              <a:t>La mitose: </a:t>
            </a:r>
            <a:r>
              <a:rPr lang="fr-CA" dirty="0" smtClean="0"/>
              <a:t>Processus de division nucléaire. À partir d’un noyau </a:t>
            </a:r>
            <a:r>
              <a:rPr lang="fr-CA" dirty="0" err="1" smtClean="0"/>
              <a:t>diploide</a:t>
            </a:r>
            <a:r>
              <a:rPr lang="fr-CA" dirty="0" smtClean="0"/>
              <a:t> contenant 2N chromosomes, (préalablement répliqués, mais pas séparés), produit deux noyaux </a:t>
            </a:r>
            <a:r>
              <a:rPr lang="fr-CA" dirty="0" err="1" smtClean="0"/>
              <a:t>diploides</a:t>
            </a:r>
            <a:r>
              <a:rPr lang="fr-CA" dirty="0" smtClean="0"/>
              <a:t> identiques contenant chacun 2N chromosomes.  Suivit de la division cellulaire.</a:t>
            </a:r>
          </a:p>
        </p:txBody>
      </p:sp>
      <p:pic>
        <p:nvPicPr>
          <p:cNvPr id="8194" name="Picture 2" descr="http://www.wereyouwondering.com/wp-content/uploads/2008/06/mitosisimagecredit-300x10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89040"/>
            <a:ext cx="6192688" cy="22500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616530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http://www.wereyouwondering.com/what-is-the-difference-between-mitosis-and-meiosis/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 smtClean="0"/>
              <a:t>La division cellulaire</a:t>
            </a:r>
            <a:br>
              <a:rPr lang="fr-CA" sz="4400" dirty="0" smtClean="0"/>
            </a:br>
            <a:r>
              <a:rPr lang="fr-CA" dirty="0" smtClean="0"/>
              <a:t>La </a:t>
            </a:r>
            <a:r>
              <a:rPr lang="fr-CA" dirty="0" err="1" smtClean="0"/>
              <a:t>meiose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64088" y="1447800"/>
            <a:ext cx="3322712" cy="478951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solidFill>
                  <a:schemeClr val="accent1"/>
                </a:solidFill>
              </a:rPr>
              <a:t>La </a:t>
            </a:r>
            <a:r>
              <a:rPr lang="fr-CA" dirty="0" err="1" smtClean="0">
                <a:solidFill>
                  <a:schemeClr val="accent1"/>
                </a:solidFill>
              </a:rPr>
              <a:t>meiose</a:t>
            </a:r>
            <a:r>
              <a:rPr lang="fr-CA" dirty="0" smtClean="0"/>
              <a:t>: Résulte en la formation de gamètes </a:t>
            </a:r>
            <a:r>
              <a:rPr lang="fr-CA" dirty="0" err="1" smtClean="0"/>
              <a:t>haploides</a:t>
            </a:r>
            <a:r>
              <a:rPr lang="fr-CA" dirty="0" smtClean="0"/>
              <a:t>. À partir d’un noyau </a:t>
            </a:r>
            <a:r>
              <a:rPr lang="fr-CA" dirty="0" err="1" smtClean="0"/>
              <a:t>diploide</a:t>
            </a:r>
            <a:r>
              <a:rPr lang="fr-CA" dirty="0" smtClean="0"/>
              <a:t> contenant 2N chromosomes, une réplication et deux divisions nucléaire produisent 4 noyaux </a:t>
            </a:r>
            <a:r>
              <a:rPr lang="fr-CA" dirty="0" err="1" smtClean="0"/>
              <a:t>haploides</a:t>
            </a:r>
            <a:r>
              <a:rPr lang="fr-CA" dirty="0" smtClean="0"/>
              <a:t> contenant chacun N chromosomes. La </a:t>
            </a:r>
            <a:r>
              <a:rPr lang="fr-CA" dirty="0" err="1" smtClean="0"/>
              <a:t>meiose</a:t>
            </a:r>
            <a:r>
              <a:rPr lang="fr-CA" dirty="0" smtClean="0"/>
              <a:t>, combinée à la fertilisation résulte en la conservation du nombre de chromosomes. </a:t>
            </a:r>
            <a:endParaRPr lang="fr-CA" dirty="0">
              <a:solidFill>
                <a:schemeClr val="accent1"/>
              </a:solidFill>
            </a:endParaRPr>
          </a:p>
        </p:txBody>
      </p:sp>
      <p:pic>
        <p:nvPicPr>
          <p:cNvPr id="4" name="Image 3" descr="meiosisimagecreditn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3375640" cy="4476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http://www.wereyouwondering.com/what-is-the-difference-between-mitosis-and-meiosis/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 smtClean="0"/>
              <a:t>La division cellulaire</a:t>
            </a:r>
            <a:br>
              <a:rPr lang="fr-CA" sz="4400" dirty="0" smtClean="0"/>
            </a:br>
            <a:r>
              <a:rPr lang="fr-CA" dirty="0" smtClean="0"/>
              <a:t>La </a:t>
            </a:r>
            <a:r>
              <a:rPr lang="fr-CA" dirty="0" err="1" smtClean="0"/>
              <a:t>meiose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45096"/>
          </a:xfrm>
        </p:spPr>
        <p:txBody>
          <a:bodyPr/>
          <a:lstStyle/>
          <a:p>
            <a:r>
              <a:rPr lang="fr-CA" dirty="0" smtClean="0"/>
              <a:t>La diversité génétique est due à des recombinaisons affectant les chromosomes homologues durant la </a:t>
            </a:r>
            <a:r>
              <a:rPr lang="fr-CA" dirty="0" err="1" smtClean="0"/>
              <a:t>meiose</a:t>
            </a:r>
            <a:r>
              <a:rPr lang="fr-CA" dirty="0" smtClean="0"/>
              <a:t>.</a:t>
            </a:r>
            <a:endParaRPr lang="fr-CA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CA" dirty="0"/>
          </a:p>
        </p:txBody>
      </p:sp>
      <p:pic>
        <p:nvPicPr>
          <p:cNvPr id="4" name="Image 3" descr="Crosso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4105275" cy="2971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5877272"/>
            <a:ext cx="711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www.emc.maricopa.edu/faculty/farabee/biobk/biobookmeiosis.html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Le dogme central de la biologie moléculaire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Autofit/>
          </a:bodyPr>
          <a:lstStyle/>
          <a:p>
            <a:r>
              <a:rPr lang="fr-CA" sz="2800" dirty="0" smtClean="0"/>
              <a:t>Le processus qui permet dʼextraire lʼinformation du génome pour en faire des </a:t>
            </a:r>
            <a:r>
              <a:rPr lang="fr-FR" sz="2800" dirty="0" smtClean="0"/>
              <a:t>molécules actives: </a:t>
            </a:r>
            <a:r>
              <a:rPr lang="fr-CA" sz="2800" dirty="0" err="1" smtClean="0">
                <a:solidFill>
                  <a:srgbClr val="FF0000"/>
                </a:solidFill>
              </a:rPr>
              <a:t>Cʼest</a:t>
            </a:r>
            <a:r>
              <a:rPr lang="fr-CA" sz="2800" dirty="0" smtClean="0">
                <a:solidFill>
                  <a:srgbClr val="FF0000"/>
                </a:solidFill>
              </a:rPr>
              <a:t> le même processus pour TOUS les </a:t>
            </a:r>
            <a:r>
              <a:rPr lang="fr-FR" sz="2800" dirty="0" smtClean="0">
                <a:solidFill>
                  <a:srgbClr val="FF0000"/>
                </a:solidFill>
              </a:rPr>
              <a:t>organismes vivants:</a:t>
            </a:r>
          </a:p>
          <a:p>
            <a:pPr lvl="1"/>
            <a:r>
              <a:rPr lang="fr-FR" sz="2800" dirty="0" smtClean="0"/>
              <a:t>Code source : ADN</a:t>
            </a:r>
          </a:p>
          <a:p>
            <a:pPr lvl="1"/>
            <a:r>
              <a:rPr lang="fr-CA" sz="2800" dirty="0" smtClean="0">
                <a:solidFill>
                  <a:srgbClr val="FF0000"/>
                </a:solidFill>
              </a:rPr>
              <a:t>Transcription </a:t>
            </a:r>
            <a:r>
              <a:rPr lang="fr-CA" sz="2800" dirty="0" smtClean="0"/>
              <a:t>en un code exécutable: l’ARN messager; aussi ARN de transfert, ARN </a:t>
            </a:r>
            <a:r>
              <a:rPr lang="fr-FR" sz="2800" dirty="0" smtClean="0"/>
              <a:t>ribosomiques, etc.</a:t>
            </a:r>
          </a:p>
          <a:p>
            <a:pPr lvl="1"/>
            <a:r>
              <a:rPr lang="fr-FR" sz="2800" dirty="0" smtClean="0">
                <a:solidFill>
                  <a:srgbClr val="FF0000"/>
                </a:solidFill>
              </a:rPr>
              <a:t>Exécution: Protéines</a:t>
            </a:r>
          </a:p>
          <a:p>
            <a:pPr lvl="2"/>
            <a:r>
              <a:rPr lang="fr-CA" sz="2800" dirty="0" smtClean="0"/>
              <a:t>Principalement des Enzymes qui catalysent des </a:t>
            </a:r>
            <a:r>
              <a:rPr lang="fr-FR" sz="2800" dirty="0" smtClean="0"/>
              <a:t>réactions chimiques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dogme central de la biologie moléculaire</a:t>
            </a:r>
            <a:endParaRPr lang="fr-CA" dirty="0"/>
          </a:p>
        </p:txBody>
      </p:sp>
      <p:pic>
        <p:nvPicPr>
          <p:cNvPr id="4" name="Picture 3" descr="f12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2167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3608" y="1844824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/>
              <a:t>Replication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6079" y="3062287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/>
              <a:t>Transcription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80605" y="3062287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dirty="0"/>
              <a:t>Translation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310" y="6093296"/>
            <a:ext cx="227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www. Bioalgorithms.info</a:t>
            </a:r>
          </a:p>
        </p:txBody>
      </p:sp>
    </p:spTree>
    <p:extLst>
      <p:ext uri="{BB962C8B-B14F-4D97-AF65-F5344CB8AC3E}">
        <p14:creationId xmlns:p14="http://schemas.microsoft.com/office/powerpoint/2010/main" val="20112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gènes</a:t>
            </a:r>
            <a:endParaRPr lang="fr-CA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2168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Parties </a:t>
            </a:r>
            <a:r>
              <a:rPr lang="en-CA" dirty="0" err="1" smtClean="0"/>
              <a:t>codantes</a:t>
            </a:r>
            <a:r>
              <a:rPr lang="en-CA" dirty="0" smtClean="0"/>
              <a:t> de </a:t>
            </a:r>
            <a:r>
              <a:rPr lang="en-CA" dirty="0" err="1" smtClean="0"/>
              <a:t>l’ADN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err="1" smtClean="0"/>
              <a:t>Unités</a:t>
            </a:r>
            <a:r>
              <a:rPr lang="en-CA" dirty="0" smtClean="0"/>
              <a:t> de base de </a:t>
            </a:r>
            <a:r>
              <a:rPr lang="en-CA" dirty="0" err="1" smtClean="0"/>
              <a:t>l’héridité</a:t>
            </a:r>
            <a:r>
              <a:rPr lang="en-CA" dirty="0" smtClean="0"/>
              <a:t>.</a:t>
            </a:r>
          </a:p>
          <a:p>
            <a:r>
              <a:rPr lang="en-CA" dirty="0" smtClean="0"/>
              <a:t>Les </a:t>
            </a:r>
            <a:r>
              <a:rPr lang="en-CA" dirty="0" err="1" smtClean="0"/>
              <a:t>gènes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hérités</a:t>
            </a:r>
            <a:r>
              <a:rPr lang="en-CA" dirty="0" smtClean="0"/>
              <a:t> et </a:t>
            </a:r>
            <a:r>
              <a:rPr lang="en-CA" dirty="0" err="1" smtClean="0"/>
              <a:t>exprimés</a:t>
            </a:r>
            <a:r>
              <a:rPr lang="en-CA" dirty="0" smtClean="0"/>
              <a:t>.</a:t>
            </a:r>
          </a:p>
          <a:p>
            <a:pPr lvl="1"/>
            <a:r>
              <a:rPr lang="en-CA" dirty="0" err="1" smtClean="0"/>
              <a:t>Génotype</a:t>
            </a:r>
            <a:r>
              <a:rPr lang="en-CA" dirty="0" smtClean="0"/>
              <a:t>: Le structure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nucléotides</a:t>
            </a:r>
            <a:r>
              <a:rPr lang="en-CA" dirty="0" smtClean="0"/>
              <a:t> des </a:t>
            </a:r>
            <a:r>
              <a:rPr lang="en-CA" dirty="0" err="1" smtClean="0"/>
              <a:t>gènes</a:t>
            </a:r>
            <a:endParaRPr lang="en-CA" dirty="0" smtClean="0"/>
          </a:p>
          <a:p>
            <a:pPr lvl="1"/>
            <a:r>
              <a:rPr lang="en-CA" dirty="0" err="1" smtClean="0"/>
              <a:t>Phénotype</a:t>
            </a:r>
            <a:r>
              <a:rPr lang="en-CA" dirty="0" smtClean="0"/>
              <a:t>: </a:t>
            </a:r>
            <a:r>
              <a:rPr lang="en-CA" dirty="0" err="1" smtClean="0"/>
              <a:t>L’apparence</a:t>
            </a:r>
            <a:r>
              <a:rPr lang="en-CA" dirty="0" smtClean="0"/>
              <a:t> physique </a:t>
            </a:r>
            <a:r>
              <a:rPr lang="en-CA" dirty="0" err="1" smtClean="0"/>
              <a:t>impliquée</a:t>
            </a:r>
            <a:r>
              <a:rPr lang="en-CA" dirty="0" smtClean="0"/>
              <a:t> par le </a:t>
            </a:r>
            <a:r>
              <a:rPr lang="en-CA" dirty="0" err="1" smtClean="0"/>
              <a:t>gène</a:t>
            </a:r>
            <a:r>
              <a:rPr lang="en-CA" dirty="0" smtClean="0"/>
              <a:t>.</a:t>
            </a:r>
            <a:endParaRPr lang="fr-CA" dirty="0"/>
          </a:p>
        </p:txBody>
      </p:sp>
      <p:pic>
        <p:nvPicPr>
          <p:cNvPr id="4" name="Picture 3" descr="figure-01-26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25860"/>
            <a:ext cx="3678560" cy="14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cellule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Les organismes vivants sont faits de </a:t>
            </a:r>
            <a:r>
              <a:rPr lang="fr-FR" dirty="0" smtClean="0">
                <a:solidFill>
                  <a:srgbClr val="FF0000"/>
                </a:solidFill>
              </a:rPr>
              <a:t>cellules.</a:t>
            </a:r>
          </a:p>
          <a:p>
            <a:r>
              <a:rPr lang="fr-FR" dirty="0" smtClean="0"/>
              <a:t>Plus petite unité structurelle capable d’avoir un fonctionnement « </a:t>
            </a:r>
            <a:r>
              <a:rPr lang="fr-FR" dirty="0" smtClean="0"/>
              <a:t>autonome</a:t>
            </a:r>
            <a:r>
              <a:rPr lang="fr-FR" dirty="0" smtClean="0"/>
              <a:t> »</a:t>
            </a:r>
          </a:p>
          <a:p>
            <a:r>
              <a:rPr lang="fr-FR" dirty="0"/>
              <a:t>Les cellules stockent, utilisent et passent de </a:t>
            </a:r>
            <a:r>
              <a:rPr lang="fr-FR" dirty="0" smtClean="0"/>
              <a:t>l’information.</a:t>
            </a:r>
          </a:p>
          <a:p>
            <a:r>
              <a:rPr lang="fr-FR" dirty="0" smtClean="0"/>
              <a:t>Cycle de vie d’une cellule:  elle naît, se nourrit, se réplique. meurt.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CA" dirty="0"/>
          </a:p>
        </p:txBody>
      </p:sp>
      <p:pic>
        <p:nvPicPr>
          <p:cNvPr id="4" name="Picture 4" descr="figure-01-02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/>
          <a:stretch>
            <a:fillRect/>
          </a:stretch>
        </p:blipFill>
        <p:spPr bwMode="auto">
          <a:xfrm>
            <a:off x="2699792" y="3894311"/>
            <a:ext cx="5520633" cy="266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1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43707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400" dirty="0" smtClean="0"/>
              <a:t>Les Protéines</a:t>
            </a:r>
            <a:endParaRPr lang="fr-FR" dirty="0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7338"/>
            <a:ext cx="8280400" cy="4895850"/>
          </a:xfrm>
          <a:noFill/>
        </p:spPr>
        <p:txBody>
          <a:bodyPr/>
          <a:lstStyle/>
          <a:p>
            <a:pPr eaLnBrk="1" hangingPunct="1"/>
            <a:r>
              <a:rPr lang="fr-FR" dirty="0" smtClean="0"/>
              <a:t>Séquences linéaires de </a:t>
            </a:r>
            <a:r>
              <a:rPr lang="fr-FR" dirty="0" smtClean="0">
                <a:solidFill>
                  <a:srgbClr val="0070C0"/>
                </a:solidFill>
              </a:rPr>
              <a:t>20 (+ 2 rares) acides aminés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CA" i="1" dirty="0" smtClean="0"/>
              <a:t>MPKLNSVEGFSSFEDDCPSARGFHHLRTMY…</a:t>
            </a:r>
            <a:endParaRPr lang="fr-FR" i="1" dirty="0" smtClean="0"/>
          </a:p>
          <a:p>
            <a:pPr eaLnBrk="1" hangingPunct="1"/>
            <a:r>
              <a:rPr lang="fr-FR" dirty="0" smtClean="0"/>
              <a:t>Responsables de la plupart des fonctions d’une cellule</a:t>
            </a:r>
          </a:p>
          <a:p>
            <a:pPr eaLnBrk="1" hangingPunct="1"/>
            <a:r>
              <a:rPr lang="fr-FR" dirty="0" smtClean="0"/>
              <a:t>Longueur typique au alentour de 300 AA, étendue: 100-5000 AA</a:t>
            </a:r>
          </a:p>
          <a:p>
            <a:pPr eaLnBrk="1" hangingPunct="1"/>
            <a:r>
              <a:rPr lang="fr-FR" dirty="0" smtClean="0"/>
              <a:t>Structures</a:t>
            </a:r>
          </a:p>
          <a:p>
            <a:pPr lvl="1" eaLnBrk="1" hangingPunct="1"/>
            <a:r>
              <a:rPr lang="fr-FR" sz="2600" dirty="0" smtClean="0"/>
              <a:t>Primaire: Séquence linéaire d’AA</a:t>
            </a:r>
          </a:p>
          <a:p>
            <a:pPr lvl="1" eaLnBrk="1" hangingPunct="1"/>
            <a:r>
              <a:rPr lang="fr-FR" sz="2600" dirty="0" smtClean="0"/>
              <a:t>Structure secondaire: Hélices </a:t>
            </a:r>
            <a:r>
              <a:rPr lang="fr-FR" sz="2600" dirty="0" smtClean="0">
                <a:latin typeface="Symbol" pitchFamily="18" charset="2"/>
              </a:rPr>
              <a:t>a </a:t>
            </a:r>
            <a:r>
              <a:rPr lang="fr-FR" sz="2600" dirty="0" smtClean="0"/>
              <a:t>et feuillets </a:t>
            </a:r>
            <a:r>
              <a:rPr lang="fr-FR" sz="2600" dirty="0" smtClean="0">
                <a:latin typeface="Symbol" pitchFamily="18" charset="2"/>
              </a:rPr>
              <a:t>b</a:t>
            </a:r>
          </a:p>
          <a:p>
            <a:pPr lvl="1" eaLnBrk="1" hangingPunct="1"/>
            <a:r>
              <a:rPr lang="fr-FR" sz="2600" dirty="0" smtClean="0"/>
              <a:t>Structure tertiaire: Regroupement en domaines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325" y="260648"/>
            <a:ext cx="3219091" cy="615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467544" y="188640"/>
            <a:ext cx="8229600" cy="1243707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Protéines</a:t>
            </a: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3744416" cy="4680520"/>
          </a:xfrm>
        </p:spPr>
        <p:txBody>
          <a:bodyPr>
            <a:noAutofit/>
          </a:bodyPr>
          <a:lstStyle/>
          <a:p>
            <a:r>
              <a:rPr lang="fr-FR" dirty="0" smtClean="0"/>
              <a:t>Quatre niveaux de structures d’une protéine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   </a:t>
            </a:r>
            <a:r>
              <a:rPr lang="fr-FR" dirty="0" smtClean="0">
                <a:solidFill>
                  <a:srgbClr val="C00000"/>
                </a:solidFill>
              </a:rPr>
              <a:t>Hélices </a:t>
            </a:r>
            <a:r>
              <a:rPr lang="el-GR" dirty="0" smtClean="0">
                <a:solidFill>
                  <a:srgbClr val="C00000"/>
                </a:solidFill>
              </a:rPr>
              <a:t>α </a:t>
            </a:r>
            <a:r>
              <a:rPr lang="fr-FR" dirty="0" smtClean="0">
                <a:solidFill>
                  <a:srgbClr val="C00000"/>
                </a:solidFill>
              </a:rPr>
              <a:t>en rouge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0070C0"/>
                </a:solidFill>
              </a:rPr>
              <a:t>Brins </a:t>
            </a:r>
            <a:r>
              <a:rPr lang="el-GR" dirty="0" smtClean="0">
                <a:solidFill>
                  <a:srgbClr val="0070C0"/>
                </a:solidFill>
              </a:rPr>
              <a:t>β </a:t>
            </a:r>
            <a:r>
              <a:rPr lang="fr-FR" dirty="0" smtClean="0">
                <a:solidFill>
                  <a:srgbClr val="0070C0"/>
                </a:solidFill>
              </a:rPr>
              <a:t>en bleu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Dogme: La structure détermine la fonction d’une protéine</a:t>
            </a:r>
            <a:br>
              <a:rPr lang="fr-FR" b="1" dirty="0" smtClean="0"/>
            </a:b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1152798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L’ARN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>
                <a:solidFill>
                  <a:schemeClr val="tx1"/>
                </a:solidFill>
              </a:rPr>
              <a:t>Acide ribonucléique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383088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/>
              <a:t>Chaîne d’acide nucléiques dont le sucre est le ribose et les bases possibles sont:</a:t>
            </a:r>
          </a:p>
          <a:p>
            <a:pPr lvl="1" eaLnBrk="1" hangingPunct="1"/>
            <a:r>
              <a:rPr lang="fr-FR" sz="2600" dirty="0" smtClean="0"/>
              <a:t>Adénine (A), Cytosine (C ), Guanine (G), </a:t>
            </a:r>
            <a:r>
              <a:rPr lang="fr-FR" sz="2600" dirty="0" err="1" smtClean="0"/>
              <a:t>Uracil</a:t>
            </a:r>
            <a:r>
              <a:rPr lang="fr-FR" sz="2600" dirty="0" smtClean="0"/>
              <a:t> (U)</a:t>
            </a:r>
          </a:p>
          <a:p>
            <a:pPr eaLnBrk="1" hangingPunct="1"/>
            <a:r>
              <a:rPr lang="fr-FR" dirty="0" smtClean="0"/>
              <a:t>3 types principaux:</a:t>
            </a:r>
          </a:p>
          <a:p>
            <a:pPr lvl="1" eaLnBrk="1" hangingPunct="1"/>
            <a:r>
              <a:rPr lang="fr-FR" sz="2600" dirty="0" smtClean="0"/>
              <a:t>ARN messager (</a:t>
            </a:r>
            <a:r>
              <a:rPr lang="fr-FR" sz="2600" dirty="0" err="1" smtClean="0"/>
              <a:t>mRNA</a:t>
            </a:r>
            <a:r>
              <a:rPr lang="fr-FR" sz="2600" dirty="0" smtClean="0"/>
              <a:t>)</a:t>
            </a:r>
          </a:p>
          <a:p>
            <a:pPr lvl="1" eaLnBrk="1" hangingPunct="1"/>
            <a:r>
              <a:rPr lang="fr-FR" sz="2600" dirty="0" smtClean="0"/>
              <a:t>ARN de transfert (</a:t>
            </a:r>
            <a:r>
              <a:rPr lang="fr-FR" sz="2600" dirty="0" err="1" smtClean="0"/>
              <a:t>tRNA</a:t>
            </a:r>
            <a:r>
              <a:rPr lang="fr-FR" sz="2600" dirty="0" smtClean="0"/>
              <a:t>)</a:t>
            </a:r>
          </a:p>
          <a:p>
            <a:pPr lvl="1" eaLnBrk="1" hangingPunct="1"/>
            <a:r>
              <a:rPr lang="fr-FR" sz="2600" dirty="0" smtClean="0"/>
              <a:t>ARN </a:t>
            </a:r>
            <a:r>
              <a:rPr lang="fr-FR" sz="2600" dirty="0" err="1" smtClean="0"/>
              <a:t>ribosomique</a:t>
            </a:r>
            <a:r>
              <a:rPr lang="fr-FR" sz="2600" dirty="0" smtClean="0"/>
              <a:t> (</a:t>
            </a:r>
            <a:r>
              <a:rPr lang="fr-FR" sz="2600" dirty="0" err="1" smtClean="0"/>
              <a:t>rRNA</a:t>
            </a:r>
            <a:r>
              <a:rPr lang="fr-FR" sz="2600" dirty="0" smtClean="0"/>
              <a:t>)</a:t>
            </a:r>
          </a:p>
          <a:p>
            <a:pPr>
              <a:buNone/>
            </a:pPr>
            <a:endParaRPr lang="fr-FR" sz="3000" dirty="0" smtClean="0"/>
          </a:p>
          <a:p>
            <a:pPr lvl="1" eaLnBrk="1" hangingPunct="1">
              <a:buNone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L’ARN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Séquence d’ARN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1909192"/>
          </a:xfrm>
        </p:spPr>
        <p:txBody>
          <a:bodyPr/>
          <a:lstStyle/>
          <a:p>
            <a:r>
              <a:rPr lang="fr-FR" dirty="0" smtClean="0"/>
              <a:t>Structure primaire: Séquence linéaire de 4 acides ribonucléiques:  A(</a:t>
            </a:r>
            <a:r>
              <a:rPr lang="fr-FR" dirty="0" err="1" smtClean="0"/>
              <a:t>dénine</a:t>
            </a:r>
            <a:r>
              <a:rPr lang="fr-FR" dirty="0" smtClean="0"/>
              <a:t>), C(</a:t>
            </a:r>
            <a:r>
              <a:rPr lang="fr-FR" dirty="0" err="1" smtClean="0"/>
              <a:t>ytosine</a:t>
            </a:r>
            <a:r>
              <a:rPr lang="fr-FR" dirty="0" smtClean="0"/>
              <a:t>), G(</a:t>
            </a:r>
            <a:r>
              <a:rPr lang="fr-FR" dirty="0" err="1" smtClean="0"/>
              <a:t>uanine</a:t>
            </a:r>
            <a:r>
              <a:rPr lang="fr-FR" dirty="0" smtClean="0"/>
              <a:t>), U(</a:t>
            </a:r>
            <a:r>
              <a:rPr lang="fr-FR" dirty="0" err="1" smtClean="0"/>
              <a:t>racile</a:t>
            </a:r>
            <a:r>
              <a:rPr lang="fr-FR" dirty="0" smtClean="0"/>
              <a:t>)</a:t>
            </a:r>
          </a:p>
          <a:p>
            <a:r>
              <a:rPr lang="fr-CA" dirty="0" smtClean="0"/>
              <a:t>Un gène est transcrit en une séquence primaire d’ARN:</a:t>
            </a:r>
            <a:endParaRPr lang="fr-FR" dirty="0" smtClean="0"/>
          </a:p>
        </p:txBody>
      </p:sp>
      <p:pic>
        <p:nvPicPr>
          <p:cNvPr id="4" name="Image 3" descr="transcrip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01008"/>
            <a:ext cx="504202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Transcription et traduction</a:t>
            </a:r>
            <a:br>
              <a:rPr lang="fr-FR" sz="4400" dirty="0" smtClean="0"/>
            </a:br>
            <a:r>
              <a:rPr lang="fr-FR" dirty="0" smtClean="0"/>
              <a:t>INTRONS ET EXONS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49152"/>
          </a:xfrm>
        </p:spPr>
        <p:txBody>
          <a:bodyPr/>
          <a:lstStyle/>
          <a:p>
            <a:r>
              <a:rPr lang="fr-CA" dirty="0" smtClean="0"/>
              <a:t>Plusieurs modifications de </a:t>
            </a:r>
            <a:r>
              <a:rPr lang="fr-CA" dirty="0" err="1" smtClean="0"/>
              <a:t>lʼARNm</a:t>
            </a:r>
            <a:r>
              <a:rPr lang="fr-CA" dirty="0" smtClean="0"/>
              <a:t> sont nécessaires avant sa traduction en protéines</a:t>
            </a:r>
          </a:p>
          <a:p>
            <a:pPr lvl="1"/>
            <a:r>
              <a:rPr lang="fr-CA" dirty="0" smtClean="0"/>
              <a:t> La plus importante est lʼépissage: lʼexcision </a:t>
            </a:r>
            <a:r>
              <a:rPr lang="fr-FR" dirty="0" smtClean="0"/>
              <a:t>précise des introns</a:t>
            </a:r>
            <a:endParaRPr lang="fr-FR" dirty="0"/>
          </a:p>
        </p:txBody>
      </p:sp>
      <p:pic>
        <p:nvPicPr>
          <p:cNvPr id="4" name="Image 3" descr="gene_exon_intron-01_01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212976"/>
            <a:ext cx="6095353" cy="318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Transcription et traduction</a:t>
            </a:r>
            <a:br>
              <a:rPr lang="fr-FR" sz="4400" dirty="0" smtClean="0"/>
            </a:br>
            <a:r>
              <a:rPr lang="fr-FR" dirty="0" smtClean="0"/>
              <a:t>Transcription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59632" y="227687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http://www.youtube.com/watch?v=ztPkv7wc3yU&amp;feature=related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Transcription et traduction </a:t>
            </a:r>
            <a:br>
              <a:rPr lang="fr-FR" sz="4400" dirty="0" smtClean="0"/>
            </a:br>
            <a:r>
              <a:rPr lang="fr-FR" dirty="0" err="1" smtClean="0"/>
              <a:t>Traduction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53408"/>
          </a:xfrm>
        </p:spPr>
        <p:txBody>
          <a:bodyPr/>
          <a:lstStyle/>
          <a:p>
            <a:r>
              <a:rPr lang="fr-CA" dirty="0" smtClean="0"/>
              <a:t>La fonction </a:t>
            </a:r>
            <a:r>
              <a:rPr lang="fr-CA" dirty="0" err="1" smtClean="0"/>
              <a:t>dʼune</a:t>
            </a:r>
            <a:r>
              <a:rPr lang="fr-CA" dirty="0" smtClean="0"/>
              <a:t> protéine est intimement liée à </a:t>
            </a:r>
            <a:r>
              <a:rPr lang="fr-CA" dirty="0" err="1" smtClean="0"/>
              <a:t>lʼordre</a:t>
            </a:r>
            <a:r>
              <a:rPr lang="fr-CA" dirty="0" smtClean="0"/>
              <a:t> des acides aminés qui la compose et cet ordre est </a:t>
            </a:r>
            <a:r>
              <a:rPr lang="fr-FR" dirty="0" smtClean="0"/>
              <a:t>encodé dans </a:t>
            </a:r>
            <a:r>
              <a:rPr lang="fr-FR" dirty="0" err="1" smtClean="0"/>
              <a:t>lʼADN</a:t>
            </a:r>
            <a:endParaRPr lang="fr-FR" dirty="0" smtClean="0"/>
          </a:p>
          <a:p>
            <a:r>
              <a:rPr lang="fr-CA" dirty="0" smtClean="0"/>
              <a:t>4 nucléotides vs. 20 acides aminés</a:t>
            </a:r>
          </a:p>
          <a:p>
            <a:pPr lvl="1"/>
            <a:r>
              <a:rPr lang="fr-CA" dirty="0" smtClean="0"/>
              <a:t>Code en triplet: 3 nt (1 codon) = 1 </a:t>
            </a:r>
            <a:r>
              <a:rPr lang="fr-CA" dirty="0" err="1" smtClean="0"/>
              <a:t>aa</a:t>
            </a:r>
            <a:endParaRPr lang="fr-CA" dirty="0" smtClean="0"/>
          </a:p>
          <a:p>
            <a:pPr lvl="1"/>
            <a:r>
              <a:rPr lang="fr-CA" dirty="0" smtClean="0"/>
              <a:t>3 codons stop qui marquent la fin de la </a:t>
            </a:r>
            <a:r>
              <a:rPr lang="fr-FR" dirty="0" smtClean="0"/>
              <a:t>traduction</a:t>
            </a:r>
          </a:p>
          <a:p>
            <a:r>
              <a:rPr lang="fr-FR" dirty="0" smtClean="0"/>
              <a:t>Un « cadre de lecture » est une région de l’ADN d’une taille suffisante (ex. 90 </a:t>
            </a:r>
            <a:r>
              <a:rPr lang="fr-FR" dirty="0" err="1" smtClean="0"/>
              <a:t>nuc</a:t>
            </a:r>
            <a:r>
              <a:rPr lang="fr-FR" dirty="0" smtClean="0"/>
              <a:t>.) située entre un codon START (ou </a:t>
            </a:r>
            <a:r>
              <a:rPr lang="fr-FR" dirty="0" err="1" smtClean="0"/>
              <a:t>Methyonine</a:t>
            </a:r>
            <a:r>
              <a:rPr lang="fr-FR" dirty="0" smtClean="0"/>
              <a:t>) et un codon STOP.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331640" y="55172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5’-... </a:t>
            </a:r>
            <a:r>
              <a:rPr lang="fr-FR" sz="2800" b="1" dirty="0" smtClean="0"/>
              <a:t>AUG</a:t>
            </a:r>
            <a:r>
              <a:rPr lang="fr-FR" sz="2800" dirty="0" smtClean="0">
                <a:solidFill>
                  <a:srgbClr val="C00000"/>
                </a:solidFill>
              </a:rPr>
              <a:t>ACC</a:t>
            </a:r>
            <a:r>
              <a:rPr lang="fr-FR" sz="2800" dirty="0" smtClean="0">
                <a:solidFill>
                  <a:srgbClr val="FFC000"/>
                </a:solidFill>
              </a:rPr>
              <a:t>GAU</a:t>
            </a:r>
            <a:r>
              <a:rPr lang="fr-FR" sz="2800" dirty="0" smtClean="0">
                <a:solidFill>
                  <a:srgbClr val="00B050"/>
                </a:solidFill>
              </a:rPr>
              <a:t>GAC</a:t>
            </a:r>
            <a:r>
              <a:rPr lang="fr-FR" sz="2800" dirty="0" smtClean="0">
                <a:solidFill>
                  <a:srgbClr val="7030A0"/>
                </a:solidFill>
              </a:rPr>
              <a:t>CCU</a:t>
            </a:r>
            <a:r>
              <a:rPr lang="fr-FR" sz="2800" dirty="0" smtClean="0"/>
              <a:t>...</a:t>
            </a:r>
            <a:r>
              <a:rPr lang="fr-FR" sz="2800" b="1" dirty="0" smtClean="0"/>
              <a:t>UAG</a:t>
            </a:r>
            <a:r>
              <a:rPr lang="fr-FR" sz="2800" dirty="0" smtClean="0"/>
              <a:t>...-3‘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855668" cy="64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Transcription et traduction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Traduction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43608" y="249289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http://www.youtube.com/watch?v=-zb6r1MMTkc&amp;feature=related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Transcription et traduction </a:t>
            </a:r>
            <a:br>
              <a:rPr lang="fr-FR" sz="4400" dirty="0" smtClean="0"/>
            </a:br>
            <a:r>
              <a:rPr lang="fr-FR" dirty="0" err="1" smtClean="0"/>
              <a:t>Traduction</a:t>
            </a:r>
            <a:endParaRPr lang="fr-FR" dirty="0"/>
          </a:p>
        </p:txBody>
      </p:sp>
      <p:pic>
        <p:nvPicPr>
          <p:cNvPr id="4" name="Espace réservé du contenu 3" descr="translatio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4333875" cy="3752850"/>
          </a:xfrm>
        </p:spPr>
      </p:pic>
      <p:sp>
        <p:nvSpPr>
          <p:cNvPr id="5" name="ZoneTexte 4"/>
          <p:cNvSpPr txBox="1"/>
          <p:nvPr/>
        </p:nvSpPr>
        <p:spPr>
          <a:xfrm>
            <a:off x="2555776" y="6021288"/>
            <a:ext cx="538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http://library.thinkquest.org/C004535/rna_translation.html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Composition </a:t>
            </a:r>
            <a:r>
              <a:rPr lang="en-CA" dirty="0" err="1" smtClean="0"/>
              <a:t>d’une</a:t>
            </a:r>
            <a:r>
              <a:rPr lang="en-CA" dirty="0" smtClean="0"/>
              <a:t> cellule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70% </a:t>
            </a:r>
            <a:r>
              <a:rPr lang="en-CA" dirty="0" err="1" smtClean="0"/>
              <a:t>d’eau</a:t>
            </a:r>
            <a:endParaRPr lang="en-CA" dirty="0" smtClean="0"/>
          </a:p>
          <a:p>
            <a:r>
              <a:rPr lang="en-CA" dirty="0" smtClean="0"/>
              <a:t>7% de petites </a:t>
            </a:r>
            <a:r>
              <a:rPr lang="en-CA" dirty="0" err="1" smtClean="0"/>
              <a:t>molécules</a:t>
            </a:r>
            <a:endParaRPr lang="en-CA" dirty="0" smtClean="0"/>
          </a:p>
          <a:p>
            <a:pPr lvl="1"/>
            <a:r>
              <a:rPr lang="en-CA" dirty="0" err="1" smtClean="0"/>
              <a:t>Sel</a:t>
            </a:r>
            <a:endParaRPr lang="en-CA" dirty="0" smtClean="0"/>
          </a:p>
          <a:p>
            <a:pPr lvl="1"/>
            <a:r>
              <a:rPr lang="en-CA" dirty="0" err="1" smtClean="0"/>
              <a:t>Lipides</a:t>
            </a:r>
            <a:endParaRPr lang="en-CA" dirty="0" smtClean="0"/>
          </a:p>
          <a:p>
            <a:pPr lvl="1"/>
            <a:r>
              <a:rPr lang="en-CA" dirty="0" err="1" smtClean="0"/>
              <a:t>Acides</a:t>
            </a:r>
            <a:r>
              <a:rPr lang="en-CA" dirty="0" smtClean="0"/>
              <a:t> </a:t>
            </a:r>
            <a:r>
              <a:rPr lang="en-CA" dirty="0" err="1" smtClean="0"/>
              <a:t>aminés</a:t>
            </a:r>
            <a:endParaRPr lang="en-CA" dirty="0" smtClean="0"/>
          </a:p>
          <a:p>
            <a:pPr lvl="1"/>
            <a:r>
              <a:rPr lang="en-CA" dirty="0" err="1" smtClean="0"/>
              <a:t>Nucléotides</a:t>
            </a:r>
            <a:endParaRPr lang="fr-CA" dirty="0" smtClean="0"/>
          </a:p>
          <a:p>
            <a:r>
              <a:rPr lang="en-CA" dirty="0" smtClean="0"/>
              <a:t>23% de </a:t>
            </a:r>
            <a:r>
              <a:rPr lang="en-CA" dirty="0" err="1" smtClean="0"/>
              <a:t>macromolécules</a:t>
            </a:r>
            <a:endParaRPr lang="en-CA" dirty="0" smtClean="0"/>
          </a:p>
          <a:p>
            <a:pPr lvl="1"/>
            <a:r>
              <a:rPr lang="en-CA" dirty="0" err="1" smtClean="0"/>
              <a:t>Protéines</a:t>
            </a:r>
            <a:endParaRPr lang="en-CA" dirty="0" smtClean="0"/>
          </a:p>
          <a:p>
            <a:pPr lvl="1"/>
            <a:r>
              <a:rPr lang="en-CA" dirty="0" smtClean="0"/>
              <a:t>Polysaccharides</a:t>
            </a:r>
          </a:p>
          <a:p>
            <a:pPr lvl="1"/>
            <a:r>
              <a:rPr lang="en-CA" dirty="0" err="1" smtClean="0"/>
              <a:t>lipides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218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bagage génétique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8229600" cy="4896544"/>
          </a:xfrm>
        </p:spPr>
        <p:txBody>
          <a:bodyPr>
            <a:noAutofit/>
          </a:bodyPr>
          <a:lstStyle/>
          <a:p>
            <a:r>
              <a:rPr lang="fr-FR" dirty="0" smtClean="0"/>
              <a:t>Toutes les cellules d’un  organisme vivant contiennent </a:t>
            </a:r>
            <a:r>
              <a:rPr lang="fr-FR" dirty="0" smtClean="0">
                <a:solidFill>
                  <a:srgbClr val="FF0000"/>
                </a:solidFill>
              </a:rPr>
              <a:t>le même code génétique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L’ADN (acide désoxyribonucléique) </a:t>
            </a:r>
            <a:r>
              <a:rPr lang="fr-FR" dirty="0" smtClean="0"/>
              <a:t>est le support de l’information génétique. Il est la base de l’hérédité: phénomène du transfert de l’information génétique d’une cellule mère vers les cellules filles.</a:t>
            </a:r>
          </a:p>
          <a:p>
            <a:pPr>
              <a:lnSpc>
                <a:spcPct val="90000"/>
              </a:lnSpc>
            </a:pPr>
            <a:r>
              <a:rPr lang="fr-FR" altLang="fr-FR" dirty="0" smtClean="0"/>
              <a:t>Chaque cellule contient tout le code génétique. Cependant les gènes sont exprimés différemment d’une cellule à l’autre.</a:t>
            </a:r>
          </a:p>
          <a:p>
            <a:pPr>
              <a:lnSpc>
                <a:spcPct val="90000"/>
              </a:lnSpc>
            </a:pPr>
            <a:r>
              <a:rPr lang="fr-FR" altLang="fr-FR" dirty="0" smtClean="0"/>
              <a:t>L’ADN humain est de longueur d’environ 3 milliards de bases.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3 domaines du vivant</a:t>
            </a:r>
            <a:endParaRPr lang="fr-FR" dirty="0"/>
          </a:p>
        </p:txBody>
      </p:sp>
      <p:pic>
        <p:nvPicPr>
          <p:cNvPr id="3074" name="Picture 2" descr="C:\Users\Nadia\Documents\Enseignement\IFT6291\Aut2010\phylogenetictreeof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048672" cy="45666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616530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NASA:http://www.nasa.gov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3 domaines du vivant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Procaryotes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= Bactéries+ </a:t>
            </a:r>
            <a:r>
              <a:rPr lang="fr-FR" sz="2800" dirty="0" err="1" smtClean="0">
                <a:solidFill>
                  <a:srgbClr val="FF0000"/>
                </a:solidFill>
              </a:rPr>
              <a:t>Archaea</a:t>
            </a:r>
            <a:r>
              <a:rPr lang="fr-FR" sz="2800" dirty="0" smtClean="0"/>
              <a:t>. Organismes unicellulaires.</a:t>
            </a:r>
          </a:p>
          <a:p>
            <a:r>
              <a:rPr lang="fr-FR" sz="2800" dirty="0" smtClean="0"/>
              <a:t>Les bactéries représentent ~ 60% de la biomasse terrestre. Il y a 2-3 milliards d’espèces différentes de bactéries 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Microorganismes</a:t>
            </a:r>
            <a:r>
              <a:rPr lang="fr-FR" sz="2800" dirty="0" smtClean="0"/>
              <a:t>: Organismes unicellulaires, de taille microscopique (présents dans les 3 domaines du vivant)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Microbes</a:t>
            </a:r>
            <a:r>
              <a:rPr lang="fr-FR" sz="2800" dirty="0" smtClean="0"/>
              <a:t>: Microorganismes causant des maladies chez l’homme</a:t>
            </a:r>
          </a:p>
          <a:p>
            <a:r>
              <a:rPr lang="fr-CA" sz="2800" dirty="0" smtClean="0">
                <a:solidFill>
                  <a:srgbClr val="0070C0"/>
                </a:solidFill>
              </a:rPr>
              <a:t>Virus</a:t>
            </a:r>
            <a:r>
              <a:rPr lang="fr-CA" sz="2800" dirty="0" smtClean="0"/>
              <a:t>: Ne fait pas partie des 3 domaines du vivant. Entité biologique nécessitant un hôte pour se répliquer (parasite). Formé d’ADN ou d’ARN, double ou simple brin.</a:t>
            </a:r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>
            <a:noAutofit/>
          </a:bodyPr>
          <a:lstStyle/>
          <a:p>
            <a:r>
              <a:rPr lang="fr-FR" dirty="0" smtClean="0"/>
              <a:t>Les 3 domaines du vivant</a:t>
            </a:r>
            <a:br>
              <a:rPr lang="fr-FR" dirty="0" smtClean="0"/>
            </a:br>
            <a:r>
              <a:rPr lang="fr-FR" sz="3600" dirty="0" smtClean="0"/>
              <a:t>Les cellules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11960" y="1268760"/>
            <a:ext cx="4474840" cy="460702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Cellule eucaryote: </a:t>
            </a:r>
          </a:p>
          <a:p>
            <a:pPr lvl="1"/>
            <a:r>
              <a:rPr lang="fr-FR" dirty="0" smtClean="0"/>
              <a:t>Noyau cellulaire protégé par une membrane</a:t>
            </a:r>
          </a:p>
          <a:p>
            <a:pPr lvl="1"/>
            <a:r>
              <a:rPr lang="fr-FR" dirty="0" smtClean="0"/>
              <a:t>ADN nucléaire contenu dans le noyau</a:t>
            </a:r>
          </a:p>
          <a:p>
            <a:pPr lvl="1"/>
            <a:r>
              <a:rPr lang="fr-FR" dirty="0" smtClean="0"/>
              <a:t>Organelles responsables de l’apport en énergie: </a:t>
            </a:r>
            <a:r>
              <a:rPr lang="fr-FR" dirty="0" smtClean="0">
                <a:solidFill>
                  <a:srgbClr val="0070C0"/>
                </a:solidFill>
              </a:rPr>
              <a:t>Mitochondries</a:t>
            </a:r>
            <a:r>
              <a:rPr lang="fr-FR" dirty="0" smtClean="0"/>
              <a:t>, ou </a:t>
            </a:r>
            <a:r>
              <a:rPr lang="fr-FR" dirty="0" smtClean="0">
                <a:solidFill>
                  <a:srgbClr val="0070C0"/>
                </a:solidFill>
              </a:rPr>
              <a:t>Chloroplastes</a:t>
            </a:r>
            <a:r>
              <a:rPr lang="fr-FR" dirty="0" smtClean="0"/>
              <a:t> chez les plantes. ADN des organelles différent de l’ADN nucléaire.</a:t>
            </a:r>
          </a:p>
          <a:p>
            <a:r>
              <a:rPr lang="fr-FR" dirty="0" smtClean="0"/>
              <a:t>Cellule procaryote:  Pas de noyau, pas d’organelles. ADN libre dans la cellule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098" name="Picture 2" descr="http://www.earthlife.net/images/eury-cell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1"/>
            <a:ext cx="3240360" cy="2964931"/>
          </a:xfrm>
          <a:prstGeom prst="rect">
            <a:avLst/>
          </a:prstGeom>
          <a:noFill/>
        </p:spPr>
      </p:pic>
      <p:pic>
        <p:nvPicPr>
          <p:cNvPr id="4100" name="Picture 4" descr="http://www.earthlife.net/images/bacteria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3"/>
            <a:ext cx="3168352" cy="171091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3968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http://www.earthlife.net/kingdom.html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L’ADN</a:t>
            </a:r>
            <a:endParaRPr lang="fr-CA" dirty="0"/>
          </a:p>
        </p:txBody>
      </p:sp>
      <p:pic>
        <p:nvPicPr>
          <p:cNvPr id="3" name="Picture 4" descr="D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799"/>
            <a:ext cx="34274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355976" y="1061544"/>
            <a:ext cx="403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600" dirty="0" smtClean="0"/>
              <a:t>L’ADN </a:t>
            </a:r>
            <a:r>
              <a:rPr lang="en-US" altLang="fr-FR" sz="2600" dirty="0" err="1" smtClean="0"/>
              <a:t>est</a:t>
            </a:r>
            <a:r>
              <a:rPr lang="en-US" altLang="fr-FR" sz="2600" dirty="0" smtClean="0"/>
              <a:t> </a:t>
            </a:r>
            <a:r>
              <a:rPr lang="en-US" altLang="fr-FR" sz="2600" dirty="0" err="1" smtClean="0"/>
              <a:t>une</a:t>
            </a:r>
            <a:r>
              <a:rPr lang="en-US" altLang="fr-FR" sz="2600" dirty="0" smtClean="0"/>
              <a:t> structure </a:t>
            </a:r>
            <a:r>
              <a:rPr lang="en-US" altLang="fr-FR" sz="2600" dirty="0" err="1" smtClean="0"/>
              <a:t>en</a:t>
            </a:r>
            <a:r>
              <a:rPr lang="en-US" altLang="fr-FR" sz="2600" dirty="0" smtClean="0"/>
              <a:t> double </a:t>
            </a:r>
            <a:r>
              <a:rPr lang="en-US" altLang="fr-FR" sz="2600" dirty="0" err="1" smtClean="0"/>
              <a:t>hélice</a:t>
            </a:r>
            <a:r>
              <a:rPr lang="en-US" altLang="fr-FR" sz="2600" dirty="0" smtClean="0"/>
              <a:t> </a:t>
            </a:r>
            <a:r>
              <a:rPr lang="en-US" altLang="fr-FR" sz="2600" dirty="0" err="1" smtClean="0"/>
              <a:t>composée</a:t>
            </a:r>
            <a:endParaRPr lang="en-US" altLang="fr-FR" sz="2600" dirty="0"/>
          </a:p>
          <a:p>
            <a:pPr lvl="1">
              <a:lnSpc>
                <a:spcPct val="90000"/>
              </a:lnSpc>
            </a:pPr>
            <a:r>
              <a:rPr lang="en-US" altLang="fr-FR" sz="2200" dirty="0" err="1" smtClean="0"/>
              <a:t>D’une</a:t>
            </a:r>
            <a:r>
              <a:rPr lang="en-US" altLang="fr-FR" sz="2200" dirty="0" smtClean="0"/>
              <a:t> </a:t>
            </a:r>
            <a:r>
              <a:rPr lang="en-US" altLang="fr-FR" sz="2200" dirty="0" err="1"/>
              <a:t>molécule</a:t>
            </a:r>
            <a:r>
              <a:rPr lang="en-US" altLang="fr-FR" sz="2200" dirty="0"/>
              <a:t> de </a:t>
            </a:r>
            <a:r>
              <a:rPr lang="en-US" altLang="fr-FR" sz="2200" dirty="0" err="1" smtClean="0"/>
              <a:t>sucre</a:t>
            </a:r>
            <a:endParaRPr lang="en-US" altLang="fr-FR" sz="2200" dirty="0" smtClean="0"/>
          </a:p>
          <a:p>
            <a:pPr lvl="1">
              <a:lnSpc>
                <a:spcPct val="90000"/>
              </a:lnSpc>
            </a:pPr>
            <a:r>
              <a:rPr lang="en-US" altLang="fr-FR" sz="2200" dirty="0"/>
              <a:t>D’un </a:t>
            </a:r>
            <a:r>
              <a:rPr lang="en-US" altLang="fr-FR" sz="2200" dirty="0" err="1"/>
              <a:t>groupe</a:t>
            </a:r>
            <a:r>
              <a:rPr lang="en-US" altLang="fr-FR" sz="2200" dirty="0"/>
              <a:t> </a:t>
            </a:r>
            <a:r>
              <a:rPr lang="en-US" altLang="fr-FR" sz="2200" dirty="0" smtClean="0"/>
              <a:t>phosphate</a:t>
            </a:r>
            <a:endParaRPr lang="en-US" altLang="fr-FR" sz="2200" dirty="0"/>
          </a:p>
          <a:p>
            <a:pPr lvl="1">
              <a:lnSpc>
                <a:spcPct val="90000"/>
              </a:lnSpc>
            </a:pPr>
            <a:r>
              <a:rPr lang="en-US" altLang="fr-FR" sz="2200" dirty="0" err="1" smtClean="0"/>
              <a:t>D’une</a:t>
            </a:r>
            <a:r>
              <a:rPr lang="en-US" altLang="fr-FR" sz="2200" dirty="0" smtClean="0"/>
              <a:t> base </a:t>
            </a:r>
            <a:r>
              <a:rPr lang="en-US" altLang="fr-FR" sz="2200" dirty="0"/>
              <a:t>(A,C,G,T)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fr-FR" sz="2600" dirty="0"/>
          </a:p>
          <a:p>
            <a:pPr>
              <a:lnSpc>
                <a:spcPct val="90000"/>
              </a:lnSpc>
            </a:pPr>
            <a:r>
              <a:rPr lang="en-US" altLang="fr-FR" sz="2600" dirty="0" smtClean="0"/>
              <a:t>L’ADN se lit </a:t>
            </a:r>
            <a:r>
              <a:rPr lang="en-US" altLang="fr-FR" sz="2600" dirty="0" err="1" smtClean="0"/>
              <a:t>toujours</a:t>
            </a:r>
            <a:r>
              <a:rPr lang="en-US" altLang="fr-FR" sz="2600" dirty="0" smtClean="0"/>
              <a:t> </a:t>
            </a:r>
            <a:r>
              <a:rPr lang="en-US" altLang="fr-FR" sz="2600" dirty="0" err="1" smtClean="0"/>
              <a:t>dans</a:t>
            </a:r>
            <a:r>
              <a:rPr lang="en-US" altLang="fr-FR" sz="2600" dirty="0" smtClean="0"/>
              <a:t> le </a:t>
            </a:r>
            <a:r>
              <a:rPr lang="en-US" altLang="fr-FR" sz="2600" dirty="0" err="1" smtClean="0"/>
              <a:t>sens</a:t>
            </a:r>
            <a:r>
              <a:rPr lang="en-US" altLang="fr-FR" sz="2600" dirty="0" smtClean="0"/>
              <a:t> 5</a:t>
            </a:r>
            <a:r>
              <a:rPr lang="en-US" altLang="fr-FR" sz="2600" dirty="0"/>
              <a:t>’ </a:t>
            </a:r>
            <a:r>
              <a:rPr lang="en-US" altLang="fr-FR" sz="2600" dirty="0" err="1" smtClean="0"/>
              <a:t>vers</a:t>
            </a:r>
            <a:r>
              <a:rPr lang="en-US" altLang="fr-FR" sz="2600" dirty="0" smtClean="0"/>
              <a:t> 3</a:t>
            </a:r>
            <a:r>
              <a:rPr lang="en-US" altLang="fr-FR" sz="2600" dirty="0"/>
              <a:t>’ </a:t>
            </a:r>
            <a:endParaRPr lang="en-US" altLang="fr-FR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fr-FR" sz="2600" dirty="0"/>
              <a:t> </a:t>
            </a:r>
            <a:r>
              <a:rPr lang="en-US" altLang="fr-FR" sz="2600" dirty="0" smtClean="0"/>
              <a:t>    </a:t>
            </a:r>
            <a:r>
              <a:rPr lang="en-US" altLang="fr-FR" sz="2200" dirty="0" smtClean="0"/>
              <a:t>5</a:t>
            </a:r>
            <a:r>
              <a:rPr lang="en-US" altLang="fr-FR" sz="2200" dirty="0"/>
              <a:t>’ ATTTAGGCC 3’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fr-FR" sz="2200" dirty="0"/>
              <a:t>3’ TAAATCCGG 5’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635896" y="2060848"/>
            <a:ext cx="10871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3887924" y="2420888"/>
            <a:ext cx="9054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086173" y="2060848"/>
            <a:ext cx="1656186" cy="646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97641" y="6159524"/>
            <a:ext cx="227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www. Bioalgorithms.info</a:t>
            </a:r>
          </a:p>
        </p:txBody>
      </p:sp>
    </p:spTree>
    <p:extLst>
      <p:ext uri="{BB962C8B-B14F-4D97-AF65-F5344CB8AC3E}">
        <p14:creationId xmlns:p14="http://schemas.microsoft.com/office/powerpoint/2010/main" val="31804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1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15200" cy="955675"/>
          </a:xfrm>
        </p:spPr>
        <p:txBody>
          <a:bodyPr/>
          <a:lstStyle/>
          <a:p>
            <a:pPr eaLnBrk="1" hangingPunct="1"/>
            <a:r>
              <a:rPr lang="en-GB" dirty="0" smtClean="0"/>
              <a:t>L’ADN</a:t>
            </a:r>
            <a:endParaRPr lang="fr-FR" dirty="0" smtClean="0">
              <a:solidFill>
                <a:schemeClr val="bg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916832"/>
            <a:ext cx="8085137" cy="12961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b="1" dirty="0" smtClean="0">
                <a:solidFill>
                  <a:schemeClr val="hlink"/>
                </a:solidFill>
              </a:rPr>
              <a:t>ADN: </a:t>
            </a:r>
            <a:r>
              <a:rPr lang="fr-FR" sz="2800" dirty="0" smtClean="0"/>
              <a:t>Séquence de 4 nucléotides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 smtClean="0"/>
              <a:t>Purines: Adénine (A), Guanine (G)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 smtClean="0"/>
              <a:t>Pyrimidines: Cytosine (C ), Thymine (T)</a:t>
            </a:r>
            <a:endParaRPr lang="fr-FR" i="1" dirty="0" smtClean="0"/>
          </a:p>
        </p:txBody>
      </p:sp>
      <p:pic>
        <p:nvPicPr>
          <p:cNvPr id="23554" name="Picture 2" descr="http://everest.bic.nus.edu.sg/pj/bm/upload/Xiangrong/Xiangrong_Bpseu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83529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751</TotalTime>
  <Words>1049</Words>
  <Application>Microsoft Office PowerPoint</Application>
  <PresentationFormat>Affichage à l'écran (4:3)</PresentationFormat>
  <Paragraphs>148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Capitaux</vt:lpstr>
      <vt:lpstr>Introduction: Le code génétique</vt:lpstr>
      <vt:lpstr>La cellule</vt:lpstr>
      <vt:lpstr>Composition d’une cellule</vt:lpstr>
      <vt:lpstr>Le bagage génétique</vt:lpstr>
      <vt:lpstr>Les 3 domaines du vivant</vt:lpstr>
      <vt:lpstr>Les 3 domaines du vivant</vt:lpstr>
      <vt:lpstr>Les 3 domaines du vivant Les cellules</vt:lpstr>
      <vt:lpstr>L’ADN</vt:lpstr>
      <vt:lpstr>L’ADN</vt:lpstr>
      <vt:lpstr>L’ADN Double hélice</vt:lpstr>
      <vt:lpstr>L’ADN Le génome</vt:lpstr>
      <vt:lpstr>L’ADN Taille des génomes en pb</vt:lpstr>
      <vt:lpstr>La division cellulaire La réplication de l’ADN</vt:lpstr>
      <vt:lpstr>La division cellulaire La mitose</vt:lpstr>
      <vt:lpstr>La division cellulaire La meiose</vt:lpstr>
      <vt:lpstr>La division cellulaire La meiose</vt:lpstr>
      <vt:lpstr>Le dogme central de la biologie moléculaire</vt:lpstr>
      <vt:lpstr>Le dogme central de la biologie moléculaire</vt:lpstr>
      <vt:lpstr>Les gènes</vt:lpstr>
      <vt:lpstr>Les Protéines</vt:lpstr>
      <vt:lpstr>Présentation PowerPoint</vt:lpstr>
      <vt:lpstr>L’ARN  Acide ribonucléique</vt:lpstr>
      <vt:lpstr>L’ARN  Séquence d’ARN</vt:lpstr>
      <vt:lpstr>Transcription et traduction INTRONS ET EXONS</vt:lpstr>
      <vt:lpstr>Transcription et traduction Transcription</vt:lpstr>
      <vt:lpstr>Transcription et traduction  Traduction</vt:lpstr>
      <vt:lpstr>Présentation PowerPoint</vt:lpstr>
      <vt:lpstr>Transcription et traduction  Traduction</vt:lpstr>
      <vt:lpstr>Transcription et traduction  Traduction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Le code génétique</dc:title>
  <dc:creator>Nadia</dc:creator>
  <cp:lastModifiedBy>Nadia</cp:lastModifiedBy>
  <cp:revision>61</cp:revision>
  <dcterms:created xsi:type="dcterms:W3CDTF">2011-08-17T18:03:07Z</dcterms:created>
  <dcterms:modified xsi:type="dcterms:W3CDTF">2016-09-01T17:57:16Z</dcterms:modified>
</cp:coreProperties>
</file>