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7" r:id="rId3"/>
    <p:sldId id="267" r:id="rId4"/>
    <p:sldId id="272" r:id="rId5"/>
    <p:sldId id="257" r:id="rId6"/>
    <p:sldId id="283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tun Hein" initials="J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5-04T12:52:50.629" idx="1">
    <p:pos x="1584" y="2478"/>
    <p:text/>
  </p:cm>
  <p:cm authorId="0" dt="2011-05-04T12:55:49.341" idx="2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8318C-21C3-CB47-A11C-0DC6C695431B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4CE3B-329A-3942-8383-ED2299696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76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COGANGS – EU Project: collaboration with CLCBIO and BIOBASE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https://genome10k.soe.ucsc.edu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4CE3B-329A-3942-8383-ED22996969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85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FBCA9FA-C259-454B-A943-46EA228E35DB}" type="slidenum">
              <a:rPr lang="en-US" sz="1200">
                <a:latin typeface="Calibri" charset="0"/>
              </a:rPr>
              <a:pPr eaLnBrk="1" hangingPunct="1"/>
              <a:t>2</a:t>
            </a:fld>
            <a:endParaRPr lang="en-US" sz="1200">
              <a:latin typeface="Calibri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770BAC-3270-1F49-9973-59BEC2DD7E30}" type="slidenum">
              <a:rPr lang="en-US" sz="1200">
                <a:latin typeface="Times" charset="0"/>
              </a:rPr>
              <a:pPr eaLnBrk="1" hangingPunct="1"/>
              <a:t>3</a:t>
            </a:fld>
            <a:endParaRPr lang="en-US" sz="1200">
              <a:latin typeface="Times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E035650-7221-8448-A397-60C16C62443E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3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9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2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2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8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3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1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6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1ACC5-6F43-CA41-BD59-E4794267E5F5}" type="datetimeFigureOut">
              <a:rPr lang="en-US" smtClean="0"/>
              <a:t>23/08/2013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840DB-C5C1-244C-AD24-7FB8C5F82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oleObject" Target="../embeddings/oleObject1.bin"/><Relationship Id="rId8" Type="http://schemas.openxmlformats.org/officeDocument/2006/relationships/image" Target="../media/image1.emf"/><Relationship Id="rId9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1967"/>
            <a:ext cx="9143999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900" b="1" i="1" u="sng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Sankoff</a:t>
            </a:r>
            <a:r>
              <a:rPr lang="en-US" sz="1900" b="1" i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 turns 50!!   Using </a:t>
            </a:r>
            <a:r>
              <a:rPr lang="en-US" sz="1900" b="1" i="1" u="sng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Spannoids</a:t>
            </a:r>
            <a:r>
              <a:rPr lang="en-US" sz="1900" b="1" i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 [k-restricted Steiner Trees] for Sequence Analysis</a:t>
            </a:r>
          </a:p>
          <a:p>
            <a:pPr algn="ctr"/>
            <a:r>
              <a:rPr lang="en-US" sz="1300" u="sng" dirty="0" err="1" smtClean="0">
                <a:latin typeface="Times New Roman"/>
                <a:cs typeface="Times New Roman"/>
              </a:rPr>
              <a:t>Videocast</a:t>
            </a:r>
            <a:r>
              <a:rPr lang="en-US" sz="1300" u="sng" dirty="0" smtClean="0">
                <a:latin typeface="Times New Roman"/>
                <a:cs typeface="Times New Roman"/>
              </a:rPr>
              <a:t> August 23</a:t>
            </a:r>
            <a:r>
              <a:rPr lang="en-US" sz="1300" u="sng" baseline="30000" dirty="0" smtClean="0">
                <a:latin typeface="Times New Roman"/>
                <a:cs typeface="Times New Roman"/>
              </a:rPr>
              <a:t>rd</a:t>
            </a:r>
            <a:r>
              <a:rPr lang="en-US" sz="1300" u="sng" dirty="0" smtClean="0">
                <a:latin typeface="Times New Roman"/>
                <a:cs typeface="Times New Roman"/>
              </a:rPr>
              <a:t> 2013 from Aarhus to Montreal</a:t>
            </a:r>
            <a:endParaRPr lang="en-US" sz="1300" u="sng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667" y="874889"/>
            <a:ext cx="905933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Apologies: Absence and Video Cast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String Edits, Time Warps and Macromolecules  [</a:t>
            </a:r>
            <a:r>
              <a:rPr lang="en-US" sz="2400" dirty="0" err="1" smtClean="0">
                <a:latin typeface="Times New Roman"/>
                <a:cs typeface="Times New Roman"/>
              </a:rPr>
              <a:t>Sankoff</a:t>
            </a:r>
            <a:r>
              <a:rPr lang="en-US" sz="2400" dirty="0" smtClean="0">
                <a:latin typeface="Times New Roman"/>
                <a:cs typeface="Times New Roman"/>
              </a:rPr>
              <a:t> and </a:t>
            </a:r>
            <a:r>
              <a:rPr lang="en-US" sz="2400" dirty="0" err="1" smtClean="0">
                <a:latin typeface="Times New Roman"/>
                <a:cs typeface="Times New Roman"/>
              </a:rPr>
              <a:t>Kruskal</a:t>
            </a:r>
            <a:r>
              <a:rPr lang="en-US" sz="2400" dirty="0" smtClean="0">
                <a:latin typeface="Times New Roman"/>
                <a:cs typeface="Times New Roman"/>
              </a:rPr>
              <a:t>, 1983]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First time I met </a:t>
            </a:r>
            <a:r>
              <a:rPr lang="en-US" sz="2400" dirty="0" err="1" smtClean="0">
                <a:latin typeface="Times New Roman"/>
                <a:cs typeface="Times New Roman"/>
              </a:rPr>
              <a:t>Sankoff</a:t>
            </a:r>
            <a:r>
              <a:rPr lang="en-US" sz="2400" dirty="0" smtClean="0">
                <a:latin typeface="Times New Roman"/>
                <a:cs typeface="Times New Roman"/>
              </a:rPr>
              <a:t>:  </a:t>
            </a:r>
            <a:r>
              <a:rPr lang="en-US" sz="2400" dirty="0" smtClean="0">
                <a:latin typeface="Times New Roman"/>
                <a:cs typeface="Times New Roman"/>
              </a:rPr>
              <a:t>Baltimore Spring 1986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>
                <a:latin typeface="Times New Roman"/>
                <a:cs typeface="Times New Roman"/>
              </a:rPr>
              <a:t>Lieberman’s algorithm</a:t>
            </a:r>
          </a:p>
          <a:p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err="1" smtClean="0">
                <a:latin typeface="Times New Roman"/>
                <a:cs typeface="Times New Roman"/>
              </a:rPr>
              <a:t>Sankoff’s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First Talk when I was postdoc 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err="1" smtClean="0">
                <a:latin typeface="Times New Roman"/>
                <a:cs typeface="Times New Roman"/>
              </a:rPr>
              <a:t>PostDoc</a:t>
            </a:r>
            <a:r>
              <a:rPr lang="en-US" sz="2400" dirty="0" smtClean="0">
                <a:latin typeface="Times New Roman"/>
                <a:cs typeface="Times New Roman"/>
              </a:rPr>
              <a:t> with </a:t>
            </a:r>
            <a:r>
              <a:rPr lang="en-US" sz="2400" dirty="0" err="1" smtClean="0">
                <a:latin typeface="Times New Roman"/>
                <a:cs typeface="Times New Roman"/>
              </a:rPr>
              <a:t>Sankoff</a:t>
            </a:r>
            <a:r>
              <a:rPr lang="en-US" sz="2400" dirty="0" smtClean="0">
                <a:latin typeface="Times New Roman"/>
                <a:cs typeface="Times New Roman"/>
              </a:rPr>
              <a:t> 1988-89</a:t>
            </a:r>
          </a:p>
          <a:p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 I came from Doolittle, went to </a:t>
            </a:r>
            <a:r>
              <a:rPr lang="en-US" sz="2400" dirty="0" err="1" smtClean="0">
                <a:latin typeface="Times New Roman"/>
                <a:cs typeface="Times New Roman"/>
              </a:rPr>
              <a:t>Gojobori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dirty="0" smtClean="0">
                <a:latin typeface="Times New Roman"/>
                <a:cs typeface="Times New Roman"/>
              </a:rPr>
              <a:t>succeed </a:t>
            </a:r>
            <a:r>
              <a:rPr lang="en-US" sz="2400" dirty="0" smtClean="0">
                <a:latin typeface="Times New Roman"/>
                <a:cs typeface="Times New Roman"/>
              </a:rPr>
              <a:t>by John </a:t>
            </a:r>
            <a:r>
              <a:rPr lang="en-US" sz="2400" dirty="0" err="1" smtClean="0">
                <a:latin typeface="Times New Roman"/>
                <a:cs typeface="Times New Roman"/>
              </a:rPr>
              <a:t>Kececioglou</a:t>
            </a:r>
            <a:endParaRPr lang="en-US" sz="24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760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7" name="Picture 16" descr="SampledSpeci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5" r="17830"/>
          <a:stretch>
            <a:fillRect/>
          </a:stretch>
        </p:blipFill>
        <p:spPr bwMode="auto">
          <a:xfrm>
            <a:off x="152400" y="685800"/>
            <a:ext cx="3657600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8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29"/>
          <a:stretch>
            <a:fillRect/>
          </a:stretch>
        </p:blipFill>
        <p:spPr bwMode="auto">
          <a:xfrm>
            <a:off x="5867400" y="4298950"/>
            <a:ext cx="2640013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i="1" u="sng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SAPF </a:t>
            </a:r>
            <a:r>
              <a:rPr lang="en-US" sz="2800" b="1" i="1" u="sng">
                <a:solidFill>
                  <a:srgbClr val="D81217"/>
                </a:solidFill>
                <a:latin typeface="Times New Roman" charset="0"/>
                <a:cs typeface="Times New Roman" charset="0"/>
              </a:rPr>
              <a:t>- </a:t>
            </a:r>
            <a:r>
              <a:rPr lang="en-US" sz="2800" b="1" i="1" u="sng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</a:t>
            </a:r>
            <a:r>
              <a:rPr lang="en-US" sz="2800" b="1" i="1" u="sng">
                <a:solidFill>
                  <a:srgbClr val="D81217"/>
                </a:solidFill>
                <a:latin typeface="Times New Roman" charset="0"/>
                <a:cs typeface="Times New Roman" charset="0"/>
              </a:rPr>
              <a:t>tatistical </a:t>
            </a:r>
            <a:r>
              <a:rPr lang="en-US" sz="2800" b="1" i="1" u="sng">
                <a:solidFill>
                  <a:srgbClr val="0000FF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800" b="1" i="1" u="sng">
                <a:solidFill>
                  <a:srgbClr val="D81217"/>
                </a:solidFill>
                <a:latin typeface="Times New Roman" charset="0"/>
                <a:cs typeface="Times New Roman" charset="0"/>
              </a:rPr>
              <a:t>lignment and </a:t>
            </a:r>
            <a:r>
              <a:rPr lang="en-US" sz="2800" b="1" i="1" u="sng">
                <a:solidFill>
                  <a:srgbClr val="0000FF"/>
                </a:solidFill>
                <a:latin typeface="Times New Roman" charset="0"/>
                <a:cs typeface="Times New Roman" charset="0"/>
              </a:rPr>
              <a:t>P</a:t>
            </a:r>
            <a:r>
              <a:rPr lang="en-US" sz="2800" b="1" i="1" u="sng">
                <a:solidFill>
                  <a:srgbClr val="D81217"/>
                </a:solidFill>
                <a:latin typeface="Times New Roman" charset="0"/>
                <a:cs typeface="Times New Roman" charset="0"/>
              </a:rPr>
              <a:t>hylogenetic </a:t>
            </a:r>
            <a:r>
              <a:rPr lang="en-US" sz="2800" b="1" i="1" u="sng">
                <a:solidFill>
                  <a:srgbClr val="0000FF"/>
                </a:solidFill>
                <a:latin typeface="Times New Roman" charset="0"/>
                <a:cs typeface="Times New Roman" charset="0"/>
              </a:rPr>
              <a:t>F</a:t>
            </a:r>
            <a:r>
              <a:rPr lang="en-US" sz="2800" b="1" i="1" u="sng">
                <a:solidFill>
                  <a:srgbClr val="D81217"/>
                </a:solidFill>
                <a:latin typeface="Times New Roman" charset="0"/>
                <a:cs typeface="Times New Roman" charset="0"/>
              </a:rPr>
              <a:t>ootprinting</a:t>
            </a:r>
            <a:endParaRPr lang="en-US" sz="2800" i="1" u="sng">
              <a:latin typeface="Times New Roman" charset="0"/>
              <a:cs typeface="Times New Roman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462463"/>
            <a:ext cx="464820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519613" y="2133600"/>
            <a:ext cx="3044825" cy="989013"/>
            <a:chOff x="1488" y="2598"/>
            <a:chExt cx="3264" cy="1680"/>
          </a:xfrm>
        </p:grpSpPr>
        <p:sp>
          <p:nvSpPr>
            <p:cNvPr id="54294" name="Rectangle 36"/>
            <p:cNvSpPr>
              <a:spLocks noChangeArrowheads="1"/>
            </p:cNvSpPr>
            <p:nvPr/>
          </p:nvSpPr>
          <p:spPr bwMode="auto">
            <a:xfrm>
              <a:off x="1866" y="2688"/>
              <a:ext cx="268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Rectangle 37"/>
            <p:cNvSpPr>
              <a:spLocks noChangeArrowheads="1"/>
            </p:cNvSpPr>
            <p:nvPr/>
          </p:nvSpPr>
          <p:spPr bwMode="auto">
            <a:xfrm>
              <a:off x="1866" y="3696"/>
              <a:ext cx="268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Oval 38"/>
            <p:cNvSpPr>
              <a:spLocks noChangeArrowheads="1"/>
            </p:cNvSpPr>
            <p:nvPr/>
          </p:nvSpPr>
          <p:spPr bwMode="auto">
            <a:xfrm>
              <a:off x="1626" y="2715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Oval 39"/>
            <p:cNvSpPr>
              <a:spLocks noChangeArrowheads="1"/>
            </p:cNvSpPr>
            <p:nvPr/>
          </p:nvSpPr>
          <p:spPr bwMode="auto">
            <a:xfrm>
              <a:off x="1626" y="2811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Oval 40"/>
            <p:cNvSpPr>
              <a:spLocks noChangeArrowheads="1"/>
            </p:cNvSpPr>
            <p:nvPr/>
          </p:nvSpPr>
          <p:spPr bwMode="auto">
            <a:xfrm>
              <a:off x="1626" y="2907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9" name="Oval 41"/>
            <p:cNvSpPr>
              <a:spLocks noChangeArrowheads="1"/>
            </p:cNvSpPr>
            <p:nvPr/>
          </p:nvSpPr>
          <p:spPr bwMode="auto">
            <a:xfrm>
              <a:off x="1626" y="3099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0" name="Oval 42"/>
            <p:cNvSpPr>
              <a:spLocks noChangeArrowheads="1"/>
            </p:cNvSpPr>
            <p:nvPr/>
          </p:nvSpPr>
          <p:spPr bwMode="auto">
            <a:xfrm>
              <a:off x="1614" y="3717"/>
              <a:ext cx="48" cy="48"/>
            </a:xfrm>
            <a:prstGeom prst="ellipse">
              <a:avLst/>
            </a:prstGeom>
            <a:solidFill>
              <a:srgbClr val="E3020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1" name="Oval 43"/>
            <p:cNvSpPr>
              <a:spLocks noChangeArrowheads="1"/>
            </p:cNvSpPr>
            <p:nvPr/>
          </p:nvSpPr>
          <p:spPr bwMode="auto">
            <a:xfrm>
              <a:off x="1614" y="3813"/>
              <a:ext cx="48" cy="48"/>
            </a:xfrm>
            <a:prstGeom prst="ellipse">
              <a:avLst/>
            </a:prstGeom>
            <a:solidFill>
              <a:srgbClr val="E3020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2" name="Oval 44"/>
            <p:cNvSpPr>
              <a:spLocks noChangeArrowheads="1"/>
            </p:cNvSpPr>
            <p:nvPr/>
          </p:nvSpPr>
          <p:spPr bwMode="auto">
            <a:xfrm>
              <a:off x="1614" y="3909"/>
              <a:ext cx="48" cy="48"/>
            </a:xfrm>
            <a:prstGeom prst="ellipse">
              <a:avLst/>
            </a:prstGeom>
            <a:solidFill>
              <a:srgbClr val="E3020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3" name="Oval 45"/>
            <p:cNvSpPr>
              <a:spLocks noChangeArrowheads="1"/>
            </p:cNvSpPr>
            <p:nvPr/>
          </p:nvSpPr>
          <p:spPr bwMode="auto">
            <a:xfrm>
              <a:off x="1614" y="4101"/>
              <a:ext cx="48" cy="48"/>
            </a:xfrm>
            <a:prstGeom prst="ellipse">
              <a:avLst/>
            </a:prstGeom>
            <a:solidFill>
              <a:srgbClr val="E3020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4274" name="Object 2"/>
            <p:cNvGraphicFramePr>
              <a:graphicFrameLocks noChangeAspect="1"/>
            </p:cNvGraphicFramePr>
            <p:nvPr/>
          </p:nvGraphicFramePr>
          <p:xfrm>
            <a:off x="3009" y="3264"/>
            <a:ext cx="345" cy="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4" name="Equation" r:id="rId7" imgW="152400" imgH="139700" progId="Equation.3">
                    <p:embed/>
                  </p:oleObj>
                </mc:Choice>
                <mc:Fallback>
                  <p:oleObj name="Equation" r:id="rId7" imgW="1524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09" y="3264"/>
                          <a:ext cx="345" cy="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304" name="Text Box 47"/>
            <p:cNvSpPr txBox="1">
              <a:spLocks noChangeArrowheads="1"/>
            </p:cNvSpPr>
            <p:nvPr/>
          </p:nvSpPr>
          <p:spPr bwMode="auto">
            <a:xfrm rot="-18684">
              <a:off x="3276" y="3812"/>
              <a:ext cx="134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100" b="1">
                  <a:solidFill>
                    <a:srgbClr val="FA0906"/>
                  </a:solidFill>
                </a:rPr>
                <a:t>Signal HMM</a:t>
              </a:r>
            </a:p>
          </p:txBody>
        </p:sp>
        <p:sp>
          <p:nvSpPr>
            <p:cNvPr id="54305" name="Text Box 48"/>
            <p:cNvSpPr txBox="1">
              <a:spLocks noChangeArrowheads="1"/>
            </p:cNvSpPr>
            <p:nvPr/>
          </p:nvSpPr>
          <p:spPr bwMode="auto">
            <a:xfrm rot="-18684">
              <a:off x="3355" y="2784"/>
              <a:ext cx="1247" cy="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 b="1">
                  <a:solidFill>
                    <a:srgbClr val="1213FF"/>
                  </a:solidFill>
                </a:rPr>
                <a:t>Alignment HMM</a:t>
              </a:r>
            </a:p>
            <a:p>
              <a:pPr eaLnBrk="1" hangingPunct="1">
                <a:spcBef>
                  <a:spcPct val="50000"/>
                </a:spcBef>
              </a:pPr>
              <a:endParaRPr lang="en-US" sz="1000" b="1">
                <a:solidFill>
                  <a:srgbClr val="1213FF"/>
                </a:solidFill>
              </a:endParaRPr>
            </a:p>
          </p:txBody>
        </p:sp>
        <p:sp>
          <p:nvSpPr>
            <p:cNvPr id="54306" name="Rectangle 49"/>
            <p:cNvSpPr>
              <a:spLocks noChangeArrowheads="1"/>
            </p:cNvSpPr>
            <p:nvPr/>
          </p:nvSpPr>
          <p:spPr bwMode="auto">
            <a:xfrm>
              <a:off x="1488" y="2598"/>
              <a:ext cx="3264" cy="16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7" name="Line 50"/>
            <p:cNvSpPr>
              <a:spLocks noChangeShapeType="1"/>
            </p:cNvSpPr>
            <p:nvPr/>
          </p:nvSpPr>
          <p:spPr bwMode="auto">
            <a:xfrm>
              <a:off x="1914" y="27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8" name="Line 51"/>
            <p:cNvSpPr>
              <a:spLocks noChangeShapeType="1"/>
            </p:cNvSpPr>
            <p:nvPr/>
          </p:nvSpPr>
          <p:spPr bwMode="auto">
            <a:xfrm>
              <a:off x="2202" y="283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9" name="Line 52"/>
            <p:cNvSpPr>
              <a:spLocks noChangeShapeType="1"/>
            </p:cNvSpPr>
            <p:nvPr/>
          </p:nvSpPr>
          <p:spPr bwMode="auto">
            <a:xfrm>
              <a:off x="2586" y="292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0" name="Line 53"/>
            <p:cNvSpPr>
              <a:spLocks noChangeShapeType="1"/>
            </p:cNvSpPr>
            <p:nvPr/>
          </p:nvSpPr>
          <p:spPr bwMode="auto">
            <a:xfrm>
              <a:off x="2451" y="30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1" name="Line 54"/>
            <p:cNvSpPr>
              <a:spLocks noChangeShapeType="1"/>
            </p:cNvSpPr>
            <p:nvPr/>
          </p:nvSpPr>
          <p:spPr bwMode="auto">
            <a:xfrm>
              <a:off x="2922" y="3765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2" name="Line 55"/>
            <p:cNvSpPr>
              <a:spLocks noChangeShapeType="1"/>
            </p:cNvSpPr>
            <p:nvPr/>
          </p:nvSpPr>
          <p:spPr bwMode="auto">
            <a:xfrm>
              <a:off x="2010" y="393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3" name="Line 56"/>
            <p:cNvSpPr>
              <a:spLocks noChangeShapeType="1"/>
            </p:cNvSpPr>
            <p:nvPr/>
          </p:nvSpPr>
          <p:spPr bwMode="auto">
            <a:xfrm>
              <a:off x="2298" y="40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4" name="Line 57"/>
            <p:cNvSpPr>
              <a:spLocks noChangeShapeType="1"/>
            </p:cNvSpPr>
            <p:nvPr/>
          </p:nvSpPr>
          <p:spPr bwMode="auto">
            <a:xfrm>
              <a:off x="1914" y="38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135438" y="990600"/>
            <a:ext cx="3352800" cy="885825"/>
            <a:chOff x="228600" y="4343400"/>
            <a:chExt cx="3352800" cy="886067"/>
          </a:xfrm>
        </p:grpSpPr>
        <p:cxnSp>
          <p:nvCxnSpPr>
            <p:cNvPr id="54288" name="Straight Connector 5"/>
            <p:cNvCxnSpPr>
              <a:cxnSpLocks noChangeShapeType="1"/>
            </p:cNvCxnSpPr>
            <p:nvPr/>
          </p:nvCxnSpPr>
          <p:spPr bwMode="auto">
            <a:xfrm>
              <a:off x="838565" y="4494080"/>
              <a:ext cx="2742835" cy="158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289" name="Straight Connector 10"/>
            <p:cNvCxnSpPr>
              <a:cxnSpLocks noChangeShapeType="1"/>
            </p:cNvCxnSpPr>
            <p:nvPr/>
          </p:nvCxnSpPr>
          <p:spPr bwMode="auto">
            <a:xfrm>
              <a:off x="838565" y="4722481"/>
              <a:ext cx="2742835" cy="158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290" name="Straight Connector 11"/>
            <p:cNvCxnSpPr>
              <a:cxnSpLocks noChangeShapeType="1"/>
            </p:cNvCxnSpPr>
            <p:nvPr/>
          </p:nvCxnSpPr>
          <p:spPr bwMode="auto">
            <a:xfrm>
              <a:off x="838565" y="5103148"/>
              <a:ext cx="2742835" cy="15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291" name="TextBox 12"/>
            <p:cNvSpPr txBox="1">
              <a:spLocks noChangeArrowheads="1"/>
            </p:cNvSpPr>
            <p:nvPr/>
          </p:nvSpPr>
          <p:spPr bwMode="auto">
            <a:xfrm>
              <a:off x="238521" y="4343400"/>
              <a:ext cx="380949" cy="276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b="1" i="1"/>
                <a:t>1</a:t>
              </a:r>
            </a:p>
          </p:txBody>
        </p:sp>
        <p:sp>
          <p:nvSpPr>
            <p:cNvPr id="54292" name="TextBox 13"/>
            <p:cNvSpPr txBox="1">
              <a:spLocks noChangeArrowheads="1"/>
            </p:cNvSpPr>
            <p:nvPr/>
          </p:nvSpPr>
          <p:spPr bwMode="auto">
            <a:xfrm>
              <a:off x="228600" y="4571800"/>
              <a:ext cx="380949" cy="276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b="1" i="1"/>
                <a:t>2</a:t>
              </a:r>
            </a:p>
          </p:txBody>
        </p:sp>
        <p:sp>
          <p:nvSpPr>
            <p:cNvPr id="54293" name="TextBox 14"/>
            <p:cNvSpPr txBox="1">
              <a:spLocks noChangeArrowheads="1"/>
            </p:cNvSpPr>
            <p:nvPr/>
          </p:nvSpPr>
          <p:spPr bwMode="auto">
            <a:xfrm>
              <a:off x="238521" y="4952468"/>
              <a:ext cx="67587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b="1" i="1"/>
                <a:t>Target</a:t>
              </a:r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7640638" y="2120900"/>
            <a:ext cx="1655762" cy="307975"/>
            <a:chOff x="7639844" y="1968302"/>
            <a:chExt cx="1656556" cy="307777"/>
          </a:xfrm>
        </p:grpSpPr>
        <p:cxnSp>
          <p:nvCxnSpPr>
            <p:cNvPr id="54286" name="Straight Arrow Connector 39"/>
            <p:cNvCxnSpPr>
              <a:cxnSpLocks noChangeShapeType="1"/>
            </p:cNvCxnSpPr>
            <p:nvPr/>
          </p:nvCxnSpPr>
          <p:spPr bwMode="auto">
            <a:xfrm rot="10800000">
              <a:off x="7639844" y="2132011"/>
              <a:ext cx="5334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287" name="TextBox 40"/>
            <p:cNvSpPr txBox="1">
              <a:spLocks noChangeArrowheads="1"/>
            </p:cNvSpPr>
            <p:nvPr/>
          </p:nvSpPr>
          <p:spPr bwMode="auto">
            <a:xfrm>
              <a:off x="8229600" y="1968302"/>
              <a:ext cx="1066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i="1"/>
                <a:t>Sum out</a:t>
              </a:r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640638" y="2740025"/>
            <a:ext cx="1655762" cy="307975"/>
            <a:chOff x="7639844" y="2587823"/>
            <a:chExt cx="1656556" cy="307777"/>
          </a:xfrm>
        </p:grpSpPr>
        <p:cxnSp>
          <p:nvCxnSpPr>
            <p:cNvPr id="54284" name="Straight Arrow Connector 41"/>
            <p:cNvCxnSpPr>
              <a:cxnSpLocks noChangeShapeType="1"/>
            </p:cNvCxnSpPr>
            <p:nvPr/>
          </p:nvCxnSpPr>
          <p:spPr bwMode="auto">
            <a:xfrm rot="10800000">
              <a:off x="7639844" y="2751532"/>
              <a:ext cx="533400" cy="15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285" name="TextBox 42"/>
            <p:cNvSpPr txBox="1">
              <a:spLocks noChangeArrowheads="1"/>
            </p:cNvSpPr>
            <p:nvPr/>
          </p:nvSpPr>
          <p:spPr bwMode="auto">
            <a:xfrm>
              <a:off x="8229600" y="2587823"/>
              <a:ext cx="1066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b="1" i="1"/>
                <a:t>Annotate</a:t>
              </a:r>
            </a:p>
          </p:txBody>
        </p:sp>
      </p:grpSp>
      <p:pic>
        <p:nvPicPr>
          <p:cNvPr id="54283" name="Picture 4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0" y="6510338"/>
            <a:ext cx="2311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07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-10795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i="1" u="sng">
                <a:solidFill>
                  <a:srgbClr val="FF0000"/>
                </a:solidFill>
                <a:latin typeface="Times New Roman" charset="0"/>
                <a:cs typeface="Times New Roman" charset="0"/>
              </a:rPr>
              <a:t>Non-biological Genealogical Structures</a:t>
            </a:r>
            <a:endParaRPr lang="en-US" sz="1000" i="1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36867" name="TextBox 3"/>
          <p:cNvSpPr txBox="1">
            <a:spLocks noChangeArrowheads="1"/>
          </p:cNvSpPr>
          <p:nvPr/>
        </p:nvSpPr>
        <p:spPr bwMode="auto">
          <a:xfrm rot="-5400000">
            <a:off x="7374732" y="1431131"/>
            <a:ext cx="3200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800">
              <a:solidFill>
                <a:srgbClr val="000000"/>
              </a:solidFill>
              <a:latin typeface="Times New Roman" charset="0"/>
              <a:cs typeface="Consolas" charset="0"/>
            </a:endParaRPr>
          </a:p>
          <a:p>
            <a:pPr eaLnBrk="1" hangingPunct="1"/>
            <a:r>
              <a:rPr lang="en-US" sz="800" u="sng">
                <a:solidFill>
                  <a:srgbClr val="0000FF"/>
                </a:solidFill>
                <a:latin typeface="Times New Roman" charset="0"/>
                <a:cs typeface="Consolas" charset="0"/>
              </a:rPr>
              <a:t>http://math.berkeley.edu/~rbradley/papers/manual.pdf</a:t>
            </a:r>
            <a:endParaRPr lang="en-US" sz="800">
              <a:latin typeface="Times New Roman" charset="0"/>
              <a:cs typeface="Times New Roman" charset="0"/>
            </a:endParaRPr>
          </a:p>
        </p:txBody>
      </p:sp>
      <p:grpSp>
        <p:nvGrpSpPr>
          <p:cNvPr id="36935" name="Group 87"/>
          <p:cNvGrpSpPr>
            <a:grpSpLocks/>
          </p:cNvGrpSpPr>
          <p:nvPr/>
        </p:nvGrpSpPr>
        <p:grpSpPr bwMode="auto">
          <a:xfrm>
            <a:off x="4267200" y="762000"/>
            <a:ext cx="3429000" cy="1676400"/>
            <a:chOff x="0" y="2715071"/>
            <a:chExt cx="3429000" cy="1676400"/>
          </a:xfrm>
        </p:grpSpPr>
        <p:grpSp>
          <p:nvGrpSpPr>
            <p:cNvPr id="36938" name="Group 35"/>
            <p:cNvGrpSpPr>
              <a:grpSpLocks/>
            </p:cNvGrpSpPr>
            <p:nvPr/>
          </p:nvGrpSpPr>
          <p:grpSpPr bwMode="auto">
            <a:xfrm>
              <a:off x="990600" y="3172271"/>
              <a:ext cx="1524000" cy="1219200"/>
              <a:chOff x="228600" y="2667000"/>
              <a:chExt cx="1524000" cy="1219200"/>
            </a:xfrm>
          </p:grpSpPr>
          <p:sp>
            <p:nvSpPr>
              <p:cNvPr id="36950" name="TextBox 15"/>
              <p:cNvSpPr txBox="1">
                <a:spLocks noChangeArrowheads="1"/>
              </p:cNvSpPr>
              <p:nvPr/>
            </p:nvSpPr>
            <p:spPr bwMode="auto">
              <a:xfrm>
                <a:off x="381000" y="266700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1</a:t>
                </a:r>
              </a:p>
            </p:txBody>
          </p:sp>
          <p:sp>
            <p:nvSpPr>
              <p:cNvPr id="36951" name="TextBox 16"/>
              <p:cNvSpPr txBox="1">
                <a:spLocks noChangeArrowheads="1"/>
              </p:cNvSpPr>
              <p:nvPr/>
            </p:nvSpPr>
            <p:spPr bwMode="auto">
              <a:xfrm>
                <a:off x="762001" y="3152001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3</a:t>
                </a:r>
              </a:p>
            </p:txBody>
          </p:sp>
          <p:sp>
            <p:nvSpPr>
              <p:cNvPr id="36952" name="TextBox 17"/>
              <p:cNvSpPr txBox="1">
                <a:spLocks noChangeArrowheads="1"/>
              </p:cNvSpPr>
              <p:nvPr/>
            </p:nvSpPr>
            <p:spPr bwMode="auto">
              <a:xfrm>
                <a:off x="1229122" y="3609201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k</a:t>
                </a:r>
              </a:p>
            </p:txBody>
          </p:sp>
          <p:sp>
            <p:nvSpPr>
              <p:cNvPr id="36953" name="TextBox 21"/>
              <p:cNvSpPr txBox="1">
                <a:spLocks noChangeArrowheads="1"/>
              </p:cNvSpPr>
              <p:nvPr/>
            </p:nvSpPr>
            <p:spPr bwMode="auto">
              <a:xfrm>
                <a:off x="1371600" y="266700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2</a:t>
                </a:r>
              </a:p>
            </p:txBody>
          </p:sp>
          <p:sp>
            <p:nvSpPr>
              <p:cNvPr id="36954" name="TextBox 22"/>
              <p:cNvSpPr txBox="1">
                <a:spLocks noChangeArrowheads="1"/>
              </p:cNvSpPr>
              <p:nvPr/>
            </p:nvSpPr>
            <p:spPr bwMode="auto">
              <a:xfrm>
                <a:off x="228600" y="3609201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4</a:t>
                </a:r>
              </a:p>
            </p:txBody>
          </p:sp>
        </p:grpSp>
        <p:grpSp>
          <p:nvGrpSpPr>
            <p:cNvPr id="36939" name="Group 39"/>
            <p:cNvGrpSpPr>
              <a:grpSpLocks/>
            </p:cNvGrpSpPr>
            <p:nvPr/>
          </p:nvGrpSpPr>
          <p:grpSpPr bwMode="auto">
            <a:xfrm>
              <a:off x="1125538" y="3448496"/>
              <a:ext cx="969962" cy="715963"/>
              <a:chOff x="1124744" y="2943998"/>
              <a:chExt cx="970757" cy="714808"/>
            </a:xfrm>
          </p:grpSpPr>
          <p:cxnSp>
            <p:nvCxnSpPr>
              <p:cNvPr id="36946" name="Straight Connector 25"/>
              <p:cNvCxnSpPr>
                <a:cxnSpLocks noChangeShapeType="1"/>
              </p:cNvCxnSpPr>
              <p:nvPr/>
            </p:nvCxnSpPr>
            <p:spPr bwMode="auto">
              <a:xfrm rot="16200000" flipH="1">
                <a:off x="1300550" y="2938849"/>
                <a:ext cx="256401" cy="266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947" name="Straight Connector 2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833950" y="2890451"/>
                <a:ext cx="180201" cy="342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948" name="Straight Connector 2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174944" y="3289906"/>
                <a:ext cx="318700" cy="419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949" name="Straight Connector 31"/>
              <p:cNvCxnSpPr>
                <a:cxnSpLocks noChangeShapeType="1"/>
              </p:cNvCxnSpPr>
              <p:nvPr/>
            </p:nvCxnSpPr>
            <p:spPr bwMode="auto">
              <a:xfrm rot="16200000" flipV="1">
                <a:off x="1729769" y="3362532"/>
                <a:ext cx="256401" cy="2766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6940" name="TextBox 36"/>
            <p:cNvSpPr txBox="1">
              <a:spLocks noChangeArrowheads="1"/>
            </p:cNvSpPr>
            <p:nvPr/>
          </p:nvSpPr>
          <p:spPr bwMode="auto">
            <a:xfrm>
              <a:off x="0" y="2715071"/>
              <a:ext cx="14478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b="1" i="1">
                  <a:latin typeface="Times New Roman" charset="0"/>
                  <a:cs typeface="Times New Roman" charset="0"/>
                </a:rPr>
                <a:t>Spanning tree</a:t>
              </a:r>
            </a:p>
          </p:txBody>
        </p:sp>
        <p:sp>
          <p:nvSpPr>
            <p:cNvPr id="36941" name="TextBox 38"/>
            <p:cNvSpPr txBox="1">
              <a:spLocks noChangeArrowheads="1"/>
            </p:cNvSpPr>
            <p:nvPr/>
          </p:nvSpPr>
          <p:spPr bwMode="auto">
            <a:xfrm>
              <a:off x="1676400" y="2715071"/>
              <a:ext cx="17526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b="1" i="1">
                  <a:latin typeface="Times New Roman" charset="0"/>
                  <a:cs typeface="Times New Roman" charset="0"/>
                </a:rPr>
                <a:t>Additional edges</a:t>
              </a:r>
            </a:p>
          </p:txBody>
        </p:sp>
        <p:cxnSp>
          <p:nvCxnSpPr>
            <p:cNvPr id="36942" name="Straight Connector 41"/>
            <p:cNvCxnSpPr>
              <a:cxnSpLocks noChangeShapeType="1"/>
            </p:cNvCxnSpPr>
            <p:nvPr/>
          </p:nvCxnSpPr>
          <p:spPr bwMode="auto">
            <a:xfrm rot="5400000">
              <a:off x="934834" y="3695904"/>
              <a:ext cx="457608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43" name="Straight Connector 43"/>
            <p:cNvCxnSpPr>
              <a:cxnSpLocks noChangeShapeType="1"/>
            </p:cNvCxnSpPr>
            <p:nvPr/>
          </p:nvCxnSpPr>
          <p:spPr bwMode="auto">
            <a:xfrm>
              <a:off x="1295400" y="4189412"/>
              <a:ext cx="619522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44" name="Straight Connector 45"/>
            <p:cNvCxnSpPr>
              <a:cxnSpLocks noChangeShapeType="1"/>
            </p:cNvCxnSpPr>
            <p:nvPr/>
          </p:nvCxnSpPr>
          <p:spPr bwMode="auto">
            <a:xfrm>
              <a:off x="1447800" y="3276600"/>
              <a:ext cx="533401" cy="13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45" name="Straight Connector 47"/>
            <p:cNvCxnSpPr>
              <a:cxnSpLocks noChangeShapeType="1"/>
            </p:cNvCxnSpPr>
            <p:nvPr/>
          </p:nvCxnSpPr>
          <p:spPr bwMode="auto">
            <a:xfrm rot="5400000">
              <a:off x="1904939" y="3733862"/>
              <a:ext cx="561702" cy="1043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" name="Group 1"/>
          <p:cNvGrpSpPr/>
          <p:nvPr/>
        </p:nvGrpSpPr>
        <p:grpSpPr>
          <a:xfrm>
            <a:off x="76200" y="1114425"/>
            <a:ext cx="3200400" cy="1295400"/>
            <a:chOff x="76200" y="1114425"/>
            <a:chExt cx="3200400" cy="1295400"/>
          </a:xfrm>
        </p:grpSpPr>
        <p:grpSp>
          <p:nvGrpSpPr>
            <p:cNvPr id="36934" name="Group 23"/>
            <p:cNvGrpSpPr>
              <a:grpSpLocks/>
            </p:cNvGrpSpPr>
            <p:nvPr/>
          </p:nvGrpSpPr>
          <p:grpSpPr bwMode="auto">
            <a:xfrm>
              <a:off x="295275" y="1524000"/>
              <a:ext cx="2981325" cy="885825"/>
              <a:chOff x="294878" y="914400"/>
              <a:chExt cx="2981722" cy="886599"/>
            </a:xfrm>
          </p:grpSpPr>
          <p:cxnSp>
            <p:nvCxnSpPr>
              <p:cNvPr id="36955" name="Straight Connector 5"/>
              <p:cNvCxnSpPr>
                <a:cxnSpLocks noChangeShapeType="1"/>
              </p:cNvCxnSpPr>
              <p:nvPr/>
            </p:nvCxnSpPr>
            <p:spPr bwMode="auto">
              <a:xfrm>
                <a:off x="533400" y="1065212"/>
                <a:ext cx="2743200" cy="15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956" name="Straight Connector 10"/>
              <p:cNvCxnSpPr>
                <a:cxnSpLocks noChangeShapeType="1"/>
              </p:cNvCxnSpPr>
              <p:nvPr/>
            </p:nvCxnSpPr>
            <p:spPr bwMode="auto">
              <a:xfrm>
                <a:off x="533400" y="1293812"/>
                <a:ext cx="2743200" cy="15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957" name="Straight Connector 11"/>
              <p:cNvCxnSpPr>
                <a:cxnSpLocks noChangeShapeType="1"/>
              </p:cNvCxnSpPr>
              <p:nvPr/>
            </p:nvCxnSpPr>
            <p:spPr bwMode="auto">
              <a:xfrm>
                <a:off x="533400" y="1674812"/>
                <a:ext cx="2743200" cy="15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958" name="TextBox 12"/>
              <p:cNvSpPr txBox="1">
                <a:spLocks noChangeArrowheads="1"/>
              </p:cNvSpPr>
              <p:nvPr/>
            </p:nvSpPr>
            <p:spPr bwMode="auto">
              <a:xfrm>
                <a:off x="304800" y="91440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1</a:t>
                </a:r>
              </a:p>
            </p:txBody>
          </p:sp>
          <p:sp>
            <p:nvSpPr>
              <p:cNvPr id="36959" name="TextBox 13"/>
              <p:cNvSpPr txBox="1">
                <a:spLocks noChangeArrowheads="1"/>
              </p:cNvSpPr>
              <p:nvPr/>
            </p:nvSpPr>
            <p:spPr bwMode="auto">
              <a:xfrm>
                <a:off x="294878" y="114300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2</a:t>
                </a:r>
              </a:p>
            </p:txBody>
          </p:sp>
          <p:sp>
            <p:nvSpPr>
              <p:cNvPr id="36960" name="TextBox 14"/>
              <p:cNvSpPr txBox="1">
                <a:spLocks noChangeArrowheads="1"/>
              </p:cNvSpPr>
              <p:nvPr/>
            </p:nvSpPr>
            <p:spPr bwMode="auto">
              <a:xfrm>
                <a:off x="304800" y="152400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k</a:t>
                </a:r>
              </a:p>
            </p:txBody>
          </p:sp>
        </p:grpSp>
        <p:sp>
          <p:nvSpPr>
            <p:cNvPr id="36936" name="TextBox 57"/>
            <p:cNvSpPr txBox="1">
              <a:spLocks noChangeArrowheads="1"/>
            </p:cNvSpPr>
            <p:nvPr/>
          </p:nvSpPr>
          <p:spPr bwMode="auto">
            <a:xfrm>
              <a:off x="76200" y="1114425"/>
              <a:ext cx="32004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b="1" i="1">
                  <a:latin typeface="Times New Roman" charset="0"/>
                  <a:cs typeface="Times New Roman" charset="0"/>
                </a:rPr>
                <a:t>Data – k genomes/sequences:</a:t>
              </a:r>
            </a:p>
          </p:txBody>
        </p:sp>
      </p:grpSp>
      <p:sp>
        <p:nvSpPr>
          <p:cNvPr id="36937" name="TextBox 88"/>
          <p:cNvSpPr txBox="1">
            <a:spLocks noChangeArrowheads="1"/>
          </p:cNvSpPr>
          <p:nvPr/>
        </p:nvSpPr>
        <p:spPr bwMode="auto">
          <a:xfrm>
            <a:off x="0" y="636588"/>
            <a:ext cx="3733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b="1" i="1" u="sng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Fast Statistical Alignment:</a:t>
            </a:r>
          </a:p>
        </p:txBody>
      </p:sp>
      <p:sp>
        <p:nvSpPr>
          <p:cNvPr id="36873" name="TextBox 3"/>
          <p:cNvSpPr txBox="1">
            <a:spLocks noChangeArrowheads="1"/>
          </p:cNvSpPr>
          <p:nvPr/>
        </p:nvSpPr>
        <p:spPr bwMode="auto">
          <a:xfrm>
            <a:off x="0" y="2465388"/>
            <a:ext cx="85344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b="1" i="1" u="sng">
                <a:solidFill>
                  <a:srgbClr val="0000FF"/>
                </a:solidFill>
                <a:latin typeface="Times New Roman" charset="0"/>
                <a:cs typeface="Times New Roman" charset="0"/>
              </a:rPr>
              <a:t>Li-Stephens approximation to recombination-coalescent likelihood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33400" y="2895600"/>
            <a:ext cx="7848600" cy="1731963"/>
            <a:chOff x="533400" y="2895600"/>
            <a:chExt cx="7848600" cy="1731963"/>
          </a:xfrm>
        </p:grpSpPr>
        <p:grpSp>
          <p:nvGrpSpPr>
            <p:cNvPr id="36874" name="Group 61"/>
            <p:cNvGrpSpPr>
              <a:grpSpLocks/>
            </p:cNvGrpSpPr>
            <p:nvPr/>
          </p:nvGrpSpPr>
          <p:grpSpPr bwMode="auto">
            <a:xfrm>
              <a:off x="533400" y="3235325"/>
              <a:ext cx="7848600" cy="338138"/>
              <a:chOff x="609600" y="949325"/>
              <a:chExt cx="7848600" cy="338138"/>
            </a:xfrm>
          </p:grpSpPr>
          <p:sp>
            <p:nvSpPr>
              <p:cNvPr id="36932" name="TextBox 16"/>
              <p:cNvSpPr txBox="1">
                <a:spLocks noChangeArrowheads="1"/>
              </p:cNvSpPr>
              <p:nvPr/>
            </p:nvSpPr>
            <p:spPr bwMode="auto">
              <a:xfrm>
                <a:off x="609600" y="949325"/>
                <a:ext cx="457200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b="1" i="1">
                    <a:latin typeface="Times New Roman" charset="0"/>
                    <a:cs typeface="Times New Roman" charset="0"/>
                  </a:rPr>
                  <a:t>1</a:t>
                </a:r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>
                <a:off x="1066800" y="1179513"/>
                <a:ext cx="7391400" cy="1587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75" name="Group 62"/>
            <p:cNvGrpSpPr>
              <a:grpSpLocks/>
            </p:cNvGrpSpPr>
            <p:nvPr/>
          </p:nvGrpSpPr>
          <p:grpSpPr bwMode="auto">
            <a:xfrm>
              <a:off x="533400" y="3582988"/>
              <a:ext cx="7848600" cy="338137"/>
              <a:chOff x="609600" y="1296988"/>
              <a:chExt cx="7848600" cy="338137"/>
            </a:xfrm>
          </p:grpSpPr>
          <p:sp>
            <p:nvSpPr>
              <p:cNvPr id="36930" name="TextBox 17"/>
              <p:cNvSpPr txBox="1">
                <a:spLocks noChangeArrowheads="1"/>
              </p:cNvSpPr>
              <p:nvPr/>
            </p:nvSpPr>
            <p:spPr bwMode="auto">
              <a:xfrm>
                <a:off x="609600" y="1296988"/>
                <a:ext cx="457200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b="1" i="1">
                    <a:latin typeface="Times New Roman" charset="0"/>
                    <a:cs typeface="Times New Roman" charset="0"/>
                  </a:rPr>
                  <a:t>2</a:t>
                </a:r>
              </a:p>
            </p:txBody>
          </p:sp>
          <p:cxnSp>
            <p:nvCxnSpPr>
              <p:cNvPr id="96" name="Straight Connector 95"/>
              <p:cNvCxnSpPr/>
              <p:nvPr/>
            </p:nvCxnSpPr>
            <p:spPr>
              <a:xfrm>
                <a:off x="1066800" y="1482725"/>
                <a:ext cx="73914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76" name="Group 64"/>
            <p:cNvGrpSpPr>
              <a:grpSpLocks/>
            </p:cNvGrpSpPr>
            <p:nvPr/>
          </p:nvGrpSpPr>
          <p:grpSpPr bwMode="auto">
            <a:xfrm>
              <a:off x="533400" y="3929063"/>
              <a:ext cx="7848600" cy="339725"/>
              <a:chOff x="609600" y="1643063"/>
              <a:chExt cx="7848600" cy="339725"/>
            </a:xfrm>
          </p:grpSpPr>
          <p:sp>
            <p:nvSpPr>
              <p:cNvPr id="36927" name="TextBox 18"/>
              <p:cNvSpPr txBox="1">
                <a:spLocks noChangeArrowheads="1"/>
              </p:cNvSpPr>
              <p:nvPr/>
            </p:nvSpPr>
            <p:spPr bwMode="auto">
              <a:xfrm>
                <a:off x="609600" y="1643063"/>
                <a:ext cx="45720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b="1" i="1">
                    <a:latin typeface="Times New Roman" charset="0"/>
                    <a:cs typeface="Times New Roman" charset="0"/>
                  </a:rPr>
                  <a:t>3</a:t>
                </a:r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1066800" y="1785938"/>
                <a:ext cx="3484563" cy="1587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4551363" y="1785938"/>
                <a:ext cx="3906837" cy="1587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Straight Connector 100"/>
            <p:cNvCxnSpPr/>
            <p:nvPr/>
          </p:nvCxnSpPr>
          <p:spPr bwMode="auto">
            <a:xfrm>
              <a:off x="990600" y="3997325"/>
              <a:ext cx="2955925" cy="1588"/>
            </a:xfrm>
            <a:prstGeom prst="line">
              <a:avLst/>
            </a:prstGeom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auto">
            <a:xfrm>
              <a:off x="3946525" y="4000500"/>
              <a:ext cx="4435475" cy="1588"/>
            </a:xfrm>
            <a:prstGeom prst="line">
              <a:avLst/>
            </a:prstGeom>
            <a:ln w="63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879" name="Group 70"/>
            <p:cNvGrpSpPr>
              <a:grpSpLocks/>
            </p:cNvGrpSpPr>
            <p:nvPr/>
          </p:nvGrpSpPr>
          <p:grpSpPr bwMode="auto">
            <a:xfrm>
              <a:off x="533400" y="4276725"/>
              <a:ext cx="7848600" cy="338138"/>
              <a:chOff x="609600" y="1990725"/>
              <a:chExt cx="7848600" cy="338138"/>
            </a:xfrm>
          </p:grpSpPr>
          <p:sp>
            <p:nvSpPr>
              <p:cNvPr id="36924" name="TextBox 19"/>
              <p:cNvSpPr txBox="1">
                <a:spLocks noChangeArrowheads="1"/>
              </p:cNvSpPr>
              <p:nvPr/>
            </p:nvSpPr>
            <p:spPr bwMode="auto">
              <a:xfrm>
                <a:off x="609600" y="1990725"/>
                <a:ext cx="457200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b="1" i="1">
                    <a:latin typeface="Times New Roman" charset="0"/>
                    <a:cs typeface="Times New Roman" charset="0"/>
                  </a:rPr>
                  <a:t>4</a:t>
                </a:r>
              </a:p>
            </p:txBody>
          </p:sp>
          <p:cxnSp>
            <p:nvCxnSpPr>
              <p:cNvPr id="105" name="Straight Connector 104"/>
              <p:cNvCxnSpPr/>
              <p:nvPr/>
            </p:nvCxnSpPr>
            <p:spPr>
              <a:xfrm>
                <a:off x="1066800" y="2106613"/>
                <a:ext cx="3484563" cy="1587"/>
              </a:xfrm>
              <a:prstGeom prst="line">
                <a:avLst/>
              </a:prstGeom>
              <a:ln>
                <a:solidFill>
                  <a:srgbClr val="0CA32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4551363" y="2106613"/>
                <a:ext cx="3906837" cy="1587"/>
              </a:xfrm>
              <a:prstGeom prst="line">
                <a:avLst/>
              </a:prstGeom>
              <a:ln>
                <a:solidFill>
                  <a:srgbClr val="0CA323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Connector 106"/>
            <p:cNvCxnSpPr/>
            <p:nvPr/>
          </p:nvCxnSpPr>
          <p:spPr bwMode="auto">
            <a:xfrm>
              <a:off x="990600" y="4302125"/>
              <a:ext cx="1689100" cy="1588"/>
            </a:xfrm>
            <a:prstGeom prst="line">
              <a:avLst/>
            </a:prstGeom>
            <a:ln w="63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auto">
            <a:xfrm>
              <a:off x="2679700" y="4302125"/>
              <a:ext cx="3719513" cy="1588"/>
            </a:xfrm>
            <a:prstGeom prst="line">
              <a:avLst/>
            </a:prstGeom>
            <a:ln w="63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auto">
            <a:xfrm>
              <a:off x="6375400" y="4302125"/>
              <a:ext cx="2006600" cy="1588"/>
            </a:xfrm>
            <a:prstGeom prst="line">
              <a:avLst/>
            </a:prstGeom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885" name="Group 68"/>
            <p:cNvGrpSpPr>
              <a:grpSpLocks/>
            </p:cNvGrpSpPr>
            <p:nvPr/>
          </p:nvGrpSpPr>
          <p:grpSpPr bwMode="auto">
            <a:xfrm>
              <a:off x="3810000" y="2895600"/>
              <a:ext cx="457200" cy="1720850"/>
              <a:chOff x="3886200" y="609600"/>
              <a:chExt cx="457200" cy="1720850"/>
            </a:xfrm>
          </p:grpSpPr>
          <p:sp>
            <p:nvSpPr>
              <p:cNvPr id="36915" name="TextBox 18"/>
              <p:cNvSpPr txBox="1">
                <a:spLocks noChangeArrowheads="1"/>
              </p:cNvSpPr>
              <p:nvPr/>
            </p:nvSpPr>
            <p:spPr bwMode="auto">
              <a:xfrm>
                <a:off x="3886200" y="609600"/>
                <a:ext cx="45720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b="1" i="1">
                    <a:latin typeface="Times New Roman" charset="0"/>
                    <a:cs typeface="Times New Roman" charset="0"/>
                  </a:rPr>
                  <a:t>3</a:t>
                </a: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3318669" y="1643856"/>
                <a:ext cx="1371600" cy="1588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86" name="Group 71"/>
            <p:cNvGrpSpPr>
              <a:grpSpLocks/>
            </p:cNvGrpSpPr>
            <p:nvPr/>
          </p:nvGrpSpPr>
          <p:grpSpPr bwMode="auto">
            <a:xfrm>
              <a:off x="2524125" y="2906713"/>
              <a:ext cx="4181475" cy="1720850"/>
              <a:chOff x="2600325" y="620713"/>
              <a:chExt cx="4181475" cy="1720850"/>
            </a:xfrm>
          </p:grpSpPr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066132" y="1634331"/>
                <a:ext cx="1371600" cy="1587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912" name="TextBox 19"/>
              <p:cNvSpPr txBox="1">
                <a:spLocks noChangeArrowheads="1"/>
              </p:cNvSpPr>
              <p:nvPr/>
            </p:nvSpPr>
            <p:spPr bwMode="auto">
              <a:xfrm>
                <a:off x="2600325" y="623888"/>
                <a:ext cx="457200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b="1" i="1">
                    <a:latin typeface="Times New Roman" charset="0"/>
                    <a:cs typeface="Times New Roman" charset="0"/>
                  </a:rPr>
                  <a:t>4</a:t>
                </a:r>
              </a:p>
            </p:txBody>
          </p:sp>
          <p:sp>
            <p:nvSpPr>
              <p:cNvPr id="36913" name="TextBox 19"/>
              <p:cNvSpPr txBox="1">
                <a:spLocks noChangeArrowheads="1"/>
              </p:cNvSpPr>
              <p:nvPr/>
            </p:nvSpPr>
            <p:spPr bwMode="auto">
              <a:xfrm>
                <a:off x="6324600" y="620713"/>
                <a:ext cx="457200" cy="338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b="1" i="1">
                    <a:latin typeface="Times New Roman" charset="0"/>
                    <a:cs typeface="Times New Roman" charset="0"/>
                  </a:rPr>
                  <a:t>4</a:t>
                </a:r>
              </a:p>
            </p:txBody>
          </p: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5790407" y="1654969"/>
                <a:ext cx="1371600" cy="1587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/>
          <p:nvPr/>
        </p:nvGrpSpPr>
        <p:grpSpPr>
          <a:xfrm>
            <a:off x="1143000" y="4495800"/>
            <a:ext cx="6781800" cy="1143000"/>
            <a:chOff x="1143000" y="4495800"/>
            <a:chExt cx="6781800" cy="1143000"/>
          </a:xfrm>
        </p:grpSpPr>
        <p:grpSp>
          <p:nvGrpSpPr>
            <p:cNvPr id="36883" name="Group 79"/>
            <p:cNvGrpSpPr>
              <a:grpSpLocks/>
            </p:cNvGrpSpPr>
            <p:nvPr/>
          </p:nvGrpSpPr>
          <p:grpSpPr bwMode="auto">
            <a:xfrm>
              <a:off x="1219200" y="4495800"/>
              <a:ext cx="1184275" cy="1143000"/>
              <a:chOff x="1219200" y="3733800"/>
              <a:chExt cx="1184275" cy="1143000"/>
            </a:xfrm>
          </p:grpSpPr>
          <p:sp>
            <p:nvSpPr>
              <p:cNvPr id="36919" name="TextBox 18"/>
              <p:cNvSpPr txBox="1">
                <a:spLocks noChangeArrowheads="1"/>
              </p:cNvSpPr>
              <p:nvPr/>
            </p:nvSpPr>
            <p:spPr bwMode="auto">
              <a:xfrm>
                <a:off x="1914525" y="46005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3</a:t>
                </a:r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 rot="5400000">
                <a:off x="1754188" y="4340225"/>
                <a:ext cx="604838" cy="1587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295400" y="4017963"/>
                <a:ext cx="771525" cy="1587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922" name="TextBox 16"/>
              <p:cNvSpPr txBox="1">
                <a:spLocks noChangeArrowheads="1"/>
              </p:cNvSpPr>
              <p:nvPr/>
            </p:nvSpPr>
            <p:spPr bwMode="auto">
              <a:xfrm>
                <a:off x="1219200" y="3733800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1</a:t>
                </a:r>
              </a:p>
            </p:txBody>
          </p:sp>
          <p:sp>
            <p:nvSpPr>
              <p:cNvPr id="36923" name="TextBox 17"/>
              <p:cNvSpPr txBox="1">
                <a:spLocks noChangeArrowheads="1"/>
              </p:cNvSpPr>
              <p:nvPr/>
            </p:nvSpPr>
            <p:spPr bwMode="auto">
              <a:xfrm>
                <a:off x="1946275" y="37369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2</a:t>
                </a:r>
              </a:p>
            </p:txBody>
          </p:sp>
        </p:grpSp>
        <p:grpSp>
          <p:nvGrpSpPr>
            <p:cNvPr id="36884" name="Group 80"/>
            <p:cNvGrpSpPr>
              <a:grpSpLocks/>
            </p:cNvGrpSpPr>
            <p:nvPr/>
          </p:nvGrpSpPr>
          <p:grpSpPr bwMode="auto">
            <a:xfrm>
              <a:off x="1143000" y="5362575"/>
              <a:ext cx="914400" cy="276225"/>
              <a:chOff x="1143000" y="4600575"/>
              <a:chExt cx="914400" cy="276225"/>
            </a:xfrm>
          </p:grpSpPr>
          <p:sp>
            <p:nvSpPr>
              <p:cNvPr id="36917" name="TextBox 19"/>
              <p:cNvSpPr txBox="1">
                <a:spLocks noChangeArrowheads="1"/>
              </p:cNvSpPr>
              <p:nvPr/>
            </p:nvSpPr>
            <p:spPr bwMode="auto">
              <a:xfrm>
                <a:off x="1143000" y="46005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4</a:t>
                </a:r>
              </a:p>
            </p:txBody>
          </p:sp>
          <p:cxnSp>
            <p:nvCxnSpPr>
              <p:cNvPr id="118" name="Straight Connector 117"/>
              <p:cNvCxnSpPr/>
              <p:nvPr/>
            </p:nvCxnSpPr>
            <p:spPr>
              <a:xfrm>
                <a:off x="1285875" y="4625975"/>
                <a:ext cx="771525" cy="1588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87" name="Group 83"/>
            <p:cNvGrpSpPr>
              <a:grpSpLocks/>
            </p:cNvGrpSpPr>
            <p:nvPr/>
          </p:nvGrpSpPr>
          <p:grpSpPr bwMode="auto">
            <a:xfrm>
              <a:off x="2778125" y="4495800"/>
              <a:ext cx="1260475" cy="1143000"/>
              <a:chOff x="2778125" y="3733800"/>
              <a:chExt cx="1260475" cy="1143000"/>
            </a:xfrm>
          </p:grpSpPr>
          <p:sp>
            <p:nvSpPr>
              <p:cNvPr id="36905" name="TextBox 18"/>
              <p:cNvSpPr txBox="1">
                <a:spLocks noChangeArrowheads="1"/>
              </p:cNvSpPr>
              <p:nvPr/>
            </p:nvSpPr>
            <p:spPr bwMode="auto">
              <a:xfrm>
                <a:off x="3549650" y="46005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3</a:t>
                </a:r>
              </a:p>
            </p:txBody>
          </p:sp>
          <p:sp>
            <p:nvSpPr>
              <p:cNvPr id="36906" name="TextBox 19"/>
              <p:cNvSpPr txBox="1">
                <a:spLocks noChangeArrowheads="1"/>
              </p:cNvSpPr>
              <p:nvPr/>
            </p:nvSpPr>
            <p:spPr bwMode="auto">
              <a:xfrm>
                <a:off x="2778125" y="46005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4</a:t>
                </a:r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 rot="5400000">
                <a:off x="3389313" y="4340225"/>
                <a:ext cx="604838" cy="1587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930525" y="4017963"/>
                <a:ext cx="771525" cy="1587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909" name="TextBox 16"/>
              <p:cNvSpPr txBox="1">
                <a:spLocks noChangeArrowheads="1"/>
              </p:cNvSpPr>
              <p:nvPr/>
            </p:nvSpPr>
            <p:spPr bwMode="auto">
              <a:xfrm>
                <a:off x="2854325" y="3733800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1</a:t>
                </a:r>
              </a:p>
            </p:txBody>
          </p:sp>
          <p:sp>
            <p:nvSpPr>
              <p:cNvPr id="36910" name="TextBox 17"/>
              <p:cNvSpPr txBox="1">
                <a:spLocks noChangeArrowheads="1"/>
              </p:cNvSpPr>
              <p:nvPr/>
            </p:nvSpPr>
            <p:spPr bwMode="auto">
              <a:xfrm>
                <a:off x="3581400" y="37369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2</a:t>
                </a:r>
              </a:p>
            </p:txBody>
          </p:sp>
        </p:grpSp>
        <p:cxnSp>
          <p:nvCxnSpPr>
            <p:cNvPr id="135" name="Straight Connector 134"/>
            <p:cNvCxnSpPr/>
            <p:nvPr/>
          </p:nvCxnSpPr>
          <p:spPr bwMode="auto">
            <a:xfrm rot="5400000" flipH="1" flipV="1">
              <a:off x="2632075" y="5080000"/>
              <a:ext cx="587375" cy="9525"/>
            </a:xfrm>
            <a:prstGeom prst="line">
              <a:avLst/>
            </a:prstGeom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 bwMode="auto">
            <a:xfrm>
              <a:off x="4759325" y="4791075"/>
              <a:ext cx="760413" cy="604838"/>
            </a:xfrm>
            <a:prstGeom prst="line">
              <a:avLst/>
            </a:prstGeom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890" name="Group 93"/>
            <p:cNvGrpSpPr>
              <a:grpSpLocks/>
            </p:cNvGrpSpPr>
            <p:nvPr/>
          </p:nvGrpSpPr>
          <p:grpSpPr bwMode="auto">
            <a:xfrm>
              <a:off x="4606925" y="4495800"/>
              <a:ext cx="1260475" cy="1143000"/>
              <a:chOff x="4191000" y="3733800"/>
              <a:chExt cx="1260475" cy="1143000"/>
            </a:xfrm>
          </p:grpSpPr>
          <p:sp>
            <p:nvSpPr>
              <p:cNvPr id="36899" name="TextBox 18"/>
              <p:cNvSpPr txBox="1">
                <a:spLocks noChangeArrowheads="1"/>
              </p:cNvSpPr>
              <p:nvPr/>
            </p:nvSpPr>
            <p:spPr bwMode="auto">
              <a:xfrm>
                <a:off x="4962525" y="46005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3</a:t>
                </a:r>
              </a:p>
            </p:txBody>
          </p:sp>
          <p:sp>
            <p:nvSpPr>
              <p:cNvPr id="36900" name="TextBox 19"/>
              <p:cNvSpPr txBox="1">
                <a:spLocks noChangeArrowheads="1"/>
              </p:cNvSpPr>
              <p:nvPr/>
            </p:nvSpPr>
            <p:spPr bwMode="auto">
              <a:xfrm>
                <a:off x="4191000" y="46005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4</a:t>
                </a:r>
              </a:p>
            </p:txBody>
          </p:sp>
          <p:cxnSp>
            <p:nvCxnSpPr>
              <p:cNvPr id="140" name="Straight Connector 139"/>
              <p:cNvCxnSpPr/>
              <p:nvPr/>
            </p:nvCxnSpPr>
            <p:spPr>
              <a:xfrm>
                <a:off x="4343400" y="4017963"/>
                <a:ext cx="771525" cy="1587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902" name="TextBox 16"/>
              <p:cNvSpPr txBox="1">
                <a:spLocks noChangeArrowheads="1"/>
              </p:cNvSpPr>
              <p:nvPr/>
            </p:nvSpPr>
            <p:spPr bwMode="auto">
              <a:xfrm>
                <a:off x="4267200" y="3733800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1</a:t>
                </a:r>
              </a:p>
            </p:txBody>
          </p:sp>
          <p:sp>
            <p:nvSpPr>
              <p:cNvPr id="36903" name="TextBox 17"/>
              <p:cNvSpPr txBox="1">
                <a:spLocks noChangeArrowheads="1"/>
              </p:cNvSpPr>
              <p:nvPr/>
            </p:nvSpPr>
            <p:spPr bwMode="auto">
              <a:xfrm>
                <a:off x="4994275" y="37369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2</a:t>
                </a:r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4044950" y="4327525"/>
                <a:ext cx="587375" cy="9525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891" name="Group 95"/>
            <p:cNvGrpSpPr>
              <a:grpSpLocks/>
            </p:cNvGrpSpPr>
            <p:nvPr/>
          </p:nvGrpSpPr>
          <p:grpSpPr bwMode="auto">
            <a:xfrm>
              <a:off x="6664325" y="4495800"/>
              <a:ext cx="1260475" cy="1143000"/>
              <a:chOff x="6664325" y="3733800"/>
              <a:chExt cx="1260475" cy="1143000"/>
            </a:xfrm>
          </p:grpSpPr>
          <p:sp>
            <p:nvSpPr>
              <p:cNvPr id="36893" name="TextBox 18"/>
              <p:cNvSpPr txBox="1">
                <a:spLocks noChangeArrowheads="1"/>
              </p:cNvSpPr>
              <p:nvPr/>
            </p:nvSpPr>
            <p:spPr bwMode="auto">
              <a:xfrm>
                <a:off x="7435850" y="46005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3</a:t>
                </a:r>
              </a:p>
            </p:txBody>
          </p:sp>
          <p:sp>
            <p:nvSpPr>
              <p:cNvPr id="36894" name="TextBox 19"/>
              <p:cNvSpPr txBox="1">
                <a:spLocks noChangeArrowheads="1"/>
              </p:cNvSpPr>
              <p:nvPr/>
            </p:nvSpPr>
            <p:spPr bwMode="auto">
              <a:xfrm>
                <a:off x="6664325" y="46005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4</a:t>
                </a:r>
              </a:p>
            </p:txBody>
          </p:sp>
          <p:cxnSp>
            <p:nvCxnSpPr>
              <p:cNvPr id="147" name="Straight Connector 146"/>
              <p:cNvCxnSpPr/>
              <p:nvPr/>
            </p:nvCxnSpPr>
            <p:spPr>
              <a:xfrm>
                <a:off x="6816725" y="4029075"/>
                <a:ext cx="760413" cy="614363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6816725" y="4017963"/>
                <a:ext cx="771525" cy="1587"/>
              </a:xfrm>
              <a:prstGeom prst="line">
                <a:avLst/>
              </a:prstGeom>
              <a:ln w="317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897" name="TextBox 16"/>
              <p:cNvSpPr txBox="1">
                <a:spLocks noChangeArrowheads="1"/>
              </p:cNvSpPr>
              <p:nvPr/>
            </p:nvSpPr>
            <p:spPr bwMode="auto">
              <a:xfrm>
                <a:off x="6740525" y="3733800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1</a:t>
                </a:r>
              </a:p>
            </p:txBody>
          </p:sp>
          <p:sp>
            <p:nvSpPr>
              <p:cNvPr id="36898" name="TextBox 17"/>
              <p:cNvSpPr txBox="1">
                <a:spLocks noChangeArrowheads="1"/>
              </p:cNvSpPr>
              <p:nvPr/>
            </p:nvSpPr>
            <p:spPr bwMode="auto">
              <a:xfrm>
                <a:off x="7467600" y="3736975"/>
                <a:ext cx="4572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200" b="1" i="1">
                    <a:latin typeface="Times New Roman" charset="0"/>
                    <a:cs typeface="Times New Roman" charset="0"/>
                  </a:rPr>
                  <a:t>2</a:t>
                </a:r>
              </a:p>
            </p:txBody>
          </p:sp>
        </p:grpSp>
        <p:cxnSp>
          <p:nvCxnSpPr>
            <p:cNvPr id="151" name="Straight Connector 150"/>
            <p:cNvCxnSpPr/>
            <p:nvPr/>
          </p:nvCxnSpPr>
          <p:spPr bwMode="auto">
            <a:xfrm flipV="1">
              <a:off x="6807200" y="4791075"/>
              <a:ext cx="781050" cy="587375"/>
            </a:xfrm>
            <a:prstGeom prst="line">
              <a:avLst/>
            </a:prstGeom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870" name="TextBox 3"/>
          <p:cNvSpPr txBox="1">
            <a:spLocks noChangeArrowheads="1"/>
          </p:cNvSpPr>
          <p:nvPr/>
        </p:nvSpPr>
        <p:spPr bwMode="auto">
          <a:xfrm>
            <a:off x="76200" y="5741988"/>
            <a:ext cx="85344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b="1" i="1" u="sng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Spanning Trees (Fitch 1977)</a:t>
            </a:r>
          </a:p>
        </p:txBody>
      </p:sp>
      <p:sp>
        <p:nvSpPr>
          <p:cNvPr id="36871" name="TextBox 3"/>
          <p:cNvSpPr txBox="1">
            <a:spLocks noChangeArrowheads="1"/>
          </p:cNvSpPr>
          <p:nvPr/>
        </p:nvSpPr>
        <p:spPr bwMode="auto">
          <a:xfrm>
            <a:off x="152400" y="8812213"/>
            <a:ext cx="8534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b="1" i="1" u="sng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Spanning Trees (Fitch 1977)</a:t>
            </a:r>
          </a:p>
        </p:txBody>
      </p:sp>
      <p:sp>
        <p:nvSpPr>
          <p:cNvPr id="36872" name="TextBox 3"/>
          <p:cNvSpPr txBox="1">
            <a:spLocks noChangeArrowheads="1"/>
          </p:cNvSpPr>
          <p:nvPr/>
        </p:nvSpPr>
        <p:spPr bwMode="auto">
          <a:xfrm>
            <a:off x="76200" y="6351588"/>
            <a:ext cx="85344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b="1" i="1" u="sng">
                <a:solidFill>
                  <a:srgbClr val="0000FF"/>
                </a:solidFill>
                <a:latin typeface="Times New Roman" charset="0"/>
                <a:cs typeface="Times New Roman" charset="0"/>
              </a:rPr>
              <a:t>Phylogenetic Networks (Bandelt, Dress, Huson,..)</a:t>
            </a:r>
          </a:p>
        </p:txBody>
      </p:sp>
    </p:spTree>
    <p:extLst>
      <p:ext uri="{BB962C8B-B14F-4D97-AF65-F5344CB8AC3E}">
        <p14:creationId xmlns:p14="http://schemas.microsoft.com/office/powerpoint/2010/main" val="5242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0" y="-112713"/>
            <a:ext cx="9144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1" i="1" u="sng">
                <a:solidFill>
                  <a:srgbClr val="FF0000"/>
                </a:solidFill>
                <a:latin typeface="Times New Roman" charset="0"/>
                <a:cs typeface="Times New Roman" charset="0"/>
              </a:rPr>
              <a:t>Spannoids – k-restricted Steiner Trees</a:t>
            </a:r>
          </a:p>
          <a:p>
            <a:pPr algn="ctr"/>
            <a:r>
              <a:rPr lang="en-US" sz="80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Baudis et al. (2000) Approximating Minimum Spanning Sets in Hypergraphs and Polymatroids</a:t>
            </a: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457200" y="609600"/>
            <a:ext cx="8534400" cy="2406650"/>
            <a:chOff x="288" y="192"/>
            <a:chExt cx="5376" cy="1516"/>
          </a:xfrm>
        </p:grpSpPr>
        <p:grpSp>
          <p:nvGrpSpPr>
            <p:cNvPr id="42030" name="Group 78"/>
            <p:cNvGrpSpPr>
              <a:grpSpLocks/>
            </p:cNvGrpSpPr>
            <p:nvPr/>
          </p:nvGrpSpPr>
          <p:grpSpPr bwMode="auto">
            <a:xfrm>
              <a:off x="292" y="187"/>
              <a:ext cx="5396" cy="1258"/>
              <a:chOff x="292" y="187"/>
              <a:chExt cx="5396" cy="1258"/>
            </a:xfrm>
          </p:grpSpPr>
          <p:grpSp>
            <p:nvGrpSpPr>
              <p:cNvPr id="42033" name="Group 69"/>
              <p:cNvGrpSpPr>
                <a:grpSpLocks/>
              </p:cNvGrpSpPr>
              <p:nvPr/>
            </p:nvGrpSpPr>
            <p:grpSpPr bwMode="auto">
              <a:xfrm>
                <a:off x="292" y="187"/>
                <a:ext cx="1487" cy="991"/>
                <a:chOff x="864" y="835"/>
                <a:chExt cx="1190" cy="879"/>
              </a:xfrm>
            </p:grpSpPr>
            <p:sp>
              <p:nvSpPr>
                <p:cNvPr id="42050" name="Oval 5"/>
                <p:cNvSpPr>
                  <a:spLocks noChangeArrowheads="1"/>
                </p:cNvSpPr>
                <p:nvPr/>
              </p:nvSpPr>
              <p:spPr bwMode="auto">
                <a:xfrm>
                  <a:off x="946" y="1165"/>
                  <a:ext cx="32" cy="4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51" name="Oval 6"/>
                <p:cNvSpPr>
                  <a:spLocks noChangeArrowheads="1"/>
                </p:cNvSpPr>
                <p:nvPr/>
              </p:nvSpPr>
              <p:spPr bwMode="auto">
                <a:xfrm>
                  <a:off x="1319" y="1165"/>
                  <a:ext cx="32" cy="4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52" name="Oval 7"/>
                <p:cNvSpPr>
                  <a:spLocks noChangeArrowheads="1"/>
                </p:cNvSpPr>
                <p:nvPr/>
              </p:nvSpPr>
              <p:spPr bwMode="auto">
                <a:xfrm>
                  <a:off x="1799" y="1039"/>
                  <a:ext cx="32" cy="4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53" name="Oval 8"/>
                <p:cNvSpPr>
                  <a:spLocks noChangeArrowheads="1"/>
                </p:cNvSpPr>
                <p:nvPr/>
              </p:nvSpPr>
              <p:spPr bwMode="auto">
                <a:xfrm>
                  <a:off x="1713" y="1541"/>
                  <a:ext cx="32" cy="4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54" name="Line 9"/>
                <p:cNvSpPr>
                  <a:spLocks noChangeShapeType="1"/>
                </p:cNvSpPr>
                <p:nvPr/>
              </p:nvSpPr>
              <p:spPr bwMode="auto">
                <a:xfrm>
                  <a:off x="946" y="1212"/>
                  <a:ext cx="34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55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372" y="1086"/>
                  <a:ext cx="427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56" name="Line 11"/>
                <p:cNvSpPr>
                  <a:spLocks noChangeShapeType="1"/>
                </p:cNvSpPr>
                <p:nvPr/>
              </p:nvSpPr>
              <p:spPr bwMode="auto">
                <a:xfrm>
                  <a:off x="1372" y="1212"/>
                  <a:ext cx="341" cy="37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5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864" y="961"/>
                  <a:ext cx="256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GB" sz="1000" b="1" i="1">
                      <a:latin typeface="Times New Roman" charset="0"/>
                    </a:rPr>
                    <a:t>1</a:t>
                  </a:r>
                </a:p>
              </p:txBody>
            </p:sp>
            <p:sp>
              <p:nvSpPr>
                <p:cNvPr id="4205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202" y="961"/>
                  <a:ext cx="255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GB" sz="1000" b="1" i="1">
                      <a:latin typeface="Times New Roman" charset="0"/>
                    </a:rPr>
                    <a:t>2</a:t>
                  </a:r>
                </a:p>
              </p:txBody>
            </p:sp>
            <p:sp>
              <p:nvSpPr>
                <p:cNvPr id="4205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799" y="835"/>
                  <a:ext cx="255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GB" sz="1000" b="1" i="1">
                      <a:latin typeface="Times New Roman" charset="0"/>
                    </a:rPr>
                    <a:t>3</a:t>
                  </a:r>
                </a:p>
              </p:txBody>
            </p:sp>
            <p:sp>
              <p:nvSpPr>
                <p:cNvPr id="4206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726" y="1463"/>
                  <a:ext cx="256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GB" sz="1000" b="1" i="1">
                      <a:latin typeface="Times New Roman" charset="0"/>
                    </a:rPr>
                    <a:t>4</a:t>
                  </a:r>
                </a:p>
              </p:txBody>
            </p:sp>
          </p:grpSp>
          <p:grpSp>
            <p:nvGrpSpPr>
              <p:cNvPr id="42034" name="Group 70"/>
              <p:cNvGrpSpPr>
                <a:grpSpLocks/>
              </p:cNvGrpSpPr>
              <p:nvPr/>
            </p:nvGrpSpPr>
            <p:grpSpPr bwMode="auto">
              <a:xfrm>
                <a:off x="3869" y="236"/>
                <a:ext cx="1819" cy="1209"/>
                <a:chOff x="2655" y="624"/>
                <a:chExt cx="1617" cy="1074"/>
              </a:xfrm>
            </p:grpSpPr>
            <p:sp>
              <p:nvSpPr>
                <p:cNvPr id="42035" name="Oval 16"/>
                <p:cNvSpPr>
                  <a:spLocks noChangeArrowheads="1"/>
                </p:cNvSpPr>
                <p:nvPr/>
              </p:nvSpPr>
              <p:spPr bwMode="auto">
                <a:xfrm>
                  <a:off x="2822" y="1649"/>
                  <a:ext cx="32" cy="48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6" name="Oval 17"/>
                <p:cNvSpPr>
                  <a:spLocks noChangeArrowheads="1"/>
                </p:cNvSpPr>
                <p:nvPr/>
              </p:nvSpPr>
              <p:spPr bwMode="auto">
                <a:xfrm>
                  <a:off x="2774" y="828"/>
                  <a:ext cx="32" cy="4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7" name="Oval 18"/>
                <p:cNvSpPr>
                  <a:spLocks noChangeArrowheads="1"/>
                </p:cNvSpPr>
                <p:nvPr/>
              </p:nvSpPr>
              <p:spPr bwMode="auto">
                <a:xfrm>
                  <a:off x="4016" y="1023"/>
                  <a:ext cx="32" cy="4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8" name="Oval 19"/>
                <p:cNvSpPr>
                  <a:spLocks noChangeArrowheads="1"/>
                </p:cNvSpPr>
                <p:nvPr/>
              </p:nvSpPr>
              <p:spPr bwMode="auto">
                <a:xfrm>
                  <a:off x="3931" y="1526"/>
                  <a:ext cx="32" cy="4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39" name="Line 20"/>
                <p:cNvSpPr>
                  <a:spLocks noChangeShapeType="1"/>
                </p:cNvSpPr>
                <p:nvPr/>
              </p:nvSpPr>
              <p:spPr bwMode="auto">
                <a:xfrm>
                  <a:off x="3163" y="1196"/>
                  <a:ext cx="43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0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590" y="1070"/>
                  <a:ext cx="426" cy="1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1" name="Line 22"/>
                <p:cNvSpPr>
                  <a:spLocks noChangeShapeType="1"/>
                </p:cNvSpPr>
                <p:nvPr/>
              </p:nvSpPr>
              <p:spPr bwMode="auto">
                <a:xfrm>
                  <a:off x="3593" y="1196"/>
                  <a:ext cx="341" cy="3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740" y="1445"/>
                  <a:ext cx="256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GB" sz="1000" b="1" i="1">
                      <a:latin typeface="Times New Roman" charset="0"/>
                    </a:rPr>
                    <a:t>1</a:t>
                  </a:r>
                </a:p>
              </p:txBody>
            </p:sp>
            <p:sp>
              <p:nvSpPr>
                <p:cNvPr id="4204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655" y="624"/>
                  <a:ext cx="256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GB" sz="1000" b="1" i="1">
                      <a:latin typeface="Times New Roman" charset="0"/>
                    </a:rPr>
                    <a:t>2</a:t>
                  </a:r>
                </a:p>
              </p:txBody>
            </p:sp>
            <p:sp>
              <p:nvSpPr>
                <p:cNvPr id="4204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4016" y="819"/>
                  <a:ext cx="256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GB" sz="1000" b="1" i="1">
                      <a:latin typeface="Times New Roman" charset="0"/>
                    </a:rPr>
                    <a:t>3</a:t>
                  </a:r>
                </a:p>
              </p:txBody>
            </p:sp>
            <p:sp>
              <p:nvSpPr>
                <p:cNvPr id="42045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944" y="1447"/>
                  <a:ext cx="256" cy="2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GB" sz="1000" b="1" i="1">
                      <a:latin typeface="Times New Roman" charset="0"/>
                    </a:rPr>
                    <a:t>4</a:t>
                  </a:r>
                </a:p>
              </p:txBody>
            </p:sp>
            <p:sp>
              <p:nvSpPr>
                <p:cNvPr id="42046" name="Oval 27"/>
                <p:cNvSpPr>
                  <a:spLocks noChangeArrowheads="1"/>
                </p:cNvSpPr>
                <p:nvPr/>
              </p:nvSpPr>
              <p:spPr bwMode="auto">
                <a:xfrm>
                  <a:off x="3135" y="1149"/>
                  <a:ext cx="32" cy="4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7" name="Oval 28"/>
                <p:cNvSpPr>
                  <a:spLocks noChangeArrowheads="1"/>
                </p:cNvSpPr>
                <p:nvPr/>
              </p:nvSpPr>
              <p:spPr bwMode="auto">
                <a:xfrm>
                  <a:off x="3561" y="1196"/>
                  <a:ext cx="32" cy="47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8" name="Line 29"/>
                <p:cNvSpPr>
                  <a:spLocks noChangeShapeType="1"/>
                </p:cNvSpPr>
                <p:nvPr/>
              </p:nvSpPr>
              <p:spPr bwMode="auto">
                <a:xfrm>
                  <a:off x="2826" y="819"/>
                  <a:ext cx="341" cy="3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49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826" y="1196"/>
                  <a:ext cx="341" cy="37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031" name="Text Box 71"/>
            <p:cNvSpPr txBox="1">
              <a:spLocks noChangeArrowheads="1"/>
            </p:cNvSpPr>
            <p:nvPr/>
          </p:nvSpPr>
          <p:spPr bwMode="auto">
            <a:xfrm>
              <a:off x="288" y="1200"/>
              <a:ext cx="124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1712FC"/>
                  </a:solidFill>
                </a:rPr>
                <a:t>Spanning tree</a:t>
              </a:r>
            </a:p>
          </p:txBody>
        </p:sp>
        <p:sp>
          <p:nvSpPr>
            <p:cNvPr id="42032" name="Text Box 72"/>
            <p:cNvSpPr txBox="1">
              <a:spLocks noChangeArrowheads="1"/>
            </p:cNvSpPr>
            <p:nvPr/>
          </p:nvSpPr>
          <p:spPr bwMode="auto">
            <a:xfrm>
              <a:off x="4287" y="1458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1712FC"/>
                  </a:solidFill>
                </a:rPr>
                <a:t>Steiner tree</a:t>
              </a:r>
            </a:p>
          </p:txBody>
        </p:sp>
      </p:grp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152400" y="2895600"/>
            <a:ext cx="8697913" cy="2438400"/>
            <a:chOff x="96" y="1632"/>
            <a:chExt cx="5479" cy="1536"/>
          </a:xfrm>
        </p:grpSpPr>
        <p:sp>
          <p:nvSpPr>
            <p:cNvPr id="41990" name="Text Box 38"/>
            <p:cNvSpPr txBox="1">
              <a:spLocks noChangeArrowheads="1"/>
            </p:cNvSpPr>
            <p:nvPr/>
          </p:nvSpPr>
          <p:spPr bwMode="auto">
            <a:xfrm>
              <a:off x="96" y="2524"/>
              <a:ext cx="253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GB" sz="1000" b="1" i="1">
                  <a:latin typeface="Times New Roman" charset="0"/>
                </a:rPr>
                <a:t>2</a:t>
              </a:r>
            </a:p>
          </p:txBody>
        </p:sp>
        <p:grpSp>
          <p:nvGrpSpPr>
            <p:cNvPr id="41991" name="Group 75"/>
            <p:cNvGrpSpPr>
              <a:grpSpLocks/>
            </p:cNvGrpSpPr>
            <p:nvPr/>
          </p:nvGrpSpPr>
          <p:grpSpPr bwMode="auto">
            <a:xfrm>
              <a:off x="185" y="1632"/>
              <a:ext cx="1598" cy="1048"/>
              <a:chOff x="1049" y="2592"/>
              <a:chExt cx="1598" cy="1048"/>
            </a:xfrm>
          </p:grpSpPr>
          <p:sp>
            <p:nvSpPr>
              <p:cNvPr id="42015" name="Oval 32"/>
              <p:cNvSpPr>
                <a:spLocks noChangeArrowheads="1"/>
              </p:cNvSpPr>
              <p:nvPr/>
            </p:nvSpPr>
            <p:spPr bwMode="auto">
              <a:xfrm>
                <a:off x="1129" y="3592"/>
                <a:ext cx="32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6" name="Oval 33"/>
              <p:cNvSpPr>
                <a:spLocks noChangeArrowheads="1"/>
              </p:cNvSpPr>
              <p:nvPr/>
            </p:nvSpPr>
            <p:spPr bwMode="auto">
              <a:xfrm>
                <a:off x="2394" y="2955"/>
                <a:ext cx="33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7" name="Oval 34"/>
              <p:cNvSpPr>
                <a:spLocks noChangeArrowheads="1"/>
              </p:cNvSpPr>
              <p:nvPr/>
            </p:nvSpPr>
            <p:spPr bwMode="auto">
              <a:xfrm>
                <a:off x="2310" y="3464"/>
                <a:ext cx="32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8" name="Line 35"/>
              <p:cNvSpPr>
                <a:spLocks noChangeShapeType="1"/>
              </p:cNvSpPr>
              <p:nvPr/>
            </p:nvSpPr>
            <p:spPr bwMode="auto">
              <a:xfrm>
                <a:off x="1550" y="3130"/>
                <a:ext cx="42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9" name="Line 36"/>
              <p:cNvSpPr>
                <a:spLocks noChangeShapeType="1"/>
              </p:cNvSpPr>
              <p:nvPr/>
            </p:nvSpPr>
            <p:spPr bwMode="auto">
              <a:xfrm flipV="1">
                <a:off x="1972" y="3003"/>
                <a:ext cx="422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0" name="Line 37"/>
              <p:cNvSpPr>
                <a:spLocks noChangeShapeType="1"/>
              </p:cNvSpPr>
              <p:nvPr/>
            </p:nvSpPr>
            <p:spPr bwMode="auto">
              <a:xfrm>
                <a:off x="1977" y="3130"/>
                <a:ext cx="337" cy="38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1" name="Text Box 39"/>
              <p:cNvSpPr txBox="1">
                <a:spLocks noChangeArrowheads="1"/>
              </p:cNvSpPr>
              <p:nvPr/>
            </p:nvSpPr>
            <p:spPr bwMode="auto">
              <a:xfrm>
                <a:off x="2394" y="2748"/>
                <a:ext cx="25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5</a:t>
                </a:r>
              </a:p>
            </p:txBody>
          </p:sp>
          <p:sp>
            <p:nvSpPr>
              <p:cNvPr id="42022" name="Text Box 40"/>
              <p:cNvSpPr txBox="1">
                <a:spLocks noChangeArrowheads="1"/>
              </p:cNvSpPr>
              <p:nvPr/>
            </p:nvSpPr>
            <p:spPr bwMode="auto">
              <a:xfrm>
                <a:off x="2322" y="3385"/>
                <a:ext cx="25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4</a:t>
                </a:r>
              </a:p>
            </p:txBody>
          </p:sp>
          <p:sp>
            <p:nvSpPr>
              <p:cNvPr id="42023" name="Oval 41"/>
              <p:cNvSpPr>
                <a:spLocks noChangeArrowheads="1"/>
              </p:cNvSpPr>
              <p:nvPr/>
            </p:nvSpPr>
            <p:spPr bwMode="auto">
              <a:xfrm>
                <a:off x="1523" y="3082"/>
                <a:ext cx="32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Oval 42"/>
              <p:cNvSpPr>
                <a:spLocks noChangeArrowheads="1"/>
              </p:cNvSpPr>
              <p:nvPr/>
            </p:nvSpPr>
            <p:spPr bwMode="auto">
              <a:xfrm>
                <a:off x="1945" y="3130"/>
                <a:ext cx="32" cy="5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5" name="Line 43"/>
              <p:cNvSpPr>
                <a:spLocks noChangeShapeType="1"/>
              </p:cNvSpPr>
              <p:nvPr/>
            </p:nvSpPr>
            <p:spPr bwMode="auto">
              <a:xfrm>
                <a:off x="1218" y="2748"/>
                <a:ext cx="337" cy="38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6" name="Line 44"/>
              <p:cNvSpPr>
                <a:spLocks noChangeShapeType="1"/>
              </p:cNvSpPr>
              <p:nvPr/>
            </p:nvSpPr>
            <p:spPr bwMode="auto">
              <a:xfrm flipV="1">
                <a:off x="1218" y="3130"/>
                <a:ext cx="337" cy="38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7" name="Oval 45"/>
              <p:cNvSpPr>
                <a:spLocks noChangeArrowheads="1"/>
              </p:cNvSpPr>
              <p:nvPr/>
            </p:nvSpPr>
            <p:spPr bwMode="auto">
              <a:xfrm>
                <a:off x="1129" y="2799"/>
                <a:ext cx="32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8" name="Text Box 46"/>
              <p:cNvSpPr txBox="1">
                <a:spLocks noChangeArrowheads="1"/>
              </p:cNvSpPr>
              <p:nvPr/>
            </p:nvSpPr>
            <p:spPr bwMode="auto">
              <a:xfrm>
                <a:off x="1049" y="2592"/>
                <a:ext cx="25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42029" name="Text Box 47"/>
              <p:cNvSpPr txBox="1">
                <a:spLocks noChangeArrowheads="1"/>
              </p:cNvSpPr>
              <p:nvPr/>
            </p:nvSpPr>
            <p:spPr bwMode="auto">
              <a:xfrm>
                <a:off x="1888" y="2847"/>
                <a:ext cx="25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3</a:t>
                </a:r>
              </a:p>
            </p:txBody>
          </p:sp>
        </p:grpSp>
        <p:grpSp>
          <p:nvGrpSpPr>
            <p:cNvPr id="41992" name="Group 76"/>
            <p:cNvGrpSpPr>
              <a:grpSpLocks/>
            </p:cNvGrpSpPr>
            <p:nvPr/>
          </p:nvGrpSpPr>
          <p:grpSpPr bwMode="auto">
            <a:xfrm>
              <a:off x="3888" y="1766"/>
              <a:ext cx="1687" cy="1214"/>
              <a:chOff x="3153" y="2592"/>
              <a:chExt cx="1687" cy="1214"/>
            </a:xfrm>
          </p:grpSpPr>
          <p:sp>
            <p:nvSpPr>
              <p:cNvPr id="41995" name="Oval 48"/>
              <p:cNvSpPr>
                <a:spLocks noChangeArrowheads="1"/>
              </p:cNvSpPr>
              <p:nvPr/>
            </p:nvSpPr>
            <p:spPr bwMode="auto">
              <a:xfrm>
                <a:off x="3322" y="3592"/>
                <a:ext cx="33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6" name="Oval 49"/>
              <p:cNvSpPr>
                <a:spLocks noChangeArrowheads="1"/>
              </p:cNvSpPr>
              <p:nvPr/>
            </p:nvSpPr>
            <p:spPr bwMode="auto">
              <a:xfrm>
                <a:off x="4587" y="2955"/>
                <a:ext cx="33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7" name="Oval 50"/>
              <p:cNvSpPr>
                <a:spLocks noChangeArrowheads="1"/>
              </p:cNvSpPr>
              <p:nvPr/>
            </p:nvSpPr>
            <p:spPr bwMode="auto">
              <a:xfrm>
                <a:off x="4503" y="3464"/>
                <a:ext cx="32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8" name="Line 51"/>
              <p:cNvSpPr>
                <a:spLocks noChangeShapeType="1"/>
              </p:cNvSpPr>
              <p:nvPr/>
            </p:nvSpPr>
            <p:spPr bwMode="auto">
              <a:xfrm>
                <a:off x="3743" y="3130"/>
                <a:ext cx="42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9" name="Line 52"/>
              <p:cNvSpPr>
                <a:spLocks noChangeShapeType="1"/>
              </p:cNvSpPr>
              <p:nvPr/>
            </p:nvSpPr>
            <p:spPr bwMode="auto">
              <a:xfrm flipV="1">
                <a:off x="4165" y="3003"/>
                <a:ext cx="422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0" name="Line 53"/>
              <p:cNvSpPr>
                <a:spLocks noChangeShapeType="1"/>
              </p:cNvSpPr>
              <p:nvPr/>
            </p:nvSpPr>
            <p:spPr bwMode="auto">
              <a:xfrm>
                <a:off x="4170" y="3130"/>
                <a:ext cx="337" cy="38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1" name="Text Box 54"/>
              <p:cNvSpPr txBox="1">
                <a:spLocks noChangeArrowheads="1"/>
              </p:cNvSpPr>
              <p:nvPr/>
            </p:nvSpPr>
            <p:spPr bwMode="auto">
              <a:xfrm>
                <a:off x="3153" y="3484"/>
                <a:ext cx="25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2</a:t>
                </a:r>
              </a:p>
            </p:txBody>
          </p:sp>
          <p:sp>
            <p:nvSpPr>
              <p:cNvPr id="42002" name="Text Box 55"/>
              <p:cNvSpPr txBox="1">
                <a:spLocks noChangeArrowheads="1"/>
              </p:cNvSpPr>
              <p:nvPr/>
            </p:nvSpPr>
            <p:spPr bwMode="auto">
              <a:xfrm>
                <a:off x="4587" y="2748"/>
                <a:ext cx="25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5</a:t>
                </a:r>
              </a:p>
            </p:txBody>
          </p:sp>
          <p:sp>
            <p:nvSpPr>
              <p:cNvPr id="42003" name="Text Box 56"/>
              <p:cNvSpPr txBox="1">
                <a:spLocks noChangeArrowheads="1"/>
              </p:cNvSpPr>
              <p:nvPr/>
            </p:nvSpPr>
            <p:spPr bwMode="auto">
              <a:xfrm>
                <a:off x="4515" y="3385"/>
                <a:ext cx="254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4</a:t>
                </a:r>
              </a:p>
            </p:txBody>
          </p:sp>
          <p:sp>
            <p:nvSpPr>
              <p:cNvPr id="42004" name="Oval 57"/>
              <p:cNvSpPr>
                <a:spLocks noChangeArrowheads="1"/>
              </p:cNvSpPr>
              <p:nvPr/>
            </p:nvSpPr>
            <p:spPr bwMode="auto">
              <a:xfrm>
                <a:off x="3717" y="3082"/>
                <a:ext cx="31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5" name="Oval 58"/>
              <p:cNvSpPr>
                <a:spLocks noChangeArrowheads="1"/>
              </p:cNvSpPr>
              <p:nvPr/>
            </p:nvSpPr>
            <p:spPr bwMode="auto">
              <a:xfrm>
                <a:off x="4138" y="3130"/>
                <a:ext cx="32" cy="5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6" name="Line 59"/>
              <p:cNvSpPr>
                <a:spLocks noChangeShapeType="1"/>
              </p:cNvSpPr>
              <p:nvPr/>
            </p:nvSpPr>
            <p:spPr bwMode="auto">
              <a:xfrm>
                <a:off x="3411" y="2748"/>
                <a:ext cx="337" cy="38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7" name="Line 60"/>
              <p:cNvSpPr>
                <a:spLocks noChangeShapeType="1"/>
              </p:cNvSpPr>
              <p:nvPr/>
            </p:nvSpPr>
            <p:spPr bwMode="auto">
              <a:xfrm flipV="1">
                <a:off x="3411" y="3130"/>
                <a:ext cx="337" cy="38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8" name="Oval 61"/>
              <p:cNvSpPr>
                <a:spLocks noChangeArrowheads="1"/>
              </p:cNvSpPr>
              <p:nvPr/>
            </p:nvSpPr>
            <p:spPr bwMode="auto">
              <a:xfrm>
                <a:off x="3322" y="2799"/>
                <a:ext cx="33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9" name="Text Box 62"/>
              <p:cNvSpPr txBox="1">
                <a:spLocks noChangeArrowheads="1"/>
              </p:cNvSpPr>
              <p:nvPr/>
            </p:nvSpPr>
            <p:spPr bwMode="auto">
              <a:xfrm>
                <a:off x="3242" y="2592"/>
                <a:ext cx="25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1</a:t>
                </a:r>
              </a:p>
            </p:txBody>
          </p:sp>
          <p:sp>
            <p:nvSpPr>
              <p:cNvPr id="42010" name="Text Box 63"/>
              <p:cNvSpPr txBox="1">
                <a:spLocks noChangeArrowheads="1"/>
              </p:cNvSpPr>
              <p:nvPr/>
            </p:nvSpPr>
            <p:spPr bwMode="auto">
              <a:xfrm>
                <a:off x="3828" y="3551"/>
                <a:ext cx="25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6</a:t>
                </a:r>
              </a:p>
            </p:txBody>
          </p:sp>
          <p:sp>
            <p:nvSpPr>
              <p:cNvPr id="42011" name="Oval 64"/>
              <p:cNvSpPr>
                <a:spLocks noChangeArrowheads="1"/>
              </p:cNvSpPr>
              <p:nvPr/>
            </p:nvSpPr>
            <p:spPr bwMode="auto">
              <a:xfrm>
                <a:off x="3628" y="3249"/>
                <a:ext cx="31" cy="4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2" name="Oval 65"/>
              <p:cNvSpPr>
                <a:spLocks noChangeArrowheads="1"/>
              </p:cNvSpPr>
              <p:nvPr/>
            </p:nvSpPr>
            <p:spPr bwMode="auto">
              <a:xfrm>
                <a:off x="3828" y="3700"/>
                <a:ext cx="33" cy="4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3" name="Line 66"/>
              <p:cNvSpPr>
                <a:spLocks noChangeShapeType="1"/>
              </p:cNvSpPr>
              <p:nvPr/>
            </p:nvSpPr>
            <p:spPr bwMode="auto">
              <a:xfrm>
                <a:off x="3659" y="3296"/>
                <a:ext cx="169" cy="3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4" name="Text Box 67"/>
              <p:cNvSpPr txBox="1">
                <a:spLocks noChangeArrowheads="1"/>
              </p:cNvSpPr>
              <p:nvPr/>
            </p:nvSpPr>
            <p:spPr bwMode="auto">
              <a:xfrm>
                <a:off x="3490" y="3041"/>
                <a:ext cx="253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GB" sz="1000" b="1" i="1">
                    <a:latin typeface="Times New Roman" charset="0"/>
                  </a:rPr>
                  <a:t>3</a:t>
                </a:r>
              </a:p>
            </p:txBody>
          </p:sp>
        </p:grpSp>
        <p:sp>
          <p:nvSpPr>
            <p:cNvPr id="41993" name="Text Box 73"/>
            <p:cNvSpPr txBox="1">
              <a:spLocks noChangeArrowheads="1"/>
            </p:cNvSpPr>
            <p:nvPr/>
          </p:nvSpPr>
          <p:spPr bwMode="auto">
            <a:xfrm>
              <a:off x="376" y="2688"/>
              <a:ext cx="10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1712FC"/>
                  </a:solidFill>
                </a:rPr>
                <a:t>1-Spannoid</a:t>
              </a:r>
            </a:p>
          </p:txBody>
        </p:sp>
        <p:sp>
          <p:nvSpPr>
            <p:cNvPr id="41994" name="Text Box 74"/>
            <p:cNvSpPr txBox="1">
              <a:spLocks noChangeArrowheads="1"/>
            </p:cNvSpPr>
            <p:nvPr/>
          </p:nvSpPr>
          <p:spPr bwMode="auto">
            <a:xfrm>
              <a:off x="4287" y="2918"/>
              <a:ext cx="105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1712FC"/>
                  </a:solidFill>
                </a:rPr>
                <a:t>2-Spannoid</a:t>
              </a:r>
            </a:p>
          </p:txBody>
        </p:sp>
      </p:grpSp>
      <p:sp>
        <p:nvSpPr>
          <p:cNvPr id="77" name="Text Box 77"/>
          <p:cNvSpPr txBox="1">
            <a:spLocks noChangeArrowheads="1"/>
          </p:cNvSpPr>
          <p:nvPr/>
        </p:nvSpPr>
        <p:spPr bwMode="auto">
          <a:xfrm>
            <a:off x="0" y="5305425"/>
            <a:ext cx="91440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i="1">
                <a:latin typeface="Times New Roman" charset="0"/>
                <a:cs typeface="Times New Roman" charset="0"/>
              </a:rPr>
              <a:t>Advantage: Decomposes large trees into small trees</a:t>
            </a:r>
          </a:p>
          <a:p>
            <a:pPr>
              <a:spcBef>
                <a:spcPct val="50000"/>
              </a:spcBef>
            </a:pPr>
            <a:r>
              <a:rPr lang="en-US" sz="2200" i="1">
                <a:latin typeface="Times New Roman" charset="0"/>
                <a:cs typeface="Times New Roman" charset="0"/>
              </a:rPr>
              <a:t>Questions: How to find optimal spannoid?</a:t>
            </a:r>
          </a:p>
          <a:p>
            <a:pPr>
              <a:spcBef>
                <a:spcPct val="50000"/>
              </a:spcBef>
            </a:pPr>
            <a:r>
              <a:rPr lang="en-US" sz="2200" i="1">
                <a:latin typeface="Times New Roman" charset="0"/>
                <a:cs typeface="Times New Roman" charset="0"/>
              </a:rPr>
              <a:t>                  How well do they approximate?</a:t>
            </a:r>
            <a:endParaRPr lang="en-US" sz="2200"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977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6380" y="-121786"/>
            <a:ext cx="4266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Approximating Trees</a:t>
            </a:r>
            <a:endParaRPr lang="en-US" sz="3600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0" y="4451676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800" b="1" dirty="0" smtClean="0">
                <a:latin typeface="Times New Roman"/>
                <a:cs typeface="Times New Roman"/>
              </a:rPr>
              <a:t>14 optimization criteria were investigated. </a:t>
            </a:r>
            <a:r>
              <a:rPr lang="en-GB" sz="1800" b="1" dirty="0">
                <a:latin typeface="Times New Roman"/>
                <a:cs typeface="Times New Roman"/>
              </a:rPr>
              <a:t>Some criteria:</a:t>
            </a:r>
            <a:endParaRPr lang="en-GB" sz="1800" dirty="0">
              <a:latin typeface="Times New Roman"/>
              <a:cs typeface="Times New Roman"/>
            </a:endParaRPr>
          </a:p>
          <a:p>
            <a:pPr>
              <a:defRPr/>
            </a:pPr>
            <a:endParaRPr lang="en-GB" sz="1800" b="1" dirty="0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GB" sz="1800" dirty="0" smtClean="0">
                <a:latin typeface="Times New Roman"/>
                <a:cs typeface="Times New Roman"/>
              </a:rPr>
              <a:t>Find the k-restricted Steiner tree that minimizes the total length of contracted edges.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GB" sz="1800" dirty="0">
                <a:latin typeface="Times New Roman"/>
                <a:cs typeface="Times New Roman"/>
              </a:rPr>
              <a:t>Find the k-restricted Steiner tree that minimizes the total </a:t>
            </a:r>
            <a:r>
              <a:rPr lang="en-GB" sz="1800" dirty="0" smtClean="0">
                <a:latin typeface="Times New Roman"/>
                <a:cs typeface="Times New Roman"/>
              </a:rPr>
              <a:t>number </a:t>
            </a:r>
            <a:r>
              <a:rPr lang="en-GB" sz="1800" dirty="0">
                <a:latin typeface="Times New Roman"/>
                <a:cs typeface="Times New Roman"/>
              </a:rPr>
              <a:t>of contracted edges</a:t>
            </a:r>
            <a:r>
              <a:rPr lang="en-GB" sz="1800" dirty="0" smtClean="0">
                <a:latin typeface="Times New Roman"/>
                <a:cs typeface="Times New Roman"/>
              </a:rPr>
              <a:t>.</a:t>
            </a:r>
            <a:endParaRPr lang="en-GB" sz="1800" dirty="0">
              <a:latin typeface="Times New Roman"/>
              <a:cs typeface="Times New Roman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0" y="3505374"/>
            <a:ext cx="6123544" cy="759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85750" indent="-285750" eaLnBrk="1" hangingPunct="1">
              <a:lnSpc>
                <a:spcPct val="130000"/>
              </a:lnSpc>
              <a:buFont typeface="Arial"/>
              <a:buChar char="•"/>
            </a:pPr>
            <a:r>
              <a:rPr lang="en-US" sz="1700" dirty="0" smtClean="0"/>
              <a:t>There are many k-</a:t>
            </a:r>
            <a:r>
              <a:rPr lang="en-US" sz="1700" dirty="0" err="1" smtClean="0"/>
              <a:t>Spannoids</a:t>
            </a:r>
            <a:r>
              <a:rPr lang="en-US" sz="1700" dirty="0" smtClean="0"/>
              <a:t> reductions of a phylogeny</a:t>
            </a:r>
          </a:p>
          <a:p>
            <a:pPr marL="285750" indent="-285750" eaLnBrk="1" hangingPunct="1">
              <a:lnSpc>
                <a:spcPct val="130000"/>
              </a:lnSpc>
              <a:buFont typeface="Arial"/>
              <a:buChar char="•"/>
            </a:pPr>
            <a:r>
              <a:rPr lang="en-US" sz="1700" dirty="0" smtClean="0"/>
              <a:t>Naïve </a:t>
            </a:r>
            <a:r>
              <a:rPr lang="en-US" sz="1700" dirty="0"/>
              <a:t>Criteria </a:t>
            </a:r>
            <a:r>
              <a:rPr lang="en-US" sz="1700" dirty="0" smtClean="0"/>
              <a:t>can </a:t>
            </a:r>
            <a:r>
              <a:rPr lang="en-US" sz="1700" dirty="0"/>
              <a:t>lead to imbalanced components</a:t>
            </a: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69530" y="542061"/>
            <a:ext cx="9074470" cy="1099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sz="1700" dirty="0" smtClean="0"/>
              <a:t>Overall strategy: </a:t>
            </a:r>
          </a:p>
          <a:p>
            <a:pPr eaLnBrk="1" hangingPunct="1">
              <a:lnSpc>
                <a:spcPct val="130000"/>
              </a:lnSpc>
            </a:pPr>
            <a:r>
              <a:rPr lang="en-US" sz="1700" dirty="0"/>
              <a:t> </a:t>
            </a:r>
            <a:r>
              <a:rPr lang="en-US" sz="1700" dirty="0" smtClean="0"/>
              <a:t>   Infer full phylogeny</a:t>
            </a:r>
          </a:p>
          <a:p>
            <a:pPr eaLnBrk="1" hangingPunct="1">
              <a:lnSpc>
                <a:spcPct val="130000"/>
              </a:lnSpc>
            </a:pPr>
            <a:r>
              <a:rPr lang="en-US" sz="1700" dirty="0"/>
              <a:t> </a:t>
            </a:r>
            <a:r>
              <a:rPr lang="en-US" sz="1700" dirty="0" smtClean="0"/>
              <a:t>   Reduce to </a:t>
            </a:r>
            <a:r>
              <a:rPr lang="en-US" sz="1700" dirty="0" err="1" smtClean="0"/>
              <a:t>Spannoid</a:t>
            </a:r>
            <a:endParaRPr lang="en-US" sz="1700" dirty="0"/>
          </a:p>
        </p:txBody>
      </p:sp>
      <p:grpSp>
        <p:nvGrpSpPr>
          <p:cNvPr id="9" name="Group 8"/>
          <p:cNvGrpSpPr/>
          <p:nvPr/>
        </p:nvGrpSpPr>
        <p:grpSpPr>
          <a:xfrm>
            <a:off x="470909" y="1762574"/>
            <a:ext cx="7728739" cy="1328730"/>
            <a:chOff x="470909" y="1719079"/>
            <a:chExt cx="7728739" cy="1328730"/>
          </a:xfrm>
        </p:grpSpPr>
        <p:grpSp>
          <p:nvGrpSpPr>
            <p:cNvPr id="6" name="Group 5"/>
            <p:cNvGrpSpPr/>
            <p:nvPr/>
          </p:nvGrpSpPr>
          <p:grpSpPr>
            <a:xfrm>
              <a:off x="470909" y="1719079"/>
              <a:ext cx="2945343" cy="1328730"/>
              <a:chOff x="721460" y="1759333"/>
              <a:chExt cx="2945343" cy="132873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911566" y="1997110"/>
                <a:ext cx="491640" cy="5530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2248308" y="2171217"/>
                <a:ext cx="636274" cy="37893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403206" y="2535019"/>
                <a:ext cx="84510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2209889" y="2535019"/>
                <a:ext cx="491640" cy="5530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721460" y="2550154"/>
                <a:ext cx="644040" cy="33307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2882108" y="2191701"/>
                <a:ext cx="784695" cy="18067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2871865" y="1759333"/>
                <a:ext cx="679525" cy="42212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" name="Group 2"/>
            <p:cNvGrpSpPr/>
            <p:nvPr/>
          </p:nvGrpSpPr>
          <p:grpSpPr>
            <a:xfrm>
              <a:off x="5254305" y="1770174"/>
              <a:ext cx="2945343" cy="1123899"/>
              <a:chOff x="5124705" y="1747861"/>
              <a:chExt cx="2945343" cy="1123899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5314811" y="1985638"/>
                <a:ext cx="491640" cy="55304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6651553" y="2159745"/>
                <a:ext cx="636274" cy="37893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806451" y="2523547"/>
                <a:ext cx="84510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5124705" y="2538682"/>
                <a:ext cx="644040" cy="33307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7285353" y="2180229"/>
                <a:ext cx="784695" cy="18067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7275110" y="1747861"/>
                <a:ext cx="679525" cy="42212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" name="Oval 1"/>
              <p:cNvSpPr/>
              <p:nvPr/>
            </p:nvSpPr>
            <p:spPr>
              <a:xfrm>
                <a:off x="6639827" y="2478011"/>
                <a:ext cx="73163" cy="96709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Right Arrow 7"/>
            <p:cNvSpPr/>
            <p:nvPr/>
          </p:nvSpPr>
          <p:spPr>
            <a:xfrm>
              <a:off x="4027274" y="2332124"/>
              <a:ext cx="922011" cy="162641"/>
            </a:xfrm>
            <a:prstGeom prst="rightArrow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0" y="5856379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800" b="1" dirty="0" smtClean="0">
                <a:latin typeface="Times New Roman"/>
                <a:cs typeface="Times New Roman"/>
              </a:rPr>
              <a:t>Dynamical Programming Algorithms [Rune </a:t>
            </a:r>
            <a:r>
              <a:rPr lang="en-GB" sz="1800" b="1" dirty="0" err="1" smtClean="0">
                <a:latin typeface="Times New Roman"/>
                <a:cs typeface="Times New Roman"/>
              </a:rPr>
              <a:t>Lyngsø</a:t>
            </a:r>
            <a:r>
              <a:rPr lang="en-GB" sz="1800" b="1" dirty="0" smtClean="0">
                <a:latin typeface="Times New Roman"/>
                <a:cs typeface="Times New Roman"/>
              </a:rPr>
              <a:t>] optimising different criteria</a:t>
            </a:r>
            <a:endParaRPr lang="en-GB" sz="1800" dirty="0" smtClean="0">
              <a:latin typeface="Times New Roman"/>
              <a:cs typeface="Times New Roman"/>
            </a:endParaRPr>
          </a:p>
          <a:p>
            <a:pPr marL="285750" indent="-285750" eaLnBrk="1" hangingPunct="1">
              <a:buFont typeface="Arial"/>
              <a:buChar char="•"/>
              <a:defRPr/>
            </a:pPr>
            <a:r>
              <a:rPr lang="en-GB" sz="1800" dirty="0"/>
              <a:t>running time</a:t>
            </a:r>
            <a:r>
              <a:rPr lang="hu-HU" sz="1800" dirty="0"/>
              <a:t> is</a:t>
            </a:r>
            <a:r>
              <a:rPr lang="en-GB" sz="1800" dirty="0"/>
              <a:t> O(nk</a:t>
            </a:r>
            <a:r>
              <a:rPr lang="en-GB" sz="1800" baseline="30000" dirty="0"/>
              <a:t>2</a:t>
            </a:r>
            <a:r>
              <a:rPr lang="en-GB" sz="1800" dirty="0" smtClean="0"/>
              <a:t>) – n is number of leaves</a:t>
            </a:r>
            <a:endParaRPr lang="hu-HU" sz="1800" dirty="0"/>
          </a:p>
          <a:p>
            <a:pPr marL="285750" indent="-285750">
              <a:buFont typeface="Arial"/>
              <a:buChar char="•"/>
              <a:defRPr/>
            </a:pPr>
            <a:r>
              <a:rPr lang="en-GB" sz="1800" dirty="0"/>
              <a:t>O(n</a:t>
            </a:r>
            <a:r>
              <a:rPr lang="en-GB" sz="1800" baseline="30000" dirty="0"/>
              <a:t>2</a:t>
            </a:r>
            <a:r>
              <a:rPr lang="en-GB" sz="1800" dirty="0"/>
              <a:t>+nk</a:t>
            </a:r>
            <a:r>
              <a:rPr lang="en-GB" sz="1800" baseline="30000" dirty="0"/>
              <a:t>2</a:t>
            </a:r>
            <a:r>
              <a:rPr lang="en-GB" sz="1800" dirty="0" smtClean="0"/>
              <a:t>) </a:t>
            </a:r>
            <a:endParaRPr lang="en-GB" sz="1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8939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1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1714" y="-1327"/>
            <a:ext cx="42217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Counting k-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Spannoids</a:t>
            </a:r>
            <a:endParaRPr lang="en-US" sz="3200" b="1" i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grpSp>
        <p:nvGrpSpPr>
          <p:cNvPr id="3" name="Group 2"/>
          <p:cNvGrpSpPr>
            <a:grpSpLocks noRot="1"/>
          </p:cNvGrpSpPr>
          <p:nvPr/>
        </p:nvGrpSpPr>
        <p:grpSpPr bwMode="auto">
          <a:xfrm>
            <a:off x="623818" y="4156246"/>
            <a:ext cx="8051800" cy="2493962"/>
            <a:chOff x="308" y="947"/>
            <a:chExt cx="5071" cy="157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08" y="947"/>
              <a:ext cx="319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/>
            <a:lstStyle/>
            <a:p>
              <a:pPr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00"/>
                  </a:solidFill>
                </a:rPr>
                <a:t>    k n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627" y="947"/>
              <a:ext cx="79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419" y="947"/>
              <a:ext cx="79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211" y="947"/>
              <a:ext cx="79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003" y="947"/>
              <a:ext cx="793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796" y="947"/>
              <a:ext cx="79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4588" y="947"/>
              <a:ext cx="792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00"/>
                  </a:solidFill>
                </a:rPr>
                <a:t>Steiner trees</a:t>
              </a:r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308" y="1584"/>
              <a:ext cx="31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3" name="Rectangle 18"/>
            <p:cNvSpPr>
              <a:spLocks noChangeArrowheads="1"/>
            </p:cNvSpPr>
            <p:nvPr/>
          </p:nvSpPr>
          <p:spPr bwMode="auto">
            <a:xfrm>
              <a:off x="627" y="1584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1 296</a:t>
              </a:r>
            </a:p>
          </p:txBody>
        </p:sp>
        <p:sp>
          <p:nvSpPr>
            <p:cNvPr id="14" name="Rectangle 19"/>
            <p:cNvSpPr>
              <a:spLocks noChangeArrowheads="1"/>
            </p:cNvSpPr>
            <p:nvPr/>
          </p:nvSpPr>
          <p:spPr bwMode="auto">
            <a:xfrm>
              <a:off x="1419" y="1584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3 996</a:t>
              </a:r>
            </a:p>
          </p:txBody>
        </p:sp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>
              <a:off x="2211" y="1584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5 256</a:t>
              </a:r>
            </a:p>
          </p:txBody>
        </p:sp>
        <p:sp>
          <p:nvSpPr>
            <p:cNvPr id="16" name="Rectangle 21"/>
            <p:cNvSpPr>
              <a:spLocks noChangeArrowheads="1"/>
            </p:cNvSpPr>
            <p:nvPr/>
          </p:nvSpPr>
          <p:spPr bwMode="auto">
            <a:xfrm>
              <a:off x="3003" y="1584"/>
              <a:ext cx="7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5 706</a:t>
              </a: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3796" y="1584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5 811</a:t>
              </a:r>
            </a:p>
          </p:txBody>
        </p: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4588" y="1584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00"/>
                  </a:solidFill>
                </a:rPr>
                <a:t>105</a:t>
              </a:r>
            </a:p>
          </p:txBody>
        </p:sp>
        <p:sp>
          <p:nvSpPr>
            <p:cNvPr id="19" name="Rectangle 31"/>
            <p:cNvSpPr>
              <a:spLocks noChangeArrowheads="1"/>
            </p:cNvSpPr>
            <p:nvPr/>
          </p:nvSpPr>
          <p:spPr bwMode="auto">
            <a:xfrm>
              <a:off x="308" y="2051"/>
              <a:ext cx="31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20" name="Rectangle 32"/>
            <p:cNvSpPr>
              <a:spLocks noChangeArrowheads="1"/>
            </p:cNvSpPr>
            <p:nvPr/>
          </p:nvSpPr>
          <p:spPr bwMode="auto">
            <a:xfrm>
              <a:off x="627" y="2051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da-DK" sz="1400">
                  <a:solidFill>
                    <a:srgbClr val="000000"/>
                  </a:solidFill>
                </a:rPr>
                <a:t>1.0</a:t>
              </a:r>
              <a:r>
                <a:rPr lang="en-US" sz="1400">
                  <a:solidFill>
                    <a:srgbClr val="000000"/>
                  </a:solidFill>
                </a:rPr>
                <a:t>×10</a:t>
              </a:r>
              <a:r>
                <a:rPr lang="en-US" sz="1400" baseline="300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21" name="Rectangle 33"/>
            <p:cNvSpPr>
              <a:spLocks noChangeArrowheads="1"/>
            </p:cNvSpPr>
            <p:nvPr/>
          </p:nvSpPr>
          <p:spPr bwMode="auto">
            <a:xfrm>
              <a:off x="1419" y="2051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da-DK" sz="1400">
                  <a:solidFill>
                    <a:srgbClr val="000000"/>
                  </a:solidFill>
                </a:rPr>
                <a:t>9.7</a:t>
              </a:r>
              <a:r>
                <a:rPr lang="en-US" sz="1400">
                  <a:solidFill>
                    <a:srgbClr val="000000"/>
                  </a:solidFill>
                </a:rPr>
                <a:t>×10</a:t>
              </a:r>
              <a:r>
                <a:rPr lang="en-US" sz="1400" baseline="300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22" name="Rectangle 34"/>
            <p:cNvSpPr>
              <a:spLocks noChangeArrowheads="1"/>
            </p:cNvSpPr>
            <p:nvPr/>
          </p:nvSpPr>
          <p:spPr bwMode="auto">
            <a:xfrm>
              <a:off x="2211" y="2051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da-DK" sz="1400">
                  <a:solidFill>
                    <a:srgbClr val="000000"/>
                  </a:solidFill>
                </a:rPr>
                <a:t>1.8</a:t>
              </a:r>
              <a:r>
                <a:rPr lang="en-US" sz="1400">
                  <a:solidFill>
                    <a:srgbClr val="000000"/>
                  </a:solidFill>
                </a:rPr>
                <a:t>×10</a:t>
              </a:r>
              <a:r>
                <a:rPr lang="en-US" sz="1400" baseline="3000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23" name="Rectangle 35"/>
            <p:cNvSpPr>
              <a:spLocks noChangeArrowheads="1"/>
            </p:cNvSpPr>
            <p:nvPr/>
          </p:nvSpPr>
          <p:spPr bwMode="auto">
            <a:xfrm>
              <a:off x="3003" y="2051"/>
              <a:ext cx="7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da-DK" sz="1400">
                  <a:solidFill>
                    <a:srgbClr val="000000"/>
                  </a:solidFill>
                </a:rPr>
                <a:t>2.3</a:t>
              </a:r>
              <a:r>
                <a:rPr lang="en-US" sz="1400">
                  <a:solidFill>
                    <a:srgbClr val="000000"/>
                  </a:solidFill>
                </a:rPr>
                <a:t>×10</a:t>
              </a:r>
              <a:r>
                <a:rPr lang="en-US" sz="1400" baseline="3000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24" name="Rectangle 36"/>
            <p:cNvSpPr>
              <a:spLocks noChangeArrowheads="1"/>
            </p:cNvSpPr>
            <p:nvPr/>
          </p:nvSpPr>
          <p:spPr bwMode="auto">
            <a:xfrm>
              <a:off x="3796" y="2051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600" tIns="12600" rIns="12600" bIns="0" anchor="ctr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da-DK" sz="1400">
                  <a:solidFill>
                    <a:srgbClr val="000000"/>
                  </a:solidFill>
                </a:rPr>
                <a:t>2.5</a:t>
              </a:r>
              <a:r>
                <a:rPr lang="en-US" sz="1400">
                  <a:solidFill>
                    <a:srgbClr val="000000"/>
                  </a:solidFill>
                </a:rPr>
                <a:t>×10</a:t>
              </a:r>
              <a:r>
                <a:rPr lang="en-US" sz="1400" baseline="300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25" name="Rectangle 37"/>
            <p:cNvSpPr>
              <a:spLocks noChangeArrowheads="1"/>
            </p:cNvSpPr>
            <p:nvPr/>
          </p:nvSpPr>
          <p:spPr bwMode="auto">
            <a:xfrm>
              <a:off x="4588" y="2051"/>
              <a:ext cx="7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rIns="90000"/>
            <a:lstStyle/>
            <a:p>
              <a:pPr algn="ctr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00"/>
                  </a:solidFill>
                </a:rPr>
                <a:t>2 027 025</a:t>
              </a:r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627" y="1350"/>
              <a:ext cx="792" cy="0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1419" y="1350"/>
              <a:ext cx="792" cy="0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28" name="Line 47"/>
            <p:cNvSpPr>
              <a:spLocks noChangeShapeType="1"/>
            </p:cNvSpPr>
            <p:nvPr/>
          </p:nvSpPr>
          <p:spPr bwMode="auto">
            <a:xfrm>
              <a:off x="2211" y="1350"/>
              <a:ext cx="793" cy="0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29" name="Line 48"/>
            <p:cNvSpPr>
              <a:spLocks noChangeShapeType="1"/>
            </p:cNvSpPr>
            <p:nvPr/>
          </p:nvSpPr>
          <p:spPr bwMode="auto">
            <a:xfrm>
              <a:off x="3003" y="1350"/>
              <a:ext cx="793" cy="0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0" name="Line 49"/>
            <p:cNvSpPr>
              <a:spLocks noChangeShapeType="1"/>
            </p:cNvSpPr>
            <p:nvPr/>
          </p:nvSpPr>
          <p:spPr bwMode="auto">
            <a:xfrm>
              <a:off x="3796" y="1350"/>
              <a:ext cx="792" cy="0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1" name="Line 50"/>
            <p:cNvSpPr>
              <a:spLocks noChangeShapeType="1"/>
            </p:cNvSpPr>
            <p:nvPr/>
          </p:nvSpPr>
          <p:spPr bwMode="auto">
            <a:xfrm>
              <a:off x="4588" y="1350"/>
              <a:ext cx="792" cy="0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2" name="Line 51"/>
            <p:cNvSpPr>
              <a:spLocks noChangeShapeType="1"/>
            </p:cNvSpPr>
            <p:nvPr/>
          </p:nvSpPr>
          <p:spPr bwMode="auto">
            <a:xfrm>
              <a:off x="308" y="2518"/>
              <a:ext cx="319" cy="0"/>
            </a:xfrm>
            <a:prstGeom prst="line">
              <a:avLst/>
            </a:prstGeom>
            <a:noFill/>
            <a:ln w="5760">
              <a:solidFill>
                <a:srgbClr val="4F81B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3" name="Line 52"/>
            <p:cNvSpPr>
              <a:spLocks noChangeShapeType="1"/>
            </p:cNvSpPr>
            <p:nvPr/>
          </p:nvSpPr>
          <p:spPr bwMode="auto">
            <a:xfrm>
              <a:off x="627" y="2518"/>
              <a:ext cx="792" cy="0"/>
            </a:xfrm>
            <a:prstGeom prst="line">
              <a:avLst/>
            </a:prstGeom>
            <a:noFill/>
            <a:ln w="5760">
              <a:solidFill>
                <a:srgbClr val="4F81B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4" name="Line 53"/>
            <p:cNvSpPr>
              <a:spLocks noChangeShapeType="1"/>
            </p:cNvSpPr>
            <p:nvPr/>
          </p:nvSpPr>
          <p:spPr bwMode="auto">
            <a:xfrm>
              <a:off x="1419" y="2518"/>
              <a:ext cx="792" cy="0"/>
            </a:xfrm>
            <a:prstGeom prst="line">
              <a:avLst/>
            </a:prstGeom>
            <a:noFill/>
            <a:ln w="5760">
              <a:solidFill>
                <a:srgbClr val="4F81B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5" name="Line 54"/>
            <p:cNvSpPr>
              <a:spLocks noChangeShapeType="1"/>
            </p:cNvSpPr>
            <p:nvPr/>
          </p:nvSpPr>
          <p:spPr bwMode="auto">
            <a:xfrm>
              <a:off x="2211" y="2518"/>
              <a:ext cx="793" cy="0"/>
            </a:xfrm>
            <a:prstGeom prst="line">
              <a:avLst/>
            </a:prstGeom>
            <a:noFill/>
            <a:ln w="5760">
              <a:solidFill>
                <a:srgbClr val="4F81B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6" name="Line 55"/>
            <p:cNvSpPr>
              <a:spLocks noChangeShapeType="1"/>
            </p:cNvSpPr>
            <p:nvPr/>
          </p:nvSpPr>
          <p:spPr bwMode="auto">
            <a:xfrm>
              <a:off x="3003" y="2518"/>
              <a:ext cx="793" cy="0"/>
            </a:xfrm>
            <a:prstGeom prst="line">
              <a:avLst/>
            </a:prstGeom>
            <a:noFill/>
            <a:ln w="5760">
              <a:solidFill>
                <a:srgbClr val="4F81B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7" name="Line 56"/>
            <p:cNvSpPr>
              <a:spLocks noChangeShapeType="1"/>
            </p:cNvSpPr>
            <p:nvPr/>
          </p:nvSpPr>
          <p:spPr bwMode="auto">
            <a:xfrm>
              <a:off x="3796" y="2518"/>
              <a:ext cx="792" cy="0"/>
            </a:xfrm>
            <a:prstGeom prst="line">
              <a:avLst/>
            </a:prstGeom>
            <a:noFill/>
            <a:ln w="5760">
              <a:solidFill>
                <a:srgbClr val="4F81B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8" name="Line 57"/>
            <p:cNvSpPr>
              <a:spLocks noChangeShapeType="1"/>
            </p:cNvSpPr>
            <p:nvPr/>
          </p:nvSpPr>
          <p:spPr bwMode="auto">
            <a:xfrm>
              <a:off x="4588" y="2518"/>
              <a:ext cx="792" cy="0"/>
            </a:xfrm>
            <a:prstGeom prst="line">
              <a:avLst/>
            </a:prstGeom>
            <a:noFill/>
            <a:ln w="5760">
              <a:solidFill>
                <a:srgbClr val="4F81B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39" name="Line 58"/>
            <p:cNvSpPr>
              <a:spLocks noChangeShapeType="1"/>
            </p:cNvSpPr>
            <p:nvPr/>
          </p:nvSpPr>
          <p:spPr bwMode="auto">
            <a:xfrm>
              <a:off x="627" y="1350"/>
              <a:ext cx="0" cy="234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0" name="Line 59"/>
            <p:cNvSpPr>
              <a:spLocks noChangeShapeType="1"/>
            </p:cNvSpPr>
            <p:nvPr/>
          </p:nvSpPr>
          <p:spPr bwMode="auto">
            <a:xfrm>
              <a:off x="627" y="1584"/>
              <a:ext cx="0" cy="234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1" name="Line 60"/>
            <p:cNvSpPr>
              <a:spLocks noChangeShapeType="1"/>
            </p:cNvSpPr>
            <p:nvPr/>
          </p:nvSpPr>
          <p:spPr bwMode="auto">
            <a:xfrm>
              <a:off x="627" y="1817"/>
              <a:ext cx="0" cy="234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2" name="Line 61"/>
            <p:cNvSpPr>
              <a:spLocks noChangeShapeType="1"/>
            </p:cNvSpPr>
            <p:nvPr/>
          </p:nvSpPr>
          <p:spPr bwMode="auto">
            <a:xfrm>
              <a:off x="627" y="2051"/>
              <a:ext cx="0" cy="233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3" name="Line 62"/>
            <p:cNvSpPr>
              <a:spLocks noChangeShapeType="1"/>
            </p:cNvSpPr>
            <p:nvPr/>
          </p:nvSpPr>
          <p:spPr bwMode="auto">
            <a:xfrm>
              <a:off x="627" y="2284"/>
              <a:ext cx="0" cy="234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4" name="Line 63"/>
            <p:cNvSpPr>
              <a:spLocks noChangeShapeType="1"/>
            </p:cNvSpPr>
            <p:nvPr/>
          </p:nvSpPr>
          <p:spPr bwMode="auto">
            <a:xfrm>
              <a:off x="4588" y="947"/>
              <a:ext cx="0" cy="403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5" name="Line 64"/>
            <p:cNvSpPr>
              <a:spLocks noChangeShapeType="1"/>
            </p:cNvSpPr>
            <p:nvPr/>
          </p:nvSpPr>
          <p:spPr bwMode="auto">
            <a:xfrm>
              <a:off x="4588" y="1350"/>
              <a:ext cx="0" cy="234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6" name="Line 65"/>
            <p:cNvSpPr>
              <a:spLocks noChangeShapeType="1"/>
            </p:cNvSpPr>
            <p:nvPr/>
          </p:nvSpPr>
          <p:spPr bwMode="auto">
            <a:xfrm>
              <a:off x="4588" y="1584"/>
              <a:ext cx="0" cy="234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7" name="Line 66"/>
            <p:cNvSpPr>
              <a:spLocks noChangeShapeType="1"/>
            </p:cNvSpPr>
            <p:nvPr/>
          </p:nvSpPr>
          <p:spPr bwMode="auto">
            <a:xfrm>
              <a:off x="4588" y="1817"/>
              <a:ext cx="0" cy="234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8" name="Line 67"/>
            <p:cNvSpPr>
              <a:spLocks noChangeShapeType="1"/>
            </p:cNvSpPr>
            <p:nvPr/>
          </p:nvSpPr>
          <p:spPr bwMode="auto">
            <a:xfrm>
              <a:off x="4588" y="2051"/>
              <a:ext cx="0" cy="233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  <p:sp>
          <p:nvSpPr>
            <p:cNvPr id="49" name="Line 68"/>
            <p:cNvSpPr>
              <a:spLocks noChangeShapeType="1"/>
            </p:cNvSpPr>
            <p:nvPr/>
          </p:nvSpPr>
          <p:spPr bwMode="auto">
            <a:xfrm>
              <a:off x="4588" y="2284"/>
              <a:ext cx="0" cy="234"/>
            </a:xfrm>
            <a:prstGeom prst="line">
              <a:avLst/>
            </a:prstGeom>
            <a:noFill/>
            <a:ln w="9360">
              <a:solidFill>
                <a:srgbClr val="558ED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MS PGothic" charset="0"/>
              </a:endParaRPr>
            </a:p>
          </p:txBody>
        </p:sp>
      </p:grpSp>
      <p:graphicFrame>
        <p:nvGraphicFramePr>
          <p:cNvPr id="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714722"/>
              </p:ext>
            </p:extLst>
          </p:nvPr>
        </p:nvGraphicFramePr>
        <p:xfrm>
          <a:off x="152906" y="1618942"/>
          <a:ext cx="260191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1524000" imgH="482600" progId="Equation.3">
                  <p:embed/>
                </p:oleObj>
              </mc:Choice>
              <mc:Fallback>
                <p:oleObj name="Equation" r:id="rId3" imgW="15240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906" y="1618942"/>
                        <a:ext cx="260191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62201"/>
              </p:ext>
            </p:extLst>
          </p:nvPr>
        </p:nvGraphicFramePr>
        <p:xfrm>
          <a:off x="2864356" y="1420504"/>
          <a:ext cx="6122987" cy="1054100"/>
        </p:xfrm>
        <a:graphic>
          <a:graphicData uri="http://schemas.openxmlformats.org/drawingml/2006/table">
            <a:tbl>
              <a:tblPr/>
              <a:tblGrid>
                <a:gridCol w="533372"/>
                <a:gridCol w="457176"/>
                <a:gridCol w="609568"/>
                <a:gridCol w="609568"/>
                <a:gridCol w="685764"/>
                <a:gridCol w="731800"/>
                <a:gridCol w="715925"/>
                <a:gridCol w="761961"/>
                <a:gridCol w="809583"/>
                <a:gridCol w="20827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91435" marR="91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91435" marR="91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105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945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10345</a:t>
                      </a:r>
                      <a:endParaRPr kumimoji="0" lang="da-DK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1.4 10</a:t>
                      </a:r>
                      <a:r>
                        <a:rPr kumimoji="0" lang="da-DK" sz="13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  <a:endParaRPr kumimoji="0" lang="da-DK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2.0 10</a:t>
                      </a:r>
                      <a:r>
                        <a:rPr kumimoji="0" lang="da-DK" sz="13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7.9 10</a:t>
                      </a:r>
                      <a:r>
                        <a:rPr kumimoji="0" lang="da-DK" sz="12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2.2 10</a:t>
                      </a:r>
                      <a:r>
                        <a:rPr kumimoji="0" lang="da-DK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</a:t>
                      </a: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5" marR="91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" y="736735"/>
            <a:ext cx="6922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i="1" dirty="0" smtClean="0">
                <a:solidFill>
                  <a:srgbClr val="0000FF"/>
                </a:solidFill>
                <a:latin typeface="Times" charset="0"/>
              </a:rPr>
              <a:t>1. Steiner </a:t>
            </a:r>
            <a:r>
              <a:rPr lang="da-DK" sz="2400" b="1" i="1" dirty="0" err="1" smtClean="0">
                <a:solidFill>
                  <a:srgbClr val="0000FF"/>
                </a:solidFill>
                <a:latin typeface="Times" charset="0"/>
              </a:rPr>
              <a:t>Trees</a:t>
            </a:r>
            <a:r>
              <a:rPr lang="da-DK" sz="2400" b="1" i="1" dirty="0" smtClean="0">
                <a:solidFill>
                  <a:srgbClr val="0000FF"/>
                </a:solidFill>
                <a:latin typeface="Times" charset="0"/>
              </a:rPr>
              <a:t> (</a:t>
            </a:r>
            <a:r>
              <a:rPr lang="da-DK" sz="2400" b="1" i="1" dirty="0" err="1" smtClean="0">
                <a:solidFill>
                  <a:srgbClr val="0000FF"/>
                </a:solidFill>
                <a:latin typeface="Times" charset="0"/>
              </a:rPr>
              <a:t>Unrooted</a:t>
            </a:r>
            <a:r>
              <a:rPr lang="da-DK" sz="2400" b="1" i="1" dirty="0">
                <a:solidFill>
                  <a:srgbClr val="0000FF"/>
                </a:solidFill>
                <a:latin typeface="Times" charset="0"/>
              </a:rPr>
              <a:t>, </a:t>
            </a:r>
            <a:r>
              <a:rPr lang="da-DK" sz="2400" b="1" i="1" dirty="0" err="1">
                <a:solidFill>
                  <a:srgbClr val="0000FF"/>
                </a:solidFill>
                <a:latin typeface="Times" charset="0"/>
              </a:rPr>
              <a:t>leaflabelled</a:t>
            </a:r>
            <a:r>
              <a:rPr lang="da-DK" sz="2400" b="1" i="1" dirty="0">
                <a:solidFill>
                  <a:srgbClr val="0000FF"/>
                </a:solidFill>
                <a:latin typeface="Times" charset="0"/>
              </a:rPr>
              <a:t>  &amp; </a:t>
            </a:r>
            <a:r>
              <a:rPr lang="da-DK" sz="2400" b="1" i="1" dirty="0" err="1">
                <a:solidFill>
                  <a:srgbClr val="0000FF"/>
                </a:solidFill>
                <a:latin typeface="Times" charset="0"/>
              </a:rPr>
              <a:t>valency</a:t>
            </a:r>
            <a:r>
              <a:rPr lang="da-DK" sz="2400" b="1" i="1" dirty="0">
                <a:solidFill>
                  <a:srgbClr val="0000FF"/>
                </a:solidFill>
                <a:latin typeface="Times" charset="0"/>
              </a:rPr>
              <a:t> </a:t>
            </a:r>
            <a:r>
              <a:rPr lang="da-DK" sz="2400" b="1" i="1" dirty="0" smtClean="0">
                <a:solidFill>
                  <a:srgbClr val="0000FF"/>
                </a:solidFill>
                <a:latin typeface="Times" charset="0"/>
              </a:rPr>
              <a:t>3)</a:t>
            </a:r>
            <a:endParaRPr lang="da-DK" sz="2400" i="1" dirty="0">
              <a:solidFill>
                <a:srgbClr val="0000FF"/>
              </a:solidFill>
              <a:latin typeface="Time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478" y="2936756"/>
            <a:ext cx="4102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i="1" dirty="0" smtClean="0">
                <a:solidFill>
                  <a:srgbClr val="0000FF"/>
                </a:solidFill>
                <a:latin typeface="Times" charset="0"/>
              </a:rPr>
              <a:t>2. </a:t>
            </a:r>
            <a:r>
              <a:rPr lang="da-DK" sz="2400" b="1" i="1" dirty="0" err="1" smtClean="0">
                <a:solidFill>
                  <a:srgbClr val="0000FF"/>
                </a:solidFill>
                <a:latin typeface="Times" charset="0"/>
              </a:rPr>
              <a:t>Spanning</a:t>
            </a:r>
            <a:r>
              <a:rPr lang="da-DK" sz="2400" b="1" i="1" dirty="0" smtClean="0">
                <a:solidFill>
                  <a:srgbClr val="0000FF"/>
                </a:solidFill>
                <a:latin typeface="Times" charset="0"/>
              </a:rPr>
              <a:t> </a:t>
            </a:r>
            <a:r>
              <a:rPr lang="da-DK" sz="2400" b="1" i="1" dirty="0" err="1" smtClean="0">
                <a:solidFill>
                  <a:srgbClr val="0000FF"/>
                </a:solidFill>
                <a:latin typeface="Times" charset="0"/>
              </a:rPr>
              <a:t>Trees</a:t>
            </a:r>
            <a:r>
              <a:rPr lang="da-DK" sz="2400" b="1" i="1" dirty="0" smtClean="0">
                <a:solidFill>
                  <a:srgbClr val="0000FF"/>
                </a:solidFill>
                <a:latin typeface="Times" charset="0"/>
              </a:rPr>
              <a:t>:   </a:t>
            </a:r>
            <a:r>
              <a:rPr lang="en-US" sz="2400" b="1" i="1" dirty="0">
                <a:solidFill>
                  <a:srgbClr val="0000FF"/>
                </a:solidFill>
              </a:rPr>
              <a:t>k</a:t>
            </a:r>
            <a:r>
              <a:rPr lang="en-US" sz="2400" b="1" i="1" baseline="30000" dirty="0">
                <a:solidFill>
                  <a:srgbClr val="0000FF"/>
                </a:solidFill>
              </a:rPr>
              <a:t>k-2 </a:t>
            </a:r>
            <a:endParaRPr lang="da-DK" sz="2400" i="1" dirty="0">
              <a:latin typeface="Times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93" y="3614711"/>
            <a:ext cx="4102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3. Counting </a:t>
            </a:r>
            <a:r>
              <a:rPr lang="en-US" sz="2400" b="1" i="1" dirty="0">
                <a:solidFill>
                  <a:srgbClr val="0000FF"/>
                </a:solidFill>
                <a:latin typeface="Times New Roman"/>
                <a:cs typeface="Times New Roman"/>
              </a:rPr>
              <a:t>k-</a:t>
            </a:r>
            <a:r>
              <a:rPr lang="en-US" sz="24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Spannoids</a:t>
            </a:r>
            <a:endParaRPr lang="en-US" sz="2400" b="1" i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4616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100" b="1" i="1" u="sng">
                <a:solidFill>
                  <a:srgbClr val="FF0000"/>
                </a:solidFill>
                <a:latin typeface="Times New Roman" charset="0"/>
                <a:cs typeface="Times New Roman" charset="0"/>
              </a:rPr>
              <a:t>Example – Contraction of Simulated Coalescent Trees</a:t>
            </a:r>
          </a:p>
        </p:txBody>
      </p:sp>
      <p:sp>
        <p:nvSpPr>
          <p:cNvPr id="4" name="Text Box 77"/>
          <p:cNvSpPr txBox="1">
            <a:spLocks noChangeArrowheads="1"/>
          </p:cNvSpPr>
          <p:nvPr/>
        </p:nvSpPr>
        <p:spPr bwMode="auto">
          <a:xfrm>
            <a:off x="457200" y="636588"/>
            <a:ext cx="6248400" cy="195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Simulation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200" i="1">
                <a:latin typeface="Times New Roman" charset="0"/>
                <a:cs typeface="Times New Roman" charset="0"/>
              </a:rPr>
              <a:t>   Trees simulated from the coalescent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200" i="1">
                <a:latin typeface="Times New Roman" charset="0"/>
                <a:cs typeface="Times New Roman" charset="0"/>
              </a:rPr>
              <a:t>  Spannoid algorithm: </a:t>
            </a:r>
          </a:p>
          <a:p>
            <a:pPr>
              <a:spcBef>
                <a:spcPct val="50000"/>
              </a:spcBef>
            </a:pPr>
            <a:endParaRPr lang="en-US" sz="2200">
              <a:latin typeface="Times New Roman" charset="0"/>
              <a:cs typeface="Times New Roman" charset="0"/>
            </a:endParaRPr>
          </a:p>
        </p:txBody>
      </p:sp>
      <p:pic>
        <p:nvPicPr>
          <p:cNvPr id="38916" name="Picture 4" descr="test_gts_uni[1]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" t="4688" b="8594"/>
          <a:stretch>
            <a:fillRect/>
          </a:stretch>
        </p:blipFill>
        <p:spPr bwMode="auto">
          <a:xfrm>
            <a:off x="3705225" y="1682750"/>
            <a:ext cx="5438775" cy="372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7"/>
          <p:cNvSpPr txBox="1">
            <a:spLocks noChangeArrowheads="1"/>
          </p:cNvSpPr>
          <p:nvPr/>
        </p:nvSpPr>
        <p:spPr bwMode="auto">
          <a:xfrm>
            <a:off x="457200" y="5334000"/>
            <a:ext cx="62484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i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Conclusion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200" i="1">
                <a:latin typeface="Times New Roman" charset="0"/>
                <a:cs typeface="Times New Roman" charset="0"/>
              </a:rPr>
              <a:t>    Approximation very good for k &gt;5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sz="2200" i="1">
                <a:latin typeface="Times New Roman" charset="0"/>
                <a:cs typeface="Times New Roman" charset="0"/>
              </a:rPr>
              <a:t>   Not very dependent on sequence number </a:t>
            </a:r>
          </a:p>
        </p:txBody>
      </p:sp>
    </p:spTree>
    <p:extLst>
      <p:ext uri="{BB962C8B-B14F-4D97-AF65-F5344CB8AC3E}">
        <p14:creationId xmlns:p14="http://schemas.microsoft.com/office/powerpoint/2010/main" val="234665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516</Words>
  <Application>Microsoft Macintosh PowerPoint</Application>
  <PresentationFormat>On-screen Show (4:3)</PresentationFormat>
  <Paragraphs>161</Paragraphs>
  <Slides>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Jotun Hein</dc:creator>
  <cp:lastModifiedBy>Jotun Hein</cp:lastModifiedBy>
  <cp:revision>58</cp:revision>
  <dcterms:created xsi:type="dcterms:W3CDTF">2013-03-12T07:34:06Z</dcterms:created>
  <dcterms:modified xsi:type="dcterms:W3CDTF">2013-08-23T14:19:24Z</dcterms:modified>
</cp:coreProperties>
</file>