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85" r:id="rId2"/>
    <p:sldMasterId id="2147483898" r:id="rId3"/>
    <p:sldMasterId id="2147483913" r:id="rId4"/>
  </p:sldMasterIdLst>
  <p:notesMasterIdLst>
    <p:notesMasterId r:id="rId13"/>
  </p:notesMasterIdLst>
  <p:sldIdLst>
    <p:sldId id="426" r:id="rId5"/>
    <p:sldId id="427" r:id="rId6"/>
    <p:sldId id="428" r:id="rId7"/>
    <p:sldId id="429" r:id="rId8"/>
    <p:sldId id="430" r:id="rId9"/>
    <p:sldId id="433" r:id="rId10"/>
    <p:sldId id="431" r:id="rId11"/>
    <p:sldId id="43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1" autoAdjust="0"/>
    <p:restoredTop sz="97337" autoAdjust="0"/>
  </p:normalViewPr>
  <p:slideViewPr>
    <p:cSldViewPr>
      <p:cViewPr>
        <p:scale>
          <a:sx n="100" d="100"/>
          <a:sy n="100" d="100"/>
        </p:scale>
        <p:origin x="-367" y="-5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F02A9A-5E1E-4EC6-A786-14EE02818FB9}" type="datetimeFigureOut">
              <a:rPr lang="en-US"/>
              <a:pPr>
                <a:defRPr/>
              </a:pPr>
              <a:t>2017-01-06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EECB29-F693-4D42-9F87-9FB83F20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white"/>
              </a:buClr>
            </a:pPr>
            <a:fld id="{4082CD8A-8B6F-4F6B-A566-8DB77C41CFBA}" type="slidenum">
              <a:rPr lang="en-US">
                <a:solidFill>
                  <a:prstClr val="black"/>
                </a:solidFill>
              </a:rPr>
              <a:pPr>
                <a:buClr>
                  <a:prstClr val="white"/>
                </a:buClr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..</a:t>
            </a:r>
            <a:r>
              <a:rPr lang="en-US" baseline="0" dirty="0" smtClean="0"/>
              <a:t> buzzword for these problem is structured prediction:</a:t>
            </a:r>
          </a:p>
          <a:p>
            <a:pPr>
              <a:buFontTx/>
              <a:buChar char="-"/>
            </a:pPr>
            <a:r>
              <a:rPr lang="en-US" baseline="0" dirty="0" smtClean="0"/>
              <a:t>given input blah; want to assign a *structured* output...</a:t>
            </a:r>
          </a:p>
          <a:p>
            <a:pPr>
              <a:buFontTx/>
              <a:buChar char="-"/>
            </a:pPr>
            <a:r>
              <a:rPr lang="en-US" baseline="0" dirty="0" smtClean="0"/>
              <a:t>example -- </a:t>
            </a:r>
          </a:p>
          <a:p>
            <a:pPr>
              <a:buFontTx/>
              <a:buChar char="-"/>
            </a:pPr>
            <a:r>
              <a:rPr lang="en-US" b="1" baseline="0" dirty="0" smtClean="0"/>
              <a:t>a key challenge </a:t>
            </a:r>
            <a:r>
              <a:rPr lang="en-US" b="0" baseline="0" dirty="0" smtClean="0"/>
              <a:t>for this is that the number of possibilities for the output is </a:t>
            </a:r>
            <a:r>
              <a:rPr lang="en-US" b="1" baseline="0" dirty="0" smtClean="0"/>
              <a:t>exponential </a:t>
            </a:r>
            <a:r>
              <a:rPr lang="en-US" b="0" i="0" baseline="0" dirty="0" smtClean="0"/>
              <a:t>in the size of the input... This is why the traditional approach in machine learning has been to make decisions independently..</a:t>
            </a:r>
          </a:p>
          <a:p>
            <a:pPr>
              <a:buFontTx/>
              <a:buChar char="-"/>
            </a:pPr>
            <a:r>
              <a:rPr lang="en-US" b="0" i="0" baseline="0" dirty="0" smtClean="0"/>
              <a:t>-- a key theme in my research is how to exploit </a:t>
            </a:r>
            <a:r>
              <a:rPr lang="en-US" b="1" i="0" baseline="0" dirty="0" smtClean="0"/>
              <a:t>efficiently </a:t>
            </a:r>
            <a:r>
              <a:rPr lang="en-US" b="0" i="0" baseline="0" dirty="0" smtClean="0"/>
              <a:t>this kind of </a:t>
            </a:r>
            <a:r>
              <a:rPr lang="en-US" b="1" i="0" baseline="0" dirty="0" smtClean="0"/>
              <a:t>structure</a:t>
            </a:r>
            <a:r>
              <a:rPr lang="en-US" b="0" i="0" baseline="0" dirty="0" smtClean="0"/>
              <a:t>; and for which kinds of structure it is possible..</a:t>
            </a:r>
          </a:p>
          <a:p>
            <a:pPr>
              <a:buFontTx/>
              <a:buNone/>
            </a:pPr>
            <a:r>
              <a:rPr lang="en-US" b="0" i="0" baseline="0" dirty="0" smtClean="0"/>
              <a:t>Moreover -&gt; </a:t>
            </a:r>
            <a:r>
              <a:rPr lang="en-US" b="1" i="0" baseline="0" dirty="0" smtClean="0"/>
              <a:t>structured optimization problems...</a:t>
            </a:r>
            <a:endParaRPr lang="en-US" b="1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white"/>
              </a:buClr>
            </a:pPr>
            <a:fld id="{4082CD8A-8B6F-4F6B-A566-8DB77C41CFBA}" type="slidenum">
              <a:rPr lang="en-US">
                <a:solidFill>
                  <a:prstClr val="black"/>
                </a:solidFill>
              </a:rPr>
              <a:pPr>
                <a:buClr>
                  <a:prstClr val="white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... here are more examples.</a:t>
            </a:r>
          </a:p>
          <a:p>
            <a:r>
              <a:rPr lang="en-US" baseline="0" dirty="0" smtClean="0"/>
              <a:t>MT</a:t>
            </a:r>
          </a:p>
          <a:p>
            <a:r>
              <a:rPr lang="en-US" baseline="0" dirty="0" smtClean="0"/>
              <a:t>in vision, 3D object recognition; depth information recorded by a robot using a laser range finder; want to classify the pixels around it in different categories...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another </a:t>
            </a:r>
            <a:r>
              <a:rPr lang="en-US" b="1" baseline="0" dirty="0" smtClean="0"/>
              <a:t>key aspect</a:t>
            </a:r>
            <a:r>
              <a:rPr lang="en-US" b="0" baseline="0" dirty="0" smtClean="0"/>
              <a:t> of these ‘structure prediction’ problems is that usually we have a </a:t>
            </a:r>
            <a:r>
              <a:rPr lang="en-US" b="1" baseline="0" dirty="0" smtClean="0"/>
              <a:t>structured error functions</a:t>
            </a:r>
            <a:r>
              <a:rPr lang="en-US" b="0" baseline="0" dirty="0" smtClean="0"/>
              <a:t>; i.e., unlike in standard binary classification in machine learning where either you are correct or you are wrong, here you can be wrong quite badly or just a little (e.g. if you only have one word wrong). this information should be used by the learner in some way....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Segbot</a:t>
            </a:r>
            <a:r>
              <a:rPr lang="en-US" baseline="0" dirty="0" smtClean="0"/>
              <a:t> – from Stanford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D25DE-6C6A-48A2-A378-B0FCF436B909}" type="slidenum">
              <a:rPr lang="en-US"/>
              <a:pPr/>
              <a:t>3</a:t>
            </a:fld>
            <a:endParaRPr lang="en-US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61C6E-E23F-4767-92E0-BEACCF4FD48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2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5E9B5-1397-423A-A06B-8C5A5FF55DE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CD380-FAAB-4DA2-824F-27647F7078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59DB2-30F0-447F-9F8E-1BBE358042A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20415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A2711-A379-4543-8D19-56ED0380B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E47D-1B74-4356-9431-C09DE8FCDC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76200"/>
            <a:ext cx="2105025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64263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C3B5-B1EB-4FAF-A0E0-A90146C5A0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54950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338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447800"/>
            <a:ext cx="41354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AEEC-E04D-40D5-8B8A-B1D2A8A2E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20415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A2711-A379-4543-8D19-56ED0380B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3DEC-3F61-499F-B7AD-19872DD8B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B561-97A0-48F2-8D63-27724D5AE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338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447800"/>
            <a:ext cx="41354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338D-514D-4883-9A60-EEC8FA390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480E-FAE6-4081-8A1F-F3745A7F8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F012-B420-4ED7-B3AB-9595B62A3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F4F3-CC04-4228-B3ED-229544D1A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3DEC-3F61-499F-B7AD-19872DD8B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32CB-374E-47C6-AEE9-0707F00E0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B272-DDAA-4E2F-80C5-08158D718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E47D-1B74-4356-9431-C09DE8FCDC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76200"/>
            <a:ext cx="2105025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64263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C3B5-B1EB-4FAF-A0E0-A90146C5A0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54950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338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447800"/>
            <a:ext cx="41354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AEEC-E04D-40D5-8B8A-B1D2A8A2E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382000" cy="2743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69E867-CFB9-4976-9080-77BE771A71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 userDrawn="1"/>
        </p:nvSpPr>
        <p:spPr bwMode="gray">
          <a:xfrm flipV="1">
            <a:off x="685800" y="2133600"/>
            <a:ext cx="80010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kumimoji="1" 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6AD8-1EE8-459B-AB93-EE0A0F6DF8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6237-4D9D-43AA-A2D3-74E1F1A69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B85A5-4F9D-49FD-A4B0-931C079DF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FE81-E031-4E2C-A256-77B9AF27F1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B561-97A0-48F2-8D63-27724D5AE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46F49-CE1C-430D-AE14-406FB571B6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8998-8E5D-43DD-9C18-A5423D3A5A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33B8-A803-4AA2-827A-8879228A41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C25DB-EE40-4698-95B0-FA49C80CA6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A9F1-6662-4426-B1E1-9FA9A61E77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768C-8CD2-4D2C-B077-260F05594B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0010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B77F44-D29F-45EA-A900-5690D567F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3924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924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40F86A-8736-4799-98DE-AC9230A8A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0010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C7A64F-8B60-44CC-A759-68292E6D7C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338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447800"/>
            <a:ext cx="41354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338D-514D-4883-9A60-EEC8FA390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6B2E74-A5D2-45E4-A9CD-228594D66A03}" type="datetime1">
              <a:rPr lang="en-US">
                <a:solidFill>
                  <a:prstClr val="white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3AEE0-4FD5-4D2F-8B00-B3040CF2AC7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0AB0C-9E74-4BF4-9601-54ECE26ABE32}" type="datetime1">
              <a:rPr lang="en-US">
                <a:solidFill>
                  <a:prstClr val="white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9506DA-FB07-4817-AF99-6306EA391F5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2A6220-2EF0-44EB-B4F3-D8EC07F317F1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0D9B0-6E33-4D6C-A79F-3CA164B815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5E5D2-177F-49CB-8257-B6DD3CCC1B5E}" type="datetime1">
              <a:rPr lang="en-US">
                <a:solidFill>
                  <a:prstClr val="white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99667-A563-414C-940F-05A64A8F6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4949-309B-4EA8-B1FE-4C936C770ABB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D446-F8D3-43FF-8B2D-BEE1E3893C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3FEE6-6D6F-4C0C-A1E4-BEDF492EA763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9464A-5CE8-4E5C-9EE3-4CBD3F1C3AA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3E0F4F-DD98-4A90-AE06-624072D639AA}" type="datetime1">
              <a:rPr lang="en-US">
                <a:solidFill>
                  <a:prstClr val="white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EF95ED-8AF1-4B75-86E1-82A42D31A00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BA9D-C67A-4174-9006-7577EE08FD81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6F68-0717-4030-8329-371C22FF4D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5038-A41E-4A24-A0C6-1A44DA87D63D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DACF-D24A-4EF9-BB16-2DE7160D0AA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480E-FAE6-4081-8A1F-F3745A7F8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F012-B420-4ED7-B3AB-9595B62A3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F4F3-CC04-4228-B3ED-229544D1A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32CB-374E-47C6-AEE9-0707F00E0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B272-DDAA-4E2F-80C5-08158D718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8549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216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fld id="{81E35FB5-E992-4BC0-9CB3-CB40E30B4397}" type="slidenum">
              <a:rPr lang="en-US">
                <a:solidFill>
                  <a:srgbClr val="000000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81000" y="1039813"/>
            <a:ext cx="8226425" cy="317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8549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216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>
              <a:defRPr/>
            </a:pPr>
            <a:fld id="{81E35FB5-E992-4BC0-9CB3-CB40E30B4397}" type="slidenum">
              <a:rPr lang="en-US">
                <a:solidFill>
                  <a:srgbClr val="000000"/>
                </a:solidFill>
                <a:latin typeface="Tahoma" pitchFamily="34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81000" y="1039813"/>
            <a:ext cx="8226425" cy="317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08C298DB-853C-4025-9D9A-62026C3312B7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536575" y="10350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C42E80-1B5D-462A-AEF3-B55EA1FD5281}" type="datetime1">
              <a:rPr lang="en-US">
                <a:solidFill>
                  <a:prstClr val="black"/>
                </a:solidFill>
              </a:rPr>
              <a:pPr>
                <a:defRPr/>
              </a:pPr>
              <a:t>2017-01-06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0611B0-29EC-4E1A-8C9E-1610B46C51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57200" y="1219200"/>
            <a:ext cx="8226425" cy="317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wmf"/><Relationship Id="rId12" Type="http://schemas.openxmlformats.org/officeDocument/2006/relationships/image" Target="../media/image9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tags" Target="../tags/tag1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Structured prediction: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1813" y="2357438"/>
            <a:ext cx="1804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990000"/>
                </a:solidFill>
                <a:latin typeface="Tahoma" pitchFamily="34" charset="0"/>
                <a:cs typeface="+mn-cs"/>
              </a:rPr>
              <a:t>Handwriting</a:t>
            </a:r>
          </a:p>
          <a:p>
            <a:pPr eaLnBrk="0" hangingPunct="0"/>
            <a:r>
              <a:rPr lang="en-US" sz="2400">
                <a:solidFill>
                  <a:srgbClr val="990000"/>
                </a:solidFill>
                <a:latin typeface="Tahoma" pitchFamily="34" charset="0"/>
                <a:cs typeface="+mn-cs"/>
              </a:rPr>
              <a:t>recognition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533400" y="2182813"/>
            <a:ext cx="822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819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0513" y="1782763"/>
            <a:ext cx="831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8295" name="AutoShape 7"/>
          <p:cNvSpPr>
            <a:spLocks noChangeArrowheads="1"/>
          </p:cNvSpPr>
          <p:nvPr/>
        </p:nvSpPr>
        <p:spPr bwMode="auto">
          <a:xfrm rot="-5400000">
            <a:off x="5330825" y="3148013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0066CC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105150" y="1146175"/>
            <a:ext cx="1279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>
                <a:solidFill>
                  <a:srgbClr val="000000"/>
                </a:solidFill>
                <a:latin typeface="Tahoma" pitchFamily="34" charset="0"/>
                <a:cs typeface="+mn-cs"/>
              </a:rPr>
              <a:t>Input </a:t>
            </a:r>
          </a:p>
        </p:txBody>
      </p:sp>
      <p:pic>
        <p:nvPicPr>
          <p:cNvPr id="8200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1675" y="1830388"/>
            <a:ext cx="862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378575" y="1146175"/>
            <a:ext cx="1550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00"/>
                </a:solidFill>
                <a:latin typeface="Tahoma" pitchFamily="34" charset="0"/>
                <a:cs typeface="+mn-cs"/>
              </a:rPr>
              <a:t>Output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78075" y="3244850"/>
            <a:ext cx="2378075" cy="823913"/>
            <a:chOff x="3168" y="480"/>
            <a:chExt cx="1907" cy="720"/>
          </a:xfrm>
        </p:grpSpPr>
        <p:pic>
          <p:nvPicPr>
            <p:cNvPr id="8211" name="Picture 12" descr="w51-r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3" descr="w51-e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14" descr="w51-b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15" descr="w51-a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16" descr="w51-c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8305" name="Text Box 17"/>
          <p:cNvSpPr txBox="1">
            <a:spLocks noChangeArrowheads="1"/>
          </p:cNvSpPr>
          <p:nvPr/>
        </p:nvSpPr>
        <p:spPr bwMode="auto">
          <a:xfrm>
            <a:off x="6278563" y="3062288"/>
            <a:ext cx="304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ahoma" pitchFamily="34" charset="0"/>
                <a:cs typeface="+mn-cs"/>
              </a:rPr>
              <a:t>brace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5778500" y="2120900"/>
            <a:ext cx="3048000" cy="883583"/>
            <a:chOff x="5778500" y="2120900"/>
            <a:chExt cx="3048000" cy="883583"/>
          </a:xfrm>
        </p:grpSpPr>
        <p:sp>
          <p:nvSpPr>
            <p:cNvPr id="908306" name="Text Box 18"/>
            <p:cNvSpPr txBox="1">
              <a:spLocks noChangeArrowheads="1"/>
            </p:cNvSpPr>
            <p:nvPr/>
          </p:nvSpPr>
          <p:spPr bwMode="auto">
            <a:xfrm>
              <a:off x="5778500" y="2481263"/>
              <a:ext cx="3048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FF0000"/>
                  </a:solidFill>
                  <a:latin typeface="Tahoma" pitchFamily="34" charset="0"/>
                  <a:cs typeface="+mn-cs"/>
                </a:rPr>
                <a:t>exponential size!</a:t>
              </a:r>
              <a:endParaRPr lang="en-US" sz="2800" dirty="0">
                <a:solidFill>
                  <a:srgbClr val="FF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908307" name="Line 19"/>
            <p:cNvSpPr>
              <a:spLocks noChangeShapeType="1"/>
            </p:cNvSpPr>
            <p:nvPr/>
          </p:nvSpPr>
          <p:spPr bwMode="auto">
            <a:xfrm flipH="1" flipV="1">
              <a:off x="6972299" y="2120900"/>
              <a:ext cx="252413" cy="431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endParaRPr lang="en-US" sz="28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908308" name="Line 20"/>
          <p:cNvSpPr>
            <a:spLocks noChangeShapeType="1"/>
          </p:cNvSpPr>
          <p:nvPr/>
        </p:nvSpPr>
        <p:spPr bwMode="auto">
          <a:xfrm>
            <a:off x="536575" y="4487863"/>
            <a:ext cx="82264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908309" name="Text Box 21"/>
          <p:cNvSpPr txBox="1">
            <a:spLocks noChangeArrowheads="1"/>
          </p:cNvSpPr>
          <p:nvPr/>
        </p:nvSpPr>
        <p:spPr bwMode="auto">
          <a:xfrm>
            <a:off x="531813" y="5018088"/>
            <a:ext cx="1521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990000"/>
                </a:solidFill>
                <a:cs typeface="+mn-cs"/>
              </a:rPr>
              <a:t>Word </a:t>
            </a:r>
          </a:p>
          <a:p>
            <a:pPr eaLnBrk="0" hangingPunct="0"/>
            <a:r>
              <a:rPr lang="en-US" sz="2400" dirty="0" smtClean="0">
                <a:solidFill>
                  <a:srgbClr val="990000"/>
                </a:solidFill>
                <a:cs typeface="+mn-cs"/>
              </a:rPr>
              <a:t>alignment</a:t>
            </a:r>
            <a:endParaRPr lang="en-US" sz="2400" dirty="0">
              <a:solidFill>
                <a:srgbClr val="990000"/>
              </a:solidFill>
              <a:cs typeface="+mn-cs"/>
            </a:endParaRPr>
          </a:p>
        </p:txBody>
      </p:sp>
      <p:sp>
        <p:nvSpPr>
          <p:cNvPr id="908311" name="AutoShape 23"/>
          <p:cNvSpPr>
            <a:spLocks noChangeArrowheads="1"/>
          </p:cNvSpPr>
          <p:nvPr/>
        </p:nvSpPr>
        <p:spPr bwMode="auto">
          <a:xfrm rot="-5400000">
            <a:off x="5330825" y="5300663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0066CC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25" name="Picture 6" descr="matchingSentenc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2525" y="4559300"/>
            <a:ext cx="21256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/>
          <p:nvPr/>
        </p:nvGrpSpPr>
        <p:grpSpPr>
          <a:xfrm>
            <a:off x="2333625" y="4559300"/>
            <a:ext cx="2125663" cy="2298700"/>
            <a:chOff x="2333625" y="4559300"/>
            <a:chExt cx="2125663" cy="2298700"/>
          </a:xfrm>
        </p:grpSpPr>
        <p:pic>
          <p:nvPicPr>
            <p:cNvPr id="24" name="Picture 6" descr="matchingSenten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33625" y="4559300"/>
              <a:ext cx="2125663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 bwMode="auto">
            <a:xfrm>
              <a:off x="3050540" y="4566920"/>
              <a:ext cx="629920" cy="226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endParaRPr lang="en-US" sz="2800" smtClean="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5" grpId="0" animBg="1"/>
      <p:bldP spid="908305" grpId="0"/>
      <p:bldP spid="908309" grpId="0"/>
      <p:bldP spid="908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examples...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533400" y="2182813"/>
            <a:ext cx="822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819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0513" y="1782763"/>
            <a:ext cx="831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105150" y="1146175"/>
            <a:ext cx="1279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>
                <a:solidFill>
                  <a:srgbClr val="000000"/>
                </a:solidFill>
                <a:latin typeface="Tahoma" pitchFamily="34" charset="0"/>
                <a:cs typeface="+mn-cs"/>
              </a:rPr>
              <a:t>Input </a:t>
            </a:r>
          </a:p>
        </p:txBody>
      </p:sp>
      <p:pic>
        <p:nvPicPr>
          <p:cNvPr id="8200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1675" y="1830388"/>
            <a:ext cx="862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378575" y="1146175"/>
            <a:ext cx="1550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00"/>
                </a:solidFill>
                <a:latin typeface="Tahoma" pitchFamily="34" charset="0"/>
                <a:cs typeface="+mn-cs"/>
              </a:rPr>
              <a:t>Output </a:t>
            </a:r>
          </a:p>
        </p:txBody>
      </p:sp>
      <p:sp>
        <p:nvSpPr>
          <p:cNvPr id="908308" name="Line 20"/>
          <p:cNvSpPr>
            <a:spLocks noChangeShapeType="1"/>
          </p:cNvSpPr>
          <p:nvPr/>
        </p:nvSpPr>
        <p:spPr bwMode="auto">
          <a:xfrm>
            <a:off x="536575" y="4437063"/>
            <a:ext cx="82264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13419" y="2667000"/>
            <a:ext cx="183691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+mn-cs"/>
              </a:rPr>
              <a:t>Machine</a:t>
            </a:r>
          </a:p>
          <a:p>
            <a:pPr algn="ctr" eaLnBrk="0" hangingPunct="0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+mn-cs"/>
              </a:rPr>
              <a:t>translation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438400" y="2514600"/>
            <a:ext cx="2071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fr-FR" sz="2400">
                <a:solidFill>
                  <a:srgbClr val="000000"/>
                </a:solidFill>
                <a:latin typeface="Tahoma" pitchFamily="34" charset="0"/>
                <a:cs typeface="+mn-cs"/>
              </a:rPr>
              <a:t>‘Ce n'est pas 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fr-FR" sz="2400">
                <a:solidFill>
                  <a:srgbClr val="000000"/>
                </a:solidFill>
                <a:latin typeface="Tahoma" pitchFamily="34" charset="0"/>
                <a:cs typeface="+mn-cs"/>
              </a:rPr>
              <a:t>un autre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fr-FR" sz="2400">
                <a:solidFill>
                  <a:srgbClr val="000000"/>
                </a:solidFill>
                <a:latin typeface="Tahoma" pitchFamily="34" charset="0"/>
                <a:cs typeface="+mn-cs"/>
              </a:rPr>
              <a:t>problème de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fr-FR" sz="2400">
                <a:solidFill>
                  <a:srgbClr val="000000"/>
                </a:solidFill>
                <a:latin typeface="Tahoma" pitchFamily="34" charset="0"/>
                <a:cs typeface="+mn-cs"/>
              </a:rPr>
              <a:t>classification.’</a:t>
            </a:r>
            <a:endParaRPr 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-5400000">
            <a:off x="5295900" y="5105400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0066CC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400800" y="2438400"/>
            <a:ext cx="22209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en-US" sz="2400">
                <a:solidFill>
                  <a:srgbClr val="0000CC"/>
                </a:solidFill>
                <a:latin typeface="Tahoma" pitchFamily="34" charset="0"/>
                <a:cs typeface="+mn-cs"/>
              </a:rPr>
              <a:t>‘This is not just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en-US" sz="2400">
                <a:solidFill>
                  <a:srgbClr val="0000CC"/>
                </a:solidFill>
                <a:latin typeface="Tahoma" pitchFamily="34" charset="0"/>
                <a:cs typeface="+mn-cs"/>
              </a:rPr>
              <a:t>another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en-US" sz="2400">
                <a:solidFill>
                  <a:srgbClr val="0000CC"/>
                </a:solidFill>
                <a:latin typeface="Tahoma" pitchFamily="34" charset="0"/>
                <a:cs typeface="+mn-cs"/>
              </a:rPr>
              <a:t>classification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r>
              <a:rPr lang="en-US" sz="2400">
                <a:solidFill>
                  <a:srgbClr val="0000CC"/>
                </a:solidFill>
                <a:latin typeface="Tahoma" pitchFamily="34" charset="0"/>
                <a:cs typeface="+mn-cs"/>
              </a:rPr>
              <a:t>problem.’</a:t>
            </a:r>
            <a:endParaRPr lang="en-US" sz="6000" b="1">
              <a:solidFill>
                <a:srgbClr val="0000C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-5400000">
            <a:off x="5256213" y="2619375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0066CC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</a:pPr>
            <a:endParaRPr lang="en-US" sz="28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31" name="Picture 20" descr="overhead_white"/>
          <p:cNvPicPr>
            <a:picLocks noChangeAspect="1" noChangeArrowheads="1"/>
          </p:cNvPicPr>
          <p:nvPr/>
        </p:nvPicPr>
        <p:blipFill>
          <a:blip r:embed="rId8" cstate="print"/>
          <a:srcRect t="4744"/>
          <a:stretch>
            <a:fillRect/>
          </a:stretch>
        </p:blipFill>
        <p:spPr bwMode="auto">
          <a:xfrm>
            <a:off x="2209800" y="4686300"/>
            <a:ext cx="26050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0" y="4663554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FFFF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+mn-cs"/>
              </a:rPr>
              <a:t>3D object recognition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72200" y="4686300"/>
            <a:ext cx="2655888" cy="1824038"/>
            <a:chOff x="6096000" y="2514600"/>
            <a:chExt cx="2655888" cy="1824037"/>
          </a:xfrm>
        </p:grpSpPr>
        <p:pic>
          <p:nvPicPr>
            <p:cNvPr id="34" name="Picture 19" descr="overhead_labeled"/>
            <p:cNvPicPr>
              <a:picLocks noChangeAspect="1" noChangeArrowheads="1"/>
            </p:cNvPicPr>
            <p:nvPr/>
          </p:nvPicPr>
          <p:blipFill>
            <a:blip r:embed="rId9" cstate="print"/>
            <a:srcRect t="1901"/>
            <a:stretch>
              <a:fillRect/>
            </a:stretch>
          </p:blipFill>
          <p:spPr bwMode="auto">
            <a:xfrm>
              <a:off x="6096000" y="2514600"/>
              <a:ext cx="2593975" cy="182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7866063" y="2519362"/>
              <a:ext cx="885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FF0000"/>
                  </a:solidFill>
                  <a:latin typeface="Tahoma" pitchFamily="34" charset="0"/>
                  <a:cs typeface="+mn-cs"/>
                </a:rPr>
                <a:t>building</a:t>
              </a: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7873207" y="2613819"/>
              <a:ext cx="1524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endParaRPr lang="en-US" sz="28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7870826" y="2730500"/>
              <a:ext cx="538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33CC33"/>
                  </a:solidFill>
                  <a:latin typeface="Tahoma" pitchFamily="34" charset="0"/>
                  <a:cs typeface="+mn-cs"/>
                </a:rPr>
                <a:t>tree</a:t>
              </a: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7868444" y="2824956"/>
              <a:ext cx="152400" cy="1524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endParaRPr lang="en-US" sz="28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201536" y="5455193"/>
            <a:ext cx="2829452" cy="1402807"/>
            <a:chOff x="201536" y="5455193"/>
            <a:chExt cx="2829452" cy="1402807"/>
          </a:xfrm>
        </p:grpSpPr>
        <p:pic>
          <p:nvPicPr>
            <p:cNvPr id="22" name="Picture 84" descr="IMG_2015"/>
            <p:cNvPicPr>
              <a:picLocks noChangeAspect="1" noChangeArrowheads="1"/>
            </p:cNvPicPr>
            <p:nvPr/>
          </p:nvPicPr>
          <p:blipFill>
            <a:blip r:embed="rId10" cstate="print"/>
            <a:srcRect l="11511" r="17780"/>
            <a:stretch>
              <a:fillRect/>
            </a:stretch>
          </p:blipFill>
          <p:spPr bwMode="auto">
            <a:xfrm>
              <a:off x="201536" y="5455193"/>
              <a:ext cx="930192" cy="1124857"/>
            </a:xfrm>
            <a:prstGeom prst="rect">
              <a:avLst/>
            </a:prstGeom>
            <a:noFill/>
          </p:spPr>
        </p:pic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878338" y="6521450"/>
              <a:ext cx="2152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r>
                <a:rPr lang="en-US" sz="1400" b="1" dirty="0">
                  <a:solidFill>
                    <a:srgbClr val="FF0000"/>
                  </a:solidFill>
                  <a:cs typeface="Times New Roman" pitchFamily="18" charset="0"/>
                </a:rPr>
                <a:t>Laser Range Finder</a:t>
              </a:r>
              <a:r>
                <a:rPr lang="en-US" sz="1600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 flipH="1" flipV="1">
              <a:off x="670147" y="5851297"/>
              <a:ext cx="650652" cy="6801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FFFF"/>
                </a:buClr>
                <a:buSzPct val="100000"/>
                <a:buFont typeface="Wingdings" pitchFamily="2" charset="2"/>
                <a:buChar char="n"/>
              </a:pPr>
              <a:endParaRPr lang="en-US" sz="28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-114300" y="1028700"/>
            <a:ext cx="3111500" cy="1040285"/>
            <a:chOff x="-177800" y="1028700"/>
            <a:chExt cx="3111500" cy="1040285"/>
          </a:xfrm>
        </p:grpSpPr>
        <p:pic>
          <p:nvPicPr>
            <p:cNvPr id="40" name="Picture 1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2900" y="1689101"/>
              <a:ext cx="1016000" cy="32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3"/>
            <p:cNvGrpSpPr/>
            <p:nvPr/>
          </p:nvGrpSpPr>
          <p:grpSpPr>
            <a:xfrm>
              <a:off x="-177800" y="1028700"/>
              <a:ext cx="3111500" cy="1040285"/>
              <a:chOff x="-228600" y="1028700"/>
              <a:chExt cx="3111500" cy="104028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-228600" y="1028700"/>
                <a:ext cx="3073400" cy="104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FFFF"/>
                  </a:buClr>
                  <a:buSzPct val="100000"/>
                  <a:buFont typeface="Wingdings" pitchFamily="2" charset="2"/>
                  <a:buChar char="n"/>
                </a:pPr>
                <a:r>
                  <a:rPr lang="en-US" sz="2800" dirty="0" smtClean="0">
                    <a:solidFill>
                      <a:srgbClr val="000000"/>
                    </a:solidFill>
                    <a:latin typeface="Tahoma" pitchFamily="34" charset="0"/>
                    <a:cs typeface="+mn-cs"/>
                  </a:rPr>
                  <a:t>structured error</a:t>
                </a:r>
              </a:p>
              <a:p>
                <a:pPr>
                  <a:spcBef>
                    <a:spcPct val="20000"/>
                  </a:spcBef>
                  <a:buClr>
                    <a:srgbClr val="FFFFFF"/>
                  </a:buClr>
                  <a:buSzPct val="100000"/>
                  <a:buFont typeface="Wingdings" pitchFamily="2" charset="2"/>
                  <a:buChar char="n"/>
                </a:pPr>
                <a:r>
                  <a:rPr lang="en-US" sz="2800" dirty="0" smtClean="0">
                    <a:solidFill>
                      <a:srgbClr val="000000"/>
                    </a:solidFill>
                    <a:latin typeface="Tahoma" pitchFamily="34" charset="0"/>
                    <a:cs typeface="+mn-cs"/>
                  </a:rPr>
                  <a:t>function:</a:t>
                </a:r>
                <a:endParaRPr lang="en-US" sz="2800" dirty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0" y="1130300"/>
                <a:ext cx="2882900" cy="92710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FFFF"/>
                  </a:buClr>
                  <a:buSzPct val="100000"/>
                  <a:buFont typeface="Wingdings" pitchFamily="2" charset="2"/>
                  <a:buChar char="n"/>
                </a:pPr>
                <a:endParaRPr lang="en-US" sz="2800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/>
      <p:bldP spid="30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531813" y="2357438"/>
            <a:ext cx="115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00"/>
                </a:solidFill>
                <a:latin typeface="Arial" charset="0"/>
              </a:rPr>
              <a:t>Protein</a:t>
            </a:r>
          </a:p>
          <a:p>
            <a:r>
              <a:rPr lang="en-US" sz="2400" dirty="0">
                <a:solidFill>
                  <a:srgbClr val="990000"/>
                </a:solidFill>
                <a:latin typeface="Arial" charset="0"/>
              </a:rPr>
              <a:t>folding</a:t>
            </a:r>
          </a:p>
        </p:txBody>
      </p:sp>
      <p:sp>
        <p:nvSpPr>
          <p:cNvPr id="407558" name="Line 6"/>
          <p:cNvSpPr>
            <a:spLocks noChangeShapeType="1"/>
          </p:cNvSpPr>
          <p:nvPr/>
        </p:nvSpPr>
        <p:spPr bwMode="auto">
          <a:xfrm>
            <a:off x="533400" y="2182813"/>
            <a:ext cx="822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75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913" y="1782763"/>
            <a:ext cx="831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61" name="AutoShape 9"/>
          <p:cNvSpPr>
            <a:spLocks noChangeArrowheads="1"/>
          </p:cNvSpPr>
          <p:nvPr/>
        </p:nvSpPr>
        <p:spPr bwMode="auto">
          <a:xfrm rot="16200000">
            <a:off x="5330825" y="3148013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0066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3105150" y="1146175"/>
            <a:ext cx="1279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/>
              <a:t>Input </a:t>
            </a:r>
          </a:p>
        </p:txBody>
      </p:sp>
      <p:pic>
        <p:nvPicPr>
          <p:cNvPr id="40756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1675" y="1830388"/>
            <a:ext cx="862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65" name="Text Box 13"/>
          <p:cNvSpPr txBox="1">
            <a:spLocks noChangeArrowheads="1"/>
          </p:cNvSpPr>
          <p:nvPr/>
        </p:nvSpPr>
        <p:spPr bwMode="auto">
          <a:xfrm>
            <a:off x="6403975" y="1146175"/>
            <a:ext cx="1550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/>
              <a:t>Output </a:t>
            </a:r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2651125" y="2697163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AVITGACERDLQCG</a:t>
            </a:r>
          </a:p>
          <a:p>
            <a:r>
              <a:rPr lang="en-US" b="1">
                <a:latin typeface="Courier New" pitchFamily="49" charset="0"/>
              </a:rPr>
              <a:t>KGTCCAVSLWIKSV</a:t>
            </a:r>
          </a:p>
          <a:p>
            <a:r>
              <a:rPr lang="en-US" b="1">
                <a:latin typeface="Courier New" pitchFamily="49" charset="0"/>
              </a:rPr>
              <a:t>RVCTPVGTSGEDCH</a:t>
            </a:r>
          </a:p>
          <a:p>
            <a:r>
              <a:rPr lang="en-US" b="1">
                <a:latin typeface="Courier New" pitchFamily="49" charset="0"/>
              </a:rPr>
              <a:t>PASHKIPFSGQRMH</a:t>
            </a:r>
          </a:p>
          <a:p>
            <a:r>
              <a:rPr lang="en-US" b="1">
                <a:latin typeface="Courier New" pitchFamily="49" charset="0"/>
              </a:rPr>
              <a:t>HTCPCAPNLACVQT</a:t>
            </a:r>
          </a:p>
          <a:p>
            <a:r>
              <a:rPr lang="en-US" b="1">
                <a:latin typeface="Courier New" pitchFamily="49" charset="0"/>
              </a:rPr>
              <a:t>SPKKFKCLSK</a:t>
            </a:r>
          </a:p>
        </p:txBody>
      </p:sp>
      <p:pic>
        <p:nvPicPr>
          <p:cNvPr id="407571" name="Picture 19" descr="T0001"/>
          <p:cNvPicPr>
            <a:picLocks noChangeAspect="1" noChangeArrowheads="1"/>
          </p:cNvPicPr>
          <p:nvPr/>
        </p:nvPicPr>
        <p:blipFill>
          <a:blip r:embed="rId7" cstate="print">
            <a:lum contrast="-30000"/>
          </a:blip>
          <a:srcRect/>
          <a:stretch>
            <a:fillRect/>
          </a:stretch>
        </p:blipFill>
        <p:spPr bwMode="auto">
          <a:xfrm>
            <a:off x="6126163" y="2422525"/>
            <a:ext cx="2927350" cy="219551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484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(slide from Ben </a:t>
            </a:r>
            <a:r>
              <a:rPr lang="en-US" dirty="0" err="1" smtClean="0"/>
              <a:t>Taskar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04238" cy="1143000"/>
          </a:xfrm>
        </p:spPr>
        <p:txBody>
          <a:bodyPr/>
          <a:lstStyle/>
          <a:p>
            <a:r>
              <a:rPr lang="en-US" sz="3600"/>
              <a:t>Protein Structure and Disulfide Bridges</a:t>
            </a:r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0" y="6338888"/>
            <a:ext cx="2333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smtClean="0">
                <a:solidFill>
                  <a:srgbClr val="333399"/>
                </a:solidFill>
                <a:latin typeface="Tahoma" pitchFamily="34" charset="0"/>
                <a:cs typeface="+mn-cs"/>
              </a:rPr>
              <a:t>Protein: 1IMT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365125" y="2379663"/>
            <a:ext cx="3581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AVITGA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ERDLQ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G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KGT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AVSLWIKSV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RV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TPVGTSGED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H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PASHKIPFSGQRMH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HT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P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APNLA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VQT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SPKKFK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LSK</a:t>
            </a:r>
          </a:p>
        </p:txBody>
      </p:sp>
      <p:pic>
        <p:nvPicPr>
          <p:cNvPr id="413701" name="Picture 5" descr="T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2" name="Picture 6" descr="T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3" name="Picture 7" descr="T0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4" name="Picture 8" descr="T0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5" name="Picture 9" descr="T0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6" name="Picture 10" descr="T00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7" name="Picture 11" descr="T000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8" name="Picture 12" descr="T000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9" name="Picture 13" descr="T00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0" name="Picture 14" descr="T00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1" name="Picture 15" descr="T00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2" name="Picture 16" descr="T00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3" name="Picture 17" descr="T00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4" name="Picture 18" descr="T00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5" name="Picture 19" descr="T00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6" name="Picture 20" descr="T00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7" name="Picture 21" descr="T00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8" name="Picture 22" descr="T00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19" name="Picture 23" descr="T00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20" name="Picture 24" descr="T00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54563" y="2149475"/>
            <a:ext cx="426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2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10400" y="1417638"/>
            <a:ext cx="200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72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05000" y="1417638"/>
            <a:ext cx="2000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3723" name="AutoShape 27"/>
          <p:cNvSpPr>
            <a:spLocks noChangeArrowheads="1"/>
          </p:cNvSpPr>
          <p:nvPr/>
        </p:nvSpPr>
        <p:spPr bwMode="auto">
          <a:xfrm rot="16200000">
            <a:off x="3902075" y="3309938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413724" name="Picture 28" descr="1IMT-CYS18-59"/>
          <p:cNvPicPr>
            <a:picLocks noChangeAspect="1" noChangeArrowheads="1"/>
          </p:cNvPicPr>
          <p:nvPr/>
        </p:nvPicPr>
        <p:blipFill>
          <a:blip r:embed="rId27" cstate="print"/>
          <a:srcRect l="6511" t="33382"/>
          <a:stretch>
            <a:fillRect/>
          </a:stretch>
        </p:blipFill>
        <p:spPr bwMode="auto">
          <a:xfrm>
            <a:off x="6035675" y="4800600"/>
            <a:ext cx="2378075" cy="1919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3725" name="Rectangle 29"/>
          <p:cNvSpPr>
            <a:spLocks noChangeArrowheads="1"/>
          </p:cNvSpPr>
          <p:nvPr/>
        </p:nvSpPr>
        <p:spPr bwMode="auto">
          <a:xfrm>
            <a:off x="6492875" y="3794125"/>
            <a:ext cx="73025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 flipH="1">
            <a:off x="6016625" y="4251325"/>
            <a:ext cx="476250" cy="542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>
            <a:off x="7223125" y="4251325"/>
            <a:ext cx="1196975" cy="523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(slide from Ben </a:t>
            </a:r>
            <a:r>
              <a:rPr lang="en-US" dirty="0" err="1" smtClean="0"/>
              <a:t>Taskar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5" grpId="0" animBg="1"/>
      <p:bldP spid="413726" grpId="0" animBg="1"/>
      <p:bldP spid="4137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WordArt 2"/>
          <p:cNvSpPr>
            <a:spLocks noChangeArrowheads="1" noChangeShapeType="1" noTextEdit="1"/>
          </p:cNvSpPr>
          <p:nvPr/>
        </p:nvSpPr>
        <p:spPr bwMode="auto">
          <a:xfrm rot="9559724">
            <a:off x="5181600" y="2014538"/>
            <a:ext cx="3521075" cy="3517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6079192"/>
              </a:avLst>
            </a:prstTxWarp>
          </a:bodyPr>
          <a:lstStyle/>
          <a:p>
            <a:pPr algn="ctr" eaLnBrk="0" hangingPunct="0"/>
            <a:r>
              <a:rPr lang="en-US" sz="12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urier New"/>
                <a:cs typeface="Courier New"/>
              </a:rPr>
              <a:t>AVITGA ERDLQ GKGT  AVSLWIKSVRV TPVGTSGED HPASHKIPFSGQRMHHT P APNLA VQTSPKKFK LSK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sz="3800"/>
              <a:t>Disulfide Bridges </a:t>
            </a:r>
            <a:r>
              <a:rPr lang="en-US" sz="3800">
                <a:sym typeface="Symbol" pitchFamily="18" charset="2"/>
              </a:rPr>
              <a:t></a:t>
            </a:r>
            <a:r>
              <a:rPr lang="en-US" sz="3800"/>
              <a:t> Matching</a:t>
            </a:r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7448550" y="2236788"/>
            <a:ext cx="1009650" cy="949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8080375" y="2586038"/>
            <a:ext cx="301625" cy="1981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 flipH="1">
            <a:off x="5568950" y="3068638"/>
            <a:ext cx="2863850" cy="1606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4727" name="Line 7"/>
          <p:cNvSpPr>
            <a:spLocks noChangeShapeType="1"/>
          </p:cNvSpPr>
          <p:nvPr/>
        </p:nvSpPr>
        <p:spPr bwMode="auto">
          <a:xfrm>
            <a:off x="5302250" y="3733800"/>
            <a:ext cx="2159000" cy="15986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4728" name="Line 8"/>
          <p:cNvSpPr>
            <a:spLocks noChangeShapeType="1"/>
          </p:cNvSpPr>
          <p:nvPr/>
        </p:nvSpPr>
        <p:spPr bwMode="auto">
          <a:xfrm flipH="1">
            <a:off x="5454650" y="2686050"/>
            <a:ext cx="287338" cy="1784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4729" name="AutoShape 9"/>
          <p:cNvSpPr>
            <a:spLocks noChangeArrowheads="1"/>
          </p:cNvSpPr>
          <p:nvPr/>
        </p:nvSpPr>
        <p:spPr bwMode="auto">
          <a:xfrm rot="16200000">
            <a:off x="3902075" y="3309938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41473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17638"/>
            <a:ext cx="200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473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417638"/>
            <a:ext cx="2000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365125" y="2379663"/>
            <a:ext cx="3581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AVITGA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ERDLQ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G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KGT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AVSLWIKSV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RV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TPVGTSGED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H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PASHKIPFSGQRMH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HT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P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APNLA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VQT</a:t>
            </a:r>
          </a:p>
          <a:p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SPKKFK</a:t>
            </a:r>
            <a:r>
              <a:rPr lang="en-US" sz="2600" b="1" smtClean="0">
                <a:solidFill>
                  <a:srgbClr val="FF0000"/>
                </a:solidFill>
                <a:latin typeface="Courier New" pitchFamily="49" charset="0"/>
                <a:cs typeface="+mn-cs"/>
              </a:rPr>
              <a:t>C</a:t>
            </a:r>
            <a:r>
              <a:rPr lang="en-US" sz="26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LSK</a:t>
            </a:r>
          </a:p>
        </p:txBody>
      </p:sp>
      <p:sp>
        <p:nvSpPr>
          <p:cNvPr id="414733" name="WordArt 13"/>
          <p:cNvSpPr>
            <a:spLocks noChangeArrowheads="1" noChangeShapeType="1" noTextEdit="1"/>
          </p:cNvSpPr>
          <p:nvPr/>
        </p:nvSpPr>
        <p:spPr bwMode="auto">
          <a:xfrm rot="9559724">
            <a:off x="5181600" y="2012950"/>
            <a:ext cx="3521075" cy="3517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6079192"/>
              </a:avLst>
            </a:prstTxWarp>
          </a:bodyPr>
          <a:lstStyle/>
          <a:p>
            <a:pPr algn="ctr" eaLnBrk="0" hangingPunct="0"/>
            <a:r>
              <a:rPr lang="en-US" sz="1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Courier New"/>
                <a:cs typeface="Courier New"/>
              </a:rPr>
              <a:t>      C     C    CC           C         C                 C C     C         C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(slide from Ben </a:t>
            </a:r>
            <a:r>
              <a:rPr lang="en-US" dirty="0" err="1" smtClean="0"/>
              <a:t>Taskar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816"/>
            <a:ext cx="8229600" cy="1143000"/>
          </a:xfrm>
        </p:spPr>
        <p:txBody>
          <a:bodyPr/>
          <a:lstStyle/>
          <a:p>
            <a:r>
              <a:rPr lang="en-US" dirty="0" smtClean="0"/>
              <a:t>3d object recognition (local)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295400"/>
            <a:ext cx="8355013" cy="5257800"/>
            <a:chOff x="336" y="816"/>
            <a:chExt cx="5263" cy="3312"/>
          </a:xfrm>
        </p:grpSpPr>
        <p:pic>
          <p:nvPicPr>
            <p:cNvPr id="5" name="Picture 4" descr="flat"/>
            <p:cNvPicPr>
              <a:picLocks noChangeAspect="1" noChangeArrowheads="1"/>
            </p:cNvPicPr>
            <p:nvPr/>
          </p:nvPicPr>
          <p:blipFill>
            <a:blip r:embed="rId3" cstate="print"/>
            <a:srcRect l="14102" t="13580" b="14342"/>
            <a:stretch>
              <a:fillRect/>
            </a:stretch>
          </p:blipFill>
          <p:spPr bwMode="auto">
            <a:xfrm>
              <a:off x="336" y="816"/>
              <a:ext cx="5263" cy="331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72" y="864"/>
              <a:ext cx="4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734300" y="1368425"/>
            <a:ext cx="1104900" cy="1222375"/>
            <a:chOff x="4704" y="1127"/>
            <a:chExt cx="696" cy="770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788" y="112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building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704" y="120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8" y="1305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tree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704" y="1378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788" y="1488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CC"/>
                  </a:solidFill>
                </a:rPr>
                <a:t>shrub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704" y="1561"/>
              <a:ext cx="96" cy="96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788" y="1666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</a:rPr>
                <a:t>ground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704" y="1739"/>
              <a:ext cx="96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484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(slide from Ben </a:t>
            </a:r>
            <a:r>
              <a:rPr lang="en-US" dirty="0" err="1" smtClean="0"/>
              <a:t>Taskar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3246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(slide from Ben </a:t>
            </a:r>
            <a:r>
              <a:rPr lang="en-US" dirty="0" err="1" smtClean="0"/>
              <a:t>Taskar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30" y="206058"/>
            <a:ext cx="8229600" cy="1143000"/>
          </a:xfrm>
        </p:spPr>
        <p:txBody>
          <a:bodyPr/>
          <a:lstStyle/>
          <a:p>
            <a:r>
              <a:rPr lang="en-US" dirty="0" smtClean="0"/>
              <a:t>3d object recognition (joint)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295400"/>
            <a:ext cx="8347075" cy="5257800"/>
            <a:chOff x="336" y="816"/>
            <a:chExt cx="5258" cy="3312"/>
          </a:xfrm>
        </p:grpSpPr>
        <p:pic>
          <p:nvPicPr>
            <p:cNvPr id="308228" name="Picture 4" descr="mmamn"/>
            <p:cNvPicPr>
              <a:picLocks noChangeAspect="1" noChangeArrowheads="1"/>
            </p:cNvPicPr>
            <p:nvPr/>
          </p:nvPicPr>
          <p:blipFill>
            <a:blip r:embed="rId3" cstate="print"/>
            <a:srcRect l="14503" t="13921" b="14267"/>
            <a:stretch>
              <a:fillRect/>
            </a:stretch>
          </p:blipFill>
          <p:spPr bwMode="auto">
            <a:xfrm>
              <a:off x="336" y="816"/>
              <a:ext cx="5258" cy="331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8229" name="Rectangle 5"/>
            <p:cNvSpPr>
              <a:spLocks noChangeArrowheads="1"/>
            </p:cNvSpPr>
            <p:nvPr/>
          </p:nvSpPr>
          <p:spPr bwMode="auto">
            <a:xfrm>
              <a:off x="4272" y="864"/>
              <a:ext cx="4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8230" name="Picture 6" descr="flat_bad_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3" y="5211763"/>
            <a:ext cx="1579562" cy="1600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8231" name="Picture 7" descr="amn_helps_a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4708525"/>
            <a:ext cx="1612900" cy="1593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5867400" y="4114800"/>
            <a:ext cx="609600" cy="685800"/>
          </a:xfrm>
          <a:prstGeom prst="rect">
            <a:avLst/>
          </a:prstGeom>
          <a:noFill/>
          <a:ln w="28575" algn="ctr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734300" y="1368425"/>
            <a:ext cx="1104900" cy="1222375"/>
            <a:chOff x="4704" y="1127"/>
            <a:chExt cx="696" cy="770"/>
          </a:xfrm>
        </p:grpSpPr>
        <p:sp>
          <p:nvSpPr>
            <p:cNvPr id="308234" name="Text Box 10"/>
            <p:cNvSpPr txBox="1">
              <a:spLocks noChangeArrowheads="1"/>
            </p:cNvSpPr>
            <p:nvPr/>
          </p:nvSpPr>
          <p:spPr bwMode="auto">
            <a:xfrm>
              <a:off x="4788" y="112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building</a:t>
              </a:r>
            </a:p>
          </p:txBody>
        </p:sp>
        <p:sp>
          <p:nvSpPr>
            <p:cNvPr id="308235" name="Rectangle 11"/>
            <p:cNvSpPr>
              <a:spLocks noChangeArrowheads="1"/>
            </p:cNvSpPr>
            <p:nvPr/>
          </p:nvSpPr>
          <p:spPr bwMode="auto">
            <a:xfrm>
              <a:off x="4704" y="120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236" name="Text Box 12"/>
            <p:cNvSpPr txBox="1">
              <a:spLocks noChangeArrowheads="1"/>
            </p:cNvSpPr>
            <p:nvPr/>
          </p:nvSpPr>
          <p:spPr bwMode="auto">
            <a:xfrm>
              <a:off x="4788" y="1305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tree</a:t>
              </a:r>
            </a:p>
          </p:txBody>
        </p:sp>
        <p:sp>
          <p:nvSpPr>
            <p:cNvPr id="308237" name="Rectangle 13"/>
            <p:cNvSpPr>
              <a:spLocks noChangeArrowheads="1"/>
            </p:cNvSpPr>
            <p:nvPr/>
          </p:nvSpPr>
          <p:spPr bwMode="auto">
            <a:xfrm>
              <a:off x="4704" y="1378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238" name="Text Box 14"/>
            <p:cNvSpPr txBox="1">
              <a:spLocks noChangeArrowheads="1"/>
            </p:cNvSpPr>
            <p:nvPr/>
          </p:nvSpPr>
          <p:spPr bwMode="auto">
            <a:xfrm>
              <a:off x="4788" y="1488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CC"/>
                  </a:solidFill>
                </a:rPr>
                <a:t>shrub</a:t>
              </a:r>
            </a:p>
          </p:txBody>
        </p:sp>
        <p:sp>
          <p:nvSpPr>
            <p:cNvPr id="308239" name="Rectangle 15"/>
            <p:cNvSpPr>
              <a:spLocks noChangeArrowheads="1"/>
            </p:cNvSpPr>
            <p:nvPr/>
          </p:nvSpPr>
          <p:spPr bwMode="auto">
            <a:xfrm>
              <a:off x="4704" y="1561"/>
              <a:ext cx="96" cy="96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240" name="Text Box 16"/>
            <p:cNvSpPr txBox="1">
              <a:spLocks noChangeArrowheads="1"/>
            </p:cNvSpPr>
            <p:nvPr/>
          </p:nvSpPr>
          <p:spPr bwMode="auto">
            <a:xfrm>
              <a:off x="4788" y="1666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</a:rPr>
                <a:t>ground</a:t>
              </a:r>
            </a:p>
          </p:txBody>
        </p:sp>
        <p:sp>
          <p:nvSpPr>
            <p:cNvPr id="308241" name="Rectangle 17"/>
            <p:cNvSpPr>
              <a:spLocks noChangeArrowheads="1"/>
            </p:cNvSpPr>
            <p:nvPr/>
          </p:nvSpPr>
          <p:spPr bwMode="auto">
            <a:xfrm>
              <a:off x="4704" y="1739"/>
              <a:ext cx="96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8242" name="Picture 18" descr="flat"/>
          <p:cNvPicPr>
            <a:picLocks noChangeAspect="1" noChangeArrowheads="1"/>
          </p:cNvPicPr>
          <p:nvPr/>
        </p:nvPicPr>
        <p:blipFill>
          <a:blip r:embed="rId6" cstate="print"/>
          <a:srcRect l="38531" t="52499" r="48282" b="36250"/>
          <a:stretch>
            <a:fillRect/>
          </a:stretch>
        </p:blipFill>
        <p:spPr bwMode="auto">
          <a:xfrm>
            <a:off x="182563" y="4618038"/>
            <a:ext cx="2382837" cy="1524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8243" name="Picture 19" descr="flat"/>
          <p:cNvPicPr>
            <a:picLocks noChangeAspect="1" noChangeArrowheads="1"/>
          </p:cNvPicPr>
          <p:nvPr/>
        </p:nvPicPr>
        <p:blipFill>
          <a:blip r:embed="rId6" cstate="print"/>
          <a:srcRect l="15196" t="37823" r="68826" b="50903"/>
          <a:stretch>
            <a:fillRect/>
          </a:stretch>
        </p:blipFill>
        <p:spPr bwMode="auto">
          <a:xfrm>
            <a:off x="365125" y="1144588"/>
            <a:ext cx="2193925" cy="14620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8245" name="Picture 21" descr="mmamn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l="15187" t="37875" r="68813" b="50874"/>
          <a:stretch>
            <a:fillRect/>
          </a:stretch>
        </p:blipFill>
        <p:spPr>
          <a:xfrm>
            <a:off x="2743200" y="2058988"/>
            <a:ext cx="2203450" cy="1462087"/>
          </a:xfrm>
          <a:noFill/>
          <a:ln w="28575">
            <a:solidFill>
              <a:schemeClr val="bg1"/>
            </a:solidFill>
          </a:ln>
        </p:spPr>
      </p:pic>
      <p:pic>
        <p:nvPicPr>
          <p:cNvPr id="308247" name="Picture 23" descr="mmamn"/>
          <p:cNvPicPr>
            <a:picLocks noChangeAspect="1" noChangeArrowheads="1"/>
          </p:cNvPicPr>
          <p:nvPr/>
        </p:nvPicPr>
        <p:blipFill>
          <a:blip r:embed="rId3" cstate="print"/>
          <a:srcRect l="38531" t="52499" r="48282" b="36250"/>
          <a:stretch>
            <a:fillRect/>
          </a:stretch>
        </p:blipFill>
        <p:spPr bwMode="auto">
          <a:xfrm>
            <a:off x="2651125" y="5257800"/>
            <a:ext cx="2378075" cy="15192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8248" name="Rectangle 24"/>
          <p:cNvSpPr>
            <a:spLocks noChangeArrowheads="1"/>
          </p:cNvSpPr>
          <p:nvPr/>
        </p:nvSpPr>
        <p:spPr bwMode="auto">
          <a:xfrm>
            <a:off x="3017838" y="4160838"/>
            <a:ext cx="1189037" cy="776287"/>
          </a:xfrm>
          <a:prstGeom prst="rect">
            <a:avLst/>
          </a:prstGeom>
          <a:noFill/>
          <a:ln w="28575" algn="ctr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731838" y="2971800"/>
            <a:ext cx="1371600" cy="914400"/>
          </a:xfrm>
          <a:prstGeom prst="rect">
            <a:avLst/>
          </a:prstGeom>
          <a:noFill/>
          <a:ln w="28575" algn="ctr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2" grpId="0" animBg="1"/>
      <p:bldP spid="308248" grpId="0" animBg="1"/>
      <p:bldP spid="308248" grpId="1" animBg="1"/>
      <p:bldP spid="308249" grpId="0" animBg="1"/>
      <p:bldP spid="3082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LACOSTE@YOWDAHNFUVWXY5MJ" val="33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x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7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y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x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7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y \in \mathcal{Y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9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x \in \mathcal{X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26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y \in \mathcal{Y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9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x \in \mathcal{X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26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ell( \by, \by')&#10;$&#10;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46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y \in \mathcal{Y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9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x \in \mathcal{X}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26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ewcommand{\bw}{{\bf w}}&#10;\newcommand{\bx}{{\bf x}}&#10;\newcommand{\by}{{\bf y}}&#10;\newcommand{\bft}{{\bf f}}&#10;\newcommand{\bt}{{\bf t}}&#10;%\newcommand{\ip}[2]{\langle #1, #2 \rangle}&#10;\newcommand{\ip}[2]{ #1^\top #2}&#10;&#10;$&#10;\by&#10;$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1"/>
  <p:tag name="BOXHEIGHT" val="445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72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ags">
  <a:themeElements>
    <a:clrScheme name="dag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ag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ag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g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g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gs">
  <a:themeElements>
    <a:clrScheme name="dag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ag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ag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g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g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g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>
          <a:solidFill>
            <a:schemeClr val="bg2">
              <a:lumMod val="2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3821</TotalTime>
  <Words>377</Words>
  <Application>Microsoft Office PowerPoint</Application>
  <PresentationFormat>On-screen Show (4:3)</PresentationFormat>
  <Paragraphs>91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2_dags</vt:lpstr>
      <vt:lpstr>dags</vt:lpstr>
      <vt:lpstr>Default Design</vt:lpstr>
      <vt:lpstr>Concourse</vt:lpstr>
      <vt:lpstr>Structured prediction:</vt:lpstr>
      <vt:lpstr>Other examples... </vt:lpstr>
      <vt:lpstr>Protein folding</vt:lpstr>
      <vt:lpstr>Protein Structure and Disulfide Bridges</vt:lpstr>
      <vt:lpstr>Disulfide Bridges  Matching</vt:lpstr>
      <vt:lpstr>Slide 6</vt:lpstr>
      <vt:lpstr>3d object recognition (local)</vt:lpstr>
      <vt:lpstr>3d object recognition (joint)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Big Data</dc:title>
  <dc:creator>Simon Lacoste-Julien</dc:creator>
  <cp:lastModifiedBy>Simon Lacoste-Julien</cp:lastModifiedBy>
  <cp:revision>161</cp:revision>
  <dcterms:created xsi:type="dcterms:W3CDTF">2009-06-25T02:34:59Z</dcterms:created>
  <dcterms:modified xsi:type="dcterms:W3CDTF">2017-01-06T19:10:38Z</dcterms:modified>
</cp:coreProperties>
</file>