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0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1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2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3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4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5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16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theme/theme17.xml" ContentType="application/vnd.openxmlformats-officedocument.theme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2" r:id="rId1"/>
    <p:sldMasterId id="2147483684" r:id="rId2"/>
    <p:sldMasterId id="2147483696" r:id="rId3"/>
    <p:sldMasterId id="2147483709" r:id="rId4"/>
    <p:sldMasterId id="2147483722" r:id="rId5"/>
    <p:sldMasterId id="2147483735" r:id="rId6"/>
    <p:sldMasterId id="2147483748" r:id="rId7"/>
    <p:sldMasterId id="2147483760" r:id="rId8"/>
    <p:sldMasterId id="2147483773" r:id="rId9"/>
    <p:sldMasterId id="2147483822" r:id="rId10"/>
    <p:sldMasterId id="2147483846" r:id="rId11"/>
    <p:sldMasterId id="2147483882" r:id="rId12"/>
    <p:sldMasterId id="2147483894" r:id="rId13"/>
    <p:sldMasterId id="2147483906" r:id="rId14"/>
    <p:sldMasterId id="2147483918" r:id="rId15"/>
    <p:sldMasterId id="2147483930" r:id="rId16"/>
    <p:sldMasterId id="2147483942" r:id="rId17"/>
    <p:sldMasterId id="2147483954" r:id="rId18"/>
  </p:sldMasterIdLst>
  <p:notesMasterIdLst>
    <p:notesMasterId r:id="rId80"/>
  </p:notesMasterIdLst>
  <p:sldIdLst>
    <p:sldId id="338" r:id="rId19"/>
    <p:sldId id="262" r:id="rId20"/>
    <p:sldId id="263" r:id="rId21"/>
    <p:sldId id="412" r:id="rId22"/>
    <p:sldId id="408" r:id="rId23"/>
    <p:sldId id="409" r:id="rId24"/>
    <p:sldId id="410" r:id="rId25"/>
    <p:sldId id="413" r:id="rId26"/>
    <p:sldId id="261" r:id="rId27"/>
    <p:sldId id="376" r:id="rId28"/>
    <p:sldId id="337" r:id="rId29"/>
    <p:sldId id="377" r:id="rId30"/>
    <p:sldId id="381" r:id="rId31"/>
    <p:sldId id="378" r:id="rId32"/>
    <p:sldId id="379" r:id="rId33"/>
    <p:sldId id="267" r:id="rId34"/>
    <p:sldId id="406" r:id="rId35"/>
    <p:sldId id="268" r:id="rId36"/>
    <p:sldId id="269" r:id="rId37"/>
    <p:sldId id="270" r:id="rId38"/>
    <p:sldId id="288" r:id="rId39"/>
    <p:sldId id="286" r:id="rId40"/>
    <p:sldId id="349" r:id="rId41"/>
    <p:sldId id="289" r:id="rId42"/>
    <p:sldId id="290" r:id="rId43"/>
    <p:sldId id="291" r:id="rId44"/>
    <p:sldId id="385" r:id="rId45"/>
    <p:sldId id="386" r:id="rId46"/>
    <p:sldId id="296" r:id="rId47"/>
    <p:sldId id="394" r:id="rId48"/>
    <p:sldId id="392" r:id="rId49"/>
    <p:sldId id="295" r:id="rId50"/>
    <p:sldId id="353" r:id="rId51"/>
    <p:sldId id="395" r:id="rId52"/>
    <p:sldId id="396" r:id="rId53"/>
    <p:sldId id="398" r:id="rId54"/>
    <p:sldId id="358" r:id="rId55"/>
    <p:sldId id="360" r:id="rId56"/>
    <p:sldId id="390" r:id="rId57"/>
    <p:sldId id="404" r:id="rId58"/>
    <p:sldId id="405" r:id="rId59"/>
    <p:sldId id="301" r:id="rId60"/>
    <p:sldId id="302" r:id="rId61"/>
    <p:sldId id="303" r:id="rId62"/>
    <p:sldId id="304" r:id="rId63"/>
    <p:sldId id="305" r:id="rId64"/>
    <p:sldId id="364" r:id="rId65"/>
    <p:sldId id="306" r:id="rId66"/>
    <p:sldId id="362" r:id="rId67"/>
    <p:sldId id="363" r:id="rId68"/>
    <p:sldId id="297" r:id="rId69"/>
    <p:sldId id="340" r:id="rId70"/>
    <p:sldId id="341" r:id="rId71"/>
    <p:sldId id="342" r:id="rId72"/>
    <p:sldId id="397" r:id="rId73"/>
    <p:sldId id="384" r:id="rId74"/>
    <p:sldId id="339" r:id="rId75"/>
    <p:sldId id="388" r:id="rId76"/>
    <p:sldId id="380" r:id="rId77"/>
    <p:sldId id="319" r:id="rId78"/>
    <p:sldId id="345" r:id="rId7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00F0"/>
    <a:srgbClr val="07EF44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68" autoAdjust="0"/>
    <p:restoredTop sz="41886" autoAdjust="0"/>
  </p:normalViewPr>
  <p:slideViewPr>
    <p:cSldViewPr snapToGrid="0">
      <p:cViewPr varScale="1">
        <p:scale>
          <a:sx n="29" d="100"/>
          <a:sy n="29" d="100"/>
        </p:scale>
        <p:origin x="2429" y="1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8.xml"/><Relationship Id="rId21" Type="http://schemas.openxmlformats.org/officeDocument/2006/relationships/slide" Target="slides/slide3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63" Type="http://schemas.openxmlformats.org/officeDocument/2006/relationships/slide" Target="slides/slide45.xml"/><Relationship Id="rId68" Type="http://schemas.openxmlformats.org/officeDocument/2006/relationships/slide" Target="slides/slide50.xml"/><Relationship Id="rId84" Type="http://schemas.openxmlformats.org/officeDocument/2006/relationships/tableStyles" Target="tableStyles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74" Type="http://schemas.openxmlformats.org/officeDocument/2006/relationships/slide" Target="slides/slide56.xml"/><Relationship Id="rId79" Type="http://schemas.openxmlformats.org/officeDocument/2006/relationships/slide" Target="slides/slide6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3.xml"/><Relationship Id="rId82" Type="http://schemas.openxmlformats.org/officeDocument/2006/relationships/viewProps" Target="viewProps.xml"/><Relationship Id="rId19" Type="http://schemas.openxmlformats.org/officeDocument/2006/relationships/slide" Target="slides/slide1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slide" Target="slides/slide38.xml"/><Relationship Id="rId64" Type="http://schemas.openxmlformats.org/officeDocument/2006/relationships/slide" Target="slides/slide46.xml"/><Relationship Id="rId69" Type="http://schemas.openxmlformats.org/officeDocument/2006/relationships/slide" Target="slides/slide51.xml"/><Relationship Id="rId77" Type="http://schemas.openxmlformats.org/officeDocument/2006/relationships/slide" Target="slides/slide5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72" Type="http://schemas.openxmlformats.org/officeDocument/2006/relationships/slide" Target="slides/slide54.xml"/><Relationship Id="rId80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slide" Target="slides/slide41.xml"/><Relationship Id="rId67" Type="http://schemas.openxmlformats.org/officeDocument/2006/relationships/slide" Target="slides/slide49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slide" Target="slides/slide44.xml"/><Relationship Id="rId70" Type="http://schemas.openxmlformats.org/officeDocument/2006/relationships/slide" Target="slides/slide52.xml"/><Relationship Id="rId75" Type="http://schemas.openxmlformats.org/officeDocument/2006/relationships/slide" Target="slides/slide57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slide" Target="slides/slide47.xml"/><Relationship Id="rId73" Type="http://schemas.openxmlformats.org/officeDocument/2006/relationships/slide" Target="slides/slide55.xml"/><Relationship Id="rId78" Type="http://schemas.openxmlformats.org/officeDocument/2006/relationships/slide" Target="slides/slide60.xml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1.xml"/><Relationship Id="rId34" Type="http://schemas.openxmlformats.org/officeDocument/2006/relationships/slide" Target="slides/slide16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76" Type="http://schemas.openxmlformats.org/officeDocument/2006/relationships/slide" Target="slides/slide5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1.xml"/><Relationship Id="rId24" Type="http://schemas.openxmlformats.org/officeDocument/2006/relationships/slide" Target="slides/slide6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66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43F6CC-22C6-4935-9F27-62A00BEBA828}" type="datetimeFigureOut">
              <a:rPr lang="en-US" smtClean="0"/>
              <a:t>4/5/2016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CA5859-68B4-4248-8B5A-7405AE741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705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A5859-68B4-4248-8B5A-7405AE741FE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6429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A5859-68B4-4248-8B5A-7405AE741FE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5157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A5859-68B4-4248-8B5A-7405AE741FE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8262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A5859-68B4-4248-8B5A-7405AE741FE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3173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A5859-68B4-4248-8B5A-7405AE741FE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1343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A5859-68B4-4248-8B5A-7405AE741FE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6802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A5859-68B4-4248-8B5A-7405AE741FE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7292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A5859-68B4-4248-8B5A-7405AE741FE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5546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A5859-68B4-4248-8B5A-7405AE741FE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2991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A5859-68B4-4248-8B5A-7405AE741FE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9483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A5859-68B4-4248-8B5A-7405AE741FE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488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A5859-68B4-4248-8B5A-7405AE741FE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7047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A5859-68B4-4248-8B5A-7405AE741FE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1220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A5859-68B4-4248-8B5A-7405AE741FE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5606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A5859-68B4-4248-8B5A-7405AE741FE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9960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A5859-68B4-4248-8B5A-7405AE741FE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392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A5859-68B4-4248-8B5A-7405AE741FE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9663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A5859-68B4-4248-8B5A-7405AE741FE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6582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A5859-68B4-4248-8B5A-7405AE741FE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6743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A5859-68B4-4248-8B5A-7405AE741FE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4034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A5859-68B4-4248-8B5A-7405AE741FE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949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A5859-68B4-4248-8B5A-7405AE741FE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328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A5859-68B4-4248-8B5A-7405AE741FE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7977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A5859-68B4-4248-8B5A-7405AE741FE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8662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A5859-68B4-4248-8B5A-7405AE741FE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1894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A5859-68B4-4248-8B5A-7405AE741FE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8140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A5859-68B4-4248-8B5A-7405AE741FE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77991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A5859-68B4-4248-8B5A-7405AE741FE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30488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A5859-68B4-4248-8B5A-7405AE741FE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0628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A5859-68B4-4248-8B5A-7405AE741FE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91012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7B90B3-6A34-4D03-B5F2-2E645FD2E707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88898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707B7-9C1E-CB4D-B866-F38A174E85F6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24884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A5859-68B4-4248-8B5A-7405AE741FE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9743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A5859-68B4-4248-8B5A-7405AE741FE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74008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A5859-68B4-4248-8B5A-7405AE741FE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08519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A5859-68B4-4248-8B5A-7405AE741FE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78381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A5859-68B4-4248-8B5A-7405AE741FE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43978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A5859-68B4-4248-8B5A-7405AE741FE9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56014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A5859-68B4-4248-8B5A-7405AE741FE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14014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A5859-68B4-4248-8B5A-7405AE741FE9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02083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A5859-68B4-4248-8B5A-7405AE741FE9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80242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A5859-68B4-4248-8B5A-7405AE741FE9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42621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A5859-68B4-4248-8B5A-7405AE741FE9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17240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A5859-68B4-4248-8B5A-7405AE741FE9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7165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A5859-68B4-4248-8B5A-7405AE741FE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25170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A5859-68B4-4248-8B5A-7405AE741FE9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14012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A5859-68B4-4248-8B5A-7405AE741FE9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41198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A5859-68B4-4248-8B5A-7405AE741FE9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5361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A5859-68B4-4248-8B5A-7405AE741FE9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02104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A5859-68B4-4248-8B5A-7405AE741FE9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9542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A5859-68B4-4248-8B5A-7405AE741FE9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58980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A5859-68B4-4248-8B5A-7405AE741FE9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4707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A5859-68B4-4248-8B5A-7405AE741FE9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931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A5859-68B4-4248-8B5A-7405AE741FE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282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A5859-68B4-4248-8B5A-7405AE741FE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3654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A5859-68B4-4248-8B5A-7405AE741FE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039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A5859-68B4-4248-8B5A-7405AE741FE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231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6FF14-906B-8C43-8206-00F0F407B02E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043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AFEEC-C182-2D4A-848B-6A0ED98C1FE8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830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550E6-1DFF-B84C-BFE3-E4371400DA8D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192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60515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895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1E281-1F8F-6944-BFC1-D0DAE21D9B05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0612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CFAE8-AF25-AC44-B97D-AB359B592C3A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35402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AFEEC-C182-2D4A-848B-6A0ED98C1FE8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091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168A2-5B33-FA46-93E8-3B5149732374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713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041" y="380200"/>
            <a:ext cx="8303040" cy="70999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19041" y="1270213"/>
            <a:ext cx="4132800" cy="516870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90080" y="1270213"/>
            <a:ext cx="4134240" cy="516870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49847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6FF14-906B-8C43-8206-00F0F407B02E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24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4A590-6033-DE48-865B-A0558AEFCBD1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934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D4A4B-0330-AF4E-991D-7D58C0870B97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868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89279-66D6-F54A-8DF6-8569F0E44DC0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322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168A2-5B33-FA46-93E8-3B5149732374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29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DD396-FCC9-5D4C-A19A-0D227FF6545F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01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D718F-682B-7343-BB3C-8AD70332433B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44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550E6-1DFF-B84C-BFE3-E4371400DA8D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569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60515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895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1E281-1F8F-6944-BFC1-D0DAE21D9B05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48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CFAE8-AF25-AC44-B97D-AB359B592C3A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007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AFEEC-C182-2D4A-848B-6A0ED98C1FE8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414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168A2-5B33-FA46-93E8-3B5149732374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490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6FF14-906B-8C43-8206-00F0F407B02E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569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4A590-6033-DE48-865B-A0558AEFCBD1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17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D4A4B-0330-AF4E-991D-7D58C0870B97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002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6FF14-906B-8C43-8206-00F0F407B02E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732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89279-66D6-F54A-8DF6-8569F0E44DC0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09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DD396-FCC9-5D4C-A19A-0D227FF6545F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256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D718F-682B-7343-BB3C-8AD70332433B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356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550E6-1DFF-B84C-BFE3-E4371400DA8D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981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60515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895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1E281-1F8F-6944-BFC1-D0DAE21D9B05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4608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CFAE8-AF25-AC44-B97D-AB359B592C3A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768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AFEEC-C182-2D4A-848B-6A0ED98C1FE8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353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168A2-5B33-FA46-93E8-3B5149732374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8662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6FF14-906B-8C43-8206-00F0F407B02E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286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4A590-6033-DE48-865B-A0558AEFCBD1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736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4A590-6033-DE48-865B-A0558AEFCBD1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531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D4A4B-0330-AF4E-991D-7D58C0870B97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173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89279-66D6-F54A-8DF6-8569F0E44DC0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890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DD396-FCC9-5D4C-A19A-0D227FF6545F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6912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D718F-682B-7343-BB3C-8AD70332433B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753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550E6-1DFF-B84C-BFE3-E4371400DA8D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515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60515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895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1E281-1F8F-6944-BFC1-D0DAE21D9B05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7875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CFAE8-AF25-AC44-B97D-AB359B592C3A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478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AFEEC-C182-2D4A-848B-6A0ED98C1FE8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021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168A2-5B33-FA46-93E8-3B5149732374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985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6FF14-906B-8C43-8206-00F0F407B02E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74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D4A4B-0330-AF4E-991D-7D58C0870B97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54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4A590-6033-DE48-865B-A0558AEFCBD1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488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D4A4B-0330-AF4E-991D-7D58C0870B97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536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89279-66D6-F54A-8DF6-8569F0E44DC0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239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DD396-FCC9-5D4C-A19A-0D227FF6545F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874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D718F-682B-7343-BB3C-8AD70332433B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952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550E6-1DFF-B84C-BFE3-E4371400DA8D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403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60515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895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1E281-1F8F-6944-BFC1-D0DAE21D9B05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92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CFAE8-AF25-AC44-B97D-AB359B592C3A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781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AFEEC-C182-2D4A-848B-6A0ED98C1FE8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06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168A2-5B33-FA46-93E8-3B5149732374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401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89279-66D6-F54A-8DF6-8569F0E44DC0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862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6FF14-906B-8C43-8206-00F0F407B02E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724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4A590-6033-DE48-865B-A0558AEFCBD1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280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D4A4B-0330-AF4E-991D-7D58C0870B97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223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89279-66D6-F54A-8DF6-8569F0E44DC0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902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DD396-FCC9-5D4C-A19A-0D227FF6545F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173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D718F-682B-7343-BB3C-8AD70332433B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223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550E6-1DFF-B84C-BFE3-E4371400DA8D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782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60515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895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1E281-1F8F-6944-BFC1-D0DAE21D9B05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461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CFAE8-AF25-AC44-B97D-AB359B592C3A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578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AFEEC-C182-2D4A-848B-6A0ED98C1FE8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049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DD396-FCC9-5D4C-A19A-0D227FF6545F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666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168A2-5B33-FA46-93E8-3B5149732374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338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6FF14-906B-8C43-8206-00F0F407B02E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4722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4A590-6033-DE48-865B-A0558AEFCBD1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661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D4A4B-0330-AF4E-991D-7D58C0870B97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798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89279-66D6-F54A-8DF6-8569F0E44DC0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049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DD396-FCC9-5D4C-A19A-0D227FF6545F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08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D718F-682B-7343-BB3C-8AD70332433B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40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550E6-1DFF-B84C-BFE3-E4371400DA8D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055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60515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895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1E281-1F8F-6944-BFC1-D0DAE21D9B05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018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CFAE8-AF25-AC44-B97D-AB359B592C3A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735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D718F-682B-7343-BB3C-8AD70332433B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146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AFEEC-C182-2D4A-848B-6A0ED98C1FE8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238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168A2-5B33-FA46-93E8-3B5149732374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97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6FF14-906B-8C43-8206-00F0F407B02E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826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4A590-6033-DE48-865B-A0558AEFCBD1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3326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D4A4B-0330-AF4E-991D-7D58C0870B97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618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89279-66D6-F54A-8DF6-8569F0E44DC0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425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DD396-FCC9-5D4C-A19A-0D227FF6545F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936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D718F-682B-7343-BB3C-8AD70332433B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144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550E6-1DFF-B84C-BFE3-E4371400DA8D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067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60515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895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1E281-1F8F-6944-BFC1-D0DAE21D9B05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045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550E6-1DFF-B84C-BFE3-E4371400DA8D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819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CFAE8-AF25-AC44-B97D-AB359B592C3A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846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AFEEC-C182-2D4A-848B-6A0ED98C1FE8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374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168A2-5B33-FA46-93E8-3B5149732374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273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6FF14-906B-8C43-8206-00F0F407B02E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787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4A590-6033-DE48-865B-A0558AEFCBD1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695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D4A4B-0330-AF4E-991D-7D58C0870B97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489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89279-66D6-F54A-8DF6-8569F0E44DC0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744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DD396-FCC9-5D4C-A19A-0D227FF6545F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708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D718F-682B-7343-BB3C-8AD70332433B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168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550E6-1DFF-B84C-BFE3-E4371400DA8D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0509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60515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895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1E281-1F8F-6944-BFC1-D0DAE21D9B05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03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60515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895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1E281-1F8F-6944-BFC1-D0DAE21D9B05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402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CFAE8-AF25-AC44-B97D-AB359B592C3A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9886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AFEEC-C182-2D4A-848B-6A0ED98C1FE8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083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168A2-5B33-FA46-93E8-3B5149732374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5828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6FF14-906B-8C43-8206-00F0F407B02E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722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4A590-6033-DE48-865B-A0558AEFCBD1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942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D4A4B-0330-AF4E-991D-7D58C0870B97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948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89279-66D6-F54A-8DF6-8569F0E44DC0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196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DD396-FCC9-5D4C-A19A-0D227FF6545F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155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D718F-682B-7343-BB3C-8AD70332433B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591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4A590-6033-DE48-865B-A0558AEFCBD1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497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CFAE8-AF25-AC44-B97D-AB359B592C3A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901504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550E6-1DFF-B84C-BFE3-E4371400DA8D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667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60515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895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1E281-1F8F-6944-BFC1-D0DAE21D9B05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4527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CFAE8-AF25-AC44-B97D-AB359B592C3A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679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AFEEC-C182-2D4A-848B-6A0ED98C1FE8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940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168A2-5B33-FA46-93E8-3B5149732374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8852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AFEEC-C182-2D4A-848B-6A0ED98C1FE8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626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168A2-5B33-FA46-93E8-3B5149732374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3993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6FF14-906B-8C43-8206-00F0F407B02E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388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4A590-6033-DE48-865B-A0558AEFCBD1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842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D4A4B-0330-AF4E-991D-7D58C0870B97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332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89279-66D6-F54A-8DF6-8569F0E44DC0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949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DD396-FCC9-5D4C-A19A-0D227FF6545F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865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D718F-682B-7343-BB3C-8AD70332433B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758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550E6-1DFF-B84C-BFE3-E4371400DA8D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707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D4A4B-0330-AF4E-991D-7D58C0870B97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8201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60515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895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1E281-1F8F-6944-BFC1-D0DAE21D9B05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249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CFAE8-AF25-AC44-B97D-AB359B592C3A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5671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AFEEC-C182-2D4A-848B-6A0ED98C1FE8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834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168A2-5B33-FA46-93E8-3B5149732374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882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041" y="380200"/>
            <a:ext cx="8303040" cy="70999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19041" y="1270213"/>
            <a:ext cx="4132800" cy="516870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90080" y="1270213"/>
            <a:ext cx="4134240" cy="516870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779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6FF14-906B-8C43-8206-00F0F407B02E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930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4A590-6033-DE48-865B-A0558AEFCBD1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20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D4A4B-0330-AF4E-991D-7D58C0870B97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350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89279-66D6-F54A-8DF6-8569F0E44DC0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261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DD396-FCC9-5D4C-A19A-0D227FF6545F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14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89279-66D6-F54A-8DF6-8569F0E44DC0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725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D718F-682B-7343-BB3C-8AD70332433B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754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550E6-1DFF-B84C-BFE3-E4371400DA8D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923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60515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895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1E281-1F8F-6944-BFC1-D0DAE21D9B05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16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CFAE8-AF25-AC44-B97D-AB359B592C3A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2295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AFEEC-C182-2D4A-848B-6A0ED98C1FE8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463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168A2-5B33-FA46-93E8-3B5149732374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059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041" y="380200"/>
            <a:ext cx="8303040" cy="70999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19041" y="1270213"/>
            <a:ext cx="4132800" cy="516870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90080" y="1270213"/>
            <a:ext cx="4134240" cy="516870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2796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6FF14-906B-8C43-8206-00F0F407B02E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031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4A590-6033-DE48-865B-A0558AEFCBD1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957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D4A4B-0330-AF4E-991D-7D58C0870B97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262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DD396-FCC9-5D4C-A19A-0D227FF6545F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135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89279-66D6-F54A-8DF6-8569F0E44DC0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866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DD396-FCC9-5D4C-A19A-0D227FF6545F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81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D718F-682B-7343-BB3C-8AD70332433B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683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550E6-1DFF-B84C-BFE3-E4371400DA8D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184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60515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895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1E281-1F8F-6944-BFC1-D0DAE21D9B05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809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CFAE8-AF25-AC44-B97D-AB359B592C3A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6816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AFEEC-C182-2D4A-848B-6A0ED98C1FE8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7670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168A2-5B33-FA46-93E8-3B5149732374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534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041" y="380200"/>
            <a:ext cx="8303040" cy="70999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19041" y="1270213"/>
            <a:ext cx="4132800" cy="516870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90080" y="1270213"/>
            <a:ext cx="4134240" cy="516870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0332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6FF14-906B-8C43-8206-00F0F407B02E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999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D718F-682B-7343-BB3C-8AD70332433B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273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4A590-6033-DE48-865B-A0558AEFCBD1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162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D4A4B-0330-AF4E-991D-7D58C0870B97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557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89279-66D6-F54A-8DF6-8569F0E44DC0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33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DD396-FCC9-5D4C-A19A-0D227FF6545F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8928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D718F-682B-7343-BB3C-8AD70332433B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175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550E6-1DFF-B84C-BFE3-E4371400DA8D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4790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60515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895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1E281-1F8F-6944-BFC1-D0DAE21D9B05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362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CFAE8-AF25-AC44-B97D-AB359B592C3A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60336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AFEEC-C182-2D4A-848B-6A0ED98C1FE8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3815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168A2-5B33-FA46-93E8-3B5149732374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758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550E6-1DFF-B84C-BFE3-E4371400DA8D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829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041" y="380200"/>
            <a:ext cx="8303040" cy="70999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19041" y="1270213"/>
            <a:ext cx="4132800" cy="516870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90080" y="1270213"/>
            <a:ext cx="4134240" cy="516870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7851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6FF14-906B-8C43-8206-00F0F407B02E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06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4A590-6033-DE48-865B-A0558AEFCBD1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196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D4A4B-0330-AF4E-991D-7D58C0870B97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9834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89279-66D6-F54A-8DF6-8569F0E44DC0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010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DD396-FCC9-5D4C-A19A-0D227FF6545F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116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D718F-682B-7343-BB3C-8AD70332433B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878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550E6-1DFF-B84C-BFE3-E4371400DA8D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419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60515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895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1E281-1F8F-6944-BFC1-D0DAE21D9B05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69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CFAE8-AF25-AC44-B97D-AB359B592C3A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517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60515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895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1E281-1F8F-6944-BFC1-D0DAE21D9B05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729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AFEEC-C182-2D4A-848B-6A0ED98C1FE8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653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168A2-5B33-FA46-93E8-3B5149732374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95179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6FF14-906B-8C43-8206-00F0F407B02E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384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4A590-6033-DE48-865B-A0558AEFCBD1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8357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D4A4B-0330-AF4E-991D-7D58C0870B97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78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89279-66D6-F54A-8DF6-8569F0E44DC0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520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DD396-FCC9-5D4C-A19A-0D227FF6545F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489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D718F-682B-7343-BB3C-8AD70332433B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31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550E6-1DFF-B84C-BFE3-E4371400DA8D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109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60515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895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1E281-1F8F-6944-BFC1-D0DAE21D9B05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355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CFAE8-AF25-AC44-B97D-AB359B592C3A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303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CFAE8-AF25-AC44-B97D-AB359B592C3A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22964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AFEEC-C182-2D4A-848B-6A0ED98C1FE8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648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168A2-5B33-FA46-93E8-3B5149732374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848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041" y="380200"/>
            <a:ext cx="8303040" cy="70999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19041" y="1270213"/>
            <a:ext cx="4132800" cy="516870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90080" y="1270213"/>
            <a:ext cx="4134240" cy="516870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86470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6FF14-906B-8C43-8206-00F0F407B02E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219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4A590-6033-DE48-865B-A0558AEFCBD1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954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D4A4B-0330-AF4E-991D-7D58C0870B97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526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89279-66D6-F54A-8DF6-8569F0E44DC0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779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DD396-FCC9-5D4C-A19A-0D227FF6545F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190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D718F-682B-7343-BB3C-8AD70332433B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664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9.xml"/><Relationship Id="rId3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78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3.xml"/><Relationship Id="rId1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80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0.xml"/><Relationship Id="rId3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189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4.xml"/><Relationship Id="rId1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8.xml"/><Relationship Id="rId11" Type="http://schemas.openxmlformats.org/officeDocument/2006/relationships/slideLayout" Target="../slideLayouts/slideLayout193.xml"/><Relationship Id="rId5" Type="http://schemas.openxmlformats.org/officeDocument/2006/relationships/slideLayout" Target="../slideLayouts/slideLayout187.xml"/><Relationship Id="rId10" Type="http://schemas.openxmlformats.org/officeDocument/2006/relationships/slideLayout" Target="../slideLayouts/slideLayout192.xml"/><Relationship Id="rId4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91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1.xml"/><Relationship Id="rId3" Type="http://schemas.openxmlformats.org/officeDocument/2006/relationships/slideLayout" Target="../slideLayouts/slideLayout196.xml"/><Relationship Id="rId7" Type="http://schemas.openxmlformats.org/officeDocument/2006/relationships/slideLayout" Target="../slideLayouts/slideLayout200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5.xml"/><Relationship Id="rId1" Type="http://schemas.openxmlformats.org/officeDocument/2006/relationships/slideLayout" Target="../slideLayouts/slideLayout194.xml"/><Relationship Id="rId6" Type="http://schemas.openxmlformats.org/officeDocument/2006/relationships/slideLayout" Target="../slideLayouts/slideLayout199.xml"/><Relationship Id="rId11" Type="http://schemas.openxmlformats.org/officeDocument/2006/relationships/slideLayout" Target="../slideLayouts/slideLayout204.xml"/><Relationship Id="rId5" Type="http://schemas.openxmlformats.org/officeDocument/2006/relationships/slideLayout" Target="../slideLayouts/slideLayout198.xml"/><Relationship Id="rId10" Type="http://schemas.openxmlformats.org/officeDocument/2006/relationships/slideLayout" Target="../slideLayouts/slideLayout203.xml"/><Relationship Id="rId4" Type="http://schemas.openxmlformats.org/officeDocument/2006/relationships/slideLayout" Target="../slideLayouts/slideLayout197.xml"/><Relationship Id="rId9" Type="http://schemas.openxmlformats.org/officeDocument/2006/relationships/slideLayout" Target="../slideLayouts/slideLayout20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430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43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  <a:endParaRPr lang="en-US" dirty="0" smtClean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2651A289-BEF2-FC49-AB93-B19BD27FB587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  <a:latin typeface="" pitchFamily="64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54996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430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43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2651A289-BEF2-FC49-AB93-B19BD27FB587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  <a:latin typeface="" pitchFamily="64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10833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430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43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2651A289-BEF2-FC49-AB93-B19BD27FB587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  <a:latin typeface="" pitchFamily="64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7163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430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43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2651A289-BEF2-FC49-AB93-B19BD27FB587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  <a:latin typeface="" pitchFamily="64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17096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430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43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2651A289-BEF2-FC49-AB93-B19BD27FB587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  <a:latin typeface="" pitchFamily="64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12660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430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43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2651A289-BEF2-FC49-AB93-B19BD27FB587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  <a:latin typeface="" pitchFamily="64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41709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430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43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2651A289-BEF2-FC49-AB93-B19BD27FB587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  <a:latin typeface="" pitchFamily="64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1816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430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43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2651A289-BEF2-FC49-AB93-B19BD27FB587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  <a:latin typeface="" pitchFamily="64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62298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430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43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2651A289-BEF2-FC49-AB93-B19BD27FB587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  <a:latin typeface="" pitchFamily="64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70384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430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43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(C) Dhruv Batra 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2651A289-BEF2-FC49-AB93-B19BD27FB587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  <a:latin typeface="" pitchFamily="64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87158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430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43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 smtClean="0">
                <a:solidFill>
                  <a:prstClr val="white">
                    <a:lumMod val="50000"/>
                  </a:prstClr>
                </a:solidFill>
                <a:latin typeface="Arial Narrow" pitchFamily="-112" charset="0"/>
                <a:ea typeface="ＭＳ Ｐゴシック" pitchFamily="-112" charset="-128"/>
                <a:cs typeface="ＭＳ Ｐゴシック" pitchFamily="-112" charset="-128"/>
                <a:sym typeface="Symbol" pitchFamily="-112" charset="2"/>
              </a:rPr>
              <a:t>(C) Dhruv Batra 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2651A289-BEF2-FC49-AB93-B19BD27FB587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  <a:latin typeface="" pitchFamily="64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59874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430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43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 smtClean="0">
                <a:solidFill>
                  <a:prstClr val="white">
                    <a:lumMod val="50000"/>
                  </a:prstClr>
                </a:solidFill>
                <a:latin typeface="Arial Narrow" pitchFamily="-112" charset="0"/>
                <a:ea typeface="ＭＳ Ｐゴシック" pitchFamily="-112" charset="-128"/>
                <a:cs typeface="ＭＳ Ｐゴシック" pitchFamily="-112" charset="-128"/>
                <a:sym typeface="Symbol" pitchFamily="-112" charset="2"/>
              </a:rPr>
              <a:t>(C) Dhruv Batra 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2651A289-BEF2-FC49-AB93-B19BD27FB587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  <a:latin typeface="" pitchFamily="64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34153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430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43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 smtClean="0">
                <a:solidFill>
                  <a:prstClr val="white">
                    <a:lumMod val="50000"/>
                  </a:prstClr>
                </a:solidFill>
                <a:latin typeface="Arial Narrow" pitchFamily="-112" charset="0"/>
                <a:ea typeface="ＭＳ Ｐゴシック" pitchFamily="-112" charset="-128"/>
                <a:cs typeface="ＭＳ Ｐゴシック" pitchFamily="-112" charset="-128"/>
                <a:sym typeface="Symbol" pitchFamily="-112" charset="2"/>
              </a:rPr>
              <a:t>(C) Dhruv Batra 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2651A289-BEF2-FC49-AB93-B19BD27FB587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  <a:latin typeface="" pitchFamily="64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92663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430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43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 smtClean="0">
                <a:solidFill>
                  <a:prstClr val="white">
                    <a:lumMod val="50000"/>
                  </a:prstClr>
                </a:solidFill>
                <a:latin typeface="Arial Narrow" pitchFamily="-112" charset="0"/>
                <a:ea typeface="ＭＳ Ｐゴシック" pitchFamily="-112" charset="-128"/>
                <a:cs typeface="ＭＳ Ｐゴシック" pitchFamily="-112" charset="-128"/>
                <a:sym typeface="Symbol" pitchFamily="-112" charset="2"/>
              </a:rPr>
              <a:t>(C) Dhruv Batra 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2651A289-BEF2-FC49-AB93-B19BD27FB587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  <a:latin typeface="" pitchFamily="64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13983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430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43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 smtClean="0">
                <a:solidFill>
                  <a:prstClr val="white">
                    <a:lumMod val="50000"/>
                  </a:prstClr>
                </a:solidFill>
                <a:latin typeface="Arial Narrow" pitchFamily="-112" charset="0"/>
                <a:ea typeface="ＭＳ Ｐゴシック" pitchFamily="-112" charset="-128"/>
                <a:cs typeface="ＭＳ Ｐゴシック" pitchFamily="-112" charset="-128"/>
                <a:sym typeface="Symbol" pitchFamily="-112" charset="2"/>
              </a:rPr>
              <a:t>(C) Dhruv Batra 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2651A289-BEF2-FC49-AB93-B19BD27FB587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  <a:latin typeface="" pitchFamily="64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67028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430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43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 smtClean="0">
                <a:solidFill>
                  <a:prstClr val="white">
                    <a:lumMod val="50000"/>
                  </a:prstClr>
                </a:solidFill>
                <a:latin typeface="Arial Narrow" pitchFamily="-112" charset="0"/>
                <a:ea typeface="ＭＳ Ｐゴシック" pitchFamily="-112" charset="-128"/>
                <a:cs typeface="ＭＳ Ｐゴシック" pitchFamily="-112" charset="-128"/>
                <a:sym typeface="Symbol" pitchFamily="-112" charset="2"/>
              </a:rPr>
              <a:t>(C) Dhruv Batra 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2651A289-BEF2-FC49-AB93-B19BD27FB587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  <a:latin typeface="" pitchFamily="64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09706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430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43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 smtClean="0">
                <a:solidFill>
                  <a:prstClr val="white">
                    <a:lumMod val="50000"/>
                  </a:prstClr>
                </a:solidFill>
                <a:latin typeface="Arial Narrow" pitchFamily="-112" charset="0"/>
                <a:ea typeface="ＭＳ Ｐゴシック" pitchFamily="-112" charset="-128"/>
                <a:cs typeface="ＭＳ Ｐゴシック" pitchFamily="-112" charset="-128"/>
                <a:sym typeface="Symbol" pitchFamily="-112" charset="2"/>
              </a:rPr>
              <a:t>(C) Dhruv Batra 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2651A289-BEF2-FC49-AB93-B19BD27FB587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  <a:latin typeface="" pitchFamily="64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41096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430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43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 smtClean="0">
                <a:solidFill>
                  <a:prstClr val="white">
                    <a:lumMod val="50000"/>
                  </a:prstClr>
                </a:solidFill>
                <a:latin typeface="Arial Narrow" pitchFamily="-112" charset="0"/>
                <a:ea typeface="ＭＳ Ｐゴシック" pitchFamily="-112" charset="-128"/>
                <a:cs typeface="ＭＳ Ｐゴシック" pitchFamily="-112" charset="-128"/>
                <a:sym typeface="Symbol" pitchFamily="-112" charset="2"/>
              </a:rPr>
              <a:t>(C) Dhruv Batra 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2651A289-BEF2-FC49-AB93-B19BD27FB587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  <a:latin typeface="" pitchFamily="64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00126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3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4.xml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4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4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4.xml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4.xml"/><Relationship Id="rId4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0.xml"/><Relationship Id="rId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4.xml"/><Relationship Id="rId4" Type="http://schemas.openxmlformats.org/officeDocument/2006/relationships/image" Target="../media/image5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4.xml"/><Relationship Id="rId4" Type="http://schemas.openxmlformats.org/officeDocument/2006/relationships/image" Target="../media/image5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8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84.xml"/><Relationship Id="rId4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18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8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8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4.xml"/><Relationship Id="rId4" Type="http://schemas.openxmlformats.org/officeDocument/2006/relationships/image" Target="../media/image4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8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8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8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84.xml"/><Relationship Id="rId4" Type="http://schemas.openxmlformats.org/officeDocument/2006/relationships/image" Target="../media/image6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84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95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8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84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84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10" Type="http://schemas.openxmlformats.org/officeDocument/2006/relationships/image" Target="../media/image86.jpe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mailto:aish@vt.edu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8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4.xml"/><Relationship Id="rId4" Type="http://schemas.openxmlformats.org/officeDocument/2006/relationships/image" Target="../media/image4.jp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8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7.png"/><Relationship Id="rId4" Type="http://schemas.openxmlformats.org/officeDocument/2006/relationships/notesSlide" Target="../notesSlides/notesSlide5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4.xml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4.xml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>
          <a:xfrm>
            <a:off x="1200150" y="3285897"/>
            <a:ext cx="7315200" cy="2845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  <a:p>
            <a:r>
              <a:rPr lang="en-US" sz="2800" dirty="0" smtClean="0"/>
              <a:t>Aishwarya Agrawal</a:t>
            </a:r>
          </a:p>
          <a:p>
            <a:r>
              <a:rPr lang="en-US" sz="2800" dirty="0" smtClean="0"/>
              <a:t>Ph.D. Student</a:t>
            </a:r>
          </a:p>
          <a:p>
            <a:r>
              <a:rPr lang="en-US" sz="2800" dirty="0" smtClean="0"/>
              <a:t>Machine Learning and Perception Lab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8" name="Picture 3" descr="D:\my_documents\santol\Dropbox\2015_iccv_vqa\presentations\20151009_ICCV_Spotlight\vqa_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470" y="692505"/>
            <a:ext cx="7584880" cy="235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b="25913"/>
          <a:stretch/>
        </p:blipFill>
        <p:spPr>
          <a:xfrm>
            <a:off x="3604909" y="5719334"/>
            <a:ext cx="2505682" cy="62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2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Moving Forward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Image captions tend to be generic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10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2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34" y="1135316"/>
            <a:ext cx="2541247" cy="34913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0" y="4852188"/>
            <a:ext cx="3565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 giraffe standing in </a:t>
            </a:r>
            <a:r>
              <a:rPr lang="en-US" sz="2000" dirty="0" smtClean="0"/>
              <a:t>the </a:t>
            </a:r>
          </a:p>
          <a:p>
            <a:r>
              <a:rPr lang="en-US" sz="2000" dirty="0" smtClean="0"/>
              <a:t>grass </a:t>
            </a:r>
            <a:r>
              <a:rPr lang="en-US" sz="2000" dirty="0"/>
              <a:t>next to a tree.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6040" y="657696"/>
            <a:ext cx="2248179" cy="1500156"/>
          </a:xfrm>
          <a:prstGeom prst="rect">
            <a:avLst/>
          </a:prstGeom>
          <a:ln w="12700">
            <a:solidFill>
              <a:schemeClr val="tx1"/>
            </a:solidFill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5881" y="4892625"/>
            <a:ext cx="2249018" cy="1684703"/>
          </a:xfrm>
          <a:prstGeom prst="rect">
            <a:avLst/>
          </a:prstGeom>
          <a:ln w="12700">
            <a:solidFill>
              <a:schemeClr val="tx1"/>
            </a:solidFill>
          </a:ln>
          <a:effectLst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2027" y="4957540"/>
            <a:ext cx="2330176" cy="1554872"/>
          </a:xfrm>
          <a:prstGeom prst="rect">
            <a:avLst/>
          </a:prstGeom>
          <a:ln w="12700">
            <a:solidFill>
              <a:schemeClr val="tx1"/>
            </a:solidFill>
          </a:ln>
          <a:effectLst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9877" y="339565"/>
            <a:ext cx="1416496" cy="2136418"/>
          </a:xfrm>
          <a:prstGeom prst="rect">
            <a:avLst/>
          </a:prstGeom>
          <a:ln w="12700">
            <a:solidFill>
              <a:schemeClr val="tx1"/>
            </a:solidFill>
          </a:ln>
          <a:effectLst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42028" y="2794741"/>
            <a:ext cx="2330175" cy="1548602"/>
          </a:xfrm>
          <a:prstGeom prst="rect">
            <a:avLst/>
          </a:prstGeom>
          <a:ln w="12700">
            <a:solidFill>
              <a:schemeClr val="tx1"/>
            </a:solidFill>
          </a:ln>
          <a:effectLst/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46973" y="2723412"/>
            <a:ext cx="2256207" cy="1691261"/>
          </a:xfrm>
          <a:prstGeom prst="rect">
            <a:avLst/>
          </a:prstGeom>
          <a:ln w="12700">
            <a:solidFill>
              <a:schemeClr val="tx1"/>
            </a:solidFill>
          </a:ln>
          <a:effectLst/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42029" y="743495"/>
            <a:ext cx="2330175" cy="1549785"/>
          </a:xfrm>
          <a:prstGeom prst="rect">
            <a:avLst/>
          </a:prstGeom>
          <a:ln w="12700">
            <a:solidFill>
              <a:schemeClr val="tx1"/>
            </a:solidFill>
          </a:ln>
          <a:effectLst/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19877" y="2657627"/>
            <a:ext cx="1405455" cy="1822832"/>
          </a:xfrm>
          <a:prstGeom prst="rect">
            <a:avLst/>
          </a:prstGeom>
          <a:ln w="12700">
            <a:solidFill>
              <a:schemeClr val="tx1"/>
            </a:solidFill>
          </a:ln>
          <a:effectLst/>
        </p:spPr>
      </p:pic>
      <p:cxnSp>
        <p:nvCxnSpPr>
          <p:cNvPr id="21" name="Straight Connector 20"/>
          <p:cNvCxnSpPr/>
          <p:nvPr/>
        </p:nvCxnSpPr>
        <p:spPr>
          <a:xfrm>
            <a:off x="2760383" y="511226"/>
            <a:ext cx="0" cy="502076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C6FF14-906B-8C43-8206-00F0F407B02E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11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19877" y="4654458"/>
            <a:ext cx="1431269" cy="2037234"/>
          </a:xfrm>
          <a:prstGeom prst="rect">
            <a:avLst/>
          </a:prstGeom>
          <a:ln w="12700">
            <a:solidFill>
              <a:schemeClr val="tx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419507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Moving Forward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Image captions tend to be generic</a:t>
            </a:r>
          </a:p>
          <a:p>
            <a:r>
              <a:rPr lang="en-US" dirty="0"/>
              <a:t>Coarse understanding of image + simple language models can suffice</a:t>
            </a:r>
          </a:p>
          <a:p>
            <a:endParaRPr lang="en-US" dirty="0" smtClean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503371"/>
            <a:ext cx="2133600" cy="365124"/>
          </a:xfrm>
        </p:spPr>
        <p:txBody>
          <a:bodyPr/>
          <a:lstStyle/>
          <a:p>
            <a:fld id="{C8756881-B0E8-F143-BBCC-9E260CA8BD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79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1250" y="1507943"/>
            <a:ext cx="5492750" cy="4351338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Answer questions about the scene</a:t>
            </a:r>
          </a:p>
          <a:p>
            <a:pPr lvl="1"/>
            <a:r>
              <a:rPr lang="en-US" dirty="0" smtClean="0"/>
              <a:t>Q: How many buses are there?</a:t>
            </a:r>
          </a:p>
          <a:p>
            <a:pPr lvl="1"/>
            <a:r>
              <a:rPr lang="en-US" dirty="0" smtClean="0"/>
              <a:t>Q: What is the name of the street?</a:t>
            </a:r>
          </a:p>
          <a:p>
            <a:pPr lvl="1"/>
            <a:r>
              <a:rPr lang="en-US" dirty="0" smtClean="0"/>
              <a:t>Q: Is the man on bicycle wearing a helmet?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236114" y="583036"/>
            <a:ext cx="3155980" cy="5145616"/>
            <a:chOff x="2175297" y="-152231"/>
            <a:chExt cx="3155980" cy="514561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5297" y="-152231"/>
              <a:ext cx="3155980" cy="2101883"/>
            </a:xfrm>
            <a:prstGeom prst="rect">
              <a:avLst/>
            </a:prstGeom>
          </p:spPr>
        </p:pic>
        <p:pic>
          <p:nvPicPr>
            <p:cNvPr id="12" name="Content Placeholder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8153" y="2243118"/>
              <a:ext cx="2750267" cy="2750267"/>
            </a:xfrm>
            <a:prstGeom prst="rect">
              <a:avLst/>
            </a:prstGeom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13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434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60" y="884674"/>
            <a:ext cx="9080442" cy="5341373"/>
          </a:xfrm>
        </p:spPr>
        <p:txBody>
          <a:bodyPr/>
          <a:lstStyle/>
          <a:p>
            <a:pPr marL="457200" lvl="1" indent="0">
              <a:buNone/>
            </a:pPr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677" y="2242778"/>
            <a:ext cx="6753007" cy="209869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14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53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5354"/>
            <a:ext cx="91440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Visual Question Answering (VQA)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1138" y="2049462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Task: </a:t>
            </a:r>
            <a:r>
              <a:rPr lang="en-US" dirty="0" smtClean="0"/>
              <a:t>Given an image and a natural language open-ended question, generate a natural language answer.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15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40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VQA Task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0046"/>
            <a:ext cx="9125174" cy="342501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16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6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VQA </a:t>
            </a:r>
            <a:r>
              <a:rPr lang="en-US" dirty="0" err="1" smtClean="0"/>
              <a:t>CloudCV</a:t>
            </a:r>
            <a:r>
              <a:rPr lang="en-US" dirty="0" smtClean="0"/>
              <a:t> Demo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7832" y="1027907"/>
            <a:ext cx="7886700" cy="4351338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rgbClr val="1100F0"/>
                </a:solidFill>
              </a:rPr>
              <a:t>cloudcv.org/</a:t>
            </a:r>
            <a:r>
              <a:rPr lang="en-US" sz="2800" dirty="0" err="1">
                <a:solidFill>
                  <a:srgbClr val="1100F0"/>
                </a:solidFill>
              </a:rPr>
              <a:t>vqa</a:t>
            </a:r>
            <a:r>
              <a:rPr lang="en-US" sz="2800" dirty="0">
                <a:solidFill>
                  <a:srgbClr val="1100F0"/>
                </a:solidFill>
              </a:rPr>
              <a:t>/?</a:t>
            </a:r>
            <a:r>
              <a:rPr lang="en-US" sz="2800" dirty="0" err="1">
                <a:solidFill>
                  <a:srgbClr val="1100F0"/>
                </a:solidFill>
              </a:rPr>
              <a:t>useVoice</a:t>
            </a:r>
            <a:r>
              <a:rPr lang="en-US" sz="2800" dirty="0">
                <a:solidFill>
                  <a:srgbClr val="1100F0"/>
                </a:solidFill>
              </a:rPr>
              <a:t>=1&amp;listenAnswer=1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17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98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Applications of VQA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 aid to visually-impaired</a:t>
            </a:r>
          </a:p>
          <a:p>
            <a:pPr marL="457200" lvl="1" indent="0">
              <a:buNone/>
            </a:pPr>
            <a:r>
              <a:rPr lang="en-US" dirty="0" smtClean="0"/>
              <a:t>Is it safe to cross the street now?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096" y="2205149"/>
            <a:ext cx="6286184" cy="419565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18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43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Applications of VQA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Surveillance</a:t>
            </a:r>
          </a:p>
          <a:p>
            <a:pPr marL="457200" lvl="1" indent="0">
              <a:buNone/>
            </a:pPr>
            <a:r>
              <a:rPr lang="en-US" dirty="0" smtClean="0"/>
              <a:t>What kind </a:t>
            </a:r>
            <a:r>
              <a:rPr lang="en-US" dirty="0"/>
              <a:t>of car did the man in red </a:t>
            </a:r>
            <a:r>
              <a:rPr lang="en-US" dirty="0" smtClean="0"/>
              <a:t>shirt </a:t>
            </a:r>
            <a:r>
              <a:rPr lang="en-US" dirty="0"/>
              <a:t>leave in</a:t>
            </a:r>
            <a:r>
              <a:rPr lang="en-US" dirty="0" smtClean="0"/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170" y="2094654"/>
            <a:ext cx="3801659" cy="4306146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19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33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92" y="1315466"/>
            <a:ext cx="6797222" cy="452695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2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429" y="1935298"/>
            <a:ext cx="1698171" cy="3287285"/>
          </a:xfrm>
        </p:spPr>
      </p:pic>
    </p:spTree>
    <p:extLst>
      <p:ext uri="{BB962C8B-B14F-4D97-AF65-F5344CB8AC3E}">
        <p14:creationId xmlns:p14="http://schemas.microsoft.com/office/powerpoint/2010/main" val="205224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Applications of VQA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Interacting with robot</a:t>
            </a:r>
          </a:p>
          <a:p>
            <a:pPr marL="457200" lvl="1" indent="0">
              <a:buNone/>
            </a:pPr>
            <a:r>
              <a:rPr lang="en-US" dirty="0"/>
              <a:t>Is my laptop in my bedroom upstairs?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758" y="2297706"/>
            <a:ext cx="3767546" cy="3767546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20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37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VQA Dataset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148" y="1257206"/>
            <a:ext cx="6899704" cy="543168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21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24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4007" y="600075"/>
            <a:ext cx="9144000" cy="731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cs typeface="Times New Roman" panose="02020603050405020304" pitchFamily="18" charset="0"/>
              </a:rPr>
              <a:t>R</a:t>
            </a:r>
            <a:r>
              <a:rPr lang="en-US" sz="3200" dirty="0" smtClean="0">
                <a:cs typeface="Times New Roman" panose="02020603050405020304" pitchFamily="18" charset="0"/>
              </a:rPr>
              <a:t>eal images (from MSCOCO)</a:t>
            </a:r>
            <a:endParaRPr lang="en-US" sz="2800" dirty="0"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67444" y="1608540"/>
            <a:ext cx="7242048" cy="3373374"/>
            <a:chOff x="731520" y="1198626"/>
            <a:chExt cx="7242048" cy="3373374"/>
          </a:xfrm>
        </p:grpSpPr>
        <p:pic>
          <p:nvPicPr>
            <p:cNvPr id="8" name="Picture 7" descr="An image from the MS COCO dataset.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20" y="1198626"/>
              <a:ext cx="2483195" cy="155448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7" descr="An image from the MS COCO dataset.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0965" y="3015234"/>
              <a:ext cx="2072640" cy="155448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9" descr="An image from the MS COCO dataset.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3145" y="3017520"/>
              <a:ext cx="2072640" cy="155448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1" descr="An image from the MS COCO dataset.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8315" y="1198626"/>
              <a:ext cx="1035284" cy="155448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https://vision.ece.vt.edu/data/mscoco/images/train2014/COCO_train2014_000000443667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20" y="3017520"/>
              <a:ext cx="2329905" cy="155448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https://vision.ece.vt.edu/data/mscoco/images/train2014/COCO_train2014_000000000684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9088" y="1198626"/>
              <a:ext cx="1554480" cy="155448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s://vision.ece.vt.edu/data/mscoco/images/train2014/COCO_train2014_000000000036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7199" y="1198626"/>
              <a:ext cx="1168288" cy="155448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TextBox 22"/>
          <p:cNvSpPr txBox="1"/>
          <p:nvPr/>
        </p:nvSpPr>
        <p:spPr>
          <a:xfrm>
            <a:off x="708472" y="5486401"/>
            <a:ext cx="7795071" cy="492443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dirty="0" err="1">
                <a:latin typeface="Lucida Sans"/>
                <a:cs typeface="Times New Roman" panose="02020603050405020304" pitchFamily="18" charset="0"/>
              </a:rPr>
              <a:t>Tsung</a:t>
            </a:r>
            <a:r>
              <a:rPr lang="en-US" sz="1300" dirty="0">
                <a:latin typeface="Lucida Sans"/>
                <a:cs typeface="Times New Roman" panose="02020603050405020304" pitchFamily="18" charset="0"/>
              </a:rPr>
              <a:t>-Yi Lin </a:t>
            </a:r>
            <a:r>
              <a:rPr lang="en-US" sz="1300" i="1" dirty="0">
                <a:latin typeface="Lucida Sans"/>
                <a:cs typeface="Times New Roman" panose="02020603050405020304" pitchFamily="18" charset="0"/>
              </a:rPr>
              <a:t>et al.</a:t>
            </a:r>
            <a:r>
              <a:rPr lang="en-US" sz="1300" dirty="0">
                <a:latin typeface="Lucida Sans"/>
                <a:cs typeface="Times New Roman" panose="02020603050405020304" pitchFamily="18" charset="0"/>
              </a:rPr>
              <a:t> “Microsoft COCO: Common Objects in </a:t>
            </a:r>
            <a:r>
              <a:rPr lang="en-US" sz="1300" dirty="0" err="1">
                <a:latin typeface="Lucida Sans"/>
                <a:cs typeface="Times New Roman" panose="02020603050405020304" pitchFamily="18" charset="0"/>
              </a:rPr>
              <a:t>COntext</a:t>
            </a:r>
            <a:r>
              <a:rPr lang="en-US" sz="1300" dirty="0">
                <a:latin typeface="Lucida Sans"/>
                <a:cs typeface="Times New Roman" panose="02020603050405020304" pitchFamily="18" charset="0"/>
              </a:rPr>
              <a:t>.” ECCV 2014.</a:t>
            </a:r>
          </a:p>
          <a:p>
            <a:pPr algn="ctr"/>
            <a:r>
              <a:rPr lang="en-US" sz="1300" dirty="0" smtClean="0">
                <a:latin typeface="Lucida Sans"/>
                <a:cs typeface="Times New Roman" panose="02020603050405020304" pitchFamily="18" charset="0"/>
              </a:rPr>
              <a:t>http://mscoco.org/</a:t>
            </a:r>
            <a:endParaRPr lang="en-US" sz="1300" dirty="0">
              <a:latin typeface="Lucida Sans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22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09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7704"/>
            <a:ext cx="9144000" cy="540309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6250" y="-144333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Questions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6692" y="1314034"/>
            <a:ext cx="7646258" cy="147732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dirty="0" smtClean="0"/>
              <a:t>Stump a smart robot! </a:t>
            </a:r>
          </a:p>
          <a:p>
            <a:pPr algn="ctr"/>
            <a:r>
              <a:rPr lang="en-US" sz="3000" dirty="0" smtClean="0"/>
              <a:t>Ask a question that a human can answer,</a:t>
            </a:r>
            <a:br>
              <a:rPr lang="en-US" sz="3000" dirty="0" smtClean="0"/>
            </a:br>
            <a:r>
              <a:rPr lang="en-US" sz="3000" dirty="0" smtClean="0"/>
              <a:t>but a smart robot probably can’t!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23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634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Two modalities of answering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Open Ended</a:t>
            </a:r>
          </a:p>
          <a:p>
            <a:r>
              <a:rPr lang="en-US" dirty="0" smtClean="0"/>
              <a:t>Multiple Choice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24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81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5735"/>
            <a:ext cx="7772400" cy="685800"/>
          </a:xfrm>
        </p:spPr>
        <p:txBody>
          <a:bodyPr/>
          <a:lstStyle/>
          <a:p>
            <a:pPr algn="ctr"/>
            <a:r>
              <a:rPr lang="en-US" dirty="0" smtClean="0"/>
              <a:t>Open Ended Task</a:t>
            </a:r>
            <a:endParaRPr lang="en-US" dirty="0"/>
          </a:p>
        </p:txBody>
      </p:sp>
      <p:pic>
        <p:nvPicPr>
          <p:cNvPr id="8" name="Picture 2" descr="http://visualqa.org/data/abstract_v002/scene_img/img/23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1676400"/>
            <a:ext cx="5280659" cy="301752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2"/>
          <p:cNvSpPr txBox="1">
            <a:spLocks/>
          </p:cNvSpPr>
          <p:nvPr/>
        </p:nvSpPr>
        <p:spPr>
          <a:xfrm>
            <a:off x="201930" y="4687983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/>
              <a:t>What is the girl holding in her hand?</a:t>
            </a:r>
            <a:endParaRPr lang="en-US" sz="3200" dirty="0"/>
          </a:p>
        </p:txBody>
      </p:sp>
      <p:pic>
        <p:nvPicPr>
          <p:cNvPr id="10" name="Picture 2" descr="https://vision.ece.vt.edu/data/mscoco/images/train2014/COCO_train2014_00000000068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240" y="1676400"/>
            <a:ext cx="3017520" cy="301752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2"/>
          <p:cNvSpPr txBox="1">
            <a:spLocks/>
          </p:cNvSpPr>
          <p:nvPr/>
        </p:nvSpPr>
        <p:spPr>
          <a:xfrm>
            <a:off x="0" y="4679443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/>
              <a:t>How many mirrors?</a:t>
            </a:r>
          </a:p>
        </p:txBody>
      </p:sp>
      <p:sp>
        <p:nvSpPr>
          <p:cNvPr id="12" name="Title 2"/>
          <p:cNvSpPr txBox="1">
            <a:spLocks/>
          </p:cNvSpPr>
          <p:nvPr/>
        </p:nvSpPr>
        <p:spPr>
          <a:xfrm>
            <a:off x="100965" y="4687983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/>
              <a:t>Why is the girl holding an umbrella?</a:t>
            </a:r>
          </a:p>
        </p:txBody>
      </p:sp>
      <p:pic>
        <p:nvPicPr>
          <p:cNvPr id="13" name="Picture 4" descr="https://vision.ece.vt.edu/data/mscoco/images/train2014/COCO_train2014_00000000003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075" y="1676401"/>
            <a:ext cx="2267853" cy="301752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25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5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1" grpId="1"/>
      <p:bldP spid="12" grpId="0"/>
      <p:bldP spid="12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9218"/>
            <a:ext cx="7886700" cy="1325563"/>
          </a:xfrm>
        </p:spPr>
        <p:txBody>
          <a:bodyPr/>
          <a:lstStyle/>
          <a:p>
            <a:pPr algn="ctr"/>
            <a:r>
              <a:rPr lang="en-US" dirty="0" smtClean="0"/>
              <a:t>Multiple Choice Task</a:t>
            </a:r>
            <a:endParaRPr lang="en-US" dirty="0"/>
          </a:p>
        </p:txBody>
      </p:sp>
      <p:sp>
        <p:nvSpPr>
          <p:cNvPr id="15" name="Title 2"/>
          <p:cNvSpPr txBox="1">
            <a:spLocks/>
          </p:cNvSpPr>
          <p:nvPr/>
        </p:nvSpPr>
        <p:spPr>
          <a:xfrm>
            <a:off x="0" y="4038600"/>
            <a:ext cx="91440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>
                <a:cs typeface="Times New Roman" panose="02020603050405020304" pitchFamily="18" charset="0"/>
              </a:rPr>
              <a:t>What is the bus number?</a:t>
            </a:r>
            <a:endParaRPr lang="en-US" sz="3200" dirty="0">
              <a:cs typeface="Times New Roman" panose="02020603050405020304" pitchFamily="18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1654522"/>
              </p:ext>
            </p:extLst>
          </p:nvPr>
        </p:nvGraphicFramePr>
        <p:xfrm>
          <a:off x="345121" y="4695191"/>
          <a:ext cx="8453756" cy="1051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76618"/>
                <a:gridCol w="2878455"/>
                <a:gridCol w="995680"/>
                <a:gridCol w="736918"/>
                <a:gridCol w="1725930"/>
                <a:gridCol w="1240155"/>
              </a:tblGrid>
              <a:tr h="330200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a) 3</a:t>
                      </a:r>
                      <a:endParaRPr lang="en-US" sz="17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b) 1</a:t>
                      </a:r>
                      <a:endParaRPr lang="en-US" sz="17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c) green</a:t>
                      </a:r>
                      <a:endParaRPr lang="en-US" sz="17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d) 4</a:t>
                      </a:r>
                      <a:endParaRPr lang="en-US" sz="17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e) window trim</a:t>
                      </a:r>
                      <a:endParaRPr lang="en-US" sz="17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f)</a:t>
                      </a:r>
                      <a:r>
                        <a:rPr lang="en-US" sz="1700" baseline="0" dirty="0" smtClean="0"/>
                        <a:t> </a:t>
                      </a:r>
                      <a:r>
                        <a:rPr lang="en-US" sz="1700" dirty="0" smtClean="0"/>
                        <a:t>blue</a:t>
                      </a:r>
                      <a:endParaRPr lang="en-US" sz="17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0200">
                <a:tc>
                  <a:txBody>
                    <a:bodyPr/>
                    <a:lstStyle/>
                    <a:p>
                      <a:r>
                        <a:rPr lang="en-US" sz="1700" b="1" dirty="0" smtClean="0">
                          <a:solidFill>
                            <a:srgbClr val="07EF44"/>
                          </a:solidFill>
                        </a:rPr>
                        <a:t>g) m5</a:t>
                      </a:r>
                      <a:endParaRPr lang="en-US" sz="1700" b="1" dirty="0">
                        <a:solidFill>
                          <a:srgbClr val="07EF4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h) corn, carrots, onions,</a:t>
                      </a:r>
                      <a:r>
                        <a:rPr lang="en-US" sz="1700" baseline="0" dirty="0" smtClean="0"/>
                        <a:t> rice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700" dirty="0" err="1" smtClean="0"/>
                        <a:t>i</a:t>
                      </a:r>
                      <a:r>
                        <a:rPr lang="en-US" sz="1700" dirty="0" smtClean="0"/>
                        <a:t>) red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j) 125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k) san </a:t>
                      </a:r>
                      <a:r>
                        <a:rPr lang="en-US" sz="1700" dirty="0" err="1" smtClean="0"/>
                        <a:t>antonio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l) sign pen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0200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m) 478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n) no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o)</a:t>
                      </a:r>
                      <a:r>
                        <a:rPr lang="en-US" sz="1700" baseline="0" dirty="0" smtClean="0"/>
                        <a:t> </a:t>
                      </a:r>
                      <a:r>
                        <a:rPr lang="en-US" sz="1700" dirty="0" smtClean="0"/>
                        <a:t>25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p) 2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q) yes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r) white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7" name="Picture 2" descr="https://vision.ece.vt.edu/data/mscoco/images/train2014/COCO_train2014_00000044366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307" y="1371600"/>
            <a:ext cx="3997385" cy="266700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26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755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83326" y="141514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cs typeface="Times New Roman" panose="02020603050405020304" pitchFamily="18" charset="0"/>
              </a:rPr>
              <a:t>Dataset Stats</a:t>
            </a:r>
            <a:endParaRPr lang="en-US" dirty="0">
              <a:cs typeface="Times New Roman" panose="02020603050405020304" pitchFamily="18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64757" y="1524000"/>
            <a:ext cx="8305800" cy="3867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>
              <a:cs typeface="Times New Roman" panose="02020603050405020304" pitchFamily="18" charset="0"/>
            </a:endParaRPr>
          </a:p>
          <a:p>
            <a:r>
              <a:rPr lang="en-US" dirty="0" smtClean="0">
                <a:cs typeface="Times New Roman" panose="02020603050405020304" pitchFamily="18" charset="0"/>
              </a:rPr>
              <a:t>&gt;250K images (MSCOCO + 50K Abstract Scenes)</a:t>
            </a:r>
          </a:p>
          <a:p>
            <a:endParaRPr lang="en-US" dirty="0" smtClean="0">
              <a:cs typeface="Times New Roman" panose="02020603050405020304" pitchFamily="18" charset="0"/>
            </a:endParaRPr>
          </a:p>
          <a:p>
            <a:r>
              <a:rPr lang="en-US" dirty="0" smtClean="0">
                <a:cs typeface="Times New Roman" panose="02020603050405020304" pitchFamily="18" charset="0"/>
              </a:rPr>
              <a:t>&gt;750K questions (3 per image)</a:t>
            </a:r>
          </a:p>
          <a:p>
            <a:endParaRPr lang="en-US" dirty="0" smtClean="0">
              <a:cs typeface="Times New Roman" panose="02020603050405020304" pitchFamily="18" charset="0"/>
            </a:endParaRPr>
          </a:p>
          <a:p>
            <a:r>
              <a:rPr lang="en-US" dirty="0" smtClean="0">
                <a:cs typeface="Times New Roman" panose="02020603050405020304" pitchFamily="18" charset="0"/>
              </a:rPr>
              <a:t>~10M answers (10 w/ image + 3 w/o image)</a:t>
            </a:r>
            <a:endParaRPr lang="en-US" dirty="0"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27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44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77800" y="386080"/>
            <a:ext cx="9144000" cy="613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>
                <a:cs typeface="Times New Roman" panose="02020603050405020304" pitchFamily="18" charset="0"/>
              </a:rPr>
              <a:t>Please visit </a:t>
            </a:r>
            <a:r>
              <a:rPr lang="en-US" sz="3600" dirty="0" smtClean="0">
                <a:solidFill>
                  <a:srgbClr val="1100F0"/>
                </a:solidFill>
                <a:cs typeface="Times New Roman" panose="02020603050405020304" pitchFamily="18" charset="0"/>
              </a:rPr>
              <a:t>www.visualqa.org</a:t>
            </a:r>
            <a:r>
              <a:rPr lang="en-US" sz="3600" dirty="0" smtClean="0">
                <a:cs typeface="Times New Roman" panose="02020603050405020304" pitchFamily="18" charset="0"/>
              </a:rPr>
              <a:t> for more details.</a:t>
            </a:r>
            <a:endParaRPr lang="en-US" sz="3600" dirty="0">
              <a:cs typeface="Times New Roman" panose="02020603050405020304" pitchFamily="18" charset="0"/>
            </a:endParaRPr>
          </a:p>
        </p:txBody>
      </p:sp>
      <p:pic>
        <p:nvPicPr>
          <p:cNvPr id="7" name="Picture 2" descr="D:\my_documents\santol\Dropbox\2015_iccv_vqa\presentations\20151009_ICCV_Spotlight\vqa_pag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48" y="1406524"/>
            <a:ext cx="8500526" cy="4321175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28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94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Browse the Dataset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7832" y="1027907"/>
            <a:ext cx="7886700" cy="4351338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000" dirty="0" smtClean="0">
                <a:solidFill>
                  <a:srgbClr val="1100F0"/>
                </a:solidFill>
              </a:rPr>
              <a:t>http</a:t>
            </a:r>
            <a:r>
              <a:rPr lang="en-US" sz="3000" dirty="0">
                <a:solidFill>
                  <a:srgbClr val="1100F0"/>
                </a:solidFill>
              </a:rPr>
              <a:t>://visualqa.org/browser/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29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635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325" y="4720212"/>
            <a:ext cx="8792275" cy="20839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dirty="0" smtClean="0"/>
              <a:t>Identify objects in scene</a:t>
            </a:r>
          </a:p>
          <a:p>
            <a:pPr marL="457200" lvl="1" indent="0">
              <a:buNone/>
            </a:pPr>
            <a:endParaRPr lang="en-US" sz="2400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25" y="413645"/>
            <a:ext cx="5852647" cy="389786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3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112" y="413645"/>
            <a:ext cx="1805200" cy="3494470"/>
          </a:xfrm>
          <a:prstGeom prst="rect">
            <a:avLst/>
          </a:prstGeom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372286" y="413645"/>
            <a:ext cx="598714" cy="369332"/>
          </a:xfrm>
          <a:prstGeom prst="rect">
            <a:avLst/>
          </a:prstGeom>
          <a:solidFill>
            <a:schemeClr val="tx1">
              <a:alpha val="30196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FFFFFF"/>
                </a:solidFill>
              </a:rPr>
              <a:t>sky</a:t>
            </a: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529998" y="1791548"/>
            <a:ext cx="613001" cy="369332"/>
          </a:xfrm>
          <a:prstGeom prst="rect">
            <a:avLst/>
          </a:prstGeom>
          <a:solidFill>
            <a:schemeClr val="tx1">
              <a:alpha val="30196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>
                <a:solidFill>
                  <a:srgbClr val="FFFFFF"/>
                </a:solidFill>
              </a:rPr>
              <a:t>bus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2380570" y="2025975"/>
            <a:ext cx="613001" cy="369332"/>
          </a:xfrm>
          <a:prstGeom prst="rect">
            <a:avLst/>
          </a:prstGeom>
          <a:solidFill>
            <a:schemeClr val="tx1">
              <a:alpha val="30196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>
                <a:solidFill>
                  <a:srgbClr val="FFFFFF"/>
                </a:solidFill>
              </a:rPr>
              <a:t>car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2240756" y="497511"/>
            <a:ext cx="1253557" cy="369332"/>
          </a:xfrm>
          <a:prstGeom prst="rect">
            <a:avLst/>
          </a:prstGeom>
          <a:solidFill>
            <a:schemeClr val="tx1">
              <a:alpha val="30196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FFFFFF"/>
                </a:solidFill>
              </a:rPr>
              <a:t>s</a:t>
            </a:r>
            <a:r>
              <a:rPr lang="en-US" b="1" dirty="0" smtClean="0">
                <a:solidFill>
                  <a:srgbClr val="FFFFFF"/>
                </a:solidFill>
              </a:rPr>
              <a:t>top light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1532171" y="2362577"/>
            <a:ext cx="1026658" cy="369332"/>
          </a:xfrm>
          <a:prstGeom prst="rect">
            <a:avLst/>
          </a:prstGeom>
          <a:solidFill>
            <a:schemeClr val="tx1">
              <a:alpha val="30196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>
                <a:solidFill>
                  <a:srgbClr val="FFFFFF"/>
                </a:solidFill>
              </a:rPr>
              <a:t>person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4872914" y="598311"/>
            <a:ext cx="1179058" cy="369332"/>
          </a:xfrm>
          <a:prstGeom prst="rect">
            <a:avLst/>
          </a:prstGeom>
          <a:solidFill>
            <a:schemeClr val="tx1">
              <a:alpha val="30196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>
                <a:solidFill>
                  <a:srgbClr val="FFFFFF"/>
                </a:solidFill>
              </a:rPr>
              <a:t>building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4154942" y="2584223"/>
            <a:ext cx="1179058" cy="369332"/>
          </a:xfrm>
          <a:prstGeom prst="rect">
            <a:avLst/>
          </a:prstGeom>
          <a:solidFill>
            <a:schemeClr val="tx1">
              <a:alpha val="30196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>
                <a:solidFill>
                  <a:srgbClr val="FFFFFF"/>
                </a:solidFill>
              </a:rPr>
              <a:t>sidewalk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48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30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613" y="1081579"/>
            <a:ext cx="5903015" cy="57626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820886" y="1034143"/>
            <a:ext cx="1447800" cy="250371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5912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054" y="383060"/>
            <a:ext cx="5657831" cy="63760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556" y="2999603"/>
            <a:ext cx="8229600" cy="1143000"/>
          </a:xfrm>
        </p:spPr>
        <p:txBody>
          <a:bodyPr/>
          <a:lstStyle/>
          <a:p>
            <a:r>
              <a:rPr lang="en-US" dirty="0"/>
              <a:t>w</a:t>
            </a:r>
            <a:r>
              <a:rPr lang="en-US" dirty="0" smtClean="0"/>
              <a:t>hat is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31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84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Dataset Visualization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49317"/>
            <a:ext cx="7886700" cy="4351338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sz="3000" dirty="0">
                <a:solidFill>
                  <a:srgbClr val="1100F0"/>
                </a:solidFill>
              </a:rPr>
              <a:t>http://visualqa.org/visualize/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32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90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Answers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02492"/>
            <a:ext cx="7772400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38.4% of questions are binary yes/no</a:t>
            </a:r>
          </a:p>
          <a:p>
            <a:endParaRPr lang="en-US" dirty="0" smtClean="0"/>
          </a:p>
          <a:p>
            <a:r>
              <a:rPr lang="en-US" dirty="0" smtClean="0"/>
              <a:t>98.97% questions have answers &lt;= 3 words</a:t>
            </a:r>
          </a:p>
          <a:p>
            <a:pPr lvl="1"/>
            <a:r>
              <a:rPr lang="en-US" dirty="0" smtClean="0"/>
              <a:t>23k unique 1 word answers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33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11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Answers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98600"/>
            <a:ext cx="9144000" cy="385876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34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58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“What is…” Answers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8600"/>
            <a:ext cx="9144000" cy="383902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35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06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2-Channel VQA Model</a:t>
            </a:r>
            <a:endParaRPr lang="en-US" dirty="0"/>
          </a:p>
        </p:txBody>
      </p:sp>
      <p:pic>
        <p:nvPicPr>
          <p:cNvPr id="23" name="Picture 22" descr="2007_00490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90" y="1933044"/>
            <a:ext cx="1689810" cy="126735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99" name="Group 98"/>
          <p:cNvGrpSpPr/>
          <p:nvPr/>
        </p:nvGrpSpPr>
        <p:grpSpPr>
          <a:xfrm>
            <a:off x="838200" y="1902023"/>
            <a:ext cx="5867400" cy="1846421"/>
            <a:chOff x="838200" y="1902023"/>
            <a:chExt cx="5867400" cy="1846421"/>
          </a:xfrm>
        </p:grpSpPr>
        <p:grpSp>
          <p:nvGrpSpPr>
            <p:cNvPr id="92" name="Group 91"/>
            <p:cNvGrpSpPr/>
            <p:nvPr/>
          </p:nvGrpSpPr>
          <p:grpSpPr>
            <a:xfrm>
              <a:off x="3310521" y="2510342"/>
              <a:ext cx="1277574" cy="436917"/>
              <a:chOff x="3310521" y="2510342"/>
              <a:chExt cx="1277574" cy="436917"/>
            </a:xfrm>
          </p:grpSpPr>
          <p:sp>
            <p:nvSpPr>
              <p:cNvPr id="36" name="Rectangle 35"/>
              <p:cNvSpPr>
                <a:spLocks noChangeAspect="1"/>
              </p:cNvSpPr>
              <p:nvPr/>
            </p:nvSpPr>
            <p:spPr>
              <a:xfrm>
                <a:off x="4504871" y="2864035"/>
                <a:ext cx="83224" cy="8322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Rectangle 36"/>
              <p:cNvSpPr>
                <a:spLocks noChangeAspect="1"/>
              </p:cNvSpPr>
              <p:nvPr/>
            </p:nvSpPr>
            <p:spPr>
              <a:xfrm>
                <a:off x="3310521" y="2510342"/>
                <a:ext cx="124836" cy="1248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38" name="Straight Connector 37"/>
              <p:cNvCxnSpPr>
                <a:stCxn id="37" idx="0"/>
                <a:endCxn id="36" idx="0"/>
              </p:cNvCxnSpPr>
              <p:nvPr/>
            </p:nvCxnSpPr>
            <p:spPr>
              <a:xfrm>
                <a:off x="3372939" y="2510342"/>
                <a:ext cx="1173544" cy="353693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>
                <a:stCxn id="43" idx="0"/>
                <a:endCxn id="36" idx="0"/>
              </p:cNvCxnSpPr>
              <p:nvPr/>
            </p:nvCxnSpPr>
            <p:spPr>
              <a:xfrm>
                <a:off x="3580999" y="2718402"/>
                <a:ext cx="965484" cy="145633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>
                <a:stCxn id="43" idx="2"/>
                <a:endCxn id="36" idx="2"/>
              </p:cNvCxnSpPr>
              <p:nvPr/>
            </p:nvCxnSpPr>
            <p:spPr>
              <a:xfrm>
                <a:off x="3580999" y="2843238"/>
                <a:ext cx="965484" cy="104021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Rectangle 40"/>
              <p:cNvSpPr>
                <a:spLocks noChangeAspect="1"/>
              </p:cNvSpPr>
              <p:nvPr/>
            </p:nvSpPr>
            <p:spPr>
              <a:xfrm>
                <a:off x="3379874" y="2579695"/>
                <a:ext cx="124836" cy="12483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42" name="Rectangle 41"/>
              <p:cNvSpPr>
                <a:spLocks noChangeAspect="1"/>
              </p:cNvSpPr>
              <p:nvPr/>
            </p:nvSpPr>
            <p:spPr>
              <a:xfrm>
                <a:off x="3449227" y="2649048"/>
                <a:ext cx="124836" cy="12483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Rectangle 42"/>
              <p:cNvSpPr>
                <a:spLocks noChangeAspect="1"/>
              </p:cNvSpPr>
              <p:nvPr/>
            </p:nvSpPr>
            <p:spPr>
              <a:xfrm>
                <a:off x="3518581" y="2718402"/>
                <a:ext cx="124836" cy="12483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tx1"/>
                </a:solidFill>
              </a:ln>
              <a:effectLst>
                <a:glow>
                  <a:schemeClr val="tx1">
                    <a:alpha val="75000"/>
                  </a:scheme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  <a:softEdge rad="127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44" name="Straight Connector 43"/>
              <p:cNvCxnSpPr>
                <a:stCxn id="42" idx="0"/>
                <a:endCxn id="36" idx="0"/>
              </p:cNvCxnSpPr>
              <p:nvPr/>
            </p:nvCxnSpPr>
            <p:spPr>
              <a:xfrm>
                <a:off x="3511645" y="2649048"/>
                <a:ext cx="1034838" cy="214987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>
                <a:stCxn id="41" idx="0"/>
                <a:endCxn id="36" idx="0"/>
              </p:cNvCxnSpPr>
              <p:nvPr/>
            </p:nvCxnSpPr>
            <p:spPr>
              <a:xfrm>
                <a:off x="3442292" y="2579695"/>
                <a:ext cx="1104191" cy="284340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3433912" y="2510342"/>
                <a:ext cx="208060" cy="20972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3312033" y="2634958"/>
                <a:ext cx="208060" cy="20972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3314922" y="2512006"/>
                <a:ext cx="208060" cy="20972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206"/>
            <p:cNvGrpSpPr/>
            <p:nvPr/>
          </p:nvGrpSpPr>
          <p:grpSpPr>
            <a:xfrm>
              <a:off x="4021151" y="2265098"/>
              <a:ext cx="749014" cy="749014"/>
              <a:chOff x="8773045" y="1214694"/>
              <a:chExt cx="1645920" cy="1645920"/>
            </a:xfrm>
          </p:grpSpPr>
          <p:sp>
            <p:nvSpPr>
              <p:cNvPr id="7" name="Rectangle 6"/>
              <p:cNvSpPr>
                <a:spLocks noChangeAspect="1"/>
              </p:cNvSpPr>
              <p:nvPr/>
            </p:nvSpPr>
            <p:spPr>
              <a:xfrm>
                <a:off x="8773045" y="12146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Rectangle 7"/>
              <p:cNvSpPr>
                <a:spLocks noChangeAspect="1"/>
              </p:cNvSpPr>
              <p:nvPr/>
            </p:nvSpPr>
            <p:spPr>
              <a:xfrm>
                <a:off x="8925445" y="13670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Rectangle 8"/>
              <p:cNvSpPr>
                <a:spLocks noChangeAspect="1"/>
              </p:cNvSpPr>
              <p:nvPr/>
            </p:nvSpPr>
            <p:spPr>
              <a:xfrm>
                <a:off x="9077845" y="15194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Rectangle 9"/>
              <p:cNvSpPr>
                <a:spLocks noChangeAspect="1"/>
              </p:cNvSpPr>
              <p:nvPr/>
            </p:nvSpPr>
            <p:spPr>
              <a:xfrm>
                <a:off x="9230245" y="16718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Rectangle 10"/>
              <p:cNvSpPr>
                <a:spLocks noChangeAspect="1"/>
              </p:cNvSpPr>
              <p:nvPr/>
            </p:nvSpPr>
            <p:spPr>
              <a:xfrm>
                <a:off x="9382645" y="18242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Rectangle 11"/>
              <p:cNvSpPr>
                <a:spLocks noChangeAspect="1"/>
              </p:cNvSpPr>
              <p:nvPr/>
            </p:nvSpPr>
            <p:spPr>
              <a:xfrm>
                <a:off x="9535045" y="19766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Rectangle 12"/>
              <p:cNvSpPr>
                <a:spLocks noChangeAspect="1"/>
              </p:cNvSpPr>
              <p:nvPr/>
            </p:nvSpPr>
            <p:spPr>
              <a:xfrm>
                <a:off x="9687445" y="21290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" name="Rectangle 13"/>
            <p:cNvSpPr>
              <a:spLocks noChangeAspect="1"/>
            </p:cNvSpPr>
            <p:nvPr/>
          </p:nvSpPr>
          <p:spPr>
            <a:xfrm>
              <a:off x="3276600" y="2327063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white"/>
                </a:solidFill>
              </a:endParaRPr>
            </a:p>
          </p:txBody>
        </p:sp>
        <p:sp>
          <p:nvSpPr>
            <p:cNvPr id="15" name="Rectangle 14"/>
            <p:cNvSpPr>
              <a:spLocks noChangeAspect="1"/>
            </p:cNvSpPr>
            <p:nvPr/>
          </p:nvSpPr>
          <p:spPr>
            <a:xfrm>
              <a:off x="3345953" y="2396416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white"/>
                </a:solidFill>
              </a:endParaRPr>
            </a:p>
          </p:txBody>
        </p:sp>
        <p:sp>
          <p:nvSpPr>
            <p:cNvPr id="16" name="Rectangle 15"/>
            <p:cNvSpPr>
              <a:spLocks noChangeAspect="1"/>
            </p:cNvSpPr>
            <p:nvPr/>
          </p:nvSpPr>
          <p:spPr>
            <a:xfrm>
              <a:off x="3415306" y="2465769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white"/>
                </a:solidFill>
              </a:endParaRPr>
            </a:p>
          </p:txBody>
        </p:sp>
        <p:sp>
          <p:nvSpPr>
            <p:cNvPr id="17" name="Rectangle 16"/>
            <p:cNvSpPr>
              <a:spLocks noChangeAspect="1"/>
            </p:cNvSpPr>
            <p:nvPr/>
          </p:nvSpPr>
          <p:spPr>
            <a:xfrm>
              <a:off x="3484659" y="2535122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white"/>
                </a:solidFill>
              </a:endParaRPr>
            </a:p>
          </p:txBody>
        </p:sp>
        <p:grpSp>
          <p:nvGrpSpPr>
            <p:cNvPr id="18" name="Group 211"/>
            <p:cNvGrpSpPr/>
            <p:nvPr/>
          </p:nvGrpSpPr>
          <p:grpSpPr>
            <a:xfrm>
              <a:off x="2133600" y="2119003"/>
              <a:ext cx="1040298" cy="1040298"/>
              <a:chOff x="5572662" y="2317477"/>
              <a:chExt cx="2286000" cy="2286000"/>
            </a:xfrm>
          </p:grpSpPr>
          <p:sp>
            <p:nvSpPr>
              <p:cNvPr id="19" name="Rectangle 18"/>
              <p:cNvSpPr>
                <a:spLocks noChangeAspect="1"/>
              </p:cNvSpPr>
              <p:nvPr/>
            </p:nvSpPr>
            <p:spPr>
              <a:xfrm>
                <a:off x="5572662" y="2317477"/>
                <a:ext cx="1828800" cy="18288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9"/>
              <p:cNvSpPr>
                <a:spLocks noChangeAspect="1"/>
              </p:cNvSpPr>
              <p:nvPr/>
            </p:nvSpPr>
            <p:spPr>
              <a:xfrm>
                <a:off x="5725062" y="2469877"/>
                <a:ext cx="1828800" cy="18288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Rectangle 20"/>
              <p:cNvSpPr>
                <a:spLocks noChangeAspect="1"/>
              </p:cNvSpPr>
              <p:nvPr/>
            </p:nvSpPr>
            <p:spPr>
              <a:xfrm>
                <a:off x="5877462" y="2622277"/>
                <a:ext cx="1828800" cy="18288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Rectangle 21"/>
              <p:cNvSpPr>
                <a:spLocks noChangeAspect="1"/>
              </p:cNvSpPr>
              <p:nvPr/>
            </p:nvSpPr>
            <p:spPr>
              <a:xfrm>
                <a:off x="6029862" y="2774677"/>
                <a:ext cx="1828800" cy="182880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</p:grpSp>
        <p:cxnSp>
          <p:nvCxnSpPr>
            <p:cNvPr id="24" name="Straight Connector 23"/>
            <p:cNvCxnSpPr>
              <a:stCxn id="50" idx="0"/>
              <a:endCxn id="61" idx="2"/>
            </p:cNvCxnSpPr>
            <p:nvPr/>
          </p:nvCxnSpPr>
          <p:spPr>
            <a:xfrm>
              <a:off x="4843481" y="2346326"/>
              <a:ext cx="536371" cy="7463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56" idx="2"/>
              <a:endCxn id="65" idx="3"/>
            </p:cNvCxnSpPr>
            <p:nvPr/>
          </p:nvCxnSpPr>
          <p:spPr>
            <a:xfrm flipV="1">
              <a:off x="5259600" y="2821189"/>
              <a:ext cx="500945" cy="107704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/>
            <p:cNvSpPr>
              <a:spLocks noChangeAspect="1"/>
            </p:cNvSpPr>
            <p:nvPr/>
          </p:nvSpPr>
          <p:spPr>
            <a:xfrm>
              <a:off x="1464485" y="2398342"/>
              <a:ext cx="208059" cy="208059"/>
            </a:xfrm>
            <a:prstGeom prst="rect">
              <a:avLst/>
            </a:prstGeom>
            <a:solidFill>
              <a:schemeClr val="bg1">
                <a:lumMod val="85000"/>
                <a:alpha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white"/>
                </a:solidFill>
              </a:endParaRPr>
            </a:p>
          </p:txBody>
        </p:sp>
        <p:cxnSp>
          <p:nvCxnSpPr>
            <p:cNvPr id="27" name="Straight Connector 26"/>
            <p:cNvCxnSpPr>
              <a:stCxn id="26" idx="0"/>
              <a:endCxn id="29" idx="0"/>
            </p:cNvCxnSpPr>
            <p:nvPr/>
          </p:nvCxnSpPr>
          <p:spPr>
            <a:xfrm>
              <a:off x="1568515" y="2398342"/>
              <a:ext cx="1406337" cy="62419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26" idx="2"/>
              <a:endCxn id="29" idx="2"/>
            </p:cNvCxnSpPr>
            <p:nvPr/>
          </p:nvCxnSpPr>
          <p:spPr>
            <a:xfrm flipV="1">
              <a:off x="1568515" y="2543984"/>
              <a:ext cx="1406337" cy="62417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/>
            <p:cNvSpPr>
              <a:spLocks noChangeAspect="1"/>
            </p:cNvSpPr>
            <p:nvPr/>
          </p:nvSpPr>
          <p:spPr>
            <a:xfrm>
              <a:off x="2933240" y="2460761"/>
              <a:ext cx="83223" cy="83223"/>
            </a:xfrm>
            <a:prstGeom prst="rect">
              <a:avLst/>
            </a:prstGeom>
            <a:solidFill>
              <a:schemeClr val="bg1">
                <a:lumMod val="85000"/>
                <a:alpha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white"/>
                </a:solidFill>
              </a:endParaRPr>
            </a:p>
          </p:txBody>
        </p:sp>
        <p:sp>
          <p:nvSpPr>
            <p:cNvPr id="31" name="Rectangle 30"/>
            <p:cNvSpPr>
              <a:spLocks noChangeAspect="1"/>
            </p:cNvSpPr>
            <p:nvPr/>
          </p:nvSpPr>
          <p:spPr>
            <a:xfrm>
              <a:off x="2464403" y="2874952"/>
              <a:ext cx="166448" cy="166448"/>
            </a:xfrm>
            <a:prstGeom prst="rect">
              <a:avLst/>
            </a:prstGeom>
            <a:solidFill>
              <a:schemeClr val="bg1">
                <a:lumMod val="85000"/>
                <a:alpha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white"/>
                </a:solidFill>
              </a:endParaRPr>
            </a:p>
          </p:txBody>
        </p:sp>
        <p:sp>
          <p:nvSpPr>
            <p:cNvPr id="32" name="Rectangle 31"/>
            <p:cNvSpPr>
              <a:spLocks noChangeAspect="1"/>
            </p:cNvSpPr>
            <p:nvPr/>
          </p:nvSpPr>
          <p:spPr>
            <a:xfrm>
              <a:off x="3552220" y="2801748"/>
              <a:ext cx="83223" cy="83223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white"/>
                </a:solidFill>
              </a:endParaRPr>
            </a:p>
          </p:txBody>
        </p:sp>
        <p:cxnSp>
          <p:nvCxnSpPr>
            <p:cNvPr id="33" name="Straight Connector 32"/>
            <p:cNvCxnSpPr>
              <a:stCxn id="31" idx="0"/>
              <a:endCxn id="32" idx="0"/>
            </p:cNvCxnSpPr>
            <p:nvPr/>
          </p:nvCxnSpPr>
          <p:spPr>
            <a:xfrm flipV="1">
              <a:off x="2547627" y="2801748"/>
              <a:ext cx="1046205" cy="73204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31" idx="2"/>
              <a:endCxn id="32" idx="2"/>
            </p:cNvCxnSpPr>
            <p:nvPr/>
          </p:nvCxnSpPr>
          <p:spPr>
            <a:xfrm flipV="1">
              <a:off x="2547627" y="2884971"/>
              <a:ext cx="1046205" cy="156429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Group 226"/>
            <p:cNvGrpSpPr/>
            <p:nvPr/>
          </p:nvGrpSpPr>
          <p:grpSpPr>
            <a:xfrm>
              <a:off x="4760257" y="2346326"/>
              <a:ext cx="582566" cy="582567"/>
              <a:chOff x="11541722" y="1891905"/>
              <a:chExt cx="1280160" cy="1280160"/>
            </a:xfrm>
          </p:grpSpPr>
          <p:sp>
            <p:nvSpPr>
              <p:cNvPr id="50" name="Rectangle 49"/>
              <p:cNvSpPr>
                <a:spLocks noChangeAspect="1"/>
              </p:cNvSpPr>
              <p:nvPr/>
            </p:nvSpPr>
            <p:spPr>
              <a:xfrm>
                <a:off x="11541722" y="18919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51" name="Rectangle 50"/>
              <p:cNvSpPr>
                <a:spLocks noChangeAspect="1"/>
              </p:cNvSpPr>
              <p:nvPr/>
            </p:nvSpPr>
            <p:spPr>
              <a:xfrm>
                <a:off x="11694122" y="20443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52" name="Rectangle 51"/>
              <p:cNvSpPr>
                <a:spLocks noChangeAspect="1"/>
              </p:cNvSpPr>
              <p:nvPr/>
            </p:nvSpPr>
            <p:spPr>
              <a:xfrm>
                <a:off x="11846522" y="21967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53" name="Rectangle 52"/>
              <p:cNvSpPr>
                <a:spLocks noChangeAspect="1"/>
              </p:cNvSpPr>
              <p:nvPr/>
            </p:nvSpPr>
            <p:spPr>
              <a:xfrm>
                <a:off x="11998922" y="23491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54" name="Rectangle 53"/>
              <p:cNvSpPr>
                <a:spLocks noChangeAspect="1"/>
              </p:cNvSpPr>
              <p:nvPr/>
            </p:nvSpPr>
            <p:spPr>
              <a:xfrm>
                <a:off x="12151322" y="25015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55" name="Rectangle 54"/>
              <p:cNvSpPr>
                <a:spLocks noChangeAspect="1"/>
              </p:cNvSpPr>
              <p:nvPr/>
            </p:nvSpPr>
            <p:spPr>
              <a:xfrm>
                <a:off x="12303722" y="26539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56" name="Rectangle 55"/>
              <p:cNvSpPr>
                <a:spLocks noChangeAspect="1"/>
              </p:cNvSpPr>
              <p:nvPr/>
            </p:nvSpPr>
            <p:spPr>
              <a:xfrm>
                <a:off x="12456122" y="28063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7" name="Rectangle 56"/>
            <p:cNvSpPr>
              <a:spLocks noChangeAspect="1"/>
            </p:cNvSpPr>
            <p:nvPr/>
          </p:nvSpPr>
          <p:spPr>
            <a:xfrm>
              <a:off x="4613736" y="2711975"/>
              <a:ext cx="124836" cy="124836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white"/>
                </a:solidFill>
              </a:endParaRPr>
            </a:p>
          </p:txBody>
        </p:sp>
        <p:sp>
          <p:nvSpPr>
            <p:cNvPr id="58" name="Rectangle 57"/>
            <p:cNvSpPr>
              <a:spLocks noChangeAspect="1"/>
            </p:cNvSpPr>
            <p:nvPr/>
          </p:nvSpPr>
          <p:spPr>
            <a:xfrm>
              <a:off x="5263730" y="2779017"/>
              <a:ext cx="62418" cy="62418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white"/>
                </a:solidFill>
              </a:endParaRPr>
            </a:p>
          </p:txBody>
        </p:sp>
        <p:cxnSp>
          <p:nvCxnSpPr>
            <p:cNvPr id="59" name="Straight Connector 58"/>
            <p:cNvCxnSpPr>
              <a:stCxn id="57" idx="2"/>
              <a:endCxn id="58" idx="2"/>
            </p:cNvCxnSpPr>
            <p:nvPr/>
          </p:nvCxnSpPr>
          <p:spPr>
            <a:xfrm>
              <a:off x="4676154" y="2836811"/>
              <a:ext cx="618785" cy="4624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>
              <a:stCxn id="57" idx="0"/>
              <a:endCxn id="58" idx="0"/>
            </p:cNvCxnSpPr>
            <p:nvPr/>
          </p:nvCxnSpPr>
          <p:spPr>
            <a:xfrm>
              <a:off x="4676154" y="2711975"/>
              <a:ext cx="618785" cy="6704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Oval 60"/>
            <p:cNvSpPr>
              <a:spLocks noChangeAspect="1"/>
            </p:cNvSpPr>
            <p:nvPr/>
          </p:nvSpPr>
          <p:spPr bwMode="auto">
            <a:xfrm>
              <a:off x="5379852" y="2373788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2" name="Oval 61"/>
            <p:cNvSpPr>
              <a:spLocks noChangeAspect="1"/>
            </p:cNvSpPr>
            <p:nvPr/>
          </p:nvSpPr>
          <p:spPr bwMode="auto">
            <a:xfrm>
              <a:off x="5477011" y="2467330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3" name="Oval 62"/>
            <p:cNvSpPr>
              <a:spLocks noChangeAspect="1"/>
            </p:cNvSpPr>
            <p:nvPr/>
          </p:nvSpPr>
          <p:spPr bwMode="auto">
            <a:xfrm>
              <a:off x="5566507" y="2554008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4" name="Oval 63"/>
            <p:cNvSpPr>
              <a:spLocks noChangeAspect="1"/>
            </p:cNvSpPr>
            <p:nvPr/>
          </p:nvSpPr>
          <p:spPr bwMode="auto">
            <a:xfrm>
              <a:off x="5657233" y="2643505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5" name="Oval 64"/>
            <p:cNvSpPr>
              <a:spLocks noChangeAspect="1"/>
            </p:cNvSpPr>
            <p:nvPr/>
          </p:nvSpPr>
          <p:spPr bwMode="auto">
            <a:xfrm>
              <a:off x="5746729" y="2740665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66" name="Straight Connector 65"/>
            <p:cNvCxnSpPr>
              <a:stCxn id="56" idx="2"/>
              <a:endCxn id="61" idx="3"/>
            </p:cNvCxnSpPr>
            <p:nvPr/>
          </p:nvCxnSpPr>
          <p:spPr>
            <a:xfrm flipV="1">
              <a:off x="5259600" y="2454312"/>
              <a:ext cx="134068" cy="474581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>
              <a:stCxn id="50" idx="0"/>
              <a:endCxn id="65" idx="2"/>
            </p:cNvCxnSpPr>
            <p:nvPr/>
          </p:nvCxnSpPr>
          <p:spPr>
            <a:xfrm>
              <a:off x="4843481" y="2346326"/>
              <a:ext cx="903248" cy="441509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Oval 67"/>
            <p:cNvSpPr>
              <a:spLocks noChangeAspect="1"/>
            </p:cNvSpPr>
            <p:nvPr/>
          </p:nvSpPr>
          <p:spPr bwMode="auto">
            <a:xfrm>
              <a:off x="5867400" y="2378630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9" name="Oval 68"/>
            <p:cNvSpPr>
              <a:spLocks noChangeAspect="1"/>
            </p:cNvSpPr>
            <p:nvPr/>
          </p:nvSpPr>
          <p:spPr bwMode="auto">
            <a:xfrm>
              <a:off x="5964559" y="2472172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0" name="Oval 69"/>
            <p:cNvSpPr>
              <a:spLocks noChangeAspect="1"/>
            </p:cNvSpPr>
            <p:nvPr/>
          </p:nvSpPr>
          <p:spPr bwMode="auto">
            <a:xfrm>
              <a:off x="6054055" y="2558850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1" name="Oval 70"/>
            <p:cNvSpPr>
              <a:spLocks noChangeAspect="1"/>
            </p:cNvSpPr>
            <p:nvPr/>
          </p:nvSpPr>
          <p:spPr bwMode="auto">
            <a:xfrm>
              <a:off x="6144781" y="2648347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2" name="Oval 71"/>
            <p:cNvSpPr>
              <a:spLocks noChangeAspect="1"/>
            </p:cNvSpPr>
            <p:nvPr/>
          </p:nvSpPr>
          <p:spPr bwMode="auto">
            <a:xfrm>
              <a:off x="6234277" y="2745507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73" name="Straight Connector 72"/>
            <p:cNvCxnSpPr>
              <a:stCxn id="65" idx="6"/>
              <a:endCxn id="72" idx="2"/>
            </p:cNvCxnSpPr>
            <p:nvPr/>
          </p:nvCxnSpPr>
          <p:spPr>
            <a:xfrm>
              <a:off x="5841069" y="2787835"/>
              <a:ext cx="393208" cy="484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>
              <a:stCxn id="61" idx="6"/>
              <a:endCxn id="68" idx="2"/>
            </p:cNvCxnSpPr>
            <p:nvPr/>
          </p:nvCxnSpPr>
          <p:spPr>
            <a:xfrm>
              <a:off x="5474192" y="2420958"/>
              <a:ext cx="393208" cy="484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>
              <a:stCxn id="61" idx="6"/>
              <a:endCxn id="72" idx="2"/>
            </p:cNvCxnSpPr>
            <p:nvPr/>
          </p:nvCxnSpPr>
          <p:spPr>
            <a:xfrm>
              <a:off x="5474192" y="2420958"/>
              <a:ext cx="760085" cy="371719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>
              <a:stCxn id="65" idx="6"/>
              <a:endCxn id="68" idx="2"/>
            </p:cNvCxnSpPr>
            <p:nvPr/>
          </p:nvCxnSpPr>
          <p:spPr>
            <a:xfrm flipV="1">
              <a:off x="5841069" y="2425800"/>
              <a:ext cx="26331" cy="362035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Left Brace 76"/>
            <p:cNvSpPr/>
            <p:nvPr/>
          </p:nvSpPr>
          <p:spPr bwMode="auto">
            <a:xfrm rot="16200000">
              <a:off x="1585889" y="2521928"/>
              <a:ext cx="104822" cy="160020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073126" y="3409410"/>
              <a:ext cx="10182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800" dirty="0">
                  <a:solidFill>
                    <a:prstClr val="black"/>
                  </a:solidFill>
                  <a:ea typeface="ＭＳ Ｐゴシック" pitchFamily="-97" charset="-128"/>
                </a:rPr>
                <a:t>C</a:t>
              </a:r>
              <a:r>
                <a:rPr lang="en-US" sz="800" dirty="0" smtClean="0">
                  <a:solidFill>
                    <a:prstClr val="black"/>
                  </a:solidFill>
                  <a:ea typeface="ＭＳ Ｐゴシック" pitchFamily="-97" charset="-128"/>
                </a:rPr>
                <a:t>onvolution </a:t>
              </a:r>
              <a:r>
                <a:rPr lang="en-US" sz="800" dirty="0">
                  <a:solidFill>
                    <a:prstClr val="black"/>
                  </a:solidFill>
                  <a:ea typeface="ＭＳ Ｐゴシック" pitchFamily="-97" charset="-128"/>
                </a:rPr>
                <a:t>L</a:t>
              </a:r>
              <a:r>
                <a:rPr lang="en-US" sz="800" dirty="0" smtClean="0">
                  <a:solidFill>
                    <a:prstClr val="black"/>
                  </a:solidFill>
                  <a:ea typeface="ＭＳ Ｐゴシック" pitchFamily="-97" charset="-128"/>
                </a:rPr>
                <a:t>ayer</a:t>
              </a:r>
              <a:br>
                <a:rPr lang="en-US" sz="800" dirty="0" smtClean="0">
                  <a:solidFill>
                    <a:prstClr val="black"/>
                  </a:solidFill>
                  <a:ea typeface="ＭＳ Ｐゴシック" pitchFamily="-97" charset="-128"/>
                </a:rPr>
              </a:br>
              <a:r>
                <a:rPr lang="en-US" sz="800" dirty="0" smtClean="0">
                  <a:solidFill>
                    <a:prstClr val="black"/>
                  </a:solidFill>
                  <a:ea typeface="ＭＳ Ｐゴシック" pitchFamily="-97" charset="-128"/>
                </a:rPr>
                <a:t>+ Non-Linearity</a:t>
              </a:r>
              <a:endParaRPr lang="en-US" sz="800" dirty="0">
                <a:solidFill>
                  <a:prstClr val="black"/>
                </a:solidFill>
                <a:ea typeface="ＭＳ Ｐゴシック" pitchFamily="-97" charset="-128"/>
              </a:endParaRPr>
            </a:p>
          </p:txBody>
        </p:sp>
        <p:sp>
          <p:nvSpPr>
            <p:cNvPr id="79" name="Left Brace 78"/>
            <p:cNvSpPr/>
            <p:nvPr/>
          </p:nvSpPr>
          <p:spPr bwMode="auto">
            <a:xfrm rot="16200000">
              <a:off x="3135043" y="2864828"/>
              <a:ext cx="104822" cy="91440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819400" y="3409890"/>
              <a:ext cx="81304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800" dirty="0" smtClean="0">
                  <a:solidFill>
                    <a:prstClr val="black"/>
                  </a:solidFill>
                  <a:ea typeface="ＭＳ Ｐゴシック" pitchFamily="-97" charset="-128"/>
                </a:rPr>
                <a:t>Pooling </a:t>
              </a:r>
              <a:r>
                <a:rPr lang="en-US" sz="800" dirty="0">
                  <a:solidFill>
                    <a:prstClr val="black"/>
                  </a:solidFill>
                  <a:ea typeface="ＭＳ Ｐゴシック" pitchFamily="-97" charset="-128"/>
                </a:rPr>
                <a:t>L</a:t>
              </a:r>
              <a:r>
                <a:rPr lang="en-US" sz="800" dirty="0" smtClean="0">
                  <a:solidFill>
                    <a:prstClr val="black"/>
                  </a:solidFill>
                  <a:ea typeface="ＭＳ Ｐゴシック" pitchFamily="-97" charset="-128"/>
                </a:rPr>
                <a:t>ayer</a:t>
              </a:r>
              <a:endParaRPr lang="en-US" sz="800" dirty="0">
                <a:solidFill>
                  <a:prstClr val="black"/>
                </a:solidFill>
                <a:ea typeface="ＭＳ Ｐゴシック" pitchFamily="-97" charset="-128"/>
              </a:endParaRPr>
            </a:p>
          </p:txBody>
        </p:sp>
        <p:sp>
          <p:nvSpPr>
            <p:cNvPr id="81" name="Left Brace 80"/>
            <p:cNvSpPr/>
            <p:nvPr/>
          </p:nvSpPr>
          <p:spPr bwMode="auto">
            <a:xfrm rot="16200000">
              <a:off x="4082055" y="2956268"/>
              <a:ext cx="104822" cy="73152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3657600" y="3409890"/>
              <a:ext cx="10182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800" dirty="0">
                  <a:solidFill>
                    <a:prstClr val="black"/>
                  </a:solidFill>
                  <a:ea typeface="ＭＳ Ｐゴシック" pitchFamily="-97" charset="-128"/>
                </a:rPr>
                <a:t>Convolution Layer</a:t>
              </a:r>
              <a:br>
                <a:rPr lang="en-US" sz="800" dirty="0">
                  <a:solidFill>
                    <a:prstClr val="black"/>
                  </a:solidFill>
                  <a:ea typeface="ＭＳ Ｐゴシック" pitchFamily="-97" charset="-128"/>
                </a:rPr>
              </a:br>
              <a:r>
                <a:rPr lang="en-US" sz="800" dirty="0">
                  <a:solidFill>
                    <a:prstClr val="black"/>
                  </a:solidFill>
                  <a:ea typeface="ＭＳ Ｐゴシック" pitchFamily="-97" charset="-128"/>
                </a:rPr>
                <a:t>+ Non-Linearity</a:t>
              </a:r>
            </a:p>
          </p:txBody>
        </p:sp>
        <p:sp>
          <p:nvSpPr>
            <p:cNvPr id="83" name="Left Brace 82"/>
            <p:cNvSpPr/>
            <p:nvPr/>
          </p:nvSpPr>
          <p:spPr bwMode="auto">
            <a:xfrm rot="16200000">
              <a:off x="4867188" y="3001988"/>
              <a:ext cx="104822" cy="64008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4597157" y="3409890"/>
              <a:ext cx="81304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800" dirty="0">
                  <a:solidFill>
                    <a:prstClr val="black"/>
                  </a:solidFill>
                  <a:ea typeface="ＭＳ Ｐゴシック" pitchFamily="-97" charset="-128"/>
                </a:rPr>
                <a:t>Pooling Layer</a:t>
              </a:r>
            </a:p>
          </p:txBody>
        </p:sp>
        <p:sp>
          <p:nvSpPr>
            <p:cNvPr id="85" name="Left Brace 84"/>
            <p:cNvSpPr/>
            <p:nvPr/>
          </p:nvSpPr>
          <p:spPr bwMode="auto">
            <a:xfrm rot="16200000">
              <a:off x="5844950" y="2819108"/>
              <a:ext cx="104822" cy="100584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5318107" y="3410522"/>
              <a:ext cx="117211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800" dirty="0" smtClean="0">
                  <a:solidFill>
                    <a:prstClr val="black"/>
                  </a:solidFill>
                  <a:ea typeface="ＭＳ Ｐゴシック" pitchFamily="-97" charset="-128"/>
                </a:rPr>
                <a:t>Fully-Connected MLP</a:t>
              </a:r>
              <a:endParaRPr lang="en-US" sz="800" dirty="0">
                <a:solidFill>
                  <a:prstClr val="black"/>
                </a:solidFill>
                <a:ea typeface="ＭＳ Ｐゴシック" pitchFamily="-97" charset="-128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486840" y="1902023"/>
              <a:ext cx="12187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prstClr val="black"/>
                  </a:solidFill>
                  <a:ea typeface="ＭＳ Ｐゴシック" pitchFamily="-97" charset="-128"/>
                </a:rPr>
                <a:t>4096-dim</a:t>
              </a:r>
              <a:endParaRPr lang="en-US" sz="1400" dirty="0">
                <a:solidFill>
                  <a:prstClr val="black"/>
                </a:solidFill>
                <a:ea typeface="ＭＳ Ｐゴシック" pitchFamily="-97" charset="-128"/>
              </a:endParaRPr>
            </a:p>
          </p:txBody>
        </p:sp>
      </p:grpSp>
      <p:sp>
        <p:nvSpPr>
          <p:cNvPr id="89" name="TextBox 88"/>
          <p:cNvSpPr txBox="1"/>
          <p:nvPr/>
        </p:nvSpPr>
        <p:spPr>
          <a:xfrm>
            <a:off x="1125623" y="1382541"/>
            <a:ext cx="1744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4F81BD"/>
                </a:solidFill>
                <a:ea typeface="ＭＳ Ｐゴシック" pitchFamily="-97" charset="-128"/>
              </a:rPr>
              <a:t>Embedding</a:t>
            </a:r>
            <a:endParaRPr lang="en-US" sz="2400" dirty="0">
              <a:solidFill>
                <a:srgbClr val="4F81BD"/>
              </a:solidFill>
              <a:ea typeface="ＭＳ Ｐゴシック" pitchFamily="-97" charset="-128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118754" y="4174170"/>
            <a:ext cx="3103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C0504D"/>
                </a:solidFill>
                <a:ea typeface="ＭＳ Ｐゴシック" pitchFamily="-97" charset="-128"/>
              </a:rPr>
              <a:t>               Embedding</a:t>
            </a:r>
            <a:endParaRPr lang="en-US" sz="2400" dirty="0">
              <a:solidFill>
                <a:srgbClr val="C0504D"/>
              </a:solidFill>
              <a:ea typeface="ＭＳ Ｐゴシック" pitchFamily="-97" charset="-128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217148" y="4724400"/>
            <a:ext cx="4126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i="1" dirty="0" smtClean="0">
                <a:solidFill>
                  <a:prstClr val="black"/>
                </a:solidFill>
                <a:ea typeface="ＭＳ Ｐゴシック" pitchFamily="-97" charset="-128"/>
              </a:rPr>
              <a:t>“How many horses are in this image?”</a:t>
            </a:r>
            <a:endParaRPr lang="en-US" i="1" dirty="0">
              <a:solidFill>
                <a:prstClr val="black"/>
              </a:solidFill>
              <a:ea typeface="ＭＳ Ｐゴシック" pitchFamily="-97" charset="-128"/>
            </a:endParaRPr>
          </a:p>
        </p:txBody>
      </p:sp>
      <p:sp>
        <p:nvSpPr>
          <p:cNvPr id="108" name="Rectangle 107"/>
          <p:cNvSpPr/>
          <p:nvPr/>
        </p:nvSpPr>
        <p:spPr bwMode="auto">
          <a:xfrm>
            <a:off x="5867400" y="2209800"/>
            <a:ext cx="533400" cy="914400"/>
          </a:xfrm>
          <a:prstGeom prst="rect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114" name="Group 113"/>
          <p:cNvGrpSpPr/>
          <p:nvPr/>
        </p:nvGrpSpPr>
        <p:grpSpPr>
          <a:xfrm>
            <a:off x="6485833" y="1219200"/>
            <a:ext cx="2675995" cy="3048000"/>
            <a:chOff x="6485833" y="1219200"/>
            <a:chExt cx="2675995" cy="3048000"/>
          </a:xfrm>
        </p:grpSpPr>
        <p:sp>
          <p:nvSpPr>
            <p:cNvPr id="109" name="Right Arrow 108"/>
            <p:cNvSpPr/>
            <p:nvPr/>
          </p:nvSpPr>
          <p:spPr bwMode="auto">
            <a:xfrm rot="1011734">
              <a:off x="6485833" y="2706227"/>
              <a:ext cx="822960" cy="18288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0" name="Right Arrow 109"/>
            <p:cNvSpPr/>
            <p:nvPr/>
          </p:nvSpPr>
          <p:spPr bwMode="auto">
            <a:xfrm rot="20442843">
              <a:off x="6487431" y="3696262"/>
              <a:ext cx="822960" cy="18288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111" name="Picture 1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15200" y="2667000"/>
              <a:ext cx="1818409" cy="1600200"/>
            </a:xfrm>
            <a:prstGeom prst="rect">
              <a:avLst/>
            </a:prstGeom>
          </p:spPr>
        </p:pic>
        <p:sp>
          <p:nvSpPr>
            <p:cNvPr id="113" name="TextBox 112"/>
            <p:cNvSpPr txBox="1"/>
            <p:nvPr/>
          </p:nvSpPr>
          <p:spPr>
            <a:xfrm>
              <a:off x="6781800" y="1219200"/>
              <a:ext cx="238002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prstClr val="black"/>
                  </a:solidFill>
                  <a:ea typeface="ＭＳ Ｐゴシック" pitchFamily="-97" charset="-128"/>
                </a:rPr>
                <a:t>Neural Network </a:t>
              </a:r>
              <a:br>
                <a:rPr lang="en-US" sz="2000" dirty="0" smtClean="0">
                  <a:solidFill>
                    <a:prstClr val="black"/>
                  </a:solidFill>
                  <a:ea typeface="ＭＳ Ｐゴシック" pitchFamily="-97" charset="-128"/>
                </a:rPr>
              </a:br>
              <a:r>
                <a:rPr lang="en-US" sz="2000" dirty="0" err="1" smtClean="0">
                  <a:solidFill>
                    <a:prstClr val="black"/>
                  </a:solidFill>
                  <a:ea typeface="ＭＳ Ｐゴシック" pitchFamily="-97" charset="-128"/>
                </a:rPr>
                <a:t>Softmax</a:t>
              </a:r>
              <a:r>
                <a:rPr lang="en-US" sz="2000" dirty="0" smtClean="0">
                  <a:solidFill>
                    <a:prstClr val="black"/>
                  </a:solidFill>
                  <a:ea typeface="ＭＳ Ｐゴシック" pitchFamily="-97" charset="-128"/>
                </a:rPr>
                <a:t> </a:t>
              </a:r>
              <a:br>
                <a:rPr lang="en-US" sz="2000" dirty="0" smtClean="0">
                  <a:solidFill>
                    <a:prstClr val="black"/>
                  </a:solidFill>
                  <a:ea typeface="ＭＳ Ｐゴシック" pitchFamily="-97" charset="-128"/>
                </a:rPr>
              </a:br>
              <a:r>
                <a:rPr lang="en-US" sz="2000" dirty="0" smtClean="0">
                  <a:solidFill>
                    <a:prstClr val="black"/>
                  </a:solidFill>
                  <a:ea typeface="ＭＳ Ｐゴシック" pitchFamily="-97" charset="-128"/>
                </a:rPr>
                <a:t>over top K answers</a:t>
              </a:r>
            </a:p>
          </p:txBody>
        </p:sp>
      </p:grpSp>
      <p:sp>
        <p:nvSpPr>
          <p:cNvPr id="102" name="TextBox 101"/>
          <p:cNvSpPr txBox="1"/>
          <p:nvPr/>
        </p:nvSpPr>
        <p:spPr>
          <a:xfrm>
            <a:off x="221312" y="1371600"/>
            <a:ext cx="1040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4F81BD"/>
                </a:solidFill>
                <a:ea typeface="ＭＳ Ｐゴシック" pitchFamily="-97" charset="-128"/>
              </a:rPr>
              <a:t>Image</a:t>
            </a:r>
            <a:endParaRPr lang="en-US" sz="2400" dirty="0">
              <a:solidFill>
                <a:srgbClr val="4F81BD"/>
              </a:solidFill>
              <a:ea typeface="ＭＳ Ｐゴシック" pitchFamily="-97" charset="-128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131875" y="4182070"/>
            <a:ext cx="1587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C0504D"/>
                </a:solidFill>
                <a:ea typeface="ＭＳ Ｐゴシック" pitchFamily="-97" charset="-128"/>
              </a:rPr>
              <a:t>Question  </a:t>
            </a:r>
            <a:endParaRPr lang="en-US" sz="2400" dirty="0">
              <a:solidFill>
                <a:srgbClr val="C0504D"/>
              </a:solidFill>
              <a:ea typeface="ＭＳ Ｐゴシック" pitchFamily="-97" charset="-128"/>
            </a:endParaRPr>
          </a:p>
        </p:txBody>
      </p:sp>
      <p:sp>
        <p:nvSpPr>
          <p:cNvPr id="112" name="Rectangle 111"/>
          <p:cNvSpPr/>
          <p:nvPr/>
        </p:nvSpPr>
        <p:spPr bwMode="auto">
          <a:xfrm>
            <a:off x="2514600" y="5181600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5" name="Rectangle 114"/>
          <p:cNvSpPr/>
          <p:nvPr/>
        </p:nvSpPr>
        <p:spPr bwMode="auto">
          <a:xfrm>
            <a:off x="3276600" y="5181600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6" name="Rectangle 115"/>
          <p:cNvSpPr/>
          <p:nvPr/>
        </p:nvSpPr>
        <p:spPr bwMode="auto">
          <a:xfrm>
            <a:off x="4038600" y="5181600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7" name="Rectangle 116"/>
          <p:cNvSpPr/>
          <p:nvPr/>
        </p:nvSpPr>
        <p:spPr bwMode="auto">
          <a:xfrm>
            <a:off x="5562600" y="5181600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8" name="Rectangle 117"/>
          <p:cNvSpPr/>
          <p:nvPr/>
        </p:nvSpPr>
        <p:spPr bwMode="auto">
          <a:xfrm>
            <a:off x="4800600" y="5181600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119" name="Straight Arrow Connector 118"/>
          <p:cNvCxnSpPr>
            <a:stCxn id="112" idx="3"/>
            <a:endCxn id="115" idx="1"/>
          </p:cNvCxnSpPr>
          <p:nvPr/>
        </p:nvCxnSpPr>
        <p:spPr bwMode="auto">
          <a:xfrm>
            <a:off x="2895600" y="5676900"/>
            <a:ext cx="3810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>
            <a:stCxn id="115" idx="3"/>
            <a:endCxn id="116" idx="1"/>
          </p:cNvCxnSpPr>
          <p:nvPr/>
        </p:nvCxnSpPr>
        <p:spPr bwMode="auto">
          <a:xfrm>
            <a:off x="3657600" y="5676900"/>
            <a:ext cx="3810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>
            <a:stCxn id="116" idx="3"/>
            <a:endCxn id="118" idx="1"/>
          </p:cNvCxnSpPr>
          <p:nvPr/>
        </p:nvCxnSpPr>
        <p:spPr bwMode="auto">
          <a:xfrm>
            <a:off x="4419600" y="5676900"/>
            <a:ext cx="3810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>
            <a:stCxn id="118" idx="3"/>
            <a:endCxn id="117" idx="1"/>
          </p:cNvCxnSpPr>
          <p:nvPr/>
        </p:nvCxnSpPr>
        <p:spPr bwMode="auto">
          <a:xfrm>
            <a:off x="5181600" y="5676900"/>
            <a:ext cx="3810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3" name="Curved Connector 122"/>
          <p:cNvCxnSpPr>
            <a:stCxn id="117" idx="3"/>
          </p:cNvCxnSpPr>
          <p:nvPr/>
        </p:nvCxnSpPr>
        <p:spPr bwMode="auto">
          <a:xfrm flipV="1">
            <a:off x="5943600" y="3923607"/>
            <a:ext cx="566922" cy="1753293"/>
          </a:xfrm>
          <a:prstGeom prst="curvedConnector3">
            <a:avLst>
              <a:gd name="adj1" fmla="val 50000"/>
            </a:avLst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36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07" name="Rectangle 106"/>
          <p:cNvSpPr/>
          <p:nvPr/>
        </p:nvSpPr>
        <p:spPr bwMode="auto">
          <a:xfrm>
            <a:off x="5474192" y="5080668"/>
            <a:ext cx="545608" cy="1176439"/>
          </a:xfrm>
          <a:prstGeom prst="rect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5168836" y="4755177"/>
            <a:ext cx="1218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prstClr val="black"/>
                </a:solidFill>
                <a:ea typeface="ＭＳ Ｐゴシック" pitchFamily="-97" charset="-128"/>
              </a:rPr>
              <a:t>1024-dim</a:t>
            </a:r>
            <a:endParaRPr lang="en-US" sz="1400" dirty="0">
              <a:solidFill>
                <a:prstClr val="black"/>
              </a:solidFill>
              <a:ea typeface="ＭＳ Ｐゴシック" pitchFamily="-9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4338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90" grpId="0"/>
      <p:bldP spid="108" grpId="0" animBg="1"/>
      <p:bldP spid="112" grpId="0" animBg="1"/>
      <p:bldP spid="115" grpId="0" animBg="1"/>
      <p:bldP spid="116" grpId="0" animBg="1"/>
      <p:bldP spid="117" grpId="0" animBg="1"/>
      <p:bldP spid="118" grpId="0" animBg="1"/>
      <p:bldP spid="107" grpId="0" animBg="1"/>
      <p:bldP spid="12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Ablation </a:t>
            </a:r>
            <a:r>
              <a:rPr lang="en-US" dirty="0"/>
              <a:t>#</a:t>
            </a:r>
            <a:r>
              <a:rPr lang="en-US" dirty="0" smtClean="0"/>
              <a:t>1: Language-alone</a:t>
            </a:r>
            <a:endParaRPr lang="en-US" dirty="0"/>
          </a:p>
        </p:txBody>
      </p:sp>
      <p:pic>
        <p:nvPicPr>
          <p:cNvPr id="23" name="Picture 22" descr="2007_00490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90" y="1933044"/>
            <a:ext cx="1689810" cy="126735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99" name="Group 98"/>
          <p:cNvGrpSpPr/>
          <p:nvPr/>
        </p:nvGrpSpPr>
        <p:grpSpPr>
          <a:xfrm>
            <a:off x="838200" y="1738106"/>
            <a:ext cx="5791200" cy="2010338"/>
            <a:chOff x="838200" y="1738106"/>
            <a:chExt cx="5791200" cy="2010338"/>
          </a:xfrm>
        </p:grpSpPr>
        <p:grpSp>
          <p:nvGrpSpPr>
            <p:cNvPr id="92" name="Group 91"/>
            <p:cNvGrpSpPr/>
            <p:nvPr/>
          </p:nvGrpSpPr>
          <p:grpSpPr>
            <a:xfrm>
              <a:off x="3310521" y="2510342"/>
              <a:ext cx="1277574" cy="436917"/>
              <a:chOff x="3310521" y="2510342"/>
              <a:chExt cx="1277574" cy="436917"/>
            </a:xfrm>
          </p:grpSpPr>
          <p:sp>
            <p:nvSpPr>
              <p:cNvPr id="36" name="Rectangle 35"/>
              <p:cNvSpPr>
                <a:spLocks noChangeAspect="1"/>
              </p:cNvSpPr>
              <p:nvPr/>
            </p:nvSpPr>
            <p:spPr>
              <a:xfrm>
                <a:off x="4504871" y="2864035"/>
                <a:ext cx="83224" cy="8322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Rectangle 36"/>
              <p:cNvSpPr>
                <a:spLocks noChangeAspect="1"/>
              </p:cNvSpPr>
              <p:nvPr/>
            </p:nvSpPr>
            <p:spPr>
              <a:xfrm>
                <a:off x="3310521" y="2510342"/>
                <a:ext cx="124836" cy="1248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38" name="Straight Connector 37"/>
              <p:cNvCxnSpPr>
                <a:stCxn id="37" idx="0"/>
                <a:endCxn id="36" idx="0"/>
              </p:cNvCxnSpPr>
              <p:nvPr/>
            </p:nvCxnSpPr>
            <p:spPr>
              <a:xfrm>
                <a:off x="3372939" y="2510342"/>
                <a:ext cx="1173544" cy="353693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>
                <a:stCxn id="43" idx="0"/>
                <a:endCxn id="36" idx="0"/>
              </p:cNvCxnSpPr>
              <p:nvPr/>
            </p:nvCxnSpPr>
            <p:spPr>
              <a:xfrm>
                <a:off x="3580999" y="2718402"/>
                <a:ext cx="965484" cy="145633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>
                <a:stCxn id="43" idx="2"/>
                <a:endCxn id="36" idx="2"/>
              </p:cNvCxnSpPr>
              <p:nvPr/>
            </p:nvCxnSpPr>
            <p:spPr>
              <a:xfrm>
                <a:off x="3580999" y="2843238"/>
                <a:ext cx="965484" cy="104021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Rectangle 40"/>
              <p:cNvSpPr>
                <a:spLocks noChangeAspect="1"/>
              </p:cNvSpPr>
              <p:nvPr/>
            </p:nvSpPr>
            <p:spPr>
              <a:xfrm>
                <a:off x="3379874" y="2579695"/>
                <a:ext cx="124836" cy="12483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42" name="Rectangle 41"/>
              <p:cNvSpPr>
                <a:spLocks noChangeAspect="1"/>
              </p:cNvSpPr>
              <p:nvPr/>
            </p:nvSpPr>
            <p:spPr>
              <a:xfrm>
                <a:off x="3449227" y="2649048"/>
                <a:ext cx="124836" cy="12483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Rectangle 42"/>
              <p:cNvSpPr>
                <a:spLocks noChangeAspect="1"/>
              </p:cNvSpPr>
              <p:nvPr/>
            </p:nvSpPr>
            <p:spPr>
              <a:xfrm>
                <a:off x="3518581" y="2718402"/>
                <a:ext cx="124836" cy="12483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tx1"/>
                </a:solidFill>
              </a:ln>
              <a:effectLst>
                <a:glow>
                  <a:schemeClr val="tx1">
                    <a:alpha val="75000"/>
                  </a:scheme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  <a:softEdge rad="127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44" name="Straight Connector 43"/>
              <p:cNvCxnSpPr>
                <a:stCxn id="42" idx="0"/>
                <a:endCxn id="36" idx="0"/>
              </p:cNvCxnSpPr>
              <p:nvPr/>
            </p:nvCxnSpPr>
            <p:spPr>
              <a:xfrm>
                <a:off x="3511645" y="2649048"/>
                <a:ext cx="1034838" cy="214987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>
                <a:stCxn id="41" idx="0"/>
                <a:endCxn id="36" idx="0"/>
              </p:cNvCxnSpPr>
              <p:nvPr/>
            </p:nvCxnSpPr>
            <p:spPr>
              <a:xfrm>
                <a:off x="3442292" y="2579695"/>
                <a:ext cx="1104191" cy="284340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3433912" y="2510342"/>
                <a:ext cx="208060" cy="20972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3312033" y="2634958"/>
                <a:ext cx="208060" cy="20972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3314922" y="2512006"/>
                <a:ext cx="208060" cy="20972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206"/>
            <p:cNvGrpSpPr/>
            <p:nvPr/>
          </p:nvGrpSpPr>
          <p:grpSpPr>
            <a:xfrm>
              <a:off x="4021151" y="2265098"/>
              <a:ext cx="749014" cy="749014"/>
              <a:chOff x="8773045" y="1214694"/>
              <a:chExt cx="1645920" cy="1645920"/>
            </a:xfrm>
          </p:grpSpPr>
          <p:sp>
            <p:nvSpPr>
              <p:cNvPr id="7" name="Rectangle 6"/>
              <p:cNvSpPr>
                <a:spLocks noChangeAspect="1"/>
              </p:cNvSpPr>
              <p:nvPr/>
            </p:nvSpPr>
            <p:spPr>
              <a:xfrm>
                <a:off x="8773045" y="12146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Rectangle 7"/>
              <p:cNvSpPr>
                <a:spLocks noChangeAspect="1"/>
              </p:cNvSpPr>
              <p:nvPr/>
            </p:nvSpPr>
            <p:spPr>
              <a:xfrm>
                <a:off x="8925445" y="13670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Rectangle 8"/>
              <p:cNvSpPr>
                <a:spLocks noChangeAspect="1"/>
              </p:cNvSpPr>
              <p:nvPr/>
            </p:nvSpPr>
            <p:spPr>
              <a:xfrm>
                <a:off x="9077845" y="15194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Rectangle 9"/>
              <p:cNvSpPr>
                <a:spLocks noChangeAspect="1"/>
              </p:cNvSpPr>
              <p:nvPr/>
            </p:nvSpPr>
            <p:spPr>
              <a:xfrm>
                <a:off x="9230245" y="16718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Rectangle 10"/>
              <p:cNvSpPr>
                <a:spLocks noChangeAspect="1"/>
              </p:cNvSpPr>
              <p:nvPr/>
            </p:nvSpPr>
            <p:spPr>
              <a:xfrm>
                <a:off x="9382645" y="18242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Rectangle 11"/>
              <p:cNvSpPr>
                <a:spLocks noChangeAspect="1"/>
              </p:cNvSpPr>
              <p:nvPr/>
            </p:nvSpPr>
            <p:spPr>
              <a:xfrm>
                <a:off x="9535045" y="19766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Rectangle 12"/>
              <p:cNvSpPr>
                <a:spLocks noChangeAspect="1"/>
              </p:cNvSpPr>
              <p:nvPr/>
            </p:nvSpPr>
            <p:spPr>
              <a:xfrm>
                <a:off x="9687445" y="21290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" name="Rectangle 13"/>
            <p:cNvSpPr>
              <a:spLocks noChangeAspect="1"/>
            </p:cNvSpPr>
            <p:nvPr/>
          </p:nvSpPr>
          <p:spPr>
            <a:xfrm>
              <a:off x="3276600" y="2327063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white"/>
                </a:solidFill>
              </a:endParaRPr>
            </a:p>
          </p:txBody>
        </p:sp>
        <p:sp>
          <p:nvSpPr>
            <p:cNvPr id="15" name="Rectangle 14"/>
            <p:cNvSpPr>
              <a:spLocks noChangeAspect="1"/>
            </p:cNvSpPr>
            <p:nvPr/>
          </p:nvSpPr>
          <p:spPr>
            <a:xfrm>
              <a:off x="3345953" y="2396416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white"/>
                </a:solidFill>
              </a:endParaRPr>
            </a:p>
          </p:txBody>
        </p:sp>
        <p:sp>
          <p:nvSpPr>
            <p:cNvPr id="16" name="Rectangle 15"/>
            <p:cNvSpPr>
              <a:spLocks noChangeAspect="1"/>
            </p:cNvSpPr>
            <p:nvPr/>
          </p:nvSpPr>
          <p:spPr>
            <a:xfrm>
              <a:off x="3415306" y="2465769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white"/>
                </a:solidFill>
              </a:endParaRPr>
            </a:p>
          </p:txBody>
        </p:sp>
        <p:sp>
          <p:nvSpPr>
            <p:cNvPr id="17" name="Rectangle 16"/>
            <p:cNvSpPr>
              <a:spLocks noChangeAspect="1"/>
            </p:cNvSpPr>
            <p:nvPr/>
          </p:nvSpPr>
          <p:spPr>
            <a:xfrm>
              <a:off x="3484659" y="2535122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white"/>
                </a:solidFill>
              </a:endParaRPr>
            </a:p>
          </p:txBody>
        </p:sp>
        <p:grpSp>
          <p:nvGrpSpPr>
            <p:cNvPr id="18" name="Group 211"/>
            <p:cNvGrpSpPr/>
            <p:nvPr/>
          </p:nvGrpSpPr>
          <p:grpSpPr>
            <a:xfrm>
              <a:off x="2133600" y="2119003"/>
              <a:ext cx="1040298" cy="1040298"/>
              <a:chOff x="5572662" y="2317477"/>
              <a:chExt cx="2286000" cy="2286000"/>
            </a:xfrm>
          </p:grpSpPr>
          <p:sp>
            <p:nvSpPr>
              <p:cNvPr id="19" name="Rectangle 18"/>
              <p:cNvSpPr>
                <a:spLocks noChangeAspect="1"/>
              </p:cNvSpPr>
              <p:nvPr/>
            </p:nvSpPr>
            <p:spPr>
              <a:xfrm>
                <a:off x="5572662" y="2317477"/>
                <a:ext cx="1828800" cy="18288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9"/>
              <p:cNvSpPr>
                <a:spLocks noChangeAspect="1"/>
              </p:cNvSpPr>
              <p:nvPr/>
            </p:nvSpPr>
            <p:spPr>
              <a:xfrm>
                <a:off x="5725062" y="2469877"/>
                <a:ext cx="1828800" cy="18288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Rectangle 20"/>
              <p:cNvSpPr>
                <a:spLocks noChangeAspect="1"/>
              </p:cNvSpPr>
              <p:nvPr/>
            </p:nvSpPr>
            <p:spPr>
              <a:xfrm>
                <a:off x="5877462" y="2622277"/>
                <a:ext cx="1828800" cy="18288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Rectangle 21"/>
              <p:cNvSpPr>
                <a:spLocks noChangeAspect="1"/>
              </p:cNvSpPr>
              <p:nvPr/>
            </p:nvSpPr>
            <p:spPr>
              <a:xfrm>
                <a:off x="6029862" y="2774677"/>
                <a:ext cx="1828800" cy="182880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</p:grpSp>
        <p:cxnSp>
          <p:nvCxnSpPr>
            <p:cNvPr id="24" name="Straight Connector 23"/>
            <p:cNvCxnSpPr>
              <a:stCxn id="50" idx="0"/>
              <a:endCxn id="61" idx="2"/>
            </p:cNvCxnSpPr>
            <p:nvPr/>
          </p:nvCxnSpPr>
          <p:spPr>
            <a:xfrm>
              <a:off x="4843481" y="2346326"/>
              <a:ext cx="536371" cy="7463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56" idx="2"/>
              <a:endCxn id="65" idx="3"/>
            </p:cNvCxnSpPr>
            <p:nvPr/>
          </p:nvCxnSpPr>
          <p:spPr>
            <a:xfrm flipV="1">
              <a:off x="5259600" y="2821189"/>
              <a:ext cx="500945" cy="107704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/>
            <p:cNvSpPr>
              <a:spLocks noChangeAspect="1"/>
            </p:cNvSpPr>
            <p:nvPr/>
          </p:nvSpPr>
          <p:spPr>
            <a:xfrm>
              <a:off x="1464485" y="2398342"/>
              <a:ext cx="208059" cy="208059"/>
            </a:xfrm>
            <a:prstGeom prst="rect">
              <a:avLst/>
            </a:prstGeom>
            <a:solidFill>
              <a:schemeClr val="bg1">
                <a:lumMod val="85000"/>
                <a:alpha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white"/>
                </a:solidFill>
              </a:endParaRPr>
            </a:p>
          </p:txBody>
        </p:sp>
        <p:cxnSp>
          <p:nvCxnSpPr>
            <p:cNvPr id="27" name="Straight Connector 26"/>
            <p:cNvCxnSpPr>
              <a:stCxn id="26" idx="0"/>
              <a:endCxn id="29" idx="0"/>
            </p:cNvCxnSpPr>
            <p:nvPr/>
          </p:nvCxnSpPr>
          <p:spPr>
            <a:xfrm>
              <a:off x="1568515" y="2398342"/>
              <a:ext cx="1406337" cy="62419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26" idx="2"/>
              <a:endCxn id="29" idx="2"/>
            </p:cNvCxnSpPr>
            <p:nvPr/>
          </p:nvCxnSpPr>
          <p:spPr>
            <a:xfrm flipV="1">
              <a:off x="1568515" y="2543984"/>
              <a:ext cx="1406337" cy="62417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/>
            <p:cNvSpPr>
              <a:spLocks noChangeAspect="1"/>
            </p:cNvSpPr>
            <p:nvPr/>
          </p:nvSpPr>
          <p:spPr>
            <a:xfrm>
              <a:off x="2933240" y="2460761"/>
              <a:ext cx="83223" cy="83223"/>
            </a:xfrm>
            <a:prstGeom prst="rect">
              <a:avLst/>
            </a:prstGeom>
            <a:solidFill>
              <a:schemeClr val="bg1">
                <a:lumMod val="85000"/>
                <a:alpha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white"/>
                </a:solidFill>
              </a:endParaRPr>
            </a:p>
          </p:txBody>
        </p:sp>
        <p:sp>
          <p:nvSpPr>
            <p:cNvPr id="31" name="Rectangle 30"/>
            <p:cNvSpPr>
              <a:spLocks noChangeAspect="1"/>
            </p:cNvSpPr>
            <p:nvPr/>
          </p:nvSpPr>
          <p:spPr>
            <a:xfrm>
              <a:off x="2464403" y="2874952"/>
              <a:ext cx="166448" cy="166448"/>
            </a:xfrm>
            <a:prstGeom prst="rect">
              <a:avLst/>
            </a:prstGeom>
            <a:solidFill>
              <a:schemeClr val="bg1">
                <a:lumMod val="85000"/>
                <a:alpha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white"/>
                </a:solidFill>
              </a:endParaRPr>
            </a:p>
          </p:txBody>
        </p:sp>
        <p:sp>
          <p:nvSpPr>
            <p:cNvPr id="32" name="Rectangle 31"/>
            <p:cNvSpPr>
              <a:spLocks noChangeAspect="1"/>
            </p:cNvSpPr>
            <p:nvPr/>
          </p:nvSpPr>
          <p:spPr>
            <a:xfrm>
              <a:off x="3552220" y="2801748"/>
              <a:ext cx="83223" cy="83223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white"/>
                </a:solidFill>
              </a:endParaRPr>
            </a:p>
          </p:txBody>
        </p:sp>
        <p:cxnSp>
          <p:nvCxnSpPr>
            <p:cNvPr id="33" name="Straight Connector 32"/>
            <p:cNvCxnSpPr>
              <a:stCxn id="31" idx="0"/>
              <a:endCxn id="32" idx="0"/>
            </p:cNvCxnSpPr>
            <p:nvPr/>
          </p:nvCxnSpPr>
          <p:spPr>
            <a:xfrm flipV="1">
              <a:off x="2547627" y="2801748"/>
              <a:ext cx="1046205" cy="73204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31" idx="2"/>
              <a:endCxn id="32" idx="2"/>
            </p:cNvCxnSpPr>
            <p:nvPr/>
          </p:nvCxnSpPr>
          <p:spPr>
            <a:xfrm flipV="1">
              <a:off x="2547627" y="2884971"/>
              <a:ext cx="1046205" cy="156429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Group 226"/>
            <p:cNvGrpSpPr/>
            <p:nvPr/>
          </p:nvGrpSpPr>
          <p:grpSpPr>
            <a:xfrm>
              <a:off x="4760257" y="2346326"/>
              <a:ext cx="582566" cy="582567"/>
              <a:chOff x="11541722" y="1891905"/>
              <a:chExt cx="1280160" cy="1280160"/>
            </a:xfrm>
          </p:grpSpPr>
          <p:sp>
            <p:nvSpPr>
              <p:cNvPr id="50" name="Rectangle 49"/>
              <p:cNvSpPr>
                <a:spLocks noChangeAspect="1"/>
              </p:cNvSpPr>
              <p:nvPr/>
            </p:nvSpPr>
            <p:spPr>
              <a:xfrm>
                <a:off x="11541722" y="18919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51" name="Rectangle 50"/>
              <p:cNvSpPr>
                <a:spLocks noChangeAspect="1"/>
              </p:cNvSpPr>
              <p:nvPr/>
            </p:nvSpPr>
            <p:spPr>
              <a:xfrm>
                <a:off x="11694122" y="20443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52" name="Rectangle 51"/>
              <p:cNvSpPr>
                <a:spLocks noChangeAspect="1"/>
              </p:cNvSpPr>
              <p:nvPr/>
            </p:nvSpPr>
            <p:spPr>
              <a:xfrm>
                <a:off x="11846522" y="21967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53" name="Rectangle 52"/>
              <p:cNvSpPr>
                <a:spLocks noChangeAspect="1"/>
              </p:cNvSpPr>
              <p:nvPr/>
            </p:nvSpPr>
            <p:spPr>
              <a:xfrm>
                <a:off x="11998922" y="23491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54" name="Rectangle 53"/>
              <p:cNvSpPr>
                <a:spLocks noChangeAspect="1"/>
              </p:cNvSpPr>
              <p:nvPr/>
            </p:nvSpPr>
            <p:spPr>
              <a:xfrm>
                <a:off x="12151322" y="25015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55" name="Rectangle 54"/>
              <p:cNvSpPr>
                <a:spLocks noChangeAspect="1"/>
              </p:cNvSpPr>
              <p:nvPr/>
            </p:nvSpPr>
            <p:spPr>
              <a:xfrm>
                <a:off x="12303722" y="26539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56" name="Rectangle 55"/>
              <p:cNvSpPr>
                <a:spLocks noChangeAspect="1"/>
              </p:cNvSpPr>
              <p:nvPr/>
            </p:nvSpPr>
            <p:spPr>
              <a:xfrm>
                <a:off x="12456122" y="28063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7" name="Rectangle 56"/>
            <p:cNvSpPr>
              <a:spLocks noChangeAspect="1"/>
            </p:cNvSpPr>
            <p:nvPr/>
          </p:nvSpPr>
          <p:spPr>
            <a:xfrm>
              <a:off x="4613736" y="2711975"/>
              <a:ext cx="124836" cy="124836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white"/>
                </a:solidFill>
              </a:endParaRPr>
            </a:p>
          </p:txBody>
        </p:sp>
        <p:sp>
          <p:nvSpPr>
            <p:cNvPr id="58" name="Rectangle 57"/>
            <p:cNvSpPr>
              <a:spLocks noChangeAspect="1"/>
            </p:cNvSpPr>
            <p:nvPr/>
          </p:nvSpPr>
          <p:spPr>
            <a:xfrm>
              <a:off x="5263730" y="2779017"/>
              <a:ext cx="62418" cy="62418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white"/>
                </a:solidFill>
              </a:endParaRPr>
            </a:p>
          </p:txBody>
        </p:sp>
        <p:cxnSp>
          <p:nvCxnSpPr>
            <p:cNvPr id="59" name="Straight Connector 58"/>
            <p:cNvCxnSpPr>
              <a:stCxn id="57" idx="2"/>
              <a:endCxn id="58" idx="2"/>
            </p:cNvCxnSpPr>
            <p:nvPr/>
          </p:nvCxnSpPr>
          <p:spPr>
            <a:xfrm>
              <a:off x="4676154" y="2836811"/>
              <a:ext cx="618785" cy="4624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>
              <a:stCxn id="57" idx="0"/>
              <a:endCxn id="58" idx="0"/>
            </p:cNvCxnSpPr>
            <p:nvPr/>
          </p:nvCxnSpPr>
          <p:spPr>
            <a:xfrm>
              <a:off x="4676154" y="2711975"/>
              <a:ext cx="618785" cy="6704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Oval 60"/>
            <p:cNvSpPr>
              <a:spLocks noChangeAspect="1"/>
            </p:cNvSpPr>
            <p:nvPr/>
          </p:nvSpPr>
          <p:spPr bwMode="auto">
            <a:xfrm>
              <a:off x="5379852" y="2373788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2" name="Oval 61"/>
            <p:cNvSpPr>
              <a:spLocks noChangeAspect="1"/>
            </p:cNvSpPr>
            <p:nvPr/>
          </p:nvSpPr>
          <p:spPr bwMode="auto">
            <a:xfrm>
              <a:off x="5477011" y="2467330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3" name="Oval 62"/>
            <p:cNvSpPr>
              <a:spLocks noChangeAspect="1"/>
            </p:cNvSpPr>
            <p:nvPr/>
          </p:nvSpPr>
          <p:spPr bwMode="auto">
            <a:xfrm>
              <a:off x="5566507" y="2554008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4" name="Oval 63"/>
            <p:cNvSpPr>
              <a:spLocks noChangeAspect="1"/>
            </p:cNvSpPr>
            <p:nvPr/>
          </p:nvSpPr>
          <p:spPr bwMode="auto">
            <a:xfrm>
              <a:off x="5657233" y="2643505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5" name="Oval 64"/>
            <p:cNvSpPr>
              <a:spLocks noChangeAspect="1"/>
            </p:cNvSpPr>
            <p:nvPr/>
          </p:nvSpPr>
          <p:spPr bwMode="auto">
            <a:xfrm>
              <a:off x="5746729" y="2740665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66" name="Straight Connector 65"/>
            <p:cNvCxnSpPr>
              <a:stCxn id="56" idx="2"/>
              <a:endCxn id="61" idx="3"/>
            </p:cNvCxnSpPr>
            <p:nvPr/>
          </p:nvCxnSpPr>
          <p:spPr>
            <a:xfrm flipV="1">
              <a:off x="5259600" y="2454312"/>
              <a:ext cx="134068" cy="474581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>
              <a:stCxn id="50" idx="0"/>
              <a:endCxn id="65" idx="2"/>
            </p:cNvCxnSpPr>
            <p:nvPr/>
          </p:nvCxnSpPr>
          <p:spPr>
            <a:xfrm>
              <a:off x="4843481" y="2346326"/>
              <a:ext cx="903248" cy="441509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Oval 67"/>
            <p:cNvSpPr>
              <a:spLocks noChangeAspect="1"/>
            </p:cNvSpPr>
            <p:nvPr/>
          </p:nvSpPr>
          <p:spPr bwMode="auto">
            <a:xfrm>
              <a:off x="5867400" y="2378630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9" name="Oval 68"/>
            <p:cNvSpPr>
              <a:spLocks noChangeAspect="1"/>
            </p:cNvSpPr>
            <p:nvPr/>
          </p:nvSpPr>
          <p:spPr bwMode="auto">
            <a:xfrm>
              <a:off x="5964559" y="2472172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0" name="Oval 69"/>
            <p:cNvSpPr>
              <a:spLocks noChangeAspect="1"/>
            </p:cNvSpPr>
            <p:nvPr/>
          </p:nvSpPr>
          <p:spPr bwMode="auto">
            <a:xfrm>
              <a:off x="6054055" y="2558850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1" name="Oval 70"/>
            <p:cNvSpPr>
              <a:spLocks noChangeAspect="1"/>
            </p:cNvSpPr>
            <p:nvPr/>
          </p:nvSpPr>
          <p:spPr bwMode="auto">
            <a:xfrm>
              <a:off x="6144781" y="2648347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2" name="Oval 71"/>
            <p:cNvSpPr>
              <a:spLocks noChangeAspect="1"/>
            </p:cNvSpPr>
            <p:nvPr/>
          </p:nvSpPr>
          <p:spPr bwMode="auto">
            <a:xfrm>
              <a:off x="6234277" y="2745507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73" name="Straight Connector 72"/>
            <p:cNvCxnSpPr>
              <a:stCxn id="65" idx="6"/>
              <a:endCxn id="72" idx="2"/>
            </p:cNvCxnSpPr>
            <p:nvPr/>
          </p:nvCxnSpPr>
          <p:spPr>
            <a:xfrm>
              <a:off x="5841069" y="2787835"/>
              <a:ext cx="393208" cy="484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>
              <a:stCxn id="61" idx="6"/>
              <a:endCxn id="68" idx="2"/>
            </p:cNvCxnSpPr>
            <p:nvPr/>
          </p:nvCxnSpPr>
          <p:spPr>
            <a:xfrm>
              <a:off x="5474192" y="2420958"/>
              <a:ext cx="393208" cy="484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>
              <a:stCxn id="61" idx="6"/>
              <a:endCxn id="72" idx="2"/>
            </p:cNvCxnSpPr>
            <p:nvPr/>
          </p:nvCxnSpPr>
          <p:spPr>
            <a:xfrm>
              <a:off x="5474192" y="2420958"/>
              <a:ext cx="760085" cy="371719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>
              <a:stCxn id="65" idx="6"/>
              <a:endCxn id="68" idx="2"/>
            </p:cNvCxnSpPr>
            <p:nvPr/>
          </p:nvCxnSpPr>
          <p:spPr>
            <a:xfrm flipV="1">
              <a:off x="5841069" y="2425800"/>
              <a:ext cx="26331" cy="362035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Left Brace 76"/>
            <p:cNvSpPr/>
            <p:nvPr/>
          </p:nvSpPr>
          <p:spPr bwMode="auto">
            <a:xfrm rot="16200000">
              <a:off x="1585889" y="2521928"/>
              <a:ext cx="104822" cy="160020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073126" y="3409410"/>
              <a:ext cx="10182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800" dirty="0">
                  <a:solidFill>
                    <a:prstClr val="black"/>
                  </a:solidFill>
                  <a:ea typeface="ＭＳ Ｐゴシック" pitchFamily="-97" charset="-128"/>
                </a:rPr>
                <a:t>C</a:t>
              </a:r>
              <a:r>
                <a:rPr lang="en-US" sz="800" dirty="0" smtClean="0">
                  <a:solidFill>
                    <a:prstClr val="black"/>
                  </a:solidFill>
                  <a:ea typeface="ＭＳ Ｐゴシック" pitchFamily="-97" charset="-128"/>
                </a:rPr>
                <a:t>onvolution </a:t>
              </a:r>
              <a:r>
                <a:rPr lang="en-US" sz="800" dirty="0">
                  <a:solidFill>
                    <a:prstClr val="black"/>
                  </a:solidFill>
                  <a:ea typeface="ＭＳ Ｐゴシック" pitchFamily="-97" charset="-128"/>
                </a:rPr>
                <a:t>L</a:t>
              </a:r>
              <a:r>
                <a:rPr lang="en-US" sz="800" dirty="0" smtClean="0">
                  <a:solidFill>
                    <a:prstClr val="black"/>
                  </a:solidFill>
                  <a:ea typeface="ＭＳ Ｐゴシック" pitchFamily="-97" charset="-128"/>
                </a:rPr>
                <a:t>ayer</a:t>
              </a:r>
              <a:br>
                <a:rPr lang="en-US" sz="800" dirty="0" smtClean="0">
                  <a:solidFill>
                    <a:prstClr val="black"/>
                  </a:solidFill>
                  <a:ea typeface="ＭＳ Ｐゴシック" pitchFamily="-97" charset="-128"/>
                </a:rPr>
              </a:br>
              <a:r>
                <a:rPr lang="en-US" sz="800" dirty="0" smtClean="0">
                  <a:solidFill>
                    <a:prstClr val="black"/>
                  </a:solidFill>
                  <a:ea typeface="ＭＳ Ｐゴシック" pitchFamily="-97" charset="-128"/>
                </a:rPr>
                <a:t>+ Non-Linearity</a:t>
              </a:r>
              <a:endParaRPr lang="en-US" sz="800" dirty="0">
                <a:solidFill>
                  <a:prstClr val="black"/>
                </a:solidFill>
                <a:ea typeface="ＭＳ Ｐゴシック" pitchFamily="-97" charset="-128"/>
              </a:endParaRPr>
            </a:p>
          </p:txBody>
        </p:sp>
        <p:sp>
          <p:nvSpPr>
            <p:cNvPr id="79" name="Left Brace 78"/>
            <p:cNvSpPr/>
            <p:nvPr/>
          </p:nvSpPr>
          <p:spPr bwMode="auto">
            <a:xfrm rot="16200000">
              <a:off x="3135043" y="2864828"/>
              <a:ext cx="104822" cy="91440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819400" y="3409890"/>
              <a:ext cx="81304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800" dirty="0" smtClean="0">
                  <a:solidFill>
                    <a:prstClr val="black"/>
                  </a:solidFill>
                  <a:ea typeface="ＭＳ Ｐゴシック" pitchFamily="-97" charset="-128"/>
                </a:rPr>
                <a:t>Pooling </a:t>
              </a:r>
              <a:r>
                <a:rPr lang="en-US" sz="800" dirty="0">
                  <a:solidFill>
                    <a:prstClr val="black"/>
                  </a:solidFill>
                  <a:ea typeface="ＭＳ Ｐゴシック" pitchFamily="-97" charset="-128"/>
                </a:rPr>
                <a:t>L</a:t>
              </a:r>
              <a:r>
                <a:rPr lang="en-US" sz="800" dirty="0" smtClean="0">
                  <a:solidFill>
                    <a:prstClr val="black"/>
                  </a:solidFill>
                  <a:ea typeface="ＭＳ Ｐゴシック" pitchFamily="-97" charset="-128"/>
                </a:rPr>
                <a:t>ayer</a:t>
              </a:r>
              <a:endParaRPr lang="en-US" sz="800" dirty="0">
                <a:solidFill>
                  <a:prstClr val="black"/>
                </a:solidFill>
                <a:ea typeface="ＭＳ Ｐゴシック" pitchFamily="-97" charset="-128"/>
              </a:endParaRPr>
            </a:p>
          </p:txBody>
        </p:sp>
        <p:sp>
          <p:nvSpPr>
            <p:cNvPr id="81" name="Left Brace 80"/>
            <p:cNvSpPr/>
            <p:nvPr/>
          </p:nvSpPr>
          <p:spPr bwMode="auto">
            <a:xfrm rot="16200000">
              <a:off x="4082055" y="2956268"/>
              <a:ext cx="104822" cy="73152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3657600" y="3409890"/>
              <a:ext cx="10182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800" dirty="0">
                  <a:solidFill>
                    <a:prstClr val="black"/>
                  </a:solidFill>
                  <a:ea typeface="ＭＳ Ｐゴシック" pitchFamily="-97" charset="-128"/>
                </a:rPr>
                <a:t>Convolution Layer</a:t>
              </a:r>
              <a:br>
                <a:rPr lang="en-US" sz="800" dirty="0">
                  <a:solidFill>
                    <a:prstClr val="black"/>
                  </a:solidFill>
                  <a:ea typeface="ＭＳ Ｐゴシック" pitchFamily="-97" charset="-128"/>
                </a:rPr>
              </a:br>
              <a:r>
                <a:rPr lang="en-US" sz="800" dirty="0">
                  <a:solidFill>
                    <a:prstClr val="black"/>
                  </a:solidFill>
                  <a:ea typeface="ＭＳ Ｐゴシック" pitchFamily="-97" charset="-128"/>
                </a:rPr>
                <a:t>+ Non-Linearity</a:t>
              </a:r>
            </a:p>
          </p:txBody>
        </p:sp>
        <p:sp>
          <p:nvSpPr>
            <p:cNvPr id="83" name="Left Brace 82"/>
            <p:cNvSpPr/>
            <p:nvPr/>
          </p:nvSpPr>
          <p:spPr bwMode="auto">
            <a:xfrm rot="16200000">
              <a:off x="4867188" y="3001988"/>
              <a:ext cx="104822" cy="64008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4597157" y="3409890"/>
              <a:ext cx="81304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800" dirty="0">
                  <a:solidFill>
                    <a:prstClr val="black"/>
                  </a:solidFill>
                  <a:ea typeface="ＭＳ Ｐゴシック" pitchFamily="-97" charset="-128"/>
                </a:rPr>
                <a:t>Pooling Layer</a:t>
              </a:r>
            </a:p>
          </p:txBody>
        </p:sp>
        <p:sp>
          <p:nvSpPr>
            <p:cNvPr id="85" name="Left Brace 84"/>
            <p:cNvSpPr/>
            <p:nvPr/>
          </p:nvSpPr>
          <p:spPr bwMode="auto">
            <a:xfrm rot="16200000">
              <a:off x="5844950" y="2819108"/>
              <a:ext cx="104822" cy="100584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5318107" y="3410522"/>
              <a:ext cx="117211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800" dirty="0" smtClean="0">
                  <a:solidFill>
                    <a:prstClr val="black"/>
                  </a:solidFill>
                  <a:ea typeface="ＭＳ Ｐゴシック" pitchFamily="-97" charset="-128"/>
                </a:rPr>
                <a:t>Fully-Connected MLP</a:t>
              </a:r>
              <a:endParaRPr lang="en-US" sz="800" dirty="0">
                <a:solidFill>
                  <a:prstClr val="black"/>
                </a:solidFill>
                <a:ea typeface="ＭＳ Ｐゴシック" pitchFamily="-97" charset="-128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410640" y="1738106"/>
              <a:ext cx="12187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prstClr val="black"/>
                  </a:solidFill>
                  <a:ea typeface="ＭＳ Ｐゴシック" pitchFamily="-97" charset="-128"/>
                </a:rPr>
                <a:t>1k output</a:t>
              </a:r>
              <a:r>
                <a:rPr lang="en-US" sz="1400" dirty="0">
                  <a:solidFill>
                    <a:prstClr val="black"/>
                  </a:solidFill>
                  <a:ea typeface="ＭＳ Ｐゴシック" pitchFamily="-97" charset="-128"/>
                </a:rPr>
                <a:t> </a:t>
              </a:r>
              <a:r>
                <a:rPr lang="en-US" sz="1400" dirty="0" smtClean="0">
                  <a:solidFill>
                    <a:prstClr val="black"/>
                  </a:solidFill>
                  <a:ea typeface="ＭＳ Ｐゴシック" pitchFamily="-97" charset="-128"/>
                </a:rPr>
                <a:t/>
              </a:r>
              <a:br>
                <a:rPr lang="en-US" sz="1400" dirty="0" smtClean="0">
                  <a:solidFill>
                    <a:prstClr val="black"/>
                  </a:solidFill>
                  <a:ea typeface="ＭＳ Ｐゴシック" pitchFamily="-97" charset="-128"/>
                </a:rPr>
              </a:br>
              <a:r>
                <a:rPr lang="en-US" sz="1400" dirty="0" smtClean="0">
                  <a:solidFill>
                    <a:prstClr val="black"/>
                  </a:solidFill>
                  <a:ea typeface="ＭＳ Ｐゴシック" pitchFamily="-97" charset="-128"/>
                </a:rPr>
                <a:t>units</a:t>
              </a:r>
              <a:endParaRPr lang="en-US" sz="1400" dirty="0">
                <a:solidFill>
                  <a:prstClr val="black"/>
                </a:solidFill>
                <a:ea typeface="ＭＳ Ｐゴシック" pitchFamily="-97" charset="-128"/>
              </a:endParaRPr>
            </a:p>
          </p:txBody>
        </p:sp>
      </p:grpSp>
      <p:sp>
        <p:nvSpPr>
          <p:cNvPr id="89" name="TextBox 88"/>
          <p:cNvSpPr txBox="1"/>
          <p:nvPr/>
        </p:nvSpPr>
        <p:spPr>
          <a:xfrm>
            <a:off x="217260" y="1370099"/>
            <a:ext cx="2678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4F81BD"/>
                </a:solidFill>
                <a:ea typeface="ＭＳ Ｐゴシック" pitchFamily="-97" charset="-128"/>
              </a:rPr>
              <a:t>           Embedding</a:t>
            </a:r>
            <a:endParaRPr lang="en-US" sz="2400" dirty="0">
              <a:solidFill>
                <a:srgbClr val="4F81BD"/>
              </a:solidFill>
              <a:ea typeface="ＭＳ Ｐゴシック" pitchFamily="-97" charset="-128"/>
            </a:endParaRPr>
          </a:p>
        </p:txBody>
      </p:sp>
      <p:sp>
        <p:nvSpPr>
          <p:cNvPr id="108" name="Rectangle 107"/>
          <p:cNvSpPr/>
          <p:nvPr/>
        </p:nvSpPr>
        <p:spPr bwMode="auto">
          <a:xfrm>
            <a:off x="5867400" y="2209800"/>
            <a:ext cx="533400" cy="914400"/>
          </a:xfrm>
          <a:prstGeom prst="rect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114" name="Group 113"/>
          <p:cNvGrpSpPr/>
          <p:nvPr/>
        </p:nvGrpSpPr>
        <p:grpSpPr>
          <a:xfrm>
            <a:off x="6485833" y="1219200"/>
            <a:ext cx="2675995" cy="3048000"/>
            <a:chOff x="6485833" y="1219200"/>
            <a:chExt cx="2675995" cy="3048000"/>
          </a:xfrm>
        </p:grpSpPr>
        <p:sp>
          <p:nvSpPr>
            <p:cNvPr id="109" name="Right Arrow 108"/>
            <p:cNvSpPr/>
            <p:nvPr/>
          </p:nvSpPr>
          <p:spPr bwMode="auto">
            <a:xfrm rot="1011734">
              <a:off x="6485833" y="2706227"/>
              <a:ext cx="822960" cy="18288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0" name="Right Arrow 109"/>
            <p:cNvSpPr/>
            <p:nvPr/>
          </p:nvSpPr>
          <p:spPr bwMode="auto">
            <a:xfrm rot="20442843">
              <a:off x="6487431" y="3696262"/>
              <a:ext cx="822960" cy="18288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111" name="Picture 1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15200" y="2667000"/>
              <a:ext cx="1818409" cy="1600200"/>
            </a:xfrm>
            <a:prstGeom prst="rect">
              <a:avLst/>
            </a:prstGeom>
          </p:spPr>
        </p:pic>
        <p:sp>
          <p:nvSpPr>
            <p:cNvPr id="113" name="TextBox 112"/>
            <p:cNvSpPr txBox="1"/>
            <p:nvPr/>
          </p:nvSpPr>
          <p:spPr>
            <a:xfrm>
              <a:off x="6781800" y="1219200"/>
              <a:ext cx="238002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prstClr val="black"/>
                  </a:solidFill>
                  <a:ea typeface="ＭＳ Ｐゴシック" pitchFamily="-97" charset="-128"/>
                </a:rPr>
                <a:t>Neural Network </a:t>
              </a:r>
              <a:br>
                <a:rPr lang="en-US" sz="2000" dirty="0" smtClean="0">
                  <a:solidFill>
                    <a:prstClr val="black"/>
                  </a:solidFill>
                  <a:ea typeface="ＭＳ Ｐゴシック" pitchFamily="-97" charset="-128"/>
                </a:rPr>
              </a:br>
              <a:r>
                <a:rPr lang="en-US" sz="2000" dirty="0" err="1" smtClean="0">
                  <a:solidFill>
                    <a:prstClr val="black"/>
                  </a:solidFill>
                  <a:ea typeface="ＭＳ Ｐゴシック" pitchFamily="-97" charset="-128"/>
                </a:rPr>
                <a:t>Softmax</a:t>
              </a:r>
              <a:r>
                <a:rPr lang="en-US" sz="2000" dirty="0" smtClean="0">
                  <a:solidFill>
                    <a:prstClr val="black"/>
                  </a:solidFill>
                  <a:ea typeface="ＭＳ Ｐゴシック" pitchFamily="-97" charset="-128"/>
                </a:rPr>
                <a:t> </a:t>
              </a:r>
              <a:br>
                <a:rPr lang="en-US" sz="2000" dirty="0" smtClean="0">
                  <a:solidFill>
                    <a:prstClr val="black"/>
                  </a:solidFill>
                  <a:ea typeface="ＭＳ Ｐゴシック" pitchFamily="-97" charset="-128"/>
                </a:rPr>
              </a:br>
              <a:r>
                <a:rPr lang="en-US" sz="2000" dirty="0" smtClean="0">
                  <a:solidFill>
                    <a:prstClr val="black"/>
                  </a:solidFill>
                  <a:ea typeface="ＭＳ Ｐゴシック" pitchFamily="-97" charset="-128"/>
                </a:rPr>
                <a:t>over top K answers</a:t>
              </a:r>
            </a:p>
          </p:txBody>
        </p:sp>
      </p:grpSp>
      <p:sp>
        <p:nvSpPr>
          <p:cNvPr id="102" name="TextBox 101"/>
          <p:cNvSpPr txBox="1"/>
          <p:nvPr/>
        </p:nvSpPr>
        <p:spPr>
          <a:xfrm>
            <a:off x="221312" y="1371600"/>
            <a:ext cx="1040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4F81BD"/>
                </a:solidFill>
                <a:ea typeface="ＭＳ Ｐゴシック" pitchFamily="-97" charset="-128"/>
              </a:rPr>
              <a:t>Image</a:t>
            </a:r>
            <a:endParaRPr lang="en-US" sz="2400" dirty="0">
              <a:solidFill>
                <a:srgbClr val="4F81BD"/>
              </a:solidFill>
              <a:ea typeface="ＭＳ Ｐゴシック" pitchFamily="-97" charset="-128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812413" y="4478500"/>
            <a:ext cx="5537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i="1" dirty="0" smtClean="0">
                <a:solidFill>
                  <a:prstClr val="black"/>
                </a:solidFill>
                <a:ea typeface="ＭＳ Ｐゴシック" pitchFamily="-97" charset="-128"/>
              </a:rPr>
              <a:t>“How   many   horses    are      in       this     image?”</a:t>
            </a:r>
            <a:endParaRPr lang="en-US" i="1" dirty="0">
              <a:solidFill>
                <a:prstClr val="black"/>
              </a:solidFill>
              <a:ea typeface="ＭＳ Ｐゴシック" pitchFamily="-97" charset="-128"/>
            </a:endParaRPr>
          </a:p>
        </p:txBody>
      </p:sp>
      <p:sp>
        <p:nvSpPr>
          <p:cNvPr id="115" name="Rectangle 114"/>
          <p:cNvSpPr/>
          <p:nvPr/>
        </p:nvSpPr>
        <p:spPr bwMode="auto">
          <a:xfrm>
            <a:off x="990600" y="5181600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6" name="Rectangle 115"/>
          <p:cNvSpPr/>
          <p:nvPr/>
        </p:nvSpPr>
        <p:spPr bwMode="auto">
          <a:xfrm>
            <a:off x="1752600" y="5181600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7" name="Rectangle 116"/>
          <p:cNvSpPr/>
          <p:nvPr/>
        </p:nvSpPr>
        <p:spPr bwMode="auto">
          <a:xfrm>
            <a:off x="2514600" y="5181600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8" name="Rectangle 117"/>
          <p:cNvSpPr/>
          <p:nvPr/>
        </p:nvSpPr>
        <p:spPr bwMode="auto">
          <a:xfrm>
            <a:off x="3276600" y="5181600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9" name="Rectangle 118"/>
          <p:cNvSpPr/>
          <p:nvPr/>
        </p:nvSpPr>
        <p:spPr bwMode="auto">
          <a:xfrm>
            <a:off x="4038600" y="5181600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20" name="Rectangle 119"/>
          <p:cNvSpPr/>
          <p:nvPr/>
        </p:nvSpPr>
        <p:spPr bwMode="auto">
          <a:xfrm>
            <a:off x="5562600" y="5181600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21" name="Rectangle 120"/>
          <p:cNvSpPr/>
          <p:nvPr/>
        </p:nvSpPr>
        <p:spPr bwMode="auto">
          <a:xfrm>
            <a:off x="4800600" y="5181600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122" name="Straight Arrow Connector 121"/>
          <p:cNvCxnSpPr>
            <a:stCxn id="115" idx="3"/>
            <a:endCxn id="116" idx="1"/>
          </p:cNvCxnSpPr>
          <p:nvPr/>
        </p:nvCxnSpPr>
        <p:spPr bwMode="auto">
          <a:xfrm>
            <a:off x="1371600" y="5676900"/>
            <a:ext cx="3810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>
            <a:stCxn id="116" idx="3"/>
            <a:endCxn id="117" idx="1"/>
          </p:cNvCxnSpPr>
          <p:nvPr/>
        </p:nvCxnSpPr>
        <p:spPr bwMode="auto">
          <a:xfrm>
            <a:off x="2133600" y="5676900"/>
            <a:ext cx="3810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>
            <a:stCxn id="117" idx="3"/>
            <a:endCxn id="118" idx="1"/>
          </p:cNvCxnSpPr>
          <p:nvPr/>
        </p:nvCxnSpPr>
        <p:spPr bwMode="auto">
          <a:xfrm>
            <a:off x="2895600" y="5676900"/>
            <a:ext cx="3810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>
            <a:stCxn id="118" idx="3"/>
            <a:endCxn id="119" idx="1"/>
          </p:cNvCxnSpPr>
          <p:nvPr/>
        </p:nvCxnSpPr>
        <p:spPr bwMode="auto">
          <a:xfrm>
            <a:off x="3657600" y="5676900"/>
            <a:ext cx="3810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6" name="Straight Arrow Connector 125"/>
          <p:cNvCxnSpPr>
            <a:stCxn id="119" idx="3"/>
            <a:endCxn id="121" idx="1"/>
          </p:cNvCxnSpPr>
          <p:nvPr/>
        </p:nvCxnSpPr>
        <p:spPr bwMode="auto">
          <a:xfrm>
            <a:off x="4419600" y="5676900"/>
            <a:ext cx="3810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7" name="Straight Arrow Connector 126"/>
          <p:cNvCxnSpPr>
            <a:stCxn id="121" idx="3"/>
            <a:endCxn id="120" idx="1"/>
          </p:cNvCxnSpPr>
          <p:nvPr/>
        </p:nvCxnSpPr>
        <p:spPr bwMode="auto">
          <a:xfrm>
            <a:off x="5181600" y="5676900"/>
            <a:ext cx="3810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1" name="TextBox 130"/>
          <p:cNvSpPr txBox="1"/>
          <p:nvPr/>
        </p:nvSpPr>
        <p:spPr>
          <a:xfrm>
            <a:off x="217260" y="3919788"/>
            <a:ext cx="1416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C0504D"/>
                </a:solidFill>
                <a:ea typeface="ＭＳ Ｐゴシック" pitchFamily="-97" charset="-128"/>
              </a:rPr>
              <a:t>Question</a:t>
            </a:r>
            <a:endParaRPr lang="en-US" sz="2400" dirty="0">
              <a:solidFill>
                <a:srgbClr val="C0504D"/>
              </a:solidFill>
              <a:ea typeface="ＭＳ Ｐゴシック" pitchFamily="-97" charset="-128"/>
            </a:endParaRPr>
          </a:p>
        </p:txBody>
      </p:sp>
      <p:cxnSp>
        <p:nvCxnSpPr>
          <p:cNvPr id="132" name="Curved Connector 131"/>
          <p:cNvCxnSpPr>
            <a:stCxn id="120" idx="3"/>
            <a:endCxn id="110" idx="1"/>
          </p:cNvCxnSpPr>
          <p:nvPr/>
        </p:nvCxnSpPr>
        <p:spPr bwMode="auto">
          <a:xfrm flipV="1">
            <a:off x="5943600" y="3923607"/>
            <a:ext cx="566922" cy="1753293"/>
          </a:xfrm>
          <a:prstGeom prst="curvedConnector3">
            <a:avLst>
              <a:gd name="adj1" fmla="val 50000"/>
            </a:avLst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8" name="TextBox 127"/>
          <p:cNvSpPr txBox="1"/>
          <p:nvPr/>
        </p:nvSpPr>
        <p:spPr>
          <a:xfrm>
            <a:off x="243212" y="3909609"/>
            <a:ext cx="30187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C0504D"/>
                </a:solidFill>
                <a:ea typeface="ＭＳ Ｐゴシック" pitchFamily="-97" charset="-128"/>
              </a:rPr>
              <a:t>               Embedding</a:t>
            </a:r>
            <a:endParaRPr lang="en-US" sz="2400" dirty="0">
              <a:solidFill>
                <a:srgbClr val="C0504D"/>
              </a:solidFill>
              <a:ea typeface="ＭＳ Ｐゴシック" pitchFamily="-97" charset="-12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37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38" name="Rectangle 137"/>
          <p:cNvSpPr/>
          <p:nvPr/>
        </p:nvSpPr>
        <p:spPr bwMode="auto">
          <a:xfrm>
            <a:off x="5474192" y="5080668"/>
            <a:ext cx="545608" cy="1176439"/>
          </a:xfrm>
          <a:prstGeom prst="rect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5168836" y="4755177"/>
            <a:ext cx="1218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prstClr val="black"/>
                </a:solidFill>
                <a:ea typeface="ＭＳ Ｐゴシック" pitchFamily="-97" charset="-128"/>
              </a:rPr>
              <a:t>1024-dim</a:t>
            </a:r>
            <a:endParaRPr lang="en-US" sz="1400" dirty="0">
              <a:solidFill>
                <a:prstClr val="black"/>
              </a:solidFill>
              <a:ea typeface="ＭＳ Ｐゴシック" pitchFamily="-97" charset="-128"/>
            </a:endParaRPr>
          </a:p>
        </p:txBody>
      </p:sp>
      <p:grpSp>
        <p:nvGrpSpPr>
          <p:cNvPr id="142" name="Group 141"/>
          <p:cNvGrpSpPr/>
          <p:nvPr/>
        </p:nvGrpSpPr>
        <p:grpSpPr>
          <a:xfrm>
            <a:off x="152400" y="1371600"/>
            <a:ext cx="7162800" cy="2362200"/>
            <a:chOff x="152400" y="1371600"/>
            <a:chExt cx="7162800" cy="2362200"/>
          </a:xfrm>
        </p:grpSpPr>
        <p:sp>
          <p:nvSpPr>
            <p:cNvPr id="143" name="Rectangle 142"/>
            <p:cNvSpPr/>
            <p:nvPr/>
          </p:nvSpPr>
          <p:spPr bwMode="auto">
            <a:xfrm>
              <a:off x="6477000" y="2362200"/>
              <a:ext cx="838200" cy="838200"/>
            </a:xfrm>
            <a:prstGeom prst="rect">
              <a:avLst/>
            </a:prstGeom>
            <a:solidFill>
              <a:srgbClr val="FFFFFF">
                <a:alpha val="93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44" name="Rectangle 143"/>
            <p:cNvSpPr/>
            <p:nvPr/>
          </p:nvSpPr>
          <p:spPr bwMode="auto">
            <a:xfrm>
              <a:off x="152400" y="1447800"/>
              <a:ext cx="6324600" cy="2286000"/>
            </a:xfrm>
            <a:prstGeom prst="rect">
              <a:avLst/>
            </a:prstGeom>
            <a:solidFill>
              <a:srgbClr val="FFFFFF">
                <a:alpha val="93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145" name="Picture 144"/>
            <p:cNvPicPr>
              <a:picLocks noChangeAspect="1"/>
            </p:cNvPicPr>
            <p:nvPr/>
          </p:nvPicPr>
          <p:blipFill rotWithShape="1">
            <a:blip r:embed="rId7"/>
            <a:srcRect r="66464"/>
            <a:stretch/>
          </p:blipFill>
          <p:spPr>
            <a:xfrm>
              <a:off x="5105400" y="1371600"/>
              <a:ext cx="1451586" cy="228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8427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 animBg="1"/>
      <p:bldP spid="14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Ablation </a:t>
            </a:r>
            <a:r>
              <a:rPr lang="en-US" dirty="0"/>
              <a:t>#</a:t>
            </a:r>
            <a:r>
              <a:rPr lang="en-US" dirty="0" smtClean="0"/>
              <a:t>2: Vision-alone</a:t>
            </a:r>
            <a:endParaRPr lang="en-US" dirty="0"/>
          </a:p>
        </p:txBody>
      </p:sp>
      <p:pic>
        <p:nvPicPr>
          <p:cNvPr id="23" name="Picture 22" descr="2007_00490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90" y="1933044"/>
            <a:ext cx="1689810" cy="126735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99" name="Group 98"/>
          <p:cNvGrpSpPr/>
          <p:nvPr/>
        </p:nvGrpSpPr>
        <p:grpSpPr>
          <a:xfrm>
            <a:off x="838200" y="1902023"/>
            <a:ext cx="5867400" cy="1846421"/>
            <a:chOff x="838200" y="1902023"/>
            <a:chExt cx="5867400" cy="1846421"/>
          </a:xfrm>
        </p:grpSpPr>
        <p:grpSp>
          <p:nvGrpSpPr>
            <p:cNvPr id="92" name="Group 91"/>
            <p:cNvGrpSpPr/>
            <p:nvPr/>
          </p:nvGrpSpPr>
          <p:grpSpPr>
            <a:xfrm>
              <a:off x="3310521" y="2510342"/>
              <a:ext cx="1277574" cy="436917"/>
              <a:chOff x="3310521" y="2510342"/>
              <a:chExt cx="1277574" cy="436917"/>
            </a:xfrm>
          </p:grpSpPr>
          <p:sp>
            <p:nvSpPr>
              <p:cNvPr id="36" name="Rectangle 35"/>
              <p:cNvSpPr>
                <a:spLocks noChangeAspect="1"/>
              </p:cNvSpPr>
              <p:nvPr/>
            </p:nvSpPr>
            <p:spPr>
              <a:xfrm>
                <a:off x="4504871" y="2864035"/>
                <a:ext cx="83224" cy="8322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Rectangle 36"/>
              <p:cNvSpPr>
                <a:spLocks noChangeAspect="1"/>
              </p:cNvSpPr>
              <p:nvPr/>
            </p:nvSpPr>
            <p:spPr>
              <a:xfrm>
                <a:off x="3310521" y="2510342"/>
                <a:ext cx="124836" cy="1248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38" name="Straight Connector 37"/>
              <p:cNvCxnSpPr>
                <a:stCxn id="37" idx="0"/>
                <a:endCxn id="36" idx="0"/>
              </p:cNvCxnSpPr>
              <p:nvPr/>
            </p:nvCxnSpPr>
            <p:spPr>
              <a:xfrm>
                <a:off x="3372939" y="2510342"/>
                <a:ext cx="1173544" cy="353693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>
                <a:stCxn id="43" idx="0"/>
                <a:endCxn id="36" idx="0"/>
              </p:cNvCxnSpPr>
              <p:nvPr/>
            </p:nvCxnSpPr>
            <p:spPr>
              <a:xfrm>
                <a:off x="3580999" y="2718402"/>
                <a:ext cx="965484" cy="145633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>
                <a:stCxn id="43" idx="2"/>
                <a:endCxn id="36" idx="2"/>
              </p:cNvCxnSpPr>
              <p:nvPr/>
            </p:nvCxnSpPr>
            <p:spPr>
              <a:xfrm>
                <a:off x="3580999" y="2843238"/>
                <a:ext cx="965484" cy="104021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Rectangle 40"/>
              <p:cNvSpPr>
                <a:spLocks noChangeAspect="1"/>
              </p:cNvSpPr>
              <p:nvPr/>
            </p:nvSpPr>
            <p:spPr>
              <a:xfrm>
                <a:off x="3379874" y="2579695"/>
                <a:ext cx="124836" cy="12483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42" name="Rectangle 41"/>
              <p:cNvSpPr>
                <a:spLocks noChangeAspect="1"/>
              </p:cNvSpPr>
              <p:nvPr/>
            </p:nvSpPr>
            <p:spPr>
              <a:xfrm>
                <a:off x="3449227" y="2649048"/>
                <a:ext cx="124836" cy="12483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Rectangle 42"/>
              <p:cNvSpPr>
                <a:spLocks noChangeAspect="1"/>
              </p:cNvSpPr>
              <p:nvPr/>
            </p:nvSpPr>
            <p:spPr>
              <a:xfrm>
                <a:off x="3518581" y="2718402"/>
                <a:ext cx="124836" cy="12483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tx1"/>
                </a:solidFill>
              </a:ln>
              <a:effectLst>
                <a:glow>
                  <a:schemeClr val="tx1">
                    <a:alpha val="75000"/>
                  </a:scheme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  <a:softEdge rad="127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44" name="Straight Connector 43"/>
              <p:cNvCxnSpPr>
                <a:stCxn id="42" idx="0"/>
                <a:endCxn id="36" idx="0"/>
              </p:cNvCxnSpPr>
              <p:nvPr/>
            </p:nvCxnSpPr>
            <p:spPr>
              <a:xfrm>
                <a:off x="3511645" y="2649048"/>
                <a:ext cx="1034838" cy="214987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>
                <a:stCxn id="41" idx="0"/>
                <a:endCxn id="36" idx="0"/>
              </p:cNvCxnSpPr>
              <p:nvPr/>
            </p:nvCxnSpPr>
            <p:spPr>
              <a:xfrm>
                <a:off x="3442292" y="2579695"/>
                <a:ext cx="1104191" cy="284340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3433912" y="2510342"/>
                <a:ext cx="208060" cy="20972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3312033" y="2634958"/>
                <a:ext cx="208060" cy="20972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3314922" y="2512006"/>
                <a:ext cx="208060" cy="20972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206"/>
            <p:cNvGrpSpPr/>
            <p:nvPr/>
          </p:nvGrpSpPr>
          <p:grpSpPr>
            <a:xfrm>
              <a:off x="4021151" y="2265098"/>
              <a:ext cx="749014" cy="749014"/>
              <a:chOff x="8773045" y="1214694"/>
              <a:chExt cx="1645920" cy="1645920"/>
            </a:xfrm>
          </p:grpSpPr>
          <p:sp>
            <p:nvSpPr>
              <p:cNvPr id="7" name="Rectangle 6"/>
              <p:cNvSpPr>
                <a:spLocks noChangeAspect="1"/>
              </p:cNvSpPr>
              <p:nvPr/>
            </p:nvSpPr>
            <p:spPr>
              <a:xfrm>
                <a:off x="8773045" y="12146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Rectangle 7"/>
              <p:cNvSpPr>
                <a:spLocks noChangeAspect="1"/>
              </p:cNvSpPr>
              <p:nvPr/>
            </p:nvSpPr>
            <p:spPr>
              <a:xfrm>
                <a:off x="8925445" y="13670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Rectangle 8"/>
              <p:cNvSpPr>
                <a:spLocks noChangeAspect="1"/>
              </p:cNvSpPr>
              <p:nvPr/>
            </p:nvSpPr>
            <p:spPr>
              <a:xfrm>
                <a:off x="9077845" y="15194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Rectangle 9"/>
              <p:cNvSpPr>
                <a:spLocks noChangeAspect="1"/>
              </p:cNvSpPr>
              <p:nvPr/>
            </p:nvSpPr>
            <p:spPr>
              <a:xfrm>
                <a:off x="9230245" y="16718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Rectangle 10"/>
              <p:cNvSpPr>
                <a:spLocks noChangeAspect="1"/>
              </p:cNvSpPr>
              <p:nvPr/>
            </p:nvSpPr>
            <p:spPr>
              <a:xfrm>
                <a:off x="9382645" y="18242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Rectangle 11"/>
              <p:cNvSpPr>
                <a:spLocks noChangeAspect="1"/>
              </p:cNvSpPr>
              <p:nvPr/>
            </p:nvSpPr>
            <p:spPr>
              <a:xfrm>
                <a:off x="9535045" y="19766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Rectangle 12"/>
              <p:cNvSpPr>
                <a:spLocks noChangeAspect="1"/>
              </p:cNvSpPr>
              <p:nvPr/>
            </p:nvSpPr>
            <p:spPr>
              <a:xfrm>
                <a:off x="9687445" y="21290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" name="Rectangle 13"/>
            <p:cNvSpPr>
              <a:spLocks noChangeAspect="1"/>
            </p:cNvSpPr>
            <p:nvPr/>
          </p:nvSpPr>
          <p:spPr>
            <a:xfrm>
              <a:off x="3276600" y="2327063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white"/>
                </a:solidFill>
              </a:endParaRPr>
            </a:p>
          </p:txBody>
        </p:sp>
        <p:sp>
          <p:nvSpPr>
            <p:cNvPr id="15" name="Rectangle 14"/>
            <p:cNvSpPr>
              <a:spLocks noChangeAspect="1"/>
            </p:cNvSpPr>
            <p:nvPr/>
          </p:nvSpPr>
          <p:spPr>
            <a:xfrm>
              <a:off x="3345953" y="2396416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white"/>
                </a:solidFill>
              </a:endParaRPr>
            </a:p>
          </p:txBody>
        </p:sp>
        <p:sp>
          <p:nvSpPr>
            <p:cNvPr id="16" name="Rectangle 15"/>
            <p:cNvSpPr>
              <a:spLocks noChangeAspect="1"/>
            </p:cNvSpPr>
            <p:nvPr/>
          </p:nvSpPr>
          <p:spPr>
            <a:xfrm>
              <a:off x="3415306" y="2465769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white"/>
                </a:solidFill>
              </a:endParaRPr>
            </a:p>
          </p:txBody>
        </p:sp>
        <p:sp>
          <p:nvSpPr>
            <p:cNvPr id="17" name="Rectangle 16"/>
            <p:cNvSpPr>
              <a:spLocks noChangeAspect="1"/>
            </p:cNvSpPr>
            <p:nvPr/>
          </p:nvSpPr>
          <p:spPr>
            <a:xfrm>
              <a:off x="3484659" y="2535122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white"/>
                </a:solidFill>
              </a:endParaRPr>
            </a:p>
          </p:txBody>
        </p:sp>
        <p:grpSp>
          <p:nvGrpSpPr>
            <p:cNvPr id="18" name="Group 211"/>
            <p:cNvGrpSpPr/>
            <p:nvPr/>
          </p:nvGrpSpPr>
          <p:grpSpPr>
            <a:xfrm>
              <a:off x="2133600" y="2119003"/>
              <a:ext cx="1040298" cy="1040298"/>
              <a:chOff x="5572662" y="2317477"/>
              <a:chExt cx="2286000" cy="2286000"/>
            </a:xfrm>
          </p:grpSpPr>
          <p:sp>
            <p:nvSpPr>
              <p:cNvPr id="19" name="Rectangle 18"/>
              <p:cNvSpPr>
                <a:spLocks noChangeAspect="1"/>
              </p:cNvSpPr>
              <p:nvPr/>
            </p:nvSpPr>
            <p:spPr>
              <a:xfrm>
                <a:off x="5572662" y="2317477"/>
                <a:ext cx="1828800" cy="18288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9"/>
              <p:cNvSpPr>
                <a:spLocks noChangeAspect="1"/>
              </p:cNvSpPr>
              <p:nvPr/>
            </p:nvSpPr>
            <p:spPr>
              <a:xfrm>
                <a:off x="5725062" y="2469877"/>
                <a:ext cx="1828800" cy="18288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Rectangle 20"/>
              <p:cNvSpPr>
                <a:spLocks noChangeAspect="1"/>
              </p:cNvSpPr>
              <p:nvPr/>
            </p:nvSpPr>
            <p:spPr>
              <a:xfrm>
                <a:off x="5877462" y="2622277"/>
                <a:ext cx="1828800" cy="18288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Rectangle 21"/>
              <p:cNvSpPr>
                <a:spLocks noChangeAspect="1"/>
              </p:cNvSpPr>
              <p:nvPr/>
            </p:nvSpPr>
            <p:spPr>
              <a:xfrm>
                <a:off x="6029862" y="2774677"/>
                <a:ext cx="1828800" cy="182880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</p:grpSp>
        <p:cxnSp>
          <p:nvCxnSpPr>
            <p:cNvPr id="24" name="Straight Connector 23"/>
            <p:cNvCxnSpPr>
              <a:stCxn id="50" idx="0"/>
              <a:endCxn id="61" idx="2"/>
            </p:cNvCxnSpPr>
            <p:nvPr/>
          </p:nvCxnSpPr>
          <p:spPr>
            <a:xfrm>
              <a:off x="4843481" y="2346326"/>
              <a:ext cx="536371" cy="7463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56" idx="2"/>
              <a:endCxn id="65" idx="3"/>
            </p:cNvCxnSpPr>
            <p:nvPr/>
          </p:nvCxnSpPr>
          <p:spPr>
            <a:xfrm flipV="1">
              <a:off x="5259600" y="2821189"/>
              <a:ext cx="500945" cy="107704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/>
            <p:cNvSpPr>
              <a:spLocks noChangeAspect="1"/>
            </p:cNvSpPr>
            <p:nvPr/>
          </p:nvSpPr>
          <p:spPr>
            <a:xfrm>
              <a:off x="1464485" y="2398342"/>
              <a:ext cx="208059" cy="208059"/>
            </a:xfrm>
            <a:prstGeom prst="rect">
              <a:avLst/>
            </a:prstGeom>
            <a:solidFill>
              <a:schemeClr val="bg1">
                <a:lumMod val="85000"/>
                <a:alpha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white"/>
                </a:solidFill>
              </a:endParaRPr>
            </a:p>
          </p:txBody>
        </p:sp>
        <p:cxnSp>
          <p:nvCxnSpPr>
            <p:cNvPr id="27" name="Straight Connector 26"/>
            <p:cNvCxnSpPr>
              <a:stCxn id="26" idx="0"/>
              <a:endCxn id="29" idx="0"/>
            </p:cNvCxnSpPr>
            <p:nvPr/>
          </p:nvCxnSpPr>
          <p:spPr>
            <a:xfrm>
              <a:off x="1568515" y="2398342"/>
              <a:ext cx="1406337" cy="62419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26" idx="2"/>
              <a:endCxn id="29" idx="2"/>
            </p:cNvCxnSpPr>
            <p:nvPr/>
          </p:nvCxnSpPr>
          <p:spPr>
            <a:xfrm flipV="1">
              <a:off x="1568515" y="2543984"/>
              <a:ext cx="1406337" cy="62417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/>
            <p:cNvSpPr>
              <a:spLocks noChangeAspect="1"/>
            </p:cNvSpPr>
            <p:nvPr/>
          </p:nvSpPr>
          <p:spPr>
            <a:xfrm>
              <a:off x="2933240" y="2460761"/>
              <a:ext cx="83223" cy="83223"/>
            </a:xfrm>
            <a:prstGeom prst="rect">
              <a:avLst/>
            </a:prstGeom>
            <a:solidFill>
              <a:schemeClr val="bg1">
                <a:lumMod val="85000"/>
                <a:alpha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white"/>
                </a:solidFill>
              </a:endParaRPr>
            </a:p>
          </p:txBody>
        </p:sp>
        <p:sp>
          <p:nvSpPr>
            <p:cNvPr id="31" name="Rectangle 30"/>
            <p:cNvSpPr>
              <a:spLocks noChangeAspect="1"/>
            </p:cNvSpPr>
            <p:nvPr/>
          </p:nvSpPr>
          <p:spPr>
            <a:xfrm>
              <a:off x="2464403" y="2874952"/>
              <a:ext cx="166448" cy="166448"/>
            </a:xfrm>
            <a:prstGeom prst="rect">
              <a:avLst/>
            </a:prstGeom>
            <a:solidFill>
              <a:schemeClr val="bg1">
                <a:lumMod val="85000"/>
                <a:alpha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white"/>
                </a:solidFill>
              </a:endParaRPr>
            </a:p>
          </p:txBody>
        </p:sp>
        <p:sp>
          <p:nvSpPr>
            <p:cNvPr id="32" name="Rectangle 31"/>
            <p:cNvSpPr>
              <a:spLocks noChangeAspect="1"/>
            </p:cNvSpPr>
            <p:nvPr/>
          </p:nvSpPr>
          <p:spPr>
            <a:xfrm>
              <a:off x="3552220" y="2801748"/>
              <a:ext cx="83223" cy="83223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white"/>
                </a:solidFill>
              </a:endParaRPr>
            </a:p>
          </p:txBody>
        </p:sp>
        <p:cxnSp>
          <p:nvCxnSpPr>
            <p:cNvPr id="33" name="Straight Connector 32"/>
            <p:cNvCxnSpPr>
              <a:stCxn id="31" idx="0"/>
              <a:endCxn id="32" idx="0"/>
            </p:cNvCxnSpPr>
            <p:nvPr/>
          </p:nvCxnSpPr>
          <p:spPr>
            <a:xfrm flipV="1">
              <a:off x="2547627" y="2801748"/>
              <a:ext cx="1046205" cy="73204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31" idx="2"/>
              <a:endCxn id="32" idx="2"/>
            </p:cNvCxnSpPr>
            <p:nvPr/>
          </p:nvCxnSpPr>
          <p:spPr>
            <a:xfrm flipV="1">
              <a:off x="2547627" y="2884971"/>
              <a:ext cx="1046205" cy="156429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Group 226"/>
            <p:cNvGrpSpPr/>
            <p:nvPr/>
          </p:nvGrpSpPr>
          <p:grpSpPr>
            <a:xfrm>
              <a:off x="4760257" y="2346326"/>
              <a:ext cx="582566" cy="582567"/>
              <a:chOff x="11541722" y="1891905"/>
              <a:chExt cx="1280160" cy="1280160"/>
            </a:xfrm>
          </p:grpSpPr>
          <p:sp>
            <p:nvSpPr>
              <p:cNvPr id="50" name="Rectangle 49"/>
              <p:cNvSpPr>
                <a:spLocks noChangeAspect="1"/>
              </p:cNvSpPr>
              <p:nvPr/>
            </p:nvSpPr>
            <p:spPr>
              <a:xfrm>
                <a:off x="11541722" y="18919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51" name="Rectangle 50"/>
              <p:cNvSpPr>
                <a:spLocks noChangeAspect="1"/>
              </p:cNvSpPr>
              <p:nvPr/>
            </p:nvSpPr>
            <p:spPr>
              <a:xfrm>
                <a:off x="11694122" y="20443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52" name="Rectangle 51"/>
              <p:cNvSpPr>
                <a:spLocks noChangeAspect="1"/>
              </p:cNvSpPr>
              <p:nvPr/>
            </p:nvSpPr>
            <p:spPr>
              <a:xfrm>
                <a:off x="11846522" y="21967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53" name="Rectangle 52"/>
              <p:cNvSpPr>
                <a:spLocks noChangeAspect="1"/>
              </p:cNvSpPr>
              <p:nvPr/>
            </p:nvSpPr>
            <p:spPr>
              <a:xfrm>
                <a:off x="11998922" y="23491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54" name="Rectangle 53"/>
              <p:cNvSpPr>
                <a:spLocks noChangeAspect="1"/>
              </p:cNvSpPr>
              <p:nvPr/>
            </p:nvSpPr>
            <p:spPr>
              <a:xfrm>
                <a:off x="12151322" y="25015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55" name="Rectangle 54"/>
              <p:cNvSpPr>
                <a:spLocks noChangeAspect="1"/>
              </p:cNvSpPr>
              <p:nvPr/>
            </p:nvSpPr>
            <p:spPr>
              <a:xfrm>
                <a:off x="12303722" y="26539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56" name="Rectangle 55"/>
              <p:cNvSpPr>
                <a:spLocks noChangeAspect="1"/>
              </p:cNvSpPr>
              <p:nvPr/>
            </p:nvSpPr>
            <p:spPr>
              <a:xfrm>
                <a:off x="12456122" y="28063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7" name="Rectangle 56"/>
            <p:cNvSpPr>
              <a:spLocks noChangeAspect="1"/>
            </p:cNvSpPr>
            <p:nvPr/>
          </p:nvSpPr>
          <p:spPr>
            <a:xfrm>
              <a:off x="4613736" y="2711975"/>
              <a:ext cx="124836" cy="124836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white"/>
                </a:solidFill>
              </a:endParaRPr>
            </a:p>
          </p:txBody>
        </p:sp>
        <p:sp>
          <p:nvSpPr>
            <p:cNvPr id="58" name="Rectangle 57"/>
            <p:cNvSpPr>
              <a:spLocks noChangeAspect="1"/>
            </p:cNvSpPr>
            <p:nvPr/>
          </p:nvSpPr>
          <p:spPr>
            <a:xfrm>
              <a:off x="5263730" y="2779017"/>
              <a:ext cx="62418" cy="62418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white"/>
                </a:solidFill>
              </a:endParaRPr>
            </a:p>
          </p:txBody>
        </p:sp>
        <p:cxnSp>
          <p:nvCxnSpPr>
            <p:cNvPr id="59" name="Straight Connector 58"/>
            <p:cNvCxnSpPr>
              <a:stCxn id="57" idx="2"/>
              <a:endCxn id="58" idx="2"/>
            </p:cNvCxnSpPr>
            <p:nvPr/>
          </p:nvCxnSpPr>
          <p:spPr>
            <a:xfrm>
              <a:off x="4676154" y="2836811"/>
              <a:ext cx="618785" cy="4624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>
              <a:stCxn id="57" idx="0"/>
              <a:endCxn id="58" idx="0"/>
            </p:cNvCxnSpPr>
            <p:nvPr/>
          </p:nvCxnSpPr>
          <p:spPr>
            <a:xfrm>
              <a:off x="4676154" y="2711975"/>
              <a:ext cx="618785" cy="6704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Oval 60"/>
            <p:cNvSpPr>
              <a:spLocks noChangeAspect="1"/>
            </p:cNvSpPr>
            <p:nvPr/>
          </p:nvSpPr>
          <p:spPr bwMode="auto">
            <a:xfrm>
              <a:off x="5379852" y="2373788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2" name="Oval 61"/>
            <p:cNvSpPr>
              <a:spLocks noChangeAspect="1"/>
            </p:cNvSpPr>
            <p:nvPr/>
          </p:nvSpPr>
          <p:spPr bwMode="auto">
            <a:xfrm>
              <a:off x="5477011" y="2467330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3" name="Oval 62"/>
            <p:cNvSpPr>
              <a:spLocks noChangeAspect="1"/>
            </p:cNvSpPr>
            <p:nvPr/>
          </p:nvSpPr>
          <p:spPr bwMode="auto">
            <a:xfrm>
              <a:off x="5566507" y="2554008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4" name="Oval 63"/>
            <p:cNvSpPr>
              <a:spLocks noChangeAspect="1"/>
            </p:cNvSpPr>
            <p:nvPr/>
          </p:nvSpPr>
          <p:spPr bwMode="auto">
            <a:xfrm>
              <a:off x="5657233" y="2643505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5" name="Oval 64"/>
            <p:cNvSpPr>
              <a:spLocks noChangeAspect="1"/>
            </p:cNvSpPr>
            <p:nvPr/>
          </p:nvSpPr>
          <p:spPr bwMode="auto">
            <a:xfrm>
              <a:off x="5746729" y="2740665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66" name="Straight Connector 65"/>
            <p:cNvCxnSpPr>
              <a:stCxn id="56" idx="2"/>
              <a:endCxn id="61" idx="3"/>
            </p:cNvCxnSpPr>
            <p:nvPr/>
          </p:nvCxnSpPr>
          <p:spPr>
            <a:xfrm flipV="1">
              <a:off x="5259600" y="2454312"/>
              <a:ext cx="134068" cy="474581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>
              <a:stCxn id="50" idx="0"/>
              <a:endCxn id="65" idx="2"/>
            </p:cNvCxnSpPr>
            <p:nvPr/>
          </p:nvCxnSpPr>
          <p:spPr>
            <a:xfrm>
              <a:off x="4843481" y="2346326"/>
              <a:ext cx="903248" cy="441509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Oval 67"/>
            <p:cNvSpPr>
              <a:spLocks noChangeAspect="1"/>
            </p:cNvSpPr>
            <p:nvPr/>
          </p:nvSpPr>
          <p:spPr bwMode="auto">
            <a:xfrm>
              <a:off x="5867400" y="2378630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9" name="Oval 68"/>
            <p:cNvSpPr>
              <a:spLocks noChangeAspect="1"/>
            </p:cNvSpPr>
            <p:nvPr/>
          </p:nvSpPr>
          <p:spPr bwMode="auto">
            <a:xfrm>
              <a:off x="5964559" y="2472172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0" name="Oval 69"/>
            <p:cNvSpPr>
              <a:spLocks noChangeAspect="1"/>
            </p:cNvSpPr>
            <p:nvPr/>
          </p:nvSpPr>
          <p:spPr bwMode="auto">
            <a:xfrm>
              <a:off x="6054055" y="2558850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1" name="Oval 70"/>
            <p:cNvSpPr>
              <a:spLocks noChangeAspect="1"/>
            </p:cNvSpPr>
            <p:nvPr/>
          </p:nvSpPr>
          <p:spPr bwMode="auto">
            <a:xfrm>
              <a:off x="6144781" y="2648347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2" name="Oval 71"/>
            <p:cNvSpPr>
              <a:spLocks noChangeAspect="1"/>
            </p:cNvSpPr>
            <p:nvPr/>
          </p:nvSpPr>
          <p:spPr bwMode="auto">
            <a:xfrm>
              <a:off x="6234277" y="2745507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73" name="Straight Connector 72"/>
            <p:cNvCxnSpPr>
              <a:stCxn id="65" idx="6"/>
              <a:endCxn id="72" idx="2"/>
            </p:cNvCxnSpPr>
            <p:nvPr/>
          </p:nvCxnSpPr>
          <p:spPr>
            <a:xfrm>
              <a:off x="5841069" y="2787835"/>
              <a:ext cx="393208" cy="484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>
              <a:stCxn id="61" idx="6"/>
              <a:endCxn id="68" idx="2"/>
            </p:cNvCxnSpPr>
            <p:nvPr/>
          </p:nvCxnSpPr>
          <p:spPr>
            <a:xfrm>
              <a:off x="5474192" y="2420958"/>
              <a:ext cx="393208" cy="484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>
              <a:stCxn id="61" idx="6"/>
              <a:endCxn id="72" idx="2"/>
            </p:cNvCxnSpPr>
            <p:nvPr/>
          </p:nvCxnSpPr>
          <p:spPr>
            <a:xfrm>
              <a:off x="5474192" y="2420958"/>
              <a:ext cx="760085" cy="371719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>
              <a:stCxn id="65" idx="6"/>
              <a:endCxn id="68" idx="2"/>
            </p:cNvCxnSpPr>
            <p:nvPr/>
          </p:nvCxnSpPr>
          <p:spPr>
            <a:xfrm flipV="1">
              <a:off x="5841069" y="2425800"/>
              <a:ext cx="26331" cy="362035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Left Brace 76"/>
            <p:cNvSpPr/>
            <p:nvPr/>
          </p:nvSpPr>
          <p:spPr bwMode="auto">
            <a:xfrm rot="16200000">
              <a:off x="1585889" y="2521928"/>
              <a:ext cx="104822" cy="160020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073126" y="3409410"/>
              <a:ext cx="10182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800" dirty="0">
                  <a:solidFill>
                    <a:prstClr val="black"/>
                  </a:solidFill>
                  <a:ea typeface="ＭＳ Ｐゴシック" pitchFamily="-97" charset="-128"/>
                </a:rPr>
                <a:t>C</a:t>
              </a:r>
              <a:r>
                <a:rPr lang="en-US" sz="800" dirty="0" smtClean="0">
                  <a:solidFill>
                    <a:prstClr val="black"/>
                  </a:solidFill>
                  <a:ea typeface="ＭＳ Ｐゴシック" pitchFamily="-97" charset="-128"/>
                </a:rPr>
                <a:t>onvolution </a:t>
              </a:r>
              <a:r>
                <a:rPr lang="en-US" sz="800" dirty="0">
                  <a:solidFill>
                    <a:prstClr val="black"/>
                  </a:solidFill>
                  <a:ea typeface="ＭＳ Ｐゴシック" pitchFamily="-97" charset="-128"/>
                </a:rPr>
                <a:t>L</a:t>
              </a:r>
              <a:r>
                <a:rPr lang="en-US" sz="800" dirty="0" smtClean="0">
                  <a:solidFill>
                    <a:prstClr val="black"/>
                  </a:solidFill>
                  <a:ea typeface="ＭＳ Ｐゴシック" pitchFamily="-97" charset="-128"/>
                </a:rPr>
                <a:t>ayer</a:t>
              </a:r>
              <a:br>
                <a:rPr lang="en-US" sz="800" dirty="0" smtClean="0">
                  <a:solidFill>
                    <a:prstClr val="black"/>
                  </a:solidFill>
                  <a:ea typeface="ＭＳ Ｐゴシック" pitchFamily="-97" charset="-128"/>
                </a:rPr>
              </a:br>
              <a:r>
                <a:rPr lang="en-US" sz="800" dirty="0" smtClean="0">
                  <a:solidFill>
                    <a:prstClr val="black"/>
                  </a:solidFill>
                  <a:ea typeface="ＭＳ Ｐゴシック" pitchFamily="-97" charset="-128"/>
                </a:rPr>
                <a:t>+ Non-Linearity</a:t>
              </a:r>
              <a:endParaRPr lang="en-US" sz="800" dirty="0">
                <a:solidFill>
                  <a:prstClr val="black"/>
                </a:solidFill>
                <a:ea typeface="ＭＳ Ｐゴシック" pitchFamily="-97" charset="-128"/>
              </a:endParaRPr>
            </a:p>
          </p:txBody>
        </p:sp>
        <p:sp>
          <p:nvSpPr>
            <p:cNvPr id="79" name="Left Brace 78"/>
            <p:cNvSpPr/>
            <p:nvPr/>
          </p:nvSpPr>
          <p:spPr bwMode="auto">
            <a:xfrm rot="16200000">
              <a:off x="3135043" y="2864828"/>
              <a:ext cx="104822" cy="91440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819400" y="3409890"/>
              <a:ext cx="81304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800" dirty="0" smtClean="0">
                  <a:solidFill>
                    <a:prstClr val="black"/>
                  </a:solidFill>
                  <a:ea typeface="ＭＳ Ｐゴシック" pitchFamily="-97" charset="-128"/>
                </a:rPr>
                <a:t>Pooling </a:t>
              </a:r>
              <a:r>
                <a:rPr lang="en-US" sz="800" dirty="0">
                  <a:solidFill>
                    <a:prstClr val="black"/>
                  </a:solidFill>
                  <a:ea typeface="ＭＳ Ｐゴシック" pitchFamily="-97" charset="-128"/>
                </a:rPr>
                <a:t>L</a:t>
              </a:r>
              <a:r>
                <a:rPr lang="en-US" sz="800" dirty="0" smtClean="0">
                  <a:solidFill>
                    <a:prstClr val="black"/>
                  </a:solidFill>
                  <a:ea typeface="ＭＳ Ｐゴシック" pitchFamily="-97" charset="-128"/>
                </a:rPr>
                <a:t>ayer</a:t>
              </a:r>
              <a:endParaRPr lang="en-US" sz="800" dirty="0">
                <a:solidFill>
                  <a:prstClr val="black"/>
                </a:solidFill>
                <a:ea typeface="ＭＳ Ｐゴシック" pitchFamily="-97" charset="-128"/>
              </a:endParaRPr>
            </a:p>
          </p:txBody>
        </p:sp>
        <p:sp>
          <p:nvSpPr>
            <p:cNvPr id="81" name="Left Brace 80"/>
            <p:cNvSpPr/>
            <p:nvPr/>
          </p:nvSpPr>
          <p:spPr bwMode="auto">
            <a:xfrm rot="16200000">
              <a:off x="4082055" y="2956268"/>
              <a:ext cx="104822" cy="73152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3657600" y="3409890"/>
              <a:ext cx="10182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800" dirty="0">
                  <a:solidFill>
                    <a:prstClr val="black"/>
                  </a:solidFill>
                  <a:ea typeface="ＭＳ Ｐゴシック" pitchFamily="-97" charset="-128"/>
                </a:rPr>
                <a:t>Convolution Layer</a:t>
              </a:r>
              <a:br>
                <a:rPr lang="en-US" sz="800" dirty="0">
                  <a:solidFill>
                    <a:prstClr val="black"/>
                  </a:solidFill>
                  <a:ea typeface="ＭＳ Ｐゴシック" pitchFamily="-97" charset="-128"/>
                </a:rPr>
              </a:br>
              <a:r>
                <a:rPr lang="en-US" sz="800" dirty="0">
                  <a:solidFill>
                    <a:prstClr val="black"/>
                  </a:solidFill>
                  <a:ea typeface="ＭＳ Ｐゴシック" pitchFamily="-97" charset="-128"/>
                </a:rPr>
                <a:t>+ Non-Linearity</a:t>
              </a:r>
            </a:p>
          </p:txBody>
        </p:sp>
        <p:sp>
          <p:nvSpPr>
            <p:cNvPr id="83" name="Left Brace 82"/>
            <p:cNvSpPr/>
            <p:nvPr/>
          </p:nvSpPr>
          <p:spPr bwMode="auto">
            <a:xfrm rot="16200000">
              <a:off x="4867188" y="3001988"/>
              <a:ext cx="104822" cy="64008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4597157" y="3409890"/>
              <a:ext cx="81304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800" dirty="0">
                  <a:solidFill>
                    <a:prstClr val="black"/>
                  </a:solidFill>
                  <a:ea typeface="ＭＳ Ｐゴシック" pitchFamily="-97" charset="-128"/>
                </a:rPr>
                <a:t>Pooling Layer</a:t>
              </a:r>
            </a:p>
          </p:txBody>
        </p:sp>
        <p:sp>
          <p:nvSpPr>
            <p:cNvPr id="85" name="Left Brace 84"/>
            <p:cNvSpPr/>
            <p:nvPr/>
          </p:nvSpPr>
          <p:spPr bwMode="auto">
            <a:xfrm rot="16200000">
              <a:off x="5844950" y="2819108"/>
              <a:ext cx="104822" cy="100584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5318107" y="3410522"/>
              <a:ext cx="117211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800" dirty="0" smtClean="0">
                  <a:solidFill>
                    <a:prstClr val="black"/>
                  </a:solidFill>
                  <a:ea typeface="ＭＳ Ｐゴシック" pitchFamily="-97" charset="-128"/>
                </a:rPr>
                <a:t>Fully-Connected MLP</a:t>
              </a:r>
              <a:endParaRPr lang="en-US" sz="800" dirty="0">
                <a:solidFill>
                  <a:prstClr val="black"/>
                </a:solidFill>
                <a:ea typeface="ＭＳ Ｐゴシック" pitchFamily="-97" charset="-128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486840" y="1902023"/>
              <a:ext cx="12187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prstClr val="black"/>
                  </a:solidFill>
                  <a:ea typeface="ＭＳ Ｐゴシック" pitchFamily="-97" charset="-128"/>
                </a:rPr>
                <a:t>4096-dim</a:t>
              </a:r>
              <a:endParaRPr lang="en-US" sz="1400" dirty="0">
                <a:solidFill>
                  <a:prstClr val="black"/>
                </a:solidFill>
                <a:ea typeface="ＭＳ Ｐゴシック" pitchFamily="-97" charset="-128"/>
              </a:endParaRPr>
            </a:p>
          </p:txBody>
        </p:sp>
      </p:grpSp>
      <p:sp>
        <p:nvSpPr>
          <p:cNvPr id="89" name="TextBox 88"/>
          <p:cNvSpPr txBox="1"/>
          <p:nvPr/>
        </p:nvSpPr>
        <p:spPr>
          <a:xfrm>
            <a:off x="1154974" y="1371599"/>
            <a:ext cx="1744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4F81BD"/>
                </a:solidFill>
                <a:ea typeface="ＭＳ Ｐゴシック" pitchFamily="-97" charset="-128"/>
              </a:rPr>
              <a:t>Embedding</a:t>
            </a:r>
            <a:endParaRPr lang="en-US" sz="2400" dirty="0">
              <a:solidFill>
                <a:srgbClr val="4F81BD"/>
              </a:solidFill>
              <a:ea typeface="ＭＳ Ｐゴシック" pitchFamily="-97" charset="-128"/>
            </a:endParaRPr>
          </a:p>
        </p:txBody>
      </p:sp>
      <p:sp>
        <p:nvSpPr>
          <p:cNvPr id="108" name="Rectangle 107"/>
          <p:cNvSpPr/>
          <p:nvPr/>
        </p:nvSpPr>
        <p:spPr bwMode="auto">
          <a:xfrm>
            <a:off x="5867400" y="2209800"/>
            <a:ext cx="533400" cy="914400"/>
          </a:xfrm>
          <a:prstGeom prst="rect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114" name="Group 113"/>
          <p:cNvGrpSpPr/>
          <p:nvPr/>
        </p:nvGrpSpPr>
        <p:grpSpPr>
          <a:xfrm>
            <a:off x="6485833" y="1219200"/>
            <a:ext cx="2675995" cy="3048000"/>
            <a:chOff x="6485833" y="1219200"/>
            <a:chExt cx="2675995" cy="3048000"/>
          </a:xfrm>
        </p:grpSpPr>
        <p:sp>
          <p:nvSpPr>
            <p:cNvPr id="109" name="Right Arrow 108"/>
            <p:cNvSpPr/>
            <p:nvPr/>
          </p:nvSpPr>
          <p:spPr bwMode="auto">
            <a:xfrm rot="1011734">
              <a:off x="6485833" y="2706227"/>
              <a:ext cx="822960" cy="18288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111" name="Picture 1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15200" y="2667000"/>
              <a:ext cx="1818409" cy="1600200"/>
            </a:xfrm>
            <a:prstGeom prst="rect">
              <a:avLst/>
            </a:prstGeom>
          </p:spPr>
        </p:pic>
        <p:sp>
          <p:nvSpPr>
            <p:cNvPr id="113" name="TextBox 112"/>
            <p:cNvSpPr txBox="1"/>
            <p:nvPr/>
          </p:nvSpPr>
          <p:spPr>
            <a:xfrm>
              <a:off x="6781800" y="1219200"/>
              <a:ext cx="238002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prstClr val="black"/>
                  </a:solidFill>
                  <a:ea typeface="ＭＳ Ｐゴシック" pitchFamily="-97" charset="-128"/>
                </a:rPr>
                <a:t>Neural Network </a:t>
              </a:r>
              <a:br>
                <a:rPr lang="en-US" sz="2000" dirty="0" smtClean="0">
                  <a:solidFill>
                    <a:prstClr val="black"/>
                  </a:solidFill>
                  <a:ea typeface="ＭＳ Ｐゴシック" pitchFamily="-97" charset="-128"/>
                </a:rPr>
              </a:br>
              <a:r>
                <a:rPr lang="en-US" sz="2000" dirty="0" err="1" smtClean="0">
                  <a:solidFill>
                    <a:prstClr val="black"/>
                  </a:solidFill>
                  <a:ea typeface="ＭＳ Ｐゴシック" pitchFamily="-97" charset="-128"/>
                </a:rPr>
                <a:t>Softmax</a:t>
              </a:r>
              <a:r>
                <a:rPr lang="en-US" sz="2000" dirty="0" smtClean="0">
                  <a:solidFill>
                    <a:prstClr val="black"/>
                  </a:solidFill>
                  <a:ea typeface="ＭＳ Ｐゴシック" pitchFamily="-97" charset="-128"/>
                </a:rPr>
                <a:t> </a:t>
              </a:r>
              <a:br>
                <a:rPr lang="en-US" sz="2000" dirty="0" smtClean="0">
                  <a:solidFill>
                    <a:prstClr val="black"/>
                  </a:solidFill>
                  <a:ea typeface="ＭＳ Ｐゴシック" pitchFamily="-97" charset="-128"/>
                </a:rPr>
              </a:br>
              <a:r>
                <a:rPr lang="en-US" sz="2000" dirty="0" smtClean="0">
                  <a:solidFill>
                    <a:prstClr val="black"/>
                  </a:solidFill>
                  <a:ea typeface="ＭＳ Ｐゴシック" pitchFamily="-97" charset="-128"/>
                </a:rPr>
                <a:t>over top K answers</a:t>
              </a:r>
            </a:p>
          </p:txBody>
        </p:sp>
      </p:grpSp>
      <p:sp>
        <p:nvSpPr>
          <p:cNvPr id="102" name="TextBox 101"/>
          <p:cNvSpPr txBox="1"/>
          <p:nvPr/>
        </p:nvSpPr>
        <p:spPr>
          <a:xfrm>
            <a:off x="221312" y="1371600"/>
            <a:ext cx="1040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4F81BD"/>
                </a:solidFill>
                <a:ea typeface="ＭＳ Ｐゴシック" pitchFamily="-97" charset="-128"/>
              </a:rPr>
              <a:t>Image</a:t>
            </a:r>
            <a:endParaRPr lang="en-US" sz="2400" dirty="0">
              <a:solidFill>
                <a:srgbClr val="4F81BD"/>
              </a:solidFill>
              <a:ea typeface="ＭＳ Ｐゴシック" pitchFamily="-97" charset="-128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838200" y="4648200"/>
            <a:ext cx="5537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i="1" dirty="0" smtClean="0">
                <a:solidFill>
                  <a:prstClr val="black"/>
                </a:solidFill>
                <a:ea typeface="ＭＳ Ｐゴシック" pitchFamily="-97" charset="-128"/>
              </a:rPr>
              <a:t>“How   many   horses    are      in       this     image?”</a:t>
            </a:r>
            <a:endParaRPr lang="en-US" i="1" dirty="0">
              <a:solidFill>
                <a:prstClr val="black"/>
              </a:solidFill>
              <a:ea typeface="ＭＳ Ｐゴシック" pitchFamily="-97" charset="-128"/>
            </a:endParaRPr>
          </a:p>
        </p:txBody>
      </p:sp>
      <p:sp>
        <p:nvSpPr>
          <p:cNvPr id="115" name="Rectangle 114"/>
          <p:cNvSpPr/>
          <p:nvPr/>
        </p:nvSpPr>
        <p:spPr bwMode="auto">
          <a:xfrm>
            <a:off x="990600" y="5181600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6" name="Rectangle 115"/>
          <p:cNvSpPr/>
          <p:nvPr/>
        </p:nvSpPr>
        <p:spPr bwMode="auto">
          <a:xfrm>
            <a:off x="1752600" y="5181600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7" name="Rectangle 116"/>
          <p:cNvSpPr/>
          <p:nvPr/>
        </p:nvSpPr>
        <p:spPr bwMode="auto">
          <a:xfrm>
            <a:off x="2514600" y="5181600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8" name="Rectangle 117"/>
          <p:cNvSpPr/>
          <p:nvPr/>
        </p:nvSpPr>
        <p:spPr bwMode="auto">
          <a:xfrm>
            <a:off x="3276600" y="5181600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9" name="Rectangle 118"/>
          <p:cNvSpPr/>
          <p:nvPr/>
        </p:nvSpPr>
        <p:spPr bwMode="auto">
          <a:xfrm>
            <a:off x="4038600" y="5181600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20" name="Rectangle 119"/>
          <p:cNvSpPr/>
          <p:nvPr/>
        </p:nvSpPr>
        <p:spPr bwMode="auto">
          <a:xfrm>
            <a:off x="5562600" y="5181600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21" name="Rectangle 120"/>
          <p:cNvSpPr/>
          <p:nvPr/>
        </p:nvSpPr>
        <p:spPr bwMode="auto">
          <a:xfrm>
            <a:off x="4800600" y="5181600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122" name="Straight Arrow Connector 121"/>
          <p:cNvCxnSpPr>
            <a:stCxn id="115" idx="3"/>
            <a:endCxn id="116" idx="1"/>
          </p:cNvCxnSpPr>
          <p:nvPr/>
        </p:nvCxnSpPr>
        <p:spPr bwMode="auto">
          <a:xfrm>
            <a:off x="1371600" y="5676900"/>
            <a:ext cx="3810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>
            <a:stCxn id="116" idx="3"/>
            <a:endCxn id="117" idx="1"/>
          </p:cNvCxnSpPr>
          <p:nvPr/>
        </p:nvCxnSpPr>
        <p:spPr bwMode="auto">
          <a:xfrm>
            <a:off x="2133600" y="5676900"/>
            <a:ext cx="3810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>
            <a:stCxn id="117" idx="3"/>
            <a:endCxn id="118" idx="1"/>
          </p:cNvCxnSpPr>
          <p:nvPr/>
        </p:nvCxnSpPr>
        <p:spPr bwMode="auto">
          <a:xfrm>
            <a:off x="2895600" y="5676900"/>
            <a:ext cx="3810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>
            <a:stCxn id="118" idx="3"/>
            <a:endCxn id="119" idx="1"/>
          </p:cNvCxnSpPr>
          <p:nvPr/>
        </p:nvCxnSpPr>
        <p:spPr bwMode="auto">
          <a:xfrm>
            <a:off x="3657600" y="5676900"/>
            <a:ext cx="3810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6" name="Straight Arrow Connector 125"/>
          <p:cNvCxnSpPr>
            <a:stCxn id="119" idx="3"/>
            <a:endCxn id="121" idx="1"/>
          </p:cNvCxnSpPr>
          <p:nvPr/>
        </p:nvCxnSpPr>
        <p:spPr bwMode="auto">
          <a:xfrm>
            <a:off x="4419600" y="5676900"/>
            <a:ext cx="3810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7" name="Straight Arrow Connector 126"/>
          <p:cNvCxnSpPr>
            <a:stCxn id="121" idx="3"/>
            <a:endCxn id="120" idx="1"/>
          </p:cNvCxnSpPr>
          <p:nvPr/>
        </p:nvCxnSpPr>
        <p:spPr bwMode="auto">
          <a:xfrm>
            <a:off x="5181600" y="5676900"/>
            <a:ext cx="3810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1" name="TextBox 130"/>
          <p:cNvSpPr txBox="1"/>
          <p:nvPr/>
        </p:nvSpPr>
        <p:spPr>
          <a:xfrm>
            <a:off x="217260" y="4182070"/>
            <a:ext cx="1416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C0504D"/>
                </a:solidFill>
                <a:ea typeface="ＭＳ Ｐゴシック" pitchFamily="-97" charset="-128"/>
              </a:rPr>
              <a:t>Question</a:t>
            </a:r>
            <a:endParaRPr lang="en-US" sz="2400" dirty="0">
              <a:solidFill>
                <a:srgbClr val="C0504D"/>
              </a:solidFill>
              <a:ea typeface="ＭＳ Ｐゴシック" pitchFamily="-97" charset="-128"/>
            </a:endParaRPr>
          </a:p>
        </p:txBody>
      </p:sp>
      <p:cxnSp>
        <p:nvCxnSpPr>
          <p:cNvPr id="132" name="Curved Connector 131"/>
          <p:cNvCxnSpPr>
            <a:stCxn id="120" idx="3"/>
          </p:cNvCxnSpPr>
          <p:nvPr/>
        </p:nvCxnSpPr>
        <p:spPr bwMode="auto">
          <a:xfrm flipV="1">
            <a:off x="5943600" y="3923607"/>
            <a:ext cx="566922" cy="1753293"/>
          </a:xfrm>
          <a:prstGeom prst="curvedConnector3">
            <a:avLst>
              <a:gd name="adj1" fmla="val 50000"/>
            </a:avLst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4" name="TextBox 133"/>
          <p:cNvSpPr txBox="1"/>
          <p:nvPr/>
        </p:nvSpPr>
        <p:spPr>
          <a:xfrm>
            <a:off x="272438" y="4182070"/>
            <a:ext cx="30187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C0504D"/>
                </a:solidFill>
                <a:ea typeface="ＭＳ Ｐゴシック" pitchFamily="-97" charset="-128"/>
              </a:rPr>
              <a:t>               Embedding</a:t>
            </a:r>
            <a:endParaRPr lang="en-US" sz="2400" dirty="0">
              <a:solidFill>
                <a:srgbClr val="C0504D"/>
              </a:solidFill>
              <a:ea typeface="ＭＳ Ｐゴシック" pitchFamily="-97" charset="-12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38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grpSp>
        <p:nvGrpSpPr>
          <p:cNvPr id="139" name="Group 138"/>
          <p:cNvGrpSpPr/>
          <p:nvPr/>
        </p:nvGrpSpPr>
        <p:grpSpPr>
          <a:xfrm>
            <a:off x="175080" y="3886200"/>
            <a:ext cx="6344058" cy="2971800"/>
            <a:chOff x="175080" y="3886200"/>
            <a:chExt cx="6344058" cy="2971800"/>
          </a:xfrm>
        </p:grpSpPr>
        <p:sp>
          <p:nvSpPr>
            <p:cNvPr id="140" name="Rectangle 139"/>
            <p:cNvSpPr/>
            <p:nvPr/>
          </p:nvSpPr>
          <p:spPr bwMode="auto">
            <a:xfrm>
              <a:off x="175080" y="3886200"/>
              <a:ext cx="6324600" cy="2971800"/>
            </a:xfrm>
            <a:prstGeom prst="rect">
              <a:avLst/>
            </a:prstGeom>
            <a:solidFill>
              <a:srgbClr val="FFFFFF">
                <a:alpha val="93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141" name="Picture 140"/>
            <p:cNvPicPr>
              <a:picLocks noChangeAspect="1"/>
            </p:cNvPicPr>
            <p:nvPr/>
          </p:nvPicPr>
          <p:blipFill rotWithShape="1">
            <a:blip r:embed="rId7"/>
            <a:srcRect l="33343" r="33995"/>
            <a:stretch/>
          </p:blipFill>
          <p:spPr>
            <a:xfrm>
              <a:off x="5105400" y="4191000"/>
              <a:ext cx="1413738" cy="228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063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Accuracy Metric</a:t>
            </a:r>
            <a:endParaRPr lang="en-US" dirty="0"/>
          </a:p>
        </p:txBody>
      </p:sp>
      <p:pic>
        <p:nvPicPr>
          <p:cNvPr id="7" name="Picture 6" descr="Screen Shot 2015-07-20 at 12.05.19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3562"/>
            <a:ext cx="9144000" cy="3665838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350567"/>
            <a:ext cx="8534400" cy="102981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39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43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325" y="4720212"/>
            <a:ext cx="8792275" cy="20839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dirty="0" smtClean="0"/>
              <a:t>Identify attributes of objects</a:t>
            </a:r>
          </a:p>
          <a:p>
            <a:pPr marL="457200" lvl="1" indent="0">
              <a:buNone/>
            </a:pPr>
            <a:endParaRPr lang="en-US" sz="2400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25" y="413645"/>
            <a:ext cx="5852647" cy="389786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4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112" y="413645"/>
            <a:ext cx="1805200" cy="3494470"/>
          </a:xfrm>
          <a:prstGeom prst="rect">
            <a:avLst/>
          </a:prstGeom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181684" y="456265"/>
            <a:ext cx="739543" cy="646331"/>
          </a:xfrm>
          <a:prstGeom prst="rect">
            <a:avLst/>
          </a:prstGeom>
          <a:solidFill>
            <a:schemeClr val="tx1">
              <a:alpha val="30196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FFFFFF"/>
                </a:solidFill>
              </a:rPr>
              <a:t>b</a:t>
            </a:r>
            <a:r>
              <a:rPr lang="en-US" b="1" dirty="0" smtClean="0">
                <a:solidFill>
                  <a:srgbClr val="FFFFFF"/>
                </a:solidFill>
              </a:rPr>
              <a:t>lue sky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529998" y="1791548"/>
            <a:ext cx="842288" cy="646331"/>
          </a:xfrm>
          <a:prstGeom prst="rect">
            <a:avLst/>
          </a:prstGeom>
          <a:solidFill>
            <a:schemeClr val="tx1">
              <a:alpha val="30196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FFFFFF"/>
                </a:solidFill>
              </a:rPr>
              <a:t>r</a:t>
            </a:r>
            <a:r>
              <a:rPr lang="en-US" b="1" dirty="0" smtClean="0">
                <a:solidFill>
                  <a:srgbClr val="FFFFFF"/>
                </a:solidFill>
              </a:rPr>
              <a:t>ed bus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2863729" y="1708741"/>
            <a:ext cx="848399" cy="646331"/>
          </a:xfrm>
          <a:prstGeom prst="rect">
            <a:avLst/>
          </a:prstGeom>
          <a:solidFill>
            <a:schemeClr val="tx1">
              <a:alpha val="30196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FFFFFF"/>
                </a:solidFill>
              </a:rPr>
              <a:t>m</a:t>
            </a:r>
            <a:r>
              <a:rPr lang="en-US" b="1" dirty="0" smtClean="0">
                <a:solidFill>
                  <a:srgbClr val="FFFFFF"/>
                </a:solidFill>
              </a:rPr>
              <a:t>any cars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2337027" y="573479"/>
            <a:ext cx="1253557" cy="646331"/>
          </a:xfrm>
          <a:prstGeom prst="rect">
            <a:avLst/>
          </a:prstGeom>
          <a:solidFill>
            <a:schemeClr val="tx1">
              <a:alpha val="30196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FFFFFF"/>
                </a:solidFill>
              </a:rPr>
              <a:t>g</a:t>
            </a:r>
            <a:r>
              <a:rPr lang="en-US" b="1" dirty="0" smtClean="0">
                <a:solidFill>
                  <a:srgbClr val="FFFFFF"/>
                </a:solidFill>
              </a:rPr>
              <a:t>reen stop light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1668927" y="3254656"/>
            <a:ext cx="1145715" cy="646331"/>
          </a:xfrm>
          <a:prstGeom prst="rect">
            <a:avLst/>
          </a:prstGeom>
          <a:solidFill>
            <a:schemeClr val="tx1">
              <a:alpha val="30196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>
                <a:solidFill>
                  <a:srgbClr val="FFFFFF"/>
                </a:solidFill>
              </a:rPr>
              <a:t>one bicycle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4872914" y="598311"/>
            <a:ext cx="1179058" cy="646331"/>
          </a:xfrm>
          <a:prstGeom prst="rect">
            <a:avLst/>
          </a:prstGeom>
          <a:solidFill>
            <a:schemeClr val="tx1">
              <a:alpha val="30196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FFFFFF"/>
                </a:solidFill>
              </a:rPr>
              <a:t>t</a:t>
            </a:r>
            <a:r>
              <a:rPr lang="en-US" b="1" dirty="0" smtClean="0">
                <a:solidFill>
                  <a:srgbClr val="FFFFFF"/>
                </a:solidFill>
              </a:rPr>
              <a:t>all building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442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Times New Roman" panose="02020603050405020304" pitchFamily="18" charset="0"/>
              </a:rPr>
              <a:t>Open-Ended Task Accuracies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40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41798" y="2099454"/>
            <a:ext cx="7032202" cy="3745466"/>
            <a:chOff x="1729493" y="2028441"/>
            <a:chExt cx="4869602" cy="285774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4904" y="2279923"/>
              <a:ext cx="4054191" cy="260626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493" y="2028441"/>
              <a:ext cx="815411" cy="2857748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3045460" y="6031468"/>
            <a:ext cx="170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Human</a:t>
            </a:r>
            <a:endParaRPr lang="en-US" sz="2000" dirty="0"/>
          </a:p>
        </p:txBody>
      </p:sp>
      <p:sp>
        <p:nvSpPr>
          <p:cNvPr id="25" name="TextBox 24"/>
          <p:cNvSpPr txBox="1"/>
          <p:nvPr/>
        </p:nvSpPr>
        <p:spPr>
          <a:xfrm>
            <a:off x="5831664" y="6031468"/>
            <a:ext cx="170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Machine</a:t>
            </a:r>
            <a:endParaRPr lang="en-US" sz="20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3959352" y="3368683"/>
            <a:ext cx="3127248" cy="637530"/>
            <a:chOff x="3959352" y="3368683"/>
            <a:chExt cx="3127248" cy="637530"/>
          </a:xfrm>
        </p:grpSpPr>
        <p:cxnSp>
          <p:nvCxnSpPr>
            <p:cNvPr id="29" name="Straight Connector 28"/>
            <p:cNvCxnSpPr/>
            <p:nvPr/>
          </p:nvCxnSpPr>
          <p:spPr>
            <a:xfrm flipH="1">
              <a:off x="3959352" y="4006213"/>
              <a:ext cx="199339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3959352" y="3377827"/>
              <a:ext cx="199339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5129784" y="3368683"/>
              <a:ext cx="0" cy="62179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5151120" y="3501158"/>
              <a:ext cx="68580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 smtClean="0">
                  <a:solidFill>
                    <a:srgbClr val="292934"/>
                  </a:solidFill>
                </a:rPr>
                <a:t>25.14</a:t>
              </a:r>
              <a:endParaRPr lang="en-US" sz="1500" dirty="0">
                <a:solidFill>
                  <a:srgbClr val="292934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791200" y="3385741"/>
              <a:ext cx="12954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solidFill>
                    <a:srgbClr val="FF0000"/>
                  </a:solidFill>
                </a:rPr>
                <a:t>room for </a:t>
              </a:r>
            </a:p>
            <a:p>
              <a:pPr algn="ctr"/>
              <a:r>
                <a:rPr lang="en-US" sz="1500" dirty="0">
                  <a:solidFill>
                    <a:srgbClr val="FF0000"/>
                  </a:solidFill>
                </a:rPr>
                <a:t>improvement</a:t>
              </a:r>
            </a:p>
          </p:txBody>
        </p:sp>
      </p:grpSp>
      <p:sp>
        <p:nvSpPr>
          <p:cNvPr id="17" name="Rectangle 16"/>
          <p:cNvSpPr/>
          <p:nvPr/>
        </p:nvSpPr>
        <p:spPr bwMode="auto">
          <a:xfrm>
            <a:off x="4968701" y="2386918"/>
            <a:ext cx="2916410" cy="397174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8" name="Content Placeholder 2"/>
          <p:cNvSpPr txBox="1">
            <a:spLocks/>
          </p:cNvSpPr>
          <p:nvPr/>
        </p:nvSpPr>
        <p:spPr>
          <a:xfrm>
            <a:off x="1089660" y="1528477"/>
            <a:ext cx="8122920" cy="4686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93A299"/>
              </a:buClr>
              <a:buNone/>
            </a:pPr>
            <a:r>
              <a:rPr lang="en-US" sz="2200" dirty="0">
                <a:solidFill>
                  <a:srgbClr val="292934"/>
                </a:solidFill>
                <a:cs typeface="Times New Roman" panose="02020603050405020304" pitchFamily="18" charset="0"/>
              </a:rPr>
              <a:t>Human vs. Machine performance</a:t>
            </a:r>
          </a:p>
        </p:txBody>
      </p:sp>
      <p:sp>
        <p:nvSpPr>
          <p:cNvPr id="41" name="Rectangle 40"/>
          <p:cNvSpPr/>
          <p:nvPr/>
        </p:nvSpPr>
        <p:spPr bwMode="auto">
          <a:xfrm>
            <a:off x="662848" y="1475761"/>
            <a:ext cx="8328752" cy="63461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3" name="Content Placeholder 2"/>
          <p:cNvSpPr txBox="1">
            <a:spLocks/>
          </p:cNvSpPr>
          <p:nvPr/>
        </p:nvSpPr>
        <p:spPr>
          <a:xfrm>
            <a:off x="-589456" y="1520564"/>
            <a:ext cx="8122920" cy="4686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93A299"/>
              </a:buClr>
              <a:buNone/>
            </a:pPr>
            <a:r>
              <a:rPr lang="en-US" sz="2200" dirty="0">
                <a:solidFill>
                  <a:srgbClr val="292934"/>
                </a:solidFill>
                <a:cs typeface="Times New Roman" panose="02020603050405020304" pitchFamily="18" charset="0"/>
              </a:rPr>
              <a:t>Human </a:t>
            </a:r>
            <a:r>
              <a:rPr lang="en-US" sz="2200" dirty="0" smtClean="0">
                <a:solidFill>
                  <a:srgbClr val="292934"/>
                </a:solidFill>
                <a:cs typeface="Times New Roman" panose="02020603050405020304" pitchFamily="18" charset="0"/>
              </a:rPr>
              <a:t>performance</a:t>
            </a:r>
            <a:endParaRPr lang="en-US" sz="2200" dirty="0">
              <a:solidFill>
                <a:srgbClr val="292934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62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38" grpId="0"/>
      <p:bldP spid="41" grpId="0" animBg="1"/>
      <p:bldP spid="43" grpId="0"/>
      <p:bldP spid="43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76200" y="3962400"/>
            <a:ext cx="9067800" cy="762000"/>
          </a:xfrm>
          <a:prstGeom prst="rect">
            <a:avLst/>
          </a:prstGeom>
          <a:solidFill>
            <a:srgbClr val="FFFFFF">
              <a:alpha val="93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200" dirty="0">
              <a:solidFill>
                <a:prstClr val="black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5334000" y="3276600"/>
            <a:ext cx="3810000" cy="609600"/>
          </a:xfrm>
          <a:prstGeom prst="rect">
            <a:avLst/>
          </a:prstGeom>
          <a:solidFill>
            <a:srgbClr val="FFFFFF">
              <a:alpha val="93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200" dirty="0">
              <a:solidFill>
                <a:prstClr val="black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6046" y="5530137"/>
            <a:ext cx="2447109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tIns="0" bIns="0" rtlCol="0">
            <a:spAutoFit/>
          </a:bodyPr>
          <a:lstStyle/>
          <a:p>
            <a:pPr defTabSz="457200"/>
            <a:r>
              <a:rPr lang="en-US" sz="2400" dirty="0" smtClean="0">
                <a:solidFill>
                  <a:srgbClr val="FF0000"/>
                </a:solidFill>
              </a:rPr>
              <a:t> Code available!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04211" y="5103513"/>
            <a:ext cx="62649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457200"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Multiple-Choice &gt; Open-Ended</a:t>
            </a:r>
          </a:p>
          <a:p>
            <a:pPr marL="342900" indent="-342900" defTabSz="457200"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Question alone does quite well</a:t>
            </a:r>
          </a:p>
          <a:p>
            <a:pPr marL="342900" indent="-342900" defTabSz="457200"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Image helps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3" y="1007786"/>
            <a:ext cx="9019133" cy="400361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62433" y="4593575"/>
            <a:ext cx="2700051" cy="28368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200" dirty="0">
              <a:solidFill>
                <a:prstClr val="black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03073" y="2119574"/>
            <a:ext cx="8949487" cy="2187000"/>
            <a:chOff x="103073" y="2011680"/>
            <a:chExt cx="8949487" cy="2294894"/>
          </a:xfrm>
        </p:grpSpPr>
        <p:sp>
          <p:nvSpPr>
            <p:cNvPr id="21" name="Rectangle 20"/>
            <p:cNvSpPr/>
            <p:nvPr/>
          </p:nvSpPr>
          <p:spPr bwMode="auto">
            <a:xfrm>
              <a:off x="123393" y="2011680"/>
              <a:ext cx="8929167" cy="119888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103073" y="3479800"/>
              <a:ext cx="8929167" cy="826774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24" name="Rectangle 23"/>
          <p:cNvSpPr/>
          <p:nvPr/>
        </p:nvSpPr>
        <p:spPr bwMode="auto">
          <a:xfrm>
            <a:off x="60958" y="2046664"/>
            <a:ext cx="9020607" cy="225991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62433" y="2046664"/>
            <a:ext cx="8978492" cy="2516429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11796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animBg="1"/>
      <p:bldP spid="13" grpId="0" uiExpand="1" animBg="1"/>
      <p:bldP spid="4" grpId="0" animBg="1"/>
      <p:bldP spid="9" grpId="0" uiExpand="1" build="p"/>
      <p:bldP spid="15" grpId="0" animBg="1"/>
      <p:bldP spid="24" grpId="0" animBg="1"/>
      <p:bldP spid="24" grpId="1" animBg="1"/>
      <p:bldP spid="25" grpId="0" animBg="1"/>
      <p:bldP spid="25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Common</a:t>
            </a:r>
            <a:r>
              <a:rPr lang="en-US" dirty="0"/>
              <a:t>s</a:t>
            </a:r>
            <a:r>
              <a:rPr lang="en-US" dirty="0" smtClean="0"/>
              <a:t>ense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05758"/>
            <a:ext cx="7886700" cy="4351338"/>
          </a:xfrm>
        </p:spPr>
        <p:txBody>
          <a:bodyPr/>
          <a:lstStyle/>
          <a:p>
            <a:r>
              <a:rPr lang="en-US" i="1" dirty="0" smtClean="0"/>
              <a:t>Does this person have 20/20 vision?</a:t>
            </a:r>
            <a:endParaRPr lang="en-US" i="1" dirty="0"/>
          </a:p>
        </p:txBody>
      </p:sp>
      <p:pic>
        <p:nvPicPr>
          <p:cNvPr id="6" name="Picture 5" descr="202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759" y="2205492"/>
            <a:ext cx="5534479" cy="415085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42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728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203200"/>
            <a:ext cx="91440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Does this question need commonsense?</a:t>
            </a:r>
            <a:endParaRPr lang="en-US" dirty="0"/>
          </a:p>
        </p:txBody>
      </p:sp>
      <p:pic>
        <p:nvPicPr>
          <p:cNvPr id="7" name="Picture 6" descr="Screen Shot 2015-07-20 at 12.44.18 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1190"/>
            <a:ext cx="9144000" cy="529961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43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9" y="2656205"/>
            <a:ext cx="4704081" cy="31385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5269" y="5867219"/>
            <a:ext cx="46812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Q: How many calories are in this pizza?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19292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" y="385439"/>
            <a:ext cx="92964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How old does a person need to be?</a:t>
            </a:r>
            <a:endParaRPr lang="en-US" dirty="0"/>
          </a:p>
        </p:txBody>
      </p:sp>
      <p:pic>
        <p:nvPicPr>
          <p:cNvPr id="7" name="Picture 6" descr="Screen Shot 2015-07-20 at 12.47.27 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6039"/>
            <a:ext cx="9144000" cy="471996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44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50" y="2301641"/>
            <a:ext cx="4817761" cy="31750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2603" y="5565930"/>
            <a:ext cx="46812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Q: How many calories are in this pizza?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7442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050" y="-1466"/>
            <a:ext cx="7886700" cy="1325563"/>
          </a:xfrm>
        </p:spPr>
        <p:txBody>
          <a:bodyPr/>
          <a:lstStyle/>
          <a:p>
            <a:r>
              <a:rPr lang="en-US" dirty="0" smtClean="0"/>
              <a:t>Most “commonsense” questions</a:t>
            </a:r>
            <a:endParaRPr lang="en-US" dirty="0"/>
          </a:p>
        </p:txBody>
      </p:sp>
      <p:pic>
        <p:nvPicPr>
          <p:cNvPr id="10" name="Picture 9" descr="Screen Shot 2015-07-20 at 12.57.46 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5015"/>
            <a:ext cx="9144000" cy="2631619"/>
          </a:xfrm>
          <a:prstGeom prst="rect">
            <a:avLst/>
          </a:prstGeom>
        </p:spPr>
      </p:pic>
      <p:pic>
        <p:nvPicPr>
          <p:cNvPr id="12" name="Picture 11" descr="Screen Shot 2015-07-20 at 12.58.34 A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2509"/>
            <a:ext cx="9144000" cy="263796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45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213" y="4383629"/>
            <a:ext cx="2039405" cy="108686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6913418" y="4383629"/>
            <a:ext cx="2078182" cy="1199753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363" y="4387173"/>
            <a:ext cx="1989273" cy="82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72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0" y="0"/>
            <a:ext cx="7886700" cy="1325563"/>
          </a:xfrm>
        </p:spPr>
        <p:txBody>
          <a:bodyPr/>
          <a:lstStyle/>
          <a:p>
            <a:r>
              <a:rPr lang="en-US" dirty="0" smtClean="0"/>
              <a:t>Least “commonsense” questions</a:t>
            </a:r>
            <a:endParaRPr lang="en-US" dirty="0"/>
          </a:p>
        </p:txBody>
      </p:sp>
      <p:pic>
        <p:nvPicPr>
          <p:cNvPr id="7" name="Picture 6" descr="Screen Shot 2015-07-20 at 12.55.46 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0"/>
            <a:ext cx="9144000" cy="2515660"/>
          </a:xfrm>
          <a:prstGeom prst="rect">
            <a:avLst/>
          </a:prstGeom>
        </p:spPr>
      </p:pic>
      <p:pic>
        <p:nvPicPr>
          <p:cNvPr id="10" name="Picture 9" descr="Screen Shot 2015-07-20 at 12.56.09 A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5516"/>
            <a:ext cx="9144000" cy="253186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46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41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Spectrum</a:t>
            </a:r>
            <a:endParaRPr lang="en-US" dirty="0"/>
          </a:p>
        </p:txBody>
      </p:sp>
      <p:pic>
        <p:nvPicPr>
          <p:cNvPr id="6" name="Picture 5" descr="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00632"/>
            <a:ext cx="9144000" cy="24095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38400" t="33333" r="46600"/>
          <a:stretch/>
        </p:blipFill>
        <p:spPr>
          <a:xfrm>
            <a:off x="2495155" y="1348102"/>
            <a:ext cx="511282" cy="158611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648388" y="723290"/>
            <a:ext cx="618965" cy="2210923"/>
            <a:chOff x="2286000" y="228600"/>
            <a:chExt cx="734053" cy="27432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l="23600" r="61600"/>
            <a:stretch/>
          </p:blipFill>
          <p:spPr>
            <a:xfrm>
              <a:off x="2438400" y="228600"/>
              <a:ext cx="581653" cy="274320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 bwMode="auto">
            <a:xfrm>
              <a:off x="2286000" y="2667000"/>
              <a:ext cx="228600" cy="1524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47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306" y="980817"/>
            <a:ext cx="676811" cy="19533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466" y="723290"/>
            <a:ext cx="989408" cy="22773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403" y="228600"/>
            <a:ext cx="837021" cy="270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76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418972"/>
              </p:ext>
            </p:extLst>
          </p:nvPr>
        </p:nvGraphicFramePr>
        <p:xfrm>
          <a:off x="2426043" y="228600"/>
          <a:ext cx="4267200" cy="6613995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133600"/>
                <a:gridCol w="2133600"/>
              </a:tblGrid>
              <a:tr h="49701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Question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Average Age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2893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what brand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12.5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2893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why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11.18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2893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what type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11.04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2893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what kind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10.55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2893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is this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10.13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2893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what does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10.06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2893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what time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9.81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2893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who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9.58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2893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where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9.54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2893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which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9.32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2893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does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9.29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2893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do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9.23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2893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what is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9.11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2893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what are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9.04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2893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are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8.65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2893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is the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8.52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2893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is there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8.24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2893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what sport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8.06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2893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how many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7.67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292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what animal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6.74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2893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what color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6.6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48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57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VQA 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1948"/>
            <a:ext cx="8229600" cy="5384799"/>
          </a:xfrm>
        </p:spPr>
        <p:txBody>
          <a:bodyPr>
            <a:normAutofit/>
          </a:bodyPr>
          <a:lstStyle/>
          <a:p>
            <a:r>
              <a:rPr lang="en-US" dirty="0" smtClean="0"/>
              <a:t>Average “age of questions” = 8.98 years.</a:t>
            </a:r>
            <a:endParaRPr lang="en-US" dirty="0"/>
          </a:p>
          <a:p>
            <a:r>
              <a:rPr lang="en-US" dirty="0"/>
              <a:t>Our </a:t>
            </a:r>
            <a:r>
              <a:rPr lang="en-US" dirty="0" smtClean="0"/>
              <a:t>model </a:t>
            </a:r>
            <a:r>
              <a:rPr lang="en-US" dirty="0"/>
              <a:t>=* 4.74 years old!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sz="1900" dirty="0" smtClean="0"/>
          </a:p>
          <a:p>
            <a:pPr marL="0" indent="0">
              <a:buNone/>
            </a:pPr>
            <a:endParaRPr lang="en-US" sz="1900" dirty="0"/>
          </a:p>
          <a:p>
            <a:pPr marL="0" indent="0">
              <a:buNone/>
            </a:pPr>
            <a:r>
              <a:rPr lang="en-US" sz="1900" dirty="0" smtClean="0"/>
              <a:t>* age as estimated by untrained crowd-sourced workers</a:t>
            </a:r>
            <a:endParaRPr lang="en-US" sz="19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8671" y="2073107"/>
            <a:ext cx="5105400" cy="339758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49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57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325" y="4720212"/>
            <a:ext cx="8792275" cy="20839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dirty="0" smtClean="0"/>
              <a:t>Identify activities in scene</a:t>
            </a:r>
          </a:p>
          <a:p>
            <a:pPr marL="457200" lvl="1" indent="0">
              <a:buNone/>
            </a:pPr>
            <a:endParaRPr lang="en-US" sz="2400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25" y="413645"/>
            <a:ext cx="5852647" cy="389786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5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112" y="413645"/>
            <a:ext cx="1805200" cy="3494470"/>
          </a:xfrm>
          <a:prstGeom prst="rect">
            <a:avLst/>
          </a:prstGeom>
        </p:spPr>
      </p:pic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814199" y="2725026"/>
            <a:ext cx="2622771" cy="646331"/>
          </a:xfrm>
          <a:prstGeom prst="rect">
            <a:avLst/>
          </a:prstGeom>
          <a:solidFill>
            <a:schemeClr val="tx1">
              <a:alpha val="30196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FFFFFF"/>
                </a:solidFill>
              </a:rPr>
              <a:t>p</a:t>
            </a:r>
            <a:r>
              <a:rPr lang="en-US" b="1" dirty="0" smtClean="0">
                <a:solidFill>
                  <a:srgbClr val="FFFFFF"/>
                </a:solidFill>
              </a:rPr>
              <a:t>erson wearing a helmet riding bicycle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4212771" y="2078695"/>
            <a:ext cx="1626375" cy="646331"/>
          </a:xfrm>
          <a:prstGeom prst="rect">
            <a:avLst/>
          </a:prstGeom>
          <a:solidFill>
            <a:schemeClr val="tx1">
              <a:alpha val="30196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FFFFFF"/>
                </a:solidFill>
              </a:rPr>
              <a:t>m</a:t>
            </a:r>
            <a:r>
              <a:rPr lang="en-US" b="1" dirty="0" smtClean="0">
                <a:solidFill>
                  <a:srgbClr val="FFFFFF"/>
                </a:solidFill>
              </a:rPr>
              <a:t>an walking on sidewalk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23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42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VQA Common sense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2750"/>
            <a:ext cx="8229600" cy="5413998"/>
          </a:xfrm>
        </p:spPr>
        <p:txBody>
          <a:bodyPr>
            <a:normAutofit/>
          </a:bodyPr>
          <a:lstStyle/>
          <a:p>
            <a:r>
              <a:rPr lang="en-US" dirty="0"/>
              <a:t>Average common sense required = 31</a:t>
            </a:r>
            <a:r>
              <a:rPr lang="en-US" dirty="0" smtClean="0"/>
              <a:t>%.</a:t>
            </a:r>
          </a:p>
          <a:p>
            <a:r>
              <a:rPr lang="en-US" dirty="0" smtClean="0"/>
              <a:t>Our best algorithm has* 17% common sense!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sz="1900" dirty="0" smtClean="0"/>
          </a:p>
          <a:p>
            <a:pPr marL="0" indent="0">
              <a:buNone/>
            </a:pPr>
            <a:r>
              <a:rPr lang="en-US" sz="1900" dirty="0" smtClean="0"/>
              <a:t>* as estimated by untrained crowd-sourced workers</a:t>
            </a:r>
            <a:endParaRPr lang="en-US" sz="19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623" y="2171700"/>
            <a:ext cx="4051300" cy="31581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50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729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571499" y="570017"/>
            <a:ext cx="8229600" cy="5905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cs typeface="Times New Roman" panose="02020603050405020304" pitchFamily="18" charset="0"/>
              </a:rPr>
              <a:t>VQA Challenges on </a:t>
            </a:r>
          </a:p>
          <a:p>
            <a:pPr algn="ctr"/>
            <a:r>
              <a:rPr lang="en-US" sz="3000" dirty="0" smtClean="0">
                <a:solidFill>
                  <a:srgbClr val="1100F0"/>
                </a:solidFill>
                <a:cs typeface="Times New Roman" panose="02020603050405020304" pitchFamily="18" charset="0"/>
              </a:rPr>
              <a:t>www.codalab.org</a:t>
            </a:r>
            <a:endParaRPr lang="en-US" sz="3000" dirty="0">
              <a:solidFill>
                <a:srgbClr val="1100F0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448" y="1389167"/>
            <a:ext cx="5267703" cy="5240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51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16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796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VQA Challenge @ CVPR16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8019"/>
            <a:ext cx="9144000" cy="4278812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52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78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27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VQA Challenge @ CVPR16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228600" y="970970"/>
            <a:ext cx="8686800" cy="5605388"/>
            <a:chOff x="0" y="987141"/>
            <a:chExt cx="9144000" cy="661440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01249"/>
              <a:ext cx="9144000" cy="450029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87141"/>
              <a:ext cx="9144000" cy="2114108"/>
            </a:xfrm>
            <a:prstGeom prst="rect">
              <a:avLst/>
            </a:prstGeom>
          </p:spPr>
        </p:pic>
      </p:grpSp>
      <p:sp>
        <p:nvSpPr>
          <p:cNvPr id="18" name="TextBox 17"/>
          <p:cNvSpPr txBox="1"/>
          <p:nvPr/>
        </p:nvSpPr>
        <p:spPr>
          <a:xfrm>
            <a:off x="6422924" y="2098873"/>
            <a:ext cx="2418736" cy="492443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FF0000"/>
                </a:solidFill>
              </a:rPr>
              <a:t>c</a:t>
            </a:r>
            <a:r>
              <a:rPr lang="en-US" sz="2600" dirty="0" smtClean="0">
                <a:solidFill>
                  <a:srgbClr val="FF0000"/>
                </a:solidFill>
              </a:rPr>
              <a:t>ode available!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911036" y="4656650"/>
            <a:ext cx="908501" cy="27432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 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65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27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VQA </a:t>
            </a:r>
            <a:r>
              <a:rPr lang="en-US" dirty="0" smtClean="0"/>
              <a:t>Workshop </a:t>
            </a:r>
            <a:r>
              <a:rPr lang="en-US" dirty="0"/>
              <a:t>@ CVPR16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8401"/>
            <a:ext cx="9144000" cy="450802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54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22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Papers using VQA</a:t>
            </a:r>
            <a:endParaRPr lang="en-US" dirty="0"/>
          </a:p>
        </p:txBody>
      </p:sp>
      <p:pic>
        <p:nvPicPr>
          <p:cNvPr id="8" name="Picture 7" descr="Screen Shot 2015-12-11 at 1.25.07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471" y="1143000"/>
            <a:ext cx="3553128" cy="1143000"/>
          </a:xfrm>
          <a:prstGeom prst="rect">
            <a:avLst/>
          </a:prstGeom>
        </p:spPr>
      </p:pic>
      <p:pic>
        <p:nvPicPr>
          <p:cNvPr id="9" name="Picture 8" descr="Screen Shot 2015-12-11 at 1.26.52 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50" y="3962400"/>
            <a:ext cx="3829050" cy="1143000"/>
          </a:xfrm>
          <a:prstGeom prst="rect">
            <a:avLst/>
          </a:prstGeom>
        </p:spPr>
      </p:pic>
      <p:pic>
        <p:nvPicPr>
          <p:cNvPr id="11" name="Picture 10" descr="Screen Shot 2015-12-11 at 1.26.58 A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4693325" cy="1143000"/>
          </a:xfrm>
          <a:prstGeom prst="rect">
            <a:avLst/>
          </a:prstGeom>
        </p:spPr>
      </p:pic>
      <p:pic>
        <p:nvPicPr>
          <p:cNvPr id="13" name="Picture 12" descr="Screen Shot 2015-12-11 at 1.27.14 A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0800"/>
            <a:ext cx="4231532" cy="914400"/>
          </a:xfrm>
          <a:prstGeom prst="rect">
            <a:avLst/>
          </a:prstGeom>
        </p:spPr>
      </p:pic>
      <p:pic>
        <p:nvPicPr>
          <p:cNvPr id="14" name="Picture 13" descr="Screen Shot 2015-12-11 at 1.31.09 AM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51" y="5410200"/>
            <a:ext cx="6311349" cy="1143000"/>
          </a:xfrm>
          <a:prstGeom prst="rect">
            <a:avLst/>
          </a:prstGeom>
        </p:spPr>
      </p:pic>
      <p:pic>
        <p:nvPicPr>
          <p:cNvPr id="15" name="Picture 14" descr="Screen Shot 2015-12-11 at 1.29.37 AM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2400"/>
            <a:ext cx="5196664" cy="1143000"/>
          </a:xfrm>
          <a:prstGeom prst="rect">
            <a:avLst/>
          </a:prstGeom>
        </p:spPr>
      </p:pic>
      <p:pic>
        <p:nvPicPr>
          <p:cNvPr id="16" name="Picture 15" descr="Screen Shot 2015-12-11 at 1.27.23 AM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115" y="2590800"/>
            <a:ext cx="4101885" cy="914400"/>
          </a:xfrm>
          <a:prstGeom prst="rect">
            <a:avLst/>
          </a:prstGeom>
        </p:spPr>
      </p:pic>
      <p:pic>
        <p:nvPicPr>
          <p:cNvPr id="12" name="Picture 11" descr="Screen Shot 2015-12-11 at 1.27.05 AM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2" y="5410200"/>
            <a:ext cx="3424654" cy="1143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286000" y="3352801"/>
            <a:ext cx="4038600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 smtClean="0">
                <a:solidFill>
                  <a:prstClr val="black"/>
                </a:solidFill>
              </a:rPr>
              <a:t>… and many more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55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50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my_documents\santol\Dropbox\2015_iccv_vqa\presentations\20151009_ICCV_Spotlight\vqa_pag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48" y="1406524"/>
            <a:ext cx="8500526" cy="4321175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43448" y="2156347"/>
            <a:ext cx="8500526" cy="3571352"/>
            <a:chOff x="343448" y="2156347"/>
            <a:chExt cx="8500526" cy="3571352"/>
          </a:xfrm>
        </p:grpSpPr>
        <p:sp>
          <p:nvSpPr>
            <p:cNvPr id="2" name="Rectangle 1"/>
            <p:cNvSpPr/>
            <p:nvPr/>
          </p:nvSpPr>
          <p:spPr>
            <a:xfrm>
              <a:off x="343448" y="2156347"/>
              <a:ext cx="8500526" cy="3571352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2088960" y="2885448"/>
              <a:ext cx="5397690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/>
              <a:r>
                <a:rPr lang="en-US" sz="3200" dirty="0"/>
                <a:t>Dataset: &gt;1k downloads</a:t>
              </a:r>
            </a:p>
            <a:p>
              <a:pPr algn="ctr" defTabSz="457200"/>
              <a:r>
                <a:rPr lang="en-US" sz="3200" dirty="0"/>
                <a:t>Code: &gt;1.5k views</a:t>
              </a:r>
            </a:p>
            <a:p>
              <a:pPr algn="ctr" defTabSz="457200"/>
              <a:r>
                <a:rPr lang="en-US" sz="3200" dirty="0"/>
                <a:t>Academia, industry, start ups</a:t>
              </a: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56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22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VQA: Visual Question Answering</a:t>
            </a:r>
          </a:p>
          <a:p>
            <a:pPr lvl="1"/>
            <a:r>
              <a:rPr lang="en-US" dirty="0" smtClean="0"/>
              <a:t>The next “grand challenge” in vision, language, AI</a:t>
            </a:r>
          </a:p>
          <a:p>
            <a:endParaRPr lang="en-US" dirty="0"/>
          </a:p>
          <a:p>
            <a:r>
              <a:rPr lang="en-US" dirty="0" smtClean="0"/>
              <a:t>Spectrum: Easy to Difficult</a:t>
            </a:r>
          </a:p>
          <a:p>
            <a:pPr lvl="1"/>
            <a:r>
              <a:rPr lang="en-US" dirty="0" smtClean="0"/>
              <a:t>“What room is this?” </a:t>
            </a:r>
            <a:r>
              <a:rPr lang="en-US" dirty="0" smtClean="0">
                <a:sym typeface="Wingdings"/>
              </a:rPr>
              <a:t> Scene Recognition</a:t>
            </a:r>
          </a:p>
          <a:p>
            <a:pPr lvl="1"/>
            <a:r>
              <a:rPr lang="en-US" dirty="0" smtClean="0">
                <a:sym typeface="Wingdings"/>
              </a:rPr>
              <a:t>“How many …”  Object Recognition</a:t>
            </a:r>
          </a:p>
          <a:p>
            <a:pPr lvl="1"/>
            <a:r>
              <a:rPr lang="en-US" dirty="0" smtClean="0">
                <a:sym typeface="Wingdings"/>
              </a:rPr>
              <a:t>…</a:t>
            </a:r>
          </a:p>
          <a:p>
            <a:pPr lvl="1"/>
            <a:r>
              <a:rPr lang="en-US" dirty="0" smtClean="0">
                <a:sym typeface="Wingdings"/>
              </a:rPr>
              <a:t>“Does this person have 20/20 vision”  Common sense</a:t>
            </a:r>
          </a:p>
          <a:p>
            <a:endParaRPr lang="en-US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Exciting times ahead!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57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58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0742"/>
            <a:ext cx="9144000" cy="1143000"/>
          </a:xfrm>
        </p:spPr>
        <p:txBody>
          <a:bodyPr/>
          <a:lstStyle/>
          <a:p>
            <a:pPr algn="ctr"/>
            <a:r>
              <a:rPr lang="en-US" dirty="0" smtClean="0"/>
              <a:t>VQA Team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" y="2899823"/>
            <a:ext cx="2137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 smtClean="0"/>
              <a:t>Aishwarya</a:t>
            </a:r>
            <a:r>
              <a:rPr lang="en-US" sz="1800" dirty="0" smtClean="0"/>
              <a:t> </a:t>
            </a:r>
            <a:r>
              <a:rPr lang="en-US" sz="1800" dirty="0" err="1" smtClean="0"/>
              <a:t>Agrawal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smtClean="0"/>
              <a:t>Virginia Tech</a:t>
            </a:r>
            <a:endParaRPr lang="en-US" sz="1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9286" y="4076393"/>
            <a:ext cx="1600200" cy="1600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758" y="4083183"/>
            <a:ext cx="1600200" cy="1600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b="20707"/>
          <a:stretch/>
        </p:blipFill>
        <p:spPr>
          <a:xfrm>
            <a:off x="2711354" y="4076393"/>
            <a:ext cx="1516222" cy="16002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-74376" y="5683384"/>
            <a:ext cx="2284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Meg Mitchell</a:t>
            </a:r>
            <a:br>
              <a:rPr lang="en-US" sz="1800" dirty="0" smtClean="0"/>
            </a:br>
            <a:r>
              <a:rPr lang="en-US" sz="1800" dirty="0" smtClean="0"/>
              <a:t>Microsoft Research</a:t>
            </a:r>
            <a:endParaRPr lang="en-US" sz="1800" dirty="0"/>
          </a:p>
        </p:txBody>
      </p:sp>
      <p:sp>
        <p:nvSpPr>
          <p:cNvPr id="15" name="TextBox 14"/>
          <p:cNvSpPr txBox="1"/>
          <p:nvPr/>
        </p:nvSpPr>
        <p:spPr>
          <a:xfrm>
            <a:off x="5138183" y="5683383"/>
            <a:ext cx="1601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Dhruv Batra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smtClean="0"/>
              <a:t>Virginia Tech</a:t>
            </a:r>
            <a:endParaRPr lang="en-US" sz="1800" dirty="0"/>
          </a:p>
        </p:txBody>
      </p:sp>
      <p:sp>
        <p:nvSpPr>
          <p:cNvPr id="16" name="TextBox 15"/>
          <p:cNvSpPr txBox="1"/>
          <p:nvPr/>
        </p:nvSpPr>
        <p:spPr>
          <a:xfrm>
            <a:off x="2361295" y="5683383"/>
            <a:ext cx="2271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Larry </a:t>
            </a:r>
            <a:r>
              <a:rPr lang="en-US" sz="1800" dirty="0" err="1" smtClean="0"/>
              <a:t>Zitnick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Facebook AI Research</a:t>
            </a:r>
            <a:endParaRPr lang="en-US" sz="1800" dirty="0"/>
          </a:p>
        </p:txBody>
      </p:sp>
      <p:grpSp>
        <p:nvGrpSpPr>
          <p:cNvPr id="6" name="Group 5"/>
          <p:cNvGrpSpPr/>
          <p:nvPr/>
        </p:nvGrpSpPr>
        <p:grpSpPr>
          <a:xfrm>
            <a:off x="2489730" y="1272024"/>
            <a:ext cx="2014855" cy="2254669"/>
            <a:chOff x="4930849" y="1278334"/>
            <a:chExt cx="2014855" cy="2254669"/>
          </a:xfrm>
        </p:grpSpPr>
        <p:sp>
          <p:nvSpPr>
            <p:cNvPr id="20" name="TextBox 19"/>
            <p:cNvSpPr txBox="1"/>
            <p:nvPr/>
          </p:nvSpPr>
          <p:spPr>
            <a:xfrm>
              <a:off x="4930849" y="2886672"/>
              <a:ext cx="20148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err="1" smtClean="0"/>
                <a:t>Jiasen</a:t>
              </a:r>
              <a:r>
                <a:rPr lang="en-US" sz="1800" dirty="0" smtClean="0"/>
                <a:t> Lu</a:t>
              </a:r>
              <a:br>
                <a:rPr lang="en-US" sz="1800" dirty="0" smtClean="0"/>
              </a:br>
              <a:r>
                <a:rPr lang="en-US" sz="1800" dirty="0" smtClean="0"/>
                <a:t>Virginia Tech</a:t>
              </a:r>
              <a:endParaRPr lang="en-US" sz="1800" dirty="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39287" y="1278334"/>
              <a:ext cx="1600200" cy="1600200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4484" y="4083182"/>
            <a:ext cx="1600200" cy="16002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400719" y="5683383"/>
            <a:ext cx="1601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Devi Parikh</a:t>
            </a:r>
            <a:br>
              <a:rPr lang="en-US" sz="1800" dirty="0" smtClean="0"/>
            </a:br>
            <a:r>
              <a:rPr lang="en-US" sz="1800" dirty="0" smtClean="0"/>
              <a:t>Virginia Tech</a:t>
            </a:r>
            <a:endParaRPr lang="en-US" sz="1800" dirty="0"/>
          </a:p>
        </p:txBody>
      </p:sp>
      <p:grpSp>
        <p:nvGrpSpPr>
          <p:cNvPr id="9" name="Group 8"/>
          <p:cNvGrpSpPr/>
          <p:nvPr/>
        </p:nvGrpSpPr>
        <p:grpSpPr>
          <a:xfrm>
            <a:off x="4856580" y="1274873"/>
            <a:ext cx="2058519" cy="2271281"/>
            <a:chOff x="2390631" y="1299623"/>
            <a:chExt cx="2058519" cy="2271281"/>
          </a:xfrm>
        </p:grpSpPr>
        <p:sp>
          <p:nvSpPr>
            <p:cNvPr id="5" name="TextBox 4"/>
            <p:cNvSpPr txBox="1"/>
            <p:nvPr/>
          </p:nvSpPr>
          <p:spPr>
            <a:xfrm>
              <a:off x="2390631" y="2924573"/>
              <a:ext cx="20585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smtClean="0"/>
                <a:t>Stanislaw </a:t>
              </a:r>
              <a:r>
                <a:rPr lang="en-US" sz="1800" dirty="0" err="1" smtClean="0"/>
                <a:t>Antol</a:t>
              </a:r>
              <a:r>
                <a:rPr lang="en-US" sz="1800" dirty="0"/>
                <a:t/>
              </a:r>
              <a:br>
                <a:rPr lang="en-US" sz="1800" dirty="0"/>
              </a:br>
              <a:r>
                <a:rPr lang="en-US" sz="1800" dirty="0" smtClean="0"/>
                <a:t>Virginia Tech</a:t>
              </a:r>
              <a:endParaRPr lang="en-US" sz="1800" dirty="0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711354" y="1299623"/>
              <a:ext cx="1600200" cy="1600200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55255" y="1280108"/>
            <a:ext cx="1532049" cy="1600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315202" y="2886669"/>
            <a:ext cx="1818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 smtClean="0"/>
              <a:t>Akrit</a:t>
            </a:r>
            <a:r>
              <a:rPr lang="en-US" sz="1800" dirty="0" smtClean="0"/>
              <a:t> </a:t>
            </a:r>
            <a:r>
              <a:rPr lang="en-US" sz="1800" dirty="0" err="1" smtClean="0"/>
              <a:t>Mohapatra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Virginia Tech</a:t>
            </a:r>
            <a:br>
              <a:rPr lang="en-US" sz="1800" dirty="0" smtClean="0"/>
            </a:br>
            <a:r>
              <a:rPr lang="en-US" sz="1800" dirty="0" smtClean="0"/>
              <a:t>Webmaster</a:t>
            </a:r>
            <a:endParaRPr lang="en-US" sz="1800" dirty="0"/>
          </a:p>
        </p:txBody>
      </p:sp>
      <p:pic>
        <p:nvPicPr>
          <p:cNvPr id="3" name="Picture 2" descr="CVMLP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30" y="1297211"/>
            <a:ext cx="1291002" cy="1600200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58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5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Closing Remarks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CloudCV</a:t>
            </a:r>
            <a:r>
              <a:rPr lang="en-US" dirty="0" smtClean="0"/>
              <a:t> VQA Exhibition: Booth 101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/>
              <a:t>Contact email: </a:t>
            </a:r>
            <a:r>
              <a:rPr lang="en-US" dirty="0">
                <a:hlinkClick r:id="rId3"/>
              </a:rPr>
              <a:t>aish@vt.edu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Please </a:t>
            </a:r>
            <a:r>
              <a:rPr lang="en-US" dirty="0"/>
              <a:t>complete the Presenter Evaluation sent to you by email or through the GTC Mobile App. Your feedback is important!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59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803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325" y="4720212"/>
            <a:ext cx="8792275" cy="20839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dirty="0" smtClean="0"/>
              <a:t>Identify the scene</a:t>
            </a:r>
          </a:p>
          <a:p>
            <a:pPr marL="457200" lvl="1" indent="0">
              <a:buNone/>
            </a:pPr>
            <a:endParaRPr lang="en-US" sz="2400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25" y="413645"/>
            <a:ext cx="5852647" cy="389786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6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112" y="413645"/>
            <a:ext cx="1805200" cy="3494470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351314" y="1897712"/>
            <a:ext cx="1780919" cy="400110"/>
          </a:xfrm>
          <a:prstGeom prst="rect">
            <a:avLst/>
          </a:prstGeom>
          <a:solidFill>
            <a:schemeClr val="tx1">
              <a:alpha val="30196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rgbClr val="FFFFFF"/>
                </a:solidFill>
              </a:rPr>
              <a:t>s</a:t>
            </a:r>
            <a:r>
              <a:rPr lang="en-US" sz="2000" b="1" dirty="0" smtClean="0">
                <a:solidFill>
                  <a:srgbClr val="FFFFFF"/>
                </a:solidFill>
              </a:rPr>
              <a:t>treet </a:t>
            </a:r>
            <a:r>
              <a:rPr lang="en-US" sz="2000" b="1" dirty="0">
                <a:solidFill>
                  <a:srgbClr val="FFFFFF"/>
                </a:solidFill>
              </a:rPr>
              <a:t>s</a:t>
            </a:r>
            <a:r>
              <a:rPr lang="en-US" sz="2000" b="1" dirty="0" smtClean="0">
                <a:solidFill>
                  <a:srgbClr val="FFFFFF"/>
                </a:solidFill>
              </a:rPr>
              <a:t>cene</a:t>
            </a:r>
            <a:endParaRPr lang="en-US" sz="2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240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83945"/>
            <a:ext cx="7886700" cy="4351338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000" dirty="0" smtClean="0"/>
              <a:t>Thanks!</a:t>
            </a:r>
          </a:p>
          <a:p>
            <a:pPr algn="ctr"/>
            <a:endParaRPr lang="en-US" sz="4000" dirty="0"/>
          </a:p>
          <a:p>
            <a:pPr marL="0" indent="0" algn="ctr">
              <a:buNone/>
            </a:pPr>
            <a:r>
              <a:rPr lang="en-US" sz="4000" dirty="0" smtClean="0"/>
              <a:t>Questions?</a:t>
            </a:r>
            <a:endParaRPr lang="en-US" sz="4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60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49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Visual Question Answering (VQA)</a:t>
            </a:r>
            <a:endParaRPr lang="en-US" dirty="0"/>
          </a:p>
        </p:txBody>
      </p:sp>
      <p:pic>
        <p:nvPicPr>
          <p:cNvPr id="6" name="vqa_demo_hq_2x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066800"/>
            <a:ext cx="9144000" cy="51435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61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08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200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325" y="4720212"/>
            <a:ext cx="8792275" cy="20839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dirty="0" smtClean="0"/>
              <a:t>Identify the name of the scene</a:t>
            </a:r>
          </a:p>
          <a:p>
            <a:pPr marL="457200" lvl="1" indent="0">
              <a:buNone/>
            </a:pPr>
            <a:endParaRPr lang="en-US" sz="2400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25" y="413645"/>
            <a:ext cx="5852647" cy="389786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7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112" y="413645"/>
            <a:ext cx="1805200" cy="3494470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351314" y="1897712"/>
            <a:ext cx="2068286" cy="400110"/>
          </a:xfrm>
          <a:prstGeom prst="rect">
            <a:avLst/>
          </a:prstGeom>
          <a:solidFill>
            <a:schemeClr val="tx1">
              <a:alpha val="30196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 smtClean="0">
                <a:solidFill>
                  <a:srgbClr val="FFFFFF"/>
                </a:solidFill>
              </a:rPr>
              <a:t>Octavia street</a:t>
            </a:r>
            <a:endParaRPr lang="en-US" sz="2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84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325" y="4720212"/>
            <a:ext cx="8792275" cy="20839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dirty="0" smtClean="0"/>
              <a:t>Describe the scene</a:t>
            </a:r>
          </a:p>
          <a:p>
            <a:pPr marL="457200" lvl="1" indent="0">
              <a:buNone/>
            </a:pPr>
            <a:endParaRPr lang="en-US" sz="2400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25" y="413645"/>
            <a:ext cx="5852647" cy="389786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8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112" y="413645"/>
            <a:ext cx="1805200" cy="3494470"/>
          </a:xfrm>
          <a:prstGeom prst="rect">
            <a:avLst/>
          </a:prstGeom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328057" y="1837714"/>
            <a:ext cx="3886201" cy="646331"/>
          </a:xfrm>
          <a:prstGeom prst="rect">
            <a:avLst/>
          </a:prstGeom>
          <a:solidFill>
            <a:schemeClr val="tx1">
              <a:alpha val="30196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>
                <a:solidFill>
                  <a:srgbClr val="FFFFFF"/>
                </a:solidFill>
              </a:rPr>
              <a:t>A person on bike going through green light with bus nearby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45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Progress so far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5257800"/>
          </a:xfrm>
        </p:spPr>
        <p:txBody>
          <a:bodyPr/>
          <a:lstStyle/>
          <a:p>
            <a:r>
              <a:rPr lang="en-US" dirty="0"/>
              <a:t>Identify objects and activities in </a:t>
            </a:r>
            <a:r>
              <a:rPr lang="en-US" dirty="0" smtClean="0"/>
              <a:t>scene</a:t>
            </a:r>
          </a:p>
          <a:p>
            <a:pPr marL="457200" lvl="1" indent="0">
              <a:buNone/>
            </a:pPr>
            <a:r>
              <a:rPr lang="en-US" sz="2200" dirty="0" smtClean="0"/>
              <a:t>Image Classification/ Object Detection</a:t>
            </a:r>
          </a:p>
          <a:p>
            <a:pPr marL="457200" lvl="1" indent="0">
              <a:buNone/>
            </a:pPr>
            <a:endParaRPr lang="en-US" sz="3000" dirty="0" smtClean="0"/>
          </a:p>
          <a:p>
            <a:r>
              <a:rPr lang="en-US" dirty="0"/>
              <a:t>Describe the scene </a:t>
            </a:r>
          </a:p>
          <a:p>
            <a:pPr marL="457200" lvl="1" indent="0">
              <a:buNone/>
            </a:pPr>
            <a:r>
              <a:rPr lang="en-US" sz="2200" dirty="0" smtClean="0"/>
              <a:t>Image Captioning</a:t>
            </a:r>
          </a:p>
          <a:p>
            <a:pPr marL="457200" lvl="1" indent="0">
              <a:buNone/>
            </a:pPr>
            <a:endParaRPr lang="en-US" sz="3000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9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29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7_Blank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9_Blank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Blank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1_Blank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2_Blank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3_Blank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4_Blank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5_Blank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6_Blank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7_Blank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ank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lank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Blank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Blank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Blank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Blank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Blank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Blank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0</TotalTime>
  <Words>1055</Words>
  <Application>Microsoft Office PowerPoint</Application>
  <PresentationFormat>On-screen Show (4:3)</PresentationFormat>
  <Paragraphs>411</Paragraphs>
  <Slides>61</Slides>
  <Notes>57</Notes>
  <HiddenSlides>6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18</vt:i4>
      </vt:variant>
      <vt:variant>
        <vt:lpstr>Slide Titles</vt:lpstr>
      </vt:variant>
      <vt:variant>
        <vt:i4>61</vt:i4>
      </vt:variant>
    </vt:vector>
  </HeadingPairs>
  <TitlesOfParts>
    <vt:vector size="88" baseType="lpstr">
      <vt:lpstr>ＭＳ Ｐゴシック</vt:lpstr>
      <vt:lpstr>Arial</vt:lpstr>
      <vt:lpstr>Arial Narrow</vt:lpstr>
      <vt:lpstr>Calibri</vt:lpstr>
      <vt:lpstr>Lucida Sans</vt:lpstr>
      <vt:lpstr>Osaka</vt:lpstr>
      <vt:lpstr>Symbol</vt:lpstr>
      <vt:lpstr>Times New Roman</vt:lpstr>
      <vt:lpstr>Wingdings</vt:lpstr>
      <vt:lpstr>7_Blank Presentation</vt:lpstr>
      <vt:lpstr>Blank Presentation</vt:lpstr>
      <vt:lpstr>1_Blank Presentation</vt:lpstr>
      <vt:lpstr>2_Blank Presentation</vt:lpstr>
      <vt:lpstr>3_Blank Presentation</vt:lpstr>
      <vt:lpstr>4_Blank Presentation</vt:lpstr>
      <vt:lpstr>5_Blank Presentation</vt:lpstr>
      <vt:lpstr>6_Blank Presentation</vt:lpstr>
      <vt:lpstr>8_Blank Presentation</vt:lpstr>
      <vt:lpstr>9_Blank Presentation</vt:lpstr>
      <vt:lpstr>10_Blank Presentation</vt:lpstr>
      <vt:lpstr>11_Blank Presentation</vt:lpstr>
      <vt:lpstr>12_Blank Presentation</vt:lpstr>
      <vt:lpstr>13_Blank Presentation</vt:lpstr>
      <vt:lpstr>14_Blank Presentation</vt:lpstr>
      <vt:lpstr>15_Blank Presentation</vt:lpstr>
      <vt:lpstr>16_Blank Presentation</vt:lpstr>
      <vt:lpstr>17_Blank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Progress so far</vt:lpstr>
      <vt:lpstr>Moving Forward</vt:lpstr>
      <vt:lpstr>PowerPoint Presentation</vt:lpstr>
      <vt:lpstr>Moving Forward</vt:lpstr>
      <vt:lpstr>PowerPoint Presentation</vt:lpstr>
      <vt:lpstr>PowerPoint Presentation</vt:lpstr>
      <vt:lpstr>Visual Question Answering (VQA)</vt:lpstr>
      <vt:lpstr>VQA Task</vt:lpstr>
      <vt:lpstr>VQA CloudCV Demo</vt:lpstr>
      <vt:lpstr>Applications of VQA</vt:lpstr>
      <vt:lpstr>Applications of VQA</vt:lpstr>
      <vt:lpstr>Applications of VQA</vt:lpstr>
      <vt:lpstr>VQA Dataset</vt:lpstr>
      <vt:lpstr>PowerPoint Presentation</vt:lpstr>
      <vt:lpstr>Questions</vt:lpstr>
      <vt:lpstr>Two modalities of answering</vt:lpstr>
      <vt:lpstr>Open Ended Task</vt:lpstr>
      <vt:lpstr>Multiple Choice Task</vt:lpstr>
      <vt:lpstr>PowerPoint Presentation</vt:lpstr>
      <vt:lpstr>PowerPoint Presentation</vt:lpstr>
      <vt:lpstr>Browse the Dataset</vt:lpstr>
      <vt:lpstr>Questions</vt:lpstr>
      <vt:lpstr>what is</vt:lpstr>
      <vt:lpstr>Dataset Visualization</vt:lpstr>
      <vt:lpstr>Answers</vt:lpstr>
      <vt:lpstr>Answers</vt:lpstr>
      <vt:lpstr>“What is…” Answers</vt:lpstr>
      <vt:lpstr>2-Channel VQA Model</vt:lpstr>
      <vt:lpstr>Ablation #1: Language-alone</vt:lpstr>
      <vt:lpstr>Ablation #2: Vision-alone</vt:lpstr>
      <vt:lpstr>Accuracy Metric</vt:lpstr>
      <vt:lpstr>Open-Ended Task Accuracies</vt:lpstr>
      <vt:lpstr>Results</vt:lpstr>
      <vt:lpstr>Commonsense</vt:lpstr>
      <vt:lpstr>Does this question need commonsense?</vt:lpstr>
      <vt:lpstr>How old does a person need to be?</vt:lpstr>
      <vt:lpstr>Most “commonsense” questions</vt:lpstr>
      <vt:lpstr>Least “commonsense” questions</vt:lpstr>
      <vt:lpstr>Spectrum</vt:lpstr>
      <vt:lpstr>PowerPoint Presentation</vt:lpstr>
      <vt:lpstr>VQA Age</vt:lpstr>
      <vt:lpstr>VQA Common sense</vt:lpstr>
      <vt:lpstr>PowerPoint Presentation</vt:lpstr>
      <vt:lpstr>VQA Challenge @ CVPR16</vt:lpstr>
      <vt:lpstr>VQA Challenge @ CVPR16</vt:lpstr>
      <vt:lpstr>VQA Workshop @ CVPR16</vt:lpstr>
      <vt:lpstr>Papers using VQA</vt:lpstr>
      <vt:lpstr>PowerPoint Presentation</vt:lpstr>
      <vt:lpstr>Conclusions</vt:lpstr>
      <vt:lpstr>VQA Team</vt:lpstr>
      <vt:lpstr>Closing Remarks</vt:lpstr>
      <vt:lpstr>PowerPoint Presentation</vt:lpstr>
      <vt:lpstr>Visual Question Answering (VQA)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2016-04-06T05:51:23Z</dcterms:created>
  <dcterms:modified xsi:type="dcterms:W3CDTF">2016-04-06T05:53:29Z</dcterms:modified>
</cp:coreProperties>
</file>