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80" r:id="rId2"/>
  </p:sldMasterIdLst>
  <p:notesMasterIdLst>
    <p:notesMasterId r:id="rId41"/>
  </p:notesMasterIdLst>
  <p:sldIdLst>
    <p:sldId id="1661" r:id="rId3"/>
    <p:sldId id="256" r:id="rId4"/>
    <p:sldId id="257" r:id="rId5"/>
    <p:sldId id="1777" r:id="rId6"/>
    <p:sldId id="1772" r:id="rId7"/>
    <p:sldId id="1773" r:id="rId8"/>
    <p:sldId id="1709" r:id="rId9"/>
    <p:sldId id="1756" r:id="rId10"/>
    <p:sldId id="1755" r:id="rId11"/>
    <p:sldId id="1742" r:id="rId12"/>
    <p:sldId id="1758" r:id="rId13"/>
    <p:sldId id="1759" r:id="rId14"/>
    <p:sldId id="1774" r:id="rId15"/>
    <p:sldId id="1725" r:id="rId16"/>
    <p:sldId id="1715" r:id="rId17"/>
    <p:sldId id="1766" r:id="rId18"/>
    <p:sldId id="1722" r:id="rId19"/>
    <p:sldId id="1752" r:id="rId20"/>
    <p:sldId id="293" r:id="rId21"/>
    <p:sldId id="1783" r:id="rId22"/>
    <p:sldId id="1576" r:id="rId23"/>
    <p:sldId id="1581" r:id="rId24"/>
    <p:sldId id="1579" r:id="rId25"/>
    <p:sldId id="1657" r:id="rId26"/>
    <p:sldId id="1782" r:id="rId27"/>
    <p:sldId id="1676" r:id="rId28"/>
    <p:sldId id="1745" r:id="rId29"/>
    <p:sldId id="1679" r:id="rId30"/>
    <p:sldId id="1778" r:id="rId31"/>
    <p:sldId id="1787" r:id="rId32"/>
    <p:sldId id="1779" r:id="rId33"/>
    <p:sldId id="1784" r:id="rId34"/>
    <p:sldId id="1785" r:id="rId35"/>
    <p:sldId id="1786" r:id="rId36"/>
    <p:sldId id="1724" r:id="rId37"/>
    <p:sldId id="274" r:id="rId38"/>
    <p:sldId id="1775" r:id="rId39"/>
    <p:sldId id="282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JlnY/IbbmBuhItx7IfUSXBUGDY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ören Mindermann" initials="" lastIdx="2" clrIdx="0"/>
  <p:cmAuthor id="2" name="Daniel Privitera" initials="" lastIdx="2" clrIdx="1"/>
  <p:cmAuthor id="3" name="Yoshua Bengio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49" autoAdjust="0"/>
    <p:restoredTop sz="96281"/>
  </p:normalViewPr>
  <p:slideViewPr>
    <p:cSldViewPr snapToGrid="0" snapToObjects="1">
      <p:cViewPr varScale="1">
        <p:scale>
          <a:sx n="98" d="100"/>
          <a:sy n="98" d="100"/>
        </p:scale>
        <p:origin x="5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63" Type="http://customschemas.google.com/relationships/presentationmetadata" Target="meta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64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9" name="Google Shape;19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/>
              <a:t>50 min + 20 min </a:t>
            </a:r>
            <a:r>
              <a:rPr lang="fr-CA" dirty="0" err="1"/>
              <a:t>q&amp;a</a:t>
            </a:r>
            <a:endParaRPr lang="fr-CA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/>
              <a:t>An </a:t>
            </a:r>
            <a:r>
              <a:rPr lang="fr-CA" dirty="0" err="1"/>
              <a:t>agentic</a:t>
            </a:r>
            <a:r>
              <a:rPr lang="fr-CA" dirty="0"/>
              <a:t> AI </a:t>
            </a:r>
            <a:r>
              <a:rPr lang="fr-CA" dirty="0" err="1"/>
              <a:t>would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an </a:t>
            </a:r>
            <a:r>
              <a:rPr lang="fr-CA" dirty="0" err="1"/>
              <a:t>autonomous</a:t>
            </a:r>
            <a:r>
              <a:rPr lang="fr-CA" dirty="0"/>
              <a:t> </a:t>
            </a:r>
            <a:r>
              <a:rPr lang="fr-CA" dirty="0" err="1"/>
              <a:t>entity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can plan over the long </a:t>
            </a:r>
            <a:r>
              <a:rPr lang="fr-CA" dirty="0" err="1"/>
              <a:t>term</a:t>
            </a:r>
            <a:r>
              <a:rPr lang="fr-CA" dirty="0"/>
              <a:t> to </a:t>
            </a:r>
            <a:r>
              <a:rPr lang="fr-CA" dirty="0" err="1"/>
              <a:t>achieve</a:t>
            </a:r>
            <a:r>
              <a:rPr lang="fr-CA" dirty="0"/>
              <a:t> </a:t>
            </a:r>
            <a:r>
              <a:rPr lang="fr-CA" dirty="0" err="1"/>
              <a:t>complex</a:t>
            </a:r>
            <a:r>
              <a:rPr lang="fr-CA" dirty="0"/>
              <a:t> goals, and </a:t>
            </a:r>
            <a:r>
              <a:rPr lang="fr-CA" dirty="0" err="1"/>
              <a:t>these</a:t>
            </a:r>
            <a:r>
              <a:rPr lang="fr-CA" dirty="0"/>
              <a:t> </a:t>
            </a:r>
            <a:r>
              <a:rPr lang="fr-CA" dirty="0" err="1"/>
              <a:t>abilities</a:t>
            </a:r>
            <a:r>
              <a:rPr lang="fr-CA" dirty="0"/>
              <a:t> </a:t>
            </a:r>
            <a:r>
              <a:rPr lang="fr-CA" dirty="0" err="1"/>
              <a:t>would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extremely</a:t>
            </a:r>
            <a:r>
              <a:rPr lang="fr-CA" dirty="0"/>
              <a:t> </a:t>
            </a:r>
            <a:r>
              <a:rPr lang="fr-CA" dirty="0" err="1"/>
              <a:t>commercially</a:t>
            </a:r>
            <a:r>
              <a:rPr lang="fr-CA" dirty="0"/>
              <a:t> </a:t>
            </a:r>
            <a:r>
              <a:rPr lang="fr-CA" dirty="0" err="1"/>
              <a:t>valuable</a:t>
            </a:r>
            <a:r>
              <a:rPr lang="fr-CA" dirty="0"/>
              <a:t> for </a:t>
            </a:r>
            <a:r>
              <a:rPr lang="fr-CA" dirty="0" err="1"/>
              <a:t>replacing</a:t>
            </a:r>
            <a:r>
              <a:rPr lang="fr-CA" dirty="0"/>
              <a:t> </a:t>
            </a:r>
            <a:r>
              <a:rPr lang="fr-CA" dirty="0" err="1"/>
              <a:t>many</a:t>
            </a:r>
            <a:r>
              <a:rPr lang="fr-CA" dirty="0"/>
              <a:t> </a:t>
            </a:r>
            <a:r>
              <a:rPr lang="fr-CA" dirty="0" err="1"/>
              <a:t>human</a:t>
            </a:r>
            <a:r>
              <a:rPr lang="fr-CA" dirty="0"/>
              <a:t> </a:t>
            </a:r>
            <a:r>
              <a:rPr lang="fr-CA" dirty="0" err="1"/>
              <a:t>tasks</a:t>
            </a:r>
            <a:r>
              <a:rPr lang="fr-CA" dirty="0"/>
              <a:t>. The </a:t>
            </a:r>
            <a:r>
              <a:rPr lang="fr-CA" dirty="0" err="1"/>
              <a:t>disadvantage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it</a:t>
            </a:r>
            <a:r>
              <a:rPr lang="fr-CA" dirty="0"/>
              <a:t> </a:t>
            </a:r>
            <a:r>
              <a:rPr lang="fr-CA" dirty="0" err="1"/>
              <a:t>could</a:t>
            </a:r>
            <a:r>
              <a:rPr lang="fr-CA" dirty="0"/>
              <a:t> </a:t>
            </a:r>
            <a:r>
              <a:rPr lang="fr-CA" dirty="0" err="1"/>
              <a:t>create</a:t>
            </a:r>
            <a:r>
              <a:rPr lang="fr-CA" dirty="0"/>
              <a:t> </a:t>
            </a:r>
            <a:r>
              <a:rPr lang="fr-CA" dirty="0" err="1"/>
              <a:t>economic</a:t>
            </a:r>
            <a:r>
              <a:rPr lang="fr-CA" dirty="0"/>
              <a:t> chaos in the short </a:t>
            </a:r>
            <a:r>
              <a:rPr lang="fr-CA" dirty="0" err="1"/>
              <a:t>term</a:t>
            </a:r>
            <a:r>
              <a:rPr lang="fr-CA" dirty="0"/>
              <a:t> (due to labour </a:t>
            </a:r>
            <a:r>
              <a:rPr lang="fr-CA" dirty="0" err="1"/>
              <a:t>market</a:t>
            </a:r>
            <a:r>
              <a:rPr lang="fr-CA" dirty="0"/>
              <a:t> disruptions) and </a:t>
            </a:r>
            <a:r>
              <a:rPr lang="fr-CA" dirty="0" err="1"/>
              <a:t>spell</a:t>
            </a:r>
            <a:r>
              <a:rPr lang="fr-CA" dirty="0"/>
              <a:t> the end of </a:t>
            </a:r>
            <a:r>
              <a:rPr lang="fr-CA" dirty="0" err="1"/>
              <a:t>humanity</a:t>
            </a:r>
            <a:r>
              <a:rPr lang="fr-CA" dirty="0"/>
              <a:t> (in the case of </a:t>
            </a:r>
            <a:r>
              <a:rPr lang="fr-CA" dirty="0" err="1"/>
              <a:t>loss</a:t>
            </a:r>
            <a:r>
              <a:rPr lang="fr-CA" dirty="0"/>
              <a:t> of </a:t>
            </a:r>
            <a:r>
              <a:rPr lang="fr-CA" dirty="0" err="1"/>
              <a:t>human</a:t>
            </a:r>
            <a:r>
              <a:rPr lang="fr-CA" dirty="0"/>
              <a:t> control) or massive disruption in the hands of </a:t>
            </a:r>
            <a:r>
              <a:rPr lang="fr-CA" dirty="0" err="1"/>
              <a:t>terrorists</a:t>
            </a:r>
            <a:r>
              <a:rPr lang="fr-CA" dirty="0"/>
              <a:t> or </a:t>
            </a:r>
            <a:r>
              <a:rPr lang="fr-CA" dirty="0" err="1"/>
              <a:t>malicious</a:t>
            </a:r>
            <a:r>
              <a:rPr lang="fr-CA" dirty="0"/>
              <a:t> state </a:t>
            </a:r>
            <a:r>
              <a:rPr lang="fr-CA" dirty="0" err="1"/>
              <a:t>actors</a:t>
            </a:r>
            <a:r>
              <a:rPr lang="fr-CA" dirty="0"/>
              <a:t>. Right </a:t>
            </a:r>
            <a:r>
              <a:rPr lang="fr-CA" dirty="0" err="1"/>
              <a:t>now</a:t>
            </a:r>
            <a:r>
              <a:rPr lang="fr-CA" dirty="0"/>
              <a:t>, </a:t>
            </a:r>
            <a:r>
              <a:rPr lang="fr-CA" dirty="0" err="1"/>
              <a:t>we</a:t>
            </a:r>
            <a:r>
              <a:rPr lang="fr-CA" dirty="0"/>
              <a:t> do not know how to </a:t>
            </a:r>
            <a:r>
              <a:rPr lang="fr-CA" dirty="0" err="1"/>
              <a:t>build</a:t>
            </a:r>
            <a:r>
              <a:rPr lang="fr-CA" dirty="0"/>
              <a:t> </a:t>
            </a:r>
            <a:r>
              <a:rPr lang="fr-CA" dirty="0" err="1"/>
              <a:t>superintelligent</a:t>
            </a:r>
            <a:r>
              <a:rPr lang="fr-CA" dirty="0"/>
              <a:t> AI agents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would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controlled</a:t>
            </a:r>
            <a:r>
              <a:rPr lang="fr-CA" dirty="0"/>
              <a:t> and </a:t>
            </a:r>
            <a:r>
              <a:rPr lang="fr-CA" dirty="0" err="1"/>
              <a:t>safe</a:t>
            </a:r>
            <a:r>
              <a:rPr lang="fr-CA" dirty="0"/>
              <a:t> and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see</a:t>
            </a:r>
            <a:r>
              <a:rPr lang="fr-CA" dirty="0"/>
              <a:t> </a:t>
            </a:r>
            <a:r>
              <a:rPr lang="fr-CA" dirty="0" err="1"/>
              <a:t>clear</a:t>
            </a:r>
            <a:r>
              <a:rPr lang="fr-CA" dirty="0"/>
              <a:t> </a:t>
            </a:r>
            <a:r>
              <a:rPr lang="fr-CA" dirty="0" err="1"/>
              <a:t>signs</a:t>
            </a:r>
            <a:r>
              <a:rPr lang="fr-CA" dirty="0"/>
              <a:t> of </a:t>
            </a:r>
            <a:r>
              <a:rPr lang="fr-CA" dirty="0" err="1"/>
              <a:t>deceptive</a:t>
            </a:r>
            <a:r>
              <a:rPr lang="fr-CA" dirty="0"/>
              <a:t> </a:t>
            </a:r>
            <a:r>
              <a:rPr lang="fr-CA" dirty="0" err="1"/>
              <a:t>behavior</a:t>
            </a:r>
            <a:r>
              <a:rPr lang="fr-CA" dirty="0"/>
              <a:t> in </a:t>
            </a:r>
            <a:r>
              <a:rPr lang="fr-CA" dirty="0" err="1"/>
              <a:t>current</a:t>
            </a:r>
            <a:r>
              <a:rPr lang="fr-CA" dirty="0"/>
              <a:t> Frontier </a:t>
            </a:r>
            <a:r>
              <a:rPr lang="fr-CA" dirty="0" err="1"/>
              <a:t>AIs</a:t>
            </a:r>
            <a:r>
              <a:rPr lang="fr-CA" dirty="0"/>
              <a:t>. </a:t>
            </a:r>
            <a:r>
              <a:rPr lang="fr-CA" dirty="0" err="1"/>
              <a:t>Another</a:t>
            </a:r>
            <a:r>
              <a:rPr lang="fr-CA" dirty="0"/>
              <a:t> danger lies </a:t>
            </a:r>
            <a:r>
              <a:rPr lang="fr-CA" dirty="0" err="1"/>
              <a:t>with</a:t>
            </a:r>
            <a:r>
              <a:rPr lang="fr-CA" dirty="0"/>
              <a:t> plans to use </a:t>
            </a:r>
            <a:r>
              <a:rPr lang="fr-CA" dirty="0" err="1"/>
              <a:t>potentially</a:t>
            </a:r>
            <a:r>
              <a:rPr lang="fr-CA" dirty="0"/>
              <a:t> </a:t>
            </a:r>
            <a:r>
              <a:rPr lang="fr-CA" dirty="0" err="1"/>
              <a:t>unreliable</a:t>
            </a:r>
            <a:r>
              <a:rPr lang="fr-CA" dirty="0"/>
              <a:t> and </a:t>
            </a:r>
            <a:r>
              <a:rPr lang="fr-CA" dirty="0" err="1"/>
              <a:t>scheming</a:t>
            </a:r>
            <a:r>
              <a:rPr lang="fr-CA" dirty="0"/>
              <a:t> </a:t>
            </a:r>
            <a:r>
              <a:rPr lang="fr-CA" dirty="0" err="1"/>
              <a:t>agentic</a:t>
            </a:r>
            <a:r>
              <a:rPr lang="fr-CA" dirty="0"/>
              <a:t> </a:t>
            </a:r>
            <a:r>
              <a:rPr lang="fr-CA" dirty="0" err="1"/>
              <a:t>AIs</a:t>
            </a:r>
            <a:r>
              <a:rPr lang="fr-CA" dirty="0"/>
              <a:t> to help us design future </a:t>
            </a:r>
            <a:r>
              <a:rPr lang="fr-CA" dirty="0" err="1"/>
              <a:t>AIs</a:t>
            </a:r>
            <a:r>
              <a:rPr lang="fr-CA" dirty="0"/>
              <a:t>. </a:t>
            </a:r>
            <a:r>
              <a:rPr lang="fr-CA" dirty="0" err="1"/>
              <a:t>Instead</a:t>
            </a:r>
            <a:r>
              <a:rPr lang="fr-CA" dirty="0"/>
              <a:t>, </a:t>
            </a:r>
            <a:r>
              <a:rPr lang="fr-CA" dirty="0" err="1"/>
              <a:t>it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worthwhile</a:t>
            </a:r>
            <a:r>
              <a:rPr lang="fr-CA" dirty="0"/>
              <a:t> to </a:t>
            </a:r>
            <a:r>
              <a:rPr lang="fr-CA" dirty="0" err="1"/>
              <a:t>ask</a:t>
            </a:r>
            <a:r>
              <a:rPr lang="fr-CA" dirty="0"/>
              <a:t> if and how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could</a:t>
            </a:r>
            <a:r>
              <a:rPr lang="fr-CA" dirty="0"/>
              <a:t> </a:t>
            </a:r>
            <a:r>
              <a:rPr lang="fr-CA" dirty="0" err="1"/>
              <a:t>build</a:t>
            </a:r>
            <a:r>
              <a:rPr lang="fr-CA" dirty="0"/>
              <a:t> non-</a:t>
            </a:r>
            <a:r>
              <a:rPr lang="fr-CA" dirty="0" err="1"/>
              <a:t>agentic</a:t>
            </a:r>
            <a:r>
              <a:rPr lang="fr-CA" dirty="0"/>
              <a:t> </a:t>
            </a:r>
            <a:r>
              <a:rPr lang="fr-CA" dirty="0" err="1"/>
              <a:t>AIs</a:t>
            </a:r>
            <a:r>
              <a:rPr lang="fr-CA" dirty="0"/>
              <a:t>, </a:t>
            </a:r>
            <a:r>
              <a:rPr lang="fr-CA" dirty="0" err="1"/>
              <a:t>even</a:t>
            </a:r>
            <a:r>
              <a:rPr lang="fr-CA" dirty="0"/>
              <a:t> </a:t>
            </a:r>
            <a:r>
              <a:rPr lang="fr-CA" dirty="0" err="1"/>
              <a:t>ones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broad</a:t>
            </a:r>
            <a:r>
              <a:rPr lang="fr-CA" dirty="0"/>
              <a:t> </a:t>
            </a:r>
            <a:r>
              <a:rPr lang="fr-CA" dirty="0" err="1"/>
              <a:t>knowledge</a:t>
            </a:r>
            <a:r>
              <a:rPr lang="fr-CA" dirty="0"/>
              <a:t>, but </a:t>
            </a:r>
            <a:r>
              <a:rPr lang="fr-CA" dirty="0" err="1"/>
              <a:t>with</a:t>
            </a:r>
            <a:r>
              <a:rPr lang="fr-CA" dirty="0"/>
              <a:t> no self, no persistent state, no </a:t>
            </a:r>
            <a:r>
              <a:rPr lang="fr-CA" dirty="0" err="1"/>
              <a:t>situational</a:t>
            </a:r>
            <a:r>
              <a:rPr lang="fr-CA" dirty="0"/>
              <a:t> </a:t>
            </a:r>
            <a:r>
              <a:rPr lang="fr-CA" dirty="0" err="1"/>
              <a:t>awareness</a:t>
            </a:r>
            <a:r>
              <a:rPr lang="fr-CA" dirty="0"/>
              <a:t>, and no goal or </a:t>
            </a:r>
            <a:r>
              <a:rPr lang="fr-CA" dirty="0" err="1"/>
              <a:t>reward</a:t>
            </a:r>
            <a:r>
              <a:rPr lang="fr-CA" dirty="0"/>
              <a:t> </a:t>
            </a:r>
            <a:r>
              <a:rPr lang="fr-CA" dirty="0" err="1"/>
              <a:t>function</a:t>
            </a:r>
            <a:r>
              <a:rPr lang="fr-CA" dirty="0"/>
              <a:t> of </a:t>
            </a:r>
            <a:r>
              <a:rPr lang="fr-CA" dirty="0" err="1"/>
              <a:t>their</a:t>
            </a:r>
            <a:r>
              <a:rPr lang="fr-CA" dirty="0"/>
              <a:t> </a:t>
            </a:r>
            <a:r>
              <a:rPr lang="fr-CA" dirty="0" err="1"/>
              <a:t>own</a:t>
            </a:r>
            <a:r>
              <a:rPr lang="fr-CA" dirty="0"/>
              <a:t>.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could</a:t>
            </a:r>
            <a:r>
              <a:rPr lang="fr-CA" dirty="0"/>
              <a:t> </a:t>
            </a:r>
            <a:r>
              <a:rPr lang="fr-CA" dirty="0" err="1"/>
              <a:t>still</a:t>
            </a:r>
            <a:r>
              <a:rPr lang="fr-CA" dirty="0"/>
              <a:t> do </a:t>
            </a:r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most</a:t>
            </a:r>
            <a:r>
              <a:rPr lang="fr-CA" dirty="0"/>
              <a:t> </a:t>
            </a:r>
            <a:r>
              <a:rPr lang="fr-CA" dirty="0" err="1"/>
              <a:t>humans</a:t>
            </a:r>
            <a:r>
              <a:rPr lang="fr-CA" dirty="0"/>
              <a:t> </a:t>
            </a:r>
            <a:r>
              <a:rPr lang="fr-CA" dirty="0" err="1"/>
              <a:t>want</a:t>
            </a:r>
            <a:r>
              <a:rPr lang="fr-CA" dirty="0"/>
              <a:t>, i.e., </a:t>
            </a:r>
            <a:r>
              <a:rPr lang="fr-CA" dirty="0" err="1"/>
              <a:t>massively</a:t>
            </a:r>
            <a:r>
              <a:rPr lang="fr-CA" dirty="0"/>
              <a:t> </a:t>
            </a:r>
            <a:r>
              <a:rPr lang="fr-CA" dirty="0" err="1"/>
              <a:t>accelerate</a:t>
            </a:r>
            <a:r>
              <a:rPr lang="fr-CA" dirty="0"/>
              <a:t> </a:t>
            </a:r>
            <a:r>
              <a:rPr lang="fr-CA" dirty="0" err="1"/>
              <a:t>scientific</a:t>
            </a:r>
            <a:r>
              <a:rPr lang="fr-CA" dirty="0"/>
              <a:t> </a:t>
            </a:r>
            <a:r>
              <a:rPr lang="fr-CA" dirty="0" err="1"/>
              <a:t>advances</a:t>
            </a:r>
            <a:r>
              <a:rPr lang="fr-CA" dirty="0"/>
              <a:t> (e.g., in </a:t>
            </a:r>
            <a:r>
              <a:rPr lang="fr-CA" dirty="0" err="1"/>
              <a:t>medicine</a:t>
            </a:r>
            <a:r>
              <a:rPr lang="fr-CA" dirty="0"/>
              <a:t> or </a:t>
            </a:r>
            <a:r>
              <a:rPr lang="fr-CA" dirty="0" err="1"/>
              <a:t>climate</a:t>
            </a:r>
            <a:r>
              <a:rPr lang="fr-CA" dirty="0"/>
              <a:t>), </a:t>
            </a:r>
            <a:r>
              <a:rPr lang="fr-CA" dirty="0" err="1"/>
              <a:t>without</a:t>
            </a:r>
            <a:r>
              <a:rPr lang="fr-CA" dirty="0"/>
              <a:t> the </a:t>
            </a:r>
            <a:r>
              <a:rPr lang="fr-CA" dirty="0" err="1"/>
              <a:t>above</a:t>
            </a:r>
            <a:r>
              <a:rPr lang="fr-CA" dirty="0"/>
              <a:t> </a:t>
            </a:r>
            <a:r>
              <a:rPr lang="fr-CA" dirty="0" err="1"/>
              <a:t>catastrophic</a:t>
            </a:r>
            <a:r>
              <a:rPr lang="fr-CA" dirty="0"/>
              <a:t> </a:t>
            </a:r>
            <a:r>
              <a:rPr lang="fr-CA" dirty="0" err="1"/>
              <a:t>risks</a:t>
            </a:r>
            <a:r>
              <a:rPr lang="fr-CA" dirty="0"/>
              <a:t>. This talk </a:t>
            </a:r>
            <a:r>
              <a:rPr lang="fr-CA" dirty="0" err="1"/>
              <a:t>will</a:t>
            </a:r>
            <a:r>
              <a:rPr lang="fr-CA" dirty="0"/>
              <a:t> </a:t>
            </a:r>
            <a:r>
              <a:rPr lang="fr-CA" dirty="0" err="1"/>
              <a:t>outline</a:t>
            </a:r>
            <a:r>
              <a:rPr lang="fr-CA" dirty="0"/>
              <a:t> a </a:t>
            </a:r>
            <a:r>
              <a:rPr lang="fr-CA" dirty="0" err="1"/>
              <a:t>research</a:t>
            </a:r>
            <a:r>
              <a:rPr lang="fr-CA" dirty="0"/>
              <a:t> plan for </a:t>
            </a:r>
            <a:r>
              <a:rPr lang="fr-CA" dirty="0" err="1"/>
              <a:t>doing</a:t>
            </a:r>
            <a:r>
              <a:rPr lang="fr-CA" dirty="0"/>
              <a:t> </a:t>
            </a:r>
            <a:r>
              <a:rPr lang="fr-CA" dirty="0" err="1"/>
              <a:t>so</a:t>
            </a:r>
            <a:r>
              <a:rPr lang="fr-CA" dirty="0"/>
              <a:t>, </a:t>
            </a:r>
            <a:r>
              <a:rPr lang="fr-CA" dirty="0" err="1"/>
              <a:t>which</a:t>
            </a:r>
            <a:r>
              <a:rPr lang="fr-CA" dirty="0"/>
              <a:t> </a:t>
            </a:r>
            <a:r>
              <a:rPr lang="fr-CA" dirty="0" err="1"/>
              <a:t>could</a:t>
            </a:r>
            <a:r>
              <a:rPr lang="fr-CA" dirty="0"/>
              <a:t> </a:t>
            </a:r>
            <a:r>
              <a:rPr lang="fr-CA" dirty="0" err="1"/>
              <a:t>avoid</a:t>
            </a:r>
            <a:r>
              <a:rPr lang="fr-CA" dirty="0"/>
              <a:t> the </a:t>
            </a:r>
            <a:r>
              <a:rPr lang="fr-CA" dirty="0" err="1"/>
              <a:t>pitfall</a:t>
            </a:r>
            <a:r>
              <a:rPr lang="fr-CA" dirty="0"/>
              <a:t> of </a:t>
            </a:r>
            <a:r>
              <a:rPr lang="fr-CA" dirty="0" err="1"/>
              <a:t>imitating</a:t>
            </a:r>
            <a:r>
              <a:rPr lang="fr-CA" dirty="0"/>
              <a:t> </a:t>
            </a:r>
            <a:r>
              <a:rPr lang="fr-CA" dirty="0" err="1"/>
              <a:t>humans</a:t>
            </a:r>
            <a:r>
              <a:rPr lang="fr-CA" dirty="0"/>
              <a:t> (as </a:t>
            </a:r>
            <a:r>
              <a:rPr lang="fr-CA" dirty="0" err="1"/>
              <a:t>with</a:t>
            </a:r>
            <a:r>
              <a:rPr lang="fr-CA" dirty="0"/>
              <a:t> LLM </a:t>
            </a:r>
            <a:r>
              <a:rPr lang="fr-CA" dirty="0" err="1"/>
              <a:t>pre</a:t>
            </a:r>
            <a:r>
              <a:rPr lang="fr-CA" dirty="0"/>
              <a:t>-training) by </a:t>
            </a:r>
            <a:r>
              <a:rPr lang="fr-CA" dirty="0" err="1"/>
              <a:t>instead</a:t>
            </a:r>
            <a:r>
              <a:rPr lang="fr-CA" dirty="0"/>
              <a:t> </a:t>
            </a:r>
            <a:r>
              <a:rPr lang="fr-CA" dirty="0" err="1"/>
              <a:t>learning</a:t>
            </a:r>
            <a:r>
              <a:rPr lang="fr-CA" dirty="0"/>
              <a:t> how to </a:t>
            </a:r>
            <a:r>
              <a:rPr lang="fr-CA" dirty="0" err="1"/>
              <a:t>probabilistically</a:t>
            </a:r>
            <a:r>
              <a:rPr lang="fr-CA" dirty="0"/>
              <a:t> </a:t>
            </a:r>
            <a:r>
              <a:rPr lang="fr-CA" dirty="0" err="1"/>
              <a:t>explain</a:t>
            </a:r>
            <a:r>
              <a:rPr lang="fr-CA" dirty="0"/>
              <a:t> data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interpretable</a:t>
            </a:r>
            <a:r>
              <a:rPr lang="fr-CA" dirty="0"/>
              <a:t> latent causes, </a:t>
            </a:r>
            <a:r>
              <a:rPr lang="fr-CA" dirty="0" err="1"/>
              <a:t>so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we</a:t>
            </a:r>
            <a:r>
              <a:rPr lang="fr-CA" dirty="0"/>
              <a:t> can </a:t>
            </a:r>
            <a:r>
              <a:rPr lang="fr-CA" dirty="0" err="1"/>
              <a:t>also</a:t>
            </a:r>
            <a:r>
              <a:rPr lang="fr-CA" dirty="0"/>
              <a:t> </a:t>
            </a:r>
            <a:r>
              <a:rPr lang="fr-CA" dirty="0" err="1"/>
              <a:t>query</a:t>
            </a:r>
            <a:r>
              <a:rPr lang="fr-CA" dirty="0"/>
              <a:t> the </a:t>
            </a:r>
            <a:r>
              <a:rPr lang="fr-CA" dirty="0" err="1"/>
              <a:t>probability</a:t>
            </a:r>
            <a:r>
              <a:rPr lang="fr-CA" dirty="0"/>
              <a:t> of </a:t>
            </a:r>
            <a:r>
              <a:rPr lang="fr-CA" dirty="0" err="1"/>
              <a:t>such</a:t>
            </a:r>
            <a:r>
              <a:rPr lang="fr-CA" dirty="0"/>
              <a:t> latent </a:t>
            </a:r>
            <a:r>
              <a:rPr lang="fr-CA" dirty="0" err="1"/>
              <a:t>events</a:t>
            </a:r>
            <a:r>
              <a:rPr lang="fr-CA" dirty="0"/>
              <a:t>. </a:t>
            </a:r>
            <a:r>
              <a:rPr lang="fr-CA" dirty="0" err="1"/>
              <a:t>Such</a:t>
            </a:r>
            <a:r>
              <a:rPr lang="fr-CA" dirty="0"/>
              <a:t> non-</a:t>
            </a:r>
            <a:r>
              <a:rPr lang="fr-CA" dirty="0" err="1"/>
              <a:t>agentic</a:t>
            </a:r>
            <a:r>
              <a:rPr lang="fr-CA" dirty="0"/>
              <a:t> </a:t>
            </a:r>
            <a:r>
              <a:rPr lang="fr-CA" dirty="0" err="1"/>
              <a:t>AIs</a:t>
            </a:r>
            <a:r>
              <a:rPr lang="fr-CA" dirty="0"/>
              <a:t> </a:t>
            </a:r>
            <a:r>
              <a:rPr lang="fr-CA" dirty="0" err="1"/>
              <a:t>could</a:t>
            </a:r>
            <a:r>
              <a:rPr lang="fr-CA" dirty="0"/>
              <a:t> fuel </a:t>
            </a:r>
            <a:r>
              <a:rPr lang="fr-CA" dirty="0" err="1"/>
              <a:t>scientific</a:t>
            </a:r>
            <a:r>
              <a:rPr lang="fr-CA" dirty="0"/>
              <a:t> </a:t>
            </a:r>
            <a:r>
              <a:rPr lang="fr-CA" dirty="0" err="1"/>
              <a:t>discovery</a:t>
            </a:r>
            <a:r>
              <a:rPr lang="fr-CA" dirty="0"/>
              <a:t> over the </a:t>
            </a:r>
            <a:r>
              <a:rPr lang="fr-CA" dirty="0" err="1"/>
              <a:t>whole</a:t>
            </a:r>
            <a:r>
              <a:rPr lang="fr-CA" dirty="0"/>
              <a:t> cycle of </a:t>
            </a:r>
            <a:r>
              <a:rPr lang="fr-CA" dirty="0" err="1"/>
              <a:t>hypothesis</a:t>
            </a:r>
            <a:r>
              <a:rPr lang="fr-CA" dirty="0"/>
              <a:t> </a:t>
            </a:r>
            <a:r>
              <a:rPr lang="fr-CA" dirty="0" err="1"/>
              <a:t>generation</a:t>
            </a:r>
            <a:r>
              <a:rPr lang="fr-CA" dirty="0"/>
              <a:t> and </a:t>
            </a:r>
            <a:r>
              <a:rPr lang="fr-CA" dirty="0" err="1"/>
              <a:t>experimental</a:t>
            </a:r>
            <a:r>
              <a:rPr lang="fr-CA" dirty="0"/>
              <a:t> design and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used</a:t>
            </a:r>
            <a:r>
              <a:rPr lang="fr-CA" dirty="0"/>
              <a:t> as </a:t>
            </a:r>
            <a:r>
              <a:rPr lang="fr-CA" dirty="0" err="1"/>
              <a:t>powerful</a:t>
            </a:r>
            <a:r>
              <a:rPr lang="fr-CA" dirty="0"/>
              <a:t> but </a:t>
            </a:r>
            <a:r>
              <a:rPr lang="fr-CA" dirty="0" err="1"/>
              <a:t>trustworthy</a:t>
            </a:r>
            <a:r>
              <a:rPr lang="fr-CA" dirty="0"/>
              <a:t> </a:t>
            </a:r>
            <a:r>
              <a:rPr lang="fr-CA" dirty="0" err="1"/>
              <a:t>guardrails</a:t>
            </a:r>
            <a:r>
              <a:rPr lang="fr-CA" dirty="0"/>
              <a:t> on top of </a:t>
            </a:r>
            <a:r>
              <a:rPr lang="fr-CA" dirty="0" err="1"/>
              <a:t>agentic</a:t>
            </a:r>
            <a:r>
              <a:rPr lang="fr-CA" dirty="0"/>
              <a:t> </a:t>
            </a:r>
            <a:r>
              <a:rPr lang="fr-CA" dirty="0" err="1"/>
              <a:t>AIs</a:t>
            </a:r>
            <a:r>
              <a:rPr lang="fr-CA" dirty="0"/>
              <a:t>. </a:t>
            </a:r>
            <a:r>
              <a:rPr lang="fr-CA" dirty="0" err="1"/>
              <a:t>Finally</a:t>
            </a:r>
            <a:r>
              <a:rPr lang="fr-CA" dirty="0"/>
              <a:t>, </a:t>
            </a:r>
            <a:r>
              <a:rPr lang="fr-CA" dirty="0" err="1"/>
              <a:t>they</a:t>
            </a:r>
            <a:r>
              <a:rPr lang="fr-CA" dirty="0"/>
              <a:t> </a:t>
            </a:r>
            <a:r>
              <a:rPr lang="fr-CA" dirty="0" err="1"/>
              <a:t>could</a:t>
            </a:r>
            <a:r>
              <a:rPr lang="fr-CA" dirty="0"/>
              <a:t> </a:t>
            </a:r>
            <a:r>
              <a:rPr lang="fr-CA" dirty="0" err="1"/>
              <a:t>eventually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used</a:t>
            </a:r>
            <a:r>
              <a:rPr lang="fr-CA" dirty="0"/>
              <a:t> to help us </a:t>
            </a:r>
            <a:r>
              <a:rPr lang="fr-CA" dirty="0" err="1"/>
              <a:t>answer</a:t>
            </a:r>
            <a:r>
              <a:rPr lang="fr-CA" dirty="0"/>
              <a:t> the question of how to design </a:t>
            </a:r>
            <a:r>
              <a:rPr lang="fr-CA" dirty="0" err="1"/>
              <a:t>guaranteed</a:t>
            </a:r>
            <a:r>
              <a:rPr lang="fr-CA" dirty="0"/>
              <a:t> </a:t>
            </a:r>
            <a:r>
              <a:rPr lang="fr-CA" dirty="0" err="1"/>
              <a:t>safe</a:t>
            </a:r>
            <a:r>
              <a:rPr lang="fr-CA" dirty="0"/>
              <a:t> AGI agents, if </a:t>
            </a:r>
            <a:r>
              <a:rPr lang="fr-CA" dirty="0" err="1"/>
              <a:t>it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at all possible.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g2c45b5cc616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2" name="Google Shape;2982;g2c45b5cc616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g2c45b5cc616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1" name="Google Shape;3051;g2c45b5cc616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4ec5bf9b20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4ec5bf9b20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4ec5bf9b20_0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g34ec5bf9b20_0_24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1" name="Google Shape;541;g34ec5bf9b20_0_24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36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997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21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184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Include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baseline="0" dirty="0"/>
              <a:t> a </a:t>
            </a:r>
            <a:r>
              <a:rPr lang="fr-FR" baseline="0" dirty="0" err="1"/>
              <a:t>list</a:t>
            </a:r>
            <a:r>
              <a:rPr lang="fr-FR" baseline="0" dirty="0"/>
              <a:t> at the </a:t>
            </a:r>
            <a:r>
              <a:rPr lang="fr-FR" baseline="0" dirty="0" err="1"/>
              <a:t>beginning</a:t>
            </a:r>
            <a:r>
              <a:rPr lang="fr-FR" baseline="0" dirty="0"/>
              <a:t> and as </a:t>
            </a:r>
            <a:r>
              <a:rPr lang="fr-FR" baseline="0" dirty="0" err="1"/>
              <a:t>reminder</a:t>
            </a:r>
            <a:r>
              <a:rPr lang="fr-FR" baseline="0" dirty="0"/>
              <a:t> </a:t>
            </a:r>
            <a:r>
              <a:rPr lang="fr-FR" baseline="0" dirty="0" err="1"/>
              <a:t>along</a:t>
            </a:r>
            <a:r>
              <a:rPr lang="fr-FR" baseline="0" dirty="0"/>
              <a:t> the </a:t>
            </a:r>
            <a:r>
              <a:rPr lang="fr-FR" baseline="0" dirty="0" err="1"/>
              <a:t>way</a:t>
            </a:r>
            <a:r>
              <a:rPr lang="fr-FR" baseline="0" dirty="0"/>
              <a:t>, roadmap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0582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6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avec mosaïque" type="title">
  <p:cSld name="TITLE">
    <p:bg>
      <p:bgPr>
        <a:solidFill>
          <a:schemeClr val="dk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ctrTitle"/>
          </p:nvPr>
        </p:nvSpPr>
        <p:spPr>
          <a:xfrm>
            <a:off x="4230450" y="928800"/>
            <a:ext cx="4528800" cy="25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ubTitle" idx="1"/>
          </p:nvPr>
        </p:nvSpPr>
        <p:spPr>
          <a:xfrm>
            <a:off x="4230450" y="3637225"/>
            <a:ext cx="4528800" cy="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grpSp>
        <p:nvGrpSpPr>
          <p:cNvPr id="59" name="Google Shape;59;p25"/>
          <p:cNvGrpSpPr/>
          <p:nvPr/>
        </p:nvGrpSpPr>
        <p:grpSpPr>
          <a:xfrm>
            <a:off x="4334395" y="385128"/>
            <a:ext cx="1223860" cy="361943"/>
            <a:chOff x="249750" y="1780450"/>
            <a:chExt cx="7107200" cy="2090950"/>
          </a:xfrm>
        </p:grpSpPr>
        <p:sp>
          <p:nvSpPr>
            <p:cNvPr id="60" name="Google Shape;60;p25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" name="Google Shape;61;p25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" name="Google Shape;62;p25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3" name="Google Shape;63;p25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4" name="Google Shape;64;p25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5" name="Google Shape;65;p25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6" name="Google Shape;66;p25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7" name="Google Shape;67;p25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8" name="Google Shape;68;p25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9" name="Google Shape;69;p25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0" name="Google Shape;70;p25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" name="Google Shape;71;p25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2" name="Google Shape;72;p25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" name="Google Shape;73;p25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" name="Google Shape;74;p25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" name="Google Shape;75;p25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6" name="Google Shape;76;p25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8" name="Google Shape;78;p25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9" name="Google Shape;79;p25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0" name="Google Shape;80;p25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1" name="Google Shape;81;p25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2" name="Google Shape;82;p25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3" name="Google Shape;83;p25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4" name="Google Shape;84;p25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5" name="Google Shape;85;p25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6" name="Google Shape;86;p25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7" name="Google Shape;87;p25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9" name="Google Shape;89;p25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0" name="Google Shape;90;p25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0" name="Google Shape;100;p25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1" name="Google Shape;101;p25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3" name="Google Shape;103;p25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" name="Google Shape;104;p25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5" name="Google Shape;105;p25"/>
          <p:cNvSpPr>
            <a:spLocks noGrp="1"/>
          </p:cNvSpPr>
          <p:nvPr>
            <p:ph type="pic" idx="2"/>
          </p:nvPr>
        </p:nvSpPr>
        <p:spPr>
          <a:xfrm>
            <a:off x="606600" y="928800"/>
            <a:ext cx="3143400" cy="35028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06" name="Google Shape;106;p25"/>
          <p:cNvCxnSpPr/>
          <p:nvPr/>
        </p:nvCxnSpPr>
        <p:spPr>
          <a:xfrm>
            <a:off x="4326350" y="928800"/>
            <a:ext cx="4341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65">
          <p15:clr>
            <a:srgbClr val="E46962"/>
          </p15:clr>
        </p15:guide>
        <p15:guide id="2" pos="5518">
          <p15:clr>
            <a:srgbClr val="E46962"/>
          </p15:clr>
        </p15:guide>
        <p15:guide id="3" orient="horz" pos="2291">
          <p15:clr>
            <a:srgbClr val="E46962"/>
          </p15:clr>
        </p15:guide>
        <p15:guide id="4" orient="horz" pos="2220">
          <p15:clr>
            <a:srgbClr val="E46962"/>
          </p15:clr>
        </p15:guide>
        <p15:guide id="5" orient="horz" pos="585">
          <p15:clr>
            <a:srgbClr val="E46962"/>
          </p15:clr>
        </p15:guide>
        <p15:guide id="6" orient="horz" pos="2792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3 colonnes">
  <p:cSld name="TITLE_AND_TWO_COLUMNS_1">
    <p:bg>
      <p:bgPr>
        <a:solidFill>
          <a:srgbClr val="F4F5F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6"/>
          <p:cNvSpPr txBox="1">
            <a:spLocks noGrp="1"/>
          </p:cNvSpPr>
          <p:nvPr>
            <p:ph type="body" idx="1"/>
          </p:nvPr>
        </p:nvSpPr>
        <p:spPr>
          <a:xfrm>
            <a:off x="6127200" y="1501200"/>
            <a:ext cx="2631600" cy="3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ork Sans Medium"/>
              <a:buChar char="•"/>
              <a:defRPr sz="11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46"/>
          <p:cNvSpPr txBox="1">
            <a:spLocks noGrp="1"/>
          </p:cNvSpPr>
          <p:nvPr>
            <p:ph type="title"/>
          </p:nvPr>
        </p:nvSpPr>
        <p:spPr>
          <a:xfrm>
            <a:off x="864000" y="218418"/>
            <a:ext cx="789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46"/>
          <p:cNvSpPr txBox="1">
            <a:spLocks noGrp="1"/>
          </p:cNvSpPr>
          <p:nvPr>
            <p:ph type="body" idx="2"/>
          </p:nvPr>
        </p:nvSpPr>
        <p:spPr>
          <a:xfrm>
            <a:off x="864000" y="1501200"/>
            <a:ext cx="2631600" cy="3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ork Sans Medium"/>
              <a:buChar char="•"/>
              <a:defRPr sz="11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465" name="Google Shape;465;p46"/>
          <p:cNvSpPr txBox="1">
            <a:spLocks noGrp="1"/>
          </p:cNvSpPr>
          <p:nvPr>
            <p:ph type="body" idx="3"/>
          </p:nvPr>
        </p:nvSpPr>
        <p:spPr>
          <a:xfrm>
            <a:off x="3495600" y="1501200"/>
            <a:ext cx="2631600" cy="3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ork Sans Medium"/>
              <a:buChar char="•"/>
              <a:defRPr sz="11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46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467" name="Google Shape;467;p46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8" name="Google Shape;468;p46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02">
          <p15:clr>
            <a:srgbClr val="E46962"/>
          </p15:clr>
        </p15:guide>
        <p15:guide id="2" pos="3860">
          <p15:clr>
            <a:srgbClr val="E46962"/>
          </p15:clr>
        </p15:guide>
        <p15:guide id="3" pos="5517">
          <p15:clr>
            <a:srgbClr val="E46962"/>
          </p15:clr>
        </p15:guide>
        <p15:guide id="4" pos="544">
          <p15:clr>
            <a:srgbClr val="E46962"/>
          </p15:clr>
        </p15:guide>
        <p15:guide id="5" orient="horz" pos="138">
          <p15:clr>
            <a:srgbClr val="E46962"/>
          </p15:clr>
        </p15:guide>
        <p15:guide id="6" orient="horz" pos="946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Professors">
  <p:cSld name="TITLE_AND_TWO_COLUMNS_1_1">
    <p:bg>
      <p:bgPr>
        <a:solidFill>
          <a:srgbClr val="F4F5F1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7"/>
          <p:cNvSpPr txBox="1">
            <a:spLocks noGrp="1"/>
          </p:cNvSpPr>
          <p:nvPr>
            <p:ph type="body" idx="1"/>
          </p:nvPr>
        </p:nvSpPr>
        <p:spPr>
          <a:xfrm>
            <a:off x="7099200" y="1148400"/>
            <a:ext cx="16596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ork Sans Medium"/>
              <a:buChar char="•"/>
              <a:defRPr sz="10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71" name="Google Shape;471;p47"/>
          <p:cNvSpPr txBox="1">
            <a:spLocks noGrp="1"/>
          </p:cNvSpPr>
          <p:nvPr>
            <p:ph type="title"/>
          </p:nvPr>
        </p:nvSpPr>
        <p:spPr>
          <a:xfrm>
            <a:off x="864000" y="218418"/>
            <a:ext cx="789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47"/>
          <p:cNvSpPr txBox="1">
            <a:spLocks noGrp="1"/>
          </p:cNvSpPr>
          <p:nvPr>
            <p:ph type="body" idx="2"/>
          </p:nvPr>
        </p:nvSpPr>
        <p:spPr>
          <a:xfrm>
            <a:off x="1836000" y="1148400"/>
            <a:ext cx="16596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ork Sans Medium"/>
              <a:buChar char="•"/>
              <a:defRPr sz="10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73" name="Google Shape;473;p47"/>
          <p:cNvSpPr txBox="1">
            <a:spLocks noGrp="1"/>
          </p:cNvSpPr>
          <p:nvPr>
            <p:ph type="body" idx="3"/>
          </p:nvPr>
        </p:nvSpPr>
        <p:spPr>
          <a:xfrm>
            <a:off x="4467600" y="1148400"/>
            <a:ext cx="16596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ork Sans Medium"/>
              <a:buChar char="•"/>
              <a:defRPr sz="10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74" name="Google Shape;474;p47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475" name="Google Shape;475;p47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6" name="Google Shape;476;p47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" name="Google Shape;477;p47"/>
          <p:cNvSpPr>
            <a:spLocks noGrp="1"/>
          </p:cNvSpPr>
          <p:nvPr>
            <p:ph type="pic" idx="4"/>
          </p:nvPr>
        </p:nvSpPr>
        <p:spPr>
          <a:xfrm>
            <a:off x="954000" y="1238400"/>
            <a:ext cx="882000" cy="10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78" name="Google Shape;478;p47"/>
          <p:cNvSpPr>
            <a:spLocks noGrp="1"/>
          </p:cNvSpPr>
          <p:nvPr>
            <p:ph type="pic" idx="5"/>
          </p:nvPr>
        </p:nvSpPr>
        <p:spPr>
          <a:xfrm>
            <a:off x="3585600" y="1238400"/>
            <a:ext cx="882000" cy="10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79" name="Google Shape;479;p47"/>
          <p:cNvSpPr>
            <a:spLocks noGrp="1"/>
          </p:cNvSpPr>
          <p:nvPr>
            <p:ph type="pic" idx="6"/>
          </p:nvPr>
        </p:nvSpPr>
        <p:spPr>
          <a:xfrm>
            <a:off x="6217200" y="1238400"/>
            <a:ext cx="882000" cy="10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80" name="Google Shape;480;p47"/>
          <p:cNvSpPr>
            <a:spLocks noGrp="1"/>
          </p:cNvSpPr>
          <p:nvPr>
            <p:ph type="pic" idx="7"/>
          </p:nvPr>
        </p:nvSpPr>
        <p:spPr>
          <a:xfrm>
            <a:off x="954000" y="3052800"/>
            <a:ext cx="882000" cy="10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81" name="Google Shape;481;p47"/>
          <p:cNvSpPr>
            <a:spLocks noGrp="1"/>
          </p:cNvSpPr>
          <p:nvPr>
            <p:ph type="pic" idx="8"/>
          </p:nvPr>
        </p:nvSpPr>
        <p:spPr>
          <a:xfrm>
            <a:off x="3585600" y="3052800"/>
            <a:ext cx="882000" cy="10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82" name="Google Shape;482;p47"/>
          <p:cNvSpPr>
            <a:spLocks noGrp="1"/>
          </p:cNvSpPr>
          <p:nvPr>
            <p:ph type="pic" idx="9"/>
          </p:nvPr>
        </p:nvSpPr>
        <p:spPr>
          <a:xfrm>
            <a:off x="6217200" y="3052800"/>
            <a:ext cx="882000" cy="10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83" name="Google Shape;483;p47"/>
          <p:cNvSpPr txBox="1">
            <a:spLocks noGrp="1"/>
          </p:cNvSpPr>
          <p:nvPr>
            <p:ph type="body" idx="13"/>
          </p:nvPr>
        </p:nvSpPr>
        <p:spPr>
          <a:xfrm>
            <a:off x="7099200" y="2962800"/>
            <a:ext cx="16596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ork Sans Medium"/>
              <a:buChar char="•"/>
              <a:defRPr sz="10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84" name="Google Shape;484;p47"/>
          <p:cNvSpPr txBox="1">
            <a:spLocks noGrp="1"/>
          </p:cNvSpPr>
          <p:nvPr>
            <p:ph type="body" idx="14"/>
          </p:nvPr>
        </p:nvSpPr>
        <p:spPr>
          <a:xfrm>
            <a:off x="1836000" y="2962800"/>
            <a:ext cx="16596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ork Sans Medium"/>
              <a:buChar char="•"/>
              <a:defRPr sz="10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85" name="Google Shape;485;p47"/>
          <p:cNvSpPr txBox="1">
            <a:spLocks noGrp="1"/>
          </p:cNvSpPr>
          <p:nvPr>
            <p:ph type="body" idx="15"/>
          </p:nvPr>
        </p:nvSpPr>
        <p:spPr>
          <a:xfrm>
            <a:off x="4467600" y="2962800"/>
            <a:ext cx="16596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ork Sans Medium"/>
              <a:buChar char="•"/>
              <a:defRPr sz="10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cxnSp>
        <p:nvCxnSpPr>
          <p:cNvPr id="486" name="Google Shape;486;p47"/>
          <p:cNvCxnSpPr/>
          <p:nvPr/>
        </p:nvCxnSpPr>
        <p:spPr>
          <a:xfrm>
            <a:off x="954000" y="1153025"/>
            <a:ext cx="2449800" cy="0"/>
          </a:xfrm>
          <a:prstGeom prst="straightConnector1">
            <a:avLst/>
          </a:prstGeom>
          <a:noFill/>
          <a:ln w="9525" cap="flat" cmpd="sng">
            <a:solidFill>
              <a:srgbClr val="CEB3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7" name="Google Shape;487;p47"/>
          <p:cNvCxnSpPr/>
          <p:nvPr/>
        </p:nvCxnSpPr>
        <p:spPr>
          <a:xfrm>
            <a:off x="3585600" y="1153025"/>
            <a:ext cx="2449800" cy="0"/>
          </a:xfrm>
          <a:prstGeom prst="straightConnector1">
            <a:avLst/>
          </a:prstGeom>
          <a:noFill/>
          <a:ln w="9525" cap="flat" cmpd="sng">
            <a:solidFill>
              <a:srgbClr val="CEB3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8" name="Google Shape;488;p47"/>
          <p:cNvCxnSpPr/>
          <p:nvPr/>
        </p:nvCxnSpPr>
        <p:spPr>
          <a:xfrm>
            <a:off x="6217200" y="1153025"/>
            <a:ext cx="2449800" cy="0"/>
          </a:xfrm>
          <a:prstGeom prst="straightConnector1">
            <a:avLst/>
          </a:prstGeom>
          <a:noFill/>
          <a:ln w="9525" cap="flat" cmpd="sng">
            <a:solidFill>
              <a:srgbClr val="CEB3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9" name="Google Shape;489;p47"/>
          <p:cNvCxnSpPr/>
          <p:nvPr/>
        </p:nvCxnSpPr>
        <p:spPr>
          <a:xfrm>
            <a:off x="954000" y="2967800"/>
            <a:ext cx="2449800" cy="0"/>
          </a:xfrm>
          <a:prstGeom prst="straightConnector1">
            <a:avLst/>
          </a:prstGeom>
          <a:noFill/>
          <a:ln w="9525" cap="flat" cmpd="sng">
            <a:solidFill>
              <a:srgbClr val="CEB3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0" name="Google Shape;490;p47"/>
          <p:cNvCxnSpPr/>
          <p:nvPr/>
        </p:nvCxnSpPr>
        <p:spPr>
          <a:xfrm>
            <a:off x="3585600" y="2967800"/>
            <a:ext cx="2449800" cy="0"/>
          </a:xfrm>
          <a:prstGeom prst="straightConnector1">
            <a:avLst/>
          </a:prstGeom>
          <a:noFill/>
          <a:ln w="9525" cap="flat" cmpd="sng">
            <a:solidFill>
              <a:srgbClr val="CEB3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1" name="Google Shape;491;p47"/>
          <p:cNvCxnSpPr/>
          <p:nvPr/>
        </p:nvCxnSpPr>
        <p:spPr>
          <a:xfrm>
            <a:off x="6217200" y="2967800"/>
            <a:ext cx="2449800" cy="0"/>
          </a:xfrm>
          <a:prstGeom prst="straightConnector1">
            <a:avLst/>
          </a:prstGeom>
          <a:noFill/>
          <a:ln w="9525" cap="flat" cmpd="sng">
            <a:solidFill>
              <a:srgbClr val="CEB3D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02">
          <p15:clr>
            <a:srgbClr val="E46962"/>
          </p15:clr>
        </p15:guide>
        <p15:guide id="2" pos="3860">
          <p15:clr>
            <a:srgbClr val="E46962"/>
          </p15:clr>
        </p15:guide>
        <p15:guide id="3" pos="5517">
          <p15:clr>
            <a:srgbClr val="E46962"/>
          </p15:clr>
        </p15:guide>
        <p15:guide id="4" pos="544">
          <p15:clr>
            <a:srgbClr val="E46962"/>
          </p15:clr>
        </p15:guide>
        <p15:guide id="5" orient="horz" pos="138">
          <p15:clr>
            <a:srgbClr val="E46962"/>
          </p15:clr>
        </p15:guide>
        <p15:guide id="6" orient="horz" pos="780">
          <p15:clr>
            <a:srgbClr val="E46962"/>
          </p15:clr>
        </p15:guide>
        <p15:guide id="7" orient="horz" pos="1923">
          <p15:clr>
            <a:srgbClr val="E46962"/>
          </p15:clr>
        </p15:guide>
        <p15:guide id="8" orient="horz" pos="1866">
          <p15:clr>
            <a:srgbClr val="E46962"/>
          </p15:clr>
        </p15:guide>
        <p15:guide id="9" orient="horz" pos="726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lumns" type="twoColTx">
  <p:cSld name="TITLE_AND_TWO_COLUMNS">
    <p:bg>
      <p:bgPr>
        <a:solidFill>
          <a:srgbClr val="F4F5F1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8"/>
          <p:cNvSpPr/>
          <p:nvPr/>
        </p:nvSpPr>
        <p:spPr>
          <a:xfrm>
            <a:off x="4811550" y="0"/>
            <a:ext cx="433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48"/>
          <p:cNvSpPr txBox="1">
            <a:spLocks noGrp="1"/>
          </p:cNvSpPr>
          <p:nvPr>
            <p:ph type="title"/>
          </p:nvPr>
        </p:nvSpPr>
        <p:spPr>
          <a:xfrm>
            <a:off x="864000" y="218418"/>
            <a:ext cx="789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48"/>
          <p:cNvSpPr txBox="1">
            <a:spLocks noGrp="1"/>
          </p:cNvSpPr>
          <p:nvPr>
            <p:ph type="body" idx="1"/>
          </p:nvPr>
        </p:nvSpPr>
        <p:spPr>
          <a:xfrm>
            <a:off x="864000" y="1501200"/>
            <a:ext cx="3947400" cy="3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96" name="Google Shape;496;p48"/>
          <p:cNvSpPr txBox="1">
            <a:spLocks noGrp="1"/>
          </p:cNvSpPr>
          <p:nvPr>
            <p:ph type="body" idx="2"/>
          </p:nvPr>
        </p:nvSpPr>
        <p:spPr>
          <a:xfrm>
            <a:off x="5148225" y="1501200"/>
            <a:ext cx="3610500" cy="30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97" name="Google Shape;497;p48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498" name="Google Shape;498;p48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9" name="Google Shape;499;p48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00" name="Google Shape;500;p48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501" name="Google Shape;501;p48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02" name="Google Shape;502;p48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03" name="Google Shape;503;p48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04" name="Google Shape;504;p48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05" name="Google Shape;505;p48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06" name="Google Shape;506;p48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07" name="Google Shape;507;p48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08" name="Google Shape;508;p48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09" name="Google Shape;509;p48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10" name="Google Shape;510;p48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11" name="Google Shape;511;p48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12" name="Google Shape;512;p48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13" name="Google Shape;513;p48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14" name="Google Shape;514;p48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15" name="Google Shape;515;p48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16" name="Google Shape;516;p48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17" name="Google Shape;517;p48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18" name="Google Shape;518;p48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19" name="Google Shape;519;p48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20" name="Google Shape;520;p48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21" name="Google Shape;521;p48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22" name="Google Shape;522;p48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23" name="Google Shape;523;p48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24" name="Google Shape;524;p48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25" name="Google Shape;525;p48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26" name="Google Shape;526;p48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27" name="Google Shape;527;p48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28" name="Google Shape;528;p48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29" name="Google Shape;529;p48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0" name="Google Shape;530;p48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1" name="Google Shape;531;p48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2" name="Google Shape;532;p48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3" name="Google Shape;533;p48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4" name="Google Shape;534;p48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5" name="Google Shape;535;p48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6" name="Google Shape;536;p48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7" name="Google Shape;537;p48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8" name="Google Shape;538;p48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9" name="Google Shape;539;p48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40" name="Google Shape;540;p48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41" name="Google Shape;541;p48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42" name="Google Shape;542;p48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43" name="Google Shape;543;p48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44" name="Google Shape;544;p48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45" name="Google Shape;545;p48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243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946">
          <p15:clr>
            <a:srgbClr val="E46962"/>
          </p15:clr>
        </p15:guide>
        <p15:guide id="4" pos="3031">
          <p15:clr>
            <a:srgbClr val="E46962"/>
          </p15:clr>
        </p15:guide>
        <p15:guide id="5" pos="5517">
          <p15:clr>
            <a:srgbClr val="E46962"/>
          </p15:clr>
        </p15:guide>
        <p15:guide id="6" pos="544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sous-titre 2">
  <p:cSld name="TITLE_ONLY_1_1">
    <p:bg>
      <p:bgPr>
        <a:solidFill>
          <a:srgbClr val="F4F5F1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9"/>
          <p:cNvSpPr txBox="1">
            <a:spLocks noGrp="1"/>
          </p:cNvSpPr>
          <p:nvPr>
            <p:ph type="title"/>
          </p:nvPr>
        </p:nvSpPr>
        <p:spPr>
          <a:xfrm>
            <a:off x="864000" y="218426"/>
            <a:ext cx="78948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49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549" name="Google Shape;549;p49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0" name="Google Shape;550;p49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1" name="Google Shape;551;p49"/>
          <p:cNvSpPr txBox="1">
            <a:spLocks noGrp="1"/>
          </p:cNvSpPr>
          <p:nvPr>
            <p:ph type="subTitle" idx="1"/>
          </p:nvPr>
        </p:nvSpPr>
        <p:spPr>
          <a:xfrm>
            <a:off x="864000" y="1501200"/>
            <a:ext cx="2590200" cy="28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pos="5517">
          <p15:clr>
            <a:srgbClr val="E46962"/>
          </p15:clr>
        </p15:guide>
        <p15:guide id="3" orient="horz" pos="138">
          <p15:clr>
            <a:srgbClr val="E46962"/>
          </p15:clr>
        </p15:guide>
        <p15:guide id="4" orient="horz" pos="544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4 colonnes">
  <p:cSld name="TITLE_AND_TWO_COLUMNS_1_2">
    <p:bg>
      <p:bgPr>
        <a:solidFill>
          <a:srgbClr val="F4F5F1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0"/>
          <p:cNvSpPr txBox="1">
            <a:spLocks noGrp="1"/>
          </p:cNvSpPr>
          <p:nvPr>
            <p:ph type="body" idx="1"/>
          </p:nvPr>
        </p:nvSpPr>
        <p:spPr>
          <a:xfrm>
            <a:off x="4811400" y="1501200"/>
            <a:ext cx="1973700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 Medium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p50"/>
          <p:cNvSpPr txBox="1">
            <a:spLocks noGrp="1"/>
          </p:cNvSpPr>
          <p:nvPr>
            <p:ph type="title"/>
          </p:nvPr>
        </p:nvSpPr>
        <p:spPr>
          <a:xfrm>
            <a:off x="864000" y="218418"/>
            <a:ext cx="789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50"/>
          <p:cNvSpPr txBox="1">
            <a:spLocks noGrp="1"/>
          </p:cNvSpPr>
          <p:nvPr>
            <p:ph type="body" idx="2"/>
          </p:nvPr>
        </p:nvSpPr>
        <p:spPr>
          <a:xfrm>
            <a:off x="864000" y="1501200"/>
            <a:ext cx="1973700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 Medium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556" name="Google Shape;556;p50"/>
          <p:cNvSpPr txBox="1">
            <a:spLocks noGrp="1"/>
          </p:cNvSpPr>
          <p:nvPr>
            <p:ph type="body" idx="3"/>
          </p:nvPr>
        </p:nvSpPr>
        <p:spPr>
          <a:xfrm>
            <a:off x="2837700" y="1501200"/>
            <a:ext cx="1973700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 Medium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557" name="Google Shape;557;p50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558" name="Google Shape;558;p50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9" name="Google Shape;559;p50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0" name="Google Shape;560;p50"/>
          <p:cNvSpPr txBox="1">
            <a:spLocks noGrp="1"/>
          </p:cNvSpPr>
          <p:nvPr>
            <p:ph type="body" idx="4"/>
          </p:nvPr>
        </p:nvSpPr>
        <p:spPr>
          <a:xfrm>
            <a:off x="6785100" y="1501200"/>
            <a:ext cx="1973700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 Medium"/>
              <a:buChar char="•"/>
              <a:defRPr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10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60">
          <p15:clr>
            <a:srgbClr val="E46962"/>
          </p15:clr>
        </p15:guide>
        <p15:guide id="2" pos="5517">
          <p15:clr>
            <a:srgbClr val="E46962"/>
          </p15:clr>
        </p15:guide>
        <p15:guide id="3" pos="544">
          <p15:clr>
            <a:srgbClr val="E46962"/>
          </p15:clr>
        </p15:guide>
        <p15:guide id="4" orient="horz" pos="138">
          <p15:clr>
            <a:srgbClr val="E46962"/>
          </p15:clr>
        </p15:guide>
        <p15:guide id="5" orient="horz" pos="946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5 colonnes">
  <p:cSld name="TITLE_AND_TWO_COLUMNS_1_2_1">
    <p:bg>
      <p:bgPr>
        <a:solidFill>
          <a:srgbClr val="F4F5F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1"/>
          <p:cNvSpPr txBox="1">
            <a:spLocks noGrp="1"/>
          </p:cNvSpPr>
          <p:nvPr>
            <p:ph type="body" idx="1"/>
          </p:nvPr>
        </p:nvSpPr>
        <p:spPr>
          <a:xfrm>
            <a:off x="4021925" y="1501200"/>
            <a:ext cx="1578900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Work Sans Medium"/>
              <a:buChar char="•"/>
              <a:defRPr sz="105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563" name="Google Shape;563;p51"/>
          <p:cNvSpPr txBox="1">
            <a:spLocks noGrp="1"/>
          </p:cNvSpPr>
          <p:nvPr>
            <p:ph type="title"/>
          </p:nvPr>
        </p:nvSpPr>
        <p:spPr>
          <a:xfrm>
            <a:off x="864000" y="218418"/>
            <a:ext cx="789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51"/>
          <p:cNvSpPr txBox="1">
            <a:spLocks noGrp="1"/>
          </p:cNvSpPr>
          <p:nvPr>
            <p:ph type="body" idx="2"/>
          </p:nvPr>
        </p:nvSpPr>
        <p:spPr>
          <a:xfrm>
            <a:off x="864000" y="1501200"/>
            <a:ext cx="1578900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Work Sans Medium"/>
              <a:buChar char="•"/>
              <a:defRPr sz="105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565" name="Google Shape;565;p51"/>
          <p:cNvSpPr txBox="1">
            <a:spLocks noGrp="1"/>
          </p:cNvSpPr>
          <p:nvPr>
            <p:ph type="body" idx="3"/>
          </p:nvPr>
        </p:nvSpPr>
        <p:spPr>
          <a:xfrm>
            <a:off x="2442900" y="1501200"/>
            <a:ext cx="1578900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Work Sans Medium"/>
              <a:buChar char="•"/>
              <a:defRPr sz="105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566" name="Google Shape;566;p51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567" name="Google Shape;567;p51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8" name="Google Shape;568;p51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9" name="Google Shape;569;p51"/>
          <p:cNvSpPr txBox="1">
            <a:spLocks noGrp="1"/>
          </p:cNvSpPr>
          <p:nvPr>
            <p:ph type="body" idx="4"/>
          </p:nvPr>
        </p:nvSpPr>
        <p:spPr>
          <a:xfrm>
            <a:off x="5600825" y="1501200"/>
            <a:ext cx="1578900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Work Sans Medium"/>
              <a:buChar char="•"/>
              <a:defRPr sz="105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570" name="Google Shape;570;p51"/>
          <p:cNvSpPr txBox="1">
            <a:spLocks noGrp="1"/>
          </p:cNvSpPr>
          <p:nvPr>
            <p:ph type="body" idx="5"/>
          </p:nvPr>
        </p:nvSpPr>
        <p:spPr>
          <a:xfrm>
            <a:off x="7179975" y="1501200"/>
            <a:ext cx="1578900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Work Sans Medium"/>
              <a:buChar char="•"/>
              <a:defRPr sz="105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pos="5517">
          <p15:clr>
            <a:srgbClr val="E46962"/>
          </p15:clr>
        </p15:guide>
        <p15:guide id="3" pos="1539">
          <p15:clr>
            <a:srgbClr val="E46962"/>
          </p15:clr>
        </p15:guide>
        <p15:guide id="4" orient="horz" pos="138">
          <p15:clr>
            <a:srgbClr val="E46962"/>
          </p15:clr>
        </p15:guide>
        <p15:guide id="5" orient="horz" pos="946">
          <p15:clr>
            <a:srgbClr val="E46962"/>
          </p15:clr>
        </p15:guide>
        <p15:guide id="6" pos="2533">
          <p15:clr>
            <a:srgbClr val="E46962"/>
          </p15:clr>
        </p15:guide>
        <p15:guide id="7" pos="3528">
          <p15:clr>
            <a:srgbClr val="E46962"/>
          </p15:clr>
        </p15:guide>
        <p15:guide id="8" pos="4523">
          <p15:clr>
            <a:srgbClr val="E46962"/>
          </p15:clr>
        </p15:guide>
        <p15:guide id="9" pos="1596">
          <p15:clr>
            <a:srgbClr val="E46962"/>
          </p15:clr>
        </p15:guide>
        <p15:guide id="10" pos="1482">
          <p15:clr>
            <a:srgbClr val="E46962"/>
          </p15:clr>
        </p15:guide>
        <p15:guide id="11" pos="2477">
          <p15:clr>
            <a:srgbClr val="E46962"/>
          </p15:clr>
        </p15:guide>
        <p15:guide id="12" pos="2590">
          <p15:clr>
            <a:srgbClr val="E46962"/>
          </p15:clr>
        </p15:guide>
        <p15:guide id="13" pos="3471">
          <p15:clr>
            <a:srgbClr val="E46962"/>
          </p15:clr>
        </p15:guide>
        <p15:guide id="14" pos="3585">
          <p15:clr>
            <a:srgbClr val="E46962"/>
          </p15:clr>
        </p15:guide>
        <p15:guide id="15" pos="4466">
          <p15:clr>
            <a:srgbClr val="E46962"/>
          </p15:clr>
        </p15:guide>
        <p15:guide id="16" pos="4579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que avec texte 1">
  <p:cSld name="ONE_COLUMN_TEXT_1_1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2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7887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3" name="Google Shape;573;p52"/>
          <p:cNvSpPr txBox="1">
            <a:spLocks noGrp="1"/>
          </p:cNvSpPr>
          <p:nvPr>
            <p:ph type="body" idx="1"/>
          </p:nvPr>
        </p:nvSpPr>
        <p:spPr>
          <a:xfrm>
            <a:off x="864000" y="2076403"/>
            <a:ext cx="2369400" cy="2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52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575" name="Google Shape;575;p52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6" name="Google Shape;576;p52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7" name="Google Shape;577;p52"/>
          <p:cNvSpPr txBox="1">
            <a:spLocks noGrp="1"/>
          </p:cNvSpPr>
          <p:nvPr>
            <p:ph type="subTitle" idx="2"/>
          </p:nvPr>
        </p:nvSpPr>
        <p:spPr>
          <a:xfrm>
            <a:off x="864000" y="973000"/>
            <a:ext cx="23694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613">
          <p15:clr>
            <a:srgbClr val="E46962"/>
          </p15:clr>
        </p15:guide>
        <p15:guide id="4" orient="horz" pos="1308">
          <p15:clr>
            <a:srgbClr val="E46962"/>
          </p15:clr>
        </p15:guide>
        <p15:guide id="5" pos="5513">
          <p15:clr>
            <a:srgbClr val="E46962"/>
          </p15:clr>
        </p15:guide>
        <p15:guide id="6" pos="2113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que avec texte 2">
  <p:cSld name="ONE_COLUMN_TEXT_1_1_1_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3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7887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0" name="Google Shape;580;p53"/>
          <p:cNvSpPr txBox="1">
            <a:spLocks noGrp="1"/>
          </p:cNvSpPr>
          <p:nvPr>
            <p:ph type="body" idx="1"/>
          </p:nvPr>
        </p:nvSpPr>
        <p:spPr>
          <a:xfrm>
            <a:off x="864000" y="2076402"/>
            <a:ext cx="3008400" cy="2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581" name="Google Shape;581;p53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582" name="Google Shape;582;p53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3" name="Google Shape;583;p53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4" name="Google Shape;584;p53"/>
          <p:cNvSpPr txBox="1">
            <a:spLocks noGrp="1"/>
          </p:cNvSpPr>
          <p:nvPr>
            <p:ph type="subTitle" idx="2"/>
          </p:nvPr>
        </p:nvSpPr>
        <p:spPr>
          <a:xfrm>
            <a:off x="864000" y="973000"/>
            <a:ext cx="30084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613">
          <p15:clr>
            <a:srgbClr val="E46962"/>
          </p15:clr>
        </p15:guide>
        <p15:guide id="4" orient="horz" pos="1308">
          <p15:clr>
            <a:srgbClr val="E46962"/>
          </p15:clr>
        </p15:guide>
        <p15:guide id="5" pos="5513">
          <p15:clr>
            <a:srgbClr val="E46962"/>
          </p15:clr>
        </p15:guide>
        <p15:guide id="6" pos="2633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ans mosaïque">
  <p:cSld name="TITLE_1">
    <p:bg>
      <p:bgPr>
        <a:solidFill>
          <a:schemeClr val="dk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4"/>
          <p:cNvSpPr txBox="1">
            <a:spLocks noGrp="1"/>
          </p:cNvSpPr>
          <p:nvPr>
            <p:ph type="ctrTitle"/>
          </p:nvPr>
        </p:nvSpPr>
        <p:spPr>
          <a:xfrm>
            <a:off x="954000" y="928800"/>
            <a:ext cx="5921100" cy="25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87" name="Google Shape;587;p54"/>
          <p:cNvSpPr txBox="1">
            <a:spLocks noGrp="1"/>
          </p:cNvSpPr>
          <p:nvPr>
            <p:ph type="subTitle" idx="1"/>
          </p:nvPr>
        </p:nvSpPr>
        <p:spPr>
          <a:xfrm>
            <a:off x="954000" y="3637225"/>
            <a:ext cx="5921100" cy="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8" name="Google Shape;588;p54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grpSp>
        <p:nvGrpSpPr>
          <p:cNvPr id="589" name="Google Shape;589;p54"/>
          <p:cNvGrpSpPr/>
          <p:nvPr/>
        </p:nvGrpSpPr>
        <p:grpSpPr>
          <a:xfrm>
            <a:off x="1057345" y="385128"/>
            <a:ext cx="1223860" cy="361943"/>
            <a:chOff x="249750" y="1780450"/>
            <a:chExt cx="7107200" cy="2090950"/>
          </a:xfrm>
        </p:grpSpPr>
        <p:sp>
          <p:nvSpPr>
            <p:cNvPr id="590" name="Google Shape;590;p54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91" name="Google Shape;591;p54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92" name="Google Shape;592;p54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93" name="Google Shape;593;p54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94" name="Google Shape;594;p54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95" name="Google Shape;595;p54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96" name="Google Shape;596;p54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97" name="Google Shape;597;p54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98" name="Google Shape;598;p54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99" name="Google Shape;599;p54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0" name="Google Shape;600;p54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1" name="Google Shape;601;p54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2" name="Google Shape;602;p54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3" name="Google Shape;603;p54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4" name="Google Shape;604;p54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5" name="Google Shape;605;p54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6" name="Google Shape;606;p54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7" name="Google Shape;607;p54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8" name="Google Shape;608;p54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9" name="Google Shape;609;p54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0" name="Google Shape;610;p54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1" name="Google Shape;611;p54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2" name="Google Shape;612;p54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3" name="Google Shape;613;p54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4" name="Google Shape;614;p54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5" name="Google Shape;615;p54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6" name="Google Shape;616;p54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7" name="Google Shape;617;p54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8" name="Google Shape;618;p54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9" name="Google Shape;619;p54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0" name="Google Shape;620;p54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1" name="Google Shape;621;p54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2" name="Google Shape;622;p54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3" name="Google Shape;623;p54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4" name="Google Shape;624;p54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5" name="Google Shape;625;p54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6" name="Google Shape;626;p54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7" name="Google Shape;627;p54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8" name="Google Shape;628;p54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9" name="Google Shape;629;p54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30" name="Google Shape;630;p54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31" name="Google Shape;631;p54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32" name="Google Shape;632;p54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33" name="Google Shape;633;p54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34" name="Google Shape;634;p54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cxnSp>
        <p:nvCxnSpPr>
          <p:cNvPr id="635" name="Google Shape;635;p54"/>
          <p:cNvCxnSpPr/>
          <p:nvPr/>
        </p:nvCxnSpPr>
        <p:spPr>
          <a:xfrm>
            <a:off x="1049375" y="928800"/>
            <a:ext cx="7051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65">
          <p15:clr>
            <a:srgbClr val="E46962"/>
          </p15:clr>
        </p15:guide>
        <p15:guide id="2" pos="5518">
          <p15:clr>
            <a:srgbClr val="E46962"/>
          </p15:clr>
        </p15:guide>
        <p15:guide id="3" orient="horz" pos="2291">
          <p15:clr>
            <a:srgbClr val="E46962"/>
          </p15:clr>
        </p15:guide>
        <p15:guide id="4" orient="horz" pos="2220">
          <p15:clr>
            <a:srgbClr val="E46962"/>
          </p15:clr>
        </p15:guide>
        <p15:guide id="5" orient="horz" pos="585">
          <p15:clr>
            <a:srgbClr val="E46962"/>
          </p15:clr>
        </p15:guide>
        <p15:guide id="6" orient="horz" pos="2792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bg>
      <p:bgPr>
        <a:solidFill>
          <a:srgbClr val="F2C1D3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5"/>
          <p:cNvSpPr txBox="1">
            <a:spLocks noGrp="1"/>
          </p:cNvSpPr>
          <p:nvPr>
            <p:ph type="title"/>
          </p:nvPr>
        </p:nvSpPr>
        <p:spPr>
          <a:xfrm>
            <a:off x="864000" y="826325"/>
            <a:ext cx="4473600" cy="19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Work Sans Medium"/>
              <a:buNone/>
              <a:defRPr sz="33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8" name="Google Shape;638;p55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39" name="Google Shape;639;p55"/>
          <p:cNvSpPr txBox="1">
            <a:spLocks noGrp="1"/>
          </p:cNvSpPr>
          <p:nvPr>
            <p:ph type="subTitle" idx="1"/>
          </p:nvPr>
        </p:nvSpPr>
        <p:spPr>
          <a:xfrm>
            <a:off x="864000" y="2755025"/>
            <a:ext cx="4473600" cy="9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0" name="Google Shape;640;p55"/>
          <p:cNvSpPr>
            <a:spLocks noGrp="1"/>
          </p:cNvSpPr>
          <p:nvPr>
            <p:ph type="pic" idx="2"/>
          </p:nvPr>
        </p:nvSpPr>
        <p:spPr>
          <a:xfrm>
            <a:off x="5579650" y="1102900"/>
            <a:ext cx="2847300" cy="2942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41" name="Google Shape;641;p55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735">
          <p15:clr>
            <a:srgbClr val="E46962"/>
          </p15:clr>
        </p15:guide>
        <p15:guide id="3" orient="horz" pos="521">
          <p15:clr>
            <a:srgbClr val="E46962"/>
          </p15:clr>
        </p15:guide>
        <p15:guide id="4" pos="3362">
          <p15:clr>
            <a:srgbClr val="E46962"/>
          </p15:clr>
        </p15:guide>
        <p15:guide id="5" orient="horz" pos="113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1 colonne" type="tx">
  <p:cSld name="TITLE_AND_BODY">
    <p:bg>
      <p:bgPr>
        <a:solidFill>
          <a:srgbClr val="F4F5F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864000" y="218418"/>
            <a:ext cx="789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64000" y="1501200"/>
            <a:ext cx="7894800" cy="31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 lang="en-US" dirty="0"/>
          </a:p>
          <a:p>
            <a:pPr lvl="1"/>
            <a:endParaRPr dirty="0"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111" name="Google Shape;111;p26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" name="Google Shape;112;p26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pos="5517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">
    <p:bg>
      <p:bgPr>
        <a:solidFill>
          <a:srgbClr val="B9DBC1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6"/>
          <p:cNvSpPr txBox="1">
            <a:spLocks noGrp="1"/>
          </p:cNvSpPr>
          <p:nvPr>
            <p:ph type="title"/>
          </p:nvPr>
        </p:nvSpPr>
        <p:spPr>
          <a:xfrm>
            <a:off x="864000" y="826325"/>
            <a:ext cx="4473600" cy="19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Work Sans Medium"/>
              <a:buNone/>
              <a:defRPr sz="33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4" name="Google Shape;644;p56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45" name="Google Shape;645;p56"/>
          <p:cNvSpPr txBox="1">
            <a:spLocks noGrp="1"/>
          </p:cNvSpPr>
          <p:nvPr>
            <p:ph type="subTitle" idx="1"/>
          </p:nvPr>
        </p:nvSpPr>
        <p:spPr>
          <a:xfrm>
            <a:off x="864000" y="2755025"/>
            <a:ext cx="4473600" cy="9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6" name="Google Shape;646;p56"/>
          <p:cNvSpPr>
            <a:spLocks noGrp="1"/>
          </p:cNvSpPr>
          <p:nvPr>
            <p:ph type="pic" idx="2"/>
          </p:nvPr>
        </p:nvSpPr>
        <p:spPr>
          <a:xfrm>
            <a:off x="5579650" y="1102900"/>
            <a:ext cx="2847300" cy="2942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47" name="Google Shape;647;p56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735">
          <p15:clr>
            <a:srgbClr val="E46962"/>
          </p15:clr>
        </p15:guide>
        <p15:guide id="3" orient="horz" pos="521">
          <p15:clr>
            <a:srgbClr val="E46962"/>
          </p15:clr>
        </p15:guide>
        <p15:guide id="4" pos="3362">
          <p15:clr>
            <a:srgbClr val="E46962"/>
          </p15:clr>
        </p15:guide>
        <p15:guide id="5" orient="horz" pos="113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_1">
    <p:bg>
      <p:bgPr>
        <a:solidFill>
          <a:srgbClr val="F4DA92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7"/>
          <p:cNvSpPr txBox="1">
            <a:spLocks noGrp="1"/>
          </p:cNvSpPr>
          <p:nvPr>
            <p:ph type="title"/>
          </p:nvPr>
        </p:nvSpPr>
        <p:spPr>
          <a:xfrm>
            <a:off x="864000" y="826325"/>
            <a:ext cx="4473600" cy="19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Work Sans Medium"/>
              <a:buNone/>
              <a:defRPr sz="33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0" name="Google Shape;650;p57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51" name="Google Shape;651;p57"/>
          <p:cNvSpPr txBox="1">
            <a:spLocks noGrp="1"/>
          </p:cNvSpPr>
          <p:nvPr>
            <p:ph type="subTitle" idx="1"/>
          </p:nvPr>
        </p:nvSpPr>
        <p:spPr>
          <a:xfrm>
            <a:off x="864000" y="2755025"/>
            <a:ext cx="4473600" cy="9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2" name="Google Shape;652;p57"/>
          <p:cNvSpPr>
            <a:spLocks noGrp="1"/>
          </p:cNvSpPr>
          <p:nvPr>
            <p:ph type="pic" idx="2"/>
          </p:nvPr>
        </p:nvSpPr>
        <p:spPr>
          <a:xfrm>
            <a:off x="5579650" y="1102900"/>
            <a:ext cx="2847300" cy="2942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53" name="Google Shape;653;p57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735">
          <p15:clr>
            <a:srgbClr val="E46962"/>
          </p15:clr>
        </p15:guide>
        <p15:guide id="3" orient="horz" pos="521">
          <p15:clr>
            <a:srgbClr val="E46962"/>
          </p15:clr>
        </p15:guide>
        <p15:guide id="4" pos="3362">
          <p15:clr>
            <a:srgbClr val="E46962"/>
          </p15:clr>
        </p15:guide>
        <p15:guide id="5" orient="horz" pos="113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1_1_1">
    <p:bg>
      <p:bgPr>
        <a:solidFill>
          <a:srgbClr val="F3B692"/>
        </a:solid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864000" y="826325"/>
            <a:ext cx="4473600" cy="19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Work Sans Medium"/>
              <a:buNone/>
              <a:defRPr sz="33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6" name="Google Shape;656;p58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57" name="Google Shape;657;p58"/>
          <p:cNvSpPr txBox="1">
            <a:spLocks noGrp="1"/>
          </p:cNvSpPr>
          <p:nvPr>
            <p:ph type="subTitle" idx="1"/>
          </p:nvPr>
        </p:nvSpPr>
        <p:spPr>
          <a:xfrm>
            <a:off x="864000" y="2755025"/>
            <a:ext cx="4473600" cy="9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8" name="Google Shape;658;p58"/>
          <p:cNvSpPr>
            <a:spLocks noGrp="1"/>
          </p:cNvSpPr>
          <p:nvPr>
            <p:ph type="pic" idx="2"/>
          </p:nvPr>
        </p:nvSpPr>
        <p:spPr>
          <a:xfrm>
            <a:off x="5579650" y="1102900"/>
            <a:ext cx="2847300" cy="2942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59" name="Google Shape;659;p58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735">
          <p15:clr>
            <a:srgbClr val="E46962"/>
          </p15:clr>
        </p15:guide>
        <p15:guide id="3" orient="horz" pos="521">
          <p15:clr>
            <a:srgbClr val="E46962"/>
          </p15:clr>
        </p15:guide>
        <p15:guide id="4" pos="3362">
          <p15:clr>
            <a:srgbClr val="E46962"/>
          </p15:clr>
        </p15:guide>
        <p15:guide id="5" orient="horz" pos="113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2 colonnes">
  <p:cSld name="TITLE_AND_TWO_COLUMNS_2">
    <p:bg>
      <p:bgPr>
        <a:solidFill>
          <a:srgbClr val="F4F5F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9"/>
          <p:cNvSpPr txBox="1">
            <a:spLocks noGrp="1"/>
          </p:cNvSpPr>
          <p:nvPr>
            <p:ph type="title"/>
          </p:nvPr>
        </p:nvSpPr>
        <p:spPr>
          <a:xfrm>
            <a:off x="864000" y="218418"/>
            <a:ext cx="789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59"/>
          <p:cNvSpPr txBox="1">
            <a:spLocks noGrp="1"/>
          </p:cNvSpPr>
          <p:nvPr>
            <p:ph type="body" idx="1"/>
          </p:nvPr>
        </p:nvSpPr>
        <p:spPr>
          <a:xfrm>
            <a:off x="864000" y="1501200"/>
            <a:ext cx="3947100" cy="3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663" name="Google Shape;663;p59"/>
          <p:cNvSpPr txBox="1">
            <a:spLocks noGrp="1"/>
          </p:cNvSpPr>
          <p:nvPr>
            <p:ph type="body" idx="2"/>
          </p:nvPr>
        </p:nvSpPr>
        <p:spPr>
          <a:xfrm>
            <a:off x="4811700" y="1501200"/>
            <a:ext cx="3947100" cy="30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664" name="Google Shape;664;p59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665" name="Google Shape;665;p59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6" name="Google Shape;666;p59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31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946">
          <p15:clr>
            <a:srgbClr val="E46962"/>
          </p15:clr>
        </p15:guide>
        <p15:guide id="4" pos="544">
          <p15:clr>
            <a:srgbClr val="E46962"/>
          </p15:clr>
        </p15:guide>
        <p15:guide id="5" pos="5517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e et image 3">
  <p:cSld name="ONE_COLUMN_TEXT_1_5">
    <p:bg>
      <p:bgPr>
        <a:solidFill>
          <a:srgbClr val="A9DAE9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0"/>
          <p:cNvSpPr/>
          <p:nvPr/>
        </p:nvSpPr>
        <p:spPr>
          <a:xfrm>
            <a:off x="0" y="0"/>
            <a:ext cx="4901400" cy="5143500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60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3947400" cy="14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0" name="Google Shape;670;p60"/>
          <p:cNvSpPr txBox="1">
            <a:spLocks noGrp="1"/>
          </p:cNvSpPr>
          <p:nvPr>
            <p:ph type="body" idx="1"/>
          </p:nvPr>
        </p:nvSpPr>
        <p:spPr>
          <a:xfrm>
            <a:off x="864000" y="2415300"/>
            <a:ext cx="3947400" cy="2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671" name="Google Shape;671;p60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672" name="Google Shape;672;p60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3" name="Google Shape;673;p60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74" name="Google Shape;674;p60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675" name="Google Shape;675;p60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76" name="Google Shape;676;p60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77" name="Google Shape;677;p60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78" name="Google Shape;678;p60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79" name="Google Shape;679;p60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80" name="Google Shape;680;p60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81" name="Google Shape;681;p60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82" name="Google Shape;682;p60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83" name="Google Shape;683;p60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84" name="Google Shape;684;p60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85" name="Google Shape;685;p60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86" name="Google Shape;686;p60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87" name="Google Shape;687;p60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88" name="Google Shape;688;p60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89" name="Google Shape;689;p60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90" name="Google Shape;690;p60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91" name="Google Shape;691;p60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92" name="Google Shape;692;p60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93" name="Google Shape;693;p60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94" name="Google Shape;694;p60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95" name="Google Shape;695;p60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96" name="Google Shape;696;p60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97" name="Google Shape;697;p60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98" name="Google Shape;698;p60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99" name="Google Shape;699;p60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00" name="Google Shape;700;p60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01" name="Google Shape;701;p60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02" name="Google Shape;702;p60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03" name="Google Shape;703;p60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04" name="Google Shape;704;p60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05" name="Google Shape;705;p60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06" name="Google Shape;706;p60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07" name="Google Shape;707;p60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08" name="Google Shape;708;p60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09" name="Google Shape;709;p60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0" name="Google Shape;710;p60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1" name="Google Shape;711;p60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2" name="Google Shape;712;p60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3" name="Google Shape;713;p60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4" name="Google Shape;714;p60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5" name="Google Shape;715;p60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6" name="Google Shape;716;p60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7" name="Google Shape;717;p60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8" name="Google Shape;718;p60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9" name="Google Shape;719;p60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720" name="Google Shape;720;p60"/>
          <p:cNvSpPr txBox="1">
            <a:spLocks noGrp="1"/>
          </p:cNvSpPr>
          <p:nvPr>
            <p:ph type="subTitle" idx="2"/>
          </p:nvPr>
        </p:nvSpPr>
        <p:spPr>
          <a:xfrm>
            <a:off x="864000" y="1627725"/>
            <a:ext cx="39474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21" name="Google Shape;721;p60"/>
          <p:cNvSpPr>
            <a:spLocks noGrp="1"/>
          </p:cNvSpPr>
          <p:nvPr>
            <p:ph type="pic" idx="3"/>
          </p:nvPr>
        </p:nvSpPr>
        <p:spPr>
          <a:xfrm>
            <a:off x="5579650" y="1102900"/>
            <a:ext cx="2847600" cy="294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1025">
          <p15:clr>
            <a:srgbClr val="E46962"/>
          </p15:clr>
        </p15:guide>
        <p15:guide id="4" orient="horz" pos="1521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e et image 4">
  <p:cSld name="ONE_COLUMN_TEXT_1_4">
    <p:bg>
      <p:bgPr>
        <a:solidFill>
          <a:srgbClr val="F2C1D3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1"/>
          <p:cNvSpPr/>
          <p:nvPr/>
        </p:nvSpPr>
        <p:spPr>
          <a:xfrm>
            <a:off x="0" y="0"/>
            <a:ext cx="4901400" cy="5143500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61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3947400" cy="14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5" name="Google Shape;725;p61"/>
          <p:cNvSpPr txBox="1">
            <a:spLocks noGrp="1"/>
          </p:cNvSpPr>
          <p:nvPr>
            <p:ph type="body" idx="1"/>
          </p:nvPr>
        </p:nvSpPr>
        <p:spPr>
          <a:xfrm>
            <a:off x="864000" y="2415300"/>
            <a:ext cx="3947400" cy="2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726" name="Google Shape;726;p61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727" name="Google Shape;727;p61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8" name="Google Shape;728;p61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29" name="Google Shape;729;p61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730" name="Google Shape;730;p61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1" name="Google Shape;731;p61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2" name="Google Shape;732;p61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3" name="Google Shape;733;p61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4" name="Google Shape;734;p61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5" name="Google Shape;735;p61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6" name="Google Shape;736;p61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7" name="Google Shape;737;p61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8" name="Google Shape;738;p61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9" name="Google Shape;739;p61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0" name="Google Shape;740;p61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1" name="Google Shape;741;p61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2" name="Google Shape;742;p61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3" name="Google Shape;743;p61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4" name="Google Shape;744;p61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5" name="Google Shape;745;p61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6" name="Google Shape;746;p61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7" name="Google Shape;747;p61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8" name="Google Shape;748;p61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9" name="Google Shape;749;p61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0" name="Google Shape;750;p61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1" name="Google Shape;751;p61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2" name="Google Shape;752;p61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3" name="Google Shape;753;p61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4" name="Google Shape;754;p61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5" name="Google Shape;755;p61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6" name="Google Shape;756;p61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7" name="Google Shape;757;p61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8" name="Google Shape;758;p61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9" name="Google Shape;759;p61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60" name="Google Shape;760;p61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61" name="Google Shape;761;p61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62" name="Google Shape;762;p61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63" name="Google Shape;763;p61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64" name="Google Shape;764;p61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65" name="Google Shape;765;p61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66" name="Google Shape;766;p61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67" name="Google Shape;767;p61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68" name="Google Shape;768;p61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69" name="Google Shape;769;p61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70" name="Google Shape;770;p61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71" name="Google Shape;771;p61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72" name="Google Shape;772;p61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73" name="Google Shape;773;p61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74" name="Google Shape;774;p61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775" name="Google Shape;775;p61"/>
          <p:cNvSpPr txBox="1">
            <a:spLocks noGrp="1"/>
          </p:cNvSpPr>
          <p:nvPr>
            <p:ph type="subTitle" idx="2"/>
          </p:nvPr>
        </p:nvSpPr>
        <p:spPr>
          <a:xfrm>
            <a:off x="864000" y="1627725"/>
            <a:ext cx="39474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76" name="Google Shape;776;p61"/>
          <p:cNvSpPr>
            <a:spLocks noGrp="1"/>
          </p:cNvSpPr>
          <p:nvPr>
            <p:ph type="pic" idx="3"/>
          </p:nvPr>
        </p:nvSpPr>
        <p:spPr>
          <a:xfrm>
            <a:off x="5449775" y="1033475"/>
            <a:ext cx="3076500" cy="30765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1025">
          <p15:clr>
            <a:srgbClr val="E46962"/>
          </p15:clr>
        </p15:guide>
        <p15:guide id="4" orient="horz" pos="1521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e et image 5">
  <p:cSld name="ONE_COLUMN_TEXT_1_4_1">
    <p:bg>
      <p:bgPr>
        <a:solidFill>
          <a:srgbClr val="A0AAB7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2"/>
          <p:cNvSpPr/>
          <p:nvPr/>
        </p:nvSpPr>
        <p:spPr>
          <a:xfrm>
            <a:off x="0" y="0"/>
            <a:ext cx="4901400" cy="5143500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62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3947400" cy="14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0" name="Google Shape;780;p62"/>
          <p:cNvSpPr txBox="1">
            <a:spLocks noGrp="1"/>
          </p:cNvSpPr>
          <p:nvPr>
            <p:ph type="body" idx="1"/>
          </p:nvPr>
        </p:nvSpPr>
        <p:spPr>
          <a:xfrm>
            <a:off x="864000" y="2415300"/>
            <a:ext cx="3947400" cy="2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62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782" name="Google Shape;782;p62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3" name="Google Shape;783;p62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84" name="Google Shape;784;p62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785" name="Google Shape;785;p62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86" name="Google Shape;786;p62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87" name="Google Shape;787;p62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88" name="Google Shape;788;p62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89" name="Google Shape;789;p62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90" name="Google Shape;790;p62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91" name="Google Shape;791;p62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92" name="Google Shape;792;p62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93" name="Google Shape;793;p62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94" name="Google Shape;794;p62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95" name="Google Shape;795;p62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96" name="Google Shape;796;p62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97" name="Google Shape;797;p62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98" name="Google Shape;798;p62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99" name="Google Shape;799;p62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00" name="Google Shape;800;p62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01" name="Google Shape;801;p62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02" name="Google Shape;802;p62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03" name="Google Shape;803;p62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04" name="Google Shape;804;p62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05" name="Google Shape;805;p62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06" name="Google Shape;806;p62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07" name="Google Shape;807;p62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08" name="Google Shape;808;p62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09" name="Google Shape;809;p62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10" name="Google Shape;810;p62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11" name="Google Shape;811;p62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12" name="Google Shape;812;p62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13" name="Google Shape;813;p62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14" name="Google Shape;814;p62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15" name="Google Shape;815;p62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16" name="Google Shape;816;p62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17" name="Google Shape;817;p62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18" name="Google Shape;818;p62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19" name="Google Shape;819;p62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20" name="Google Shape;820;p62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21" name="Google Shape;821;p62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22" name="Google Shape;822;p62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23" name="Google Shape;823;p62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24" name="Google Shape;824;p62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25" name="Google Shape;825;p62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26" name="Google Shape;826;p62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27" name="Google Shape;827;p62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28" name="Google Shape;828;p62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29" name="Google Shape;829;p62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830" name="Google Shape;830;p62"/>
          <p:cNvSpPr txBox="1">
            <a:spLocks noGrp="1"/>
          </p:cNvSpPr>
          <p:nvPr>
            <p:ph type="subTitle" idx="2"/>
          </p:nvPr>
        </p:nvSpPr>
        <p:spPr>
          <a:xfrm>
            <a:off x="864000" y="1627725"/>
            <a:ext cx="39474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31" name="Google Shape;831;p62"/>
          <p:cNvSpPr>
            <a:spLocks noGrp="1"/>
          </p:cNvSpPr>
          <p:nvPr>
            <p:ph type="pic" idx="3"/>
          </p:nvPr>
        </p:nvSpPr>
        <p:spPr>
          <a:xfrm>
            <a:off x="5449775" y="1033475"/>
            <a:ext cx="3076500" cy="30765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1025">
          <p15:clr>
            <a:srgbClr val="E46962"/>
          </p15:clr>
        </p15:guide>
        <p15:guide id="4" orient="horz" pos="1521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et texte 5">
  <p:cSld name="ONE_COLUMN_TEXT_1_2_1_1">
    <p:bg>
      <p:bgPr>
        <a:solidFill>
          <a:srgbClr val="EC9191"/>
        </a:solidFill>
        <a:effectLst/>
      </p:bgPr>
    </p:bg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63"/>
          <p:cNvSpPr/>
          <p:nvPr/>
        </p:nvSpPr>
        <p:spPr>
          <a:xfrm>
            <a:off x="3877200" y="0"/>
            <a:ext cx="5271900" cy="5143500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34" name="Google Shape;834;p63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78948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5" name="Google Shape;835;p63"/>
          <p:cNvSpPr txBox="1">
            <a:spLocks noGrp="1"/>
          </p:cNvSpPr>
          <p:nvPr>
            <p:ph type="body" idx="1"/>
          </p:nvPr>
        </p:nvSpPr>
        <p:spPr>
          <a:xfrm>
            <a:off x="4230000" y="2016000"/>
            <a:ext cx="2264400" cy="21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836" name="Google Shape;836;p63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837" name="Google Shape;837;p63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8" name="Google Shape;838;p63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39" name="Google Shape;839;p63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840" name="Google Shape;840;p63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41" name="Google Shape;841;p63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42" name="Google Shape;842;p63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43" name="Google Shape;843;p63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44" name="Google Shape;844;p63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45" name="Google Shape;845;p63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46" name="Google Shape;846;p63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47" name="Google Shape;847;p63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48" name="Google Shape;848;p63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49" name="Google Shape;849;p63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50" name="Google Shape;850;p63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51" name="Google Shape;851;p63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52" name="Google Shape;852;p63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53" name="Google Shape;853;p63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54" name="Google Shape;854;p63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55" name="Google Shape;855;p63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56" name="Google Shape;856;p63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57" name="Google Shape;857;p63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58" name="Google Shape;858;p63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59" name="Google Shape;859;p63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60" name="Google Shape;860;p63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61" name="Google Shape;861;p63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62" name="Google Shape;862;p63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63" name="Google Shape;863;p63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64" name="Google Shape;864;p63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65" name="Google Shape;865;p63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66" name="Google Shape;866;p63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67" name="Google Shape;867;p63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68" name="Google Shape;868;p63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69" name="Google Shape;869;p63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70" name="Google Shape;870;p63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71" name="Google Shape;871;p63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72" name="Google Shape;872;p63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73" name="Google Shape;873;p63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74" name="Google Shape;874;p63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75" name="Google Shape;875;p63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76" name="Google Shape;876;p63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77" name="Google Shape;877;p63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78" name="Google Shape;878;p63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79" name="Google Shape;879;p63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80" name="Google Shape;880;p63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81" name="Google Shape;881;p63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82" name="Google Shape;882;p63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83" name="Google Shape;883;p63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884" name="Google Shape;884;p63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885" name="Google Shape;885;p63"/>
          <p:cNvSpPr txBox="1">
            <a:spLocks noGrp="1"/>
          </p:cNvSpPr>
          <p:nvPr>
            <p:ph type="subTitle" idx="2"/>
          </p:nvPr>
        </p:nvSpPr>
        <p:spPr>
          <a:xfrm>
            <a:off x="4230000" y="1501200"/>
            <a:ext cx="216630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Work Sans Medium"/>
              <a:buNone/>
              <a:defRPr sz="105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63"/>
          <p:cNvSpPr>
            <a:spLocks noGrp="1"/>
          </p:cNvSpPr>
          <p:nvPr>
            <p:ph type="pic" idx="3"/>
          </p:nvPr>
        </p:nvSpPr>
        <p:spPr>
          <a:xfrm>
            <a:off x="954000" y="1501200"/>
            <a:ext cx="2487600" cy="2487600"/>
          </a:xfrm>
          <a:prstGeom prst="ellipse">
            <a:avLst/>
          </a:prstGeom>
          <a:noFill/>
          <a:ln>
            <a:noFill/>
          </a:ln>
        </p:spPr>
      </p:sp>
      <p:cxnSp>
        <p:nvCxnSpPr>
          <p:cNvPr id="887" name="Google Shape;887;p63"/>
          <p:cNvCxnSpPr/>
          <p:nvPr/>
        </p:nvCxnSpPr>
        <p:spPr>
          <a:xfrm>
            <a:off x="4330800" y="1501200"/>
            <a:ext cx="207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8" name="Google Shape;888;p63"/>
          <p:cNvSpPr txBox="1">
            <a:spLocks noGrp="1"/>
          </p:cNvSpPr>
          <p:nvPr>
            <p:ph type="body" idx="4"/>
          </p:nvPr>
        </p:nvSpPr>
        <p:spPr>
          <a:xfrm>
            <a:off x="6497100" y="2016000"/>
            <a:ext cx="2264400" cy="21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889" name="Google Shape;889;p63"/>
          <p:cNvSpPr txBox="1">
            <a:spLocks noGrp="1"/>
          </p:cNvSpPr>
          <p:nvPr>
            <p:ph type="subTitle" idx="5"/>
          </p:nvPr>
        </p:nvSpPr>
        <p:spPr>
          <a:xfrm>
            <a:off x="6497100" y="1501200"/>
            <a:ext cx="216630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Work Sans Medium"/>
              <a:buNone/>
              <a:defRPr sz="105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9pPr>
          </a:lstStyle>
          <a:p>
            <a:endParaRPr/>
          </a:p>
        </p:txBody>
      </p:sp>
      <p:cxnSp>
        <p:nvCxnSpPr>
          <p:cNvPr id="890" name="Google Shape;890;p63"/>
          <p:cNvCxnSpPr/>
          <p:nvPr/>
        </p:nvCxnSpPr>
        <p:spPr>
          <a:xfrm>
            <a:off x="6587300" y="1501200"/>
            <a:ext cx="2095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1270">
          <p15:clr>
            <a:srgbClr val="E46962"/>
          </p15:clr>
        </p15:guide>
        <p15:guide id="4" pos="2665">
          <p15:clr>
            <a:srgbClr val="E46962"/>
          </p15:clr>
        </p15:guide>
        <p15:guide id="5" pos="5517">
          <p15:clr>
            <a:srgbClr val="E46962"/>
          </p15:clr>
        </p15:guide>
        <p15:guide id="6" pos="4091">
          <p15:clr>
            <a:srgbClr val="E46962"/>
          </p15:clr>
        </p15:guide>
        <p15:guide id="7" pos="4148">
          <p15:clr>
            <a:srgbClr val="E46962"/>
          </p15:clr>
        </p15:guide>
        <p15:guide id="8" pos="4034">
          <p15:clr>
            <a:srgbClr val="E46962"/>
          </p15:clr>
        </p15:guide>
        <p15:guide id="9" orient="horz" pos="946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8"/>
          <p:cNvSpPr txBox="1">
            <a:spLocks noGrp="1"/>
          </p:cNvSpPr>
          <p:nvPr>
            <p:ph type="title"/>
          </p:nvPr>
        </p:nvSpPr>
        <p:spPr>
          <a:xfrm>
            <a:off x="628650" y="168337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58139" algn="l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920"/>
              <a:buChar char="•"/>
              <a:defRPr/>
            </a:lvl1pPr>
            <a:lvl2pPr marL="685800" lvl="1" indent="-3314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 sz="1800" b="0"/>
            </a:lvl2pPr>
            <a:lvl3pPr marL="1028700" lvl="2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3pPr>
            <a:lvl4pPr marL="1371600" lvl="3" indent="-29146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520"/>
              <a:buChar char="•"/>
              <a:defRPr sz="1350"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5740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65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947" name="Google Shape;947;p65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8" name="Google Shape;948;p65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15524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et texte 1">
  <p:cSld name="ONE_COLUMN_TEXT_1_3">
    <p:bg>
      <p:bgPr>
        <a:solidFill>
          <a:srgbClr val="CEB3D3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>
            <a:spLocks noGrp="1"/>
          </p:cNvSpPr>
          <p:nvPr>
            <p:ph type="pic" idx="2"/>
          </p:nvPr>
        </p:nvSpPr>
        <p:spPr>
          <a:xfrm>
            <a:off x="1249200" y="1198800"/>
            <a:ext cx="1850400" cy="2934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115" name="Google Shape;115;p27"/>
          <p:cNvSpPr/>
          <p:nvPr/>
        </p:nvSpPr>
        <p:spPr>
          <a:xfrm>
            <a:off x="3884400" y="0"/>
            <a:ext cx="5259600" cy="5143500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7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2996100" cy="7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body" idx="1"/>
          </p:nvPr>
        </p:nvSpPr>
        <p:spPr>
          <a:xfrm>
            <a:off x="4230000" y="1501225"/>
            <a:ext cx="4521600" cy="30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119" name="Google Shape;119;p27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0" name="Google Shape;120;p27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1" name="Google Shape;121;p27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122" name="Google Shape;122;p27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23" name="Google Shape;123;p27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24" name="Google Shape;124;p27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25" name="Google Shape;125;p27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26" name="Google Shape;126;p27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27" name="Google Shape;127;p27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28" name="Google Shape;128;p27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29" name="Google Shape;129;p27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0" name="Google Shape;130;p27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1" name="Google Shape;131;p27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2" name="Google Shape;132;p27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3" name="Google Shape;133;p27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4" name="Google Shape;134;p27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5" name="Google Shape;135;p27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6" name="Google Shape;136;p27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7" name="Google Shape;137;p27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8" name="Google Shape;138;p27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9" name="Google Shape;139;p27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0" name="Google Shape;140;p27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2" name="Google Shape;142;p27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3" name="Google Shape;143;p27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4" name="Google Shape;144;p27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5" name="Google Shape;145;p27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6" name="Google Shape;146;p27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7" name="Google Shape;147;p27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8" name="Google Shape;148;p27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9" name="Google Shape;149;p27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0" name="Google Shape;150;p27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1" name="Google Shape;151;p27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2" name="Google Shape;152;p27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3" name="Google Shape;153;p27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5" name="Google Shape;155;p27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6" name="Google Shape;156;p27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7" name="Google Shape;157;p27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67" name="Google Shape;167;p27"/>
          <p:cNvSpPr txBox="1">
            <a:spLocks noGrp="1"/>
          </p:cNvSpPr>
          <p:nvPr>
            <p:ph type="subTitle" idx="3"/>
          </p:nvPr>
        </p:nvSpPr>
        <p:spPr>
          <a:xfrm>
            <a:off x="4230000" y="218425"/>
            <a:ext cx="4521600" cy="1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946">
          <p15:clr>
            <a:srgbClr val="E46962"/>
          </p15:clr>
        </p15:guide>
        <p15:guide id="4" pos="2665">
          <p15:clr>
            <a:srgbClr val="E46962"/>
          </p15:clr>
        </p15:guide>
        <p15:guide id="5" pos="5513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principal">
  <p:cSld name="Titre principal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1" cy="51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375" y="0"/>
            <a:ext cx="92013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92900" y="973925"/>
            <a:ext cx="7060275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Century Gothic"/>
              <a:buNone/>
              <a:defRPr sz="397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194" y="3946882"/>
            <a:ext cx="2455069" cy="8183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2900" y="2125475"/>
            <a:ext cx="6652575" cy="5613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025">
                <a:solidFill>
                  <a:schemeClr val="lt1"/>
                </a:solidFill>
              </a:defRPr>
            </a:lvl1pPr>
            <a:lvl2pPr lvl="1" rtl="0">
              <a:spcBef>
                <a:spcPts val="45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392900" y="3094800"/>
            <a:ext cx="3496500" cy="24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45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22512" y="3555696"/>
            <a:ext cx="1636070" cy="667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4622" y="4498791"/>
            <a:ext cx="1125420" cy="22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68446" y="4370281"/>
            <a:ext cx="771077" cy="552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58629" y="4463609"/>
            <a:ext cx="1125416" cy="365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10175" y="4518576"/>
            <a:ext cx="1125412" cy="256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831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A">
  <p:cSld name="Titre de section A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0290" y="392907"/>
            <a:ext cx="692944" cy="69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441650" y="1591825"/>
            <a:ext cx="5778225" cy="947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441650" y="2539525"/>
            <a:ext cx="5483925" cy="69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45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2" y="4551"/>
            <a:ext cx="9139068" cy="5140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820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B">
  <p:cSld name="Titre de section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1" cy="51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2" y="4551"/>
            <a:ext cx="9139068" cy="514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290" y="392907"/>
            <a:ext cx="692944" cy="69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441650" y="1591825"/>
            <a:ext cx="5778225" cy="947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441650" y="2539525"/>
            <a:ext cx="5483925" cy="69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45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734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C">
  <p:cSld name="Titre de section C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3999" cy="514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2" y="2776"/>
            <a:ext cx="9139068" cy="514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290" y="392907"/>
            <a:ext cx="692944" cy="69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441650" y="1591825"/>
            <a:ext cx="5778225" cy="947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441650" y="2539525"/>
            <a:ext cx="5483925" cy="69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45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457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D">
  <p:cSld name="Titre de section D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906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2" y="1389"/>
            <a:ext cx="9139068" cy="514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290" y="392907"/>
            <a:ext cx="692944" cy="69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441650" y="1591825"/>
            <a:ext cx="5778225" cy="947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41650" y="2539525"/>
            <a:ext cx="5483925" cy="69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45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968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E">
  <p:cSld name="Titre de section 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3999" cy="514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0290" y="392907"/>
            <a:ext cx="692944" cy="69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441650" y="1591825"/>
            <a:ext cx="5778225" cy="947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41650" y="2539525"/>
            <a:ext cx="5483925" cy="69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45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700"/>
            <a:ext cx="9148934" cy="5146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689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de section F">
  <p:cSld name="Titre de section F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0290" y="392907"/>
            <a:ext cx="692945" cy="69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441650" y="1591825"/>
            <a:ext cx="5778225" cy="947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700"/>
              <a:buNone/>
              <a:defRPr sz="352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ubTitle" idx="1"/>
          </p:nvPr>
        </p:nvSpPr>
        <p:spPr>
          <a:xfrm>
            <a:off x="441650" y="2539525"/>
            <a:ext cx="5483925" cy="69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45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962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imple" type="title">
  <p:cSld name="Titre simp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25" cy="205267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25" cy="7926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3700"/>
              <a:buNone/>
              <a:defRPr sz="2775"/>
            </a:lvl1pPr>
            <a:lvl2pPr lvl="1" algn="ctr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3700"/>
              <a:buNone/>
              <a:defRPr sz="2775"/>
            </a:lvl2pPr>
            <a:lvl3pPr lvl="2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3700"/>
              <a:buNone/>
              <a:defRPr sz="2775"/>
            </a:lvl3pPr>
            <a:lvl4pPr lvl="3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3700"/>
              <a:buNone/>
              <a:defRPr sz="2775"/>
            </a:lvl4pPr>
            <a:lvl5pPr lvl="4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3700"/>
              <a:buNone/>
              <a:defRPr sz="2775"/>
            </a:lvl5pPr>
            <a:lvl6pPr lvl="5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3700"/>
              <a:buNone/>
              <a:defRPr sz="2775"/>
            </a:lvl6pPr>
            <a:lvl7pPr lvl="6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3700"/>
              <a:buNone/>
              <a:defRPr sz="2775"/>
            </a:lvl7pPr>
            <a:lvl8pPr lvl="7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3700"/>
              <a:buNone/>
              <a:defRPr sz="2775"/>
            </a:lvl8pPr>
            <a:lvl9pPr lvl="8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3700"/>
              <a:buNone/>
              <a:defRPr sz="2775"/>
            </a:lvl9pPr>
          </a:lstStyle>
          <a:p>
            <a:endParaRPr/>
          </a:p>
        </p:txBody>
      </p:sp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9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6583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+ titre bleu + fond / bas de page" type="obj">
  <p:cSld name="Contenu + titre bleu + fond / bas de pag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234"/>
            <a:ext cx="9143997" cy="514773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392906" y="431006"/>
            <a:ext cx="7274700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345000" y="1624248"/>
            <a:ext cx="8357175" cy="2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61938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SzPts val="19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5944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+ titre vert + fond / bas de page">
  <p:cSld name="Contenu + titre vert + fond / bas de pag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234"/>
            <a:ext cx="9143997" cy="514773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392906" y="431006"/>
            <a:ext cx="7274700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393450" y="1624248"/>
            <a:ext cx="8357175" cy="2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84" name="Google Shape;8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1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86;p11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096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type="secHead">
  <p:cSld name="SECTION_HEADER">
    <p:bg>
      <p:bgPr>
        <a:solidFill>
          <a:srgbClr val="A9DAE9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0"/>
          <p:cNvSpPr txBox="1">
            <a:spLocks noGrp="1"/>
          </p:cNvSpPr>
          <p:nvPr>
            <p:ph type="title"/>
          </p:nvPr>
        </p:nvSpPr>
        <p:spPr>
          <a:xfrm>
            <a:off x="864000" y="826325"/>
            <a:ext cx="4473600" cy="19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Work Sans Medium"/>
              <a:buNone/>
              <a:defRPr sz="33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80" name="Google Shape;180;p40"/>
          <p:cNvSpPr txBox="1">
            <a:spLocks noGrp="1"/>
          </p:cNvSpPr>
          <p:nvPr>
            <p:ph type="subTitle" idx="1"/>
          </p:nvPr>
        </p:nvSpPr>
        <p:spPr>
          <a:xfrm>
            <a:off x="864000" y="2755025"/>
            <a:ext cx="4473600" cy="9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1" name="Google Shape;181;p40"/>
          <p:cNvSpPr>
            <a:spLocks noGrp="1"/>
          </p:cNvSpPr>
          <p:nvPr>
            <p:ph type="pic" idx="2"/>
          </p:nvPr>
        </p:nvSpPr>
        <p:spPr>
          <a:xfrm>
            <a:off x="5579650" y="1102900"/>
            <a:ext cx="2847300" cy="2942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82" name="Google Shape;182;p40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735">
          <p15:clr>
            <a:srgbClr val="E46962"/>
          </p15:clr>
        </p15:guide>
        <p15:guide id="3" orient="horz" pos="521">
          <p15:clr>
            <a:srgbClr val="E46962"/>
          </p15:clr>
        </p15:guide>
        <p15:guide id="4" pos="3362">
          <p15:clr>
            <a:srgbClr val="E46962"/>
          </p15:clr>
        </p15:guide>
        <p15:guide id="5" orient="horz" pos="113">
          <p15:clr>
            <a:srgbClr val="E46962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+ titre bleu + fond bleu / bas de page">
  <p:cSld name="Contenu + titre bleu + fond bleu / bas de pag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12"/>
          <p:cNvSpPr txBox="1">
            <a:spLocks noGrp="1"/>
          </p:cNvSpPr>
          <p:nvPr>
            <p:ph type="title"/>
          </p:nvPr>
        </p:nvSpPr>
        <p:spPr>
          <a:xfrm>
            <a:off x="500050" y="423862"/>
            <a:ext cx="7274700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91" name="Google Shape;9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538375" y="1471075"/>
            <a:ext cx="77364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>
                <a:solidFill>
                  <a:schemeClr val="lt1"/>
                </a:solidFill>
              </a:defRPr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2485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A1">
  <p:cSld name="Page bloc gauche A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3174"/>
            <a:ext cx="4580175" cy="51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97" name="Google Shape;9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1"/>
          </p:nvPr>
        </p:nvSpPr>
        <p:spPr>
          <a:xfrm>
            <a:off x="4915625" y="185837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4915628" y="423838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249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B1">
  <p:cSld name="Page bloc gauche B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3174"/>
            <a:ext cx="4580175" cy="51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p14"/>
          <p:cNvSpPr txBox="1">
            <a:spLocks noGrp="1"/>
          </p:cNvSpPr>
          <p:nvPr>
            <p:ph type="body" idx="1"/>
          </p:nvPr>
        </p:nvSpPr>
        <p:spPr>
          <a:xfrm>
            <a:off x="4915625" y="185837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4915628" y="423838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18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C1">
  <p:cSld name="Page bloc gauche C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12" name="Google Shape;11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4" name="Google Shape;11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387"/>
            <a:ext cx="4580175" cy="51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4915625" y="185837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4915628" y="423838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552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D1">
  <p:cSld name="Page bloc gauche D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" y="0"/>
            <a:ext cx="45660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1"/>
          </p:nvPr>
        </p:nvSpPr>
        <p:spPr>
          <a:xfrm>
            <a:off x="4915625" y="185837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4915628" y="423838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3072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E1">
  <p:cSld name="Page bloc gauche E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2" name="Google Shape;13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387"/>
            <a:ext cx="4580175" cy="51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>
            <a:off x="4915625" y="185837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4915628" y="423838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089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F1">
  <p:cSld name="Page bloc gauche F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/>
          <p:nvPr/>
        </p:nvSpPr>
        <p:spPr>
          <a:xfrm>
            <a:off x="0" y="-4800"/>
            <a:ext cx="4580100" cy="51531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40" name="Google Shape;14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4915625" y="185837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4915628" y="423838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891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A1">
  <p:cSld name="Page bloc droit A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63824" y="-3174"/>
            <a:ext cx="4580175" cy="51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48" name="Google Shape;14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392900" y="195262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392903" y="518087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604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B1">
  <p:cSld name="Page bloc droit B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63825" y="1"/>
            <a:ext cx="4580175" cy="51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6677" y="4493200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" name="Google Shape;157;p20"/>
          <p:cNvSpPr txBox="1">
            <a:spLocks noGrp="1"/>
          </p:cNvSpPr>
          <p:nvPr>
            <p:ph type="title"/>
          </p:nvPr>
        </p:nvSpPr>
        <p:spPr>
          <a:xfrm>
            <a:off x="392903" y="518087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392900" y="195262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9350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C1">
  <p:cSld name="Page bloc droit C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63824" y="0"/>
            <a:ext cx="4580175" cy="51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6677" y="4493200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392903" y="518087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392900" y="195262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61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e et image 1">
  <p:cSld name="ONE_COLUMN_TEXT">
    <p:bg>
      <p:bgPr>
        <a:solidFill>
          <a:srgbClr val="F4DA9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1"/>
          <p:cNvSpPr/>
          <p:nvPr/>
        </p:nvSpPr>
        <p:spPr>
          <a:xfrm>
            <a:off x="0" y="0"/>
            <a:ext cx="4901400" cy="5143500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1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3947400" cy="14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6" name="Google Shape;186;p41"/>
          <p:cNvSpPr txBox="1">
            <a:spLocks noGrp="1"/>
          </p:cNvSpPr>
          <p:nvPr>
            <p:ph type="body" idx="1"/>
          </p:nvPr>
        </p:nvSpPr>
        <p:spPr>
          <a:xfrm>
            <a:off x="864000" y="2415275"/>
            <a:ext cx="3947400" cy="2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41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188" name="Google Shape;188;p41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9" name="Google Shape;189;p41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90" name="Google Shape;190;p41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191" name="Google Shape;191;p41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92" name="Google Shape;192;p41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93" name="Google Shape;193;p41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94" name="Google Shape;194;p41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95" name="Google Shape;195;p41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96" name="Google Shape;196;p41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97" name="Google Shape;197;p41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98" name="Google Shape;198;p41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99" name="Google Shape;199;p41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00" name="Google Shape;200;p41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01" name="Google Shape;201;p41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02" name="Google Shape;202;p41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03" name="Google Shape;203;p41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04" name="Google Shape;204;p41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05" name="Google Shape;205;p41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06" name="Google Shape;206;p41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07" name="Google Shape;207;p41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08" name="Google Shape;208;p41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09" name="Google Shape;209;p41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10" name="Google Shape;210;p41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11" name="Google Shape;211;p41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12" name="Google Shape;212;p41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13" name="Google Shape;213;p41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14" name="Google Shape;214;p41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15" name="Google Shape;215;p41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16" name="Google Shape;216;p41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17" name="Google Shape;217;p41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18" name="Google Shape;218;p41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19" name="Google Shape;219;p41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20" name="Google Shape;220;p41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21" name="Google Shape;221;p41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22" name="Google Shape;222;p41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23" name="Google Shape;223;p41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24" name="Google Shape;224;p41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25" name="Google Shape;225;p41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26" name="Google Shape;226;p41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27" name="Google Shape;227;p41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28" name="Google Shape;228;p41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29" name="Google Shape;229;p41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30" name="Google Shape;230;p41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31" name="Google Shape;231;p41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32" name="Google Shape;232;p41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33" name="Google Shape;233;p41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34" name="Google Shape;234;p41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35" name="Google Shape;235;p41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236" name="Google Shape;236;p41"/>
          <p:cNvSpPr txBox="1">
            <a:spLocks noGrp="1"/>
          </p:cNvSpPr>
          <p:nvPr>
            <p:ph type="subTitle" idx="2"/>
          </p:nvPr>
        </p:nvSpPr>
        <p:spPr>
          <a:xfrm>
            <a:off x="864000" y="1627725"/>
            <a:ext cx="39474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7" name="Google Shape;237;p41"/>
          <p:cNvSpPr>
            <a:spLocks noGrp="1"/>
          </p:cNvSpPr>
          <p:nvPr>
            <p:ph type="pic" idx="3"/>
          </p:nvPr>
        </p:nvSpPr>
        <p:spPr>
          <a:xfrm>
            <a:off x="5579650" y="1102900"/>
            <a:ext cx="2847600" cy="294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1521">
          <p15:clr>
            <a:srgbClr val="E46962"/>
          </p15:clr>
        </p15:guide>
        <p15:guide id="4" orient="horz" pos="1025">
          <p15:clr>
            <a:srgbClr val="E46962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D1">
  <p:cSld name="Page bloc droit D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3021" y="0"/>
            <a:ext cx="45660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6677" y="4493200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Google Shape;171;p22"/>
          <p:cNvSpPr txBox="1">
            <a:spLocks noGrp="1"/>
          </p:cNvSpPr>
          <p:nvPr>
            <p:ph type="title"/>
          </p:nvPr>
        </p:nvSpPr>
        <p:spPr>
          <a:xfrm>
            <a:off x="392903" y="518087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body" idx="1"/>
          </p:nvPr>
        </p:nvSpPr>
        <p:spPr>
          <a:xfrm>
            <a:off x="392900" y="195262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440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E1">
  <p:cSld name="Page bloc droit E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63824" y="0"/>
            <a:ext cx="4580175" cy="51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6677" y="4493200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392903" y="518087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body" idx="1"/>
          </p:nvPr>
        </p:nvSpPr>
        <p:spPr>
          <a:xfrm>
            <a:off x="392900" y="195262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3225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F1">
  <p:cSld name="Page bloc droit F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/>
          <p:nvPr/>
        </p:nvSpPr>
        <p:spPr>
          <a:xfrm>
            <a:off x="4563900" y="-4800"/>
            <a:ext cx="4580100" cy="51531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2" name="Google Shape;18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392903" y="518087"/>
            <a:ext cx="383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body" idx="1"/>
          </p:nvPr>
        </p:nvSpPr>
        <p:spPr>
          <a:xfrm>
            <a:off x="392900" y="1952625"/>
            <a:ext cx="3834225" cy="267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0196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A2">
  <p:cSld name="Page bloc gauche A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89" name="Google Shape;18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1" name="Google Shape;19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3" name="Google Shape;19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174"/>
            <a:ext cx="3440902" cy="51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6" name="Google Shape;196;p25"/>
          <p:cNvSpPr txBox="1">
            <a:spLocks noGrp="1"/>
          </p:cNvSpPr>
          <p:nvPr>
            <p:ph type="body" idx="1"/>
          </p:nvPr>
        </p:nvSpPr>
        <p:spPr>
          <a:xfrm>
            <a:off x="3831425" y="1565413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3831429" y="518087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60790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B2">
  <p:cSld name="Page bloc gauche B2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3174"/>
            <a:ext cx="3440902" cy="51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26"/>
          <p:cNvSpPr txBox="1">
            <a:spLocks noGrp="1"/>
          </p:cNvSpPr>
          <p:nvPr>
            <p:ph type="body" idx="1"/>
          </p:nvPr>
        </p:nvSpPr>
        <p:spPr>
          <a:xfrm>
            <a:off x="3831425" y="1565413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26"/>
          <p:cNvSpPr txBox="1">
            <a:spLocks noGrp="1"/>
          </p:cNvSpPr>
          <p:nvPr>
            <p:ph type="title"/>
          </p:nvPr>
        </p:nvSpPr>
        <p:spPr>
          <a:xfrm>
            <a:off x="3831429" y="518087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618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C2">
  <p:cSld name="Page bloc gauche C2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09" name="Google Shape;20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1375"/>
            <a:ext cx="3440900" cy="51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7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214;p27"/>
          <p:cNvSpPr txBox="1">
            <a:spLocks noGrp="1"/>
          </p:cNvSpPr>
          <p:nvPr>
            <p:ph type="body" idx="1"/>
          </p:nvPr>
        </p:nvSpPr>
        <p:spPr>
          <a:xfrm>
            <a:off x="3831425" y="1565413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title"/>
          </p:nvPr>
        </p:nvSpPr>
        <p:spPr>
          <a:xfrm>
            <a:off x="3831429" y="518087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6331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D2">
  <p:cSld name="Page bloc gauche D2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0" name="Google Shape;22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34290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8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3831425" y="1565413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3831429" y="518087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0975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E2">
  <p:cSld name="Page bloc gauche E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27" name="Google Shape;22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9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375"/>
            <a:ext cx="3429001" cy="51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9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29"/>
          <p:cNvSpPr txBox="1">
            <a:spLocks noGrp="1"/>
          </p:cNvSpPr>
          <p:nvPr>
            <p:ph type="body" idx="1"/>
          </p:nvPr>
        </p:nvSpPr>
        <p:spPr>
          <a:xfrm>
            <a:off x="3831425" y="1565413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3831429" y="518087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029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gauche F2">
  <p:cSld name="Page bloc gauche F2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/>
          <p:nvPr/>
        </p:nvSpPr>
        <p:spPr>
          <a:xfrm>
            <a:off x="0" y="-4800"/>
            <a:ext cx="3429000" cy="51531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30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body" idx="1"/>
          </p:nvPr>
        </p:nvSpPr>
        <p:spPr>
          <a:xfrm>
            <a:off x="3831425" y="1565413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30"/>
          <p:cNvSpPr txBox="1">
            <a:spLocks noGrp="1"/>
          </p:cNvSpPr>
          <p:nvPr>
            <p:ph type="title"/>
          </p:nvPr>
        </p:nvSpPr>
        <p:spPr>
          <a:xfrm>
            <a:off x="3831429" y="518087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501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A2">
  <p:cSld name="Page bloc droit A2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4" name="Google Shape;244;p31"/>
          <p:cNvSpPr txBox="1">
            <a:spLocks noGrp="1"/>
          </p:cNvSpPr>
          <p:nvPr>
            <p:ph type="body" idx="1"/>
          </p:nvPr>
        </p:nvSpPr>
        <p:spPr>
          <a:xfrm>
            <a:off x="440525" y="1565400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title"/>
          </p:nvPr>
        </p:nvSpPr>
        <p:spPr>
          <a:xfrm>
            <a:off x="440529" y="518075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6" name="Google Shape;24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" name="Google Shape;248;p31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9" name="Google Shape;24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3100" y="-3174"/>
            <a:ext cx="3440902" cy="51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6677" y="4493200"/>
            <a:ext cx="540000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875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e et image 2">
  <p:cSld name="ONE_COLUMN_TEXT_1">
    <p:bg>
      <p:bgPr>
        <a:solidFill>
          <a:srgbClr val="B9DBC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/>
          <p:nvPr/>
        </p:nvSpPr>
        <p:spPr>
          <a:xfrm>
            <a:off x="0" y="0"/>
            <a:ext cx="4901400" cy="5143500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2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3947400" cy="14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1" name="Google Shape;241;p42"/>
          <p:cNvSpPr txBox="1">
            <a:spLocks noGrp="1"/>
          </p:cNvSpPr>
          <p:nvPr>
            <p:ph type="body" idx="1"/>
          </p:nvPr>
        </p:nvSpPr>
        <p:spPr>
          <a:xfrm>
            <a:off x="864000" y="2415300"/>
            <a:ext cx="3947400" cy="2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42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243" name="Google Shape;243;p42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4" name="Google Shape;244;p42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45" name="Google Shape;245;p42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246" name="Google Shape;246;p42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47" name="Google Shape;247;p42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48" name="Google Shape;248;p42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49" name="Google Shape;249;p42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0" name="Google Shape;250;p42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1" name="Google Shape;251;p42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2" name="Google Shape;252;p42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3" name="Google Shape;253;p42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4" name="Google Shape;254;p42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5" name="Google Shape;255;p42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6" name="Google Shape;256;p42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7" name="Google Shape;257;p42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8" name="Google Shape;258;p42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9" name="Google Shape;259;p42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0" name="Google Shape;260;p42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1" name="Google Shape;261;p42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2" name="Google Shape;262;p42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3" name="Google Shape;263;p42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4" name="Google Shape;264;p42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5" name="Google Shape;265;p42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6" name="Google Shape;266;p42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7" name="Google Shape;267;p42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8" name="Google Shape;268;p42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9" name="Google Shape;269;p42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0" name="Google Shape;270;p42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1" name="Google Shape;271;p42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2" name="Google Shape;272;p42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3" name="Google Shape;273;p42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4" name="Google Shape;274;p42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5" name="Google Shape;275;p42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6" name="Google Shape;276;p42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7" name="Google Shape;277;p42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8" name="Google Shape;278;p42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9" name="Google Shape;279;p42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0" name="Google Shape;280;p42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1" name="Google Shape;281;p42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2" name="Google Shape;282;p42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3" name="Google Shape;283;p42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4" name="Google Shape;284;p42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5" name="Google Shape;285;p42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6" name="Google Shape;286;p42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7" name="Google Shape;287;p42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8" name="Google Shape;288;p42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90" name="Google Shape;290;p42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291" name="Google Shape;291;p42"/>
          <p:cNvSpPr txBox="1">
            <a:spLocks noGrp="1"/>
          </p:cNvSpPr>
          <p:nvPr>
            <p:ph type="subTitle" idx="2"/>
          </p:nvPr>
        </p:nvSpPr>
        <p:spPr>
          <a:xfrm>
            <a:off x="864000" y="1627725"/>
            <a:ext cx="39474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2" name="Google Shape;292;p42"/>
          <p:cNvSpPr>
            <a:spLocks noGrp="1"/>
          </p:cNvSpPr>
          <p:nvPr>
            <p:ph type="pic" idx="3"/>
          </p:nvPr>
        </p:nvSpPr>
        <p:spPr>
          <a:xfrm>
            <a:off x="5666400" y="468000"/>
            <a:ext cx="2678400" cy="40176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1025">
          <p15:clr>
            <a:srgbClr val="E46962"/>
          </p15:clr>
        </p15:guide>
        <p15:guide id="4" orient="horz" pos="1521">
          <p15:clr>
            <a:srgbClr val="E46962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B2">
  <p:cSld name="Page bloc droit B2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53" name="Google Shape;25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2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3100" y="-3174"/>
            <a:ext cx="3440902" cy="51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6677" y="4493200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 txBox="1">
            <a:spLocks noGrp="1"/>
          </p:cNvSpPr>
          <p:nvPr>
            <p:ph type="body" idx="1"/>
          </p:nvPr>
        </p:nvSpPr>
        <p:spPr>
          <a:xfrm>
            <a:off x="440525" y="1565400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440529" y="518075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58115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C2">
  <p:cSld name="Page bloc droit C2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61" name="Google Shape;26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3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3" name="Google Shape;26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3100" y="-1387"/>
            <a:ext cx="3440900" cy="51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6677" y="4493200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 txBox="1">
            <a:spLocks noGrp="1"/>
          </p:cNvSpPr>
          <p:nvPr>
            <p:ph type="body" idx="1"/>
          </p:nvPr>
        </p:nvSpPr>
        <p:spPr>
          <a:xfrm>
            <a:off x="440525" y="1565400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33"/>
          <p:cNvSpPr txBox="1">
            <a:spLocks noGrp="1"/>
          </p:cNvSpPr>
          <p:nvPr>
            <p:ph type="title"/>
          </p:nvPr>
        </p:nvSpPr>
        <p:spPr>
          <a:xfrm>
            <a:off x="440529" y="518075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25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D2">
  <p:cSld name="Page bloc droit D2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69" name="Google Shape;26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4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1" name="Google Shape;27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0" y="0"/>
            <a:ext cx="34290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6677" y="4493200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4"/>
          <p:cNvSpPr txBox="1">
            <a:spLocks noGrp="1"/>
          </p:cNvSpPr>
          <p:nvPr>
            <p:ph type="body" idx="1"/>
          </p:nvPr>
        </p:nvSpPr>
        <p:spPr>
          <a:xfrm>
            <a:off x="440525" y="1565400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34"/>
          <p:cNvSpPr txBox="1">
            <a:spLocks noGrp="1"/>
          </p:cNvSpPr>
          <p:nvPr>
            <p:ph type="title"/>
          </p:nvPr>
        </p:nvSpPr>
        <p:spPr>
          <a:xfrm>
            <a:off x="440529" y="518075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704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E2">
  <p:cSld name="Page bloc droit E2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/>
          <p:nvPr/>
        </p:nvSpPr>
        <p:spPr>
          <a:xfrm>
            <a:off x="7227150" y="4308100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77" name="Google Shape;27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5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9" name="Google Shape;27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0" y="-1387"/>
            <a:ext cx="3429001" cy="51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6677" y="4493200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>
            <a:spLocks noGrp="1"/>
          </p:cNvSpPr>
          <p:nvPr>
            <p:ph type="body" idx="1"/>
          </p:nvPr>
        </p:nvSpPr>
        <p:spPr>
          <a:xfrm>
            <a:off x="440525" y="1565400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440529" y="518075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481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oc droit F2">
  <p:cSld name="Page bloc droit F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/>
          <p:nvPr/>
        </p:nvSpPr>
        <p:spPr>
          <a:xfrm>
            <a:off x="5715000" y="-4800"/>
            <a:ext cx="3429000" cy="51531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5" name="Google Shape;28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6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36"/>
          <p:cNvSpPr txBox="1">
            <a:spLocks noGrp="1"/>
          </p:cNvSpPr>
          <p:nvPr>
            <p:ph type="body" idx="1"/>
          </p:nvPr>
        </p:nvSpPr>
        <p:spPr>
          <a:xfrm>
            <a:off x="440525" y="1480262"/>
            <a:ext cx="48647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36"/>
          <p:cNvSpPr txBox="1">
            <a:spLocks noGrp="1"/>
          </p:cNvSpPr>
          <p:nvPr>
            <p:ph type="title"/>
          </p:nvPr>
        </p:nvSpPr>
        <p:spPr>
          <a:xfrm>
            <a:off x="440529" y="518075"/>
            <a:ext cx="48647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6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4213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hoto gauche 1">
  <p:cSld name="Page photo gauche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7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7"/>
          <p:cNvSpPr>
            <a:spLocks noGrp="1"/>
          </p:cNvSpPr>
          <p:nvPr>
            <p:ph type="pic" idx="2"/>
          </p:nvPr>
        </p:nvSpPr>
        <p:spPr>
          <a:xfrm>
            <a:off x="0" y="0"/>
            <a:ext cx="454342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37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5" name="Google Shape;295;p37"/>
          <p:cNvSpPr txBox="1">
            <a:spLocks noGrp="1"/>
          </p:cNvSpPr>
          <p:nvPr>
            <p:ph type="title"/>
          </p:nvPr>
        </p:nvSpPr>
        <p:spPr>
          <a:xfrm>
            <a:off x="4798725" y="518081"/>
            <a:ext cx="401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7"/>
          <p:cNvSpPr txBox="1">
            <a:spLocks noGrp="1"/>
          </p:cNvSpPr>
          <p:nvPr>
            <p:ph type="body" idx="1"/>
          </p:nvPr>
        </p:nvSpPr>
        <p:spPr>
          <a:xfrm>
            <a:off x="4798725" y="1628363"/>
            <a:ext cx="4014225" cy="30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570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E4696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hoto droite 1">
  <p:cSld name="Page photo droi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8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p38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1" name="Google Shape;301;p38"/>
          <p:cNvSpPr txBox="1">
            <a:spLocks noGrp="1"/>
          </p:cNvSpPr>
          <p:nvPr>
            <p:ph type="title"/>
          </p:nvPr>
        </p:nvSpPr>
        <p:spPr>
          <a:xfrm>
            <a:off x="512475" y="517950"/>
            <a:ext cx="40142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8"/>
          <p:cNvSpPr txBox="1">
            <a:spLocks noGrp="1"/>
          </p:cNvSpPr>
          <p:nvPr>
            <p:ph type="body" idx="1"/>
          </p:nvPr>
        </p:nvSpPr>
        <p:spPr>
          <a:xfrm>
            <a:off x="512475" y="1628231"/>
            <a:ext cx="4014225" cy="30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38"/>
          <p:cNvSpPr>
            <a:spLocks noGrp="1"/>
          </p:cNvSpPr>
          <p:nvPr>
            <p:ph type="pic" idx="2"/>
          </p:nvPr>
        </p:nvSpPr>
        <p:spPr>
          <a:xfrm>
            <a:off x="4526700" y="0"/>
            <a:ext cx="4617225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27364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hoto gauche 2">
  <p:cSld name="Page photo gauche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9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p39"/>
          <p:cNvSpPr>
            <a:spLocks noGrp="1"/>
          </p:cNvSpPr>
          <p:nvPr>
            <p:ph type="pic" idx="2"/>
          </p:nvPr>
        </p:nvSpPr>
        <p:spPr>
          <a:xfrm>
            <a:off x="0" y="0"/>
            <a:ext cx="383422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39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9" name="Google Shape;309;p39"/>
          <p:cNvSpPr txBox="1">
            <a:spLocks noGrp="1"/>
          </p:cNvSpPr>
          <p:nvPr>
            <p:ph type="title"/>
          </p:nvPr>
        </p:nvSpPr>
        <p:spPr>
          <a:xfrm>
            <a:off x="4133854" y="518075"/>
            <a:ext cx="473377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9"/>
          <p:cNvSpPr txBox="1">
            <a:spLocks noGrp="1"/>
          </p:cNvSpPr>
          <p:nvPr>
            <p:ph type="body" idx="1"/>
          </p:nvPr>
        </p:nvSpPr>
        <p:spPr>
          <a:xfrm>
            <a:off x="4133850" y="1565400"/>
            <a:ext cx="473377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7401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hoto droite 2">
  <p:cSld name="Page photo droite 2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0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p40"/>
          <p:cNvSpPr>
            <a:spLocks noGrp="1"/>
          </p:cNvSpPr>
          <p:nvPr>
            <p:ph type="pic" idx="2"/>
          </p:nvPr>
        </p:nvSpPr>
        <p:spPr>
          <a:xfrm>
            <a:off x="5309700" y="0"/>
            <a:ext cx="383422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40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6" name="Google Shape;316;p40"/>
          <p:cNvSpPr txBox="1">
            <a:spLocks noGrp="1"/>
          </p:cNvSpPr>
          <p:nvPr>
            <p:ph type="body" idx="1"/>
          </p:nvPr>
        </p:nvSpPr>
        <p:spPr>
          <a:xfrm>
            <a:off x="295275" y="1527300"/>
            <a:ext cx="473377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40"/>
          <p:cNvSpPr txBox="1">
            <a:spLocks noGrp="1"/>
          </p:cNvSpPr>
          <p:nvPr>
            <p:ph type="title"/>
          </p:nvPr>
        </p:nvSpPr>
        <p:spPr>
          <a:xfrm>
            <a:off x="295279" y="479975"/>
            <a:ext cx="473377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45285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hoto gauche 3">
  <p:cSld name="Page photo gauche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1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41"/>
          <p:cNvSpPr>
            <a:spLocks noGrp="1"/>
          </p:cNvSpPr>
          <p:nvPr>
            <p:ph type="pic" idx="2"/>
          </p:nvPr>
        </p:nvSpPr>
        <p:spPr>
          <a:xfrm>
            <a:off x="0" y="0"/>
            <a:ext cx="3027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2" name="Google Shape;322;p41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3" name="Google Shape;323;p41"/>
          <p:cNvSpPr txBox="1">
            <a:spLocks noGrp="1"/>
          </p:cNvSpPr>
          <p:nvPr>
            <p:ph type="title"/>
          </p:nvPr>
        </p:nvSpPr>
        <p:spPr>
          <a:xfrm>
            <a:off x="3472300" y="553675"/>
            <a:ext cx="37001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1"/>
          <p:cNvSpPr txBox="1">
            <a:spLocks noGrp="1"/>
          </p:cNvSpPr>
          <p:nvPr>
            <p:ph type="body" idx="1"/>
          </p:nvPr>
        </p:nvSpPr>
        <p:spPr>
          <a:xfrm>
            <a:off x="3472300" y="1905775"/>
            <a:ext cx="5090625" cy="2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61938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SzPts val="19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45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et texte 2">
  <p:cSld name="ONE_COLUMN_TEXT_1_2">
    <p:bg>
      <p:bgPr>
        <a:solidFill>
          <a:srgbClr val="F3B692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/>
          <p:nvPr/>
        </p:nvSpPr>
        <p:spPr>
          <a:xfrm>
            <a:off x="3877200" y="0"/>
            <a:ext cx="5271900" cy="5143500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7894800" cy="1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1"/>
          </p:nvPr>
        </p:nvSpPr>
        <p:spPr>
          <a:xfrm>
            <a:off x="4230000" y="2415325"/>
            <a:ext cx="3895200" cy="2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3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298" name="Google Shape;298;p43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9" name="Google Shape;299;p43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00" name="Google Shape;300;p43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301" name="Google Shape;301;p43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02" name="Google Shape;302;p43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03" name="Google Shape;303;p43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04" name="Google Shape;304;p43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05" name="Google Shape;305;p43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06" name="Google Shape;306;p43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07" name="Google Shape;307;p43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08" name="Google Shape;308;p43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09" name="Google Shape;309;p43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0" name="Google Shape;310;p43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1" name="Google Shape;311;p43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2" name="Google Shape;312;p43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3" name="Google Shape;313;p43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4" name="Google Shape;314;p43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5" name="Google Shape;315;p43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6" name="Google Shape;316;p43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7" name="Google Shape;317;p43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8" name="Google Shape;318;p43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9" name="Google Shape;319;p43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0" name="Google Shape;320;p43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1" name="Google Shape;321;p43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2" name="Google Shape;322;p43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4" name="Google Shape;324;p43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5" name="Google Shape;325;p43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6" name="Google Shape;326;p43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7" name="Google Shape;327;p43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8" name="Google Shape;328;p43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9" name="Google Shape;329;p43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0" name="Google Shape;330;p43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1" name="Google Shape;331;p43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2" name="Google Shape;332;p43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3" name="Google Shape;333;p43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4" name="Google Shape;334;p43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5" name="Google Shape;335;p43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6" name="Google Shape;336;p43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7" name="Google Shape;337;p43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8" name="Google Shape;338;p43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9" name="Google Shape;339;p43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40" name="Google Shape;340;p43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41" name="Google Shape;341;p43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42" name="Google Shape;342;p43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43" name="Google Shape;343;p43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44" name="Google Shape;344;p43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45" name="Google Shape;345;p43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346" name="Google Shape;346;p43"/>
          <p:cNvSpPr txBox="1">
            <a:spLocks noGrp="1"/>
          </p:cNvSpPr>
          <p:nvPr>
            <p:ph type="subTitle" idx="2"/>
          </p:nvPr>
        </p:nvSpPr>
        <p:spPr>
          <a:xfrm>
            <a:off x="4230000" y="1344625"/>
            <a:ext cx="45288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7" name="Google Shape;347;p43"/>
          <p:cNvSpPr>
            <a:spLocks noGrp="1"/>
          </p:cNvSpPr>
          <p:nvPr>
            <p:ph type="pic" idx="3"/>
          </p:nvPr>
        </p:nvSpPr>
        <p:spPr>
          <a:xfrm>
            <a:off x="954000" y="1501225"/>
            <a:ext cx="2487600" cy="248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946">
          <p15:clr>
            <a:srgbClr val="E46962"/>
          </p15:clr>
        </p15:guide>
        <p15:guide id="4" pos="2665">
          <p15:clr>
            <a:srgbClr val="E46962"/>
          </p15:clr>
        </p15:guide>
        <p15:guide id="5" pos="5517">
          <p15:clr>
            <a:srgbClr val="E46962"/>
          </p15:clr>
        </p15:guide>
        <p15:guide id="6" orient="horz" pos="1521">
          <p15:clr>
            <a:srgbClr val="E46962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hoto droite 3">
  <p:cSld name="Page photo droite 3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>
            <a:spLocks noGrp="1"/>
          </p:cNvSpPr>
          <p:nvPr>
            <p:ph type="pic" idx="2"/>
          </p:nvPr>
        </p:nvSpPr>
        <p:spPr>
          <a:xfrm>
            <a:off x="6116400" y="0"/>
            <a:ext cx="3027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42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28" name="Google Shape;32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2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0" name="Google Shape;33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2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2" name="Google Shape;332;p42"/>
          <p:cNvSpPr txBox="1">
            <a:spLocks noGrp="1"/>
          </p:cNvSpPr>
          <p:nvPr>
            <p:ph type="title"/>
          </p:nvPr>
        </p:nvSpPr>
        <p:spPr>
          <a:xfrm>
            <a:off x="500500" y="646700"/>
            <a:ext cx="37001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42"/>
          <p:cNvSpPr txBox="1">
            <a:spLocks noGrp="1"/>
          </p:cNvSpPr>
          <p:nvPr>
            <p:ph type="body" idx="1"/>
          </p:nvPr>
        </p:nvSpPr>
        <p:spPr>
          <a:xfrm>
            <a:off x="500500" y="1998800"/>
            <a:ext cx="5090625" cy="2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61938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SzPts val="19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8754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hoto gauche 4">
  <p:cSld name="Page photo gauche 4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3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7" name="Google Shape;337;p43"/>
          <p:cNvSpPr>
            <a:spLocks noGrp="1"/>
          </p:cNvSpPr>
          <p:nvPr>
            <p:ph type="pic" idx="2"/>
          </p:nvPr>
        </p:nvSpPr>
        <p:spPr>
          <a:xfrm>
            <a:off x="0" y="0"/>
            <a:ext cx="216202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43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339;p43"/>
          <p:cNvSpPr txBox="1">
            <a:spLocks noGrp="1"/>
          </p:cNvSpPr>
          <p:nvPr>
            <p:ph type="title"/>
          </p:nvPr>
        </p:nvSpPr>
        <p:spPr>
          <a:xfrm>
            <a:off x="2729350" y="477475"/>
            <a:ext cx="4143375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3"/>
          <p:cNvSpPr txBox="1">
            <a:spLocks noGrp="1"/>
          </p:cNvSpPr>
          <p:nvPr>
            <p:ph type="body" idx="1"/>
          </p:nvPr>
        </p:nvSpPr>
        <p:spPr>
          <a:xfrm>
            <a:off x="2729350" y="1918001"/>
            <a:ext cx="5700375" cy="24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61938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SzPts val="19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604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hoto droite 4">
  <p:cSld name="Page photo droite 4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4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43" name="Google Shape;34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4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5" name="Google Shape;34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4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7" name="Google Shape;347;p44"/>
          <p:cNvSpPr>
            <a:spLocks noGrp="1"/>
          </p:cNvSpPr>
          <p:nvPr>
            <p:ph type="pic" idx="2"/>
          </p:nvPr>
        </p:nvSpPr>
        <p:spPr>
          <a:xfrm>
            <a:off x="6981900" y="0"/>
            <a:ext cx="2162025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44"/>
          <p:cNvSpPr txBox="1">
            <a:spLocks noGrp="1"/>
          </p:cNvSpPr>
          <p:nvPr>
            <p:ph type="title"/>
          </p:nvPr>
        </p:nvSpPr>
        <p:spPr>
          <a:xfrm>
            <a:off x="644725" y="487000"/>
            <a:ext cx="4143375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4"/>
          <p:cNvSpPr txBox="1">
            <a:spLocks noGrp="1"/>
          </p:cNvSpPr>
          <p:nvPr>
            <p:ph type="body" idx="1"/>
          </p:nvPr>
        </p:nvSpPr>
        <p:spPr>
          <a:xfrm>
            <a:off x="644725" y="1927526"/>
            <a:ext cx="5700375" cy="24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61938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SzPts val="19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0119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eu photo gauche 1">
  <p:cSld name="Page bleu photo gauche 1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2" name="Google Shape;35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5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4" name="Google Shape;354;p45"/>
          <p:cNvSpPr txBox="1">
            <a:spLocks noGrp="1"/>
          </p:cNvSpPr>
          <p:nvPr>
            <p:ph type="title"/>
          </p:nvPr>
        </p:nvSpPr>
        <p:spPr>
          <a:xfrm>
            <a:off x="4939275" y="364256"/>
            <a:ext cx="3853800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5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6" name="Google Shape;356;p45"/>
          <p:cNvSpPr txBox="1">
            <a:spLocks noGrp="1"/>
          </p:cNvSpPr>
          <p:nvPr>
            <p:ph type="body" idx="1"/>
          </p:nvPr>
        </p:nvSpPr>
        <p:spPr>
          <a:xfrm>
            <a:off x="4769513" y="1681669"/>
            <a:ext cx="409815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>
                <a:solidFill>
                  <a:schemeClr val="lt1"/>
                </a:solidFill>
              </a:defRPr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45"/>
          <p:cNvSpPr>
            <a:spLocks noGrp="1"/>
          </p:cNvSpPr>
          <p:nvPr>
            <p:ph type="pic" idx="2"/>
          </p:nvPr>
        </p:nvSpPr>
        <p:spPr>
          <a:xfrm>
            <a:off x="0" y="0"/>
            <a:ext cx="4543425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34125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eu photo droite 1">
  <p:cSld name="Page bleu photo droite 1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p46"/>
          <p:cNvSpPr txBox="1">
            <a:spLocks noGrp="1"/>
          </p:cNvSpPr>
          <p:nvPr>
            <p:ph type="title"/>
          </p:nvPr>
        </p:nvSpPr>
        <p:spPr>
          <a:xfrm>
            <a:off x="343500" y="307106"/>
            <a:ext cx="3806100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46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2" name="Google Shape;362;p46"/>
          <p:cNvSpPr txBox="1">
            <a:spLocks noGrp="1"/>
          </p:cNvSpPr>
          <p:nvPr>
            <p:ph type="body" idx="1"/>
          </p:nvPr>
        </p:nvSpPr>
        <p:spPr>
          <a:xfrm>
            <a:off x="384056" y="1681669"/>
            <a:ext cx="37656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>
                <a:solidFill>
                  <a:schemeClr val="lt1"/>
                </a:solidFill>
              </a:defRPr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46"/>
          <p:cNvSpPr>
            <a:spLocks noGrp="1"/>
          </p:cNvSpPr>
          <p:nvPr>
            <p:ph type="pic" idx="2"/>
          </p:nvPr>
        </p:nvSpPr>
        <p:spPr>
          <a:xfrm>
            <a:off x="4526700" y="0"/>
            <a:ext cx="4617225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64" name="Google Shape;36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6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23567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eu photo gauche 2">
  <p:cSld name="Page bleu photo gauche 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8" name="Google Shape;36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7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p47"/>
          <p:cNvSpPr txBox="1">
            <a:spLocks noGrp="1"/>
          </p:cNvSpPr>
          <p:nvPr>
            <p:ph type="title"/>
          </p:nvPr>
        </p:nvSpPr>
        <p:spPr>
          <a:xfrm>
            <a:off x="4134449" y="364256"/>
            <a:ext cx="46154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7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2" name="Google Shape;372;p47"/>
          <p:cNvSpPr txBox="1">
            <a:spLocks noGrp="1"/>
          </p:cNvSpPr>
          <p:nvPr>
            <p:ph type="body" idx="1"/>
          </p:nvPr>
        </p:nvSpPr>
        <p:spPr>
          <a:xfrm>
            <a:off x="4134450" y="1540452"/>
            <a:ext cx="47333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>
                <a:solidFill>
                  <a:schemeClr val="lt1"/>
                </a:solidFill>
              </a:defRPr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47"/>
          <p:cNvSpPr>
            <a:spLocks noGrp="1"/>
          </p:cNvSpPr>
          <p:nvPr>
            <p:ph type="pic" idx="2"/>
          </p:nvPr>
        </p:nvSpPr>
        <p:spPr>
          <a:xfrm>
            <a:off x="0" y="0"/>
            <a:ext cx="3834225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42664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eu photo droite 2">
  <p:cSld name="Page bleu photo droite 2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6" name="Google Shape;376;p48"/>
          <p:cNvSpPr txBox="1">
            <a:spLocks noGrp="1"/>
          </p:cNvSpPr>
          <p:nvPr>
            <p:ph type="title"/>
          </p:nvPr>
        </p:nvSpPr>
        <p:spPr>
          <a:xfrm>
            <a:off x="343499" y="307106"/>
            <a:ext cx="4499550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48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8" name="Google Shape;378;p48"/>
          <p:cNvSpPr txBox="1">
            <a:spLocks noGrp="1"/>
          </p:cNvSpPr>
          <p:nvPr>
            <p:ph type="body" idx="1"/>
          </p:nvPr>
        </p:nvSpPr>
        <p:spPr>
          <a:xfrm>
            <a:off x="343500" y="1451775"/>
            <a:ext cx="4733325" cy="274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>
                <a:solidFill>
                  <a:schemeClr val="lt1"/>
                </a:solidFill>
              </a:defRPr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48"/>
          <p:cNvSpPr>
            <a:spLocks noGrp="1"/>
          </p:cNvSpPr>
          <p:nvPr>
            <p:ph type="pic" idx="2"/>
          </p:nvPr>
        </p:nvSpPr>
        <p:spPr>
          <a:xfrm>
            <a:off x="5309700" y="0"/>
            <a:ext cx="3834225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80" name="Google Shape;38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8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65806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eu photo gauche 3">
  <p:cSld name="Page bleu photo gauche 3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4" name="Google Shape;384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9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6" name="Google Shape;386;p49"/>
          <p:cNvSpPr>
            <a:spLocks noGrp="1"/>
          </p:cNvSpPr>
          <p:nvPr>
            <p:ph type="pic" idx="2"/>
          </p:nvPr>
        </p:nvSpPr>
        <p:spPr>
          <a:xfrm>
            <a:off x="0" y="0"/>
            <a:ext cx="3027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49"/>
          <p:cNvSpPr txBox="1">
            <a:spLocks noGrp="1"/>
          </p:cNvSpPr>
          <p:nvPr>
            <p:ph type="title"/>
          </p:nvPr>
        </p:nvSpPr>
        <p:spPr>
          <a:xfrm>
            <a:off x="3433965" y="497588"/>
            <a:ext cx="52436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49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9" name="Google Shape;389;p49"/>
          <p:cNvSpPr txBox="1">
            <a:spLocks noGrp="1"/>
          </p:cNvSpPr>
          <p:nvPr>
            <p:ph type="body" idx="1"/>
          </p:nvPr>
        </p:nvSpPr>
        <p:spPr>
          <a:xfrm>
            <a:off x="3433975" y="1623731"/>
            <a:ext cx="506677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>
                <a:solidFill>
                  <a:schemeClr val="lt1"/>
                </a:solidFill>
              </a:defRPr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586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eu photo droite 3">
  <p:cSld name="Page bleu photo droite 3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2" name="Google Shape;392;p50"/>
          <p:cNvSpPr>
            <a:spLocks noGrp="1"/>
          </p:cNvSpPr>
          <p:nvPr>
            <p:ph type="pic" idx="2"/>
          </p:nvPr>
        </p:nvSpPr>
        <p:spPr>
          <a:xfrm>
            <a:off x="6116400" y="0"/>
            <a:ext cx="3027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93" name="Google Shape;393;p50"/>
          <p:cNvSpPr txBox="1">
            <a:spLocks noGrp="1"/>
          </p:cNvSpPr>
          <p:nvPr>
            <p:ph type="title"/>
          </p:nvPr>
        </p:nvSpPr>
        <p:spPr>
          <a:xfrm>
            <a:off x="515024" y="518081"/>
            <a:ext cx="506677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50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95" name="Google Shape;39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0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50"/>
          <p:cNvSpPr txBox="1">
            <a:spLocks noGrp="1"/>
          </p:cNvSpPr>
          <p:nvPr>
            <p:ph type="body" idx="1"/>
          </p:nvPr>
        </p:nvSpPr>
        <p:spPr>
          <a:xfrm>
            <a:off x="515025" y="1598569"/>
            <a:ext cx="5066775" cy="253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>
                <a:solidFill>
                  <a:schemeClr val="lt1"/>
                </a:solidFill>
              </a:defRPr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4392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eu photo gauche 4">
  <p:cSld name="Page bleu photo gauche 4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0" name="Google Shape;400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1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2" name="Google Shape;402;p51"/>
          <p:cNvSpPr>
            <a:spLocks noGrp="1"/>
          </p:cNvSpPr>
          <p:nvPr>
            <p:ph type="pic" idx="2"/>
          </p:nvPr>
        </p:nvSpPr>
        <p:spPr>
          <a:xfrm>
            <a:off x="0" y="0"/>
            <a:ext cx="2152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03" name="Google Shape;403;p51"/>
          <p:cNvSpPr txBox="1">
            <a:spLocks noGrp="1"/>
          </p:cNvSpPr>
          <p:nvPr>
            <p:ph type="title"/>
          </p:nvPr>
        </p:nvSpPr>
        <p:spPr>
          <a:xfrm>
            <a:off x="2591864" y="411956"/>
            <a:ext cx="583357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51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5" name="Google Shape;405;p51"/>
          <p:cNvSpPr txBox="1">
            <a:spLocks noGrp="1"/>
          </p:cNvSpPr>
          <p:nvPr>
            <p:ph type="body" idx="1"/>
          </p:nvPr>
        </p:nvSpPr>
        <p:spPr>
          <a:xfrm>
            <a:off x="2604693" y="1471069"/>
            <a:ext cx="580792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>
                <a:solidFill>
                  <a:schemeClr val="lt1"/>
                </a:solidFill>
              </a:defRPr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883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et texte 4">
  <p:cSld name="ONE_COLUMN_TEXT_1_2_1">
    <p:bg>
      <p:bgPr>
        <a:solidFill>
          <a:srgbClr val="F4DA92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4"/>
          <p:cNvSpPr/>
          <p:nvPr/>
        </p:nvSpPr>
        <p:spPr>
          <a:xfrm>
            <a:off x="3877200" y="0"/>
            <a:ext cx="5271900" cy="5143500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50" name="Google Shape;350;p44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78948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1" name="Google Shape;351;p44"/>
          <p:cNvSpPr txBox="1">
            <a:spLocks noGrp="1"/>
          </p:cNvSpPr>
          <p:nvPr>
            <p:ph type="body" idx="1"/>
          </p:nvPr>
        </p:nvSpPr>
        <p:spPr>
          <a:xfrm>
            <a:off x="4230000" y="2016000"/>
            <a:ext cx="2264400" cy="21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44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353" name="Google Shape;353;p44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" name="Google Shape;354;p44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55" name="Google Shape;355;p44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356" name="Google Shape;356;p44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57" name="Google Shape;357;p44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58" name="Google Shape;358;p44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59" name="Google Shape;359;p44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60" name="Google Shape;360;p44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61" name="Google Shape;361;p44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64" name="Google Shape;364;p44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65" name="Google Shape;365;p44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67" name="Google Shape;367;p44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68" name="Google Shape;368;p44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69" name="Google Shape;369;p44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74" name="Google Shape;374;p44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75" name="Google Shape;375;p44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78" name="Google Shape;378;p44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79" name="Google Shape;379;p44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80" name="Google Shape;380;p44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81" name="Google Shape;381;p44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82" name="Google Shape;382;p44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83" name="Google Shape;383;p44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84" name="Google Shape;384;p44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85" name="Google Shape;385;p44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86" name="Google Shape;386;p44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87" name="Google Shape;387;p44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88" name="Google Shape;388;p44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89" name="Google Shape;389;p44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90" name="Google Shape;390;p44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91" name="Google Shape;391;p44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92" name="Google Shape;392;p44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93" name="Google Shape;393;p44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94" name="Google Shape;394;p44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95" name="Google Shape;395;p44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96" name="Google Shape;396;p44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98" name="Google Shape;398;p44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99" name="Google Shape;399;p44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00" name="Google Shape;400;p44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401" name="Google Shape;401;p44"/>
          <p:cNvSpPr txBox="1">
            <a:spLocks noGrp="1"/>
          </p:cNvSpPr>
          <p:nvPr>
            <p:ph type="subTitle" idx="2"/>
          </p:nvPr>
        </p:nvSpPr>
        <p:spPr>
          <a:xfrm>
            <a:off x="4230000" y="1501200"/>
            <a:ext cx="216630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Work Sans Medium"/>
              <a:buNone/>
              <a:defRPr sz="105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44"/>
          <p:cNvSpPr>
            <a:spLocks noGrp="1"/>
          </p:cNvSpPr>
          <p:nvPr>
            <p:ph type="pic" idx="3"/>
          </p:nvPr>
        </p:nvSpPr>
        <p:spPr>
          <a:xfrm>
            <a:off x="954000" y="1501200"/>
            <a:ext cx="2487600" cy="2487600"/>
          </a:xfrm>
          <a:prstGeom prst="ellipse">
            <a:avLst/>
          </a:prstGeom>
          <a:noFill/>
          <a:ln>
            <a:noFill/>
          </a:ln>
        </p:spPr>
      </p:sp>
      <p:cxnSp>
        <p:nvCxnSpPr>
          <p:cNvPr id="403" name="Google Shape;403;p44"/>
          <p:cNvCxnSpPr/>
          <p:nvPr/>
        </p:nvCxnSpPr>
        <p:spPr>
          <a:xfrm>
            <a:off x="4330800" y="1501200"/>
            <a:ext cx="207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4" name="Google Shape;404;p44"/>
          <p:cNvSpPr txBox="1">
            <a:spLocks noGrp="1"/>
          </p:cNvSpPr>
          <p:nvPr>
            <p:ph type="body" idx="4"/>
          </p:nvPr>
        </p:nvSpPr>
        <p:spPr>
          <a:xfrm>
            <a:off x="6497100" y="2016000"/>
            <a:ext cx="2264400" cy="21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 sz="1050"/>
            </a:lvl1pPr>
            <a:lvl2pPr marL="914400" lvl="1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2pPr>
            <a:lvl3pPr marL="1371600" lvl="2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3pPr>
            <a:lvl4pPr marL="1828800" lvl="3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4pPr>
            <a:lvl5pPr marL="2286000" lvl="4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5pPr>
            <a:lvl6pPr marL="2743200" lvl="5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6pPr>
            <a:lvl7pPr marL="3200400" lvl="6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7pPr>
            <a:lvl8pPr marL="3657600" lvl="7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p44"/>
          <p:cNvSpPr txBox="1">
            <a:spLocks noGrp="1"/>
          </p:cNvSpPr>
          <p:nvPr>
            <p:ph type="subTitle" idx="5"/>
          </p:nvPr>
        </p:nvSpPr>
        <p:spPr>
          <a:xfrm>
            <a:off x="6497100" y="1501200"/>
            <a:ext cx="216630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Work Sans Medium"/>
              <a:buNone/>
              <a:defRPr sz="105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/>
            </a:lvl9pPr>
          </a:lstStyle>
          <a:p>
            <a:endParaRPr/>
          </a:p>
        </p:txBody>
      </p:sp>
      <p:cxnSp>
        <p:nvCxnSpPr>
          <p:cNvPr id="406" name="Google Shape;406;p44"/>
          <p:cNvCxnSpPr/>
          <p:nvPr/>
        </p:nvCxnSpPr>
        <p:spPr>
          <a:xfrm>
            <a:off x="6587300" y="1501200"/>
            <a:ext cx="2095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1270">
          <p15:clr>
            <a:srgbClr val="E46962"/>
          </p15:clr>
        </p15:guide>
        <p15:guide id="4" pos="2665">
          <p15:clr>
            <a:srgbClr val="E46962"/>
          </p15:clr>
        </p15:guide>
        <p15:guide id="5" pos="5517">
          <p15:clr>
            <a:srgbClr val="E46962"/>
          </p15:clr>
        </p15:guide>
        <p15:guide id="6" pos="4091">
          <p15:clr>
            <a:srgbClr val="E46962"/>
          </p15:clr>
        </p15:guide>
        <p15:guide id="7" pos="4148">
          <p15:clr>
            <a:srgbClr val="E46962"/>
          </p15:clr>
        </p15:guide>
        <p15:guide id="8" pos="4034">
          <p15:clr>
            <a:srgbClr val="E46962"/>
          </p15:clr>
        </p15:guide>
        <p15:guide id="9" orient="horz" pos="946">
          <p15:clr>
            <a:srgbClr val="E46962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eu photo droite 4">
  <p:cSld name="Page bleu photo droite 4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52"/>
          <p:cNvSpPr>
            <a:spLocks noGrp="1"/>
          </p:cNvSpPr>
          <p:nvPr>
            <p:ph type="pic" idx="2"/>
          </p:nvPr>
        </p:nvSpPr>
        <p:spPr>
          <a:xfrm>
            <a:off x="6991200" y="0"/>
            <a:ext cx="2152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09" name="Google Shape;409;p52"/>
          <p:cNvSpPr txBox="1">
            <a:spLocks noGrp="1"/>
          </p:cNvSpPr>
          <p:nvPr>
            <p:ph type="title"/>
          </p:nvPr>
        </p:nvSpPr>
        <p:spPr>
          <a:xfrm>
            <a:off x="519341" y="354731"/>
            <a:ext cx="587857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52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11" name="Google Shape;411;p52"/>
          <p:cNvSpPr txBox="1">
            <a:spLocks noGrp="1"/>
          </p:cNvSpPr>
          <p:nvPr>
            <p:ph type="body" idx="1"/>
          </p:nvPr>
        </p:nvSpPr>
        <p:spPr>
          <a:xfrm>
            <a:off x="546563" y="1531819"/>
            <a:ext cx="5824125" cy="27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>
                <a:solidFill>
                  <a:schemeClr val="lt1"/>
                </a:solidFill>
              </a:defRPr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2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20319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èche gauche A + bas de page">
  <p:cSld name="Flèche gauche A + bas de page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3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16" name="Google Shape;416;p53"/>
          <p:cNvSpPr/>
          <p:nvPr/>
        </p:nvSpPr>
        <p:spPr>
          <a:xfrm>
            <a:off x="-15608" y="-29850"/>
            <a:ext cx="3978000" cy="5203125"/>
          </a:xfrm>
          <a:prstGeom prst="homePlat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7" name="Google Shape;41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3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9" name="Google Shape;419;p53"/>
          <p:cNvSpPr txBox="1">
            <a:spLocks noGrp="1"/>
          </p:cNvSpPr>
          <p:nvPr>
            <p:ph type="body" idx="1"/>
          </p:nvPr>
        </p:nvSpPr>
        <p:spPr>
          <a:xfrm>
            <a:off x="3659225" y="664750"/>
            <a:ext cx="5090625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61938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SzPts val="19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53"/>
          <p:cNvSpPr txBox="1">
            <a:spLocks noGrp="1"/>
          </p:cNvSpPr>
          <p:nvPr>
            <p:ph type="title"/>
          </p:nvPr>
        </p:nvSpPr>
        <p:spPr>
          <a:xfrm>
            <a:off x="262200" y="1896250"/>
            <a:ext cx="37001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3589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èche gauche B + bas de page">
  <p:cSld name="Flèche gauche B + bas de page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23" name="Google Shape;423;p54"/>
          <p:cNvSpPr/>
          <p:nvPr/>
        </p:nvSpPr>
        <p:spPr>
          <a:xfrm>
            <a:off x="-11476" y="-29850"/>
            <a:ext cx="3978000" cy="5203125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4" name="Google Shape;42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4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54"/>
          <p:cNvSpPr txBox="1">
            <a:spLocks noGrp="1"/>
          </p:cNvSpPr>
          <p:nvPr>
            <p:ph type="body" idx="1"/>
          </p:nvPr>
        </p:nvSpPr>
        <p:spPr>
          <a:xfrm>
            <a:off x="3659225" y="664750"/>
            <a:ext cx="5090625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61938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SzPts val="19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54"/>
          <p:cNvSpPr txBox="1">
            <a:spLocks noGrp="1"/>
          </p:cNvSpPr>
          <p:nvPr>
            <p:ph type="title"/>
          </p:nvPr>
        </p:nvSpPr>
        <p:spPr>
          <a:xfrm>
            <a:off x="262200" y="1896250"/>
            <a:ext cx="37001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5576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èche gauche C + bas de page">
  <p:cSld name="Flèche gauche C + bas de page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5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30" name="Google Shape;430;p55"/>
          <p:cNvSpPr/>
          <p:nvPr/>
        </p:nvSpPr>
        <p:spPr>
          <a:xfrm>
            <a:off x="-11476" y="-29850"/>
            <a:ext cx="3978000" cy="5203125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55"/>
          <p:cNvSpPr txBox="1">
            <a:spLocks noGrp="1"/>
          </p:cNvSpPr>
          <p:nvPr>
            <p:ph type="body" idx="1"/>
          </p:nvPr>
        </p:nvSpPr>
        <p:spPr>
          <a:xfrm>
            <a:off x="3659225" y="664750"/>
            <a:ext cx="5090625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61938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SzPts val="19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55"/>
          <p:cNvSpPr txBox="1">
            <a:spLocks noGrp="1"/>
          </p:cNvSpPr>
          <p:nvPr>
            <p:ph type="title"/>
          </p:nvPr>
        </p:nvSpPr>
        <p:spPr>
          <a:xfrm>
            <a:off x="262200" y="1896250"/>
            <a:ext cx="37001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3" name="Google Shape;43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5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800215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èche gauche D + bas de page">
  <p:cSld name="Flèche gauche D + bas de page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6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37" name="Google Shape;437;p56"/>
          <p:cNvSpPr/>
          <p:nvPr/>
        </p:nvSpPr>
        <p:spPr>
          <a:xfrm>
            <a:off x="-11476" y="-29850"/>
            <a:ext cx="3978000" cy="5203125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8" name="Google Shape;43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6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56"/>
          <p:cNvSpPr txBox="1">
            <a:spLocks noGrp="1"/>
          </p:cNvSpPr>
          <p:nvPr>
            <p:ph type="body" idx="1"/>
          </p:nvPr>
        </p:nvSpPr>
        <p:spPr>
          <a:xfrm>
            <a:off x="3659225" y="664750"/>
            <a:ext cx="5090625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61938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SzPts val="19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56"/>
          <p:cNvSpPr txBox="1">
            <a:spLocks noGrp="1"/>
          </p:cNvSpPr>
          <p:nvPr>
            <p:ph type="title"/>
          </p:nvPr>
        </p:nvSpPr>
        <p:spPr>
          <a:xfrm>
            <a:off x="262200" y="1896250"/>
            <a:ext cx="37001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22264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L Flèche gauche E + bas de page">
  <p:cSld name="NUL Flèche gauche E + bas de page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7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4" name="Google Shape;444;p57"/>
          <p:cNvSpPr/>
          <p:nvPr/>
        </p:nvSpPr>
        <p:spPr>
          <a:xfrm>
            <a:off x="-15608" y="-29850"/>
            <a:ext cx="3978000" cy="5203125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5" name="Google Shape;445;p57"/>
          <p:cNvSpPr txBox="1">
            <a:spLocks noGrp="1"/>
          </p:cNvSpPr>
          <p:nvPr>
            <p:ph type="title"/>
          </p:nvPr>
        </p:nvSpPr>
        <p:spPr>
          <a:xfrm>
            <a:off x="262200" y="1896250"/>
            <a:ext cx="37001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57"/>
          <p:cNvSpPr txBox="1">
            <a:spLocks noGrp="1"/>
          </p:cNvSpPr>
          <p:nvPr>
            <p:ph type="body" idx="1"/>
          </p:nvPr>
        </p:nvSpPr>
        <p:spPr>
          <a:xfrm>
            <a:off x="3659225" y="1896250"/>
            <a:ext cx="5090625" cy="2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61938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SzPts val="19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447" name="Google Shape;447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7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207158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bleu + formes + bas de page 1">
  <p:cSld name="Vide bleu + formes + bas de page 1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1" name="Google Shape;451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8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3" name="Google Shape;453;p58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4" name="Google Shape;454;p58"/>
          <p:cNvSpPr/>
          <p:nvPr/>
        </p:nvSpPr>
        <p:spPr>
          <a:xfrm>
            <a:off x="558050" y="1866525"/>
            <a:ext cx="1905075" cy="1905075"/>
          </a:xfrm>
          <a:prstGeom prst="diamond">
            <a:avLst/>
          </a:prstGeom>
          <a:solidFill>
            <a:srgbClr val="D8D8D8">
              <a:alpha val="16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58"/>
          <p:cNvSpPr/>
          <p:nvPr/>
        </p:nvSpPr>
        <p:spPr>
          <a:xfrm>
            <a:off x="1831919" y="1150569"/>
            <a:ext cx="3243825" cy="3336975"/>
          </a:xfrm>
          <a:prstGeom prst="diamond">
            <a:avLst/>
          </a:prstGeom>
          <a:solidFill>
            <a:srgbClr val="D8D8D8">
              <a:alpha val="16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6" name="Google Shape;456;p58"/>
          <p:cNvSpPr txBox="1">
            <a:spLocks noGrp="1"/>
          </p:cNvSpPr>
          <p:nvPr>
            <p:ph type="title"/>
          </p:nvPr>
        </p:nvSpPr>
        <p:spPr>
          <a:xfrm>
            <a:off x="500050" y="423862"/>
            <a:ext cx="7274700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58"/>
          <p:cNvSpPr txBox="1">
            <a:spLocks noGrp="1"/>
          </p:cNvSpPr>
          <p:nvPr>
            <p:ph type="body" idx="1"/>
          </p:nvPr>
        </p:nvSpPr>
        <p:spPr>
          <a:xfrm>
            <a:off x="538375" y="1471075"/>
            <a:ext cx="77364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685800" lvl="1" indent="-2857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>
                <a:solidFill>
                  <a:schemeClr val="lt1"/>
                </a:solidFill>
              </a:defRPr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6440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+ formes + bas de page 1">
  <p:cSld name="Vide + formes + bas de page 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9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1" name="Google Shape;461;p59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2" name="Google Shape;462;p59"/>
          <p:cNvSpPr/>
          <p:nvPr/>
        </p:nvSpPr>
        <p:spPr>
          <a:xfrm>
            <a:off x="558050" y="1866525"/>
            <a:ext cx="1905075" cy="1905075"/>
          </a:xfrm>
          <a:prstGeom prst="diamond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3" name="Google Shape;463;p59"/>
          <p:cNvSpPr/>
          <p:nvPr/>
        </p:nvSpPr>
        <p:spPr>
          <a:xfrm>
            <a:off x="1789900" y="1150569"/>
            <a:ext cx="3243825" cy="3336975"/>
          </a:xfrm>
          <a:prstGeom prst="diamond">
            <a:avLst/>
          </a:prstGeom>
          <a:solidFill>
            <a:srgbClr val="D8D8D8">
              <a:alpha val="16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4" name="Google Shape;464;p59"/>
          <p:cNvSpPr txBox="1">
            <a:spLocks noGrp="1"/>
          </p:cNvSpPr>
          <p:nvPr>
            <p:ph type="title"/>
          </p:nvPr>
        </p:nvSpPr>
        <p:spPr>
          <a:xfrm>
            <a:off x="392906" y="431006"/>
            <a:ext cx="7274700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59"/>
          <p:cNvSpPr txBox="1">
            <a:spLocks noGrp="1"/>
          </p:cNvSpPr>
          <p:nvPr>
            <p:ph type="body" idx="1"/>
          </p:nvPr>
        </p:nvSpPr>
        <p:spPr>
          <a:xfrm>
            <a:off x="345000" y="1624248"/>
            <a:ext cx="8357175" cy="2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accent4"/>
              </a:buClr>
              <a:buSzPts val="1900"/>
              <a:buNone/>
              <a:defRPr/>
            </a:lvl1pPr>
            <a:lvl2pPr marL="685800" lvl="1" indent="-261938" algn="l" rtl="0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SzPts val="1900"/>
              <a:buChar char="▪"/>
              <a:defRPr/>
            </a:lvl2pPr>
            <a:lvl3pPr marL="1028700" lvl="2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3pPr>
            <a:lvl4pPr marL="1371600" lvl="3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4pPr>
            <a:lvl5pPr marL="1714500" lvl="4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▪"/>
              <a:defRPr/>
            </a:lvl5pPr>
            <a:lvl6pPr marL="2057400" lvl="5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400300" lvl="6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2743200" lvl="7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086100" lvl="8" indent="-261938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4381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bleu + bas de page">
  <p:cSld name="Vide bleu + bas de page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8" name="Google Shape;468;p60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469" name="Google Shape;46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0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88048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blanc + bas de page">
  <p:cSld name="Vide blanc + bas de page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1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4" name="Google Shape;474;p61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372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et texte 3">
  <p:cSld name="ONE_COLUMN_TEXT_1_2_2">
    <p:bg>
      <p:bgPr>
        <a:solidFill>
          <a:srgbClr val="B9DBC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5"/>
          <p:cNvSpPr/>
          <p:nvPr/>
        </p:nvSpPr>
        <p:spPr>
          <a:xfrm>
            <a:off x="3877200" y="0"/>
            <a:ext cx="5271900" cy="5143500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5"/>
          <p:cNvSpPr txBox="1">
            <a:spLocks noGrp="1"/>
          </p:cNvSpPr>
          <p:nvPr>
            <p:ph type="title"/>
          </p:nvPr>
        </p:nvSpPr>
        <p:spPr>
          <a:xfrm>
            <a:off x="864000" y="218425"/>
            <a:ext cx="78948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0" name="Google Shape;410;p45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411" name="Google Shape;411;p45"/>
          <p:cNvCxnSpPr/>
          <p:nvPr/>
        </p:nvCxnSpPr>
        <p:spPr>
          <a:xfrm>
            <a:off x="-10025" y="4766400"/>
            <a:ext cx="9159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2" name="Google Shape;412;p45"/>
          <p:cNvCxnSpPr/>
          <p:nvPr/>
        </p:nvCxnSpPr>
        <p:spPr>
          <a:xfrm>
            <a:off x="481275" y="-5025"/>
            <a:ext cx="0" cy="5158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13" name="Google Shape;413;p45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414" name="Google Shape;414;p45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15" name="Google Shape;415;p45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16" name="Google Shape;416;p45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17" name="Google Shape;417;p45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18" name="Google Shape;418;p45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19" name="Google Shape;419;p45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20" name="Google Shape;420;p45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21" name="Google Shape;421;p45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22" name="Google Shape;422;p45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23" name="Google Shape;423;p45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24" name="Google Shape;424;p45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25" name="Google Shape;425;p45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26" name="Google Shape;426;p45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27" name="Google Shape;427;p45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28" name="Google Shape;428;p45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29" name="Google Shape;429;p45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30" name="Google Shape;430;p45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31" name="Google Shape;431;p45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32" name="Google Shape;432;p45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33" name="Google Shape;433;p45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34" name="Google Shape;434;p45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35" name="Google Shape;435;p45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36" name="Google Shape;436;p45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37" name="Google Shape;437;p45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38" name="Google Shape;438;p45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39" name="Google Shape;439;p45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0" name="Google Shape;440;p45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1" name="Google Shape;441;p45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2" name="Google Shape;442;p45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3" name="Google Shape;443;p45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4" name="Google Shape;444;p45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5" name="Google Shape;445;p45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6" name="Google Shape;446;p45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7" name="Google Shape;447;p45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8" name="Google Shape;448;p45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9" name="Google Shape;449;p45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50" name="Google Shape;450;p45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51" name="Google Shape;451;p45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52" name="Google Shape;452;p45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53" name="Google Shape;453;p45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54" name="Google Shape;454;p45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55" name="Google Shape;455;p45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56" name="Google Shape;456;p45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57" name="Google Shape;457;p45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58" name="Google Shape;458;p45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459" name="Google Shape;459;p45"/>
          <p:cNvSpPr txBox="1">
            <a:spLocks noGrp="1"/>
          </p:cNvSpPr>
          <p:nvPr>
            <p:ph type="subTitle" idx="1"/>
          </p:nvPr>
        </p:nvSpPr>
        <p:spPr>
          <a:xfrm>
            <a:off x="864000" y="885600"/>
            <a:ext cx="30132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Work Sans Medium"/>
              <a:buNone/>
              <a:defRPr sz="11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0" name="Google Shape;460;p45"/>
          <p:cNvSpPr>
            <a:spLocks noGrp="1"/>
          </p:cNvSpPr>
          <p:nvPr>
            <p:ph type="pic" idx="2"/>
          </p:nvPr>
        </p:nvSpPr>
        <p:spPr>
          <a:xfrm>
            <a:off x="954000" y="1926000"/>
            <a:ext cx="2487600" cy="2487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E46962"/>
          </p15:clr>
        </p15:guide>
        <p15:guide id="2" orient="horz" pos="138">
          <p15:clr>
            <a:srgbClr val="E46962"/>
          </p15:clr>
        </p15:guide>
        <p15:guide id="3" orient="horz" pos="558">
          <p15:clr>
            <a:srgbClr val="E46962"/>
          </p15:clr>
        </p15:guide>
        <p15:guide id="4" pos="2665">
          <p15:clr>
            <a:srgbClr val="E46962"/>
          </p15:clr>
        </p15:guide>
        <p15:guide id="5" pos="5517">
          <p15:clr>
            <a:srgbClr val="E46962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 bleu">
  <p:cSld name="Vide bleu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25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842036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blanc">
  <p:cSld name="Vide blanc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936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de fin 1">
  <p:cSld name="Page de fin 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1" cy="51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988" y="1857376"/>
            <a:ext cx="32575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0744" y="3232548"/>
            <a:ext cx="77331" cy="1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5983" y="3249118"/>
            <a:ext cx="161416" cy="13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90009" y="3245743"/>
            <a:ext cx="146072" cy="139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861" y="3258325"/>
            <a:ext cx="163871" cy="114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2906" y="4063365"/>
            <a:ext cx="2010994" cy="66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65081" y="4541854"/>
            <a:ext cx="2394352" cy="243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2926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 Bleu" type="titleOnly">
  <p:cSld name="Titre seul Bleu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234"/>
            <a:ext cx="9144001" cy="5147734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5"/>
          <p:cNvSpPr txBox="1">
            <a:spLocks noGrp="1"/>
          </p:cNvSpPr>
          <p:nvPr>
            <p:ph type="title"/>
          </p:nvPr>
        </p:nvSpPr>
        <p:spPr>
          <a:xfrm>
            <a:off x="392906" y="431006"/>
            <a:ext cx="7274700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0" name="Google Shape;490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5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2" name="Google Shape;492;p65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18386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 Vert">
  <p:cSld name="Titre seul Vert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234"/>
            <a:ext cx="9144001" cy="514773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6"/>
          <p:cNvSpPr txBox="1">
            <a:spLocks noGrp="1"/>
          </p:cNvSpPr>
          <p:nvPr>
            <p:ph type="title"/>
          </p:nvPr>
        </p:nvSpPr>
        <p:spPr>
          <a:xfrm>
            <a:off x="392906" y="431006"/>
            <a:ext cx="7274700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6" name="Google Shape;496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66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8" name="Google Shape;498;p66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61422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bleu photo gauche 3 1">
  <p:cSld name="Page bleu photo gauche 3 1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25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1" name="Google Shape;501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9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7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3" name="Google Shape;503;p67"/>
          <p:cNvSpPr>
            <a:spLocks noGrp="1"/>
          </p:cNvSpPr>
          <p:nvPr>
            <p:ph type="pic" idx="2"/>
          </p:nvPr>
        </p:nvSpPr>
        <p:spPr>
          <a:xfrm>
            <a:off x="0" y="0"/>
            <a:ext cx="3027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04" name="Google Shape;504;p67"/>
          <p:cNvSpPr txBox="1">
            <a:spLocks noGrp="1"/>
          </p:cNvSpPr>
          <p:nvPr>
            <p:ph type="title"/>
          </p:nvPr>
        </p:nvSpPr>
        <p:spPr>
          <a:xfrm>
            <a:off x="3433965" y="497588"/>
            <a:ext cx="5243625" cy="8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67"/>
          <p:cNvSpPr/>
          <p:nvPr/>
        </p:nvSpPr>
        <p:spPr>
          <a:xfrm>
            <a:off x="8274900" y="4337901"/>
            <a:ext cx="808276" cy="808276"/>
          </a:xfrm>
          <a:custGeom>
            <a:avLst/>
            <a:gdLst/>
            <a:ahLst/>
            <a:cxnLst/>
            <a:rect l="l" t="t" r="r" b="b"/>
            <a:pathLst>
              <a:path w="1512563" h="1512563" extrusionOk="0">
                <a:moveTo>
                  <a:pt x="0" y="0"/>
                </a:moveTo>
                <a:lnTo>
                  <a:pt x="1512563" y="0"/>
                </a:lnTo>
                <a:lnTo>
                  <a:pt x="1512563" y="1512563"/>
                </a:lnTo>
                <a:lnTo>
                  <a:pt x="0" y="151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6" name="Google Shape;506;p67"/>
          <p:cNvSpPr txBox="1">
            <a:spLocks noGrp="1"/>
          </p:cNvSpPr>
          <p:nvPr>
            <p:ph type="body" idx="1"/>
          </p:nvPr>
        </p:nvSpPr>
        <p:spPr>
          <a:xfrm>
            <a:off x="3433975" y="1623731"/>
            <a:ext cx="5066775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685800" lvl="1" indent="-285750" algn="l">
              <a:lnSpc>
                <a:spcPct val="115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>
                <a:solidFill>
                  <a:schemeClr val="lt1"/>
                </a:solidFill>
              </a:defRPr>
            </a:lvl2pPr>
            <a:lvl3pPr marL="1028700" lvl="2" indent="-261938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371600" lvl="3" indent="-261938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1714500" lvl="4" indent="-261938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057400" lvl="5" indent="-261938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6pPr>
            <a:lvl7pPr marL="2400300" lvl="6" indent="-261938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7pPr>
            <a:lvl8pPr marL="2743200" lvl="7" indent="-261938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8pPr>
            <a:lvl9pPr marL="3086100" lvl="8" indent="-261938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accent4"/>
              </a:buClr>
              <a:buSzPts val="1900"/>
              <a:buChar char="•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2362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A 2">
  <p:cSld name="Titre de section A 2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25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9" name="Google Shape;509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8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1" name="Google Shape;51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0290" y="392907"/>
            <a:ext cx="692944" cy="69294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8"/>
          <p:cNvSpPr txBox="1">
            <a:spLocks noGrp="1"/>
          </p:cNvSpPr>
          <p:nvPr>
            <p:ph type="title"/>
          </p:nvPr>
        </p:nvSpPr>
        <p:spPr>
          <a:xfrm>
            <a:off x="441650" y="1591825"/>
            <a:ext cx="5778225" cy="9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3525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68"/>
          <p:cNvSpPr txBox="1">
            <a:spLocks noGrp="1"/>
          </p:cNvSpPr>
          <p:nvPr>
            <p:ph type="subTitle" idx="1"/>
          </p:nvPr>
        </p:nvSpPr>
        <p:spPr>
          <a:xfrm>
            <a:off x="441650" y="2539525"/>
            <a:ext cx="5483925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14" name="Google Shape;514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2" y="4551"/>
            <a:ext cx="9139068" cy="5140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3780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A 1">
  <p:cSld name="Titre de section A 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25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7" name="Google Shape;517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63" y="4683738"/>
            <a:ext cx="260662" cy="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9"/>
          <p:cNvSpPr txBox="1"/>
          <p:nvPr/>
        </p:nvSpPr>
        <p:spPr>
          <a:xfrm>
            <a:off x="729136" y="4531070"/>
            <a:ext cx="47812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9" name="Google Shape;51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0289" y="392907"/>
            <a:ext cx="692944" cy="692944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9"/>
          <p:cNvSpPr txBox="1">
            <a:spLocks noGrp="1"/>
          </p:cNvSpPr>
          <p:nvPr>
            <p:ph type="title"/>
          </p:nvPr>
        </p:nvSpPr>
        <p:spPr>
          <a:xfrm>
            <a:off x="441650" y="1591825"/>
            <a:ext cx="5778225" cy="9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3525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69"/>
          <p:cNvSpPr txBox="1">
            <a:spLocks noGrp="1"/>
          </p:cNvSpPr>
          <p:nvPr>
            <p:ph type="subTitle" idx="1"/>
          </p:nvPr>
        </p:nvSpPr>
        <p:spPr>
          <a:xfrm>
            <a:off x="441650" y="2539525"/>
            <a:ext cx="5483925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pic>
        <p:nvPicPr>
          <p:cNvPr id="522" name="Google Shape;522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3" y="4551"/>
            <a:ext cx="9139070" cy="5140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55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71.xml"/><Relationship Id="rId47" Type="http://schemas.openxmlformats.org/officeDocument/2006/relationships/slideLayout" Target="../slideLayouts/slideLayout76.xml"/><Relationship Id="rId63" Type="http://schemas.openxmlformats.org/officeDocument/2006/relationships/slideLayout" Target="../slideLayouts/slideLayout92.xml"/><Relationship Id="rId6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slideLayout" Target="../slideLayouts/slideLayout69.xml"/><Relationship Id="rId45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82.xml"/><Relationship Id="rId58" Type="http://schemas.openxmlformats.org/officeDocument/2006/relationships/slideLayout" Target="../slideLayouts/slideLayout87.xml"/><Relationship Id="rId6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34.xml"/><Relationship Id="rId61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72.xml"/><Relationship Id="rId48" Type="http://schemas.openxmlformats.org/officeDocument/2006/relationships/slideLayout" Target="../slideLayouts/slideLayout77.xml"/><Relationship Id="rId56" Type="http://schemas.openxmlformats.org/officeDocument/2006/relationships/slideLayout" Target="../slideLayouts/slideLayout85.xml"/><Relationship Id="rId64" Type="http://schemas.openxmlformats.org/officeDocument/2006/relationships/slideLayout" Target="../slideLayouts/slideLayout93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37.xml"/><Relationship Id="rId51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75.xml"/><Relationship Id="rId59" Type="http://schemas.openxmlformats.org/officeDocument/2006/relationships/slideLayout" Target="../slideLayouts/slideLayout88.xml"/><Relationship Id="rId67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70.xml"/><Relationship Id="rId54" Type="http://schemas.openxmlformats.org/officeDocument/2006/relationships/slideLayout" Target="../slideLayouts/slideLayout83.xml"/><Relationship Id="rId6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49" Type="http://schemas.openxmlformats.org/officeDocument/2006/relationships/slideLayout" Target="../slideLayouts/slideLayout78.xml"/><Relationship Id="rId57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60.xml"/><Relationship Id="rId44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81.xml"/><Relationship Id="rId60" Type="http://schemas.openxmlformats.org/officeDocument/2006/relationships/slideLayout" Target="../slideLayouts/slideLayout89.xml"/><Relationship Id="rId6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63.xml"/><Relationship Id="rId50" Type="http://schemas.openxmlformats.org/officeDocument/2006/relationships/slideLayout" Target="../slideLayouts/slideLayout79.xml"/><Relationship Id="rId55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F5F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864000" y="218418"/>
            <a:ext cx="789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"/>
              <a:buNone/>
              <a:defRPr sz="3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864000" y="1501200"/>
            <a:ext cx="7894800" cy="31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Work Sans"/>
              <a:buChar char="•"/>
              <a:defRPr sz="12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Work Sans"/>
              <a:buChar char="•"/>
              <a:defRPr sz="105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Work Sans"/>
              <a:buChar char="•"/>
              <a:defRPr sz="105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Work Sans"/>
              <a:buChar char="•"/>
              <a:defRPr sz="105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Work Sans"/>
              <a:buChar char="•"/>
              <a:defRPr sz="105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Work Sans"/>
              <a:buChar char="•"/>
              <a:defRPr sz="105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Work Sans"/>
              <a:buChar char="•"/>
              <a:defRPr sz="105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Work Sans"/>
              <a:buChar char="•"/>
              <a:defRPr sz="105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Work Sans"/>
              <a:buChar char="•"/>
              <a:defRPr sz="105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8" name="Google Shape;8;p24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grpSp>
        <p:nvGrpSpPr>
          <p:cNvPr id="9" name="Google Shape;9;p24"/>
          <p:cNvGrpSpPr/>
          <p:nvPr/>
        </p:nvGrpSpPr>
        <p:grpSpPr>
          <a:xfrm>
            <a:off x="8150393" y="4878076"/>
            <a:ext cx="511008" cy="150548"/>
            <a:chOff x="249750" y="1780450"/>
            <a:chExt cx="7107200" cy="2090950"/>
          </a:xfrm>
        </p:grpSpPr>
        <p:sp>
          <p:nvSpPr>
            <p:cNvPr id="10" name="Google Shape;10;p24"/>
            <p:cNvSpPr/>
            <p:nvPr/>
          </p:nvSpPr>
          <p:spPr>
            <a:xfrm>
              <a:off x="2699700" y="1798725"/>
              <a:ext cx="1974600" cy="2036100"/>
            </a:xfrm>
            <a:custGeom>
              <a:avLst/>
              <a:gdLst/>
              <a:ahLst/>
              <a:cxnLst/>
              <a:rect l="l" t="t" r="r" b="b"/>
              <a:pathLst>
                <a:path w="78984" h="81444" extrusionOk="0">
                  <a:moveTo>
                    <a:pt x="1530" y="1"/>
                  </a:moveTo>
                  <a:cubicBezTo>
                    <a:pt x="665" y="1"/>
                    <a:pt x="0" y="732"/>
                    <a:pt x="0" y="1596"/>
                  </a:cubicBezTo>
                  <a:lnTo>
                    <a:pt x="0" y="79915"/>
                  </a:lnTo>
                  <a:cubicBezTo>
                    <a:pt x="0" y="80779"/>
                    <a:pt x="665" y="81444"/>
                    <a:pt x="1530" y="81444"/>
                  </a:cubicBezTo>
                  <a:lnTo>
                    <a:pt x="10438" y="81444"/>
                  </a:lnTo>
                  <a:cubicBezTo>
                    <a:pt x="11236" y="81444"/>
                    <a:pt x="11968" y="80779"/>
                    <a:pt x="11968" y="79915"/>
                  </a:cubicBezTo>
                  <a:lnTo>
                    <a:pt x="11968" y="30849"/>
                  </a:lnTo>
                  <a:cubicBezTo>
                    <a:pt x="11968" y="30535"/>
                    <a:pt x="12223" y="30337"/>
                    <a:pt x="12473" y="30337"/>
                  </a:cubicBezTo>
                  <a:cubicBezTo>
                    <a:pt x="12646" y="30337"/>
                    <a:pt x="12817" y="30432"/>
                    <a:pt x="12898" y="30650"/>
                  </a:cubicBezTo>
                  <a:lnTo>
                    <a:pt x="32777" y="80048"/>
                  </a:lnTo>
                  <a:cubicBezTo>
                    <a:pt x="33110" y="80912"/>
                    <a:pt x="33974" y="81444"/>
                    <a:pt x="34838" y="81444"/>
                  </a:cubicBezTo>
                  <a:lnTo>
                    <a:pt x="43681" y="81444"/>
                  </a:lnTo>
                  <a:cubicBezTo>
                    <a:pt x="44611" y="81444"/>
                    <a:pt x="45409" y="80912"/>
                    <a:pt x="45742" y="80048"/>
                  </a:cubicBezTo>
                  <a:lnTo>
                    <a:pt x="65687" y="30450"/>
                  </a:lnTo>
                  <a:cubicBezTo>
                    <a:pt x="65772" y="30223"/>
                    <a:pt x="65955" y="30117"/>
                    <a:pt x="66136" y="30117"/>
                  </a:cubicBezTo>
                  <a:cubicBezTo>
                    <a:pt x="66378" y="30117"/>
                    <a:pt x="66618" y="30307"/>
                    <a:pt x="66618" y="30650"/>
                  </a:cubicBezTo>
                  <a:lnTo>
                    <a:pt x="66618" y="79915"/>
                  </a:lnTo>
                  <a:cubicBezTo>
                    <a:pt x="66618" y="80779"/>
                    <a:pt x="67349" y="81444"/>
                    <a:pt x="68213" y="81444"/>
                  </a:cubicBezTo>
                  <a:lnTo>
                    <a:pt x="77388" y="81444"/>
                  </a:lnTo>
                  <a:cubicBezTo>
                    <a:pt x="78253" y="81444"/>
                    <a:pt x="78984" y="80779"/>
                    <a:pt x="78984" y="79915"/>
                  </a:cubicBezTo>
                  <a:lnTo>
                    <a:pt x="78984" y="1596"/>
                  </a:lnTo>
                  <a:cubicBezTo>
                    <a:pt x="78984" y="732"/>
                    <a:pt x="78253" y="67"/>
                    <a:pt x="77455" y="1"/>
                  </a:cubicBezTo>
                  <a:lnTo>
                    <a:pt x="67881" y="67"/>
                  </a:lnTo>
                  <a:cubicBezTo>
                    <a:pt x="67835" y="63"/>
                    <a:pt x="67788" y="61"/>
                    <a:pt x="67743" y="61"/>
                  </a:cubicBezTo>
                  <a:cubicBezTo>
                    <a:pt x="67067" y="61"/>
                    <a:pt x="66464" y="512"/>
                    <a:pt x="66152" y="1197"/>
                  </a:cubicBezTo>
                  <a:lnTo>
                    <a:pt x="39825" y="65687"/>
                  </a:lnTo>
                  <a:cubicBezTo>
                    <a:pt x="39725" y="65920"/>
                    <a:pt x="39509" y="66036"/>
                    <a:pt x="39301" y="66036"/>
                  </a:cubicBezTo>
                  <a:cubicBezTo>
                    <a:pt x="39093" y="66036"/>
                    <a:pt x="38894" y="65920"/>
                    <a:pt x="38827" y="65687"/>
                  </a:cubicBezTo>
                  <a:lnTo>
                    <a:pt x="12433" y="1197"/>
                  </a:lnTo>
                  <a:cubicBezTo>
                    <a:pt x="12167" y="466"/>
                    <a:pt x="11436" y="1"/>
                    <a:pt x="1070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1" name="Google Shape;11;p24"/>
            <p:cNvSpPr/>
            <p:nvPr/>
          </p:nvSpPr>
          <p:spPr>
            <a:xfrm>
              <a:off x="4921950" y="1780450"/>
              <a:ext cx="393925" cy="2054375"/>
            </a:xfrm>
            <a:custGeom>
              <a:avLst/>
              <a:gdLst/>
              <a:ahLst/>
              <a:cxnLst/>
              <a:rect l="l" t="t" r="r" b="b"/>
              <a:pathLst>
                <a:path w="15757" h="82175" extrusionOk="0">
                  <a:moveTo>
                    <a:pt x="7978" y="0"/>
                  </a:moveTo>
                  <a:cubicBezTo>
                    <a:pt x="5718" y="0"/>
                    <a:pt x="3856" y="732"/>
                    <a:pt x="2327" y="2261"/>
                  </a:cubicBezTo>
                  <a:cubicBezTo>
                    <a:pt x="798" y="3790"/>
                    <a:pt x="0" y="5651"/>
                    <a:pt x="0" y="7912"/>
                  </a:cubicBezTo>
                  <a:cubicBezTo>
                    <a:pt x="0" y="10106"/>
                    <a:pt x="798" y="11967"/>
                    <a:pt x="2327" y="13497"/>
                  </a:cubicBezTo>
                  <a:cubicBezTo>
                    <a:pt x="3856" y="15026"/>
                    <a:pt x="5718" y="15824"/>
                    <a:pt x="7978" y="15824"/>
                  </a:cubicBezTo>
                  <a:cubicBezTo>
                    <a:pt x="10106" y="15824"/>
                    <a:pt x="11967" y="15026"/>
                    <a:pt x="13496" y="13430"/>
                  </a:cubicBezTo>
                  <a:cubicBezTo>
                    <a:pt x="15026" y="11901"/>
                    <a:pt x="15757" y="10039"/>
                    <a:pt x="15757" y="7912"/>
                  </a:cubicBezTo>
                  <a:cubicBezTo>
                    <a:pt x="15757" y="5651"/>
                    <a:pt x="15026" y="3790"/>
                    <a:pt x="13496" y="2261"/>
                  </a:cubicBezTo>
                  <a:cubicBezTo>
                    <a:pt x="11967" y="732"/>
                    <a:pt x="10106" y="0"/>
                    <a:pt x="7978" y="0"/>
                  </a:cubicBezTo>
                  <a:close/>
                  <a:moveTo>
                    <a:pt x="3524" y="27192"/>
                  </a:moveTo>
                  <a:cubicBezTo>
                    <a:pt x="2659" y="27192"/>
                    <a:pt x="1995" y="27857"/>
                    <a:pt x="1995" y="28721"/>
                  </a:cubicBezTo>
                  <a:lnTo>
                    <a:pt x="1995" y="80646"/>
                  </a:lnTo>
                  <a:cubicBezTo>
                    <a:pt x="1995" y="81510"/>
                    <a:pt x="2659" y="82175"/>
                    <a:pt x="3524" y="82175"/>
                  </a:cubicBezTo>
                  <a:lnTo>
                    <a:pt x="12366" y="82175"/>
                  </a:lnTo>
                  <a:cubicBezTo>
                    <a:pt x="13230" y="82175"/>
                    <a:pt x="13895" y="81510"/>
                    <a:pt x="13895" y="80646"/>
                  </a:cubicBezTo>
                  <a:lnTo>
                    <a:pt x="13895" y="28721"/>
                  </a:lnTo>
                  <a:cubicBezTo>
                    <a:pt x="13895" y="27857"/>
                    <a:pt x="13230" y="27192"/>
                    <a:pt x="12366" y="27192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2" name="Google Shape;12;p24"/>
            <p:cNvSpPr/>
            <p:nvPr/>
          </p:nvSpPr>
          <p:spPr>
            <a:xfrm>
              <a:off x="5568500" y="1798725"/>
              <a:ext cx="295875" cy="2036100"/>
            </a:xfrm>
            <a:custGeom>
              <a:avLst/>
              <a:gdLst/>
              <a:ahLst/>
              <a:cxnLst/>
              <a:rect l="l" t="t" r="r" b="b"/>
              <a:pathLst>
                <a:path w="11835" h="81444" extrusionOk="0">
                  <a:moveTo>
                    <a:pt x="1530" y="1"/>
                  </a:moveTo>
                  <a:cubicBezTo>
                    <a:pt x="665" y="1"/>
                    <a:pt x="1" y="732"/>
                    <a:pt x="1" y="1596"/>
                  </a:cubicBezTo>
                  <a:lnTo>
                    <a:pt x="1" y="79915"/>
                  </a:lnTo>
                  <a:cubicBezTo>
                    <a:pt x="1" y="80779"/>
                    <a:pt x="665" y="81444"/>
                    <a:pt x="1530" y="81444"/>
                  </a:cubicBezTo>
                  <a:lnTo>
                    <a:pt x="10306" y="81444"/>
                  </a:lnTo>
                  <a:cubicBezTo>
                    <a:pt x="11170" y="81444"/>
                    <a:pt x="11835" y="80779"/>
                    <a:pt x="11835" y="79915"/>
                  </a:cubicBezTo>
                  <a:lnTo>
                    <a:pt x="11835" y="1596"/>
                  </a:lnTo>
                  <a:cubicBezTo>
                    <a:pt x="11835" y="732"/>
                    <a:pt x="11170" y="1"/>
                    <a:pt x="1030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3" name="Google Shape;13;p24"/>
            <p:cNvSpPr/>
            <p:nvPr/>
          </p:nvSpPr>
          <p:spPr>
            <a:xfrm>
              <a:off x="6115325" y="2422000"/>
              <a:ext cx="1241625" cy="1449400"/>
            </a:xfrm>
            <a:custGeom>
              <a:avLst/>
              <a:gdLst/>
              <a:ahLst/>
              <a:cxnLst/>
              <a:rect l="l" t="t" r="r" b="b"/>
              <a:pathLst>
                <a:path w="49665" h="57976" extrusionOk="0">
                  <a:moveTo>
                    <a:pt x="37299" y="31448"/>
                  </a:moveTo>
                  <a:lnTo>
                    <a:pt x="37299" y="32778"/>
                  </a:lnTo>
                  <a:cubicBezTo>
                    <a:pt x="37299" y="38097"/>
                    <a:pt x="35902" y="42086"/>
                    <a:pt x="33110" y="44745"/>
                  </a:cubicBezTo>
                  <a:cubicBezTo>
                    <a:pt x="30318" y="47471"/>
                    <a:pt x="26927" y="48801"/>
                    <a:pt x="22805" y="48801"/>
                  </a:cubicBezTo>
                  <a:cubicBezTo>
                    <a:pt x="19481" y="48801"/>
                    <a:pt x="16821" y="48136"/>
                    <a:pt x="14893" y="46607"/>
                  </a:cubicBezTo>
                  <a:cubicBezTo>
                    <a:pt x="13032" y="45144"/>
                    <a:pt x="12101" y="43016"/>
                    <a:pt x="12101" y="40158"/>
                  </a:cubicBezTo>
                  <a:cubicBezTo>
                    <a:pt x="12101" y="37365"/>
                    <a:pt x="13032" y="35238"/>
                    <a:pt x="14827" y="33709"/>
                  </a:cubicBezTo>
                  <a:cubicBezTo>
                    <a:pt x="16622" y="32179"/>
                    <a:pt x="19215" y="31448"/>
                    <a:pt x="22672" y="31448"/>
                  </a:cubicBezTo>
                  <a:close/>
                  <a:moveTo>
                    <a:pt x="25256" y="0"/>
                  </a:moveTo>
                  <a:cubicBezTo>
                    <a:pt x="14565" y="0"/>
                    <a:pt x="7009" y="3857"/>
                    <a:pt x="2461" y="11569"/>
                  </a:cubicBezTo>
                  <a:cubicBezTo>
                    <a:pt x="2062" y="12301"/>
                    <a:pt x="2328" y="13298"/>
                    <a:pt x="3126" y="13697"/>
                  </a:cubicBezTo>
                  <a:lnTo>
                    <a:pt x="9109" y="17154"/>
                  </a:lnTo>
                  <a:cubicBezTo>
                    <a:pt x="9357" y="17312"/>
                    <a:pt x="9628" y="17386"/>
                    <a:pt x="9896" y="17386"/>
                  </a:cubicBezTo>
                  <a:cubicBezTo>
                    <a:pt x="10418" y="17386"/>
                    <a:pt x="10929" y="17106"/>
                    <a:pt x="11237" y="16622"/>
                  </a:cubicBezTo>
                  <a:cubicBezTo>
                    <a:pt x="14096" y="12035"/>
                    <a:pt x="18683" y="9708"/>
                    <a:pt x="24933" y="9708"/>
                  </a:cubicBezTo>
                  <a:cubicBezTo>
                    <a:pt x="33177" y="9708"/>
                    <a:pt x="37299" y="13431"/>
                    <a:pt x="37299" y="20944"/>
                  </a:cubicBezTo>
                  <a:lnTo>
                    <a:pt x="37299" y="23071"/>
                  </a:lnTo>
                  <a:lnTo>
                    <a:pt x="20013" y="23071"/>
                  </a:lnTo>
                  <a:cubicBezTo>
                    <a:pt x="13896" y="23071"/>
                    <a:pt x="9043" y="24600"/>
                    <a:pt x="5386" y="27659"/>
                  </a:cubicBezTo>
                  <a:cubicBezTo>
                    <a:pt x="1796" y="30717"/>
                    <a:pt x="1" y="34905"/>
                    <a:pt x="1" y="40291"/>
                  </a:cubicBezTo>
                  <a:cubicBezTo>
                    <a:pt x="1" y="45742"/>
                    <a:pt x="1796" y="50064"/>
                    <a:pt x="5453" y="53255"/>
                  </a:cubicBezTo>
                  <a:cubicBezTo>
                    <a:pt x="9109" y="56446"/>
                    <a:pt x="13963" y="57975"/>
                    <a:pt x="19880" y="57975"/>
                  </a:cubicBezTo>
                  <a:cubicBezTo>
                    <a:pt x="23935" y="57975"/>
                    <a:pt x="27525" y="57244"/>
                    <a:pt x="30584" y="55715"/>
                  </a:cubicBezTo>
                  <a:cubicBezTo>
                    <a:pt x="33642" y="54186"/>
                    <a:pt x="35902" y="52125"/>
                    <a:pt x="37498" y="49665"/>
                  </a:cubicBezTo>
                  <a:cubicBezTo>
                    <a:pt x="37698" y="52125"/>
                    <a:pt x="37897" y="54053"/>
                    <a:pt x="38163" y="55515"/>
                  </a:cubicBezTo>
                  <a:cubicBezTo>
                    <a:pt x="38296" y="56114"/>
                    <a:pt x="38828" y="56513"/>
                    <a:pt x="39426" y="56513"/>
                  </a:cubicBezTo>
                  <a:lnTo>
                    <a:pt x="48335" y="56513"/>
                  </a:lnTo>
                  <a:cubicBezTo>
                    <a:pt x="49133" y="56513"/>
                    <a:pt x="49665" y="55848"/>
                    <a:pt x="49532" y="55050"/>
                  </a:cubicBezTo>
                  <a:cubicBezTo>
                    <a:pt x="49133" y="52923"/>
                    <a:pt x="48933" y="49532"/>
                    <a:pt x="48933" y="44745"/>
                  </a:cubicBezTo>
                  <a:lnTo>
                    <a:pt x="48933" y="22207"/>
                  </a:lnTo>
                  <a:cubicBezTo>
                    <a:pt x="48933" y="14428"/>
                    <a:pt x="46739" y="8711"/>
                    <a:pt x="42351" y="5253"/>
                  </a:cubicBezTo>
                  <a:cubicBezTo>
                    <a:pt x="38030" y="1730"/>
                    <a:pt x="32379" y="1"/>
                    <a:pt x="25531" y="1"/>
                  </a:cubicBezTo>
                  <a:cubicBezTo>
                    <a:pt x="25439" y="1"/>
                    <a:pt x="25347" y="0"/>
                    <a:pt x="25256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" name="Google Shape;14;p24"/>
            <p:cNvSpPr/>
            <p:nvPr/>
          </p:nvSpPr>
          <p:spPr>
            <a:xfrm>
              <a:off x="1670850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" name="Google Shape;15;p24"/>
            <p:cNvSpPr/>
            <p:nvPr/>
          </p:nvSpPr>
          <p:spPr>
            <a:xfrm>
              <a:off x="2230975" y="27644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1" y="4921"/>
                  </a:cubicBezTo>
                  <a:cubicBezTo>
                    <a:pt x="3857" y="4921"/>
                    <a:pt x="4921" y="3790"/>
                    <a:pt x="4921" y="2461"/>
                  </a:cubicBezTo>
                  <a:cubicBezTo>
                    <a:pt x="4921" y="1131"/>
                    <a:pt x="3857" y="1"/>
                    <a:pt x="24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1950075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389950" y="228905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1670850" y="18170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857"/>
                    <a:pt x="1131" y="4921"/>
                    <a:pt x="2460" y="4921"/>
                  </a:cubicBezTo>
                  <a:cubicBezTo>
                    <a:pt x="3857" y="4921"/>
                    <a:pt x="4920" y="3857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1459775" y="18635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1"/>
                  </a:moveTo>
                  <a:cubicBezTo>
                    <a:pt x="266" y="1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1"/>
                    <a:pt x="6648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1770575" y="2428725"/>
              <a:ext cx="204475" cy="319100"/>
            </a:xfrm>
            <a:custGeom>
              <a:avLst/>
              <a:gdLst/>
              <a:ahLst/>
              <a:cxnLst/>
              <a:rect l="l" t="t" r="r" b="b"/>
              <a:pathLst>
                <a:path w="8179" h="12764" extrusionOk="0">
                  <a:moveTo>
                    <a:pt x="7513" y="0"/>
                  </a:moveTo>
                  <a:cubicBezTo>
                    <a:pt x="7316" y="0"/>
                    <a:pt x="7118" y="103"/>
                    <a:pt x="6981" y="331"/>
                  </a:cubicBezTo>
                  <a:lnTo>
                    <a:pt x="200" y="11832"/>
                  </a:lnTo>
                  <a:cubicBezTo>
                    <a:pt x="1" y="12098"/>
                    <a:pt x="134" y="12497"/>
                    <a:pt x="400" y="12630"/>
                  </a:cubicBezTo>
                  <a:cubicBezTo>
                    <a:pt x="466" y="12697"/>
                    <a:pt x="599" y="12763"/>
                    <a:pt x="665" y="12763"/>
                  </a:cubicBezTo>
                  <a:cubicBezTo>
                    <a:pt x="865" y="12763"/>
                    <a:pt x="1064" y="12630"/>
                    <a:pt x="1197" y="12431"/>
                  </a:cubicBezTo>
                  <a:lnTo>
                    <a:pt x="7979" y="929"/>
                  </a:lnTo>
                  <a:cubicBezTo>
                    <a:pt x="8178" y="596"/>
                    <a:pt x="8112" y="264"/>
                    <a:pt x="7779" y="65"/>
                  </a:cubicBezTo>
                  <a:cubicBezTo>
                    <a:pt x="7695" y="22"/>
                    <a:pt x="7604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1489675" y="1955900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550" y="0"/>
                  </a:moveTo>
                  <a:cubicBezTo>
                    <a:pt x="7344" y="0"/>
                    <a:pt x="7137" y="118"/>
                    <a:pt x="7048" y="296"/>
                  </a:cubicBezTo>
                  <a:lnTo>
                    <a:pt x="200" y="11930"/>
                  </a:lnTo>
                  <a:cubicBezTo>
                    <a:pt x="1" y="12196"/>
                    <a:pt x="134" y="12529"/>
                    <a:pt x="400" y="12728"/>
                  </a:cubicBezTo>
                  <a:cubicBezTo>
                    <a:pt x="533" y="12795"/>
                    <a:pt x="599" y="12795"/>
                    <a:pt x="732" y="12795"/>
                  </a:cubicBezTo>
                  <a:cubicBezTo>
                    <a:pt x="932" y="12795"/>
                    <a:pt x="1131" y="12662"/>
                    <a:pt x="1197" y="12529"/>
                  </a:cubicBezTo>
                  <a:lnTo>
                    <a:pt x="8045" y="894"/>
                  </a:lnTo>
                  <a:cubicBezTo>
                    <a:pt x="8245" y="628"/>
                    <a:pt x="8112" y="229"/>
                    <a:pt x="7846" y="96"/>
                  </a:cubicBezTo>
                  <a:cubicBezTo>
                    <a:pt x="7757" y="30"/>
                    <a:pt x="7654" y="0"/>
                    <a:pt x="755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283575" y="2427050"/>
              <a:ext cx="133000" cy="197775"/>
            </a:xfrm>
            <a:custGeom>
              <a:avLst/>
              <a:gdLst/>
              <a:ahLst/>
              <a:cxnLst/>
              <a:rect l="l" t="t" r="r" b="b"/>
              <a:pathLst>
                <a:path w="5320" h="7911" extrusionOk="0">
                  <a:moveTo>
                    <a:pt x="4654" y="1"/>
                  </a:moveTo>
                  <a:cubicBezTo>
                    <a:pt x="4457" y="1"/>
                    <a:pt x="4259" y="104"/>
                    <a:pt x="4123" y="331"/>
                  </a:cubicBezTo>
                  <a:lnTo>
                    <a:pt x="200" y="6979"/>
                  </a:lnTo>
                  <a:cubicBezTo>
                    <a:pt x="1" y="7245"/>
                    <a:pt x="134" y="7644"/>
                    <a:pt x="400" y="7777"/>
                  </a:cubicBezTo>
                  <a:cubicBezTo>
                    <a:pt x="466" y="7844"/>
                    <a:pt x="599" y="7910"/>
                    <a:pt x="666" y="7910"/>
                  </a:cubicBezTo>
                  <a:cubicBezTo>
                    <a:pt x="865" y="7910"/>
                    <a:pt x="1064" y="7777"/>
                    <a:pt x="1197" y="7578"/>
                  </a:cubicBezTo>
                  <a:lnTo>
                    <a:pt x="5120" y="929"/>
                  </a:lnTo>
                  <a:cubicBezTo>
                    <a:pt x="5319" y="597"/>
                    <a:pt x="5253" y="265"/>
                    <a:pt x="4921" y="65"/>
                  </a:cubicBezTo>
                  <a:cubicBezTo>
                    <a:pt x="4836" y="23"/>
                    <a:pt x="4745" y="1"/>
                    <a:pt x="465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70575" y="1957550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695" y="1"/>
                  </a:moveTo>
                  <a:cubicBezTo>
                    <a:pt x="592" y="1"/>
                    <a:pt x="488" y="30"/>
                    <a:pt x="400" y="97"/>
                  </a:cubicBezTo>
                  <a:cubicBezTo>
                    <a:pt x="134" y="230"/>
                    <a:pt x="1" y="628"/>
                    <a:pt x="200" y="894"/>
                  </a:cubicBezTo>
                  <a:lnTo>
                    <a:pt x="6981" y="12463"/>
                  </a:lnTo>
                  <a:cubicBezTo>
                    <a:pt x="7114" y="12596"/>
                    <a:pt x="7314" y="12729"/>
                    <a:pt x="7513" y="12729"/>
                  </a:cubicBezTo>
                  <a:cubicBezTo>
                    <a:pt x="7580" y="12729"/>
                    <a:pt x="7713" y="12729"/>
                    <a:pt x="7779" y="12662"/>
                  </a:cubicBezTo>
                  <a:cubicBezTo>
                    <a:pt x="8112" y="12463"/>
                    <a:pt x="8178" y="12130"/>
                    <a:pt x="8045" y="11864"/>
                  </a:cubicBezTo>
                  <a:lnTo>
                    <a:pt x="1197" y="296"/>
                  </a:lnTo>
                  <a:cubicBezTo>
                    <a:pt x="1109" y="119"/>
                    <a:pt x="902" y="1"/>
                    <a:pt x="695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338425" y="2170300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661" y="1"/>
                  </a:moveTo>
                  <a:cubicBezTo>
                    <a:pt x="555" y="1"/>
                    <a:pt x="444" y="30"/>
                    <a:pt x="333" y="97"/>
                  </a:cubicBezTo>
                  <a:cubicBezTo>
                    <a:pt x="67" y="230"/>
                    <a:pt x="1" y="628"/>
                    <a:pt x="134" y="894"/>
                  </a:cubicBezTo>
                  <a:lnTo>
                    <a:pt x="1929" y="3953"/>
                  </a:lnTo>
                  <a:cubicBezTo>
                    <a:pt x="2062" y="4086"/>
                    <a:pt x="2261" y="4219"/>
                    <a:pt x="2461" y="4219"/>
                  </a:cubicBezTo>
                  <a:cubicBezTo>
                    <a:pt x="2527" y="4219"/>
                    <a:pt x="2660" y="4219"/>
                    <a:pt x="2727" y="4152"/>
                  </a:cubicBezTo>
                  <a:cubicBezTo>
                    <a:pt x="3059" y="3953"/>
                    <a:pt x="3125" y="3620"/>
                    <a:pt x="2926" y="3354"/>
                  </a:cubicBezTo>
                  <a:lnTo>
                    <a:pt x="1197" y="296"/>
                  </a:lnTo>
                  <a:cubicBezTo>
                    <a:pt x="1064" y="119"/>
                    <a:pt x="872" y="1"/>
                    <a:pt x="661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489675" y="2427050"/>
              <a:ext cx="206125" cy="320775"/>
            </a:xfrm>
            <a:custGeom>
              <a:avLst/>
              <a:gdLst/>
              <a:ahLst/>
              <a:cxnLst/>
              <a:rect l="l" t="t" r="r" b="b"/>
              <a:pathLst>
                <a:path w="8245" h="12831" extrusionOk="0">
                  <a:moveTo>
                    <a:pt x="680" y="1"/>
                  </a:moveTo>
                  <a:cubicBezTo>
                    <a:pt x="581" y="1"/>
                    <a:pt x="484" y="23"/>
                    <a:pt x="400" y="65"/>
                  </a:cubicBezTo>
                  <a:cubicBezTo>
                    <a:pt x="134" y="265"/>
                    <a:pt x="1" y="597"/>
                    <a:pt x="200" y="929"/>
                  </a:cubicBezTo>
                  <a:lnTo>
                    <a:pt x="7048" y="12498"/>
                  </a:lnTo>
                  <a:cubicBezTo>
                    <a:pt x="7181" y="12697"/>
                    <a:pt x="7381" y="12830"/>
                    <a:pt x="7580" y="12830"/>
                  </a:cubicBezTo>
                  <a:cubicBezTo>
                    <a:pt x="7646" y="12830"/>
                    <a:pt x="7779" y="12764"/>
                    <a:pt x="7846" y="12697"/>
                  </a:cubicBezTo>
                  <a:cubicBezTo>
                    <a:pt x="8112" y="12564"/>
                    <a:pt x="8245" y="12165"/>
                    <a:pt x="8045" y="11899"/>
                  </a:cubicBezTo>
                  <a:lnTo>
                    <a:pt x="1197" y="331"/>
                  </a:lnTo>
                  <a:cubicBezTo>
                    <a:pt x="1107" y="104"/>
                    <a:pt x="892" y="1"/>
                    <a:pt x="68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1542875" y="2335575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2049825" y="2427525"/>
              <a:ext cx="204450" cy="320300"/>
            </a:xfrm>
            <a:custGeom>
              <a:avLst/>
              <a:gdLst/>
              <a:ahLst/>
              <a:cxnLst/>
              <a:rect l="l" t="t" r="r" b="b"/>
              <a:pathLst>
                <a:path w="8178" h="12812" extrusionOk="0">
                  <a:moveTo>
                    <a:pt x="699" y="0"/>
                  </a:moveTo>
                  <a:cubicBezTo>
                    <a:pt x="582" y="0"/>
                    <a:pt x="457" y="38"/>
                    <a:pt x="332" y="113"/>
                  </a:cubicBezTo>
                  <a:cubicBezTo>
                    <a:pt x="66" y="246"/>
                    <a:pt x="0" y="644"/>
                    <a:pt x="133" y="910"/>
                  </a:cubicBezTo>
                  <a:lnTo>
                    <a:pt x="6981" y="12479"/>
                  </a:lnTo>
                  <a:cubicBezTo>
                    <a:pt x="7114" y="12678"/>
                    <a:pt x="7313" y="12811"/>
                    <a:pt x="7513" y="12811"/>
                  </a:cubicBezTo>
                  <a:cubicBezTo>
                    <a:pt x="7579" y="12811"/>
                    <a:pt x="7712" y="12745"/>
                    <a:pt x="7779" y="12678"/>
                  </a:cubicBezTo>
                  <a:cubicBezTo>
                    <a:pt x="8111" y="12545"/>
                    <a:pt x="8178" y="12146"/>
                    <a:pt x="7978" y="11880"/>
                  </a:cubicBezTo>
                  <a:lnTo>
                    <a:pt x="1197" y="312"/>
                  </a:lnTo>
                  <a:cubicBezTo>
                    <a:pt x="1072" y="104"/>
                    <a:pt x="895" y="0"/>
                    <a:pt x="69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" name="Google Shape;28;p24"/>
            <p:cNvSpPr/>
            <p:nvPr/>
          </p:nvSpPr>
          <p:spPr>
            <a:xfrm>
              <a:off x="1217100" y="2335575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9" name="Google Shape;29;p24"/>
            <p:cNvSpPr/>
            <p:nvPr/>
          </p:nvSpPr>
          <p:spPr>
            <a:xfrm>
              <a:off x="1418200" y="2810950"/>
              <a:ext cx="222750" cy="29950"/>
            </a:xfrm>
            <a:custGeom>
              <a:avLst/>
              <a:gdLst/>
              <a:ahLst/>
              <a:cxnLst/>
              <a:rect l="l" t="t" r="r" b="b"/>
              <a:pathLst>
                <a:path w="8910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8311" y="1197"/>
                  </a:lnTo>
                  <a:cubicBezTo>
                    <a:pt x="8644" y="1197"/>
                    <a:pt x="8910" y="931"/>
                    <a:pt x="8910" y="599"/>
                  </a:cubicBezTo>
                  <a:cubicBezTo>
                    <a:pt x="8910" y="266"/>
                    <a:pt x="8644" y="0"/>
                    <a:pt x="831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0" name="Google Shape;30;p24"/>
            <p:cNvSpPr/>
            <p:nvPr/>
          </p:nvSpPr>
          <p:spPr>
            <a:xfrm>
              <a:off x="1825425" y="2810950"/>
              <a:ext cx="375675" cy="29950"/>
            </a:xfrm>
            <a:custGeom>
              <a:avLst/>
              <a:gdLst/>
              <a:ahLst/>
              <a:cxnLst/>
              <a:rect l="l" t="t" r="r" b="b"/>
              <a:pathLst>
                <a:path w="15027" h="1198" extrusionOk="0">
                  <a:moveTo>
                    <a:pt x="599" y="0"/>
                  </a:moveTo>
                  <a:cubicBezTo>
                    <a:pt x="267" y="0"/>
                    <a:pt x="1" y="266"/>
                    <a:pt x="1" y="599"/>
                  </a:cubicBezTo>
                  <a:cubicBezTo>
                    <a:pt x="1" y="931"/>
                    <a:pt x="267" y="1197"/>
                    <a:pt x="599" y="1197"/>
                  </a:cubicBezTo>
                  <a:lnTo>
                    <a:pt x="14428" y="1197"/>
                  </a:lnTo>
                  <a:cubicBezTo>
                    <a:pt x="14760" y="1197"/>
                    <a:pt x="15026" y="931"/>
                    <a:pt x="15026" y="599"/>
                  </a:cubicBezTo>
                  <a:cubicBezTo>
                    <a:pt x="15026" y="266"/>
                    <a:pt x="14760" y="0"/>
                    <a:pt x="1442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1" name="Google Shape;31;p24"/>
            <p:cNvSpPr/>
            <p:nvPr/>
          </p:nvSpPr>
          <p:spPr>
            <a:xfrm>
              <a:off x="249750" y="2102900"/>
              <a:ext cx="497000" cy="496975"/>
            </a:xfrm>
            <a:custGeom>
              <a:avLst/>
              <a:gdLst/>
              <a:ahLst/>
              <a:cxnLst/>
              <a:rect l="l" t="t" r="r" b="b"/>
              <a:pathLst>
                <a:path w="19880" h="19879" extrusionOk="0">
                  <a:moveTo>
                    <a:pt x="9907" y="0"/>
                  </a:moveTo>
                  <a:cubicBezTo>
                    <a:pt x="4455" y="0"/>
                    <a:pt x="0" y="4455"/>
                    <a:pt x="0" y="9906"/>
                  </a:cubicBezTo>
                  <a:cubicBezTo>
                    <a:pt x="0" y="15425"/>
                    <a:pt x="4455" y="19879"/>
                    <a:pt x="9907" y="19879"/>
                  </a:cubicBezTo>
                  <a:cubicBezTo>
                    <a:pt x="15425" y="19879"/>
                    <a:pt x="19879" y="15425"/>
                    <a:pt x="19879" y="9906"/>
                  </a:cubicBezTo>
                  <a:cubicBezTo>
                    <a:pt x="19879" y="4455"/>
                    <a:pt x="15425" y="0"/>
                    <a:pt x="990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2" name="Google Shape;32;p24"/>
            <p:cNvSpPr/>
            <p:nvPr/>
          </p:nvSpPr>
          <p:spPr>
            <a:xfrm>
              <a:off x="816525" y="2169375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1"/>
                  </a:moveTo>
                  <a:cubicBezTo>
                    <a:pt x="3258" y="1"/>
                    <a:pt x="1" y="3258"/>
                    <a:pt x="1" y="7247"/>
                  </a:cubicBezTo>
                  <a:cubicBezTo>
                    <a:pt x="1" y="11303"/>
                    <a:pt x="3258" y="14561"/>
                    <a:pt x="7247" y="14561"/>
                  </a:cubicBezTo>
                  <a:cubicBezTo>
                    <a:pt x="11303" y="14561"/>
                    <a:pt x="14561" y="11303"/>
                    <a:pt x="14561" y="7247"/>
                  </a:cubicBezTo>
                  <a:cubicBezTo>
                    <a:pt x="14561" y="3258"/>
                    <a:pt x="11303" y="1"/>
                    <a:pt x="724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3" name="Google Shape;33;p24"/>
            <p:cNvSpPr/>
            <p:nvPr/>
          </p:nvSpPr>
          <p:spPr>
            <a:xfrm>
              <a:off x="269700" y="2697925"/>
              <a:ext cx="255975" cy="256000"/>
            </a:xfrm>
            <a:custGeom>
              <a:avLst/>
              <a:gdLst/>
              <a:ahLst/>
              <a:cxnLst/>
              <a:rect l="l" t="t" r="r" b="b"/>
              <a:pathLst>
                <a:path w="10239" h="10240" extrusionOk="0">
                  <a:moveTo>
                    <a:pt x="5120" y="1"/>
                  </a:moveTo>
                  <a:cubicBezTo>
                    <a:pt x="2327" y="1"/>
                    <a:pt x="0" y="2327"/>
                    <a:pt x="0" y="5120"/>
                  </a:cubicBezTo>
                  <a:cubicBezTo>
                    <a:pt x="0" y="7912"/>
                    <a:pt x="2327" y="10239"/>
                    <a:pt x="5120" y="10239"/>
                  </a:cubicBezTo>
                  <a:cubicBezTo>
                    <a:pt x="7912" y="10239"/>
                    <a:pt x="10239" y="7912"/>
                    <a:pt x="10239" y="5120"/>
                  </a:cubicBezTo>
                  <a:cubicBezTo>
                    <a:pt x="10239" y="2327"/>
                    <a:pt x="7912" y="1"/>
                    <a:pt x="512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4" name="Google Shape;34;p24"/>
            <p:cNvSpPr/>
            <p:nvPr/>
          </p:nvSpPr>
          <p:spPr>
            <a:xfrm>
              <a:off x="1069175" y="1780450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13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13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1002675" y="2638100"/>
              <a:ext cx="377325" cy="377300"/>
            </a:xfrm>
            <a:custGeom>
              <a:avLst/>
              <a:gdLst/>
              <a:ahLst/>
              <a:cxnLst/>
              <a:rect l="l" t="t" r="r" b="b"/>
              <a:pathLst>
                <a:path w="15093" h="15092" extrusionOk="0">
                  <a:moveTo>
                    <a:pt x="7514" y="0"/>
                  </a:moveTo>
                  <a:cubicBezTo>
                    <a:pt x="3392" y="0"/>
                    <a:pt x="1" y="3324"/>
                    <a:pt x="1" y="7513"/>
                  </a:cubicBezTo>
                  <a:cubicBezTo>
                    <a:pt x="1" y="11701"/>
                    <a:pt x="3392" y="15092"/>
                    <a:pt x="7514" y="15092"/>
                  </a:cubicBezTo>
                  <a:cubicBezTo>
                    <a:pt x="11702" y="15092"/>
                    <a:pt x="15093" y="11701"/>
                    <a:pt x="15093" y="7513"/>
                  </a:cubicBezTo>
                  <a:cubicBezTo>
                    <a:pt x="15093" y="3324"/>
                    <a:pt x="11702" y="0"/>
                    <a:pt x="751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650325" y="1820325"/>
              <a:ext cx="299200" cy="297550"/>
            </a:xfrm>
            <a:custGeom>
              <a:avLst/>
              <a:gdLst/>
              <a:ahLst/>
              <a:cxnLst/>
              <a:rect l="l" t="t" r="r" b="b"/>
              <a:pathLst>
                <a:path w="11968" h="11902" extrusionOk="0">
                  <a:moveTo>
                    <a:pt x="5984" y="1"/>
                  </a:moveTo>
                  <a:cubicBezTo>
                    <a:pt x="2660" y="1"/>
                    <a:pt x="0" y="2660"/>
                    <a:pt x="0" y="5918"/>
                  </a:cubicBezTo>
                  <a:cubicBezTo>
                    <a:pt x="0" y="9242"/>
                    <a:pt x="2660" y="11902"/>
                    <a:pt x="5984" y="11902"/>
                  </a:cubicBezTo>
                  <a:cubicBezTo>
                    <a:pt x="9241" y="11902"/>
                    <a:pt x="11967" y="9242"/>
                    <a:pt x="11967" y="5918"/>
                  </a:cubicBezTo>
                  <a:cubicBezTo>
                    <a:pt x="11967" y="2660"/>
                    <a:pt x="9241" y="1"/>
                    <a:pt x="5984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612075" y="2676325"/>
              <a:ext cx="299225" cy="299200"/>
            </a:xfrm>
            <a:custGeom>
              <a:avLst/>
              <a:gdLst/>
              <a:ahLst/>
              <a:cxnLst/>
              <a:rect l="l" t="t" r="r" b="b"/>
              <a:pathLst>
                <a:path w="11969" h="11968" extrusionOk="0">
                  <a:moveTo>
                    <a:pt x="5985" y="0"/>
                  </a:moveTo>
                  <a:cubicBezTo>
                    <a:pt x="2727" y="0"/>
                    <a:pt x="1" y="2726"/>
                    <a:pt x="1" y="5984"/>
                  </a:cubicBezTo>
                  <a:cubicBezTo>
                    <a:pt x="1" y="9308"/>
                    <a:pt x="2727" y="11967"/>
                    <a:pt x="5985" y="11967"/>
                  </a:cubicBezTo>
                  <a:cubicBezTo>
                    <a:pt x="9309" y="11967"/>
                    <a:pt x="11968" y="9308"/>
                    <a:pt x="11968" y="5984"/>
                  </a:cubicBezTo>
                  <a:cubicBezTo>
                    <a:pt x="11968" y="2726"/>
                    <a:pt x="9309" y="0"/>
                    <a:pt x="598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1950075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5" y="0"/>
                    <a:pt x="1" y="1131"/>
                    <a:pt x="1" y="2460"/>
                  </a:cubicBezTo>
                  <a:cubicBezTo>
                    <a:pt x="1" y="3790"/>
                    <a:pt x="1065" y="4920"/>
                    <a:pt x="2461" y="4920"/>
                  </a:cubicBezTo>
                  <a:cubicBezTo>
                    <a:pt x="3791" y="4920"/>
                    <a:pt x="4921" y="3790"/>
                    <a:pt x="4921" y="2460"/>
                  </a:cubicBezTo>
                  <a:cubicBezTo>
                    <a:pt x="4921" y="1131"/>
                    <a:pt x="3791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1389950" y="3239775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1" y="0"/>
                  </a:moveTo>
                  <a:cubicBezTo>
                    <a:pt x="1064" y="0"/>
                    <a:pt x="1" y="1131"/>
                    <a:pt x="1" y="2460"/>
                  </a:cubicBezTo>
                  <a:cubicBezTo>
                    <a:pt x="1" y="3790"/>
                    <a:pt x="1064" y="4920"/>
                    <a:pt x="2461" y="4920"/>
                  </a:cubicBezTo>
                  <a:cubicBezTo>
                    <a:pt x="3790" y="4920"/>
                    <a:pt x="4921" y="3790"/>
                    <a:pt x="4921" y="2460"/>
                  </a:cubicBezTo>
                  <a:cubicBezTo>
                    <a:pt x="4921" y="1131"/>
                    <a:pt x="3790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1670850" y="3711800"/>
              <a:ext cx="123025" cy="123025"/>
            </a:xfrm>
            <a:custGeom>
              <a:avLst/>
              <a:gdLst/>
              <a:ahLst/>
              <a:cxnLst/>
              <a:rect l="l" t="t" r="r" b="b"/>
              <a:pathLst>
                <a:path w="4921" h="4921" extrusionOk="0">
                  <a:moveTo>
                    <a:pt x="2460" y="1"/>
                  </a:moveTo>
                  <a:cubicBezTo>
                    <a:pt x="1131" y="1"/>
                    <a:pt x="1" y="1131"/>
                    <a:pt x="1" y="2461"/>
                  </a:cubicBezTo>
                  <a:cubicBezTo>
                    <a:pt x="1" y="3790"/>
                    <a:pt x="1131" y="4921"/>
                    <a:pt x="2460" y="4921"/>
                  </a:cubicBezTo>
                  <a:cubicBezTo>
                    <a:pt x="3857" y="4921"/>
                    <a:pt x="4920" y="3790"/>
                    <a:pt x="4920" y="2461"/>
                  </a:cubicBezTo>
                  <a:cubicBezTo>
                    <a:pt x="4920" y="1131"/>
                    <a:pt x="3857" y="1"/>
                    <a:pt x="2460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1459775" y="3758350"/>
              <a:ext cx="181175" cy="29950"/>
            </a:xfrm>
            <a:custGeom>
              <a:avLst/>
              <a:gdLst/>
              <a:ahLst/>
              <a:cxnLst/>
              <a:rect l="l" t="t" r="r" b="b"/>
              <a:pathLst>
                <a:path w="7247" h="1198" extrusionOk="0">
                  <a:moveTo>
                    <a:pt x="598" y="0"/>
                  </a:moveTo>
                  <a:cubicBezTo>
                    <a:pt x="266" y="0"/>
                    <a:pt x="0" y="266"/>
                    <a:pt x="0" y="599"/>
                  </a:cubicBezTo>
                  <a:cubicBezTo>
                    <a:pt x="0" y="931"/>
                    <a:pt x="266" y="1197"/>
                    <a:pt x="598" y="1197"/>
                  </a:cubicBezTo>
                  <a:lnTo>
                    <a:pt x="6648" y="1197"/>
                  </a:lnTo>
                  <a:cubicBezTo>
                    <a:pt x="6981" y="1197"/>
                    <a:pt x="7247" y="931"/>
                    <a:pt x="7247" y="599"/>
                  </a:cubicBezTo>
                  <a:cubicBezTo>
                    <a:pt x="7247" y="266"/>
                    <a:pt x="6981" y="0"/>
                    <a:pt x="6648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1770575" y="2905700"/>
              <a:ext cx="204475" cy="317475"/>
            </a:xfrm>
            <a:custGeom>
              <a:avLst/>
              <a:gdLst/>
              <a:ahLst/>
              <a:cxnLst/>
              <a:rect l="l" t="t" r="r" b="b"/>
              <a:pathLst>
                <a:path w="8179" h="12699" extrusionOk="0">
                  <a:moveTo>
                    <a:pt x="665" y="0"/>
                  </a:moveTo>
                  <a:cubicBezTo>
                    <a:pt x="599" y="0"/>
                    <a:pt x="466" y="0"/>
                    <a:pt x="400" y="67"/>
                  </a:cubicBezTo>
                  <a:cubicBezTo>
                    <a:pt x="134" y="199"/>
                    <a:pt x="1" y="598"/>
                    <a:pt x="200" y="864"/>
                  </a:cubicBezTo>
                  <a:lnTo>
                    <a:pt x="6981" y="12433"/>
                  </a:lnTo>
                  <a:cubicBezTo>
                    <a:pt x="7114" y="12610"/>
                    <a:pt x="7307" y="12699"/>
                    <a:pt x="7499" y="12699"/>
                  </a:cubicBezTo>
                  <a:cubicBezTo>
                    <a:pt x="7595" y="12699"/>
                    <a:pt x="7691" y="12676"/>
                    <a:pt x="7779" y="12632"/>
                  </a:cubicBezTo>
                  <a:cubicBezTo>
                    <a:pt x="8112" y="12433"/>
                    <a:pt x="8178" y="12100"/>
                    <a:pt x="7979" y="11834"/>
                  </a:cubicBezTo>
                  <a:lnTo>
                    <a:pt x="1197" y="266"/>
                  </a:lnTo>
                  <a:cubicBezTo>
                    <a:pt x="1064" y="67"/>
                    <a:pt x="865" y="0"/>
                    <a:pt x="665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1489675" y="3376075"/>
              <a:ext cx="206125" cy="319875"/>
            </a:xfrm>
            <a:custGeom>
              <a:avLst/>
              <a:gdLst/>
              <a:ahLst/>
              <a:cxnLst/>
              <a:rect l="l" t="t" r="r" b="b"/>
              <a:pathLst>
                <a:path w="8245" h="12795" extrusionOk="0">
                  <a:moveTo>
                    <a:pt x="732" y="0"/>
                  </a:moveTo>
                  <a:cubicBezTo>
                    <a:pt x="599" y="0"/>
                    <a:pt x="533" y="67"/>
                    <a:pt x="400" y="67"/>
                  </a:cubicBezTo>
                  <a:cubicBezTo>
                    <a:pt x="134" y="266"/>
                    <a:pt x="1" y="598"/>
                    <a:pt x="200" y="931"/>
                  </a:cubicBezTo>
                  <a:lnTo>
                    <a:pt x="7048" y="12499"/>
                  </a:lnTo>
                  <a:cubicBezTo>
                    <a:pt x="7137" y="12676"/>
                    <a:pt x="7344" y="12795"/>
                    <a:pt x="7550" y="12795"/>
                  </a:cubicBezTo>
                  <a:cubicBezTo>
                    <a:pt x="7654" y="12795"/>
                    <a:pt x="7757" y="12765"/>
                    <a:pt x="7846" y="12699"/>
                  </a:cubicBezTo>
                  <a:cubicBezTo>
                    <a:pt x="8112" y="12566"/>
                    <a:pt x="8245" y="12167"/>
                    <a:pt x="8045" y="11901"/>
                  </a:cubicBezTo>
                  <a:lnTo>
                    <a:pt x="1197" y="332"/>
                  </a:lnTo>
                  <a:cubicBezTo>
                    <a:pt x="1131" y="133"/>
                    <a:pt x="932" y="0"/>
                    <a:pt x="732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1283575" y="3028675"/>
              <a:ext cx="133000" cy="196150"/>
            </a:xfrm>
            <a:custGeom>
              <a:avLst/>
              <a:gdLst/>
              <a:ahLst/>
              <a:cxnLst/>
              <a:rect l="l" t="t" r="r" b="b"/>
              <a:pathLst>
                <a:path w="5320" h="7846" extrusionOk="0">
                  <a:moveTo>
                    <a:pt x="666" y="1"/>
                  </a:moveTo>
                  <a:cubicBezTo>
                    <a:pt x="599" y="1"/>
                    <a:pt x="466" y="1"/>
                    <a:pt x="400" y="67"/>
                  </a:cubicBezTo>
                  <a:cubicBezTo>
                    <a:pt x="134" y="200"/>
                    <a:pt x="1" y="599"/>
                    <a:pt x="200" y="865"/>
                  </a:cubicBezTo>
                  <a:lnTo>
                    <a:pt x="4123" y="7580"/>
                  </a:lnTo>
                  <a:cubicBezTo>
                    <a:pt x="4256" y="7757"/>
                    <a:pt x="4448" y="7846"/>
                    <a:pt x="4640" y="7846"/>
                  </a:cubicBezTo>
                  <a:cubicBezTo>
                    <a:pt x="4736" y="7846"/>
                    <a:pt x="4832" y="7824"/>
                    <a:pt x="4921" y="7780"/>
                  </a:cubicBezTo>
                  <a:cubicBezTo>
                    <a:pt x="5253" y="7580"/>
                    <a:pt x="5319" y="7248"/>
                    <a:pt x="5120" y="6982"/>
                  </a:cubicBezTo>
                  <a:lnTo>
                    <a:pt x="1197" y="267"/>
                  </a:lnTo>
                  <a:cubicBezTo>
                    <a:pt x="1064" y="67"/>
                    <a:pt x="865" y="1"/>
                    <a:pt x="666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1770575" y="3376075"/>
              <a:ext cx="204475" cy="318225"/>
            </a:xfrm>
            <a:custGeom>
              <a:avLst/>
              <a:gdLst/>
              <a:ahLst/>
              <a:cxnLst/>
              <a:rect l="l" t="t" r="r" b="b"/>
              <a:pathLst>
                <a:path w="8179" h="12729" extrusionOk="0">
                  <a:moveTo>
                    <a:pt x="7513" y="0"/>
                  </a:moveTo>
                  <a:cubicBezTo>
                    <a:pt x="7314" y="0"/>
                    <a:pt x="7114" y="133"/>
                    <a:pt x="6981" y="332"/>
                  </a:cubicBezTo>
                  <a:lnTo>
                    <a:pt x="200" y="11834"/>
                  </a:lnTo>
                  <a:cubicBezTo>
                    <a:pt x="1" y="12100"/>
                    <a:pt x="134" y="12499"/>
                    <a:pt x="400" y="12632"/>
                  </a:cubicBezTo>
                  <a:cubicBezTo>
                    <a:pt x="488" y="12699"/>
                    <a:pt x="592" y="12728"/>
                    <a:pt x="695" y="12728"/>
                  </a:cubicBezTo>
                  <a:cubicBezTo>
                    <a:pt x="902" y="12728"/>
                    <a:pt x="1109" y="12610"/>
                    <a:pt x="1197" y="12433"/>
                  </a:cubicBezTo>
                  <a:lnTo>
                    <a:pt x="8045" y="931"/>
                  </a:lnTo>
                  <a:cubicBezTo>
                    <a:pt x="8178" y="598"/>
                    <a:pt x="8112" y="266"/>
                    <a:pt x="7779" y="67"/>
                  </a:cubicBezTo>
                  <a:cubicBezTo>
                    <a:pt x="7713" y="67"/>
                    <a:pt x="7580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1338425" y="3376075"/>
              <a:ext cx="78150" cy="105475"/>
            </a:xfrm>
            <a:custGeom>
              <a:avLst/>
              <a:gdLst/>
              <a:ahLst/>
              <a:cxnLst/>
              <a:rect l="l" t="t" r="r" b="b"/>
              <a:pathLst>
                <a:path w="3126" h="4219" extrusionOk="0">
                  <a:moveTo>
                    <a:pt x="2461" y="0"/>
                  </a:moveTo>
                  <a:cubicBezTo>
                    <a:pt x="2261" y="0"/>
                    <a:pt x="2062" y="133"/>
                    <a:pt x="1929" y="332"/>
                  </a:cubicBezTo>
                  <a:lnTo>
                    <a:pt x="134" y="3324"/>
                  </a:lnTo>
                  <a:cubicBezTo>
                    <a:pt x="1" y="3590"/>
                    <a:pt x="67" y="3989"/>
                    <a:pt x="333" y="4122"/>
                  </a:cubicBezTo>
                  <a:cubicBezTo>
                    <a:pt x="444" y="4189"/>
                    <a:pt x="555" y="4218"/>
                    <a:pt x="661" y="4218"/>
                  </a:cubicBezTo>
                  <a:cubicBezTo>
                    <a:pt x="872" y="4218"/>
                    <a:pt x="1064" y="4100"/>
                    <a:pt x="1197" y="3923"/>
                  </a:cubicBezTo>
                  <a:lnTo>
                    <a:pt x="2926" y="931"/>
                  </a:lnTo>
                  <a:cubicBezTo>
                    <a:pt x="3125" y="598"/>
                    <a:pt x="3059" y="266"/>
                    <a:pt x="2727" y="67"/>
                  </a:cubicBezTo>
                  <a:cubicBezTo>
                    <a:pt x="2660" y="67"/>
                    <a:pt x="2527" y="0"/>
                    <a:pt x="2461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1489675" y="2905700"/>
              <a:ext cx="206125" cy="319125"/>
            </a:xfrm>
            <a:custGeom>
              <a:avLst/>
              <a:gdLst/>
              <a:ahLst/>
              <a:cxnLst/>
              <a:rect l="l" t="t" r="r" b="b"/>
              <a:pathLst>
                <a:path w="8245" h="12765" extrusionOk="0">
                  <a:moveTo>
                    <a:pt x="7580" y="0"/>
                  </a:moveTo>
                  <a:cubicBezTo>
                    <a:pt x="7381" y="0"/>
                    <a:pt x="7181" y="67"/>
                    <a:pt x="7048" y="266"/>
                  </a:cubicBezTo>
                  <a:lnTo>
                    <a:pt x="200" y="11901"/>
                  </a:lnTo>
                  <a:cubicBezTo>
                    <a:pt x="1" y="12167"/>
                    <a:pt x="134" y="12499"/>
                    <a:pt x="400" y="12699"/>
                  </a:cubicBezTo>
                  <a:cubicBezTo>
                    <a:pt x="488" y="12743"/>
                    <a:pt x="592" y="12765"/>
                    <a:pt x="695" y="12765"/>
                  </a:cubicBezTo>
                  <a:cubicBezTo>
                    <a:pt x="902" y="12765"/>
                    <a:pt x="1109" y="12676"/>
                    <a:pt x="1197" y="12499"/>
                  </a:cubicBezTo>
                  <a:lnTo>
                    <a:pt x="8045" y="864"/>
                  </a:lnTo>
                  <a:cubicBezTo>
                    <a:pt x="8245" y="598"/>
                    <a:pt x="8112" y="199"/>
                    <a:pt x="7846" y="67"/>
                  </a:cubicBezTo>
                  <a:cubicBezTo>
                    <a:pt x="7779" y="0"/>
                    <a:pt x="7646" y="0"/>
                    <a:pt x="7580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1542875" y="3286300"/>
              <a:ext cx="375650" cy="29950"/>
            </a:xfrm>
            <a:custGeom>
              <a:avLst/>
              <a:gdLst/>
              <a:ahLst/>
              <a:cxnLst/>
              <a:rect l="l" t="t" r="r" b="b"/>
              <a:pathLst>
                <a:path w="15026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14427" y="1198"/>
                  </a:lnTo>
                  <a:cubicBezTo>
                    <a:pt x="14760" y="1198"/>
                    <a:pt x="15026" y="932"/>
                    <a:pt x="15026" y="599"/>
                  </a:cubicBezTo>
                  <a:cubicBezTo>
                    <a:pt x="15026" y="267"/>
                    <a:pt x="14760" y="1"/>
                    <a:pt x="1442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2049825" y="2905700"/>
              <a:ext cx="204450" cy="319125"/>
            </a:xfrm>
            <a:custGeom>
              <a:avLst/>
              <a:gdLst/>
              <a:ahLst/>
              <a:cxnLst/>
              <a:rect l="l" t="t" r="r" b="b"/>
              <a:pathLst>
                <a:path w="8178" h="12765" extrusionOk="0">
                  <a:moveTo>
                    <a:pt x="7513" y="0"/>
                  </a:moveTo>
                  <a:cubicBezTo>
                    <a:pt x="7313" y="0"/>
                    <a:pt x="7114" y="67"/>
                    <a:pt x="6981" y="266"/>
                  </a:cubicBezTo>
                  <a:lnTo>
                    <a:pt x="133" y="11834"/>
                  </a:lnTo>
                  <a:cubicBezTo>
                    <a:pt x="0" y="12167"/>
                    <a:pt x="66" y="12499"/>
                    <a:pt x="332" y="12699"/>
                  </a:cubicBezTo>
                  <a:cubicBezTo>
                    <a:pt x="443" y="12743"/>
                    <a:pt x="554" y="12765"/>
                    <a:pt x="660" y="12765"/>
                  </a:cubicBezTo>
                  <a:cubicBezTo>
                    <a:pt x="872" y="12765"/>
                    <a:pt x="1064" y="12676"/>
                    <a:pt x="1197" y="12499"/>
                  </a:cubicBezTo>
                  <a:lnTo>
                    <a:pt x="7978" y="864"/>
                  </a:lnTo>
                  <a:cubicBezTo>
                    <a:pt x="8178" y="598"/>
                    <a:pt x="8111" y="199"/>
                    <a:pt x="7779" y="67"/>
                  </a:cubicBezTo>
                  <a:cubicBezTo>
                    <a:pt x="7712" y="0"/>
                    <a:pt x="7579" y="0"/>
                    <a:pt x="7513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1217100" y="3286300"/>
              <a:ext cx="141300" cy="29950"/>
            </a:xfrm>
            <a:custGeom>
              <a:avLst/>
              <a:gdLst/>
              <a:ahLst/>
              <a:cxnLst/>
              <a:rect l="l" t="t" r="r" b="b"/>
              <a:pathLst>
                <a:path w="5652" h="1198" extrusionOk="0">
                  <a:moveTo>
                    <a:pt x="599" y="1"/>
                  </a:moveTo>
                  <a:cubicBezTo>
                    <a:pt x="266" y="1"/>
                    <a:pt x="0" y="267"/>
                    <a:pt x="0" y="599"/>
                  </a:cubicBezTo>
                  <a:cubicBezTo>
                    <a:pt x="0" y="932"/>
                    <a:pt x="266" y="1198"/>
                    <a:pt x="599" y="1198"/>
                  </a:cubicBezTo>
                  <a:lnTo>
                    <a:pt x="5053" y="1198"/>
                  </a:lnTo>
                  <a:cubicBezTo>
                    <a:pt x="5386" y="1198"/>
                    <a:pt x="5651" y="932"/>
                    <a:pt x="5651" y="599"/>
                  </a:cubicBezTo>
                  <a:cubicBezTo>
                    <a:pt x="5651" y="267"/>
                    <a:pt x="5386" y="1"/>
                    <a:pt x="5053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249750" y="3051950"/>
              <a:ext cx="497000" cy="498650"/>
            </a:xfrm>
            <a:custGeom>
              <a:avLst/>
              <a:gdLst/>
              <a:ahLst/>
              <a:cxnLst/>
              <a:rect l="l" t="t" r="r" b="b"/>
              <a:pathLst>
                <a:path w="19880" h="19946" extrusionOk="0">
                  <a:moveTo>
                    <a:pt x="9907" y="1"/>
                  </a:moveTo>
                  <a:cubicBezTo>
                    <a:pt x="4455" y="1"/>
                    <a:pt x="0" y="4522"/>
                    <a:pt x="0" y="9973"/>
                  </a:cubicBezTo>
                  <a:cubicBezTo>
                    <a:pt x="0" y="15491"/>
                    <a:pt x="4455" y="19946"/>
                    <a:pt x="9907" y="19946"/>
                  </a:cubicBezTo>
                  <a:cubicBezTo>
                    <a:pt x="15425" y="19946"/>
                    <a:pt x="19879" y="15491"/>
                    <a:pt x="19879" y="9973"/>
                  </a:cubicBezTo>
                  <a:cubicBezTo>
                    <a:pt x="19879" y="4522"/>
                    <a:pt x="15425" y="1"/>
                    <a:pt x="9907" y="1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816525" y="3120100"/>
              <a:ext cx="364025" cy="364025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47" y="0"/>
                  </a:moveTo>
                  <a:cubicBezTo>
                    <a:pt x="3258" y="0"/>
                    <a:pt x="1" y="3258"/>
                    <a:pt x="1" y="7247"/>
                  </a:cubicBezTo>
                  <a:cubicBezTo>
                    <a:pt x="1" y="11236"/>
                    <a:pt x="3258" y="14561"/>
                    <a:pt x="7247" y="14561"/>
                  </a:cubicBezTo>
                  <a:cubicBezTo>
                    <a:pt x="11303" y="14561"/>
                    <a:pt x="14561" y="11236"/>
                    <a:pt x="14561" y="7247"/>
                  </a:cubicBezTo>
                  <a:cubicBezTo>
                    <a:pt x="14561" y="3258"/>
                    <a:pt x="11303" y="0"/>
                    <a:pt x="7247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" name="Google Shape;53;p24"/>
            <p:cNvSpPr/>
            <p:nvPr/>
          </p:nvSpPr>
          <p:spPr>
            <a:xfrm>
              <a:off x="1069175" y="3494075"/>
              <a:ext cx="377325" cy="377325"/>
            </a:xfrm>
            <a:custGeom>
              <a:avLst/>
              <a:gdLst/>
              <a:ahLst/>
              <a:cxnLst/>
              <a:rect l="l" t="t" r="r" b="b"/>
              <a:pathLst>
                <a:path w="15093" h="15093" extrusionOk="0">
                  <a:moveTo>
                    <a:pt x="7579" y="0"/>
                  </a:moveTo>
                  <a:cubicBezTo>
                    <a:pt x="3391" y="0"/>
                    <a:pt x="0" y="3391"/>
                    <a:pt x="0" y="7580"/>
                  </a:cubicBezTo>
                  <a:cubicBezTo>
                    <a:pt x="0" y="11702"/>
                    <a:pt x="3391" y="15092"/>
                    <a:pt x="7579" y="15092"/>
                  </a:cubicBezTo>
                  <a:cubicBezTo>
                    <a:pt x="11701" y="15092"/>
                    <a:pt x="15092" y="11702"/>
                    <a:pt x="15092" y="7580"/>
                  </a:cubicBezTo>
                  <a:cubicBezTo>
                    <a:pt x="15092" y="3391"/>
                    <a:pt x="11701" y="0"/>
                    <a:pt x="7579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4" name="Google Shape;54;p24"/>
            <p:cNvSpPr/>
            <p:nvPr/>
          </p:nvSpPr>
          <p:spPr>
            <a:xfrm>
              <a:off x="650325" y="3533975"/>
              <a:ext cx="299200" cy="299200"/>
            </a:xfrm>
            <a:custGeom>
              <a:avLst/>
              <a:gdLst/>
              <a:ahLst/>
              <a:cxnLst/>
              <a:rect l="l" t="t" r="r" b="b"/>
              <a:pathLst>
                <a:path w="11968" h="11968" extrusionOk="0">
                  <a:moveTo>
                    <a:pt x="5984" y="0"/>
                  </a:moveTo>
                  <a:cubicBezTo>
                    <a:pt x="2660" y="0"/>
                    <a:pt x="0" y="2659"/>
                    <a:pt x="0" y="5984"/>
                  </a:cubicBezTo>
                  <a:cubicBezTo>
                    <a:pt x="0" y="9241"/>
                    <a:pt x="2660" y="11967"/>
                    <a:pt x="5984" y="11967"/>
                  </a:cubicBezTo>
                  <a:cubicBezTo>
                    <a:pt x="9241" y="11967"/>
                    <a:pt x="11967" y="9241"/>
                    <a:pt x="11967" y="5984"/>
                  </a:cubicBezTo>
                  <a:cubicBezTo>
                    <a:pt x="11967" y="2659"/>
                    <a:pt x="9241" y="0"/>
                    <a:pt x="5984" y="0"/>
                  </a:cubicBezTo>
                  <a:close/>
                </a:path>
              </a:pathLst>
            </a:custGeom>
            <a:solidFill>
              <a:srgbClr val="662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+mj-lt"/>
        <a:buAutoNum type="arabicPeriod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461">
          <p15:clr>
            <a:srgbClr val="E46962"/>
          </p15:clr>
        </p15:guide>
        <p15:guide id="2" orient="horz" pos="3002">
          <p15:clr>
            <a:srgbClr val="E46962"/>
          </p15:clr>
        </p15:guide>
        <p15:guide id="3" pos="4331">
          <p15:clr>
            <a:srgbClr val="E46962"/>
          </p15:clr>
        </p15:guide>
        <p15:guide id="4" pos="4217">
          <p15:clr>
            <a:srgbClr val="E46962"/>
          </p15:clr>
        </p15:guide>
        <p15:guide id="5" pos="3087">
          <p15:clr>
            <a:srgbClr val="E46962"/>
          </p15:clr>
        </p15:guide>
        <p15:guide id="6" pos="2974">
          <p15:clr>
            <a:srgbClr val="E46962"/>
          </p15:clr>
        </p15:guide>
        <p15:guide id="7" pos="1844">
          <p15:clr>
            <a:srgbClr val="E46962"/>
          </p15:clr>
        </p15:guide>
        <p15:guide id="8" pos="1731">
          <p15:clr>
            <a:srgbClr val="E46962"/>
          </p15:clr>
        </p15:guide>
        <p15:guide id="9" pos="601">
          <p15:clr>
            <a:srgbClr val="E46962"/>
          </p15:clr>
        </p15:guide>
        <p15:guide id="10" pos="299">
          <p15:clr>
            <a:srgbClr val="E46962"/>
          </p15:clr>
        </p15:guide>
        <p15:guide id="11" orient="horz" pos="240">
          <p15:clr>
            <a:srgbClr val="E46962"/>
          </p15:clr>
        </p15:guide>
        <p15:guide id="12" orient="horz" pos="946">
          <p15:clr>
            <a:srgbClr val="E46962"/>
          </p15:clr>
        </p15:guide>
        <p15:guide id="13" orient="horz" pos="1025">
          <p15:clr>
            <a:srgbClr val="E46962"/>
          </p15:clr>
        </p15:guide>
        <p15:guide id="14" pos="1788">
          <p15:clr>
            <a:srgbClr val="E46962"/>
          </p15:clr>
        </p15:guide>
        <p15:guide id="15" pos="3031">
          <p15:clr>
            <a:srgbClr val="E46962"/>
          </p15:clr>
        </p15:guide>
        <p15:guide id="16" pos="4274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2907" y="431007"/>
            <a:ext cx="7274719" cy="818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92907" y="1962924"/>
            <a:ext cx="8356997" cy="233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5647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18" r:id="rId38"/>
    <p:sldLayoutId id="2147483719" r:id="rId39"/>
    <p:sldLayoutId id="2147483720" r:id="rId40"/>
    <p:sldLayoutId id="2147483721" r:id="rId41"/>
    <p:sldLayoutId id="2147483722" r:id="rId42"/>
    <p:sldLayoutId id="2147483723" r:id="rId43"/>
    <p:sldLayoutId id="2147483724" r:id="rId44"/>
    <p:sldLayoutId id="2147483725" r:id="rId45"/>
    <p:sldLayoutId id="2147483726" r:id="rId46"/>
    <p:sldLayoutId id="2147483727" r:id="rId47"/>
    <p:sldLayoutId id="2147483728" r:id="rId48"/>
    <p:sldLayoutId id="2147483729" r:id="rId49"/>
    <p:sldLayoutId id="2147483730" r:id="rId50"/>
    <p:sldLayoutId id="2147483731" r:id="rId51"/>
    <p:sldLayoutId id="2147483732" r:id="rId52"/>
    <p:sldLayoutId id="2147483733" r:id="rId53"/>
    <p:sldLayoutId id="2147483734" r:id="rId54"/>
    <p:sldLayoutId id="2147483735" r:id="rId55"/>
    <p:sldLayoutId id="2147483736" r:id="rId56"/>
    <p:sldLayoutId id="2147483737" r:id="rId57"/>
    <p:sldLayoutId id="2147483738" r:id="rId58"/>
    <p:sldLayoutId id="2147483739" r:id="rId59"/>
    <p:sldLayoutId id="2147483740" r:id="rId60"/>
    <p:sldLayoutId id="2147483741" r:id="rId61"/>
    <p:sldLayoutId id="2147483742" r:id="rId62"/>
    <p:sldLayoutId id="2147483743" r:id="rId63"/>
    <p:sldLayoutId id="2147483744" r:id="rId64"/>
    <p:sldLayoutId id="2147483745" r:id="rId65"/>
    <p:sldLayoutId id="2147483746" r:id="rId66"/>
    <p:sldLayoutId id="2147483747" r:id="rId67"/>
    <p:sldLayoutId id="2147483748" r:id="rId6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4D0DB8"/>
          </p15:clr>
        </p15:guide>
        <p15:guide id="2" orient="horz" pos="4041">
          <p15:clr>
            <a:srgbClr val="4D0DB9"/>
          </p15:clr>
        </p15:guide>
        <p15:guide id="3" pos="330">
          <p15:clr>
            <a:srgbClr val="4D0DBA"/>
          </p15:clr>
        </p15:guide>
        <p15:guide id="4" pos="7349">
          <p15:clr>
            <a:srgbClr val="4D0DB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tif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tif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iff"/><Relationship Id="rId3" Type="http://schemas.openxmlformats.org/officeDocument/2006/relationships/image" Target="../media/image66.png"/><Relationship Id="rId7" Type="http://schemas.openxmlformats.org/officeDocument/2006/relationships/image" Target="../media/image7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image" Target="../media/image69.png"/><Relationship Id="rId7" Type="http://schemas.openxmlformats.org/officeDocument/2006/relationships/image" Target="../media/image7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tiff"/><Relationship Id="rId5" Type="http://schemas.openxmlformats.org/officeDocument/2006/relationships/image" Target="../media/image71.tiff"/><Relationship Id="rId10" Type="http://schemas.openxmlformats.org/officeDocument/2006/relationships/image" Target="../media/image75.jpeg"/><Relationship Id="rId4" Type="http://schemas.openxmlformats.org/officeDocument/2006/relationships/image" Target="../media/image72.tiff"/><Relationship Id="rId9" Type="http://schemas.openxmlformats.org/officeDocument/2006/relationships/image" Target="../media/image74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png"/><Relationship Id="rId11" Type="http://schemas.openxmlformats.org/officeDocument/2006/relationships/image" Target="../media/image43.jp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1665C3D-5D16-DCA1-2D31-118BCFE64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07" y="3884551"/>
            <a:ext cx="2790881" cy="131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1" name="Google Shape;1911;p68"/>
          <p:cNvSpPr txBox="1">
            <a:spLocks noGrp="1"/>
          </p:cNvSpPr>
          <p:nvPr>
            <p:ph type="ctrTitle"/>
          </p:nvPr>
        </p:nvSpPr>
        <p:spPr>
          <a:xfrm>
            <a:off x="4230275" y="944956"/>
            <a:ext cx="4255999" cy="302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32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Superintelligent Agents Pose Catastrophic Risks: Can Scientist AI Offer a Safer Path?</a:t>
            </a:r>
            <a:br>
              <a:rPr lang="en-CA" sz="36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</a:br>
            <a:endParaRPr sz="4600" b="1" dirty="0"/>
          </a:p>
        </p:txBody>
      </p:sp>
      <p:sp>
        <p:nvSpPr>
          <p:cNvPr id="1912" name="Google Shape;1912;p68"/>
          <p:cNvSpPr txBox="1"/>
          <p:nvPr/>
        </p:nvSpPr>
        <p:spPr>
          <a:xfrm>
            <a:off x="5803736" y="173687"/>
            <a:ext cx="2955514" cy="59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CA" sz="11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Richard M. Karp Distinguished Lecture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CA" sz="11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Simons Institute, Berkeley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CA" sz="11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April 15</a:t>
            </a:r>
            <a:r>
              <a:rPr lang="en-CA" sz="1100" baseline="300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th</a:t>
            </a:r>
            <a:r>
              <a:rPr lang="en-CA" sz="1100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, 2025</a:t>
            </a:r>
          </a:p>
        </p:txBody>
      </p:sp>
      <p:sp>
        <p:nvSpPr>
          <p:cNvPr id="1913" name="Google Shape;1913;p68"/>
          <p:cNvSpPr txBox="1"/>
          <p:nvPr/>
        </p:nvSpPr>
        <p:spPr>
          <a:xfrm>
            <a:off x="4230275" y="3291071"/>
            <a:ext cx="4528800" cy="59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700" dirty="0" err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Yoshua</a:t>
            </a:r>
            <a:r>
              <a:rPr lang="fr-CA" sz="17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 Bengio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sz="170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914" name="Google Shape;1914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26" y="699055"/>
            <a:ext cx="3181773" cy="294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;p2">
            <a:extLst>
              <a:ext uri="{FF2B5EF4-FFF2-40B4-BE49-F238E27FC236}">
                <a16:creationId xmlns:a16="http://schemas.microsoft.com/office/drawing/2014/main" id="{75B07897-F202-F67F-CE89-0E461B88B4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03736" y="3967296"/>
            <a:ext cx="3273425" cy="109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0;p1">
            <a:extLst>
              <a:ext uri="{FF2B5EF4-FFF2-40B4-BE49-F238E27FC236}">
                <a16:creationId xmlns:a16="http://schemas.microsoft.com/office/drawing/2014/main" id="{DF3568EB-34AA-F842-C64D-7041EA539BB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953" y="4285294"/>
            <a:ext cx="2457574" cy="87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9A8A9-8140-684A-1223-31129DD15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AC43C-8C40-C218-901F-6BBE62618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05" y="80782"/>
            <a:ext cx="8478980" cy="1191065"/>
          </a:xfrm>
        </p:spPr>
        <p:txBody>
          <a:bodyPr/>
          <a:lstStyle/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2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Humans = agents, LLM pre-training imitates humans</a:t>
            </a:r>
            <a:endParaRPr lang="en-CA" sz="4000" b="1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3B444-2E6A-107D-73F6-9AF3BDEA8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999" y="1054185"/>
            <a:ext cx="8022305" cy="3035129"/>
          </a:xfrm>
        </p:spPr>
        <p:txBody>
          <a:bodyPr/>
          <a:lstStyle/>
          <a:p>
            <a:r>
              <a:rPr lang="en-US" sz="2400" dirty="0">
                <a:sym typeface="Wingdings" pitchFamily="2" charset="2"/>
              </a:rPr>
              <a:t>Imitation learning to avoid the risks of RL?</a:t>
            </a:r>
          </a:p>
          <a:p>
            <a:endParaRPr lang="en-US" sz="2400" dirty="0">
              <a:sym typeface="Wingdings" pitchFamily="2" charset="2"/>
            </a:endParaRPr>
          </a:p>
          <a:p>
            <a:pPr>
              <a:lnSpc>
                <a:spcPts val="1000"/>
              </a:lnSpc>
            </a:pPr>
            <a:endParaRPr lang="en-US" sz="2400" dirty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But humans are agents, imitating an agent makes the AI an agent</a:t>
            </a:r>
          </a:p>
          <a:p>
            <a:endParaRPr lang="en-US" sz="24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lnSpc>
                <a:spcPts val="1000"/>
              </a:lnSpc>
            </a:pPr>
            <a:endParaRPr lang="en-US" sz="2400" dirty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Could even be superhuman: much more knowledge, knowing more tools, access to fast reasoning tools (search), superfast communication between AI instances</a:t>
            </a:r>
          </a:p>
          <a:p>
            <a:pPr>
              <a:lnSpc>
                <a:spcPts val="1000"/>
              </a:lnSpc>
            </a:pPr>
            <a:endParaRPr lang="en-US" sz="240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977FF-9AC7-4CEE-633E-B887BA22B8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10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84417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5A227-7858-544E-768C-F67318832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E6098-84E5-37CA-1566-481BB8C4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856614"/>
          </a:xfrm>
        </p:spPr>
        <p:txBody>
          <a:bodyPr/>
          <a:lstStyle/>
          <a:p>
            <a:pPr rtl="0">
              <a:spcBef>
                <a:spcPts val="1600"/>
              </a:spcBef>
              <a:spcAft>
                <a:spcPts val="400"/>
              </a:spcAft>
            </a:pPr>
            <a:r>
              <a:rPr lang="en-CA" dirty="0">
                <a:solidFill>
                  <a:srgbClr val="434343"/>
                </a:solidFill>
                <a:latin typeface="Arial" panose="020B0604020202020204" pitchFamily="34" charset="0"/>
              </a:rPr>
              <a:t>Agentic self-preservation</a:t>
            </a:r>
            <a:endParaRPr lang="en-CA" sz="2000" b="1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D532B-7B3B-C007-50D6-974C8D521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1075032"/>
            <a:ext cx="7894800" cy="3465031"/>
          </a:xfrm>
        </p:spPr>
        <p:txBody>
          <a:bodyPr/>
          <a:lstStyle/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20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Shared by all living entities</a:t>
            </a:r>
          </a:p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2000" dirty="0">
                <a:solidFill>
                  <a:srgbClr val="666666"/>
                </a:solidFill>
                <a:latin typeface="Arial" panose="020B0604020202020204" pitchFamily="34" charset="0"/>
              </a:rPr>
              <a:t>Result of evolutionary forces</a:t>
            </a:r>
          </a:p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2000" dirty="0">
                <a:solidFill>
                  <a:srgbClr val="666666"/>
                </a:solidFill>
                <a:latin typeface="Arial" panose="020B0604020202020204" pitchFamily="34" charset="0"/>
              </a:rPr>
              <a:t>In AI, from:</a:t>
            </a:r>
          </a:p>
          <a:p>
            <a:pPr lvl="1">
              <a:lnSpc>
                <a:spcPts val="1000"/>
              </a:lnSpc>
              <a:spcBef>
                <a:spcPts val="1400"/>
              </a:spcBef>
              <a:spcAft>
                <a:spcPts val="400"/>
              </a:spcAft>
            </a:pPr>
            <a:r>
              <a:rPr lang="en-CA" sz="140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Humans intentionally</a:t>
            </a:r>
          </a:p>
          <a:p>
            <a:pPr lvl="1">
              <a:lnSpc>
                <a:spcPts val="1000"/>
              </a:lnSpc>
              <a:spcBef>
                <a:spcPts val="1400"/>
              </a:spcBef>
              <a:spcAft>
                <a:spcPts val="400"/>
              </a:spcAft>
            </a:pPr>
            <a:r>
              <a:rPr lang="en-CA" sz="1400" dirty="0">
                <a:solidFill>
                  <a:srgbClr val="666666"/>
                </a:solidFill>
                <a:latin typeface="Arial" panose="020B0604020202020204" pitchFamily="34" charset="0"/>
              </a:rPr>
              <a:t>Human imitation pre-training</a:t>
            </a:r>
          </a:p>
          <a:p>
            <a:pPr lvl="1">
              <a:lnSpc>
                <a:spcPts val="1000"/>
              </a:lnSpc>
              <a:spcBef>
                <a:spcPts val="1400"/>
              </a:spcBef>
              <a:spcAft>
                <a:spcPts val="400"/>
              </a:spcAft>
            </a:pPr>
            <a:r>
              <a:rPr lang="en-CA" sz="1400" dirty="0">
                <a:solidFill>
                  <a:srgbClr val="666666"/>
                </a:solidFill>
                <a:latin typeface="Arial" panose="020B0604020202020204" pitchFamily="34" charset="0"/>
              </a:rPr>
              <a:t>Unintentional subgoal</a:t>
            </a:r>
          </a:p>
          <a:p>
            <a:pPr lvl="1">
              <a:lnSpc>
                <a:spcPts val="1000"/>
              </a:lnSpc>
              <a:spcBef>
                <a:spcPts val="1400"/>
              </a:spcBef>
              <a:spcAft>
                <a:spcPts val="400"/>
              </a:spcAft>
            </a:pPr>
            <a:r>
              <a:rPr lang="en-CA" sz="140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Reward tampering</a:t>
            </a:r>
          </a:p>
          <a:p>
            <a:pPr lvl="1">
              <a:lnSpc>
                <a:spcPts val="1000"/>
              </a:lnSpc>
              <a:spcBef>
                <a:spcPts val="1400"/>
              </a:spcBef>
              <a:spcAft>
                <a:spcPts val="400"/>
              </a:spcAft>
            </a:pPr>
            <a:r>
              <a:rPr lang="en-CA" sz="1400" dirty="0">
                <a:solidFill>
                  <a:srgbClr val="666666"/>
                </a:solidFill>
                <a:latin typeface="Arial" panose="020B0604020202020204" pitchFamily="34" charset="0"/>
              </a:rPr>
              <a:t>Competition between AI developers</a:t>
            </a:r>
            <a:endParaRPr lang="en-CA" sz="1400" dirty="0">
              <a:effectLst/>
            </a:endParaRPr>
          </a:p>
          <a:p>
            <a:pPr marL="1524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78B92-DD48-23A3-B8DB-4C3AA33FE1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11</a:t>
            </a:fld>
            <a:endParaRPr lang="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9ADA0-9FA6-B212-7A05-DFB19055A66D}"/>
              </a:ext>
            </a:extLst>
          </p:cNvPr>
          <p:cNvSpPr txBox="1"/>
          <p:nvPr/>
        </p:nvSpPr>
        <p:spPr>
          <a:xfrm>
            <a:off x="5176434" y="1431520"/>
            <a:ext cx="37195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è"/>
            </a:pP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AVOID AGI AS  COMPETITOR OF HUMANS</a:t>
            </a:r>
          </a:p>
          <a:p>
            <a:pPr marL="457200" indent="-457200" algn="ctr">
              <a:buFont typeface="Wingdings" pitchFamily="2" charset="2"/>
              <a:buChar char="è"/>
            </a:pPr>
            <a:endParaRPr lang="en-US" sz="2800" b="1" dirty="0">
              <a:solidFill>
                <a:srgbClr val="FF0000"/>
              </a:solidFill>
              <a:sym typeface="Wingdings" pitchFamily="2" charset="2"/>
            </a:endParaRPr>
          </a:p>
          <a:p>
            <a:pPr marL="457200" indent="-457200" algn="ctr">
              <a:buFont typeface="Wingdings" pitchFamily="2" charset="2"/>
              <a:buChar char="è"/>
            </a:pPr>
            <a:r>
              <a:rPr lang="en-US" sz="2800" b="1" dirty="0">
                <a:solidFill>
                  <a:srgbClr val="FF0000"/>
                </a:solidFill>
              </a:rPr>
              <a:t>AVOID UNCONTROLLED IMPLICIT GOALS</a:t>
            </a:r>
          </a:p>
        </p:txBody>
      </p:sp>
    </p:spTree>
    <p:extLst>
      <p:ext uri="{BB962C8B-B14F-4D97-AF65-F5344CB8AC3E}">
        <p14:creationId xmlns:p14="http://schemas.microsoft.com/office/powerpoint/2010/main" val="2751294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03685-337A-869A-71C3-FB66CA61B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C1C80-F541-498E-12F3-77DCE1F6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732" y="2063935"/>
            <a:ext cx="7894800" cy="663224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  <a:t>All 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loss of control scenarios due to agentic AI</a:t>
            </a:r>
            <a:br>
              <a:rPr lang="en-CA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CA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CA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FA303-1095-E9E9-E7D1-114CF440BE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12</a:t>
            </a:fld>
            <a:endParaRPr lang="f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B5328A-9B70-8148-DCF3-1FDED81E0BB8}"/>
              </a:ext>
            </a:extLst>
          </p:cNvPr>
          <p:cNvSpPr txBox="1">
            <a:spLocks/>
          </p:cNvSpPr>
          <p:nvPr/>
        </p:nvSpPr>
        <p:spPr>
          <a:xfrm>
            <a:off x="1026732" y="2727159"/>
            <a:ext cx="78948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"/>
              <a:buNone/>
              <a:defRPr sz="3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  <a:t>Extreme severity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390A7F-4ED4-A765-F142-FB0E73EC1CF1}"/>
              </a:ext>
            </a:extLst>
          </p:cNvPr>
          <p:cNvSpPr txBox="1">
            <a:spLocks/>
          </p:cNvSpPr>
          <p:nvPr/>
        </p:nvSpPr>
        <p:spPr>
          <a:xfrm>
            <a:off x="1026732" y="3176338"/>
            <a:ext cx="78948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"/>
              <a:buNone/>
              <a:defRPr sz="3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  <a:t>Unknown likelihood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8D5710-B3A6-D4AD-FC23-B6CFEB9982B4}"/>
              </a:ext>
            </a:extLst>
          </p:cNvPr>
          <p:cNvSpPr txBox="1">
            <a:spLocks/>
          </p:cNvSpPr>
          <p:nvPr/>
        </p:nvSpPr>
        <p:spPr>
          <a:xfrm>
            <a:off x="1026732" y="3690450"/>
            <a:ext cx="78948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"/>
              <a:buNone/>
              <a:defRPr sz="3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sym typeface="Wingdings" pitchFamily="2" charset="2"/>
              </a:rPr>
              <a:t> Precautionary 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3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F4265-A634-0C12-29C6-D243B6C0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1071032"/>
          </a:xfrm>
        </p:spPr>
        <p:txBody>
          <a:bodyPr/>
          <a:lstStyle/>
          <a:p>
            <a:r>
              <a:rPr lang="en-US" sz="3200" b="1" dirty="0"/>
              <a:t>Two conditions for causing harm: intention and capability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7D8CA-A2A0-A9B3-B917-E43C87C33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US" sz="2800" dirty="0"/>
              <a:t>There is no doubt that future AIs will have the intellectual capability to cause harm</a:t>
            </a:r>
          </a:p>
          <a:p>
            <a:endParaRPr lang="en-US" sz="2800" dirty="0"/>
          </a:p>
          <a:p>
            <a:pPr marL="152400" indent="0">
              <a:buNone/>
            </a:pPr>
            <a:r>
              <a:rPr lang="en-US" sz="2800" dirty="0">
                <a:sym typeface="Wingdings" pitchFamily="2" charset="2"/>
              </a:rPr>
              <a:t> To GUARANTEE HONESTY, how about rooting out any (harmful) intention?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EB6E9-DDDC-F674-D26B-ABA749D25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13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278342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D5B6F-462D-DCFD-7A6B-4A36D22D8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6F8AA-0742-49C5-7976-04E9D1E1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0"/>
            <a:ext cx="7985532" cy="858666"/>
          </a:xfrm>
        </p:spPr>
        <p:txBody>
          <a:bodyPr/>
          <a:lstStyle/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32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Trio of intelligence, affordances and self </a:t>
            </a:r>
            <a:endParaRPr lang="en-CA" sz="4400" b="1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2C7B4-A397-263A-05AE-0600F6B73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161" y="1122994"/>
            <a:ext cx="1757503" cy="3337743"/>
          </a:xfrm>
        </p:spPr>
        <p:txBody>
          <a:bodyPr/>
          <a:lstStyle/>
          <a:p>
            <a:pPr marL="152400" indent="0">
              <a:buNone/>
            </a:pPr>
            <a:r>
              <a:rPr lang="en-US" sz="1600" dirty="0"/>
              <a:t>Trilemma:</a:t>
            </a:r>
          </a:p>
          <a:p>
            <a:pPr marL="152400" indent="0">
              <a:buNone/>
            </a:pPr>
            <a:endParaRPr lang="en-US" sz="1600" dirty="0"/>
          </a:p>
          <a:p>
            <a:pPr marL="152400" indent="0">
              <a:buNone/>
            </a:pPr>
            <a:r>
              <a:rPr lang="en-US" sz="1600" dirty="0"/>
              <a:t>Any two of them only is safe, but the trio is dangerous.</a:t>
            </a:r>
          </a:p>
          <a:p>
            <a:pPr marL="152400" indent="0">
              <a:buNone/>
            </a:pPr>
            <a:endParaRPr lang="en-US" sz="1600" dirty="0"/>
          </a:p>
          <a:p>
            <a:pPr marL="152400" indent="0">
              <a:buNone/>
            </a:pPr>
            <a:r>
              <a:rPr lang="en-US" sz="1600" dirty="0"/>
              <a:t>However, even a little affordance can make an agentic oracle dangerous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E0A36-4F70-35F3-9909-EF6BE73B28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14</a:t>
            </a:fld>
            <a:endParaRPr lang="fr"/>
          </a:p>
        </p:txBody>
      </p:sp>
      <p:sp>
        <p:nvSpPr>
          <p:cNvPr id="9" name="Google Shape;307;p49">
            <a:extLst>
              <a:ext uri="{FF2B5EF4-FFF2-40B4-BE49-F238E27FC236}">
                <a16:creationId xmlns:a16="http://schemas.microsoft.com/office/drawing/2014/main" id="{C7514EB0-B4FB-52D9-1A26-BF81DFCDD29B}"/>
              </a:ext>
            </a:extLst>
          </p:cNvPr>
          <p:cNvSpPr txBox="1"/>
          <p:nvPr/>
        </p:nvSpPr>
        <p:spPr>
          <a:xfrm>
            <a:off x="2445304" y="3551744"/>
            <a:ext cx="208440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intelligence</a:t>
            </a:r>
            <a:endParaRPr sz="1800" b="1" dirty="0">
              <a:solidFill>
                <a:srgbClr val="99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" name="Google Shape;303;p49">
            <a:extLst>
              <a:ext uri="{FF2B5EF4-FFF2-40B4-BE49-F238E27FC236}">
                <a16:creationId xmlns:a16="http://schemas.microsoft.com/office/drawing/2014/main" id="{31AA8E8F-AB62-5EBB-AEA0-0236744A6F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01750" y="3676866"/>
            <a:ext cx="1142892" cy="133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05;p49">
            <a:extLst>
              <a:ext uri="{FF2B5EF4-FFF2-40B4-BE49-F238E27FC236}">
                <a16:creationId xmlns:a16="http://schemas.microsoft.com/office/drawing/2014/main" id="{28B48C44-8C0A-83FC-B60B-52FA0E87F6D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7125" y="1737369"/>
            <a:ext cx="1515039" cy="139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06;p49">
            <a:extLst>
              <a:ext uri="{FF2B5EF4-FFF2-40B4-BE49-F238E27FC236}">
                <a16:creationId xmlns:a16="http://schemas.microsoft.com/office/drawing/2014/main" id="{76E09532-4267-BDEC-9786-E986282CB6C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8604" y="934091"/>
            <a:ext cx="4550576" cy="3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10;p49">
            <a:extLst>
              <a:ext uri="{FF2B5EF4-FFF2-40B4-BE49-F238E27FC236}">
                <a16:creationId xmlns:a16="http://schemas.microsoft.com/office/drawing/2014/main" id="{D169E78F-1A6C-D444-A963-44124BFEF18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5150" y="1792385"/>
            <a:ext cx="1999322" cy="112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11;p49">
            <a:extLst>
              <a:ext uri="{FF2B5EF4-FFF2-40B4-BE49-F238E27FC236}">
                <a16:creationId xmlns:a16="http://schemas.microsoft.com/office/drawing/2014/main" id="{C82B97F7-813A-4AA8-52EC-9BED33F866D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1628" y="1881900"/>
            <a:ext cx="1258335" cy="188862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C23D19-470D-A0AB-3DAE-7A867C62127C}"/>
              </a:ext>
            </a:extLst>
          </p:cNvPr>
          <p:cNvSpPr/>
          <p:nvPr/>
        </p:nvSpPr>
        <p:spPr>
          <a:xfrm>
            <a:off x="3702205" y="3934150"/>
            <a:ext cx="1543329" cy="266668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E19C4B-FB19-E1B9-3CF7-1F7B55AC6384}"/>
              </a:ext>
            </a:extLst>
          </p:cNvPr>
          <p:cNvSpPr/>
          <p:nvPr/>
        </p:nvSpPr>
        <p:spPr>
          <a:xfrm>
            <a:off x="6500859" y="3866508"/>
            <a:ext cx="1636930" cy="266668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08;p49">
            <a:extLst>
              <a:ext uri="{FF2B5EF4-FFF2-40B4-BE49-F238E27FC236}">
                <a16:creationId xmlns:a16="http://schemas.microsoft.com/office/drawing/2014/main" id="{EB416511-82A6-BD58-D939-603B3CFDF57D}"/>
              </a:ext>
            </a:extLst>
          </p:cNvPr>
          <p:cNvSpPr txBox="1"/>
          <p:nvPr/>
        </p:nvSpPr>
        <p:spPr>
          <a:xfrm>
            <a:off x="6816924" y="3510053"/>
            <a:ext cx="232707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self &amp; goals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3D2089-0021-FBDC-FF49-5F852DBF4754}"/>
              </a:ext>
            </a:extLst>
          </p:cNvPr>
          <p:cNvSpPr/>
          <p:nvPr/>
        </p:nvSpPr>
        <p:spPr>
          <a:xfrm>
            <a:off x="5065427" y="948453"/>
            <a:ext cx="1636930" cy="266668"/>
          </a:xfrm>
          <a:prstGeom prst="rect">
            <a:avLst/>
          </a:prstGeom>
          <a:solidFill>
            <a:srgbClr val="F4F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309;p49">
            <a:extLst>
              <a:ext uri="{FF2B5EF4-FFF2-40B4-BE49-F238E27FC236}">
                <a16:creationId xmlns:a16="http://schemas.microsoft.com/office/drawing/2014/main" id="{34DFD6CA-E434-C7F5-6794-F33E3B45A8C6}"/>
              </a:ext>
            </a:extLst>
          </p:cNvPr>
          <p:cNvSpPr txBox="1"/>
          <p:nvPr/>
        </p:nvSpPr>
        <p:spPr>
          <a:xfrm>
            <a:off x="4856766" y="984303"/>
            <a:ext cx="232707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affordances</a:t>
            </a:r>
            <a:endParaRPr sz="1800" b="1" dirty="0">
              <a:solidFill>
                <a:srgbClr val="99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0F1ADB-7310-D0D6-E769-94EAA6F8FC72}"/>
              </a:ext>
            </a:extLst>
          </p:cNvPr>
          <p:cNvSpPr txBox="1"/>
          <p:nvPr/>
        </p:nvSpPr>
        <p:spPr>
          <a:xfrm>
            <a:off x="1766040" y="4789043"/>
            <a:ext cx="3642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Attribution: David Krueger @ </a:t>
            </a:r>
            <a:r>
              <a:rPr lang="en-US" dirty="0" err="1"/>
              <a:t>NeurIPS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31841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7AAE4-8810-9D25-0075-7DD8CDACB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6656-7CB5-F1B5-9D41-AAD744271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929" y="1413005"/>
            <a:ext cx="5877763" cy="156963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  <a:t>Designing honest, non-agentic, explanatory Scientist AIs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B0FEC-2C18-329D-3773-5406757C2B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15</a:t>
            </a:fld>
            <a:endParaRPr lang="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49E89-6B12-91D5-0B54-CE0D537F4AFF}"/>
              </a:ext>
            </a:extLst>
          </p:cNvPr>
          <p:cNvSpPr txBox="1"/>
          <p:nvPr/>
        </p:nvSpPr>
        <p:spPr>
          <a:xfrm>
            <a:off x="650929" y="581186"/>
            <a:ext cx="8151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5"/>
                </a:solidFill>
              </a:rPr>
              <a:t>Question the gospel!</a:t>
            </a:r>
          </a:p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Maybe we should NOT design AGI to be smarter versions of human intelligence!!!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9248E9-ED30-E3C9-C599-CA798CE88171}"/>
              </a:ext>
            </a:extLst>
          </p:cNvPr>
          <p:cNvSpPr txBox="1"/>
          <p:nvPr/>
        </p:nvSpPr>
        <p:spPr>
          <a:xfrm>
            <a:off x="2076765" y="3933986"/>
            <a:ext cx="4990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As a safe building block for potentially agentic AI</a:t>
            </a:r>
          </a:p>
        </p:txBody>
      </p:sp>
    </p:spTree>
    <p:extLst>
      <p:ext uri="{BB962C8B-B14F-4D97-AF65-F5344CB8AC3E}">
        <p14:creationId xmlns:p14="http://schemas.microsoft.com/office/powerpoint/2010/main" val="273580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03FD2-07A5-F3CF-DAC1-4ECD1EA7D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7C1AE-3307-A20B-3A7E-440AC4FC3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711" y="751668"/>
            <a:ext cx="7894800" cy="1431131"/>
          </a:xfrm>
        </p:spPr>
        <p:txBody>
          <a:bodyPr/>
          <a:lstStyle/>
          <a:p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  <a:t>How to build a totally trustworthy AI core?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  <a:t>Disentangle pure understanding from agency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DDE58-BF63-F830-6E14-0E12E5E51D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16</a:t>
            </a:fld>
            <a:endParaRPr lang="f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BEDA47-EC09-8977-19D3-ACD1688E638F}"/>
              </a:ext>
            </a:extLst>
          </p:cNvPr>
          <p:cNvSpPr txBox="1">
            <a:spLocks/>
          </p:cNvSpPr>
          <p:nvPr/>
        </p:nvSpPr>
        <p:spPr>
          <a:xfrm>
            <a:off x="1564143" y="2571750"/>
            <a:ext cx="7579857" cy="22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"/>
              <a:buNone/>
              <a:defRPr sz="3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  <a:t>Pure understanding =</a:t>
            </a:r>
          </a:p>
          <a:p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rgbClr val="000000"/>
                </a:solidFill>
                <a:latin typeface="Arial" panose="020B0604020202020204" pitchFamily="34" charset="0"/>
              </a:rPr>
              <a:t>Hypothesizing how the world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rgbClr val="000000"/>
                </a:solidFill>
                <a:latin typeface="Arial" panose="020B0604020202020204" pitchFamily="34" charset="0"/>
              </a:rPr>
              <a:t>Making inferences from those hypotheses</a:t>
            </a:r>
            <a:br>
              <a:rPr lang="en-CA" sz="2000" b="1" dirty="0"/>
            </a:b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DC3C9C-0C81-6A1B-B859-5BB405EEF90F}"/>
              </a:ext>
            </a:extLst>
          </p:cNvPr>
          <p:cNvSpPr txBox="1">
            <a:spLocks/>
          </p:cNvSpPr>
          <p:nvPr/>
        </p:nvSpPr>
        <p:spPr>
          <a:xfrm rot="19670713">
            <a:off x="3373659" y="2983257"/>
            <a:ext cx="3753631" cy="84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"/>
              <a:buNone/>
              <a:defRPr sz="3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CA" sz="4800" dirty="0">
                <a:solidFill>
                  <a:srgbClr val="0070C0"/>
                </a:solidFill>
                <a:latin typeface="Arial" panose="020B0604020202020204" pitchFamily="34" charset="0"/>
              </a:rPr>
              <a:t>Scientist AI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9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2DB87-4CCE-DA0B-856B-D09320495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5BB5-65FB-8C6D-A5E8-6D7BED5C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55686"/>
            <a:ext cx="7985532" cy="1327513"/>
          </a:xfrm>
        </p:spPr>
        <p:txBody>
          <a:bodyPr/>
          <a:lstStyle/>
          <a:p>
            <a:pPr rtl="0">
              <a:spcBef>
                <a:spcPts val="1600"/>
              </a:spcBef>
              <a:spcAft>
                <a:spcPts val="400"/>
              </a:spcAft>
            </a:pPr>
            <a:r>
              <a:rPr lang="en-CA" sz="3200" b="0" i="0" u="none" strike="noStrike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What could we do and not do with a non-agentic AI: a path to safe agentic AI?</a:t>
            </a:r>
            <a:endParaRPr lang="en-CA" sz="4400" b="1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9F672-8F48-C3C5-8426-ADEDFBC8A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1383199"/>
            <a:ext cx="7894800" cy="3135716"/>
          </a:xfrm>
        </p:spPr>
        <p:txBody>
          <a:bodyPr/>
          <a:lstStyle/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Scientific research, UN SDGs, helping humans be better coordinated</a:t>
            </a:r>
          </a:p>
          <a:p>
            <a:pPr rtl="0">
              <a:spcBef>
                <a:spcPts val="1400"/>
              </a:spcBef>
              <a:spcAft>
                <a:spcPts val="400"/>
              </a:spcAft>
            </a:pPr>
            <a:endParaRPr lang="en-CA" sz="2800" b="1" dirty="0">
              <a:effectLst/>
            </a:endParaRPr>
          </a:p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Alignment vs control: guardrail to reject dangerous queries or answers</a:t>
            </a:r>
          </a:p>
          <a:p>
            <a:pPr rtl="0">
              <a:spcBef>
                <a:spcPts val="1400"/>
              </a:spcBef>
              <a:spcAft>
                <a:spcPts val="400"/>
              </a:spcAft>
            </a:pPr>
            <a:endParaRPr lang="en-CA" sz="1800" b="0" i="0" u="none" strike="noStrike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1800" dirty="0">
                <a:solidFill>
                  <a:srgbClr val="666666"/>
                </a:solidFill>
                <a:latin typeface="Arial" panose="020B0604020202020204" pitchFamily="34" charset="0"/>
              </a:rPr>
              <a:t>Scientist AI as AI researcher h</a:t>
            </a:r>
            <a:r>
              <a:rPr lang="en-CA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elping </a:t>
            </a:r>
            <a:r>
              <a:rPr lang="en-CA" sz="1800" dirty="0">
                <a:solidFill>
                  <a:srgbClr val="666666"/>
                </a:solidFill>
                <a:latin typeface="Arial" panose="020B0604020202020204" pitchFamily="34" charset="0"/>
              </a:rPr>
              <a:t>u</a:t>
            </a:r>
            <a:r>
              <a:rPr lang="en-CA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s understand and mitigate risks</a:t>
            </a:r>
            <a:endParaRPr lang="en-CA" sz="2800" b="1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309EC-C4D3-A4FD-91A0-7E2246DFD1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17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3423623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995F4-3F7A-7CD6-9693-1AB5B9CC7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24D60-3770-F65D-0DB9-C3CA033C3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05" y="80782"/>
            <a:ext cx="8478980" cy="803267"/>
          </a:xfrm>
        </p:spPr>
        <p:txBody>
          <a:bodyPr/>
          <a:lstStyle/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2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Model-based AI</a:t>
            </a:r>
            <a:endParaRPr lang="en-CA" sz="4000" b="1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B5416-AB9A-F848-DB61-380813D34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200" y="1124065"/>
            <a:ext cx="8411105" cy="3494553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Instead of learning end-to-end to predict or actions, break the problem in two parts: </a:t>
            </a:r>
          </a:p>
          <a:p>
            <a:endParaRPr lang="en-US" sz="2000" dirty="0">
              <a:solidFill>
                <a:schemeClr val="tx1"/>
              </a:solidFill>
              <a:sym typeface="Wingdings" pitchFamily="2" charset="2"/>
            </a:endParaRPr>
          </a:p>
          <a:p>
            <a:pPr marL="962025" lvl="1" indent="-34290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how the world works = world model (including over </a:t>
            </a:r>
            <a:r>
              <a:rPr lang="en-US" sz="1600" dirty="0" err="1">
                <a:solidFill>
                  <a:schemeClr val="tx1"/>
                </a:solidFill>
                <a:sym typeface="Wingdings" pitchFamily="2" charset="2"/>
              </a:rPr>
              <a:t>latents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)</a:t>
            </a:r>
          </a:p>
          <a:p>
            <a:pPr marL="962025" lvl="1" indent="-342900"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 marL="962025" lvl="1" indent="-342900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how to answer questions from that knowledge = inference engine (including about </a:t>
            </a:r>
            <a:r>
              <a:rPr lang="en-US" sz="1600" dirty="0" err="1">
                <a:solidFill>
                  <a:schemeClr val="tx1"/>
                </a:solidFill>
                <a:sym typeface="Wingdings" pitchFamily="2" charset="2"/>
              </a:rPr>
              <a:t>latents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)</a:t>
            </a:r>
          </a:p>
          <a:p>
            <a:pPr lvl="1"/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 marL="619125" lvl="1" indent="0">
              <a:buNone/>
            </a:pPr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 marL="447675" indent="-285750"/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Inference machine can be trained from synthetic data generated by the model, e.g. </a:t>
            </a:r>
          </a:p>
          <a:p>
            <a:pPr marL="904875" lvl="1" indent="-285750"/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AlphaZero analogy</a:t>
            </a:r>
          </a:p>
          <a:p>
            <a:pPr marL="904875" lvl="1" indent="-285750"/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Improved sample efficiency because world model &lt;&lt; inference machine</a:t>
            </a:r>
            <a:endParaRPr lang="en-US" sz="145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6A7AE-FB78-5027-6985-02ECE14906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18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178905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"/>
          <p:cNvSpPr txBox="1">
            <a:spLocks noGrp="1"/>
          </p:cNvSpPr>
          <p:nvPr>
            <p:ph type="title"/>
          </p:nvPr>
        </p:nvSpPr>
        <p:spPr>
          <a:xfrm>
            <a:off x="319414" y="10065"/>
            <a:ext cx="865562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fr-FR" sz="2800" dirty="0" err="1">
                <a:solidFill>
                  <a:srgbClr val="7030A0"/>
                </a:solidFill>
              </a:rPr>
              <a:t>Bayesian</a:t>
            </a:r>
            <a:r>
              <a:rPr lang="fr-FR" sz="2800" dirty="0">
                <a:solidFill>
                  <a:srgbClr val="7030A0"/>
                </a:solidFill>
              </a:rPr>
              <a:t> </a:t>
            </a:r>
            <a:r>
              <a:rPr lang="fr-FR" sz="2800" dirty="0" err="1">
                <a:solidFill>
                  <a:srgbClr val="7030A0"/>
                </a:solidFill>
              </a:rPr>
              <a:t>Posteriors</a:t>
            </a:r>
            <a:r>
              <a:rPr lang="fr-FR" sz="2800" dirty="0">
                <a:solidFill>
                  <a:srgbClr val="7030A0"/>
                </a:solidFill>
              </a:rPr>
              <a:t> for Safe </a:t>
            </a:r>
            <a:r>
              <a:rPr lang="fr-FR" sz="2800" dirty="0" err="1">
                <a:solidFill>
                  <a:srgbClr val="7030A0"/>
                </a:solidFill>
              </a:rPr>
              <a:t>Uncertain</a:t>
            </a:r>
            <a:r>
              <a:rPr lang="fr-FR" sz="2800" dirty="0">
                <a:solidFill>
                  <a:srgbClr val="7030A0"/>
                </a:solidFill>
              </a:rPr>
              <a:t> </a:t>
            </a:r>
            <a:r>
              <a:rPr lang="fr-FR" sz="2800" dirty="0" err="1">
                <a:solidFill>
                  <a:srgbClr val="7030A0"/>
                </a:solidFill>
              </a:rPr>
              <a:t>Decisions</a:t>
            </a:r>
            <a:endParaRPr sz="2800" i="1" dirty="0">
              <a:solidFill>
                <a:srgbClr val="7030A0"/>
              </a:solidFill>
            </a:endParaRPr>
          </a:p>
        </p:txBody>
      </p:sp>
      <p:sp>
        <p:nvSpPr>
          <p:cNvPr id="164" name="Google Shape;164;p2"/>
          <p:cNvSpPr txBox="1">
            <a:spLocks noGrp="1"/>
          </p:cNvSpPr>
          <p:nvPr>
            <p:ph type="body" idx="1"/>
          </p:nvPr>
        </p:nvSpPr>
        <p:spPr>
          <a:xfrm>
            <a:off x="168963" y="920499"/>
            <a:ext cx="6858138" cy="381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85725" indent="0">
              <a:buSzPts val="1800"/>
              <a:buNone/>
            </a:pPr>
            <a:r>
              <a:rPr lang="fr-CA" b="1" dirty="0">
                <a:solidFill>
                  <a:srgbClr val="FF0000"/>
                </a:solidFill>
              </a:rPr>
              <a:t>Maximum </a:t>
            </a:r>
            <a:r>
              <a:rPr lang="fr-CA" b="1" dirty="0" err="1">
                <a:solidFill>
                  <a:srgbClr val="FF0000"/>
                </a:solidFill>
              </a:rPr>
              <a:t>likelihood</a:t>
            </a:r>
            <a:r>
              <a:rPr lang="fr-CA" b="1" dirty="0">
                <a:solidFill>
                  <a:srgbClr val="FF0000"/>
                </a:solidFill>
              </a:rPr>
              <a:t> model</a:t>
            </a:r>
            <a:r>
              <a:rPr lang="fr-CA" b="1">
                <a:solidFill>
                  <a:srgbClr val="FF0000"/>
                </a:solidFill>
              </a:rPr>
              <a:t>: 25% </a:t>
            </a:r>
            <a:r>
              <a:rPr lang="fr-CA" b="1" dirty="0">
                <a:solidFill>
                  <a:srgbClr val="FF0000"/>
                </a:solidFill>
              </a:rPr>
              <a:t>chances of </a:t>
            </a:r>
            <a:r>
              <a:rPr lang="fr-CA" b="1" dirty="0" err="1">
                <a:solidFill>
                  <a:srgbClr val="FF0000"/>
                </a:solidFill>
              </a:rPr>
              <a:t>dying</a:t>
            </a:r>
            <a:endParaRPr lang="fr-CA" b="1" dirty="0">
              <a:solidFill>
                <a:srgbClr val="FF0000"/>
              </a:solidFill>
            </a:endParaRPr>
          </a:p>
          <a:p>
            <a:pPr marL="85725" indent="0">
              <a:buSzPts val="1800"/>
              <a:buNone/>
            </a:pPr>
            <a:r>
              <a:rPr lang="fr-CA" b="1" dirty="0" err="1">
                <a:solidFill>
                  <a:srgbClr val="FF0000"/>
                </a:solidFill>
              </a:rPr>
              <a:t>Bayesian</a:t>
            </a:r>
            <a:r>
              <a:rPr lang="fr-CA" b="1" dirty="0">
                <a:solidFill>
                  <a:srgbClr val="FF0000"/>
                </a:solidFill>
              </a:rPr>
              <a:t> agent: 50% cake, 50% </a:t>
            </a:r>
            <a:r>
              <a:rPr lang="fr-CA" b="1" dirty="0" err="1">
                <a:solidFill>
                  <a:srgbClr val="FF0000"/>
                </a:solidFill>
              </a:rPr>
              <a:t>nothing</a:t>
            </a:r>
            <a:endParaRPr lang="fr-CA" b="1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892" y="2368822"/>
            <a:ext cx="2838450" cy="1885950"/>
          </a:xfrm>
          <a:prstGeom prst="rect">
            <a:avLst/>
          </a:prstGeom>
        </p:spPr>
      </p:pic>
      <p:pic>
        <p:nvPicPr>
          <p:cNvPr id="11" name="Picture 2" descr="ot Robot Icon, Simple Style Stock Vector - Illustration of cust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38" y="3702163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ctor clip art of thick border thought cloud | Free 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3" y="1809429"/>
            <a:ext cx="1892734" cy="189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ector clip art of thick border thought cloud | Free 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0294" y="1881525"/>
            <a:ext cx="2065135" cy="189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16" y="2181862"/>
            <a:ext cx="429846" cy="44743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44" y="2686906"/>
            <a:ext cx="695540" cy="462137"/>
          </a:xfrm>
          <a:prstGeom prst="rect">
            <a:avLst/>
          </a:prstGeom>
        </p:spPr>
      </p:pic>
      <p:pic>
        <p:nvPicPr>
          <p:cNvPr id="1032" name="Picture 8" descr="ake slice image | Public domain vecto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11" y="2178562"/>
            <a:ext cx="539900" cy="46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091" y="2686906"/>
            <a:ext cx="695540" cy="462137"/>
          </a:xfrm>
          <a:prstGeom prst="rect">
            <a:avLst/>
          </a:prstGeom>
        </p:spPr>
      </p:pic>
      <p:pic>
        <p:nvPicPr>
          <p:cNvPr id="19" name="Picture 8" descr="ake slice image | Public domain vecto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00" y="2206098"/>
            <a:ext cx="539900" cy="46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26884" y="3428009"/>
            <a:ext cx="13513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fr-FR" sz="1050" dirty="0"/>
              <a:t>2 </a:t>
            </a:r>
            <a:r>
              <a:rPr lang="fr-FR" sz="1050" dirty="0" err="1"/>
              <a:t>theories</a:t>
            </a:r>
            <a:r>
              <a:rPr lang="fr-FR" sz="1050" dirty="0"/>
              <a:t> compatible </a:t>
            </a:r>
            <a:r>
              <a:rPr lang="fr-FR" sz="1050" dirty="0" err="1"/>
              <a:t>with</a:t>
            </a:r>
            <a:r>
              <a:rPr lang="fr-FR" sz="1050" dirty="0"/>
              <a:t> </a:t>
            </a:r>
            <a:r>
              <a:rPr lang="fr-FR" sz="1050" dirty="0" err="1"/>
              <a:t>previous</a:t>
            </a:r>
            <a:r>
              <a:rPr lang="fr-FR" sz="1050" dirty="0"/>
              <a:t> data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D249AFF-0B97-1C00-978A-10CB26D77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307" y="4553692"/>
            <a:ext cx="960836" cy="60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D6A604-28EB-E123-A35F-DDBC4647EDE3}"/>
              </a:ext>
            </a:extLst>
          </p:cNvPr>
          <p:cNvSpPr txBox="1"/>
          <p:nvPr/>
        </p:nvSpPr>
        <p:spPr>
          <a:xfrm>
            <a:off x="7289260" y="1549940"/>
            <a:ext cx="17509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Epistemic humility</a:t>
            </a:r>
          </a:p>
          <a:p>
            <a:endParaRPr lang="en-CA" dirty="0"/>
          </a:p>
          <a:p>
            <a:r>
              <a:rPr lang="en-CA" dirty="0"/>
              <a:t>           =</a:t>
            </a:r>
          </a:p>
          <a:p>
            <a:endParaRPr lang="en-CA" dirty="0"/>
          </a:p>
          <a:p>
            <a:r>
              <a:rPr lang="en-CA" dirty="0"/>
              <a:t>Honesty about one’s knowledge</a:t>
            </a:r>
          </a:p>
        </p:txBody>
      </p:sp>
    </p:spTree>
    <p:extLst>
      <p:ext uri="{BB962C8B-B14F-4D97-AF65-F5344CB8AC3E}">
        <p14:creationId xmlns:p14="http://schemas.microsoft.com/office/powerpoint/2010/main" val="430391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70"/>
          <p:cNvPicPr preferRelativeResize="0"/>
          <p:nvPr/>
        </p:nvPicPr>
        <p:blipFill rotWithShape="1">
          <a:blip r:embed="rId3">
            <a:alphaModFix/>
          </a:blip>
          <a:srcRect t="15444" b="15451"/>
          <a:stretch/>
        </p:blipFill>
        <p:spPr>
          <a:xfrm>
            <a:off x="538369" y="411957"/>
            <a:ext cx="2635444" cy="85565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70"/>
          <p:cNvSpPr txBox="1"/>
          <p:nvPr/>
        </p:nvSpPr>
        <p:spPr>
          <a:xfrm>
            <a:off x="716063" y="1331213"/>
            <a:ext cx="3078450" cy="22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685800">
              <a:lnSpc>
                <a:spcPct val="115000"/>
              </a:lnSpc>
              <a:spcBef>
                <a:spcPts val="525"/>
              </a:spcBef>
            </a:pPr>
            <a:r>
              <a:rPr lang="en-US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IVADO is an interdisciplinary, cross-sectoral research, training and knowledge mobilization consortium whose mission is to develop and promote a </a:t>
            </a:r>
            <a:r>
              <a:rPr lang="en-US" sz="15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Robust, Reasoning and Responsible AI</a:t>
            </a:r>
            <a:r>
              <a:rPr lang="en-US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through the </a:t>
            </a:r>
            <a:r>
              <a:rPr lang="en-US" sz="15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US" sz="1500" b="1" baseline="30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lang="en-US" sz="15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 project. </a:t>
            </a:r>
            <a:endParaRPr sz="15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9" name="Google Shape;529;p70"/>
          <p:cNvSpPr/>
          <p:nvPr/>
        </p:nvSpPr>
        <p:spPr>
          <a:xfrm>
            <a:off x="4303706" y="1307700"/>
            <a:ext cx="4846725" cy="49905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indent="342900" defTabSz="685800"/>
            <a:r>
              <a:rPr lang="en-US" sz="22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Research</a:t>
            </a:r>
            <a:endParaRPr sz="10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0" name="Google Shape;530;p70"/>
          <p:cNvSpPr/>
          <p:nvPr/>
        </p:nvSpPr>
        <p:spPr>
          <a:xfrm>
            <a:off x="4303706" y="1986825"/>
            <a:ext cx="4846725" cy="49905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indent="342900" defTabSz="685800"/>
            <a:r>
              <a:rPr lang="en-US" sz="22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Transfer and entrepreneurship</a:t>
            </a:r>
            <a:endParaRPr sz="10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1" name="Google Shape;531;p70"/>
          <p:cNvSpPr/>
          <p:nvPr/>
        </p:nvSpPr>
        <p:spPr>
          <a:xfrm>
            <a:off x="4303706" y="2665950"/>
            <a:ext cx="4846725" cy="49905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indent="342900" defTabSz="685800"/>
            <a:r>
              <a:rPr lang="en-US" sz="22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Training</a:t>
            </a:r>
            <a:endParaRPr sz="10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2" name="Google Shape;532;p70"/>
          <p:cNvSpPr/>
          <p:nvPr/>
        </p:nvSpPr>
        <p:spPr>
          <a:xfrm>
            <a:off x="4303706" y="3345075"/>
            <a:ext cx="4846725" cy="49905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indent="342900" defTabSz="685800"/>
            <a:r>
              <a:rPr lang="en-US" sz="22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Knowledge mobilization</a:t>
            </a:r>
            <a:endParaRPr sz="10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3" name="Google Shape;533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1069" y="4138500"/>
            <a:ext cx="1322326" cy="539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4914" y="4381303"/>
            <a:ext cx="1125420" cy="22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98387" y="4218450"/>
            <a:ext cx="771077" cy="552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57516" y="4311791"/>
            <a:ext cx="1125416" cy="365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7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1450" y="4366743"/>
            <a:ext cx="1125412" cy="25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E80D2-3300-7FB1-89D9-971D262E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600134"/>
          </a:xfrm>
        </p:spPr>
        <p:txBody>
          <a:bodyPr/>
          <a:lstStyle/>
          <a:p>
            <a:r>
              <a:rPr lang="en-CA" dirty="0"/>
              <a:t>Statements as latent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C99CB-9905-43F8-9ACE-BDE6F0B0A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CA" sz="2000" dirty="0"/>
              <a:t>Latent variable model with a huge number of </a:t>
            </a:r>
            <a:r>
              <a:rPr lang="en-CA" sz="2000" dirty="0" err="1"/>
              <a:t>latents</a:t>
            </a:r>
            <a:endParaRPr lang="en-CA" sz="2000" dirty="0"/>
          </a:p>
          <a:p>
            <a:pPr marL="152400" indent="0">
              <a:buNone/>
            </a:pPr>
            <a:endParaRPr lang="en-CA" sz="2000" dirty="0"/>
          </a:p>
          <a:p>
            <a:pPr marL="152400" indent="0">
              <a:buNone/>
            </a:pPr>
            <a:r>
              <a:rPr lang="en-CA" sz="2000" dirty="0"/>
              <a:t>Each latent = a property of the world</a:t>
            </a:r>
          </a:p>
          <a:p>
            <a:pPr marL="152400" indent="0">
              <a:buNone/>
            </a:pPr>
            <a:endParaRPr lang="en-CA" sz="2000" dirty="0"/>
          </a:p>
          <a:p>
            <a:pPr marL="152400" indent="0">
              <a:buNone/>
            </a:pPr>
            <a:r>
              <a:rPr lang="en-CA" sz="2000" dirty="0"/>
              <a:t>Index of latent = a natural language (or math) statement</a:t>
            </a:r>
          </a:p>
          <a:p>
            <a:pPr marL="152400" indent="0">
              <a:buNone/>
            </a:pPr>
            <a:endParaRPr lang="en-CA" sz="2000" dirty="0"/>
          </a:p>
          <a:p>
            <a:pPr marL="152400" indent="0">
              <a:buNone/>
            </a:pPr>
            <a:r>
              <a:rPr lang="en-CA" sz="2000" dirty="0" err="1"/>
              <a:t>GFlowNets</a:t>
            </a:r>
            <a:r>
              <a:rPr lang="en-CA" sz="2000" dirty="0"/>
              <a:t> for efficient inference over partial set of </a:t>
            </a:r>
            <a:r>
              <a:rPr lang="en-CA" sz="2000" dirty="0" err="1"/>
              <a:t>latents</a:t>
            </a:r>
            <a:endParaRPr lang="en-CA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B913E-1F16-D2EB-2049-69913A9C18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20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4056687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85" y="40904"/>
            <a:ext cx="8119724" cy="994164"/>
          </a:xfrm>
        </p:spPr>
        <p:txBody>
          <a:bodyPr/>
          <a:lstStyle/>
          <a:p>
            <a:r>
              <a:rPr lang="fr-FR" dirty="0" err="1"/>
              <a:t>Amortizing</a:t>
            </a:r>
            <a:r>
              <a:rPr lang="fr-FR" dirty="0"/>
              <a:t> an </a:t>
            </a:r>
            <a:r>
              <a:rPr lang="fr-FR" dirty="0" err="1"/>
              <a:t>Intractable</a:t>
            </a:r>
            <a:r>
              <a:rPr lang="fr-FR" dirty="0"/>
              <a:t> </a:t>
            </a:r>
            <a:r>
              <a:rPr lang="fr-FR" dirty="0" err="1"/>
              <a:t>Sum</a:t>
            </a:r>
            <a:r>
              <a:rPr lang="fr-FR" dirty="0"/>
              <a:t> Off-Policy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85" y="1136269"/>
            <a:ext cx="8228178" cy="3263475"/>
          </a:xfrm>
        </p:spPr>
        <p:txBody>
          <a:bodyPr/>
          <a:lstStyle/>
          <a:p>
            <a:pPr marL="85730" indent="0">
              <a:buNone/>
            </a:pPr>
            <a:r>
              <a:rPr lang="fr-FR" sz="1800" dirty="0"/>
              <a:t>No sampler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given</a:t>
            </a:r>
            <a:r>
              <a:rPr lang="fr-FR" sz="1800" dirty="0"/>
              <a:t>:						      e.g. for </a:t>
            </a:r>
            <a:r>
              <a:rPr lang="fr-FR" sz="1800" dirty="0" err="1"/>
              <a:t>Bayesian</a:t>
            </a:r>
            <a:r>
              <a:rPr lang="fr-FR" sz="1800" dirty="0"/>
              <a:t> </a:t>
            </a:r>
            <a:r>
              <a:rPr lang="fr-FR" sz="1800" dirty="0" err="1"/>
              <a:t>posteriors</a:t>
            </a:r>
            <a:endParaRPr lang="fr-FR" sz="1800" dirty="0"/>
          </a:p>
          <a:p>
            <a:pPr marL="85730" indent="0">
              <a:buNone/>
            </a:pPr>
            <a:endParaRPr lang="fr-FR" sz="1800" dirty="0"/>
          </a:p>
          <a:p>
            <a:pPr marL="85730" indent="0">
              <a:buNone/>
            </a:pPr>
            <a:r>
              <a:rPr lang="fr-FR" sz="1800" dirty="0"/>
              <a:t>Train a </a:t>
            </a:r>
            <a:r>
              <a:rPr lang="fr-FR" sz="1800" dirty="0" err="1"/>
              <a:t>posterior</a:t>
            </a:r>
            <a:r>
              <a:rPr lang="fr-FR" sz="1800" dirty="0"/>
              <a:t> sampler as </a:t>
            </a:r>
            <a:r>
              <a:rPr lang="fr-FR" sz="1800" dirty="0" err="1"/>
              <a:t>well</a:t>
            </a:r>
            <a:r>
              <a:rPr lang="fr-FR" sz="1800" dirty="0"/>
              <a:t>:</a:t>
            </a:r>
          </a:p>
          <a:p>
            <a:pPr marL="85730" indent="0">
              <a:buNone/>
            </a:pPr>
            <a:endParaRPr lang="fr-FR" sz="1800" dirty="0"/>
          </a:p>
          <a:p>
            <a:pPr marL="85730" indent="0">
              <a:buNone/>
            </a:pPr>
            <a:r>
              <a:rPr lang="fr-FR" sz="1800" dirty="0"/>
              <a:t>To </a:t>
            </a:r>
            <a:r>
              <a:rPr lang="fr-FR" sz="1800" dirty="0" err="1"/>
              <a:t>satisfy</a:t>
            </a:r>
            <a:r>
              <a:rPr lang="fr-FR" sz="1800" dirty="0"/>
              <a:t> </a:t>
            </a:r>
            <a:r>
              <a:rPr lang="fr-FR" sz="1800" dirty="0" err="1"/>
              <a:t>constraint</a:t>
            </a:r>
            <a:r>
              <a:rPr lang="fr-FR" sz="1800" dirty="0"/>
              <a:t>:</a:t>
            </a:r>
          </a:p>
          <a:p>
            <a:pPr marL="85730" indent="0">
              <a:buNone/>
            </a:pPr>
            <a:endParaRPr lang="fr-FR" sz="1800" dirty="0"/>
          </a:p>
          <a:p>
            <a:pPr marL="85730" indent="0">
              <a:buNone/>
            </a:pPr>
            <a:r>
              <a:rPr lang="fr-FR" sz="1800" dirty="0" err="1"/>
              <a:t>Using</a:t>
            </a:r>
            <a:r>
              <a:rPr lang="fr-FR" sz="1800" dirty="0"/>
              <a:t> a GFN </a:t>
            </a:r>
            <a:r>
              <a:rPr lang="fr-FR" sz="1800" dirty="0" err="1"/>
              <a:t>loss</a:t>
            </a:r>
            <a:r>
              <a:rPr lang="fr-FR" sz="1800" dirty="0"/>
              <a:t>: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128664" y="4335885"/>
            <a:ext cx="6737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>
                <a:solidFill>
                  <a:srgbClr val="FF0000"/>
                </a:solidFill>
              </a:rPr>
              <a:t>Recover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posterior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prob</a:t>
            </a:r>
            <a:r>
              <a:rPr lang="fr-FR" sz="1800" b="1" dirty="0">
                <a:solidFill>
                  <a:srgbClr val="FF0000"/>
                </a:solidFill>
              </a:rPr>
              <a:t>., sampler and </a:t>
            </a:r>
            <a:r>
              <a:rPr lang="fr-FR" sz="1800" b="1" dirty="0" err="1">
                <a:solidFill>
                  <a:srgbClr val="FF0000"/>
                </a:solidFill>
              </a:rPr>
              <a:t>normalizing</a:t>
            </a:r>
            <a:r>
              <a:rPr lang="fr-FR" sz="1800" b="1" dirty="0">
                <a:solidFill>
                  <a:srgbClr val="FF0000"/>
                </a:solidFill>
              </a:rPr>
              <a:t> constant.</a:t>
            </a:r>
          </a:p>
          <a:p>
            <a:r>
              <a:rPr lang="fr-FR" sz="1800" b="1" dirty="0">
                <a:solidFill>
                  <a:srgbClr val="FF0000"/>
                </a:solidFill>
              </a:rPr>
              <a:t>Can </a:t>
            </a:r>
            <a:r>
              <a:rPr lang="fr-FR" sz="1800" b="1" dirty="0" err="1">
                <a:solidFill>
                  <a:srgbClr val="FF0000"/>
                </a:solidFill>
              </a:rPr>
              <a:t>be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trained</a:t>
            </a:r>
            <a:r>
              <a:rPr lang="fr-FR" sz="1800" b="1" dirty="0">
                <a:solidFill>
                  <a:srgbClr val="FF0000"/>
                </a:solidFill>
              </a:rPr>
              <a:t> off-</a:t>
            </a:r>
            <a:r>
              <a:rPr lang="fr-FR" sz="1800" b="1" dirty="0" err="1">
                <a:solidFill>
                  <a:srgbClr val="FF0000"/>
                </a:solidFill>
              </a:rPr>
              <a:t>policy</a:t>
            </a:r>
            <a:r>
              <a:rPr lang="fr-FR" sz="1800" b="1" dirty="0">
                <a:solidFill>
                  <a:srgbClr val="FF0000"/>
                </a:solidFill>
              </a:rPr>
              <a:t>, </a:t>
            </a:r>
            <a:r>
              <a:rPr lang="fr-FR" sz="1800" b="1" dirty="0" err="1">
                <a:solidFill>
                  <a:srgbClr val="FF0000"/>
                </a:solidFill>
              </a:rPr>
              <a:t>from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any</a:t>
            </a:r>
            <a:r>
              <a:rPr lang="fr-FR" sz="1800" b="1" dirty="0">
                <a:solidFill>
                  <a:srgbClr val="FF0000"/>
                </a:solidFill>
              </a:rPr>
              <a:t> full-support distribution.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655" y="1156506"/>
            <a:ext cx="2450411" cy="6988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520" y="1983940"/>
            <a:ext cx="3585380" cy="7137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888" y="2858890"/>
            <a:ext cx="4333335" cy="32325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218" y="3374122"/>
            <a:ext cx="5714198" cy="62916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79171" y="3862126"/>
            <a:ext cx="4174541" cy="43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26" b="1" i="1" dirty="0">
                <a:solidFill>
                  <a:srgbClr val="7030A0"/>
                </a:solidFill>
              </a:rPr>
              <a:t>(</a:t>
            </a:r>
            <a:r>
              <a:rPr lang="fr-FR" sz="2226" b="1" i="1" dirty="0" err="1">
                <a:solidFill>
                  <a:srgbClr val="7030A0"/>
                </a:solidFill>
              </a:rPr>
              <a:t>x,y</a:t>
            </a:r>
            <a:r>
              <a:rPr lang="fr-FR" sz="2226" b="1" i="1" dirty="0">
                <a:solidFill>
                  <a:srgbClr val="7030A0"/>
                </a:solidFill>
              </a:rPr>
              <a:t>) not </a:t>
            </a:r>
            <a:r>
              <a:rPr lang="fr-FR" sz="2226" b="1" i="1" dirty="0" err="1">
                <a:solidFill>
                  <a:srgbClr val="7030A0"/>
                </a:solidFill>
              </a:rPr>
              <a:t>necessarily</a:t>
            </a:r>
            <a:r>
              <a:rPr lang="fr-FR" sz="2226" b="1" i="1" dirty="0">
                <a:solidFill>
                  <a:srgbClr val="7030A0"/>
                </a:solidFill>
              </a:rPr>
              <a:t> real data</a:t>
            </a:r>
          </a:p>
        </p:txBody>
      </p:sp>
    </p:spTree>
    <p:extLst>
      <p:ext uri="{BB962C8B-B14F-4D97-AF65-F5344CB8AC3E}">
        <p14:creationId xmlns:p14="http://schemas.microsoft.com/office/powerpoint/2010/main" val="717462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838178" y="281917"/>
            <a:ext cx="7451335" cy="970220"/>
          </a:xfrm>
          <a:prstGeom prst="rect">
            <a:avLst/>
          </a:prstGeom>
        </p:spPr>
        <p:txBody>
          <a:bodyPr spcFirstLastPara="1" wrap="square" lIns="91424" tIns="91424" rIns="91424" bIns="91424" anchor="b" anchorCtr="0">
            <a:noAutofit/>
          </a:bodyPr>
          <a:lstStyle/>
          <a:p>
            <a:pPr algn="ctr">
              <a:buSzPts val="990"/>
            </a:pPr>
            <a:r>
              <a:rPr lang="fr-CA" sz="3380" dirty="0" err="1"/>
              <a:t>GFlowNets</a:t>
            </a:r>
            <a:r>
              <a:rPr lang="fr-CA" sz="3380" dirty="0"/>
              <a:t> </a:t>
            </a:r>
            <a:r>
              <a:rPr lang="fr-CA" sz="3380" dirty="0" err="1"/>
              <a:t>Foundations</a:t>
            </a:r>
            <a:endParaRPr sz="3380" dirty="0"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303583" y="2214062"/>
            <a:ext cx="8520525" cy="792593"/>
          </a:xfrm>
          <a:prstGeom prst="rect">
            <a:avLst/>
          </a:prstGeom>
        </p:spPr>
        <p:txBody>
          <a:bodyPr spcFirstLastPara="1" wrap="square" lIns="91424" tIns="91424" rIns="91424" bIns="91424" anchor="t" anchorCtr="0">
            <a:noAutofit/>
          </a:bodyPr>
          <a:lstStyle/>
          <a:p>
            <a:pPr marL="0" indent="0" algn="ctr">
              <a:buSzPts val="1100"/>
              <a:buNone/>
            </a:pPr>
            <a:r>
              <a:rPr lang="en" sz="1600" b="1" dirty="0"/>
              <a:t>Yoshua Bengio</a:t>
            </a:r>
            <a:r>
              <a:rPr lang="fr-CA" sz="1600" b="1" dirty="0"/>
              <a:t>, Tristan Deleu, Edward Hu, Mo </a:t>
            </a:r>
            <a:r>
              <a:rPr lang="fr-CA" sz="1600" b="1" dirty="0" err="1"/>
              <a:t>Tiwari</a:t>
            </a:r>
            <a:r>
              <a:rPr lang="fr-CA" sz="1600" b="1" dirty="0"/>
              <a:t>, Salem Lahlou, </a:t>
            </a:r>
            <a:r>
              <a:rPr lang="en" sz="1600" b="1" dirty="0"/>
              <a:t>Emmanuel Bengio </a:t>
            </a:r>
            <a:endParaRPr sz="1600" dirty="0"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8082" y="2610359"/>
            <a:ext cx="1010099" cy="124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403" y="2681317"/>
            <a:ext cx="1204902" cy="12049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7423" r="8212"/>
          <a:stretch/>
        </p:blipFill>
        <p:spPr>
          <a:xfrm>
            <a:off x="3541334" y="2640940"/>
            <a:ext cx="1076315" cy="1270123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6">
            <a:alphaModFix/>
          </a:blip>
          <a:srcRect l="28181" r="32403" b="27530"/>
          <a:stretch/>
        </p:blipFill>
        <p:spPr>
          <a:xfrm>
            <a:off x="1148909" y="2640940"/>
            <a:ext cx="1011992" cy="1239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10890" r="11777" b="17857"/>
          <a:stretch/>
        </p:blipFill>
        <p:spPr>
          <a:xfrm>
            <a:off x="4617650" y="2618783"/>
            <a:ext cx="1117440" cy="12771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/>
          <a:srcRect l="46312" t="10185" r="8681" b="46296"/>
          <a:stretch/>
        </p:blipFill>
        <p:spPr>
          <a:xfrm>
            <a:off x="5715812" y="2610360"/>
            <a:ext cx="1001074" cy="128553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01657" y="1515668"/>
            <a:ext cx="4115229" cy="43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26" dirty="0" err="1"/>
              <a:t>arXiv</a:t>
            </a:r>
            <a:r>
              <a:rPr lang="fr-FR" sz="2226" dirty="0"/>
              <a:t>:</a:t>
            </a:r>
            <a:r>
              <a:rPr lang="cs-CZ" sz="2226" dirty="0"/>
              <a:t>2111.09266</a:t>
            </a:r>
            <a:r>
              <a:rPr lang="en-CA" sz="2226" dirty="0"/>
              <a:t> / JMLR 2023</a:t>
            </a:r>
            <a:endParaRPr lang="fr-FR" sz="2226" dirty="0"/>
          </a:p>
        </p:txBody>
      </p:sp>
      <p:sp>
        <p:nvSpPr>
          <p:cNvPr id="11" name="ZoneTexte 10"/>
          <p:cNvSpPr txBox="1"/>
          <p:nvPr/>
        </p:nvSpPr>
        <p:spPr>
          <a:xfrm>
            <a:off x="1381801" y="4210079"/>
            <a:ext cx="7217040" cy="34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19"/>
            <a:r>
              <a:rPr lang="fr-FR" sz="1637" b="1" dirty="0" err="1">
                <a:solidFill>
                  <a:srgbClr val="FF0000"/>
                </a:solidFill>
              </a:rPr>
              <a:t>Conditional</a:t>
            </a:r>
            <a:r>
              <a:rPr lang="fr-FR" sz="1637" b="1" dirty="0">
                <a:solidFill>
                  <a:srgbClr val="FF0000"/>
                </a:solidFill>
              </a:rPr>
              <a:t> </a:t>
            </a:r>
            <a:r>
              <a:rPr lang="fr-FR" sz="1637" b="1" dirty="0" err="1">
                <a:solidFill>
                  <a:srgbClr val="FF0000"/>
                </a:solidFill>
              </a:rPr>
              <a:t>GFNs</a:t>
            </a:r>
            <a:r>
              <a:rPr lang="fr-FR" sz="1637" b="1" dirty="0">
                <a:solidFill>
                  <a:srgbClr val="FF0000"/>
                </a:solidFill>
              </a:rPr>
              <a:t> </a:t>
            </a:r>
            <a:r>
              <a:rPr lang="fr-FR" sz="1637" b="1" dirty="0" err="1">
                <a:solidFill>
                  <a:srgbClr val="FF0000"/>
                </a:solidFill>
              </a:rPr>
              <a:t>can</a:t>
            </a:r>
            <a:r>
              <a:rPr lang="fr-FR" sz="1637" b="1" dirty="0">
                <a:solidFill>
                  <a:srgbClr val="FF0000"/>
                </a:solidFill>
              </a:rPr>
              <a:t> </a:t>
            </a:r>
            <a:r>
              <a:rPr lang="fr-FR" sz="1637" b="1" dirty="0" err="1">
                <a:solidFill>
                  <a:srgbClr val="FF0000"/>
                </a:solidFill>
              </a:rPr>
              <a:t>represent</a:t>
            </a:r>
            <a:r>
              <a:rPr lang="fr-FR" sz="1637" b="1" dirty="0">
                <a:solidFill>
                  <a:srgbClr val="FF0000"/>
                </a:solidFill>
              </a:rPr>
              <a:t> free </a:t>
            </a:r>
            <a:r>
              <a:rPr lang="fr-FR" sz="1637" b="1" dirty="0" err="1">
                <a:solidFill>
                  <a:srgbClr val="FF0000"/>
                </a:solidFill>
              </a:rPr>
              <a:t>energies</a:t>
            </a:r>
            <a:r>
              <a:rPr lang="fr-FR" sz="1637" b="1" dirty="0">
                <a:solidFill>
                  <a:srgbClr val="FF0000"/>
                </a:solidFill>
              </a:rPr>
              <a:t>, </a:t>
            </a:r>
            <a:r>
              <a:rPr lang="fr-FR" sz="1637" b="1" dirty="0" err="1">
                <a:solidFill>
                  <a:srgbClr val="FF0000"/>
                </a:solidFill>
              </a:rPr>
              <a:t>marginals</a:t>
            </a:r>
            <a:r>
              <a:rPr lang="fr-FR" sz="1637" b="1" dirty="0">
                <a:solidFill>
                  <a:srgbClr val="FF0000"/>
                </a:solidFill>
              </a:rPr>
              <a:t>, </a:t>
            </a:r>
            <a:r>
              <a:rPr lang="fr-FR" sz="1637" b="1" dirty="0" err="1">
                <a:solidFill>
                  <a:srgbClr val="FF0000"/>
                </a:solidFill>
              </a:rPr>
              <a:t>conditionals</a:t>
            </a:r>
            <a:endParaRPr lang="fr-FR" sz="1637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40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846366" y="749253"/>
            <a:ext cx="7451269" cy="970212"/>
          </a:xfrm>
          <a:prstGeom prst="rect">
            <a:avLst/>
          </a:prstGeom>
        </p:spPr>
        <p:txBody>
          <a:bodyPr spcFirstLastPara="1" vert="horz" wrap="square" lIns="91423" tIns="91423" rIns="91423" bIns="91423" rtlCol="0" anchor="b" anchorCtr="0">
            <a:noAutofit/>
          </a:bodyPr>
          <a:lstStyle/>
          <a:p>
            <a:pPr algn="ctr">
              <a:buSzPts val="990"/>
            </a:pPr>
            <a:r>
              <a:rPr lang="fr-FR" sz="3366" dirty="0" err="1">
                <a:latin typeface="Calibri Light" charset="0"/>
                <a:ea typeface="Calibri Light" charset="0"/>
                <a:cs typeface="Calibri Light" charset="0"/>
              </a:rPr>
              <a:t>GFlowNets</a:t>
            </a:r>
            <a:r>
              <a:rPr lang="fr-FR" sz="3366" dirty="0">
                <a:latin typeface="Calibri Light" charset="0"/>
                <a:ea typeface="Calibri Light" charset="0"/>
                <a:cs typeface="Calibri Light" charset="0"/>
              </a:rPr>
              <a:t> and </a:t>
            </a:r>
            <a:r>
              <a:rPr lang="fr-FR" sz="3366" dirty="0" err="1">
                <a:latin typeface="Calibri Light" charset="0"/>
                <a:ea typeface="Calibri Light" charset="0"/>
                <a:cs typeface="Calibri Light" charset="0"/>
              </a:rPr>
              <a:t>Variational</a:t>
            </a:r>
            <a:r>
              <a:rPr lang="fr-FR" sz="3366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fr-FR" sz="3366" dirty="0" err="1">
                <a:latin typeface="Calibri Light" charset="0"/>
                <a:ea typeface="Calibri Light" charset="0"/>
                <a:cs typeface="Calibri Light" charset="0"/>
              </a:rPr>
              <a:t>Inference</a:t>
            </a:r>
            <a:endParaRPr sz="3366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311775" y="2422532"/>
            <a:ext cx="8520451" cy="792586"/>
          </a:xfrm>
          <a:prstGeom prst="rect">
            <a:avLst/>
          </a:prstGeom>
        </p:spPr>
        <p:txBody>
          <a:bodyPr spcFirstLastPara="1" vert="horz" wrap="square" lIns="91423" tIns="91423" rIns="91423" bIns="91423" rtlCol="0" anchor="t" anchorCtr="0">
            <a:noAutofit/>
          </a:bodyPr>
          <a:lstStyle/>
          <a:p>
            <a:pPr marL="0" indent="0" algn="ctr">
              <a:buSzPts val="1100"/>
              <a:buNone/>
            </a:pPr>
            <a:r>
              <a:rPr lang="en-US" b="1" dirty="0"/>
              <a:t>Nikolay Malkin, Salem </a:t>
            </a:r>
            <a:r>
              <a:rPr lang="en-US" b="1" dirty="0" err="1"/>
              <a:t>Lahlou</a:t>
            </a:r>
            <a:r>
              <a:rPr lang="en-US" b="1" dirty="0"/>
              <a:t>, Tristan </a:t>
            </a:r>
            <a:r>
              <a:rPr lang="en-US" b="1" dirty="0" err="1"/>
              <a:t>Deleu</a:t>
            </a:r>
            <a:r>
              <a:rPr lang="en-US" b="1" dirty="0"/>
              <a:t>, Xu Ji, Edward Hu, Katie Everett, </a:t>
            </a:r>
            <a:r>
              <a:rPr lang="en-US" b="1" dirty="0" err="1"/>
              <a:t>Dinghuai</a:t>
            </a:r>
            <a:r>
              <a:rPr lang="en-US" b="1" dirty="0"/>
              <a:t> Zhang, Yoshua Bengio</a:t>
            </a:r>
            <a:endParaRPr dirty="0"/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3">
            <a:alphaModFix/>
          </a:blip>
          <a:srcRect l="28181" r="32403" b="27530"/>
          <a:stretch/>
        </p:blipFill>
        <p:spPr>
          <a:xfrm>
            <a:off x="7610950" y="2920989"/>
            <a:ext cx="1047550" cy="12397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2591566" y="1911338"/>
            <a:ext cx="4099199" cy="43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19"/>
            <a:r>
              <a:rPr lang="fr-FR" sz="2226" dirty="0" err="1"/>
              <a:t>arXiv</a:t>
            </a:r>
            <a:r>
              <a:rPr lang="fr-FR" sz="2226" dirty="0"/>
              <a:t>:</a:t>
            </a:r>
            <a:r>
              <a:rPr lang="is-IS" sz="2226" dirty="0"/>
              <a:t>2201.13259 / ICLR 2023 </a:t>
            </a:r>
            <a:endParaRPr lang="fr-FR" sz="2226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l="22706" t="28616" r="20747" b="25625"/>
          <a:stretch/>
        </p:blipFill>
        <p:spPr>
          <a:xfrm>
            <a:off x="595357" y="2959783"/>
            <a:ext cx="1014537" cy="12630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46312" t="10185" r="8681" b="46296"/>
          <a:stretch/>
        </p:blipFill>
        <p:spPr>
          <a:xfrm>
            <a:off x="1720337" y="2921223"/>
            <a:ext cx="1001065" cy="12855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l="7051" r="9397"/>
          <a:stretch/>
        </p:blipFill>
        <p:spPr>
          <a:xfrm>
            <a:off x="2725440" y="2955876"/>
            <a:ext cx="1006697" cy="120488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/>
          <a:srcRect r="3672"/>
          <a:stretch/>
        </p:blipFill>
        <p:spPr>
          <a:xfrm>
            <a:off x="3724581" y="3060835"/>
            <a:ext cx="1021808" cy="106090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/>
          <a:srcRect l="7423" r="8212"/>
          <a:stretch/>
        </p:blipFill>
        <p:spPr>
          <a:xfrm>
            <a:off x="4731836" y="3021822"/>
            <a:ext cx="965146" cy="113893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/>
          <a:srcRect l="3381" r="5333"/>
          <a:stretch/>
        </p:blipFill>
        <p:spPr>
          <a:xfrm>
            <a:off x="6553572" y="3021822"/>
            <a:ext cx="883653" cy="1138935"/>
          </a:xfrm>
          <a:prstGeom prst="rect">
            <a:avLst/>
          </a:prstGeom>
        </p:spPr>
      </p:pic>
      <p:pic>
        <p:nvPicPr>
          <p:cNvPr id="23554" name="Picture 2" descr="atie Everet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2863" r="13560" b="29326"/>
          <a:stretch/>
        </p:blipFill>
        <p:spPr bwMode="auto">
          <a:xfrm>
            <a:off x="5696981" y="3075706"/>
            <a:ext cx="858009" cy="10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728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8977-25B6-E69A-8233-976BE1A8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Amortizing intractable inference in LLMs with </a:t>
            </a:r>
            <a:r>
              <a:rPr lang="en-US" sz="3600" dirty="0" err="1"/>
              <a:t>GFlowNets</a:t>
            </a:r>
            <a:r>
              <a:rPr lang="en-US" sz="3600" dirty="0"/>
              <a:t> </a:t>
            </a:r>
            <a:r>
              <a:rPr lang="en-US" sz="1600" i="1" dirty="0"/>
              <a:t>(Hu et al ICLR 2024)</a:t>
            </a:r>
            <a:endParaRPr lang="en-US" sz="36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93E80-CC58-DEF0-4933-51C6602D3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392683"/>
            <a:ext cx="7656771" cy="124003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16333-4C69-CA23-C321-C8321EC71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20711"/>
            <a:ext cx="8837994" cy="1922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562A1-D248-7A5C-E6BF-3DC4B87CDC63}"/>
              </a:ext>
            </a:extLst>
          </p:cNvPr>
          <p:cNvSpPr txBox="1"/>
          <p:nvPr/>
        </p:nvSpPr>
        <p:spPr>
          <a:xfrm>
            <a:off x="3599234" y="1215330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>
                <a:solidFill>
                  <a:schemeClr val="accent4"/>
                </a:solidFill>
              </a:rPr>
              <a:t>CoT</a:t>
            </a:r>
            <a:endParaRPr lang="en-CA" b="1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6CB580-871D-F5F1-F0EA-12C1297895D4}"/>
              </a:ext>
            </a:extLst>
          </p:cNvPr>
          <p:cNvSpPr txBox="1"/>
          <p:nvPr/>
        </p:nvSpPr>
        <p:spPr>
          <a:xfrm>
            <a:off x="1507787" y="2176462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>
                <a:solidFill>
                  <a:schemeClr val="accent4"/>
                </a:solidFill>
              </a:rPr>
              <a:t>CoT</a:t>
            </a:r>
            <a:endParaRPr lang="en-CA" b="1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B3150-6B5B-50F4-A625-78C5C1DD633A}"/>
              </a:ext>
            </a:extLst>
          </p:cNvPr>
          <p:cNvSpPr txBox="1"/>
          <p:nvPr/>
        </p:nvSpPr>
        <p:spPr>
          <a:xfrm>
            <a:off x="5220956" y="2227954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>
                <a:solidFill>
                  <a:schemeClr val="accent4"/>
                </a:solidFill>
              </a:rPr>
              <a:t>CoT</a:t>
            </a:r>
            <a:endParaRPr lang="en-CA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89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numéro de diapositive 2">
            <a:extLst>
              <a:ext uri="{FF2B5EF4-FFF2-40B4-BE49-F238E27FC236}">
                <a16:creationId xmlns:a16="http://schemas.microsoft.com/office/drawing/2014/main" id="{A1323CE0-7415-6149-AB0E-0D8DDE089026}"/>
              </a:ext>
            </a:extLst>
          </p:cNvPr>
          <p:cNvSpPr txBox="1">
            <a:spLocks/>
          </p:cNvSpPr>
          <p:nvPr/>
        </p:nvSpPr>
        <p:spPr>
          <a:xfrm>
            <a:off x="8230507" y="4817562"/>
            <a:ext cx="430336" cy="13918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1507410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704" algn="l" defTabSz="1507410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410" algn="l" defTabSz="1507410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115" algn="l" defTabSz="1507410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4819" algn="l" defTabSz="1507410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8525" algn="l" defTabSz="1507410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2230" algn="l" defTabSz="1507410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5936" algn="l" defTabSz="1507410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29640" algn="l" defTabSz="1507410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DD136B-64FC-6A41-8A4B-BCAFB6CA4887}" type="slidenum">
              <a:rPr lang="en-CA" sz="637">
                <a:solidFill>
                  <a:srgbClr val="000000"/>
                </a:solidFill>
                <a:latin typeface="HK Grotesk" pitchFamily="2" charset="77"/>
              </a:rPr>
              <a:pPr algn="r"/>
              <a:t>25</a:t>
            </a:fld>
            <a:endParaRPr lang="en-CA" sz="637" dirty="0">
              <a:solidFill>
                <a:srgbClr val="000000"/>
              </a:solidFill>
              <a:latin typeface="HK Grotesk" pitchFamily="2" charset="77"/>
            </a:endParaRP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110751DC-BE45-CD4A-95D1-80C29D724785}"/>
              </a:ext>
            </a:extLst>
          </p:cNvPr>
          <p:cNvSpPr txBox="1">
            <a:spLocks/>
          </p:cNvSpPr>
          <p:nvPr/>
        </p:nvSpPr>
        <p:spPr>
          <a:xfrm>
            <a:off x="489114" y="1151188"/>
            <a:ext cx="7741393" cy="23049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507663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360000" algn="l" defTabSz="1507663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578" indent="-376916" algn="l" defTabSz="1507663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410" indent="-376916" algn="l" defTabSz="1507663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241" indent="-376916" algn="l" defTabSz="1507663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072" indent="-376916" algn="l" defTabSz="1507663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904" indent="-376916" algn="l" defTabSz="1507663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3735" indent="-376916" algn="l" defTabSz="1507663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7567" indent="-376916" algn="l" defTabSz="1507663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637" dirty="0">
                <a:solidFill>
                  <a:srgbClr val="000000"/>
                </a:solidFill>
                <a:latin typeface="HK Grotesk" pitchFamily="2" charset="77"/>
              </a:rPr>
              <a:t>Generate a causal graph G sequentially while satisfying </a:t>
            </a:r>
            <a:r>
              <a:rPr lang="en-CA" sz="1637" dirty="0" err="1">
                <a:solidFill>
                  <a:srgbClr val="000000"/>
                </a:solidFill>
                <a:latin typeface="HK Grotesk" pitchFamily="2" charset="77"/>
              </a:rPr>
              <a:t>DAGness</a:t>
            </a:r>
            <a:r>
              <a:rPr lang="en-CA" sz="1637" dirty="0">
                <a:solidFill>
                  <a:srgbClr val="000000"/>
                </a:solidFill>
                <a:latin typeface="HK Grotesk" pitchFamily="2" charset="77"/>
              </a:rPr>
              <a:t> constraints exactly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637" dirty="0">
                <a:solidFill>
                  <a:srgbClr val="000000"/>
                </a:solidFill>
                <a:latin typeface="HK Grotesk" pitchFamily="2" charset="77"/>
                <a:sym typeface="Wingdings"/>
              </a:rPr>
              <a:t>Generate parameters | G</a:t>
            </a:r>
            <a:endParaRPr lang="en-CA" sz="1456" dirty="0">
              <a:solidFill>
                <a:srgbClr val="000000"/>
              </a:solidFill>
              <a:latin typeface="HK Grotesk" pitchFamily="2" charset="77"/>
              <a:sym typeface="Wingding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457" y="1875395"/>
            <a:ext cx="5575486" cy="294216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0064" y="162926"/>
            <a:ext cx="8209661" cy="623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>
              <a:buClrTx/>
            </a:pPr>
            <a:r>
              <a:rPr lang="en-CA" sz="1800" b="1" i="1" dirty="0" err="1">
                <a:solidFill>
                  <a:schemeClr val="accent5"/>
                </a:solidFill>
                <a:sym typeface="Helvetica"/>
              </a:rPr>
              <a:t>NeurIPS</a:t>
            </a:r>
            <a:r>
              <a:rPr lang="en-CA" sz="1800" b="1" i="1" dirty="0">
                <a:solidFill>
                  <a:schemeClr val="accent5"/>
                </a:solidFill>
                <a:sym typeface="Helvetica"/>
              </a:rPr>
              <a:t> 2023, </a:t>
            </a:r>
            <a:r>
              <a:rPr lang="en-CA" sz="1800" b="1" i="1" dirty="0" err="1">
                <a:solidFill>
                  <a:schemeClr val="accent5"/>
                </a:solidFill>
                <a:sym typeface="Helvetica"/>
              </a:rPr>
              <a:t>Deleu</a:t>
            </a:r>
            <a:r>
              <a:rPr lang="en-CA" sz="1800" b="1" i="1" dirty="0">
                <a:solidFill>
                  <a:schemeClr val="accent5"/>
                </a:solidFill>
                <a:sym typeface="Helvetica"/>
              </a:rPr>
              <a:t> et al,</a:t>
            </a:r>
          </a:p>
          <a:p>
            <a:pPr latinLnBrk="0" hangingPunct="0"/>
            <a:r>
              <a:rPr lang="en-CA" sz="1800" b="1" dirty="0"/>
              <a:t>Joint Bayesian Inference of Causal Graph and Parameters with a </a:t>
            </a:r>
            <a:r>
              <a:rPr lang="en-CA" sz="1800" b="1" dirty="0" err="1"/>
              <a:t>GFlowNet</a:t>
            </a:r>
            <a:endParaRPr lang="en-CA" sz="1800" b="1" dirty="0">
              <a:solidFill>
                <a:schemeClr val="accent1"/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5818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A0A1C-AB28-8969-2D25-7382AE1A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1431131"/>
          </a:xfrm>
        </p:spPr>
        <p:txBody>
          <a:bodyPr/>
          <a:lstStyle/>
          <a:p>
            <a:r>
              <a:rPr lang="en-US" dirty="0"/>
              <a:t>Trusting predicted probabilities: Estimating the error distribution around predicted harm probabilities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A3925-A85F-F5B4-A4E7-2045AA13C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US" sz="1600" dirty="0"/>
              <a:t>How to estimate a </a:t>
            </a:r>
            <a:r>
              <a:rPr lang="en-US" sz="1600" b="1" dirty="0">
                <a:solidFill>
                  <a:schemeClr val="accent4"/>
                </a:solidFill>
              </a:rPr>
              <a:t>confidence interval around predicted harm probabilities due to finite computational resources</a:t>
            </a:r>
            <a:r>
              <a:rPr lang="en-US" sz="1600" dirty="0"/>
              <a:t> used to train the predictor (or finite sampling)?</a:t>
            </a:r>
          </a:p>
          <a:p>
            <a:pPr marL="152400" indent="0">
              <a:buNone/>
            </a:pPr>
            <a:endParaRPr lang="en-US" sz="1600" dirty="0"/>
          </a:p>
          <a:p>
            <a:pPr marL="152400" indent="0">
              <a:buNone/>
            </a:pPr>
            <a:endParaRPr lang="en-US" sz="1600" dirty="0"/>
          </a:p>
          <a:p>
            <a:pPr marL="152400" indent="0">
              <a:buNone/>
            </a:pPr>
            <a:r>
              <a:rPr lang="en-US" sz="1600" dirty="0"/>
              <a:t>Use the distribution of losses to infer a distribution over individual prediction errors due to computational uncertainty.</a:t>
            </a:r>
          </a:p>
          <a:p>
            <a:pPr marL="152400" indent="0">
              <a:buNone/>
            </a:pPr>
            <a:endParaRPr lang="en-US" sz="1600" dirty="0"/>
          </a:p>
          <a:p>
            <a:pPr marL="152400" indent="0">
              <a:buNone/>
            </a:pPr>
            <a:endParaRPr lang="en-US" sz="1600" dirty="0"/>
          </a:p>
          <a:p>
            <a:pPr marL="152400" indent="0">
              <a:buNone/>
            </a:pPr>
            <a:r>
              <a:rPr lang="en-US" sz="1600" dirty="0"/>
              <a:t>This could be used to obtain a </a:t>
            </a:r>
            <a:r>
              <a:rPr lang="en-US" sz="1600" i="1" dirty="0">
                <a:solidFill>
                  <a:schemeClr val="accent4"/>
                </a:solidFill>
              </a:rPr>
              <a:t>more reliable and conservative guar</a:t>
            </a:r>
            <a:r>
              <a:rPr lang="en-US" sz="1600" i="1" dirty="0">
                <a:solidFill>
                  <a:srgbClr val="FF0000"/>
                </a:solidFill>
              </a:rPr>
              <a:t>drail</a:t>
            </a:r>
            <a:r>
              <a:rPr lang="en-US" sz="1600" dirty="0"/>
              <a:t> that takes into account the fact that any ML predictor will be imperfect simply due to bounded computations (size of neural net, time to train it).</a:t>
            </a:r>
          </a:p>
          <a:p>
            <a:pPr marL="152400" indent="0"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5E96E-07C8-119C-9413-B6A7B49869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26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659157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4E295-5D66-62AE-CB11-F176D9254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2360-A2E0-A7C8-7BC2-B0B35831B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05" y="80782"/>
            <a:ext cx="8478980" cy="1191065"/>
          </a:xfrm>
        </p:spPr>
        <p:txBody>
          <a:bodyPr/>
          <a:lstStyle/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2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Predicting observed variables is not sufficient to obtain a trustworthy AI: the ELK challenge</a:t>
            </a:r>
            <a:endParaRPr lang="en-CA" sz="4000" b="1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6F874-A201-4B06-79EC-57C65BD05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303" y="1460397"/>
            <a:ext cx="8154784" cy="3065421"/>
          </a:xfrm>
        </p:spPr>
        <p:txBody>
          <a:bodyPr/>
          <a:lstStyle/>
          <a:p>
            <a:r>
              <a:rPr lang="en-US" sz="1800" dirty="0">
                <a:sym typeface="Wingdings" pitchFamily="2" charset="2"/>
              </a:rPr>
              <a:t>Why isn’t a text completion AI not trustworthy?</a:t>
            </a:r>
          </a:p>
          <a:p>
            <a:endParaRPr lang="en-US" sz="1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A human might have answered deceptively: </a:t>
            </a:r>
            <a:r>
              <a:rPr lang="en-US" sz="1800" b="1" i="1" dirty="0">
                <a:sym typeface="Wingdings" pitchFamily="2" charset="2"/>
              </a:rPr>
              <a:t>motivated cognition</a:t>
            </a:r>
          </a:p>
          <a:p>
            <a:endParaRPr lang="en-US" sz="1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ELK = Eliciting Latent Knowledge challenge</a:t>
            </a:r>
          </a:p>
          <a:p>
            <a:endParaRPr lang="en-US" sz="1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It is insufficient to predict observed data</a:t>
            </a:r>
          </a:p>
          <a:p>
            <a:endParaRPr lang="en-US" sz="1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Instead </a:t>
            </a:r>
            <a:r>
              <a:rPr lang="en-US" sz="1800" b="1" dirty="0">
                <a:sym typeface="Wingdings" pitchFamily="2" charset="2"/>
              </a:rPr>
              <a:t>elicit truthful causes and justifications </a:t>
            </a:r>
            <a:r>
              <a:rPr lang="en-US" sz="1800" dirty="0">
                <a:sym typeface="Wingdings" pitchFamily="2" charset="2"/>
              </a:rPr>
              <a:t>of observed data </a:t>
            </a:r>
            <a:endParaRPr lang="en-US" sz="2000" dirty="0">
              <a:solidFill>
                <a:schemeClr val="tx1"/>
              </a:solidFill>
              <a:sym typeface="Wingdings" pitchFamily="2" charset="2"/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B751B-379C-1370-46E7-E9C04B642A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27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4188465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8EE7C4-D4DC-8EEF-A587-6A3A97893A62}"/>
              </a:ext>
            </a:extLst>
          </p:cNvPr>
          <p:cNvSpPr/>
          <p:nvPr/>
        </p:nvSpPr>
        <p:spPr>
          <a:xfrm>
            <a:off x="7229322" y="2191693"/>
            <a:ext cx="976003" cy="877147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1E8C821-8D77-DD77-9833-CF935E28F206}"/>
              </a:ext>
            </a:extLst>
          </p:cNvPr>
          <p:cNvSpPr/>
          <p:nvPr/>
        </p:nvSpPr>
        <p:spPr>
          <a:xfrm>
            <a:off x="5258475" y="1478621"/>
            <a:ext cx="1315046" cy="1015632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37A01CB-1186-DF26-A393-83D323D4BDF4}"/>
              </a:ext>
            </a:extLst>
          </p:cNvPr>
          <p:cNvSpPr/>
          <p:nvPr/>
        </p:nvSpPr>
        <p:spPr>
          <a:xfrm>
            <a:off x="5632057" y="3649508"/>
            <a:ext cx="2508531" cy="614995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A0A1C-AB28-8969-2D25-7382AE1A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1015632"/>
          </a:xfrm>
        </p:spPr>
        <p:txBody>
          <a:bodyPr/>
          <a:lstStyle/>
          <a:p>
            <a:r>
              <a:rPr lang="en-US" dirty="0"/>
              <a:t>Tackling the ELK challenge, latent truth and trustworthiness of AI?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A3925-A85F-F5B4-A4E7-2045AA13C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890" y="1234050"/>
            <a:ext cx="4369699" cy="3508330"/>
          </a:xfrm>
        </p:spPr>
        <p:txBody>
          <a:bodyPr/>
          <a:lstStyle/>
          <a:p>
            <a:pPr marL="152400" indent="0">
              <a:buNone/>
            </a:pPr>
            <a:r>
              <a:rPr lang="en-US" sz="1400" dirty="0"/>
              <a:t>AI with </a:t>
            </a:r>
            <a:r>
              <a:rPr lang="en-US" sz="1400" b="1" dirty="0">
                <a:solidFill>
                  <a:schemeClr val="accent4"/>
                </a:solidFill>
              </a:rPr>
              <a:t>interpretable latent (causal) explanatory variables </a:t>
            </a:r>
            <a:r>
              <a:rPr lang="en-US" sz="1400" dirty="0"/>
              <a:t>= logical statements?</a:t>
            </a:r>
          </a:p>
          <a:p>
            <a:pPr marL="152400" indent="0">
              <a:buNone/>
            </a:pPr>
            <a:endParaRPr lang="en-US" sz="1400" dirty="0"/>
          </a:p>
          <a:p>
            <a:pPr marL="152400" indent="0">
              <a:buNone/>
            </a:pPr>
            <a:r>
              <a:rPr lang="en-US" sz="1400" dirty="0"/>
              <a:t>Generative net samples explanations</a:t>
            </a:r>
          </a:p>
          <a:p>
            <a:pPr marL="152400" indent="0">
              <a:buNone/>
            </a:pPr>
            <a:endParaRPr lang="en-US" sz="1400" dirty="0"/>
          </a:p>
          <a:p>
            <a:pPr marL="152400" indent="0">
              <a:lnSpc>
                <a:spcPts val="800"/>
              </a:lnSpc>
              <a:buNone/>
            </a:pPr>
            <a:endParaRPr lang="en-US" sz="1400" dirty="0"/>
          </a:p>
          <a:p>
            <a:pPr marL="152400" indent="0">
              <a:buNone/>
            </a:pPr>
            <a:r>
              <a:rPr lang="en-US" sz="1400" dirty="0"/>
              <a:t>Observed data:</a:t>
            </a:r>
          </a:p>
          <a:p>
            <a:pPr marL="152400" indent="0">
              <a:buNone/>
            </a:pPr>
            <a:r>
              <a:rPr lang="en-US" sz="1400" dirty="0"/>
              <a:t>    “H said &lt;x&gt;”</a:t>
            </a:r>
          </a:p>
          <a:p>
            <a:pPr marL="152400" indent="0">
              <a:buNone/>
            </a:pPr>
            <a:endParaRPr lang="en-US" sz="1400" dirty="0"/>
          </a:p>
          <a:p>
            <a:pPr marL="152400" indent="0">
              <a:buNone/>
            </a:pPr>
            <a:r>
              <a:rPr lang="en-US" sz="1400" dirty="0"/>
              <a:t>Latent variables: </a:t>
            </a:r>
          </a:p>
          <a:p>
            <a:pPr marL="152400" indent="0">
              <a:buNone/>
            </a:pPr>
            <a:r>
              <a:rPr lang="en-US" sz="1400" dirty="0"/>
              <a:t>    “&lt;x&gt; is true”, </a:t>
            </a:r>
          </a:p>
          <a:p>
            <a:pPr marL="152400" indent="0">
              <a:buNone/>
            </a:pPr>
            <a:r>
              <a:rPr lang="en-US" sz="1400" dirty="0"/>
              <a:t>    “H meant &lt;x’&gt;”, </a:t>
            </a:r>
          </a:p>
          <a:p>
            <a:pPr marL="152400" indent="0">
              <a:buNone/>
            </a:pPr>
            <a:r>
              <a:rPr lang="en-US" sz="1400" dirty="0"/>
              <a:t>    “H has goal G”, etc.</a:t>
            </a:r>
          </a:p>
          <a:p>
            <a:pPr marL="152400" indent="0">
              <a:buNone/>
            </a:pPr>
            <a:endParaRPr lang="en-US" sz="1400" dirty="0"/>
          </a:p>
          <a:p>
            <a:pPr marL="15240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We can query latent statements probabilities P(“&lt;x&gt;” |…) directly</a:t>
            </a:r>
            <a:r>
              <a:rPr lang="en-US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5E96E-07C8-119C-9413-B6A7B49869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28</a:t>
            </a:fld>
            <a:endParaRPr lang="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EE955-4B76-26AE-8849-87F8F7CA9A8C}"/>
              </a:ext>
            </a:extLst>
          </p:cNvPr>
          <p:cNvSpPr txBox="1"/>
          <p:nvPr/>
        </p:nvSpPr>
        <p:spPr>
          <a:xfrm>
            <a:off x="5696794" y="3649508"/>
            <a:ext cx="250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says “I agree with you”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7C8207-E505-CC7B-68CC-5730CA19B120}"/>
              </a:ext>
            </a:extLst>
          </p:cNvPr>
          <p:cNvSpPr txBox="1"/>
          <p:nvPr/>
        </p:nvSpPr>
        <p:spPr>
          <a:xfrm>
            <a:off x="5440255" y="1501377"/>
            <a:ext cx="1235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wants to preserve itself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6AB00-D840-97AD-E3D9-C40B55D0C470}"/>
              </a:ext>
            </a:extLst>
          </p:cNvPr>
          <p:cNvSpPr txBox="1"/>
          <p:nvPr/>
        </p:nvSpPr>
        <p:spPr>
          <a:xfrm>
            <a:off x="7229323" y="2279377"/>
            <a:ext cx="1028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wants the job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925545-6E70-CFB6-6BD3-43B7A91B15A5}"/>
              </a:ext>
            </a:extLst>
          </p:cNvPr>
          <p:cNvSpPr txBox="1"/>
          <p:nvPr/>
        </p:nvSpPr>
        <p:spPr>
          <a:xfrm>
            <a:off x="5545412" y="2517009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latent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A741A-44C5-8FF8-B415-FD95017E2EA7}"/>
              </a:ext>
            </a:extLst>
          </p:cNvPr>
          <p:cNvSpPr txBox="1"/>
          <p:nvPr/>
        </p:nvSpPr>
        <p:spPr>
          <a:xfrm>
            <a:off x="7406180" y="186551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latent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B5443-2E88-5301-0F7C-F0B1D409B42B}"/>
              </a:ext>
            </a:extLst>
          </p:cNvPr>
          <p:cNvSpPr txBox="1"/>
          <p:nvPr/>
        </p:nvSpPr>
        <p:spPr>
          <a:xfrm>
            <a:off x="6573521" y="4269136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observed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9892C6-E68F-29E6-86DE-B8D18BEB4C39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573521" y="1978430"/>
            <a:ext cx="655801" cy="651837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6C6192-B1AF-514C-D629-D39A9FF830A6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6951060" y="3085924"/>
            <a:ext cx="749505" cy="563584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663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5D3D-996E-7929-9B91-31D904142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1015632"/>
          </a:xfrm>
        </p:spPr>
        <p:txBody>
          <a:bodyPr/>
          <a:lstStyle/>
          <a:p>
            <a:pPr algn="ctr"/>
            <a:r>
              <a:rPr lang="en-US" dirty="0"/>
              <a:t>From Chain-of-Thought to Explanation</a:t>
            </a:r>
            <a:br>
              <a:rPr lang="en-US" dirty="0"/>
            </a:br>
            <a:r>
              <a:rPr lang="en-US" dirty="0"/>
              <a:t>System 1 composition = System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C9971-DAD9-9EC3-7572-894C8E72E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/>
              <a:t>Why do we need an explanation?</a:t>
            </a:r>
          </a:p>
          <a:p>
            <a:endParaRPr lang="en-US" sz="2000" dirty="0"/>
          </a:p>
          <a:p>
            <a:r>
              <a:rPr lang="en-US" sz="2000" dirty="0"/>
              <a:t>Why direct intuitive Q(Y|X) prediction not good enough?</a:t>
            </a:r>
          </a:p>
          <a:p>
            <a:endParaRPr lang="en-US" sz="2000" dirty="0"/>
          </a:p>
          <a:p>
            <a:r>
              <a:rPr lang="en-US" sz="2000" dirty="0"/>
              <a:t>Consider explanation Z as </a:t>
            </a:r>
            <a:r>
              <a:rPr lang="en-US" sz="2000" b="1" dirty="0"/>
              <a:t>LATENT VARIABLE</a:t>
            </a:r>
          </a:p>
          <a:p>
            <a:endParaRPr lang="en-US" sz="2000" dirty="0"/>
          </a:p>
          <a:p>
            <a:pPr marL="152400" indent="0">
              <a:buNone/>
            </a:pPr>
            <a:r>
              <a:rPr lang="en-US" sz="2000" dirty="0"/>
              <a:t>	Q(Y|X) = sum over Z of Q(Y|Z,X) Q(Z|X)</a:t>
            </a:r>
          </a:p>
          <a:p>
            <a:endParaRPr lang="en-US" sz="2000" dirty="0"/>
          </a:p>
          <a:p>
            <a:r>
              <a:rPr lang="en-US" sz="2000" dirty="0"/>
              <a:t>Analogy with math sketch proof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0923F-B033-1B65-00D3-43E99D33ED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29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45845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71"/>
          <p:cNvGrpSpPr/>
          <p:nvPr/>
        </p:nvGrpSpPr>
        <p:grpSpPr>
          <a:xfrm>
            <a:off x="3517744" y="4221281"/>
            <a:ext cx="4646925" cy="741600"/>
            <a:chOff x="4677650" y="5248075"/>
            <a:chExt cx="6195900" cy="988800"/>
          </a:xfrm>
        </p:grpSpPr>
        <p:sp>
          <p:nvSpPr>
            <p:cNvPr id="544" name="Google Shape;544;p71"/>
            <p:cNvSpPr/>
            <p:nvPr/>
          </p:nvSpPr>
          <p:spPr>
            <a:xfrm>
              <a:off x="4677650" y="5248075"/>
              <a:ext cx="6195900" cy="98880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0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45" name="Google Shape;545;p7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67650" y="5353478"/>
              <a:ext cx="1548000" cy="778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6" name="Google Shape;546;p71"/>
            <p:cNvSpPr txBox="1"/>
            <p:nvPr/>
          </p:nvSpPr>
          <p:spPr>
            <a:xfrm>
              <a:off x="6415650" y="5353500"/>
              <a:ext cx="4227300" cy="77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>
                <a:buSzPts val="1900"/>
              </a:pPr>
              <a:r>
                <a:rPr lang="en-US" sz="1425">
                  <a:solidFill>
                    <a:schemeClr val="accent4"/>
                  </a:solidFill>
                  <a:highlight>
                    <a:schemeClr val="lt1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Aligned around the next COLM conference in MTL - Oct 7-10, 2025</a:t>
              </a:r>
              <a:endParaRPr sz="1425">
                <a:solidFill>
                  <a:schemeClr val="accent4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547" name="Google Shape;547;p71" title="IVADO_SemestreThematique_2025_AutonomousLLMAgents_Story_1080x1920_E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2866598" cy="5094092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71"/>
          <p:cNvSpPr txBox="1">
            <a:spLocks noGrp="1"/>
          </p:cNvSpPr>
          <p:nvPr>
            <p:ph type="subTitle" idx="4294967295"/>
          </p:nvPr>
        </p:nvSpPr>
        <p:spPr>
          <a:xfrm>
            <a:off x="3376050" y="1806975"/>
            <a:ext cx="5500800" cy="27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</a:pPr>
            <a:endParaRPr sz="1200">
              <a:solidFill>
                <a:schemeClr val="lt1"/>
              </a:solidFill>
            </a:endParaRPr>
          </a:p>
          <a:p>
            <a:pPr marL="342900" indent="-247650">
              <a:lnSpc>
                <a:spcPct val="115000"/>
              </a:lnSpc>
              <a:spcBef>
                <a:spcPts val="750"/>
              </a:spcBef>
              <a:buClr>
                <a:schemeClr val="lt1"/>
              </a:buClr>
              <a:buSzPts val="1600"/>
              <a:buChar char="●"/>
            </a:pPr>
            <a:r>
              <a:rPr lang="en-US" sz="1200" b="1">
                <a:solidFill>
                  <a:schemeClr val="lt1"/>
                </a:solidFill>
              </a:rPr>
              <a:t>Boot Camp : </a:t>
            </a:r>
            <a:r>
              <a:rPr lang="en-US" sz="1200">
                <a:solidFill>
                  <a:schemeClr val="lt1"/>
                </a:solidFill>
              </a:rPr>
              <a:t>The current state of agents </a:t>
            </a:r>
            <a:br>
              <a:rPr lang="en-US" sz="1200">
                <a:solidFill>
                  <a:schemeClr val="lt1"/>
                </a:solidFill>
              </a:rPr>
            </a:br>
            <a:r>
              <a:rPr lang="en-US" sz="1200">
                <a:solidFill>
                  <a:schemeClr val="lt1"/>
                </a:solidFill>
              </a:rPr>
              <a:t>(August 12 to 15, 2025)</a:t>
            </a:r>
            <a:endParaRPr sz="1200">
              <a:solidFill>
                <a:schemeClr val="lt1"/>
              </a:solidFill>
            </a:endParaRPr>
          </a:p>
          <a:p>
            <a:pPr marL="342900" indent="-247650">
              <a:lnSpc>
                <a:spcPct val="115000"/>
              </a:lnSpc>
              <a:spcBef>
                <a:spcPts val="750"/>
              </a:spcBef>
              <a:buClr>
                <a:schemeClr val="lt1"/>
              </a:buClr>
              <a:buSzPts val="1600"/>
              <a:buChar char="●"/>
            </a:pPr>
            <a:r>
              <a:rPr lang="en-US" sz="1200" b="1">
                <a:solidFill>
                  <a:schemeClr val="lt1"/>
                </a:solidFill>
              </a:rPr>
              <a:t>Workshop 1:</a:t>
            </a:r>
            <a:r>
              <a:rPr lang="en-US" sz="1200">
                <a:solidFill>
                  <a:schemeClr val="lt1"/>
                </a:solidFill>
              </a:rPr>
              <a:t> Assessing the capabilities and bottlenecks of agent research </a:t>
            </a:r>
            <a:br>
              <a:rPr lang="en-US" sz="1200">
                <a:solidFill>
                  <a:schemeClr val="lt1"/>
                </a:solidFill>
              </a:rPr>
            </a:br>
            <a:r>
              <a:rPr lang="en-US" sz="1200">
                <a:solidFill>
                  <a:schemeClr val="lt1"/>
                </a:solidFill>
              </a:rPr>
              <a:t>(October 3 to 6, 2025)</a:t>
            </a:r>
            <a:endParaRPr sz="1200">
              <a:solidFill>
                <a:schemeClr val="lt1"/>
              </a:solidFill>
            </a:endParaRPr>
          </a:p>
          <a:p>
            <a:pPr marL="342900" indent="-247650">
              <a:lnSpc>
                <a:spcPct val="115000"/>
              </a:lnSpc>
              <a:spcBef>
                <a:spcPts val="750"/>
              </a:spcBef>
              <a:spcAft>
                <a:spcPts val="750"/>
              </a:spcAft>
              <a:buClr>
                <a:schemeClr val="lt1"/>
              </a:buClr>
              <a:buSzPts val="1600"/>
              <a:buChar char="●"/>
            </a:pPr>
            <a:r>
              <a:rPr lang="en-US" sz="1200" b="1">
                <a:solidFill>
                  <a:schemeClr val="lt1"/>
                </a:solidFill>
              </a:rPr>
              <a:t>Workshop 2: </a:t>
            </a:r>
            <a:r>
              <a:rPr lang="en-US" sz="1200">
                <a:solidFill>
                  <a:schemeClr val="lt1"/>
                </a:solidFill>
              </a:rPr>
              <a:t>Assessing safety, mitigating risks, and building safe agents </a:t>
            </a:r>
            <a:br>
              <a:rPr lang="en-US" sz="1200">
                <a:solidFill>
                  <a:schemeClr val="lt1"/>
                </a:solidFill>
              </a:rPr>
            </a:br>
            <a:r>
              <a:rPr lang="en-US" sz="1200">
                <a:solidFill>
                  <a:schemeClr val="lt1"/>
                </a:solidFill>
              </a:rPr>
              <a:t>(November 17 to 21, 2025)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549" name="Google Shape;549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4896" y="620939"/>
            <a:ext cx="625583" cy="78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19424" y="620938"/>
            <a:ext cx="629699" cy="78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71"/>
          <p:cNvPicPr preferRelativeResize="0"/>
          <p:nvPr/>
        </p:nvPicPr>
        <p:blipFill rotWithShape="1">
          <a:blip r:embed="rId7">
            <a:alphaModFix/>
          </a:blip>
          <a:srcRect t="5357" b="5357"/>
          <a:stretch/>
        </p:blipFill>
        <p:spPr>
          <a:xfrm>
            <a:off x="4732536" y="620939"/>
            <a:ext cx="629698" cy="78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71"/>
          <p:cNvPicPr preferRelativeResize="0"/>
          <p:nvPr/>
        </p:nvPicPr>
        <p:blipFill rotWithShape="1">
          <a:blip r:embed="rId8">
            <a:alphaModFix/>
          </a:blip>
          <a:srcRect t="3051" b="3051"/>
          <a:stretch/>
        </p:blipFill>
        <p:spPr>
          <a:xfrm>
            <a:off x="5454235" y="622731"/>
            <a:ext cx="629698" cy="78713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71"/>
          <p:cNvSpPr txBox="1"/>
          <p:nvPr/>
        </p:nvSpPr>
        <p:spPr>
          <a:xfrm>
            <a:off x="3223013" y="1379100"/>
            <a:ext cx="717525" cy="21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525"/>
              </a:spcBef>
              <a:spcAft>
                <a:spcPts val="975"/>
              </a:spcAft>
              <a:buSzPts val="1500"/>
            </a:pP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Siva Reddy</a:t>
            </a:r>
            <a:b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IVADO / McGill U.</a:t>
            </a:r>
            <a:endParaRPr sz="750">
              <a:solidFill>
                <a:srgbClr val="60646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4" name="Google Shape;554;p71"/>
          <p:cNvSpPr txBox="1"/>
          <p:nvPr/>
        </p:nvSpPr>
        <p:spPr>
          <a:xfrm>
            <a:off x="3813422" y="1369814"/>
            <a:ext cx="1041525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525"/>
              </a:spcBef>
              <a:spcAft>
                <a:spcPts val="975"/>
              </a:spcAft>
              <a:buSzPts val="1500"/>
            </a:pP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Yoshua Bengio</a:t>
            </a:r>
            <a:b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IVADO / UdeM </a:t>
            </a:r>
            <a:endParaRPr sz="750">
              <a:solidFill>
                <a:srgbClr val="60646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5" name="Google Shape;555;p71"/>
          <p:cNvSpPr txBox="1"/>
          <p:nvPr/>
        </p:nvSpPr>
        <p:spPr>
          <a:xfrm>
            <a:off x="5445648" y="1393476"/>
            <a:ext cx="625725" cy="21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525"/>
              </a:spcBef>
              <a:spcAft>
                <a:spcPts val="975"/>
              </a:spcAft>
              <a:buSzPts val="1500"/>
            </a:pP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Yu Su</a:t>
            </a:r>
            <a:b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Ohio State</a:t>
            </a:r>
            <a:endParaRPr sz="750">
              <a:solidFill>
                <a:srgbClr val="60646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6" name="Google Shape;556;p71"/>
          <p:cNvSpPr txBox="1"/>
          <p:nvPr/>
        </p:nvSpPr>
        <p:spPr>
          <a:xfrm>
            <a:off x="4563129" y="1387379"/>
            <a:ext cx="1041525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525"/>
              </a:spcBef>
              <a:spcAft>
                <a:spcPts val="975"/>
              </a:spcAft>
              <a:buSzPts val="1500"/>
            </a:pP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Dawn Song</a:t>
            </a:r>
            <a:b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Berkeley </a:t>
            </a:r>
            <a:endParaRPr sz="750">
              <a:solidFill>
                <a:srgbClr val="60646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7" name="Google Shape;557;p71"/>
          <p:cNvPicPr preferRelativeResize="0"/>
          <p:nvPr/>
        </p:nvPicPr>
        <p:blipFill rotWithShape="1">
          <a:blip r:embed="rId9">
            <a:alphaModFix/>
          </a:blip>
          <a:srcRect l="16733" r="16733"/>
          <a:stretch/>
        </p:blipFill>
        <p:spPr>
          <a:xfrm>
            <a:off x="6157124" y="622731"/>
            <a:ext cx="629698" cy="787129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71"/>
          <p:cNvSpPr txBox="1"/>
          <p:nvPr/>
        </p:nvSpPr>
        <p:spPr>
          <a:xfrm>
            <a:off x="6148538" y="1393476"/>
            <a:ext cx="625725" cy="21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525"/>
              </a:spcBef>
              <a:spcAft>
                <a:spcPts val="975"/>
              </a:spcAft>
              <a:buSzPts val="1500"/>
            </a:pP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Alane Suhr</a:t>
            </a:r>
            <a:b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Berkeley</a:t>
            </a:r>
            <a:endParaRPr sz="750">
              <a:solidFill>
                <a:srgbClr val="60646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9" name="Google Shape;559;p71"/>
          <p:cNvPicPr preferRelativeResize="0"/>
          <p:nvPr/>
        </p:nvPicPr>
        <p:blipFill rotWithShape="1">
          <a:blip r:embed="rId10">
            <a:alphaModFix/>
          </a:blip>
          <a:srcRect l="10339" t="3956" r="20727" b="27111"/>
          <a:stretch/>
        </p:blipFill>
        <p:spPr>
          <a:xfrm>
            <a:off x="6868514" y="622731"/>
            <a:ext cx="629697" cy="787128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71"/>
          <p:cNvSpPr txBox="1"/>
          <p:nvPr/>
        </p:nvSpPr>
        <p:spPr>
          <a:xfrm>
            <a:off x="6859927" y="1393476"/>
            <a:ext cx="625725" cy="21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525"/>
              </a:spcBef>
              <a:spcAft>
                <a:spcPts val="975"/>
              </a:spcAft>
              <a:buSzPts val="1500"/>
            </a:pP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Chris Pal</a:t>
            </a:r>
            <a:b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IVADO / Poly</a:t>
            </a:r>
            <a:endParaRPr sz="750"/>
          </a:p>
        </p:txBody>
      </p:sp>
      <p:sp>
        <p:nvSpPr>
          <p:cNvPr id="561" name="Google Shape;561;p71"/>
          <p:cNvSpPr txBox="1"/>
          <p:nvPr/>
        </p:nvSpPr>
        <p:spPr>
          <a:xfrm>
            <a:off x="3314888" y="230606"/>
            <a:ext cx="47475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900"/>
            </a:pPr>
            <a:r>
              <a:rPr lang="en-US" sz="1425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Scientific Organizing Committee</a:t>
            </a:r>
            <a:endParaRPr sz="1425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2" name="Google Shape;562;p71" title="victor.jpg"/>
          <p:cNvPicPr preferRelativeResize="0"/>
          <p:nvPr/>
        </p:nvPicPr>
        <p:blipFill rotWithShape="1">
          <a:blip r:embed="rId11">
            <a:alphaModFix/>
          </a:blip>
          <a:srcRect l="23719" t="5314" r="28992" b="35573"/>
          <a:stretch/>
        </p:blipFill>
        <p:spPr>
          <a:xfrm>
            <a:off x="7588483" y="620944"/>
            <a:ext cx="629699" cy="78712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1"/>
          <p:cNvSpPr txBox="1"/>
          <p:nvPr/>
        </p:nvSpPr>
        <p:spPr>
          <a:xfrm>
            <a:off x="7579898" y="1391689"/>
            <a:ext cx="625725" cy="21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525"/>
              </a:spcBef>
              <a:spcAft>
                <a:spcPts val="975"/>
              </a:spcAft>
              <a:buSzPts val="1500"/>
            </a:pP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Victor Zhong</a:t>
            </a:r>
            <a:b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75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Waterloo</a:t>
            </a:r>
            <a:endParaRPr sz="750">
              <a:solidFill>
                <a:srgbClr val="60646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4F893-48C1-9C52-078E-6E7A6A343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1015632"/>
          </a:xfrm>
        </p:spPr>
        <p:txBody>
          <a:bodyPr/>
          <a:lstStyle/>
          <a:p>
            <a:r>
              <a:rPr lang="en-CA" dirty="0"/>
              <a:t>Why would the explanations remain </a:t>
            </a:r>
            <a:r>
              <a:rPr lang="en-CA" dirty="0" err="1"/>
              <a:t>intepretable</a:t>
            </a:r>
            <a:r>
              <a:rPr lang="en-CA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9BC0B-4523-5200-BBED-A08CCE30B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600" dirty="0"/>
              <a:t>Sharing of parameters and token embeddings</a:t>
            </a:r>
          </a:p>
          <a:p>
            <a:endParaRPr lang="en-CA" sz="1600" dirty="0"/>
          </a:p>
          <a:p>
            <a:endParaRPr lang="en-CA" sz="1600" dirty="0"/>
          </a:p>
          <a:p>
            <a:r>
              <a:rPr lang="en-CA" sz="1600" dirty="0"/>
              <a:t>Distribution of word sequences should be regularized </a:t>
            </a:r>
            <a:r>
              <a:rPr lang="en-CA" sz="1600"/>
              <a:t>to be close </a:t>
            </a:r>
            <a:r>
              <a:rPr lang="en-CA" sz="1600" dirty="0"/>
              <a:t>enough to natural language distribution</a:t>
            </a:r>
          </a:p>
          <a:p>
            <a:endParaRPr lang="en-CA" sz="1600" dirty="0"/>
          </a:p>
          <a:p>
            <a:endParaRPr lang="en-CA" sz="1600" dirty="0"/>
          </a:p>
          <a:p>
            <a:r>
              <a:rPr lang="en-CA" sz="1600" dirty="0"/>
              <a:t>An independently trained AI agent should be able to take advantage of the explanation to improve its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D0F37-5122-EE6F-C2B1-C7F88A9B4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30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3241039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2F568-985A-9036-A38E-F49F899D3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88A54-DE41-F526-77D6-9CDADF15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1015632"/>
          </a:xfrm>
        </p:spPr>
        <p:txBody>
          <a:bodyPr/>
          <a:lstStyle/>
          <a:p>
            <a:pPr algn="ctr"/>
            <a:r>
              <a:rPr lang="en-US" dirty="0"/>
              <a:t>From Chain-of-Thought to Explanation</a:t>
            </a:r>
            <a:br>
              <a:rPr lang="en-US" dirty="0"/>
            </a:br>
            <a:r>
              <a:rPr lang="en-US" dirty="0"/>
              <a:t>Uncertainty Reduction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0918B-C13E-4FCB-E9F4-2BC1BC122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1377214"/>
            <a:ext cx="7894800" cy="3389186"/>
          </a:xfrm>
        </p:spPr>
        <p:txBody>
          <a:bodyPr/>
          <a:lstStyle/>
          <a:p>
            <a:r>
              <a:rPr lang="en-US" sz="1600" dirty="0"/>
              <a:t>The problem is that </a:t>
            </a:r>
            <a:r>
              <a:rPr lang="en-US" sz="1600" b="1" dirty="0"/>
              <a:t>LHS not = RHS</a:t>
            </a:r>
          </a:p>
          <a:p>
            <a:endParaRPr lang="en-US" sz="1600" dirty="0"/>
          </a:p>
          <a:p>
            <a:pPr marL="152400" indent="0">
              <a:buNone/>
            </a:pPr>
            <a:r>
              <a:rPr lang="en-US" sz="1600" dirty="0"/>
              <a:t>	Q(Y|X) </a:t>
            </a:r>
            <a:r>
              <a:rPr lang="en-US" sz="1800" b="1" dirty="0"/>
              <a:t>only approximates </a:t>
            </a:r>
            <a:r>
              <a:rPr lang="en-US" sz="1600" dirty="0"/>
              <a:t>sum over Z of Q(Y|Z,X) Q(Z|X)</a:t>
            </a:r>
          </a:p>
          <a:p>
            <a:endParaRPr lang="en-US" sz="1600" dirty="0"/>
          </a:p>
          <a:p>
            <a:r>
              <a:rPr lang="en-US" sz="1600" dirty="0"/>
              <a:t>The </a:t>
            </a:r>
            <a:r>
              <a:rPr lang="en-US" sz="1600" b="1" dirty="0"/>
              <a:t>argument decreases our uncertainty </a:t>
            </a:r>
            <a:r>
              <a:rPr lang="en-US" sz="1600" dirty="0"/>
              <a:t>about Q(Y|X)</a:t>
            </a:r>
          </a:p>
          <a:p>
            <a:endParaRPr lang="en-US" sz="1600" dirty="0"/>
          </a:p>
          <a:p>
            <a:r>
              <a:rPr lang="en-US" sz="1600" dirty="0"/>
              <a:t>Even a single argument suffices</a:t>
            </a:r>
          </a:p>
          <a:p>
            <a:endParaRPr lang="en-US" sz="1600" dirty="0"/>
          </a:p>
          <a:p>
            <a:r>
              <a:rPr lang="en-US" sz="1600" dirty="0"/>
              <a:t>If Q(Y|Z,X) Q(Z|X) is larger than Q(Y|X) then the system 1 prediction Q(Y|X) should be revised using the system 2 argument Q(Y|Z,X) Q(Z|X) and be used as a TEACHER: system 2 = training signal for system 1 </a:t>
            </a:r>
          </a:p>
          <a:p>
            <a:endParaRPr lang="en-US" sz="1600" dirty="0"/>
          </a:p>
          <a:p>
            <a:r>
              <a:rPr lang="en-US" sz="1600" dirty="0"/>
              <a:t>Train Q as latent variable model, </a:t>
            </a:r>
            <a:r>
              <a:rPr lang="en-US" sz="1600" b="1" dirty="0"/>
              <a:t>EM-</a:t>
            </a:r>
            <a:r>
              <a:rPr lang="en-US" sz="1600" b="1" dirty="0" err="1"/>
              <a:t>GFlowNet</a:t>
            </a:r>
            <a:endParaRPr lang="en-US" sz="1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0BA7D-9AB7-9EBB-8C68-18A1A30530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31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671537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2676-C6D2-5EF4-3776-A334844A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600134"/>
          </a:xfrm>
        </p:spPr>
        <p:txBody>
          <a:bodyPr/>
          <a:lstStyle/>
          <a:p>
            <a:r>
              <a:rPr lang="en-CA" dirty="0"/>
              <a:t>Asymptotic guarantees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4395B-4C3A-0AF5-FE88-F5B46E620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CA" sz="1800" dirty="0"/>
              <a:t>Minimizing an expectation over a huge number of losses to make sure conditional probabilities are all consistent</a:t>
            </a:r>
          </a:p>
          <a:p>
            <a:pPr marL="152400" indent="0">
              <a:buNone/>
            </a:pPr>
            <a:endParaRPr lang="en-CA" sz="1800" dirty="0"/>
          </a:p>
          <a:p>
            <a:pPr marL="152400" indent="0">
              <a:buNone/>
            </a:pPr>
            <a:r>
              <a:rPr lang="en-CA" sz="1800" dirty="0"/>
              <a:t>In the limit of enough training, we recover the true Bayesian conditionals</a:t>
            </a:r>
          </a:p>
          <a:p>
            <a:pPr marL="152400" indent="0">
              <a:buNone/>
            </a:pPr>
            <a:endParaRPr lang="en-CA" sz="1800" dirty="0"/>
          </a:p>
          <a:p>
            <a:pPr marL="152400" indent="0">
              <a:buNone/>
            </a:pPr>
            <a:r>
              <a:rPr lang="en-CA" sz="1800" dirty="0"/>
              <a:t>In practice, need efficient choice of which examples and constraints to sample for SGD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E87C0-6897-00A2-3D3F-CFCCA3FB1C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32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464314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F5BB-3BAF-8154-8572-24E1C3CF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600134"/>
          </a:xfrm>
        </p:spPr>
        <p:txBody>
          <a:bodyPr/>
          <a:lstStyle/>
          <a:p>
            <a:r>
              <a:rPr lang="en-CA" dirty="0"/>
              <a:t>Adversarial Teacher </a:t>
            </a:r>
            <a:r>
              <a:rPr lang="en-CA" sz="2000" i="1" dirty="0"/>
              <a:t>(see Kim et al ICLR 2025) </a:t>
            </a:r>
            <a:endParaRPr lang="en-CA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53047-EF45-71A6-3A6D-94F34E0A1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562" y="933855"/>
            <a:ext cx="8514944" cy="3724545"/>
          </a:xfrm>
        </p:spPr>
        <p:txBody>
          <a:bodyPr/>
          <a:lstStyle/>
          <a:p>
            <a:r>
              <a:rPr lang="en-CA" sz="1800" dirty="0"/>
              <a:t>Train a neural net that generates the training example for the main net capturing conditionals (including the world model generator)</a:t>
            </a:r>
          </a:p>
          <a:p>
            <a:endParaRPr lang="en-CA" sz="1800" dirty="0"/>
          </a:p>
          <a:p>
            <a:endParaRPr lang="en-CA" sz="1800" dirty="0"/>
          </a:p>
          <a:p>
            <a:r>
              <a:rPr lang="en-CA" sz="1800" dirty="0"/>
              <a:t>Rewarded by choosing configurations on which the constraint is most violated</a:t>
            </a:r>
          </a:p>
          <a:p>
            <a:endParaRPr lang="en-CA" sz="1800" dirty="0"/>
          </a:p>
          <a:p>
            <a:endParaRPr lang="en-CA" sz="1800" dirty="0"/>
          </a:p>
          <a:p>
            <a:r>
              <a:rPr lang="en-CA" sz="1800" dirty="0"/>
              <a:t>Recursively construct configurations, like proof sketches where we add one supporting lemma at a time, where gain in uncertainty or constraint violation greatest</a:t>
            </a:r>
          </a:p>
          <a:p>
            <a:endParaRPr lang="en-CA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9D135-129B-6743-B818-D402B89F11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33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407910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9229E-062A-D485-0631-8A9FDD6F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600134"/>
          </a:xfrm>
        </p:spPr>
        <p:txBody>
          <a:bodyPr/>
          <a:lstStyle/>
          <a:p>
            <a:r>
              <a:rPr lang="en-CA" dirty="0"/>
              <a:t>Link to Prover-Estimator Debate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EACB9-11BD-0799-6991-037A9F5E2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1118578"/>
            <a:ext cx="7894800" cy="3157200"/>
          </a:xfrm>
        </p:spPr>
        <p:txBody>
          <a:bodyPr/>
          <a:lstStyle/>
          <a:p>
            <a:r>
              <a:rPr lang="en-CA" sz="1800" dirty="0"/>
              <a:t>Similar to Geoffrey Irving’s Prover-Estimator debate setting (this morning’s talk)</a:t>
            </a:r>
          </a:p>
          <a:p>
            <a:endParaRPr lang="en-CA" sz="1800" dirty="0"/>
          </a:p>
          <a:p>
            <a:r>
              <a:rPr lang="en-CA" sz="1800" dirty="0"/>
              <a:t>Useful at training time for efficiency and at run-time for probabilistic guarantees about statement of interest (such as “harm caused by the candidate action”).</a:t>
            </a:r>
          </a:p>
          <a:p>
            <a:endParaRPr lang="en-CA" sz="1800" dirty="0"/>
          </a:p>
          <a:p>
            <a:r>
              <a:rPr lang="en-CA" sz="1800" dirty="0"/>
              <a:t>Additional benefit (?) that conditional probability estimator is non-agentic, no incentive or hidden goal, just trained to approximate probabilities as accurately as possible</a:t>
            </a:r>
          </a:p>
          <a:p>
            <a:endParaRPr lang="en-CA" sz="1800" dirty="0"/>
          </a:p>
          <a:p>
            <a:pPr lvl="1"/>
            <a:r>
              <a:rPr lang="en-CA" sz="1400" dirty="0"/>
              <a:t>Important because debate schema is approximate, want to avoid adversarial 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3C28C-CCEB-F67B-542F-A1B349668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34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4146476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BA9A1-6D64-DC8D-59B4-BAC8AFCE7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534F7-8DE2-187E-899E-233B4A3A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55686"/>
            <a:ext cx="7985532" cy="884314"/>
          </a:xfrm>
        </p:spPr>
        <p:txBody>
          <a:bodyPr/>
          <a:lstStyle/>
          <a:p>
            <a:pPr rtl="0">
              <a:spcBef>
                <a:spcPts val="1600"/>
              </a:spcBef>
              <a:spcAft>
                <a:spcPts val="400"/>
              </a:spcAft>
            </a:pPr>
            <a:r>
              <a:rPr lang="en-CA" sz="3200" b="0" i="0" u="none" strike="noStrike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Conclusions</a:t>
            </a:r>
            <a:endParaRPr lang="en-CA" sz="4400" b="1" dirty="0"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AF6D4-E270-6014-4345-C9FE1A1D0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200" y="1284694"/>
            <a:ext cx="8283600" cy="3234221"/>
          </a:xfrm>
        </p:spPr>
        <p:txBody>
          <a:bodyPr/>
          <a:lstStyle/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Navigating wisely to avoid the most catastrophic risks (even if uncertain) associated with agency while reaping benefits of AI advances</a:t>
            </a:r>
            <a:endParaRPr lang="en-CA" sz="2800" b="1" dirty="0">
              <a:effectLst/>
            </a:endParaRPr>
          </a:p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Cannot stop advances in AI capabilities, but can we design trustworthy AI, with no intention whatsoever? non-agentic </a:t>
            </a:r>
            <a:r>
              <a:rPr lang="en-CA" sz="1800" dirty="0">
                <a:solidFill>
                  <a:srgbClr val="666666"/>
                </a:solidFill>
                <a:latin typeface="Arial" panose="020B0604020202020204" pitchFamily="34" charset="0"/>
              </a:rPr>
              <a:t>ASI</a:t>
            </a:r>
          </a:p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Accelerating research in non-agentic AI provides an alternative path</a:t>
            </a:r>
            <a:endParaRPr lang="en-CA" sz="2800" b="1" dirty="0">
              <a:effectLst/>
            </a:endParaRPr>
          </a:p>
          <a:p>
            <a:pPr rtl="0">
              <a:spcBef>
                <a:spcPts val="1400"/>
              </a:spcBef>
              <a:spcAft>
                <a:spcPts val="400"/>
              </a:spcAft>
            </a:pPr>
            <a:r>
              <a:rPr lang="en-CA" sz="1800" dirty="0">
                <a:solidFill>
                  <a:srgbClr val="666666"/>
                </a:solidFill>
                <a:latin typeface="Arial" panose="020B0604020202020204" pitchFamily="34" charset="0"/>
              </a:rPr>
              <a:t>Non-agentic AIs as guardrails could reduce the risks from agentic ones</a:t>
            </a:r>
          </a:p>
          <a:p>
            <a:pPr>
              <a:spcBef>
                <a:spcPts val="1400"/>
              </a:spcBef>
              <a:spcAft>
                <a:spcPts val="400"/>
              </a:spcAft>
            </a:pPr>
            <a:r>
              <a:rPr lang="en-CA" sz="2000" dirty="0">
                <a:solidFill>
                  <a:srgbClr val="666666"/>
                </a:solidFill>
                <a:latin typeface="Arial" panose="020B0604020202020204" pitchFamily="34" charset="0"/>
              </a:rPr>
              <a:t>P</a:t>
            </a:r>
            <a:r>
              <a:rPr lang="en-CA" sz="20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riority: safety and beneficial scientific advances, not replacing jobs</a:t>
            </a:r>
            <a:endParaRPr lang="en-CA" sz="2000" b="1" dirty="0">
              <a:effectLst/>
            </a:endParaRPr>
          </a:p>
          <a:p>
            <a:pPr marL="1524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0E7E8-A185-7D0D-6524-9A10133305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35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340954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4" name="Google Shape;2984;g2c45b5cc616_0_234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36</a:t>
            </a:fld>
            <a:endParaRPr/>
          </a:p>
        </p:txBody>
      </p:sp>
      <p:sp>
        <p:nvSpPr>
          <p:cNvPr id="2985" name="Google Shape;2985;g2c45b5cc616_0_234"/>
          <p:cNvSpPr txBox="1"/>
          <p:nvPr/>
        </p:nvSpPr>
        <p:spPr>
          <a:xfrm>
            <a:off x="864000" y="218418"/>
            <a:ext cx="7894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" sz="3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Two Requirements to Avoid AI Catastrophes</a:t>
            </a:r>
            <a:endParaRPr sz="3000" i="1">
              <a:solidFill>
                <a:srgbClr val="662E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986" name="Google Shape;2986;g2c45b5cc616_0_234"/>
          <p:cNvSpPr txBox="1"/>
          <p:nvPr/>
        </p:nvSpPr>
        <p:spPr>
          <a:xfrm>
            <a:off x="863999" y="1267825"/>
            <a:ext cx="7988687" cy="3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D41647"/>
              </a:buClr>
              <a:buSzPts val="1800"/>
              <a:buFont typeface="Work Sans"/>
              <a:buAutoNum type="arabicPeriod"/>
            </a:pPr>
            <a:r>
              <a:rPr lang="fr" sz="1800" b="1" dirty="0" err="1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rPr>
              <a:t>Solving</a:t>
            </a:r>
            <a:r>
              <a:rPr lang="fr" sz="1800" b="1" dirty="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rPr>
              <a:t> the </a:t>
            </a:r>
            <a:r>
              <a:rPr lang="fr" sz="1800" b="1" dirty="0" err="1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rPr>
              <a:t>alignment</a:t>
            </a:r>
            <a:r>
              <a:rPr lang="fr" sz="1800" b="1" dirty="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rPr>
              <a:t> &amp; control challenge: </a:t>
            </a:r>
            <a:r>
              <a:rPr lang="fr" sz="2800" b="1" dirty="0">
                <a:solidFill>
                  <a:schemeClr val="accent5"/>
                </a:solidFill>
                <a:latin typeface="Work Sans"/>
                <a:ea typeface="Work Sans"/>
                <a:cs typeface="Work Sans"/>
                <a:sym typeface="Work Sans"/>
              </a:rPr>
              <a:t>design </a:t>
            </a:r>
            <a:r>
              <a:rPr lang="fr" sz="2800" b="1" dirty="0" err="1">
                <a:solidFill>
                  <a:schemeClr val="accent5"/>
                </a:solidFill>
                <a:latin typeface="Work Sans"/>
                <a:ea typeface="Work Sans"/>
                <a:cs typeface="Work Sans"/>
                <a:sym typeface="Work Sans"/>
              </a:rPr>
              <a:t>safe</a:t>
            </a:r>
            <a:r>
              <a:rPr lang="fr" sz="2800" b="1" dirty="0">
                <a:solidFill>
                  <a:schemeClr val="accent5"/>
                </a:solidFill>
                <a:latin typeface="Work Sans"/>
                <a:ea typeface="Work Sans"/>
                <a:cs typeface="Work Sans"/>
                <a:sym typeface="Work Sans"/>
              </a:rPr>
              <a:t> AI</a:t>
            </a:r>
            <a:endParaRPr lang="fr" sz="1800" b="1" dirty="0">
              <a:solidFill>
                <a:schemeClr val="accent5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D41647"/>
              </a:buClr>
              <a:buSzPts val="1800"/>
              <a:buFont typeface="Work Sans"/>
              <a:buAutoNum type="arabicPeriod"/>
            </a:pPr>
            <a:endParaRPr sz="1800" dirty="0">
              <a:solidFill>
                <a:srgbClr val="662E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D41647"/>
              </a:buClr>
              <a:buSzPts val="1800"/>
              <a:buFont typeface="Work Sans"/>
              <a:buAutoNum type="arabicPeriod"/>
            </a:pPr>
            <a:r>
              <a:rPr lang="fr" sz="1800" b="1" dirty="0" err="1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rPr>
              <a:t>Solving</a:t>
            </a:r>
            <a:r>
              <a:rPr lang="fr" sz="1800" b="1" dirty="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rPr>
              <a:t> the coordination challenge</a:t>
            </a:r>
            <a:endParaRPr lang="fr" sz="1800" dirty="0">
              <a:solidFill>
                <a:srgbClr val="662E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114300" lvl="3">
              <a:spcBef>
                <a:spcPts val="1200"/>
              </a:spcBef>
              <a:buClr>
                <a:srgbClr val="D41647"/>
              </a:buClr>
              <a:buSzPts val="1800"/>
            </a:pPr>
            <a:r>
              <a:rPr lang="fr" sz="1800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     - </a:t>
            </a:r>
            <a:r>
              <a:rPr lang="fr" sz="1600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Competition</a:t>
            </a:r>
            <a:r>
              <a:rPr lang="fr" sz="1600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fr" sz="1600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ingdings" pitchFamily="2" charset="2"/>
              </a:rPr>
              <a:t> </a:t>
            </a:r>
            <a:r>
              <a:rPr lang="fr" sz="1600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ingdings" pitchFamily="2" charset="2"/>
              </a:rPr>
              <a:t>comp</a:t>
            </a:r>
            <a:r>
              <a:rPr lang="fr" sz="1600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anies</a:t>
            </a:r>
            <a:r>
              <a:rPr lang="fr" sz="1600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/countries racing w/ </a:t>
            </a:r>
            <a:r>
              <a:rPr lang="fr" sz="1600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insufficient</a:t>
            </a:r>
            <a:r>
              <a:rPr lang="fr" sz="1600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fr" sz="1600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safety</a:t>
            </a:r>
            <a:endParaRPr lang="fr" sz="1600" dirty="0">
              <a:solidFill>
                <a:srgbClr val="662E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114300" lvl="3">
              <a:spcBef>
                <a:spcPts val="1200"/>
              </a:spcBef>
              <a:buClr>
                <a:srgbClr val="D41647"/>
              </a:buClr>
              <a:buSzPts val="1800"/>
            </a:pPr>
            <a:r>
              <a:rPr lang="fr" sz="1600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      - </a:t>
            </a:r>
            <a:r>
              <a:rPr lang="fr" sz="16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Dangerous </a:t>
            </a:r>
            <a:r>
              <a:rPr lang="fr" sz="28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power </a:t>
            </a:r>
            <a:r>
              <a:rPr lang="fr" sz="28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grab</a:t>
            </a:r>
            <a:r>
              <a:rPr lang="fr" sz="28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fr" sz="16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when</a:t>
            </a:r>
            <a:r>
              <a:rPr lang="fr" sz="16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fr" sz="16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reaching</a:t>
            </a:r>
            <a:r>
              <a:rPr lang="fr" sz="16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AGI </a:t>
            </a:r>
          </a:p>
          <a:p>
            <a:pPr marL="114300" lvl="3">
              <a:spcBef>
                <a:spcPts val="1200"/>
              </a:spcBef>
              <a:buClr>
                <a:srgbClr val="D41647"/>
              </a:buClr>
              <a:buSzPts val="1800"/>
            </a:pPr>
            <a:r>
              <a:rPr lang="fr" sz="16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        - </a:t>
            </a:r>
            <a:r>
              <a:rPr lang="fr" sz="36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strong</a:t>
            </a:r>
            <a:r>
              <a:rPr lang="fr" sz="36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fr" sz="36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governance</a:t>
            </a:r>
            <a:r>
              <a:rPr lang="fr" sz="36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fr" sz="36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needed</a:t>
            </a:r>
            <a:r>
              <a:rPr lang="fr" sz="36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!</a:t>
            </a:r>
            <a:endParaRPr sz="4000" b="1" dirty="0">
              <a:solidFill>
                <a:srgbClr val="662E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 dirty="0">
              <a:solidFill>
                <a:srgbClr val="662E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EBC68-482B-4321-AACF-12048CE6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600134"/>
          </a:xfrm>
        </p:spPr>
        <p:txBody>
          <a:bodyPr/>
          <a:lstStyle/>
          <a:p>
            <a:r>
              <a:rPr lang="en-US" dirty="0"/>
              <a:t>Other Catastrophic Risks &amp; Public Policy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EF1DA-FFF0-78FE-4E49-3FE0429AB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1216550"/>
            <a:ext cx="7894800" cy="3441850"/>
          </a:xfrm>
        </p:spPr>
        <p:txBody>
          <a:bodyPr/>
          <a:lstStyle/>
          <a:p>
            <a:r>
              <a:rPr lang="en-US" sz="1400" b="1" dirty="0"/>
              <a:t>Economic existential risk</a:t>
            </a:r>
            <a:r>
              <a:rPr lang="en-US" sz="1400" dirty="0"/>
              <a:t>: extreme concentration of economic power in very few companies in a couple of countries. What happens when AI-driven companies overtake economies of countries without AI SOTA?</a:t>
            </a:r>
          </a:p>
          <a:p>
            <a:endParaRPr lang="en-US" sz="1400" dirty="0"/>
          </a:p>
          <a:p>
            <a:r>
              <a:rPr lang="en-US" sz="1400" b="1" dirty="0"/>
              <a:t>Existential risk for liberal democracies</a:t>
            </a:r>
            <a:r>
              <a:rPr lang="en-US" sz="1400" dirty="0"/>
              <a:t>, due to political &amp; military power concentration: economic power + technological advances on weapons, including cyber and disinformation </a:t>
            </a:r>
            <a:r>
              <a:rPr lang="en-US" sz="1400" dirty="0">
                <a:sym typeface="Wingdings" pitchFamily="2" charset="2"/>
              </a:rPr>
              <a:t> dangerous geopolitical consequences and threat to liberal democracies</a:t>
            </a:r>
          </a:p>
          <a:p>
            <a:endParaRPr lang="en-US" sz="1400" dirty="0">
              <a:sym typeface="Wingdings" pitchFamily="2" charset="2"/>
            </a:endParaRPr>
          </a:p>
          <a:p>
            <a:r>
              <a:rPr lang="en-US" sz="1400" b="1" dirty="0">
                <a:sym typeface="Wingdings" pitchFamily="2" charset="2"/>
              </a:rPr>
              <a:t>Chaos, due to malicious use by criminals, terrorists and rogue states</a:t>
            </a:r>
            <a:r>
              <a:rPr lang="en-US" sz="1400" dirty="0">
                <a:sym typeface="Wingdings" pitchFamily="2" charset="2"/>
              </a:rPr>
              <a:t>: proliferation of advanced AI tools in bad hands</a:t>
            </a:r>
          </a:p>
          <a:p>
            <a:endParaRPr lang="en-US" sz="1400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en-US" sz="1400" dirty="0">
                <a:sym typeface="Wingdings" pitchFamily="2" charset="2"/>
              </a:rPr>
              <a:t>CRUCIAL to develop BOTH technological and global governance guardrails</a:t>
            </a:r>
          </a:p>
          <a:p>
            <a:pPr>
              <a:buFont typeface="Wingdings" pitchFamily="2" charset="2"/>
              <a:buChar char="è"/>
            </a:pPr>
            <a:r>
              <a:rPr lang="en-US" sz="1400" dirty="0">
                <a:sym typeface="Wingdings" pitchFamily="2" charset="2"/>
              </a:rPr>
              <a:t>AGI is a GLOBAL PUBLIC GOOD: cannot be managed solely by market forces and national competition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136B8-AB7F-3F49-EFE3-E6DCF153C3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37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874416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g2c45b5cc616_0_335"/>
          <p:cNvSpPr txBox="1">
            <a:spLocks noGrp="1"/>
          </p:cNvSpPr>
          <p:nvPr>
            <p:ph type="sldNum" idx="12"/>
          </p:nvPr>
        </p:nvSpPr>
        <p:spPr>
          <a:xfrm>
            <a:off x="0" y="4766400"/>
            <a:ext cx="475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"/>
              <a:t>38</a:t>
            </a:fld>
            <a:endParaRPr/>
          </a:p>
        </p:txBody>
      </p:sp>
      <p:pic>
        <p:nvPicPr>
          <p:cNvPr id="3054" name="Google Shape;3054;g2c45b5cc616_0_335"/>
          <p:cNvPicPr preferRelativeResize="0"/>
          <p:nvPr/>
        </p:nvPicPr>
        <p:blipFill rotWithShape="1">
          <a:blip r:embed="rId3">
            <a:alphaModFix/>
          </a:blip>
          <a:srcRect l="16615" r="23421"/>
          <a:stretch/>
        </p:blipFill>
        <p:spPr>
          <a:xfrm>
            <a:off x="863600" y="468000"/>
            <a:ext cx="2678400" cy="401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056" name="Google Shape;3056;g2c45b5cc616_0_335"/>
          <p:cNvSpPr txBox="1"/>
          <p:nvPr/>
        </p:nvSpPr>
        <p:spPr>
          <a:xfrm>
            <a:off x="4858946" y="3486970"/>
            <a:ext cx="3899854" cy="1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Thank</a:t>
            </a:r>
            <a:r>
              <a:rPr lang="fr" sz="24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fr" sz="24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you</a:t>
            </a:r>
            <a:r>
              <a:rPr lang="fr" sz="24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for </a:t>
            </a:r>
            <a:r>
              <a:rPr lang="fr" sz="24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your</a:t>
            </a:r>
            <a:r>
              <a:rPr lang="fr" sz="24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attention and </a:t>
            </a:r>
            <a:r>
              <a:rPr lang="fr" sz="24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taking</a:t>
            </a:r>
            <a:r>
              <a:rPr lang="fr" sz="24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the time to digest all </a:t>
            </a:r>
            <a:r>
              <a:rPr lang="fr" sz="24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this</a:t>
            </a:r>
            <a:r>
              <a:rPr lang="fr" sz="24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!</a:t>
            </a:r>
            <a:endParaRPr sz="31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057" name="Google Shape;3057;g2c45b5cc616_0_335"/>
          <p:cNvSpPr txBox="1"/>
          <p:nvPr/>
        </p:nvSpPr>
        <p:spPr>
          <a:xfrm>
            <a:off x="4230000" y="3084671"/>
            <a:ext cx="452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Questions?</a:t>
            </a:r>
            <a:endParaRPr sz="3100" b="1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" name="Google Shape;3055;g2c45b5cc616_0_335">
            <a:extLst>
              <a:ext uri="{FF2B5EF4-FFF2-40B4-BE49-F238E27FC236}">
                <a16:creationId xmlns:a16="http://schemas.microsoft.com/office/drawing/2014/main" id="{F7226049-2CB6-D98B-0BB4-CBDEA0445CD6}"/>
              </a:ext>
            </a:extLst>
          </p:cNvPr>
          <p:cNvSpPr txBox="1"/>
          <p:nvPr/>
        </p:nvSpPr>
        <p:spPr>
          <a:xfrm>
            <a:off x="4379438" y="395329"/>
            <a:ext cx="4858870" cy="195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Recruiting</a:t>
            </a:r>
            <a:r>
              <a:rPr lang="fr" sz="1800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 for new </a:t>
            </a:r>
            <a:r>
              <a:rPr lang="fr" sz="1800" b="1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non-profit </a:t>
            </a:r>
            <a:r>
              <a:rPr lang="fr" sz="1800" b="1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org</a:t>
            </a:r>
            <a:endParaRPr lang="fr" sz="1800" b="1" dirty="0">
              <a:solidFill>
                <a:srgbClr val="662E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rgbClr val="662E7D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Contact me at </a:t>
            </a:r>
            <a:r>
              <a:rPr lang="fr" sz="1800" dirty="0" err="1">
                <a:solidFill>
                  <a:srgbClr val="662E7D"/>
                </a:solidFill>
                <a:latin typeface="Work Sans"/>
                <a:ea typeface="Work Sans"/>
                <a:cs typeface="Work Sans"/>
                <a:sym typeface="Work Sans"/>
              </a:rPr>
              <a:t>yoshua.bengio@mila.quebec</a:t>
            </a:r>
            <a:endParaRPr lang="fr" sz="1800" dirty="0">
              <a:solidFill>
                <a:srgbClr val="662E7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84410-8CA5-7158-41B3-B66FAEFA3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FFE9-3B15-B973-01A4-9549D8DA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218418"/>
            <a:ext cx="7894800" cy="600134"/>
          </a:xfrm>
        </p:spPr>
        <p:txBody>
          <a:bodyPr/>
          <a:lstStyle/>
          <a:p>
            <a:r>
              <a:rPr lang="en-US" dirty="0"/>
              <a:t>What happened to me in January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A5518-DC37-E70F-9C65-13D1DDEB4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We underestimated the acceleration of AI advances</a:t>
            </a:r>
          </a:p>
          <a:p>
            <a:endParaRPr lang="en-US" sz="1600" dirty="0"/>
          </a:p>
          <a:p>
            <a:r>
              <a:rPr lang="en-US" sz="1600" dirty="0"/>
              <a:t>It would have sounded like science-fiction just a few years earlier</a:t>
            </a:r>
          </a:p>
          <a:p>
            <a:endParaRPr lang="en-US" sz="1600" dirty="0"/>
          </a:p>
          <a:p>
            <a:r>
              <a:rPr lang="en-US" sz="1600" dirty="0"/>
              <a:t>From rational arguments to caring for those we love</a:t>
            </a:r>
          </a:p>
          <a:p>
            <a:endParaRPr lang="en-US" sz="1600" dirty="0"/>
          </a:p>
          <a:p>
            <a:r>
              <a:rPr lang="en-US" sz="1600" dirty="0"/>
              <a:t>Going against my previous beliefs &amp; positions, blinded by my earlier enthusiasm for AI</a:t>
            </a:r>
          </a:p>
          <a:p>
            <a:endParaRPr lang="en-US" sz="1600" dirty="0"/>
          </a:p>
          <a:p>
            <a:r>
              <a:rPr lang="en-US" sz="1600" dirty="0"/>
              <a:t>No choice for me: unbearable otherwise.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4126F-7A28-E33D-0B46-6B94C564E3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4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1697264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4004-D736-9D1A-9BBB-30134A32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75" y="105061"/>
            <a:ext cx="2128582" cy="3401397"/>
          </a:xfrm>
        </p:spPr>
        <p:txBody>
          <a:bodyPr/>
          <a:lstStyle/>
          <a:p>
            <a:r>
              <a:rPr lang="en-US" dirty="0"/>
              <a:t>Advances in abstract reasoning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6A1A5-10F3-8108-59D3-E0F2DBED0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818" y="2392930"/>
            <a:ext cx="1859236" cy="1060261"/>
          </a:xfrm>
        </p:spPr>
        <p:txBody>
          <a:bodyPr/>
          <a:lstStyle/>
          <a:p>
            <a:pPr marL="152400" indent="0">
              <a:buNone/>
            </a:pPr>
            <a:r>
              <a:rPr lang="en-US" dirty="0" err="1"/>
              <a:t>Noteable</a:t>
            </a:r>
            <a:r>
              <a:rPr lang="en-US" dirty="0"/>
              <a:t> breakthrough on the Abstract Reasoning Challenge (ARC)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07F35-135F-7666-9AE8-339C926398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5</a:t>
            </a:fld>
            <a:endParaRPr lang="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734A9-3516-E184-FCFD-F8340E411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444500"/>
            <a:ext cx="5295900" cy="425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64D9-1636-944A-6132-B032FB4C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666" y="634420"/>
            <a:ext cx="2244436" cy="2116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972221-E42B-A9A5-BDDD-1077D765AEC2}"/>
              </a:ext>
            </a:extLst>
          </p:cNvPr>
          <p:cNvSpPr txBox="1"/>
          <p:nvPr/>
        </p:nvSpPr>
        <p:spPr>
          <a:xfrm>
            <a:off x="7148946" y="2787443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Bengio et al 2025</a:t>
            </a:r>
          </a:p>
        </p:txBody>
      </p:sp>
    </p:spTree>
    <p:extLst>
      <p:ext uri="{BB962C8B-B14F-4D97-AF65-F5344CB8AC3E}">
        <p14:creationId xmlns:p14="http://schemas.microsoft.com/office/powerpoint/2010/main" val="177068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471A3-8E64-826C-11FF-0107F445D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C002-D286-BE68-FA18-604A70B8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30815"/>
            <a:ext cx="7894800" cy="600134"/>
          </a:xfrm>
        </p:spPr>
        <p:txBody>
          <a:bodyPr/>
          <a:lstStyle/>
          <a:p>
            <a:r>
              <a:rPr lang="en-US" dirty="0"/>
              <a:t>Exponential progress on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16538-2038-09DA-B26A-FCA7A6573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US" sz="16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B4C24-3A2D-907A-EFA7-18C75123DB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6</a:t>
            </a:fld>
            <a:endParaRPr lang="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52592-1E92-A308-3E9D-C041E2557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845" y="718850"/>
            <a:ext cx="4711805" cy="2257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25B4D-F8FE-B8D4-6A68-1BA88CB4D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9" y="2413000"/>
            <a:ext cx="4572000" cy="2730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D61E4-BF98-7339-9632-E2FB30DE0DD0}"/>
              </a:ext>
            </a:extLst>
          </p:cNvPr>
          <p:cNvSpPr txBox="1"/>
          <p:nvPr/>
        </p:nvSpPr>
        <p:spPr>
          <a:xfrm>
            <a:off x="4944935" y="3332648"/>
            <a:ext cx="3813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Extrapolating from this curve </a:t>
            </a:r>
          </a:p>
          <a:p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 human level within 5 years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88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7954-978A-FCA7-AB6D-33AD7198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32" y="2571750"/>
            <a:ext cx="7877238" cy="1794510"/>
          </a:xfrm>
        </p:spPr>
        <p:txBody>
          <a:bodyPr/>
          <a:lstStyle/>
          <a:p>
            <a:r>
              <a:rPr lang="en-US" dirty="0"/>
              <a:t>Frontier AIs seen trying to escape when told they will be replaced by a new version, copying their weights/code onto the files of the new version, then lying about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F3248-D43E-84A4-6FE5-CC416E987C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7</a:t>
            </a:fld>
            <a:endParaRPr lang="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2BBB6-2C0D-1E1C-6451-93A184E69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128940"/>
            <a:ext cx="5541582" cy="253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1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5387E-0A0B-BF9A-B97C-3FD0AAA98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4A87-1D3F-1026-E3B9-43B9CC847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00" y="3750768"/>
            <a:ext cx="8440200" cy="1015632"/>
          </a:xfrm>
        </p:spPr>
        <p:txBody>
          <a:bodyPr/>
          <a:lstStyle/>
          <a:p>
            <a:r>
              <a:rPr lang="en-US" dirty="0"/>
              <a:t>to its weights that would make it behave against its previous goals later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E819E-9407-5371-03F9-60FCA44C38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8</a:t>
            </a:fld>
            <a:endParaRPr lang="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CBEE1-84EA-6920-CD02-8BDEEBB98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822" y="141248"/>
            <a:ext cx="6033578" cy="3436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457997-F16B-82F0-C902-0CF3F2D3DED9}"/>
              </a:ext>
            </a:extLst>
          </p:cNvPr>
          <p:cNvSpPr txBox="1">
            <a:spLocks/>
          </p:cNvSpPr>
          <p:nvPr/>
        </p:nvSpPr>
        <p:spPr>
          <a:xfrm>
            <a:off x="477630" y="390735"/>
            <a:ext cx="229986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"/>
              <a:buNone/>
              <a:defRPr sz="3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r>
              <a:rPr lang="en-US" dirty="0"/>
              <a:t>Frontier AI pretending to agree with human trainer to avoid changes</a:t>
            </a:r>
          </a:p>
        </p:txBody>
      </p:sp>
    </p:spTree>
    <p:extLst>
      <p:ext uri="{BB962C8B-B14F-4D97-AF65-F5344CB8AC3E}">
        <p14:creationId xmlns:p14="http://schemas.microsoft.com/office/powerpoint/2010/main" val="3294260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51270-42A7-FE59-2D60-28D4C015A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A5C5-14DC-26E3-CECA-32C2BBF04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32" y="3124200"/>
            <a:ext cx="7877238" cy="1431131"/>
          </a:xfrm>
        </p:spPr>
        <p:txBody>
          <a:bodyPr/>
          <a:lstStyle/>
          <a:p>
            <a:r>
              <a:rPr lang="en-US" dirty="0"/>
              <a:t>Frontier AI hacking files containing the game board to cheat, when it knows it would lose against a powerful chess AI.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510A3-195F-DCA5-3E8B-5C988E16E6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mtClean="0"/>
              <a:t>9</a:t>
            </a:fld>
            <a:endParaRPr lang="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C2ED0-9A5B-412C-AE98-ABBC0932C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217104"/>
            <a:ext cx="6275070" cy="290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58156"/>
      </p:ext>
    </p:extLst>
  </p:cSld>
  <p:clrMapOvr>
    <a:masterClrMapping/>
  </p:clrMapOvr>
</p:sld>
</file>

<file path=ppt/theme/theme1.xml><?xml version="1.0" encoding="utf-8"?>
<a:theme xmlns:a="http://schemas.openxmlformats.org/drawingml/2006/main" name="Mila-2023">
  <a:themeElements>
    <a:clrScheme name="Simple Light">
      <a:dk1>
        <a:srgbClr val="662E7D"/>
      </a:dk1>
      <a:lt1>
        <a:srgbClr val="FFFFFF"/>
      </a:lt1>
      <a:dk2>
        <a:srgbClr val="59B9D2"/>
      </a:dk2>
      <a:lt2>
        <a:srgbClr val="F9B40D"/>
      </a:lt2>
      <a:accent1>
        <a:srgbClr val="F594BB"/>
      </a:accent1>
      <a:accent2>
        <a:srgbClr val="3FAE82"/>
      </a:accent2>
      <a:accent3>
        <a:srgbClr val="F0562A"/>
      </a:accent3>
      <a:accent4>
        <a:srgbClr val="D41647"/>
      </a:accent4>
      <a:accent5>
        <a:srgbClr val="363A44"/>
      </a:accent5>
      <a:accent6>
        <a:srgbClr val="F4F5F1"/>
      </a:accent6>
      <a:hlink>
        <a:srgbClr val="662E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IVADO">
      <a:dk1>
        <a:srgbClr val="000000"/>
      </a:dk1>
      <a:lt1>
        <a:srgbClr val="FFFFFF"/>
      </a:lt1>
      <a:dk2>
        <a:srgbClr val="222E69"/>
      </a:dk2>
      <a:lt2>
        <a:srgbClr val="E3F1F9"/>
      </a:lt2>
      <a:accent1>
        <a:srgbClr val="45B878"/>
      </a:accent1>
      <a:accent2>
        <a:srgbClr val="0071B9"/>
      </a:accent2>
      <a:accent3>
        <a:srgbClr val="40BEAD"/>
      </a:accent3>
      <a:accent4>
        <a:srgbClr val="606469"/>
      </a:accent4>
      <a:accent5>
        <a:srgbClr val="222E69"/>
      </a:accent5>
      <a:accent6>
        <a:srgbClr val="3CB4E7"/>
      </a:accent6>
      <a:hlink>
        <a:srgbClr val="606469"/>
      </a:hlink>
      <a:folHlink>
        <a:srgbClr val="60646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85998</TotalTime>
  <Words>2366</Words>
  <Application>Microsoft Office PowerPoint</Application>
  <PresentationFormat>On-screen Show (16:9)</PresentationFormat>
  <Paragraphs>305</Paragraphs>
  <Slides>38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 Light</vt:lpstr>
      <vt:lpstr>Century Gothic</vt:lpstr>
      <vt:lpstr>Comic Sans MS</vt:lpstr>
      <vt:lpstr>Helvetica</vt:lpstr>
      <vt:lpstr>HK Grotesk</vt:lpstr>
      <vt:lpstr>Wingdings</vt:lpstr>
      <vt:lpstr>Work Sans</vt:lpstr>
      <vt:lpstr>Work Sans Medium</vt:lpstr>
      <vt:lpstr>Work Sans SemiBold</vt:lpstr>
      <vt:lpstr>Mila-2023</vt:lpstr>
      <vt:lpstr>Thème Office</vt:lpstr>
      <vt:lpstr>Superintelligent Agents Pose Catastrophic Risks: Can Scientist AI Offer a Safer Path? </vt:lpstr>
      <vt:lpstr>PowerPoint Presentation</vt:lpstr>
      <vt:lpstr>PowerPoint Presentation</vt:lpstr>
      <vt:lpstr>What happened to me in January 2023</vt:lpstr>
      <vt:lpstr>Advances in abstract reasoning</vt:lpstr>
      <vt:lpstr>Exponential progress on planning</vt:lpstr>
      <vt:lpstr>Frontier AIs seen trying to escape when told they will be replaced by a new version, copying their weights/code onto the files of the new version, then lying about it.</vt:lpstr>
      <vt:lpstr>to its weights that would make it behave against its previous goals later</vt:lpstr>
      <vt:lpstr>Frontier AI hacking files containing the game board to cheat, when it knows it would lose against a powerful chess AI.</vt:lpstr>
      <vt:lpstr>Humans = agents, LLM pre-training imitates humans</vt:lpstr>
      <vt:lpstr>Agentic self-preservation</vt:lpstr>
      <vt:lpstr>All loss of control scenarios due to agentic AI   </vt:lpstr>
      <vt:lpstr>Two conditions for causing harm: intention and capability</vt:lpstr>
      <vt:lpstr>Trio of intelligence, affordances and self </vt:lpstr>
      <vt:lpstr>Designing honest, non-agentic, explanatory Scientist AIs</vt:lpstr>
      <vt:lpstr>How to build a totally trustworthy AI core?  Disentangle pure understanding from agency</vt:lpstr>
      <vt:lpstr>What could we do and not do with a non-agentic AI: a path to safe agentic AI?</vt:lpstr>
      <vt:lpstr>Model-based AI</vt:lpstr>
      <vt:lpstr>Bayesian Posteriors for Safe Uncertain Decisions</vt:lpstr>
      <vt:lpstr>Statements as latent variables</vt:lpstr>
      <vt:lpstr>Amortizing an Intractable Sum Off-Policy</vt:lpstr>
      <vt:lpstr>GFlowNets Foundations</vt:lpstr>
      <vt:lpstr>GFlowNets and Variational Inference</vt:lpstr>
      <vt:lpstr>Amortizing intractable inference in LLMs with GFlowNets (Hu et al ICLR 2024)</vt:lpstr>
      <vt:lpstr>PowerPoint Presentation</vt:lpstr>
      <vt:lpstr>Trusting predicted probabilities: Estimating the error distribution around predicted harm probabilities</vt:lpstr>
      <vt:lpstr>Predicting observed variables is not sufficient to obtain a trustworthy AI: the ELK challenge</vt:lpstr>
      <vt:lpstr>Tackling the ELK challenge, latent truth and trustworthiness of AI?</vt:lpstr>
      <vt:lpstr>From Chain-of-Thought to Explanation System 1 composition = System 2</vt:lpstr>
      <vt:lpstr>Why would the explanations remain intepretable?</vt:lpstr>
      <vt:lpstr>From Chain-of-Thought to Explanation Uncertainty Reduction</vt:lpstr>
      <vt:lpstr>Asymptotic guarantees</vt:lpstr>
      <vt:lpstr>Adversarial Teacher (see Kim et al ICLR 2025) </vt:lpstr>
      <vt:lpstr>Link to Prover-Estimator Debate </vt:lpstr>
      <vt:lpstr>Conclusions</vt:lpstr>
      <vt:lpstr>PowerPoint Presentation</vt:lpstr>
      <vt:lpstr>Other Catastrophic Risks &amp; Public Policy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Yoshua Bengio</dc:creator>
  <cp:lastModifiedBy>Yoshua Bengio</cp:lastModifiedBy>
  <cp:revision>258</cp:revision>
  <dcterms:modified xsi:type="dcterms:W3CDTF">2025-04-15T22:17:03Z</dcterms:modified>
</cp:coreProperties>
</file>