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57" r:id="rId3"/>
    <p:sldId id="259" r:id="rId4"/>
    <p:sldId id="260" r:id="rId5"/>
    <p:sldId id="261" r:id="rId6"/>
    <p:sldId id="262" r:id="rId7"/>
    <p:sldId id="263" r:id="rId8"/>
    <p:sldId id="265" r:id="rId9"/>
    <p:sldId id="264" r:id="rId10"/>
    <p:sldId id="266" r:id="rId11"/>
    <p:sldId id="267" r:id="rId12"/>
    <p:sldId id="268" r:id="rId13"/>
    <p:sldId id="269" r:id="rId14"/>
    <p:sldId id="270" r:id="rId15"/>
    <p:sldId id="272" r:id="rId16"/>
    <p:sldId id="271" r:id="rId17"/>
    <p:sldId id="273" r:id="rId18"/>
    <p:sldId id="274" r:id="rId19"/>
    <p:sldId id="275" r:id="rId20"/>
    <p:sldId id="287" r:id="rId21"/>
    <p:sldId id="281" r:id="rId22"/>
    <p:sldId id="277" r:id="rId23"/>
    <p:sldId id="276" r:id="rId24"/>
    <p:sldId id="278" r:id="rId25"/>
    <p:sldId id="280" r:id="rId26"/>
    <p:sldId id="282" r:id="rId27"/>
    <p:sldId id="283" r:id="rId28"/>
    <p:sldId id="284" r:id="rId29"/>
    <p:sldId id="285" r:id="rId30"/>
    <p:sldId id="286" r:id="rId31"/>
    <p:sldId id="288" r:id="rId32"/>
    <p:sldId id="25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04" autoAdjust="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48C75-3BEC-413B-A826-A57DE5946FEA}" type="datetimeFigureOut">
              <a:rPr lang="fr-CA" smtClean="0"/>
              <a:t>2024-09-03</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1E905-2BB5-45DA-9C72-111F5252BA8D}" type="slidenum">
              <a:rPr lang="fr-CA" smtClean="0"/>
              <a:t>‹N°›</a:t>
            </a:fld>
            <a:endParaRPr lang="fr-CA"/>
          </a:p>
        </p:txBody>
      </p:sp>
    </p:spTree>
    <p:extLst>
      <p:ext uri="{BB962C8B-B14F-4D97-AF65-F5344CB8AC3E}">
        <p14:creationId xmlns:p14="http://schemas.microsoft.com/office/powerpoint/2010/main" val="1708978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FBE068B-ECD3-4E3E-89F9-560FF31C4CD6}" type="datetime1">
              <a:rPr lang="en-US" smtClean="0"/>
              <a:t>9/3/2024</a:t>
            </a:fld>
            <a:endParaRPr lang="en-US" dirty="0"/>
          </a:p>
        </p:txBody>
      </p:sp>
      <p:sp>
        <p:nvSpPr>
          <p:cNvPr id="5" name="Footer Placeholder 4"/>
          <p:cNvSpPr>
            <a:spLocks noGrp="1"/>
          </p:cNvSpPr>
          <p:nvPr>
            <p:ph type="ftr" sz="quarter" idx="11"/>
          </p:nvPr>
        </p:nvSpPr>
        <p:spPr/>
        <p:txBody>
          <a:bodyPr/>
          <a:lstStyle/>
          <a:p>
            <a:r>
              <a:rPr lang="en-US"/>
              <a:t>Nadia El-Mabrouk. Bio-informatoque génomique.</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0AA2BFF-B420-43B8-9893-5DDF15A4CF1C}" type="datetime1">
              <a:rPr lang="en-US" smtClean="0"/>
              <a:t>9/3/2024</a:t>
            </a:fld>
            <a:endParaRPr lang="en-US" dirty="0"/>
          </a:p>
        </p:txBody>
      </p:sp>
      <p:sp>
        <p:nvSpPr>
          <p:cNvPr id="5" name="Footer Placeholder 4"/>
          <p:cNvSpPr>
            <a:spLocks noGrp="1"/>
          </p:cNvSpPr>
          <p:nvPr>
            <p:ph type="ftr" sz="quarter" idx="11"/>
          </p:nvPr>
        </p:nvSpPr>
        <p:spPr/>
        <p:txBody>
          <a:bodyPr/>
          <a:lstStyle/>
          <a:p>
            <a:r>
              <a:rPr lang="en-US"/>
              <a:t>Nadia El-Mabrouk. Bio-informatoque génomique.</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2433119-D23A-4C76-AD96-FEFE0AC4D8FB}" type="datetime1">
              <a:rPr lang="en-US" smtClean="0"/>
              <a:t>9/3/2024</a:t>
            </a:fld>
            <a:endParaRPr lang="en-US" dirty="0"/>
          </a:p>
        </p:txBody>
      </p:sp>
      <p:sp>
        <p:nvSpPr>
          <p:cNvPr id="5" name="Footer Placeholder 4"/>
          <p:cNvSpPr>
            <a:spLocks noGrp="1"/>
          </p:cNvSpPr>
          <p:nvPr>
            <p:ph type="ftr" sz="quarter" idx="11"/>
          </p:nvPr>
        </p:nvSpPr>
        <p:spPr/>
        <p:txBody>
          <a:bodyPr/>
          <a:lstStyle/>
          <a:p>
            <a:r>
              <a:rPr lang="en-US"/>
              <a:t>Nadia El-Mabrouk. Bio-informatoque génomique.</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C64203FA-29E2-4684-85D6-18EF239FBD4A}" type="datetime1">
              <a:rPr lang="en-US" smtClean="0"/>
              <a:t>9/3/2024</a:t>
            </a:fld>
            <a:endParaRPr lang="en-US" dirty="0"/>
          </a:p>
        </p:txBody>
      </p:sp>
      <p:sp>
        <p:nvSpPr>
          <p:cNvPr id="6" name="Footer Placeholder 5"/>
          <p:cNvSpPr>
            <a:spLocks noGrp="1"/>
          </p:cNvSpPr>
          <p:nvPr>
            <p:ph type="ftr" sz="quarter" idx="11"/>
          </p:nvPr>
        </p:nvSpPr>
        <p:spPr/>
        <p:txBody>
          <a:bodyPr/>
          <a:lstStyle/>
          <a:p>
            <a:r>
              <a:rPr lang="en-US"/>
              <a:t>Nadia El-Mabrouk. Bio-informatoque génomique.</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5624FD6D-3FE8-4DE8-B790-23881A993699}" type="datetime1">
              <a:rPr lang="en-US" smtClean="0"/>
              <a:t>9/3/2024</a:t>
            </a:fld>
            <a:endParaRPr lang="en-US" dirty="0"/>
          </a:p>
        </p:txBody>
      </p:sp>
      <p:sp>
        <p:nvSpPr>
          <p:cNvPr id="6" name="Footer Placeholder 5"/>
          <p:cNvSpPr>
            <a:spLocks noGrp="1"/>
          </p:cNvSpPr>
          <p:nvPr>
            <p:ph type="ftr" sz="quarter" idx="11"/>
          </p:nvPr>
        </p:nvSpPr>
        <p:spPr/>
        <p:txBody>
          <a:bodyPr/>
          <a:lstStyle/>
          <a:p>
            <a:r>
              <a:rPr lang="en-US"/>
              <a:t>Nadia El-Mabrouk. Bio-informatoque génomique.</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F0CAB41C-A09E-4B76-9E3B-713F0F08333D}" type="datetime1">
              <a:rPr lang="en-US" smtClean="0"/>
              <a:t>9/3/2024</a:t>
            </a:fld>
            <a:endParaRPr lang="en-US" dirty="0"/>
          </a:p>
        </p:txBody>
      </p:sp>
      <p:sp>
        <p:nvSpPr>
          <p:cNvPr id="6" name="Footer Placeholder 5"/>
          <p:cNvSpPr>
            <a:spLocks noGrp="1"/>
          </p:cNvSpPr>
          <p:nvPr>
            <p:ph type="ftr" sz="quarter" idx="11"/>
          </p:nvPr>
        </p:nvSpPr>
        <p:spPr/>
        <p:txBody>
          <a:bodyPr/>
          <a:lstStyle/>
          <a:p>
            <a:r>
              <a:rPr lang="en-US"/>
              <a:t>Nadia El-Mabrouk. Bio-informatoque génomique.</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1FB97C3-6539-48FC-80B3-21CEC50254A6}" type="datetime1">
              <a:rPr lang="en-US" smtClean="0"/>
              <a:t>9/3/2024</a:t>
            </a:fld>
            <a:endParaRPr lang="en-US" dirty="0"/>
          </a:p>
        </p:txBody>
      </p:sp>
      <p:sp>
        <p:nvSpPr>
          <p:cNvPr id="5" name="Footer Placeholder 4"/>
          <p:cNvSpPr>
            <a:spLocks noGrp="1"/>
          </p:cNvSpPr>
          <p:nvPr>
            <p:ph type="ftr" sz="quarter" idx="11"/>
          </p:nvPr>
        </p:nvSpPr>
        <p:spPr/>
        <p:txBody>
          <a:bodyPr/>
          <a:lstStyle/>
          <a:p>
            <a:r>
              <a:rPr lang="en-US"/>
              <a:t>Nadia El-Mabrouk. Bio-informatoque génomique.</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709C99-9541-4099-BD41-D3D14BDAD0C2}" type="datetime1">
              <a:rPr lang="en-US" smtClean="0"/>
              <a:t>9/3/2024</a:t>
            </a:fld>
            <a:endParaRPr lang="en-US" dirty="0"/>
          </a:p>
        </p:txBody>
      </p:sp>
      <p:sp>
        <p:nvSpPr>
          <p:cNvPr id="5" name="Footer Placeholder 4"/>
          <p:cNvSpPr>
            <a:spLocks noGrp="1"/>
          </p:cNvSpPr>
          <p:nvPr>
            <p:ph type="ftr" sz="quarter" idx="11"/>
          </p:nvPr>
        </p:nvSpPr>
        <p:spPr/>
        <p:txBody>
          <a:bodyPr/>
          <a:lstStyle/>
          <a:p>
            <a:r>
              <a:rPr lang="en-US"/>
              <a:t>Nadia El-Mabrouk. Bio-informatoque génomique.</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CC9B6F4-9DAB-41D2-AEA4-CC1DCCFE2B75}" type="datetime1">
              <a:rPr lang="en-US" smtClean="0"/>
              <a:t>9/3/2024</a:t>
            </a:fld>
            <a:endParaRPr lang="en-US" dirty="0"/>
          </a:p>
        </p:txBody>
      </p:sp>
      <p:sp>
        <p:nvSpPr>
          <p:cNvPr id="5" name="Footer Placeholder 4"/>
          <p:cNvSpPr>
            <a:spLocks noGrp="1"/>
          </p:cNvSpPr>
          <p:nvPr>
            <p:ph type="ftr" sz="quarter" idx="11"/>
          </p:nvPr>
        </p:nvSpPr>
        <p:spPr/>
        <p:txBody>
          <a:bodyPr/>
          <a:lstStyle/>
          <a:p>
            <a:r>
              <a:rPr lang="en-US"/>
              <a:t>Nadia El-Mabrouk. Bio-informatoque génomique.</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1588F7D-1EDF-43E0-806D-00B171A8B0CA}" type="datetime1">
              <a:rPr lang="en-US" smtClean="0"/>
              <a:t>9/3/2024</a:t>
            </a:fld>
            <a:endParaRPr lang="en-US" dirty="0"/>
          </a:p>
        </p:txBody>
      </p:sp>
      <p:sp>
        <p:nvSpPr>
          <p:cNvPr id="5" name="Footer Placeholder 4"/>
          <p:cNvSpPr>
            <a:spLocks noGrp="1"/>
          </p:cNvSpPr>
          <p:nvPr>
            <p:ph type="ftr" sz="quarter" idx="11"/>
          </p:nvPr>
        </p:nvSpPr>
        <p:spPr/>
        <p:txBody>
          <a:bodyPr/>
          <a:lstStyle/>
          <a:p>
            <a:r>
              <a:rPr lang="en-US"/>
              <a:t>Nadia El-Mabrouk. Bio-informatoque génomique.</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D7AF6B0-2DE3-49D3-B037-103CB3770119}" type="datetime1">
              <a:rPr lang="en-US" smtClean="0"/>
              <a:t>9/3/2024</a:t>
            </a:fld>
            <a:endParaRPr lang="en-US" dirty="0"/>
          </a:p>
        </p:txBody>
      </p:sp>
      <p:sp>
        <p:nvSpPr>
          <p:cNvPr id="6" name="Footer Placeholder 5"/>
          <p:cNvSpPr>
            <a:spLocks noGrp="1"/>
          </p:cNvSpPr>
          <p:nvPr>
            <p:ph type="ftr" sz="quarter" idx="11"/>
          </p:nvPr>
        </p:nvSpPr>
        <p:spPr/>
        <p:txBody>
          <a:bodyPr/>
          <a:lstStyle/>
          <a:p>
            <a:r>
              <a:rPr lang="en-US"/>
              <a:t>Nadia El-Mabrouk. Bio-informatoque génomique.</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8886881-5BC4-4177-BDC8-598F868E3ED0}" type="datetime1">
              <a:rPr lang="en-US" smtClean="0"/>
              <a:t>9/3/2024</a:t>
            </a:fld>
            <a:endParaRPr lang="en-US" dirty="0"/>
          </a:p>
        </p:txBody>
      </p:sp>
      <p:sp>
        <p:nvSpPr>
          <p:cNvPr id="8" name="Footer Placeholder 7"/>
          <p:cNvSpPr>
            <a:spLocks noGrp="1"/>
          </p:cNvSpPr>
          <p:nvPr>
            <p:ph type="ftr" sz="quarter" idx="11"/>
          </p:nvPr>
        </p:nvSpPr>
        <p:spPr/>
        <p:txBody>
          <a:bodyPr/>
          <a:lstStyle/>
          <a:p>
            <a:r>
              <a:rPr lang="en-US"/>
              <a:t>Nadia El-Mabrouk. Bio-informatoque génomique.</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813555D-4A8C-4CD9-8EB5-4BE41DAA7340}" type="datetime1">
              <a:rPr lang="en-US" smtClean="0"/>
              <a:t>9/3/2024</a:t>
            </a:fld>
            <a:endParaRPr lang="en-US" dirty="0"/>
          </a:p>
        </p:txBody>
      </p:sp>
      <p:sp>
        <p:nvSpPr>
          <p:cNvPr id="4" name="Footer Placeholder 3"/>
          <p:cNvSpPr>
            <a:spLocks noGrp="1"/>
          </p:cNvSpPr>
          <p:nvPr>
            <p:ph type="ftr" sz="quarter" idx="11"/>
          </p:nvPr>
        </p:nvSpPr>
        <p:spPr/>
        <p:txBody>
          <a:bodyPr/>
          <a:lstStyle/>
          <a:p>
            <a:r>
              <a:rPr lang="en-US"/>
              <a:t>Nadia El-Mabrouk. Bio-informatoque génomique.</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0200A-A0CA-4511-A4C0-3653E77FCAF8}" type="datetime1">
              <a:rPr lang="en-US" smtClean="0"/>
              <a:t>9/3/2024</a:t>
            </a:fld>
            <a:endParaRPr lang="en-US" dirty="0"/>
          </a:p>
        </p:txBody>
      </p:sp>
      <p:sp>
        <p:nvSpPr>
          <p:cNvPr id="3" name="Footer Placeholder 2"/>
          <p:cNvSpPr>
            <a:spLocks noGrp="1"/>
          </p:cNvSpPr>
          <p:nvPr>
            <p:ph type="ftr" sz="quarter" idx="11"/>
          </p:nvPr>
        </p:nvSpPr>
        <p:spPr/>
        <p:txBody>
          <a:bodyPr/>
          <a:lstStyle/>
          <a:p>
            <a:r>
              <a:rPr lang="en-US"/>
              <a:t>Nadia El-Mabrouk. Bio-informatoque génomique.</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1C90690-3246-4E04-86D0-7650758BA1CF}" type="datetime1">
              <a:rPr lang="en-US" smtClean="0"/>
              <a:t>9/3/2024</a:t>
            </a:fld>
            <a:endParaRPr lang="en-US" dirty="0"/>
          </a:p>
        </p:txBody>
      </p:sp>
      <p:sp>
        <p:nvSpPr>
          <p:cNvPr id="6" name="Footer Placeholder 5"/>
          <p:cNvSpPr>
            <a:spLocks noGrp="1"/>
          </p:cNvSpPr>
          <p:nvPr>
            <p:ph type="ftr" sz="quarter" idx="11"/>
          </p:nvPr>
        </p:nvSpPr>
        <p:spPr/>
        <p:txBody>
          <a:bodyPr/>
          <a:lstStyle/>
          <a:p>
            <a:r>
              <a:rPr lang="en-US"/>
              <a:t>Nadia El-Mabrouk. Bio-informatoque génomique.</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50E15D8-C52D-4F7F-BDAD-025D76B3FE8F}" type="datetime1">
              <a:rPr lang="en-US" smtClean="0"/>
              <a:t>9/3/2024</a:t>
            </a:fld>
            <a:endParaRPr lang="en-US" dirty="0"/>
          </a:p>
        </p:txBody>
      </p:sp>
      <p:sp>
        <p:nvSpPr>
          <p:cNvPr id="6" name="Footer Placeholder 5"/>
          <p:cNvSpPr>
            <a:spLocks noGrp="1"/>
          </p:cNvSpPr>
          <p:nvPr>
            <p:ph type="ftr" sz="quarter" idx="11"/>
          </p:nvPr>
        </p:nvSpPr>
        <p:spPr/>
        <p:txBody>
          <a:bodyPr/>
          <a:lstStyle/>
          <a:p>
            <a:r>
              <a:rPr lang="en-US"/>
              <a:t>Nadia El-Mabrouk. Bio-informatoque génomique.</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F188795-1183-4AF3-82D6-415FB0BD5C39}" type="datetime1">
              <a:rPr lang="en-US" smtClean="0"/>
              <a:t>9/3/2024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Nadia El-Mabrouk. Bio-informatoque génomique.</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vt-biologie-premiere.bacdefrancais.net/morphogenese_mitose.php"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wereyouwondering.com/wp-content/uploads/2008/06/mitosisimagecredit.p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8.umoncton.ca/umcm-filion_martin/cours/genetique/Chapitre%201.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earthlife.net/images/eury-cell.gif" TargetMode="Externa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hyperlink" Target="http://www.earthlife.net/images/bacteria.gi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16D4C-E487-41C1-BDA7-CE87AFD75B6E}"/>
              </a:ext>
            </a:extLst>
          </p:cNvPr>
          <p:cNvSpPr>
            <a:spLocks noGrp="1"/>
          </p:cNvSpPr>
          <p:nvPr>
            <p:ph type="ctrTitle"/>
          </p:nvPr>
        </p:nvSpPr>
        <p:spPr/>
        <p:txBody>
          <a:bodyPr>
            <a:normAutofit/>
          </a:bodyPr>
          <a:lstStyle/>
          <a:p>
            <a:r>
              <a:rPr lang="fr-CA" dirty="0"/>
              <a:t>Introduction à la biologie moléculaire</a:t>
            </a:r>
          </a:p>
        </p:txBody>
      </p:sp>
      <p:sp>
        <p:nvSpPr>
          <p:cNvPr id="3" name="Sous-titre 2">
            <a:extLst>
              <a:ext uri="{FF2B5EF4-FFF2-40B4-BE49-F238E27FC236}">
                <a16:creationId xmlns:a16="http://schemas.microsoft.com/office/drawing/2014/main" id="{DCB4EABF-3592-4B5F-88A1-0443DDC0C6B9}"/>
              </a:ext>
            </a:extLst>
          </p:cNvPr>
          <p:cNvSpPr>
            <a:spLocks noGrp="1"/>
          </p:cNvSpPr>
          <p:nvPr>
            <p:ph type="subTitle" idx="1"/>
          </p:nvPr>
        </p:nvSpPr>
        <p:spPr/>
        <p:txBody>
          <a:bodyPr/>
          <a:lstStyle/>
          <a:p>
            <a:r>
              <a:rPr lang="fr-CA" dirty="0"/>
              <a:t>Nadia El-Mabrouk</a:t>
            </a:r>
          </a:p>
        </p:txBody>
      </p:sp>
      <p:sp>
        <p:nvSpPr>
          <p:cNvPr id="4" name="Espace réservé du pied de page 3">
            <a:extLst>
              <a:ext uri="{FF2B5EF4-FFF2-40B4-BE49-F238E27FC236}">
                <a16:creationId xmlns:a16="http://schemas.microsoft.com/office/drawing/2014/main" id="{2511FBD8-096E-4AF2-96A9-CCE87832F344}"/>
              </a:ext>
            </a:extLst>
          </p:cNvPr>
          <p:cNvSpPr>
            <a:spLocks noGrp="1"/>
          </p:cNvSpPr>
          <p:nvPr>
            <p:ph type="ftr" sz="quarter" idx="11"/>
          </p:nvPr>
        </p:nvSpPr>
        <p:spPr/>
        <p:txBody>
          <a:bodyPr/>
          <a:lstStyle/>
          <a:p>
            <a:r>
              <a:rPr lang="en-US"/>
              <a:t>Nadia El-Mabrouk. Bio-informatoque génomique.</a:t>
            </a:r>
            <a:endParaRPr lang="en-US" dirty="0"/>
          </a:p>
        </p:txBody>
      </p:sp>
      <p:sp>
        <p:nvSpPr>
          <p:cNvPr id="5" name="Espace réservé du numéro de diapositive 4">
            <a:extLst>
              <a:ext uri="{FF2B5EF4-FFF2-40B4-BE49-F238E27FC236}">
                <a16:creationId xmlns:a16="http://schemas.microsoft.com/office/drawing/2014/main" id="{9C70CF37-DFA0-4739-AC5F-5EA79C347634}"/>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15974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CD756B-4FCE-452C-AC00-B04C56CC382A}"/>
              </a:ext>
            </a:extLst>
          </p:cNvPr>
          <p:cNvSpPr>
            <a:spLocks noGrp="1"/>
          </p:cNvSpPr>
          <p:nvPr>
            <p:ph type="title"/>
          </p:nvPr>
        </p:nvSpPr>
        <p:spPr>
          <a:xfrm>
            <a:off x="1715066" y="574836"/>
            <a:ext cx="10158608" cy="702819"/>
          </a:xfrm>
        </p:spPr>
        <p:txBody>
          <a:bodyPr>
            <a:normAutofit/>
          </a:bodyPr>
          <a:lstStyle/>
          <a:p>
            <a:r>
              <a:rPr lang="fr-CA" dirty="0"/>
              <a:t>La division cellulaire- La réplication de l’ADN</a:t>
            </a:r>
          </a:p>
        </p:txBody>
      </p:sp>
      <p:sp>
        <p:nvSpPr>
          <p:cNvPr id="3" name="Espace réservé du contenu 2">
            <a:extLst>
              <a:ext uri="{FF2B5EF4-FFF2-40B4-BE49-F238E27FC236}">
                <a16:creationId xmlns:a16="http://schemas.microsoft.com/office/drawing/2014/main" id="{30B1B212-A4A9-4CF9-8174-A962CE144029}"/>
              </a:ext>
            </a:extLst>
          </p:cNvPr>
          <p:cNvSpPr>
            <a:spLocks noGrp="1"/>
          </p:cNvSpPr>
          <p:nvPr>
            <p:ph sz="half" idx="1"/>
          </p:nvPr>
        </p:nvSpPr>
        <p:spPr>
          <a:xfrm>
            <a:off x="1311580" y="1277655"/>
            <a:ext cx="5276694" cy="4956235"/>
          </a:xfrm>
        </p:spPr>
        <p:txBody>
          <a:bodyPr>
            <a:normAutofit lnSpcReduction="10000"/>
          </a:bodyPr>
          <a:lstStyle/>
          <a:p>
            <a:r>
              <a:rPr lang="fr-FR" dirty="0"/>
              <a:t>La double hélice d’ADN s’ouvre, et chacun des deux brins sert de </a:t>
            </a:r>
            <a:r>
              <a:rPr lang="fr-FR" b="1" dirty="0"/>
              <a:t>matrice</a:t>
            </a:r>
            <a:r>
              <a:rPr lang="fr-FR" dirty="0"/>
              <a:t> pour le nouveau brin complémentaire, construit par ajout successif de nucléotides selon la complémentarité de séquence.</a:t>
            </a:r>
          </a:p>
          <a:p>
            <a:r>
              <a:rPr lang="fr-CA" dirty="0"/>
              <a:t>La réplication est initiée à des sites appelés </a:t>
            </a:r>
            <a:r>
              <a:rPr lang="fr-CA" b="1" dirty="0"/>
              <a:t>origines de réplication</a:t>
            </a:r>
            <a:r>
              <a:rPr lang="fr-CA" dirty="0"/>
              <a:t>. Les bactéries ont une seule origine de réplication alors que les eucaryotes en comptent plusieurs. Chez l’humain, plus de 10 000 fourches de réplications simultanées. </a:t>
            </a:r>
          </a:p>
          <a:p>
            <a:r>
              <a:rPr lang="fr-CA" dirty="0"/>
              <a:t>Réplication assurée par une enzyme appelée l’</a:t>
            </a:r>
            <a:r>
              <a:rPr lang="fr-CA" b="1" dirty="0"/>
              <a:t>ADN polymérase</a:t>
            </a:r>
            <a:r>
              <a:rPr lang="fr-CA" dirty="0"/>
              <a:t>.</a:t>
            </a:r>
          </a:p>
          <a:p>
            <a:pPr marL="0" indent="0">
              <a:buNone/>
            </a:pPr>
            <a:endParaRPr lang="fr-CA" dirty="0"/>
          </a:p>
        </p:txBody>
      </p:sp>
      <p:sp>
        <p:nvSpPr>
          <p:cNvPr id="8" name="Espace réservé du contenu 7">
            <a:extLst>
              <a:ext uri="{FF2B5EF4-FFF2-40B4-BE49-F238E27FC236}">
                <a16:creationId xmlns:a16="http://schemas.microsoft.com/office/drawing/2014/main" id="{E4014A3A-6B2B-487B-8941-563BB40805DD}"/>
              </a:ext>
            </a:extLst>
          </p:cNvPr>
          <p:cNvSpPr>
            <a:spLocks noGrp="1"/>
          </p:cNvSpPr>
          <p:nvPr>
            <p:ph sz="half" idx="2"/>
          </p:nvPr>
        </p:nvSpPr>
        <p:spPr>
          <a:xfrm>
            <a:off x="6794370" y="4274344"/>
            <a:ext cx="5112185" cy="2430051"/>
          </a:xfrm>
        </p:spPr>
        <p:txBody>
          <a:bodyPr>
            <a:normAutofit lnSpcReduction="10000"/>
          </a:bodyPr>
          <a:lstStyle/>
          <a:p>
            <a:r>
              <a:rPr lang="fr-CA" dirty="0"/>
              <a:t>Objectif du cycle cellulaire : produire deux copies identiques du génome dans les cellules filles. L'incapacité à copier tout l'ADN, la production d'un trop grand nombre de copies de certaines régions ou l'incapacité à séparer le génome de manière égale entre les cellules filles, peut entraîner des maladies (tumeurs cancéreuses, </a:t>
            </a:r>
            <a:r>
              <a:rPr lang="fr-CA" dirty="0" err="1"/>
              <a:t>etc</a:t>
            </a:r>
            <a:r>
              <a:rPr lang="fr-CA" dirty="0"/>
              <a:t>).</a:t>
            </a:r>
          </a:p>
        </p:txBody>
      </p:sp>
      <p:sp>
        <p:nvSpPr>
          <p:cNvPr id="4" name="Espace réservé du pied de page 3">
            <a:extLst>
              <a:ext uri="{FF2B5EF4-FFF2-40B4-BE49-F238E27FC236}">
                <a16:creationId xmlns:a16="http://schemas.microsoft.com/office/drawing/2014/main" id="{2B198D54-0008-44B5-B4A3-FF7FFE683EB6}"/>
              </a:ext>
            </a:extLst>
          </p:cNvPr>
          <p:cNvSpPr>
            <a:spLocks noGrp="1"/>
          </p:cNvSpPr>
          <p:nvPr>
            <p:ph type="ftr" sz="quarter" idx="11"/>
          </p:nvPr>
        </p:nvSpPr>
        <p:spPr/>
        <p:txBody>
          <a:bodyPr/>
          <a:lstStyle/>
          <a:p>
            <a:r>
              <a:rPr lang="en-US"/>
              <a:t>Nadia El-Mabrouk. Bio-informatoque génomique.</a:t>
            </a:r>
            <a:endParaRPr lang="en-US" dirty="0"/>
          </a:p>
        </p:txBody>
      </p:sp>
      <p:sp>
        <p:nvSpPr>
          <p:cNvPr id="5" name="Espace réservé du numéro de diapositive 4">
            <a:extLst>
              <a:ext uri="{FF2B5EF4-FFF2-40B4-BE49-F238E27FC236}">
                <a16:creationId xmlns:a16="http://schemas.microsoft.com/office/drawing/2014/main" id="{74CD0932-8F53-4F54-B949-A09CF2264FB6}"/>
              </a:ext>
            </a:extLst>
          </p:cNvPr>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6" name="Picture 2" descr="La r�plication de l'ADN">
            <a:extLst>
              <a:ext uri="{FF2B5EF4-FFF2-40B4-BE49-F238E27FC236}">
                <a16:creationId xmlns:a16="http://schemas.microsoft.com/office/drawing/2014/main" id="{172C7FA8-FEC6-45E8-B465-EDBD967A0FBD}"/>
              </a:ext>
            </a:extLst>
          </p:cNvPr>
          <p:cNvPicPr>
            <a:picLocks noChangeAspect="1" noChangeArrowheads="1"/>
          </p:cNvPicPr>
          <p:nvPr/>
        </p:nvPicPr>
        <p:blipFill>
          <a:blip r:embed="rId2" cstate="print"/>
          <a:srcRect/>
          <a:stretch>
            <a:fillRect/>
          </a:stretch>
        </p:blipFill>
        <p:spPr bwMode="auto">
          <a:xfrm>
            <a:off x="6514003" y="1271161"/>
            <a:ext cx="5276693" cy="2701878"/>
          </a:xfrm>
          <a:prstGeom prst="rect">
            <a:avLst/>
          </a:prstGeom>
          <a:noFill/>
        </p:spPr>
      </p:pic>
      <p:sp>
        <p:nvSpPr>
          <p:cNvPr id="7" name="Rectangle 6">
            <a:extLst>
              <a:ext uri="{FF2B5EF4-FFF2-40B4-BE49-F238E27FC236}">
                <a16:creationId xmlns:a16="http://schemas.microsoft.com/office/drawing/2014/main" id="{A587043B-4731-4C05-99A2-33F85D243502}"/>
              </a:ext>
            </a:extLst>
          </p:cNvPr>
          <p:cNvSpPr/>
          <p:nvPr/>
        </p:nvSpPr>
        <p:spPr>
          <a:xfrm>
            <a:off x="6883052" y="3692260"/>
            <a:ext cx="4538597" cy="461665"/>
          </a:xfrm>
          <a:prstGeom prst="rect">
            <a:avLst/>
          </a:prstGeom>
        </p:spPr>
        <p:txBody>
          <a:bodyPr wrap="square">
            <a:spAutoFit/>
          </a:bodyPr>
          <a:lstStyle/>
          <a:p>
            <a:r>
              <a:rPr lang="fr-FR" sz="1200" dirty="0">
                <a:hlinkClick r:id="rId3">
                  <a:extLst>
                    <a:ext uri="{A12FA001-AC4F-418D-AE19-62706E023703}">
                      <ahyp:hlinkClr xmlns:ahyp="http://schemas.microsoft.com/office/drawing/2018/hyperlinkcolor" val="tx"/>
                    </a:ext>
                  </a:extLst>
                </a:hlinkClick>
              </a:rPr>
              <a:t>http://www.svt-biologie-premiere.bacdefrancais.net/morphogenese_mitose.php</a:t>
            </a:r>
            <a:r>
              <a:rPr lang="fr-FR" sz="1200" dirty="0"/>
              <a:t> </a:t>
            </a:r>
            <a:endParaRPr lang="fr-CA" sz="1200" dirty="0"/>
          </a:p>
        </p:txBody>
      </p:sp>
    </p:spTree>
    <p:extLst>
      <p:ext uri="{BB962C8B-B14F-4D97-AF65-F5344CB8AC3E}">
        <p14:creationId xmlns:p14="http://schemas.microsoft.com/office/powerpoint/2010/main" val="2387762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317676-B89E-42EE-9060-73570FB00D48}"/>
              </a:ext>
            </a:extLst>
          </p:cNvPr>
          <p:cNvSpPr>
            <a:spLocks noGrp="1"/>
          </p:cNvSpPr>
          <p:nvPr>
            <p:ph type="title"/>
          </p:nvPr>
        </p:nvSpPr>
        <p:spPr>
          <a:xfrm>
            <a:off x="1665963" y="624110"/>
            <a:ext cx="9838650" cy="778805"/>
          </a:xfrm>
        </p:spPr>
        <p:txBody>
          <a:bodyPr>
            <a:normAutofit/>
          </a:bodyPr>
          <a:lstStyle/>
          <a:p>
            <a:r>
              <a:rPr lang="fr-CA" dirty="0"/>
              <a:t>La division cellulaire - La mitose</a:t>
            </a:r>
          </a:p>
        </p:txBody>
      </p:sp>
      <p:sp>
        <p:nvSpPr>
          <p:cNvPr id="7" name="Espace réservé du contenu 6">
            <a:extLst>
              <a:ext uri="{FF2B5EF4-FFF2-40B4-BE49-F238E27FC236}">
                <a16:creationId xmlns:a16="http://schemas.microsoft.com/office/drawing/2014/main" id="{B97675E6-6301-4C9B-A638-E0782B2908A3}"/>
              </a:ext>
            </a:extLst>
          </p:cNvPr>
          <p:cNvSpPr>
            <a:spLocks noGrp="1"/>
          </p:cNvSpPr>
          <p:nvPr>
            <p:ph idx="1"/>
          </p:nvPr>
        </p:nvSpPr>
        <p:spPr>
          <a:xfrm>
            <a:off x="1665962" y="1402915"/>
            <a:ext cx="9838650" cy="1553227"/>
          </a:xfrm>
        </p:spPr>
        <p:txBody>
          <a:bodyPr/>
          <a:lstStyle/>
          <a:p>
            <a:r>
              <a:rPr lang="fr-CA" b="1" dirty="0">
                <a:solidFill>
                  <a:schemeClr val="accent1"/>
                </a:solidFill>
              </a:rPr>
              <a:t>La mitose: </a:t>
            </a:r>
            <a:r>
              <a:rPr lang="fr-CA" dirty="0"/>
              <a:t>Processus de division nucléaire. Un noyau diploïde contenant 2N chromosomes (préalablement répliqués, mais pas séparés), produit deux noyaux diploïdes identiques contenant chacun 2N chromosomes.  Suivit de la division cellulaire.</a:t>
            </a:r>
          </a:p>
          <a:p>
            <a:endParaRPr lang="fr-CA" dirty="0"/>
          </a:p>
        </p:txBody>
      </p:sp>
      <p:sp>
        <p:nvSpPr>
          <p:cNvPr id="5" name="Espace réservé du pied de page 4">
            <a:extLst>
              <a:ext uri="{FF2B5EF4-FFF2-40B4-BE49-F238E27FC236}">
                <a16:creationId xmlns:a16="http://schemas.microsoft.com/office/drawing/2014/main" id="{EC5C4B78-87D0-448D-BBA5-1B9D7164446A}"/>
              </a:ext>
            </a:extLst>
          </p:cNvPr>
          <p:cNvSpPr>
            <a:spLocks noGrp="1"/>
          </p:cNvSpPr>
          <p:nvPr>
            <p:ph type="ftr" sz="quarter" idx="11"/>
          </p:nvPr>
        </p:nvSpPr>
        <p:spPr/>
        <p:txBody>
          <a:bodyPr/>
          <a:lstStyle/>
          <a:p>
            <a:r>
              <a:rPr lang="en-US"/>
              <a:t>Nadia El-Mabrouk. Bio-informatoque génomique.</a:t>
            </a:r>
            <a:endParaRPr lang="en-US" dirty="0"/>
          </a:p>
        </p:txBody>
      </p:sp>
      <p:sp>
        <p:nvSpPr>
          <p:cNvPr id="6" name="Espace réservé du numéro de diapositive 5">
            <a:extLst>
              <a:ext uri="{FF2B5EF4-FFF2-40B4-BE49-F238E27FC236}">
                <a16:creationId xmlns:a16="http://schemas.microsoft.com/office/drawing/2014/main" id="{B03E830E-3299-4815-AEE4-942DA8A84A12}"/>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8" name="Picture 2" descr="http://www.wereyouwondering.com/wp-content/uploads/2008/06/mitosisimagecredit-300x109.png">
            <a:hlinkClick r:id="rId2"/>
            <a:extLst>
              <a:ext uri="{FF2B5EF4-FFF2-40B4-BE49-F238E27FC236}">
                <a16:creationId xmlns:a16="http://schemas.microsoft.com/office/drawing/2014/main" id="{1255AC0B-64E2-4472-95AC-CB040C13D73B}"/>
              </a:ext>
            </a:extLst>
          </p:cNvPr>
          <p:cNvPicPr>
            <a:picLocks noChangeAspect="1" noChangeArrowheads="1"/>
          </p:cNvPicPr>
          <p:nvPr/>
        </p:nvPicPr>
        <p:blipFill>
          <a:blip r:embed="rId3" cstate="print"/>
          <a:srcRect/>
          <a:stretch>
            <a:fillRect/>
          </a:stretch>
        </p:blipFill>
        <p:spPr bwMode="auto">
          <a:xfrm>
            <a:off x="2589212" y="3087582"/>
            <a:ext cx="6732634" cy="2446190"/>
          </a:xfrm>
          <a:prstGeom prst="rect">
            <a:avLst/>
          </a:prstGeom>
          <a:noFill/>
        </p:spPr>
      </p:pic>
      <p:sp>
        <p:nvSpPr>
          <p:cNvPr id="9" name="Rectangle 8">
            <a:extLst>
              <a:ext uri="{FF2B5EF4-FFF2-40B4-BE49-F238E27FC236}">
                <a16:creationId xmlns:a16="http://schemas.microsoft.com/office/drawing/2014/main" id="{70223095-C47F-4E01-9B70-ED5A05A6B5A6}"/>
              </a:ext>
            </a:extLst>
          </p:cNvPr>
          <p:cNvSpPr/>
          <p:nvPr/>
        </p:nvSpPr>
        <p:spPr>
          <a:xfrm>
            <a:off x="3777495" y="5763269"/>
            <a:ext cx="8159809" cy="307777"/>
          </a:xfrm>
          <a:prstGeom prst="rect">
            <a:avLst/>
          </a:prstGeom>
        </p:spPr>
        <p:txBody>
          <a:bodyPr wrap="square">
            <a:spAutoFit/>
          </a:bodyPr>
          <a:lstStyle/>
          <a:p>
            <a:r>
              <a:rPr lang="fr-FR" sz="1400" dirty="0"/>
              <a:t>http://www.wereyouwondering.com/what-is-the-difference-between-mitosis-and-meiosis/</a:t>
            </a:r>
          </a:p>
        </p:txBody>
      </p:sp>
    </p:spTree>
    <p:extLst>
      <p:ext uri="{BB962C8B-B14F-4D97-AF65-F5344CB8AC3E}">
        <p14:creationId xmlns:p14="http://schemas.microsoft.com/office/powerpoint/2010/main" val="496651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466983-E586-4234-9A61-6949462895C4}"/>
              </a:ext>
            </a:extLst>
          </p:cNvPr>
          <p:cNvSpPr>
            <a:spLocks noGrp="1"/>
          </p:cNvSpPr>
          <p:nvPr>
            <p:ph type="title"/>
          </p:nvPr>
        </p:nvSpPr>
        <p:spPr>
          <a:xfrm>
            <a:off x="1665962" y="624110"/>
            <a:ext cx="9838649" cy="904065"/>
          </a:xfrm>
        </p:spPr>
        <p:txBody>
          <a:bodyPr>
            <a:normAutofit/>
          </a:bodyPr>
          <a:lstStyle/>
          <a:p>
            <a:r>
              <a:rPr lang="fr-CA" dirty="0"/>
              <a:t>La division cellulaire - La méiose</a:t>
            </a:r>
          </a:p>
        </p:txBody>
      </p:sp>
      <p:sp>
        <p:nvSpPr>
          <p:cNvPr id="6" name="Espace réservé du contenu 5">
            <a:extLst>
              <a:ext uri="{FF2B5EF4-FFF2-40B4-BE49-F238E27FC236}">
                <a16:creationId xmlns:a16="http://schemas.microsoft.com/office/drawing/2014/main" id="{2E52C39D-1143-4363-955E-ACD831181830}"/>
              </a:ext>
            </a:extLst>
          </p:cNvPr>
          <p:cNvSpPr>
            <a:spLocks noGrp="1"/>
          </p:cNvSpPr>
          <p:nvPr>
            <p:ph sz="half" idx="1"/>
          </p:nvPr>
        </p:nvSpPr>
        <p:spPr>
          <a:xfrm>
            <a:off x="1665962" y="1528174"/>
            <a:ext cx="5259871" cy="4607633"/>
          </a:xfrm>
        </p:spPr>
        <p:txBody>
          <a:bodyPr>
            <a:normAutofit/>
          </a:bodyPr>
          <a:lstStyle/>
          <a:p>
            <a:pPr marL="0" indent="0">
              <a:buNone/>
            </a:pPr>
            <a:r>
              <a:rPr lang="fr-CA" dirty="0">
                <a:solidFill>
                  <a:schemeClr val="tx1"/>
                </a:solidFill>
              </a:rPr>
              <a:t>Chez les organismes présentant un dimorphisme sexuel (deux sexes, mâle et femelle):</a:t>
            </a:r>
          </a:p>
          <a:p>
            <a:r>
              <a:rPr lang="fr-CA" b="1" dirty="0">
                <a:solidFill>
                  <a:srgbClr val="C00000"/>
                </a:solidFill>
              </a:rPr>
              <a:t>La méiose:</a:t>
            </a:r>
            <a:r>
              <a:rPr lang="fr-CA" dirty="0"/>
              <a:t> Résulte en la formation de gamètes </a:t>
            </a:r>
            <a:r>
              <a:rPr lang="fr-CA" b="1" dirty="0"/>
              <a:t>haploïdes</a:t>
            </a:r>
            <a:r>
              <a:rPr lang="fr-CA" dirty="0"/>
              <a:t>. À partir d’un noyau diploïde contenant 2N chromosomes, une réplication et deux divisions nucléaire produisent 4 noyaux haploïdes (</a:t>
            </a:r>
            <a:r>
              <a:rPr lang="fr-CA" b="1" dirty="0"/>
              <a:t>gamètes</a:t>
            </a:r>
            <a:r>
              <a:rPr lang="fr-CA" dirty="0"/>
              <a:t>) contenant chacun N chromosomes.</a:t>
            </a:r>
          </a:p>
          <a:p>
            <a:r>
              <a:rPr lang="fr-CA" dirty="0"/>
              <a:t>La méiose, combinée à la fertilisation résulte en la conservation du nombre de chromosomes. </a:t>
            </a:r>
          </a:p>
        </p:txBody>
      </p:sp>
      <p:sp>
        <p:nvSpPr>
          <p:cNvPr id="4" name="Espace réservé du pied de page 3">
            <a:extLst>
              <a:ext uri="{FF2B5EF4-FFF2-40B4-BE49-F238E27FC236}">
                <a16:creationId xmlns:a16="http://schemas.microsoft.com/office/drawing/2014/main" id="{4761B86D-D58E-45AF-884E-711A87321F32}"/>
              </a:ext>
            </a:extLst>
          </p:cNvPr>
          <p:cNvSpPr>
            <a:spLocks noGrp="1"/>
          </p:cNvSpPr>
          <p:nvPr>
            <p:ph type="ftr" sz="quarter" idx="11"/>
          </p:nvPr>
        </p:nvSpPr>
        <p:spPr/>
        <p:txBody>
          <a:bodyPr/>
          <a:lstStyle/>
          <a:p>
            <a:r>
              <a:rPr lang="en-US"/>
              <a:t>Nadia El-Mabrouk. Bio-informatoque génomique.</a:t>
            </a:r>
            <a:endParaRPr lang="en-US" dirty="0"/>
          </a:p>
        </p:txBody>
      </p:sp>
      <p:sp>
        <p:nvSpPr>
          <p:cNvPr id="5" name="Espace réservé du numéro de diapositive 4">
            <a:extLst>
              <a:ext uri="{FF2B5EF4-FFF2-40B4-BE49-F238E27FC236}">
                <a16:creationId xmlns:a16="http://schemas.microsoft.com/office/drawing/2014/main" id="{09332B2D-2C2C-4BB2-94DD-77F6FFEFC92D}"/>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9" name="Image 8" descr="meiosisimagecreditnih.jpg">
            <a:extLst>
              <a:ext uri="{FF2B5EF4-FFF2-40B4-BE49-F238E27FC236}">
                <a16:creationId xmlns:a16="http://schemas.microsoft.com/office/drawing/2014/main" id="{62AD2981-D978-45BC-91A9-77474DCBD45F}"/>
              </a:ext>
            </a:extLst>
          </p:cNvPr>
          <p:cNvPicPr>
            <a:picLocks noChangeAspect="1"/>
          </p:cNvPicPr>
          <p:nvPr/>
        </p:nvPicPr>
        <p:blipFill>
          <a:blip r:embed="rId2" cstate="print"/>
          <a:stretch>
            <a:fillRect/>
          </a:stretch>
        </p:blipFill>
        <p:spPr>
          <a:xfrm>
            <a:off x="7581002" y="1298945"/>
            <a:ext cx="3524471" cy="4673516"/>
          </a:xfrm>
          <a:prstGeom prst="rect">
            <a:avLst/>
          </a:prstGeom>
        </p:spPr>
      </p:pic>
      <p:sp>
        <p:nvSpPr>
          <p:cNvPr id="10" name="Rectangle 9">
            <a:extLst>
              <a:ext uri="{FF2B5EF4-FFF2-40B4-BE49-F238E27FC236}">
                <a16:creationId xmlns:a16="http://schemas.microsoft.com/office/drawing/2014/main" id="{618392E1-193E-4DEB-ACD6-B642C1B56EDA}"/>
              </a:ext>
            </a:extLst>
          </p:cNvPr>
          <p:cNvSpPr/>
          <p:nvPr/>
        </p:nvSpPr>
        <p:spPr>
          <a:xfrm>
            <a:off x="7316788" y="6141060"/>
            <a:ext cx="4572000" cy="523220"/>
          </a:xfrm>
          <a:prstGeom prst="rect">
            <a:avLst/>
          </a:prstGeom>
        </p:spPr>
        <p:txBody>
          <a:bodyPr>
            <a:spAutoFit/>
          </a:bodyPr>
          <a:lstStyle/>
          <a:p>
            <a:r>
              <a:rPr lang="fr-FR" sz="1400" dirty="0"/>
              <a:t>http://www.wereyouwondering.com/what-is-the-difference-between-mitosis-and-meiosis/</a:t>
            </a:r>
          </a:p>
        </p:txBody>
      </p:sp>
    </p:spTree>
    <p:extLst>
      <p:ext uri="{BB962C8B-B14F-4D97-AF65-F5344CB8AC3E}">
        <p14:creationId xmlns:p14="http://schemas.microsoft.com/office/powerpoint/2010/main" val="423478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D7173A-E26F-4D82-9CEA-4607A99DF9D2}"/>
              </a:ext>
            </a:extLst>
          </p:cNvPr>
          <p:cNvSpPr>
            <a:spLocks noGrp="1"/>
          </p:cNvSpPr>
          <p:nvPr>
            <p:ph type="title"/>
          </p:nvPr>
        </p:nvSpPr>
        <p:spPr>
          <a:xfrm>
            <a:off x="1728592" y="624110"/>
            <a:ext cx="9776019" cy="791331"/>
          </a:xfrm>
        </p:spPr>
        <p:txBody>
          <a:bodyPr/>
          <a:lstStyle/>
          <a:p>
            <a:r>
              <a:rPr lang="fr-CA" dirty="0"/>
              <a:t>La division cellulaire- La </a:t>
            </a:r>
            <a:r>
              <a:rPr lang="fr-CA" dirty="0" err="1"/>
              <a:t>meiose</a:t>
            </a:r>
            <a:endParaRPr lang="fr-CA" dirty="0"/>
          </a:p>
        </p:txBody>
      </p:sp>
      <p:sp>
        <p:nvSpPr>
          <p:cNvPr id="3" name="Espace réservé du contenu 2">
            <a:extLst>
              <a:ext uri="{FF2B5EF4-FFF2-40B4-BE49-F238E27FC236}">
                <a16:creationId xmlns:a16="http://schemas.microsoft.com/office/drawing/2014/main" id="{83B1991C-9506-4198-B431-82D731EB0EBE}"/>
              </a:ext>
            </a:extLst>
          </p:cNvPr>
          <p:cNvSpPr>
            <a:spLocks noGrp="1"/>
          </p:cNvSpPr>
          <p:nvPr>
            <p:ph sz="half" idx="1"/>
          </p:nvPr>
        </p:nvSpPr>
        <p:spPr>
          <a:xfrm>
            <a:off x="1615857" y="1515650"/>
            <a:ext cx="4922729" cy="3194137"/>
          </a:xfrm>
        </p:spPr>
        <p:txBody>
          <a:bodyPr/>
          <a:lstStyle/>
          <a:p>
            <a:r>
              <a:rPr lang="fr-CA" dirty="0">
                <a:solidFill>
                  <a:schemeClr val="tx1"/>
                </a:solidFill>
              </a:rPr>
              <a:t>Les chromosomes maternels et paternels ont des histoires évolutives différentes, ont accumulé des mutations différentes.</a:t>
            </a:r>
            <a:endParaRPr lang="fr-CA" dirty="0"/>
          </a:p>
          <a:p>
            <a:r>
              <a:rPr lang="fr-CA" dirty="0"/>
              <a:t>La diversité génétique est due à des recombinaisons affectant les chromosomes homologues durant la méiose.</a:t>
            </a:r>
            <a:endParaRPr lang="fr-CA" dirty="0">
              <a:solidFill>
                <a:schemeClr val="accent1"/>
              </a:solidFill>
            </a:endParaRPr>
          </a:p>
        </p:txBody>
      </p:sp>
      <p:sp>
        <p:nvSpPr>
          <p:cNvPr id="5" name="Espace réservé du pied de page 4">
            <a:extLst>
              <a:ext uri="{FF2B5EF4-FFF2-40B4-BE49-F238E27FC236}">
                <a16:creationId xmlns:a16="http://schemas.microsoft.com/office/drawing/2014/main" id="{A2EEB796-8380-413E-A339-480FF8F09AA2}"/>
              </a:ext>
            </a:extLst>
          </p:cNvPr>
          <p:cNvSpPr>
            <a:spLocks noGrp="1"/>
          </p:cNvSpPr>
          <p:nvPr>
            <p:ph type="ftr" sz="quarter" idx="11"/>
          </p:nvPr>
        </p:nvSpPr>
        <p:spPr/>
        <p:txBody>
          <a:bodyPr/>
          <a:lstStyle/>
          <a:p>
            <a:r>
              <a:rPr lang="en-US"/>
              <a:t>Nadia El-Mabrouk. Bio-informatoque génomique.</a:t>
            </a:r>
            <a:endParaRPr lang="en-US" dirty="0"/>
          </a:p>
        </p:txBody>
      </p:sp>
      <p:sp>
        <p:nvSpPr>
          <p:cNvPr id="6" name="Espace réservé du numéro de diapositive 5">
            <a:extLst>
              <a:ext uri="{FF2B5EF4-FFF2-40B4-BE49-F238E27FC236}">
                <a16:creationId xmlns:a16="http://schemas.microsoft.com/office/drawing/2014/main" id="{F3B3EE1F-D19C-42A1-883F-4FBACA91C7F0}"/>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7" name="Image 6" descr="Crossover.gif">
            <a:extLst>
              <a:ext uri="{FF2B5EF4-FFF2-40B4-BE49-F238E27FC236}">
                <a16:creationId xmlns:a16="http://schemas.microsoft.com/office/drawing/2014/main" id="{FB43E7B5-D98B-4C56-914E-EC3F8C9D985A}"/>
              </a:ext>
            </a:extLst>
          </p:cNvPr>
          <p:cNvPicPr>
            <a:picLocks noChangeAspect="1"/>
          </p:cNvPicPr>
          <p:nvPr/>
        </p:nvPicPr>
        <p:blipFill>
          <a:blip r:embed="rId2" cstate="print"/>
          <a:stretch>
            <a:fillRect/>
          </a:stretch>
        </p:blipFill>
        <p:spPr>
          <a:xfrm>
            <a:off x="6903076" y="1625452"/>
            <a:ext cx="4105275" cy="2971800"/>
          </a:xfrm>
          <a:prstGeom prst="rect">
            <a:avLst/>
          </a:prstGeom>
        </p:spPr>
      </p:pic>
      <p:sp>
        <p:nvSpPr>
          <p:cNvPr id="8" name="ZoneTexte 7">
            <a:extLst>
              <a:ext uri="{FF2B5EF4-FFF2-40B4-BE49-F238E27FC236}">
                <a16:creationId xmlns:a16="http://schemas.microsoft.com/office/drawing/2014/main" id="{D481A47F-1762-48F7-B594-E9E327B06681}"/>
              </a:ext>
            </a:extLst>
          </p:cNvPr>
          <p:cNvSpPr txBox="1"/>
          <p:nvPr/>
        </p:nvSpPr>
        <p:spPr>
          <a:xfrm>
            <a:off x="7604184" y="5323562"/>
            <a:ext cx="3900427" cy="523220"/>
          </a:xfrm>
          <a:prstGeom prst="rect">
            <a:avLst/>
          </a:prstGeom>
          <a:noFill/>
        </p:spPr>
        <p:txBody>
          <a:bodyPr wrap="none" rtlCol="0">
            <a:spAutoFit/>
          </a:bodyPr>
          <a:lstStyle/>
          <a:p>
            <a:r>
              <a:rPr lang="fr-CA" sz="1400" b="1" dirty="0"/>
              <a:t>www.emc.maricopa.edu/faculty/farabee/</a:t>
            </a:r>
          </a:p>
          <a:p>
            <a:r>
              <a:rPr lang="fr-CA" sz="1400" b="1" dirty="0" err="1"/>
              <a:t>biobk</a:t>
            </a:r>
            <a:r>
              <a:rPr lang="fr-CA" sz="1400" b="1" dirty="0"/>
              <a:t>/biobookmeiosis.html</a:t>
            </a:r>
            <a:endParaRPr lang="fr-CA" sz="1400" dirty="0"/>
          </a:p>
        </p:txBody>
      </p:sp>
    </p:spTree>
    <p:extLst>
      <p:ext uri="{BB962C8B-B14F-4D97-AF65-F5344CB8AC3E}">
        <p14:creationId xmlns:p14="http://schemas.microsoft.com/office/powerpoint/2010/main" val="1044494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0152CE-445D-4DD4-9887-C694A47E6E47}"/>
              </a:ext>
            </a:extLst>
          </p:cNvPr>
          <p:cNvSpPr>
            <a:spLocks noGrp="1"/>
          </p:cNvSpPr>
          <p:nvPr>
            <p:ph type="title"/>
          </p:nvPr>
        </p:nvSpPr>
        <p:spPr>
          <a:xfrm>
            <a:off x="1653436" y="624110"/>
            <a:ext cx="9851175" cy="1280890"/>
          </a:xfrm>
        </p:spPr>
        <p:txBody>
          <a:bodyPr>
            <a:normAutofit/>
          </a:bodyPr>
          <a:lstStyle/>
          <a:p>
            <a:r>
              <a:rPr lang="fr-CA" dirty="0"/>
              <a:t>Les protéines et les gènes: deux découvertes indépendantes</a:t>
            </a:r>
          </a:p>
        </p:txBody>
      </p:sp>
      <p:sp>
        <p:nvSpPr>
          <p:cNvPr id="6" name="Espace réservé du contenu 5">
            <a:extLst>
              <a:ext uri="{FF2B5EF4-FFF2-40B4-BE49-F238E27FC236}">
                <a16:creationId xmlns:a16="http://schemas.microsoft.com/office/drawing/2014/main" id="{29EB9DA7-65D7-4083-8827-8EBD1B3AE0E6}"/>
              </a:ext>
            </a:extLst>
          </p:cNvPr>
          <p:cNvSpPr>
            <a:spLocks noGrp="1"/>
          </p:cNvSpPr>
          <p:nvPr>
            <p:ph sz="half" idx="1"/>
          </p:nvPr>
        </p:nvSpPr>
        <p:spPr>
          <a:xfrm>
            <a:off x="1653435" y="1905000"/>
            <a:ext cx="9851175" cy="4431792"/>
          </a:xfrm>
        </p:spPr>
        <p:txBody>
          <a:bodyPr>
            <a:normAutofit lnSpcReduction="10000"/>
          </a:bodyPr>
          <a:lstStyle/>
          <a:p>
            <a:r>
              <a:rPr lang="fr-CA" b="1" dirty="0"/>
              <a:t>Biochimie </a:t>
            </a:r>
            <a:r>
              <a:rPr lang="fr-CA" dirty="0"/>
              <a:t>: Consiste à purifier et à caractériser les composants chimiques responsables de l'exécution d'une fonction particulière. Étude d’un composant purifié d'un organisme. </a:t>
            </a:r>
          </a:p>
          <a:p>
            <a:r>
              <a:rPr lang="fr-CA" dirty="0"/>
              <a:t>Les organismes vivants sont composés principalement de carbone, d'hydrogène, d'oxygène et d'azote. Ces éléments sont combinés dans des macromolécules complexes: protéines, acides nucléiques, lipides, glucides. De toutes les macromolécules, </a:t>
            </a:r>
            <a:r>
              <a:rPr lang="fr-CA" b="1" dirty="0"/>
              <a:t>les protéines</a:t>
            </a:r>
            <a:r>
              <a:rPr lang="fr-CA" dirty="0"/>
              <a:t> ont la gamme de fonctions la plus diversifiée. </a:t>
            </a:r>
            <a:r>
              <a:rPr lang="fr-CA" b="1" dirty="0"/>
              <a:t>Assure le fonctionnement de la cellule</a:t>
            </a:r>
            <a:r>
              <a:rPr lang="fr-CA" dirty="0"/>
              <a:t>. Le corps humain fabrique environ 100 000 protéines distinctes:</a:t>
            </a:r>
          </a:p>
          <a:p>
            <a:pPr lvl="1"/>
            <a:r>
              <a:rPr lang="fr-CA" b="1" dirty="0"/>
              <a:t>les enzymes</a:t>
            </a:r>
            <a:r>
              <a:rPr lang="fr-CA" dirty="0"/>
              <a:t>, qui catalysent les réactions chimiques, comme la digestion des aliments</a:t>
            </a:r>
          </a:p>
          <a:p>
            <a:pPr lvl="1"/>
            <a:r>
              <a:rPr lang="fr-CA" b="1" dirty="0"/>
              <a:t>les molécules structurales</a:t>
            </a:r>
            <a:r>
              <a:rPr lang="fr-CA" dirty="0"/>
              <a:t>, qui constituent les cheveux, la peau et les parois cellulaires</a:t>
            </a:r>
          </a:p>
          <a:p>
            <a:pPr lvl="1"/>
            <a:r>
              <a:rPr lang="fr-CA" b="1" dirty="0"/>
              <a:t>les transporteurs de substances </a:t>
            </a:r>
            <a:r>
              <a:rPr lang="fr-CA" dirty="0"/>
              <a:t>telles que l'hémoglobine, qui transporte l'oxygène dans le sang</a:t>
            </a:r>
          </a:p>
          <a:p>
            <a:pPr lvl="1"/>
            <a:r>
              <a:rPr lang="fr-CA" b="1" dirty="0"/>
              <a:t>les transporteurs d'informations </a:t>
            </a:r>
            <a:r>
              <a:rPr lang="fr-CA" dirty="0"/>
              <a:t>tels que les récepteurs à la surface des cellules, l'insuline, les hormones</a:t>
            </a:r>
          </a:p>
        </p:txBody>
      </p:sp>
      <p:sp>
        <p:nvSpPr>
          <p:cNvPr id="4" name="Espace réservé du pied de page 3">
            <a:extLst>
              <a:ext uri="{FF2B5EF4-FFF2-40B4-BE49-F238E27FC236}">
                <a16:creationId xmlns:a16="http://schemas.microsoft.com/office/drawing/2014/main" id="{5C1D31FB-F71C-4974-B308-9EA7D5C1C09D}"/>
              </a:ext>
            </a:extLst>
          </p:cNvPr>
          <p:cNvSpPr>
            <a:spLocks noGrp="1"/>
          </p:cNvSpPr>
          <p:nvPr>
            <p:ph type="ftr" sz="quarter" idx="11"/>
          </p:nvPr>
        </p:nvSpPr>
        <p:spPr/>
        <p:txBody>
          <a:bodyPr/>
          <a:lstStyle/>
          <a:p>
            <a:r>
              <a:rPr lang="en-US"/>
              <a:t>Nadia El-Mabrouk. Bio-informatoque génomique.</a:t>
            </a:r>
            <a:endParaRPr lang="en-US" dirty="0"/>
          </a:p>
        </p:txBody>
      </p:sp>
      <p:sp>
        <p:nvSpPr>
          <p:cNvPr id="5" name="Espace réservé du numéro de diapositive 4">
            <a:extLst>
              <a:ext uri="{FF2B5EF4-FFF2-40B4-BE49-F238E27FC236}">
                <a16:creationId xmlns:a16="http://schemas.microsoft.com/office/drawing/2014/main" id="{6116F969-BACC-44D4-BDBC-569C60E12287}"/>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965229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0152CE-445D-4DD4-9887-C694A47E6E47}"/>
              </a:ext>
            </a:extLst>
          </p:cNvPr>
          <p:cNvSpPr>
            <a:spLocks noGrp="1"/>
          </p:cNvSpPr>
          <p:nvPr>
            <p:ph type="title"/>
          </p:nvPr>
        </p:nvSpPr>
        <p:spPr>
          <a:xfrm>
            <a:off x="1640910" y="624110"/>
            <a:ext cx="9801071" cy="1280890"/>
          </a:xfrm>
        </p:spPr>
        <p:txBody>
          <a:bodyPr>
            <a:normAutofit/>
          </a:bodyPr>
          <a:lstStyle/>
          <a:p>
            <a:r>
              <a:rPr lang="fr-CA" dirty="0"/>
              <a:t>Les protéines et les gènes: deux découvertes indépendantes</a:t>
            </a:r>
          </a:p>
        </p:txBody>
      </p:sp>
      <p:sp>
        <p:nvSpPr>
          <p:cNvPr id="6" name="Espace réservé du contenu 5">
            <a:extLst>
              <a:ext uri="{FF2B5EF4-FFF2-40B4-BE49-F238E27FC236}">
                <a16:creationId xmlns:a16="http://schemas.microsoft.com/office/drawing/2014/main" id="{29EB9DA7-65D7-4083-8827-8EBD1B3AE0E6}"/>
              </a:ext>
            </a:extLst>
          </p:cNvPr>
          <p:cNvSpPr>
            <a:spLocks noGrp="1"/>
          </p:cNvSpPr>
          <p:nvPr>
            <p:ph sz="half" idx="1"/>
          </p:nvPr>
        </p:nvSpPr>
        <p:spPr>
          <a:xfrm>
            <a:off x="1640909" y="2133600"/>
            <a:ext cx="6889315" cy="4217096"/>
          </a:xfrm>
        </p:spPr>
        <p:txBody>
          <a:bodyPr>
            <a:normAutofit/>
          </a:bodyPr>
          <a:lstStyle/>
          <a:p>
            <a:r>
              <a:rPr lang="fr-CA" b="1" dirty="0"/>
              <a:t>Une protéine est une macromolécule d’acides aminés.</a:t>
            </a:r>
          </a:p>
          <a:p>
            <a:r>
              <a:rPr lang="fr-FR" dirty="0"/>
              <a:t>Séquences linéaires de </a:t>
            </a:r>
            <a:r>
              <a:rPr lang="fr-FR" dirty="0">
                <a:solidFill>
                  <a:srgbClr val="0070C0"/>
                </a:solidFill>
              </a:rPr>
              <a:t>20 (+ 2 rares) acides aminés</a:t>
            </a:r>
          </a:p>
          <a:p>
            <a:pPr algn="ctr">
              <a:buNone/>
            </a:pPr>
            <a:r>
              <a:rPr lang="fr-CA" i="1" dirty="0"/>
              <a:t>MPKLNSVEGFSSFEDDCPSARGFHHLRTMY…</a:t>
            </a:r>
            <a:endParaRPr lang="fr-FR" i="1" dirty="0"/>
          </a:p>
          <a:p>
            <a:r>
              <a:rPr lang="fr-FR" dirty="0"/>
              <a:t>Longueur typique au alentour de 300 AA, étendue: 100-5000 AA</a:t>
            </a:r>
          </a:p>
          <a:p>
            <a:r>
              <a:rPr lang="fr-FR" dirty="0"/>
              <a:t>Structures:</a:t>
            </a:r>
          </a:p>
          <a:p>
            <a:pPr lvl="1"/>
            <a:r>
              <a:rPr lang="fr-FR" sz="1800" dirty="0">
                <a:latin typeface="Century Gothic" panose="020B0502020202020204" pitchFamily="34" charset="0"/>
              </a:rPr>
              <a:t>Primaire: Séquence linéaire d’AA</a:t>
            </a:r>
          </a:p>
          <a:p>
            <a:pPr lvl="1"/>
            <a:r>
              <a:rPr lang="fr-FR" sz="1800" dirty="0">
                <a:latin typeface="Century Gothic" panose="020B0502020202020204" pitchFamily="34" charset="0"/>
              </a:rPr>
              <a:t>Structure secondaire: Hélices a et feuillets b</a:t>
            </a:r>
          </a:p>
          <a:p>
            <a:pPr lvl="1"/>
            <a:r>
              <a:rPr lang="fr-FR" sz="1800" dirty="0">
                <a:latin typeface="Century Gothic" panose="020B0502020202020204" pitchFamily="34" charset="0"/>
              </a:rPr>
              <a:t>Structure tertiaire: Regroupement en domaines</a:t>
            </a:r>
          </a:p>
          <a:p>
            <a:pPr marL="457200" lvl="1" indent="0" algn="ctr">
              <a:buNone/>
            </a:pPr>
            <a:r>
              <a:rPr lang="fr-FR" sz="2000" b="1" dirty="0"/>
              <a:t>La structure détermine la fonction d’une protéine</a:t>
            </a:r>
            <a:endParaRPr lang="fr-CA" sz="2000" dirty="0">
              <a:latin typeface="Century Gothic" panose="020B0502020202020204" pitchFamily="34" charset="0"/>
            </a:endParaRPr>
          </a:p>
        </p:txBody>
      </p:sp>
      <p:sp>
        <p:nvSpPr>
          <p:cNvPr id="4" name="Espace réservé du pied de page 3">
            <a:extLst>
              <a:ext uri="{FF2B5EF4-FFF2-40B4-BE49-F238E27FC236}">
                <a16:creationId xmlns:a16="http://schemas.microsoft.com/office/drawing/2014/main" id="{5C1D31FB-F71C-4974-B308-9EA7D5C1C09D}"/>
              </a:ext>
            </a:extLst>
          </p:cNvPr>
          <p:cNvSpPr>
            <a:spLocks noGrp="1"/>
          </p:cNvSpPr>
          <p:nvPr>
            <p:ph type="ftr" sz="quarter" idx="11"/>
          </p:nvPr>
        </p:nvSpPr>
        <p:spPr/>
        <p:txBody>
          <a:bodyPr/>
          <a:lstStyle/>
          <a:p>
            <a:r>
              <a:rPr lang="en-US"/>
              <a:t>Nadia El-Mabrouk. Bio-informatoque génomique.</a:t>
            </a:r>
            <a:endParaRPr lang="en-US" dirty="0"/>
          </a:p>
        </p:txBody>
      </p:sp>
      <p:sp>
        <p:nvSpPr>
          <p:cNvPr id="5" name="Espace réservé du numéro de diapositive 4">
            <a:extLst>
              <a:ext uri="{FF2B5EF4-FFF2-40B4-BE49-F238E27FC236}">
                <a16:creationId xmlns:a16="http://schemas.microsoft.com/office/drawing/2014/main" id="{6116F969-BACC-44D4-BDBC-569C60E12287}"/>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7" name="Picture 2">
            <a:extLst>
              <a:ext uri="{FF2B5EF4-FFF2-40B4-BE49-F238E27FC236}">
                <a16:creationId xmlns:a16="http://schemas.microsoft.com/office/drawing/2014/main" id="{5EF58BBC-D1BD-4FCF-9FC5-48A044DE69D3}"/>
              </a:ext>
            </a:extLst>
          </p:cNvPr>
          <p:cNvPicPr>
            <a:picLocks noChangeAspect="1" noChangeArrowheads="1"/>
          </p:cNvPicPr>
          <p:nvPr/>
        </p:nvPicPr>
        <p:blipFill>
          <a:blip r:embed="rId2" cstate="print"/>
          <a:srcRect/>
          <a:stretch>
            <a:fillRect/>
          </a:stretch>
        </p:blipFill>
        <p:spPr bwMode="auto">
          <a:xfrm>
            <a:off x="8885106" y="813735"/>
            <a:ext cx="2972908" cy="5687198"/>
          </a:xfrm>
          <a:prstGeom prst="rect">
            <a:avLst/>
          </a:prstGeom>
          <a:noFill/>
          <a:ln w="9525">
            <a:noFill/>
            <a:miter lim="800000"/>
            <a:headEnd/>
            <a:tailEnd/>
          </a:ln>
        </p:spPr>
      </p:pic>
    </p:spTree>
    <p:extLst>
      <p:ext uri="{BB962C8B-B14F-4D97-AF65-F5344CB8AC3E}">
        <p14:creationId xmlns:p14="http://schemas.microsoft.com/office/powerpoint/2010/main" val="3804576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0152CE-445D-4DD4-9887-C694A47E6E47}"/>
              </a:ext>
            </a:extLst>
          </p:cNvPr>
          <p:cNvSpPr>
            <a:spLocks noGrp="1"/>
          </p:cNvSpPr>
          <p:nvPr>
            <p:ph type="title"/>
          </p:nvPr>
        </p:nvSpPr>
        <p:spPr>
          <a:xfrm>
            <a:off x="1653436" y="624110"/>
            <a:ext cx="9851175" cy="1280890"/>
          </a:xfrm>
        </p:spPr>
        <p:txBody>
          <a:bodyPr>
            <a:normAutofit/>
          </a:bodyPr>
          <a:lstStyle/>
          <a:p>
            <a:r>
              <a:rPr lang="fr-CA" dirty="0"/>
              <a:t>Les protéines et les gènes: deux découvertes indépendantes</a:t>
            </a:r>
          </a:p>
        </p:txBody>
      </p:sp>
      <p:sp>
        <p:nvSpPr>
          <p:cNvPr id="7" name="Espace réservé du contenu 6">
            <a:extLst>
              <a:ext uri="{FF2B5EF4-FFF2-40B4-BE49-F238E27FC236}">
                <a16:creationId xmlns:a16="http://schemas.microsoft.com/office/drawing/2014/main" id="{B1092F74-E11A-4428-B42A-DD384259E37E}"/>
              </a:ext>
            </a:extLst>
          </p:cNvPr>
          <p:cNvSpPr>
            <a:spLocks noGrp="1"/>
          </p:cNvSpPr>
          <p:nvPr>
            <p:ph sz="half" idx="2"/>
          </p:nvPr>
        </p:nvSpPr>
        <p:spPr>
          <a:xfrm>
            <a:off x="1672080" y="2034613"/>
            <a:ext cx="6255605" cy="4328890"/>
          </a:xfrm>
        </p:spPr>
        <p:txBody>
          <a:bodyPr>
            <a:normAutofit lnSpcReduction="10000"/>
          </a:bodyPr>
          <a:lstStyle/>
          <a:p>
            <a:r>
              <a:rPr lang="fr-CA" b="1" dirty="0"/>
              <a:t>Génétique</a:t>
            </a:r>
            <a:r>
              <a:rPr lang="fr-CA" dirty="0"/>
              <a:t> : Les généticiens étudient des organismes mutants qui sont intacts à l'exception d'un seul composant. </a:t>
            </a:r>
            <a:r>
              <a:rPr lang="fr-CA" b="1" dirty="0"/>
              <a:t>Découverte des gènes.</a:t>
            </a:r>
          </a:p>
          <a:p>
            <a:r>
              <a:rPr lang="fr-CA" dirty="0"/>
              <a:t>On peut faire remonter la génétique aux expériences pionnières de </a:t>
            </a:r>
            <a:r>
              <a:rPr lang="fr-CA" b="1" i="1" dirty="0"/>
              <a:t>Gregor Mendel </a:t>
            </a:r>
            <a:r>
              <a:rPr lang="fr-CA" dirty="0"/>
              <a:t>en 1865 sur des souches de petits pois. En particulier, il a étudié le trait suivant: avoir des graines rondes ou sinueuses. Mendel croise des souches à graines rondes avec des souches à graines sinueuses. Il note que la génération F</a:t>
            </a:r>
            <a:r>
              <a:rPr lang="fr-CA" baseline="-25000" dirty="0"/>
              <a:t>1</a:t>
            </a:r>
            <a:r>
              <a:rPr lang="fr-CA" dirty="0"/>
              <a:t> est constituée uniquement de pois à graines rondes. En croisant les pois de la génération F</a:t>
            </a:r>
            <a:r>
              <a:rPr lang="fr-CA" baseline="-25000" dirty="0"/>
              <a:t>1</a:t>
            </a:r>
            <a:r>
              <a:rPr lang="fr-CA" dirty="0"/>
              <a:t> entre eux, il obtient 75 % de ronds et 25 % de sinueux. Il déduit de ses expériences que </a:t>
            </a:r>
            <a:r>
              <a:rPr lang="fr-CA" b="1" dirty="0"/>
              <a:t>les traits sont affectés par des facteurs discrets. C’est ce qu’aujourd’hui on appelle des gènes. </a:t>
            </a:r>
          </a:p>
        </p:txBody>
      </p:sp>
      <p:sp>
        <p:nvSpPr>
          <p:cNvPr id="4" name="Espace réservé du pied de page 3">
            <a:extLst>
              <a:ext uri="{FF2B5EF4-FFF2-40B4-BE49-F238E27FC236}">
                <a16:creationId xmlns:a16="http://schemas.microsoft.com/office/drawing/2014/main" id="{5C1D31FB-F71C-4974-B308-9EA7D5C1C09D}"/>
              </a:ext>
            </a:extLst>
          </p:cNvPr>
          <p:cNvSpPr>
            <a:spLocks noGrp="1"/>
          </p:cNvSpPr>
          <p:nvPr>
            <p:ph type="ftr" sz="quarter" idx="11"/>
          </p:nvPr>
        </p:nvSpPr>
        <p:spPr/>
        <p:txBody>
          <a:bodyPr/>
          <a:lstStyle/>
          <a:p>
            <a:r>
              <a:rPr lang="en-US"/>
              <a:t>Nadia El-Mabrouk. Bio-informatoque génomique.</a:t>
            </a:r>
            <a:endParaRPr lang="en-US" dirty="0"/>
          </a:p>
        </p:txBody>
      </p:sp>
      <p:sp>
        <p:nvSpPr>
          <p:cNvPr id="5" name="Espace réservé du numéro de diapositive 4">
            <a:extLst>
              <a:ext uri="{FF2B5EF4-FFF2-40B4-BE49-F238E27FC236}">
                <a16:creationId xmlns:a16="http://schemas.microsoft.com/office/drawing/2014/main" id="{6116F969-BACC-44D4-BDBC-569C60E12287}"/>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9" name="Image 8">
            <a:extLst>
              <a:ext uri="{FF2B5EF4-FFF2-40B4-BE49-F238E27FC236}">
                <a16:creationId xmlns:a16="http://schemas.microsoft.com/office/drawing/2014/main" id="{E592D6AA-9DC4-45F0-814B-F80D41BAA3B3}"/>
              </a:ext>
            </a:extLst>
          </p:cNvPr>
          <p:cNvPicPr>
            <a:picLocks noChangeAspect="1"/>
          </p:cNvPicPr>
          <p:nvPr/>
        </p:nvPicPr>
        <p:blipFill>
          <a:blip r:embed="rId2"/>
          <a:stretch>
            <a:fillRect/>
          </a:stretch>
        </p:blipFill>
        <p:spPr>
          <a:xfrm>
            <a:off x="8437460" y="1349699"/>
            <a:ext cx="3409008" cy="1860750"/>
          </a:xfrm>
          <a:prstGeom prst="rect">
            <a:avLst/>
          </a:prstGeom>
        </p:spPr>
      </p:pic>
      <p:sp>
        <p:nvSpPr>
          <p:cNvPr id="10" name="Espace réservé du contenu 6">
            <a:extLst>
              <a:ext uri="{FF2B5EF4-FFF2-40B4-BE49-F238E27FC236}">
                <a16:creationId xmlns:a16="http://schemas.microsoft.com/office/drawing/2014/main" id="{6796BC4B-6BB2-40D4-AE4E-F0C01ADBC5A3}"/>
              </a:ext>
            </a:extLst>
          </p:cNvPr>
          <p:cNvSpPr txBox="1">
            <a:spLocks/>
          </p:cNvSpPr>
          <p:nvPr/>
        </p:nvSpPr>
        <p:spPr>
          <a:xfrm>
            <a:off x="8191894" y="3949832"/>
            <a:ext cx="3654574" cy="236612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CA" dirty="0"/>
              <a:t>Il a fallu attendre près de 35 ans pour que les biologistes aient une idée de l'endroit où ces gènes hypothétiques se trouvaient dans la cellule (dans les chromosomes) et près de 100 ans pour qu'ils comprennent leur nature biochimique: </a:t>
            </a:r>
            <a:r>
              <a:rPr lang="fr-CA" b="1" dirty="0"/>
              <a:t>Les gènes sont faits d’ADN.</a:t>
            </a:r>
          </a:p>
        </p:txBody>
      </p:sp>
      <p:sp>
        <p:nvSpPr>
          <p:cNvPr id="11" name="Rectangle 10">
            <a:extLst>
              <a:ext uri="{FF2B5EF4-FFF2-40B4-BE49-F238E27FC236}">
                <a16:creationId xmlns:a16="http://schemas.microsoft.com/office/drawing/2014/main" id="{CAD92EA4-DD2A-4CEC-88DA-75AAF969BF94}"/>
              </a:ext>
            </a:extLst>
          </p:cNvPr>
          <p:cNvSpPr/>
          <p:nvPr/>
        </p:nvSpPr>
        <p:spPr>
          <a:xfrm>
            <a:off x="8191894" y="3318530"/>
            <a:ext cx="3654574" cy="523220"/>
          </a:xfrm>
          <a:prstGeom prst="rect">
            <a:avLst/>
          </a:prstGeom>
        </p:spPr>
        <p:txBody>
          <a:bodyPr wrap="square">
            <a:spAutoFit/>
          </a:bodyPr>
          <a:lstStyle/>
          <a:p>
            <a:r>
              <a:rPr lang="fr-CA" sz="1400" dirty="0"/>
              <a:t>https://www.thegreatcoursesdaily.com/gregor-mendel-fake-data/</a:t>
            </a:r>
          </a:p>
        </p:txBody>
      </p:sp>
    </p:spTree>
    <p:extLst>
      <p:ext uri="{BB962C8B-B14F-4D97-AF65-F5344CB8AC3E}">
        <p14:creationId xmlns:p14="http://schemas.microsoft.com/office/powerpoint/2010/main" val="1330195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F6B408-03B8-445A-8E1C-01E0FB2F7719}"/>
              </a:ext>
            </a:extLst>
          </p:cNvPr>
          <p:cNvSpPr>
            <a:spLocks noGrp="1"/>
          </p:cNvSpPr>
          <p:nvPr>
            <p:ph type="title"/>
          </p:nvPr>
        </p:nvSpPr>
        <p:spPr>
          <a:xfrm>
            <a:off x="1781666" y="624110"/>
            <a:ext cx="10243320" cy="771057"/>
          </a:xfrm>
        </p:spPr>
        <p:txBody>
          <a:bodyPr>
            <a:noAutofit/>
          </a:bodyPr>
          <a:lstStyle/>
          <a:p>
            <a:r>
              <a:rPr lang="fr-FR" dirty="0"/>
              <a:t>Le dogme central de la biologie moléculaire</a:t>
            </a:r>
            <a:endParaRPr lang="fr-CA" dirty="0"/>
          </a:p>
        </p:txBody>
      </p:sp>
      <p:sp>
        <p:nvSpPr>
          <p:cNvPr id="3" name="Espace réservé du contenu 2">
            <a:extLst>
              <a:ext uri="{FF2B5EF4-FFF2-40B4-BE49-F238E27FC236}">
                <a16:creationId xmlns:a16="http://schemas.microsoft.com/office/drawing/2014/main" id="{2AF78ABB-71F3-4C31-9B35-3C103E5926B9}"/>
              </a:ext>
            </a:extLst>
          </p:cNvPr>
          <p:cNvSpPr>
            <a:spLocks noGrp="1"/>
          </p:cNvSpPr>
          <p:nvPr>
            <p:ph sz="half" idx="1"/>
          </p:nvPr>
        </p:nvSpPr>
        <p:spPr>
          <a:xfrm>
            <a:off x="1578279" y="1395168"/>
            <a:ext cx="9926331" cy="2572234"/>
          </a:xfrm>
        </p:spPr>
        <p:txBody>
          <a:bodyPr>
            <a:normAutofit/>
          </a:bodyPr>
          <a:lstStyle/>
          <a:p>
            <a:r>
              <a:rPr lang="fr-CA" dirty="0"/>
              <a:t>Le processus qui permet d'extraire l'information du génome pour en faire des </a:t>
            </a:r>
            <a:r>
              <a:rPr lang="fr-FR" dirty="0"/>
              <a:t>molécules actives: </a:t>
            </a:r>
            <a:r>
              <a:rPr lang="fr-CA" b="1" dirty="0">
                <a:solidFill>
                  <a:srgbClr val="C00000"/>
                </a:solidFill>
              </a:rPr>
              <a:t>c'est le même processus pour TOUS les </a:t>
            </a:r>
            <a:r>
              <a:rPr lang="fr-FR" b="1" dirty="0">
                <a:solidFill>
                  <a:srgbClr val="C00000"/>
                </a:solidFill>
              </a:rPr>
              <a:t>organismes vivants:</a:t>
            </a:r>
          </a:p>
          <a:p>
            <a:pPr lvl="1"/>
            <a:r>
              <a:rPr lang="fr-FR" dirty="0"/>
              <a:t>Code source : ADN</a:t>
            </a:r>
          </a:p>
          <a:p>
            <a:pPr lvl="1"/>
            <a:r>
              <a:rPr lang="fr-CA" b="1" dirty="0">
                <a:solidFill>
                  <a:srgbClr val="C00000"/>
                </a:solidFill>
              </a:rPr>
              <a:t>Transcription</a:t>
            </a:r>
            <a:r>
              <a:rPr lang="fr-CA" dirty="0">
                <a:solidFill>
                  <a:srgbClr val="FF0000"/>
                </a:solidFill>
              </a:rPr>
              <a:t> </a:t>
            </a:r>
            <a:r>
              <a:rPr lang="fr-CA" dirty="0"/>
              <a:t>en un code exécutable: l’</a:t>
            </a:r>
            <a:r>
              <a:rPr lang="fr-CA" b="1" dirty="0"/>
              <a:t>ARN messager</a:t>
            </a:r>
            <a:r>
              <a:rPr lang="fr-CA" dirty="0"/>
              <a:t>; aussi ARN de transfert, ARN </a:t>
            </a:r>
            <a:r>
              <a:rPr lang="fr-FR" dirty="0"/>
              <a:t>ribosomiques, etc.</a:t>
            </a:r>
          </a:p>
          <a:p>
            <a:pPr lvl="1"/>
            <a:r>
              <a:rPr lang="fr-FR" b="1" dirty="0">
                <a:solidFill>
                  <a:srgbClr val="C00000"/>
                </a:solidFill>
              </a:rPr>
              <a:t>Traduction: </a:t>
            </a:r>
            <a:r>
              <a:rPr lang="fr-FR" b="1" dirty="0">
                <a:solidFill>
                  <a:schemeClr val="tx1"/>
                </a:solidFill>
              </a:rPr>
              <a:t>Protéines</a:t>
            </a:r>
          </a:p>
          <a:p>
            <a:endParaRPr lang="fr-CA" dirty="0"/>
          </a:p>
        </p:txBody>
      </p:sp>
      <p:sp>
        <p:nvSpPr>
          <p:cNvPr id="5" name="Espace réservé du pied de page 4">
            <a:extLst>
              <a:ext uri="{FF2B5EF4-FFF2-40B4-BE49-F238E27FC236}">
                <a16:creationId xmlns:a16="http://schemas.microsoft.com/office/drawing/2014/main" id="{6E812B7B-233D-48AE-9014-284CC091105B}"/>
              </a:ext>
            </a:extLst>
          </p:cNvPr>
          <p:cNvSpPr>
            <a:spLocks noGrp="1"/>
          </p:cNvSpPr>
          <p:nvPr>
            <p:ph type="ftr" sz="quarter" idx="11"/>
          </p:nvPr>
        </p:nvSpPr>
        <p:spPr/>
        <p:txBody>
          <a:bodyPr/>
          <a:lstStyle/>
          <a:p>
            <a:r>
              <a:rPr lang="en-US"/>
              <a:t>Nadia El-Mabrouk. Bio-informatoque génomique.</a:t>
            </a:r>
            <a:endParaRPr lang="en-US" dirty="0"/>
          </a:p>
        </p:txBody>
      </p:sp>
      <p:sp>
        <p:nvSpPr>
          <p:cNvPr id="6" name="Espace réservé du numéro de diapositive 5">
            <a:extLst>
              <a:ext uri="{FF2B5EF4-FFF2-40B4-BE49-F238E27FC236}">
                <a16:creationId xmlns:a16="http://schemas.microsoft.com/office/drawing/2014/main" id="{EA9094FE-6867-4F6E-81EC-EDFCB9D92F85}"/>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8" name="Picture 3" descr="f12002">
            <a:extLst>
              <a:ext uri="{FF2B5EF4-FFF2-40B4-BE49-F238E27FC236}">
                <a16:creationId xmlns:a16="http://schemas.microsoft.com/office/drawing/2014/main" id="{ED463959-F6F1-446E-88BE-4DF2D3AE6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780" y="3563573"/>
            <a:ext cx="7092926" cy="2859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8">
            <a:extLst>
              <a:ext uri="{FF2B5EF4-FFF2-40B4-BE49-F238E27FC236}">
                <a16:creationId xmlns:a16="http://schemas.microsoft.com/office/drawing/2014/main" id="{B0596235-E508-4906-9365-D2F18BA01FA4}"/>
              </a:ext>
            </a:extLst>
          </p:cNvPr>
          <p:cNvSpPr/>
          <p:nvPr/>
        </p:nvSpPr>
        <p:spPr>
          <a:xfrm>
            <a:off x="8692511" y="6550223"/>
            <a:ext cx="3033399" cy="307777"/>
          </a:xfrm>
          <a:prstGeom prst="rect">
            <a:avLst/>
          </a:prstGeom>
        </p:spPr>
        <p:txBody>
          <a:bodyPr wrap="square">
            <a:spAutoFit/>
          </a:bodyPr>
          <a:lstStyle/>
          <a:p>
            <a:r>
              <a:rPr lang="fr-FR" sz="1400" dirty="0"/>
              <a:t>www. Bioalgorithms.info</a:t>
            </a:r>
          </a:p>
        </p:txBody>
      </p:sp>
    </p:spTree>
    <p:extLst>
      <p:ext uri="{BB962C8B-B14F-4D97-AF65-F5344CB8AC3E}">
        <p14:creationId xmlns:p14="http://schemas.microsoft.com/office/powerpoint/2010/main" val="372150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D255EB-64C8-4459-B619-E5A87E1D3E70}"/>
              </a:ext>
            </a:extLst>
          </p:cNvPr>
          <p:cNvSpPr>
            <a:spLocks noGrp="1"/>
          </p:cNvSpPr>
          <p:nvPr>
            <p:ph type="title"/>
          </p:nvPr>
        </p:nvSpPr>
        <p:spPr>
          <a:xfrm>
            <a:off x="1766171" y="624110"/>
            <a:ext cx="9738442" cy="904065"/>
          </a:xfrm>
        </p:spPr>
        <p:txBody>
          <a:bodyPr>
            <a:normAutofit/>
          </a:bodyPr>
          <a:lstStyle/>
          <a:p>
            <a:r>
              <a:rPr lang="fr-FR" sz="4000" dirty="0"/>
              <a:t>L’ARN - </a:t>
            </a:r>
            <a:r>
              <a:rPr lang="fr-FR" dirty="0">
                <a:solidFill>
                  <a:schemeClr val="tx1"/>
                </a:solidFill>
              </a:rPr>
              <a:t>Acide ribonucléique</a:t>
            </a:r>
            <a:endParaRPr lang="fr-CA" dirty="0"/>
          </a:p>
        </p:txBody>
      </p:sp>
      <p:sp>
        <p:nvSpPr>
          <p:cNvPr id="3" name="Espace réservé du contenu 2">
            <a:extLst>
              <a:ext uri="{FF2B5EF4-FFF2-40B4-BE49-F238E27FC236}">
                <a16:creationId xmlns:a16="http://schemas.microsoft.com/office/drawing/2014/main" id="{E08551F9-6EA0-49FC-A766-5F0DD2B2A603}"/>
              </a:ext>
            </a:extLst>
          </p:cNvPr>
          <p:cNvSpPr>
            <a:spLocks noGrp="1"/>
          </p:cNvSpPr>
          <p:nvPr>
            <p:ph idx="1"/>
          </p:nvPr>
        </p:nvSpPr>
        <p:spPr>
          <a:xfrm>
            <a:off x="1766171" y="1528175"/>
            <a:ext cx="9738442" cy="4482372"/>
          </a:xfrm>
        </p:spPr>
        <p:txBody>
          <a:bodyPr>
            <a:normAutofit/>
          </a:bodyPr>
          <a:lstStyle/>
          <a:p>
            <a:r>
              <a:rPr lang="fr-FR" sz="2000" dirty="0"/>
              <a:t>Chaîne d’acide nucléiques dont le sucre est le ribose et les bases possibles sont:</a:t>
            </a:r>
          </a:p>
          <a:p>
            <a:pPr lvl="1"/>
            <a:r>
              <a:rPr lang="fr-FR" sz="2000" dirty="0"/>
              <a:t>Adénine (A), Cytosine (C ), Guanine (G), </a:t>
            </a:r>
            <a:r>
              <a:rPr lang="fr-FR" sz="2000" b="1" dirty="0" err="1"/>
              <a:t>Uracil</a:t>
            </a:r>
            <a:r>
              <a:rPr lang="fr-FR" sz="2000" b="1" dirty="0"/>
              <a:t> (U)</a:t>
            </a:r>
          </a:p>
          <a:p>
            <a:pPr lvl="1"/>
            <a:r>
              <a:rPr lang="fr-FR" sz="2000" dirty="0"/>
              <a:t>Liens Watson-Crick: </a:t>
            </a:r>
            <a:r>
              <a:rPr lang="fr-FR" sz="2000" b="1" dirty="0"/>
              <a:t>A-U, G-C. </a:t>
            </a:r>
            <a:r>
              <a:rPr lang="fr-FR" sz="2000" dirty="0"/>
              <a:t>Également fréquent: </a:t>
            </a:r>
            <a:r>
              <a:rPr lang="fr-FR" sz="2000" b="1" dirty="0"/>
              <a:t>G-U</a:t>
            </a:r>
          </a:p>
          <a:p>
            <a:pPr algn="ctr">
              <a:lnSpc>
                <a:spcPct val="90000"/>
              </a:lnSpc>
              <a:buNone/>
            </a:pPr>
            <a:r>
              <a:rPr lang="fr-FR" b="1" dirty="0"/>
              <a:t>     </a:t>
            </a:r>
            <a:endParaRPr lang="fr-FR" sz="2000" dirty="0"/>
          </a:p>
          <a:p>
            <a:r>
              <a:rPr lang="fr-FR" sz="2000" dirty="0"/>
              <a:t>Macromolécules qui jouent des rôles essentiels dans la cellule.</a:t>
            </a:r>
          </a:p>
          <a:p>
            <a:pPr marL="0" indent="0">
              <a:buNone/>
            </a:pPr>
            <a:r>
              <a:rPr lang="fr-FR" sz="2000" dirty="0"/>
              <a:t> 3 types principaux:</a:t>
            </a:r>
          </a:p>
          <a:p>
            <a:pPr lvl="1"/>
            <a:r>
              <a:rPr lang="fr-FR" sz="2000" dirty="0"/>
              <a:t>ARN messager (</a:t>
            </a:r>
            <a:r>
              <a:rPr lang="fr-FR" sz="2000" dirty="0" err="1"/>
              <a:t>mRNA</a:t>
            </a:r>
            <a:r>
              <a:rPr lang="fr-FR" sz="2000" dirty="0"/>
              <a:t>)</a:t>
            </a:r>
          </a:p>
          <a:p>
            <a:pPr lvl="1"/>
            <a:r>
              <a:rPr lang="fr-FR" sz="2000" dirty="0"/>
              <a:t>ARN de transfert (</a:t>
            </a:r>
            <a:r>
              <a:rPr lang="fr-FR" sz="2000" dirty="0" err="1"/>
              <a:t>tRNA</a:t>
            </a:r>
            <a:r>
              <a:rPr lang="fr-FR" sz="2000" dirty="0"/>
              <a:t>)</a:t>
            </a:r>
          </a:p>
          <a:p>
            <a:pPr lvl="1"/>
            <a:r>
              <a:rPr lang="fr-FR" sz="2000" dirty="0"/>
              <a:t>ARN ribosomique (</a:t>
            </a:r>
            <a:r>
              <a:rPr lang="fr-FR" sz="2000" dirty="0" err="1"/>
              <a:t>rRNA</a:t>
            </a:r>
            <a:r>
              <a:rPr lang="fr-FR" sz="2000" dirty="0"/>
              <a:t>)</a:t>
            </a:r>
          </a:p>
        </p:txBody>
      </p:sp>
      <p:sp>
        <p:nvSpPr>
          <p:cNvPr id="4" name="Espace réservé du pied de page 3">
            <a:extLst>
              <a:ext uri="{FF2B5EF4-FFF2-40B4-BE49-F238E27FC236}">
                <a16:creationId xmlns:a16="http://schemas.microsoft.com/office/drawing/2014/main" id="{C00D6058-4C16-4560-8F82-3C818A39DF63}"/>
              </a:ext>
            </a:extLst>
          </p:cNvPr>
          <p:cNvSpPr>
            <a:spLocks noGrp="1"/>
          </p:cNvSpPr>
          <p:nvPr>
            <p:ph type="ftr" sz="quarter" idx="11"/>
          </p:nvPr>
        </p:nvSpPr>
        <p:spPr/>
        <p:txBody>
          <a:bodyPr/>
          <a:lstStyle/>
          <a:p>
            <a:r>
              <a:rPr lang="en-US"/>
              <a:t>Nadia El-Mabrouk. Bio-informatoque génomique.</a:t>
            </a:r>
            <a:endParaRPr lang="en-US" dirty="0"/>
          </a:p>
        </p:txBody>
      </p:sp>
      <p:sp>
        <p:nvSpPr>
          <p:cNvPr id="5" name="Espace réservé du numéro de diapositive 4">
            <a:extLst>
              <a:ext uri="{FF2B5EF4-FFF2-40B4-BE49-F238E27FC236}">
                <a16:creationId xmlns:a16="http://schemas.microsoft.com/office/drawing/2014/main" id="{2DD905ED-EA13-436E-8F8B-738200D5DB03}"/>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754832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4EF2EB-D8DA-4482-ADC8-84B88FCE51F5}"/>
              </a:ext>
            </a:extLst>
          </p:cNvPr>
          <p:cNvSpPr>
            <a:spLocks noGrp="1"/>
          </p:cNvSpPr>
          <p:nvPr>
            <p:ph type="title"/>
          </p:nvPr>
        </p:nvSpPr>
        <p:spPr>
          <a:xfrm>
            <a:off x="1703541" y="624110"/>
            <a:ext cx="9801072" cy="879013"/>
          </a:xfrm>
        </p:spPr>
        <p:txBody>
          <a:bodyPr/>
          <a:lstStyle/>
          <a:p>
            <a:r>
              <a:rPr lang="fr-CA" dirty="0"/>
              <a:t>Les gènes</a:t>
            </a:r>
          </a:p>
        </p:txBody>
      </p:sp>
      <p:sp>
        <p:nvSpPr>
          <p:cNvPr id="3" name="Espace réservé du contenu 2">
            <a:extLst>
              <a:ext uri="{FF2B5EF4-FFF2-40B4-BE49-F238E27FC236}">
                <a16:creationId xmlns:a16="http://schemas.microsoft.com/office/drawing/2014/main" id="{1CEA1F5A-A661-4CA7-A68A-9749D43622E9}"/>
              </a:ext>
            </a:extLst>
          </p:cNvPr>
          <p:cNvSpPr>
            <a:spLocks noGrp="1"/>
          </p:cNvSpPr>
          <p:nvPr>
            <p:ph idx="1"/>
          </p:nvPr>
        </p:nvSpPr>
        <p:spPr>
          <a:xfrm>
            <a:off x="1590805" y="1503123"/>
            <a:ext cx="10208713" cy="4632685"/>
          </a:xfrm>
        </p:spPr>
        <p:txBody>
          <a:bodyPr/>
          <a:lstStyle/>
          <a:p>
            <a:pPr marL="0" indent="0">
              <a:buNone/>
            </a:pPr>
            <a:r>
              <a:rPr lang="fr-CA" dirty="0"/>
              <a:t>Comment l’alphabet de 4 lettres de l’ADN peut-il encoder les instructions permettant de produire les protéines sur un alphabet de 20 lettres?</a:t>
            </a:r>
          </a:p>
          <a:p>
            <a:r>
              <a:rPr lang="fr-CA" dirty="0"/>
              <a:t>Les gènes correspondent à des segments spécifiques d’ADN le long du chromosome.</a:t>
            </a:r>
          </a:p>
          <a:p>
            <a:endParaRPr lang="fr-CA" dirty="0"/>
          </a:p>
          <a:p>
            <a:endParaRPr lang="fr-CA" dirty="0"/>
          </a:p>
          <a:p>
            <a:endParaRPr lang="fr-CA" dirty="0"/>
          </a:p>
          <a:p>
            <a:endParaRPr lang="fr-CA" dirty="0"/>
          </a:p>
          <a:p>
            <a:endParaRPr lang="fr-CA" dirty="0"/>
          </a:p>
          <a:p>
            <a:pPr lvl="1"/>
            <a:r>
              <a:rPr lang="en-CA" b="1" dirty="0" err="1"/>
              <a:t>Génotype</a:t>
            </a:r>
            <a:r>
              <a:rPr lang="en-CA" dirty="0"/>
              <a:t>: Le structure </a:t>
            </a:r>
            <a:r>
              <a:rPr lang="en-CA" dirty="0" err="1"/>
              <a:t>en</a:t>
            </a:r>
            <a:r>
              <a:rPr lang="en-CA" dirty="0"/>
              <a:t> </a:t>
            </a:r>
            <a:r>
              <a:rPr lang="en-CA" dirty="0" err="1"/>
              <a:t>nucléotides</a:t>
            </a:r>
            <a:r>
              <a:rPr lang="en-CA" dirty="0"/>
              <a:t> des </a:t>
            </a:r>
            <a:r>
              <a:rPr lang="en-CA" dirty="0" err="1"/>
              <a:t>gènes</a:t>
            </a:r>
            <a:endParaRPr lang="en-CA" dirty="0"/>
          </a:p>
          <a:p>
            <a:pPr lvl="1"/>
            <a:r>
              <a:rPr lang="en-CA" b="1" dirty="0" err="1"/>
              <a:t>Phénotype</a:t>
            </a:r>
            <a:r>
              <a:rPr lang="en-CA" dirty="0"/>
              <a:t>: Le </a:t>
            </a:r>
            <a:r>
              <a:rPr lang="en-CA" dirty="0" err="1"/>
              <a:t>résultat</a:t>
            </a:r>
            <a:r>
              <a:rPr lang="en-CA" dirty="0"/>
              <a:t> </a:t>
            </a:r>
            <a:r>
              <a:rPr lang="en-CA" dirty="0" err="1"/>
              <a:t>induit</a:t>
            </a:r>
            <a:r>
              <a:rPr lang="en-CA" dirty="0"/>
              <a:t> par le </a:t>
            </a:r>
            <a:r>
              <a:rPr lang="en-CA" dirty="0" err="1"/>
              <a:t>gène</a:t>
            </a:r>
            <a:r>
              <a:rPr lang="en-CA" dirty="0"/>
              <a:t>. </a:t>
            </a:r>
          </a:p>
          <a:p>
            <a:pPr marL="457200" lvl="1" indent="0">
              <a:buNone/>
            </a:pPr>
            <a:r>
              <a:rPr lang="en-CA" dirty="0"/>
              <a:t>     </a:t>
            </a:r>
            <a:r>
              <a:rPr lang="fr-CA" dirty="0"/>
              <a:t>Par exemple, des graines rondes ou sinueuses;</a:t>
            </a:r>
          </a:p>
          <a:p>
            <a:pPr marL="457200" lvl="1" indent="0">
              <a:buNone/>
            </a:pPr>
            <a:r>
              <a:rPr lang="fr-CA" dirty="0"/>
              <a:t>     des yeux verts ou noirs. </a:t>
            </a:r>
          </a:p>
          <a:p>
            <a:endParaRPr lang="fr-CA" dirty="0"/>
          </a:p>
        </p:txBody>
      </p:sp>
      <p:sp>
        <p:nvSpPr>
          <p:cNvPr id="4" name="Espace réservé du pied de page 3">
            <a:extLst>
              <a:ext uri="{FF2B5EF4-FFF2-40B4-BE49-F238E27FC236}">
                <a16:creationId xmlns:a16="http://schemas.microsoft.com/office/drawing/2014/main" id="{2837D29E-0F2B-4AAC-BD95-28DAC0B3A608}"/>
              </a:ext>
            </a:extLst>
          </p:cNvPr>
          <p:cNvSpPr>
            <a:spLocks noGrp="1"/>
          </p:cNvSpPr>
          <p:nvPr>
            <p:ph type="ftr" sz="quarter" idx="11"/>
          </p:nvPr>
        </p:nvSpPr>
        <p:spPr/>
        <p:txBody>
          <a:bodyPr/>
          <a:lstStyle/>
          <a:p>
            <a:r>
              <a:rPr lang="en-US"/>
              <a:t>Nadia El-Mabrouk. Bio-informatoque génomique.</a:t>
            </a:r>
            <a:endParaRPr lang="en-US" dirty="0"/>
          </a:p>
        </p:txBody>
      </p:sp>
      <p:sp>
        <p:nvSpPr>
          <p:cNvPr id="5" name="Espace réservé du numéro de diapositive 4">
            <a:extLst>
              <a:ext uri="{FF2B5EF4-FFF2-40B4-BE49-F238E27FC236}">
                <a16:creationId xmlns:a16="http://schemas.microsoft.com/office/drawing/2014/main" id="{F0097B4C-941E-44E0-B1DB-C0EE7EFB7524}"/>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6" name="Picture 9">
            <a:extLst>
              <a:ext uri="{FF2B5EF4-FFF2-40B4-BE49-F238E27FC236}">
                <a16:creationId xmlns:a16="http://schemas.microsoft.com/office/drawing/2014/main" id="{E3D88F13-42D8-4909-BF1E-4E6FE9DB548E}"/>
              </a:ext>
            </a:extLst>
          </p:cNvPr>
          <p:cNvPicPr>
            <a:picLocks noChangeAspect="1" noChangeArrowheads="1"/>
          </p:cNvPicPr>
          <p:nvPr/>
        </p:nvPicPr>
        <p:blipFill>
          <a:blip r:embed="rId2" cstate="print"/>
          <a:srcRect/>
          <a:stretch>
            <a:fillRect/>
          </a:stretch>
        </p:blipFill>
        <p:spPr bwMode="auto">
          <a:xfrm>
            <a:off x="2393233" y="2623877"/>
            <a:ext cx="8421688" cy="1817688"/>
          </a:xfrm>
          <a:prstGeom prst="rect">
            <a:avLst/>
          </a:prstGeom>
          <a:noFill/>
          <a:ln w="9525">
            <a:noFill/>
            <a:miter lim="800000"/>
            <a:headEnd/>
            <a:tailEnd/>
          </a:ln>
        </p:spPr>
      </p:pic>
      <p:pic>
        <p:nvPicPr>
          <p:cNvPr id="7" name="Picture 3" descr="figure-01-26de">
            <a:extLst>
              <a:ext uri="{FF2B5EF4-FFF2-40B4-BE49-F238E27FC236}">
                <a16:creationId xmlns:a16="http://schemas.microsoft.com/office/drawing/2014/main" id="{64B1F2FC-2B55-453A-92C3-D5D3F1E36B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508" y="4881071"/>
            <a:ext cx="3678560" cy="1437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3077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4435DC7-285B-4322-B616-5FA204B6A5DB}"/>
              </a:ext>
            </a:extLst>
          </p:cNvPr>
          <p:cNvSpPr>
            <a:spLocks noGrp="1"/>
          </p:cNvSpPr>
          <p:nvPr>
            <p:ph type="title"/>
          </p:nvPr>
        </p:nvSpPr>
        <p:spPr>
          <a:xfrm>
            <a:off x="1636699" y="624110"/>
            <a:ext cx="9867913" cy="528797"/>
          </a:xfrm>
        </p:spPr>
        <p:txBody>
          <a:bodyPr>
            <a:normAutofit fontScale="90000"/>
          </a:bodyPr>
          <a:lstStyle/>
          <a:p>
            <a:r>
              <a:rPr lang="fr-CA" dirty="0"/>
              <a:t>Biologie moléculaire</a:t>
            </a:r>
          </a:p>
        </p:txBody>
      </p:sp>
      <p:sp>
        <p:nvSpPr>
          <p:cNvPr id="4" name="Titre 1">
            <a:extLst>
              <a:ext uri="{FF2B5EF4-FFF2-40B4-BE49-F238E27FC236}">
                <a16:creationId xmlns:a16="http://schemas.microsoft.com/office/drawing/2014/main" id="{3086B7DC-ED1C-4949-BE55-EAEC3711F532}"/>
              </a:ext>
            </a:extLst>
          </p:cNvPr>
          <p:cNvSpPr>
            <a:spLocks noGrp="1"/>
          </p:cNvSpPr>
          <p:nvPr>
            <p:ph idx="1"/>
          </p:nvPr>
        </p:nvSpPr>
        <p:spPr>
          <a:xfrm>
            <a:off x="1638300" y="1303724"/>
            <a:ext cx="9866312" cy="4832084"/>
          </a:xfrm>
        </p:spPr>
        <p:txBody>
          <a:bodyPr>
            <a:normAutofit/>
          </a:bodyPr>
          <a:lstStyle/>
          <a:p>
            <a:r>
              <a:rPr lang="fr-CA" sz="2000" dirty="0"/>
              <a:t>Née de la synthèse de deux approches complémentaires de l'étude de la vie : </a:t>
            </a:r>
            <a:r>
              <a:rPr lang="fr-CA" sz="2000" b="1" dirty="0"/>
              <a:t>la biochimie et la génétique. </a:t>
            </a:r>
            <a:r>
              <a:rPr lang="fr-CA" sz="2000" dirty="0"/>
              <a:t>Deux perspectives complémentaires sur le même sujet.</a:t>
            </a:r>
            <a:endParaRPr lang="fr-CA" sz="2000" b="1" dirty="0"/>
          </a:p>
          <a:p>
            <a:pPr lvl="1"/>
            <a:r>
              <a:rPr lang="fr-CA" sz="1800" dirty="0"/>
              <a:t>Biochimie: a permis d’étudier </a:t>
            </a:r>
            <a:r>
              <a:rPr lang="fr-CA" sz="1800" b="1" dirty="0"/>
              <a:t>les protéines</a:t>
            </a:r>
          </a:p>
          <a:p>
            <a:pPr lvl="1"/>
            <a:r>
              <a:rPr lang="fr-CA" sz="1800" dirty="0"/>
              <a:t>Génétique: a permis de découvrir </a:t>
            </a:r>
            <a:r>
              <a:rPr lang="fr-CA" sz="1800" b="1" dirty="0"/>
              <a:t>les gènes</a:t>
            </a:r>
          </a:p>
          <a:p>
            <a:r>
              <a:rPr lang="fr-CA" sz="2000" dirty="0"/>
              <a:t>Discipline qui se popularise après la </a:t>
            </a:r>
            <a:r>
              <a:rPr lang="fr-CA" sz="2000" b="1" dirty="0"/>
              <a:t>découverte par James Watson et Francis Crick</a:t>
            </a:r>
            <a:r>
              <a:rPr lang="fr-CA" sz="2000" dirty="0"/>
              <a:t>, en 1953, de la structure de l’</a:t>
            </a:r>
            <a:r>
              <a:rPr lang="fr-CA" sz="2000" b="1" dirty="0"/>
              <a:t>ADN</a:t>
            </a:r>
            <a:r>
              <a:rPr lang="fr-CA" sz="2000" dirty="0"/>
              <a:t> (acide désoxyribonucléique).</a:t>
            </a:r>
          </a:p>
          <a:p>
            <a:pPr marL="0" indent="0">
              <a:buNone/>
            </a:pPr>
            <a:endParaRPr lang="fr-CA" sz="2000" dirty="0"/>
          </a:p>
          <a:p>
            <a:pPr marL="0" indent="0">
              <a:buNone/>
            </a:pPr>
            <a:r>
              <a:rPr lang="fr-CA" sz="2000" dirty="0"/>
              <a:t>Ce chapitre introductif présente un bref historique des fondements de la biologie moléculaire moderne, et définit les termes et concepts utilisés dans le cours.</a:t>
            </a:r>
          </a:p>
          <a:p>
            <a:pPr marL="0" indent="0">
              <a:buNone/>
            </a:pPr>
            <a:endParaRPr lang="fr-CA" dirty="0"/>
          </a:p>
        </p:txBody>
      </p:sp>
      <p:sp>
        <p:nvSpPr>
          <p:cNvPr id="5" name="Espace réservé du pied de page 4">
            <a:extLst>
              <a:ext uri="{FF2B5EF4-FFF2-40B4-BE49-F238E27FC236}">
                <a16:creationId xmlns:a16="http://schemas.microsoft.com/office/drawing/2014/main" id="{6C013D0C-2395-4A2C-B384-57E8589E4F46}"/>
              </a:ext>
            </a:extLst>
          </p:cNvPr>
          <p:cNvSpPr>
            <a:spLocks noGrp="1"/>
          </p:cNvSpPr>
          <p:nvPr>
            <p:ph type="ftr" sz="quarter" idx="11"/>
          </p:nvPr>
        </p:nvSpPr>
        <p:spPr/>
        <p:txBody>
          <a:bodyPr/>
          <a:lstStyle/>
          <a:p>
            <a:r>
              <a:rPr lang="en-US"/>
              <a:t>Nadia El-Mabrouk. Bio-informatoque génomique.</a:t>
            </a:r>
            <a:endParaRPr lang="en-US" dirty="0"/>
          </a:p>
        </p:txBody>
      </p:sp>
      <p:sp>
        <p:nvSpPr>
          <p:cNvPr id="6" name="Espace réservé du numéro de diapositive 5">
            <a:extLst>
              <a:ext uri="{FF2B5EF4-FFF2-40B4-BE49-F238E27FC236}">
                <a16:creationId xmlns:a16="http://schemas.microsoft.com/office/drawing/2014/main" id="{01D08587-D97E-4826-8093-1A660FF9EAC7}"/>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4257190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8D9B90-1FB5-4738-9533-481B83C399FA}"/>
              </a:ext>
            </a:extLst>
          </p:cNvPr>
          <p:cNvSpPr>
            <a:spLocks noGrp="1"/>
          </p:cNvSpPr>
          <p:nvPr>
            <p:ph type="title"/>
          </p:nvPr>
        </p:nvSpPr>
        <p:spPr>
          <a:xfrm>
            <a:off x="1715678" y="624110"/>
            <a:ext cx="9788933" cy="667362"/>
          </a:xfrm>
        </p:spPr>
        <p:txBody>
          <a:bodyPr>
            <a:normAutofit/>
          </a:bodyPr>
          <a:lstStyle/>
          <a:p>
            <a:r>
              <a:rPr lang="fr-CA" dirty="0"/>
              <a:t>Les gènes</a:t>
            </a:r>
          </a:p>
        </p:txBody>
      </p:sp>
      <p:sp>
        <p:nvSpPr>
          <p:cNvPr id="3" name="Espace réservé du contenu 2">
            <a:extLst>
              <a:ext uri="{FF2B5EF4-FFF2-40B4-BE49-F238E27FC236}">
                <a16:creationId xmlns:a16="http://schemas.microsoft.com/office/drawing/2014/main" id="{46C838EC-F6EE-4302-B8A4-80A946241A6B}"/>
              </a:ext>
            </a:extLst>
          </p:cNvPr>
          <p:cNvSpPr>
            <a:spLocks noGrp="1"/>
          </p:cNvSpPr>
          <p:nvPr>
            <p:ph sz="half" idx="1"/>
          </p:nvPr>
        </p:nvSpPr>
        <p:spPr>
          <a:xfrm>
            <a:off x="1715678" y="1315516"/>
            <a:ext cx="5081048" cy="4820291"/>
          </a:xfrm>
        </p:spPr>
        <p:txBody>
          <a:bodyPr>
            <a:normAutofit/>
          </a:bodyPr>
          <a:lstStyle/>
          <a:p>
            <a:r>
              <a:rPr lang="fr-CA" dirty="0"/>
              <a:t>Variation génétique=variation allélique</a:t>
            </a:r>
          </a:p>
          <a:p>
            <a:r>
              <a:rPr lang="fr-CA" dirty="0"/>
              <a:t>Un organisme diploïde porte un ou deux allèles pour un même gène.</a:t>
            </a:r>
          </a:p>
          <a:p>
            <a:r>
              <a:rPr lang="fr-CA" dirty="0"/>
              <a:t>Les allèles d’un gène sont souvent désignés par des lettres. Par exemple, l’allèle codant pour la capacité de synthèse de la mélanine dans le cas de l’albinisme est appelé A (</a:t>
            </a:r>
            <a:r>
              <a:rPr lang="fr-CA" b="1" dirty="0"/>
              <a:t>allèle dominant</a:t>
            </a:r>
            <a:r>
              <a:rPr lang="fr-CA" dirty="0"/>
              <a:t>) et l’allèle codant l’incapacité correspondante (qui aboutit à l’albinisme) est désigné par a (</a:t>
            </a:r>
            <a:r>
              <a:rPr lang="fr-CA" b="1" dirty="0"/>
              <a:t>allèle récessif</a:t>
            </a:r>
            <a:r>
              <a:rPr lang="fr-CA" dirty="0"/>
              <a:t>).</a:t>
            </a:r>
          </a:p>
          <a:p>
            <a:pPr lvl="1"/>
            <a:r>
              <a:rPr lang="fr-CA" dirty="0"/>
              <a:t>A/A=peau pigmentée</a:t>
            </a:r>
          </a:p>
          <a:p>
            <a:pPr lvl="1"/>
            <a:r>
              <a:rPr lang="fr-CA" dirty="0"/>
              <a:t>A/a=peau pigmentée</a:t>
            </a:r>
          </a:p>
          <a:p>
            <a:pPr lvl="1"/>
            <a:r>
              <a:rPr lang="fr-CA" dirty="0"/>
              <a:t>a/a=peau non-pigmentée (albinisme)</a:t>
            </a:r>
          </a:p>
        </p:txBody>
      </p:sp>
      <p:sp>
        <p:nvSpPr>
          <p:cNvPr id="4" name="Espace réservé du pied de page 3">
            <a:extLst>
              <a:ext uri="{FF2B5EF4-FFF2-40B4-BE49-F238E27FC236}">
                <a16:creationId xmlns:a16="http://schemas.microsoft.com/office/drawing/2014/main" id="{E685536C-BF70-420E-A588-FB6833522915}"/>
              </a:ext>
            </a:extLst>
          </p:cNvPr>
          <p:cNvSpPr>
            <a:spLocks noGrp="1"/>
          </p:cNvSpPr>
          <p:nvPr>
            <p:ph type="ftr" sz="quarter" idx="11"/>
          </p:nvPr>
        </p:nvSpPr>
        <p:spPr/>
        <p:txBody>
          <a:bodyPr/>
          <a:lstStyle/>
          <a:p>
            <a:r>
              <a:rPr lang="en-US"/>
              <a:t>Nadia El-Mabrouk. Bio-informatoque génomique.</a:t>
            </a:r>
            <a:endParaRPr lang="en-US" dirty="0"/>
          </a:p>
        </p:txBody>
      </p:sp>
      <p:sp>
        <p:nvSpPr>
          <p:cNvPr id="5" name="Espace réservé du numéro de diapositive 4">
            <a:extLst>
              <a:ext uri="{FF2B5EF4-FFF2-40B4-BE49-F238E27FC236}">
                <a16:creationId xmlns:a16="http://schemas.microsoft.com/office/drawing/2014/main" id="{CB868C45-3F55-4AEC-9E84-594E3E05D114}"/>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8" name="Image 7">
            <a:extLst>
              <a:ext uri="{FF2B5EF4-FFF2-40B4-BE49-F238E27FC236}">
                <a16:creationId xmlns:a16="http://schemas.microsoft.com/office/drawing/2014/main" id="{F736BF95-D57A-4253-B683-0384BC35AF85}"/>
              </a:ext>
            </a:extLst>
          </p:cNvPr>
          <p:cNvPicPr>
            <a:picLocks noChangeAspect="1"/>
          </p:cNvPicPr>
          <p:nvPr/>
        </p:nvPicPr>
        <p:blipFill>
          <a:blip r:embed="rId2"/>
          <a:stretch>
            <a:fillRect/>
          </a:stretch>
        </p:blipFill>
        <p:spPr>
          <a:xfrm>
            <a:off x="7529771" y="1059204"/>
            <a:ext cx="2946551" cy="2654436"/>
          </a:xfrm>
          <a:prstGeom prst="rect">
            <a:avLst/>
          </a:prstGeom>
        </p:spPr>
      </p:pic>
      <p:sp>
        <p:nvSpPr>
          <p:cNvPr id="9" name="Rectangle 8">
            <a:extLst>
              <a:ext uri="{FF2B5EF4-FFF2-40B4-BE49-F238E27FC236}">
                <a16:creationId xmlns:a16="http://schemas.microsoft.com/office/drawing/2014/main" id="{B10695D6-9D74-4EAD-A15F-71BD95E2A376}"/>
              </a:ext>
            </a:extLst>
          </p:cNvPr>
          <p:cNvSpPr/>
          <p:nvPr/>
        </p:nvSpPr>
        <p:spPr>
          <a:xfrm>
            <a:off x="7529771" y="3856346"/>
            <a:ext cx="4110087" cy="584775"/>
          </a:xfrm>
          <a:prstGeom prst="rect">
            <a:avLst/>
          </a:prstGeom>
        </p:spPr>
        <p:txBody>
          <a:bodyPr wrap="square">
            <a:spAutoFit/>
          </a:bodyPr>
          <a:lstStyle/>
          <a:p>
            <a:r>
              <a:rPr lang="fr-CA" sz="1600" dirty="0">
                <a:solidFill>
                  <a:schemeClr val="tx1">
                    <a:lumMod val="75000"/>
                    <a:lumOff val="25000"/>
                  </a:schemeClr>
                </a:solidFill>
              </a:rPr>
              <a:t>Un albinos. Le phénotype résulte de </a:t>
            </a:r>
            <a:r>
              <a:rPr lang="fr-CA" sz="1600" b="1" dirty="0">
                <a:solidFill>
                  <a:schemeClr val="tx1">
                    <a:lumMod val="75000"/>
                    <a:lumOff val="25000"/>
                  </a:schemeClr>
                </a:solidFill>
              </a:rPr>
              <a:t>l’homozygotie d’un allèle récessif a/a</a:t>
            </a:r>
          </a:p>
        </p:txBody>
      </p:sp>
      <p:sp>
        <p:nvSpPr>
          <p:cNvPr id="10" name="Rectangle 9">
            <a:extLst>
              <a:ext uri="{FF2B5EF4-FFF2-40B4-BE49-F238E27FC236}">
                <a16:creationId xmlns:a16="http://schemas.microsoft.com/office/drawing/2014/main" id="{708DFE2E-EF79-44E2-89D1-80D847234B09}"/>
              </a:ext>
            </a:extLst>
          </p:cNvPr>
          <p:cNvSpPr/>
          <p:nvPr/>
        </p:nvSpPr>
        <p:spPr>
          <a:xfrm>
            <a:off x="8292875" y="6001367"/>
            <a:ext cx="3832671" cy="465045"/>
          </a:xfrm>
          <a:prstGeom prst="rect">
            <a:avLst/>
          </a:prstGeom>
        </p:spPr>
        <p:txBody>
          <a:bodyPr wrap="square">
            <a:spAutoFit/>
          </a:bodyPr>
          <a:lstStyle/>
          <a:p>
            <a:pPr>
              <a:buFont typeface="+mj-lt"/>
              <a:buAutoNum type="arabicPeriod"/>
            </a:pPr>
            <a:r>
              <a:rPr lang="fr-CA" sz="1200" dirty="0"/>
              <a:t>http://www8.umoncton.ca/umcm-filion_martin/cours/genetique/Chapitre%201.pdf</a:t>
            </a:r>
          </a:p>
        </p:txBody>
      </p:sp>
    </p:spTree>
    <p:extLst>
      <p:ext uri="{BB962C8B-B14F-4D97-AF65-F5344CB8AC3E}">
        <p14:creationId xmlns:p14="http://schemas.microsoft.com/office/powerpoint/2010/main" val="1718455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2C55D6-7CEB-46D2-8A1D-BDB2E56C7ABC}"/>
              </a:ext>
            </a:extLst>
          </p:cNvPr>
          <p:cNvSpPr>
            <a:spLocks noGrp="1"/>
          </p:cNvSpPr>
          <p:nvPr>
            <p:ph type="title"/>
          </p:nvPr>
        </p:nvSpPr>
        <p:spPr>
          <a:xfrm>
            <a:off x="1677972" y="607432"/>
            <a:ext cx="9722946" cy="742777"/>
          </a:xfrm>
        </p:spPr>
        <p:txBody>
          <a:bodyPr/>
          <a:lstStyle/>
          <a:p>
            <a:r>
              <a:rPr lang="fr-CA" dirty="0"/>
              <a:t>Transcription et traduction</a:t>
            </a:r>
          </a:p>
        </p:txBody>
      </p:sp>
      <p:sp>
        <p:nvSpPr>
          <p:cNvPr id="4" name="Espace réservé du pied de page 3">
            <a:extLst>
              <a:ext uri="{FF2B5EF4-FFF2-40B4-BE49-F238E27FC236}">
                <a16:creationId xmlns:a16="http://schemas.microsoft.com/office/drawing/2014/main" id="{C337109F-3314-4C41-B306-F2B917D54639}"/>
              </a:ext>
            </a:extLst>
          </p:cNvPr>
          <p:cNvSpPr>
            <a:spLocks noGrp="1"/>
          </p:cNvSpPr>
          <p:nvPr>
            <p:ph type="ftr" sz="quarter" idx="11"/>
          </p:nvPr>
        </p:nvSpPr>
        <p:spPr/>
        <p:txBody>
          <a:bodyPr/>
          <a:lstStyle/>
          <a:p>
            <a:r>
              <a:rPr lang="en-US"/>
              <a:t>Nadia El-Mabrouk. Bio-informatoque génomique.</a:t>
            </a:r>
            <a:endParaRPr lang="en-US" dirty="0"/>
          </a:p>
        </p:txBody>
      </p:sp>
      <p:sp>
        <p:nvSpPr>
          <p:cNvPr id="5" name="Espace réservé du numéro de diapositive 4">
            <a:extLst>
              <a:ext uri="{FF2B5EF4-FFF2-40B4-BE49-F238E27FC236}">
                <a16:creationId xmlns:a16="http://schemas.microsoft.com/office/drawing/2014/main" id="{75C37710-111E-415D-9E26-D1C6695EF269}"/>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7" name="Image 6">
            <a:extLst>
              <a:ext uri="{FF2B5EF4-FFF2-40B4-BE49-F238E27FC236}">
                <a16:creationId xmlns:a16="http://schemas.microsoft.com/office/drawing/2014/main" id="{1BA4D72F-1C3F-44BE-A6BF-0EB025247436}"/>
              </a:ext>
            </a:extLst>
          </p:cNvPr>
          <p:cNvPicPr>
            <a:picLocks noChangeAspect="1"/>
          </p:cNvPicPr>
          <p:nvPr/>
        </p:nvPicPr>
        <p:blipFill>
          <a:blip r:embed="rId2"/>
          <a:stretch>
            <a:fillRect/>
          </a:stretch>
        </p:blipFill>
        <p:spPr>
          <a:xfrm>
            <a:off x="3346516" y="1349121"/>
            <a:ext cx="5023017" cy="5151812"/>
          </a:xfrm>
          <a:prstGeom prst="rect">
            <a:avLst/>
          </a:prstGeom>
        </p:spPr>
      </p:pic>
      <p:sp>
        <p:nvSpPr>
          <p:cNvPr id="8" name="Rectangle 7">
            <a:extLst>
              <a:ext uri="{FF2B5EF4-FFF2-40B4-BE49-F238E27FC236}">
                <a16:creationId xmlns:a16="http://schemas.microsoft.com/office/drawing/2014/main" id="{A4C8FCB9-5ED7-41B4-8562-E7B49BF35670}"/>
              </a:ext>
            </a:extLst>
          </p:cNvPr>
          <p:cNvSpPr/>
          <p:nvPr/>
        </p:nvSpPr>
        <p:spPr>
          <a:xfrm>
            <a:off x="7451905" y="6135808"/>
            <a:ext cx="4565715" cy="523220"/>
          </a:xfrm>
          <a:prstGeom prst="rect">
            <a:avLst/>
          </a:prstGeom>
        </p:spPr>
        <p:txBody>
          <a:bodyPr wrap="square">
            <a:spAutoFit/>
          </a:bodyPr>
          <a:lstStyle/>
          <a:p>
            <a:r>
              <a:rPr lang="fr-CA" sz="1400" dirty="0"/>
              <a:t>http://www.linternaute.com/science/biologie/dossiers/06/0609-adn/adn2/2.shtml</a:t>
            </a:r>
          </a:p>
        </p:txBody>
      </p:sp>
    </p:spTree>
    <p:extLst>
      <p:ext uri="{BB962C8B-B14F-4D97-AF65-F5344CB8AC3E}">
        <p14:creationId xmlns:p14="http://schemas.microsoft.com/office/powerpoint/2010/main" val="1786748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98F50C-7227-44DA-8829-32EF7B9D24BF}"/>
              </a:ext>
            </a:extLst>
          </p:cNvPr>
          <p:cNvSpPr>
            <a:spLocks noGrp="1"/>
          </p:cNvSpPr>
          <p:nvPr>
            <p:ph type="title"/>
          </p:nvPr>
        </p:nvSpPr>
        <p:spPr>
          <a:xfrm>
            <a:off x="1653437" y="624110"/>
            <a:ext cx="9851176" cy="778805"/>
          </a:xfrm>
        </p:spPr>
        <p:txBody>
          <a:bodyPr/>
          <a:lstStyle/>
          <a:p>
            <a:r>
              <a:rPr lang="fr-CA" dirty="0"/>
              <a:t>Transcription de l’ADN en ARNm</a:t>
            </a:r>
          </a:p>
        </p:txBody>
      </p:sp>
      <p:sp>
        <p:nvSpPr>
          <p:cNvPr id="3" name="Espace réservé du contenu 2">
            <a:extLst>
              <a:ext uri="{FF2B5EF4-FFF2-40B4-BE49-F238E27FC236}">
                <a16:creationId xmlns:a16="http://schemas.microsoft.com/office/drawing/2014/main" id="{C15232D1-C5D1-4CD6-9F00-8F7CE1BA26BD}"/>
              </a:ext>
            </a:extLst>
          </p:cNvPr>
          <p:cNvSpPr>
            <a:spLocks noGrp="1"/>
          </p:cNvSpPr>
          <p:nvPr>
            <p:ph idx="1"/>
          </p:nvPr>
        </p:nvSpPr>
        <p:spPr>
          <a:xfrm>
            <a:off x="1766169" y="1402914"/>
            <a:ext cx="9851175" cy="4732893"/>
          </a:xfrm>
        </p:spPr>
        <p:txBody>
          <a:bodyPr>
            <a:normAutofit fontScale="92500" lnSpcReduction="10000"/>
          </a:bodyPr>
          <a:lstStyle/>
          <a:p>
            <a:r>
              <a:rPr lang="fr-CA" dirty="0"/>
              <a:t>La transcription est la </a:t>
            </a:r>
            <a:r>
              <a:rPr lang="fr-CA" b="1" dirty="0"/>
              <a:t>production d'un transcrit d'ARN (ARNm) à partir d’un gène</a:t>
            </a:r>
            <a:r>
              <a:rPr lang="fr-CA" dirty="0"/>
              <a:t>.</a:t>
            </a:r>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r>
              <a:rPr lang="fr-CA" dirty="0"/>
              <a:t>Effectuée par une enzyme appelée </a:t>
            </a:r>
            <a:r>
              <a:rPr lang="fr-CA" b="1" dirty="0"/>
              <a:t>ARN polymérase </a:t>
            </a:r>
            <a:r>
              <a:rPr lang="fr-CA" dirty="0"/>
              <a:t>(</a:t>
            </a:r>
            <a:r>
              <a:rPr lang="fr-CA" dirty="0" err="1"/>
              <a:t>RNApol</a:t>
            </a:r>
            <a:r>
              <a:rPr lang="fr-CA" dirty="0"/>
              <a:t>). La </a:t>
            </a:r>
            <a:r>
              <a:rPr lang="fr-CA" dirty="0" err="1"/>
              <a:t>RNApol</a:t>
            </a:r>
            <a:r>
              <a:rPr lang="fr-CA" dirty="0"/>
              <a:t> se lie à la région promotrice du gène par le biais d'interactions avec un ensemble de facteurs de transcription. Après l'</a:t>
            </a:r>
            <a:r>
              <a:rPr lang="fr-CA" b="1" dirty="0"/>
              <a:t>initiation</a:t>
            </a:r>
            <a:r>
              <a:rPr lang="fr-CA" dirty="0"/>
              <a:t>, les transcrits subissent une </a:t>
            </a:r>
            <a:r>
              <a:rPr lang="fr-CA" b="1" dirty="0"/>
              <a:t>élongation</a:t>
            </a:r>
            <a:r>
              <a:rPr lang="fr-CA" dirty="0"/>
              <a:t>, après quoi le processus se </a:t>
            </a:r>
            <a:r>
              <a:rPr lang="fr-CA" b="1" dirty="0"/>
              <a:t>termine</a:t>
            </a:r>
            <a:r>
              <a:rPr lang="fr-CA" dirty="0"/>
              <a:t>.</a:t>
            </a:r>
          </a:p>
          <a:p>
            <a:r>
              <a:rPr lang="fr-CA" dirty="0"/>
              <a:t>L’ARNm produit est simple brin.</a:t>
            </a:r>
          </a:p>
          <a:p>
            <a:pPr marL="0" indent="0">
              <a:buNone/>
            </a:pPr>
            <a:endParaRPr lang="fr-CA" dirty="0"/>
          </a:p>
          <a:p>
            <a:endParaRPr lang="fr-CA" dirty="0"/>
          </a:p>
        </p:txBody>
      </p:sp>
      <p:sp>
        <p:nvSpPr>
          <p:cNvPr id="4" name="Espace réservé du pied de page 3">
            <a:extLst>
              <a:ext uri="{FF2B5EF4-FFF2-40B4-BE49-F238E27FC236}">
                <a16:creationId xmlns:a16="http://schemas.microsoft.com/office/drawing/2014/main" id="{68A6E64F-1D08-4AF2-B778-39EE961E6DF2}"/>
              </a:ext>
            </a:extLst>
          </p:cNvPr>
          <p:cNvSpPr>
            <a:spLocks noGrp="1"/>
          </p:cNvSpPr>
          <p:nvPr>
            <p:ph type="ftr" sz="quarter" idx="11"/>
          </p:nvPr>
        </p:nvSpPr>
        <p:spPr/>
        <p:txBody>
          <a:bodyPr/>
          <a:lstStyle/>
          <a:p>
            <a:r>
              <a:rPr lang="en-US"/>
              <a:t>Nadia El-Mabrouk. Bio-informatoque génomique.</a:t>
            </a:r>
            <a:endParaRPr lang="en-US" dirty="0"/>
          </a:p>
        </p:txBody>
      </p:sp>
      <p:sp>
        <p:nvSpPr>
          <p:cNvPr id="5" name="Espace réservé du numéro de diapositive 4">
            <a:extLst>
              <a:ext uri="{FF2B5EF4-FFF2-40B4-BE49-F238E27FC236}">
                <a16:creationId xmlns:a16="http://schemas.microsoft.com/office/drawing/2014/main" id="{052CAA4D-9D0D-4052-9233-63A395C1CF8B}"/>
              </a:ext>
            </a:extLst>
          </p:cNvPr>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7" name="Image 6">
            <a:extLst>
              <a:ext uri="{FF2B5EF4-FFF2-40B4-BE49-F238E27FC236}">
                <a16:creationId xmlns:a16="http://schemas.microsoft.com/office/drawing/2014/main" id="{5A623300-72AB-4525-9D71-E62C33C60BEA}"/>
              </a:ext>
            </a:extLst>
          </p:cNvPr>
          <p:cNvPicPr>
            <a:picLocks noChangeAspect="1"/>
          </p:cNvPicPr>
          <p:nvPr/>
        </p:nvPicPr>
        <p:blipFill>
          <a:blip r:embed="rId2"/>
          <a:stretch>
            <a:fillRect/>
          </a:stretch>
        </p:blipFill>
        <p:spPr>
          <a:xfrm>
            <a:off x="3224211" y="1927861"/>
            <a:ext cx="6350000" cy="1841500"/>
          </a:xfrm>
          <a:prstGeom prst="rect">
            <a:avLst/>
          </a:prstGeom>
        </p:spPr>
      </p:pic>
      <p:sp>
        <p:nvSpPr>
          <p:cNvPr id="8" name="Rectangle 7">
            <a:extLst>
              <a:ext uri="{FF2B5EF4-FFF2-40B4-BE49-F238E27FC236}">
                <a16:creationId xmlns:a16="http://schemas.microsoft.com/office/drawing/2014/main" id="{EFF1EFCA-13E9-4761-BBFA-D3DB050D3B7B}"/>
              </a:ext>
            </a:extLst>
          </p:cNvPr>
          <p:cNvSpPr/>
          <p:nvPr/>
        </p:nvSpPr>
        <p:spPr>
          <a:xfrm>
            <a:off x="5398948" y="3983277"/>
            <a:ext cx="6105665" cy="461665"/>
          </a:xfrm>
          <a:prstGeom prst="rect">
            <a:avLst/>
          </a:prstGeom>
        </p:spPr>
        <p:txBody>
          <a:bodyPr wrap="square">
            <a:spAutoFit/>
          </a:bodyPr>
          <a:lstStyle/>
          <a:p>
            <a:r>
              <a:rPr lang="fr-CA" sz="1200" dirty="0"/>
              <a:t>https://planet-vie.ens.fr/thematiques/cellules-et-molecules/physiologie-cellulaire/la-transcription-chez-les-eucaryotes</a:t>
            </a:r>
          </a:p>
        </p:txBody>
      </p:sp>
    </p:spTree>
    <p:extLst>
      <p:ext uri="{BB962C8B-B14F-4D97-AF65-F5344CB8AC3E}">
        <p14:creationId xmlns:p14="http://schemas.microsoft.com/office/powerpoint/2010/main" val="3548353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98F50C-7227-44DA-8829-32EF7B9D24BF}"/>
              </a:ext>
            </a:extLst>
          </p:cNvPr>
          <p:cNvSpPr>
            <a:spLocks noGrp="1"/>
          </p:cNvSpPr>
          <p:nvPr>
            <p:ph type="title"/>
          </p:nvPr>
        </p:nvSpPr>
        <p:spPr>
          <a:xfrm>
            <a:off x="1653437" y="624110"/>
            <a:ext cx="9851176" cy="778805"/>
          </a:xfrm>
        </p:spPr>
        <p:txBody>
          <a:bodyPr/>
          <a:lstStyle/>
          <a:p>
            <a:r>
              <a:rPr lang="fr-CA" dirty="0"/>
              <a:t>Transcription de l’ADN en ARNm</a:t>
            </a:r>
          </a:p>
        </p:txBody>
      </p:sp>
      <p:sp>
        <p:nvSpPr>
          <p:cNvPr id="3" name="Espace réservé du contenu 2">
            <a:extLst>
              <a:ext uri="{FF2B5EF4-FFF2-40B4-BE49-F238E27FC236}">
                <a16:creationId xmlns:a16="http://schemas.microsoft.com/office/drawing/2014/main" id="{C15232D1-C5D1-4CD6-9F00-8F7CE1BA26BD}"/>
              </a:ext>
            </a:extLst>
          </p:cNvPr>
          <p:cNvSpPr>
            <a:spLocks noGrp="1"/>
          </p:cNvSpPr>
          <p:nvPr>
            <p:ph idx="1"/>
          </p:nvPr>
        </p:nvSpPr>
        <p:spPr>
          <a:xfrm>
            <a:off x="1653437" y="1402914"/>
            <a:ext cx="9963907" cy="5098019"/>
          </a:xfrm>
        </p:spPr>
        <p:txBody>
          <a:bodyPr>
            <a:normAutofit/>
          </a:bodyPr>
          <a:lstStyle/>
          <a:p>
            <a:r>
              <a:rPr lang="fr-CA" dirty="0"/>
              <a:t>Pour les gènes eucaryotes, l’ARNm est ensuite </a:t>
            </a:r>
            <a:r>
              <a:rPr lang="fr-CA" b="1" dirty="0"/>
              <a:t>épissé</a:t>
            </a:r>
            <a:r>
              <a:rPr lang="fr-CA" dirty="0"/>
              <a:t>: élimination des </a:t>
            </a:r>
            <a:r>
              <a:rPr lang="fr-CA" b="1" dirty="0"/>
              <a:t>introns</a:t>
            </a:r>
            <a:r>
              <a:rPr lang="fr-CA" dirty="0"/>
              <a:t> du transcrit d'ARN initial. Les séquences restantes sont appelées </a:t>
            </a:r>
            <a:r>
              <a:rPr lang="fr-CA" b="1" dirty="0"/>
              <a:t>exons</a:t>
            </a:r>
            <a:r>
              <a:rPr lang="fr-CA" dirty="0"/>
              <a:t>.</a:t>
            </a:r>
          </a:p>
          <a:p>
            <a:endParaRPr lang="fr-CA" dirty="0"/>
          </a:p>
          <a:p>
            <a:endParaRPr lang="fr-CA" dirty="0"/>
          </a:p>
          <a:p>
            <a:endParaRPr lang="fr-CA" dirty="0"/>
          </a:p>
          <a:p>
            <a:endParaRPr lang="fr-CA" dirty="0"/>
          </a:p>
          <a:p>
            <a:endParaRPr lang="fr-CA" dirty="0"/>
          </a:p>
          <a:p>
            <a:endParaRPr lang="fr-CA" dirty="0"/>
          </a:p>
          <a:p>
            <a:endParaRPr lang="fr-CA" dirty="0"/>
          </a:p>
          <a:p>
            <a:endParaRPr lang="fr-CA" dirty="0"/>
          </a:p>
          <a:p>
            <a:r>
              <a:rPr lang="fr-CA" b="1" dirty="0"/>
              <a:t>Épissage alternatif</a:t>
            </a:r>
            <a:r>
              <a:rPr lang="fr-CA" dirty="0"/>
              <a:t> : Un même gène peut produire plusieurs ARNm différents impliquants différents ensembles d'exons. 60 % des gènes humains sont soumis à un épissage alternatif.</a:t>
            </a:r>
          </a:p>
        </p:txBody>
      </p:sp>
      <p:sp>
        <p:nvSpPr>
          <p:cNvPr id="4" name="Espace réservé du pied de page 3">
            <a:extLst>
              <a:ext uri="{FF2B5EF4-FFF2-40B4-BE49-F238E27FC236}">
                <a16:creationId xmlns:a16="http://schemas.microsoft.com/office/drawing/2014/main" id="{68A6E64F-1D08-4AF2-B778-39EE961E6DF2}"/>
              </a:ext>
            </a:extLst>
          </p:cNvPr>
          <p:cNvSpPr>
            <a:spLocks noGrp="1"/>
          </p:cNvSpPr>
          <p:nvPr>
            <p:ph type="ftr" sz="quarter" idx="11"/>
          </p:nvPr>
        </p:nvSpPr>
        <p:spPr/>
        <p:txBody>
          <a:bodyPr/>
          <a:lstStyle/>
          <a:p>
            <a:r>
              <a:rPr lang="en-US"/>
              <a:t>Nadia El-Mabrouk. Bio-informatoque génomique.</a:t>
            </a:r>
            <a:endParaRPr lang="en-US" dirty="0"/>
          </a:p>
        </p:txBody>
      </p:sp>
      <p:sp>
        <p:nvSpPr>
          <p:cNvPr id="5" name="Espace réservé du numéro de diapositive 4">
            <a:extLst>
              <a:ext uri="{FF2B5EF4-FFF2-40B4-BE49-F238E27FC236}">
                <a16:creationId xmlns:a16="http://schemas.microsoft.com/office/drawing/2014/main" id="{052CAA4D-9D0D-4052-9233-63A395C1CF8B}"/>
              </a:ext>
            </a:extLst>
          </p:cNvPr>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9" name="Image 8" descr="gene_exon_intron-01_01_10.jpg">
            <a:extLst>
              <a:ext uri="{FF2B5EF4-FFF2-40B4-BE49-F238E27FC236}">
                <a16:creationId xmlns:a16="http://schemas.microsoft.com/office/drawing/2014/main" id="{675BFC28-3B9B-4BF3-AF29-B93B6EC8AECA}"/>
              </a:ext>
            </a:extLst>
          </p:cNvPr>
          <p:cNvPicPr>
            <a:picLocks noChangeAspect="1"/>
          </p:cNvPicPr>
          <p:nvPr/>
        </p:nvPicPr>
        <p:blipFill>
          <a:blip r:embed="rId2" cstate="print"/>
          <a:stretch>
            <a:fillRect/>
          </a:stretch>
        </p:blipFill>
        <p:spPr>
          <a:xfrm>
            <a:off x="3922777" y="2240280"/>
            <a:ext cx="5454800" cy="2845983"/>
          </a:xfrm>
          <a:prstGeom prst="rect">
            <a:avLst/>
          </a:prstGeom>
        </p:spPr>
      </p:pic>
    </p:spTree>
    <p:extLst>
      <p:ext uri="{BB962C8B-B14F-4D97-AF65-F5344CB8AC3E}">
        <p14:creationId xmlns:p14="http://schemas.microsoft.com/office/powerpoint/2010/main" val="227870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3B1F10-9DC2-4718-9E43-A5B20599C337}"/>
              </a:ext>
            </a:extLst>
          </p:cNvPr>
          <p:cNvSpPr>
            <a:spLocks noGrp="1"/>
          </p:cNvSpPr>
          <p:nvPr>
            <p:ph type="title"/>
          </p:nvPr>
        </p:nvSpPr>
        <p:spPr>
          <a:xfrm>
            <a:off x="1628384" y="624110"/>
            <a:ext cx="9876227" cy="728701"/>
          </a:xfrm>
        </p:spPr>
        <p:txBody>
          <a:bodyPr/>
          <a:lstStyle/>
          <a:p>
            <a:r>
              <a:rPr lang="fr-CA" dirty="0"/>
              <a:t>Traduction de l’ARNm en protéine</a:t>
            </a:r>
          </a:p>
        </p:txBody>
      </p:sp>
      <p:sp>
        <p:nvSpPr>
          <p:cNvPr id="3" name="Espace réservé du contenu 2">
            <a:extLst>
              <a:ext uri="{FF2B5EF4-FFF2-40B4-BE49-F238E27FC236}">
                <a16:creationId xmlns:a16="http://schemas.microsoft.com/office/drawing/2014/main" id="{BDCE1A78-3328-4C13-AA98-6BD433F22FEC}"/>
              </a:ext>
            </a:extLst>
          </p:cNvPr>
          <p:cNvSpPr>
            <a:spLocks noGrp="1"/>
          </p:cNvSpPr>
          <p:nvPr>
            <p:ph sz="half" idx="1"/>
          </p:nvPr>
        </p:nvSpPr>
        <p:spPr>
          <a:xfrm>
            <a:off x="1528176" y="1590805"/>
            <a:ext cx="3732756" cy="4364654"/>
          </a:xfrm>
        </p:spPr>
        <p:txBody>
          <a:bodyPr>
            <a:normAutofit/>
          </a:bodyPr>
          <a:lstStyle/>
          <a:p>
            <a:r>
              <a:rPr lang="fr-CA" dirty="0"/>
              <a:t>4 nucléotides vs. 20 acides aminés</a:t>
            </a:r>
          </a:p>
          <a:p>
            <a:pPr lvl="1"/>
            <a:r>
              <a:rPr lang="fr-CA" dirty="0"/>
              <a:t>Code en triplet: 3 nt (1 codon) = 1 </a:t>
            </a:r>
            <a:r>
              <a:rPr lang="fr-CA" dirty="0" err="1"/>
              <a:t>aa</a:t>
            </a:r>
            <a:endParaRPr lang="fr-CA" dirty="0"/>
          </a:p>
          <a:p>
            <a:pPr lvl="1"/>
            <a:r>
              <a:rPr lang="fr-CA" dirty="0"/>
              <a:t>3 codons stop qui marquent la fin de la </a:t>
            </a:r>
            <a:r>
              <a:rPr lang="fr-FR" dirty="0"/>
              <a:t>traduction</a:t>
            </a:r>
          </a:p>
          <a:p>
            <a:r>
              <a:rPr lang="fr-CA" dirty="0"/>
              <a:t>4 x 4 x 4 = 64 codons distincts.</a:t>
            </a:r>
          </a:p>
          <a:p>
            <a:r>
              <a:rPr lang="fr-CA" dirty="0"/>
              <a:t>Des codons qui encodent le même acide aminé sont appelés </a:t>
            </a:r>
            <a:r>
              <a:rPr lang="fr-CA" b="1" dirty="0"/>
              <a:t>codons synonymes</a:t>
            </a:r>
            <a:r>
              <a:rPr lang="fr-CA" dirty="0"/>
              <a:t>.</a:t>
            </a:r>
          </a:p>
          <a:p>
            <a:r>
              <a:rPr lang="fr-FR" dirty="0"/>
              <a:t>Le code génétique peut varier selon les organismes.</a:t>
            </a:r>
          </a:p>
          <a:p>
            <a:pPr marL="0" indent="0">
              <a:buNone/>
            </a:pPr>
            <a:endParaRPr lang="fr-FR" dirty="0"/>
          </a:p>
          <a:p>
            <a:pPr marL="0" indent="0">
              <a:buNone/>
            </a:pPr>
            <a:endParaRPr lang="fr-FR" dirty="0"/>
          </a:p>
          <a:p>
            <a:endParaRPr lang="fr-CA" dirty="0"/>
          </a:p>
        </p:txBody>
      </p:sp>
      <p:sp>
        <p:nvSpPr>
          <p:cNvPr id="4" name="Espace réservé du pied de page 3">
            <a:extLst>
              <a:ext uri="{FF2B5EF4-FFF2-40B4-BE49-F238E27FC236}">
                <a16:creationId xmlns:a16="http://schemas.microsoft.com/office/drawing/2014/main" id="{21DF9291-4EAC-4D14-B3FB-A59298A5BEF1}"/>
              </a:ext>
            </a:extLst>
          </p:cNvPr>
          <p:cNvSpPr>
            <a:spLocks noGrp="1"/>
          </p:cNvSpPr>
          <p:nvPr>
            <p:ph type="ftr" sz="quarter" idx="11"/>
          </p:nvPr>
        </p:nvSpPr>
        <p:spPr/>
        <p:txBody>
          <a:bodyPr/>
          <a:lstStyle/>
          <a:p>
            <a:r>
              <a:rPr lang="en-US"/>
              <a:t>Nadia El-Mabrouk. Bio-informatoque génomique.</a:t>
            </a:r>
            <a:endParaRPr lang="en-US" dirty="0"/>
          </a:p>
        </p:txBody>
      </p:sp>
      <p:sp>
        <p:nvSpPr>
          <p:cNvPr id="5" name="Espace réservé du numéro de diapositive 4">
            <a:extLst>
              <a:ext uri="{FF2B5EF4-FFF2-40B4-BE49-F238E27FC236}">
                <a16:creationId xmlns:a16="http://schemas.microsoft.com/office/drawing/2014/main" id="{00CCA397-1F1A-4B60-B5FF-2451AB970073}"/>
              </a:ext>
            </a:extLst>
          </p:cNvPr>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8" name="Picture 2">
            <a:extLst>
              <a:ext uri="{FF2B5EF4-FFF2-40B4-BE49-F238E27FC236}">
                <a16:creationId xmlns:a16="http://schemas.microsoft.com/office/drawing/2014/main" id="{EF7A866F-91C3-4B7F-9666-B3EA671820B1}"/>
              </a:ext>
            </a:extLst>
          </p:cNvPr>
          <p:cNvPicPr>
            <a:picLocks noChangeAspect="1" noChangeArrowheads="1"/>
          </p:cNvPicPr>
          <p:nvPr/>
        </p:nvPicPr>
        <p:blipFill>
          <a:blip r:embed="rId2" cstate="print"/>
          <a:srcRect/>
          <a:stretch>
            <a:fillRect/>
          </a:stretch>
        </p:blipFill>
        <p:spPr bwMode="auto">
          <a:xfrm>
            <a:off x="5656916" y="1249983"/>
            <a:ext cx="5864396" cy="5493928"/>
          </a:xfrm>
          <a:prstGeom prst="rect">
            <a:avLst/>
          </a:prstGeom>
          <a:noFill/>
          <a:ln w="9525">
            <a:noFill/>
            <a:miter lim="800000"/>
            <a:headEnd/>
            <a:tailEnd/>
          </a:ln>
        </p:spPr>
      </p:pic>
    </p:spTree>
    <p:extLst>
      <p:ext uri="{BB962C8B-B14F-4D97-AF65-F5344CB8AC3E}">
        <p14:creationId xmlns:p14="http://schemas.microsoft.com/office/powerpoint/2010/main" val="1796736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3B1F10-9DC2-4718-9E43-A5B20599C337}"/>
              </a:ext>
            </a:extLst>
          </p:cNvPr>
          <p:cNvSpPr>
            <a:spLocks noGrp="1"/>
          </p:cNvSpPr>
          <p:nvPr>
            <p:ph type="title"/>
          </p:nvPr>
        </p:nvSpPr>
        <p:spPr>
          <a:xfrm>
            <a:off x="1611985" y="624110"/>
            <a:ext cx="9892628" cy="695643"/>
          </a:xfrm>
        </p:spPr>
        <p:txBody>
          <a:bodyPr/>
          <a:lstStyle/>
          <a:p>
            <a:r>
              <a:rPr lang="fr-CA" dirty="0"/>
              <a:t>Traduction de l’ARNm en protéine</a:t>
            </a:r>
          </a:p>
        </p:txBody>
      </p:sp>
      <p:sp>
        <p:nvSpPr>
          <p:cNvPr id="3" name="Espace réservé du contenu 2">
            <a:extLst>
              <a:ext uri="{FF2B5EF4-FFF2-40B4-BE49-F238E27FC236}">
                <a16:creationId xmlns:a16="http://schemas.microsoft.com/office/drawing/2014/main" id="{BDCE1A78-3328-4C13-AA98-6BD433F22FEC}"/>
              </a:ext>
            </a:extLst>
          </p:cNvPr>
          <p:cNvSpPr>
            <a:spLocks noGrp="1"/>
          </p:cNvSpPr>
          <p:nvPr>
            <p:ph idx="1"/>
          </p:nvPr>
        </p:nvSpPr>
        <p:spPr>
          <a:xfrm>
            <a:off x="1311579" y="1319753"/>
            <a:ext cx="10550569" cy="5406724"/>
          </a:xfrm>
        </p:spPr>
        <p:txBody>
          <a:bodyPr>
            <a:normAutofit/>
          </a:bodyPr>
          <a:lstStyle/>
          <a:p>
            <a:r>
              <a:rPr lang="fr-FR" dirty="0"/>
              <a:t>Différents codons sont reconnus par les anticodons de différents ARN de transfert (</a:t>
            </a:r>
            <a:r>
              <a:rPr lang="fr-FR" dirty="0" err="1"/>
              <a:t>ARNt</a:t>
            </a:r>
            <a:r>
              <a:rPr lang="fr-FR" dirty="0"/>
              <a:t>)</a:t>
            </a:r>
          </a:p>
          <a:p>
            <a:endParaRPr lang="fr-FR" dirty="0"/>
          </a:p>
          <a:p>
            <a:endParaRPr lang="fr-FR" dirty="0"/>
          </a:p>
          <a:p>
            <a:pPr marL="0" indent="0">
              <a:buNone/>
            </a:pPr>
            <a:endParaRPr lang="fr-FR" dirty="0"/>
          </a:p>
          <a:p>
            <a:endParaRPr lang="fr-FR" dirty="0"/>
          </a:p>
          <a:p>
            <a:endParaRPr lang="fr-FR" dirty="0"/>
          </a:p>
          <a:p>
            <a:endParaRPr lang="fr-FR" dirty="0"/>
          </a:p>
          <a:p>
            <a:endParaRPr lang="fr-FR" dirty="0"/>
          </a:p>
          <a:p>
            <a:r>
              <a:rPr lang="fr-FR" dirty="0"/>
              <a:t>Un </a:t>
            </a:r>
            <a:r>
              <a:rPr lang="fr-FR" b="1" dirty="0"/>
              <a:t>cadre de lecture</a:t>
            </a:r>
            <a:r>
              <a:rPr lang="fr-FR" dirty="0"/>
              <a:t> est une région de l’ADN d’une taille suffisante (ex. 90 </a:t>
            </a:r>
            <a:r>
              <a:rPr lang="fr-FR" dirty="0" err="1"/>
              <a:t>nuc</a:t>
            </a:r>
            <a:r>
              <a:rPr lang="fr-FR" dirty="0"/>
              <a:t>.) située entre un codon START (ou Méthionine) et un codon STOP.</a:t>
            </a:r>
          </a:p>
          <a:p>
            <a:r>
              <a:rPr lang="fr-FR" dirty="0"/>
              <a:t>La première base à laquelle commence la traduction détermine le </a:t>
            </a:r>
            <a:r>
              <a:rPr lang="fr-FR" b="1" dirty="0"/>
              <a:t>cadre de lecture</a:t>
            </a:r>
            <a:r>
              <a:rPr lang="fr-FR" dirty="0"/>
              <a:t>. </a:t>
            </a:r>
          </a:p>
          <a:p>
            <a:endParaRPr lang="fr-FR" dirty="0"/>
          </a:p>
          <a:p>
            <a:endParaRPr lang="fr-FR" dirty="0"/>
          </a:p>
          <a:p>
            <a:pPr marL="0" indent="0">
              <a:buNone/>
            </a:pPr>
            <a:endParaRPr lang="fr-FR" dirty="0"/>
          </a:p>
          <a:p>
            <a:endParaRPr lang="fr-CA" dirty="0"/>
          </a:p>
        </p:txBody>
      </p:sp>
      <p:sp>
        <p:nvSpPr>
          <p:cNvPr id="4" name="Espace réservé du pied de page 3">
            <a:extLst>
              <a:ext uri="{FF2B5EF4-FFF2-40B4-BE49-F238E27FC236}">
                <a16:creationId xmlns:a16="http://schemas.microsoft.com/office/drawing/2014/main" id="{21DF9291-4EAC-4D14-B3FB-A59298A5BEF1}"/>
              </a:ext>
            </a:extLst>
          </p:cNvPr>
          <p:cNvSpPr>
            <a:spLocks noGrp="1"/>
          </p:cNvSpPr>
          <p:nvPr>
            <p:ph type="ftr" sz="quarter" idx="11"/>
          </p:nvPr>
        </p:nvSpPr>
        <p:spPr/>
        <p:txBody>
          <a:bodyPr/>
          <a:lstStyle/>
          <a:p>
            <a:r>
              <a:rPr lang="en-US"/>
              <a:t>Nadia El-Mabrouk. Bio-informatoque génomique.</a:t>
            </a:r>
            <a:endParaRPr lang="en-US" dirty="0"/>
          </a:p>
        </p:txBody>
      </p:sp>
      <p:sp>
        <p:nvSpPr>
          <p:cNvPr id="5" name="Espace réservé du numéro de diapositive 4">
            <a:extLst>
              <a:ext uri="{FF2B5EF4-FFF2-40B4-BE49-F238E27FC236}">
                <a16:creationId xmlns:a16="http://schemas.microsoft.com/office/drawing/2014/main" id="{00CCA397-1F1A-4B60-B5FF-2451AB970073}"/>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6" name="Rectangle 5">
            <a:extLst>
              <a:ext uri="{FF2B5EF4-FFF2-40B4-BE49-F238E27FC236}">
                <a16:creationId xmlns:a16="http://schemas.microsoft.com/office/drawing/2014/main" id="{EDFD90E5-CAE9-40D6-9D7B-8C3F1E3004E2}"/>
              </a:ext>
            </a:extLst>
          </p:cNvPr>
          <p:cNvSpPr/>
          <p:nvPr/>
        </p:nvSpPr>
        <p:spPr>
          <a:xfrm>
            <a:off x="1958441" y="5634722"/>
            <a:ext cx="8250770" cy="523220"/>
          </a:xfrm>
          <a:prstGeom prst="rect">
            <a:avLst/>
          </a:prstGeom>
        </p:spPr>
        <p:txBody>
          <a:bodyPr wrap="square">
            <a:spAutoFit/>
          </a:bodyPr>
          <a:lstStyle/>
          <a:p>
            <a:pPr algn="ctr"/>
            <a:r>
              <a:rPr lang="fr-FR" sz="2800" dirty="0"/>
              <a:t>5’-... </a:t>
            </a:r>
            <a:r>
              <a:rPr lang="fr-FR" sz="2800" b="1" dirty="0"/>
              <a:t>AUG</a:t>
            </a:r>
            <a:r>
              <a:rPr lang="fr-FR" sz="2800" dirty="0">
                <a:solidFill>
                  <a:srgbClr val="C00000"/>
                </a:solidFill>
              </a:rPr>
              <a:t>ACC</a:t>
            </a:r>
            <a:r>
              <a:rPr lang="fr-FR" sz="2800" dirty="0">
                <a:solidFill>
                  <a:srgbClr val="FFC000"/>
                </a:solidFill>
              </a:rPr>
              <a:t>GAU</a:t>
            </a:r>
            <a:r>
              <a:rPr lang="fr-FR" sz="2800" dirty="0">
                <a:solidFill>
                  <a:srgbClr val="00B050"/>
                </a:solidFill>
              </a:rPr>
              <a:t>GAC</a:t>
            </a:r>
            <a:r>
              <a:rPr lang="fr-FR" sz="2800" dirty="0">
                <a:solidFill>
                  <a:srgbClr val="7030A0"/>
                </a:solidFill>
              </a:rPr>
              <a:t>CCU</a:t>
            </a:r>
            <a:r>
              <a:rPr lang="fr-FR" sz="2800" dirty="0"/>
              <a:t>...</a:t>
            </a:r>
            <a:r>
              <a:rPr lang="fr-FR" sz="2800" b="1" dirty="0"/>
              <a:t>UAG</a:t>
            </a:r>
            <a:r>
              <a:rPr lang="fr-FR" sz="2800" dirty="0"/>
              <a:t>...-3‘</a:t>
            </a:r>
          </a:p>
        </p:txBody>
      </p:sp>
      <p:pic>
        <p:nvPicPr>
          <p:cNvPr id="11" name="Image 10">
            <a:extLst>
              <a:ext uri="{FF2B5EF4-FFF2-40B4-BE49-F238E27FC236}">
                <a16:creationId xmlns:a16="http://schemas.microsoft.com/office/drawing/2014/main" id="{9663CD7A-3D78-4E4E-8A55-1A1B3CC73723}"/>
              </a:ext>
            </a:extLst>
          </p:cNvPr>
          <p:cNvPicPr>
            <a:picLocks noChangeAspect="1"/>
          </p:cNvPicPr>
          <p:nvPr/>
        </p:nvPicPr>
        <p:blipFill>
          <a:blip r:embed="rId2"/>
          <a:stretch>
            <a:fillRect/>
          </a:stretch>
        </p:blipFill>
        <p:spPr>
          <a:xfrm>
            <a:off x="4343884" y="1820839"/>
            <a:ext cx="3504232" cy="2439220"/>
          </a:xfrm>
          <a:prstGeom prst="rect">
            <a:avLst/>
          </a:prstGeom>
        </p:spPr>
      </p:pic>
      <p:sp>
        <p:nvSpPr>
          <p:cNvPr id="12" name="ZoneTexte 11">
            <a:extLst>
              <a:ext uri="{FF2B5EF4-FFF2-40B4-BE49-F238E27FC236}">
                <a16:creationId xmlns:a16="http://schemas.microsoft.com/office/drawing/2014/main" id="{FD828D3C-6263-4400-B134-BFE3032D4723}"/>
              </a:ext>
            </a:extLst>
          </p:cNvPr>
          <p:cNvSpPr txBox="1"/>
          <p:nvPr/>
        </p:nvSpPr>
        <p:spPr>
          <a:xfrm>
            <a:off x="5361139" y="4230960"/>
            <a:ext cx="6613743" cy="276999"/>
          </a:xfrm>
          <a:prstGeom prst="rect">
            <a:avLst/>
          </a:prstGeom>
          <a:noFill/>
        </p:spPr>
        <p:txBody>
          <a:bodyPr wrap="square" rtlCol="0">
            <a:spAutoFit/>
          </a:bodyPr>
          <a:lstStyle/>
          <a:p>
            <a:r>
              <a:rPr lang="fr-CA" sz="1200" dirty="0"/>
              <a:t>http://www8.umoncton.ca/umcm-filion_martin/cours/genetique/Chapitre%201.pdf</a:t>
            </a:r>
          </a:p>
        </p:txBody>
      </p:sp>
    </p:spTree>
    <p:extLst>
      <p:ext uri="{BB962C8B-B14F-4D97-AF65-F5344CB8AC3E}">
        <p14:creationId xmlns:p14="http://schemas.microsoft.com/office/powerpoint/2010/main" val="2436833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4FCFA2-47E8-46C6-B5C1-ACA3A4CE1A37}"/>
              </a:ext>
            </a:extLst>
          </p:cNvPr>
          <p:cNvSpPr>
            <a:spLocks noGrp="1"/>
          </p:cNvSpPr>
          <p:nvPr>
            <p:ph type="title"/>
          </p:nvPr>
        </p:nvSpPr>
        <p:spPr>
          <a:xfrm>
            <a:off x="1682152" y="624110"/>
            <a:ext cx="9822460" cy="911392"/>
          </a:xfrm>
        </p:spPr>
        <p:txBody>
          <a:bodyPr>
            <a:normAutofit/>
          </a:bodyPr>
          <a:lstStyle/>
          <a:p>
            <a:r>
              <a:rPr lang="fr-CA" dirty="0"/>
              <a:t>La révolution de l’ADN recombinant</a:t>
            </a:r>
          </a:p>
        </p:txBody>
      </p:sp>
      <p:sp>
        <p:nvSpPr>
          <p:cNvPr id="3" name="Espace réservé du contenu 2">
            <a:extLst>
              <a:ext uri="{FF2B5EF4-FFF2-40B4-BE49-F238E27FC236}">
                <a16:creationId xmlns:a16="http://schemas.microsoft.com/office/drawing/2014/main" id="{1162BD36-701E-425C-8F65-FA39F7EF392B}"/>
              </a:ext>
            </a:extLst>
          </p:cNvPr>
          <p:cNvSpPr>
            <a:spLocks noGrp="1"/>
          </p:cNvSpPr>
          <p:nvPr>
            <p:ph sz="half" idx="1"/>
          </p:nvPr>
        </p:nvSpPr>
        <p:spPr>
          <a:xfrm>
            <a:off x="1604512" y="1457864"/>
            <a:ext cx="5210355" cy="5322498"/>
          </a:xfrm>
        </p:spPr>
        <p:txBody>
          <a:bodyPr>
            <a:noAutofit/>
          </a:bodyPr>
          <a:lstStyle/>
          <a:p>
            <a:pPr>
              <a:lnSpc>
                <a:spcPct val="90000"/>
              </a:lnSpc>
            </a:pPr>
            <a:r>
              <a:rPr lang="fr-CA" sz="1600" dirty="0"/>
              <a:t>En 1965, la biologie moléculaire avait élucidé les secrets fondamentaux de la vie. Cependant, sans la possibilité de manipuler les gènes, la compréhension était plus théorique qu'opérationnelle. Dans les années 1970, cette situation se transforme par </a:t>
            </a:r>
            <a:r>
              <a:rPr lang="fr-CA" sz="1600" b="1" dirty="0"/>
              <a:t>la découverte d’une variété d'enzymes fabriquées par des bactéries qui permettaient de manipuler l'ADN à volonté.</a:t>
            </a:r>
          </a:p>
          <a:p>
            <a:pPr>
              <a:lnSpc>
                <a:spcPct val="90000"/>
              </a:lnSpc>
            </a:pPr>
            <a:r>
              <a:rPr lang="fr-CA" sz="1600" dirty="0"/>
              <a:t>Les bactéries fabriquent des </a:t>
            </a:r>
            <a:r>
              <a:rPr lang="fr-CA" sz="1600" b="1" dirty="0"/>
              <a:t>enzymes de restriction </a:t>
            </a:r>
            <a:r>
              <a:rPr lang="fr-CA" sz="1600" dirty="0"/>
              <a:t>qui coupent l'ADN à des séquences spécifiques (défense contre les virus), et des </a:t>
            </a:r>
            <a:r>
              <a:rPr lang="fr-CA" sz="1600" b="1" dirty="0"/>
              <a:t>ligases</a:t>
            </a:r>
            <a:r>
              <a:rPr lang="fr-CA" sz="1600" dirty="0"/>
              <a:t> qui relient les fragments d'ADN.</a:t>
            </a:r>
          </a:p>
          <a:p>
            <a:pPr>
              <a:lnSpc>
                <a:spcPct val="90000"/>
              </a:lnSpc>
            </a:pPr>
            <a:r>
              <a:rPr lang="fr-CA" sz="1600" dirty="0"/>
              <a:t>Il est devenu possible de </a:t>
            </a:r>
            <a:r>
              <a:rPr lang="fr-CA" sz="1600" b="1" dirty="0"/>
              <a:t>couper et de coller des fragments d'ADN</a:t>
            </a:r>
            <a:r>
              <a:rPr lang="fr-CA" sz="1600" dirty="0"/>
              <a:t> à volonté et de les introduire dans des cellules vivantes. Ces expériences de </a:t>
            </a:r>
            <a:r>
              <a:rPr lang="fr-CA" sz="1600" b="1" dirty="0"/>
              <a:t>clonage</a:t>
            </a:r>
            <a:r>
              <a:rPr lang="fr-CA" sz="1600" dirty="0"/>
              <a:t> permettent d’étudier les gènes individuels.</a:t>
            </a:r>
          </a:p>
        </p:txBody>
      </p:sp>
      <p:sp>
        <p:nvSpPr>
          <p:cNvPr id="9" name="Espace réservé du contenu 8">
            <a:extLst>
              <a:ext uri="{FF2B5EF4-FFF2-40B4-BE49-F238E27FC236}">
                <a16:creationId xmlns:a16="http://schemas.microsoft.com/office/drawing/2014/main" id="{47617DA1-2906-F17D-FEEC-1C65ED00956B}"/>
              </a:ext>
            </a:extLst>
          </p:cNvPr>
          <p:cNvSpPr>
            <a:spLocks noGrp="1"/>
          </p:cNvSpPr>
          <p:nvPr>
            <p:ph sz="half" idx="2"/>
          </p:nvPr>
        </p:nvSpPr>
        <p:spPr>
          <a:xfrm>
            <a:off x="6966459" y="1367097"/>
            <a:ext cx="5032883" cy="3696609"/>
          </a:xfrm>
        </p:spPr>
        <p:txBody>
          <a:bodyPr>
            <a:normAutofit/>
          </a:bodyPr>
          <a:lstStyle/>
          <a:p>
            <a:r>
              <a:rPr lang="fr-CA" sz="1600" dirty="0"/>
              <a:t>Insérer un gène (ou tout autre morceau d’ADN) dans un plasmide. Cela crée un plasmide contenant de l'ADN recombinant. Ce plasmide recombinant est ensuite inséré dans une cellule bactérienne. Chaque fois que la cellule se reproduit, elle réplique également le plasmide recombinant.</a:t>
            </a:r>
          </a:p>
        </p:txBody>
      </p:sp>
      <p:sp>
        <p:nvSpPr>
          <p:cNvPr id="4" name="Espace réservé du pied de page 3">
            <a:extLst>
              <a:ext uri="{FF2B5EF4-FFF2-40B4-BE49-F238E27FC236}">
                <a16:creationId xmlns:a16="http://schemas.microsoft.com/office/drawing/2014/main" id="{C58C323A-2758-4CD7-96E0-176F5D8CE659}"/>
              </a:ext>
            </a:extLst>
          </p:cNvPr>
          <p:cNvSpPr>
            <a:spLocks noGrp="1"/>
          </p:cNvSpPr>
          <p:nvPr>
            <p:ph type="ftr" sz="quarter" idx="11"/>
          </p:nvPr>
        </p:nvSpPr>
        <p:spPr/>
        <p:txBody>
          <a:bodyPr>
            <a:normAutofit/>
          </a:bodyPr>
          <a:lstStyle/>
          <a:p>
            <a:pPr>
              <a:spcAft>
                <a:spcPts val="600"/>
              </a:spcAft>
            </a:pPr>
            <a:r>
              <a:rPr lang="en-US"/>
              <a:t>Nadia El-Mabrouk. Bio-informatoque génomique.</a:t>
            </a:r>
          </a:p>
        </p:txBody>
      </p:sp>
      <p:sp>
        <p:nvSpPr>
          <p:cNvPr id="5" name="Espace réservé du numéro de diapositive 4">
            <a:extLst>
              <a:ext uri="{FF2B5EF4-FFF2-40B4-BE49-F238E27FC236}">
                <a16:creationId xmlns:a16="http://schemas.microsoft.com/office/drawing/2014/main" id="{89F736A0-E1D4-43FE-9332-F168F96628BF}"/>
              </a:ext>
            </a:extLst>
          </p:cNvPr>
          <p:cNvSpPr>
            <a:spLocks noGrp="1"/>
          </p:cNvSpPr>
          <p:nvPr>
            <p:ph type="sldNum" sz="quarter" idx="12"/>
          </p:nvPr>
        </p:nvSpPr>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26</a:t>
            </a:fld>
            <a:endParaRPr lang="en-US" sz="1900"/>
          </a:p>
        </p:txBody>
      </p:sp>
      <p:pic>
        <p:nvPicPr>
          <p:cNvPr id="7" name="Image 6" descr="Une image contenant dessin, Dessin d’enfant&#10;&#10;Description générée automatiquement">
            <a:extLst>
              <a:ext uri="{FF2B5EF4-FFF2-40B4-BE49-F238E27FC236}">
                <a16:creationId xmlns:a16="http://schemas.microsoft.com/office/drawing/2014/main" id="{F842BDC2-7D54-A7A8-6C79-157A0B0BC8A7}"/>
              </a:ext>
            </a:extLst>
          </p:cNvPr>
          <p:cNvPicPr>
            <a:picLocks noChangeAspect="1"/>
          </p:cNvPicPr>
          <p:nvPr/>
        </p:nvPicPr>
        <p:blipFill>
          <a:blip r:embed="rId2"/>
          <a:stretch>
            <a:fillRect/>
          </a:stretch>
        </p:blipFill>
        <p:spPr>
          <a:xfrm>
            <a:off x="7582550" y="3450566"/>
            <a:ext cx="3501683" cy="2731313"/>
          </a:xfrm>
          <a:prstGeom prst="rect">
            <a:avLst/>
          </a:prstGeom>
        </p:spPr>
      </p:pic>
      <p:sp>
        <p:nvSpPr>
          <p:cNvPr id="8" name="Rectangle 7">
            <a:extLst>
              <a:ext uri="{FF2B5EF4-FFF2-40B4-BE49-F238E27FC236}">
                <a16:creationId xmlns:a16="http://schemas.microsoft.com/office/drawing/2014/main" id="{D9A9A3F6-39BA-16DE-BEED-8978DABECCCD}"/>
              </a:ext>
            </a:extLst>
          </p:cNvPr>
          <p:cNvSpPr/>
          <p:nvPr/>
        </p:nvSpPr>
        <p:spPr>
          <a:xfrm>
            <a:off x="6885704" y="6311675"/>
            <a:ext cx="5306296" cy="461665"/>
          </a:xfrm>
          <a:prstGeom prst="rect">
            <a:avLst/>
          </a:prstGeom>
        </p:spPr>
        <p:txBody>
          <a:bodyPr wrap="square">
            <a:spAutoFit/>
          </a:bodyPr>
          <a:lstStyle/>
          <a:p>
            <a:r>
              <a:rPr lang="fr-CA" sz="1200" dirty="0"/>
              <a:t>https://sciencemusicvideos.com/ap-biology/genetic-engineering-and-biotechnology/polymerase-chain-reaction-pcr-tutorial/</a:t>
            </a:r>
          </a:p>
        </p:txBody>
      </p:sp>
    </p:spTree>
    <p:extLst>
      <p:ext uri="{BB962C8B-B14F-4D97-AF65-F5344CB8AC3E}">
        <p14:creationId xmlns:p14="http://schemas.microsoft.com/office/powerpoint/2010/main" val="3837958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3D2BE5-1C64-4285-AC43-BDB22A5D2E5D}"/>
              </a:ext>
            </a:extLst>
          </p:cNvPr>
          <p:cNvSpPr>
            <a:spLocks noGrp="1"/>
          </p:cNvSpPr>
          <p:nvPr>
            <p:ph type="title"/>
          </p:nvPr>
        </p:nvSpPr>
        <p:spPr>
          <a:xfrm>
            <a:off x="1687399" y="624110"/>
            <a:ext cx="9817214" cy="733350"/>
          </a:xfrm>
        </p:spPr>
        <p:txBody>
          <a:bodyPr/>
          <a:lstStyle/>
          <a:p>
            <a:r>
              <a:rPr lang="fr-CA" dirty="0"/>
              <a:t>Séquençage de l’ADN</a:t>
            </a:r>
          </a:p>
        </p:txBody>
      </p:sp>
      <p:sp>
        <p:nvSpPr>
          <p:cNvPr id="3" name="Espace réservé du contenu 2">
            <a:extLst>
              <a:ext uri="{FF2B5EF4-FFF2-40B4-BE49-F238E27FC236}">
                <a16:creationId xmlns:a16="http://schemas.microsoft.com/office/drawing/2014/main" id="{E1734A56-607A-41AE-B4A5-C28A6C0BD8C1}"/>
              </a:ext>
            </a:extLst>
          </p:cNvPr>
          <p:cNvSpPr>
            <a:spLocks noGrp="1"/>
          </p:cNvSpPr>
          <p:nvPr>
            <p:ph idx="1"/>
          </p:nvPr>
        </p:nvSpPr>
        <p:spPr>
          <a:xfrm>
            <a:off x="1687398" y="1461155"/>
            <a:ext cx="3698418" cy="3458315"/>
          </a:xfrm>
        </p:spPr>
        <p:txBody>
          <a:bodyPr>
            <a:normAutofit fontScale="92500"/>
          </a:bodyPr>
          <a:lstStyle/>
          <a:p>
            <a:pPr marL="0" indent="0">
              <a:buNone/>
            </a:pPr>
            <a:r>
              <a:rPr lang="fr-CA" dirty="0"/>
              <a:t>L'invention du séquençage de l'ADN a constitué une avancée majeure.</a:t>
            </a:r>
          </a:p>
          <a:p>
            <a:r>
              <a:rPr lang="fr-CA" dirty="0"/>
              <a:t>A révélé des similitudes frappantes entre des êtres vivants aussi divers que les humains et les levures. </a:t>
            </a:r>
          </a:p>
          <a:p>
            <a:r>
              <a:rPr lang="fr-CA" dirty="0"/>
              <a:t>A conduit à une explosion de l'information en biologie, les bases de données publiques continuant à se développer à un rythme exponentiel.</a:t>
            </a:r>
          </a:p>
        </p:txBody>
      </p:sp>
      <p:sp>
        <p:nvSpPr>
          <p:cNvPr id="4" name="Espace réservé du pied de page 3">
            <a:extLst>
              <a:ext uri="{FF2B5EF4-FFF2-40B4-BE49-F238E27FC236}">
                <a16:creationId xmlns:a16="http://schemas.microsoft.com/office/drawing/2014/main" id="{51C3DD8A-0CDB-4D25-8400-D0ED6DE73DA1}"/>
              </a:ext>
            </a:extLst>
          </p:cNvPr>
          <p:cNvSpPr>
            <a:spLocks noGrp="1"/>
          </p:cNvSpPr>
          <p:nvPr>
            <p:ph type="ftr" sz="quarter" idx="11"/>
          </p:nvPr>
        </p:nvSpPr>
        <p:spPr/>
        <p:txBody>
          <a:bodyPr/>
          <a:lstStyle/>
          <a:p>
            <a:r>
              <a:rPr lang="en-US"/>
              <a:t>Nadia El-Mabrouk. Bio-informatoque génomique.</a:t>
            </a:r>
            <a:endParaRPr lang="en-US" dirty="0"/>
          </a:p>
        </p:txBody>
      </p:sp>
      <p:sp>
        <p:nvSpPr>
          <p:cNvPr id="5" name="Espace réservé du numéro de diapositive 4">
            <a:extLst>
              <a:ext uri="{FF2B5EF4-FFF2-40B4-BE49-F238E27FC236}">
                <a16:creationId xmlns:a16="http://schemas.microsoft.com/office/drawing/2014/main" id="{3F40C789-664F-4D31-AE16-BB12587CC100}"/>
              </a:ext>
            </a:extLst>
          </p:cNvPr>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7" name="Image 6">
            <a:extLst>
              <a:ext uri="{FF2B5EF4-FFF2-40B4-BE49-F238E27FC236}">
                <a16:creationId xmlns:a16="http://schemas.microsoft.com/office/drawing/2014/main" id="{A92351D3-5645-4FC0-A317-C181D1024568}"/>
              </a:ext>
            </a:extLst>
          </p:cNvPr>
          <p:cNvPicPr>
            <a:picLocks noChangeAspect="1"/>
          </p:cNvPicPr>
          <p:nvPr/>
        </p:nvPicPr>
        <p:blipFill>
          <a:blip r:embed="rId2"/>
          <a:stretch>
            <a:fillRect/>
          </a:stretch>
        </p:blipFill>
        <p:spPr>
          <a:xfrm>
            <a:off x="5551209" y="4500348"/>
            <a:ext cx="6169546" cy="2236813"/>
          </a:xfrm>
          <a:prstGeom prst="rect">
            <a:avLst/>
          </a:prstGeom>
        </p:spPr>
      </p:pic>
      <p:sp>
        <p:nvSpPr>
          <p:cNvPr id="8" name="Espace réservé du contenu 2">
            <a:extLst>
              <a:ext uri="{FF2B5EF4-FFF2-40B4-BE49-F238E27FC236}">
                <a16:creationId xmlns:a16="http://schemas.microsoft.com/office/drawing/2014/main" id="{B76BFEE5-7316-4C2B-B37E-87FE155E1184}"/>
              </a:ext>
            </a:extLst>
          </p:cNvPr>
          <p:cNvSpPr txBox="1">
            <a:spLocks/>
          </p:cNvSpPr>
          <p:nvPr/>
        </p:nvSpPr>
        <p:spPr>
          <a:xfrm>
            <a:off x="5769865" y="1461155"/>
            <a:ext cx="5950890" cy="325714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CA" sz="1500" dirty="0"/>
              <a:t>Une nouvelle technique puissante « </a:t>
            </a:r>
            <a:r>
              <a:rPr lang="fr-CA" sz="1500" b="1" dirty="0" err="1"/>
              <a:t>Polymerase</a:t>
            </a:r>
            <a:r>
              <a:rPr lang="fr-CA" sz="1500" b="1" dirty="0"/>
              <a:t> Chain </a:t>
            </a:r>
            <a:r>
              <a:rPr lang="fr-CA" sz="1500" b="1" dirty="0" err="1"/>
              <a:t>Reaction</a:t>
            </a:r>
            <a:r>
              <a:rPr lang="fr-CA" sz="1500" dirty="0"/>
              <a:t> » ou réaction de polymérisation en chaîne </a:t>
            </a:r>
            <a:r>
              <a:rPr lang="fr-CA" sz="1500" b="1" dirty="0"/>
              <a:t>(PCR) </a:t>
            </a:r>
            <a:r>
              <a:rPr lang="fr-CA" sz="1500" dirty="0"/>
              <a:t>permet d'amplifier une séquence d'ADN sans avoir recours au clonage. On utilise de courtes molécules d'ADN appelées </a:t>
            </a:r>
            <a:r>
              <a:rPr lang="fr-CA" sz="1500" b="1" dirty="0"/>
              <a:t>amorces, « </a:t>
            </a:r>
            <a:r>
              <a:rPr lang="fr-CA" sz="1500" b="1" dirty="0" err="1"/>
              <a:t>primers</a:t>
            </a:r>
            <a:r>
              <a:rPr lang="fr-CA" sz="1500" b="1" dirty="0"/>
              <a:t> » </a:t>
            </a:r>
            <a:r>
              <a:rPr lang="fr-CA" sz="1500" dirty="0"/>
              <a:t>(longueur d'environ 20 bases) qui sont complémentaires des séquences flanquant la région d'intérêt. Chaque amorce peut s'apparier avec une base dans la région complémentaire et est ensuite étendue pour contenir la séquence complète de la région en utilisant l'enzyme </a:t>
            </a:r>
            <a:r>
              <a:rPr lang="fr-CA" sz="1500" b="1" dirty="0"/>
              <a:t>ADN polymérase</a:t>
            </a:r>
            <a:r>
              <a:rPr lang="fr-CA" sz="1500" dirty="0"/>
              <a:t>. De cette façon, une seule copie de la région donne lieu à deux copies. En répétant cette étape </a:t>
            </a:r>
            <a:r>
              <a:rPr lang="fr-CA" sz="1500" i="1" dirty="0"/>
              <a:t>n</a:t>
            </a:r>
            <a:r>
              <a:rPr lang="fr-CA" sz="1500" dirty="0"/>
              <a:t> fois, on peut obtenir </a:t>
            </a:r>
            <a:r>
              <a:rPr lang="fr-CA" sz="1500" i="1" dirty="0"/>
              <a:t>2</a:t>
            </a:r>
            <a:r>
              <a:rPr lang="fr-CA" sz="1500" i="1" baseline="30000" dirty="0"/>
              <a:t>n</a:t>
            </a:r>
            <a:r>
              <a:rPr lang="fr-CA" sz="1500" i="1" dirty="0"/>
              <a:t> </a:t>
            </a:r>
            <a:r>
              <a:rPr lang="fr-CA" sz="1500" dirty="0"/>
              <a:t>copies de la région.</a:t>
            </a:r>
          </a:p>
        </p:txBody>
      </p:sp>
      <p:sp>
        <p:nvSpPr>
          <p:cNvPr id="9" name="Rectangle 8">
            <a:extLst>
              <a:ext uri="{FF2B5EF4-FFF2-40B4-BE49-F238E27FC236}">
                <a16:creationId xmlns:a16="http://schemas.microsoft.com/office/drawing/2014/main" id="{7712F548-23B9-4437-A600-7A48967C5013}"/>
              </a:ext>
            </a:extLst>
          </p:cNvPr>
          <p:cNvSpPr/>
          <p:nvPr/>
        </p:nvSpPr>
        <p:spPr>
          <a:xfrm>
            <a:off x="1499945" y="5304811"/>
            <a:ext cx="4073323" cy="830997"/>
          </a:xfrm>
          <a:prstGeom prst="rect">
            <a:avLst/>
          </a:prstGeom>
        </p:spPr>
        <p:txBody>
          <a:bodyPr wrap="square">
            <a:spAutoFit/>
          </a:bodyPr>
          <a:lstStyle/>
          <a:p>
            <a:r>
              <a:rPr lang="fr-CA" sz="1200" dirty="0"/>
              <a:t>https://sciencemusicvideos.com/ap-biology/genetic-engineering-and-biotechnology/polymerase-chain-reaction-pcr-tutorial/</a:t>
            </a:r>
          </a:p>
        </p:txBody>
      </p:sp>
    </p:spTree>
    <p:extLst>
      <p:ext uri="{BB962C8B-B14F-4D97-AF65-F5344CB8AC3E}">
        <p14:creationId xmlns:p14="http://schemas.microsoft.com/office/powerpoint/2010/main" val="3916673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F3EF5-B539-4540-9466-EA105B078F17}"/>
              </a:ext>
            </a:extLst>
          </p:cNvPr>
          <p:cNvSpPr>
            <a:spLocks noGrp="1"/>
          </p:cNvSpPr>
          <p:nvPr>
            <p:ph type="title"/>
          </p:nvPr>
        </p:nvSpPr>
        <p:spPr>
          <a:xfrm>
            <a:off x="1743959" y="624110"/>
            <a:ext cx="9916229" cy="1031404"/>
          </a:xfrm>
        </p:spPr>
        <p:txBody>
          <a:bodyPr>
            <a:noAutofit/>
          </a:bodyPr>
          <a:lstStyle/>
          <a:p>
            <a:r>
              <a:rPr lang="fr-CA" sz="2900" dirty="0"/>
              <a:t>Un exemple de la nouvelle puissance proférée par les outils technologiques : Étude de </a:t>
            </a:r>
            <a:r>
              <a:rPr lang="fr-CA" sz="2900" b="1" dirty="0"/>
              <a:t>La fibrose kystique</a:t>
            </a:r>
          </a:p>
        </p:txBody>
      </p:sp>
      <p:sp>
        <p:nvSpPr>
          <p:cNvPr id="3" name="Espace réservé du contenu 2">
            <a:extLst>
              <a:ext uri="{FF2B5EF4-FFF2-40B4-BE49-F238E27FC236}">
                <a16:creationId xmlns:a16="http://schemas.microsoft.com/office/drawing/2014/main" id="{D21B7B81-A4D6-41CF-B750-FEB02736DA01}"/>
              </a:ext>
            </a:extLst>
          </p:cNvPr>
          <p:cNvSpPr>
            <a:spLocks noGrp="1"/>
          </p:cNvSpPr>
          <p:nvPr>
            <p:ph idx="1"/>
          </p:nvPr>
        </p:nvSpPr>
        <p:spPr>
          <a:xfrm>
            <a:off x="1837944" y="1801368"/>
            <a:ext cx="9666668" cy="4553711"/>
          </a:xfrm>
        </p:spPr>
        <p:txBody>
          <a:bodyPr>
            <a:normAutofit fontScale="92500" lnSpcReduction="20000"/>
          </a:bodyPr>
          <a:lstStyle/>
          <a:p>
            <a:pPr marL="0" indent="0">
              <a:buNone/>
            </a:pPr>
            <a:r>
              <a:rPr lang="fr-CA" dirty="0"/>
              <a:t>La mucoviscidose est une maladie </a:t>
            </a:r>
            <a:r>
              <a:rPr lang="fr-CA" b="1" dirty="0"/>
              <a:t>récessive</a:t>
            </a:r>
            <a:r>
              <a:rPr lang="fr-CA" dirty="0"/>
              <a:t> (comme les pois à graines sinueuses de Mandel): si deux porteurs non affectés du gène récessif </a:t>
            </a:r>
            <a:r>
              <a:rPr lang="fr-CA" i="1" dirty="0"/>
              <a:t>a</a:t>
            </a:r>
            <a:r>
              <a:rPr lang="fr-CA" dirty="0"/>
              <a:t> de la mucoviscidose (c'est-à-dire des hétérozygotes de génotype </a:t>
            </a:r>
            <a:r>
              <a:rPr lang="fr-CA" i="1" dirty="0"/>
              <a:t>Aa</a:t>
            </a:r>
            <a:r>
              <a:rPr lang="fr-CA" dirty="0"/>
              <a:t>) se marient, un quart de leur progéniture sera affectée (c'est-à-dire aura le génotype </a:t>
            </a:r>
            <a:r>
              <a:rPr lang="fr-CA" i="1" dirty="0" err="1"/>
              <a:t>aa</a:t>
            </a:r>
            <a:r>
              <a:rPr lang="fr-CA" dirty="0"/>
              <a:t>). </a:t>
            </a:r>
          </a:p>
          <a:p>
            <a:pPr marL="0" indent="0">
              <a:buNone/>
            </a:pPr>
            <a:r>
              <a:rPr lang="fr-CA" dirty="0"/>
              <a:t>Mais la base moléculaire de la maladie est restée un mystère jusqu'en 1989.</a:t>
            </a:r>
          </a:p>
          <a:p>
            <a:pPr>
              <a:buFont typeface="+mj-lt"/>
              <a:buAutoNum type="arabicParenR"/>
            </a:pPr>
            <a:r>
              <a:rPr lang="fr-CA" b="1" dirty="0">
                <a:solidFill>
                  <a:srgbClr val="C00000"/>
                </a:solidFill>
              </a:rPr>
              <a:t>Cartographie génétique </a:t>
            </a:r>
            <a:r>
              <a:rPr lang="fr-CA" dirty="0"/>
              <a:t>(en 1985): On observe que le profil héréditaire de la maladie est étroitement corrélé au profil d'hérédité d'un polymorphisme particulier de l'ADN (i.e. une variation orthographique commune de l'ADN) situé sur le chromosome 7. Cela indique que </a:t>
            </a:r>
            <a:r>
              <a:rPr lang="fr-CA" b="1" u="sng" dirty="0"/>
              <a:t>le polymorphisme est situé près du site du gène de la maladie</a:t>
            </a:r>
            <a:r>
              <a:rPr lang="fr-CA" dirty="0"/>
              <a:t>.</a:t>
            </a:r>
          </a:p>
          <a:p>
            <a:pPr>
              <a:buFont typeface="+mj-lt"/>
              <a:buAutoNum type="arabicParenR"/>
            </a:pPr>
            <a:r>
              <a:rPr lang="fr-CA" b="1" dirty="0">
                <a:solidFill>
                  <a:srgbClr val="C00000"/>
                </a:solidFill>
              </a:rPr>
              <a:t>Cartographie physique et séquençage de l'ADN du gène de la FK</a:t>
            </a:r>
            <a:r>
              <a:rPr lang="fr-CA" dirty="0"/>
              <a:t> : On part de la position connue du polymorphisme et on isole séquentiellement les fragments adjacents dans un processus appelé marche chromosomique, jusqu'à ce que le gène de la maladie soit atteint. Ensuite on séquence le gène.</a:t>
            </a:r>
          </a:p>
          <a:p>
            <a:pPr marL="0" indent="0">
              <a:buNone/>
            </a:pPr>
            <a:r>
              <a:rPr lang="fr-CA" dirty="0"/>
              <a:t>       Gène de la FK code pour une protéine de 1480 acides aminés. Anomalie: </a:t>
            </a:r>
            <a:r>
              <a:rPr lang="fr-CA" b="1" dirty="0"/>
              <a:t>suppression d’un codon de la phénylalanine en position 508 de la protéine</a:t>
            </a:r>
            <a:r>
              <a:rPr lang="fr-CA" dirty="0"/>
              <a:t>. Il est ainsi devenu possible d'effectuer un diagnostic ADN sur des individus pour voir s'ils étaient porteurs de la mutation commune de la FK.</a:t>
            </a:r>
          </a:p>
          <a:p>
            <a:endParaRPr lang="fr-CA" dirty="0"/>
          </a:p>
        </p:txBody>
      </p:sp>
      <p:sp>
        <p:nvSpPr>
          <p:cNvPr id="4" name="Espace réservé du pied de page 3">
            <a:extLst>
              <a:ext uri="{FF2B5EF4-FFF2-40B4-BE49-F238E27FC236}">
                <a16:creationId xmlns:a16="http://schemas.microsoft.com/office/drawing/2014/main" id="{EF4E472D-8744-45FE-B0DE-93808A60C298}"/>
              </a:ext>
            </a:extLst>
          </p:cNvPr>
          <p:cNvSpPr>
            <a:spLocks noGrp="1"/>
          </p:cNvSpPr>
          <p:nvPr>
            <p:ph type="ftr" sz="quarter" idx="11"/>
          </p:nvPr>
        </p:nvSpPr>
        <p:spPr/>
        <p:txBody>
          <a:bodyPr/>
          <a:lstStyle/>
          <a:p>
            <a:r>
              <a:rPr lang="en-US" dirty="0"/>
              <a:t>Nadia El-Mabrouk. Bio-</a:t>
            </a:r>
            <a:r>
              <a:rPr lang="en-US" dirty="0" err="1"/>
              <a:t>informatoque</a:t>
            </a:r>
            <a:r>
              <a:rPr lang="en-US" dirty="0"/>
              <a:t> </a:t>
            </a:r>
            <a:r>
              <a:rPr lang="en-US" dirty="0" err="1"/>
              <a:t>génomique</a:t>
            </a:r>
            <a:r>
              <a:rPr lang="en-US" dirty="0"/>
              <a:t>.</a:t>
            </a:r>
          </a:p>
        </p:txBody>
      </p:sp>
      <p:sp>
        <p:nvSpPr>
          <p:cNvPr id="5" name="Espace réservé du numéro de diapositive 4">
            <a:extLst>
              <a:ext uri="{FF2B5EF4-FFF2-40B4-BE49-F238E27FC236}">
                <a16:creationId xmlns:a16="http://schemas.microsoft.com/office/drawing/2014/main" id="{1C355A00-F73A-4EDC-9E4D-D6D4C4B3625F}"/>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5491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F3EF5-B539-4540-9466-EA105B078F17}"/>
              </a:ext>
            </a:extLst>
          </p:cNvPr>
          <p:cNvSpPr>
            <a:spLocks noGrp="1"/>
          </p:cNvSpPr>
          <p:nvPr>
            <p:ph type="title"/>
          </p:nvPr>
        </p:nvSpPr>
        <p:spPr>
          <a:xfrm>
            <a:off x="1743959" y="624110"/>
            <a:ext cx="9916229" cy="1110422"/>
          </a:xfrm>
        </p:spPr>
        <p:txBody>
          <a:bodyPr>
            <a:normAutofit/>
          </a:bodyPr>
          <a:lstStyle/>
          <a:p>
            <a:r>
              <a:rPr lang="fr-CA" sz="2900" dirty="0"/>
              <a:t>Un exemple de la nouvelle puissance proférée par les outils technologiques : Étude de </a:t>
            </a:r>
            <a:r>
              <a:rPr lang="fr-CA" sz="2900" b="1" dirty="0"/>
              <a:t>La fibrose kystique</a:t>
            </a:r>
          </a:p>
        </p:txBody>
      </p:sp>
      <p:sp>
        <p:nvSpPr>
          <p:cNvPr id="3" name="Espace réservé du contenu 2">
            <a:extLst>
              <a:ext uri="{FF2B5EF4-FFF2-40B4-BE49-F238E27FC236}">
                <a16:creationId xmlns:a16="http://schemas.microsoft.com/office/drawing/2014/main" id="{D21B7B81-A4D6-41CF-B750-FEB02736DA01}"/>
              </a:ext>
            </a:extLst>
          </p:cNvPr>
          <p:cNvSpPr>
            <a:spLocks noGrp="1"/>
          </p:cNvSpPr>
          <p:nvPr>
            <p:ph idx="1"/>
          </p:nvPr>
        </p:nvSpPr>
        <p:spPr>
          <a:xfrm>
            <a:off x="1847654" y="1885361"/>
            <a:ext cx="9656958" cy="4348529"/>
          </a:xfrm>
        </p:spPr>
        <p:txBody>
          <a:bodyPr>
            <a:normAutofit/>
          </a:bodyPr>
          <a:lstStyle/>
          <a:p>
            <a:pPr>
              <a:buFont typeface="+mj-lt"/>
              <a:buAutoNum type="arabicParenR" startAt="3"/>
            </a:pPr>
            <a:r>
              <a:rPr lang="fr-CA" b="1" dirty="0">
                <a:solidFill>
                  <a:srgbClr val="C00000"/>
                </a:solidFill>
              </a:rPr>
              <a:t>En comparant la séquence de la protéine aux bases de données publiques</a:t>
            </a:r>
            <a:r>
              <a:rPr lang="fr-CA" dirty="0"/>
              <a:t>, on a constaté qu'elle présentait de fortes similitudes avec une classe de protéines (transporteurs d’ATP qui résident dans la membrane cellulaire). Et donc, par analogie, il a été possible de déduire une forme tridimensionnelle probable pour la </a:t>
            </a:r>
            <a:r>
              <a:rPr lang="fr-CA"/>
              <a:t>protéine de FC. </a:t>
            </a:r>
            <a:r>
              <a:rPr lang="fr-CA" dirty="0"/>
              <a:t>Ainsi, </a:t>
            </a:r>
            <a:r>
              <a:rPr lang="fr-CA" b="1" dirty="0"/>
              <a:t>l'analyse bio-informatique de la séquence a permis d’élucider  la structure et la fonction de ce gène.</a:t>
            </a:r>
          </a:p>
          <a:p>
            <a:pPr>
              <a:buFont typeface="+mj-lt"/>
              <a:buAutoNum type="arabicParenR" startAt="3"/>
            </a:pPr>
            <a:r>
              <a:rPr lang="fr-CA" dirty="0"/>
              <a:t>Avec l'avènement de la thérapie génique (possibilité d'utiliser un virus pour implanter une copie fonctionnelle d'un gène dans des cellules portant une version défectueuse), des essais cliniques ont été lancés pour tenter de guérir la maladie dans les cellules pulmonaires des patients atteints de fibrose kystique.</a:t>
            </a:r>
          </a:p>
        </p:txBody>
      </p:sp>
      <p:sp>
        <p:nvSpPr>
          <p:cNvPr id="4" name="Espace réservé du pied de page 3">
            <a:extLst>
              <a:ext uri="{FF2B5EF4-FFF2-40B4-BE49-F238E27FC236}">
                <a16:creationId xmlns:a16="http://schemas.microsoft.com/office/drawing/2014/main" id="{EF4E472D-8744-45FE-B0DE-93808A60C298}"/>
              </a:ext>
            </a:extLst>
          </p:cNvPr>
          <p:cNvSpPr>
            <a:spLocks noGrp="1"/>
          </p:cNvSpPr>
          <p:nvPr>
            <p:ph type="ftr" sz="quarter" idx="11"/>
          </p:nvPr>
        </p:nvSpPr>
        <p:spPr/>
        <p:txBody>
          <a:bodyPr/>
          <a:lstStyle/>
          <a:p>
            <a:r>
              <a:rPr lang="en-US" dirty="0"/>
              <a:t>Nadia El-Mabrouk. Bio-</a:t>
            </a:r>
            <a:r>
              <a:rPr lang="en-US" dirty="0" err="1"/>
              <a:t>informatoque</a:t>
            </a:r>
            <a:r>
              <a:rPr lang="en-US" dirty="0"/>
              <a:t> </a:t>
            </a:r>
            <a:r>
              <a:rPr lang="en-US" dirty="0" err="1"/>
              <a:t>génomique</a:t>
            </a:r>
            <a:r>
              <a:rPr lang="en-US" dirty="0"/>
              <a:t>.</a:t>
            </a:r>
          </a:p>
        </p:txBody>
      </p:sp>
      <p:sp>
        <p:nvSpPr>
          <p:cNvPr id="5" name="Espace réservé du numéro de diapositive 4">
            <a:extLst>
              <a:ext uri="{FF2B5EF4-FFF2-40B4-BE49-F238E27FC236}">
                <a16:creationId xmlns:a16="http://schemas.microsoft.com/office/drawing/2014/main" id="{1C355A00-F73A-4EDC-9E4D-D6D4C4B3625F}"/>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440597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9DE8E-EF59-42B4-8324-5B0A44CBC326}"/>
              </a:ext>
            </a:extLst>
          </p:cNvPr>
          <p:cNvSpPr>
            <a:spLocks noGrp="1"/>
          </p:cNvSpPr>
          <p:nvPr>
            <p:ph type="title"/>
          </p:nvPr>
        </p:nvSpPr>
        <p:spPr>
          <a:xfrm>
            <a:off x="1698455" y="674215"/>
            <a:ext cx="8911687" cy="929117"/>
          </a:xfrm>
        </p:spPr>
        <p:txBody>
          <a:bodyPr/>
          <a:lstStyle/>
          <a:p>
            <a:r>
              <a:rPr lang="fr-CA" dirty="0"/>
              <a:t>Les cellules</a:t>
            </a:r>
          </a:p>
        </p:txBody>
      </p:sp>
      <p:sp>
        <p:nvSpPr>
          <p:cNvPr id="3" name="Espace réservé du contenu 2">
            <a:extLst>
              <a:ext uri="{FF2B5EF4-FFF2-40B4-BE49-F238E27FC236}">
                <a16:creationId xmlns:a16="http://schemas.microsoft.com/office/drawing/2014/main" id="{571F99A7-CB14-459A-9DF7-5B0CC2B444B1}"/>
              </a:ext>
            </a:extLst>
          </p:cNvPr>
          <p:cNvSpPr>
            <a:spLocks noGrp="1"/>
          </p:cNvSpPr>
          <p:nvPr>
            <p:ph sz="half" idx="1"/>
          </p:nvPr>
        </p:nvSpPr>
        <p:spPr>
          <a:xfrm>
            <a:off x="1698454" y="1767214"/>
            <a:ext cx="4397545" cy="3907076"/>
          </a:xfrm>
        </p:spPr>
        <p:txBody>
          <a:bodyPr>
            <a:normAutofit lnSpcReduction="10000"/>
          </a:bodyPr>
          <a:lstStyle/>
          <a:p>
            <a:r>
              <a:rPr lang="fr-FR" dirty="0"/>
              <a:t>Les organismes vivants sont faits de </a:t>
            </a:r>
            <a:r>
              <a:rPr lang="fr-FR" dirty="0">
                <a:solidFill>
                  <a:schemeClr val="tx1"/>
                </a:solidFill>
              </a:rPr>
              <a:t>cellules: plu</a:t>
            </a:r>
            <a:r>
              <a:rPr lang="fr-FR" dirty="0"/>
              <a:t>s petite unités structurelle capable d’avoir un fonctionnement « autonome »</a:t>
            </a:r>
          </a:p>
          <a:p>
            <a:r>
              <a:rPr lang="fr-FR" dirty="0"/>
              <a:t>Les cellules stockent, utilisent et passent de l’information.</a:t>
            </a:r>
          </a:p>
          <a:p>
            <a:r>
              <a:rPr lang="fr-FR" dirty="0"/>
              <a:t>Cycle de vie d’une cellule:  elle naît, se nourrit, se réplique. Meurt.</a:t>
            </a:r>
          </a:p>
          <a:p>
            <a:pPr marL="0" indent="0">
              <a:buNone/>
            </a:pPr>
            <a:endParaRPr lang="fr-CA" dirty="0"/>
          </a:p>
        </p:txBody>
      </p:sp>
      <p:sp>
        <p:nvSpPr>
          <p:cNvPr id="5" name="Espace réservé du contenu 4">
            <a:extLst>
              <a:ext uri="{FF2B5EF4-FFF2-40B4-BE49-F238E27FC236}">
                <a16:creationId xmlns:a16="http://schemas.microsoft.com/office/drawing/2014/main" id="{33CADA65-ADFF-4727-A9DD-C5F9CB86881E}"/>
              </a:ext>
            </a:extLst>
          </p:cNvPr>
          <p:cNvSpPr>
            <a:spLocks noGrp="1"/>
          </p:cNvSpPr>
          <p:nvPr>
            <p:ph sz="half" idx="2"/>
          </p:nvPr>
        </p:nvSpPr>
        <p:spPr>
          <a:xfrm>
            <a:off x="7165695" y="3821676"/>
            <a:ext cx="4313864" cy="2362109"/>
          </a:xfrm>
        </p:spPr>
        <p:txBody>
          <a:bodyPr>
            <a:normAutofit lnSpcReduction="10000"/>
          </a:bodyPr>
          <a:lstStyle/>
          <a:p>
            <a:pPr marL="0" indent="0">
              <a:buNone/>
            </a:pPr>
            <a:r>
              <a:rPr lang="en-CA" b="1" dirty="0"/>
              <a:t>Composition </a:t>
            </a:r>
            <a:r>
              <a:rPr lang="en-CA" b="1" dirty="0" err="1"/>
              <a:t>d’une</a:t>
            </a:r>
            <a:r>
              <a:rPr lang="en-CA" b="1" dirty="0"/>
              <a:t> cellule</a:t>
            </a:r>
            <a:r>
              <a:rPr lang="en-CA" i="1" dirty="0"/>
              <a:t>:</a:t>
            </a:r>
          </a:p>
          <a:p>
            <a:r>
              <a:rPr lang="en-CA" dirty="0"/>
              <a:t>70% </a:t>
            </a:r>
            <a:r>
              <a:rPr lang="en-CA" dirty="0" err="1"/>
              <a:t>d’eau</a:t>
            </a:r>
            <a:endParaRPr lang="en-CA" dirty="0"/>
          </a:p>
          <a:p>
            <a:r>
              <a:rPr lang="en-CA" dirty="0"/>
              <a:t>7% de petites molecules (</a:t>
            </a:r>
            <a:r>
              <a:rPr lang="en-CA" dirty="0" err="1"/>
              <a:t>sel</a:t>
            </a:r>
            <a:r>
              <a:rPr lang="en-CA" dirty="0"/>
              <a:t>, </a:t>
            </a:r>
            <a:r>
              <a:rPr lang="en-CA" dirty="0" err="1"/>
              <a:t>lipides</a:t>
            </a:r>
            <a:r>
              <a:rPr lang="en-CA" dirty="0"/>
              <a:t>, </a:t>
            </a:r>
            <a:r>
              <a:rPr lang="en-CA" dirty="0" err="1"/>
              <a:t>acides</a:t>
            </a:r>
            <a:r>
              <a:rPr lang="en-CA" dirty="0"/>
              <a:t> amines, nucleotides, </a:t>
            </a:r>
            <a:r>
              <a:rPr lang="en-CA" dirty="0" err="1"/>
              <a:t>etc</a:t>
            </a:r>
            <a:r>
              <a:rPr lang="en-CA" dirty="0"/>
              <a:t>)</a:t>
            </a:r>
            <a:endParaRPr lang="fr-CA" dirty="0"/>
          </a:p>
          <a:p>
            <a:r>
              <a:rPr lang="en-CA" dirty="0"/>
              <a:t>23% de macromolecules (</a:t>
            </a:r>
            <a:r>
              <a:rPr lang="en-CA" dirty="0" err="1"/>
              <a:t>protéines</a:t>
            </a:r>
            <a:r>
              <a:rPr lang="en-CA" dirty="0"/>
              <a:t>, polysaccharides, </a:t>
            </a:r>
            <a:r>
              <a:rPr lang="en-CA" dirty="0" err="1"/>
              <a:t>etc</a:t>
            </a:r>
            <a:r>
              <a:rPr lang="en-CA" dirty="0"/>
              <a:t>)</a:t>
            </a:r>
            <a:endParaRPr lang="fr-CA" dirty="0"/>
          </a:p>
        </p:txBody>
      </p:sp>
      <p:pic>
        <p:nvPicPr>
          <p:cNvPr id="4" name="Picture 4" descr="figure-01-02b-2">
            <a:extLst>
              <a:ext uri="{FF2B5EF4-FFF2-40B4-BE49-F238E27FC236}">
                <a16:creationId xmlns:a16="http://schemas.microsoft.com/office/drawing/2014/main" id="{0B0BDE03-B8D7-4267-9838-5A3A5158E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213"/>
          <a:stretch>
            <a:fillRect/>
          </a:stretch>
        </p:blipFill>
        <p:spPr bwMode="auto">
          <a:xfrm>
            <a:off x="6096000" y="523902"/>
            <a:ext cx="5600009" cy="2836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Espace réservé du pied de page 5">
            <a:extLst>
              <a:ext uri="{FF2B5EF4-FFF2-40B4-BE49-F238E27FC236}">
                <a16:creationId xmlns:a16="http://schemas.microsoft.com/office/drawing/2014/main" id="{B7B48964-F5C4-487C-8962-CC56AC23471D}"/>
              </a:ext>
            </a:extLst>
          </p:cNvPr>
          <p:cNvSpPr>
            <a:spLocks noGrp="1"/>
          </p:cNvSpPr>
          <p:nvPr>
            <p:ph type="ftr" sz="quarter" idx="11"/>
          </p:nvPr>
        </p:nvSpPr>
        <p:spPr/>
        <p:txBody>
          <a:bodyPr/>
          <a:lstStyle/>
          <a:p>
            <a:r>
              <a:rPr lang="en-US"/>
              <a:t>Nadia El-Mabrouk. Bio-informatoque génomique.</a:t>
            </a:r>
            <a:endParaRPr lang="en-US" dirty="0"/>
          </a:p>
        </p:txBody>
      </p:sp>
      <p:sp>
        <p:nvSpPr>
          <p:cNvPr id="7" name="Espace réservé du numéro de diapositive 6">
            <a:extLst>
              <a:ext uri="{FF2B5EF4-FFF2-40B4-BE49-F238E27FC236}">
                <a16:creationId xmlns:a16="http://schemas.microsoft.com/office/drawing/2014/main" id="{5B1A754D-25B1-4854-81D0-165124BEBEB9}"/>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918579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1AD4F1-DA90-4937-95AB-230191EB4EE8}"/>
              </a:ext>
            </a:extLst>
          </p:cNvPr>
          <p:cNvSpPr>
            <a:spLocks noGrp="1"/>
          </p:cNvSpPr>
          <p:nvPr>
            <p:ph type="title"/>
          </p:nvPr>
        </p:nvSpPr>
        <p:spPr>
          <a:xfrm>
            <a:off x="1734533" y="624110"/>
            <a:ext cx="9770080" cy="733350"/>
          </a:xfrm>
        </p:spPr>
        <p:txBody>
          <a:bodyPr/>
          <a:lstStyle/>
          <a:p>
            <a:r>
              <a:rPr lang="fr-CA" dirty="0"/>
              <a:t>Cartographie génétique</a:t>
            </a:r>
          </a:p>
        </p:txBody>
      </p:sp>
      <p:sp>
        <p:nvSpPr>
          <p:cNvPr id="3" name="Espace réservé du contenu 2">
            <a:extLst>
              <a:ext uri="{FF2B5EF4-FFF2-40B4-BE49-F238E27FC236}">
                <a16:creationId xmlns:a16="http://schemas.microsoft.com/office/drawing/2014/main" id="{5A94BE5B-9684-4D1B-A1ED-974CB194595F}"/>
              </a:ext>
            </a:extLst>
          </p:cNvPr>
          <p:cNvSpPr>
            <a:spLocks noGrp="1"/>
          </p:cNvSpPr>
          <p:nvPr>
            <p:ph idx="1"/>
          </p:nvPr>
        </p:nvSpPr>
        <p:spPr>
          <a:xfrm>
            <a:off x="1734533" y="1445977"/>
            <a:ext cx="9770080" cy="4346373"/>
          </a:xfrm>
        </p:spPr>
        <p:txBody>
          <a:bodyPr/>
          <a:lstStyle/>
          <a:p>
            <a:r>
              <a:rPr lang="fr-CA" dirty="0"/>
              <a:t>Basé sur l’idée contrintuitive qu’</a:t>
            </a:r>
            <a:r>
              <a:rPr lang="fr-CA" b="1" dirty="0"/>
              <a:t>on peut trouver où est situé un gène sans connaître le gène</a:t>
            </a:r>
            <a:r>
              <a:rPr lang="fr-CA" dirty="0"/>
              <a:t>. Possible d'identifier l'emplacement d'un gène inconnu causant une maladie en corrélant le modèle d'hérédité de la maladie avec le modèle d'hérédité de marqueurs génétiques connus.</a:t>
            </a:r>
          </a:p>
          <a:p>
            <a:r>
              <a:rPr lang="fr-CA" dirty="0"/>
              <a:t>La cartographie génétique repose sur la reconnaissance du fait que </a:t>
            </a:r>
            <a:r>
              <a:rPr lang="fr-CA" b="1" dirty="0"/>
              <a:t>la fréquence de recombinaison </a:t>
            </a:r>
            <a:r>
              <a:rPr lang="fr-CA" b="1" dirty="0">
                <a:latin typeface="Symbol" panose="05050102010706020507" pitchFamily="18" charset="2"/>
              </a:rPr>
              <a:t>T</a:t>
            </a:r>
            <a:r>
              <a:rPr lang="fr-CA" b="1" dirty="0"/>
              <a:t> entre deux gènes fournit une mesure de la distance qui les sépare</a:t>
            </a:r>
            <a:r>
              <a:rPr lang="fr-CA" dirty="0"/>
              <a:t>: Si deux gènes sont proches, </a:t>
            </a:r>
            <a:r>
              <a:rPr lang="fr-CA" dirty="0">
                <a:latin typeface="Symbol" panose="05050102010706020507" pitchFamily="18" charset="2"/>
              </a:rPr>
              <a:t>T</a:t>
            </a:r>
            <a:r>
              <a:rPr lang="fr-CA" dirty="0"/>
              <a:t> sera faible. S'ils sont plus éloignés, </a:t>
            </a:r>
            <a:r>
              <a:rPr lang="fr-CA" dirty="0">
                <a:latin typeface="Symbol" panose="05050102010706020507" pitchFamily="18" charset="2"/>
              </a:rPr>
              <a:t>T</a:t>
            </a:r>
            <a:r>
              <a:rPr lang="fr-CA" dirty="0"/>
              <a:t> sera grande. Si la fréquence de recombinaison est nettement inférieure à 0,5, on dit que les </a:t>
            </a:r>
            <a:r>
              <a:rPr lang="fr-CA" b="1" dirty="0">
                <a:solidFill>
                  <a:srgbClr val="C00000"/>
                </a:solidFill>
              </a:rPr>
              <a:t>gènes sont liés (</a:t>
            </a:r>
            <a:r>
              <a:rPr lang="fr-CA" b="1" dirty="0" err="1">
                <a:solidFill>
                  <a:srgbClr val="C00000"/>
                </a:solidFill>
              </a:rPr>
              <a:t>linked</a:t>
            </a:r>
            <a:r>
              <a:rPr lang="fr-CA" b="1" dirty="0">
                <a:solidFill>
                  <a:srgbClr val="C00000"/>
                </a:solidFill>
              </a:rPr>
              <a:t>).</a:t>
            </a:r>
          </a:p>
        </p:txBody>
      </p:sp>
      <p:sp>
        <p:nvSpPr>
          <p:cNvPr id="4" name="Espace réservé du pied de page 3">
            <a:extLst>
              <a:ext uri="{FF2B5EF4-FFF2-40B4-BE49-F238E27FC236}">
                <a16:creationId xmlns:a16="http://schemas.microsoft.com/office/drawing/2014/main" id="{8D63C867-0F73-47FD-9EA7-4010A9C2B689}"/>
              </a:ext>
            </a:extLst>
          </p:cNvPr>
          <p:cNvSpPr>
            <a:spLocks noGrp="1"/>
          </p:cNvSpPr>
          <p:nvPr>
            <p:ph type="ftr" sz="quarter" idx="11"/>
          </p:nvPr>
        </p:nvSpPr>
        <p:spPr/>
        <p:txBody>
          <a:bodyPr/>
          <a:lstStyle/>
          <a:p>
            <a:r>
              <a:rPr lang="en-US"/>
              <a:t>Nadia El-Mabrouk. Bio-informatoque génomique.</a:t>
            </a:r>
            <a:endParaRPr lang="en-US" dirty="0"/>
          </a:p>
        </p:txBody>
      </p:sp>
      <p:sp>
        <p:nvSpPr>
          <p:cNvPr id="5" name="Espace réservé du numéro de diapositive 4">
            <a:extLst>
              <a:ext uri="{FF2B5EF4-FFF2-40B4-BE49-F238E27FC236}">
                <a16:creationId xmlns:a16="http://schemas.microsoft.com/office/drawing/2014/main" id="{F5BCD80E-CE4B-478A-8F94-992C0C76D2B9}"/>
              </a:ext>
            </a:extLst>
          </p:cNvPr>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9" name="Image 8">
            <a:extLst>
              <a:ext uri="{FF2B5EF4-FFF2-40B4-BE49-F238E27FC236}">
                <a16:creationId xmlns:a16="http://schemas.microsoft.com/office/drawing/2014/main" id="{75049849-3FD2-4AA8-9A89-76098679F4B6}"/>
              </a:ext>
            </a:extLst>
          </p:cNvPr>
          <p:cNvPicPr>
            <a:picLocks noChangeAspect="1"/>
          </p:cNvPicPr>
          <p:nvPr/>
        </p:nvPicPr>
        <p:blipFill>
          <a:blip r:embed="rId2"/>
          <a:stretch>
            <a:fillRect/>
          </a:stretch>
        </p:blipFill>
        <p:spPr>
          <a:xfrm>
            <a:off x="5376300" y="4132432"/>
            <a:ext cx="4584936" cy="2559182"/>
          </a:xfrm>
          <a:prstGeom prst="rect">
            <a:avLst/>
          </a:prstGeom>
        </p:spPr>
      </p:pic>
    </p:spTree>
    <p:extLst>
      <p:ext uri="{BB962C8B-B14F-4D97-AF65-F5344CB8AC3E}">
        <p14:creationId xmlns:p14="http://schemas.microsoft.com/office/powerpoint/2010/main" val="2254629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0693D8-3D72-4A92-A041-FDFBACD17D74}"/>
              </a:ext>
            </a:extLst>
          </p:cNvPr>
          <p:cNvSpPr>
            <a:spLocks noGrp="1"/>
          </p:cNvSpPr>
          <p:nvPr>
            <p:ph type="title"/>
          </p:nvPr>
        </p:nvSpPr>
        <p:spPr>
          <a:xfrm>
            <a:off x="1746505" y="624110"/>
            <a:ext cx="9758108" cy="747490"/>
          </a:xfrm>
        </p:spPr>
        <p:txBody>
          <a:bodyPr/>
          <a:lstStyle/>
          <a:p>
            <a:r>
              <a:rPr lang="fr-CA" dirty="0"/>
              <a:t>Conclusion</a:t>
            </a:r>
          </a:p>
        </p:txBody>
      </p:sp>
      <p:sp>
        <p:nvSpPr>
          <p:cNvPr id="3" name="Espace réservé du contenu 2">
            <a:extLst>
              <a:ext uri="{FF2B5EF4-FFF2-40B4-BE49-F238E27FC236}">
                <a16:creationId xmlns:a16="http://schemas.microsoft.com/office/drawing/2014/main" id="{B9BD6B73-97A6-4894-8052-8B7C1D54827D}"/>
              </a:ext>
            </a:extLst>
          </p:cNvPr>
          <p:cNvSpPr>
            <a:spLocks noGrp="1"/>
          </p:cNvSpPr>
          <p:nvPr>
            <p:ph idx="1"/>
          </p:nvPr>
        </p:nvSpPr>
        <p:spPr>
          <a:xfrm>
            <a:off x="1746504" y="1371600"/>
            <a:ext cx="9758108" cy="4700016"/>
          </a:xfrm>
        </p:spPr>
        <p:txBody>
          <a:bodyPr>
            <a:normAutofit lnSpcReduction="10000"/>
          </a:bodyPr>
          <a:lstStyle/>
          <a:p>
            <a:r>
              <a:rPr lang="fr-CA" dirty="0"/>
              <a:t>Cette introduction retrace les  grandes découvertes en </a:t>
            </a:r>
            <a:r>
              <a:rPr lang="fr-CA" b="1" dirty="0"/>
              <a:t>biochimie, génétique et biologie moléculaire</a:t>
            </a:r>
            <a:r>
              <a:rPr lang="fr-CA" dirty="0"/>
              <a:t>, qui ont permis de révéler les processus biochimiques fondamentaux de la vie.</a:t>
            </a:r>
          </a:p>
          <a:p>
            <a:r>
              <a:rPr lang="fr-CA" dirty="0"/>
              <a:t>Les implications scientifiques et pratiques sont sans précédent : L'histoire de l'évolution de la vie peut être lue à partir des séquences d’ADN; le bétail et les cultures peuvent être modifiés pour de meilleurs rendements; des gènes défectueux peuvent être remplacés par des gènes fonctionnels afin de guérir des maladies graves, etc.</a:t>
            </a:r>
          </a:p>
          <a:p>
            <a:r>
              <a:rPr lang="fr-CA" dirty="0"/>
              <a:t> La vie sur terre est soumise à des </a:t>
            </a:r>
            <a:r>
              <a:rPr lang="fr-CA" b="1" dirty="0"/>
              <a:t>processus très similaires</a:t>
            </a:r>
            <a:r>
              <a:rPr lang="fr-CA" dirty="0"/>
              <a:t>, ce qui n’empêche pas </a:t>
            </a:r>
            <a:r>
              <a:rPr lang="fr-CA" b="1" dirty="0"/>
              <a:t>l'énorme diversité des organismes vivants </a:t>
            </a:r>
            <a:r>
              <a:rPr lang="fr-CA" dirty="0"/>
              <a:t>et des variations génomiques.</a:t>
            </a:r>
          </a:p>
          <a:p>
            <a:r>
              <a:rPr lang="fr-CA" dirty="0"/>
              <a:t>L'élucidation des mécanismes et des processus qui sous-tendent cette diversité a été, et reste, l'un des principaux objectifs de la recherche biologique.</a:t>
            </a:r>
          </a:p>
          <a:p>
            <a:r>
              <a:rPr lang="fr-CA" dirty="0"/>
              <a:t>La </a:t>
            </a:r>
            <a:r>
              <a:rPr lang="fr-CA" b="1" dirty="0">
                <a:solidFill>
                  <a:srgbClr val="C00000"/>
                </a:solidFill>
              </a:rPr>
              <a:t>bio-informatique</a:t>
            </a:r>
            <a:r>
              <a:rPr lang="fr-CA" dirty="0"/>
              <a:t> est née du besoin de faire appel à des méthodes mathématiques et informatiques afin de pouvoir organiser, modéliser et analyser les données biologiques.</a:t>
            </a:r>
          </a:p>
        </p:txBody>
      </p:sp>
      <p:sp>
        <p:nvSpPr>
          <p:cNvPr id="4" name="Espace réservé du pied de page 3">
            <a:extLst>
              <a:ext uri="{FF2B5EF4-FFF2-40B4-BE49-F238E27FC236}">
                <a16:creationId xmlns:a16="http://schemas.microsoft.com/office/drawing/2014/main" id="{213D2945-F37F-4D75-953C-260E5900A480}"/>
              </a:ext>
            </a:extLst>
          </p:cNvPr>
          <p:cNvSpPr>
            <a:spLocks noGrp="1"/>
          </p:cNvSpPr>
          <p:nvPr>
            <p:ph type="ftr" sz="quarter" idx="11"/>
          </p:nvPr>
        </p:nvSpPr>
        <p:spPr/>
        <p:txBody>
          <a:bodyPr/>
          <a:lstStyle/>
          <a:p>
            <a:r>
              <a:rPr lang="en-US"/>
              <a:t>Nadia El-Mabrouk. Bio-informatoque génomique.</a:t>
            </a:r>
            <a:endParaRPr lang="en-US" dirty="0"/>
          </a:p>
        </p:txBody>
      </p:sp>
      <p:sp>
        <p:nvSpPr>
          <p:cNvPr id="5" name="Espace réservé du numéro de diapositive 4">
            <a:extLst>
              <a:ext uri="{FF2B5EF4-FFF2-40B4-BE49-F238E27FC236}">
                <a16:creationId xmlns:a16="http://schemas.microsoft.com/office/drawing/2014/main" id="{2B4518A6-9BE2-4CCD-BA01-381DC932CA25}"/>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11246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1C2377-2C1C-4F97-A893-1A9F88482E20}"/>
              </a:ext>
            </a:extLst>
          </p:cNvPr>
          <p:cNvSpPr>
            <a:spLocks noGrp="1"/>
          </p:cNvSpPr>
          <p:nvPr>
            <p:ph type="title"/>
          </p:nvPr>
        </p:nvSpPr>
        <p:spPr>
          <a:xfrm>
            <a:off x="2592925" y="624110"/>
            <a:ext cx="8911687" cy="703649"/>
          </a:xfrm>
        </p:spPr>
        <p:txBody>
          <a:bodyPr/>
          <a:lstStyle/>
          <a:p>
            <a:r>
              <a:rPr lang="fr-CA" dirty="0"/>
              <a:t>Références</a:t>
            </a:r>
          </a:p>
        </p:txBody>
      </p:sp>
      <p:sp>
        <p:nvSpPr>
          <p:cNvPr id="3" name="Espace réservé du contenu 2">
            <a:extLst>
              <a:ext uri="{FF2B5EF4-FFF2-40B4-BE49-F238E27FC236}">
                <a16:creationId xmlns:a16="http://schemas.microsoft.com/office/drawing/2014/main" id="{A244B396-7AD7-40DD-9D45-21B8FF132443}"/>
              </a:ext>
            </a:extLst>
          </p:cNvPr>
          <p:cNvSpPr>
            <a:spLocks noGrp="1"/>
          </p:cNvSpPr>
          <p:nvPr>
            <p:ph idx="1"/>
          </p:nvPr>
        </p:nvSpPr>
        <p:spPr>
          <a:xfrm>
            <a:off x="1941535" y="1327759"/>
            <a:ext cx="9563078" cy="5210827"/>
          </a:xfrm>
        </p:spPr>
        <p:txBody>
          <a:bodyPr/>
          <a:lstStyle/>
          <a:p>
            <a:pPr>
              <a:buFont typeface="+mj-lt"/>
              <a:buAutoNum type="arabicPeriod"/>
            </a:pPr>
            <a:r>
              <a:rPr lang="fr-CA" dirty="0"/>
              <a:t>« </a:t>
            </a:r>
            <a:r>
              <a:rPr lang="fr-CA" dirty="0" err="1"/>
              <a:t>Calculating</a:t>
            </a:r>
            <a:r>
              <a:rPr lang="fr-CA" dirty="0"/>
              <a:t> the secrets of life », </a:t>
            </a:r>
            <a:r>
              <a:rPr lang="fr-CA" i="1" dirty="0"/>
              <a:t>E.S. Lander, M.S. Waterman editors</a:t>
            </a:r>
            <a:r>
              <a:rPr lang="fr-CA" dirty="0"/>
              <a:t>, National </a:t>
            </a:r>
            <a:r>
              <a:rPr lang="fr-CA" dirty="0" err="1"/>
              <a:t>Academy</a:t>
            </a:r>
            <a:r>
              <a:rPr lang="fr-CA" dirty="0"/>
              <a:t> </a:t>
            </a:r>
            <a:r>
              <a:rPr lang="fr-CA" dirty="0" err="1"/>
              <a:t>Press</a:t>
            </a:r>
            <a:r>
              <a:rPr lang="fr-CA" dirty="0"/>
              <a:t>, 1995.</a:t>
            </a:r>
          </a:p>
          <a:p>
            <a:pPr>
              <a:buFont typeface="+mj-lt"/>
              <a:buAutoNum type="arabicPeriod"/>
            </a:pPr>
            <a:r>
              <a:rPr lang="fr-CA" dirty="0"/>
              <a:t>« </a:t>
            </a:r>
            <a:r>
              <a:rPr lang="fr-CA" dirty="0" err="1"/>
              <a:t>Evolutionary</a:t>
            </a:r>
            <a:r>
              <a:rPr lang="fr-CA" dirty="0"/>
              <a:t> </a:t>
            </a:r>
            <a:r>
              <a:rPr lang="fr-CA" dirty="0" err="1"/>
              <a:t>genomics</a:t>
            </a:r>
            <a:r>
              <a:rPr lang="fr-CA" dirty="0"/>
              <a:t>, </a:t>
            </a:r>
            <a:r>
              <a:rPr lang="fr-CA" dirty="0" err="1"/>
              <a:t>Statistical</a:t>
            </a:r>
            <a:r>
              <a:rPr lang="fr-CA" dirty="0"/>
              <a:t> and </a:t>
            </a:r>
            <a:r>
              <a:rPr lang="fr-CA" dirty="0" err="1"/>
              <a:t>computational</a:t>
            </a:r>
            <a:r>
              <a:rPr lang="fr-CA" dirty="0"/>
              <a:t> </a:t>
            </a:r>
            <a:r>
              <a:rPr lang="fr-CA" dirty="0" err="1"/>
              <a:t>methods</a:t>
            </a:r>
            <a:r>
              <a:rPr lang="fr-CA" dirty="0"/>
              <a:t> », </a:t>
            </a:r>
            <a:r>
              <a:rPr lang="fr-CA" i="1" dirty="0"/>
              <a:t>M. </a:t>
            </a:r>
            <a:r>
              <a:rPr lang="fr-CA" i="1" dirty="0" err="1"/>
              <a:t>Anisimova</a:t>
            </a:r>
            <a:r>
              <a:rPr lang="fr-CA" i="1" dirty="0"/>
              <a:t> editor</a:t>
            </a:r>
            <a:r>
              <a:rPr lang="fr-CA" dirty="0"/>
              <a:t>, </a:t>
            </a:r>
            <a:r>
              <a:rPr lang="fr-CA" dirty="0" err="1"/>
              <a:t>Humana</a:t>
            </a:r>
            <a:r>
              <a:rPr lang="fr-CA" dirty="0"/>
              <a:t> </a:t>
            </a:r>
            <a:r>
              <a:rPr lang="fr-CA" dirty="0" err="1"/>
              <a:t>Press</a:t>
            </a:r>
            <a:r>
              <a:rPr lang="fr-CA" dirty="0"/>
              <a:t>, 2012.</a:t>
            </a:r>
          </a:p>
          <a:p>
            <a:pPr>
              <a:buFont typeface="+mj-lt"/>
              <a:buAutoNum type="arabicPeriod"/>
            </a:pPr>
            <a:r>
              <a:rPr lang="fr-CA" dirty="0">
                <a:solidFill>
                  <a:schemeClr val="tx1"/>
                </a:solidFill>
                <a:hlinkClick r:id="rId2">
                  <a:extLst>
                    <a:ext uri="{A12FA001-AC4F-418D-AE19-62706E023703}">
                      <ahyp:hlinkClr xmlns:ahyp="http://schemas.microsoft.com/office/drawing/2018/hyperlinkcolor" val="tx"/>
                    </a:ext>
                  </a:extLst>
                </a:hlinkClick>
              </a:rPr>
              <a:t>http://www8.umoncton.ca/umcm-filion_martin/cours/genetique/Chapitre%201.pdf</a:t>
            </a:r>
            <a:endParaRPr lang="fr-CA" dirty="0">
              <a:solidFill>
                <a:schemeClr val="tx1"/>
              </a:solidFill>
            </a:endParaRPr>
          </a:p>
          <a:p>
            <a:pPr marL="0" indent="0">
              <a:buNone/>
            </a:pPr>
            <a:r>
              <a:rPr lang="fr-CA" dirty="0"/>
              <a:t>	(consulté le 18 juin 2021).</a:t>
            </a:r>
          </a:p>
        </p:txBody>
      </p:sp>
      <p:sp>
        <p:nvSpPr>
          <p:cNvPr id="4" name="Espace réservé du pied de page 3">
            <a:extLst>
              <a:ext uri="{FF2B5EF4-FFF2-40B4-BE49-F238E27FC236}">
                <a16:creationId xmlns:a16="http://schemas.microsoft.com/office/drawing/2014/main" id="{F9E64E46-BDF0-4CD6-9003-752CA7187A2C}"/>
              </a:ext>
            </a:extLst>
          </p:cNvPr>
          <p:cNvSpPr>
            <a:spLocks noGrp="1"/>
          </p:cNvSpPr>
          <p:nvPr>
            <p:ph type="ftr" sz="quarter" idx="11"/>
          </p:nvPr>
        </p:nvSpPr>
        <p:spPr/>
        <p:txBody>
          <a:bodyPr/>
          <a:lstStyle/>
          <a:p>
            <a:r>
              <a:rPr lang="en-US"/>
              <a:t>Nadia El-Mabrouk. Bio-informatoque génomique.</a:t>
            </a:r>
            <a:endParaRPr lang="en-US" dirty="0"/>
          </a:p>
        </p:txBody>
      </p:sp>
      <p:sp>
        <p:nvSpPr>
          <p:cNvPr id="5" name="Espace réservé du numéro de diapositive 4">
            <a:extLst>
              <a:ext uri="{FF2B5EF4-FFF2-40B4-BE49-F238E27FC236}">
                <a16:creationId xmlns:a16="http://schemas.microsoft.com/office/drawing/2014/main" id="{7052ED08-69B0-4B12-B87C-7B097BD1E338}"/>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2842586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9DE8E-EF59-42B4-8324-5B0A44CBC326}"/>
              </a:ext>
            </a:extLst>
          </p:cNvPr>
          <p:cNvSpPr>
            <a:spLocks noGrp="1"/>
          </p:cNvSpPr>
          <p:nvPr>
            <p:ph type="title"/>
          </p:nvPr>
        </p:nvSpPr>
        <p:spPr>
          <a:xfrm>
            <a:off x="1843918" y="624109"/>
            <a:ext cx="8780090" cy="966695"/>
          </a:xfrm>
        </p:spPr>
        <p:txBody>
          <a:bodyPr>
            <a:normAutofit fontScale="90000"/>
          </a:bodyPr>
          <a:lstStyle/>
          <a:p>
            <a:r>
              <a:rPr lang="fr-CA" dirty="0"/>
              <a:t>Les cellules – Deux catégories principales</a:t>
            </a:r>
          </a:p>
        </p:txBody>
      </p:sp>
      <p:sp>
        <p:nvSpPr>
          <p:cNvPr id="3" name="Espace réservé du contenu 2">
            <a:extLst>
              <a:ext uri="{FF2B5EF4-FFF2-40B4-BE49-F238E27FC236}">
                <a16:creationId xmlns:a16="http://schemas.microsoft.com/office/drawing/2014/main" id="{571F99A7-CB14-459A-9DF7-5B0CC2B444B1}"/>
              </a:ext>
            </a:extLst>
          </p:cNvPr>
          <p:cNvSpPr>
            <a:spLocks noGrp="1"/>
          </p:cNvSpPr>
          <p:nvPr>
            <p:ph sz="half" idx="1"/>
          </p:nvPr>
        </p:nvSpPr>
        <p:spPr>
          <a:xfrm>
            <a:off x="1567992" y="1392413"/>
            <a:ext cx="5615233" cy="4933231"/>
          </a:xfrm>
        </p:spPr>
        <p:txBody>
          <a:bodyPr>
            <a:normAutofit fontScale="85000" lnSpcReduction="10000"/>
          </a:bodyPr>
          <a:lstStyle/>
          <a:p>
            <a:r>
              <a:rPr lang="fr-CA" dirty="0"/>
              <a:t>Diversité de la vie sur terre : Des organismes aussi petits que le symbiote unicellulaire </a:t>
            </a:r>
            <a:r>
              <a:rPr lang="fr-CA" i="1" dirty="0" err="1"/>
              <a:t>Nanoarchaeum</a:t>
            </a:r>
            <a:r>
              <a:rPr lang="fr-CA" i="1" dirty="0"/>
              <a:t> </a:t>
            </a:r>
            <a:r>
              <a:rPr lang="fr-CA" i="1" dirty="0" err="1"/>
              <a:t>equitans</a:t>
            </a:r>
            <a:r>
              <a:rPr lang="fr-CA" dirty="0"/>
              <a:t> (rayon de 400 nanomètres), et aussi grands que la colonie de peupliers faux-trembles Pando dans l'Utah, un ensemble de tiges d'arbres reliées par un système de racines, pesant environ 6000 tonnes.</a:t>
            </a:r>
          </a:p>
          <a:p>
            <a:r>
              <a:rPr lang="fr-CA" b="1" dirty="0">
                <a:solidFill>
                  <a:srgbClr val="C00000"/>
                </a:solidFill>
              </a:rPr>
              <a:t>Eucaryotes – Procaryotes</a:t>
            </a:r>
            <a:r>
              <a:rPr lang="fr-CA" dirty="0"/>
              <a:t> : Principale subdivision des cellules vivantes.</a:t>
            </a:r>
          </a:p>
          <a:p>
            <a:pPr lvl="1"/>
            <a:r>
              <a:rPr lang="fr-CA" b="1" dirty="0"/>
              <a:t>Procaryotes: </a:t>
            </a:r>
            <a:r>
              <a:rPr lang="fr-FR" b="1" dirty="0"/>
              <a:t>Bactéries+ Archaea</a:t>
            </a:r>
            <a:r>
              <a:rPr lang="fr-FR" dirty="0"/>
              <a:t>. Organismes unicellulaires. Les bactéries représentent ~ 60% de la biomasse terrestre. Il y a 2-3 milliards d’espèces différentes de bactéries, dont celles composant le microbiome humain.</a:t>
            </a:r>
          </a:p>
          <a:p>
            <a:pPr lvl="1"/>
            <a:r>
              <a:rPr lang="fr-FR" b="1" dirty="0"/>
              <a:t>Eucaryotes</a:t>
            </a:r>
            <a:r>
              <a:rPr lang="fr-FR" dirty="0"/>
              <a:t>: </a:t>
            </a:r>
            <a:r>
              <a:rPr lang="fr-CA" dirty="0"/>
              <a:t>Domaine du vivant regroupant tous les autres organismes vivants (unicellulaires ou multicellulaires). Quatre grands règnes: </a:t>
            </a:r>
            <a:r>
              <a:rPr lang="fr-CA" b="1" dirty="0"/>
              <a:t>les animaux, les champignons, les plantes et les protistes </a:t>
            </a:r>
            <a:r>
              <a:rPr lang="fr-CA" dirty="0"/>
              <a:t>(eucaryotes unicellulaires).</a:t>
            </a:r>
          </a:p>
          <a:p>
            <a:r>
              <a:rPr lang="fr-CA" dirty="0"/>
              <a:t>Virus: Ne fait pas partie des 3 domaines du vivant. Entité biologique nécessitant un hôte pour se répliquer (parasite). Formé d’ADN ou d’ARN.</a:t>
            </a:r>
          </a:p>
        </p:txBody>
      </p:sp>
      <p:sp>
        <p:nvSpPr>
          <p:cNvPr id="6" name="Espace réservé du contenu 5">
            <a:extLst>
              <a:ext uri="{FF2B5EF4-FFF2-40B4-BE49-F238E27FC236}">
                <a16:creationId xmlns:a16="http://schemas.microsoft.com/office/drawing/2014/main" id="{997AE731-FEC6-47AC-A023-83FF563EF454}"/>
              </a:ext>
            </a:extLst>
          </p:cNvPr>
          <p:cNvSpPr>
            <a:spLocks noGrp="1"/>
          </p:cNvSpPr>
          <p:nvPr>
            <p:ph sz="half" idx="2"/>
          </p:nvPr>
        </p:nvSpPr>
        <p:spPr>
          <a:xfrm>
            <a:off x="7590919" y="5672271"/>
            <a:ext cx="4280952" cy="945345"/>
          </a:xfrm>
        </p:spPr>
        <p:txBody>
          <a:bodyPr>
            <a:normAutofit fontScale="85000" lnSpcReduction="10000"/>
          </a:bodyPr>
          <a:lstStyle/>
          <a:p>
            <a:pPr marL="0" indent="0">
              <a:buNone/>
            </a:pPr>
            <a:r>
              <a:rPr lang="fr-CA" dirty="0"/>
              <a:t>Eucaryotes</a:t>
            </a:r>
          </a:p>
          <a:p>
            <a:pPr marL="0" indent="0">
              <a:buNone/>
            </a:pPr>
            <a:r>
              <a:rPr lang="fr-CA" sz="1500" dirty="0"/>
              <a:t>https://fr.wikipedia.org/wiki/Eukaryota</a:t>
            </a:r>
          </a:p>
        </p:txBody>
      </p:sp>
      <p:pic>
        <p:nvPicPr>
          <p:cNvPr id="5" name="Image 4">
            <a:extLst>
              <a:ext uri="{FF2B5EF4-FFF2-40B4-BE49-F238E27FC236}">
                <a16:creationId xmlns:a16="http://schemas.microsoft.com/office/drawing/2014/main" id="{862F29F2-A692-4431-86A4-7330A3FFE2CB}"/>
              </a:ext>
            </a:extLst>
          </p:cNvPr>
          <p:cNvPicPr>
            <a:picLocks noChangeAspect="1"/>
          </p:cNvPicPr>
          <p:nvPr/>
        </p:nvPicPr>
        <p:blipFill>
          <a:blip r:embed="rId2"/>
          <a:stretch>
            <a:fillRect/>
          </a:stretch>
        </p:blipFill>
        <p:spPr>
          <a:xfrm>
            <a:off x="7590919" y="1370895"/>
            <a:ext cx="3698131" cy="4227347"/>
          </a:xfrm>
          <a:prstGeom prst="rect">
            <a:avLst/>
          </a:prstGeom>
        </p:spPr>
      </p:pic>
      <p:sp>
        <p:nvSpPr>
          <p:cNvPr id="7" name="Espace réservé du pied de page 6">
            <a:extLst>
              <a:ext uri="{FF2B5EF4-FFF2-40B4-BE49-F238E27FC236}">
                <a16:creationId xmlns:a16="http://schemas.microsoft.com/office/drawing/2014/main" id="{EDD51D84-3C76-4F1A-BA0A-978C32398E7A}"/>
              </a:ext>
            </a:extLst>
          </p:cNvPr>
          <p:cNvSpPr>
            <a:spLocks noGrp="1"/>
          </p:cNvSpPr>
          <p:nvPr>
            <p:ph type="ftr" sz="quarter" idx="11"/>
          </p:nvPr>
        </p:nvSpPr>
        <p:spPr/>
        <p:txBody>
          <a:bodyPr/>
          <a:lstStyle/>
          <a:p>
            <a:r>
              <a:rPr lang="en-US"/>
              <a:t>Nadia El-Mabrouk. Bio-informatoque génomique.</a:t>
            </a:r>
            <a:endParaRPr lang="en-US" dirty="0"/>
          </a:p>
        </p:txBody>
      </p:sp>
      <p:sp>
        <p:nvSpPr>
          <p:cNvPr id="8" name="Espace réservé du numéro de diapositive 7">
            <a:extLst>
              <a:ext uri="{FF2B5EF4-FFF2-40B4-BE49-F238E27FC236}">
                <a16:creationId xmlns:a16="http://schemas.microsoft.com/office/drawing/2014/main" id="{897AFE25-8B0D-476C-BBD3-8830F5D9A238}"/>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104358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34C65F0-2800-4B43-BA96-1B0C89CC722E}"/>
              </a:ext>
            </a:extLst>
          </p:cNvPr>
          <p:cNvSpPr>
            <a:spLocks noGrp="1"/>
          </p:cNvSpPr>
          <p:nvPr>
            <p:ph type="title"/>
          </p:nvPr>
        </p:nvSpPr>
        <p:spPr>
          <a:xfrm>
            <a:off x="1738718" y="598957"/>
            <a:ext cx="9017266" cy="641680"/>
          </a:xfrm>
        </p:spPr>
        <p:txBody>
          <a:bodyPr>
            <a:normAutofit fontScale="90000"/>
          </a:bodyPr>
          <a:lstStyle/>
          <a:p>
            <a:r>
              <a:rPr lang="fr-CA" dirty="0"/>
              <a:t>Les cellules – Deux catégories principales</a:t>
            </a:r>
          </a:p>
        </p:txBody>
      </p:sp>
      <p:sp>
        <p:nvSpPr>
          <p:cNvPr id="6" name="Espace réservé du contenu 5">
            <a:extLst>
              <a:ext uri="{FF2B5EF4-FFF2-40B4-BE49-F238E27FC236}">
                <a16:creationId xmlns:a16="http://schemas.microsoft.com/office/drawing/2014/main" id="{B15FCCFA-27B2-4423-9056-E195ED7C476C}"/>
              </a:ext>
            </a:extLst>
          </p:cNvPr>
          <p:cNvSpPr>
            <a:spLocks noGrp="1"/>
          </p:cNvSpPr>
          <p:nvPr>
            <p:ph sz="half" idx="1"/>
          </p:nvPr>
        </p:nvSpPr>
        <p:spPr>
          <a:xfrm>
            <a:off x="1738718" y="1276484"/>
            <a:ext cx="6386254" cy="5224449"/>
          </a:xfrm>
        </p:spPr>
        <p:txBody>
          <a:bodyPr>
            <a:noAutofit/>
          </a:bodyPr>
          <a:lstStyle/>
          <a:p>
            <a:r>
              <a:rPr lang="fr-FR" sz="1500" b="1" dirty="0">
                <a:solidFill>
                  <a:srgbClr val="C00000"/>
                </a:solidFill>
              </a:rPr>
              <a:t>Cellule eucaryote</a:t>
            </a:r>
            <a:r>
              <a:rPr lang="fr-FR" sz="1500" dirty="0"/>
              <a:t>: </a:t>
            </a:r>
            <a:r>
              <a:rPr lang="fr-CA" sz="1500" dirty="0"/>
              <a:t>Contenu cellulaire réparti dans plusieurs compartiments différents entourés de membranes lipidiques: </a:t>
            </a:r>
            <a:r>
              <a:rPr lang="fr-CA" sz="1500" b="1" dirty="0"/>
              <a:t>organites membranaires</a:t>
            </a:r>
            <a:r>
              <a:rPr lang="fr-CA" sz="1500" dirty="0"/>
              <a:t>. Trois organites particulièrement importants car ils contiennent le génome cellulaire:</a:t>
            </a:r>
          </a:p>
          <a:p>
            <a:pPr lvl="1"/>
            <a:r>
              <a:rPr lang="fr-CA" sz="1500" b="1" dirty="0"/>
              <a:t>Le noyau</a:t>
            </a:r>
            <a:r>
              <a:rPr lang="fr-CA" sz="1500" dirty="0"/>
              <a:t>: Contient l’ADN nucléaire.</a:t>
            </a:r>
          </a:p>
          <a:p>
            <a:pPr lvl="1"/>
            <a:r>
              <a:rPr lang="fr-CA" sz="1500" b="1" dirty="0"/>
              <a:t>Les mitochondries</a:t>
            </a:r>
            <a:r>
              <a:rPr lang="fr-CA" sz="1500" dirty="0"/>
              <a:t>: Centrales énergétiques de la cellule,  produisent l’ATP. </a:t>
            </a:r>
            <a:r>
              <a:rPr lang="fr-CA" sz="1500" b="1" dirty="0"/>
              <a:t>Les mitochondries ont leur propre ADN</a:t>
            </a:r>
            <a:r>
              <a:rPr lang="fr-CA" sz="1500" dirty="0"/>
              <a:t>, héritée uniquement par la lignée maternelle.</a:t>
            </a:r>
          </a:p>
          <a:p>
            <a:pPr marL="457200" lvl="1" indent="0">
              <a:buNone/>
            </a:pPr>
            <a:r>
              <a:rPr lang="fr-CA" sz="1500" dirty="0"/>
              <a:t>	Les ancêtres des mitochondries étaient des cellules indépendantes qui vivaient en symbiose avec l’ancêtre des cellules eucaryotes et qui, avec le temps sont devenues des parties intégrantes des cellules eucaryotes. C’est l’hypothèse de l’</a:t>
            </a:r>
            <a:r>
              <a:rPr lang="fr-CA" sz="1500" i="1" dirty="0"/>
              <a:t>endosymbiose</a:t>
            </a:r>
            <a:r>
              <a:rPr lang="fr-CA" sz="1500" dirty="0"/>
              <a:t>.</a:t>
            </a:r>
          </a:p>
          <a:p>
            <a:pPr lvl="1"/>
            <a:r>
              <a:rPr lang="fr-CA" sz="1500" b="1" dirty="0"/>
              <a:t>Chloroplastes </a:t>
            </a:r>
            <a:r>
              <a:rPr lang="fr-CA" sz="1500" b="1"/>
              <a:t>et plastides</a:t>
            </a:r>
            <a:r>
              <a:rPr lang="fr-CA" sz="1500" dirty="0"/>
              <a:t>: Autres types d’endosymbiotes qu’on retrouve dans les plantes. Responsables de la photosynthèse.</a:t>
            </a:r>
          </a:p>
          <a:p>
            <a:r>
              <a:rPr lang="fr-FR" sz="1500" b="1" dirty="0">
                <a:solidFill>
                  <a:srgbClr val="C00000"/>
                </a:solidFill>
              </a:rPr>
              <a:t>Cellule procaryote</a:t>
            </a:r>
            <a:r>
              <a:rPr lang="fr-FR" sz="1500" dirty="0"/>
              <a:t>:  Pas de noyau, pas d’organelles. ADN libre dans la cellule</a:t>
            </a:r>
          </a:p>
        </p:txBody>
      </p:sp>
      <p:pic>
        <p:nvPicPr>
          <p:cNvPr id="8" name="Picture 2" descr="http://www.earthlife.net/images/eury-cell1.gif">
            <a:hlinkClick r:id="rId2"/>
            <a:extLst>
              <a:ext uri="{FF2B5EF4-FFF2-40B4-BE49-F238E27FC236}">
                <a16:creationId xmlns:a16="http://schemas.microsoft.com/office/drawing/2014/main" id="{A1498296-6E8D-4298-A695-7E07054CDC4B}"/>
              </a:ext>
            </a:extLst>
          </p:cNvPr>
          <p:cNvPicPr>
            <a:picLocks noChangeAspect="1" noChangeArrowheads="1"/>
          </p:cNvPicPr>
          <p:nvPr/>
        </p:nvPicPr>
        <p:blipFill>
          <a:blip r:embed="rId3" cstate="print"/>
          <a:srcRect/>
          <a:stretch>
            <a:fillRect/>
          </a:stretch>
        </p:blipFill>
        <p:spPr bwMode="auto">
          <a:xfrm>
            <a:off x="8271499" y="1310326"/>
            <a:ext cx="3240360" cy="2964931"/>
          </a:xfrm>
          <a:prstGeom prst="rect">
            <a:avLst/>
          </a:prstGeom>
          <a:noFill/>
        </p:spPr>
      </p:pic>
      <p:pic>
        <p:nvPicPr>
          <p:cNvPr id="9" name="Picture 4" descr="http://www.earthlife.net/images/bacteria1.gif">
            <a:hlinkClick r:id="rId4"/>
            <a:extLst>
              <a:ext uri="{FF2B5EF4-FFF2-40B4-BE49-F238E27FC236}">
                <a16:creationId xmlns:a16="http://schemas.microsoft.com/office/drawing/2014/main" id="{13AA1F78-1904-4A59-9085-36AAF156E243}"/>
              </a:ext>
            </a:extLst>
          </p:cNvPr>
          <p:cNvPicPr>
            <a:picLocks noChangeAspect="1" noChangeArrowheads="1"/>
          </p:cNvPicPr>
          <p:nvPr/>
        </p:nvPicPr>
        <p:blipFill>
          <a:blip r:embed="rId5" cstate="print"/>
          <a:srcRect/>
          <a:stretch>
            <a:fillRect/>
          </a:stretch>
        </p:blipFill>
        <p:spPr bwMode="auto">
          <a:xfrm>
            <a:off x="8343507" y="4548131"/>
            <a:ext cx="3168352" cy="1710912"/>
          </a:xfrm>
          <a:prstGeom prst="rect">
            <a:avLst/>
          </a:prstGeom>
          <a:noFill/>
        </p:spPr>
      </p:pic>
      <p:sp>
        <p:nvSpPr>
          <p:cNvPr id="10" name="Espace réservé du pied de page 9">
            <a:extLst>
              <a:ext uri="{FF2B5EF4-FFF2-40B4-BE49-F238E27FC236}">
                <a16:creationId xmlns:a16="http://schemas.microsoft.com/office/drawing/2014/main" id="{FA1AF09C-AD72-4AC6-83D7-F814BE162EC4}"/>
              </a:ext>
            </a:extLst>
          </p:cNvPr>
          <p:cNvSpPr>
            <a:spLocks noGrp="1"/>
          </p:cNvSpPr>
          <p:nvPr>
            <p:ph type="ftr" sz="quarter" idx="11"/>
          </p:nvPr>
        </p:nvSpPr>
        <p:spPr>
          <a:xfrm>
            <a:off x="2589212" y="6135808"/>
            <a:ext cx="7619999" cy="365125"/>
          </a:xfrm>
        </p:spPr>
        <p:txBody>
          <a:bodyPr/>
          <a:lstStyle/>
          <a:p>
            <a:r>
              <a:rPr lang="en-US" dirty="0"/>
              <a:t>Nadia El-Mabrouk. Bio-</a:t>
            </a:r>
            <a:r>
              <a:rPr lang="en-US" dirty="0" err="1"/>
              <a:t>informatoque</a:t>
            </a:r>
            <a:r>
              <a:rPr lang="en-US" dirty="0"/>
              <a:t> </a:t>
            </a:r>
            <a:r>
              <a:rPr lang="en-US" dirty="0" err="1"/>
              <a:t>génomique</a:t>
            </a:r>
            <a:r>
              <a:rPr lang="en-US" dirty="0"/>
              <a:t>.</a:t>
            </a:r>
          </a:p>
        </p:txBody>
      </p:sp>
      <p:sp>
        <p:nvSpPr>
          <p:cNvPr id="11" name="Espace réservé du numéro de diapositive 10">
            <a:extLst>
              <a:ext uri="{FF2B5EF4-FFF2-40B4-BE49-F238E27FC236}">
                <a16:creationId xmlns:a16="http://schemas.microsoft.com/office/drawing/2014/main" id="{5AA45D67-F4EC-4223-9B1C-A16C09269F92}"/>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028280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963540B-2135-423F-BB03-3C004C7FDE86}"/>
              </a:ext>
            </a:extLst>
          </p:cNvPr>
          <p:cNvSpPr>
            <a:spLocks noGrp="1"/>
          </p:cNvSpPr>
          <p:nvPr>
            <p:ph type="title"/>
          </p:nvPr>
        </p:nvSpPr>
        <p:spPr>
          <a:xfrm>
            <a:off x="1744512" y="611048"/>
            <a:ext cx="8911687" cy="686216"/>
          </a:xfrm>
        </p:spPr>
        <p:txBody>
          <a:bodyPr/>
          <a:lstStyle/>
          <a:p>
            <a:r>
              <a:rPr lang="fr-CA" dirty="0"/>
              <a:t>L’ADN</a:t>
            </a:r>
          </a:p>
        </p:txBody>
      </p:sp>
      <p:sp>
        <p:nvSpPr>
          <p:cNvPr id="6" name="Espace réservé du contenu 5">
            <a:extLst>
              <a:ext uri="{FF2B5EF4-FFF2-40B4-BE49-F238E27FC236}">
                <a16:creationId xmlns:a16="http://schemas.microsoft.com/office/drawing/2014/main" id="{51D737BB-0C82-4634-81BF-5FF248138BFB}"/>
              </a:ext>
            </a:extLst>
          </p:cNvPr>
          <p:cNvSpPr>
            <a:spLocks noGrp="1"/>
          </p:cNvSpPr>
          <p:nvPr>
            <p:ph sz="half" idx="1"/>
          </p:nvPr>
        </p:nvSpPr>
        <p:spPr>
          <a:xfrm>
            <a:off x="1432873" y="1404593"/>
            <a:ext cx="6259399" cy="4842359"/>
          </a:xfrm>
        </p:spPr>
        <p:txBody>
          <a:bodyPr>
            <a:normAutofit fontScale="85000" lnSpcReduction="10000"/>
          </a:bodyPr>
          <a:lstStyle/>
          <a:p>
            <a:r>
              <a:rPr lang="fr-FR" b="1" dirty="0">
                <a:solidFill>
                  <a:srgbClr val="C00000"/>
                </a:solidFill>
              </a:rPr>
              <a:t>L’ADN (acide désoxyribonucléique) </a:t>
            </a:r>
            <a:r>
              <a:rPr lang="fr-FR" dirty="0"/>
              <a:t>est le support qui encode l’information permettant à une cellule et à un organisme de fonctionner et de se reproduire. À la base de l’hérédité: phénomène du transfert de l’information génétique d’une cellule mère vers les cellules filles. </a:t>
            </a:r>
            <a:r>
              <a:rPr lang="fr-FR" altLang="fr-FR" dirty="0"/>
              <a:t>Chaque cellule contient le même code génétique, cependant les gènes sont exprimés différemment d’une cellule à l’autre.</a:t>
            </a:r>
          </a:p>
          <a:p>
            <a:pPr>
              <a:lnSpc>
                <a:spcPct val="90000"/>
              </a:lnSpc>
            </a:pPr>
            <a:r>
              <a:rPr lang="fr-FR" altLang="fr-FR" b="1" dirty="0"/>
              <a:t>Polymère linéaire,</a:t>
            </a:r>
            <a:r>
              <a:rPr lang="fr-FR" altLang="fr-FR" dirty="0"/>
              <a:t> chaîne de nucléotides.</a:t>
            </a:r>
          </a:p>
          <a:p>
            <a:pPr>
              <a:lnSpc>
                <a:spcPct val="90000"/>
              </a:lnSpc>
            </a:pPr>
            <a:r>
              <a:rPr lang="fr-FR" altLang="fr-FR" dirty="0"/>
              <a:t>Un nucléotide se compose :</a:t>
            </a:r>
          </a:p>
          <a:p>
            <a:pPr lvl="1">
              <a:lnSpc>
                <a:spcPct val="90000"/>
              </a:lnSpc>
            </a:pPr>
            <a:r>
              <a:rPr lang="fr-FR" altLang="fr-FR" sz="1800" dirty="0"/>
              <a:t>D’un sucre,</a:t>
            </a:r>
          </a:p>
          <a:p>
            <a:pPr lvl="1">
              <a:lnSpc>
                <a:spcPct val="90000"/>
              </a:lnSpc>
            </a:pPr>
            <a:r>
              <a:rPr lang="fr-FR" altLang="fr-FR" sz="1800" dirty="0"/>
              <a:t>D’un phosphate,</a:t>
            </a:r>
          </a:p>
          <a:p>
            <a:pPr lvl="1">
              <a:lnSpc>
                <a:spcPct val="90000"/>
              </a:lnSpc>
            </a:pPr>
            <a:r>
              <a:rPr lang="fr-FR" altLang="fr-FR" sz="1800" dirty="0"/>
              <a:t>D’une </a:t>
            </a:r>
            <a:r>
              <a:rPr lang="fr-FR" altLang="fr-FR" sz="1800" b="1" dirty="0"/>
              <a:t>base: (A)</a:t>
            </a:r>
            <a:r>
              <a:rPr lang="fr-FR" altLang="fr-FR" sz="1800" b="1" dirty="0" err="1"/>
              <a:t>denine</a:t>
            </a:r>
            <a:r>
              <a:rPr lang="fr-FR" altLang="fr-FR" sz="1800" b="1" dirty="0"/>
              <a:t>, (C)</a:t>
            </a:r>
            <a:r>
              <a:rPr lang="fr-FR" altLang="fr-FR" sz="1800" b="1" dirty="0" err="1"/>
              <a:t>ytosine</a:t>
            </a:r>
            <a:r>
              <a:rPr lang="fr-FR" altLang="fr-FR" sz="1800" b="1" dirty="0"/>
              <a:t>, (G)</a:t>
            </a:r>
            <a:r>
              <a:rPr lang="fr-FR" altLang="fr-FR" sz="1800" b="1" dirty="0" err="1"/>
              <a:t>uanine</a:t>
            </a:r>
            <a:r>
              <a:rPr lang="fr-FR" altLang="fr-FR" sz="1800" b="1" dirty="0"/>
              <a:t>, (T)</a:t>
            </a:r>
            <a:r>
              <a:rPr lang="fr-FR" altLang="fr-FR" sz="1800" b="1" dirty="0" err="1"/>
              <a:t>hymine</a:t>
            </a:r>
            <a:r>
              <a:rPr lang="fr-FR" altLang="fr-FR" sz="1800" dirty="0"/>
              <a:t>. </a:t>
            </a:r>
          </a:p>
          <a:p>
            <a:r>
              <a:rPr lang="fr-FR" dirty="0"/>
              <a:t>L’ADN dans la cellule existe sous la forme d’une double-hélice.</a:t>
            </a:r>
          </a:p>
          <a:p>
            <a:r>
              <a:rPr lang="fr-FR" dirty="0"/>
              <a:t>Deux brins complémentaires face à face maintenus par des liens Watson-Crick:</a:t>
            </a:r>
          </a:p>
          <a:p>
            <a:pPr algn="ctr">
              <a:lnSpc>
                <a:spcPct val="90000"/>
              </a:lnSpc>
              <a:buNone/>
            </a:pPr>
            <a:r>
              <a:rPr lang="fr-FR" b="1" dirty="0"/>
              <a:t>     A – T    </a:t>
            </a:r>
            <a:r>
              <a:rPr lang="fr-FR" dirty="0"/>
              <a:t>2 ponts hydrogène</a:t>
            </a:r>
          </a:p>
          <a:p>
            <a:pPr algn="ctr">
              <a:lnSpc>
                <a:spcPct val="90000"/>
              </a:lnSpc>
              <a:buNone/>
            </a:pPr>
            <a:r>
              <a:rPr lang="fr-FR" dirty="0"/>
              <a:t>     </a:t>
            </a:r>
            <a:r>
              <a:rPr lang="fr-FR" b="1" dirty="0"/>
              <a:t>G – C   </a:t>
            </a:r>
            <a:r>
              <a:rPr lang="fr-FR" dirty="0"/>
              <a:t>3 ponts hydrogène</a:t>
            </a:r>
          </a:p>
        </p:txBody>
      </p:sp>
      <p:sp>
        <p:nvSpPr>
          <p:cNvPr id="12" name="Espace réservé du pied de page 11">
            <a:extLst>
              <a:ext uri="{FF2B5EF4-FFF2-40B4-BE49-F238E27FC236}">
                <a16:creationId xmlns:a16="http://schemas.microsoft.com/office/drawing/2014/main" id="{A7A10F86-272F-407E-B1EC-60555D9D0931}"/>
              </a:ext>
            </a:extLst>
          </p:cNvPr>
          <p:cNvSpPr>
            <a:spLocks noGrp="1"/>
          </p:cNvSpPr>
          <p:nvPr>
            <p:ph type="ftr" sz="quarter" idx="11"/>
          </p:nvPr>
        </p:nvSpPr>
        <p:spPr/>
        <p:txBody>
          <a:bodyPr/>
          <a:lstStyle/>
          <a:p>
            <a:r>
              <a:rPr lang="en-US"/>
              <a:t>Nadia El-Mabrouk. Bio-informatoque génomique.</a:t>
            </a:r>
            <a:endParaRPr lang="en-US" dirty="0"/>
          </a:p>
        </p:txBody>
      </p:sp>
      <p:sp>
        <p:nvSpPr>
          <p:cNvPr id="13" name="Espace réservé du numéro de diapositive 12">
            <a:extLst>
              <a:ext uri="{FF2B5EF4-FFF2-40B4-BE49-F238E27FC236}">
                <a16:creationId xmlns:a16="http://schemas.microsoft.com/office/drawing/2014/main" id="{AB1B6726-3A34-4FBC-92A3-37AA37F4B2D3}"/>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15" name="Image 14">
            <a:extLst>
              <a:ext uri="{FF2B5EF4-FFF2-40B4-BE49-F238E27FC236}">
                <a16:creationId xmlns:a16="http://schemas.microsoft.com/office/drawing/2014/main" id="{A7D16413-F3D2-4F29-AE01-C436D3097F29}"/>
              </a:ext>
            </a:extLst>
          </p:cNvPr>
          <p:cNvPicPr>
            <a:picLocks noChangeAspect="1"/>
          </p:cNvPicPr>
          <p:nvPr/>
        </p:nvPicPr>
        <p:blipFill>
          <a:blip r:embed="rId2"/>
          <a:stretch>
            <a:fillRect/>
          </a:stretch>
        </p:blipFill>
        <p:spPr>
          <a:xfrm>
            <a:off x="7988586" y="3264926"/>
            <a:ext cx="1498677" cy="3073558"/>
          </a:xfrm>
          <a:prstGeom prst="rect">
            <a:avLst/>
          </a:prstGeom>
        </p:spPr>
      </p:pic>
      <p:pic>
        <p:nvPicPr>
          <p:cNvPr id="19" name="Image 18">
            <a:extLst>
              <a:ext uri="{FF2B5EF4-FFF2-40B4-BE49-F238E27FC236}">
                <a16:creationId xmlns:a16="http://schemas.microsoft.com/office/drawing/2014/main" id="{089AD517-DD15-4FDE-837A-96EAE376BB39}"/>
              </a:ext>
            </a:extLst>
          </p:cNvPr>
          <p:cNvPicPr>
            <a:picLocks noChangeAspect="1"/>
          </p:cNvPicPr>
          <p:nvPr/>
        </p:nvPicPr>
        <p:blipFill>
          <a:blip r:embed="rId3"/>
          <a:stretch>
            <a:fillRect/>
          </a:stretch>
        </p:blipFill>
        <p:spPr>
          <a:xfrm>
            <a:off x="7964921" y="1404593"/>
            <a:ext cx="2209914" cy="1632034"/>
          </a:xfrm>
          <a:prstGeom prst="rect">
            <a:avLst/>
          </a:prstGeom>
        </p:spPr>
      </p:pic>
      <p:pic>
        <p:nvPicPr>
          <p:cNvPr id="21" name="Image 20">
            <a:extLst>
              <a:ext uri="{FF2B5EF4-FFF2-40B4-BE49-F238E27FC236}">
                <a16:creationId xmlns:a16="http://schemas.microsoft.com/office/drawing/2014/main" id="{585B5DF2-2630-4EB4-A66D-368979EF885B}"/>
              </a:ext>
            </a:extLst>
          </p:cNvPr>
          <p:cNvPicPr>
            <a:picLocks noChangeAspect="1"/>
          </p:cNvPicPr>
          <p:nvPr/>
        </p:nvPicPr>
        <p:blipFill>
          <a:blip r:embed="rId4"/>
          <a:stretch>
            <a:fillRect/>
          </a:stretch>
        </p:blipFill>
        <p:spPr>
          <a:xfrm>
            <a:off x="10471149" y="1420245"/>
            <a:ext cx="1295467" cy="3479979"/>
          </a:xfrm>
          <a:prstGeom prst="rect">
            <a:avLst/>
          </a:prstGeom>
        </p:spPr>
      </p:pic>
      <p:sp>
        <p:nvSpPr>
          <p:cNvPr id="22" name="Rectangle 21">
            <a:extLst>
              <a:ext uri="{FF2B5EF4-FFF2-40B4-BE49-F238E27FC236}">
                <a16:creationId xmlns:a16="http://schemas.microsoft.com/office/drawing/2014/main" id="{B5A61AF9-ECD4-40A6-8A5B-6CCD537E309A}"/>
              </a:ext>
            </a:extLst>
          </p:cNvPr>
          <p:cNvSpPr/>
          <p:nvPr/>
        </p:nvSpPr>
        <p:spPr>
          <a:xfrm>
            <a:off x="7397495" y="6430016"/>
            <a:ext cx="4846931" cy="400110"/>
          </a:xfrm>
          <a:prstGeom prst="rect">
            <a:avLst/>
          </a:prstGeom>
        </p:spPr>
        <p:txBody>
          <a:bodyPr wrap="square">
            <a:spAutoFit/>
          </a:bodyPr>
          <a:lstStyle/>
          <a:p>
            <a:r>
              <a:rPr lang="fr-CA" sz="1000" dirty="0"/>
              <a:t>https://www.unamur.be/sciences/enligne/transition/biologie/Fichesderevision/revision2%20fonctionnement/adn.htm</a:t>
            </a:r>
          </a:p>
        </p:txBody>
      </p:sp>
    </p:spTree>
    <p:extLst>
      <p:ext uri="{BB962C8B-B14F-4D97-AF65-F5344CB8AC3E}">
        <p14:creationId xmlns:p14="http://schemas.microsoft.com/office/powerpoint/2010/main" val="739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4AB9D-0E9B-424F-B1DC-4C6F2EE439F0}"/>
              </a:ext>
            </a:extLst>
          </p:cNvPr>
          <p:cNvSpPr>
            <a:spLocks noGrp="1"/>
          </p:cNvSpPr>
          <p:nvPr>
            <p:ph type="title"/>
          </p:nvPr>
        </p:nvSpPr>
        <p:spPr>
          <a:xfrm>
            <a:off x="1728592" y="556159"/>
            <a:ext cx="9362661" cy="962960"/>
          </a:xfrm>
        </p:spPr>
        <p:txBody>
          <a:bodyPr/>
          <a:lstStyle/>
          <a:p>
            <a:r>
              <a:rPr lang="fr-CA" dirty="0"/>
              <a:t>L’ADN</a:t>
            </a:r>
          </a:p>
        </p:txBody>
      </p:sp>
      <p:sp>
        <p:nvSpPr>
          <p:cNvPr id="5" name="Espace réservé du contenu 4">
            <a:extLst>
              <a:ext uri="{FF2B5EF4-FFF2-40B4-BE49-F238E27FC236}">
                <a16:creationId xmlns:a16="http://schemas.microsoft.com/office/drawing/2014/main" id="{6E4DC8D1-54AD-4D15-A097-C2BF22379535}"/>
              </a:ext>
            </a:extLst>
          </p:cNvPr>
          <p:cNvSpPr>
            <a:spLocks noGrp="1"/>
          </p:cNvSpPr>
          <p:nvPr>
            <p:ph idx="1"/>
          </p:nvPr>
        </p:nvSpPr>
        <p:spPr>
          <a:xfrm>
            <a:off x="1088145" y="1426465"/>
            <a:ext cx="7918696" cy="3438143"/>
          </a:xfrm>
        </p:spPr>
        <p:txBody>
          <a:bodyPr/>
          <a:lstStyle/>
          <a:p>
            <a:r>
              <a:rPr lang="fr-CA" dirty="0"/>
              <a:t>L'ordre dans lequel les bases nucléotidiques apparaissent dans un polymère est la </a:t>
            </a:r>
            <a:r>
              <a:rPr lang="fr-CA" b="1" dirty="0"/>
              <a:t>séquence du polymère</a:t>
            </a:r>
            <a:r>
              <a:rPr lang="fr-CA" dirty="0"/>
              <a:t>. Les monomères nucléotidiques sont liés par des liaisons chimiques asymétriques. C’est pourquoi les séquences ont une direction: les deux séquences AGCT et TCGA décrivent deux molécules différentes. Les deux extrémités d’une molécule sont notées 5’, 3’, et la </a:t>
            </a:r>
            <a:r>
              <a:rPr lang="fr-CA" b="1" dirty="0"/>
              <a:t>lecture se fait toujours de 5’ vers 3’.</a:t>
            </a:r>
          </a:p>
          <a:p>
            <a:endParaRPr lang="fr-CA" dirty="0"/>
          </a:p>
        </p:txBody>
      </p:sp>
      <p:pic>
        <p:nvPicPr>
          <p:cNvPr id="4" name="Picture 2" descr="http://everest.bic.nus.edu.sg/pj/bm/upload/Xiangrong/Xiangrong_Bpseudo.gif">
            <a:extLst>
              <a:ext uri="{FF2B5EF4-FFF2-40B4-BE49-F238E27FC236}">
                <a16:creationId xmlns:a16="http://schemas.microsoft.com/office/drawing/2014/main" id="{7956D9F3-A92A-4201-A4E0-F25AE87AF9E7}"/>
              </a:ext>
            </a:extLst>
          </p:cNvPr>
          <p:cNvPicPr>
            <a:picLocks noChangeAspect="1" noChangeArrowheads="1"/>
          </p:cNvPicPr>
          <p:nvPr/>
        </p:nvPicPr>
        <p:blipFill>
          <a:blip r:embed="rId2" cstate="print"/>
          <a:srcRect/>
          <a:stretch>
            <a:fillRect/>
          </a:stretch>
        </p:blipFill>
        <p:spPr bwMode="auto">
          <a:xfrm>
            <a:off x="1267095" y="3625640"/>
            <a:ext cx="8558683" cy="3025052"/>
          </a:xfrm>
          <a:prstGeom prst="rect">
            <a:avLst/>
          </a:prstGeom>
          <a:noFill/>
        </p:spPr>
      </p:pic>
      <p:sp>
        <p:nvSpPr>
          <p:cNvPr id="6" name="Espace réservé du pied de page 5">
            <a:extLst>
              <a:ext uri="{FF2B5EF4-FFF2-40B4-BE49-F238E27FC236}">
                <a16:creationId xmlns:a16="http://schemas.microsoft.com/office/drawing/2014/main" id="{94223610-D3E3-4F70-89D1-9166D781DAEC}"/>
              </a:ext>
            </a:extLst>
          </p:cNvPr>
          <p:cNvSpPr>
            <a:spLocks noGrp="1"/>
          </p:cNvSpPr>
          <p:nvPr>
            <p:ph type="ftr" sz="quarter" idx="11"/>
          </p:nvPr>
        </p:nvSpPr>
        <p:spPr/>
        <p:txBody>
          <a:bodyPr/>
          <a:lstStyle/>
          <a:p>
            <a:r>
              <a:rPr lang="en-US"/>
              <a:t>Nadia El-Mabrouk. Bio-informatoque génomique.</a:t>
            </a:r>
            <a:endParaRPr lang="en-US" dirty="0"/>
          </a:p>
        </p:txBody>
      </p:sp>
      <p:sp>
        <p:nvSpPr>
          <p:cNvPr id="7" name="Espace réservé du numéro de diapositive 6">
            <a:extLst>
              <a:ext uri="{FF2B5EF4-FFF2-40B4-BE49-F238E27FC236}">
                <a16:creationId xmlns:a16="http://schemas.microsoft.com/office/drawing/2014/main" id="{AC0655CE-06B4-4B1F-ACA2-CDC4DCD90C9F}"/>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8" name="Picture 4" descr="DNA2">
            <a:extLst>
              <a:ext uri="{FF2B5EF4-FFF2-40B4-BE49-F238E27FC236}">
                <a16:creationId xmlns:a16="http://schemas.microsoft.com/office/drawing/2014/main" id="{C124A200-F9A6-4A93-A5E2-87C3ACDC3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6828" y="787782"/>
            <a:ext cx="2355307" cy="3588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9">
            <a:extLst>
              <a:ext uri="{FF2B5EF4-FFF2-40B4-BE49-F238E27FC236}">
                <a16:creationId xmlns:a16="http://schemas.microsoft.com/office/drawing/2014/main" id="{9F4E38C1-FF49-4422-A1A5-8BC21D460619}"/>
              </a:ext>
            </a:extLst>
          </p:cNvPr>
          <p:cNvSpPr/>
          <p:nvPr/>
        </p:nvSpPr>
        <p:spPr>
          <a:xfrm>
            <a:off x="9825778" y="4569321"/>
            <a:ext cx="2530949" cy="276999"/>
          </a:xfrm>
          <a:prstGeom prst="rect">
            <a:avLst/>
          </a:prstGeom>
        </p:spPr>
        <p:txBody>
          <a:bodyPr wrap="square">
            <a:spAutoFit/>
          </a:bodyPr>
          <a:lstStyle/>
          <a:p>
            <a:r>
              <a:rPr lang="fr-FR" sz="1200" dirty="0"/>
              <a:t>www. Bioalgorithms.info</a:t>
            </a:r>
          </a:p>
        </p:txBody>
      </p:sp>
    </p:spTree>
    <p:extLst>
      <p:ext uri="{BB962C8B-B14F-4D97-AF65-F5344CB8AC3E}">
        <p14:creationId xmlns:p14="http://schemas.microsoft.com/office/powerpoint/2010/main" val="44870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BEF33C-38BA-480A-AF47-319D36D618FF}"/>
              </a:ext>
            </a:extLst>
          </p:cNvPr>
          <p:cNvSpPr>
            <a:spLocks noGrp="1"/>
          </p:cNvSpPr>
          <p:nvPr>
            <p:ph type="title"/>
          </p:nvPr>
        </p:nvSpPr>
        <p:spPr>
          <a:xfrm>
            <a:off x="1728592" y="624110"/>
            <a:ext cx="9776021" cy="828909"/>
          </a:xfrm>
        </p:spPr>
        <p:txBody>
          <a:bodyPr/>
          <a:lstStyle/>
          <a:p>
            <a:r>
              <a:rPr lang="fr-CA" dirty="0"/>
              <a:t>Taille des génomes en millions de pb</a:t>
            </a:r>
          </a:p>
        </p:txBody>
      </p:sp>
      <p:pic>
        <p:nvPicPr>
          <p:cNvPr id="5" name="Image 4">
            <a:extLst>
              <a:ext uri="{FF2B5EF4-FFF2-40B4-BE49-F238E27FC236}">
                <a16:creationId xmlns:a16="http://schemas.microsoft.com/office/drawing/2014/main" id="{9B6B6978-4A85-4476-8811-470E8621F08E}"/>
              </a:ext>
            </a:extLst>
          </p:cNvPr>
          <p:cNvPicPr>
            <a:picLocks noChangeAspect="1"/>
          </p:cNvPicPr>
          <p:nvPr/>
        </p:nvPicPr>
        <p:blipFill>
          <a:blip r:embed="rId2"/>
          <a:stretch>
            <a:fillRect/>
          </a:stretch>
        </p:blipFill>
        <p:spPr>
          <a:xfrm>
            <a:off x="2843408" y="1348034"/>
            <a:ext cx="7052154" cy="5140634"/>
          </a:xfrm>
          <a:prstGeom prst="rect">
            <a:avLst/>
          </a:prstGeom>
        </p:spPr>
      </p:pic>
      <p:sp>
        <p:nvSpPr>
          <p:cNvPr id="6" name="Rectangle 5">
            <a:extLst>
              <a:ext uri="{FF2B5EF4-FFF2-40B4-BE49-F238E27FC236}">
                <a16:creationId xmlns:a16="http://schemas.microsoft.com/office/drawing/2014/main" id="{EDFAE30A-7FB8-48DD-B168-CC76E5BAEF44}"/>
              </a:ext>
            </a:extLst>
          </p:cNvPr>
          <p:cNvSpPr/>
          <p:nvPr/>
        </p:nvSpPr>
        <p:spPr>
          <a:xfrm>
            <a:off x="5200639" y="6500933"/>
            <a:ext cx="6613409" cy="307777"/>
          </a:xfrm>
          <a:prstGeom prst="rect">
            <a:avLst/>
          </a:prstGeom>
        </p:spPr>
        <p:txBody>
          <a:bodyPr wrap="square">
            <a:spAutoFit/>
          </a:bodyPr>
          <a:lstStyle/>
          <a:p>
            <a:r>
              <a:rPr lang="fr-CA" sz="1400" dirty="0"/>
              <a:t>https://metode.org/wp-content/uploads/2013/02/53b-32EN.jpg</a:t>
            </a:r>
          </a:p>
        </p:txBody>
      </p:sp>
      <p:sp>
        <p:nvSpPr>
          <p:cNvPr id="7" name="Espace réservé du pied de page 6">
            <a:extLst>
              <a:ext uri="{FF2B5EF4-FFF2-40B4-BE49-F238E27FC236}">
                <a16:creationId xmlns:a16="http://schemas.microsoft.com/office/drawing/2014/main" id="{32AB2D05-57E3-4466-B7D2-CA220F2D42B5}"/>
              </a:ext>
            </a:extLst>
          </p:cNvPr>
          <p:cNvSpPr>
            <a:spLocks noGrp="1"/>
          </p:cNvSpPr>
          <p:nvPr>
            <p:ph type="ftr" sz="quarter" idx="11"/>
          </p:nvPr>
        </p:nvSpPr>
        <p:spPr>
          <a:xfrm>
            <a:off x="1753387" y="6492875"/>
            <a:ext cx="7619999" cy="365125"/>
          </a:xfrm>
        </p:spPr>
        <p:txBody>
          <a:bodyPr/>
          <a:lstStyle/>
          <a:p>
            <a:r>
              <a:rPr lang="en-US" dirty="0"/>
              <a:t>Nadia El-Mabrouk. Bio-</a:t>
            </a:r>
            <a:r>
              <a:rPr lang="en-US" dirty="0" err="1"/>
              <a:t>informatoque</a:t>
            </a:r>
            <a:r>
              <a:rPr lang="en-US" dirty="0"/>
              <a:t> </a:t>
            </a:r>
            <a:r>
              <a:rPr lang="en-US" dirty="0" err="1"/>
              <a:t>génomique</a:t>
            </a:r>
            <a:r>
              <a:rPr lang="en-US" dirty="0"/>
              <a:t>.</a:t>
            </a:r>
          </a:p>
        </p:txBody>
      </p:sp>
      <p:sp>
        <p:nvSpPr>
          <p:cNvPr id="8" name="Espace réservé du numéro de diapositive 7">
            <a:extLst>
              <a:ext uri="{FF2B5EF4-FFF2-40B4-BE49-F238E27FC236}">
                <a16:creationId xmlns:a16="http://schemas.microsoft.com/office/drawing/2014/main" id="{851E2767-6BC1-4DAD-A831-74AD1E220DF8}"/>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27831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9A75EF-6888-49C2-9D8D-50349BA91FD3}"/>
              </a:ext>
            </a:extLst>
          </p:cNvPr>
          <p:cNvSpPr>
            <a:spLocks noGrp="1"/>
          </p:cNvSpPr>
          <p:nvPr>
            <p:ph type="title"/>
          </p:nvPr>
        </p:nvSpPr>
        <p:spPr>
          <a:xfrm>
            <a:off x="1778698" y="624110"/>
            <a:ext cx="5123144" cy="691123"/>
          </a:xfrm>
        </p:spPr>
        <p:txBody>
          <a:bodyPr/>
          <a:lstStyle/>
          <a:p>
            <a:r>
              <a:rPr lang="fr-CA" dirty="0"/>
              <a:t>Les chromosomes</a:t>
            </a:r>
          </a:p>
        </p:txBody>
      </p:sp>
      <p:sp>
        <p:nvSpPr>
          <p:cNvPr id="3" name="Espace réservé du contenu 2">
            <a:extLst>
              <a:ext uri="{FF2B5EF4-FFF2-40B4-BE49-F238E27FC236}">
                <a16:creationId xmlns:a16="http://schemas.microsoft.com/office/drawing/2014/main" id="{0680C2A1-8440-49D5-8F92-0D03A05BD159}"/>
              </a:ext>
            </a:extLst>
          </p:cNvPr>
          <p:cNvSpPr>
            <a:spLocks noGrp="1"/>
          </p:cNvSpPr>
          <p:nvPr>
            <p:ph idx="1"/>
          </p:nvPr>
        </p:nvSpPr>
        <p:spPr>
          <a:xfrm>
            <a:off x="1566602" y="1415440"/>
            <a:ext cx="5711866" cy="5135671"/>
          </a:xfrm>
        </p:spPr>
        <p:txBody>
          <a:bodyPr>
            <a:normAutofit fontScale="92500" lnSpcReduction="20000"/>
          </a:bodyPr>
          <a:lstStyle/>
          <a:p>
            <a:r>
              <a:rPr lang="fr-FR" dirty="0"/>
              <a:t>L’ADN est contenu dans un ou plusieurs </a:t>
            </a:r>
            <a:r>
              <a:rPr lang="fr-FR" b="1" dirty="0"/>
              <a:t>chromosomes</a:t>
            </a:r>
            <a:r>
              <a:rPr lang="fr-FR" dirty="0"/>
              <a:t>.</a:t>
            </a:r>
          </a:p>
          <a:p>
            <a:r>
              <a:rPr lang="fr-FR" dirty="0"/>
              <a:t>Le génome est l’ensemble des chromosomes</a:t>
            </a:r>
          </a:p>
          <a:p>
            <a:r>
              <a:rPr lang="fr-FR" dirty="0"/>
              <a:t>Chaque chromosome peut-être </a:t>
            </a:r>
            <a:r>
              <a:rPr lang="fr-FR" b="1" dirty="0"/>
              <a:t>linéaire ou circulaire</a:t>
            </a:r>
            <a:r>
              <a:rPr lang="fr-FR" dirty="0"/>
              <a:t>.</a:t>
            </a:r>
          </a:p>
          <a:p>
            <a:r>
              <a:rPr lang="fr-CA" dirty="0"/>
              <a:t>Pendant la majeure partie du cycle cellulaire, les chromosomes eucaryotes ont une structure filamenteuse, dans laquelle les chromosomes individuels ne peuvent pas être distingués par microscopie optique. Cependant, juste avant la division cellulaire, les filaments chromatiniens y atteignent leur condensation maximale, ce qui rend les chromosomes individuels clairement visibles. </a:t>
            </a:r>
            <a:endParaRPr lang="fr-FR" dirty="0"/>
          </a:p>
          <a:p>
            <a:r>
              <a:rPr lang="fr-CA" b="1" dirty="0">
                <a:solidFill>
                  <a:srgbClr val="C00000"/>
                </a:solidFill>
              </a:rPr>
              <a:t>Cellule diploïde</a:t>
            </a:r>
            <a:r>
              <a:rPr lang="fr-CA" dirty="0"/>
              <a:t>: contient deux copies « homologues » de chaque chromosome: une copie provenant de chaque parent. </a:t>
            </a:r>
            <a:r>
              <a:rPr lang="fr-CA" b="1" dirty="0"/>
              <a:t>Le génome nucléaire humain est diploïde</a:t>
            </a:r>
            <a:r>
              <a:rPr lang="fr-CA" dirty="0"/>
              <a:t>.</a:t>
            </a:r>
          </a:p>
          <a:p>
            <a:pPr marL="0" indent="0" algn="ctr">
              <a:buNone/>
            </a:pPr>
            <a:r>
              <a:rPr lang="fr-CA" b="1" dirty="0"/>
              <a:t>En tout, 46 chromosomes, pour un total d’environ 6,4 </a:t>
            </a:r>
            <a:r>
              <a:rPr lang="fr-CA" b="1" dirty="0" err="1"/>
              <a:t>millards</a:t>
            </a:r>
            <a:r>
              <a:rPr lang="fr-CA" b="1" dirty="0"/>
              <a:t> de pb. </a:t>
            </a:r>
          </a:p>
          <a:p>
            <a:pPr marL="0" indent="0">
              <a:buNone/>
            </a:pPr>
            <a:endParaRPr lang="fr-CA" dirty="0"/>
          </a:p>
        </p:txBody>
      </p:sp>
      <p:pic>
        <p:nvPicPr>
          <p:cNvPr id="4" name="Image 3" descr="schchrom.jpg">
            <a:extLst>
              <a:ext uri="{FF2B5EF4-FFF2-40B4-BE49-F238E27FC236}">
                <a16:creationId xmlns:a16="http://schemas.microsoft.com/office/drawing/2014/main" id="{EF844870-D952-4C30-92C8-C1E4D1667FE6}"/>
              </a:ext>
            </a:extLst>
          </p:cNvPr>
          <p:cNvPicPr>
            <a:picLocks noChangeAspect="1"/>
          </p:cNvPicPr>
          <p:nvPr/>
        </p:nvPicPr>
        <p:blipFill>
          <a:blip r:embed="rId2" cstate="print"/>
          <a:stretch>
            <a:fillRect/>
          </a:stretch>
        </p:blipFill>
        <p:spPr>
          <a:xfrm>
            <a:off x="7653551" y="459518"/>
            <a:ext cx="4006637" cy="4472269"/>
          </a:xfrm>
          <a:prstGeom prst="rect">
            <a:avLst/>
          </a:prstGeom>
        </p:spPr>
      </p:pic>
      <p:sp>
        <p:nvSpPr>
          <p:cNvPr id="5" name="Rectangle 4">
            <a:extLst>
              <a:ext uri="{FF2B5EF4-FFF2-40B4-BE49-F238E27FC236}">
                <a16:creationId xmlns:a16="http://schemas.microsoft.com/office/drawing/2014/main" id="{EC0038EC-2178-4A7E-A904-DD62059D769B}"/>
              </a:ext>
            </a:extLst>
          </p:cNvPr>
          <p:cNvSpPr/>
          <p:nvPr/>
        </p:nvSpPr>
        <p:spPr>
          <a:xfrm>
            <a:off x="7653551" y="5073783"/>
            <a:ext cx="4403296" cy="1477328"/>
          </a:xfrm>
          <a:prstGeom prst="rect">
            <a:avLst/>
          </a:prstGeom>
        </p:spPr>
        <p:txBody>
          <a:bodyPr wrap="square">
            <a:spAutoFit/>
          </a:bodyPr>
          <a:lstStyle/>
          <a:p>
            <a:r>
              <a:rPr lang="fr-CA" dirty="0"/>
              <a:t>Caryotype humain: 23 paires de chromosomes homologues. 22 paires d’autosomes et une paire de chromosomes sexuels : XX chez la femme, XY chez l’homme. </a:t>
            </a:r>
          </a:p>
        </p:txBody>
      </p:sp>
      <p:sp>
        <p:nvSpPr>
          <p:cNvPr id="6" name="Espace réservé du pied de page 5">
            <a:extLst>
              <a:ext uri="{FF2B5EF4-FFF2-40B4-BE49-F238E27FC236}">
                <a16:creationId xmlns:a16="http://schemas.microsoft.com/office/drawing/2014/main" id="{D1592038-6789-4B97-A28A-5650474C6565}"/>
              </a:ext>
            </a:extLst>
          </p:cNvPr>
          <p:cNvSpPr>
            <a:spLocks noGrp="1"/>
          </p:cNvSpPr>
          <p:nvPr>
            <p:ph type="ftr" sz="quarter" idx="11"/>
          </p:nvPr>
        </p:nvSpPr>
        <p:spPr/>
        <p:txBody>
          <a:bodyPr/>
          <a:lstStyle/>
          <a:p>
            <a:r>
              <a:rPr lang="en-US"/>
              <a:t>Nadia El-Mabrouk. Bio-informatoque génomique.</a:t>
            </a:r>
            <a:endParaRPr lang="en-US" dirty="0"/>
          </a:p>
        </p:txBody>
      </p:sp>
      <p:sp>
        <p:nvSpPr>
          <p:cNvPr id="7" name="Espace réservé du numéro de diapositive 6">
            <a:extLst>
              <a:ext uri="{FF2B5EF4-FFF2-40B4-BE49-F238E27FC236}">
                <a16:creationId xmlns:a16="http://schemas.microsoft.com/office/drawing/2014/main" id="{C04DE3A9-EA70-459D-910B-BC64F3B2846E}"/>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4196323243"/>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3334</TotalTime>
  <Words>3720</Words>
  <Application>Microsoft Office PowerPoint</Application>
  <PresentationFormat>Grand écran</PresentationFormat>
  <Paragraphs>283</Paragraphs>
  <Slides>32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Arial</vt:lpstr>
      <vt:lpstr>Calibri</vt:lpstr>
      <vt:lpstr>Century Gothic</vt:lpstr>
      <vt:lpstr>Symbol</vt:lpstr>
      <vt:lpstr>Wingdings 3</vt:lpstr>
      <vt:lpstr>Brin</vt:lpstr>
      <vt:lpstr>Introduction à la biologie moléculaire</vt:lpstr>
      <vt:lpstr>Biologie moléculaire</vt:lpstr>
      <vt:lpstr>Les cellules</vt:lpstr>
      <vt:lpstr>Les cellules – Deux catégories principales</vt:lpstr>
      <vt:lpstr>Les cellules – Deux catégories principales</vt:lpstr>
      <vt:lpstr>L’ADN</vt:lpstr>
      <vt:lpstr>L’ADN</vt:lpstr>
      <vt:lpstr>Taille des génomes en millions de pb</vt:lpstr>
      <vt:lpstr>Les chromosomes</vt:lpstr>
      <vt:lpstr>La division cellulaire- La réplication de l’ADN</vt:lpstr>
      <vt:lpstr>La division cellulaire - La mitose</vt:lpstr>
      <vt:lpstr>La division cellulaire - La méiose</vt:lpstr>
      <vt:lpstr>La division cellulaire- La meiose</vt:lpstr>
      <vt:lpstr>Les protéines et les gènes: deux découvertes indépendantes</vt:lpstr>
      <vt:lpstr>Les protéines et les gènes: deux découvertes indépendantes</vt:lpstr>
      <vt:lpstr>Les protéines et les gènes: deux découvertes indépendantes</vt:lpstr>
      <vt:lpstr>Le dogme central de la biologie moléculaire</vt:lpstr>
      <vt:lpstr>L’ARN - Acide ribonucléique</vt:lpstr>
      <vt:lpstr>Les gènes</vt:lpstr>
      <vt:lpstr>Les gènes</vt:lpstr>
      <vt:lpstr>Transcription et traduction</vt:lpstr>
      <vt:lpstr>Transcription de l’ADN en ARNm</vt:lpstr>
      <vt:lpstr>Transcription de l’ADN en ARNm</vt:lpstr>
      <vt:lpstr>Traduction de l’ARNm en protéine</vt:lpstr>
      <vt:lpstr>Traduction de l’ARNm en protéine</vt:lpstr>
      <vt:lpstr>La révolution de l’ADN recombinant</vt:lpstr>
      <vt:lpstr>Séquençage de l’ADN</vt:lpstr>
      <vt:lpstr>Un exemple de la nouvelle puissance proférée par les outils technologiques : Étude de La fibrose kystique</vt:lpstr>
      <vt:lpstr>Un exemple de la nouvelle puissance proférée par les outils technologiques : Étude de La fibrose kystique</vt:lpstr>
      <vt:lpstr>Cartographie génétique</vt:lpstr>
      <vt:lpstr>Conclusion</vt:lpstr>
      <vt:lpstr>Références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bio-informatique à la biologie moléculaire</dc:title>
  <dc:creator>El-Mabrouk Nadia</dc:creator>
  <cp:lastModifiedBy>Nadia El-Mabrouk</cp:lastModifiedBy>
  <cp:revision>133</cp:revision>
  <dcterms:created xsi:type="dcterms:W3CDTF">2021-04-12T17:55:22Z</dcterms:created>
  <dcterms:modified xsi:type="dcterms:W3CDTF">2024-09-03T14:36:58Z</dcterms:modified>
</cp:coreProperties>
</file>