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9"/>
  </p:notesMasterIdLst>
  <p:sldIdLst>
    <p:sldId id="256" r:id="rId2"/>
    <p:sldId id="257" r:id="rId3"/>
    <p:sldId id="260" r:id="rId4"/>
    <p:sldId id="351" r:id="rId5"/>
    <p:sldId id="268" r:id="rId6"/>
    <p:sldId id="259" r:id="rId7"/>
    <p:sldId id="263" r:id="rId8"/>
    <p:sldId id="264" r:id="rId9"/>
    <p:sldId id="352" r:id="rId10"/>
    <p:sldId id="265" r:id="rId11"/>
    <p:sldId id="266" r:id="rId12"/>
    <p:sldId id="335" r:id="rId13"/>
    <p:sldId id="353" r:id="rId14"/>
    <p:sldId id="355" r:id="rId15"/>
    <p:sldId id="356" r:id="rId16"/>
    <p:sldId id="336" r:id="rId17"/>
    <p:sldId id="339" r:id="rId18"/>
    <p:sldId id="338" r:id="rId19"/>
    <p:sldId id="337" r:id="rId20"/>
    <p:sldId id="341" r:id="rId21"/>
    <p:sldId id="342" r:id="rId22"/>
    <p:sldId id="343" r:id="rId23"/>
    <p:sldId id="295" r:id="rId24"/>
    <p:sldId id="350" r:id="rId25"/>
    <p:sldId id="349" r:id="rId26"/>
    <p:sldId id="296" r:id="rId27"/>
    <p:sldId id="305" r:id="rId28"/>
    <p:sldId id="307" r:id="rId29"/>
    <p:sldId id="308" r:id="rId30"/>
    <p:sldId id="309" r:id="rId31"/>
    <p:sldId id="310" r:id="rId32"/>
    <p:sldId id="311" r:id="rId33"/>
    <p:sldId id="312" r:id="rId34"/>
    <p:sldId id="364" r:id="rId35"/>
    <p:sldId id="314" r:id="rId36"/>
    <p:sldId id="316" r:id="rId37"/>
    <p:sldId id="319" r:id="rId38"/>
    <p:sldId id="320" r:id="rId39"/>
    <p:sldId id="344" r:id="rId40"/>
    <p:sldId id="345" r:id="rId41"/>
    <p:sldId id="321" r:id="rId42"/>
    <p:sldId id="366" r:id="rId43"/>
    <p:sldId id="367" r:id="rId44"/>
    <p:sldId id="369" r:id="rId45"/>
    <p:sldId id="370" r:id="rId46"/>
    <p:sldId id="371" r:id="rId47"/>
    <p:sldId id="372" r:id="rId48"/>
    <p:sldId id="373" r:id="rId49"/>
    <p:sldId id="374" r:id="rId50"/>
    <p:sldId id="322" r:id="rId51"/>
    <p:sldId id="323" r:id="rId52"/>
    <p:sldId id="324" r:id="rId53"/>
    <p:sldId id="327" r:id="rId54"/>
    <p:sldId id="325" r:id="rId55"/>
    <p:sldId id="328" r:id="rId56"/>
    <p:sldId id="330" r:id="rId57"/>
    <p:sldId id="329" r:id="rId58"/>
    <p:sldId id="331" r:id="rId59"/>
    <p:sldId id="332" r:id="rId60"/>
    <p:sldId id="333" r:id="rId61"/>
    <p:sldId id="334" r:id="rId62"/>
    <p:sldId id="363" r:id="rId63"/>
    <p:sldId id="358" r:id="rId64"/>
    <p:sldId id="359" r:id="rId65"/>
    <p:sldId id="360" r:id="rId66"/>
    <p:sldId id="361" r:id="rId67"/>
    <p:sldId id="362" r:id="rId68"/>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Style à thème 1 - Accentuation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27F97BB-C833-4FB7-BDE5-3F7075034690}" styleName="Style à thème 2 - Accentuation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D083AE6-46FA-4A59-8FB0-9F97EB10719F}" styleName="Style léger 3 - Accentuation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775DCB02-9BB8-47FD-8907-85C794F793BA}" styleName="Style à thème 1 - Accentuation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787" autoAdjust="0"/>
  </p:normalViewPr>
  <p:slideViewPr>
    <p:cSldViewPr>
      <p:cViewPr varScale="1">
        <p:scale>
          <a:sx n="70" d="100"/>
          <a:sy n="70" d="100"/>
        </p:scale>
        <p:origin x="1180" y="52"/>
      </p:cViewPr>
      <p:guideLst>
        <p:guide orient="horz" pos="2160"/>
        <p:guide pos="2880"/>
      </p:guideLst>
    </p:cSldViewPr>
  </p:slideViewPr>
  <p:notesTextViewPr>
    <p:cViewPr>
      <p:scale>
        <a:sx n="1" d="1"/>
        <a:sy n="1" d="1"/>
      </p:scale>
      <p:origin x="0" y="0"/>
    </p:cViewPr>
  </p:notesTextViewPr>
  <p:sorterViewPr>
    <p:cViewPr>
      <p:scale>
        <a:sx n="100" d="100"/>
        <a:sy n="100" d="100"/>
      </p:scale>
      <p:origin x="0" y="-18032"/>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CA"/>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1D2E6D3-5918-4E3D-900B-EC4E7F15599E}" type="datetimeFigureOut">
              <a:rPr lang="fr-CA" smtClean="0"/>
              <a:t>2024-10-07</a:t>
            </a:fld>
            <a:endParaRPr lang="fr-CA"/>
          </a:p>
        </p:txBody>
      </p:sp>
      <p:sp>
        <p:nvSpPr>
          <p:cNvPr id="4" name="Espace réservé de l'image des diapositives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fr-CA"/>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CA"/>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CB6E26C-A252-4FF5-AF72-348A7A3D8AF7}" type="slidenum">
              <a:rPr lang="fr-CA" smtClean="0"/>
              <a:t>‹N°›</a:t>
            </a:fld>
            <a:endParaRPr lang="fr-CA"/>
          </a:p>
        </p:txBody>
      </p:sp>
    </p:spTree>
    <p:extLst>
      <p:ext uri="{BB962C8B-B14F-4D97-AF65-F5344CB8AC3E}">
        <p14:creationId xmlns:p14="http://schemas.microsoft.com/office/powerpoint/2010/main" val="10313805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A" dirty="0"/>
          </a:p>
        </p:txBody>
      </p:sp>
      <p:sp>
        <p:nvSpPr>
          <p:cNvPr id="4" name="Espace réservé du numéro de diapositive 3"/>
          <p:cNvSpPr>
            <a:spLocks noGrp="1"/>
          </p:cNvSpPr>
          <p:nvPr>
            <p:ph type="sldNum" sz="quarter" idx="5"/>
          </p:nvPr>
        </p:nvSpPr>
        <p:spPr/>
        <p:txBody>
          <a:bodyPr/>
          <a:lstStyle/>
          <a:p>
            <a:fld id="{FCB6E26C-A252-4FF5-AF72-348A7A3D8AF7}" type="slidenum">
              <a:rPr lang="fr-CA" smtClean="0"/>
              <a:t>27</a:t>
            </a:fld>
            <a:endParaRPr lang="fr-CA"/>
          </a:p>
        </p:txBody>
      </p:sp>
    </p:spTree>
    <p:extLst>
      <p:ext uri="{BB962C8B-B14F-4D97-AF65-F5344CB8AC3E}">
        <p14:creationId xmlns:p14="http://schemas.microsoft.com/office/powerpoint/2010/main" val="38073302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A" dirty="0"/>
          </a:p>
        </p:txBody>
      </p:sp>
      <p:sp>
        <p:nvSpPr>
          <p:cNvPr id="4" name="Espace réservé du numéro de diapositive 3"/>
          <p:cNvSpPr>
            <a:spLocks noGrp="1"/>
          </p:cNvSpPr>
          <p:nvPr>
            <p:ph type="sldNum" sz="quarter" idx="5"/>
          </p:nvPr>
        </p:nvSpPr>
        <p:spPr/>
        <p:txBody>
          <a:bodyPr/>
          <a:lstStyle/>
          <a:p>
            <a:fld id="{FCB6E26C-A252-4FF5-AF72-348A7A3D8AF7}" type="slidenum">
              <a:rPr lang="fr-CA" smtClean="0"/>
              <a:t>40</a:t>
            </a:fld>
            <a:endParaRPr lang="fr-CA"/>
          </a:p>
        </p:txBody>
      </p:sp>
    </p:spTree>
    <p:extLst>
      <p:ext uri="{BB962C8B-B14F-4D97-AF65-F5344CB8AC3E}">
        <p14:creationId xmlns:p14="http://schemas.microsoft.com/office/powerpoint/2010/main" val="365992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Modifiez le style du titre</a:t>
            </a:r>
            <a:endParaRPr lang="fr-CA"/>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fr-CA"/>
          </a:p>
        </p:txBody>
      </p:sp>
      <p:sp>
        <p:nvSpPr>
          <p:cNvPr id="4" name="Espace réservé de la date 3"/>
          <p:cNvSpPr>
            <a:spLocks noGrp="1"/>
          </p:cNvSpPr>
          <p:nvPr>
            <p:ph type="dt" sz="half" idx="10"/>
          </p:nvPr>
        </p:nvSpPr>
        <p:spPr/>
        <p:txBody>
          <a:bodyPr/>
          <a:lstStyle/>
          <a:p>
            <a:fld id="{77225BCF-32A4-423F-B50F-EA4D8AE08769}" type="datetimeFigureOut">
              <a:rPr lang="fr-CA" smtClean="0"/>
              <a:t>2024-10-07</a:t>
            </a:fld>
            <a:endParaRPr lang="fr-CA"/>
          </a:p>
        </p:txBody>
      </p:sp>
      <p:sp>
        <p:nvSpPr>
          <p:cNvPr id="5" name="Espace réservé du pied de page 4"/>
          <p:cNvSpPr>
            <a:spLocks noGrp="1"/>
          </p:cNvSpPr>
          <p:nvPr>
            <p:ph type="ftr" sz="quarter" idx="11"/>
          </p:nvPr>
        </p:nvSpPr>
        <p:spPr/>
        <p:txBody>
          <a:bodyPr/>
          <a:lstStyle/>
          <a:p>
            <a:endParaRPr lang="fr-CA"/>
          </a:p>
        </p:txBody>
      </p:sp>
      <p:sp>
        <p:nvSpPr>
          <p:cNvPr id="6" name="Espace réservé du numéro de diapositive 5"/>
          <p:cNvSpPr>
            <a:spLocks noGrp="1"/>
          </p:cNvSpPr>
          <p:nvPr>
            <p:ph type="sldNum" sz="quarter" idx="12"/>
          </p:nvPr>
        </p:nvSpPr>
        <p:spPr/>
        <p:txBody>
          <a:bodyPr/>
          <a:lstStyle/>
          <a:p>
            <a:fld id="{F818A5E2-53D6-4B1C-8C77-BBEFF69187BA}" type="slidenum">
              <a:rPr lang="fr-CA" smtClean="0"/>
              <a:t>‹N°›</a:t>
            </a:fld>
            <a:endParaRPr lang="fr-CA"/>
          </a:p>
        </p:txBody>
      </p:sp>
    </p:spTree>
    <p:extLst>
      <p:ext uri="{BB962C8B-B14F-4D97-AF65-F5344CB8AC3E}">
        <p14:creationId xmlns:p14="http://schemas.microsoft.com/office/powerpoint/2010/main" val="4120631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CA"/>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p:cNvSpPr>
            <a:spLocks noGrp="1"/>
          </p:cNvSpPr>
          <p:nvPr>
            <p:ph type="dt" sz="half" idx="10"/>
          </p:nvPr>
        </p:nvSpPr>
        <p:spPr/>
        <p:txBody>
          <a:bodyPr/>
          <a:lstStyle/>
          <a:p>
            <a:fld id="{77225BCF-32A4-423F-B50F-EA4D8AE08769}" type="datetimeFigureOut">
              <a:rPr lang="fr-CA" smtClean="0"/>
              <a:t>2024-10-07</a:t>
            </a:fld>
            <a:endParaRPr lang="fr-CA"/>
          </a:p>
        </p:txBody>
      </p:sp>
      <p:sp>
        <p:nvSpPr>
          <p:cNvPr id="5" name="Espace réservé du pied de page 4"/>
          <p:cNvSpPr>
            <a:spLocks noGrp="1"/>
          </p:cNvSpPr>
          <p:nvPr>
            <p:ph type="ftr" sz="quarter" idx="11"/>
          </p:nvPr>
        </p:nvSpPr>
        <p:spPr/>
        <p:txBody>
          <a:bodyPr/>
          <a:lstStyle/>
          <a:p>
            <a:endParaRPr lang="fr-CA"/>
          </a:p>
        </p:txBody>
      </p:sp>
      <p:sp>
        <p:nvSpPr>
          <p:cNvPr id="6" name="Espace réservé du numéro de diapositive 5"/>
          <p:cNvSpPr>
            <a:spLocks noGrp="1"/>
          </p:cNvSpPr>
          <p:nvPr>
            <p:ph type="sldNum" sz="quarter" idx="12"/>
          </p:nvPr>
        </p:nvSpPr>
        <p:spPr/>
        <p:txBody>
          <a:bodyPr/>
          <a:lstStyle/>
          <a:p>
            <a:fld id="{F818A5E2-53D6-4B1C-8C77-BBEFF69187BA}" type="slidenum">
              <a:rPr lang="fr-CA" smtClean="0"/>
              <a:t>‹N°›</a:t>
            </a:fld>
            <a:endParaRPr lang="fr-CA"/>
          </a:p>
        </p:txBody>
      </p:sp>
    </p:spTree>
    <p:extLst>
      <p:ext uri="{BB962C8B-B14F-4D97-AF65-F5344CB8AC3E}">
        <p14:creationId xmlns:p14="http://schemas.microsoft.com/office/powerpoint/2010/main" val="6992288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Modifiez le style du titre</a:t>
            </a:r>
            <a:endParaRPr lang="fr-CA"/>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p:cNvSpPr>
            <a:spLocks noGrp="1"/>
          </p:cNvSpPr>
          <p:nvPr>
            <p:ph type="dt" sz="half" idx="10"/>
          </p:nvPr>
        </p:nvSpPr>
        <p:spPr/>
        <p:txBody>
          <a:bodyPr/>
          <a:lstStyle/>
          <a:p>
            <a:fld id="{77225BCF-32A4-423F-B50F-EA4D8AE08769}" type="datetimeFigureOut">
              <a:rPr lang="fr-CA" smtClean="0"/>
              <a:t>2024-10-07</a:t>
            </a:fld>
            <a:endParaRPr lang="fr-CA"/>
          </a:p>
        </p:txBody>
      </p:sp>
      <p:sp>
        <p:nvSpPr>
          <p:cNvPr id="5" name="Espace réservé du pied de page 4"/>
          <p:cNvSpPr>
            <a:spLocks noGrp="1"/>
          </p:cNvSpPr>
          <p:nvPr>
            <p:ph type="ftr" sz="quarter" idx="11"/>
          </p:nvPr>
        </p:nvSpPr>
        <p:spPr/>
        <p:txBody>
          <a:bodyPr/>
          <a:lstStyle/>
          <a:p>
            <a:endParaRPr lang="fr-CA"/>
          </a:p>
        </p:txBody>
      </p:sp>
      <p:sp>
        <p:nvSpPr>
          <p:cNvPr id="6" name="Espace réservé du numéro de diapositive 5"/>
          <p:cNvSpPr>
            <a:spLocks noGrp="1"/>
          </p:cNvSpPr>
          <p:nvPr>
            <p:ph type="sldNum" sz="quarter" idx="12"/>
          </p:nvPr>
        </p:nvSpPr>
        <p:spPr/>
        <p:txBody>
          <a:bodyPr/>
          <a:lstStyle/>
          <a:p>
            <a:fld id="{F818A5E2-53D6-4B1C-8C77-BBEFF69187BA}" type="slidenum">
              <a:rPr lang="fr-CA" smtClean="0"/>
              <a:t>‹N°›</a:t>
            </a:fld>
            <a:endParaRPr lang="fr-CA"/>
          </a:p>
        </p:txBody>
      </p:sp>
    </p:spTree>
    <p:extLst>
      <p:ext uri="{BB962C8B-B14F-4D97-AF65-F5344CB8AC3E}">
        <p14:creationId xmlns:p14="http://schemas.microsoft.com/office/powerpoint/2010/main" val="35010273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CA"/>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p:cNvSpPr>
            <a:spLocks noGrp="1"/>
          </p:cNvSpPr>
          <p:nvPr>
            <p:ph type="dt" sz="half" idx="10"/>
          </p:nvPr>
        </p:nvSpPr>
        <p:spPr/>
        <p:txBody>
          <a:bodyPr/>
          <a:lstStyle/>
          <a:p>
            <a:fld id="{77225BCF-32A4-423F-B50F-EA4D8AE08769}" type="datetimeFigureOut">
              <a:rPr lang="fr-CA" smtClean="0"/>
              <a:t>2024-10-07</a:t>
            </a:fld>
            <a:endParaRPr lang="fr-CA"/>
          </a:p>
        </p:txBody>
      </p:sp>
      <p:sp>
        <p:nvSpPr>
          <p:cNvPr id="5" name="Espace réservé du pied de page 4"/>
          <p:cNvSpPr>
            <a:spLocks noGrp="1"/>
          </p:cNvSpPr>
          <p:nvPr>
            <p:ph type="ftr" sz="quarter" idx="11"/>
          </p:nvPr>
        </p:nvSpPr>
        <p:spPr/>
        <p:txBody>
          <a:bodyPr/>
          <a:lstStyle/>
          <a:p>
            <a:endParaRPr lang="fr-CA"/>
          </a:p>
        </p:txBody>
      </p:sp>
      <p:sp>
        <p:nvSpPr>
          <p:cNvPr id="6" name="Espace réservé du numéro de diapositive 5"/>
          <p:cNvSpPr>
            <a:spLocks noGrp="1"/>
          </p:cNvSpPr>
          <p:nvPr>
            <p:ph type="sldNum" sz="quarter" idx="12"/>
          </p:nvPr>
        </p:nvSpPr>
        <p:spPr/>
        <p:txBody>
          <a:bodyPr/>
          <a:lstStyle/>
          <a:p>
            <a:fld id="{F818A5E2-53D6-4B1C-8C77-BBEFF69187BA}" type="slidenum">
              <a:rPr lang="fr-CA" smtClean="0"/>
              <a:t>‹N°›</a:t>
            </a:fld>
            <a:endParaRPr lang="fr-CA"/>
          </a:p>
        </p:txBody>
      </p:sp>
    </p:spTree>
    <p:extLst>
      <p:ext uri="{BB962C8B-B14F-4D97-AF65-F5344CB8AC3E}">
        <p14:creationId xmlns:p14="http://schemas.microsoft.com/office/powerpoint/2010/main" val="32909295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Modifiez le style du titre</a:t>
            </a:r>
            <a:endParaRPr lang="fr-CA"/>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77225BCF-32A4-423F-B50F-EA4D8AE08769}" type="datetimeFigureOut">
              <a:rPr lang="fr-CA" smtClean="0"/>
              <a:t>2024-10-07</a:t>
            </a:fld>
            <a:endParaRPr lang="fr-CA"/>
          </a:p>
        </p:txBody>
      </p:sp>
      <p:sp>
        <p:nvSpPr>
          <p:cNvPr id="5" name="Espace réservé du pied de page 4"/>
          <p:cNvSpPr>
            <a:spLocks noGrp="1"/>
          </p:cNvSpPr>
          <p:nvPr>
            <p:ph type="ftr" sz="quarter" idx="11"/>
          </p:nvPr>
        </p:nvSpPr>
        <p:spPr/>
        <p:txBody>
          <a:bodyPr/>
          <a:lstStyle/>
          <a:p>
            <a:endParaRPr lang="fr-CA"/>
          </a:p>
        </p:txBody>
      </p:sp>
      <p:sp>
        <p:nvSpPr>
          <p:cNvPr id="6" name="Espace réservé du numéro de diapositive 5"/>
          <p:cNvSpPr>
            <a:spLocks noGrp="1"/>
          </p:cNvSpPr>
          <p:nvPr>
            <p:ph type="sldNum" sz="quarter" idx="12"/>
          </p:nvPr>
        </p:nvSpPr>
        <p:spPr/>
        <p:txBody>
          <a:bodyPr/>
          <a:lstStyle/>
          <a:p>
            <a:fld id="{F818A5E2-53D6-4B1C-8C77-BBEFF69187BA}" type="slidenum">
              <a:rPr lang="fr-CA" smtClean="0"/>
              <a:t>‹N°›</a:t>
            </a:fld>
            <a:endParaRPr lang="fr-CA"/>
          </a:p>
        </p:txBody>
      </p:sp>
    </p:spTree>
    <p:extLst>
      <p:ext uri="{BB962C8B-B14F-4D97-AF65-F5344CB8AC3E}">
        <p14:creationId xmlns:p14="http://schemas.microsoft.com/office/powerpoint/2010/main" val="6558110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CA"/>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5" name="Espace réservé de la date 4"/>
          <p:cNvSpPr>
            <a:spLocks noGrp="1"/>
          </p:cNvSpPr>
          <p:nvPr>
            <p:ph type="dt" sz="half" idx="10"/>
          </p:nvPr>
        </p:nvSpPr>
        <p:spPr/>
        <p:txBody>
          <a:bodyPr/>
          <a:lstStyle/>
          <a:p>
            <a:fld id="{77225BCF-32A4-423F-B50F-EA4D8AE08769}" type="datetimeFigureOut">
              <a:rPr lang="fr-CA" smtClean="0"/>
              <a:t>2024-10-07</a:t>
            </a:fld>
            <a:endParaRPr lang="fr-CA"/>
          </a:p>
        </p:txBody>
      </p:sp>
      <p:sp>
        <p:nvSpPr>
          <p:cNvPr id="6" name="Espace réservé du pied de page 5"/>
          <p:cNvSpPr>
            <a:spLocks noGrp="1"/>
          </p:cNvSpPr>
          <p:nvPr>
            <p:ph type="ftr" sz="quarter" idx="11"/>
          </p:nvPr>
        </p:nvSpPr>
        <p:spPr/>
        <p:txBody>
          <a:bodyPr/>
          <a:lstStyle/>
          <a:p>
            <a:endParaRPr lang="fr-CA"/>
          </a:p>
        </p:txBody>
      </p:sp>
      <p:sp>
        <p:nvSpPr>
          <p:cNvPr id="7" name="Espace réservé du numéro de diapositive 6"/>
          <p:cNvSpPr>
            <a:spLocks noGrp="1"/>
          </p:cNvSpPr>
          <p:nvPr>
            <p:ph type="sldNum" sz="quarter" idx="12"/>
          </p:nvPr>
        </p:nvSpPr>
        <p:spPr/>
        <p:txBody>
          <a:bodyPr/>
          <a:lstStyle/>
          <a:p>
            <a:fld id="{F818A5E2-53D6-4B1C-8C77-BBEFF69187BA}" type="slidenum">
              <a:rPr lang="fr-CA" smtClean="0"/>
              <a:t>‹N°›</a:t>
            </a:fld>
            <a:endParaRPr lang="fr-CA"/>
          </a:p>
        </p:txBody>
      </p:sp>
    </p:spTree>
    <p:extLst>
      <p:ext uri="{BB962C8B-B14F-4D97-AF65-F5344CB8AC3E}">
        <p14:creationId xmlns:p14="http://schemas.microsoft.com/office/powerpoint/2010/main" val="12081324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Modifiez le style du titre</a:t>
            </a:r>
            <a:endParaRPr lang="fr-CA"/>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7" name="Espace réservé de la date 6"/>
          <p:cNvSpPr>
            <a:spLocks noGrp="1"/>
          </p:cNvSpPr>
          <p:nvPr>
            <p:ph type="dt" sz="half" idx="10"/>
          </p:nvPr>
        </p:nvSpPr>
        <p:spPr/>
        <p:txBody>
          <a:bodyPr/>
          <a:lstStyle/>
          <a:p>
            <a:fld id="{77225BCF-32A4-423F-B50F-EA4D8AE08769}" type="datetimeFigureOut">
              <a:rPr lang="fr-CA" smtClean="0"/>
              <a:t>2024-10-07</a:t>
            </a:fld>
            <a:endParaRPr lang="fr-CA"/>
          </a:p>
        </p:txBody>
      </p:sp>
      <p:sp>
        <p:nvSpPr>
          <p:cNvPr id="8" name="Espace réservé du pied de page 7"/>
          <p:cNvSpPr>
            <a:spLocks noGrp="1"/>
          </p:cNvSpPr>
          <p:nvPr>
            <p:ph type="ftr" sz="quarter" idx="11"/>
          </p:nvPr>
        </p:nvSpPr>
        <p:spPr/>
        <p:txBody>
          <a:bodyPr/>
          <a:lstStyle/>
          <a:p>
            <a:endParaRPr lang="fr-CA"/>
          </a:p>
        </p:txBody>
      </p:sp>
      <p:sp>
        <p:nvSpPr>
          <p:cNvPr id="9" name="Espace réservé du numéro de diapositive 8"/>
          <p:cNvSpPr>
            <a:spLocks noGrp="1"/>
          </p:cNvSpPr>
          <p:nvPr>
            <p:ph type="sldNum" sz="quarter" idx="12"/>
          </p:nvPr>
        </p:nvSpPr>
        <p:spPr/>
        <p:txBody>
          <a:bodyPr/>
          <a:lstStyle/>
          <a:p>
            <a:fld id="{F818A5E2-53D6-4B1C-8C77-BBEFF69187BA}" type="slidenum">
              <a:rPr lang="fr-CA" smtClean="0"/>
              <a:t>‹N°›</a:t>
            </a:fld>
            <a:endParaRPr lang="fr-CA"/>
          </a:p>
        </p:txBody>
      </p:sp>
    </p:spTree>
    <p:extLst>
      <p:ext uri="{BB962C8B-B14F-4D97-AF65-F5344CB8AC3E}">
        <p14:creationId xmlns:p14="http://schemas.microsoft.com/office/powerpoint/2010/main" val="7296784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CA"/>
          </a:p>
        </p:txBody>
      </p:sp>
      <p:sp>
        <p:nvSpPr>
          <p:cNvPr id="3" name="Espace réservé de la date 2"/>
          <p:cNvSpPr>
            <a:spLocks noGrp="1"/>
          </p:cNvSpPr>
          <p:nvPr>
            <p:ph type="dt" sz="half" idx="10"/>
          </p:nvPr>
        </p:nvSpPr>
        <p:spPr/>
        <p:txBody>
          <a:bodyPr/>
          <a:lstStyle/>
          <a:p>
            <a:fld id="{77225BCF-32A4-423F-B50F-EA4D8AE08769}" type="datetimeFigureOut">
              <a:rPr lang="fr-CA" smtClean="0"/>
              <a:t>2024-10-07</a:t>
            </a:fld>
            <a:endParaRPr lang="fr-CA"/>
          </a:p>
        </p:txBody>
      </p:sp>
      <p:sp>
        <p:nvSpPr>
          <p:cNvPr id="4" name="Espace réservé du pied de page 3"/>
          <p:cNvSpPr>
            <a:spLocks noGrp="1"/>
          </p:cNvSpPr>
          <p:nvPr>
            <p:ph type="ftr" sz="quarter" idx="11"/>
          </p:nvPr>
        </p:nvSpPr>
        <p:spPr/>
        <p:txBody>
          <a:bodyPr/>
          <a:lstStyle/>
          <a:p>
            <a:endParaRPr lang="fr-CA"/>
          </a:p>
        </p:txBody>
      </p:sp>
      <p:sp>
        <p:nvSpPr>
          <p:cNvPr id="5" name="Espace réservé du numéro de diapositive 4"/>
          <p:cNvSpPr>
            <a:spLocks noGrp="1"/>
          </p:cNvSpPr>
          <p:nvPr>
            <p:ph type="sldNum" sz="quarter" idx="12"/>
          </p:nvPr>
        </p:nvSpPr>
        <p:spPr/>
        <p:txBody>
          <a:bodyPr/>
          <a:lstStyle/>
          <a:p>
            <a:fld id="{F818A5E2-53D6-4B1C-8C77-BBEFF69187BA}" type="slidenum">
              <a:rPr lang="fr-CA" smtClean="0"/>
              <a:t>‹N°›</a:t>
            </a:fld>
            <a:endParaRPr lang="fr-CA"/>
          </a:p>
        </p:txBody>
      </p:sp>
    </p:spTree>
    <p:extLst>
      <p:ext uri="{BB962C8B-B14F-4D97-AF65-F5344CB8AC3E}">
        <p14:creationId xmlns:p14="http://schemas.microsoft.com/office/powerpoint/2010/main" val="42382944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77225BCF-32A4-423F-B50F-EA4D8AE08769}" type="datetimeFigureOut">
              <a:rPr lang="fr-CA" smtClean="0"/>
              <a:t>2024-10-07</a:t>
            </a:fld>
            <a:endParaRPr lang="fr-CA"/>
          </a:p>
        </p:txBody>
      </p:sp>
      <p:sp>
        <p:nvSpPr>
          <p:cNvPr id="3" name="Espace réservé du pied de page 2"/>
          <p:cNvSpPr>
            <a:spLocks noGrp="1"/>
          </p:cNvSpPr>
          <p:nvPr>
            <p:ph type="ftr" sz="quarter" idx="11"/>
          </p:nvPr>
        </p:nvSpPr>
        <p:spPr/>
        <p:txBody>
          <a:bodyPr/>
          <a:lstStyle/>
          <a:p>
            <a:endParaRPr lang="fr-CA"/>
          </a:p>
        </p:txBody>
      </p:sp>
      <p:sp>
        <p:nvSpPr>
          <p:cNvPr id="4" name="Espace réservé du numéro de diapositive 3"/>
          <p:cNvSpPr>
            <a:spLocks noGrp="1"/>
          </p:cNvSpPr>
          <p:nvPr>
            <p:ph type="sldNum" sz="quarter" idx="12"/>
          </p:nvPr>
        </p:nvSpPr>
        <p:spPr/>
        <p:txBody>
          <a:bodyPr/>
          <a:lstStyle/>
          <a:p>
            <a:fld id="{F818A5E2-53D6-4B1C-8C77-BBEFF69187BA}" type="slidenum">
              <a:rPr lang="fr-CA" smtClean="0"/>
              <a:t>‹N°›</a:t>
            </a:fld>
            <a:endParaRPr lang="fr-CA"/>
          </a:p>
        </p:txBody>
      </p:sp>
    </p:spTree>
    <p:extLst>
      <p:ext uri="{BB962C8B-B14F-4D97-AF65-F5344CB8AC3E}">
        <p14:creationId xmlns:p14="http://schemas.microsoft.com/office/powerpoint/2010/main" val="24503259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Modifiez le style du titre</a:t>
            </a:r>
            <a:endParaRPr lang="fr-CA"/>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77225BCF-32A4-423F-B50F-EA4D8AE08769}" type="datetimeFigureOut">
              <a:rPr lang="fr-CA" smtClean="0"/>
              <a:t>2024-10-07</a:t>
            </a:fld>
            <a:endParaRPr lang="fr-CA"/>
          </a:p>
        </p:txBody>
      </p:sp>
      <p:sp>
        <p:nvSpPr>
          <p:cNvPr id="6" name="Espace réservé du pied de page 5"/>
          <p:cNvSpPr>
            <a:spLocks noGrp="1"/>
          </p:cNvSpPr>
          <p:nvPr>
            <p:ph type="ftr" sz="quarter" idx="11"/>
          </p:nvPr>
        </p:nvSpPr>
        <p:spPr/>
        <p:txBody>
          <a:bodyPr/>
          <a:lstStyle/>
          <a:p>
            <a:endParaRPr lang="fr-CA"/>
          </a:p>
        </p:txBody>
      </p:sp>
      <p:sp>
        <p:nvSpPr>
          <p:cNvPr id="7" name="Espace réservé du numéro de diapositive 6"/>
          <p:cNvSpPr>
            <a:spLocks noGrp="1"/>
          </p:cNvSpPr>
          <p:nvPr>
            <p:ph type="sldNum" sz="quarter" idx="12"/>
          </p:nvPr>
        </p:nvSpPr>
        <p:spPr/>
        <p:txBody>
          <a:bodyPr/>
          <a:lstStyle/>
          <a:p>
            <a:fld id="{F818A5E2-53D6-4B1C-8C77-BBEFF69187BA}" type="slidenum">
              <a:rPr lang="fr-CA" smtClean="0"/>
              <a:t>‹N°›</a:t>
            </a:fld>
            <a:endParaRPr lang="fr-CA"/>
          </a:p>
        </p:txBody>
      </p:sp>
    </p:spTree>
    <p:extLst>
      <p:ext uri="{BB962C8B-B14F-4D97-AF65-F5344CB8AC3E}">
        <p14:creationId xmlns:p14="http://schemas.microsoft.com/office/powerpoint/2010/main" val="16130649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Modifiez le style du titre</a:t>
            </a:r>
            <a:endParaRPr lang="fr-CA"/>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CA"/>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77225BCF-32A4-423F-B50F-EA4D8AE08769}" type="datetimeFigureOut">
              <a:rPr lang="fr-CA" smtClean="0"/>
              <a:t>2024-10-07</a:t>
            </a:fld>
            <a:endParaRPr lang="fr-CA"/>
          </a:p>
        </p:txBody>
      </p:sp>
      <p:sp>
        <p:nvSpPr>
          <p:cNvPr id="6" name="Espace réservé du pied de page 5"/>
          <p:cNvSpPr>
            <a:spLocks noGrp="1"/>
          </p:cNvSpPr>
          <p:nvPr>
            <p:ph type="ftr" sz="quarter" idx="11"/>
          </p:nvPr>
        </p:nvSpPr>
        <p:spPr/>
        <p:txBody>
          <a:bodyPr/>
          <a:lstStyle/>
          <a:p>
            <a:endParaRPr lang="fr-CA"/>
          </a:p>
        </p:txBody>
      </p:sp>
      <p:sp>
        <p:nvSpPr>
          <p:cNvPr id="7" name="Espace réservé du numéro de diapositive 6"/>
          <p:cNvSpPr>
            <a:spLocks noGrp="1"/>
          </p:cNvSpPr>
          <p:nvPr>
            <p:ph type="sldNum" sz="quarter" idx="12"/>
          </p:nvPr>
        </p:nvSpPr>
        <p:spPr/>
        <p:txBody>
          <a:bodyPr/>
          <a:lstStyle/>
          <a:p>
            <a:fld id="{F818A5E2-53D6-4B1C-8C77-BBEFF69187BA}" type="slidenum">
              <a:rPr lang="fr-CA" smtClean="0"/>
              <a:t>‹N°›</a:t>
            </a:fld>
            <a:endParaRPr lang="fr-CA"/>
          </a:p>
        </p:txBody>
      </p:sp>
    </p:spTree>
    <p:extLst>
      <p:ext uri="{BB962C8B-B14F-4D97-AF65-F5344CB8AC3E}">
        <p14:creationId xmlns:p14="http://schemas.microsoft.com/office/powerpoint/2010/main" val="11130801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Modifiez le style du titre</a:t>
            </a:r>
            <a:endParaRPr lang="fr-CA"/>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7225BCF-32A4-423F-B50F-EA4D8AE08769}" type="datetimeFigureOut">
              <a:rPr lang="fr-CA" smtClean="0"/>
              <a:t>2024-10-07</a:t>
            </a:fld>
            <a:endParaRPr lang="fr-CA"/>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CA"/>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18A5E2-53D6-4B1C-8C77-BBEFF69187BA}" type="slidenum">
              <a:rPr lang="fr-CA" smtClean="0"/>
              <a:t>‹N°›</a:t>
            </a:fld>
            <a:endParaRPr lang="fr-CA"/>
          </a:p>
        </p:txBody>
      </p:sp>
    </p:spTree>
    <p:extLst>
      <p:ext uri="{BB962C8B-B14F-4D97-AF65-F5344CB8AC3E}">
        <p14:creationId xmlns:p14="http://schemas.microsoft.com/office/powerpoint/2010/main" val="32942279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fr.wikipedia.org/w/index.php?title=ClustalW&amp;action=edit&amp;redlink=1"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oleObject" Target="../embeddings/oleObject1.bin"/><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oleObject" Target="../embeddings/oleObject2.bin"/><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a:t>Alignement de séquences biologiques</a:t>
            </a:r>
          </a:p>
        </p:txBody>
      </p:sp>
      <p:sp>
        <p:nvSpPr>
          <p:cNvPr id="3" name="Sous-titre 2"/>
          <p:cNvSpPr>
            <a:spLocks noGrp="1"/>
          </p:cNvSpPr>
          <p:nvPr>
            <p:ph type="subTitle" idx="1"/>
          </p:nvPr>
        </p:nvSpPr>
        <p:spPr/>
        <p:txBody>
          <a:bodyPr/>
          <a:lstStyle/>
          <a:p>
            <a:r>
              <a:rPr lang="en-CA" dirty="0"/>
              <a:t>Nadia El-</a:t>
            </a:r>
            <a:r>
              <a:rPr lang="en-CA" dirty="0" err="1"/>
              <a:t>Mabrouk</a:t>
            </a:r>
            <a:endParaRPr lang="fr-CA" dirty="0"/>
          </a:p>
        </p:txBody>
      </p:sp>
    </p:spTree>
    <p:extLst>
      <p:ext uri="{BB962C8B-B14F-4D97-AF65-F5344CB8AC3E}">
        <p14:creationId xmlns:p14="http://schemas.microsoft.com/office/powerpoint/2010/main" val="13649889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title"/>
          </p:nvPr>
        </p:nvSpPr>
        <p:spPr>
          <a:xfrm>
            <a:off x="469232" y="332656"/>
            <a:ext cx="8229600" cy="1139825"/>
          </a:xfrm>
          <a:noFill/>
        </p:spPr>
        <p:txBody>
          <a:bodyPr>
            <a:normAutofit/>
          </a:bodyPr>
          <a:lstStyle/>
          <a:p>
            <a:pPr eaLnBrk="1" hangingPunct="1"/>
            <a:r>
              <a:rPr lang="en-US" altLang="fr-FR" sz="3800" dirty="0"/>
              <a:t>Distance </a:t>
            </a:r>
            <a:r>
              <a:rPr lang="en-US" altLang="fr-FR" sz="3800" dirty="0" err="1"/>
              <a:t>d’édition</a:t>
            </a:r>
            <a:r>
              <a:rPr lang="en-US" altLang="fr-FR" sz="3800" dirty="0"/>
              <a:t> versus Hamming</a:t>
            </a:r>
            <a:endParaRPr lang="en-US" altLang="fr-FR" sz="2200" dirty="0"/>
          </a:p>
        </p:txBody>
      </p:sp>
      <p:sp>
        <p:nvSpPr>
          <p:cNvPr id="66563" name="Text Box 8"/>
          <p:cNvSpPr txBox="1">
            <a:spLocks noChangeArrowheads="1"/>
          </p:cNvSpPr>
          <p:nvPr/>
        </p:nvSpPr>
        <p:spPr bwMode="auto">
          <a:xfrm>
            <a:off x="1066800" y="3151188"/>
            <a:ext cx="25304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r>
              <a:rPr kumimoji="1" lang="en-US" altLang="zh-TW" sz="2400" b="1" i="0" dirty="0">
                <a:latin typeface="Times New Roman" pitchFamily="18" charset="0"/>
                <a:ea typeface="PMingLiU" pitchFamily="18" charset="-120"/>
              </a:rPr>
              <a:t>V</a:t>
            </a:r>
            <a:r>
              <a:rPr kumimoji="1" lang="en-US" altLang="zh-TW" sz="2400" i="0" dirty="0">
                <a:latin typeface="Times New Roman" pitchFamily="18" charset="0"/>
                <a:ea typeface="PMingLiU" pitchFamily="18" charset="-120"/>
              </a:rPr>
              <a:t> </a:t>
            </a:r>
            <a:r>
              <a:rPr kumimoji="1" lang="en-US" altLang="zh-TW" sz="2400" i="0" dirty="0">
                <a:latin typeface="Tahoma" pitchFamily="34" charset="0"/>
                <a:ea typeface="PMingLiU" pitchFamily="18" charset="-120"/>
              </a:rPr>
              <a:t> = ATA</a:t>
            </a:r>
            <a:r>
              <a:rPr kumimoji="1" lang="en-US" altLang="zh-TW" sz="2400" i="0" dirty="0">
                <a:solidFill>
                  <a:srgbClr val="0070C0"/>
                </a:solidFill>
                <a:latin typeface="Tahoma" pitchFamily="34" charset="0"/>
                <a:ea typeface="PMingLiU" pitchFamily="18" charset="-120"/>
              </a:rPr>
              <a:t>A</a:t>
            </a:r>
            <a:r>
              <a:rPr kumimoji="1" lang="en-US" altLang="zh-TW" sz="2400" i="0" dirty="0">
                <a:latin typeface="Tahoma" pitchFamily="34" charset="0"/>
                <a:ea typeface="PMingLiU" pitchFamily="18" charset="-120"/>
              </a:rPr>
              <a:t>ATAT</a:t>
            </a:r>
            <a:endParaRPr kumimoji="1" lang="en-US" altLang="zh-TW" sz="2400" i="0" dirty="0">
              <a:latin typeface="Brush Script MT" pitchFamily="66" charset="0"/>
              <a:ea typeface="PMingLiU" pitchFamily="18" charset="-120"/>
            </a:endParaRPr>
          </a:p>
        </p:txBody>
      </p:sp>
      <p:sp>
        <p:nvSpPr>
          <p:cNvPr id="66564" name="Text Box 9"/>
          <p:cNvSpPr txBox="1">
            <a:spLocks noChangeArrowheads="1"/>
          </p:cNvSpPr>
          <p:nvPr/>
        </p:nvSpPr>
        <p:spPr bwMode="auto">
          <a:xfrm>
            <a:off x="1070658" y="3690938"/>
            <a:ext cx="25304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r>
              <a:rPr kumimoji="1" lang="en-US" altLang="zh-TW" sz="2400" b="1" i="0" dirty="0">
                <a:latin typeface="Times New Roman" pitchFamily="18" charset="0"/>
                <a:ea typeface="PMingLiU" pitchFamily="18" charset="-120"/>
              </a:rPr>
              <a:t>W</a:t>
            </a:r>
            <a:r>
              <a:rPr kumimoji="1" lang="en-US" altLang="zh-TW" sz="2400" i="0" dirty="0">
                <a:latin typeface="Times New Roman" pitchFamily="18" charset="0"/>
                <a:ea typeface="PMingLiU" pitchFamily="18" charset="-120"/>
              </a:rPr>
              <a:t> </a:t>
            </a:r>
            <a:r>
              <a:rPr kumimoji="1" lang="en-US" altLang="zh-TW" sz="2400" i="0" dirty="0">
                <a:latin typeface="Tahoma" pitchFamily="34" charset="0"/>
                <a:ea typeface="PMingLiU" pitchFamily="18" charset="-120"/>
              </a:rPr>
              <a:t>= TAT</a:t>
            </a:r>
            <a:r>
              <a:rPr kumimoji="1" lang="en-US" altLang="zh-TW" sz="2400" i="0" dirty="0">
                <a:solidFill>
                  <a:srgbClr val="0070C0"/>
                </a:solidFill>
                <a:latin typeface="Tahoma" pitchFamily="34" charset="0"/>
                <a:ea typeface="PMingLiU" pitchFamily="18" charset="-120"/>
              </a:rPr>
              <a:t>A</a:t>
            </a:r>
            <a:r>
              <a:rPr kumimoji="1" lang="en-US" altLang="zh-TW" sz="2400" i="0" dirty="0">
                <a:latin typeface="Tahoma" pitchFamily="34" charset="0"/>
                <a:ea typeface="PMingLiU" pitchFamily="18" charset="-120"/>
              </a:rPr>
              <a:t>TATA</a:t>
            </a:r>
            <a:endParaRPr kumimoji="1" lang="en-US" altLang="zh-TW" sz="2400" i="0" dirty="0">
              <a:latin typeface="Brush Script MT" pitchFamily="66" charset="0"/>
              <a:ea typeface="PMingLiU" pitchFamily="18" charset="-120"/>
            </a:endParaRPr>
          </a:p>
        </p:txBody>
      </p:sp>
      <p:sp>
        <p:nvSpPr>
          <p:cNvPr id="66565" name="Text Box 10"/>
          <p:cNvSpPr txBox="1">
            <a:spLocks noChangeArrowheads="1"/>
          </p:cNvSpPr>
          <p:nvPr/>
        </p:nvSpPr>
        <p:spPr bwMode="auto">
          <a:xfrm>
            <a:off x="838200" y="5132388"/>
            <a:ext cx="7086600"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endParaRPr kumimoji="1" lang="en-US" altLang="zh-TW" sz="3000" i="0">
              <a:ea typeface="PMingLiU" pitchFamily="18" charset="-120"/>
            </a:endParaRPr>
          </a:p>
        </p:txBody>
      </p:sp>
      <p:sp>
        <p:nvSpPr>
          <p:cNvPr id="66566" name="Text Box 11"/>
          <p:cNvSpPr txBox="1">
            <a:spLocks noChangeArrowheads="1"/>
          </p:cNvSpPr>
          <p:nvPr/>
        </p:nvSpPr>
        <p:spPr bwMode="auto">
          <a:xfrm>
            <a:off x="609600" y="1295400"/>
            <a:ext cx="3771900"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r>
              <a:rPr kumimoji="1" lang="en-US" altLang="zh-TW" sz="3000" i="0" dirty="0">
                <a:ea typeface="PMingLiU" pitchFamily="18" charset="-120"/>
              </a:rPr>
              <a:t>Dist. de Hamming</a:t>
            </a:r>
          </a:p>
          <a:p>
            <a:pPr eaLnBrk="1" hangingPunct="1"/>
            <a:r>
              <a:rPr kumimoji="1" lang="en-US" altLang="zh-TW" sz="3000" i="0" dirty="0">
                <a:ea typeface="PMingLiU" pitchFamily="18" charset="-120"/>
              </a:rPr>
              <a:t>compare </a:t>
            </a:r>
            <a:r>
              <a:rPr kumimoji="1" lang="en-US" altLang="zh-TW" sz="3000" i="0" dirty="0" err="1">
                <a:ea typeface="PMingLiU" pitchFamily="18" charset="-120"/>
              </a:rPr>
              <a:t>toujours</a:t>
            </a:r>
            <a:endParaRPr kumimoji="1" lang="en-US" altLang="zh-TW" sz="3000" b="1" dirty="0">
              <a:ea typeface="PMingLiU" pitchFamily="18" charset="-120"/>
            </a:endParaRPr>
          </a:p>
          <a:p>
            <a:pPr eaLnBrk="1" hangingPunct="1"/>
            <a:r>
              <a:rPr kumimoji="1" lang="en-US" altLang="zh-TW" sz="3000" dirty="0">
                <a:ea typeface="PMingLiU" pitchFamily="18" charset="-120"/>
              </a:rPr>
              <a:t> </a:t>
            </a:r>
            <a:r>
              <a:rPr kumimoji="1" lang="en-US" altLang="zh-TW" sz="3000" dirty="0" err="1">
                <a:ea typeface="PMingLiU" pitchFamily="18" charset="-120"/>
              </a:rPr>
              <a:t>i</a:t>
            </a:r>
            <a:r>
              <a:rPr kumimoji="1" lang="en-US" altLang="zh-TW" sz="3000" i="0" baseline="30000" dirty="0" err="1">
                <a:ea typeface="PMingLiU" pitchFamily="18" charset="-120"/>
              </a:rPr>
              <a:t>-ème</a:t>
            </a:r>
            <a:r>
              <a:rPr kumimoji="1" lang="en-US" altLang="zh-TW" sz="3000" i="0" dirty="0">
                <a:ea typeface="PMingLiU" pitchFamily="18" charset="-120"/>
              </a:rPr>
              <a:t> </a:t>
            </a:r>
            <a:r>
              <a:rPr kumimoji="1" lang="en-US" altLang="zh-TW" sz="3000" i="0" dirty="0" err="1">
                <a:ea typeface="PMingLiU" pitchFamily="18" charset="-120"/>
              </a:rPr>
              <a:t>lettre</a:t>
            </a:r>
            <a:r>
              <a:rPr kumimoji="1" lang="en-US" altLang="zh-TW" sz="3000" i="0" dirty="0">
                <a:ea typeface="PMingLiU" pitchFamily="18" charset="-120"/>
              </a:rPr>
              <a:t> de v et</a:t>
            </a:r>
          </a:p>
          <a:p>
            <a:pPr eaLnBrk="1" hangingPunct="1"/>
            <a:r>
              <a:rPr kumimoji="1" lang="en-US" altLang="zh-TW" sz="3000" dirty="0" err="1">
                <a:ea typeface="PMingLiU" pitchFamily="18" charset="-120"/>
              </a:rPr>
              <a:t>i</a:t>
            </a:r>
            <a:r>
              <a:rPr kumimoji="1" lang="en-US" altLang="zh-TW" sz="3000" i="0" baseline="30000" dirty="0" err="1">
                <a:ea typeface="PMingLiU" pitchFamily="18" charset="-120"/>
              </a:rPr>
              <a:t>-ème</a:t>
            </a:r>
            <a:r>
              <a:rPr kumimoji="1" lang="en-US" altLang="zh-TW" sz="3000" i="0" dirty="0">
                <a:ea typeface="PMingLiU" pitchFamily="18" charset="-120"/>
              </a:rPr>
              <a:t> </a:t>
            </a:r>
            <a:r>
              <a:rPr kumimoji="1" lang="en-US" altLang="zh-TW" sz="3000" i="0" dirty="0" err="1">
                <a:ea typeface="PMingLiU" pitchFamily="18" charset="-120"/>
              </a:rPr>
              <a:t>lettre</a:t>
            </a:r>
            <a:r>
              <a:rPr kumimoji="1" lang="en-US" altLang="zh-TW" sz="3000" i="0" dirty="0">
                <a:ea typeface="PMingLiU" pitchFamily="18" charset="-120"/>
              </a:rPr>
              <a:t> de w</a:t>
            </a:r>
          </a:p>
        </p:txBody>
      </p:sp>
      <p:sp>
        <p:nvSpPr>
          <p:cNvPr id="66567" name="Line 12"/>
          <p:cNvSpPr>
            <a:spLocks noChangeShapeType="1"/>
          </p:cNvSpPr>
          <p:nvPr/>
        </p:nvSpPr>
        <p:spPr bwMode="auto">
          <a:xfrm>
            <a:off x="1928735" y="3516835"/>
            <a:ext cx="0" cy="2286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fr-CA"/>
          </a:p>
        </p:txBody>
      </p:sp>
      <p:sp>
        <p:nvSpPr>
          <p:cNvPr id="66568" name="Line 13"/>
          <p:cNvSpPr>
            <a:spLocks noChangeShapeType="1"/>
          </p:cNvSpPr>
          <p:nvPr/>
        </p:nvSpPr>
        <p:spPr bwMode="auto">
          <a:xfrm>
            <a:off x="2133600" y="3505200"/>
            <a:ext cx="0" cy="2286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fr-CA"/>
          </a:p>
        </p:txBody>
      </p:sp>
      <p:sp>
        <p:nvSpPr>
          <p:cNvPr id="66569" name="Line 14"/>
          <p:cNvSpPr>
            <a:spLocks noChangeShapeType="1"/>
          </p:cNvSpPr>
          <p:nvPr/>
        </p:nvSpPr>
        <p:spPr bwMode="auto">
          <a:xfrm flipH="1">
            <a:off x="2286000" y="3505200"/>
            <a:ext cx="0" cy="2286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fr-CA"/>
          </a:p>
        </p:txBody>
      </p:sp>
      <p:sp>
        <p:nvSpPr>
          <p:cNvPr id="66570" name="Line 15"/>
          <p:cNvSpPr>
            <a:spLocks noChangeShapeType="1"/>
          </p:cNvSpPr>
          <p:nvPr/>
        </p:nvSpPr>
        <p:spPr bwMode="auto">
          <a:xfrm flipH="1">
            <a:off x="2438882" y="3505200"/>
            <a:ext cx="0" cy="2286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fr-CA"/>
          </a:p>
        </p:txBody>
      </p:sp>
      <p:sp>
        <p:nvSpPr>
          <p:cNvPr id="66571" name="Line 16"/>
          <p:cNvSpPr>
            <a:spLocks noChangeShapeType="1"/>
          </p:cNvSpPr>
          <p:nvPr/>
        </p:nvSpPr>
        <p:spPr bwMode="auto">
          <a:xfrm flipH="1">
            <a:off x="2635169" y="3516835"/>
            <a:ext cx="0" cy="2286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fr-CA"/>
          </a:p>
        </p:txBody>
      </p:sp>
      <p:sp>
        <p:nvSpPr>
          <p:cNvPr id="66572" name="Line 17"/>
          <p:cNvSpPr>
            <a:spLocks noChangeShapeType="1"/>
          </p:cNvSpPr>
          <p:nvPr/>
        </p:nvSpPr>
        <p:spPr bwMode="auto">
          <a:xfrm>
            <a:off x="2771800" y="3505200"/>
            <a:ext cx="0" cy="2286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fr-CA"/>
          </a:p>
        </p:txBody>
      </p:sp>
      <p:sp>
        <p:nvSpPr>
          <p:cNvPr id="66573" name="Line 18"/>
          <p:cNvSpPr>
            <a:spLocks noChangeShapeType="1"/>
          </p:cNvSpPr>
          <p:nvPr/>
        </p:nvSpPr>
        <p:spPr bwMode="auto">
          <a:xfrm flipH="1">
            <a:off x="2987824" y="3505200"/>
            <a:ext cx="0" cy="2286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fr-CA"/>
          </a:p>
        </p:txBody>
      </p:sp>
      <p:sp>
        <p:nvSpPr>
          <p:cNvPr id="66574" name="Text Box 20"/>
          <p:cNvSpPr txBox="1">
            <a:spLocks noChangeArrowheads="1"/>
          </p:cNvSpPr>
          <p:nvPr/>
        </p:nvSpPr>
        <p:spPr bwMode="auto">
          <a:xfrm>
            <a:off x="3794125" y="3041650"/>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endParaRPr kumimoji="1" lang="en-US" altLang="zh-TW" sz="2400" i="0">
              <a:latin typeface="Tahoma" pitchFamily="34" charset="0"/>
              <a:ea typeface="PMingLiU" pitchFamily="18" charset="-120"/>
            </a:endParaRPr>
          </a:p>
        </p:txBody>
      </p:sp>
      <p:sp>
        <p:nvSpPr>
          <p:cNvPr id="66575" name="Line 32"/>
          <p:cNvSpPr>
            <a:spLocks noChangeShapeType="1"/>
          </p:cNvSpPr>
          <p:nvPr/>
        </p:nvSpPr>
        <p:spPr bwMode="auto">
          <a:xfrm flipH="1">
            <a:off x="3113590" y="3494088"/>
            <a:ext cx="0" cy="2286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fr-CA"/>
          </a:p>
        </p:txBody>
      </p:sp>
      <p:sp>
        <p:nvSpPr>
          <p:cNvPr id="66576" name="Text Box 33"/>
          <p:cNvSpPr txBox="1">
            <a:spLocks noChangeArrowheads="1"/>
          </p:cNvSpPr>
          <p:nvPr/>
        </p:nvSpPr>
        <p:spPr bwMode="auto">
          <a:xfrm>
            <a:off x="457200" y="4190999"/>
            <a:ext cx="8686800" cy="20621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r>
              <a:rPr kumimoji="1" lang="en-US" altLang="zh-TW" sz="3000" i="0" dirty="0">
                <a:solidFill>
                  <a:srgbClr val="0070C0"/>
                </a:solidFill>
                <a:ea typeface="PMingLiU" pitchFamily="18" charset="-120"/>
              </a:rPr>
              <a:t>Dist. de Hamming:</a:t>
            </a:r>
          </a:p>
          <a:p>
            <a:pPr eaLnBrk="1" hangingPunct="1"/>
            <a:r>
              <a:rPr kumimoji="1" lang="en-US" altLang="zh-TW" sz="3000" i="0" dirty="0">
                <a:ea typeface="PMingLiU" pitchFamily="18" charset="-120"/>
              </a:rPr>
              <a:t>            </a:t>
            </a:r>
            <a:r>
              <a:rPr kumimoji="1" lang="en-US" altLang="zh-TW" sz="3200" i="0" dirty="0">
                <a:solidFill>
                  <a:srgbClr val="0070C0"/>
                </a:solidFill>
                <a:ea typeface="PMingLiU" pitchFamily="18" charset="-120"/>
              </a:rPr>
              <a:t>7</a:t>
            </a:r>
            <a:endParaRPr kumimoji="1" lang="en-US" altLang="zh-TW" i="0" dirty="0">
              <a:solidFill>
                <a:srgbClr val="0070C0"/>
              </a:solidFill>
              <a:ea typeface="PMingLiU" pitchFamily="18" charset="-120"/>
            </a:endParaRPr>
          </a:p>
          <a:p>
            <a:pPr eaLnBrk="1" hangingPunct="1"/>
            <a:r>
              <a:rPr kumimoji="1" lang="en-US" altLang="zh-TW" sz="2400" i="0" dirty="0" err="1">
                <a:ea typeface="PMingLiU" pitchFamily="18" charset="-120"/>
              </a:rPr>
              <a:t>Calculer</a:t>
            </a:r>
            <a:r>
              <a:rPr kumimoji="1" lang="en-US" altLang="zh-TW" sz="2400" i="0" dirty="0">
                <a:ea typeface="PMingLiU" pitchFamily="18" charset="-120"/>
              </a:rPr>
              <a:t> distance de </a:t>
            </a:r>
          </a:p>
          <a:p>
            <a:pPr eaLnBrk="1" hangingPunct="1"/>
            <a:r>
              <a:rPr kumimoji="1" lang="en-US" altLang="zh-TW" sz="2400" i="0" dirty="0">
                <a:ea typeface="PMingLiU" pitchFamily="18" charset="-120"/>
              </a:rPr>
              <a:t>Hamming : </a:t>
            </a:r>
            <a:r>
              <a:rPr kumimoji="1" lang="en-US" altLang="zh-TW" sz="2400" b="1" i="0" dirty="0">
                <a:ea typeface="PMingLiU" pitchFamily="18" charset="-120"/>
              </a:rPr>
              <a:t>Trivial</a:t>
            </a:r>
            <a:r>
              <a:rPr kumimoji="1" lang="en-US" altLang="zh-TW" sz="2400" i="0" dirty="0">
                <a:ea typeface="PMingLiU" pitchFamily="18" charset="-120"/>
              </a:rPr>
              <a:t>.</a:t>
            </a:r>
            <a:r>
              <a:rPr kumimoji="1" lang="en-US" altLang="zh-TW" i="0" dirty="0">
                <a:ea typeface="PMingLiU" pitchFamily="18" charset="-120"/>
              </a:rPr>
              <a:t> </a:t>
            </a:r>
          </a:p>
          <a:p>
            <a:pPr eaLnBrk="1" hangingPunct="1"/>
            <a:r>
              <a:rPr kumimoji="1" lang="en-US" altLang="zh-TW" i="0" dirty="0">
                <a:ea typeface="PMingLiU" pitchFamily="18" charset="-120"/>
              </a:rPr>
              <a:t>               </a:t>
            </a:r>
          </a:p>
        </p:txBody>
      </p:sp>
    </p:spTree>
    <p:extLst>
      <p:ext uri="{BB962C8B-B14F-4D97-AF65-F5344CB8AC3E}">
        <p14:creationId xmlns:p14="http://schemas.microsoft.com/office/powerpoint/2010/main" val="498002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9" name="Text Box 5"/>
          <p:cNvSpPr txBox="1">
            <a:spLocks noChangeArrowheads="1"/>
          </p:cNvSpPr>
          <p:nvPr/>
        </p:nvSpPr>
        <p:spPr bwMode="auto">
          <a:xfrm>
            <a:off x="457200" y="4191000"/>
            <a:ext cx="8686800" cy="17851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r>
              <a:rPr kumimoji="1" lang="en-US" altLang="zh-TW" sz="3000" i="0" dirty="0">
                <a:solidFill>
                  <a:srgbClr val="0070C0"/>
                </a:solidFill>
                <a:ea typeface="PMingLiU" pitchFamily="18" charset="-120"/>
              </a:rPr>
              <a:t>Dist. de Hamming:                    </a:t>
            </a:r>
            <a:r>
              <a:rPr kumimoji="1" lang="en-US" altLang="zh-TW" sz="3000" i="0" dirty="0">
                <a:solidFill>
                  <a:srgbClr val="C00000"/>
                </a:solidFill>
                <a:ea typeface="PMingLiU" pitchFamily="18" charset="-120"/>
              </a:rPr>
              <a:t>Distance </a:t>
            </a:r>
            <a:r>
              <a:rPr kumimoji="1" lang="en-US" altLang="zh-TW" sz="3000" i="0" dirty="0" err="1">
                <a:solidFill>
                  <a:srgbClr val="C00000"/>
                </a:solidFill>
                <a:ea typeface="PMingLiU" pitchFamily="18" charset="-120"/>
              </a:rPr>
              <a:t>d’Édition</a:t>
            </a:r>
            <a:r>
              <a:rPr kumimoji="1" lang="en-US" altLang="zh-TW" sz="3000" i="0" dirty="0">
                <a:ea typeface="PMingLiU" pitchFamily="18" charset="-120"/>
              </a:rPr>
              <a:t>: </a:t>
            </a:r>
          </a:p>
          <a:p>
            <a:pPr eaLnBrk="1" hangingPunct="1"/>
            <a:r>
              <a:rPr kumimoji="1" lang="en-US" altLang="zh-TW" sz="3200" i="0" dirty="0">
                <a:solidFill>
                  <a:srgbClr val="0070C0"/>
                </a:solidFill>
                <a:ea typeface="PMingLiU" pitchFamily="18" charset="-120"/>
              </a:rPr>
              <a:t>           7</a:t>
            </a:r>
            <a:r>
              <a:rPr kumimoji="1" lang="en-US" altLang="zh-TW" sz="3000" i="0" dirty="0">
                <a:ea typeface="PMingLiU" pitchFamily="18" charset="-120"/>
              </a:rPr>
              <a:t>                               </a:t>
            </a:r>
            <a:r>
              <a:rPr kumimoji="1" lang="en-US" altLang="zh-TW" sz="3200" dirty="0">
                <a:ea typeface="PMingLiU" pitchFamily="18" charset="-120"/>
              </a:rPr>
              <a:t>                </a:t>
            </a:r>
            <a:r>
              <a:rPr kumimoji="1" lang="en-US" altLang="zh-TW" sz="3200" i="0" dirty="0">
                <a:solidFill>
                  <a:srgbClr val="C00000"/>
                </a:solidFill>
                <a:ea typeface="PMingLiU" pitchFamily="18" charset="-120"/>
              </a:rPr>
              <a:t>3</a:t>
            </a:r>
            <a:r>
              <a:rPr kumimoji="1" lang="en-US" altLang="zh-TW" dirty="0">
                <a:ea typeface="PMingLiU" pitchFamily="18" charset="-120"/>
              </a:rPr>
              <a:t> </a:t>
            </a:r>
            <a:endParaRPr kumimoji="1" lang="en-US" altLang="zh-TW" sz="3000" i="0" dirty="0">
              <a:ea typeface="PMingLiU" pitchFamily="18" charset="-120"/>
            </a:endParaRPr>
          </a:p>
          <a:p>
            <a:pPr eaLnBrk="1" hangingPunct="1"/>
            <a:r>
              <a:rPr kumimoji="1" lang="en-US" altLang="zh-TW" sz="2400" i="0" dirty="0" err="1">
                <a:ea typeface="PMingLiU" pitchFamily="18" charset="-120"/>
              </a:rPr>
              <a:t>Calculer</a:t>
            </a:r>
            <a:r>
              <a:rPr kumimoji="1" lang="en-US" altLang="zh-TW" sz="2400" i="0" dirty="0">
                <a:ea typeface="PMingLiU" pitchFamily="18" charset="-120"/>
              </a:rPr>
              <a:t> Hamming distance                 </a:t>
            </a:r>
            <a:r>
              <a:rPr kumimoji="1" lang="en-US" altLang="zh-TW" sz="2400" i="0" dirty="0" err="1">
                <a:ea typeface="PMingLiU" pitchFamily="18" charset="-120"/>
              </a:rPr>
              <a:t>Calculer</a:t>
            </a:r>
            <a:r>
              <a:rPr kumimoji="1" lang="en-US" altLang="zh-TW" sz="2400" i="0" dirty="0">
                <a:ea typeface="PMingLiU" pitchFamily="18" charset="-120"/>
              </a:rPr>
              <a:t> dist. </a:t>
            </a:r>
            <a:r>
              <a:rPr kumimoji="1" lang="en-US" altLang="zh-TW" sz="2400" i="0" dirty="0" err="1">
                <a:ea typeface="PMingLiU" pitchFamily="18" charset="-120"/>
              </a:rPr>
              <a:t>d’édition</a:t>
            </a:r>
            <a:endParaRPr kumimoji="1" lang="en-US" altLang="zh-TW" sz="2400" i="0" dirty="0">
              <a:ea typeface="PMingLiU" pitchFamily="18" charset="-120"/>
            </a:endParaRPr>
          </a:p>
          <a:p>
            <a:pPr eaLnBrk="1" hangingPunct="1"/>
            <a:r>
              <a:rPr kumimoji="1" lang="en-US" altLang="zh-TW" sz="2400" i="0" dirty="0">
                <a:ea typeface="PMingLiU" pitchFamily="18" charset="-120"/>
              </a:rPr>
              <a:t>           </a:t>
            </a:r>
            <a:r>
              <a:rPr kumimoji="1" lang="en-US" altLang="zh-TW" sz="2400" i="0" dirty="0" err="1">
                <a:ea typeface="PMingLiU" pitchFamily="18" charset="-120"/>
              </a:rPr>
              <a:t>tâche</a:t>
            </a:r>
            <a:r>
              <a:rPr kumimoji="1" lang="en-US" altLang="zh-TW" sz="2400" i="0" dirty="0">
                <a:ea typeface="PMingLiU" pitchFamily="18" charset="-120"/>
              </a:rPr>
              <a:t>: </a:t>
            </a:r>
            <a:r>
              <a:rPr kumimoji="1" lang="en-US" altLang="zh-TW" sz="2400" b="1" i="0" dirty="0" err="1">
                <a:ea typeface="PMingLiU" pitchFamily="18" charset="-120"/>
              </a:rPr>
              <a:t>Triviale</a:t>
            </a:r>
            <a:r>
              <a:rPr kumimoji="1" lang="en-US" altLang="zh-TW" sz="2400" b="1" i="0" dirty="0">
                <a:ea typeface="PMingLiU" pitchFamily="18" charset="-120"/>
              </a:rPr>
              <a:t> </a:t>
            </a:r>
            <a:r>
              <a:rPr kumimoji="1" lang="en-US" altLang="zh-TW" sz="2400" i="0" dirty="0">
                <a:ea typeface="PMingLiU" pitchFamily="18" charset="-120"/>
              </a:rPr>
              <a:t>                              </a:t>
            </a:r>
            <a:r>
              <a:rPr kumimoji="1" lang="en-US" altLang="zh-TW" sz="2400" i="0" dirty="0" err="1">
                <a:ea typeface="PMingLiU" pitchFamily="18" charset="-120"/>
              </a:rPr>
              <a:t>tâche</a:t>
            </a:r>
            <a:r>
              <a:rPr kumimoji="1" lang="en-US" altLang="zh-TW" sz="2400" i="0" dirty="0">
                <a:ea typeface="PMingLiU" pitchFamily="18" charset="-120"/>
              </a:rPr>
              <a:t> </a:t>
            </a:r>
            <a:r>
              <a:rPr kumimoji="1" lang="en-US" altLang="zh-TW" sz="2400" b="1" i="0" dirty="0">
                <a:ea typeface="PMingLiU" pitchFamily="18" charset="-120"/>
              </a:rPr>
              <a:t>non-</a:t>
            </a:r>
            <a:r>
              <a:rPr kumimoji="1" lang="en-US" altLang="zh-TW" sz="2400" b="1" i="0" dirty="0" err="1">
                <a:ea typeface="PMingLiU" pitchFamily="18" charset="-120"/>
              </a:rPr>
              <a:t>triviale</a:t>
            </a:r>
            <a:endParaRPr kumimoji="1" lang="en-US" altLang="zh-TW" sz="2400" b="1" i="0" dirty="0">
              <a:ea typeface="PMingLiU" pitchFamily="18" charset="-120"/>
            </a:endParaRPr>
          </a:p>
        </p:txBody>
      </p:sp>
      <p:sp>
        <p:nvSpPr>
          <p:cNvPr id="181262" name="Line 14"/>
          <p:cNvSpPr>
            <a:spLocks noChangeShapeType="1"/>
          </p:cNvSpPr>
          <p:nvPr/>
        </p:nvSpPr>
        <p:spPr bwMode="auto">
          <a:xfrm>
            <a:off x="3553429" y="3576576"/>
            <a:ext cx="2170700" cy="35045"/>
          </a:xfrm>
          <a:prstGeom prst="line">
            <a:avLst/>
          </a:prstGeom>
          <a:noFill/>
          <a:ln w="38100">
            <a:solidFill>
              <a:schemeClr val="tx1"/>
            </a:solidFill>
            <a:prstDash val="dash"/>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fr-CA"/>
          </a:p>
        </p:txBody>
      </p:sp>
      <p:sp>
        <p:nvSpPr>
          <p:cNvPr id="67598" name="Text Box 15"/>
          <p:cNvSpPr txBox="1">
            <a:spLocks noChangeArrowheads="1"/>
          </p:cNvSpPr>
          <p:nvPr/>
        </p:nvSpPr>
        <p:spPr bwMode="auto">
          <a:xfrm>
            <a:off x="3794125" y="3041650"/>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endParaRPr kumimoji="1" lang="en-US" altLang="zh-TW" sz="2400" i="0">
              <a:latin typeface="Tahoma" pitchFamily="34" charset="0"/>
              <a:ea typeface="PMingLiU" pitchFamily="18" charset="-120"/>
            </a:endParaRPr>
          </a:p>
        </p:txBody>
      </p:sp>
      <p:sp>
        <p:nvSpPr>
          <p:cNvPr id="67599" name="Text Box 16"/>
          <p:cNvSpPr txBox="1">
            <a:spLocks noChangeArrowheads="1"/>
          </p:cNvSpPr>
          <p:nvPr/>
        </p:nvSpPr>
        <p:spPr bwMode="auto">
          <a:xfrm>
            <a:off x="5927725" y="3690938"/>
            <a:ext cx="25304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r>
              <a:rPr kumimoji="1" lang="en-US" altLang="zh-TW" sz="2400" b="1" i="0" dirty="0">
                <a:latin typeface="Times New Roman" pitchFamily="18" charset="0"/>
                <a:ea typeface="PMingLiU" pitchFamily="18" charset="-120"/>
              </a:rPr>
              <a:t>W</a:t>
            </a:r>
            <a:r>
              <a:rPr kumimoji="1" lang="en-US" altLang="zh-TW" sz="2400" i="0" dirty="0">
                <a:latin typeface="Tahoma" pitchFamily="34" charset="0"/>
                <a:ea typeface="PMingLiU" pitchFamily="18" charset="-120"/>
              </a:rPr>
              <a:t> = T</a:t>
            </a:r>
            <a:r>
              <a:rPr kumimoji="1" lang="en-US" altLang="zh-TW" sz="2400" i="0" dirty="0">
                <a:solidFill>
                  <a:srgbClr val="0070C0"/>
                </a:solidFill>
                <a:latin typeface="Tahoma" pitchFamily="34" charset="0"/>
                <a:ea typeface="PMingLiU" pitchFamily="18" charset="-120"/>
              </a:rPr>
              <a:t>ATA</a:t>
            </a:r>
            <a:r>
              <a:rPr kumimoji="1" lang="en-US" altLang="zh-TW" sz="2400" i="0" dirty="0">
                <a:latin typeface="Tahoma" pitchFamily="34" charset="0"/>
                <a:ea typeface="PMingLiU" pitchFamily="18" charset="-120"/>
              </a:rPr>
              <a:t>T</a:t>
            </a:r>
            <a:r>
              <a:rPr kumimoji="1" lang="en-US" altLang="zh-TW" sz="2400" i="0" dirty="0">
                <a:solidFill>
                  <a:srgbClr val="0070C0"/>
                </a:solidFill>
                <a:latin typeface="Tahoma" pitchFamily="34" charset="0"/>
                <a:ea typeface="PMingLiU" pitchFamily="18" charset="-120"/>
              </a:rPr>
              <a:t>ATA</a:t>
            </a:r>
            <a:r>
              <a:rPr kumimoji="1" lang="en-US" altLang="zh-TW" sz="2400" i="0" dirty="0">
                <a:solidFill>
                  <a:schemeClr val="hlink"/>
                </a:solidFill>
                <a:latin typeface="Tahoma" pitchFamily="34" charset="0"/>
                <a:ea typeface="PMingLiU" pitchFamily="18" charset="-120"/>
              </a:rPr>
              <a:t> </a:t>
            </a:r>
            <a:r>
              <a:rPr kumimoji="1" lang="en-US" altLang="zh-TW" sz="2400" i="0" dirty="0">
                <a:latin typeface="Tahoma" pitchFamily="34" charset="0"/>
                <a:ea typeface="PMingLiU" pitchFamily="18" charset="-120"/>
              </a:rPr>
              <a:t>-</a:t>
            </a:r>
            <a:endParaRPr kumimoji="1" lang="en-US" altLang="zh-TW" sz="2400" i="0" dirty="0">
              <a:latin typeface="Brush Script MT" pitchFamily="66" charset="0"/>
              <a:ea typeface="PMingLiU" pitchFamily="18" charset="-120"/>
            </a:endParaRPr>
          </a:p>
        </p:txBody>
      </p:sp>
      <p:sp>
        <p:nvSpPr>
          <p:cNvPr id="67600" name="Line 17"/>
          <p:cNvSpPr>
            <a:spLocks noChangeShapeType="1"/>
          </p:cNvSpPr>
          <p:nvPr/>
        </p:nvSpPr>
        <p:spPr bwMode="auto">
          <a:xfrm>
            <a:off x="7010400" y="3455988"/>
            <a:ext cx="0" cy="304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fr-CA"/>
          </a:p>
        </p:txBody>
      </p:sp>
      <p:sp>
        <p:nvSpPr>
          <p:cNvPr id="67601" name="Line 18"/>
          <p:cNvSpPr>
            <a:spLocks noChangeShapeType="1"/>
          </p:cNvSpPr>
          <p:nvPr/>
        </p:nvSpPr>
        <p:spPr bwMode="auto">
          <a:xfrm>
            <a:off x="7162800" y="3455988"/>
            <a:ext cx="0" cy="304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fr-CA"/>
          </a:p>
        </p:txBody>
      </p:sp>
      <p:sp>
        <p:nvSpPr>
          <p:cNvPr id="67602" name="Line 19"/>
          <p:cNvSpPr>
            <a:spLocks noChangeShapeType="1"/>
          </p:cNvSpPr>
          <p:nvPr/>
        </p:nvSpPr>
        <p:spPr bwMode="auto">
          <a:xfrm>
            <a:off x="7315200" y="3455988"/>
            <a:ext cx="0" cy="304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fr-CA"/>
          </a:p>
        </p:txBody>
      </p:sp>
      <p:sp>
        <p:nvSpPr>
          <p:cNvPr id="67603" name="Line 20"/>
          <p:cNvSpPr>
            <a:spLocks noChangeShapeType="1"/>
          </p:cNvSpPr>
          <p:nvPr/>
        </p:nvSpPr>
        <p:spPr bwMode="auto">
          <a:xfrm>
            <a:off x="7529332" y="3467100"/>
            <a:ext cx="0" cy="304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fr-CA"/>
          </a:p>
        </p:txBody>
      </p:sp>
      <p:sp>
        <p:nvSpPr>
          <p:cNvPr id="67604" name="Line 21"/>
          <p:cNvSpPr>
            <a:spLocks noChangeShapeType="1"/>
          </p:cNvSpPr>
          <p:nvPr/>
        </p:nvSpPr>
        <p:spPr bwMode="auto">
          <a:xfrm>
            <a:off x="7696200" y="3455988"/>
            <a:ext cx="0" cy="304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fr-CA"/>
          </a:p>
        </p:txBody>
      </p:sp>
      <p:sp>
        <p:nvSpPr>
          <p:cNvPr id="67605" name="Line 22"/>
          <p:cNvSpPr>
            <a:spLocks noChangeShapeType="1"/>
          </p:cNvSpPr>
          <p:nvPr/>
        </p:nvSpPr>
        <p:spPr bwMode="auto">
          <a:xfrm>
            <a:off x="7812360" y="3455988"/>
            <a:ext cx="0" cy="304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fr-CA"/>
          </a:p>
        </p:txBody>
      </p:sp>
      <p:sp>
        <p:nvSpPr>
          <p:cNvPr id="67606" name="Line 23"/>
          <p:cNvSpPr>
            <a:spLocks noChangeShapeType="1"/>
          </p:cNvSpPr>
          <p:nvPr/>
        </p:nvSpPr>
        <p:spPr bwMode="auto">
          <a:xfrm>
            <a:off x="7960944" y="3467100"/>
            <a:ext cx="0" cy="3048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fr-CA"/>
          </a:p>
        </p:txBody>
      </p:sp>
      <p:sp>
        <p:nvSpPr>
          <p:cNvPr id="181272" name="Text Box 24"/>
          <p:cNvSpPr txBox="1">
            <a:spLocks noChangeArrowheads="1"/>
          </p:cNvSpPr>
          <p:nvPr/>
        </p:nvSpPr>
        <p:spPr bwMode="auto">
          <a:xfrm>
            <a:off x="3717925" y="3211513"/>
            <a:ext cx="1591013"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r>
              <a:rPr kumimoji="1" lang="en-US" altLang="zh-TW" sz="2000" i="0" dirty="0">
                <a:latin typeface="Tahoma" pitchFamily="34" charset="0"/>
                <a:ea typeface="PMingLiU" pitchFamily="18" charset="-120"/>
              </a:rPr>
              <a:t>Un </a:t>
            </a:r>
            <a:r>
              <a:rPr kumimoji="1" lang="en-US" altLang="zh-TW" sz="2000" i="0" dirty="0" err="1">
                <a:latin typeface="Tahoma" pitchFamily="34" charset="0"/>
                <a:ea typeface="PMingLiU" pitchFamily="18" charset="-120"/>
              </a:rPr>
              <a:t>seul</a:t>
            </a:r>
            <a:r>
              <a:rPr kumimoji="1" lang="en-US" altLang="zh-TW" sz="2000" i="0" dirty="0">
                <a:latin typeface="Tahoma" pitchFamily="34" charset="0"/>
                <a:ea typeface="PMingLiU" pitchFamily="18" charset="-120"/>
              </a:rPr>
              <a:t> shift</a:t>
            </a:r>
          </a:p>
        </p:txBody>
      </p:sp>
      <p:sp>
        <p:nvSpPr>
          <p:cNvPr id="181273" name="Text Box 25"/>
          <p:cNvSpPr txBox="1">
            <a:spLocks noChangeArrowheads="1"/>
          </p:cNvSpPr>
          <p:nvPr/>
        </p:nvSpPr>
        <p:spPr bwMode="auto">
          <a:xfrm>
            <a:off x="3652235" y="3592513"/>
            <a:ext cx="1861663"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r>
              <a:rPr kumimoji="1" lang="en-US" altLang="zh-TW" sz="2000" i="0" dirty="0">
                <a:latin typeface="Tahoma" pitchFamily="34" charset="0"/>
                <a:ea typeface="PMingLiU" pitchFamily="18" charset="-120"/>
              </a:rPr>
              <a:t>et tout </a:t>
            </a:r>
            <a:r>
              <a:rPr kumimoji="1" lang="en-US" altLang="zh-TW" sz="2000" i="0" dirty="0" err="1">
                <a:latin typeface="Tahoma" pitchFamily="34" charset="0"/>
                <a:ea typeface="PMingLiU" pitchFamily="18" charset="-120"/>
              </a:rPr>
              <a:t>s’aligne</a:t>
            </a:r>
            <a:endParaRPr kumimoji="1" lang="en-US" altLang="zh-TW" sz="2000" i="0" dirty="0">
              <a:latin typeface="Tahoma" pitchFamily="34" charset="0"/>
              <a:ea typeface="PMingLiU" pitchFamily="18" charset="-120"/>
            </a:endParaRPr>
          </a:p>
        </p:txBody>
      </p:sp>
      <p:sp>
        <p:nvSpPr>
          <p:cNvPr id="67609" name="Text Box 26"/>
          <p:cNvSpPr txBox="1">
            <a:spLocks noChangeArrowheads="1"/>
          </p:cNvSpPr>
          <p:nvPr/>
        </p:nvSpPr>
        <p:spPr bwMode="auto">
          <a:xfrm>
            <a:off x="5867400" y="3074988"/>
            <a:ext cx="2590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r>
              <a:rPr kumimoji="1" lang="en-US" altLang="zh-TW" sz="2400" b="1" i="0" dirty="0">
                <a:latin typeface="Times New Roman" pitchFamily="18" charset="0"/>
                <a:ea typeface="PMingLiU" pitchFamily="18" charset="-120"/>
              </a:rPr>
              <a:t>V</a:t>
            </a:r>
            <a:r>
              <a:rPr kumimoji="1" lang="en-US" altLang="zh-TW" sz="2400" i="0" dirty="0">
                <a:latin typeface="Tahoma" pitchFamily="34" charset="0"/>
                <a:ea typeface="PMingLiU" pitchFamily="18" charset="-120"/>
              </a:rPr>
              <a:t>  = - </a:t>
            </a:r>
            <a:r>
              <a:rPr kumimoji="1" lang="en-US" altLang="zh-TW" sz="2400" i="0" dirty="0">
                <a:solidFill>
                  <a:srgbClr val="0070C0"/>
                </a:solidFill>
                <a:latin typeface="Tahoma" pitchFamily="34" charset="0"/>
                <a:ea typeface="PMingLiU" pitchFamily="18" charset="-120"/>
              </a:rPr>
              <a:t>ATA</a:t>
            </a:r>
            <a:r>
              <a:rPr kumimoji="1" lang="en-US" altLang="zh-TW" sz="2400" i="0" dirty="0">
                <a:latin typeface="Tahoma" pitchFamily="34" charset="0"/>
                <a:ea typeface="PMingLiU" pitchFamily="18" charset="-120"/>
              </a:rPr>
              <a:t>A</a:t>
            </a:r>
            <a:r>
              <a:rPr kumimoji="1" lang="en-US" altLang="zh-TW" sz="2400" i="0" dirty="0">
                <a:solidFill>
                  <a:srgbClr val="0070C0"/>
                </a:solidFill>
                <a:latin typeface="Tahoma" pitchFamily="34" charset="0"/>
                <a:ea typeface="PMingLiU" pitchFamily="18" charset="-120"/>
              </a:rPr>
              <a:t>ATA</a:t>
            </a:r>
            <a:r>
              <a:rPr kumimoji="1" lang="en-US" altLang="zh-TW" sz="2400" i="0" dirty="0">
                <a:latin typeface="Tahoma" pitchFamily="34" charset="0"/>
                <a:ea typeface="PMingLiU" pitchFamily="18" charset="-120"/>
              </a:rPr>
              <a:t>T</a:t>
            </a:r>
            <a:endParaRPr kumimoji="1" lang="en-US" altLang="zh-TW" sz="2400" i="0" dirty="0">
              <a:latin typeface="Brush Script MT" pitchFamily="66" charset="0"/>
              <a:ea typeface="PMingLiU" pitchFamily="18" charset="-120"/>
            </a:endParaRPr>
          </a:p>
        </p:txBody>
      </p:sp>
      <p:sp>
        <p:nvSpPr>
          <p:cNvPr id="67612" name="Text Box 29"/>
          <p:cNvSpPr txBox="1">
            <a:spLocks noChangeArrowheads="1"/>
          </p:cNvSpPr>
          <p:nvPr/>
        </p:nvSpPr>
        <p:spPr bwMode="auto">
          <a:xfrm>
            <a:off x="5562600" y="1219200"/>
            <a:ext cx="3581400" cy="1920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r>
              <a:rPr kumimoji="1" lang="en-US" altLang="zh-TW" sz="3000" i="0" dirty="0">
                <a:ea typeface="PMingLiU" pitchFamily="18" charset="-120"/>
              </a:rPr>
              <a:t>Dist. </a:t>
            </a:r>
            <a:r>
              <a:rPr kumimoji="1" lang="en-US" altLang="zh-TW" sz="3000" i="0" dirty="0" err="1">
                <a:ea typeface="PMingLiU" pitchFamily="18" charset="-120"/>
              </a:rPr>
              <a:t>d’édition</a:t>
            </a:r>
            <a:endParaRPr kumimoji="1" lang="en-US" altLang="zh-TW" sz="3000" i="0" dirty="0">
              <a:ea typeface="PMingLiU" pitchFamily="18" charset="-120"/>
            </a:endParaRPr>
          </a:p>
          <a:p>
            <a:pPr eaLnBrk="1" hangingPunct="1"/>
            <a:r>
              <a:rPr kumimoji="1" lang="en-US" altLang="zh-TW" sz="3000" i="0" dirty="0" err="1">
                <a:ea typeface="PMingLiU" pitchFamily="18" charset="-120"/>
              </a:rPr>
              <a:t>peut</a:t>
            </a:r>
            <a:r>
              <a:rPr kumimoji="1" lang="en-US" altLang="zh-TW" sz="3000" i="0" dirty="0">
                <a:ea typeface="PMingLiU" pitchFamily="18" charset="-120"/>
              </a:rPr>
              <a:t> comparer</a:t>
            </a:r>
            <a:r>
              <a:rPr kumimoji="1" lang="en-US" altLang="zh-TW" sz="3000" b="1" dirty="0">
                <a:ea typeface="PMingLiU" pitchFamily="18" charset="-120"/>
              </a:rPr>
              <a:t> </a:t>
            </a:r>
          </a:p>
          <a:p>
            <a:pPr eaLnBrk="1" hangingPunct="1"/>
            <a:r>
              <a:rPr kumimoji="1" lang="en-US" altLang="zh-TW" sz="3000" b="1" dirty="0">
                <a:solidFill>
                  <a:srgbClr val="FF0000"/>
                </a:solidFill>
                <a:ea typeface="PMingLiU" pitchFamily="18" charset="-120"/>
              </a:rPr>
              <a:t> </a:t>
            </a:r>
            <a:r>
              <a:rPr kumimoji="1" lang="en-US" altLang="zh-TW" sz="3000" dirty="0" err="1">
                <a:ea typeface="PMingLiU" pitchFamily="18" charset="-120"/>
              </a:rPr>
              <a:t>i</a:t>
            </a:r>
            <a:r>
              <a:rPr kumimoji="1" lang="en-US" altLang="zh-TW" sz="3000" i="0" baseline="30000" dirty="0" err="1">
                <a:ea typeface="PMingLiU" pitchFamily="18" charset="-120"/>
              </a:rPr>
              <a:t>-ème</a:t>
            </a:r>
            <a:r>
              <a:rPr kumimoji="1" lang="en-US" altLang="zh-TW" sz="3000" i="0" dirty="0">
                <a:ea typeface="PMingLiU" pitchFamily="18" charset="-120"/>
              </a:rPr>
              <a:t> </a:t>
            </a:r>
            <a:r>
              <a:rPr kumimoji="1" lang="en-US" altLang="zh-TW" sz="3000" i="0" dirty="0" err="1">
                <a:ea typeface="PMingLiU" pitchFamily="18" charset="-120"/>
              </a:rPr>
              <a:t>lettre</a:t>
            </a:r>
            <a:r>
              <a:rPr kumimoji="1" lang="en-US" altLang="zh-TW" sz="3000" i="0" dirty="0">
                <a:ea typeface="PMingLiU" pitchFamily="18" charset="-120"/>
              </a:rPr>
              <a:t> of v  et</a:t>
            </a:r>
          </a:p>
          <a:p>
            <a:pPr eaLnBrk="1" hangingPunct="1"/>
            <a:r>
              <a:rPr kumimoji="1" lang="en-US" altLang="zh-TW" sz="3000" i="0" dirty="0">
                <a:ea typeface="PMingLiU" pitchFamily="18" charset="-120"/>
              </a:rPr>
              <a:t> </a:t>
            </a:r>
            <a:r>
              <a:rPr kumimoji="1" lang="en-US" altLang="zh-TW" sz="3000" dirty="0">
                <a:ea typeface="PMingLiU" pitchFamily="18" charset="-120"/>
              </a:rPr>
              <a:t>j</a:t>
            </a:r>
            <a:r>
              <a:rPr kumimoji="1" lang="en-US" altLang="zh-TW" sz="3000" i="0" baseline="30000" dirty="0">
                <a:ea typeface="PMingLiU" pitchFamily="18" charset="-120"/>
              </a:rPr>
              <a:t>-</a:t>
            </a:r>
            <a:r>
              <a:rPr kumimoji="1" lang="en-US" altLang="zh-TW" sz="3000" i="0" baseline="30000" dirty="0" err="1">
                <a:ea typeface="PMingLiU" pitchFamily="18" charset="-120"/>
              </a:rPr>
              <a:t>ème</a:t>
            </a:r>
            <a:r>
              <a:rPr kumimoji="1" lang="en-US" altLang="zh-TW" sz="3000" i="0" dirty="0">
                <a:ea typeface="PMingLiU" pitchFamily="18" charset="-120"/>
              </a:rPr>
              <a:t> </a:t>
            </a:r>
            <a:r>
              <a:rPr kumimoji="1" lang="en-US" altLang="zh-TW" sz="3000" i="0" dirty="0" err="1">
                <a:ea typeface="PMingLiU" pitchFamily="18" charset="-120"/>
              </a:rPr>
              <a:t>lettre</a:t>
            </a:r>
            <a:r>
              <a:rPr kumimoji="1" lang="en-US" altLang="zh-TW" sz="3000" i="0" dirty="0">
                <a:ea typeface="PMingLiU" pitchFamily="18" charset="-120"/>
              </a:rPr>
              <a:t> de w</a:t>
            </a:r>
          </a:p>
        </p:txBody>
      </p:sp>
      <p:sp>
        <p:nvSpPr>
          <p:cNvPr id="30" name="Rectangle 7"/>
          <p:cNvSpPr txBox="1">
            <a:spLocks noChangeArrowheads="1"/>
          </p:cNvSpPr>
          <p:nvPr/>
        </p:nvSpPr>
        <p:spPr>
          <a:xfrm>
            <a:off x="469232" y="332656"/>
            <a:ext cx="8229600" cy="1139825"/>
          </a:xfrm>
          <a:prstGeom prst="rect">
            <a:avLst/>
          </a:prstGeom>
          <a:noFill/>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fr-FR" sz="3800" dirty="0"/>
              <a:t>Distance </a:t>
            </a:r>
            <a:r>
              <a:rPr lang="en-US" altLang="fr-FR" sz="3800" dirty="0" err="1"/>
              <a:t>d’édition</a:t>
            </a:r>
            <a:r>
              <a:rPr lang="en-US" altLang="fr-FR" sz="3800" dirty="0"/>
              <a:t> versus Hamming</a:t>
            </a:r>
            <a:endParaRPr lang="en-US" altLang="fr-FR" sz="2200" dirty="0"/>
          </a:p>
        </p:txBody>
      </p:sp>
      <p:sp>
        <p:nvSpPr>
          <p:cNvPr id="29" name="Text Box 11"/>
          <p:cNvSpPr txBox="1">
            <a:spLocks noChangeArrowheads="1"/>
          </p:cNvSpPr>
          <p:nvPr/>
        </p:nvSpPr>
        <p:spPr bwMode="auto">
          <a:xfrm>
            <a:off x="609600" y="1295400"/>
            <a:ext cx="3771900"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r>
              <a:rPr kumimoji="1" lang="en-US" altLang="zh-TW" sz="3000" i="0" dirty="0">
                <a:ea typeface="PMingLiU" pitchFamily="18" charset="-120"/>
              </a:rPr>
              <a:t>Dist. de Hamming</a:t>
            </a:r>
          </a:p>
          <a:p>
            <a:pPr eaLnBrk="1" hangingPunct="1"/>
            <a:r>
              <a:rPr kumimoji="1" lang="en-US" altLang="zh-TW" sz="3000" i="0" dirty="0">
                <a:ea typeface="PMingLiU" pitchFamily="18" charset="-120"/>
              </a:rPr>
              <a:t>compare </a:t>
            </a:r>
            <a:r>
              <a:rPr kumimoji="1" lang="en-US" altLang="zh-TW" sz="3000" i="0" dirty="0" err="1">
                <a:ea typeface="PMingLiU" pitchFamily="18" charset="-120"/>
              </a:rPr>
              <a:t>toujours</a:t>
            </a:r>
            <a:endParaRPr kumimoji="1" lang="en-US" altLang="zh-TW" sz="3000" b="1" dirty="0">
              <a:ea typeface="PMingLiU" pitchFamily="18" charset="-120"/>
            </a:endParaRPr>
          </a:p>
          <a:p>
            <a:pPr eaLnBrk="1" hangingPunct="1"/>
            <a:r>
              <a:rPr kumimoji="1" lang="en-US" altLang="zh-TW" sz="3000" b="1" dirty="0">
                <a:solidFill>
                  <a:srgbClr val="FF0000"/>
                </a:solidFill>
                <a:ea typeface="PMingLiU" pitchFamily="18" charset="-120"/>
              </a:rPr>
              <a:t> </a:t>
            </a:r>
            <a:r>
              <a:rPr kumimoji="1" lang="en-US" altLang="zh-TW" sz="3000" dirty="0" err="1">
                <a:ea typeface="PMingLiU" pitchFamily="18" charset="-120"/>
              </a:rPr>
              <a:t>i</a:t>
            </a:r>
            <a:r>
              <a:rPr kumimoji="1" lang="en-US" altLang="zh-TW" sz="3000" i="0" baseline="30000" dirty="0" err="1">
                <a:ea typeface="PMingLiU" pitchFamily="18" charset="-120"/>
              </a:rPr>
              <a:t>-ème</a:t>
            </a:r>
            <a:r>
              <a:rPr kumimoji="1" lang="en-US" altLang="zh-TW" sz="3000" i="0" dirty="0">
                <a:ea typeface="PMingLiU" pitchFamily="18" charset="-120"/>
              </a:rPr>
              <a:t> </a:t>
            </a:r>
            <a:r>
              <a:rPr kumimoji="1" lang="en-US" altLang="zh-TW" sz="3000" i="0" dirty="0" err="1">
                <a:ea typeface="PMingLiU" pitchFamily="18" charset="-120"/>
              </a:rPr>
              <a:t>lettre</a:t>
            </a:r>
            <a:r>
              <a:rPr kumimoji="1" lang="en-US" altLang="zh-TW" sz="3000" i="0" dirty="0">
                <a:ea typeface="PMingLiU" pitchFamily="18" charset="-120"/>
              </a:rPr>
              <a:t> de v et</a:t>
            </a:r>
          </a:p>
          <a:p>
            <a:pPr eaLnBrk="1" hangingPunct="1"/>
            <a:r>
              <a:rPr kumimoji="1" lang="en-US" altLang="zh-TW" sz="3000" dirty="0" err="1">
                <a:ea typeface="PMingLiU" pitchFamily="18" charset="-120"/>
              </a:rPr>
              <a:t>i</a:t>
            </a:r>
            <a:r>
              <a:rPr kumimoji="1" lang="en-US" altLang="zh-TW" sz="3000" i="0" baseline="30000" dirty="0" err="1">
                <a:ea typeface="PMingLiU" pitchFamily="18" charset="-120"/>
              </a:rPr>
              <a:t>-ème</a:t>
            </a:r>
            <a:r>
              <a:rPr kumimoji="1" lang="en-US" altLang="zh-TW" sz="3000" i="0" dirty="0">
                <a:ea typeface="PMingLiU" pitchFamily="18" charset="-120"/>
              </a:rPr>
              <a:t> </a:t>
            </a:r>
            <a:r>
              <a:rPr kumimoji="1" lang="en-US" altLang="zh-TW" sz="3000" i="0" dirty="0" err="1">
                <a:ea typeface="PMingLiU" pitchFamily="18" charset="-120"/>
              </a:rPr>
              <a:t>lettre</a:t>
            </a:r>
            <a:r>
              <a:rPr kumimoji="1" lang="en-US" altLang="zh-TW" sz="3000" i="0" dirty="0">
                <a:ea typeface="PMingLiU" pitchFamily="18" charset="-120"/>
              </a:rPr>
              <a:t> de w</a:t>
            </a:r>
          </a:p>
        </p:txBody>
      </p:sp>
      <p:sp>
        <p:nvSpPr>
          <p:cNvPr id="31" name="Text Box 8"/>
          <p:cNvSpPr txBox="1">
            <a:spLocks noChangeArrowheads="1"/>
          </p:cNvSpPr>
          <p:nvPr/>
        </p:nvSpPr>
        <p:spPr bwMode="auto">
          <a:xfrm>
            <a:off x="1066800" y="3151188"/>
            <a:ext cx="25304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r>
              <a:rPr kumimoji="1" lang="en-US" altLang="zh-TW" sz="2400" b="1" i="0" dirty="0">
                <a:latin typeface="Times New Roman" pitchFamily="18" charset="0"/>
                <a:ea typeface="PMingLiU" pitchFamily="18" charset="-120"/>
              </a:rPr>
              <a:t>V</a:t>
            </a:r>
            <a:r>
              <a:rPr kumimoji="1" lang="en-US" altLang="zh-TW" sz="2400" i="0" dirty="0">
                <a:latin typeface="Times New Roman" pitchFamily="18" charset="0"/>
                <a:ea typeface="PMingLiU" pitchFamily="18" charset="-120"/>
              </a:rPr>
              <a:t> </a:t>
            </a:r>
            <a:r>
              <a:rPr kumimoji="1" lang="en-US" altLang="zh-TW" sz="2400" i="0" dirty="0">
                <a:latin typeface="Tahoma" pitchFamily="34" charset="0"/>
                <a:ea typeface="PMingLiU" pitchFamily="18" charset="-120"/>
              </a:rPr>
              <a:t> = ATA</a:t>
            </a:r>
            <a:r>
              <a:rPr kumimoji="1" lang="en-US" altLang="zh-TW" sz="2400" i="0" dirty="0">
                <a:solidFill>
                  <a:srgbClr val="0070C0"/>
                </a:solidFill>
                <a:latin typeface="Tahoma" pitchFamily="34" charset="0"/>
                <a:ea typeface="PMingLiU" pitchFamily="18" charset="-120"/>
              </a:rPr>
              <a:t>A</a:t>
            </a:r>
            <a:r>
              <a:rPr kumimoji="1" lang="en-US" altLang="zh-TW" sz="2400" i="0" dirty="0">
                <a:latin typeface="Tahoma" pitchFamily="34" charset="0"/>
                <a:ea typeface="PMingLiU" pitchFamily="18" charset="-120"/>
              </a:rPr>
              <a:t>ATAT</a:t>
            </a:r>
            <a:endParaRPr kumimoji="1" lang="en-US" altLang="zh-TW" sz="2400" i="0" dirty="0">
              <a:latin typeface="Brush Script MT" pitchFamily="66" charset="0"/>
              <a:ea typeface="PMingLiU" pitchFamily="18" charset="-120"/>
            </a:endParaRPr>
          </a:p>
        </p:txBody>
      </p:sp>
      <p:sp>
        <p:nvSpPr>
          <p:cNvPr id="32" name="Text Box 9"/>
          <p:cNvSpPr txBox="1">
            <a:spLocks noChangeArrowheads="1"/>
          </p:cNvSpPr>
          <p:nvPr/>
        </p:nvSpPr>
        <p:spPr bwMode="auto">
          <a:xfrm>
            <a:off x="1070658" y="3690938"/>
            <a:ext cx="25304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r>
              <a:rPr kumimoji="1" lang="en-US" altLang="zh-TW" sz="2400" b="1" i="0" dirty="0">
                <a:latin typeface="Times New Roman" pitchFamily="18" charset="0"/>
                <a:ea typeface="PMingLiU" pitchFamily="18" charset="-120"/>
              </a:rPr>
              <a:t>W</a:t>
            </a:r>
            <a:r>
              <a:rPr kumimoji="1" lang="en-US" altLang="zh-TW" sz="2400" i="0" dirty="0">
                <a:latin typeface="Times New Roman" pitchFamily="18" charset="0"/>
                <a:ea typeface="PMingLiU" pitchFamily="18" charset="-120"/>
              </a:rPr>
              <a:t> </a:t>
            </a:r>
            <a:r>
              <a:rPr kumimoji="1" lang="en-US" altLang="zh-TW" sz="2400" i="0" dirty="0">
                <a:latin typeface="Tahoma" pitchFamily="34" charset="0"/>
                <a:ea typeface="PMingLiU" pitchFamily="18" charset="-120"/>
              </a:rPr>
              <a:t>= TAT</a:t>
            </a:r>
            <a:r>
              <a:rPr kumimoji="1" lang="en-US" altLang="zh-TW" sz="2400" i="0" dirty="0">
                <a:solidFill>
                  <a:srgbClr val="0070C0"/>
                </a:solidFill>
                <a:latin typeface="Tahoma" pitchFamily="34" charset="0"/>
                <a:ea typeface="PMingLiU" pitchFamily="18" charset="-120"/>
              </a:rPr>
              <a:t>A</a:t>
            </a:r>
            <a:r>
              <a:rPr kumimoji="1" lang="en-US" altLang="zh-TW" sz="2400" i="0" dirty="0">
                <a:latin typeface="Tahoma" pitchFamily="34" charset="0"/>
                <a:ea typeface="PMingLiU" pitchFamily="18" charset="-120"/>
              </a:rPr>
              <a:t>TATA</a:t>
            </a:r>
            <a:endParaRPr kumimoji="1" lang="en-US" altLang="zh-TW" sz="2400" i="0" dirty="0">
              <a:latin typeface="Brush Script MT" pitchFamily="66" charset="0"/>
              <a:ea typeface="PMingLiU" pitchFamily="18" charset="-120"/>
            </a:endParaRPr>
          </a:p>
        </p:txBody>
      </p:sp>
      <p:sp>
        <p:nvSpPr>
          <p:cNvPr id="33" name="Line 12"/>
          <p:cNvSpPr>
            <a:spLocks noChangeShapeType="1"/>
          </p:cNvSpPr>
          <p:nvPr/>
        </p:nvSpPr>
        <p:spPr bwMode="auto">
          <a:xfrm>
            <a:off x="1928735" y="3516835"/>
            <a:ext cx="0" cy="2286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fr-CA"/>
          </a:p>
        </p:txBody>
      </p:sp>
      <p:sp>
        <p:nvSpPr>
          <p:cNvPr id="34" name="Line 13"/>
          <p:cNvSpPr>
            <a:spLocks noChangeShapeType="1"/>
          </p:cNvSpPr>
          <p:nvPr/>
        </p:nvSpPr>
        <p:spPr bwMode="auto">
          <a:xfrm>
            <a:off x="2133600" y="3505200"/>
            <a:ext cx="0" cy="2286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fr-CA"/>
          </a:p>
        </p:txBody>
      </p:sp>
      <p:sp>
        <p:nvSpPr>
          <p:cNvPr id="35" name="Line 14"/>
          <p:cNvSpPr>
            <a:spLocks noChangeShapeType="1"/>
          </p:cNvSpPr>
          <p:nvPr/>
        </p:nvSpPr>
        <p:spPr bwMode="auto">
          <a:xfrm flipH="1">
            <a:off x="2286000" y="3505200"/>
            <a:ext cx="0" cy="2286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fr-CA"/>
          </a:p>
        </p:txBody>
      </p:sp>
      <p:sp>
        <p:nvSpPr>
          <p:cNvPr id="36" name="Line 15"/>
          <p:cNvSpPr>
            <a:spLocks noChangeShapeType="1"/>
          </p:cNvSpPr>
          <p:nvPr/>
        </p:nvSpPr>
        <p:spPr bwMode="auto">
          <a:xfrm flipH="1">
            <a:off x="2438882" y="3505200"/>
            <a:ext cx="0" cy="2286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fr-CA"/>
          </a:p>
        </p:txBody>
      </p:sp>
      <p:sp>
        <p:nvSpPr>
          <p:cNvPr id="37" name="Line 16"/>
          <p:cNvSpPr>
            <a:spLocks noChangeShapeType="1"/>
          </p:cNvSpPr>
          <p:nvPr/>
        </p:nvSpPr>
        <p:spPr bwMode="auto">
          <a:xfrm flipH="1">
            <a:off x="2635169" y="3516835"/>
            <a:ext cx="0" cy="2286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fr-CA"/>
          </a:p>
        </p:txBody>
      </p:sp>
      <p:sp>
        <p:nvSpPr>
          <p:cNvPr id="38" name="Line 17"/>
          <p:cNvSpPr>
            <a:spLocks noChangeShapeType="1"/>
          </p:cNvSpPr>
          <p:nvPr/>
        </p:nvSpPr>
        <p:spPr bwMode="auto">
          <a:xfrm>
            <a:off x="2771800" y="3505200"/>
            <a:ext cx="0" cy="2286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fr-CA"/>
          </a:p>
        </p:txBody>
      </p:sp>
      <p:sp>
        <p:nvSpPr>
          <p:cNvPr id="39" name="Line 18"/>
          <p:cNvSpPr>
            <a:spLocks noChangeShapeType="1"/>
          </p:cNvSpPr>
          <p:nvPr/>
        </p:nvSpPr>
        <p:spPr bwMode="auto">
          <a:xfrm flipH="1">
            <a:off x="2987824" y="3505200"/>
            <a:ext cx="0" cy="2286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fr-CA"/>
          </a:p>
        </p:txBody>
      </p:sp>
      <p:sp>
        <p:nvSpPr>
          <p:cNvPr id="40" name="Line 32"/>
          <p:cNvSpPr>
            <a:spLocks noChangeShapeType="1"/>
          </p:cNvSpPr>
          <p:nvPr/>
        </p:nvSpPr>
        <p:spPr bwMode="auto">
          <a:xfrm flipH="1">
            <a:off x="3113590" y="3494088"/>
            <a:ext cx="0" cy="22860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fr-CA"/>
          </a:p>
        </p:txBody>
      </p:sp>
      <p:sp>
        <p:nvSpPr>
          <p:cNvPr id="2" name="ZoneTexte 1"/>
          <p:cNvSpPr txBox="1"/>
          <p:nvPr/>
        </p:nvSpPr>
        <p:spPr>
          <a:xfrm>
            <a:off x="640216" y="6237312"/>
            <a:ext cx="8058616" cy="461665"/>
          </a:xfrm>
          <a:prstGeom prst="rect">
            <a:avLst/>
          </a:prstGeom>
          <a:noFill/>
        </p:spPr>
        <p:txBody>
          <a:bodyPr wrap="none" rtlCol="0">
            <a:spAutoFit/>
          </a:bodyPr>
          <a:lstStyle/>
          <a:p>
            <a:r>
              <a:rPr lang="en-CA" sz="2400" dirty="0" err="1"/>
              <a:t>Dans</a:t>
            </a:r>
            <a:r>
              <a:rPr lang="en-CA" sz="2400" dirty="0"/>
              <a:t> la suite </a:t>
            </a:r>
            <a:r>
              <a:rPr lang="en-CA" sz="2400" dirty="0">
                <a:solidFill>
                  <a:srgbClr val="C00000"/>
                </a:solidFill>
              </a:rPr>
              <a:t>D(</a:t>
            </a:r>
            <a:r>
              <a:rPr lang="en-CA" sz="2400" dirty="0" err="1">
                <a:solidFill>
                  <a:srgbClr val="C00000"/>
                </a:solidFill>
              </a:rPr>
              <a:t>v,w</a:t>
            </a:r>
            <a:r>
              <a:rPr lang="en-CA" sz="2400" dirty="0">
                <a:solidFill>
                  <a:srgbClr val="C00000"/>
                </a:solidFill>
              </a:rPr>
              <a:t>)</a:t>
            </a:r>
            <a:r>
              <a:rPr lang="en-CA" sz="2400" dirty="0"/>
              <a:t> </a:t>
            </a:r>
            <a:r>
              <a:rPr lang="en-CA" sz="2400" dirty="0" err="1"/>
              <a:t>désigne</a:t>
            </a:r>
            <a:r>
              <a:rPr lang="en-CA" sz="2400" dirty="0"/>
              <a:t> </a:t>
            </a:r>
            <a:r>
              <a:rPr lang="en-CA" sz="2400" dirty="0">
                <a:solidFill>
                  <a:srgbClr val="C00000"/>
                </a:solidFill>
              </a:rPr>
              <a:t>la distance </a:t>
            </a:r>
            <a:r>
              <a:rPr lang="en-CA" sz="2400" dirty="0" err="1">
                <a:solidFill>
                  <a:srgbClr val="C00000"/>
                </a:solidFill>
              </a:rPr>
              <a:t>d’édition</a:t>
            </a:r>
            <a:r>
              <a:rPr lang="en-CA" sz="2400" dirty="0">
                <a:solidFill>
                  <a:srgbClr val="C00000"/>
                </a:solidFill>
              </a:rPr>
              <a:t> </a:t>
            </a:r>
            <a:r>
              <a:rPr lang="en-CA" sz="2400" dirty="0"/>
              <a:t>entre v et w</a:t>
            </a:r>
            <a:endParaRPr lang="fr-CA" sz="2400" dirty="0"/>
          </a:p>
        </p:txBody>
      </p:sp>
    </p:spTree>
    <p:extLst>
      <p:ext uri="{BB962C8B-B14F-4D97-AF65-F5344CB8AC3E}">
        <p14:creationId xmlns:p14="http://schemas.microsoft.com/office/powerpoint/2010/main" val="3973328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76250" y="344868"/>
            <a:ext cx="8229600" cy="1143000"/>
          </a:xfrm>
        </p:spPr>
        <p:txBody>
          <a:bodyPr/>
          <a:lstStyle/>
          <a:p>
            <a:r>
              <a:rPr lang="en-CA" dirty="0" err="1"/>
              <a:t>Alignement</a:t>
            </a:r>
            <a:r>
              <a:rPr lang="en-CA" dirty="0"/>
              <a:t> global</a:t>
            </a:r>
            <a:endParaRPr lang="fr-CA" dirty="0"/>
          </a:p>
        </p:txBody>
      </p:sp>
      <p:sp>
        <p:nvSpPr>
          <p:cNvPr id="69" name="Espace réservé du contenu 68"/>
          <p:cNvSpPr>
            <a:spLocks noGrp="1"/>
          </p:cNvSpPr>
          <p:nvPr>
            <p:ph idx="1"/>
          </p:nvPr>
        </p:nvSpPr>
        <p:spPr>
          <a:xfrm>
            <a:off x="457200" y="1600200"/>
            <a:ext cx="8229600" cy="4709120"/>
          </a:xfrm>
        </p:spPr>
        <p:txBody>
          <a:bodyPr>
            <a:normAutofit fontScale="85000" lnSpcReduction="10000"/>
          </a:bodyPr>
          <a:lstStyle/>
          <a:p>
            <a:pPr marL="0" indent="0">
              <a:buNone/>
            </a:pPr>
            <a:endParaRPr lang="en-CA" dirty="0"/>
          </a:p>
          <a:p>
            <a:pPr marL="0" indent="0">
              <a:buNone/>
            </a:pPr>
            <a:endParaRPr lang="en-CA" dirty="0"/>
          </a:p>
          <a:p>
            <a:pPr marL="0" indent="0">
              <a:buNone/>
            </a:pPr>
            <a:endParaRPr lang="fr-FR" dirty="0"/>
          </a:p>
          <a:p>
            <a:pPr marL="0" indent="0">
              <a:buNone/>
            </a:pPr>
            <a:r>
              <a:rPr lang="fr-FR" dirty="0"/>
              <a:t>Un alignement de </a:t>
            </a:r>
            <a:r>
              <a:rPr lang="fr-FR" i="1" dirty="0"/>
              <a:t>v</a:t>
            </a:r>
            <a:r>
              <a:rPr lang="fr-FR" dirty="0"/>
              <a:t> et </a:t>
            </a:r>
            <a:r>
              <a:rPr lang="fr-FR" i="1" dirty="0"/>
              <a:t>w</a:t>
            </a:r>
            <a:r>
              <a:rPr lang="fr-FR" dirty="0"/>
              <a:t> est une matrice </a:t>
            </a:r>
            <a:r>
              <a:rPr lang="fr-FR" i="1" dirty="0"/>
              <a:t>D</a:t>
            </a:r>
            <a:r>
              <a:rPr lang="fr-FR" dirty="0"/>
              <a:t> de 2 lignes et </a:t>
            </a:r>
            <a:r>
              <a:rPr lang="fr-FR" i="1" dirty="0"/>
              <a:t>k</a:t>
            </a:r>
            <a:r>
              <a:rPr lang="fr-FR" dirty="0"/>
              <a:t> colonnes, avec </a:t>
            </a:r>
            <a:r>
              <a:rPr lang="fr-FR" i="1" dirty="0"/>
              <a:t>k ≥ max (</a:t>
            </a:r>
            <a:r>
              <a:rPr lang="fr-FR" i="1" dirty="0" err="1"/>
              <a:t>n,m</a:t>
            </a:r>
            <a:r>
              <a:rPr lang="fr-FR" i="1" dirty="0"/>
              <a:t>) </a:t>
            </a:r>
            <a:r>
              <a:rPr lang="fr-FR" dirty="0"/>
              <a:t>telle que</a:t>
            </a:r>
          </a:p>
          <a:p>
            <a:r>
              <a:rPr lang="fr-FR" dirty="0"/>
              <a:t>Pour tous </a:t>
            </a:r>
            <a:r>
              <a:rPr lang="fr-FR" i="1" dirty="0"/>
              <a:t>1 </a:t>
            </a:r>
            <a:r>
              <a:rPr lang="fr-FR" i="1" dirty="0">
                <a:latin typeface="Calibri"/>
              </a:rPr>
              <a:t>≤</a:t>
            </a:r>
            <a:r>
              <a:rPr lang="fr-FR" i="1" dirty="0"/>
              <a:t>i ≤2</a:t>
            </a:r>
            <a:r>
              <a:rPr lang="fr-FR" dirty="0"/>
              <a:t> et </a:t>
            </a:r>
            <a:r>
              <a:rPr lang="fr-FR" i="1" dirty="0"/>
              <a:t>1 ≤j ≤k</a:t>
            </a:r>
            <a:r>
              <a:rPr lang="fr-FR" dirty="0"/>
              <a:t>, </a:t>
            </a:r>
            <a:r>
              <a:rPr lang="fr-FR" i="1" dirty="0"/>
              <a:t>D[</a:t>
            </a:r>
            <a:r>
              <a:rPr lang="fr-FR" i="1" dirty="0" err="1"/>
              <a:t>i,j</a:t>
            </a:r>
            <a:r>
              <a:rPr lang="fr-FR" i="1" dirty="0"/>
              <a:t>]</a:t>
            </a:r>
            <a:r>
              <a:rPr lang="fr-FR" dirty="0"/>
              <a:t> est dans </a:t>
            </a:r>
            <a:r>
              <a:rPr lang="fr-FR" i="1" dirty="0"/>
              <a:t>{A,C,G,T,-};</a:t>
            </a:r>
          </a:p>
          <a:p>
            <a:r>
              <a:rPr lang="fr-FR" i="1" dirty="0"/>
              <a:t>v</a:t>
            </a:r>
            <a:r>
              <a:rPr lang="fr-FR" dirty="0"/>
              <a:t> (respectivement </a:t>
            </a:r>
            <a:r>
              <a:rPr lang="fr-FR" i="1" dirty="0"/>
              <a:t>w</a:t>
            </a:r>
            <a:r>
              <a:rPr lang="fr-FR" dirty="0"/>
              <a:t>) est obtenu en concaténant, dans l’ordre, les lettres </a:t>
            </a:r>
            <a:r>
              <a:rPr lang="fr-FR" i="1" dirty="0"/>
              <a:t>{A,C,G,T} </a:t>
            </a:r>
            <a:r>
              <a:rPr lang="fr-FR" dirty="0"/>
              <a:t>de la 1ère (</a:t>
            </a:r>
            <a:r>
              <a:rPr lang="fr-FR" dirty="0" err="1"/>
              <a:t>respec</a:t>
            </a:r>
            <a:r>
              <a:rPr lang="fr-FR" dirty="0"/>
              <a:t>. la 2ème) ligne de </a:t>
            </a:r>
            <a:r>
              <a:rPr lang="fr-FR" i="1" dirty="0"/>
              <a:t>D</a:t>
            </a:r>
            <a:r>
              <a:rPr lang="fr-FR" dirty="0"/>
              <a:t>;</a:t>
            </a:r>
          </a:p>
          <a:p>
            <a:r>
              <a:rPr lang="fr-FR" dirty="0"/>
              <a:t> </a:t>
            </a:r>
            <a:r>
              <a:rPr lang="fr-FR" dirty="0">
                <a:solidFill>
                  <a:srgbClr val="0070C0"/>
                </a:solidFill>
              </a:rPr>
              <a:t>Il n’existe aucune colonne j telle que </a:t>
            </a:r>
            <a:r>
              <a:rPr lang="fr-FR" i="1" dirty="0">
                <a:solidFill>
                  <a:srgbClr val="0070C0"/>
                </a:solidFill>
              </a:rPr>
              <a:t>D[1,j]=D[2,j]=“-”</a:t>
            </a:r>
            <a:r>
              <a:rPr lang="fr-FR" dirty="0">
                <a:solidFill>
                  <a:srgbClr val="0070C0"/>
                </a:solidFill>
              </a:rPr>
              <a:t>.</a:t>
            </a:r>
          </a:p>
        </p:txBody>
      </p:sp>
      <p:sp>
        <p:nvSpPr>
          <p:cNvPr id="47" name="Text Box 20"/>
          <p:cNvSpPr txBox="1">
            <a:spLocks noChangeArrowheads="1"/>
          </p:cNvSpPr>
          <p:nvPr/>
        </p:nvSpPr>
        <p:spPr bwMode="auto">
          <a:xfrm>
            <a:off x="2090195" y="1566584"/>
            <a:ext cx="381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2000" b="1" i="0" dirty="0"/>
              <a:t>A</a:t>
            </a:r>
          </a:p>
        </p:txBody>
      </p:sp>
      <p:sp>
        <p:nvSpPr>
          <p:cNvPr id="48" name="Text Box 21"/>
          <p:cNvSpPr txBox="1">
            <a:spLocks noChangeArrowheads="1"/>
          </p:cNvSpPr>
          <p:nvPr/>
        </p:nvSpPr>
        <p:spPr bwMode="auto">
          <a:xfrm>
            <a:off x="2623595" y="1566584"/>
            <a:ext cx="381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2000" b="1" i="0"/>
              <a:t>T</a:t>
            </a:r>
          </a:p>
        </p:txBody>
      </p:sp>
      <p:sp>
        <p:nvSpPr>
          <p:cNvPr id="49" name="Text Box 22"/>
          <p:cNvSpPr txBox="1">
            <a:spLocks noChangeArrowheads="1"/>
          </p:cNvSpPr>
          <p:nvPr/>
        </p:nvSpPr>
        <p:spPr bwMode="auto">
          <a:xfrm>
            <a:off x="3156995" y="1566584"/>
            <a:ext cx="381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2000" b="1" i="0" dirty="0"/>
              <a:t>--</a:t>
            </a:r>
          </a:p>
        </p:txBody>
      </p:sp>
      <p:sp>
        <p:nvSpPr>
          <p:cNvPr id="50" name="Text Box 23"/>
          <p:cNvSpPr txBox="1">
            <a:spLocks noChangeArrowheads="1"/>
          </p:cNvSpPr>
          <p:nvPr/>
        </p:nvSpPr>
        <p:spPr bwMode="auto">
          <a:xfrm>
            <a:off x="3690395" y="1566584"/>
            <a:ext cx="381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2000" b="1" i="0" dirty="0"/>
              <a:t>C</a:t>
            </a:r>
          </a:p>
        </p:txBody>
      </p:sp>
      <p:sp>
        <p:nvSpPr>
          <p:cNvPr id="51" name="Text Box 24"/>
          <p:cNvSpPr txBox="1">
            <a:spLocks noChangeArrowheads="1"/>
          </p:cNvSpPr>
          <p:nvPr/>
        </p:nvSpPr>
        <p:spPr bwMode="auto">
          <a:xfrm>
            <a:off x="4757195" y="1566584"/>
            <a:ext cx="381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2000" b="1" i="0" dirty="0"/>
              <a:t>T</a:t>
            </a:r>
          </a:p>
        </p:txBody>
      </p:sp>
      <p:sp>
        <p:nvSpPr>
          <p:cNvPr id="52" name="Text Box 25"/>
          <p:cNvSpPr txBox="1">
            <a:spLocks noChangeArrowheads="1"/>
          </p:cNvSpPr>
          <p:nvPr/>
        </p:nvSpPr>
        <p:spPr bwMode="auto">
          <a:xfrm>
            <a:off x="5290595" y="1566584"/>
            <a:ext cx="381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2000" b="1" i="0" dirty="0"/>
              <a:t>G</a:t>
            </a:r>
          </a:p>
        </p:txBody>
      </p:sp>
      <p:sp>
        <p:nvSpPr>
          <p:cNvPr id="53" name="Text Box 26"/>
          <p:cNvSpPr txBox="1">
            <a:spLocks noChangeArrowheads="1"/>
          </p:cNvSpPr>
          <p:nvPr/>
        </p:nvSpPr>
        <p:spPr bwMode="auto">
          <a:xfrm>
            <a:off x="5823995" y="1566584"/>
            <a:ext cx="381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2000" b="1" i="0" dirty="0"/>
              <a:t>A</a:t>
            </a:r>
          </a:p>
        </p:txBody>
      </p:sp>
      <p:sp>
        <p:nvSpPr>
          <p:cNvPr id="54" name="Text Box 28"/>
          <p:cNvSpPr txBox="1">
            <a:spLocks noChangeArrowheads="1"/>
          </p:cNvSpPr>
          <p:nvPr/>
        </p:nvSpPr>
        <p:spPr bwMode="auto">
          <a:xfrm>
            <a:off x="2090195" y="2115416"/>
            <a:ext cx="381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2000" b="1" i="0" dirty="0"/>
              <a:t>--</a:t>
            </a:r>
          </a:p>
        </p:txBody>
      </p:sp>
      <p:sp>
        <p:nvSpPr>
          <p:cNvPr id="55" name="Text Box 29"/>
          <p:cNvSpPr txBox="1">
            <a:spLocks noChangeArrowheads="1"/>
          </p:cNvSpPr>
          <p:nvPr/>
        </p:nvSpPr>
        <p:spPr bwMode="auto">
          <a:xfrm>
            <a:off x="2623595" y="2099984"/>
            <a:ext cx="381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2000" b="1" i="0"/>
              <a:t>T</a:t>
            </a:r>
          </a:p>
        </p:txBody>
      </p:sp>
      <p:sp>
        <p:nvSpPr>
          <p:cNvPr id="56" name="Text Box 30"/>
          <p:cNvSpPr txBox="1">
            <a:spLocks noChangeArrowheads="1"/>
          </p:cNvSpPr>
          <p:nvPr/>
        </p:nvSpPr>
        <p:spPr bwMode="auto">
          <a:xfrm>
            <a:off x="3156995" y="2099984"/>
            <a:ext cx="381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2000" b="1" i="0" dirty="0"/>
              <a:t>G</a:t>
            </a:r>
          </a:p>
        </p:txBody>
      </p:sp>
      <p:sp>
        <p:nvSpPr>
          <p:cNvPr id="57" name="Text Box 31"/>
          <p:cNvSpPr txBox="1">
            <a:spLocks noChangeArrowheads="1"/>
          </p:cNvSpPr>
          <p:nvPr/>
        </p:nvSpPr>
        <p:spPr bwMode="auto">
          <a:xfrm>
            <a:off x="3690395" y="2099984"/>
            <a:ext cx="381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2000" b="1" i="0" dirty="0"/>
              <a:t>G</a:t>
            </a:r>
          </a:p>
        </p:txBody>
      </p:sp>
      <p:sp>
        <p:nvSpPr>
          <p:cNvPr id="58" name="Text Box 32"/>
          <p:cNvSpPr txBox="1">
            <a:spLocks noChangeArrowheads="1"/>
          </p:cNvSpPr>
          <p:nvPr/>
        </p:nvSpPr>
        <p:spPr bwMode="auto">
          <a:xfrm>
            <a:off x="4757195" y="2099984"/>
            <a:ext cx="381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2000" b="1" i="0" dirty="0"/>
              <a:t>T</a:t>
            </a:r>
          </a:p>
        </p:txBody>
      </p:sp>
      <p:sp>
        <p:nvSpPr>
          <p:cNvPr id="59" name="Text Box 34"/>
          <p:cNvSpPr txBox="1">
            <a:spLocks noChangeArrowheads="1"/>
          </p:cNvSpPr>
          <p:nvPr/>
        </p:nvSpPr>
        <p:spPr bwMode="auto">
          <a:xfrm>
            <a:off x="5823995" y="2099984"/>
            <a:ext cx="381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2000" b="1" i="0" dirty="0"/>
              <a:t>A</a:t>
            </a:r>
          </a:p>
        </p:txBody>
      </p:sp>
      <p:sp>
        <p:nvSpPr>
          <p:cNvPr id="60" name="Text Box 36"/>
          <p:cNvSpPr txBox="1">
            <a:spLocks noChangeArrowheads="1"/>
          </p:cNvSpPr>
          <p:nvPr/>
        </p:nvSpPr>
        <p:spPr bwMode="auto">
          <a:xfrm>
            <a:off x="1403648" y="1490383"/>
            <a:ext cx="61034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2400" dirty="0"/>
              <a:t>V:</a:t>
            </a:r>
            <a:endParaRPr lang="en-US" altLang="fr-FR" sz="2400" i="0" dirty="0"/>
          </a:p>
        </p:txBody>
      </p:sp>
      <p:sp>
        <p:nvSpPr>
          <p:cNvPr id="61" name="Text Box 37"/>
          <p:cNvSpPr txBox="1">
            <a:spLocks noChangeArrowheads="1"/>
          </p:cNvSpPr>
          <p:nvPr/>
        </p:nvSpPr>
        <p:spPr bwMode="auto">
          <a:xfrm>
            <a:off x="1403648" y="2039659"/>
            <a:ext cx="68654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2400" dirty="0"/>
              <a:t>W:</a:t>
            </a:r>
            <a:r>
              <a:rPr lang="en-US" altLang="fr-FR" sz="2400" b="1" dirty="0"/>
              <a:t> </a:t>
            </a:r>
            <a:endParaRPr lang="en-US" altLang="fr-FR" sz="2400" b="1" i="0" dirty="0"/>
          </a:p>
        </p:txBody>
      </p:sp>
      <p:sp>
        <p:nvSpPr>
          <p:cNvPr id="62" name="Text Box 41"/>
          <p:cNvSpPr txBox="1">
            <a:spLocks noChangeArrowheads="1"/>
          </p:cNvSpPr>
          <p:nvPr/>
        </p:nvSpPr>
        <p:spPr bwMode="auto">
          <a:xfrm>
            <a:off x="4223795" y="2099984"/>
            <a:ext cx="381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2000" b="1" i="0" dirty="0"/>
              <a:t>A</a:t>
            </a:r>
          </a:p>
        </p:txBody>
      </p:sp>
      <p:sp>
        <p:nvSpPr>
          <p:cNvPr id="63" name="Text Box 27"/>
          <p:cNvSpPr txBox="1">
            <a:spLocks noChangeArrowheads="1"/>
          </p:cNvSpPr>
          <p:nvPr/>
        </p:nvSpPr>
        <p:spPr bwMode="auto">
          <a:xfrm>
            <a:off x="4299995" y="1602154"/>
            <a:ext cx="381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2000" b="1" i="0"/>
              <a:t>--</a:t>
            </a:r>
          </a:p>
        </p:txBody>
      </p:sp>
      <p:sp>
        <p:nvSpPr>
          <p:cNvPr id="65" name="Text Box 28"/>
          <p:cNvSpPr txBox="1">
            <a:spLocks noChangeArrowheads="1"/>
          </p:cNvSpPr>
          <p:nvPr/>
        </p:nvSpPr>
        <p:spPr bwMode="auto">
          <a:xfrm>
            <a:off x="5318567" y="2099983"/>
            <a:ext cx="381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2000" b="1" i="0" dirty="0"/>
              <a:t>--</a:t>
            </a:r>
          </a:p>
        </p:txBody>
      </p:sp>
      <p:sp>
        <p:nvSpPr>
          <p:cNvPr id="66" name="Text Box 24"/>
          <p:cNvSpPr txBox="1">
            <a:spLocks noChangeArrowheads="1"/>
          </p:cNvSpPr>
          <p:nvPr/>
        </p:nvSpPr>
        <p:spPr bwMode="auto">
          <a:xfrm>
            <a:off x="6357395" y="1528482"/>
            <a:ext cx="381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2000" b="1" i="0" dirty="0"/>
              <a:t>T</a:t>
            </a:r>
          </a:p>
        </p:txBody>
      </p:sp>
      <p:sp>
        <p:nvSpPr>
          <p:cNvPr id="67" name="Text Box 28"/>
          <p:cNvSpPr txBox="1">
            <a:spLocks noChangeArrowheads="1"/>
          </p:cNvSpPr>
          <p:nvPr/>
        </p:nvSpPr>
        <p:spPr bwMode="auto">
          <a:xfrm>
            <a:off x="6357395" y="2072053"/>
            <a:ext cx="381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2000" b="1" i="0" dirty="0"/>
              <a:t>--</a:t>
            </a:r>
          </a:p>
        </p:txBody>
      </p:sp>
      <p:sp>
        <p:nvSpPr>
          <p:cNvPr id="68" name="Text Box 25"/>
          <p:cNvSpPr txBox="1">
            <a:spLocks noChangeArrowheads="1"/>
          </p:cNvSpPr>
          <p:nvPr/>
        </p:nvSpPr>
        <p:spPr bwMode="auto">
          <a:xfrm>
            <a:off x="6890795" y="1549301"/>
            <a:ext cx="381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2000" b="1" i="0" dirty="0"/>
              <a:t>C</a:t>
            </a:r>
          </a:p>
        </p:txBody>
      </p:sp>
      <p:sp>
        <p:nvSpPr>
          <p:cNvPr id="70" name="Text Box 31"/>
          <p:cNvSpPr txBox="1">
            <a:spLocks noChangeArrowheads="1"/>
          </p:cNvSpPr>
          <p:nvPr/>
        </p:nvSpPr>
        <p:spPr bwMode="auto">
          <a:xfrm>
            <a:off x="6890795" y="2065824"/>
            <a:ext cx="381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2000" b="1" i="0" dirty="0"/>
              <a:t>C</a:t>
            </a:r>
          </a:p>
        </p:txBody>
      </p:sp>
    </p:spTree>
    <p:extLst>
      <p:ext uri="{BB962C8B-B14F-4D97-AF65-F5344CB8AC3E}">
        <p14:creationId xmlns:p14="http://schemas.microsoft.com/office/powerpoint/2010/main" val="37818599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p:txBody>
          <a:bodyPr/>
          <a:lstStyle/>
          <a:p>
            <a:r>
              <a:rPr lang="fr-FR" dirty="0"/>
              <a:t>Programmation dynamique</a:t>
            </a:r>
          </a:p>
        </p:txBody>
      </p:sp>
      <p:sp>
        <p:nvSpPr>
          <p:cNvPr id="6" name="Espace réservé du contenu 5"/>
          <p:cNvSpPr>
            <a:spLocks noGrp="1"/>
          </p:cNvSpPr>
          <p:nvPr>
            <p:ph idx="1"/>
          </p:nvPr>
        </p:nvSpPr>
        <p:spPr/>
        <p:txBody>
          <a:bodyPr>
            <a:noAutofit/>
          </a:bodyPr>
          <a:lstStyle/>
          <a:p>
            <a:r>
              <a:rPr lang="fr-FR" sz="2800" dirty="0"/>
              <a:t>Méthode algorithmique pour résoudre un problème d’optimisation – Ici: minimum d’opérations pour passer d’une séquence à l’autre.</a:t>
            </a:r>
          </a:p>
          <a:p>
            <a:r>
              <a:rPr lang="fr-FR" sz="2800" dirty="0"/>
              <a:t>Introduite au début des années 1950 par Richard Bellman.</a:t>
            </a:r>
          </a:p>
          <a:p>
            <a:r>
              <a:rPr lang="fr-FR" sz="2800" b="1" dirty="0">
                <a:solidFill>
                  <a:srgbClr val="C00000"/>
                </a:solidFill>
              </a:rPr>
              <a:t>Consiste à résoudre un problème en le décomposant en sous-problèmes. </a:t>
            </a:r>
            <a:r>
              <a:rPr lang="fr-FR" sz="2800" dirty="0"/>
              <a:t>Problèmes emboités</a:t>
            </a:r>
            <a:r>
              <a:rPr lang="fr-FR" sz="2800" dirty="0">
                <a:sym typeface="Wingdings" panose="05000000000000000000" pitchFamily="2" charset="2"/>
              </a:rPr>
              <a:t> </a:t>
            </a:r>
            <a:r>
              <a:rPr lang="fr-FR" sz="2800" dirty="0"/>
              <a:t>différent de diviser pour </a:t>
            </a:r>
            <a:r>
              <a:rPr lang="fr-FR" sz="2800" dirty="0" err="1"/>
              <a:t>règner</a:t>
            </a:r>
            <a:r>
              <a:rPr lang="fr-FR" sz="2800" dirty="0"/>
              <a:t>.</a:t>
            </a:r>
            <a:endParaRPr lang="fr-FR" sz="2800" dirty="0">
              <a:solidFill>
                <a:srgbClr val="0070C0"/>
              </a:solidFill>
            </a:endParaRPr>
          </a:p>
          <a:p>
            <a:r>
              <a:rPr lang="fr-FR" sz="2800" b="1" dirty="0">
                <a:solidFill>
                  <a:srgbClr val="C00000"/>
                </a:solidFill>
              </a:rPr>
              <a:t>Chaque sous-problème est résolu une seule fois et mémorisé dans un tableau.</a:t>
            </a:r>
          </a:p>
        </p:txBody>
      </p:sp>
    </p:spTree>
    <p:extLst>
      <p:ext uri="{BB962C8B-B14F-4D97-AF65-F5344CB8AC3E}">
        <p14:creationId xmlns:p14="http://schemas.microsoft.com/office/powerpoint/2010/main" val="12018280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Programmation dynamique</a:t>
            </a:r>
            <a:endParaRPr lang="fr-CA" dirty="0"/>
          </a:p>
        </p:txBody>
      </p:sp>
      <p:sp>
        <p:nvSpPr>
          <p:cNvPr id="3" name="Espace réservé du contenu 2"/>
          <p:cNvSpPr>
            <a:spLocks noGrp="1"/>
          </p:cNvSpPr>
          <p:nvPr>
            <p:ph idx="1"/>
          </p:nvPr>
        </p:nvSpPr>
        <p:spPr/>
        <p:txBody>
          <a:bodyPr/>
          <a:lstStyle/>
          <a:p>
            <a:pPr marL="342900" lvl="1" indent="-342900">
              <a:buFont typeface="Arial" panose="020B0604020202020204" pitchFamily="34" charset="0"/>
              <a:buChar char="•"/>
            </a:pPr>
            <a:r>
              <a:rPr lang="fr-CA" b="1" dirty="0">
                <a:solidFill>
                  <a:srgbClr val="C00000"/>
                </a:solidFill>
              </a:rPr>
              <a:t>Relations de récurrence</a:t>
            </a:r>
            <a:r>
              <a:rPr lang="fr-CA" b="1" dirty="0">
                <a:solidFill>
                  <a:srgbClr val="FF0000"/>
                </a:solidFill>
              </a:rPr>
              <a:t> </a:t>
            </a:r>
            <a:r>
              <a:rPr lang="fr-CA" dirty="0"/>
              <a:t>: Définir, de manière récursive, la valeur d’une solution optimale.</a:t>
            </a:r>
          </a:p>
          <a:p>
            <a:pPr marL="342900" lvl="1" indent="-342900">
              <a:buFont typeface="Arial" panose="020B0604020202020204" pitchFamily="34" charset="0"/>
              <a:buChar char="•"/>
            </a:pPr>
            <a:r>
              <a:rPr lang="fr-CA" dirty="0"/>
              <a:t>Calculer la valeur d’une solution optimale du plus petit au plus grand sous-problème </a:t>
            </a:r>
          </a:p>
          <a:p>
            <a:pPr marL="342900" lvl="1" indent="-342900">
              <a:buFont typeface="Arial" panose="020B0604020202020204" pitchFamily="34" charset="0"/>
              <a:buChar char="•"/>
            </a:pPr>
            <a:r>
              <a:rPr lang="fr-CA" dirty="0"/>
              <a:t>Construire une solution optimale à partir des informations calculées (</a:t>
            </a:r>
            <a:r>
              <a:rPr lang="fr-CA" dirty="0" err="1"/>
              <a:t>backtracking</a:t>
            </a:r>
            <a:r>
              <a:rPr lang="fr-CA" dirty="0"/>
              <a:t>)</a:t>
            </a:r>
          </a:p>
        </p:txBody>
      </p:sp>
    </p:spTree>
    <p:extLst>
      <p:ext uri="{BB962C8B-B14F-4D97-AF65-F5344CB8AC3E}">
        <p14:creationId xmlns:p14="http://schemas.microsoft.com/office/powerpoint/2010/main" val="30458227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42"/>
          <p:cNvGrpSpPr>
            <a:grpSpLocks/>
          </p:cNvGrpSpPr>
          <p:nvPr/>
        </p:nvGrpSpPr>
        <p:grpSpPr bwMode="auto">
          <a:xfrm>
            <a:off x="1736283" y="2774508"/>
            <a:ext cx="2438400" cy="549275"/>
            <a:chOff x="816" y="1728"/>
            <a:chExt cx="1536" cy="346"/>
          </a:xfrm>
        </p:grpSpPr>
        <p:sp>
          <p:nvSpPr>
            <p:cNvPr id="4" name="Text Box 43"/>
            <p:cNvSpPr txBox="1">
              <a:spLocks noChangeArrowheads="1"/>
            </p:cNvSpPr>
            <p:nvPr/>
          </p:nvSpPr>
          <p:spPr bwMode="auto">
            <a:xfrm>
              <a:off x="816" y="172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dirty="0"/>
                <a:t>A</a:t>
              </a:r>
            </a:p>
          </p:txBody>
        </p:sp>
        <p:sp>
          <p:nvSpPr>
            <p:cNvPr id="5" name="Text Box 44"/>
            <p:cNvSpPr txBox="1">
              <a:spLocks noChangeArrowheads="1"/>
            </p:cNvSpPr>
            <p:nvPr/>
          </p:nvSpPr>
          <p:spPr bwMode="auto">
            <a:xfrm>
              <a:off x="1008" y="172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dirty="0"/>
                <a:t>T</a:t>
              </a:r>
            </a:p>
          </p:txBody>
        </p:sp>
        <p:sp>
          <p:nvSpPr>
            <p:cNvPr id="6" name="Text Box 45"/>
            <p:cNvSpPr txBox="1">
              <a:spLocks noChangeArrowheads="1"/>
            </p:cNvSpPr>
            <p:nvPr/>
          </p:nvSpPr>
          <p:spPr bwMode="auto">
            <a:xfrm>
              <a:off x="1200" y="172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dirty="0"/>
                <a:t>C</a:t>
              </a:r>
            </a:p>
          </p:txBody>
        </p:sp>
        <p:sp>
          <p:nvSpPr>
            <p:cNvPr id="7" name="Text Box 46"/>
            <p:cNvSpPr txBox="1">
              <a:spLocks noChangeArrowheads="1"/>
            </p:cNvSpPr>
            <p:nvPr/>
          </p:nvSpPr>
          <p:spPr bwMode="auto">
            <a:xfrm>
              <a:off x="1392" y="172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dirty="0"/>
                <a:t>T</a:t>
              </a:r>
            </a:p>
          </p:txBody>
        </p:sp>
        <p:sp>
          <p:nvSpPr>
            <p:cNvPr id="8" name="Text Box 47"/>
            <p:cNvSpPr txBox="1">
              <a:spLocks noChangeArrowheads="1"/>
            </p:cNvSpPr>
            <p:nvPr/>
          </p:nvSpPr>
          <p:spPr bwMode="auto">
            <a:xfrm>
              <a:off x="1584" y="172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dirty="0"/>
                <a:t>G</a:t>
              </a:r>
            </a:p>
          </p:txBody>
        </p:sp>
        <p:sp>
          <p:nvSpPr>
            <p:cNvPr id="9" name="Text Box 48"/>
            <p:cNvSpPr txBox="1">
              <a:spLocks noChangeArrowheads="1"/>
            </p:cNvSpPr>
            <p:nvPr/>
          </p:nvSpPr>
          <p:spPr bwMode="auto">
            <a:xfrm>
              <a:off x="1776" y="172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dirty="0"/>
                <a:t>A</a:t>
              </a:r>
            </a:p>
          </p:txBody>
        </p:sp>
        <p:sp>
          <p:nvSpPr>
            <p:cNvPr id="10" name="Text Box 49"/>
            <p:cNvSpPr txBox="1">
              <a:spLocks noChangeArrowheads="1"/>
            </p:cNvSpPr>
            <p:nvPr/>
          </p:nvSpPr>
          <p:spPr bwMode="auto">
            <a:xfrm>
              <a:off x="1968" y="172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dirty="0"/>
                <a:t>T</a:t>
              </a:r>
            </a:p>
          </p:txBody>
        </p:sp>
        <p:sp>
          <p:nvSpPr>
            <p:cNvPr id="11" name="Text Box 50"/>
            <p:cNvSpPr txBox="1">
              <a:spLocks noChangeArrowheads="1"/>
            </p:cNvSpPr>
            <p:nvPr/>
          </p:nvSpPr>
          <p:spPr bwMode="auto">
            <a:xfrm>
              <a:off x="2160" y="1728"/>
              <a:ext cx="192"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endParaRPr lang="fr-FR" altLang="fr-FR" sz="2000" b="1" i="0">
                <a:solidFill>
                  <a:schemeClr val="accent1"/>
                </a:solidFill>
              </a:endParaRPr>
            </a:p>
          </p:txBody>
        </p:sp>
        <p:sp>
          <p:nvSpPr>
            <p:cNvPr id="12" name="Text Box 47"/>
            <p:cNvSpPr txBox="1">
              <a:spLocks noChangeArrowheads="1"/>
            </p:cNvSpPr>
            <p:nvPr/>
          </p:nvSpPr>
          <p:spPr bwMode="auto">
            <a:xfrm>
              <a:off x="2124" y="172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dirty="0"/>
                <a:t>C</a:t>
              </a:r>
            </a:p>
          </p:txBody>
        </p:sp>
      </p:grpSp>
      <p:grpSp>
        <p:nvGrpSpPr>
          <p:cNvPr id="13" name="Group 51"/>
          <p:cNvGrpSpPr>
            <a:grpSpLocks/>
          </p:cNvGrpSpPr>
          <p:nvPr/>
        </p:nvGrpSpPr>
        <p:grpSpPr bwMode="auto">
          <a:xfrm>
            <a:off x="1736283" y="3155508"/>
            <a:ext cx="2438400" cy="549275"/>
            <a:chOff x="816" y="1728"/>
            <a:chExt cx="1536" cy="346"/>
          </a:xfrm>
        </p:grpSpPr>
        <p:sp>
          <p:nvSpPr>
            <p:cNvPr id="14" name="Text Box 52"/>
            <p:cNvSpPr txBox="1">
              <a:spLocks noChangeArrowheads="1"/>
            </p:cNvSpPr>
            <p:nvPr/>
          </p:nvSpPr>
          <p:spPr bwMode="auto">
            <a:xfrm>
              <a:off x="816" y="172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dirty="0"/>
                <a:t>T</a:t>
              </a:r>
            </a:p>
          </p:txBody>
        </p:sp>
        <p:sp>
          <p:nvSpPr>
            <p:cNvPr id="15" name="Text Box 53"/>
            <p:cNvSpPr txBox="1">
              <a:spLocks noChangeArrowheads="1"/>
            </p:cNvSpPr>
            <p:nvPr/>
          </p:nvSpPr>
          <p:spPr bwMode="auto">
            <a:xfrm>
              <a:off x="1008" y="172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dirty="0"/>
                <a:t>G</a:t>
              </a:r>
            </a:p>
          </p:txBody>
        </p:sp>
        <p:sp>
          <p:nvSpPr>
            <p:cNvPr id="16" name="Text Box 54"/>
            <p:cNvSpPr txBox="1">
              <a:spLocks noChangeArrowheads="1"/>
            </p:cNvSpPr>
            <p:nvPr/>
          </p:nvSpPr>
          <p:spPr bwMode="auto">
            <a:xfrm>
              <a:off x="1200" y="172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dirty="0"/>
                <a:t>G</a:t>
              </a:r>
            </a:p>
          </p:txBody>
        </p:sp>
        <p:sp>
          <p:nvSpPr>
            <p:cNvPr id="17" name="Text Box 55"/>
            <p:cNvSpPr txBox="1">
              <a:spLocks noChangeArrowheads="1"/>
            </p:cNvSpPr>
            <p:nvPr/>
          </p:nvSpPr>
          <p:spPr bwMode="auto">
            <a:xfrm>
              <a:off x="1392" y="172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dirty="0"/>
                <a:t>A</a:t>
              </a:r>
            </a:p>
          </p:txBody>
        </p:sp>
        <p:sp>
          <p:nvSpPr>
            <p:cNvPr id="18" name="Text Box 56"/>
            <p:cNvSpPr txBox="1">
              <a:spLocks noChangeArrowheads="1"/>
            </p:cNvSpPr>
            <p:nvPr/>
          </p:nvSpPr>
          <p:spPr bwMode="auto">
            <a:xfrm>
              <a:off x="1584" y="172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dirty="0"/>
                <a:t>T</a:t>
              </a:r>
            </a:p>
          </p:txBody>
        </p:sp>
        <p:sp>
          <p:nvSpPr>
            <p:cNvPr id="19" name="Text Box 57"/>
            <p:cNvSpPr txBox="1">
              <a:spLocks noChangeArrowheads="1"/>
            </p:cNvSpPr>
            <p:nvPr/>
          </p:nvSpPr>
          <p:spPr bwMode="auto">
            <a:xfrm>
              <a:off x="1776" y="172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dirty="0"/>
                <a:t>A</a:t>
              </a:r>
            </a:p>
          </p:txBody>
        </p:sp>
        <p:sp>
          <p:nvSpPr>
            <p:cNvPr id="20" name="Text Box 58"/>
            <p:cNvSpPr txBox="1">
              <a:spLocks noChangeArrowheads="1"/>
            </p:cNvSpPr>
            <p:nvPr/>
          </p:nvSpPr>
          <p:spPr bwMode="auto">
            <a:xfrm>
              <a:off x="1968" y="1728"/>
              <a:ext cx="192"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endParaRPr lang="fr-FR" altLang="fr-FR" sz="2000" b="1" i="0">
                <a:solidFill>
                  <a:srgbClr val="0033CC"/>
                </a:solidFill>
              </a:endParaRPr>
            </a:p>
          </p:txBody>
        </p:sp>
        <p:sp>
          <p:nvSpPr>
            <p:cNvPr id="21" name="Text Box 59"/>
            <p:cNvSpPr txBox="1">
              <a:spLocks noChangeArrowheads="1"/>
            </p:cNvSpPr>
            <p:nvPr/>
          </p:nvSpPr>
          <p:spPr bwMode="auto">
            <a:xfrm>
              <a:off x="2160" y="1728"/>
              <a:ext cx="192"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endParaRPr lang="fr-FR" altLang="fr-FR" sz="2000" b="1" i="0">
                <a:solidFill>
                  <a:srgbClr val="996633"/>
                </a:solidFill>
              </a:endParaRPr>
            </a:p>
          </p:txBody>
        </p:sp>
        <p:sp>
          <p:nvSpPr>
            <p:cNvPr id="22" name="Text Box 54"/>
            <p:cNvSpPr txBox="1">
              <a:spLocks noChangeArrowheads="1"/>
            </p:cNvSpPr>
            <p:nvPr/>
          </p:nvSpPr>
          <p:spPr bwMode="auto">
            <a:xfrm>
              <a:off x="1996" y="172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dirty="0"/>
                <a:t>C</a:t>
              </a:r>
            </a:p>
          </p:txBody>
        </p:sp>
      </p:grpSp>
      <p:sp>
        <p:nvSpPr>
          <p:cNvPr id="23" name="Text Box 60"/>
          <p:cNvSpPr txBox="1">
            <a:spLocks noChangeArrowheads="1"/>
          </p:cNvSpPr>
          <p:nvPr/>
        </p:nvSpPr>
        <p:spPr bwMode="auto">
          <a:xfrm>
            <a:off x="898083" y="2774508"/>
            <a:ext cx="762000"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dirty="0"/>
              <a:t>v</a:t>
            </a:r>
            <a:r>
              <a:rPr lang="en-US" altLang="fr-FR" sz="3000" dirty="0">
                <a:solidFill>
                  <a:schemeClr val="tx2"/>
                </a:solidFill>
              </a:rPr>
              <a:t> </a:t>
            </a:r>
            <a:r>
              <a:rPr lang="en-US" altLang="fr-FR" sz="3000" b="1" dirty="0">
                <a:solidFill>
                  <a:schemeClr val="tx2"/>
                </a:solidFill>
              </a:rPr>
              <a:t> </a:t>
            </a:r>
            <a:r>
              <a:rPr lang="en-US" altLang="fr-FR" sz="3000" i="0" dirty="0">
                <a:solidFill>
                  <a:schemeClr val="tx2"/>
                </a:solidFill>
              </a:rPr>
              <a:t>:</a:t>
            </a:r>
          </a:p>
        </p:txBody>
      </p:sp>
      <p:sp>
        <p:nvSpPr>
          <p:cNvPr id="24" name="Text Box 61"/>
          <p:cNvSpPr txBox="1">
            <a:spLocks noChangeArrowheads="1"/>
          </p:cNvSpPr>
          <p:nvPr/>
        </p:nvSpPr>
        <p:spPr bwMode="auto">
          <a:xfrm>
            <a:off x="898083" y="3155508"/>
            <a:ext cx="838200"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dirty="0"/>
              <a:t>w</a:t>
            </a:r>
            <a:r>
              <a:rPr lang="en-US" altLang="fr-FR" sz="3000" dirty="0">
                <a:solidFill>
                  <a:schemeClr val="tx2"/>
                </a:solidFill>
              </a:rPr>
              <a:t> </a:t>
            </a:r>
            <a:r>
              <a:rPr lang="en-US" altLang="fr-FR" sz="3000" i="0" dirty="0">
                <a:solidFill>
                  <a:schemeClr val="tx2"/>
                </a:solidFill>
              </a:rPr>
              <a:t>:</a:t>
            </a:r>
          </a:p>
        </p:txBody>
      </p:sp>
      <p:sp>
        <p:nvSpPr>
          <p:cNvPr id="25" name="Text Box 62"/>
          <p:cNvSpPr txBox="1">
            <a:spLocks noChangeArrowheads="1"/>
          </p:cNvSpPr>
          <p:nvPr/>
        </p:nvSpPr>
        <p:spPr bwMode="auto">
          <a:xfrm>
            <a:off x="4327083" y="2790383"/>
            <a:ext cx="1524000"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dirty="0"/>
              <a:t>m</a:t>
            </a:r>
            <a:r>
              <a:rPr lang="en-US" altLang="fr-FR" sz="3000" i="0" dirty="0"/>
              <a:t> = 8 </a:t>
            </a:r>
          </a:p>
        </p:txBody>
      </p:sp>
      <p:sp>
        <p:nvSpPr>
          <p:cNvPr id="26" name="Text Box 63"/>
          <p:cNvSpPr txBox="1">
            <a:spLocks noChangeArrowheads="1"/>
          </p:cNvSpPr>
          <p:nvPr/>
        </p:nvSpPr>
        <p:spPr bwMode="auto">
          <a:xfrm>
            <a:off x="4327083" y="3155508"/>
            <a:ext cx="1295400"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dirty="0"/>
              <a:t>n</a:t>
            </a:r>
            <a:r>
              <a:rPr lang="en-US" altLang="fr-FR" sz="3000" i="0" dirty="0"/>
              <a:t> = 7</a:t>
            </a:r>
            <a:r>
              <a:rPr lang="en-US" altLang="fr-FR" sz="2000" i="0" dirty="0"/>
              <a:t> </a:t>
            </a:r>
          </a:p>
        </p:txBody>
      </p:sp>
      <p:sp>
        <p:nvSpPr>
          <p:cNvPr id="27" name="Text Box 67"/>
          <p:cNvSpPr txBox="1">
            <a:spLocks noChangeArrowheads="1"/>
          </p:cNvSpPr>
          <p:nvPr/>
        </p:nvSpPr>
        <p:spPr bwMode="auto">
          <a:xfrm>
            <a:off x="440883" y="2180783"/>
            <a:ext cx="6553200"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dirty="0"/>
              <a:t>2 </a:t>
            </a:r>
            <a:r>
              <a:rPr lang="en-US" altLang="fr-FR" sz="3000" i="0" dirty="0" err="1"/>
              <a:t>séquences</a:t>
            </a:r>
            <a:r>
              <a:rPr lang="en-US" altLang="fr-FR" sz="3000" i="0" dirty="0"/>
              <a:t> v et w:</a:t>
            </a:r>
          </a:p>
        </p:txBody>
      </p:sp>
      <p:sp>
        <p:nvSpPr>
          <p:cNvPr id="125" name="Text Box 2"/>
          <p:cNvSpPr txBox="1">
            <a:spLocks noChangeArrowheads="1"/>
          </p:cNvSpPr>
          <p:nvPr/>
        </p:nvSpPr>
        <p:spPr bwMode="auto">
          <a:xfrm>
            <a:off x="251520" y="533400"/>
            <a:ext cx="8640960"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algn="ctr" eaLnBrk="1" hangingPunct="1">
              <a:spcBef>
                <a:spcPct val="50000"/>
              </a:spcBef>
            </a:pPr>
            <a:r>
              <a:rPr lang="en-US" altLang="fr-FR" sz="4400" i="0" dirty="0" err="1">
                <a:latin typeface="+mn-lt"/>
              </a:rPr>
              <a:t>Alignement</a:t>
            </a:r>
            <a:r>
              <a:rPr lang="en-US" altLang="fr-FR" sz="4400" i="0" dirty="0">
                <a:latin typeface="+mn-lt"/>
              </a:rPr>
              <a:t> global, distance </a:t>
            </a:r>
            <a:r>
              <a:rPr lang="en-US" altLang="fr-FR" sz="4400" i="0" dirty="0" err="1">
                <a:latin typeface="+mn-lt"/>
              </a:rPr>
              <a:t>d’édition</a:t>
            </a:r>
            <a:endParaRPr lang="en-US" altLang="fr-FR" sz="4400" i="0" dirty="0">
              <a:latin typeface="+mn-lt"/>
            </a:endParaRPr>
          </a:p>
        </p:txBody>
      </p:sp>
      <p:sp>
        <p:nvSpPr>
          <p:cNvPr id="76" name="Text Box 67"/>
          <p:cNvSpPr txBox="1">
            <a:spLocks noChangeArrowheads="1"/>
          </p:cNvSpPr>
          <p:nvPr/>
        </p:nvSpPr>
        <p:spPr bwMode="auto">
          <a:xfrm>
            <a:off x="332933" y="4297615"/>
            <a:ext cx="8687246"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fr-FR" altLang="fr-FR" sz="3000" i="0" dirty="0">
                <a:solidFill>
                  <a:srgbClr val="C00000"/>
                </a:solidFill>
              </a:rPr>
              <a:t>Trouver un alignement qui minimise </a:t>
            </a:r>
            <a:r>
              <a:rPr lang="fr-FR" altLang="fr-FR" sz="3000" i="0" dirty="0" err="1">
                <a:solidFill>
                  <a:srgbClr val="C00000"/>
                </a:solidFill>
              </a:rPr>
              <a:t>indels+mismatchs</a:t>
            </a:r>
            <a:endParaRPr lang="fr-FR" altLang="fr-FR" sz="3000" i="0" dirty="0">
              <a:solidFill>
                <a:srgbClr val="C00000"/>
              </a:solidFill>
            </a:endParaRPr>
          </a:p>
        </p:txBody>
      </p:sp>
    </p:spTree>
    <p:extLst>
      <p:ext uri="{BB962C8B-B14F-4D97-AF65-F5344CB8AC3E}">
        <p14:creationId xmlns:p14="http://schemas.microsoft.com/office/powerpoint/2010/main" val="21063904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r>
              <a:rPr lang="en-US" altLang="fr-FR" i="1" dirty="0"/>
              <a:t>D(</a:t>
            </a:r>
            <a:r>
              <a:rPr lang="en-US" altLang="fr-FR" i="1" dirty="0" err="1"/>
              <a:t>i,j</a:t>
            </a:r>
            <a:r>
              <a:rPr lang="en-US" altLang="fr-FR" i="1" dirty="0"/>
              <a:t>) </a:t>
            </a:r>
            <a:r>
              <a:rPr lang="en-US" altLang="fr-FR" dirty="0"/>
              <a:t>=  MIN </a:t>
            </a:r>
            <a:r>
              <a:rPr lang="en-US" altLang="fr-FR" dirty="0" err="1"/>
              <a:t>d’erreurs</a:t>
            </a:r>
            <a:r>
              <a:rPr lang="en-US" altLang="fr-FR" dirty="0"/>
              <a:t> (substitutions, </a:t>
            </a:r>
            <a:r>
              <a:rPr lang="en-US" altLang="fr-FR" dirty="0" err="1"/>
              <a:t>insersions</a:t>
            </a:r>
            <a:r>
              <a:rPr lang="en-US" altLang="fr-FR" dirty="0"/>
              <a:t>, suppressions) entre </a:t>
            </a:r>
            <a:r>
              <a:rPr lang="en-US" altLang="fr-FR" i="1" dirty="0"/>
              <a:t>v[1,j] </a:t>
            </a:r>
            <a:r>
              <a:rPr lang="en-US" altLang="fr-FR" dirty="0"/>
              <a:t>et </a:t>
            </a:r>
            <a:r>
              <a:rPr lang="en-US" altLang="fr-FR" i="1" dirty="0"/>
              <a:t>w[1,i]</a:t>
            </a:r>
          </a:p>
          <a:p>
            <a:endParaRPr lang="en-US" altLang="fr-FR" i="1" dirty="0"/>
          </a:p>
          <a:p>
            <a:endParaRPr lang="en-US" altLang="fr-FR" i="1" dirty="0"/>
          </a:p>
          <a:p>
            <a:pPr marL="0" indent="0">
              <a:buNone/>
            </a:pPr>
            <a:endParaRPr lang="en-US" altLang="fr-FR" i="1" dirty="0"/>
          </a:p>
          <a:p>
            <a:pPr marL="0" indent="0">
              <a:buNone/>
            </a:pPr>
            <a:endParaRPr lang="en-US" altLang="fr-FR" i="1" dirty="0"/>
          </a:p>
          <a:p>
            <a:endParaRPr lang="fr-CA" dirty="0"/>
          </a:p>
        </p:txBody>
      </p:sp>
      <p:grpSp>
        <p:nvGrpSpPr>
          <p:cNvPr id="4" name="Group 42"/>
          <p:cNvGrpSpPr>
            <a:grpSpLocks/>
          </p:cNvGrpSpPr>
          <p:nvPr/>
        </p:nvGrpSpPr>
        <p:grpSpPr bwMode="auto">
          <a:xfrm>
            <a:off x="2806861" y="4175104"/>
            <a:ext cx="2438400" cy="549275"/>
            <a:chOff x="816" y="1728"/>
            <a:chExt cx="1536" cy="346"/>
          </a:xfrm>
        </p:grpSpPr>
        <p:sp>
          <p:nvSpPr>
            <p:cNvPr id="5" name="Text Box 43"/>
            <p:cNvSpPr txBox="1">
              <a:spLocks noChangeArrowheads="1"/>
            </p:cNvSpPr>
            <p:nvPr/>
          </p:nvSpPr>
          <p:spPr bwMode="auto">
            <a:xfrm>
              <a:off x="816" y="172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dirty="0"/>
                <a:t>A</a:t>
              </a:r>
            </a:p>
          </p:txBody>
        </p:sp>
        <p:sp>
          <p:nvSpPr>
            <p:cNvPr id="6" name="Text Box 44"/>
            <p:cNvSpPr txBox="1">
              <a:spLocks noChangeArrowheads="1"/>
            </p:cNvSpPr>
            <p:nvPr/>
          </p:nvSpPr>
          <p:spPr bwMode="auto">
            <a:xfrm>
              <a:off x="1008" y="172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dirty="0"/>
                <a:t>T</a:t>
              </a:r>
            </a:p>
          </p:txBody>
        </p:sp>
        <p:sp>
          <p:nvSpPr>
            <p:cNvPr id="7" name="Text Box 45"/>
            <p:cNvSpPr txBox="1">
              <a:spLocks noChangeArrowheads="1"/>
            </p:cNvSpPr>
            <p:nvPr/>
          </p:nvSpPr>
          <p:spPr bwMode="auto">
            <a:xfrm>
              <a:off x="1200" y="172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dirty="0"/>
                <a:t>C</a:t>
              </a:r>
            </a:p>
          </p:txBody>
        </p:sp>
        <p:sp>
          <p:nvSpPr>
            <p:cNvPr id="8" name="Text Box 46"/>
            <p:cNvSpPr txBox="1">
              <a:spLocks noChangeArrowheads="1"/>
            </p:cNvSpPr>
            <p:nvPr/>
          </p:nvSpPr>
          <p:spPr bwMode="auto">
            <a:xfrm>
              <a:off x="1392" y="172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dirty="0"/>
                <a:t>T</a:t>
              </a:r>
            </a:p>
          </p:txBody>
        </p:sp>
        <p:sp>
          <p:nvSpPr>
            <p:cNvPr id="9" name="Text Box 47"/>
            <p:cNvSpPr txBox="1">
              <a:spLocks noChangeArrowheads="1"/>
            </p:cNvSpPr>
            <p:nvPr/>
          </p:nvSpPr>
          <p:spPr bwMode="auto">
            <a:xfrm>
              <a:off x="1584" y="172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dirty="0"/>
                <a:t>G</a:t>
              </a:r>
            </a:p>
          </p:txBody>
        </p:sp>
        <p:sp>
          <p:nvSpPr>
            <p:cNvPr id="10" name="Text Box 48"/>
            <p:cNvSpPr txBox="1">
              <a:spLocks noChangeArrowheads="1"/>
            </p:cNvSpPr>
            <p:nvPr/>
          </p:nvSpPr>
          <p:spPr bwMode="auto">
            <a:xfrm>
              <a:off x="1776" y="172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dirty="0"/>
                <a:t>A</a:t>
              </a:r>
            </a:p>
          </p:txBody>
        </p:sp>
        <p:sp>
          <p:nvSpPr>
            <p:cNvPr id="11" name="Text Box 49"/>
            <p:cNvSpPr txBox="1">
              <a:spLocks noChangeArrowheads="1"/>
            </p:cNvSpPr>
            <p:nvPr/>
          </p:nvSpPr>
          <p:spPr bwMode="auto">
            <a:xfrm>
              <a:off x="1968" y="172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dirty="0"/>
                <a:t>T</a:t>
              </a:r>
            </a:p>
          </p:txBody>
        </p:sp>
        <p:sp>
          <p:nvSpPr>
            <p:cNvPr id="12" name="Text Box 50"/>
            <p:cNvSpPr txBox="1">
              <a:spLocks noChangeArrowheads="1"/>
            </p:cNvSpPr>
            <p:nvPr/>
          </p:nvSpPr>
          <p:spPr bwMode="auto">
            <a:xfrm>
              <a:off x="2160" y="1728"/>
              <a:ext cx="192"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endParaRPr lang="fr-FR" altLang="fr-FR" sz="2000" b="1" i="0">
                <a:solidFill>
                  <a:schemeClr val="accent1"/>
                </a:solidFill>
              </a:endParaRPr>
            </a:p>
          </p:txBody>
        </p:sp>
        <p:sp>
          <p:nvSpPr>
            <p:cNvPr id="13" name="Text Box 47"/>
            <p:cNvSpPr txBox="1">
              <a:spLocks noChangeArrowheads="1"/>
            </p:cNvSpPr>
            <p:nvPr/>
          </p:nvSpPr>
          <p:spPr bwMode="auto">
            <a:xfrm>
              <a:off x="2124" y="172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dirty="0"/>
                <a:t>C</a:t>
              </a:r>
            </a:p>
          </p:txBody>
        </p:sp>
      </p:grpSp>
      <p:grpSp>
        <p:nvGrpSpPr>
          <p:cNvPr id="14" name="Group 51"/>
          <p:cNvGrpSpPr>
            <a:grpSpLocks/>
          </p:cNvGrpSpPr>
          <p:nvPr/>
        </p:nvGrpSpPr>
        <p:grpSpPr bwMode="auto">
          <a:xfrm>
            <a:off x="2806861" y="4556104"/>
            <a:ext cx="2438400" cy="549275"/>
            <a:chOff x="816" y="1728"/>
            <a:chExt cx="1536" cy="346"/>
          </a:xfrm>
        </p:grpSpPr>
        <p:sp>
          <p:nvSpPr>
            <p:cNvPr id="15" name="Text Box 52"/>
            <p:cNvSpPr txBox="1">
              <a:spLocks noChangeArrowheads="1"/>
            </p:cNvSpPr>
            <p:nvPr/>
          </p:nvSpPr>
          <p:spPr bwMode="auto">
            <a:xfrm>
              <a:off x="816" y="172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dirty="0"/>
                <a:t>T</a:t>
              </a:r>
            </a:p>
          </p:txBody>
        </p:sp>
        <p:sp>
          <p:nvSpPr>
            <p:cNvPr id="16" name="Text Box 53"/>
            <p:cNvSpPr txBox="1">
              <a:spLocks noChangeArrowheads="1"/>
            </p:cNvSpPr>
            <p:nvPr/>
          </p:nvSpPr>
          <p:spPr bwMode="auto">
            <a:xfrm>
              <a:off x="1008" y="172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dirty="0"/>
                <a:t>G</a:t>
              </a:r>
            </a:p>
          </p:txBody>
        </p:sp>
        <p:sp>
          <p:nvSpPr>
            <p:cNvPr id="17" name="Text Box 54"/>
            <p:cNvSpPr txBox="1">
              <a:spLocks noChangeArrowheads="1"/>
            </p:cNvSpPr>
            <p:nvPr/>
          </p:nvSpPr>
          <p:spPr bwMode="auto">
            <a:xfrm>
              <a:off x="1200" y="172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dirty="0"/>
                <a:t>G</a:t>
              </a:r>
            </a:p>
          </p:txBody>
        </p:sp>
        <p:sp>
          <p:nvSpPr>
            <p:cNvPr id="18" name="Text Box 55"/>
            <p:cNvSpPr txBox="1">
              <a:spLocks noChangeArrowheads="1"/>
            </p:cNvSpPr>
            <p:nvPr/>
          </p:nvSpPr>
          <p:spPr bwMode="auto">
            <a:xfrm>
              <a:off x="1392" y="172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dirty="0"/>
                <a:t>A</a:t>
              </a:r>
            </a:p>
          </p:txBody>
        </p:sp>
        <p:sp>
          <p:nvSpPr>
            <p:cNvPr id="19" name="Text Box 56"/>
            <p:cNvSpPr txBox="1">
              <a:spLocks noChangeArrowheads="1"/>
            </p:cNvSpPr>
            <p:nvPr/>
          </p:nvSpPr>
          <p:spPr bwMode="auto">
            <a:xfrm>
              <a:off x="1584" y="172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dirty="0"/>
                <a:t>T</a:t>
              </a:r>
            </a:p>
          </p:txBody>
        </p:sp>
        <p:sp>
          <p:nvSpPr>
            <p:cNvPr id="20" name="Text Box 57"/>
            <p:cNvSpPr txBox="1">
              <a:spLocks noChangeArrowheads="1"/>
            </p:cNvSpPr>
            <p:nvPr/>
          </p:nvSpPr>
          <p:spPr bwMode="auto">
            <a:xfrm>
              <a:off x="1776" y="172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dirty="0"/>
                <a:t>A</a:t>
              </a:r>
            </a:p>
          </p:txBody>
        </p:sp>
        <p:sp>
          <p:nvSpPr>
            <p:cNvPr id="21" name="Text Box 58"/>
            <p:cNvSpPr txBox="1">
              <a:spLocks noChangeArrowheads="1"/>
            </p:cNvSpPr>
            <p:nvPr/>
          </p:nvSpPr>
          <p:spPr bwMode="auto">
            <a:xfrm>
              <a:off x="1968" y="1728"/>
              <a:ext cx="192"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endParaRPr lang="fr-FR" altLang="fr-FR" sz="2000" b="1" i="0">
                <a:solidFill>
                  <a:srgbClr val="0033CC"/>
                </a:solidFill>
              </a:endParaRPr>
            </a:p>
          </p:txBody>
        </p:sp>
        <p:sp>
          <p:nvSpPr>
            <p:cNvPr id="22" name="Text Box 59"/>
            <p:cNvSpPr txBox="1">
              <a:spLocks noChangeArrowheads="1"/>
            </p:cNvSpPr>
            <p:nvPr/>
          </p:nvSpPr>
          <p:spPr bwMode="auto">
            <a:xfrm>
              <a:off x="2160" y="1728"/>
              <a:ext cx="192"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endParaRPr lang="fr-FR" altLang="fr-FR" sz="2000" b="1" i="0">
                <a:solidFill>
                  <a:srgbClr val="996633"/>
                </a:solidFill>
              </a:endParaRPr>
            </a:p>
          </p:txBody>
        </p:sp>
        <p:sp>
          <p:nvSpPr>
            <p:cNvPr id="23" name="Text Box 54"/>
            <p:cNvSpPr txBox="1">
              <a:spLocks noChangeArrowheads="1"/>
            </p:cNvSpPr>
            <p:nvPr/>
          </p:nvSpPr>
          <p:spPr bwMode="auto">
            <a:xfrm>
              <a:off x="1996" y="172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dirty="0"/>
                <a:t>C</a:t>
              </a:r>
            </a:p>
          </p:txBody>
        </p:sp>
      </p:grpSp>
      <p:sp>
        <p:nvSpPr>
          <p:cNvPr id="24" name="Text Box 60"/>
          <p:cNvSpPr txBox="1">
            <a:spLocks noChangeArrowheads="1"/>
          </p:cNvSpPr>
          <p:nvPr/>
        </p:nvSpPr>
        <p:spPr bwMode="auto">
          <a:xfrm>
            <a:off x="1968661" y="4175104"/>
            <a:ext cx="762000"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b="1">
                <a:solidFill>
                  <a:schemeClr val="tx2"/>
                </a:solidFill>
              </a:rPr>
              <a:t>v  </a:t>
            </a:r>
            <a:r>
              <a:rPr lang="en-US" altLang="fr-FR" sz="3000" i="0">
                <a:solidFill>
                  <a:schemeClr val="tx2"/>
                </a:solidFill>
              </a:rPr>
              <a:t>:</a:t>
            </a:r>
          </a:p>
        </p:txBody>
      </p:sp>
      <p:sp>
        <p:nvSpPr>
          <p:cNvPr id="25" name="Text Box 61"/>
          <p:cNvSpPr txBox="1">
            <a:spLocks noChangeArrowheads="1"/>
          </p:cNvSpPr>
          <p:nvPr/>
        </p:nvSpPr>
        <p:spPr bwMode="auto">
          <a:xfrm>
            <a:off x="1968661" y="4556104"/>
            <a:ext cx="838200"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b="1">
                <a:solidFill>
                  <a:schemeClr val="tx2"/>
                </a:solidFill>
              </a:rPr>
              <a:t>w </a:t>
            </a:r>
            <a:r>
              <a:rPr lang="en-US" altLang="fr-FR" sz="3000" i="0">
                <a:solidFill>
                  <a:schemeClr val="tx2"/>
                </a:solidFill>
              </a:rPr>
              <a:t>:</a:t>
            </a:r>
          </a:p>
        </p:txBody>
      </p:sp>
      <p:sp>
        <p:nvSpPr>
          <p:cNvPr id="26" name="Text Box 62"/>
          <p:cNvSpPr txBox="1">
            <a:spLocks noChangeArrowheads="1"/>
          </p:cNvSpPr>
          <p:nvPr/>
        </p:nvSpPr>
        <p:spPr bwMode="auto">
          <a:xfrm>
            <a:off x="5397661" y="4190979"/>
            <a:ext cx="1524000"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b="1" dirty="0">
                <a:solidFill>
                  <a:schemeClr val="tx2"/>
                </a:solidFill>
              </a:rPr>
              <a:t>m</a:t>
            </a:r>
            <a:r>
              <a:rPr lang="en-US" altLang="fr-FR" sz="3000" i="0" dirty="0">
                <a:solidFill>
                  <a:schemeClr val="tx2"/>
                </a:solidFill>
              </a:rPr>
              <a:t> = 8 </a:t>
            </a:r>
          </a:p>
        </p:txBody>
      </p:sp>
      <p:sp>
        <p:nvSpPr>
          <p:cNvPr id="27" name="Text Box 63"/>
          <p:cNvSpPr txBox="1">
            <a:spLocks noChangeArrowheads="1"/>
          </p:cNvSpPr>
          <p:nvPr/>
        </p:nvSpPr>
        <p:spPr bwMode="auto">
          <a:xfrm>
            <a:off x="5397661" y="4556104"/>
            <a:ext cx="1295400"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b="1" dirty="0">
                <a:solidFill>
                  <a:schemeClr val="tx2"/>
                </a:solidFill>
              </a:rPr>
              <a:t>n</a:t>
            </a:r>
            <a:r>
              <a:rPr lang="en-US" altLang="fr-FR" sz="3000" i="0" dirty="0">
                <a:solidFill>
                  <a:schemeClr val="tx2"/>
                </a:solidFill>
              </a:rPr>
              <a:t> = 7</a:t>
            </a:r>
            <a:r>
              <a:rPr lang="en-US" altLang="fr-FR" sz="2000" i="0" dirty="0">
                <a:solidFill>
                  <a:schemeClr val="tx2"/>
                </a:solidFill>
              </a:rPr>
              <a:t> </a:t>
            </a:r>
          </a:p>
        </p:txBody>
      </p:sp>
      <p:sp>
        <p:nvSpPr>
          <p:cNvPr id="29" name="ZoneTexte 28"/>
          <p:cNvSpPr txBox="1"/>
          <p:nvPr/>
        </p:nvSpPr>
        <p:spPr>
          <a:xfrm>
            <a:off x="4651094" y="4966825"/>
            <a:ext cx="502061" cy="400110"/>
          </a:xfrm>
          <a:prstGeom prst="rect">
            <a:avLst/>
          </a:prstGeom>
          <a:noFill/>
        </p:spPr>
        <p:txBody>
          <a:bodyPr wrap="none" rtlCol="0">
            <a:spAutoFit/>
          </a:bodyPr>
          <a:lstStyle/>
          <a:p>
            <a:r>
              <a:rPr lang="en-CA" sz="2000" dirty="0" err="1"/>
              <a:t>i</a:t>
            </a:r>
            <a:r>
              <a:rPr lang="en-CA" sz="2000" dirty="0"/>
              <a:t>=6</a:t>
            </a:r>
            <a:endParaRPr lang="fr-CA" sz="2000" dirty="0"/>
          </a:p>
        </p:txBody>
      </p:sp>
      <p:sp>
        <p:nvSpPr>
          <p:cNvPr id="30" name="ZoneTexte 29"/>
          <p:cNvSpPr txBox="1"/>
          <p:nvPr/>
        </p:nvSpPr>
        <p:spPr>
          <a:xfrm>
            <a:off x="4921005" y="3771637"/>
            <a:ext cx="503664" cy="400110"/>
          </a:xfrm>
          <a:prstGeom prst="rect">
            <a:avLst/>
          </a:prstGeom>
          <a:noFill/>
        </p:spPr>
        <p:txBody>
          <a:bodyPr wrap="none" rtlCol="0">
            <a:spAutoFit/>
          </a:bodyPr>
          <a:lstStyle/>
          <a:p>
            <a:r>
              <a:rPr lang="en-CA" sz="2000" dirty="0"/>
              <a:t>j=7</a:t>
            </a:r>
            <a:endParaRPr lang="fr-CA" sz="2000" dirty="0"/>
          </a:p>
        </p:txBody>
      </p:sp>
      <p:cxnSp>
        <p:nvCxnSpPr>
          <p:cNvPr id="32" name="Connecteur droit avec flèche 31"/>
          <p:cNvCxnSpPr/>
          <p:nvPr/>
        </p:nvCxnSpPr>
        <p:spPr>
          <a:xfrm>
            <a:off x="4832511" y="3805734"/>
            <a:ext cx="0" cy="385245"/>
          </a:xfrm>
          <a:prstGeom prst="straightConnector1">
            <a:avLst/>
          </a:prstGeom>
          <a:ln>
            <a:solidFill>
              <a:schemeClr val="accent1"/>
            </a:solidFill>
            <a:tailEnd type="arrow"/>
          </a:ln>
        </p:spPr>
        <p:style>
          <a:lnRef idx="3">
            <a:schemeClr val="accent2"/>
          </a:lnRef>
          <a:fillRef idx="0">
            <a:schemeClr val="accent2"/>
          </a:fillRef>
          <a:effectRef idx="2">
            <a:schemeClr val="accent2"/>
          </a:effectRef>
          <a:fontRef idx="minor">
            <a:schemeClr val="tx1"/>
          </a:fontRef>
        </p:style>
      </p:cxnSp>
      <p:cxnSp>
        <p:nvCxnSpPr>
          <p:cNvPr id="38" name="Connecteur droit avec flèche 37"/>
          <p:cNvCxnSpPr/>
          <p:nvPr/>
        </p:nvCxnSpPr>
        <p:spPr>
          <a:xfrm flipV="1">
            <a:off x="4568705" y="4952979"/>
            <a:ext cx="0" cy="381000"/>
          </a:xfrm>
          <a:prstGeom prst="straightConnector1">
            <a:avLst/>
          </a:prstGeom>
          <a:ln>
            <a:solidFill>
              <a:schemeClr val="accent1"/>
            </a:solidFill>
            <a:tailEnd type="arrow"/>
          </a:ln>
        </p:spPr>
        <p:style>
          <a:lnRef idx="3">
            <a:schemeClr val="accent2"/>
          </a:lnRef>
          <a:fillRef idx="0">
            <a:schemeClr val="accent2"/>
          </a:fillRef>
          <a:effectRef idx="2">
            <a:schemeClr val="accent2"/>
          </a:effectRef>
          <a:fontRef idx="minor">
            <a:schemeClr val="tx1"/>
          </a:fontRef>
        </p:style>
      </p:cxnSp>
      <p:sp>
        <p:nvSpPr>
          <p:cNvPr id="33" name="Text Box 2"/>
          <p:cNvSpPr txBox="1">
            <a:spLocks noChangeArrowheads="1"/>
          </p:cNvSpPr>
          <p:nvPr/>
        </p:nvSpPr>
        <p:spPr bwMode="auto">
          <a:xfrm>
            <a:off x="251520" y="533400"/>
            <a:ext cx="8640960"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algn="ctr" eaLnBrk="1" hangingPunct="1">
              <a:spcBef>
                <a:spcPct val="50000"/>
              </a:spcBef>
            </a:pPr>
            <a:r>
              <a:rPr lang="en-US" altLang="fr-FR" sz="4400" i="0" dirty="0" err="1">
                <a:latin typeface="+mn-lt"/>
              </a:rPr>
              <a:t>Alignement</a:t>
            </a:r>
            <a:r>
              <a:rPr lang="en-US" altLang="fr-FR" sz="4400" i="0" dirty="0">
                <a:latin typeface="+mn-lt"/>
              </a:rPr>
              <a:t> global, distance </a:t>
            </a:r>
            <a:r>
              <a:rPr lang="en-US" altLang="fr-FR" sz="4400" i="0" dirty="0" err="1">
                <a:latin typeface="+mn-lt"/>
              </a:rPr>
              <a:t>d’édition</a:t>
            </a:r>
            <a:endParaRPr lang="en-US" altLang="fr-FR" sz="4400" i="0" dirty="0">
              <a:latin typeface="+mn-lt"/>
            </a:endParaRPr>
          </a:p>
        </p:txBody>
      </p:sp>
    </p:spTree>
    <p:extLst>
      <p:ext uri="{BB962C8B-B14F-4D97-AF65-F5344CB8AC3E}">
        <p14:creationId xmlns:p14="http://schemas.microsoft.com/office/powerpoint/2010/main" val="22326058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9"/>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30"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r>
              <a:rPr lang="en-US" altLang="fr-FR" i="1" dirty="0"/>
              <a:t>D(</a:t>
            </a:r>
            <a:r>
              <a:rPr lang="en-US" altLang="fr-FR" i="1" dirty="0" err="1"/>
              <a:t>i,j</a:t>
            </a:r>
            <a:r>
              <a:rPr lang="en-US" altLang="fr-FR" i="1" dirty="0"/>
              <a:t>) </a:t>
            </a:r>
            <a:r>
              <a:rPr lang="en-US" altLang="fr-FR" dirty="0"/>
              <a:t>=  MIN </a:t>
            </a:r>
            <a:r>
              <a:rPr lang="en-US" altLang="fr-FR" dirty="0" err="1"/>
              <a:t>d’erreurs</a:t>
            </a:r>
            <a:r>
              <a:rPr lang="en-US" altLang="fr-FR" dirty="0"/>
              <a:t> (substitutions, </a:t>
            </a:r>
            <a:r>
              <a:rPr lang="en-US" altLang="fr-FR" dirty="0" err="1"/>
              <a:t>insersions</a:t>
            </a:r>
            <a:r>
              <a:rPr lang="en-US" altLang="fr-FR" dirty="0"/>
              <a:t>, suppressions) entre </a:t>
            </a:r>
            <a:r>
              <a:rPr lang="en-US" altLang="fr-FR" i="1" dirty="0"/>
              <a:t>v[1,j] </a:t>
            </a:r>
            <a:r>
              <a:rPr lang="en-US" altLang="fr-FR" dirty="0"/>
              <a:t>et </a:t>
            </a:r>
            <a:r>
              <a:rPr lang="en-US" altLang="fr-FR" i="1" dirty="0"/>
              <a:t>w[1,i]</a:t>
            </a:r>
          </a:p>
          <a:p>
            <a:r>
              <a:rPr lang="en-US" altLang="fr-FR" i="1" dirty="0"/>
              <a:t>3 </a:t>
            </a:r>
            <a:r>
              <a:rPr lang="en-US" altLang="fr-FR" i="1" dirty="0" err="1"/>
              <a:t>cas</a:t>
            </a:r>
            <a:r>
              <a:rPr lang="en-US" altLang="fr-FR" i="1" dirty="0"/>
              <a:t> </a:t>
            </a:r>
            <a:r>
              <a:rPr lang="en-US" altLang="fr-FR" i="1" dirty="0" err="1"/>
              <a:t>possibles</a:t>
            </a:r>
            <a:r>
              <a:rPr lang="en-US" altLang="fr-FR" i="1" dirty="0"/>
              <a:t>:</a:t>
            </a:r>
          </a:p>
          <a:p>
            <a:pPr marL="971550" lvl="1" indent="-514350">
              <a:buFont typeface="+mj-lt"/>
              <a:buAutoNum type="arabicPeriod"/>
            </a:pPr>
            <a:r>
              <a:rPr lang="en-US" altLang="fr-FR" i="1" dirty="0" err="1">
                <a:solidFill>
                  <a:srgbClr val="0070C0"/>
                </a:solidFill>
              </a:rPr>
              <a:t>V</a:t>
            </a:r>
            <a:r>
              <a:rPr lang="en-US" altLang="fr-FR" i="1" baseline="-25000" dirty="0" err="1">
                <a:solidFill>
                  <a:srgbClr val="0070C0"/>
                </a:solidFill>
              </a:rPr>
              <a:t>j</a:t>
            </a:r>
            <a:r>
              <a:rPr lang="en-US" altLang="fr-FR" baseline="-25000" dirty="0">
                <a:solidFill>
                  <a:srgbClr val="0070C0"/>
                </a:solidFill>
              </a:rPr>
              <a:t> </a:t>
            </a:r>
            <a:r>
              <a:rPr lang="en-US" altLang="fr-FR" dirty="0" err="1">
                <a:solidFill>
                  <a:srgbClr val="0070C0"/>
                </a:solidFill>
              </a:rPr>
              <a:t>est</a:t>
            </a:r>
            <a:r>
              <a:rPr lang="en-US" altLang="fr-FR" dirty="0">
                <a:solidFill>
                  <a:srgbClr val="0070C0"/>
                </a:solidFill>
              </a:rPr>
              <a:t> </a:t>
            </a:r>
            <a:r>
              <a:rPr lang="en-US" altLang="fr-FR" dirty="0" err="1">
                <a:solidFill>
                  <a:srgbClr val="0070C0"/>
                </a:solidFill>
              </a:rPr>
              <a:t>impliqué</a:t>
            </a:r>
            <a:r>
              <a:rPr lang="en-US" altLang="fr-FR" dirty="0">
                <a:solidFill>
                  <a:srgbClr val="0070C0"/>
                </a:solidFill>
              </a:rPr>
              <a:t> </a:t>
            </a:r>
            <a:r>
              <a:rPr lang="en-US" altLang="fr-FR" dirty="0" err="1">
                <a:solidFill>
                  <a:srgbClr val="0070C0"/>
                </a:solidFill>
              </a:rPr>
              <a:t>dans</a:t>
            </a:r>
            <a:r>
              <a:rPr lang="en-US" altLang="fr-FR" dirty="0">
                <a:solidFill>
                  <a:srgbClr val="0070C0"/>
                </a:solidFill>
              </a:rPr>
              <a:t> un </a:t>
            </a:r>
            <a:r>
              <a:rPr lang="en-US" altLang="fr-FR" dirty="0" err="1">
                <a:solidFill>
                  <a:srgbClr val="0070C0"/>
                </a:solidFill>
              </a:rPr>
              <a:t>indel</a:t>
            </a:r>
            <a:r>
              <a:rPr lang="en-US" altLang="fr-FR" dirty="0">
                <a:solidFill>
                  <a:srgbClr val="0070C0"/>
                </a:solidFill>
              </a:rPr>
              <a:t>:</a:t>
            </a:r>
            <a:endParaRPr lang="en-US" altLang="fr-FR" baseline="-25000" dirty="0">
              <a:solidFill>
                <a:srgbClr val="0070C0"/>
              </a:solidFill>
            </a:endParaRPr>
          </a:p>
          <a:p>
            <a:pPr marL="0" indent="0">
              <a:buNone/>
            </a:pPr>
            <a:endParaRPr lang="en-US" altLang="fr-FR" i="1" dirty="0"/>
          </a:p>
          <a:p>
            <a:endParaRPr lang="en-US" altLang="fr-FR" i="1" dirty="0"/>
          </a:p>
          <a:p>
            <a:pPr marL="0" indent="0">
              <a:buNone/>
            </a:pPr>
            <a:endParaRPr lang="en-US" altLang="fr-FR" i="1" dirty="0"/>
          </a:p>
          <a:p>
            <a:pPr marL="0" indent="0">
              <a:buNone/>
            </a:pPr>
            <a:endParaRPr lang="en-US" altLang="fr-FR" i="1" dirty="0"/>
          </a:p>
          <a:p>
            <a:endParaRPr lang="fr-CA" dirty="0"/>
          </a:p>
        </p:txBody>
      </p:sp>
      <p:grpSp>
        <p:nvGrpSpPr>
          <p:cNvPr id="4" name="Group 42"/>
          <p:cNvGrpSpPr>
            <a:grpSpLocks/>
          </p:cNvGrpSpPr>
          <p:nvPr/>
        </p:nvGrpSpPr>
        <p:grpSpPr bwMode="auto">
          <a:xfrm>
            <a:off x="2806861" y="4175104"/>
            <a:ext cx="2438400" cy="549275"/>
            <a:chOff x="816" y="1728"/>
            <a:chExt cx="1536" cy="346"/>
          </a:xfrm>
        </p:grpSpPr>
        <p:sp>
          <p:nvSpPr>
            <p:cNvPr id="5" name="Text Box 43"/>
            <p:cNvSpPr txBox="1">
              <a:spLocks noChangeArrowheads="1"/>
            </p:cNvSpPr>
            <p:nvPr/>
          </p:nvSpPr>
          <p:spPr bwMode="auto">
            <a:xfrm>
              <a:off x="816" y="172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dirty="0"/>
                <a:t>A</a:t>
              </a:r>
            </a:p>
          </p:txBody>
        </p:sp>
        <p:sp>
          <p:nvSpPr>
            <p:cNvPr id="6" name="Text Box 44"/>
            <p:cNvSpPr txBox="1">
              <a:spLocks noChangeArrowheads="1"/>
            </p:cNvSpPr>
            <p:nvPr/>
          </p:nvSpPr>
          <p:spPr bwMode="auto">
            <a:xfrm>
              <a:off x="1008" y="172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a:t>T</a:t>
              </a:r>
            </a:p>
          </p:txBody>
        </p:sp>
        <p:sp>
          <p:nvSpPr>
            <p:cNvPr id="7" name="Text Box 45"/>
            <p:cNvSpPr txBox="1">
              <a:spLocks noChangeArrowheads="1"/>
            </p:cNvSpPr>
            <p:nvPr/>
          </p:nvSpPr>
          <p:spPr bwMode="auto">
            <a:xfrm>
              <a:off x="1200" y="172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a:t>C</a:t>
              </a:r>
            </a:p>
          </p:txBody>
        </p:sp>
        <p:sp>
          <p:nvSpPr>
            <p:cNvPr id="8" name="Text Box 46"/>
            <p:cNvSpPr txBox="1">
              <a:spLocks noChangeArrowheads="1"/>
            </p:cNvSpPr>
            <p:nvPr/>
          </p:nvSpPr>
          <p:spPr bwMode="auto">
            <a:xfrm>
              <a:off x="1392" y="172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a:t>T</a:t>
              </a:r>
            </a:p>
          </p:txBody>
        </p:sp>
        <p:sp>
          <p:nvSpPr>
            <p:cNvPr id="9" name="Text Box 47"/>
            <p:cNvSpPr txBox="1">
              <a:spLocks noChangeArrowheads="1"/>
            </p:cNvSpPr>
            <p:nvPr/>
          </p:nvSpPr>
          <p:spPr bwMode="auto">
            <a:xfrm>
              <a:off x="1584" y="172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dirty="0"/>
                <a:t>G</a:t>
              </a:r>
            </a:p>
          </p:txBody>
        </p:sp>
        <p:sp>
          <p:nvSpPr>
            <p:cNvPr id="10" name="Text Box 48"/>
            <p:cNvSpPr txBox="1">
              <a:spLocks noChangeArrowheads="1"/>
            </p:cNvSpPr>
            <p:nvPr/>
          </p:nvSpPr>
          <p:spPr bwMode="auto">
            <a:xfrm>
              <a:off x="1776" y="172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dirty="0"/>
                <a:t>A</a:t>
              </a:r>
            </a:p>
          </p:txBody>
        </p:sp>
        <p:sp>
          <p:nvSpPr>
            <p:cNvPr id="11" name="Text Box 49"/>
            <p:cNvSpPr txBox="1">
              <a:spLocks noChangeArrowheads="1"/>
            </p:cNvSpPr>
            <p:nvPr/>
          </p:nvSpPr>
          <p:spPr bwMode="auto">
            <a:xfrm>
              <a:off x="1968" y="172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dirty="0"/>
                <a:t>T</a:t>
              </a:r>
            </a:p>
          </p:txBody>
        </p:sp>
        <p:sp>
          <p:nvSpPr>
            <p:cNvPr id="12" name="Text Box 50"/>
            <p:cNvSpPr txBox="1">
              <a:spLocks noChangeArrowheads="1"/>
            </p:cNvSpPr>
            <p:nvPr/>
          </p:nvSpPr>
          <p:spPr bwMode="auto">
            <a:xfrm>
              <a:off x="2160" y="1728"/>
              <a:ext cx="192"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endParaRPr lang="fr-FR" altLang="fr-FR" sz="2000" i="0"/>
            </a:p>
          </p:txBody>
        </p:sp>
        <p:sp>
          <p:nvSpPr>
            <p:cNvPr id="13" name="Text Box 47"/>
            <p:cNvSpPr txBox="1">
              <a:spLocks noChangeArrowheads="1"/>
            </p:cNvSpPr>
            <p:nvPr/>
          </p:nvSpPr>
          <p:spPr bwMode="auto">
            <a:xfrm>
              <a:off x="2124" y="172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endParaRPr lang="en-US" altLang="fr-FR" sz="3000" i="0" dirty="0"/>
            </a:p>
          </p:txBody>
        </p:sp>
      </p:grpSp>
      <p:grpSp>
        <p:nvGrpSpPr>
          <p:cNvPr id="14" name="Group 51"/>
          <p:cNvGrpSpPr>
            <a:grpSpLocks/>
          </p:cNvGrpSpPr>
          <p:nvPr/>
        </p:nvGrpSpPr>
        <p:grpSpPr bwMode="auto">
          <a:xfrm>
            <a:off x="2806861" y="4556104"/>
            <a:ext cx="2438400" cy="549275"/>
            <a:chOff x="816" y="1728"/>
            <a:chExt cx="1536" cy="346"/>
          </a:xfrm>
        </p:grpSpPr>
        <p:sp>
          <p:nvSpPr>
            <p:cNvPr id="15" name="Text Box 52"/>
            <p:cNvSpPr txBox="1">
              <a:spLocks noChangeArrowheads="1"/>
            </p:cNvSpPr>
            <p:nvPr/>
          </p:nvSpPr>
          <p:spPr bwMode="auto">
            <a:xfrm>
              <a:off x="816" y="172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a:t>T</a:t>
              </a:r>
            </a:p>
          </p:txBody>
        </p:sp>
        <p:sp>
          <p:nvSpPr>
            <p:cNvPr id="16" name="Text Box 53"/>
            <p:cNvSpPr txBox="1">
              <a:spLocks noChangeArrowheads="1"/>
            </p:cNvSpPr>
            <p:nvPr/>
          </p:nvSpPr>
          <p:spPr bwMode="auto">
            <a:xfrm>
              <a:off x="1008" y="172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a:t>G</a:t>
              </a:r>
            </a:p>
          </p:txBody>
        </p:sp>
        <p:sp>
          <p:nvSpPr>
            <p:cNvPr id="17" name="Text Box 54"/>
            <p:cNvSpPr txBox="1">
              <a:spLocks noChangeArrowheads="1"/>
            </p:cNvSpPr>
            <p:nvPr/>
          </p:nvSpPr>
          <p:spPr bwMode="auto">
            <a:xfrm>
              <a:off x="1200" y="172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dirty="0"/>
                <a:t>G</a:t>
              </a:r>
            </a:p>
          </p:txBody>
        </p:sp>
        <p:sp>
          <p:nvSpPr>
            <p:cNvPr id="18" name="Text Box 55"/>
            <p:cNvSpPr txBox="1">
              <a:spLocks noChangeArrowheads="1"/>
            </p:cNvSpPr>
            <p:nvPr/>
          </p:nvSpPr>
          <p:spPr bwMode="auto">
            <a:xfrm>
              <a:off x="1392" y="172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a:t>A</a:t>
              </a:r>
            </a:p>
          </p:txBody>
        </p:sp>
        <p:sp>
          <p:nvSpPr>
            <p:cNvPr id="19" name="Text Box 56"/>
            <p:cNvSpPr txBox="1">
              <a:spLocks noChangeArrowheads="1"/>
            </p:cNvSpPr>
            <p:nvPr/>
          </p:nvSpPr>
          <p:spPr bwMode="auto">
            <a:xfrm>
              <a:off x="1584" y="172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a:t>T</a:t>
              </a:r>
            </a:p>
          </p:txBody>
        </p:sp>
        <p:sp>
          <p:nvSpPr>
            <p:cNvPr id="20" name="Text Box 57"/>
            <p:cNvSpPr txBox="1">
              <a:spLocks noChangeArrowheads="1"/>
            </p:cNvSpPr>
            <p:nvPr/>
          </p:nvSpPr>
          <p:spPr bwMode="auto">
            <a:xfrm>
              <a:off x="1776" y="172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a:t>A</a:t>
              </a:r>
            </a:p>
          </p:txBody>
        </p:sp>
        <p:sp>
          <p:nvSpPr>
            <p:cNvPr id="21" name="Text Box 58"/>
            <p:cNvSpPr txBox="1">
              <a:spLocks noChangeArrowheads="1"/>
            </p:cNvSpPr>
            <p:nvPr/>
          </p:nvSpPr>
          <p:spPr bwMode="auto">
            <a:xfrm>
              <a:off x="1968" y="1728"/>
              <a:ext cx="192"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endParaRPr lang="fr-FR" altLang="fr-FR" sz="2000" i="0"/>
            </a:p>
          </p:txBody>
        </p:sp>
        <p:sp>
          <p:nvSpPr>
            <p:cNvPr id="22" name="Text Box 59"/>
            <p:cNvSpPr txBox="1">
              <a:spLocks noChangeArrowheads="1"/>
            </p:cNvSpPr>
            <p:nvPr/>
          </p:nvSpPr>
          <p:spPr bwMode="auto">
            <a:xfrm>
              <a:off x="2160" y="1728"/>
              <a:ext cx="192"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endParaRPr lang="fr-FR" altLang="fr-FR" sz="2000" i="0"/>
            </a:p>
          </p:txBody>
        </p:sp>
        <p:sp>
          <p:nvSpPr>
            <p:cNvPr id="23" name="Text Box 54"/>
            <p:cNvSpPr txBox="1">
              <a:spLocks noChangeArrowheads="1"/>
            </p:cNvSpPr>
            <p:nvPr/>
          </p:nvSpPr>
          <p:spPr bwMode="auto">
            <a:xfrm>
              <a:off x="1996" y="172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endParaRPr lang="en-US" altLang="fr-FR" sz="3000" i="0" dirty="0"/>
            </a:p>
          </p:txBody>
        </p:sp>
      </p:grpSp>
      <p:sp>
        <p:nvSpPr>
          <p:cNvPr id="24" name="Text Box 60"/>
          <p:cNvSpPr txBox="1">
            <a:spLocks noChangeArrowheads="1"/>
          </p:cNvSpPr>
          <p:nvPr/>
        </p:nvSpPr>
        <p:spPr bwMode="auto">
          <a:xfrm>
            <a:off x="1968661" y="4175104"/>
            <a:ext cx="762000"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b="1">
                <a:solidFill>
                  <a:schemeClr val="tx2"/>
                </a:solidFill>
              </a:rPr>
              <a:t>v  </a:t>
            </a:r>
            <a:r>
              <a:rPr lang="en-US" altLang="fr-FR" sz="3000" i="0">
                <a:solidFill>
                  <a:schemeClr val="tx2"/>
                </a:solidFill>
              </a:rPr>
              <a:t>:</a:t>
            </a:r>
          </a:p>
        </p:txBody>
      </p:sp>
      <p:sp>
        <p:nvSpPr>
          <p:cNvPr id="25" name="Text Box 61"/>
          <p:cNvSpPr txBox="1">
            <a:spLocks noChangeArrowheads="1"/>
          </p:cNvSpPr>
          <p:nvPr/>
        </p:nvSpPr>
        <p:spPr bwMode="auto">
          <a:xfrm>
            <a:off x="1968661" y="4556104"/>
            <a:ext cx="838200"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b="1">
                <a:solidFill>
                  <a:schemeClr val="tx2"/>
                </a:solidFill>
              </a:rPr>
              <a:t>w </a:t>
            </a:r>
            <a:r>
              <a:rPr lang="en-US" altLang="fr-FR" sz="3000" i="0">
                <a:solidFill>
                  <a:schemeClr val="tx2"/>
                </a:solidFill>
              </a:rPr>
              <a:t>:</a:t>
            </a:r>
          </a:p>
        </p:txBody>
      </p:sp>
      <p:cxnSp>
        <p:nvCxnSpPr>
          <p:cNvPr id="32" name="Connecteur droit avec flèche 31"/>
          <p:cNvCxnSpPr/>
          <p:nvPr/>
        </p:nvCxnSpPr>
        <p:spPr>
          <a:xfrm>
            <a:off x="4832511" y="3805734"/>
            <a:ext cx="0" cy="385245"/>
          </a:xfrm>
          <a:prstGeom prst="straightConnector1">
            <a:avLst/>
          </a:prstGeom>
          <a:ln>
            <a:solidFill>
              <a:srgbClr val="0070C0"/>
            </a:solidFill>
            <a:tailEnd type="arrow"/>
          </a:ln>
        </p:spPr>
        <p:style>
          <a:lnRef idx="3">
            <a:schemeClr val="accent2"/>
          </a:lnRef>
          <a:fillRef idx="0">
            <a:schemeClr val="accent2"/>
          </a:fillRef>
          <a:effectRef idx="2">
            <a:schemeClr val="accent2"/>
          </a:effectRef>
          <a:fontRef idx="minor">
            <a:schemeClr val="tx1"/>
          </a:fontRef>
        </p:style>
      </p:cxnSp>
      <p:cxnSp>
        <p:nvCxnSpPr>
          <p:cNvPr id="38" name="Connecteur droit avec flèche 37"/>
          <p:cNvCxnSpPr/>
          <p:nvPr/>
        </p:nvCxnSpPr>
        <p:spPr>
          <a:xfrm flipV="1">
            <a:off x="4568705" y="4952979"/>
            <a:ext cx="0" cy="381000"/>
          </a:xfrm>
          <a:prstGeom prst="straightConnector1">
            <a:avLst/>
          </a:prstGeom>
          <a:ln>
            <a:solidFill>
              <a:schemeClr val="accent1"/>
            </a:solidFill>
            <a:tailEnd type="arrow"/>
          </a:ln>
        </p:spPr>
        <p:style>
          <a:lnRef idx="3">
            <a:schemeClr val="accent2"/>
          </a:lnRef>
          <a:fillRef idx="0">
            <a:schemeClr val="accent2"/>
          </a:fillRef>
          <a:effectRef idx="2">
            <a:schemeClr val="accent2"/>
          </a:effectRef>
          <a:fontRef idx="minor">
            <a:schemeClr val="tx1"/>
          </a:fontRef>
        </p:style>
      </p:cxnSp>
      <p:sp>
        <p:nvSpPr>
          <p:cNvPr id="33" name="ZoneTexte 32"/>
          <p:cNvSpPr txBox="1"/>
          <p:nvPr/>
        </p:nvSpPr>
        <p:spPr>
          <a:xfrm>
            <a:off x="4921005" y="3771637"/>
            <a:ext cx="503664" cy="400110"/>
          </a:xfrm>
          <a:prstGeom prst="rect">
            <a:avLst/>
          </a:prstGeom>
          <a:noFill/>
        </p:spPr>
        <p:txBody>
          <a:bodyPr wrap="none" rtlCol="0">
            <a:spAutoFit/>
          </a:bodyPr>
          <a:lstStyle/>
          <a:p>
            <a:r>
              <a:rPr lang="en-CA" sz="2000" dirty="0"/>
              <a:t>j=7</a:t>
            </a:r>
            <a:endParaRPr lang="fr-CA" sz="2000" dirty="0"/>
          </a:p>
        </p:txBody>
      </p:sp>
      <p:sp>
        <p:nvSpPr>
          <p:cNvPr id="34" name="ZoneTexte 33"/>
          <p:cNvSpPr txBox="1"/>
          <p:nvPr/>
        </p:nvSpPr>
        <p:spPr>
          <a:xfrm>
            <a:off x="4651094" y="4966825"/>
            <a:ext cx="502061" cy="400110"/>
          </a:xfrm>
          <a:prstGeom prst="rect">
            <a:avLst/>
          </a:prstGeom>
          <a:noFill/>
        </p:spPr>
        <p:txBody>
          <a:bodyPr wrap="none" rtlCol="0">
            <a:spAutoFit/>
          </a:bodyPr>
          <a:lstStyle/>
          <a:p>
            <a:r>
              <a:rPr lang="en-CA" sz="2000" dirty="0" err="1"/>
              <a:t>i</a:t>
            </a:r>
            <a:r>
              <a:rPr lang="en-CA" sz="2000" dirty="0"/>
              <a:t>=6</a:t>
            </a:r>
            <a:endParaRPr lang="fr-CA" sz="2000" dirty="0"/>
          </a:p>
        </p:txBody>
      </p:sp>
      <p:cxnSp>
        <p:nvCxnSpPr>
          <p:cNvPr id="35" name="Connecteur droit avec flèche 34"/>
          <p:cNvCxnSpPr/>
          <p:nvPr/>
        </p:nvCxnSpPr>
        <p:spPr>
          <a:xfrm>
            <a:off x="4832511" y="3805734"/>
            <a:ext cx="0" cy="385245"/>
          </a:xfrm>
          <a:prstGeom prst="straightConnector1">
            <a:avLst/>
          </a:prstGeom>
          <a:ln>
            <a:solidFill>
              <a:srgbClr val="FF0000"/>
            </a:solidFill>
            <a:tailEnd type="arrow"/>
          </a:ln>
        </p:spPr>
        <p:style>
          <a:lnRef idx="3">
            <a:schemeClr val="accent2"/>
          </a:lnRef>
          <a:fillRef idx="0">
            <a:schemeClr val="accent2"/>
          </a:fillRef>
          <a:effectRef idx="2">
            <a:schemeClr val="accent2"/>
          </a:effectRef>
          <a:fontRef idx="minor">
            <a:schemeClr val="tx1"/>
          </a:fontRef>
        </p:style>
      </p:cxnSp>
      <p:sp>
        <p:nvSpPr>
          <p:cNvPr id="36" name="Text Box 2"/>
          <p:cNvSpPr txBox="1">
            <a:spLocks noChangeArrowheads="1"/>
          </p:cNvSpPr>
          <p:nvPr/>
        </p:nvSpPr>
        <p:spPr bwMode="auto">
          <a:xfrm>
            <a:off x="251520" y="533400"/>
            <a:ext cx="8640960"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algn="ctr" eaLnBrk="1" hangingPunct="1">
              <a:spcBef>
                <a:spcPct val="50000"/>
              </a:spcBef>
            </a:pPr>
            <a:r>
              <a:rPr lang="en-US" altLang="fr-FR" sz="4400" i="0" dirty="0" err="1">
                <a:latin typeface="+mn-lt"/>
              </a:rPr>
              <a:t>Alignement</a:t>
            </a:r>
            <a:r>
              <a:rPr lang="en-US" altLang="fr-FR" sz="4400" i="0" dirty="0">
                <a:latin typeface="+mn-lt"/>
              </a:rPr>
              <a:t> global, distance </a:t>
            </a:r>
            <a:r>
              <a:rPr lang="en-US" altLang="fr-FR" sz="4400" i="0" dirty="0" err="1">
                <a:latin typeface="+mn-lt"/>
              </a:rPr>
              <a:t>d’édition</a:t>
            </a:r>
            <a:endParaRPr lang="en-US" altLang="fr-FR" sz="4400" i="0" dirty="0">
              <a:latin typeface="+mn-lt"/>
            </a:endParaRPr>
          </a:p>
        </p:txBody>
      </p:sp>
    </p:spTree>
    <p:extLst>
      <p:ext uri="{BB962C8B-B14F-4D97-AF65-F5344CB8AC3E}">
        <p14:creationId xmlns:p14="http://schemas.microsoft.com/office/powerpoint/2010/main" val="30768053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r>
              <a:rPr lang="en-US" altLang="fr-FR" i="1" dirty="0"/>
              <a:t>D(</a:t>
            </a:r>
            <a:r>
              <a:rPr lang="en-US" altLang="fr-FR" i="1" dirty="0" err="1"/>
              <a:t>i,j</a:t>
            </a:r>
            <a:r>
              <a:rPr lang="en-US" altLang="fr-FR" i="1" dirty="0"/>
              <a:t>) </a:t>
            </a:r>
            <a:r>
              <a:rPr lang="en-US" altLang="fr-FR" dirty="0"/>
              <a:t>=  MIN </a:t>
            </a:r>
            <a:r>
              <a:rPr lang="en-US" altLang="fr-FR" dirty="0" err="1"/>
              <a:t>d’erreurs</a:t>
            </a:r>
            <a:r>
              <a:rPr lang="en-US" altLang="fr-FR" dirty="0"/>
              <a:t> (substitutions, </a:t>
            </a:r>
            <a:r>
              <a:rPr lang="en-US" altLang="fr-FR" dirty="0" err="1"/>
              <a:t>insersions</a:t>
            </a:r>
            <a:r>
              <a:rPr lang="en-US" altLang="fr-FR" dirty="0"/>
              <a:t>, suppressions) entre </a:t>
            </a:r>
            <a:r>
              <a:rPr lang="en-US" altLang="fr-FR" i="1" dirty="0"/>
              <a:t>v[1,j] </a:t>
            </a:r>
            <a:r>
              <a:rPr lang="en-US" altLang="fr-FR" dirty="0"/>
              <a:t>et </a:t>
            </a:r>
            <a:r>
              <a:rPr lang="en-US" altLang="fr-FR" i="1" dirty="0"/>
              <a:t>w[1,i]</a:t>
            </a:r>
          </a:p>
          <a:p>
            <a:r>
              <a:rPr lang="en-US" altLang="fr-FR" i="1" dirty="0"/>
              <a:t>3 </a:t>
            </a:r>
            <a:r>
              <a:rPr lang="en-US" altLang="fr-FR" i="1" dirty="0" err="1"/>
              <a:t>cas</a:t>
            </a:r>
            <a:r>
              <a:rPr lang="en-US" altLang="fr-FR" i="1" dirty="0"/>
              <a:t> </a:t>
            </a:r>
            <a:r>
              <a:rPr lang="en-US" altLang="fr-FR" i="1" dirty="0" err="1"/>
              <a:t>possibles</a:t>
            </a:r>
            <a:r>
              <a:rPr lang="en-US" altLang="fr-FR" i="1" dirty="0"/>
              <a:t>:</a:t>
            </a:r>
          </a:p>
          <a:p>
            <a:pPr marL="971550" lvl="1" indent="-514350">
              <a:buFont typeface="+mj-lt"/>
              <a:buAutoNum type="arabicPeriod"/>
            </a:pPr>
            <a:r>
              <a:rPr lang="en-US" altLang="fr-FR" i="1" dirty="0" err="1">
                <a:solidFill>
                  <a:srgbClr val="0070C0"/>
                </a:solidFill>
              </a:rPr>
              <a:t>V</a:t>
            </a:r>
            <a:r>
              <a:rPr lang="en-US" altLang="fr-FR" i="1" baseline="-25000" dirty="0" err="1">
                <a:solidFill>
                  <a:srgbClr val="0070C0"/>
                </a:solidFill>
              </a:rPr>
              <a:t>j</a:t>
            </a:r>
            <a:r>
              <a:rPr lang="en-US" altLang="fr-FR" baseline="-25000" dirty="0">
                <a:solidFill>
                  <a:srgbClr val="0070C0"/>
                </a:solidFill>
              </a:rPr>
              <a:t> </a:t>
            </a:r>
            <a:r>
              <a:rPr lang="en-US" altLang="fr-FR" dirty="0" err="1">
                <a:solidFill>
                  <a:srgbClr val="0070C0"/>
                </a:solidFill>
              </a:rPr>
              <a:t>est</a:t>
            </a:r>
            <a:r>
              <a:rPr lang="en-US" altLang="fr-FR" dirty="0">
                <a:solidFill>
                  <a:srgbClr val="0070C0"/>
                </a:solidFill>
              </a:rPr>
              <a:t> </a:t>
            </a:r>
            <a:r>
              <a:rPr lang="en-US" altLang="fr-FR" dirty="0" err="1">
                <a:solidFill>
                  <a:srgbClr val="0070C0"/>
                </a:solidFill>
              </a:rPr>
              <a:t>impliqué</a:t>
            </a:r>
            <a:r>
              <a:rPr lang="en-US" altLang="fr-FR" dirty="0">
                <a:solidFill>
                  <a:srgbClr val="0070C0"/>
                </a:solidFill>
              </a:rPr>
              <a:t> </a:t>
            </a:r>
            <a:r>
              <a:rPr lang="en-US" altLang="fr-FR" dirty="0" err="1">
                <a:solidFill>
                  <a:srgbClr val="0070C0"/>
                </a:solidFill>
              </a:rPr>
              <a:t>dans</a:t>
            </a:r>
            <a:r>
              <a:rPr lang="en-US" altLang="fr-FR" dirty="0">
                <a:solidFill>
                  <a:srgbClr val="0070C0"/>
                </a:solidFill>
              </a:rPr>
              <a:t> un </a:t>
            </a:r>
            <a:r>
              <a:rPr lang="en-US" altLang="fr-FR" dirty="0" err="1">
                <a:solidFill>
                  <a:srgbClr val="0070C0"/>
                </a:solidFill>
              </a:rPr>
              <a:t>indel</a:t>
            </a:r>
            <a:r>
              <a:rPr lang="en-US" altLang="fr-FR" dirty="0">
                <a:solidFill>
                  <a:srgbClr val="0070C0"/>
                </a:solidFill>
              </a:rPr>
              <a:t>:</a:t>
            </a:r>
            <a:endParaRPr lang="en-US" altLang="fr-FR" baseline="-25000" dirty="0">
              <a:solidFill>
                <a:srgbClr val="0070C0"/>
              </a:solidFill>
            </a:endParaRPr>
          </a:p>
          <a:p>
            <a:endParaRPr lang="en-US" altLang="fr-FR" i="1" dirty="0"/>
          </a:p>
          <a:p>
            <a:endParaRPr lang="en-US" altLang="fr-FR" i="1" dirty="0"/>
          </a:p>
          <a:p>
            <a:pPr marL="0" indent="0">
              <a:buNone/>
            </a:pPr>
            <a:endParaRPr lang="en-US" altLang="fr-FR" i="1" dirty="0"/>
          </a:p>
          <a:p>
            <a:pPr marL="0" indent="0">
              <a:buNone/>
            </a:pPr>
            <a:endParaRPr lang="en-US" altLang="fr-FR" i="1" dirty="0"/>
          </a:p>
          <a:p>
            <a:endParaRPr lang="fr-CA" dirty="0"/>
          </a:p>
        </p:txBody>
      </p:sp>
      <p:grpSp>
        <p:nvGrpSpPr>
          <p:cNvPr id="4" name="Group 42"/>
          <p:cNvGrpSpPr>
            <a:grpSpLocks/>
          </p:cNvGrpSpPr>
          <p:nvPr/>
        </p:nvGrpSpPr>
        <p:grpSpPr bwMode="auto">
          <a:xfrm>
            <a:off x="2806861" y="4175104"/>
            <a:ext cx="2438400" cy="549275"/>
            <a:chOff x="816" y="1728"/>
            <a:chExt cx="1536" cy="346"/>
          </a:xfrm>
        </p:grpSpPr>
        <p:sp>
          <p:nvSpPr>
            <p:cNvPr id="5" name="Text Box 43"/>
            <p:cNvSpPr txBox="1">
              <a:spLocks noChangeArrowheads="1"/>
            </p:cNvSpPr>
            <p:nvPr/>
          </p:nvSpPr>
          <p:spPr bwMode="auto">
            <a:xfrm>
              <a:off x="816" y="172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a:t>A</a:t>
              </a:r>
            </a:p>
          </p:txBody>
        </p:sp>
        <p:sp>
          <p:nvSpPr>
            <p:cNvPr id="6" name="Text Box 44"/>
            <p:cNvSpPr txBox="1">
              <a:spLocks noChangeArrowheads="1"/>
            </p:cNvSpPr>
            <p:nvPr/>
          </p:nvSpPr>
          <p:spPr bwMode="auto">
            <a:xfrm>
              <a:off x="1008" y="172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a:t>T</a:t>
              </a:r>
            </a:p>
          </p:txBody>
        </p:sp>
        <p:sp>
          <p:nvSpPr>
            <p:cNvPr id="7" name="Text Box 45"/>
            <p:cNvSpPr txBox="1">
              <a:spLocks noChangeArrowheads="1"/>
            </p:cNvSpPr>
            <p:nvPr/>
          </p:nvSpPr>
          <p:spPr bwMode="auto">
            <a:xfrm>
              <a:off x="1200" y="172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a:t>C</a:t>
              </a:r>
            </a:p>
          </p:txBody>
        </p:sp>
        <p:sp>
          <p:nvSpPr>
            <p:cNvPr id="8" name="Text Box 46"/>
            <p:cNvSpPr txBox="1">
              <a:spLocks noChangeArrowheads="1"/>
            </p:cNvSpPr>
            <p:nvPr/>
          </p:nvSpPr>
          <p:spPr bwMode="auto">
            <a:xfrm>
              <a:off x="1392" y="172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a:t>T</a:t>
              </a:r>
            </a:p>
          </p:txBody>
        </p:sp>
        <p:sp>
          <p:nvSpPr>
            <p:cNvPr id="9" name="Text Box 47"/>
            <p:cNvSpPr txBox="1">
              <a:spLocks noChangeArrowheads="1"/>
            </p:cNvSpPr>
            <p:nvPr/>
          </p:nvSpPr>
          <p:spPr bwMode="auto">
            <a:xfrm>
              <a:off x="1584" y="172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dirty="0"/>
                <a:t>G</a:t>
              </a:r>
            </a:p>
          </p:txBody>
        </p:sp>
        <p:sp>
          <p:nvSpPr>
            <p:cNvPr id="10" name="Text Box 48"/>
            <p:cNvSpPr txBox="1">
              <a:spLocks noChangeArrowheads="1"/>
            </p:cNvSpPr>
            <p:nvPr/>
          </p:nvSpPr>
          <p:spPr bwMode="auto">
            <a:xfrm>
              <a:off x="1776" y="172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dirty="0"/>
                <a:t>A</a:t>
              </a:r>
            </a:p>
          </p:txBody>
        </p:sp>
        <p:sp>
          <p:nvSpPr>
            <p:cNvPr id="11" name="Text Box 49"/>
            <p:cNvSpPr txBox="1">
              <a:spLocks noChangeArrowheads="1"/>
            </p:cNvSpPr>
            <p:nvPr/>
          </p:nvSpPr>
          <p:spPr bwMode="auto">
            <a:xfrm>
              <a:off x="1968" y="172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dirty="0">
                  <a:solidFill>
                    <a:srgbClr val="0070C0"/>
                  </a:solidFill>
                </a:rPr>
                <a:t>T</a:t>
              </a:r>
            </a:p>
          </p:txBody>
        </p:sp>
        <p:sp>
          <p:nvSpPr>
            <p:cNvPr id="12" name="Text Box 50"/>
            <p:cNvSpPr txBox="1">
              <a:spLocks noChangeArrowheads="1"/>
            </p:cNvSpPr>
            <p:nvPr/>
          </p:nvSpPr>
          <p:spPr bwMode="auto">
            <a:xfrm>
              <a:off x="2160" y="1728"/>
              <a:ext cx="192"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endParaRPr lang="fr-FR" altLang="fr-FR" sz="2000" i="0"/>
            </a:p>
          </p:txBody>
        </p:sp>
        <p:sp>
          <p:nvSpPr>
            <p:cNvPr id="13" name="Text Box 47"/>
            <p:cNvSpPr txBox="1">
              <a:spLocks noChangeArrowheads="1"/>
            </p:cNvSpPr>
            <p:nvPr/>
          </p:nvSpPr>
          <p:spPr bwMode="auto">
            <a:xfrm>
              <a:off x="2124" y="172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endParaRPr lang="en-US" altLang="fr-FR" sz="3000" i="0" dirty="0"/>
            </a:p>
          </p:txBody>
        </p:sp>
      </p:grpSp>
      <p:grpSp>
        <p:nvGrpSpPr>
          <p:cNvPr id="14" name="Group 51"/>
          <p:cNvGrpSpPr>
            <a:grpSpLocks/>
          </p:cNvGrpSpPr>
          <p:nvPr/>
        </p:nvGrpSpPr>
        <p:grpSpPr bwMode="auto">
          <a:xfrm>
            <a:off x="2806861" y="4556104"/>
            <a:ext cx="2438400" cy="549275"/>
            <a:chOff x="816" y="1728"/>
            <a:chExt cx="1536" cy="346"/>
          </a:xfrm>
        </p:grpSpPr>
        <p:sp>
          <p:nvSpPr>
            <p:cNvPr id="15" name="Text Box 52"/>
            <p:cNvSpPr txBox="1">
              <a:spLocks noChangeArrowheads="1"/>
            </p:cNvSpPr>
            <p:nvPr/>
          </p:nvSpPr>
          <p:spPr bwMode="auto">
            <a:xfrm>
              <a:off x="816" y="172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a:t>T</a:t>
              </a:r>
            </a:p>
          </p:txBody>
        </p:sp>
        <p:sp>
          <p:nvSpPr>
            <p:cNvPr id="16" name="Text Box 53"/>
            <p:cNvSpPr txBox="1">
              <a:spLocks noChangeArrowheads="1"/>
            </p:cNvSpPr>
            <p:nvPr/>
          </p:nvSpPr>
          <p:spPr bwMode="auto">
            <a:xfrm>
              <a:off x="1008" y="172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a:t>G</a:t>
              </a:r>
            </a:p>
          </p:txBody>
        </p:sp>
        <p:sp>
          <p:nvSpPr>
            <p:cNvPr id="17" name="Text Box 54"/>
            <p:cNvSpPr txBox="1">
              <a:spLocks noChangeArrowheads="1"/>
            </p:cNvSpPr>
            <p:nvPr/>
          </p:nvSpPr>
          <p:spPr bwMode="auto">
            <a:xfrm>
              <a:off x="1200" y="172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dirty="0"/>
                <a:t>G</a:t>
              </a:r>
            </a:p>
          </p:txBody>
        </p:sp>
        <p:sp>
          <p:nvSpPr>
            <p:cNvPr id="18" name="Text Box 55"/>
            <p:cNvSpPr txBox="1">
              <a:spLocks noChangeArrowheads="1"/>
            </p:cNvSpPr>
            <p:nvPr/>
          </p:nvSpPr>
          <p:spPr bwMode="auto">
            <a:xfrm>
              <a:off x="1392" y="172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a:t>A</a:t>
              </a:r>
            </a:p>
          </p:txBody>
        </p:sp>
        <p:sp>
          <p:nvSpPr>
            <p:cNvPr id="19" name="Text Box 56"/>
            <p:cNvSpPr txBox="1">
              <a:spLocks noChangeArrowheads="1"/>
            </p:cNvSpPr>
            <p:nvPr/>
          </p:nvSpPr>
          <p:spPr bwMode="auto">
            <a:xfrm>
              <a:off x="1584" y="172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a:t>T</a:t>
              </a:r>
            </a:p>
          </p:txBody>
        </p:sp>
        <p:sp>
          <p:nvSpPr>
            <p:cNvPr id="20" name="Text Box 57"/>
            <p:cNvSpPr txBox="1">
              <a:spLocks noChangeArrowheads="1"/>
            </p:cNvSpPr>
            <p:nvPr/>
          </p:nvSpPr>
          <p:spPr bwMode="auto">
            <a:xfrm>
              <a:off x="1776" y="172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dirty="0"/>
                <a:t>A</a:t>
              </a:r>
            </a:p>
          </p:txBody>
        </p:sp>
        <p:sp>
          <p:nvSpPr>
            <p:cNvPr id="21" name="Text Box 58"/>
            <p:cNvSpPr txBox="1">
              <a:spLocks noChangeArrowheads="1"/>
            </p:cNvSpPr>
            <p:nvPr/>
          </p:nvSpPr>
          <p:spPr bwMode="auto">
            <a:xfrm>
              <a:off x="1968" y="1728"/>
              <a:ext cx="192"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endParaRPr lang="fr-FR" altLang="fr-FR" sz="2000" i="0"/>
            </a:p>
          </p:txBody>
        </p:sp>
        <p:sp>
          <p:nvSpPr>
            <p:cNvPr id="22" name="Text Box 59"/>
            <p:cNvSpPr txBox="1">
              <a:spLocks noChangeArrowheads="1"/>
            </p:cNvSpPr>
            <p:nvPr/>
          </p:nvSpPr>
          <p:spPr bwMode="auto">
            <a:xfrm>
              <a:off x="2160" y="1728"/>
              <a:ext cx="192"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endParaRPr lang="fr-FR" altLang="fr-FR" sz="2000" i="0"/>
            </a:p>
          </p:txBody>
        </p:sp>
        <p:sp>
          <p:nvSpPr>
            <p:cNvPr id="23" name="Text Box 54"/>
            <p:cNvSpPr txBox="1">
              <a:spLocks noChangeArrowheads="1"/>
            </p:cNvSpPr>
            <p:nvPr/>
          </p:nvSpPr>
          <p:spPr bwMode="auto">
            <a:xfrm>
              <a:off x="1996" y="172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dirty="0">
                  <a:solidFill>
                    <a:srgbClr val="0070C0"/>
                  </a:solidFill>
                </a:rPr>
                <a:t>-</a:t>
              </a:r>
            </a:p>
          </p:txBody>
        </p:sp>
      </p:grpSp>
      <p:sp>
        <p:nvSpPr>
          <p:cNvPr id="24" name="Text Box 60"/>
          <p:cNvSpPr txBox="1">
            <a:spLocks noChangeArrowheads="1"/>
          </p:cNvSpPr>
          <p:nvPr/>
        </p:nvSpPr>
        <p:spPr bwMode="auto">
          <a:xfrm>
            <a:off x="1968661" y="4175104"/>
            <a:ext cx="762000"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b="1">
                <a:solidFill>
                  <a:schemeClr val="tx2"/>
                </a:solidFill>
              </a:rPr>
              <a:t>v  </a:t>
            </a:r>
            <a:r>
              <a:rPr lang="en-US" altLang="fr-FR" sz="3000" i="0">
                <a:solidFill>
                  <a:schemeClr val="tx2"/>
                </a:solidFill>
              </a:rPr>
              <a:t>:</a:t>
            </a:r>
          </a:p>
        </p:txBody>
      </p:sp>
      <p:sp>
        <p:nvSpPr>
          <p:cNvPr id="25" name="Text Box 61"/>
          <p:cNvSpPr txBox="1">
            <a:spLocks noChangeArrowheads="1"/>
          </p:cNvSpPr>
          <p:nvPr/>
        </p:nvSpPr>
        <p:spPr bwMode="auto">
          <a:xfrm>
            <a:off x="1968661" y="4556104"/>
            <a:ext cx="838200"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b="1">
                <a:solidFill>
                  <a:schemeClr val="tx2"/>
                </a:solidFill>
              </a:rPr>
              <a:t>w </a:t>
            </a:r>
            <a:r>
              <a:rPr lang="en-US" altLang="fr-FR" sz="3000" i="0">
                <a:solidFill>
                  <a:schemeClr val="tx2"/>
                </a:solidFill>
              </a:rPr>
              <a:t>:</a:t>
            </a:r>
          </a:p>
        </p:txBody>
      </p:sp>
      <p:cxnSp>
        <p:nvCxnSpPr>
          <p:cNvPr id="32" name="Connecteur droit avec flèche 31"/>
          <p:cNvCxnSpPr/>
          <p:nvPr/>
        </p:nvCxnSpPr>
        <p:spPr>
          <a:xfrm>
            <a:off x="4568705" y="3868351"/>
            <a:ext cx="0" cy="385245"/>
          </a:xfrm>
          <a:prstGeom prst="straightConnector1">
            <a:avLst/>
          </a:prstGeom>
          <a:ln>
            <a:solidFill>
              <a:schemeClr val="accent1"/>
            </a:solidFill>
            <a:tailEnd type="arrow"/>
          </a:ln>
        </p:spPr>
        <p:style>
          <a:lnRef idx="3">
            <a:schemeClr val="accent2"/>
          </a:lnRef>
          <a:fillRef idx="0">
            <a:schemeClr val="accent2"/>
          </a:fillRef>
          <a:effectRef idx="2">
            <a:schemeClr val="accent2"/>
          </a:effectRef>
          <a:fontRef idx="minor">
            <a:schemeClr val="tx1"/>
          </a:fontRef>
        </p:style>
      </p:cxnSp>
      <p:cxnSp>
        <p:nvCxnSpPr>
          <p:cNvPr id="38" name="Connecteur droit avec flèche 37"/>
          <p:cNvCxnSpPr/>
          <p:nvPr/>
        </p:nvCxnSpPr>
        <p:spPr>
          <a:xfrm flipV="1">
            <a:off x="4568705" y="4952979"/>
            <a:ext cx="0" cy="381000"/>
          </a:xfrm>
          <a:prstGeom prst="straightConnector1">
            <a:avLst/>
          </a:prstGeom>
          <a:ln>
            <a:solidFill>
              <a:schemeClr val="accent1"/>
            </a:solidFill>
            <a:tailEnd type="arrow"/>
          </a:ln>
        </p:spPr>
        <p:style>
          <a:lnRef idx="3">
            <a:schemeClr val="accent2"/>
          </a:lnRef>
          <a:fillRef idx="0">
            <a:schemeClr val="accent2"/>
          </a:fillRef>
          <a:effectRef idx="2">
            <a:schemeClr val="accent2"/>
          </a:effectRef>
          <a:fontRef idx="minor">
            <a:schemeClr val="tx1"/>
          </a:fontRef>
        </p:style>
      </p:cxnSp>
      <p:sp>
        <p:nvSpPr>
          <p:cNvPr id="33" name="ZoneTexte 32"/>
          <p:cNvSpPr txBox="1"/>
          <p:nvPr/>
        </p:nvSpPr>
        <p:spPr>
          <a:xfrm>
            <a:off x="4680111" y="3774994"/>
            <a:ext cx="712054" cy="400110"/>
          </a:xfrm>
          <a:prstGeom prst="rect">
            <a:avLst/>
          </a:prstGeom>
          <a:noFill/>
        </p:spPr>
        <p:txBody>
          <a:bodyPr wrap="none" rtlCol="0">
            <a:spAutoFit/>
          </a:bodyPr>
          <a:lstStyle/>
          <a:p>
            <a:r>
              <a:rPr lang="en-CA" sz="2000" dirty="0"/>
              <a:t>j-1=6</a:t>
            </a:r>
            <a:endParaRPr lang="fr-CA" sz="2000" dirty="0"/>
          </a:p>
        </p:txBody>
      </p:sp>
      <p:sp>
        <p:nvSpPr>
          <p:cNvPr id="34" name="ZoneTexte 33"/>
          <p:cNvSpPr txBox="1"/>
          <p:nvPr/>
        </p:nvSpPr>
        <p:spPr>
          <a:xfrm>
            <a:off x="4651094" y="4966825"/>
            <a:ext cx="502061" cy="400110"/>
          </a:xfrm>
          <a:prstGeom prst="rect">
            <a:avLst/>
          </a:prstGeom>
          <a:noFill/>
        </p:spPr>
        <p:txBody>
          <a:bodyPr wrap="none" rtlCol="0">
            <a:spAutoFit/>
          </a:bodyPr>
          <a:lstStyle/>
          <a:p>
            <a:r>
              <a:rPr lang="en-CA" sz="2000" dirty="0" err="1"/>
              <a:t>i</a:t>
            </a:r>
            <a:r>
              <a:rPr lang="en-CA" sz="2000" dirty="0"/>
              <a:t>=6</a:t>
            </a:r>
            <a:endParaRPr lang="fr-CA" sz="2000" dirty="0"/>
          </a:p>
        </p:txBody>
      </p:sp>
      <p:sp>
        <p:nvSpPr>
          <p:cNvPr id="35" name="ZoneTexte 34"/>
          <p:cNvSpPr txBox="1"/>
          <p:nvPr/>
        </p:nvSpPr>
        <p:spPr>
          <a:xfrm>
            <a:off x="2596707" y="4060974"/>
            <a:ext cx="434734" cy="1015663"/>
          </a:xfrm>
          <a:prstGeom prst="rect">
            <a:avLst/>
          </a:prstGeom>
          <a:noFill/>
        </p:spPr>
        <p:txBody>
          <a:bodyPr wrap="none" rtlCol="0">
            <a:spAutoFit/>
          </a:bodyPr>
          <a:lstStyle/>
          <a:p>
            <a:r>
              <a:rPr lang="en-CA" sz="6000" dirty="0"/>
              <a:t>[</a:t>
            </a:r>
            <a:endParaRPr lang="fr-CA" sz="6000" dirty="0"/>
          </a:p>
        </p:txBody>
      </p:sp>
      <p:sp>
        <p:nvSpPr>
          <p:cNvPr id="36" name="ZoneTexte 35"/>
          <p:cNvSpPr txBox="1"/>
          <p:nvPr/>
        </p:nvSpPr>
        <p:spPr>
          <a:xfrm>
            <a:off x="4462744" y="4089716"/>
            <a:ext cx="434734" cy="1015663"/>
          </a:xfrm>
          <a:prstGeom prst="rect">
            <a:avLst/>
          </a:prstGeom>
          <a:noFill/>
        </p:spPr>
        <p:txBody>
          <a:bodyPr wrap="none" rtlCol="0">
            <a:spAutoFit/>
          </a:bodyPr>
          <a:lstStyle/>
          <a:p>
            <a:r>
              <a:rPr lang="en-CA" sz="6000" dirty="0"/>
              <a:t>]</a:t>
            </a:r>
            <a:endParaRPr lang="fr-CA" sz="6000" dirty="0"/>
          </a:p>
        </p:txBody>
      </p:sp>
      <p:sp>
        <p:nvSpPr>
          <p:cNvPr id="37" name="Text Box 2"/>
          <p:cNvSpPr txBox="1">
            <a:spLocks noChangeArrowheads="1"/>
          </p:cNvSpPr>
          <p:nvPr/>
        </p:nvSpPr>
        <p:spPr bwMode="auto">
          <a:xfrm>
            <a:off x="251520" y="533400"/>
            <a:ext cx="8640960"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algn="ctr" eaLnBrk="1" hangingPunct="1">
              <a:spcBef>
                <a:spcPct val="50000"/>
              </a:spcBef>
            </a:pPr>
            <a:r>
              <a:rPr lang="en-US" altLang="fr-FR" sz="4400" i="0" dirty="0" err="1">
                <a:latin typeface="+mn-lt"/>
              </a:rPr>
              <a:t>Alignement</a:t>
            </a:r>
            <a:r>
              <a:rPr lang="en-US" altLang="fr-FR" sz="4400" i="0" dirty="0">
                <a:latin typeface="+mn-lt"/>
              </a:rPr>
              <a:t> global, distance </a:t>
            </a:r>
            <a:r>
              <a:rPr lang="en-US" altLang="fr-FR" sz="4400" i="0" dirty="0" err="1">
                <a:latin typeface="+mn-lt"/>
              </a:rPr>
              <a:t>d’édition</a:t>
            </a:r>
            <a:endParaRPr lang="en-US" altLang="fr-FR" sz="4400" i="0" dirty="0">
              <a:latin typeface="+mn-lt"/>
            </a:endParaRPr>
          </a:p>
        </p:txBody>
      </p:sp>
    </p:spTree>
    <p:extLst>
      <p:ext uri="{BB962C8B-B14F-4D97-AF65-F5344CB8AC3E}">
        <p14:creationId xmlns:p14="http://schemas.microsoft.com/office/powerpoint/2010/main" val="24817967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r>
              <a:rPr lang="en-US" altLang="fr-FR" i="1" dirty="0"/>
              <a:t>D(</a:t>
            </a:r>
            <a:r>
              <a:rPr lang="en-US" altLang="fr-FR" i="1" dirty="0" err="1"/>
              <a:t>i,j</a:t>
            </a:r>
            <a:r>
              <a:rPr lang="en-US" altLang="fr-FR" i="1" dirty="0"/>
              <a:t>) </a:t>
            </a:r>
            <a:r>
              <a:rPr lang="en-US" altLang="fr-FR" dirty="0"/>
              <a:t>=  MIN </a:t>
            </a:r>
            <a:r>
              <a:rPr lang="en-US" altLang="fr-FR" dirty="0" err="1"/>
              <a:t>d’erreurs</a:t>
            </a:r>
            <a:r>
              <a:rPr lang="en-US" altLang="fr-FR" dirty="0"/>
              <a:t> (substitutions, </a:t>
            </a:r>
            <a:r>
              <a:rPr lang="en-US" altLang="fr-FR" dirty="0" err="1"/>
              <a:t>insersions</a:t>
            </a:r>
            <a:r>
              <a:rPr lang="en-US" altLang="fr-FR" dirty="0"/>
              <a:t>, suppressions) entre </a:t>
            </a:r>
            <a:r>
              <a:rPr lang="en-US" altLang="fr-FR" i="1" dirty="0"/>
              <a:t>v[1,j] </a:t>
            </a:r>
            <a:r>
              <a:rPr lang="en-US" altLang="fr-FR" dirty="0"/>
              <a:t>et </a:t>
            </a:r>
            <a:r>
              <a:rPr lang="en-US" altLang="fr-FR" i="1" dirty="0"/>
              <a:t>w[1,i]</a:t>
            </a:r>
          </a:p>
          <a:p>
            <a:r>
              <a:rPr lang="en-US" altLang="fr-FR" i="1" dirty="0"/>
              <a:t>3 </a:t>
            </a:r>
            <a:r>
              <a:rPr lang="en-US" altLang="fr-FR" i="1" dirty="0" err="1"/>
              <a:t>cas</a:t>
            </a:r>
            <a:r>
              <a:rPr lang="en-US" altLang="fr-FR" i="1" dirty="0"/>
              <a:t> </a:t>
            </a:r>
            <a:r>
              <a:rPr lang="en-US" altLang="fr-FR" i="1" dirty="0" err="1"/>
              <a:t>possibles</a:t>
            </a:r>
            <a:r>
              <a:rPr lang="en-US" altLang="fr-FR" i="1" dirty="0"/>
              <a:t>:</a:t>
            </a:r>
          </a:p>
          <a:p>
            <a:pPr marL="971550" lvl="1" indent="-514350">
              <a:buFont typeface="+mj-lt"/>
              <a:buAutoNum type="arabicPeriod" startAt="2"/>
            </a:pPr>
            <a:r>
              <a:rPr lang="en-US" altLang="fr-FR" i="1" dirty="0">
                <a:solidFill>
                  <a:srgbClr val="0070C0"/>
                </a:solidFill>
              </a:rPr>
              <a:t>W</a:t>
            </a:r>
            <a:r>
              <a:rPr lang="en-US" altLang="fr-FR" i="1" baseline="-25000" dirty="0">
                <a:solidFill>
                  <a:srgbClr val="0070C0"/>
                </a:solidFill>
              </a:rPr>
              <a:t>i</a:t>
            </a:r>
            <a:r>
              <a:rPr lang="en-US" altLang="fr-FR" baseline="-25000" dirty="0">
                <a:solidFill>
                  <a:srgbClr val="0070C0"/>
                </a:solidFill>
              </a:rPr>
              <a:t> </a:t>
            </a:r>
            <a:r>
              <a:rPr lang="en-US" altLang="fr-FR" dirty="0" err="1">
                <a:solidFill>
                  <a:srgbClr val="0070C0"/>
                </a:solidFill>
              </a:rPr>
              <a:t>est</a:t>
            </a:r>
            <a:r>
              <a:rPr lang="en-US" altLang="fr-FR" dirty="0">
                <a:solidFill>
                  <a:srgbClr val="0070C0"/>
                </a:solidFill>
              </a:rPr>
              <a:t> </a:t>
            </a:r>
            <a:r>
              <a:rPr lang="en-US" altLang="fr-FR" dirty="0" err="1">
                <a:solidFill>
                  <a:srgbClr val="0070C0"/>
                </a:solidFill>
              </a:rPr>
              <a:t>impliqué</a:t>
            </a:r>
            <a:r>
              <a:rPr lang="en-US" altLang="fr-FR" dirty="0">
                <a:solidFill>
                  <a:srgbClr val="0070C0"/>
                </a:solidFill>
              </a:rPr>
              <a:t> </a:t>
            </a:r>
            <a:r>
              <a:rPr lang="en-US" altLang="fr-FR" dirty="0" err="1">
                <a:solidFill>
                  <a:srgbClr val="0070C0"/>
                </a:solidFill>
              </a:rPr>
              <a:t>dans</a:t>
            </a:r>
            <a:r>
              <a:rPr lang="en-US" altLang="fr-FR" dirty="0">
                <a:solidFill>
                  <a:srgbClr val="0070C0"/>
                </a:solidFill>
              </a:rPr>
              <a:t> un </a:t>
            </a:r>
            <a:r>
              <a:rPr lang="en-US" altLang="fr-FR" dirty="0" err="1">
                <a:solidFill>
                  <a:srgbClr val="0070C0"/>
                </a:solidFill>
              </a:rPr>
              <a:t>indel</a:t>
            </a:r>
            <a:r>
              <a:rPr lang="en-US" altLang="fr-FR" dirty="0">
                <a:solidFill>
                  <a:srgbClr val="0070C0"/>
                </a:solidFill>
              </a:rPr>
              <a:t>:</a:t>
            </a:r>
            <a:endParaRPr lang="en-US" altLang="fr-FR" baseline="-25000" dirty="0">
              <a:solidFill>
                <a:srgbClr val="0070C0"/>
              </a:solidFill>
            </a:endParaRPr>
          </a:p>
          <a:p>
            <a:endParaRPr lang="en-US" altLang="fr-FR" i="1" dirty="0"/>
          </a:p>
          <a:p>
            <a:endParaRPr lang="en-US" altLang="fr-FR" i="1" dirty="0"/>
          </a:p>
          <a:p>
            <a:pPr marL="0" indent="0">
              <a:buNone/>
            </a:pPr>
            <a:endParaRPr lang="en-US" altLang="fr-FR" i="1" dirty="0"/>
          </a:p>
          <a:p>
            <a:pPr marL="0" indent="0">
              <a:buNone/>
            </a:pPr>
            <a:endParaRPr lang="en-US" altLang="fr-FR" i="1" dirty="0"/>
          </a:p>
          <a:p>
            <a:endParaRPr lang="fr-CA" dirty="0"/>
          </a:p>
        </p:txBody>
      </p:sp>
      <p:grpSp>
        <p:nvGrpSpPr>
          <p:cNvPr id="28" name="Groupe 27"/>
          <p:cNvGrpSpPr/>
          <p:nvPr/>
        </p:nvGrpSpPr>
        <p:grpSpPr>
          <a:xfrm>
            <a:off x="1968661" y="4175104"/>
            <a:ext cx="3276600" cy="930275"/>
            <a:chOff x="1873250" y="2882060"/>
            <a:chExt cx="3276600" cy="930275"/>
          </a:xfrm>
        </p:grpSpPr>
        <p:grpSp>
          <p:nvGrpSpPr>
            <p:cNvPr id="4" name="Group 42"/>
            <p:cNvGrpSpPr>
              <a:grpSpLocks/>
            </p:cNvGrpSpPr>
            <p:nvPr/>
          </p:nvGrpSpPr>
          <p:grpSpPr bwMode="auto">
            <a:xfrm>
              <a:off x="2711450" y="2882060"/>
              <a:ext cx="2438400" cy="549275"/>
              <a:chOff x="816" y="1728"/>
              <a:chExt cx="1536" cy="346"/>
            </a:xfrm>
          </p:grpSpPr>
          <p:sp>
            <p:nvSpPr>
              <p:cNvPr id="5" name="Text Box 43"/>
              <p:cNvSpPr txBox="1">
                <a:spLocks noChangeArrowheads="1"/>
              </p:cNvSpPr>
              <p:nvPr/>
            </p:nvSpPr>
            <p:spPr bwMode="auto">
              <a:xfrm>
                <a:off x="816" y="172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dirty="0"/>
                  <a:t>A</a:t>
                </a:r>
              </a:p>
            </p:txBody>
          </p:sp>
          <p:sp>
            <p:nvSpPr>
              <p:cNvPr id="6" name="Text Box 44"/>
              <p:cNvSpPr txBox="1">
                <a:spLocks noChangeArrowheads="1"/>
              </p:cNvSpPr>
              <p:nvPr/>
            </p:nvSpPr>
            <p:spPr bwMode="auto">
              <a:xfrm>
                <a:off x="1008" y="172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a:t>T</a:t>
                </a:r>
              </a:p>
            </p:txBody>
          </p:sp>
          <p:sp>
            <p:nvSpPr>
              <p:cNvPr id="7" name="Text Box 45"/>
              <p:cNvSpPr txBox="1">
                <a:spLocks noChangeArrowheads="1"/>
              </p:cNvSpPr>
              <p:nvPr/>
            </p:nvSpPr>
            <p:spPr bwMode="auto">
              <a:xfrm>
                <a:off x="1200" y="172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a:t>C</a:t>
                </a:r>
              </a:p>
            </p:txBody>
          </p:sp>
          <p:sp>
            <p:nvSpPr>
              <p:cNvPr id="8" name="Text Box 46"/>
              <p:cNvSpPr txBox="1">
                <a:spLocks noChangeArrowheads="1"/>
              </p:cNvSpPr>
              <p:nvPr/>
            </p:nvSpPr>
            <p:spPr bwMode="auto">
              <a:xfrm>
                <a:off x="1392" y="172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a:t>T</a:t>
                </a:r>
              </a:p>
            </p:txBody>
          </p:sp>
          <p:sp>
            <p:nvSpPr>
              <p:cNvPr id="9" name="Text Box 47"/>
              <p:cNvSpPr txBox="1">
                <a:spLocks noChangeArrowheads="1"/>
              </p:cNvSpPr>
              <p:nvPr/>
            </p:nvSpPr>
            <p:spPr bwMode="auto">
              <a:xfrm>
                <a:off x="1584" y="172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dirty="0"/>
                  <a:t>G</a:t>
                </a:r>
              </a:p>
            </p:txBody>
          </p:sp>
          <p:sp>
            <p:nvSpPr>
              <p:cNvPr id="10" name="Text Box 48"/>
              <p:cNvSpPr txBox="1">
                <a:spLocks noChangeArrowheads="1"/>
              </p:cNvSpPr>
              <p:nvPr/>
            </p:nvSpPr>
            <p:spPr bwMode="auto">
              <a:xfrm>
                <a:off x="1776" y="172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dirty="0"/>
                  <a:t>A</a:t>
                </a:r>
              </a:p>
            </p:txBody>
          </p:sp>
          <p:sp>
            <p:nvSpPr>
              <p:cNvPr id="11" name="Text Box 49"/>
              <p:cNvSpPr txBox="1">
                <a:spLocks noChangeArrowheads="1"/>
              </p:cNvSpPr>
              <p:nvPr/>
            </p:nvSpPr>
            <p:spPr bwMode="auto">
              <a:xfrm>
                <a:off x="1968" y="172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dirty="0"/>
                  <a:t>T</a:t>
                </a:r>
              </a:p>
            </p:txBody>
          </p:sp>
          <p:sp>
            <p:nvSpPr>
              <p:cNvPr id="12" name="Text Box 50"/>
              <p:cNvSpPr txBox="1">
                <a:spLocks noChangeArrowheads="1"/>
              </p:cNvSpPr>
              <p:nvPr/>
            </p:nvSpPr>
            <p:spPr bwMode="auto">
              <a:xfrm>
                <a:off x="2160" y="1728"/>
                <a:ext cx="192"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endParaRPr lang="fr-FR" altLang="fr-FR" sz="2000" i="0"/>
              </a:p>
            </p:txBody>
          </p:sp>
          <p:sp>
            <p:nvSpPr>
              <p:cNvPr id="13" name="Text Box 47"/>
              <p:cNvSpPr txBox="1">
                <a:spLocks noChangeArrowheads="1"/>
              </p:cNvSpPr>
              <p:nvPr/>
            </p:nvSpPr>
            <p:spPr bwMode="auto">
              <a:xfrm>
                <a:off x="2124" y="172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endParaRPr lang="en-US" altLang="fr-FR" sz="3000" i="0" dirty="0"/>
              </a:p>
            </p:txBody>
          </p:sp>
        </p:grpSp>
        <p:grpSp>
          <p:nvGrpSpPr>
            <p:cNvPr id="14" name="Group 51"/>
            <p:cNvGrpSpPr>
              <a:grpSpLocks/>
            </p:cNvGrpSpPr>
            <p:nvPr/>
          </p:nvGrpSpPr>
          <p:grpSpPr bwMode="auto">
            <a:xfrm>
              <a:off x="2711450" y="3263060"/>
              <a:ext cx="2438400" cy="549275"/>
              <a:chOff x="816" y="1728"/>
              <a:chExt cx="1536" cy="346"/>
            </a:xfrm>
          </p:grpSpPr>
          <p:sp>
            <p:nvSpPr>
              <p:cNvPr id="15" name="Text Box 52"/>
              <p:cNvSpPr txBox="1">
                <a:spLocks noChangeArrowheads="1"/>
              </p:cNvSpPr>
              <p:nvPr/>
            </p:nvSpPr>
            <p:spPr bwMode="auto">
              <a:xfrm>
                <a:off x="816" y="172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a:t>T</a:t>
                </a:r>
              </a:p>
            </p:txBody>
          </p:sp>
          <p:sp>
            <p:nvSpPr>
              <p:cNvPr id="16" name="Text Box 53"/>
              <p:cNvSpPr txBox="1">
                <a:spLocks noChangeArrowheads="1"/>
              </p:cNvSpPr>
              <p:nvPr/>
            </p:nvSpPr>
            <p:spPr bwMode="auto">
              <a:xfrm>
                <a:off x="1008" y="172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a:t>G</a:t>
                </a:r>
              </a:p>
            </p:txBody>
          </p:sp>
          <p:sp>
            <p:nvSpPr>
              <p:cNvPr id="17" name="Text Box 54"/>
              <p:cNvSpPr txBox="1">
                <a:spLocks noChangeArrowheads="1"/>
              </p:cNvSpPr>
              <p:nvPr/>
            </p:nvSpPr>
            <p:spPr bwMode="auto">
              <a:xfrm>
                <a:off x="1200" y="172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dirty="0"/>
                  <a:t>G</a:t>
                </a:r>
              </a:p>
            </p:txBody>
          </p:sp>
          <p:sp>
            <p:nvSpPr>
              <p:cNvPr id="18" name="Text Box 55"/>
              <p:cNvSpPr txBox="1">
                <a:spLocks noChangeArrowheads="1"/>
              </p:cNvSpPr>
              <p:nvPr/>
            </p:nvSpPr>
            <p:spPr bwMode="auto">
              <a:xfrm>
                <a:off x="1392" y="172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dirty="0"/>
                  <a:t>A</a:t>
                </a:r>
              </a:p>
            </p:txBody>
          </p:sp>
          <p:sp>
            <p:nvSpPr>
              <p:cNvPr id="19" name="Text Box 56"/>
              <p:cNvSpPr txBox="1">
                <a:spLocks noChangeArrowheads="1"/>
              </p:cNvSpPr>
              <p:nvPr/>
            </p:nvSpPr>
            <p:spPr bwMode="auto">
              <a:xfrm>
                <a:off x="1584" y="172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dirty="0"/>
                  <a:t>T</a:t>
                </a:r>
              </a:p>
            </p:txBody>
          </p:sp>
          <p:sp>
            <p:nvSpPr>
              <p:cNvPr id="20" name="Text Box 57"/>
              <p:cNvSpPr txBox="1">
                <a:spLocks noChangeArrowheads="1"/>
              </p:cNvSpPr>
              <p:nvPr/>
            </p:nvSpPr>
            <p:spPr bwMode="auto">
              <a:xfrm>
                <a:off x="1776" y="172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dirty="0"/>
                  <a:t>A</a:t>
                </a:r>
              </a:p>
            </p:txBody>
          </p:sp>
          <p:sp>
            <p:nvSpPr>
              <p:cNvPr id="21" name="Text Box 58"/>
              <p:cNvSpPr txBox="1">
                <a:spLocks noChangeArrowheads="1"/>
              </p:cNvSpPr>
              <p:nvPr/>
            </p:nvSpPr>
            <p:spPr bwMode="auto">
              <a:xfrm>
                <a:off x="1968" y="1728"/>
                <a:ext cx="192"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endParaRPr lang="fr-FR" altLang="fr-FR" sz="2000" i="0"/>
              </a:p>
            </p:txBody>
          </p:sp>
          <p:sp>
            <p:nvSpPr>
              <p:cNvPr id="22" name="Text Box 59"/>
              <p:cNvSpPr txBox="1">
                <a:spLocks noChangeArrowheads="1"/>
              </p:cNvSpPr>
              <p:nvPr/>
            </p:nvSpPr>
            <p:spPr bwMode="auto">
              <a:xfrm>
                <a:off x="2160" y="1728"/>
                <a:ext cx="192"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endParaRPr lang="fr-FR" altLang="fr-FR" sz="2000" i="0"/>
              </a:p>
            </p:txBody>
          </p:sp>
          <p:sp>
            <p:nvSpPr>
              <p:cNvPr id="23" name="Text Box 54"/>
              <p:cNvSpPr txBox="1">
                <a:spLocks noChangeArrowheads="1"/>
              </p:cNvSpPr>
              <p:nvPr/>
            </p:nvSpPr>
            <p:spPr bwMode="auto">
              <a:xfrm>
                <a:off x="1996" y="172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endParaRPr lang="en-US" altLang="fr-FR" sz="3000" i="0" dirty="0"/>
              </a:p>
            </p:txBody>
          </p:sp>
        </p:grpSp>
        <p:sp>
          <p:nvSpPr>
            <p:cNvPr id="24" name="Text Box 60"/>
            <p:cNvSpPr txBox="1">
              <a:spLocks noChangeArrowheads="1"/>
            </p:cNvSpPr>
            <p:nvPr/>
          </p:nvSpPr>
          <p:spPr bwMode="auto">
            <a:xfrm>
              <a:off x="1873250" y="2882060"/>
              <a:ext cx="762000"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b="1" dirty="0">
                  <a:solidFill>
                    <a:schemeClr val="tx2"/>
                  </a:solidFill>
                </a:rPr>
                <a:t>v</a:t>
              </a:r>
              <a:r>
                <a:rPr lang="en-US" altLang="fr-FR" sz="3000" dirty="0"/>
                <a:t>  </a:t>
              </a:r>
              <a:r>
                <a:rPr lang="en-US" altLang="fr-FR" sz="3000" i="0" dirty="0"/>
                <a:t>:</a:t>
              </a:r>
            </a:p>
          </p:txBody>
        </p:sp>
        <p:sp>
          <p:nvSpPr>
            <p:cNvPr id="25" name="Text Box 61"/>
            <p:cNvSpPr txBox="1">
              <a:spLocks noChangeArrowheads="1"/>
            </p:cNvSpPr>
            <p:nvPr/>
          </p:nvSpPr>
          <p:spPr bwMode="auto">
            <a:xfrm>
              <a:off x="1873250" y="3263060"/>
              <a:ext cx="838200"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b="1" dirty="0">
                  <a:solidFill>
                    <a:schemeClr val="tx2"/>
                  </a:solidFill>
                </a:rPr>
                <a:t>w</a:t>
              </a:r>
              <a:r>
                <a:rPr lang="en-US" altLang="fr-FR" sz="3000" dirty="0"/>
                <a:t> </a:t>
              </a:r>
              <a:r>
                <a:rPr lang="en-US" altLang="fr-FR" sz="3000" i="0" dirty="0"/>
                <a:t>:</a:t>
              </a:r>
            </a:p>
          </p:txBody>
        </p:sp>
      </p:grpSp>
      <p:cxnSp>
        <p:nvCxnSpPr>
          <p:cNvPr id="32" name="Connecteur droit avec flèche 31"/>
          <p:cNvCxnSpPr/>
          <p:nvPr/>
        </p:nvCxnSpPr>
        <p:spPr>
          <a:xfrm>
            <a:off x="4832511" y="3805734"/>
            <a:ext cx="0" cy="385245"/>
          </a:xfrm>
          <a:prstGeom prst="straightConnector1">
            <a:avLst/>
          </a:prstGeom>
          <a:ln>
            <a:solidFill>
              <a:schemeClr val="accent1"/>
            </a:solidFill>
            <a:tailEnd type="arrow"/>
          </a:ln>
        </p:spPr>
        <p:style>
          <a:lnRef idx="3">
            <a:schemeClr val="accent2"/>
          </a:lnRef>
          <a:fillRef idx="0">
            <a:schemeClr val="accent2"/>
          </a:fillRef>
          <a:effectRef idx="2">
            <a:schemeClr val="accent2"/>
          </a:effectRef>
          <a:fontRef idx="minor">
            <a:schemeClr val="tx1"/>
          </a:fontRef>
        </p:style>
      </p:cxnSp>
      <p:cxnSp>
        <p:nvCxnSpPr>
          <p:cNvPr id="38" name="Connecteur droit avec flèche 37"/>
          <p:cNvCxnSpPr/>
          <p:nvPr/>
        </p:nvCxnSpPr>
        <p:spPr>
          <a:xfrm flipV="1">
            <a:off x="4568705" y="4952979"/>
            <a:ext cx="0" cy="381000"/>
          </a:xfrm>
          <a:prstGeom prst="straightConnector1">
            <a:avLst/>
          </a:prstGeom>
          <a:ln>
            <a:solidFill>
              <a:srgbClr val="FF0000"/>
            </a:solidFill>
            <a:tailEnd type="arrow"/>
          </a:ln>
        </p:spPr>
        <p:style>
          <a:lnRef idx="3">
            <a:schemeClr val="accent2"/>
          </a:lnRef>
          <a:fillRef idx="0">
            <a:schemeClr val="accent2"/>
          </a:fillRef>
          <a:effectRef idx="2">
            <a:schemeClr val="accent2"/>
          </a:effectRef>
          <a:fontRef idx="minor">
            <a:schemeClr val="tx1"/>
          </a:fontRef>
        </p:style>
      </p:cxnSp>
      <p:sp>
        <p:nvSpPr>
          <p:cNvPr id="33" name="ZoneTexte 32"/>
          <p:cNvSpPr txBox="1"/>
          <p:nvPr/>
        </p:nvSpPr>
        <p:spPr>
          <a:xfrm>
            <a:off x="4921005" y="3771637"/>
            <a:ext cx="503664" cy="400110"/>
          </a:xfrm>
          <a:prstGeom prst="rect">
            <a:avLst/>
          </a:prstGeom>
          <a:noFill/>
        </p:spPr>
        <p:txBody>
          <a:bodyPr wrap="none" rtlCol="0">
            <a:spAutoFit/>
          </a:bodyPr>
          <a:lstStyle/>
          <a:p>
            <a:r>
              <a:rPr lang="en-CA" sz="2000" dirty="0"/>
              <a:t>j=7</a:t>
            </a:r>
            <a:endParaRPr lang="fr-CA" sz="2000" dirty="0"/>
          </a:p>
        </p:txBody>
      </p:sp>
      <p:sp>
        <p:nvSpPr>
          <p:cNvPr id="34" name="ZoneTexte 33"/>
          <p:cNvSpPr txBox="1"/>
          <p:nvPr/>
        </p:nvSpPr>
        <p:spPr>
          <a:xfrm>
            <a:off x="4651094" y="4966825"/>
            <a:ext cx="502061" cy="400110"/>
          </a:xfrm>
          <a:prstGeom prst="rect">
            <a:avLst/>
          </a:prstGeom>
          <a:noFill/>
        </p:spPr>
        <p:txBody>
          <a:bodyPr wrap="none" rtlCol="0">
            <a:spAutoFit/>
          </a:bodyPr>
          <a:lstStyle/>
          <a:p>
            <a:r>
              <a:rPr lang="en-CA" sz="2000" dirty="0" err="1"/>
              <a:t>i</a:t>
            </a:r>
            <a:r>
              <a:rPr lang="en-CA" sz="2000" dirty="0"/>
              <a:t>=6</a:t>
            </a:r>
            <a:endParaRPr lang="fr-CA" sz="2000" dirty="0"/>
          </a:p>
        </p:txBody>
      </p:sp>
      <p:sp>
        <p:nvSpPr>
          <p:cNvPr id="35" name="Text Box 2"/>
          <p:cNvSpPr txBox="1">
            <a:spLocks noChangeArrowheads="1"/>
          </p:cNvSpPr>
          <p:nvPr/>
        </p:nvSpPr>
        <p:spPr bwMode="auto">
          <a:xfrm>
            <a:off x="251520" y="533400"/>
            <a:ext cx="8640960"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algn="ctr" eaLnBrk="1" hangingPunct="1">
              <a:spcBef>
                <a:spcPct val="50000"/>
              </a:spcBef>
            </a:pPr>
            <a:r>
              <a:rPr lang="en-US" altLang="fr-FR" sz="4400" i="0" dirty="0" err="1">
                <a:latin typeface="+mn-lt"/>
              </a:rPr>
              <a:t>Alignement</a:t>
            </a:r>
            <a:r>
              <a:rPr lang="en-US" altLang="fr-FR" sz="4400" i="0" dirty="0">
                <a:latin typeface="+mn-lt"/>
              </a:rPr>
              <a:t> global, distance </a:t>
            </a:r>
            <a:r>
              <a:rPr lang="en-US" altLang="fr-FR" sz="4400" i="0" dirty="0" err="1">
                <a:latin typeface="+mn-lt"/>
              </a:rPr>
              <a:t>d’édition</a:t>
            </a:r>
            <a:endParaRPr lang="en-US" altLang="fr-FR" sz="4400" i="0" dirty="0">
              <a:latin typeface="+mn-lt"/>
            </a:endParaRPr>
          </a:p>
        </p:txBody>
      </p:sp>
    </p:spTree>
    <p:extLst>
      <p:ext uri="{BB962C8B-B14F-4D97-AF65-F5344CB8AC3E}">
        <p14:creationId xmlns:p14="http://schemas.microsoft.com/office/powerpoint/2010/main" val="40140236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CA" dirty="0"/>
              <a:t>Motivation</a:t>
            </a:r>
            <a:endParaRPr lang="fr-CA" dirty="0"/>
          </a:p>
        </p:txBody>
      </p:sp>
      <p:sp>
        <p:nvSpPr>
          <p:cNvPr id="3" name="Espace réservé du contenu 2"/>
          <p:cNvSpPr>
            <a:spLocks noGrp="1"/>
          </p:cNvSpPr>
          <p:nvPr>
            <p:ph idx="1"/>
          </p:nvPr>
        </p:nvSpPr>
        <p:spPr/>
        <p:txBody>
          <a:bodyPr>
            <a:normAutofit fontScale="92500"/>
          </a:bodyPr>
          <a:lstStyle/>
          <a:p>
            <a:r>
              <a:rPr lang="fr-FR" dirty="0">
                <a:solidFill>
                  <a:srgbClr val="FF0000"/>
                </a:solidFill>
              </a:rPr>
              <a:t>Identification des gènes</a:t>
            </a:r>
            <a:r>
              <a:rPr lang="fr-FR" dirty="0"/>
              <a:t>: Est-ce qu’un cadre de lecture est un gène? S’il existe un gène similaire dans un autre organisme, alors de fortes chances que la séquence corresponde à un gène « homologue ».</a:t>
            </a:r>
            <a:endParaRPr lang="fr-FR" i="1" dirty="0"/>
          </a:p>
          <a:p>
            <a:r>
              <a:rPr lang="fr-FR" dirty="0"/>
              <a:t>Déduire la </a:t>
            </a:r>
            <a:r>
              <a:rPr lang="fr-FR" dirty="0">
                <a:solidFill>
                  <a:srgbClr val="FF0000"/>
                </a:solidFill>
              </a:rPr>
              <a:t>fonction d’un gène </a:t>
            </a:r>
            <a:r>
              <a:rPr lang="fr-FR" dirty="0"/>
              <a:t>grâce à sa similarité avec un gène de fonction connue.</a:t>
            </a:r>
          </a:p>
          <a:p>
            <a:r>
              <a:rPr lang="fr-FR" dirty="0"/>
              <a:t>Regrouper les gènes en </a:t>
            </a:r>
            <a:r>
              <a:rPr lang="fr-FR" dirty="0">
                <a:solidFill>
                  <a:srgbClr val="FF0000"/>
                </a:solidFill>
              </a:rPr>
              <a:t>familles d’homologues.</a:t>
            </a:r>
          </a:p>
          <a:p>
            <a:r>
              <a:rPr lang="fr-FR" dirty="0"/>
              <a:t>Étudier </a:t>
            </a:r>
            <a:r>
              <a:rPr lang="fr-FR" dirty="0">
                <a:solidFill>
                  <a:srgbClr val="FF0000"/>
                </a:solidFill>
              </a:rPr>
              <a:t>l’évolution des gènes, des espèces.</a:t>
            </a:r>
          </a:p>
        </p:txBody>
      </p:sp>
    </p:spTree>
    <p:extLst>
      <p:ext uri="{BB962C8B-B14F-4D97-AF65-F5344CB8AC3E}">
        <p14:creationId xmlns:p14="http://schemas.microsoft.com/office/powerpoint/2010/main" val="38620996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r>
              <a:rPr lang="en-US" altLang="fr-FR" i="1" dirty="0"/>
              <a:t>D(</a:t>
            </a:r>
            <a:r>
              <a:rPr lang="en-US" altLang="fr-FR" i="1" dirty="0" err="1"/>
              <a:t>i,j</a:t>
            </a:r>
            <a:r>
              <a:rPr lang="en-US" altLang="fr-FR" i="1" dirty="0"/>
              <a:t>) </a:t>
            </a:r>
            <a:r>
              <a:rPr lang="en-US" altLang="fr-FR" dirty="0"/>
              <a:t>=  MIN </a:t>
            </a:r>
            <a:r>
              <a:rPr lang="en-US" altLang="fr-FR" dirty="0" err="1"/>
              <a:t>d’erreurs</a:t>
            </a:r>
            <a:r>
              <a:rPr lang="en-US" altLang="fr-FR" dirty="0"/>
              <a:t> (substitutions, </a:t>
            </a:r>
            <a:r>
              <a:rPr lang="en-US" altLang="fr-FR" dirty="0" err="1"/>
              <a:t>insersions</a:t>
            </a:r>
            <a:r>
              <a:rPr lang="en-US" altLang="fr-FR" dirty="0"/>
              <a:t>, suppressions) entre </a:t>
            </a:r>
            <a:r>
              <a:rPr lang="en-US" altLang="fr-FR" i="1" dirty="0"/>
              <a:t>v[1,j] </a:t>
            </a:r>
            <a:r>
              <a:rPr lang="en-US" altLang="fr-FR" dirty="0"/>
              <a:t>et </a:t>
            </a:r>
            <a:r>
              <a:rPr lang="en-US" altLang="fr-FR" i="1" dirty="0"/>
              <a:t>w[1,i]</a:t>
            </a:r>
          </a:p>
          <a:p>
            <a:r>
              <a:rPr lang="en-US" altLang="fr-FR" i="1" dirty="0"/>
              <a:t>3 </a:t>
            </a:r>
            <a:r>
              <a:rPr lang="en-US" altLang="fr-FR" i="1" dirty="0" err="1"/>
              <a:t>cas</a:t>
            </a:r>
            <a:r>
              <a:rPr lang="en-US" altLang="fr-FR" i="1" dirty="0"/>
              <a:t> </a:t>
            </a:r>
            <a:r>
              <a:rPr lang="en-US" altLang="fr-FR" i="1" dirty="0" err="1"/>
              <a:t>possibles</a:t>
            </a:r>
            <a:r>
              <a:rPr lang="en-US" altLang="fr-FR" i="1" dirty="0"/>
              <a:t>:</a:t>
            </a:r>
          </a:p>
          <a:p>
            <a:pPr marL="971550" lvl="1" indent="-514350">
              <a:buFont typeface="+mj-lt"/>
              <a:buAutoNum type="arabicPeriod" startAt="2"/>
            </a:pPr>
            <a:r>
              <a:rPr lang="en-US" altLang="fr-FR" i="1" dirty="0">
                <a:solidFill>
                  <a:srgbClr val="0070C0"/>
                </a:solidFill>
              </a:rPr>
              <a:t>W</a:t>
            </a:r>
            <a:r>
              <a:rPr lang="en-US" altLang="fr-FR" i="1" baseline="-25000" dirty="0">
                <a:solidFill>
                  <a:srgbClr val="0070C0"/>
                </a:solidFill>
              </a:rPr>
              <a:t>i</a:t>
            </a:r>
            <a:r>
              <a:rPr lang="en-US" altLang="fr-FR" baseline="-25000" dirty="0">
                <a:solidFill>
                  <a:srgbClr val="0070C0"/>
                </a:solidFill>
              </a:rPr>
              <a:t> </a:t>
            </a:r>
            <a:r>
              <a:rPr lang="en-US" altLang="fr-FR" dirty="0" err="1">
                <a:solidFill>
                  <a:srgbClr val="0070C0"/>
                </a:solidFill>
              </a:rPr>
              <a:t>est</a:t>
            </a:r>
            <a:r>
              <a:rPr lang="en-US" altLang="fr-FR" dirty="0">
                <a:solidFill>
                  <a:srgbClr val="0070C0"/>
                </a:solidFill>
              </a:rPr>
              <a:t> </a:t>
            </a:r>
            <a:r>
              <a:rPr lang="en-US" altLang="fr-FR" dirty="0" err="1">
                <a:solidFill>
                  <a:srgbClr val="0070C0"/>
                </a:solidFill>
              </a:rPr>
              <a:t>impliqué</a:t>
            </a:r>
            <a:r>
              <a:rPr lang="en-US" altLang="fr-FR" dirty="0">
                <a:solidFill>
                  <a:srgbClr val="0070C0"/>
                </a:solidFill>
              </a:rPr>
              <a:t> </a:t>
            </a:r>
            <a:r>
              <a:rPr lang="en-US" altLang="fr-FR" dirty="0" err="1">
                <a:solidFill>
                  <a:srgbClr val="0070C0"/>
                </a:solidFill>
              </a:rPr>
              <a:t>dans</a:t>
            </a:r>
            <a:r>
              <a:rPr lang="en-US" altLang="fr-FR" dirty="0">
                <a:solidFill>
                  <a:srgbClr val="0070C0"/>
                </a:solidFill>
              </a:rPr>
              <a:t> un </a:t>
            </a:r>
            <a:r>
              <a:rPr lang="en-US" altLang="fr-FR" dirty="0" err="1">
                <a:solidFill>
                  <a:srgbClr val="0070C0"/>
                </a:solidFill>
              </a:rPr>
              <a:t>indel</a:t>
            </a:r>
            <a:r>
              <a:rPr lang="en-US" altLang="fr-FR" dirty="0">
                <a:solidFill>
                  <a:srgbClr val="0070C0"/>
                </a:solidFill>
              </a:rPr>
              <a:t>:</a:t>
            </a:r>
            <a:endParaRPr lang="en-US" altLang="fr-FR" baseline="-25000" dirty="0">
              <a:solidFill>
                <a:srgbClr val="0070C0"/>
              </a:solidFill>
            </a:endParaRPr>
          </a:p>
          <a:p>
            <a:endParaRPr lang="en-US" altLang="fr-FR" i="1" dirty="0"/>
          </a:p>
          <a:p>
            <a:endParaRPr lang="en-US" altLang="fr-FR" i="1" dirty="0"/>
          </a:p>
          <a:p>
            <a:pPr marL="0" indent="0">
              <a:buNone/>
            </a:pPr>
            <a:endParaRPr lang="en-US" altLang="fr-FR" i="1" dirty="0"/>
          </a:p>
          <a:p>
            <a:pPr marL="0" indent="0">
              <a:buNone/>
            </a:pPr>
            <a:endParaRPr lang="en-US" altLang="fr-FR" i="1" dirty="0"/>
          </a:p>
          <a:p>
            <a:pPr marL="0" indent="0">
              <a:buNone/>
            </a:pPr>
            <a:endParaRPr lang="fr-CA" dirty="0"/>
          </a:p>
        </p:txBody>
      </p:sp>
      <p:grpSp>
        <p:nvGrpSpPr>
          <p:cNvPr id="28" name="Groupe 27"/>
          <p:cNvGrpSpPr/>
          <p:nvPr/>
        </p:nvGrpSpPr>
        <p:grpSpPr>
          <a:xfrm>
            <a:off x="1968661" y="4157644"/>
            <a:ext cx="3346450" cy="965200"/>
            <a:chOff x="1873250" y="2864600"/>
            <a:chExt cx="3346450" cy="965200"/>
          </a:xfrm>
        </p:grpSpPr>
        <p:grpSp>
          <p:nvGrpSpPr>
            <p:cNvPr id="4" name="Group 42"/>
            <p:cNvGrpSpPr>
              <a:grpSpLocks/>
            </p:cNvGrpSpPr>
            <p:nvPr/>
          </p:nvGrpSpPr>
          <p:grpSpPr bwMode="auto">
            <a:xfrm>
              <a:off x="2711450" y="2864600"/>
              <a:ext cx="2508250" cy="566738"/>
              <a:chOff x="816" y="1717"/>
              <a:chExt cx="1580" cy="357"/>
            </a:xfrm>
          </p:grpSpPr>
          <p:sp>
            <p:nvSpPr>
              <p:cNvPr id="5" name="Text Box 43"/>
              <p:cNvSpPr txBox="1">
                <a:spLocks noChangeArrowheads="1"/>
              </p:cNvSpPr>
              <p:nvPr/>
            </p:nvSpPr>
            <p:spPr bwMode="auto">
              <a:xfrm>
                <a:off x="816" y="172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a:t>A</a:t>
                </a:r>
              </a:p>
            </p:txBody>
          </p:sp>
          <p:sp>
            <p:nvSpPr>
              <p:cNvPr id="6" name="Text Box 44"/>
              <p:cNvSpPr txBox="1">
                <a:spLocks noChangeArrowheads="1"/>
              </p:cNvSpPr>
              <p:nvPr/>
            </p:nvSpPr>
            <p:spPr bwMode="auto">
              <a:xfrm>
                <a:off x="1008" y="172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a:t>T</a:t>
                </a:r>
              </a:p>
            </p:txBody>
          </p:sp>
          <p:sp>
            <p:nvSpPr>
              <p:cNvPr id="7" name="Text Box 45"/>
              <p:cNvSpPr txBox="1">
                <a:spLocks noChangeArrowheads="1"/>
              </p:cNvSpPr>
              <p:nvPr/>
            </p:nvSpPr>
            <p:spPr bwMode="auto">
              <a:xfrm>
                <a:off x="1200" y="172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a:t>C</a:t>
                </a:r>
              </a:p>
            </p:txBody>
          </p:sp>
          <p:sp>
            <p:nvSpPr>
              <p:cNvPr id="8" name="Text Box 46"/>
              <p:cNvSpPr txBox="1">
                <a:spLocks noChangeArrowheads="1"/>
              </p:cNvSpPr>
              <p:nvPr/>
            </p:nvSpPr>
            <p:spPr bwMode="auto">
              <a:xfrm>
                <a:off x="1392" y="172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a:t>T</a:t>
                </a:r>
              </a:p>
            </p:txBody>
          </p:sp>
          <p:sp>
            <p:nvSpPr>
              <p:cNvPr id="9" name="Text Box 47"/>
              <p:cNvSpPr txBox="1">
                <a:spLocks noChangeArrowheads="1"/>
              </p:cNvSpPr>
              <p:nvPr/>
            </p:nvSpPr>
            <p:spPr bwMode="auto">
              <a:xfrm>
                <a:off x="1584" y="172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dirty="0"/>
                  <a:t>G</a:t>
                </a:r>
              </a:p>
            </p:txBody>
          </p:sp>
          <p:sp>
            <p:nvSpPr>
              <p:cNvPr id="10" name="Text Box 48"/>
              <p:cNvSpPr txBox="1">
                <a:spLocks noChangeArrowheads="1"/>
              </p:cNvSpPr>
              <p:nvPr/>
            </p:nvSpPr>
            <p:spPr bwMode="auto">
              <a:xfrm>
                <a:off x="1776" y="172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dirty="0"/>
                  <a:t>A</a:t>
                </a:r>
              </a:p>
            </p:txBody>
          </p:sp>
          <p:sp>
            <p:nvSpPr>
              <p:cNvPr id="11" name="Text Box 49"/>
              <p:cNvSpPr txBox="1">
                <a:spLocks noChangeArrowheads="1"/>
              </p:cNvSpPr>
              <p:nvPr/>
            </p:nvSpPr>
            <p:spPr bwMode="auto">
              <a:xfrm>
                <a:off x="1968" y="172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dirty="0"/>
                  <a:t>T</a:t>
                </a:r>
              </a:p>
            </p:txBody>
          </p:sp>
          <p:sp>
            <p:nvSpPr>
              <p:cNvPr id="12" name="Text Box 50"/>
              <p:cNvSpPr txBox="1">
                <a:spLocks noChangeArrowheads="1"/>
              </p:cNvSpPr>
              <p:nvPr/>
            </p:nvSpPr>
            <p:spPr bwMode="auto">
              <a:xfrm>
                <a:off x="2160" y="1728"/>
                <a:ext cx="192"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endParaRPr lang="fr-FR" altLang="fr-FR" sz="2000" i="0"/>
              </a:p>
            </p:txBody>
          </p:sp>
          <p:sp>
            <p:nvSpPr>
              <p:cNvPr id="13" name="Text Box 47"/>
              <p:cNvSpPr txBox="1">
                <a:spLocks noChangeArrowheads="1"/>
              </p:cNvSpPr>
              <p:nvPr/>
            </p:nvSpPr>
            <p:spPr bwMode="auto">
              <a:xfrm>
                <a:off x="2204" y="1717"/>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dirty="0">
                    <a:solidFill>
                      <a:srgbClr val="0070C0"/>
                    </a:solidFill>
                  </a:rPr>
                  <a:t>-</a:t>
                </a:r>
              </a:p>
            </p:txBody>
          </p:sp>
        </p:grpSp>
        <p:grpSp>
          <p:nvGrpSpPr>
            <p:cNvPr id="14" name="Group 51"/>
            <p:cNvGrpSpPr>
              <a:grpSpLocks/>
            </p:cNvGrpSpPr>
            <p:nvPr/>
          </p:nvGrpSpPr>
          <p:grpSpPr bwMode="auto">
            <a:xfrm>
              <a:off x="2711450" y="3263062"/>
              <a:ext cx="2482850" cy="566738"/>
              <a:chOff x="816" y="1728"/>
              <a:chExt cx="1564" cy="357"/>
            </a:xfrm>
          </p:grpSpPr>
          <p:sp>
            <p:nvSpPr>
              <p:cNvPr id="15" name="Text Box 52"/>
              <p:cNvSpPr txBox="1">
                <a:spLocks noChangeArrowheads="1"/>
              </p:cNvSpPr>
              <p:nvPr/>
            </p:nvSpPr>
            <p:spPr bwMode="auto">
              <a:xfrm>
                <a:off x="816" y="172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a:t>T</a:t>
                </a:r>
              </a:p>
            </p:txBody>
          </p:sp>
          <p:sp>
            <p:nvSpPr>
              <p:cNvPr id="16" name="Text Box 53"/>
              <p:cNvSpPr txBox="1">
                <a:spLocks noChangeArrowheads="1"/>
              </p:cNvSpPr>
              <p:nvPr/>
            </p:nvSpPr>
            <p:spPr bwMode="auto">
              <a:xfrm>
                <a:off x="1008" y="172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a:t>G</a:t>
                </a:r>
              </a:p>
            </p:txBody>
          </p:sp>
          <p:sp>
            <p:nvSpPr>
              <p:cNvPr id="17" name="Text Box 54"/>
              <p:cNvSpPr txBox="1">
                <a:spLocks noChangeArrowheads="1"/>
              </p:cNvSpPr>
              <p:nvPr/>
            </p:nvSpPr>
            <p:spPr bwMode="auto">
              <a:xfrm>
                <a:off x="1200" y="172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dirty="0"/>
                  <a:t>G</a:t>
                </a:r>
              </a:p>
            </p:txBody>
          </p:sp>
          <p:sp>
            <p:nvSpPr>
              <p:cNvPr id="18" name="Text Box 55"/>
              <p:cNvSpPr txBox="1">
                <a:spLocks noChangeArrowheads="1"/>
              </p:cNvSpPr>
              <p:nvPr/>
            </p:nvSpPr>
            <p:spPr bwMode="auto">
              <a:xfrm>
                <a:off x="1392" y="172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dirty="0"/>
                  <a:t>A</a:t>
                </a:r>
              </a:p>
            </p:txBody>
          </p:sp>
          <p:sp>
            <p:nvSpPr>
              <p:cNvPr id="19" name="Text Box 56"/>
              <p:cNvSpPr txBox="1">
                <a:spLocks noChangeArrowheads="1"/>
              </p:cNvSpPr>
              <p:nvPr/>
            </p:nvSpPr>
            <p:spPr bwMode="auto">
              <a:xfrm>
                <a:off x="1584" y="172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a:t>T</a:t>
                </a:r>
              </a:p>
            </p:txBody>
          </p:sp>
          <p:sp>
            <p:nvSpPr>
              <p:cNvPr id="20" name="Text Box 57"/>
              <p:cNvSpPr txBox="1">
                <a:spLocks noChangeArrowheads="1"/>
              </p:cNvSpPr>
              <p:nvPr/>
            </p:nvSpPr>
            <p:spPr bwMode="auto">
              <a:xfrm>
                <a:off x="1776" y="1728"/>
                <a:ext cx="192" cy="3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endParaRPr lang="en-US" altLang="fr-FR" sz="3000" i="0" dirty="0"/>
              </a:p>
            </p:txBody>
          </p:sp>
          <p:sp>
            <p:nvSpPr>
              <p:cNvPr id="21" name="Text Box 58"/>
              <p:cNvSpPr txBox="1">
                <a:spLocks noChangeArrowheads="1"/>
              </p:cNvSpPr>
              <p:nvPr/>
            </p:nvSpPr>
            <p:spPr bwMode="auto">
              <a:xfrm>
                <a:off x="1968" y="1728"/>
                <a:ext cx="192"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endParaRPr lang="fr-FR" altLang="fr-FR" sz="2000" i="0"/>
              </a:p>
            </p:txBody>
          </p:sp>
          <p:sp>
            <p:nvSpPr>
              <p:cNvPr id="22" name="Text Box 59"/>
              <p:cNvSpPr txBox="1">
                <a:spLocks noChangeArrowheads="1"/>
              </p:cNvSpPr>
              <p:nvPr/>
            </p:nvSpPr>
            <p:spPr bwMode="auto">
              <a:xfrm>
                <a:off x="2188" y="1736"/>
                <a:ext cx="192" cy="3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fr-FR" altLang="fr-FR" sz="3000" i="0" dirty="0">
                    <a:solidFill>
                      <a:srgbClr val="0070C0"/>
                    </a:solidFill>
                  </a:rPr>
                  <a:t>A</a:t>
                </a:r>
              </a:p>
            </p:txBody>
          </p:sp>
          <p:sp>
            <p:nvSpPr>
              <p:cNvPr id="23" name="Text Box 54"/>
              <p:cNvSpPr txBox="1">
                <a:spLocks noChangeArrowheads="1"/>
              </p:cNvSpPr>
              <p:nvPr/>
            </p:nvSpPr>
            <p:spPr bwMode="auto">
              <a:xfrm>
                <a:off x="1996" y="172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endParaRPr lang="en-US" altLang="fr-FR" sz="3000" i="0" dirty="0"/>
              </a:p>
            </p:txBody>
          </p:sp>
        </p:grpSp>
        <p:sp>
          <p:nvSpPr>
            <p:cNvPr id="24" name="Text Box 60"/>
            <p:cNvSpPr txBox="1">
              <a:spLocks noChangeArrowheads="1"/>
            </p:cNvSpPr>
            <p:nvPr/>
          </p:nvSpPr>
          <p:spPr bwMode="auto">
            <a:xfrm>
              <a:off x="1873250" y="2882060"/>
              <a:ext cx="762000"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b="1" dirty="0">
                  <a:solidFill>
                    <a:schemeClr val="tx2"/>
                  </a:solidFill>
                </a:rPr>
                <a:t>v  </a:t>
              </a:r>
              <a:r>
                <a:rPr lang="en-US" altLang="fr-FR" sz="3000" b="1" i="0" dirty="0">
                  <a:solidFill>
                    <a:schemeClr val="tx2"/>
                  </a:solidFill>
                </a:rPr>
                <a:t>:</a:t>
              </a:r>
            </a:p>
          </p:txBody>
        </p:sp>
        <p:sp>
          <p:nvSpPr>
            <p:cNvPr id="25" name="Text Box 61"/>
            <p:cNvSpPr txBox="1">
              <a:spLocks noChangeArrowheads="1"/>
            </p:cNvSpPr>
            <p:nvPr/>
          </p:nvSpPr>
          <p:spPr bwMode="auto">
            <a:xfrm>
              <a:off x="1873250" y="3263060"/>
              <a:ext cx="838200"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b="1" dirty="0">
                  <a:solidFill>
                    <a:schemeClr val="tx2"/>
                  </a:solidFill>
                </a:rPr>
                <a:t>w </a:t>
              </a:r>
              <a:r>
                <a:rPr lang="en-US" altLang="fr-FR" sz="3000" b="1" i="0" dirty="0">
                  <a:solidFill>
                    <a:schemeClr val="tx2"/>
                  </a:solidFill>
                </a:rPr>
                <a:t>:</a:t>
              </a:r>
            </a:p>
          </p:txBody>
        </p:sp>
      </p:grpSp>
      <p:sp>
        <p:nvSpPr>
          <p:cNvPr id="30" name="ZoneTexte 29"/>
          <p:cNvSpPr txBox="1"/>
          <p:nvPr/>
        </p:nvSpPr>
        <p:spPr>
          <a:xfrm>
            <a:off x="4940461" y="3774994"/>
            <a:ext cx="503664" cy="400110"/>
          </a:xfrm>
          <a:prstGeom prst="rect">
            <a:avLst/>
          </a:prstGeom>
          <a:noFill/>
        </p:spPr>
        <p:txBody>
          <a:bodyPr wrap="none" rtlCol="0">
            <a:spAutoFit/>
          </a:bodyPr>
          <a:lstStyle/>
          <a:p>
            <a:r>
              <a:rPr lang="en-CA" sz="2000" dirty="0"/>
              <a:t>j=7</a:t>
            </a:r>
            <a:endParaRPr lang="fr-CA" sz="2000" dirty="0"/>
          </a:p>
        </p:txBody>
      </p:sp>
      <p:cxnSp>
        <p:nvCxnSpPr>
          <p:cNvPr id="32" name="Connecteur droit avec flèche 31"/>
          <p:cNvCxnSpPr/>
          <p:nvPr/>
        </p:nvCxnSpPr>
        <p:spPr>
          <a:xfrm>
            <a:off x="4832511" y="3805734"/>
            <a:ext cx="0" cy="385245"/>
          </a:xfrm>
          <a:prstGeom prst="straightConnector1">
            <a:avLst/>
          </a:prstGeom>
          <a:ln>
            <a:solidFill>
              <a:schemeClr val="accent1"/>
            </a:solidFill>
            <a:tailEnd type="arrow"/>
          </a:ln>
        </p:spPr>
        <p:style>
          <a:lnRef idx="3">
            <a:schemeClr val="accent2"/>
          </a:lnRef>
          <a:fillRef idx="0">
            <a:schemeClr val="accent2"/>
          </a:fillRef>
          <a:effectRef idx="2">
            <a:schemeClr val="accent2"/>
          </a:effectRef>
          <a:fontRef idx="minor">
            <a:schemeClr val="tx1"/>
          </a:fontRef>
        </p:style>
      </p:cxnSp>
      <p:cxnSp>
        <p:nvCxnSpPr>
          <p:cNvPr id="38" name="Connecteur droit avec flèche 37"/>
          <p:cNvCxnSpPr/>
          <p:nvPr/>
        </p:nvCxnSpPr>
        <p:spPr>
          <a:xfrm flipV="1">
            <a:off x="4215114" y="5030284"/>
            <a:ext cx="0" cy="381000"/>
          </a:xfrm>
          <a:prstGeom prst="straightConnector1">
            <a:avLst/>
          </a:prstGeom>
          <a:ln>
            <a:solidFill>
              <a:schemeClr val="accent1"/>
            </a:solidFill>
            <a:tailEnd type="arrow"/>
          </a:ln>
        </p:spPr>
        <p:style>
          <a:lnRef idx="3">
            <a:schemeClr val="accent2"/>
          </a:lnRef>
          <a:fillRef idx="0">
            <a:schemeClr val="accent2"/>
          </a:fillRef>
          <a:effectRef idx="2">
            <a:schemeClr val="accent2"/>
          </a:effectRef>
          <a:fontRef idx="minor">
            <a:schemeClr val="tx1"/>
          </a:fontRef>
        </p:style>
      </p:cxnSp>
      <p:sp>
        <p:nvSpPr>
          <p:cNvPr id="33" name="ZoneTexte 32"/>
          <p:cNvSpPr txBox="1"/>
          <p:nvPr/>
        </p:nvSpPr>
        <p:spPr>
          <a:xfrm>
            <a:off x="4215114" y="5096615"/>
            <a:ext cx="710451" cy="400110"/>
          </a:xfrm>
          <a:prstGeom prst="rect">
            <a:avLst/>
          </a:prstGeom>
          <a:noFill/>
        </p:spPr>
        <p:txBody>
          <a:bodyPr wrap="none" rtlCol="0">
            <a:spAutoFit/>
          </a:bodyPr>
          <a:lstStyle/>
          <a:p>
            <a:r>
              <a:rPr lang="en-CA" sz="2000" dirty="0"/>
              <a:t>i-1=5</a:t>
            </a:r>
            <a:endParaRPr lang="fr-CA" sz="2000" dirty="0"/>
          </a:p>
        </p:txBody>
      </p:sp>
      <p:sp>
        <p:nvSpPr>
          <p:cNvPr id="27" name="ZoneTexte 26"/>
          <p:cNvSpPr txBox="1"/>
          <p:nvPr/>
        </p:nvSpPr>
        <p:spPr>
          <a:xfrm>
            <a:off x="2596707" y="4060974"/>
            <a:ext cx="434734" cy="1015663"/>
          </a:xfrm>
          <a:prstGeom prst="rect">
            <a:avLst/>
          </a:prstGeom>
          <a:noFill/>
        </p:spPr>
        <p:txBody>
          <a:bodyPr wrap="none" rtlCol="0">
            <a:spAutoFit/>
          </a:bodyPr>
          <a:lstStyle/>
          <a:p>
            <a:r>
              <a:rPr lang="en-CA" sz="6000" dirty="0"/>
              <a:t>[</a:t>
            </a:r>
            <a:endParaRPr lang="fr-CA" sz="6000" dirty="0"/>
          </a:p>
        </p:txBody>
      </p:sp>
      <p:sp>
        <p:nvSpPr>
          <p:cNvPr id="34" name="ZoneTexte 33"/>
          <p:cNvSpPr txBox="1"/>
          <p:nvPr/>
        </p:nvSpPr>
        <p:spPr>
          <a:xfrm>
            <a:off x="4815433" y="4076249"/>
            <a:ext cx="434734" cy="1015663"/>
          </a:xfrm>
          <a:prstGeom prst="rect">
            <a:avLst/>
          </a:prstGeom>
          <a:noFill/>
        </p:spPr>
        <p:txBody>
          <a:bodyPr wrap="none" rtlCol="0">
            <a:spAutoFit/>
          </a:bodyPr>
          <a:lstStyle/>
          <a:p>
            <a:r>
              <a:rPr lang="en-CA" sz="6000" dirty="0"/>
              <a:t>]</a:t>
            </a:r>
            <a:endParaRPr lang="fr-CA" sz="6000" dirty="0"/>
          </a:p>
        </p:txBody>
      </p:sp>
      <p:sp>
        <p:nvSpPr>
          <p:cNvPr id="36" name="Text Box 2"/>
          <p:cNvSpPr txBox="1">
            <a:spLocks noChangeArrowheads="1"/>
          </p:cNvSpPr>
          <p:nvPr/>
        </p:nvSpPr>
        <p:spPr bwMode="auto">
          <a:xfrm>
            <a:off x="251520" y="533400"/>
            <a:ext cx="8640960"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algn="ctr" eaLnBrk="1" hangingPunct="1">
              <a:spcBef>
                <a:spcPct val="50000"/>
              </a:spcBef>
            </a:pPr>
            <a:r>
              <a:rPr lang="en-US" altLang="fr-FR" sz="4400" i="0" dirty="0" err="1">
                <a:latin typeface="+mn-lt"/>
              </a:rPr>
              <a:t>Alignement</a:t>
            </a:r>
            <a:r>
              <a:rPr lang="en-US" altLang="fr-FR" sz="4400" i="0" dirty="0">
                <a:latin typeface="+mn-lt"/>
              </a:rPr>
              <a:t> global, distance </a:t>
            </a:r>
            <a:r>
              <a:rPr lang="en-US" altLang="fr-FR" sz="4400" i="0" dirty="0" err="1">
                <a:latin typeface="+mn-lt"/>
              </a:rPr>
              <a:t>d’édition</a:t>
            </a:r>
            <a:endParaRPr lang="en-US" altLang="fr-FR" sz="4400" i="0" dirty="0">
              <a:latin typeface="+mn-lt"/>
            </a:endParaRPr>
          </a:p>
        </p:txBody>
      </p:sp>
    </p:spTree>
    <p:extLst>
      <p:ext uri="{BB962C8B-B14F-4D97-AF65-F5344CB8AC3E}">
        <p14:creationId xmlns:p14="http://schemas.microsoft.com/office/powerpoint/2010/main" val="15903749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r>
              <a:rPr lang="en-US" altLang="fr-FR" i="1" dirty="0"/>
              <a:t>D(</a:t>
            </a:r>
            <a:r>
              <a:rPr lang="en-US" altLang="fr-FR" i="1" dirty="0" err="1"/>
              <a:t>i,j</a:t>
            </a:r>
            <a:r>
              <a:rPr lang="en-US" altLang="fr-FR" i="1" dirty="0"/>
              <a:t>) </a:t>
            </a:r>
            <a:r>
              <a:rPr lang="en-US" altLang="fr-FR" dirty="0"/>
              <a:t>=  MIN </a:t>
            </a:r>
            <a:r>
              <a:rPr lang="en-US" altLang="fr-FR" dirty="0" err="1"/>
              <a:t>d’erreurs</a:t>
            </a:r>
            <a:r>
              <a:rPr lang="en-US" altLang="fr-FR" dirty="0"/>
              <a:t> (substitutions, </a:t>
            </a:r>
            <a:r>
              <a:rPr lang="en-US" altLang="fr-FR" dirty="0" err="1"/>
              <a:t>insersions</a:t>
            </a:r>
            <a:r>
              <a:rPr lang="en-US" altLang="fr-FR" dirty="0"/>
              <a:t>, suppressions) entre </a:t>
            </a:r>
            <a:r>
              <a:rPr lang="en-US" altLang="fr-FR" i="1" dirty="0"/>
              <a:t>v[1,j] </a:t>
            </a:r>
            <a:r>
              <a:rPr lang="en-US" altLang="fr-FR" dirty="0"/>
              <a:t>et </a:t>
            </a:r>
            <a:r>
              <a:rPr lang="en-US" altLang="fr-FR" i="1" dirty="0"/>
              <a:t>w[1,i]</a:t>
            </a:r>
          </a:p>
          <a:p>
            <a:r>
              <a:rPr lang="en-US" altLang="fr-FR" i="1" dirty="0"/>
              <a:t>3 </a:t>
            </a:r>
            <a:r>
              <a:rPr lang="en-US" altLang="fr-FR" i="1" dirty="0" err="1"/>
              <a:t>cas</a:t>
            </a:r>
            <a:r>
              <a:rPr lang="en-US" altLang="fr-FR" i="1" dirty="0"/>
              <a:t> </a:t>
            </a:r>
            <a:r>
              <a:rPr lang="en-US" altLang="fr-FR" i="1" dirty="0" err="1"/>
              <a:t>possibles</a:t>
            </a:r>
            <a:r>
              <a:rPr lang="en-US" altLang="fr-FR" i="1" dirty="0"/>
              <a:t>:</a:t>
            </a:r>
          </a:p>
          <a:p>
            <a:pPr marL="971550" lvl="1" indent="-514350">
              <a:buFont typeface="+mj-lt"/>
              <a:buAutoNum type="arabicPeriod" startAt="3"/>
            </a:pPr>
            <a:r>
              <a:rPr lang="en-US" altLang="fr-FR" i="1" dirty="0">
                <a:solidFill>
                  <a:srgbClr val="0070C0"/>
                </a:solidFill>
              </a:rPr>
              <a:t>V</a:t>
            </a:r>
            <a:r>
              <a:rPr lang="en-US" altLang="fr-FR" i="1" baseline="-25000" dirty="0">
                <a:solidFill>
                  <a:srgbClr val="0070C0"/>
                </a:solidFill>
              </a:rPr>
              <a:t>i</a:t>
            </a:r>
            <a:r>
              <a:rPr lang="en-US" altLang="fr-FR" i="1" dirty="0">
                <a:solidFill>
                  <a:srgbClr val="0070C0"/>
                </a:solidFill>
              </a:rPr>
              <a:t> et W</a:t>
            </a:r>
            <a:r>
              <a:rPr lang="en-US" altLang="fr-FR" i="1" baseline="-25000" dirty="0">
                <a:solidFill>
                  <a:srgbClr val="0070C0"/>
                </a:solidFill>
              </a:rPr>
              <a:t>i</a:t>
            </a:r>
            <a:r>
              <a:rPr lang="en-US" altLang="fr-FR" baseline="-25000" dirty="0">
                <a:solidFill>
                  <a:srgbClr val="0070C0"/>
                </a:solidFill>
              </a:rPr>
              <a:t> </a:t>
            </a:r>
            <a:r>
              <a:rPr lang="en-US" altLang="fr-FR" dirty="0" err="1">
                <a:solidFill>
                  <a:srgbClr val="0070C0"/>
                </a:solidFill>
              </a:rPr>
              <a:t>sont</a:t>
            </a:r>
            <a:r>
              <a:rPr lang="en-US" altLang="fr-FR" dirty="0">
                <a:solidFill>
                  <a:srgbClr val="0070C0"/>
                </a:solidFill>
              </a:rPr>
              <a:t> </a:t>
            </a:r>
            <a:r>
              <a:rPr lang="en-US" altLang="fr-FR" dirty="0" err="1">
                <a:solidFill>
                  <a:srgbClr val="0070C0"/>
                </a:solidFill>
              </a:rPr>
              <a:t>alignés</a:t>
            </a:r>
            <a:r>
              <a:rPr lang="en-US" altLang="fr-FR" dirty="0">
                <a:solidFill>
                  <a:srgbClr val="0070C0"/>
                </a:solidFill>
              </a:rPr>
              <a:t>:</a:t>
            </a:r>
            <a:endParaRPr lang="en-US" altLang="fr-FR" baseline="-25000" dirty="0">
              <a:solidFill>
                <a:srgbClr val="0070C0"/>
              </a:solidFill>
            </a:endParaRPr>
          </a:p>
          <a:p>
            <a:endParaRPr lang="en-US" altLang="fr-FR" i="1" dirty="0"/>
          </a:p>
          <a:p>
            <a:endParaRPr lang="en-US" altLang="fr-FR" i="1" dirty="0"/>
          </a:p>
          <a:p>
            <a:pPr marL="0" indent="0">
              <a:buNone/>
            </a:pPr>
            <a:endParaRPr lang="en-US" altLang="fr-FR" i="1" dirty="0"/>
          </a:p>
          <a:p>
            <a:pPr marL="0" indent="0">
              <a:buNone/>
            </a:pPr>
            <a:endParaRPr lang="en-US" altLang="fr-FR" i="1" dirty="0"/>
          </a:p>
          <a:p>
            <a:endParaRPr lang="fr-CA" dirty="0"/>
          </a:p>
        </p:txBody>
      </p:sp>
      <p:grpSp>
        <p:nvGrpSpPr>
          <p:cNvPr id="28" name="Groupe 27"/>
          <p:cNvGrpSpPr/>
          <p:nvPr/>
        </p:nvGrpSpPr>
        <p:grpSpPr>
          <a:xfrm>
            <a:off x="1968661" y="4175104"/>
            <a:ext cx="3276600" cy="930275"/>
            <a:chOff x="1873250" y="2882060"/>
            <a:chExt cx="3276600" cy="930275"/>
          </a:xfrm>
        </p:grpSpPr>
        <p:grpSp>
          <p:nvGrpSpPr>
            <p:cNvPr id="4" name="Group 42"/>
            <p:cNvGrpSpPr>
              <a:grpSpLocks/>
            </p:cNvGrpSpPr>
            <p:nvPr/>
          </p:nvGrpSpPr>
          <p:grpSpPr bwMode="auto">
            <a:xfrm>
              <a:off x="2711450" y="2882060"/>
              <a:ext cx="2438400" cy="549275"/>
              <a:chOff x="816" y="1728"/>
              <a:chExt cx="1536" cy="346"/>
            </a:xfrm>
          </p:grpSpPr>
          <p:sp>
            <p:nvSpPr>
              <p:cNvPr id="5" name="Text Box 43"/>
              <p:cNvSpPr txBox="1">
                <a:spLocks noChangeArrowheads="1"/>
              </p:cNvSpPr>
              <p:nvPr/>
            </p:nvSpPr>
            <p:spPr bwMode="auto">
              <a:xfrm>
                <a:off x="816" y="172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a:t>A</a:t>
                </a:r>
              </a:p>
            </p:txBody>
          </p:sp>
          <p:sp>
            <p:nvSpPr>
              <p:cNvPr id="6" name="Text Box 44"/>
              <p:cNvSpPr txBox="1">
                <a:spLocks noChangeArrowheads="1"/>
              </p:cNvSpPr>
              <p:nvPr/>
            </p:nvSpPr>
            <p:spPr bwMode="auto">
              <a:xfrm>
                <a:off x="1008" y="172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a:t>T</a:t>
                </a:r>
              </a:p>
            </p:txBody>
          </p:sp>
          <p:sp>
            <p:nvSpPr>
              <p:cNvPr id="7" name="Text Box 45"/>
              <p:cNvSpPr txBox="1">
                <a:spLocks noChangeArrowheads="1"/>
              </p:cNvSpPr>
              <p:nvPr/>
            </p:nvSpPr>
            <p:spPr bwMode="auto">
              <a:xfrm>
                <a:off x="1200" y="172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a:t>C</a:t>
                </a:r>
              </a:p>
            </p:txBody>
          </p:sp>
          <p:sp>
            <p:nvSpPr>
              <p:cNvPr id="8" name="Text Box 46"/>
              <p:cNvSpPr txBox="1">
                <a:spLocks noChangeArrowheads="1"/>
              </p:cNvSpPr>
              <p:nvPr/>
            </p:nvSpPr>
            <p:spPr bwMode="auto">
              <a:xfrm>
                <a:off x="1392" y="172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a:t>T</a:t>
                </a:r>
              </a:p>
            </p:txBody>
          </p:sp>
          <p:sp>
            <p:nvSpPr>
              <p:cNvPr id="9" name="Text Box 47"/>
              <p:cNvSpPr txBox="1">
                <a:spLocks noChangeArrowheads="1"/>
              </p:cNvSpPr>
              <p:nvPr/>
            </p:nvSpPr>
            <p:spPr bwMode="auto">
              <a:xfrm>
                <a:off x="1584" y="172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dirty="0"/>
                  <a:t>G</a:t>
                </a:r>
              </a:p>
            </p:txBody>
          </p:sp>
          <p:sp>
            <p:nvSpPr>
              <p:cNvPr id="10" name="Text Box 48"/>
              <p:cNvSpPr txBox="1">
                <a:spLocks noChangeArrowheads="1"/>
              </p:cNvSpPr>
              <p:nvPr/>
            </p:nvSpPr>
            <p:spPr bwMode="auto">
              <a:xfrm>
                <a:off x="1776" y="172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dirty="0"/>
                  <a:t>A</a:t>
                </a:r>
              </a:p>
            </p:txBody>
          </p:sp>
          <p:sp>
            <p:nvSpPr>
              <p:cNvPr id="11" name="Text Box 49"/>
              <p:cNvSpPr txBox="1">
                <a:spLocks noChangeArrowheads="1"/>
              </p:cNvSpPr>
              <p:nvPr/>
            </p:nvSpPr>
            <p:spPr bwMode="auto">
              <a:xfrm>
                <a:off x="1968" y="172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dirty="0"/>
                  <a:t>T</a:t>
                </a:r>
              </a:p>
            </p:txBody>
          </p:sp>
          <p:sp>
            <p:nvSpPr>
              <p:cNvPr id="12" name="Text Box 50"/>
              <p:cNvSpPr txBox="1">
                <a:spLocks noChangeArrowheads="1"/>
              </p:cNvSpPr>
              <p:nvPr/>
            </p:nvSpPr>
            <p:spPr bwMode="auto">
              <a:xfrm>
                <a:off x="2160" y="1728"/>
                <a:ext cx="192"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endParaRPr lang="fr-FR" altLang="fr-FR" sz="2000" i="0"/>
              </a:p>
            </p:txBody>
          </p:sp>
          <p:sp>
            <p:nvSpPr>
              <p:cNvPr id="13" name="Text Box 47"/>
              <p:cNvSpPr txBox="1">
                <a:spLocks noChangeArrowheads="1"/>
              </p:cNvSpPr>
              <p:nvPr/>
            </p:nvSpPr>
            <p:spPr bwMode="auto">
              <a:xfrm>
                <a:off x="2124" y="172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endParaRPr lang="en-US" altLang="fr-FR" sz="3000" i="0" dirty="0"/>
              </a:p>
            </p:txBody>
          </p:sp>
        </p:grpSp>
        <p:grpSp>
          <p:nvGrpSpPr>
            <p:cNvPr id="14" name="Group 51"/>
            <p:cNvGrpSpPr>
              <a:grpSpLocks/>
            </p:cNvGrpSpPr>
            <p:nvPr/>
          </p:nvGrpSpPr>
          <p:grpSpPr bwMode="auto">
            <a:xfrm>
              <a:off x="2711450" y="3263060"/>
              <a:ext cx="2438400" cy="549275"/>
              <a:chOff x="816" y="1728"/>
              <a:chExt cx="1536" cy="346"/>
            </a:xfrm>
          </p:grpSpPr>
          <p:sp>
            <p:nvSpPr>
              <p:cNvPr id="15" name="Text Box 52"/>
              <p:cNvSpPr txBox="1">
                <a:spLocks noChangeArrowheads="1"/>
              </p:cNvSpPr>
              <p:nvPr/>
            </p:nvSpPr>
            <p:spPr bwMode="auto">
              <a:xfrm>
                <a:off x="816" y="172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a:t>T</a:t>
                </a:r>
              </a:p>
            </p:txBody>
          </p:sp>
          <p:sp>
            <p:nvSpPr>
              <p:cNvPr id="16" name="Text Box 53"/>
              <p:cNvSpPr txBox="1">
                <a:spLocks noChangeArrowheads="1"/>
              </p:cNvSpPr>
              <p:nvPr/>
            </p:nvSpPr>
            <p:spPr bwMode="auto">
              <a:xfrm>
                <a:off x="1008" y="172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a:t>G</a:t>
                </a:r>
              </a:p>
            </p:txBody>
          </p:sp>
          <p:sp>
            <p:nvSpPr>
              <p:cNvPr id="17" name="Text Box 54"/>
              <p:cNvSpPr txBox="1">
                <a:spLocks noChangeArrowheads="1"/>
              </p:cNvSpPr>
              <p:nvPr/>
            </p:nvSpPr>
            <p:spPr bwMode="auto">
              <a:xfrm>
                <a:off x="1200" y="172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dirty="0"/>
                  <a:t>G</a:t>
                </a:r>
              </a:p>
            </p:txBody>
          </p:sp>
          <p:sp>
            <p:nvSpPr>
              <p:cNvPr id="18" name="Text Box 55"/>
              <p:cNvSpPr txBox="1">
                <a:spLocks noChangeArrowheads="1"/>
              </p:cNvSpPr>
              <p:nvPr/>
            </p:nvSpPr>
            <p:spPr bwMode="auto">
              <a:xfrm>
                <a:off x="1392" y="172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a:t>A</a:t>
                </a:r>
              </a:p>
            </p:txBody>
          </p:sp>
          <p:sp>
            <p:nvSpPr>
              <p:cNvPr id="19" name="Text Box 56"/>
              <p:cNvSpPr txBox="1">
                <a:spLocks noChangeArrowheads="1"/>
              </p:cNvSpPr>
              <p:nvPr/>
            </p:nvSpPr>
            <p:spPr bwMode="auto">
              <a:xfrm>
                <a:off x="1584" y="172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a:t>T</a:t>
                </a:r>
              </a:p>
            </p:txBody>
          </p:sp>
          <p:sp>
            <p:nvSpPr>
              <p:cNvPr id="20" name="Text Box 57"/>
              <p:cNvSpPr txBox="1">
                <a:spLocks noChangeArrowheads="1"/>
              </p:cNvSpPr>
              <p:nvPr/>
            </p:nvSpPr>
            <p:spPr bwMode="auto">
              <a:xfrm>
                <a:off x="1776" y="172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dirty="0"/>
                  <a:t>A</a:t>
                </a:r>
              </a:p>
            </p:txBody>
          </p:sp>
          <p:sp>
            <p:nvSpPr>
              <p:cNvPr id="21" name="Text Box 58"/>
              <p:cNvSpPr txBox="1">
                <a:spLocks noChangeArrowheads="1"/>
              </p:cNvSpPr>
              <p:nvPr/>
            </p:nvSpPr>
            <p:spPr bwMode="auto">
              <a:xfrm>
                <a:off x="1968" y="1728"/>
                <a:ext cx="192"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endParaRPr lang="fr-FR" altLang="fr-FR" sz="2000" i="0"/>
              </a:p>
            </p:txBody>
          </p:sp>
          <p:sp>
            <p:nvSpPr>
              <p:cNvPr id="22" name="Text Box 59"/>
              <p:cNvSpPr txBox="1">
                <a:spLocks noChangeArrowheads="1"/>
              </p:cNvSpPr>
              <p:nvPr/>
            </p:nvSpPr>
            <p:spPr bwMode="auto">
              <a:xfrm>
                <a:off x="2160" y="1728"/>
                <a:ext cx="192"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endParaRPr lang="fr-FR" altLang="fr-FR" sz="2000" i="0"/>
              </a:p>
            </p:txBody>
          </p:sp>
          <p:sp>
            <p:nvSpPr>
              <p:cNvPr id="23" name="Text Box 54"/>
              <p:cNvSpPr txBox="1">
                <a:spLocks noChangeArrowheads="1"/>
              </p:cNvSpPr>
              <p:nvPr/>
            </p:nvSpPr>
            <p:spPr bwMode="auto">
              <a:xfrm>
                <a:off x="1996" y="172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endParaRPr lang="en-US" altLang="fr-FR" sz="3000" i="0" dirty="0"/>
              </a:p>
            </p:txBody>
          </p:sp>
        </p:grpSp>
        <p:sp>
          <p:nvSpPr>
            <p:cNvPr id="24" name="Text Box 60"/>
            <p:cNvSpPr txBox="1">
              <a:spLocks noChangeArrowheads="1"/>
            </p:cNvSpPr>
            <p:nvPr/>
          </p:nvSpPr>
          <p:spPr bwMode="auto">
            <a:xfrm>
              <a:off x="1873250" y="2882060"/>
              <a:ext cx="762000"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b="1" dirty="0">
                  <a:solidFill>
                    <a:schemeClr val="tx2"/>
                  </a:solidFill>
                </a:rPr>
                <a:t>v  </a:t>
              </a:r>
              <a:r>
                <a:rPr lang="en-US" altLang="fr-FR" sz="3000" b="1" i="0" dirty="0">
                  <a:solidFill>
                    <a:schemeClr val="tx2"/>
                  </a:solidFill>
                </a:rPr>
                <a:t>:</a:t>
              </a:r>
            </a:p>
          </p:txBody>
        </p:sp>
        <p:sp>
          <p:nvSpPr>
            <p:cNvPr id="25" name="Text Box 61"/>
            <p:cNvSpPr txBox="1">
              <a:spLocks noChangeArrowheads="1"/>
            </p:cNvSpPr>
            <p:nvPr/>
          </p:nvSpPr>
          <p:spPr bwMode="auto">
            <a:xfrm>
              <a:off x="1873250" y="3263060"/>
              <a:ext cx="838200"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b="1" dirty="0">
                  <a:solidFill>
                    <a:schemeClr val="tx2"/>
                  </a:solidFill>
                </a:rPr>
                <a:t>w </a:t>
              </a:r>
              <a:r>
                <a:rPr lang="en-US" altLang="fr-FR" sz="3000" b="1" i="0" dirty="0">
                  <a:solidFill>
                    <a:schemeClr val="tx2"/>
                  </a:solidFill>
                </a:rPr>
                <a:t>:</a:t>
              </a:r>
            </a:p>
          </p:txBody>
        </p:sp>
      </p:grpSp>
      <p:cxnSp>
        <p:nvCxnSpPr>
          <p:cNvPr id="32" name="Connecteur droit avec flèche 31"/>
          <p:cNvCxnSpPr/>
          <p:nvPr/>
        </p:nvCxnSpPr>
        <p:spPr>
          <a:xfrm>
            <a:off x="4832511" y="3805734"/>
            <a:ext cx="0" cy="385245"/>
          </a:xfrm>
          <a:prstGeom prst="straightConnector1">
            <a:avLst/>
          </a:prstGeom>
          <a:ln>
            <a:solidFill>
              <a:srgbClr val="FF0000"/>
            </a:solidFill>
            <a:tailEnd type="arrow"/>
          </a:ln>
        </p:spPr>
        <p:style>
          <a:lnRef idx="3">
            <a:schemeClr val="accent2"/>
          </a:lnRef>
          <a:fillRef idx="0">
            <a:schemeClr val="accent2"/>
          </a:fillRef>
          <a:effectRef idx="2">
            <a:schemeClr val="accent2"/>
          </a:effectRef>
          <a:fontRef idx="minor">
            <a:schemeClr val="tx1"/>
          </a:fontRef>
        </p:style>
      </p:cxnSp>
      <p:cxnSp>
        <p:nvCxnSpPr>
          <p:cNvPr id="38" name="Connecteur droit avec flèche 37"/>
          <p:cNvCxnSpPr/>
          <p:nvPr/>
        </p:nvCxnSpPr>
        <p:spPr>
          <a:xfrm flipV="1">
            <a:off x="4568705" y="4952979"/>
            <a:ext cx="0" cy="381000"/>
          </a:xfrm>
          <a:prstGeom prst="straightConnector1">
            <a:avLst/>
          </a:prstGeom>
          <a:ln>
            <a:solidFill>
              <a:srgbClr val="FF0000"/>
            </a:solidFill>
            <a:tailEnd type="arrow"/>
          </a:ln>
        </p:spPr>
        <p:style>
          <a:lnRef idx="3">
            <a:schemeClr val="accent2"/>
          </a:lnRef>
          <a:fillRef idx="0">
            <a:schemeClr val="accent2"/>
          </a:fillRef>
          <a:effectRef idx="2">
            <a:schemeClr val="accent2"/>
          </a:effectRef>
          <a:fontRef idx="minor">
            <a:schemeClr val="tx1"/>
          </a:fontRef>
        </p:style>
      </p:cxnSp>
      <p:sp>
        <p:nvSpPr>
          <p:cNvPr id="33" name="ZoneTexte 32"/>
          <p:cNvSpPr txBox="1"/>
          <p:nvPr/>
        </p:nvSpPr>
        <p:spPr>
          <a:xfrm>
            <a:off x="4921005" y="3771637"/>
            <a:ext cx="503664" cy="400110"/>
          </a:xfrm>
          <a:prstGeom prst="rect">
            <a:avLst/>
          </a:prstGeom>
          <a:noFill/>
        </p:spPr>
        <p:txBody>
          <a:bodyPr wrap="none" rtlCol="0">
            <a:spAutoFit/>
          </a:bodyPr>
          <a:lstStyle/>
          <a:p>
            <a:r>
              <a:rPr lang="en-CA" sz="2000" dirty="0"/>
              <a:t>j=7</a:t>
            </a:r>
            <a:endParaRPr lang="fr-CA" sz="2000" dirty="0"/>
          </a:p>
        </p:txBody>
      </p:sp>
      <p:sp>
        <p:nvSpPr>
          <p:cNvPr id="34" name="ZoneTexte 33"/>
          <p:cNvSpPr txBox="1"/>
          <p:nvPr/>
        </p:nvSpPr>
        <p:spPr>
          <a:xfrm>
            <a:off x="4651094" y="4966825"/>
            <a:ext cx="502061" cy="400110"/>
          </a:xfrm>
          <a:prstGeom prst="rect">
            <a:avLst/>
          </a:prstGeom>
          <a:noFill/>
        </p:spPr>
        <p:txBody>
          <a:bodyPr wrap="none" rtlCol="0">
            <a:spAutoFit/>
          </a:bodyPr>
          <a:lstStyle/>
          <a:p>
            <a:r>
              <a:rPr lang="en-CA" sz="2000" dirty="0" err="1"/>
              <a:t>i</a:t>
            </a:r>
            <a:r>
              <a:rPr lang="en-CA" sz="2000" dirty="0"/>
              <a:t>=6</a:t>
            </a:r>
            <a:endParaRPr lang="fr-CA" sz="2000" dirty="0"/>
          </a:p>
        </p:txBody>
      </p:sp>
      <p:sp>
        <p:nvSpPr>
          <p:cNvPr id="35" name="Text Box 2"/>
          <p:cNvSpPr txBox="1">
            <a:spLocks noChangeArrowheads="1"/>
          </p:cNvSpPr>
          <p:nvPr/>
        </p:nvSpPr>
        <p:spPr bwMode="auto">
          <a:xfrm>
            <a:off x="251520" y="533400"/>
            <a:ext cx="8640960"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algn="ctr" eaLnBrk="1" hangingPunct="1">
              <a:spcBef>
                <a:spcPct val="50000"/>
              </a:spcBef>
            </a:pPr>
            <a:r>
              <a:rPr lang="en-US" altLang="fr-FR" sz="4400" i="0" dirty="0" err="1">
                <a:latin typeface="+mn-lt"/>
              </a:rPr>
              <a:t>Alignement</a:t>
            </a:r>
            <a:r>
              <a:rPr lang="en-US" altLang="fr-FR" sz="4400" i="0" dirty="0">
                <a:latin typeface="+mn-lt"/>
              </a:rPr>
              <a:t> global, distance </a:t>
            </a:r>
            <a:r>
              <a:rPr lang="en-US" altLang="fr-FR" sz="4400" i="0" dirty="0" err="1">
                <a:latin typeface="+mn-lt"/>
              </a:rPr>
              <a:t>d’édition</a:t>
            </a:r>
            <a:endParaRPr lang="en-US" altLang="fr-FR" sz="4400" i="0" dirty="0">
              <a:latin typeface="+mn-lt"/>
            </a:endParaRPr>
          </a:p>
        </p:txBody>
      </p:sp>
    </p:spTree>
    <p:extLst>
      <p:ext uri="{BB962C8B-B14F-4D97-AF65-F5344CB8AC3E}">
        <p14:creationId xmlns:p14="http://schemas.microsoft.com/office/powerpoint/2010/main" val="31942079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3905" y="1508655"/>
            <a:ext cx="8229600" cy="4525963"/>
          </a:xfrm>
        </p:spPr>
        <p:txBody>
          <a:bodyPr/>
          <a:lstStyle/>
          <a:p>
            <a:r>
              <a:rPr lang="en-US" altLang="fr-FR" i="1" dirty="0"/>
              <a:t>D(</a:t>
            </a:r>
            <a:r>
              <a:rPr lang="en-US" altLang="fr-FR" i="1" dirty="0" err="1"/>
              <a:t>i,j</a:t>
            </a:r>
            <a:r>
              <a:rPr lang="en-US" altLang="fr-FR" i="1" dirty="0"/>
              <a:t>) </a:t>
            </a:r>
            <a:r>
              <a:rPr lang="en-US" altLang="fr-FR" dirty="0"/>
              <a:t>=  MIN </a:t>
            </a:r>
            <a:r>
              <a:rPr lang="en-US" altLang="fr-FR" dirty="0" err="1"/>
              <a:t>d’erreurs</a:t>
            </a:r>
            <a:r>
              <a:rPr lang="en-US" altLang="fr-FR" dirty="0"/>
              <a:t> (substitutions, </a:t>
            </a:r>
            <a:r>
              <a:rPr lang="en-US" altLang="fr-FR" dirty="0" err="1"/>
              <a:t>insersions</a:t>
            </a:r>
            <a:r>
              <a:rPr lang="en-US" altLang="fr-FR" dirty="0"/>
              <a:t>, suppressions) entre </a:t>
            </a:r>
            <a:r>
              <a:rPr lang="en-US" altLang="fr-FR" i="1" dirty="0"/>
              <a:t>v[1,j] </a:t>
            </a:r>
            <a:r>
              <a:rPr lang="en-US" altLang="fr-FR" dirty="0"/>
              <a:t>et </a:t>
            </a:r>
            <a:r>
              <a:rPr lang="en-US" altLang="fr-FR" i="1" dirty="0"/>
              <a:t>w[1,i]</a:t>
            </a:r>
          </a:p>
          <a:p>
            <a:r>
              <a:rPr lang="en-US" altLang="fr-FR" i="1" dirty="0"/>
              <a:t>3 </a:t>
            </a:r>
            <a:r>
              <a:rPr lang="en-US" altLang="fr-FR" i="1" dirty="0" err="1"/>
              <a:t>cas</a:t>
            </a:r>
            <a:r>
              <a:rPr lang="en-US" altLang="fr-FR" i="1" dirty="0"/>
              <a:t> </a:t>
            </a:r>
            <a:r>
              <a:rPr lang="en-US" altLang="fr-FR" i="1" dirty="0" err="1"/>
              <a:t>possibles</a:t>
            </a:r>
            <a:r>
              <a:rPr lang="en-US" altLang="fr-FR" i="1" dirty="0"/>
              <a:t>:</a:t>
            </a:r>
          </a:p>
          <a:p>
            <a:pPr marL="971550" lvl="1" indent="-514350">
              <a:buFont typeface="+mj-lt"/>
              <a:buAutoNum type="arabicPeriod" startAt="3"/>
            </a:pPr>
            <a:r>
              <a:rPr lang="en-US" altLang="fr-FR" i="1" dirty="0">
                <a:solidFill>
                  <a:srgbClr val="0070C0"/>
                </a:solidFill>
              </a:rPr>
              <a:t>V</a:t>
            </a:r>
            <a:r>
              <a:rPr lang="en-US" altLang="fr-FR" i="1" baseline="-25000" dirty="0">
                <a:solidFill>
                  <a:srgbClr val="0070C0"/>
                </a:solidFill>
              </a:rPr>
              <a:t>i</a:t>
            </a:r>
            <a:r>
              <a:rPr lang="en-US" altLang="fr-FR" i="1" dirty="0">
                <a:solidFill>
                  <a:srgbClr val="0070C0"/>
                </a:solidFill>
              </a:rPr>
              <a:t> et W</a:t>
            </a:r>
            <a:r>
              <a:rPr lang="en-US" altLang="fr-FR" i="1" baseline="-25000" dirty="0">
                <a:solidFill>
                  <a:srgbClr val="0070C0"/>
                </a:solidFill>
              </a:rPr>
              <a:t>i</a:t>
            </a:r>
            <a:r>
              <a:rPr lang="en-US" altLang="fr-FR" baseline="-25000" dirty="0">
                <a:solidFill>
                  <a:srgbClr val="0070C0"/>
                </a:solidFill>
              </a:rPr>
              <a:t> </a:t>
            </a:r>
            <a:r>
              <a:rPr lang="en-US" altLang="fr-FR" dirty="0" err="1">
                <a:solidFill>
                  <a:srgbClr val="0070C0"/>
                </a:solidFill>
              </a:rPr>
              <a:t>sont</a:t>
            </a:r>
            <a:r>
              <a:rPr lang="en-US" altLang="fr-FR" dirty="0">
                <a:solidFill>
                  <a:srgbClr val="0070C0"/>
                </a:solidFill>
              </a:rPr>
              <a:t> </a:t>
            </a:r>
            <a:r>
              <a:rPr lang="en-US" altLang="fr-FR" dirty="0" err="1">
                <a:solidFill>
                  <a:srgbClr val="0070C0"/>
                </a:solidFill>
              </a:rPr>
              <a:t>alignés</a:t>
            </a:r>
            <a:r>
              <a:rPr lang="en-US" altLang="fr-FR" dirty="0">
                <a:solidFill>
                  <a:srgbClr val="0070C0"/>
                </a:solidFill>
              </a:rPr>
              <a:t>:</a:t>
            </a:r>
            <a:endParaRPr lang="en-US" altLang="fr-FR" baseline="-25000" dirty="0">
              <a:solidFill>
                <a:srgbClr val="0070C0"/>
              </a:solidFill>
            </a:endParaRPr>
          </a:p>
          <a:p>
            <a:endParaRPr lang="en-US" altLang="fr-FR" i="1" dirty="0"/>
          </a:p>
          <a:p>
            <a:endParaRPr lang="en-US" altLang="fr-FR" i="1" dirty="0"/>
          </a:p>
          <a:p>
            <a:pPr marL="0" indent="0">
              <a:buNone/>
            </a:pPr>
            <a:endParaRPr lang="en-US" altLang="fr-FR" i="1" dirty="0"/>
          </a:p>
          <a:p>
            <a:pPr marL="0" indent="0">
              <a:buNone/>
            </a:pPr>
            <a:endParaRPr lang="en-US" altLang="fr-FR" i="1" dirty="0"/>
          </a:p>
          <a:p>
            <a:endParaRPr lang="fr-CA" dirty="0"/>
          </a:p>
        </p:txBody>
      </p:sp>
      <p:grpSp>
        <p:nvGrpSpPr>
          <p:cNvPr id="4" name="Group 42"/>
          <p:cNvGrpSpPr>
            <a:grpSpLocks/>
          </p:cNvGrpSpPr>
          <p:nvPr/>
        </p:nvGrpSpPr>
        <p:grpSpPr bwMode="auto">
          <a:xfrm>
            <a:off x="2806861" y="4175104"/>
            <a:ext cx="2438400" cy="549275"/>
            <a:chOff x="816" y="1728"/>
            <a:chExt cx="1536" cy="346"/>
          </a:xfrm>
        </p:grpSpPr>
        <p:sp>
          <p:nvSpPr>
            <p:cNvPr id="5" name="Text Box 43"/>
            <p:cNvSpPr txBox="1">
              <a:spLocks noChangeArrowheads="1"/>
            </p:cNvSpPr>
            <p:nvPr/>
          </p:nvSpPr>
          <p:spPr bwMode="auto">
            <a:xfrm>
              <a:off x="816" y="172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dirty="0"/>
                <a:t>A</a:t>
              </a:r>
            </a:p>
          </p:txBody>
        </p:sp>
        <p:sp>
          <p:nvSpPr>
            <p:cNvPr id="6" name="Text Box 44"/>
            <p:cNvSpPr txBox="1">
              <a:spLocks noChangeArrowheads="1"/>
            </p:cNvSpPr>
            <p:nvPr/>
          </p:nvSpPr>
          <p:spPr bwMode="auto">
            <a:xfrm>
              <a:off x="1008" y="172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a:t>T</a:t>
              </a:r>
            </a:p>
          </p:txBody>
        </p:sp>
        <p:sp>
          <p:nvSpPr>
            <p:cNvPr id="7" name="Text Box 45"/>
            <p:cNvSpPr txBox="1">
              <a:spLocks noChangeArrowheads="1"/>
            </p:cNvSpPr>
            <p:nvPr/>
          </p:nvSpPr>
          <p:spPr bwMode="auto">
            <a:xfrm>
              <a:off x="1200" y="172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a:t>C</a:t>
              </a:r>
            </a:p>
          </p:txBody>
        </p:sp>
        <p:sp>
          <p:nvSpPr>
            <p:cNvPr id="8" name="Text Box 46"/>
            <p:cNvSpPr txBox="1">
              <a:spLocks noChangeArrowheads="1"/>
            </p:cNvSpPr>
            <p:nvPr/>
          </p:nvSpPr>
          <p:spPr bwMode="auto">
            <a:xfrm>
              <a:off x="1392" y="172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a:t>T</a:t>
              </a:r>
            </a:p>
          </p:txBody>
        </p:sp>
        <p:sp>
          <p:nvSpPr>
            <p:cNvPr id="9" name="Text Box 47"/>
            <p:cNvSpPr txBox="1">
              <a:spLocks noChangeArrowheads="1"/>
            </p:cNvSpPr>
            <p:nvPr/>
          </p:nvSpPr>
          <p:spPr bwMode="auto">
            <a:xfrm>
              <a:off x="1584" y="172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dirty="0"/>
                <a:t>G</a:t>
              </a:r>
            </a:p>
          </p:txBody>
        </p:sp>
        <p:sp>
          <p:nvSpPr>
            <p:cNvPr id="10" name="Text Box 48"/>
            <p:cNvSpPr txBox="1">
              <a:spLocks noChangeArrowheads="1"/>
            </p:cNvSpPr>
            <p:nvPr/>
          </p:nvSpPr>
          <p:spPr bwMode="auto">
            <a:xfrm>
              <a:off x="1776" y="172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dirty="0"/>
                <a:t>A</a:t>
              </a:r>
            </a:p>
          </p:txBody>
        </p:sp>
        <p:sp>
          <p:nvSpPr>
            <p:cNvPr id="11" name="Text Box 49"/>
            <p:cNvSpPr txBox="1">
              <a:spLocks noChangeArrowheads="1"/>
            </p:cNvSpPr>
            <p:nvPr/>
          </p:nvSpPr>
          <p:spPr bwMode="auto">
            <a:xfrm>
              <a:off x="1968" y="172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dirty="0">
                  <a:solidFill>
                    <a:srgbClr val="0070C0"/>
                  </a:solidFill>
                </a:rPr>
                <a:t>T</a:t>
              </a:r>
            </a:p>
          </p:txBody>
        </p:sp>
        <p:sp>
          <p:nvSpPr>
            <p:cNvPr id="12" name="Text Box 50"/>
            <p:cNvSpPr txBox="1">
              <a:spLocks noChangeArrowheads="1"/>
            </p:cNvSpPr>
            <p:nvPr/>
          </p:nvSpPr>
          <p:spPr bwMode="auto">
            <a:xfrm>
              <a:off x="2160" y="1728"/>
              <a:ext cx="192"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endParaRPr lang="fr-FR" altLang="fr-FR" sz="2000" i="0"/>
            </a:p>
          </p:txBody>
        </p:sp>
        <p:sp>
          <p:nvSpPr>
            <p:cNvPr id="13" name="Text Box 47"/>
            <p:cNvSpPr txBox="1">
              <a:spLocks noChangeArrowheads="1"/>
            </p:cNvSpPr>
            <p:nvPr/>
          </p:nvSpPr>
          <p:spPr bwMode="auto">
            <a:xfrm>
              <a:off x="2124" y="172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endParaRPr lang="en-US" altLang="fr-FR" sz="3000" i="0" dirty="0"/>
            </a:p>
          </p:txBody>
        </p:sp>
      </p:grpSp>
      <p:sp>
        <p:nvSpPr>
          <p:cNvPr id="15" name="Text Box 52"/>
          <p:cNvSpPr txBox="1">
            <a:spLocks noChangeArrowheads="1"/>
          </p:cNvSpPr>
          <p:nvPr/>
        </p:nvSpPr>
        <p:spPr bwMode="auto">
          <a:xfrm>
            <a:off x="2806861" y="4556108"/>
            <a:ext cx="304800" cy="5492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a:t>T</a:t>
            </a:r>
          </a:p>
        </p:txBody>
      </p:sp>
      <p:sp>
        <p:nvSpPr>
          <p:cNvPr id="16" name="Text Box 53"/>
          <p:cNvSpPr txBox="1">
            <a:spLocks noChangeArrowheads="1"/>
          </p:cNvSpPr>
          <p:nvPr/>
        </p:nvSpPr>
        <p:spPr bwMode="auto">
          <a:xfrm>
            <a:off x="3111661" y="4556108"/>
            <a:ext cx="304800" cy="5492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a:t>G</a:t>
            </a:r>
          </a:p>
        </p:txBody>
      </p:sp>
      <p:sp>
        <p:nvSpPr>
          <p:cNvPr id="17" name="Text Box 54"/>
          <p:cNvSpPr txBox="1">
            <a:spLocks noChangeArrowheads="1"/>
          </p:cNvSpPr>
          <p:nvPr/>
        </p:nvSpPr>
        <p:spPr bwMode="auto">
          <a:xfrm>
            <a:off x="3416461" y="4556108"/>
            <a:ext cx="304800" cy="5492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dirty="0"/>
              <a:t>G</a:t>
            </a:r>
          </a:p>
        </p:txBody>
      </p:sp>
      <p:sp>
        <p:nvSpPr>
          <p:cNvPr id="18" name="Text Box 55"/>
          <p:cNvSpPr txBox="1">
            <a:spLocks noChangeArrowheads="1"/>
          </p:cNvSpPr>
          <p:nvPr/>
        </p:nvSpPr>
        <p:spPr bwMode="auto">
          <a:xfrm>
            <a:off x="3721261" y="4556108"/>
            <a:ext cx="304800" cy="5492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a:t>A</a:t>
            </a:r>
          </a:p>
        </p:txBody>
      </p:sp>
      <p:sp>
        <p:nvSpPr>
          <p:cNvPr id="19" name="Text Box 56"/>
          <p:cNvSpPr txBox="1">
            <a:spLocks noChangeArrowheads="1"/>
          </p:cNvSpPr>
          <p:nvPr/>
        </p:nvSpPr>
        <p:spPr bwMode="auto">
          <a:xfrm>
            <a:off x="4026061" y="4556108"/>
            <a:ext cx="304800" cy="5492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a:t>T</a:t>
            </a:r>
          </a:p>
        </p:txBody>
      </p:sp>
      <p:sp>
        <p:nvSpPr>
          <p:cNvPr id="20" name="Text Box 57"/>
          <p:cNvSpPr txBox="1">
            <a:spLocks noChangeArrowheads="1"/>
          </p:cNvSpPr>
          <p:nvPr/>
        </p:nvSpPr>
        <p:spPr bwMode="auto">
          <a:xfrm>
            <a:off x="4635661" y="4556108"/>
            <a:ext cx="304800" cy="5492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dirty="0">
                <a:solidFill>
                  <a:srgbClr val="0070C0"/>
                </a:solidFill>
              </a:rPr>
              <a:t>A</a:t>
            </a:r>
          </a:p>
        </p:txBody>
      </p:sp>
      <p:sp>
        <p:nvSpPr>
          <p:cNvPr id="21" name="Text Box 58"/>
          <p:cNvSpPr txBox="1">
            <a:spLocks noChangeArrowheads="1"/>
          </p:cNvSpPr>
          <p:nvPr/>
        </p:nvSpPr>
        <p:spPr bwMode="auto">
          <a:xfrm>
            <a:off x="5652120" y="4632308"/>
            <a:ext cx="304800" cy="3968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endParaRPr lang="fr-FR" altLang="fr-FR" sz="2000" i="0">
              <a:solidFill>
                <a:srgbClr val="0070C0"/>
              </a:solidFill>
            </a:endParaRPr>
          </a:p>
        </p:txBody>
      </p:sp>
      <p:sp>
        <p:nvSpPr>
          <p:cNvPr id="22" name="Text Box 59"/>
          <p:cNvSpPr txBox="1">
            <a:spLocks noChangeArrowheads="1"/>
          </p:cNvSpPr>
          <p:nvPr/>
        </p:nvSpPr>
        <p:spPr bwMode="auto">
          <a:xfrm>
            <a:off x="4940461" y="4556108"/>
            <a:ext cx="304800" cy="3968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endParaRPr lang="fr-FR" altLang="fr-FR" sz="2000" i="0">
              <a:solidFill>
                <a:srgbClr val="0070C0"/>
              </a:solidFill>
            </a:endParaRPr>
          </a:p>
        </p:txBody>
      </p:sp>
      <p:sp>
        <p:nvSpPr>
          <p:cNvPr id="23" name="Text Box 54"/>
          <p:cNvSpPr txBox="1">
            <a:spLocks noChangeArrowheads="1"/>
          </p:cNvSpPr>
          <p:nvPr/>
        </p:nvSpPr>
        <p:spPr bwMode="auto">
          <a:xfrm>
            <a:off x="6904199" y="4479908"/>
            <a:ext cx="304800" cy="5492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endParaRPr lang="en-US" altLang="fr-FR" sz="3000" i="0" dirty="0">
              <a:solidFill>
                <a:srgbClr val="0070C0"/>
              </a:solidFill>
            </a:endParaRPr>
          </a:p>
        </p:txBody>
      </p:sp>
      <p:sp>
        <p:nvSpPr>
          <p:cNvPr id="24" name="Text Box 60"/>
          <p:cNvSpPr txBox="1">
            <a:spLocks noChangeArrowheads="1"/>
          </p:cNvSpPr>
          <p:nvPr/>
        </p:nvSpPr>
        <p:spPr bwMode="auto">
          <a:xfrm>
            <a:off x="1968661" y="4175104"/>
            <a:ext cx="762000"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b="1" dirty="0">
                <a:solidFill>
                  <a:schemeClr val="tx2"/>
                </a:solidFill>
              </a:rPr>
              <a:t>v  </a:t>
            </a:r>
            <a:r>
              <a:rPr lang="en-US" altLang="fr-FR" sz="3000" b="1" i="0" dirty="0">
                <a:solidFill>
                  <a:schemeClr val="tx2"/>
                </a:solidFill>
              </a:rPr>
              <a:t>:</a:t>
            </a:r>
          </a:p>
        </p:txBody>
      </p:sp>
      <p:sp>
        <p:nvSpPr>
          <p:cNvPr id="25" name="Text Box 61"/>
          <p:cNvSpPr txBox="1">
            <a:spLocks noChangeArrowheads="1"/>
          </p:cNvSpPr>
          <p:nvPr/>
        </p:nvSpPr>
        <p:spPr bwMode="auto">
          <a:xfrm>
            <a:off x="1968661" y="4556104"/>
            <a:ext cx="838200"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b="1" dirty="0">
                <a:solidFill>
                  <a:schemeClr val="tx2"/>
                </a:solidFill>
              </a:rPr>
              <a:t>w </a:t>
            </a:r>
            <a:r>
              <a:rPr lang="en-US" altLang="fr-FR" sz="3000" b="1" i="0" dirty="0">
                <a:solidFill>
                  <a:schemeClr val="tx2"/>
                </a:solidFill>
              </a:rPr>
              <a:t>:</a:t>
            </a:r>
          </a:p>
        </p:txBody>
      </p:sp>
      <p:cxnSp>
        <p:nvCxnSpPr>
          <p:cNvPr id="32" name="Connecteur droit avec flèche 31"/>
          <p:cNvCxnSpPr/>
          <p:nvPr/>
        </p:nvCxnSpPr>
        <p:spPr>
          <a:xfrm>
            <a:off x="4568705" y="3830459"/>
            <a:ext cx="0" cy="385245"/>
          </a:xfrm>
          <a:prstGeom prst="straightConnector1">
            <a:avLst/>
          </a:prstGeom>
          <a:ln>
            <a:solidFill>
              <a:schemeClr val="accent1"/>
            </a:solidFill>
            <a:tailEnd type="arrow"/>
          </a:ln>
        </p:spPr>
        <p:style>
          <a:lnRef idx="3">
            <a:schemeClr val="accent2"/>
          </a:lnRef>
          <a:fillRef idx="0">
            <a:schemeClr val="accent2"/>
          </a:fillRef>
          <a:effectRef idx="2">
            <a:schemeClr val="accent2"/>
          </a:effectRef>
          <a:fontRef idx="minor">
            <a:schemeClr val="tx1"/>
          </a:fontRef>
        </p:style>
      </p:cxnSp>
      <p:cxnSp>
        <p:nvCxnSpPr>
          <p:cNvPr id="38" name="Connecteur droit avec flèche 37"/>
          <p:cNvCxnSpPr/>
          <p:nvPr/>
        </p:nvCxnSpPr>
        <p:spPr>
          <a:xfrm flipV="1">
            <a:off x="4315991" y="4985935"/>
            <a:ext cx="0" cy="381000"/>
          </a:xfrm>
          <a:prstGeom prst="straightConnector1">
            <a:avLst/>
          </a:prstGeom>
          <a:ln>
            <a:solidFill>
              <a:schemeClr val="accent1"/>
            </a:solidFill>
            <a:tailEnd type="arrow"/>
          </a:ln>
        </p:spPr>
        <p:style>
          <a:lnRef idx="3">
            <a:schemeClr val="accent2"/>
          </a:lnRef>
          <a:fillRef idx="0">
            <a:schemeClr val="accent2"/>
          </a:fillRef>
          <a:effectRef idx="2">
            <a:schemeClr val="accent2"/>
          </a:effectRef>
          <a:fontRef idx="minor">
            <a:schemeClr val="tx1"/>
          </a:fontRef>
        </p:style>
      </p:cxnSp>
      <p:sp>
        <p:nvSpPr>
          <p:cNvPr id="33" name="ZoneTexte 32"/>
          <p:cNvSpPr txBox="1"/>
          <p:nvPr/>
        </p:nvSpPr>
        <p:spPr>
          <a:xfrm>
            <a:off x="4631479" y="3771637"/>
            <a:ext cx="712054" cy="400110"/>
          </a:xfrm>
          <a:prstGeom prst="rect">
            <a:avLst/>
          </a:prstGeom>
          <a:noFill/>
        </p:spPr>
        <p:txBody>
          <a:bodyPr wrap="none" rtlCol="0">
            <a:spAutoFit/>
          </a:bodyPr>
          <a:lstStyle/>
          <a:p>
            <a:r>
              <a:rPr lang="en-CA" sz="2000" dirty="0"/>
              <a:t>j-1=6</a:t>
            </a:r>
            <a:endParaRPr lang="fr-CA" sz="2000" dirty="0"/>
          </a:p>
        </p:txBody>
      </p:sp>
      <p:sp>
        <p:nvSpPr>
          <p:cNvPr id="34" name="ZoneTexte 33"/>
          <p:cNvSpPr txBox="1"/>
          <p:nvPr/>
        </p:nvSpPr>
        <p:spPr>
          <a:xfrm>
            <a:off x="4405931" y="4985935"/>
            <a:ext cx="710451" cy="400110"/>
          </a:xfrm>
          <a:prstGeom prst="rect">
            <a:avLst/>
          </a:prstGeom>
          <a:noFill/>
        </p:spPr>
        <p:txBody>
          <a:bodyPr wrap="none" rtlCol="0">
            <a:spAutoFit/>
          </a:bodyPr>
          <a:lstStyle/>
          <a:p>
            <a:r>
              <a:rPr lang="en-CA" sz="2000" dirty="0"/>
              <a:t>i-1=5</a:t>
            </a:r>
            <a:endParaRPr lang="fr-CA" sz="2000" dirty="0"/>
          </a:p>
        </p:txBody>
      </p:sp>
      <p:sp>
        <p:nvSpPr>
          <p:cNvPr id="31" name="ZoneTexte 30"/>
          <p:cNvSpPr txBox="1"/>
          <p:nvPr/>
        </p:nvSpPr>
        <p:spPr>
          <a:xfrm>
            <a:off x="2596707" y="4060974"/>
            <a:ext cx="434734" cy="1015663"/>
          </a:xfrm>
          <a:prstGeom prst="rect">
            <a:avLst/>
          </a:prstGeom>
          <a:noFill/>
        </p:spPr>
        <p:txBody>
          <a:bodyPr wrap="none" rtlCol="0">
            <a:spAutoFit/>
          </a:bodyPr>
          <a:lstStyle/>
          <a:p>
            <a:r>
              <a:rPr lang="en-CA" sz="6000" dirty="0"/>
              <a:t>[</a:t>
            </a:r>
            <a:endParaRPr lang="fr-CA" sz="6000" dirty="0"/>
          </a:p>
        </p:txBody>
      </p:sp>
      <p:sp>
        <p:nvSpPr>
          <p:cNvPr id="35" name="ZoneTexte 34"/>
          <p:cNvSpPr txBox="1"/>
          <p:nvPr/>
        </p:nvSpPr>
        <p:spPr>
          <a:xfrm>
            <a:off x="4467145" y="4089721"/>
            <a:ext cx="434734" cy="1015663"/>
          </a:xfrm>
          <a:prstGeom prst="rect">
            <a:avLst/>
          </a:prstGeom>
          <a:noFill/>
        </p:spPr>
        <p:txBody>
          <a:bodyPr wrap="none" rtlCol="0">
            <a:spAutoFit/>
          </a:bodyPr>
          <a:lstStyle/>
          <a:p>
            <a:r>
              <a:rPr lang="en-CA" sz="6000" dirty="0"/>
              <a:t>]</a:t>
            </a:r>
            <a:endParaRPr lang="fr-CA" sz="6000" dirty="0"/>
          </a:p>
        </p:txBody>
      </p:sp>
      <p:sp>
        <p:nvSpPr>
          <p:cNvPr id="36" name="Text Box 2"/>
          <p:cNvSpPr txBox="1">
            <a:spLocks noChangeArrowheads="1"/>
          </p:cNvSpPr>
          <p:nvPr/>
        </p:nvSpPr>
        <p:spPr bwMode="auto">
          <a:xfrm>
            <a:off x="251520" y="533400"/>
            <a:ext cx="8640960"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algn="ctr" eaLnBrk="1" hangingPunct="1">
              <a:spcBef>
                <a:spcPct val="50000"/>
              </a:spcBef>
            </a:pPr>
            <a:r>
              <a:rPr lang="en-US" altLang="fr-FR" sz="4400" i="0" dirty="0" err="1">
                <a:latin typeface="+mn-lt"/>
              </a:rPr>
              <a:t>Alignement</a:t>
            </a:r>
            <a:r>
              <a:rPr lang="en-US" altLang="fr-FR" sz="4400" i="0" dirty="0">
                <a:latin typeface="+mn-lt"/>
              </a:rPr>
              <a:t> global, distance </a:t>
            </a:r>
            <a:r>
              <a:rPr lang="en-US" altLang="fr-FR" sz="4400" i="0" dirty="0" err="1">
                <a:latin typeface="+mn-lt"/>
              </a:rPr>
              <a:t>d’édition</a:t>
            </a:r>
            <a:endParaRPr lang="en-US" altLang="fr-FR" sz="4400" i="0" dirty="0">
              <a:latin typeface="+mn-lt"/>
            </a:endParaRPr>
          </a:p>
        </p:txBody>
      </p:sp>
    </p:spTree>
    <p:extLst>
      <p:ext uri="{BB962C8B-B14F-4D97-AF65-F5344CB8AC3E}">
        <p14:creationId xmlns:p14="http://schemas.microsoft.com/office/powerpoint/2010/main" val="17397286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r>
              <a:rPr lang="en-US" altLang="fr-FR" i="1" dirty="0"/>
              <a:t>D(</a:t>
            </a:r>
            <a:r>
              <a:rPr lang="en-US" altLang="fr-FR" i="1" dirty="0" err="1"/>
              <a:t>i,j</a:t>
            </a:r>
            <a:r>
              <a:rPr lang="en-US" altLang="fr-FR" i="1" dirty="0"/>
              <a:t>) </a:t>
            </a:r>
            <a:r>
              <a:rPr lang="en-US" altLang="fr-FR" dirty="0"/>
              <a:t>=  MIN </a:t>
            </a:r>
            <a:r>
              <a:rPr lang="en-US" altLang="fr-FR" dirty="0" err="1"/>
              <a:t>d’erreurs</a:t>
            </a:r>
            <a:r>
              <a:rPr lang="en-US" altLang="fr-FR" dirty="0"/>
              <a:t> (substitutions, </a:t>
            </a:r>
            <a:r>
              <a:rPr lang="en-US" altLang="fr-FR" dirty="0" err="1"/>
              <a:t>insersions</a:t>
            </a:r>
            <a:r>
              <a:rPr lang="en-US" altLang="fr-FR" dirty="0"/>
              <a:t>, suppressions) entre </a:t>
            </a:r>
            <a:r>
              <a:rPr lang="en-US" altLang="fr-FR" i="1" dirty="0"/>
              <a:t>v[1,i] </a:t>
            </a:r>
            <a:r>
              <a:rPr lang="en-US" altLang="fr-FR" dirty="0"/>
              <a:t>et </a:t>
            </a:r>
            <a:r>
              <a:rPr lang="en-US" altLang="fr-FR" i="1" dirty="0"/>
              <a:t>w[1,j]</a:t>
            </a:r>
          </a:p>
        </p:txBody>
      </p:sp>
      <p:grpSp>
        <p:nvGrpSpPr>
          <p:cNvPr id="4" name="Group 5"/>
          <p:cNvGrpSpPr>
            <a:grpSpLocks/>
          </p:cNvGrpSpPr>
          <p:nvPr/>
        </p:nvGrpSpPr>
        <p:grpSpPr bwMode="auto">
          <a:xfrm>
            <a:off x="1158458" y="2922973"/>
            <a:ext cx="6624910" cy="2483759"/>
            <a:chOff x="172" y="1968"/>
            <a:chExt cx="3380" cy="1119"/>
          </a:xfrm>
        </p:grpSpPr>
        <p:sp>
          <p:nvSpPr>
            <p:cNvPr id="5" name="Text Box 6"/>
            <p:cNvSpPr txBox="1">
              <a:spLocks noChangeArrowheads="1"/>
            </p:cNvSpPr>
            <p:nvPr/>
          </p:nvSpPr>
          <p:spPr bwMode="auto">
            <a:xfrm>
              <a:off x="172" y="2256"/>
              <a:ext cx="788"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2400" dirty="0"/>
                <a:t>D (</a:t>
              </a:r>
              <a:r>
                <a:rPr lang="en-US" altLang="fr-FR" sz="2400" dirty="0" err="1"/>
                <a:t>i,j</a:t>
              </a:r>
              <a:r>
                <a:rPr lang="en-US" altLang="fr-FR" sz="2400" dirty="0"/>
                <a:t>)</a:t>
              </a:r>
              <a:r>
                <a:rPr lang="en-US" altLang="fr-FR" sz="2400" i="0" dirty="0"/>
                <a:t> =</a:t>
              </a:r>
              <a:endParaRPr lang="en-US" altLang="fr-FR" sz="2400" i="0" baseline="-25000" dirty="0"/>
            </a:p>
          </p:txBody>
        </p:sp>
        <p:sp>
          <p:nvSpPr>
            <p:cNvPr id="6" name="Text Box 7"/>
            <p:cNvSpPr txBox="1">
              <a:spLocks noChangeArrowheads="1"/>
            </p:cNvSpPr>
            <p:nvPr/>
          </p:nvSpPr>
          <p:spPr bwMode="auto">
            <a:xfrm>
              <a:off x="855" y="2259"/>
              <a:ext cx="576" cy="2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algn="ctr" eaLnBrk="1" hangingPunct="1">
                <a:spcBef>
                  <a:spcPct val="50000"/>
                </a:spcBef>
              </a:pPr>
              <a:r>
                <a:rPr lang="en-US" altLang="fr-FR" sz="2400" i="0" dirty="0"/>
                <a:t>min</a:t>
              </a:r>
            </a:p>
          </p:txBody>
        </p:sp>
        <p:sp>
          <p:nvSpPr>
            <p:cNvPr id="7" name="AutoShape 8"/>
            <p:cNvSpPr>
              <a:spLocks/>
            </p:cNvSpPr>
            <p:nvPr/>
          </p:nvSpPr>
          <p:spPr bwMode="auto">
            <a:xfrm>
              <a:off x="1392" y="1968"/>
              <a:ext cx="166" cy="1119"/>
            </a:xfrm>
            <a:prstGeom prst="leftBrace">
              <a:avLst>
                <a:gd name="adj1" fmla="val 50000"/>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endParaRPr lang="fr-CA" altLang="fr-FR"/>
            </a:p>
          </p:txBody>
        </p:sp>
        <p:sp>
          <p:nvSpPr>
            <p:cNvPr id="8" name="Text Box 9"/>
            <p:cNvSpPr txBox="1">
              <a:spLocks noChangeArrowheads="1"/>
            </p:cNvSpPr>
            <p:nvPr/>
          </p:nvSpPr>
          <p:spPr bwMode="auto">
            <a:xfrm>
              <a:off x="1632" y="2016"/>
              <a:ext cx="1920" cy="9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2400" dirty="0"/>
                <a:t>D (i-1,j) +1</a:t>
              </a:r>
            </a:p>
            <a:p>
              <a:pPr eaLnBrk="1" hangingPunct="1">
                <a:spcBef>
                  <a:spcPct val="50000"/>
                </a:spcBef>
              </a:pPr>
              <a:r>
                <a:rPr lang="en-US" altLang="fr-FR" sz="2400" dirty="0"/>
                <a:t>D (i,j-1)</a:t>
              </a:r>
              <a:r>
                <a:rPr lang="en-US" altLang="fr-FR" sz="2400" baseline="-25000" dirty="0"/>
                <a:t> </a:t>
              </a:r>
              <a:r>
                <a:rPr lang="en-US" altLang="fr-FR" sz="2400" dirty="0"/>
                <a:t>+1</a:t>
              </a:r>
            </a:p>
            <a:p>
              <a:pPr eaLnBrk="1" hangingPunct="1">
                <a:spcBef>
                  <a:spcPct val="50000"/>
                </a:spcBef>
              </a:pPr>
              <a:r>
                <a:rPr lang="en-US" altLang="fr-FR" sz="2400" dirty="0"/>
                <a:t>D (i-1, j-1) + 1</a:t>
              </a:r>
              <a:r>
                <a:rPr lang="en-US" altLang="fr-FR" sz="2400" i="0" dirty="0"/>
                <a:t>  </a:t>
              </a:r>
              <a:r>
                <a:rPr lang="en-US" altLang="fr-FR" sz="2400" i="0" dirty="0" err="1"/>
                <a:t>si</a:t>
              </a:r>
              <a:r>
                <a:rPr lang="en-US" altLang="fr-FR" sz="2400" i="0" dirty="0"/>
                <a:t>  </a:t>
              </a:r>
              <a:r>
                <a:rPr lang="en-US" altLang="fr-FR" sz="2400" dirty="0"/>
                <a:t>v</a:t>
              </a:r>
              <a:r>
                <a:rPr lang="en-US" altLang="fr-FR" sz="2400" baseline="-25000" dirty="0"/>
                <a:t>i</a:t>
              </a:r>
              <a:r>
                <a:rPr lang="en-US" altLang="fr-FR" sz="2400" i="0" dirty="0"/>
                <a:t> ≠ </a:t>
              </a:r>
              <a:r>
                <a:rPr lang="en-US" altLang="fr-FR" sz="2400" dirty="0" err="1"/>
                <a:t>w</a:t>
              </a:r>
              <a:r>
                <a:rPr lang="en-US" altLang="fr-FR" sz="2400" baseline="-25000" dirty="0" err="1"/>
                <a:t>j</a:t>
              </a:r>
              <a:endParaRPr lang="en-US" altLang="fr-FR" sz="2400" baseline="-25000" dirty="0"/>
            </a:p>
            <a:p>
              <a:pPr eaLnBrk="1" hangingPunct="1">
                <a:spcBef>
                  <a:spcPct val="50000"/>
                </a:spcBef>
              </a:pPr>
              <a:r>
                <a:rPr lang="en-US" altLang="fr-FR" sz="2400" dirty="0"/>
                <a:t>D (i-1, j-1) </a:t>
              </a:r>
              <a:r>
                <a:rPr lang="en-US" altLang="fr-FR" sz="2400" i="0" dirty="0"/>
                <a:t>  </a:t>
              </a:r>
              <a:r>
                <a:rPr lang="en-US" altLang="fr-FR" sz="2400" i="0" dirty="0" err="1"/>
                <a:t>si</a:t>
              </a:r>
              <a:r>
                <a:rPr lang="en-US" altLang="fr-FR" sz="2400" i="0" dirty="0"/>
                <a:t>  </a:t>
              </a:r>
              <a:r>
                <a:rPr lang="en-US" altLang="fr-FR" sz="2400" dirty="0"/>
                <a:t>v</a:t>
              </a:r>
              <a:r>
                <a:rPr lang="en-US" altLang="fr-FR" sz="2400" baseline="-25000" dirty="0"/>
                <a:t>i</a:t>
              </a:r>
              <a:r>
                <a:rPr lang="en-US" altLang="fr-FR" sz="2400" i="0" dirty="0"/>
                <a:t> = </a:t>
              </a:r>
              <a:r>
                <a:rPr lang="en-US" altLang="fr-FR" sz="2400" dirty="0" err="1"/>
                <a:t>w</a:t>
              </a:r>
              <a:r>
                <a:rPr lang="en-US" altLang="fr-FR" sz="2400" baseline="-25000" dirty="0" err="1"/>
                <a:t>j</a:t>
              </a:r>
              <a:endParaRPr lang="en-US" altLang="fr-FR" sz="2400" baseline="-25000" dirty="0"/>
            </a:p>
          </p:txBody>
        </p:sp>
        <p:sp>
          <p:nvSpPr>
            <p:cNvPr id="10" name="AutoShape 8"/>
            <p:cNvSpPr>
              <a:spLocks/>
            </p:cNvSpPr>
            <p:nvPr/>
          </p:nvSpPr>
          <p:spPr bwMode="auto">
            <a:xfrm>
              <a:off x="1558" y="2496"/>
              <a:ext cx="160" cy="541"/>
            </a:xfrm>
            <a:prstGeom prst="leftBrace">
              <a:avLst>
                <a:gd name="adj1" fmla="val 50000"/>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endParaRPr lang="fr-CA" altLang="fr-FR"/>
            </a:p>
          </p:txBody>
        </p:sp>
      </p:grpSp>
      <p:sp>
        <p:nvSpPr>
          <p:cNvPr id="9" name="ZoneTexte 8"/>
          <p:cNvSpPr txBox="1"/>
          <p:nvPr/>
        </p:nvSpPr>
        <p:spPr>
          <a:xfrm>
            <a:off x="539970" y="5949280"/>
            <a:ext cx="6147837" cy="553998"/>
          </a:xfrm>
          <a:prstGeom prst="rect">
            <a:avLst/>
          </a:prstGeom>
          <a:noFill/>
        </p:spPr>
        <p:txBody>
          <a:bodyPr wrap="none" rtlCol="0">
            <a:spAutoFit/>
          </a:bodyPr>
          <a:lstStyle/>
          <a:p>
            <a:r>
              <a:rPr lang="en-CA" sz="3000" b="1" dirty="0">
                <a:solidFill>
                  <a:srgbClr val="0070C0"/>
                </a:solidFill>
              </a:rPr>
              <a:t>Conditions </a:t>
            </a:r>
            <a:r>
              <a:rPr lang="en-CA" sz="3000" b="1" dirty="0" err="1">
                <a:solidFill>
                  <a:srgbClr val="0070C0"/>
                </a:solidFill>
              </a:rPr>
              <a:t>initiales</a:t>
            </a:r>
            <a:r>
              <a:rPr lang="en-CA" sz="3000" dirty="0"/>
              <a:t>: </a:t>
            </a:r>
            <a:r>
              <a:rPr lang="en-CA" sz="3000" i="1" dirty="0"/>
              <a:t>D (i,0) =</a:t>
            </a:r>
            <a:r>
              <a:rPr lang="en-CA" sz="3000" i="1" dirty="0" err="1"/>
              <a:t>i</a:t>
            </a:r>
            <a:r>
              <a:rPr lang="en-CA" sz="3000" i="1" dirty="0"/>
              <a:t>; D(0,j) =j</a:t>
            </a:r>
            <a:endParaRPr lang="fr-CA" sz="3000" i="1" dirty="0"/>
          </a:p>
        </p:txBody>
      </p:sp>
      <p:sp>
        <p:nvSpPr>
          <p:cNvPr id="12" name="Text Box 2"/>
          <p:cNvSpPr txBox="1">
            <a:spLocks noChangeArrowheads="1"/>
          </p:cNvSpPr>
          <p:nvPr/>
        </p:nvSpPr>
        <p:spPr bwMode="auto">
          <a:xfrm>
            <a:off x="251520" y="533400"/>
            <a:ext cx="8640960"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algn="ctr" eaLnBrk="1" hangingPunct="1">
              <a:spcBef>
                <a:spcPct val="50000"/>
              </a:spcBef>
            </a:pPr>
            <a:r>
              <a:rPr lang="en-US" altLang="fr-FR" sz="4400" i="0" dirty="0" err="1">
                <a:latin typeface="+mn-lt"/>
              </a:rPr>
              <a:t>Alignement</a:t>
            </a:r>
            <a:r>
              <a:rPr lang="en-US" altLang="fr-FR" sz="4400" i="0" dirty="0">
                <a:latin typeface="+mn-lt"/>
              </a:rPr>
              <a:t> global, distance </a:t>
            </a:r>
            <a:r>
              <a:rPr lang="en-US" altLang="fr-FR" sz="4400" i="0" dirty="0" err="1">
                <a:latin typeface="+mn-lt"/>
              </a:rPr>
              <a:t>d’édition</a:t>
            </a:r>
            <a:endParaRPr lang="en-US" altLang="fr-FR" sz="4400" i="0" dirty="0">
              <a:latin typeface="+mn-lt"/>
            </a:endParaRPr>
          </a:p>
        </p:txBody>
      </p:sp>
    </p:spTree>
    <p:extLst>
      <p:ext uri="{BB962C8B-B14F-4D97-AF65-F5344CB8AC3E}">
        <p14:creationId xmlns:p14="http://schemas.microsoft.com/office/powerpoint/2010/main" val="25239939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CA" dirty="0"/>
              <a:t>Table de </a:t>
            </a:r>
            <a:r>
              <a:rPr lang="en-CA" dirty="0" err="1"/>
              <a:t>programmation</a:t>
            </a:r>
            <a:r>
              <a:rPr lang="en-CA" dirty="0"/>
              <a:t> </a:t>
            </a:r>
            <a:r>
              <a:rPr lang="en-CA" dirty="0" err="1"/>
              <a:t>dynamique</a:t>
            </a:r>
            <a:endParaRPr lang="fr-CA" dirty="0"/>
          </a:p>
        </p:txBody>
      </p:sp>
      <p:sp>
        <p:nvSpPr>
          <p:cNvPr id="5" name="Text Box 155"/>
          <p:cNvSpPr txBox="1">
            <a:spLocks noChangeArrowheads="1"/>
          </p:cNvSpPr>
          <p:nvPr/>
        </p:nvSpPr>
        <p:spPr bwMode="auto">
          <a:xfrm>
            <a:off x="976988" y="1772315"/>
            <a:ext cx="30480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2000" b="1" i="0" dirty="0" err="1">
                <a:solidFill>
                  <a:schemeClr val="accent1"/>
                </a:solidFill>
              </a:rPr>
              <a:t>i</a:t>
            </a:r>
            <a:endParaRPr lang="en-US" altLang="fr-FR" sz="2000" b="1" i="0" dirty="0">
              <a:solidFill>
                <a:schemeClr val="accent1"/>
              </a:solidFill>
            </a:endParaRPr>
          </a:p>
        </p:txBody>
      </p:sp>
      <p:sp>
        <p:nvSpPr>
          <p:cNvPr id="6" name="Text Box 156"/>
          <p:cNvSpPr txBox="1">
            <a:spLocks noChangeArrowheads="1"/>
          </p:cNvSpPr>
          <p:nvPr/>
        </p:nvSpPr>
        <p:spPr bwMode="auto">
          <a:xfrm>
            <a:off x="2214017" y="1592988"/>
            <a:ext cx="304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2000" b="1" i="0" dirty="0"/>
              <a:t>A</a:t>
            </a:r>
          </a:p>
        </p:txBody>
      </p:sp>
      <p:sp>
        <p:nvSpPr>
          <p:cNvPr id="7" name="Text Box 157"/>
          <p:cNvSpPr txBox="1">
            <a:spLocks noChangeArrowheads="1"/>
          </p:cNvSpPr>
          <p:nvPr/>
        </p:nvSpPr>
        <p:spPr bwMode="auto">
          <a:xfrm>
            <a:off x="2823617" y="1592988"/>
            <a:ext cx="304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2000" b="1" i="0" dirty="0"/>
              <a:t>T</a:t>
            </a:r>
          </a:p>
        </p:txBody>
      </p:sp>
      <p:sp>
        <p:nvSpPr>
          <p:cNvPr id="8" name="Text Box 158"/>
          <p:cNvSpPr txBox="1">
            <a:spLocks noChangeArrowheads="1"/>
          </p:cNvSpPr>
          <p:nvPr/>
        </p:nvSpPr>
        <p:spPr bwMode="auto">
          <a:xfrm>
            <a:off x="3433217" y="1592988"/>
            <a:ext cx="304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2000" b="1" i="0" dirty="0"/>
              <a:t>C</a:t>
            </a:r>
          </a:p>
        </p:txBody>
      </p:sp>
      <p:sp>
        <p:nvSpPr>
          <p:cNvPr id="9" name="Text Box 159"/>
          <p:cNvSpPr txBox="1">
            <a:spLocks noChangeArrowheads="1"/>
          </p:cNvSpPr>
          <p:nvPr/>
        </p:nvSpPr>
        <p:spPr bwMode="auto">
          <a:xfrm>
            <a:off x="4042817" y="1592988"/>
            <a:ext cx="304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2000" b="1" i="0" dirty="0"/>
              <a:t>T</a:t>
            </a:r>
          </a:p>
        </p:txBody>
      </p:sp>
      <p:sp>
        <p:nvSpPr>
          <p:cNvPr id="10" name="Text Box 160"/>
          <p:cNvSpPr txBox="1">
            <a:spLocks noChangeArrowheads="1"/>
          </p:cNvSpPr>
          <p:nvPr/>
        </p:nvSpPr>
        <p:spPr bwMode="auto">
          <a:xfrm>
            <a:off x="4652417" y="1592988"/>
            <a:ext cx="304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2000" b="1" i="0" dirty="0"/>
              <a:t>G</a:t>
            </a:r>
          </a:p>
        </p:txBody>
      </p:sp>
      <p:sp>
        <p:nvSpPr>
          <p:cNvPr id="11" name="Text Box 161"/>
          <p:cNvSpPr txBox="1">
            <a:spLocks noChangeArrowheads="1"/>
          </p:cNvSpPr>
          <p:nvPr/>
        </p:nvSpPr>
        <p:spPr bwMode="auto">
          <a:xfrm>
            <a:off x="5262017" y="1592988"/>
            <a:ext cx="304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2000" b="1" i="0" dirty="0"/>
              <a:t>A</a:t>
            </a:r>
          </a:p>
        </p:txBody>
      </p:sp>
      <p:sp>
        <p:nvSpPr>
          <p:cNvPr id="12" name="Text Box 162"/>
          <p:cNvSpPr txBox="1">
            <a:spLocks noChangeArrowheads="1"/>
          </p:cNvSpPr>
          <p:nvPr/>
        </p:nvSpPr>
        <p:spPr bwMode="auto">
          <a:xfrm>
            <a:off x="5871617" y="1592988"/>
            <a:ext cx="304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2000" b="1" i="0" dirty="0"/>
              <a:t>T</a:t>
            </a:r>
          </a:p>
        </p:txBody>
      </p:sp>
      <p:sp>
        <p:nvSpPr>
          <p:cNvPr id="13" name="Text Box 163"/>
          <p:cNvSpPr txBox="1">
            <a:spLocks noChangeArrowheads="1"/>
          </p:cNvSpPr>
          <p:nvPr/>
        </p:nvSpPr>
        <p:spPr bwMode="auto">
          <a:xfrm>
            <a:off x="6481217" y="1592988"/>
            <a:ext cx="304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2000" b="1" i="0" dirty="0"/>
              <a:t>C</a:t>
            </a:r>
          </a:p>
        </p:txBody>
      </p:sp>
      <p:sp>
        <p:nvSpPr>
          <p:cNvPr id="14" name="Text Box 164"/>
          <p:cNvSpPr txBox="1">
            <a:spLocks noChangeArrowheads="1"/>
          </p:cNvSpPr>
          <p:nvPr/>
        </p:nvSpPr>
        <p:spPr bwMode="auto">
          <a:xfrm>
            <a:off x="1782079" y="1836669"/>
            <a:ext cx="3048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1200" b="1" i="0" dirty="0">
                <a:solidFill>
                  <a:schemeClr val="accent1"/>
                </a:solidFill>
              </a:rPr>
              <a:t>0</a:t>
            </a:r>
          </a:p>
        </p:txBody>
      </p:sp>
      <p:sp>
        <p:nvSpPr>
          <p:cNvPr id="15" name="Text Box 165"/>
          <p:cNvSpPr txBox="1">
            <a:spLocks noChangeArrowheads="1"/>
          </p:cNvSpPr>
          <p:nvPr/>
        </p:nvSpPr>
        <p:spPr bwMode="auto">
          <a:xfrm>
            <a:off x="2263954" y="1836669"/>
            <a:ext cx="3048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1200" b="1" i="0" dirty="0">
                <a:solidFill>
                  <a:schemeClr val="accent1"/>
                </a:solidFill>
              </a:rPr>
              <a:t>1</a:t>
            </a:r>
          </a:p>
        </p:txBody>
      </p:sp>
      <p:sp>
        <p:nvSpPr>
          <p:cNvPr id="16" name="Text Box 166"/>
          <p:cNvSpPr txBox="1">
            <a:spLocks noChangeArrowheads="1"/>
          </p:cNvSpPr>
          <p:nvPr/>
        </p:nvSpPr>
        <p:spPr bwMode="auto">
          <a:xfrm>
            <a:off x="2843074" y="1852544"/>
            <a:ext cx="3048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1200" b="1" i="0" dirty="0">
                <a:solidFill>
                  <a:schemeClr val="accent1"/>
                </a:solidFill>
              </a:rPr>
              <a:t>2</a:t>
            </a:r>
          </a:p>
        </p:txBody>
      </p:sp>
      <p:sp>
        <p:nvSpPr>
          <p:cNvPr id="17" name="Text Box 167"/>
          <p:cNvSpPr txBox="1">
            <a:spLocks noChangeArrowheads="1"/>
          </p:cNvSpPr>
          <p:nvPr/>
        </p:nvSpPr>
        <p:spPr bwMode="auto">
          <a:xfrm>
            <a:off x="3509417" y="1852544"/>
            <a:ext cx="3048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1200" b="1" i="0">
                <a:solidFill>
                  <a:schemeClr val="accent1"/>
                </a:solidFill>
              </a:rPr>
              <a:t>3</a:t>
            </a:r>
          </a:p>
        </p:txBody>
      </p:sp>
      <p:sp>
        <p:nvSpPr>
          <p:cNvPr id="18" name="Text Box 168"/>
          <p:cNvSpPr txBox="1">
            <a:spLocks noChangeArrowheads="1"/>
          </p:cNvSpPr>
          <p:nvPr/>
        </p:nvSpPr>
        <p:spPr bwMode="auto">
          <a:xfrm>
            <a:off x="4119017" y="1836669"/>
            <a:ext cx="3048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1200" b="1" i="0">
                <a:solidFill>
                  <a:schemeClr val="accent1"/>
                </a:solidFill>
              </a:rPr>
              <a:t>4</a:t>
            </a:r>
          </a:p>
        </p:txBody>
      </p:sp>
      <p:sp>
        <p:nvSpPr>
          <p:cNvPr id="19" name="Text Box 169"/>
          <p:cNvSpPr txBox="1">
            <a:spLocks noChangeArrowheads="1"/>
          </p:cNvSpPr>
          <p:nvPr/>
        </p:nvSpPr>
        <p:spPr bwMode="auto">
          <a:xfrm>
            <a:off x="4687114" y="1852544"/>
            <a:ext cx="3048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1200" b="1" i="0">
                <a:solidFill>
                  <a:schemeClr val="accent1"/>
                </a:solidFill>
              </a:rPr>
              <a:t>5</a:t>
            </a:r>
          </a:p>
        </p:txBody>
      </p:sp>
      <p:sp>
        <p:nvSpPr>
          <p:cNvPr id="20" name="Text Box 170"/>
          <p:cNvSpPr txBox="1">
            <a:spLocks noChangeArrowheads="1"/>
          </p:cNvSpPr>
          <p:nvPr/>
        </p:nvSpPr>
        <p:spPr bwMode="auto">
          <a:xfrm>
            <a:off x="5357674" y="1836669"/>
            <a:ext cx="3048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1200" b="1" i="0">
                <a:solidFill>
                  <a:schemeClr val="accent1"/>
                </a:solidFill>
              </a:rPr>
              <a:t>6</a:t>
            </a:r>
          </a:p>
        </p:txBody>
      </p:sp>
      <p:sp>
        <p:nvSpPr>
          <p:cNvPr id="21" name="Text Box 171"/>
          <p:cNvSpPr txBox="1">
            <a:spLocks noChangeArrowheads="1"/>
          </p:cNvSpPr>
          <p:nvPr/>
        </p:nvSpPr>
        <p:spPr bwMode="auto">
          <a:xfrm>
            <a:off x="5967274" y="1836669"/>
            <a:ext cx="3048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1200" b="1" i="0">
                <a:solidFill>
                  <a:schemeClr val="accent1"/>
                </a:solidFill>
              </a:rPr>
              <a:t>7</a:t>
            </a:r>
          </a:p>
        </p:txBody>
      </p:sp>
      <p:sp>
        <p:nvSpPr>
          <p:cNvPr id="22" name="Text Box 172"/>
          <p:cNvSpPr txBox="1">
            <a:spLocks noChangeArrowheads="1"/>
          </p:cNvSpPr>
          <p:nvPr/>
        </p:nvSpPr>
        <p:spPr bwMode="auto">
          <a:xfrm>
            <a:off x="6559005" y="1874701"/>
            <a:ext cx="3048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1200" b="1" i="0">
                <a:solidFill>
                  <a:schemeClr val="accent1"/>
                </a:solidFill>
              </a:rPr>
              <a:t>8</a:t>
            </a:r>
          </a:p>
        </p:txBody>
      </p:sp>
      <p:sp>
        <p:nvSpPr>
          <p:cNvPr id="23" name="Text Box 173"/>
          <p:cNvSpPr txBox="1">
            <a:spLocks noChangeArrowheads="1"/>
          </p:cNvSpPr>
          <p:nvPr/>
        </p:nvSpPr>
        <p:spPr bwMode="auto">
          <a:xfrm>
            <a:off x="1311307" y="1519804"/>
            <a:ext cx="30480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2000" b="1" i="0" dirty="0">
                <a:solidFill>
                  <a:schemeClr val="accent1"/>
                </a:solidFill>
              </a:rPr>
              <a:t>j</a:t>
            </a:r>
          </a:p>
        </p:txBody>
      </p:sp>
      <p:grpSp>
        <p:nvGrpSpPr>
          <p:cNvPr id="40" name="Groupe 39"/>
          <p:cNvGrpSpPr/>
          <p:nvPr/>
        </p:nvGrpSpPr>
        <p:grpSpPr>
          <a:xfrm>
            <a:off x="1108303" y="2225696"/>
            <a:ext cx="430937" cy="4016284"/>
            <a:chOff x="1108303" y="2225696"/>
            <a:chExt cx="430937" cy="4016284"/>
          </a:xfrm>
        </p:grpSpPr>
        <p:sp>
          <p:nvSpPr>
            <p:cNvPr id="41" name="Text Box 140"/>
            <p:cNvSpPr txBox="1">
              <a:spLocks noChangeArrowheads="1"/>
            </p:cNvSpPr>
            <p:nvPr/>
          </p:nvSpPr>
          <p:spPr bwMode="auto">
            <a:xfrm>
              <a:off x="1108303" y="2628830"/>
              <a:ext cx="304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2000" b="1" i="0" dirty="0"/>
                <a:t>T</a:t>
              </a:r>
            </a:p>
          </p:txBody>
        </p:sp>
        <p:sp>
          <p:nvSpPr>
            <p:cNvPr id="42" name="Text Box 141"/>
            <p:cNvSpPr txBox="1">
              <a:spLocks noChangeArrowheads="1"/>
            </p:cNvSpPr>
            <p:nvPr/>
          </p:nvSpPr>
          <p:spPr bwMode="auto">
            <a:xfrm>
              <a:off x="1108303" y="3162230"/>
              <a:ext cx="304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2000" b="1" i="0" dirty="0"/>
                <a:t>G</a:t>
              </a:r>
            </a:p>
          </p:txBody>
        </p:sp>
        <p:sp>
          <p:nvSpPr>
            <p:cNvPr id="43" name="Text Box 142"/>
            <p:cNvSpPr txBox="1">
              <a:spLocks noChangeArrowheads="1"/>
            </p:cNvSpPr>
            <p:nvPr/>
          </p:nvSpPr>
          <p:spPr bwMode="auto">
            <a:xfrm>
              <a:off x="1108303" y="3695630"/>
              <a:ext cx="304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2000" b="1" i="0" dirty="0"/>
                <a:t>G</a:t>
              </a:r>
            </a:p>
          </p:txBody>
        </p:sp>
        <p:sp>
          <p:nvSpPr>
            <p:cNvPr id="44" name="Text Box 143"/>
            <p:cNvSpPr txBox="1">
              <a:spLocks noChangeArrowheads="1"/>
            </p:cNvSpPr>
            <p:nvPr/>
          </p:nvSpPr>
          <p:spPr bwMode="auto">
            <a:xfrm>
              <a:off x="1108303" y="4229030"/>
              <a:ext cx="304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2000" b="1" i="0" dirty="0"/>
                <a:t>A</a:t>
              </a:r>
            </a:p>
          </p:txBody>
        </p:sp>
        <p:sp>
          <p:nvSpPr>
            <p:cNvPr id="45" name="Text Box 144"/>
            <p:cNvSpPr txBox="1">
              <a:spLocks noChangeArrowheads="1"/>
            </p:cNvSpPr>
            <p:nvPr/>
          </p:nvSpPr>
          <p:spPr bwMode="auto">
            <a:xfrm>
              <a:off x="1108303" y="4778305"/>
              <a:ext cx="304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2000" b="1" i="0" dirty="0"/>
                <a:t>T</a:t>
              </a:r>
            </a:p>
          </p:txBody>
        </p:sp>
        <p:sp>
          <p:nvSpPr>
            <p:cNvPr id="46" name="Text Box 145"/>
            <p:cNvSpPr txBox="1">
              <a:spLocks noChangeArrowheads="1"/>
            </p:cNvSpPr>
            <p:nvPr/>
          </p:nvSpPr>
          <p:spPr bwMode="auto">
            <a:xfrm>
              <a:off x="1108303" y="5311705"/>
              <a:ext cx="304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2000" b="1" i="0" dirty="0"/>
                <a:t>A</a:t>
              </a:r>
            </a:p>
          </p:txBody>
        </p:sp>
        <p:sp>
          <p:nvSpPr>
            <p:cNvPr id="47" name="Text Box 146"/>
            <p:cNvSpPr txBox="1">
              <a:spLocks noChangeArrowheads="1"/>
            </p:cNvSpPr>
            <p:nvPr/>
          </p:nvSpPr>
          <p:spPr bwMode="auto">
            <a:xfrm>
              <a:off x="1108303" y="5845105"/>
              <a:ext cx="304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2000" b="1" i="0" dirty="0"/>
                <a:t>C</a:t>
              </a:r>
            </a:p>
          </p:txBody>
        </p:sp>
        <p:sp>
          <p:nvSpPr>
            <p:cNvPr id="48" name="Text Box 147"/>
            <p:cNvSpPr txBox="1">
              <a:spLocks noChangeArrowheads="1"/>
            </p:cNvSpPr>
            <p:nvPr/>
          </p:nvSpPr>
          <p:spPr bwMode="auto">
            <a:xfrm>
              <a:off x="1234440" y="2850535"/>
              <a:ext cx="3048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1200" b="1" i="0" dirty="0">
                  <a:solidFill>
                    <a:schemeClr val="accent1"/>
                  </a:solidFill>
                </a:rPr>
                <a:t>1</a:t>
              </a:r>
            </a:p>
          </p:txBody>
        </p:sp>
        <p:sp>
          <p:nvSpPr>
            <p:cNvPr id="49" name="Text Box 154"/>
            <p:cNvSpPr txBox="1">
              <a:spLocks noChangeArrowheads="1"/>
            </p:cNvSpPr>
            <p:nvPr/>
          </p:nvSpPr>
          <p:spPr bwMode="auto">
            <a:xfrm>
              <a:off x="1234440" y="2225696"/>
              <a:ext cx="304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1200" b="1" i="0" dirty="0">
                  <a:solidFill>
                    <a:schemeClr val="accent1"/>
                  </a:solidFill>
                </a:rPr>
                <a:t>0</a:t>
              </a:r>
            </a:p>
          </p:txBody>
        </p:sp>
      </p:grpSp>
      <p:sp>
        <p:nvSpPr>
          <p:cNvPr id="73" name="Text Box 148"/>
          <p:cNvSpPr txBox="1">
            <a:spLocks noChangeArrowheads="1"/>
          </p:cNvSpPr>
          <p:nvPr/>
        </p:nvSpPr>
        <p:spPr bwMode="auto">
          <a:xfrm>
            <a:off x="1260703" y="3406477"/>
            <a:ext cx="3048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1200" b="1" i="0">
                <a:solidFill>
                  <a:schemeClr val="accent1"/>
                </a:solidFill>
              </a:rPr>
              <a:t>2</a:t>
            </a:r>
          </a:p>
        </p:txBody>
      </p:sp>
      <p:sp>
        <p:nvSpPr>
          <p:cNvPr id="74" name="Text Box 149"/>
          <p:cNvSpPr txBox="1">
            <a:spLocks noChangeArrowheads="1"/>
          </p:cNvSpPr>
          <p:nvPr/>
        </p:nvSpPr>
        <p:spPr bwMode="auto">
          <a:xfrm>
            <a:off x="1292811" y="3894068"/>
            <a:ext cx="3048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1200" b="1" i="0" dirty="0">
                <a:solidFill>
                  <a:schemeClr val="accent1"/>
                </a:solidFill>
              </a:rPr>
              <a:t>3</a:t>
            </a:r>
          </a:p>
        </p:txBody>
      </p:sp>
      <p:sp>
        <p:nvSpPr>
          <p:cNvPr id="75" name="Text Box 150"/>
          <p:cNvSpPr txBox="1">
            <a:spLocks noChangeArrowheads="1"/>
          </p:cNvSpPr>
          <p:nvPr/>
        </p:nvSpPr>
        <p:spPr bwMode="auto">
          <a:xfrm>
            <a:off x="1262331" y="4435495"/>
            <a:ext cx="3048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1200" b="1" i="0">
                <a:solidFill>
                  <a:schemeClr val="accent1"/>
                </a:solidFill>
              </a:rPr>
              <a:t>4</a:t>
            </a:r>
          </a:p>
        </p:txBody>
      </p:sp>
      <p:sp>
        <p:nvSpPr>
          <p:cNvPr id="76" name="Text Box 151"/>
          <p:cNvSpPr txBox="1">
            <a:spLocks noChangeArrowheads="1"/>
          </p:cNvSpPr>
          <p:nvPr/>
        </p:nvSpPr>
        <p:spPr bwMode="auto">
          <a:xfrm>
            <a:off x="1263959" y="4935194"/>
            <a:ext cx="3048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1200" b="1" i="0" dirty="0">
                <a:solidFill>
                  <a:schemeClr val="accent1"/>
                </a:solidFill>
              </a:rPr>
              <a:t>5</a:t>
            </a:r>
          </a:p>
        </p:txBody>
      </p:sp>
      <p:sp>
        <p:nvSpPr>
          <p:cNvPr id="77" name="Text Box 152"/>
          <p:cNvSpPr txBox="1">
            <a:spLocks noChangeArrowheads="1"/>
          </p:cNvSpPr>
          <p:nvPr/>
        </p:nvSpPr>
        <p:spPr bwMode="auto">
          <a:xfrm>
            <a:off x="1290222" y="5488326"/>
            <a:ext cx="3048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1200" b="1" i="0" dirty="0">
                <a:solidFill>
                  <a:schemeClr val="accent1"/>
                </a:solidFill>
              </a:rPr>
              <a:t>6</a:t>
            </a:r>
          </a:p>
        </p:txBody>
      </p:sp>
      <p:sp>
        <p:nvSpPr>
          <p:cNvPr id="78" name="Text Box 153"/>
          <p:cNvSpPr txBox="1">
            <a:spLocks noChangeArrowheads="1"/>
          </p:cNvSpPr>
          <p:nvPr/>
        </p:nvSpPr>
        <p:spPr bwMode="auto">
          <a:xfrm>
            <a:off x="1309679" y="6043543"/>
            <a:ext cx="3048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1200" b="1" i="0" dirty="0">
                <a:solidFill>
                  <a:schemeClr val="accent1"/>
                </a:solidFill>
              </a:rPr>
              <a:t>7</a:t>
            </a:r>
          </a:p>
        </p:txBody>
      </p:sp>
      <p:sp>
        <p:nvSpPr>
          <p:cNvPr id="3" name="ZoneTexte 2"/>
          <p:cNvSpPr txBox="1"/>
          <p:nvPr/>
        </p:nvSpPr>
        <p:spPr>
          <a:xfrm>
            <a:off x="1632793" y="2149339"/>
            <a:ext cx="301686" cy="369332"/>
          </a:xfrm>
          <a:prstGeom prst="rect">
            <a:avLst/>
          </a:prstGeom>
          <a:noFill/>
        </p:spPr>
        <p:txBody>
          <a:bodyPr wrap="none" rtlCol="0">
            <a:spAutoFit/>
          </a:bodyPr>
          <a:lstStyle/>
          <a:p>
            <a:r>
              <a:rPr lang="en-CA" dirty="0"/>
              <a:t>0</a:t>
            </a:r>
            <a:endParaRPr lang="fr-CA" dirty="0"/>
          </a:p>
        </p:txBody>
      </p:sp>
      <p:sp>
        <p:nvSpPr>
          <p:cNvPr id="50" name="ZoneTexte 49"/>
          <p:cNvSpPr txBox="1"/>
          <p:nvPr/>
        </p:nvSpPr>
        <p:spPr>
          <a:xfrm>
            <a:off x="2267068" y="2149540"/>
            <a:ext cx="301686" cy="369332"/>
          </a:xfrm>
          <a:prstGeom prst="rect">
            <a:avLst/>
          </a:prstGeom>
          <a:noFill/>
        </p:spPr>
        <p:txBody>
          <a:bodyPr wrap="none" rtlCol="0">
            <a:spAutoFit/>
          </a:bodyPr>
          <a:lstStyle/>
          <a:p>
            <a:r>
              <a:rPr lang="en-CA" dirty="0"/>
              <a:t>1</a:t>
            </a:r>
            <a:endParaRPr lang="fr-CA" dirty="0"/>
          </a:p>
        </p:txBody>
      </p:sp>
      <p:cxnSp>
        <p:nvCxnSpPr>
          <p:cNvPr id="24" name="Connecteur droit avec flèche 23"/>
          <p:cNvCxnSpPr/>
          <p:nvPr/>
        </p:nvCxnSpPr>
        <p:spPr>
          <a:xfrm flipH="1">
            <a:off x="1871688" y="2363014"/>
            <a:ext cx="430382" cy="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56" name="ZoneTexte 55"/>
          <p:cNvSpPr txBox="1"/>
          <p:nvPr/>
        </p:nvSpPr>
        <p:spPr>
          <a:xfrm>
            <a:off x="1720845" y="2642601"/>
            <a:ext cx="301686" cy="369332"/>
          </a:xfrm>
          <a:prstGeom prst="rect">
            <a:avLst/>
          </a:prstGeom>
          <a:noFill/>
        </p:spPr>
        <p:txBody>
          <a:bodyPr wrap="none" rtlCol="0">
            <a:spAutoFit/>
          </a:bodyPr>
          <a:lstStyle/>
          <a:p>
            <a:r>
              <a:rPr lang="en-CA" dirty="0"/>
              <a:t>1</a:t>
            </a:r>
            <a:endParaRPr lang="fr-CA" dirty="0"/>
          </a:p>
        </p:txBody>
      </p:sp>
      <p:cxnSp>
        <p:nvCxnSpPr>
          <p:cNvPr id="57" name="Connecteur droit avec flèche 56"/>
          <p:cNvCxnSpPr/>
          <p:nvPr/>
        </p:nvCxnSpPr>
        <p:spPr>
          <a:xfrm flipH="1" flipV="1">
            <a:off x="1710405" y="2499852"/>
            <a:ext cx="5220" cy="432125"/>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79" name="ZoneTexte 78"/>
          <p:cNvSpPr txBox="1"/>
          <p:nvPr/>
        </p:nvSpPr>
        <p:spPr>
          <a:xfrm>
            <a:off x="2332330" y="2624421"/>
            <a:ext cx="301686" cy="369332"/>
          </a:xfrm>
          <a:prstGeom prst="rect">
            <a:avLst/>
          </a:prstGeom>
          <a:noFill/>
        </p:spPr>
        <p:txBody>
          <a:bodyPr wrap="none" rtlCol="0">
            <a:spAutoFit/>
          </a:bodyPr>
          <a:lstStyle/>
          <a:p>
            <a:r>
              <a:rPr lang="en-CA" dirty="0"/>
              <a:t>1</a:t>
            </a:r>
            <a:endParaRPr lang="fr-CA" dirty="0"/>
          </a:p>
        </p:txBody>
      </p:sp>
      <p:cxnSp>
        <p:nvCxnSpPr>
          <p:cNvPr id="81" name="Connecteur droit avec flèche 80"/>
          <p:cNvCxnSpPr/>
          <p:nvPr/>
        </p:nvCxnSpPr>
        <p:spPr>
          <a:xfrm flipH="1" flipV="1">
            <a:off x="1871688" y="2384203"/>
            <a:ext cx="425163" cy="331663"/>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graphicFrame>
        <p:nvGraphicFramePr>
          <p:cNvPr id="51" name="Tableau 50"/>
          <p:cNvGraphicFramePr>
            <a:graphicFrameLocks noGrp="1"/>
          </p:cNvGraphicFramePr>
          <p:nvPr>
            <p:extLst>
              <p:ext uri="{D42A27DB-BD31-4B8C-83A1-F6EECF244321}">
                <p14:modId xmlns:p14="http://schemas.microsoft.com/office/powerpoint/2010/main" val="564657089"/>
              </p:ext>
            </p:extLst>
          </p:nvPr>
        </p:nvGraphicFramePr>
        <p:xfrm>
          <a:off x="879787" y="1531473"/>
          <a:ext cx="6173660" cy="4725189"/>
        </p:xfrm>
        <a:graphic>
          <a:graphicData uri="http://schemas.openxmlformats.org/drawingml/2006/table">
            <a:tbl>
              <a:tblPr firstRow="1" bandRow="1">
                <a:tableStyleId>{5940675A-B579-460E-94D1-54222C63F5DA}</a:tableStyleId>
              </a:tblPr>
              <a:tblGrid>
                <a:gridCol w="617366">
                  <a:extLst>
                    <a:ext uri="{9D8B030D-6E8A-4147-A177-3AD203B41FA5}">
                      <a16:colId xmlns:a16="http://schemas.microsoft.com/office/drawing/2014/main" val="20000"/>
                    </a:ext>
                  </a:extLst>
                </a:gridCol>
                <a:gridCol w="617366">
                  <a:extLst>
                    <a:ext uri="{9D8B030D-6E8A-4147-A177-3AD203B41FA5}">
                      <a16:colId xmlns:a16="http://schemas.microsoft.com/office/drawing/2014/main" val="20001"/>
                    </a:ext>
                  </a:extLst>
                </a:gridCol>
                <a:gridCol w="617366">
                  <a:extLst>
                    <a:ext uri="{9D8B030D-6E8A-4147-A177-3AD203B41FA5}">
                      <a16:colId xmlns:a16="http://schemas.microsoft.com/office/drawing/2014/main" val="20002"/>
                    </a:ext>
                  </a:extLst>
                </a:gridCol>
                <a:gridCol w="617366">
                  <a:extLst>
                    <a:ext uri="{9D8B030D-6E8A-4147-A177-3AD203B41FA5}">
                      <a16:colId xmlns:a16="http://schemas.microsoft.com/office/drawing/2014/main" val="20003"/>
                    </a:ext>
                  </a:extLst>
                </a:gridCol>
                <a:gridCol w="617366">
                  <a:extLst>
                    <a:ext uri="{9D8B030D-6E8A-4147-A177-3AD203B41FA5}">
                      <a16:colId xmlns:a16="http://schemas.microsoft.com/office/drawing/2014/main" val="20004"/>
                    </a:ext>
                  </a:extLst>
                </a:gridCol>
                <a:gridCol w="617366">
                  <a:extLst>
                    <a:ext uri="{9D8B030D-6E8A-4147-A177-3AD203B41FA5}">
                      <a16:colId xmlns:a16="http://schemas.microsoft.com/office/drawing/2014/main" val="20005"/>
                    </a:ext>
                  </a:extLst>
                </a:gridCol>
                <a:gridCol w="617366">
                  <a:extLst>
                    <a:ext uri="{9D8B030D-6E8A-4147-A177-3AD203B41FA5}">
                      <a16:colId xmlns:a16="http://schemas.microsoft.com/office/drawing/2014/main" val="20006"/>
                    </a:ext>
                  </a:extLst>
                </a:gridCol>
                <a:gridCol w="617366">
                  <a:extLst>
                    <a:ext uri="{9D8B030D-6E8A-4147-A177-3AD203B41FA5}">
                      <a16:colId xmlns:a16="http://schemas.microsoft.com/office/drawing/2014/main" val="20007"/>
                    </a:ext>
                  </a:extLst>
                </a:gridCol>
                <a:gridCol w="617366">
                  <a:extLst>
                    <a:ext uri="{9D8B030D-6E8A-4147-A177-3AD203B41FA5}">
                      <a16:colId xmlns:a16="http://schemas.microsoft.com/office/drawing/2014/main" val="20008"/>
                    </a:ext>
                  </a:extLst>
                </a:gridCol>
                <a:gridCol w="617366">
                  <a:extLst>
                    <a:ext uri="{9D8B030D-6E8A-4147-A177-3AD203B41FA5}">
                      <a16:colId xmlns:a16="http://schemas.microsoft.com/office/drawing/2014/main" val="20009"/>
                    </a:ext>
                  </a:extLst>
                </a:gridCol>
              </a:tblGrid>
              <a:tr h="525021">
                <a:tc>
                  <a:txBody>
                    <a:bodyPr/>
                    <a:lstStyle/>
                    <a:p>
                      <a:endParaRPr lang="fr-CA" dirty="0">
                        <a:ln>
                          <a:solidFill>
                            <a:schemeClr val="tx1"/>
                          </a:solidFill>
                        </a:ln>
                      </a:endParaRPr>
                    </a:p>
                  </a:txBody>
                  <a:tcPr/>
                </a:tc>
                <a:tc>
                  <a:txBody>
                    <a:bodyPr/>
                    <a:lstStyle/>
                    <a:p>
                      <a:endParaRPr lang="fr-CA" dirty="0">
                        <a:ln>
                          <a:solidFill>
                            <a:schemeClr val="tx1"/>
                          </a:solidFill>
                        </a:ln>
                      </a:endParaRPr>
                    </a:p>
                  </a:txBody>
                  <a:tcPr/>
                </a:tc>
                <a:tc>
                  <a:txBody>
                    <a:bodyPr/>
                    <a:lstStyle/>
                    <a:p>
                      <a:endParaRPr lang="fr-CA">
                        <a:ln>
                          <a:solidFill>
                            <a:schemeClr val="tx1"/>
                          </a:solidFill>
                        </a:ln>
                      </a:endParaRPr>
                    </a:p>
                  </a:txBody>
                  <a:tcPr/>
                </a:tc>
                <a:tc>
                  <a:txBody>
                    <a:bodyPr/>
                    <a:lstStyle/>
                    <a:p>
                      <a:endParaRPr lang="fr-CA">
                        <a:ln>
                          <a:solidFill>
                            <a:schemeClr val="tx1"/>
                          </a:solidFill>
                        </a:ln>
                      </a:endParaRPr>
                    </a:p>
                  </a:txBody>
                  <a:tcPr/>
                </a:tc>
                <a:tc>
                  <a:txBody>
                    <a:bodyPr/>
                    <a:lstStyle/>
                    <a:p>
                      <a:endParaRPr lang="fr-CA">
                        <a:ln>
                          <a:solidFill>
                            <a:schemeClr val="tx1"/>
                          </a:solidFill>
                        </a:ln>
                      </a:endParaRPr>
                    </a:p>
                  </a:txBody>
                  <a:tcPr/>
                </a:tc>
                <a:tc>
                  <a:txBody>
                    <a:bodyPr/>
                    <a:lstStyle/>
                    <a:p>
                      <a:endParaRPr lang="fr-CA">
                        <a:ln>
                          <a:solidFill>
                            <a:schemeClr val="tx1"/>
                          </a:solidFill>
                        </a:ln>
                      </a:endParaRPr>
                    </a:p>
                  </a:txBody>
                  <a:tcPr/>
                </a:tc>
                <a:tc>
                  <a:txBody>
                    <a:bodyPr/>
                    <a:lstStyle/>
                    <a:p>
                      <a:endParaRPr lang="fr-CA">
                        <a:ln>
                          <a:solidFill>
                            <a:schemeClr val="tx1"/>
                          </a:solidFill>
                        </a:ln>
                      </a:endParaRPr>
                    </a:p>
                  </a:txBody>
                  <a:tcPr/>
                </a:tc>
                <a:tc>
                  <a:txBody>
                    <a:bodyPr/>
                    <a:lstStyle/>
                    <a:p>
                      <a:endParaRPr lang="fr-CA">
                        <a:ln>
                          <a:solidFill>
                            <a:schemeClr val="tx1"/>
                          </a:solidFill>
                        </a:ln>
                      </a:endParaRPr>
                    </a:p>
                  </a:txBody>
                  <a:tcPr/>
                </a:tc>
                <a:tc>
                  <a:txBody>
                    <a:bodyPr/>
                    <a:lstStyle/>
                    <a:p>
                      <a:endParaRPr lang="fr-CA" dirty="0">
                        <a:ln>
                          <a:solidFill>
                            <a:schemeClr val="tx1"/>
                          </a:solidFill>
                        </a:ln>
                      </a:endParaRPr>
                    </a:p>
                  </a:txBody>
                  <a:tcPr/>
                </a:tc>
                <a:tc>
                  <a:txBody>
                    <a:bodyPr/>
                    <a:lstStyle/>
                    <a:p>
                      <a:endParaRPr lang="fr-CA" dirty="0">
                        <a:ln>
                          <a:solidFill>
                            <a:schemeClr val="tx1"/>
                          </a:solidFill>
                        </a:ln>
                      </a:endParaRPr>
                    </a:p>
                  </a:txBody>
                  <a:tcPr/>
                </a:tc>
                <a:extLst>
                  <a:ext uri="{0D108BD9-81ED-4DB2-BD59-A6C34878D82A}">
                    <a16:rowId xmlns:a16="http://schemas.microsoft.com/office/drawing/2014/main" val="10000"/>
                  </a:ext>
                </a:extLst>
              </a:tr>
              <a:tr h="525021">
                <a:tc>
                  <a:txBody>
                    <a:bodyPr/>
                    <a:lstStyle/>
                    <a:p>
                      <a:endParaRPr lang="fr-CA">
                        <a:ln>
                          <a:solidFill>
                            <a:schemeClr val="tx1"/>
                          </a:solidFill>
                        </a:ln>
                      </a:endParaRPr>
                    </a:p>
                  </a:txBody>
                  <a:tcPr/>
                </a:tc>
                <a:tc>
                  <a:txBody>
                    <a:bodyPr/>
                    <a:lstStyle/>
                    <a:p>
                      <a:endParaRPr lang="fr-CA" dirty="0">
                        <a:ln>
                          <a:solidFill>
                            <a:schemeClr val="tx1"/>
                          </a:solidFill>
                        </a:ln>
                      </a:endParaRPr>
                    </a:p>
                  </a:txBody>
                  <a:tcPr/>
                </a:tc>
                <a:tc>
                  <a:txBody>
                    <a:bodyPr/>
                    <a:lstStyle/>
                    <a:p>
                      <a:r>
                        <a:rPr lang="en-CA" dirty="0">
                          <a:ln>
                            <a:solidFill>
                              <a:schemeClr val="tx1"/>
                            </a:solidFill>
                          </a:ln>
                        </a:rPr>
                        <a:t>      </a:t>
                      </a:r>
                      <a:endParaRPr lang="fr-CA" dirty="0">
                        <a:ln>
                          <a:solidFill>
                            <a:schemeClr val="tx1"/>
                          </a:solidFill>
                        </a:ln>
                      </a:endParaRPr>
                    </a:p>
                  </a:txBody>
                  <a:tcPr/>
                </a:tc>
                <a:tc>
                  <a:txBody>
                    <a:bodyPr/>
                    <a:lstStyle/>
                    <a:p>
                      <a:endParaRPr lang="fr-CA" dirty="0">
                        <a:ln>
                          <a:solidFill>
                            <a:schemeClr val="tx1"/>
                          </a:solidFill>
                        </a:ln>
                      </a:endParaRPr>
                    </a:p>
                  </a:txBody>
                  <a:tcPr/>
                </a:tc>
                <a:tc>
                  <a:txBody>
                    <a:bodyPr/>
                    <a:lstStyle/>
                    <a:p>
                      <a:endParaRPr lang="fr-CA">
                        <a:ln>
                          <a:solidFill>
                            <a:schemeClr val="tx1"/>
                          </a:solidFill>
                        </a:ln>
                      </a:endParaRPr>
                    </a:p>
                  </a:txBody>
                  <a:tcPr/>
                </a:tc>
                <a:tc>
                  <a:txBody>
                    <a:bodyPr/>
                    <a:lstStyle/>
                    <a:p>
                      <a:endParaRPr lang="fr-CA">
                        <a:ln>
                          <a:solidFill>
                            <a:schemeClr val="tx1"/>
                          </a:solidFill>
                        </a:ln>
                      </a:endParaRPr>
                    </a:p>
                  </a:txBody>
                  <a:tcPr/>
                </a:tc>
                <a:tc>
                  <a:txBody>
                    <a:bodyPr/>
                    <a:lstStyle/>
                    <a:p>
                      <a:endParaRPr lang="fr-CA">
                        <a:ln>
                          <a:solidFill>
                            <a:schemeClr val="tx1"/>
                          </a:solidFill>
                        </a:ln>
                      </a:endParaRPr>
                    </a:p>
                  </a:txBody>
                  <a:tcPr/>
                </a:tc>
                <a:tc>
                  <a:txBody>
                    <a:bodyPr/>
                    <a:lstStyle/>
                    <a:p>
                      <a:endParaRPr lang="fr-CA">
                        <a:ln>
                          <a:solidFill>
                            <a:schemeClr val="tx1"/>
                          </a:solidFill>
                        </a:ln>
                      </a:endParaRPr>
                    </a:p>
                  </a:txBody>
                  <a:tcPr/>
                </a:tc>
                <a:tc>
                  <a:txBody>
                    <a:bodyPr/>
                    <a:lstStyle/>
                    <a:p>
                      <a:endParaRPr lang="fr-CA">
                        <a:ln>
                          <a:solidFill>
                            <a:schemeClr val="tx1"/>
                          </a:solidFill>
                        </a:ln>
                      </a:endParaRPr>
                    </a:p>
                  </a:txBody>
                  <a:tcPr/>
                </a:tc>
                <a:tc>
                  <a:txBody>
                    <a:bodyPr/>
                    <a:lstStyle/>
                    <a:p>
                      <a:endParaRPr lang="fr-CA" dirty="0">
                        <a:ln>
                          <a:solidFill>
                            <a:schemeClr val="tx1"/>
                          </a:solidFill>
                        </a:ln>
                      </a:endParaRPr>
                    </a:p>
                  </a:txBody>
                  <a:tcPr/>
                </a:tc>
                <a:extLst>
                  <a:ext uri="{0D108BD9-81ED-4DB2-BD59-A6C34878D82A}">
                    <a16:rowId xmlns:a16="http://schemas.microsoft.com/office/drawing/2014/main" val="10001"/>
                  </a:ext>
                </a:extLst>
              </a:tr>
              <a:tr h="525021">
                <a:tc>
                  <a:txBody>
                    <a:bodyPr/>
                    <a:lstStyle/>
                    <a:p>
                      <a:endParaRPr lang="fr-CA">
                        <a:ln>
                          <a:solidFill>
                            <a:schemeClr val="tx1"/>
                          </a:solidFill>
                        </a:ln>
                      </a:endParaRPr>
                    </a:p>
                  </a:txBody>
                  <a:tcPr/>
                </a:tc>
                <a:tc>
                  <a:txBody>
                    <a:bodyPr/>
                    <a:lstStyle/>
                    <a:p>
                      <a:endParaRPr lang="fr-CA" dirty="0">
                        <a:ln>
                          <a:solidFill>
                            <a:schemeClr val="tx1"/>
                          </a:solidFill>
                        </a:ln>
                      </a:endParaRPr>
                    </a:p>
                  </a:txBody>
                  <a:tcPr/>
                </a:tc>
                <a:tc>
                  <a:txBody>
                    <a:bodyPr/>
                    <a:lstStyle/>
                    <a:p>
                      <a:endParaRPr lang="fr-CA" dirty="0">
                        <a:ln>
                          <a:solidFill>
                            <a:schemeClr val="tx1"/>
                          </a:solidFill>
                        </a:ln>
                      </a:endParaRPr>
                    </a:p>
                  </a:txBody>
                  <a:tcPr/>
                </a:tc>
                <a:tc>
                  <a:txBody>
                    <a:bodyPr/>
                    <a:lstStyle/>
                    <a:p>
                      <a:r>
                        <a:rPr lang="en-CA" dirty="0">
                          <a:ln>
                            <a:solidFill>
                              <a:schemeClr val="tx1"/>
                            </a:solidFill>
                          </a:ln>
                        </a:rPr>
                        <a:t>      </a:t>
                      </a:r>
                      <a:endParaRPr lang="fr-CA" dirty="0">
                        <a:ln>
                          <a:solidFill>
                            <a:schemeClr val="tx1"/>
                          </a:solidFill>
                        </a:ln>
                      </a:endParaRPr>
                    </a:p>
                  </a:txBody>
                  <a:tcPr/>
                </a:tc>
                <a:tc>
                  <a:txBody>
                    <a:bodyPr/>
                    <a:lstStyle/>
                    <a:p>
                      <a:endParaRPr lang="fr-CA">
                        <a:ln>
                          <a:solidFill>
                            <a:schemeClr val="tx1"/>
                          </a:solidFill>
                        </a:ln>
                      </a:endParaRPr>
                    </a:p>
                  </a:txBody>
                  <a:tcPr/>
                </a:tc>
                <a:tc>
                  <a:txBody>
                    <a:bodyPr/>
                    <a:lstStyle/>
                    <a:p>
                      <a:endParaRPr lang="fr-CA">
                        <a:ln>
                          <a:solidFill>
                            <a:schemeClr val="tx1"/>
                          </a:solidFill>
                        </a:ln>
                      </a:endParaRPr>
                    </a:p>
                  </a:txBody>
                  <a:tcPr/>
                </a:tc>
                <a:tc>
                  <a:txBody>
                    <a:bodyPr/>
                    <a:lstStyle/>
                    <a:p>
                      <a:endParaRPr lang="fr-CA" dirty="0">
                        <a:ln>
                          <a:solidFill>
                            <a:schemeClr val="tx1"/>
                          </a:solidFill>
                        </a:ln>
                      </a:endParaRPr>
                    </a:p>
                  </a:txBody>
                  <a:tcPr/>
                </a:tc>
                <a:tc>
                  <a:txBody>
                    <a:bodyPr/>
                    <a:lstStyle/>
                    <a:p>
                      <a:endParaRPr lang="fr-CA">
                        <a:ln>
                          <a:solidFill>
                            <a:schemeClr val="tx1"/>
                          </a:solidFill>
                        </a:ln>
                      </a:endParaRPr>
                    </a:p>
                  </a:txBody>
                  <a:tcPr/>
                </a:tc>
                <a:tc>
                  <a:txBody>
                    <a:bodyPr/>
                    <a:lstStyle/>
                    <a:p>
                      <a:endParaRPr lang="fr-CA">
                        <a:ln>
                          <a:solidFill>
                            <a:schemeClr val="tx1"/>
                          </a:solidFill>
                        </a:ln>
                      </a:endParaRPr>
                    </a:p>
                  </a:txBody>
                  <a:tcPr/>
                </a:tc>
                <a:tc>
                  <a:txBody>
                    <a:bodyPr/>
                    <a:lstStyle/>
                    <a:p>
                      <a:endParaRPr lang="fr-CA">
                        <a:ln>
                          <a:solidFill>
                            <a:schemeClr val="tx1"/>
                          </a:solidFill>
                        </a:ln>
                      </a:endParaRPr>
                    </a:p>
                  </a:txBody>
                  <a:tcPr/>
                </a:tc>
                <a:extLst>
                  <a:ext uri="{0D108BD9-81ED-4DB2-BD59-A6C34878D82A}">
                    <a16:rowId xmlns:a16="http://schemas.microsoft.com/office/drawing/2014/main" val="10002"/>
                  </a:ext>
                </a:extLst>
              </a:tr>
              <a:tr h="525021">
                <a:tc>
                  <a:txBody>
                    <a:bodyPr/>
                    <a:lstStyle/>
                    <a:p>
                      <a:endParaRPr lang="fr-CA">
                        <a:ln>
                          <a:solidFill>
                            <a:schemeClr val="tx1"/>
                          </a:solidFill>
                        </a:ln>
                      </a:endParaRPr>
                    </a:p>
                  </a:txBody>
                  <a:tcPr/>
                </a:tc>
                <a:tc>
                  <a:txBody>
                    <a:bodyPr/>
                    <a:lstStyle/>
                    <a:p>
                      <a:endParaRPr lang="fr-CA">
                        <a:ln>
                          <a:solidFill>
                            <a:schemeClr val="tx1"/>
                          </a:solidFill>
                        </a:ln>
                      </a:endParaRPr>
                    </a:p>
                  </a:txBody>
                  <a:tcPr/>
                </a:tc>
                <a:tc>
                  <a:txBody>
                    <a:bodyPr/>
                    <a:lstStyle/>
                    <a:p>
                      <a:endParaRPr lang="fr-CA" dirty="0">
                        <a:ln>
                          <a:solidFill>
                            <a:schemeClr val="tx1"/>
                          </a:solidFill>
                        </a:ln>
                      </a:endParaRPr>
                    </a:p>
                  </a:txBody>
                  <a:tcPr/>
                </a:tc>
                <a:tc>
                  <a:txBody>
                    <a:bodyPr/>
                    <a:lstStyle/>
                    <a:p>
                      <a:r>
                        <a:rPr lang="en-CA" dirty="0">
                          <a:ln>
                            <a:solidFill>
                              <a:schemeClr val="tx1"/>
                            </a:solidFill>
                          </a:ln>
                        </a:rPr>
                        <a:t>      </a:t>
                      </a:r>
                      <a:endParaRPr lang="fr-CA" dirty="0">
                        <a:ln>
                          <a:solidFill>
                            <a:schemeClr val="tx1"/>
                          </a:solidFill>
                        </a:ln>
                      </a:endParaRPr>
                    </a:p>
                  </a:txBody>
                  <a:tcPr/>
                </a:tc>
                <a:tc>
                  <a:txBody>
                    <a:bodyPr/>
                    <a:lstStyle/>
                    <a:p>
                      <a:endParaRPr lang="fr-CA" dirty="0">
                        <a:ln>
                          <a:solidFill>
                            <a:schemeClr val="tx1"/>
                          </a:solidFill>
                        </a:ln>
                      </a:endParaRPr>
                    </a:p>
                  </a:txBody>
                  <a:tcPr/>
                </a:tc>
                <a:tc>
                  <a:txBody>
                    <a:bodyPr/>
                    <a:lstStyle/>
                    <a:p>
                      <a:endParaRPr lang="fr-CA">
                        <a:ln>
                          <a:solidFill>
                            <a:schemeClr val="tx1"/>
                          </a:solidFill>
                        </a:ln>
                      </a:endParaRPr>
                    </a:p>
                  </a:txBody>
                  <a:tcPr/>
                </a:tc>
                <a:tc>
                  <a:txBody>
                    <a:bodyPr/>
                    <a:lstStyle/>
                    <a:p>
                      <a:endParaRPr lang="fr-CA">
                        <a:ln>
                          <a:solidFill>
                            <a:schemeClr val="tx1"/>
                          </a:solidFill>
                        </a:ln>
                      </a:endParaRPr>
                    </a:p>
                  </a:txBody>
                  <a:tcPr/>
                </a:tc>
                <a:tc>
                  <a:txBody>
                    <a:bodyPr/>
                    <a:lstStyle/>
                    <a:p>
                      <a:endParaRPr lang="fr-CA">
                        <a:ln>
                          <a:solidFill>
                            <a:schemeClr val="tx1"/>
                          </a:solidFill>
                        </a:ln>
                      </a:endParaRPr>
                    </a:p>
                  </a:txBody>
                  <a:tcPr/>
                </a:tc>
                <a:tc>
                  <a:txBody>
                    <a:bodyPr/>
                    <a:lstStyle/>
                    <a:p>
                      <a:endParaRPr lang="fr-CA">
                        <a:ln>
                          <a:solidFill>
                            <a:schemeClr val="tx1"/>
                          </a:solidFill>
                        </a:ln>
                      </a:endParaRPr>
                    </a:p>
                  </a:txBody>
                  <a:tcPr/>
                </a:tc>
                <a:tc>
                  <a:txBody>
                    <a:bodyPr/>
                    <a:lstStyle/>
                    <a:p>
                      <a:endParaRPr lang="fr-CA">
                        <a:ln>
                          <a:solidFill>
                            <a:schemeClr val="tx1"/>
                          </a:solidFill>
                        </a:ln>
                      </a:endParaRPr>
                    </a:p>
                  </a:txBody>
                  <a:tcPr/>
                </a:tc>
                <a:extLst>
                  <a:ext uri="{0D108BD9-81ED-4DB2-BD59-A6C34878D82A}">
                    <a16:rowId xmlns:a16="http://schemas.microsoft.com/office/drawing/2014/main" val="10003"/>
                  </a:ext>
                </a:extLst>
              </a:tr>
              <a:tr h="525021">
                <a:tc>
                  <a:txBody>
                    <a:bodyPr/>
                    <a:lstStyle/>
                    <a:p>
                      <a:endParaRPr lang="fr-CA" dirty="0">
                        <a:ln>
                          <a:solidFill>
                            <a:schemeClr val="tx1"/>
                          </a:solidFill>
                        </a:ln>
                      </a:endParaRPr>
                    </a:p>
                  </a:txBody>
                  <a:tcPr/>
                </a:tc>
                <a:tc>
                  <a:txBody>
                    <a:bodyPr/>
                    <a:lstStyle/>
                    <a:p>
                      <a:endParaRPr lang="fr-CA" dirty="0">
                        <a:ln>
                          <a:solidFill>
                            <a:schemeClr val="tx1"/>
                          </a:solidFill>
                        </a:ln>
                      </a:endParaRPr>
                    </a:p>
                  </a:txBody>
                  <a:tcPr/>
                </a:tc>
                <a:tc>
                  <a:txBody>
                    <a:bodyPr/>
                    <a:lstStyle/>
                    <a:p>
                      <a:endParaRPr lang="fr-CA" dirty="0">
                        <a:ln>
                          <a:solidFill>
                            <a:schemeClr val="tx1"/>
                          </a:solidFill>
                        </a:ln>
                      </a:endParaRPr>
                    </a:p>
                  </a:txBody>
                  <a:tcPr/>
                </a:tc>
                <a:tc>
                  <a:txBody>
                    <a:bodyPr/>
                    <a:lstStyle/>
                    <a:p>
                      <a:endParaRPr lang="fr-CA">
                        <a:ln>
                          <a:solidFill>
                            <a:schemeClr val="tx1"/>
                          </a:solidFill>
                        </a:ln>
                      </a:endParaRPr>
                    </a:p>
                  </a:txBody>
                  <a:tcPr/>
                </a:tc>
                <a:tc>
                  <a:txBody>
                    <a:bodyPr/>
                    <a:lstStyle/>
                    <a:p>
                      <a:r>
                        <a:rPr lang="en-CA" dirty="0">
                          <a:ln>
                            <a:solidFill>
                              <a:schemeClr val="tx1"/>
                            </a:solidFill>
                          </a:ln>
                        </a:rPr>
                        <a:t>     </a:t>
                      </a:r>
                      <a:endParaRPr lang="fr-CA" dirty="0">
                        <a:ln>
                          <a:solidFill>
                            <a:schemeClr val="tx1"/>
                          </a:solidFill>
                        </a:ln>
                      </a:endParaRPr>
                    </a:p>
                  </a:txBody>
                  <a:tcPr/>
                </a:tc>
                <a:tc>
                  <a:txBody>
                    <a:bodyPr/>
                    <a:lstStyle/>
                    <a:p>
                      <a:endParaRPr lang="fr-CA" dirty="0">
                        <a:ln>
                          <a:solidFill>
                            <a:schemeClr val="tx1"/>
                          </a:solidFill>
                        </a:ln>
                      </a:endParaRPr>
                    </a:p>
                  </a:txBody>
                  <a:tcPr/>
                </a:tc>
                <a:tc>
                  <a:txBody>
                    <a:bodyPr/>
                    <a:lstStyle/>
                    <a:p>
                      <a:endParaRPr lang="fr-CA" dirty="0">
                        <a:ln>
                          <a:solidFill>
                            <a:schemeClr val="tx1"/>
                          </a:solidFill>
                        </a:ln>
                      </a:endParaRPr>
                    </a:p>
                  </a:txBody>
                  <a:tcPr/>
                </a:tc>
                <a:tc>
                  <a:txBody>
                    <a:bodyPr/>
                    <a:lstStyle/>
                    <a:p>
                      <a:endParaRPr lang="fr-CA" dirty="0">
                        <a:ln>
                          <a:solidFill>
                            <a:schemeClr val="tx1"/>
                          </a:solidFill>
                        </a:ln>
                      </a:endParaRPr>
                    </a:p>
                  </a:txBody>
                  <a:tcPr/>
                </a:tc>
                <a:tc>
                  <a:txBody>
                    <a:bodyPr/>
                    <a:lstStyle/>
                    <a:p>
                      <a:endParaRPr lang="fr-CA">
                        <a:ln>
                          <a:solidFill>
                            <a:schemeClr val="tx1"/>
                          </a:solidFill>
                        </a:ln>
                      </a:endParaRPr>
                    </a:p>
                  </a:txBody>
                  <a:tcPr/>
                </a:tc>
                <a:tc>
                  <a:txBody>
                    <a:bodyPr/>
                    <a:lstStyle/>
                    <a:p>
                      <a:endParaRPr lang="fr-CA">
                        <a:ln>
                          <a:solidFill>
                            <a:schemeClr val="tx1"/>
                          </a:solidFill>
                        </a:ln>
                      </a:endParaRPr>
                    </a:p>
                  </a:txBody>
                  <a:tcPr/>
                </a:tc>
                <a:extLst>
                  <a:ext uri="{0D108BD9-81ED-4DB2-BD59-A6C34878D82A}">
                    <a16:rowId xmlns:a16="http://schemas.microsoft.com/office/drawing/2014/main" val="10004"/>
                  </a:ext>
                </a:extLst>
              </a:tr>
              <a:tr h="525021">
                <a:tc>
                  <a:txBody>
                    <a:bodyPr/>
                    <a:lstStyle/>
                    <a:p>
                      <a:endParaRPr lang="fr-CA">
                        <a:ln>
                          <a:solidFill>
                            <a:schemeClr val="tx1"/>
                          </a:solidFill>
                        </a:ln>
                      </a:endParaRPr>
                    </a:p>
                  </a:txBody>
                  <a:tcPr/>
                </a:tc>
                <a:tc>
                  <a:txBody>
                    <a:bodyPr/>
                    <a:lstStyle/>
                    <a:p>
                      <a:endParaRPr lang="fr-CA">
                        <a:ln>
                          <a:solidFill>
                            <a:schemeClr val="tx1"/>
                          </a:solidFill>
                        </a:ln>
                      </a:endParaRPr>
                    </a:p>
                  </a:txBody>
                  <a:tcPr/>
                </a:tc>
                <a:tc>
                  <a:txBody>
                    <a:bodyPr/>
                    <a:lstStyle/>
                    <a:p>
                      <a:endParaRPr lang="fr-CA">
                        <a:ln>
                          <a:solidFill>
                            <a:schemeClr val="tx1"/>
                          </a:solidFill>
                        </a:ln>
                      </a:endParaRPr>
                    </a:p>
                  </a:txBody>
                  <a:tcPr/>
                </a:tc>
                <a:tc>
                  <a:txBody>
                    <a:bodyPr/>
                    <a:lstStyle/>
                    <a:p>
                      <a:endParaRPr lang="fr-CA">
                        <a:ln>
                          <a:solidFill>
                            <a:schemeClr val="tx1"/>
                          </a:solidFill>
                        </a:ln>
                      </a:endParaRPr>
                    </a:p>
                  </a:txBody>
                  <a:tcPr/>
                </a:tc>
                <a:tc>
                  <a:txBody>
                    <a:bodyPr/>
                    <a:lstStyle/>
                    <a:p>
                      <a:r>
                        <a:rPr lang="en-CA" dirty="0">
                          <a:ln>
                            <a:solidFill>
                              <a:schemeClr val="tx1"/>
                            </a:solidFill>
                          </a:ln>
                        </a:rPr>
                        <a:t>     </a:t>
                      </a:r>
                      <a:endParaRPr lang="fr-CA" dirty="0">
                        <a:ln>
                          <a:solidFill>
                            <a:schemeClr val="tx1"/>
                          </a:solidFill>
                        </a:ln>
                      </a:endParaRPr>
                    </a:p>
                  </a:txBody>
                  <a:tcPr/>
                </a:tc>
                <a:tc>
                  <a:txBody>
                    <a:bodyPr/>
                    <a:lstStyle/>
                    <a:p>
                      <a:endParaRPr lang="fr-CA" dirty="0">
                        <a:ln>
                          <a:solidFill>
                            <a:schemeClr val="tx1"/>
                          </a:solidFill>
                        </a:ln>
                      </a:endParaRPr>
                    </a:p>
                  </a:txBody>
                  <a:tcPr/>
                </a:tc>
                <a:tc>
                  <a:txBody>
                    <a:bodyPr/>
                    <a:lstStyle/>
                    <a:p>
                      <a:endParaRPr lang="fr-CA" dirty="0">
                        <a:ln>
                          <a:solidFill>
                            <a:schemeClr val="tx1"/>
                          </a:solidFill>
                        </a:ln>
                      </a:endParaRPr>
                    </a:p>
                  </a:txBody>
                  <a:tcPr/>
                </a:tc>
                <a:tc>
                  <a:txBody>
                    <a:bodyPr/>
                    <a:lstStyle/>
                    <a:p>
                      <a:endParaRPr lang="fr-CA" dirty="0">
                        <a:ln>
                          <a:solidFill>
                            <a:schemeClr val="tx1"/>
                          </a:solidFill>
                        </a:ln>
                      </a:endParaRPr>
                    </a:p>
                  </a:txBody>
                  <a:tcPr/>
                </a:tc>
                <a:tc>
                  <a:txBody>
                    <a:bodyPr/>
                    <a:lstStyle/>
                    <a:p>
                      <a:endParaRPr lang="fr-CA" dirty="0">
                        <a:ln>
                          <a:solidFill>
                            <a:schemeClr val="tx1"/>
                          </a:solidFill>
                        </a:ln>
                      </a:endParaRPr>
                    </a:p>
                  </a:txBody>
                  <a:tcPr/>
                </a:tc>
                <a:tc>
                  <a:txBody>
                    <a:bodyPr/>
                    <a:lstStyle/>
                    <a:p>
                      <a:endParaRPr lang="fr-CA">
                        <a:ln>
                          <a:solidFill>
                            <a:schemeClr val="tx1"/>
                          </a:solidFill>
                        </a:ln>
                      </a:endParaRPr>
                    </a:p>
                  </a:txBody>
                  <a:tcPr/>
                </a:tc>
                <a:extLst>
                  <a:ext uri="{0D108BD9-81ED-4DB2-BD59-A6C34878D82A}">
                    <a16:rowId xmlns:a16="http://schemas.microsoft.com/office/drawing/2014/main" val="10005"/>
                  </a:ext>
                </a:extLst>
              </a:tr>
              <a:tr h="525021">
                <a:tc>
                  <a:txBody>
                    <a:bodyPr/>
                    <a:lstStyle/>
                    <a:p>
                      <a:endParaRPr lang="fr-CA">
                        <a:ln>
                          <a:solidFill>
                            <a:schemeClr val="tx1"/>
                          </a:solidFill>
                        </a:ln>
                      </a:endParaRPr>
                    </a:p>
                  </a:txBody>
                  <a:tcPr/>
                </a:tc>
                <a:tc>
                  <a:txBody>
                    <a:bodyPr/>
                    <a:lstStyle/>
                    <a:p>
                      <a:endParaRPr lang="fr-CA">
                        <a:ln>
                          <a:solidFill>
                            <a:schemeClr val="tx1"/>
                          </a:solidFill>
                        </a:ln>
                      </a:endParaRPr>
                    </a:p>
                  </a:txBody>
                  <a:tcPr/>
                </a:tc>
                <a:tc>
                  <a:txBody>
                    <a:bodyPr/>
                    <a:lstStyle/>
                    <a:p>
                      <a:endParaRPr lang="fr-CA">
                        <a:ln>
                          <a:solidFill>
                            <a:schemeClr val="tx1"/>
                          </a:solidFill>
                        </a:ln>
                      </a:endParaRPr>
                    </a:p>
                  </a:txBody>
                  <a:tcPr/>
                </a:tc>
                <a:tc>
                  <a:txBody>
                    <a:bodyPr/>
                    <a:lstStyle/>
                    <a:p>
                      <a:endParaRPr lang="fr-CA">
                        <a:ln>
                          <a:solidFill>
                            <a:schemeClr val="tx1"/>
                          </a:solidFill>
                        </a:ln>
                      </a:endParaRPr>
                    </a:p>
                  </a:txBody>
                  <a:tcPr/>
                </a:tc>
                <a:tc>
                  <a:txBody>
                    <a:bodyPr/>
                    <a:lstStyle/>
                    <a:p>
                      <a:endParaRPr lang="fr-CA">
                        <a:ln>
                          <a:solidFill>
                            <a:schemeClr val="tx1"/>
                          </a:solidFill>
                        </a:ln>
                      </a:endParaRPr>
                    </a:p>
                  </a:txBody>
                  <a:tcPr/>
                </a:tc>
                <a:tc>
                  <a:txBody>
                    <a:bodyPr/>
                    <a:lstStyle/>
                    <a:p>
                      <a:r>
                        <a:rPr lang="en-CA" dirty="0">
                          <a:ln>
                            <a:solidFill>
                              <a:schemeClr val="tx1"/>
                            </a:solidFill>
                          </a:ln>
                        </a:rPr>
                        <a:t>    </a:t>
                      </a:r>
                      <a:endParaRPr lang="fr-CA" dirty="0">
                        <a:ln>
                          <a:solidFill>
                            <a:schemeClr val="tx1"/>
                          </a:solidFill>
                        </a:ln>
                      </a:endParaRPr>
                    </a:p>
                  </a:txBody>
                  <a:tcPr/>
                </a:tc>
                <a:tc>
                  <a:txBody>
                    <a:bodyPr/>
                    <a:lstStyle/>
                    <a:p>
                      <a:r>
                        <a:rPr lang="en-CA" dirty="0">
                          <a:ln>
                            <a:solidFill>
                              <a:schemeClr val="tx1"/>
                            </a:solidFill>
                          </a:ln>
                        </a:rPr>
                        <a:t>  </a:t>
                      </a:r>
                      <a:endParaRPr lang="fr-CA" dirty="0">
                        <a:ln>
                          <a:solidFill>
                            <a:schemeClr val="tx1"/>
                          </a:solidFill>
                        </a:ln>
                      </a:endParaRPr>
                    </a:p>
                  </a:txBody>
                  <a:tcPr/>
                </a:tc>
                <a:tc>
                  <a:txBody>
                    <a:bodyPr/>
                    <a:lstStyle/>
                    <a:p>
                      <a:endParaRPr lang="fr-CA" dirty="0">
                        <a:ln>
                          <a:solidFill>
                            <a:schemeClr val="tx1"/>
                          </a:solidFill>
                        </a:ln>
                      </a:endParaRPr>
                    </a:p>
                  </a:txBody>
                  <a:tcPr/>
                </a:tc>
                <a:tc>
                  <a:txBody>
                    <a:bodyPr/>
                    <a:lstStyle/>
                    <a:p>
                      <a:endParaRPr lang="fr-CA">
                        <a:ln>
                          <a:solidFill>
                            <a:schemeClr val="tx1"/>
                          </a:solidFill>
                        </a:ln>
                      </a:endParaRPr>
                    </a:p>
                  </a:txBody>
                  <a:tcPr/>
                </a:tc>
                <a:tc>
                  <a:txBody>
                    <a:bodyPr/>
                    <a:lstStyle/>
                    <a:p>
                      <a:endParaRPr lang="fr-CA">
                        <a:ln>
                          <a:solidFill>
                            <a:schemeClr val="tx1"/>
                          </a:solidFill>
                        </a:ln>
                      </a:endParaRPr>
                    </a:p>
                  </a:txBody>
                  <a:tcPr/>
                </a:tc>
                <a:extLst>
                  <a:ext uri="{0D108BD9-81ED-4DB2-BD59-A6C34878D82A}">
                    <a16:rowId xmlns:a16="http://schemas.microsoft.com/office/drawing/2014/main" val="10006"/>
                  </a:ext>
                </a:extLst>
              </a:tr>
              <a:tr h="525021">
                <a:tc>
                  <a:txBody>
                    <a:bodyPr/>
                    <a:lstStyle/>
                    <a:p>
                      <a:endParaRPr lang="fr-CA">
                        <a:ln>
                          <a:solidFill>
                            <a:schemeClr val="tx1"/>
                          </a:solidFill>
                        </a:ln>
                      </a:endParaRPr>
                    </a:p>
                  </a:txBody>
                  <a:tcPr/>
                </a:tc>
                <a:tc>
                  <a:txBody>
                    <a:bodyPr/>
                    <a:lstStyle/>
                    <a:p>
                      <a:endParaRPr lang="fr-CA">
                        <a:ln>
                          <a:solidFill>
                            <a:schemeClr val="tx1"/>
                          </a:solidFill>
                        </a:ln>
                      </a:endParaRPr>
                    </a:p>
                  </a:txBody>
                  <a:tcPr/>
                </a:tc>
                <a:tc>
                  <a:txBody>
                    <a:bodyPr/>
                    <a:lstStyle/>
                    <a:p>
                      <a:endParaRPr lang="fr-CA">
                        <a:ln>
                          <a:solidFill>
                            <a:schemeClr val="tx1"/>
                          </a:solidFill>
                        </a:ln>
                      </a:endParaRPr>
                    </a:p>
                  </a:txBody>
                  <a:tcPr/>
                </a:tc>
                <a:tc>
                  <a:txBody>
                    <a:bodyPr/>
                    <a:lstStyle/>
                    <a:p>
                      <a:endParaRPr lang="fr-CA">
                        <a:ln>
                          <a:solidFill>
                            <a:schemeClr val="tx1"/>
                          </a:solidFill>
                        </a:ln>
                      </a:endParaRPr>
                    </a:p>
                  </a:txBody>
                  <a:tcPr/>
                </a:tc>
                <a:tc>
                  <a:txBody>
                    <a:bodyPr/>
                    <a:lstStyle/>
                    <a:p>
                      <a:endParaRPr lang="fr-CA">
                        <a:ln>
                          <a:solidFill>
                            <a:schemeClr val="tx1"/>
                          </a:solidFill>
                        </a:ln>
                      </a:endParaRPr>
                    </a:p>
                  </a:txBody>
                  <a:tcPr/>
                </a:tc>
                <a:tc>
                  <a:txBody>
                    <a:bodyPr/>
                    <a:lstStyle/>
                    <a:p>
                      <a:endParaRPr lang="fr-CA">
                        <a:ln>
                          <a:solidFill>
                            <a:schemeClr val="tx1"/>
                          </a:solidFill>
                        </a:ln>
                      </a:endParaRPr>
                    </a:p>
                  </a:txBody>
                  <a:tcPr/>
                </a:tc>
                <a:tc>
                  <a:txBody>
                    <a:bodyPr/>
                    <a:lstStyle/>
                    <a:p>
                      <a:endParaRPr lang="fr-CA">
                        <a:ln>
                          <a:solidFill>
                            <a:schemeClr val="tx1"/>
                          </a:solidFill>
                        </a:ln>
                      </a:endParaRPr>
                    </a:p>
                  </a:txBody>
                  <a:tcPr/>
                </a:tc>
                <a:tc>
                  <a:txBody>
                    <a:bodyPr/>
                    <a:lstStyle/>
                    <a:p>
                      <a:r>
                        <a:rPr lang="en-CA" dirty="0">
                          <a:ln>
                            <a:solidFill>
                              <a:schemeClr val="tx1"/>
                            </a:solidFill>
                          </a:ln>
                        </a:rPr>
                        <a:t>     </a:t>
                      </a:r>
                      <a:endParaRPr lang="fr-CA" dirty="0">
                        <a:ln>
                          <a:solidFill>
                            <a:schemeClr val="tx1"/>
                          </a:solidFill>
                        </a:ln>
                      </a:endParaRPr>
                    </a:p>
                  </a:txBody>
                  <a:tcPr/>
                </a:tc>
                <a:tc>
                  <a:txBody>
                    <a:bodyPr/>
                    <a:lstStyle/>
                    <a:p>
                      <a:r>
                        <a:rPr lang="en-CA" dirty="0">
                          <a:ln>
                            <a:solidFill>
                              <a:schemeClr val="tx1"/>
                            </a:solidFill>
                          </a:ln>
                        </a:rPr>
                        <a:t>  </a:t>
                      </a:r>
                      <a:endParaRPr lang="fr-CA" dirty="0">
                        <a:ln>
                          <a:solidFill>
                            <a:schemeClr val="tx1"/>
                          </a:solidFill>
                        </a:ln>
                      </a:endParaRPr>
                    </a:p>
                  </a:txBody>
                  <a:tcPr/>
                </a:tc>
                <a:tc>
                  <a:txBody>
                    <a:bodyPr/>
                    <a:lstStyle/>
                    <a:p>
                      <a:endParaRPr lang="fr-CA" dirty="0">
                        <a:ln>
                          <a:solidFill>
                            <a:schemeClr val="tx1"/>
                          </a:solidFill>
                        </a:ln>
                      </a:endParaRPr>
                    </a:p>
                  </a:txBody>
                  <a:tcPr/>
                </a:tc>
                <a:extLst>
                  <a:ext uri="{0D108BD9-81ED-4DB2-BD59-A6C34878D82A}">
                    <a16:rowId xmlns:a16="http://schemas.microsoft.com/office/drawing/2014/main" val="10007"/>
                  </a:ext>
                </a:extLst>
              </a:tr>
              <a:tr h="525021">
                <a:tc>
                  <a:txBody>
                    <a:bodyPr/>
                    <a:lstStyle/>
                    <a:p>
                      <a:endParaRPr lang="fr-CA" dirty="0">
                        <a:ln>
                          <a:solidFill>
                            <a:schemeClr val="tx1"/>
                          </a:solidFill>
                        </a:ln>
                      </a:endParaRPr>
                    </a:p>
                  </a:txBody>
                  <a:tcPr/>
                </a:tc>
                <a:tc>
                  <a:txBody>
                    <a:bodyPr/>
                    <a:lstStyle/>
                    <a:p>
                      <a:endParaRPr lang="fr-CA" dirty="0">
                        <a:ln>
                          <a:solidFill>
                            <a:schemeClr val="tx1"/>
                          </a:solidFill>
                        </a:ln>
                      </a:endParaRPr>
                    </a:p>
                  </a:txBody>
                  <a:tcPr/>
                </a:tc>
                <a:tc>
                  <a:txBody>
                    <a:bodyPr/>
                    <a:lstStyle/>
                    <a:p>
                      <a:endParaRPr lang="fr-CA">
                        <a:ln>
                          <a:solidFill>
                            <a:schemeClr val="tx1"/>
                          </a:solidFill>
                        </a:ln>
                      </a:endParaRPr>
                    </a:p>
                  </a:txBody>
                  <a:tcPr/>
                </a:tc>
                <a:tc>
                  <a:txBody>
                    <a:bodyPr/>
                    <a:lstStyle/>
                    <a:p>
                      <a:endParaRPr lang="fr-CA">
                        <a:ln>
                          <a:solidFill>
                            <a:schemeClr val="tx1"/>
                          </a:solidFill>
                        </a:ln>
                      </a:endParaRPr>
                    </a:p>
                  </a:txBody>
                  <a:tcPr/>
                </a:tc>
                <a:tc>
                  <a:txBody>
                    <a:bodyPr/>
                    <a:lstStyle/>
                    <a:p>
                      <a:endParaRPr lang="fr-CA">
                        <a:ln>
                          <a:solidFill>
                            <a:schemeClr val="tx1"/>
                          </a:solidFill>
                        </a:ln>
                      </a:endParaRPr>
                    </a:p>
                  </a:txBody>
                  <a:tcPr/>
                </a:tc>
                <a:tc>
                  <a:txBody>
                    <a:bodyPr/>
                    <a:lstStyle/>
                    <a:p>
                      <a:endParaRPr lang="fr-CA">
                        <a:ln>
                          <a:solidFill>
                            <a:schemeClr val="tx1"/>
                          </a:solidFill>
                        </a:ln>
                      </a:endParaRPr>
                    </a:p>
                  </a:txBody>
                  <a:tcPr/>
                </a:tc>
                <a:tc>
                  <a:txBody>
                    <a:bodyPr/>
                    <a:lstStyle/>
                    <a:p>
                      <a:endParaRPr lang="fr-CA">
                        <a:ln>
                          <a:solidFill>
                            <a:schemeClr val="tx1"/>
                          </a:solidFill>
                        </a:ln>
                      </a:endParaRPr>
                    </a:p>
                  </a:txBody>
                  <a:tcPr/>
                </a:tc>
                <a:tc>
                  <a:txBody>
                    <a:bodyPr/>
                    <a:lstStyle/>
                    <a:p>
                      <a:endParaRPr lang="fr-CA">
                        <a:ln>
                          <a:solidFill>
                            <a:schemeClr val="tx1"/>
                          </a:solidFill>
                        </a:ln>
                      </a:endParaRPr>
                    </a:p>
                  </a:txBody>
                  <a:tcPr/>
                </a:tc>
                <a:tc>
                  <a:txBody>
                    <a:bodyPr/>
                    <a:lstStyle/>
                    <a:p>
                      <a:endParaRPr lang="fr-CA">
                        <a:ln>
                          <a:solidFill>
                            <a:schemeClr val="tx1"/>
                          </a:solidFill>
                        </a:ln>
                      </a:endParaRPr>
                    </a:p>
                  </a:txBody>
                  <a:tcPr/>
                </a:tc>
                <a:tc>
                  <a:txBody>
                    <a:bodyPr/>
                    <a:lstStyle/>
                    <a:p>
                      <a:r>
                        <a:rPr lang="en-CA" dirty="0">
                          <a:ln>
                            <a:solidFill>
                              <a:schemeClr val="tx1"/>
                            </a:solidFill>
                          </a:ln>
                        </a:rPr>
                        <a:t>    </a:t>
                      </a:r>
                      <a:endParaRPr lang="fr-CA" dirty="0">
                        <a:ln>
                          <a:solidFill>
                            <a:schemeClr val="tx1"/>
                          </a:solidFill>
                        </a:ln>
                      </a:endParaRPr>
                    </a:p>
                  </a:txBody>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18767382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57"/>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9"/>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8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0" grpId="0"/>
      <p:bldP spid="56" grpId="0"/>
      <p:bldP spid="79"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CA" dirty="0"/>
              <a:t>Table de </a:t>
            </a:r>
            <a:r>
              <a:rPr lang="en-CA" dirty="0" err="1"/>
              <a:t>programmation</a:t>
            </a:r>
            <a:r>
              <a:rPr lang="en-CA" dirty="0"/>
              <a:t> </a:t>
            </a:r>
            <a:r>
              <a:rPr lang="en-CA" dirty="0" err="1"/>
              <a:t>dynamique</a:t>
            </a:r>
            <a:endParaRPr lang="fr-CA" dirty="0"/>
          </a:p>
        </p:txBody>
      </p:sp>
      <p:sp>
        <p:nvSpPr>
          <p:cNvPr id="5" name="Text Box 155"/>
          <p:cNvSpPr txBox="1">
            <a:spLocks noChangeArrowheads="1"/>
          </p:cNvSpPr>
          <p:nvPr/>
        </p:nvSpPr>
        <p:spPr bwMode="auto">
          <a:xfrm>
            <a:off x="976988" y="1772315"/>
            <a:ext cx="30480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2000" b="1" i="0" dirty="0" err="1">
                <a:solidFill>
                  <a:schemeClr val="accent1"/>
                </a:solidFill>
              </a:rPr>
              <a:t>i</a:t>
            </a:r>
            <a:endParaRPr lang="en-US" altLang="fr-FR" sz="2000" b="1" i="0" dirty="0">
              <a:solidFill>
                <a:schemeClr val="accent1"/>
              </a:solidFill>
            </a:endParaRPr>
          </a:p>
        </p:txBody>
      </p:sp>
      <p:sp>
        <p:nvSpPr>
          <p:cNvPr id="6" name="Text Box 156"/>
          <p:cNvSpPr txBox="1">
            <a:spLocks noChangeArrowheads="1"/>
          </p:cNvSpPr>
          <p:nvPr/>
        </p:nvSpPr>
        <p:spPr bwMode="auto">
          <a:xfrm>
            <a:off x="2214017" y="1592988"/>
            <a:ext cx="304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2000" b="1" i="0" dirty="0"/>
              <a:t>A</a:t>
            </a:r>
          </a:p>
        </p:txBody>
      </p:sp>
      <p:sp>
        <p:nvSpPr>
          <p:cNvPr id="7" name="Text Box 157"/>
          <p:cNvSpPr txBox="1">
            <a:spLocks noChangeArrowheads="1"/>
          </p:cNvSpPr>
          <p:nvPr/>
        </p:nvSpPr>
        <p:spPr bwMode="auto">
          <a:xfrm>
            <a:off x="2823617" y="1592988"/>
            <a:ext cx="304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2000" b="1" i="0" dirty="0"/>
              <a:t>T</a:t>
            </a:r>
          </a:p>
        </p:txBody>
      </p:sp>
      <p:sp>
        <p:nvSpPr>
          <p:cNvPr id="8" name="Text Box 158"/>
          <p:cNvSpPr txBox="1">
            <a:spLocks noChangeArrowheads="1"/>
          </p:cNvSpPr>
          <p:nvPr/>
        </p:nvSpPr>
        <p:spPr bwMode="auto">
          <a:xfrm>
            <a:off x="3433217" y="1592988"/>
            <a:ext cx="304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2000" b="1" i="0" dirty="0"/>
              <a:t>C</a:t>
            </a:r>
          </a:p>
        </p:txBody>
      </p:sp>
      <p:sp>
        <p:nvSpPr>
          <p:cNvPr id="9" name="Text Box 159"/>
          <p:cNvSpPr txBox="1">
            <a:spLocks noChangeArrowheads="1"/>
          </p:cNvSpPr>
          <p:nvPr/>
        </p:nvSpPr>
        <p:spPr bwMode="auto">
          <a:xfrm>
            <a:off x="4042817" y="1592988"/>
            <a:ext cx="304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2000" b="1" i="0" dirty="0"/>
              <a:t>T</a:t>
            </a:r>
          </a:p>
        </p:txBody>
      </p:sp>
      <p:sp>
        <p:nvSpPr>
          <p:cNvPr id="10" name="Text Box 160"/>
          <p:cNvSpPr txBox="1">
            <a:spLocks noChangeArrowheads="1"/>
          </p:cNvSpPr>
          <p:nvPr/>
        </p:nvSpPr>
        <p:spPr bwMode="auto">
          <a:xfrm>
            <a:off x="4652417" y="1592988"/>
            <a:ext cx="304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2000" b="1" i="0" dirty="0"/>
              <a:t>G</a:t>
            </a:r>
          </a:p>
        </p:txBody>
      </p:sp>
      <p:sp>
        <p:nvSpPr>
          <p:cNvPr id="11" name="Text Box 161"/>
          <p:cNvSpPr txBox="1">
            <a:spLocks noChangeArrowheads="1"/>
          </p:cNvSpPr>
          <p:nvPr/>
        </p:nvSpPr>
        <p:spPr bwMode="auto">
          <a:xfrm>
            <a:off x="5262017" y="1592988"/>
            <a:ext cx="304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2000" b="1" i="0" dirty="0"/>
              <a:t>A</a:t>
            </a:r>
          </a:p>
        </p:txBody>
      </p:sp>
      <p:sp>
        <p:nvSpPr>
          <p:cNvPr id="12" name="Text Box 162"/>
          <p:cNvSpPr txBox="1">
            <a:spLocks noChangeArrowheads="1"/>
          </p:cNvSpPr>
          <p:nvPr/>
        </p:nvSpPr>
        <p:spPr bwMode="auto">
          <a:xfrm>
            <a:off x="5871617" y="1592988"/>
            <a:ext cx="304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2000" b="1" i="0" dirty="0"/>
              <a:t>T</a:t>
            </a:r>
          </a:p>
        </p:txBody>
      </p:sp>
      <p:sp>
        <p:nvSpPr>
          <p:cNvPr id="13" name="Text Box 163"/>
          <p:cNvSpPr txBox="1">
            <a:spLocks noChangeArrowheads="1"/>
          </p:cNvSpPr>
          <p:nvPr/>
        </p:nvSpPr>
        <p:spPr bwMode="auto">
          <a:xfrm>
            <a:off x="6481217" y="1592988"/>
            <a:ext cx="304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2000" b="1" i="0" dirty="0"/>
              <a:t>C</a:t>
            </a:r>
          </a:p>
        </p:txBody>
      </p:sp>
      <p:sp>
        <p:nvSpPr>
          <p:cNvPr id="14" name="Text Box 164"/>
          <p:cNvSpPr txBox="1">
            <a:spLocks noChangeArrowheads="1"/>
          </p:cNvSpPr>
          <p:nvPr/>
        </p:nvSpPr>
        <p:spPr bwMode="auto">
          <a:xfrm>
            <a:off x="1782079" y="1836669"/>
            <a:ext cx="3048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1200" b="1" i="0" dirty="0">
                <a:solidFill>
                  <a:schemeClr val="accent1"/>
                </a:solidFill>
              </a:rPr>
              <a:t>0</a:t>
            </a:r>
          </a:p>
        </p:txBody>
      </p:sp>
      <p:sp>
        <p:nvSpPr>
          <p:cNvPr id="15" name="Text Box 165"/>
          <p:cNvSpPr txBox="1">
            <a:spLocks noChangeArrowheads="1"/>
          </p:cNvSpPr>
          <p:nvPr/>
        </p:nvSpPr>
        <p:spPr bwMode="auto">
          <a:xfrm>
            <a:off x="2263954" y="1836669"/>
            <a:ext cx="3048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1200" b="1" i="0" dirty="0">
                <a:solidFill>
                  <a:schemeClr val="accent1"/>
                </a:solidFill>
              </a:rPr>
              <a:t>1</a:t>
            </a:r>
          </a:p>
        </p:txBody>
      </p:sp>
      <p:sp>
        <p:nvSpPr>
          <p:cNvPr id="16" name="Text Box 166"/>
          <p:cNvSpPr txBox="1">
            <a:spLocks noChangeArrowheads="1"/>
          </p:cNvSpPr>
          <p:nvPr/>
        </p:nvSpPr>
        <p:spPr bwMode="auto">
          <a:xfrm>
            <a:off x="2843074" y="1852544"/>
            <a:ext cx="3048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1200" b="1" i="0" dirty="0">
                <a:solidFill>
                  <a:schemeClr val="accent1"/>
                </a:solidFill>
              </a:rPr>
              <a:t>2</a:t>
            </a:r>
          </a:p>
        </p:txBody>
      </p:sp>
      <p:sp>
        <p:nvSpPr>
          <p:cNvPr id="17" name="Text Box 167"/>
          <p:cNvSpPr txBox="1">
            <a:spLocks noChangeArrowheads="1"/>
          </p:cNvSpPr>
          <p:nvPr/>
        </p:nvSpPr>
        <p:spPr bwMode="auto">
          <a:xfrm>
            <a:off x="3509417" y="1852544"/>
            <a:ext cx="3048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1200" b="1" i="0">
                <a:solidFill>
                  <a:schemeClr val="accent1"/>
                </a:solidFill>
              </a:rPr>
              <a:t>3</a:t>
            </a:r>
          </a:p>
        </p:txBody>
      </p:sp>
      <p:sp>
        <p:nvSpPr>
          <p:cNvPr id="18" name="Text Box 168"/>
          <p:cNvSpPr txBox="1">
            <a:spLocks noChangeArrowheads="1"/>
          </p:cNvSpPr>
          <p:nvPr/>
        </p:nvSpPr>
        <p:spPr bwMode="auto">
          <a:xfrm>
            <a:off x="4119017" y="1836669"/>
            <a:ext cx="3048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1200" b="1" i="0">
                <a:solidFill>
                  <a:schemeClr val="accent1"/>
                </a:solidFill>
              </a:rPr>
              <a:t>4</a:t>
            </a:r>
          </a:p>
        </p:txBody>
      </p:sp>
      <p:sp>
        <p:nvSpPr>
          <p:cNvPr id="19" name="Text Box 169"/>
          <p:cNvSpPr txBox="1">
            <a:spLocks noChangeArrowheads="1"/>
          </p:cNvSpPr>
          <p:nvPr/>
        </p:nvSpPr>
        <p:spPr bwMode="auto">
          <a:xfrm>
            <a:off x="4687114" y="1852544"/>
            <a:ext cx="3048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1200" b="1" i="0">
                <a:solidFill>
                  <a:schemeClr val="accent1"/>
                </a:solidFill>
              </a:rPr>
              <a:t>5</a:t>
            </a:r>
          </a:p>
        </p:txBody>
      </p:sp>
      <p:sp>
        <p:nvSpPr>
          <p:cNvPr id="20" name="Text Box 170"/>
          <p:cNvSpPr txBox="1">
            <a:spLocks noChangeArrowheads="1"/>
          </p:cNvSpPr>
          <p:nvPr/>
        </p:nvSpPr>
        <p:spPr bwMode="auto">
          <a:xfrm>
            <a:off x="5357674" y="1836669"/>
            <a:ext cx="3048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1200" b="1" i="0">
                <a:solidFill>
                  <a:schemeClr val="accent1"/>
                </a:solidFill>
              </a:rPr>
              <a:t>6</a:t>
            </a:r>
          </a:p>
        </p:txBody>
      </p:sp>
      <p:sp>
        <p:nvSpPr>
          <p:cNvPr id="21" name="Text Box 171"/>
          <p:cNvSpPr txBox="1">
            <a:spLocks noChangeArrowheads="1"/>
          </p:cNvSpPr>
          <p:nvPr/>
        </p:nvSpPr>
        <p:spPr bwMode="auto">
          <a:xfrm>
            <a:off x="5967274" y="1836669"/>
            <a:ext cx="3048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1200" b="1" i="0">
                <a:solidFill>
                  <a:schemeClr val="accent1"/>
                </a:solidFill>
              </a:rPr>
              <a:t>7</a:t>
            </a:r>
          </a:p>
        </p:txBody>
      </p:sp>
      <p:sp>
        <p:nvSpPr>
          <p:cNvPr id="22" name="Text Box 172"/>
          <p:cNvSpPr txBox="1">
            <a:spLocks noChangeArrowheads="1"/>
          </p:cNvSpPr>
          <p:nvPr/>
        </p:nvSpPr>
        <p:spPr bwMode="auto">
          <a:xfrm>
            <a:off x="6559005" y="1874701"/>
            <a:ext cx="3048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1200" b="1" i="0">
                <a:solidFill>
                  <a:schemeClr val="accent1"/>
                </a:solidFill>
              </a:rPr>
              <a:t>8</a:t>
            </a:r>
          </a:p>
        </p:txBody>
      </p:sp>
      <p:sp>
        <p:nvSpPr>
          <p:cNvPr id="23" name="Text Box 173"/>
          <p:cNvSpPr txBox="1">
            <a:spLocks noChangeArrowheads="1"/>
          </p:cNvSpPr>
          <p:nvPr/>
        </p:nvSpPr>
        <p:spPr bwMode="auto">
          <a:xfrm>
            <a:off x="1311307" y="1519804"/>
            <a:ext cx="30480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2000" b="1" i="0" dirty="0">
                <a:solidFill>
                  <a:schemeClr val="accent1"/>
                </a:solidFill>
              </a:rPr>
              <a:t>j</a:t>
            </a:r>
          </a:p>
        </p:txBody>
      </p:sp>
      <p:grpSp>
        <p:nvGrpSpPr>
          <p:cNvPr id="40" name="Groupe 39"/>
          <p:cNvGrpSpPr/>
          <p:nvPr/>
        </p:nvGrpSpPr>
        <p:grpSpPr>
          <a:xfrm>
            <a:off x="1108303" y="2225696"/>
            <a:ext cx="430937" cy="4016284"/>
            <a:chOff x="1108303" y="2225696"/>
            <a:chExt cx="430937" cy="4016284"/>
          </a:xfrm>
        </p:grpSpPr>
        <p:sp>
          <p:nvSpPr>
            <p:cNvPr id="41" name="Text Box 140"/>
            <p:cNvSpPr txBox="1">
              <a:spLocks noChangeArrowheads="1"/>
            </p:cNvSpPr>
            <p:nvPr/>
          </p:nvSpPr>
          <p:spPr bwMode="auto">
            <a:xfrm>
              <a:off x="1108303" y="2628830"/>
              <a:ext cx="304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2000" b="1" i="0" dirty="0"/>
                <a:t>T</a:t>
              </a:r>
            </a:p>
          </p:txBody>
        </p:sp>
        <p:sp>
          <p:nvSpPr>
            <p:cNvPr id="42" name="Text Box 141"/>
            <p:cNvSpPr txBox="1">
              <a:spLocks noChangeArrowheads="1"/>
            </p:cNvSpPr>
            <p:nvPr/>
          </p:nvSpPr>
          <p:spPr bwMode="auto">
            <a:xfrm>
              <a:off x="1108303" y="3162230"/>
              <a:ext cx="304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2000" b="1" i="0" dirty="0"/>
                <a:t>G</a:t>
              </a:r>
            </a:p>
          </p:txBody>
        </p:sp>
        <p:sp>
          <p:nvSpPr>
            <p:cNvPr id="43" name="Text Box 142"/>
            <p:cNvSpPr txBox="1">
              <a:spLocks noChangeArrowheads="1"/>
            </p:cNvSpPr>
            <p:nvPr/>
          </p:nvSpPr>
          <p:spPr bwMode="auto">
            <a:xfrm>
              <a:off x="1108303" y="3695630"/>
              <a:ext cx="304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2000" b="1" i="0" dirty="0"/>
                <a:t>G</a:t>
              </a:r>
            </a:p>
          </p:txBody>
        </p:sp>
        <p:sp>
          <p:nvSpPr>
            <p:cNvPr id="44" name="Text Box 143"/>
            <p:cNvSpPr txBox="1">
              <a:spLocks noChangeArrowheads="1"/>
            </p:cNvSpPr>
            <p:nvPr/>
          </p:nvSpPr>
          <p:spPr bwMode="auto">
            <a:xfrm>
              <a:off x="1108303" y="4229030"/>
              <a:ext cx="304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2000" b="1" i="0" dirty="0"/>
                <a:t>A</a:t>
              </a:r>
            </a:p>
          </p:txBody>
        </p:sp>
        <p:sp>
          <p:nvSpPr>
            <p:cNvPr id="45" name="Text Box 144"/>
            <p:cNvSpPr txBox="1">
              <a:spLocks noChangeArrowheads="1"/>
            </p:cNvSpPr>
            <p:nvPr/>
          </p:nvSpPr>
          <p:spPr bwMode="auto">
            <a:xfrm>
              <a:off x="1108303" y="4778305"/>
              <a:ext cx="304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2000" b="1" i="0" dirty="0"/>
                <a:t>T</a:t>
              </a:r>
            </a:p>
          </p:txBody>
        </p:sp>
        <p:sp>
          <p:nvSpPr>
            <p:cNvPr id="46" name="Text Box 145"/>
            <p:cNvSpPr txBox="1">
              <a:spLocks noChangeArrowheads="1"/>
            </p:cNvSpPr>
            <p:nvPr/>
          </p:nvSpPr>
          <p:spPr bwMode="auto">
            <a:xfrm>
              <a:off x="1108303" y="5311705"/>
              <a:ext cx="304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2000" b="1" i="0" dirty="0"/>
                <a:t>A</a:t>
              </a:r>
            </a:p>
          </p:txBody>
        </p:sp>
        <p:sp>
          <p:nvSpPr>
            <p:cNvPr id="47" name="Text Box 146"/>
            <p:cNvSpPr txBox="1">
              <a:spLocks noChangeArrowheads="1"/>
            </p:cNvSpPr>
            <p:nvPr/>
          </p:nvSpPr>
          <p:spPr bwMode="auto">
            <a:xfrm>
              <a:off x="1108303" y="5845105"/>
              <a:ext cx="304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2000" b="1" i="0" dirty="0"/>
                <a:t>C</a:t>
              </a:r>
            </a:p>
          </p:txBody>
        </p:sp>
        <p:sp>
          <p:nvSpPr>
            <p:cNvPr id="48" name="Text Box 147"/>
            <p:cNvSpPr txBox="1">
              <a:spLocks noChangeArrowheads="1"/>
            </p:cNvSpPr>
            <p:nvPr/>
          </p:nvSpPr>
          <p:spPr bwMode="auto">
            <a:xfrm>
              <a:off x="1234440" y="2850535"/>
              <a:ext cx="3048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1200" b="1" i="0" dirty="0">
                  <a:solidFill>
                    <a:schemeClr val="accent1"/>
                  </a:solidFill>
                </a:rPr>
                <a:t>1</a:t>
              </a:r>
            </a:p>
          </p:txBody>
        </p:sp>
        <p:sp>
          <p:nvSpPr>
            <p:cNvPr id="49" name="Text Box 154"/>
            <p:cNvSpPr txBox="1">
              <a:spLocks noChangeArrowheads="1"/>
            </p:cNvSpPr>
            <p:nvPr/>
          </p:nvSpPr>
          <p:spPr bwMode="auto">
            <a:xfrm>
              <a:off x="1234440" y="2225696"/>
              <a:ext cx="304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1200" b="1" i="0" dirty="0">
                  <a:solidFill>
                    <a:schemeClr val="accent1"/>
                  </a:solidFill>
                </a:rPr>
                <a:t>0</a:t>
              </a:r>
            </a:p>
          </p:txBody>
        </p:sp>
      </p:grpSp>
      <p:sp>
        <p:nvSpPr>
          <p:cNvPr id="63" name="Line 40"/>
          <p:cNvSpPr>
            <a:spLocks noChangeShapeType="1"/>
          </p:cNvSpPr>
          <p:nvPr/>
        </p:nvSpPr>
        <p:spPr bwMode="auto">
          <a:xfrm flipH="1" flipV="1">
            <a:off x="5440451" y="3853612"/>
            <a:ext cx="613558" cy="531121"/>
          </a:xfrm>
          <a:prstGeom prst="line">
            <a:avLst/>
          </a:prstGeom>
          <a:noFill/>
          <a:ln w="19050">
            <a:solidFill>
              <a:schemeClr val="accent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fr-CA"/>
          </a:p>
        </p:txBody>
      </p:sp>
      <p:sp>
        <p:nvSpPr>
          <p:cNvPr id="64" name="ZoneTexte 63"/>
          <p:cNvSpPr txBox="1"/>
          <p:nvPr/>
        </p:nvSpPr>
        <p:spPr>
          <a:xfrm>
            <a:off x="5985848" y="4244618"/>
            <a:ext cx="457176" cy="338554"/>
          </a:xfrm>
          <a:prstGeom prst="rect">
            <a:avLst/>
          </a:prstGeom>
          <a:noFill/>
        </p:spPr>
        <p:txBody>
          <a:bodyPr wrap="none" rtlCol="0">
            <a:spAutoFit/>
          </a:bodyPr>
          <a:lstStyle/>
          <a:p>
            <a:r>
              <a:rPr lang="en-CA" sz="1600" dirty="0"/>
              <a:t>(</a:t>
            </a:r>
            <a:r>
              <a:rPr lang="en-CA" sz="1600" dirty="0" err="1"/>
              <a:t>i,j</a:t>
            </a:r>
            <a:r>
              <a:rPr lang="en-CA" sz="1600" dirty="0"/>
              <a:t>)</a:t>
            </a:r>
            <a:endParaRPr lang="fr-CA" sz="1600" dirty="0"/>
          </a:p>
        </p:txBody>
      </p:sp>
      <p:sp>
        <p:nvSpPr>
          <p:cNvPr id="65" name="ZoneTexte 64"/>
          <p:cNvSpPr txBox="1"/>
          <p:nvPr/>
        </p:nvSpPr>
        <p:spPr>
          <a:xfrm>
            <a:off x="5850429" y="3545559"/>
            <a:ext cx="569387" cy="307777"/>
          </a:xfrm>
          <a:prstGeom prst="rect">
            <a:avLst/>
          </a:prstGeom>
          <a:noFill/>
        </p:spPr>
        <p:txBody>
          <a:bodyPr wrap="none" rtlCol="0">
            <a:spAutoFit/>
          </a:bodyPr>
          <a:lstStyle/>
          <a:p>
            <a:r>
              <a:rPr lang="en-CA" sz="1400" dirty="0">
                <a:solidFill>
                  <a:srgbClr val="0070C0"/>
                </a:solidFill>
              </a:rPr>
              <a:t>(i-1,j)</a:t>
            </a:r>
            <a:endParaRPr lang="fr-CA" sz="1400" dirty="0">
              <a:solidFill>
                <a:srgbClr val="0070C0"/>
              </a:solidFill>
            </a:endParaRPr>
          </a:p>
        </p:txBody>
      </p:sp>
      <p:sp>
        <p:nvSpPr>
          <p:cNvPr id="66" name="ZoneTexte 65"/>
          <p:cNvSpPr txBox="1"/>
          <p:nvPr/>
        </p:nvSpPr>
        <p:spPr>
          <a:xfrm>
            <a:off x="5053868" y="3560947"/>
            <a:ext cx="715260" cy="307777"/>
          </a:xfrm>
          <a:prstGeom prst="rect">
            <a:avLst/>
          </a:prstGeom>
          <a:noFill/>
        </p:spPr>
        <p:txBody>
          <a:bodyPr wrap="none" rtlCol="0">
            <a:spAutoFit/>
          </a:bodyPr>
          <a:lstStyle/>
          <a:p>
            <a:r>
              <a:rPr lang="en-CA" sz="1400" dirty="0">
                <a:solidFill>
                  <a:srgbClr val="0070C0"/>
                </a:solidFill>
              </a:rPr>
              <a:t>(i-1,j-1)</a:t>
            </a:r>
            <a:endParaRPr lang="fr-CA" sz="1400" dirty="0">
              <a:solidFill>
                <a:srgbClr val="0070C0"/>
              </a:solidFill>
            </a:endParaRPr>
          </a:p>
        </p:txBody>
      </p:sp>
      <p:sp>
        <p:nvSpPr>
          <p:cNvPr id="67" name="ZoneTexte 66"/>
          <p:cNvSpPr txBox="1"/>
          <p:nvPr/>
        </p:nvSpPr>
        <p:spPr>
          <a:xfrm>
            <a:off x="5079531" y="4216617"/>
            <a:ext cx="569387" cy="307777"/>
          </a:xfrm>
          <a:prstGeom prst="rect">
            <a:avLst/>
          </a:prstGeom>
          <a:noFill/>
        </p:spPr>
        <p:txBody>
          <a:bodyPr wrap="none" rtlCol="0">
            <a:spAutoFit/>
          </a:bodyPr>
          <a:lstStyle/>
          <a:p>
            <a:r>
              <a:rPr lang="en-CA" sz="1400" dirty="0">
                <a:solidFill>
                  <a:srgbClr val="0070C0"/>
                </a:solidFill>
              </a:rPr>
              <a:t>(i,j-1)</a:t>
            </a:r>
            <a:endParaRPr lang="fr-CA" sz="1400" dirty="0">
              <a:solidFill>
                <a:srgbClr val="0070C0"/>
              </a:solidFill>
            </a:endParaRPr>
          </a:p>
        </p:txBody>
      </p:sp>
      <p:sp>
        <p:nvSpPr>
          <p:cNvPr id="68" name="ZoneTexte 67"/>
          <p:cNvSpPr txBox="1"/>
          <p:nvPr/>
        </p:nvSpPr>
        <p:spPr>
          <a:xfrm>
            <a:off x="4750568" y="3836738"/>
            <a:ext cx="816249" cy="307777"/>
          </a:xfrm>
          <a:prstGeom prst="rect">
            <a:avLst/>
          </a:prstGeom>
          <a:noFill/>
        </p:spPr>
        <p:txBody>
          <a:bodyPr wrap="none" rtlCol="0">
            <a:spAutoFit/>
          </a:bodyPr>
          <a:lstStyle/>
          <a:p>
            <a:r>
              <a:rPr lang="en-CA" sz="1400" dirty="0">
                <a:solidFill>
                  <a:srgbClr val="0070C0"/>
                </a:solidFill>
              </a:rPr>
              <a:t>+0 </a:t>
            </a:r>
            <a:r>
              <a:rPr lang="en-CA" sz="1400" dirty="0" err="1">
                <a:solidFill>
                  <a:srgbClr val="0070C0"/>
                </a:solidFill>
              </a:rPr>
              <a:t>ou</a:t>
            </a:r>
            <a:r>
              <a:rPr lang="en-CA" sz="1400" dirty="0">
                <a:solidFill>
                  <a:srgbClr val="0070C0"/>
                </a:solidFill>
              </a:rPr>
              <a:t> +1</a:t>
            </a:r>
            <a:endParaRPr lang="fr-CA" sz="1400" dirty="0">
              <a:solidFill>
                <a:srgbClr val="0070C0"/>
              </a:solidFill>
            </a:endParaRPr>
          </a:p>
        </p:txBody>
      </p:sp>
      <p:sp>
        <p:nvSpPr>
          <p:cNvPr id="69" name="Line 40"/>
          <p:cNvSpPr>
            <a:spLocks noChangeShapeType="1"/>
          </p:cNvSpPr>
          <p:nvPr/>
        </p:nvSpPr>
        <p:spPr bwMode="auto">
          <a:xfrm flipV="1">
            <a:off x="6054007" y="3855206"/>
            <a:ext cx="0" cy="558689"/>
          </a:xfrm>
          <a:prstGeom prst="line">
            <a:avLst/>
          </a:prstGeom>
          <a:noFill/>
          <a:ln w="12700">
            <a:solidFill>
              <a:schemeClr val="accent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fr-CA"/>
          </a:p>
        </p:txBody>
      </p:sp>
      <p:sp>
        <p:nvSpPr>
          <p:cNvPr id="70" name="ZoneTexte 69"/>
          <p:cNvSpPr txBox="1"/>
          <p:nvPr/>
        </p:nvSpPr>
        <p:spPr>
          <a:xfrm>
            <a:off x="6031533" y="3852127"/>
            <a:ext cx="365806" cy="307777"/>
          </a:xfrm>
          <a:prstGeom prst="rect">
            <a:avLst/>
          </a:prstGeom>
          <a:noFill/>
        </p:spPr>
        <p:txBody>
          <a:bodyPr wrap="none" rtlCol="0">
            <a:spAutoFit/>
          </a:bodyPr>
          <a:lstStyle/>
          <a:p>
            <a:r>
              <a:rPr lang="en-CA" sz="1400" dirty="0">
                <a:solidFill>
                  <a:srgbClr val="0070C0"/>
                </a:solidFill>
              </a:rPr>
              <a:t>+1</a:t>
            </a:r>
            <a:endParaRPr lang="fr-CA" sz="1400" dirty="0">
              <a:solidFill>
                <a:srgbClr val="0070C0"/>
              </a:solidFill>
            </a:endParaRPr>
          </a:p>
        </p:txBody>
      </p:sp>
      <p:sp>
        <p:nvSpPr>
          <p:cNvPr id="71" name="Line 40"/>
          <p:cNvSpPr>
            <a:spLocks noChangeShapeType="1"/>
          </p:cNvSpPr>
          <p:nvPr/>
        </p:nvSpPr>
        <p:spPr bwMode="auto">
          <a:xfrm flipH="1">
            <a:off x="5568696" y="4401232"/>
            <a:ext cx="485311" cy="0"/>
          </a:xfrm>
          <a:prstGeom prst="line">
            <a:avLst/>
          </a:prstGeom>
          <a:noFill/>
          <a:ln w="12700">
            <a:solidFill>
              <a:schemeClr val="accent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fr-CA"/>
          </a:p>
        </p:txBody>
      </p:sp>
      <p:sp>
        <p:nvSpPr>
          <p:cNvPr id="72" name="ZoneTexte 71"/>
          <p:cNvSpPr txBox="1"/>
          <p:nvPr/>
        </p:nvSpPr>
        <p:spPr>
          <a:xfrm>
            <a:off x="5531006" y="4343086"/>
            <a:ext cx="365806" cy="307777"/>
          </a:xfrm>
          <a:prstGeom prst="rect">
            <a:avLst/>
          </a:prstGeom>
          <a:noFill/>
        </p:spPr>
        <p:txBody>
          <a:bodyPr wrap="none" rtlCol="0">
            <a:spAutoFit/>
          </a:bodyPr>
          <a:lstStyle/>
          <a:p>
            <a:r>
              <a:rPr lang="en-CA" sz="1400" dirty="0">
                <a:solidFill>
                  <a:srgbClr val="0070C0"/>
                </a:solidFill>
              </a:rPr>
              <a:t>+1</a:t>
            </a:r>
            <a:endParaRPr lang="fr-CA" sz="1400" dirty="0">
              <a:solidFill>
                <a:srgbClr val="0070C0"/>
              </a:solidFill>
            </a:endParaRPr>
          </a:p>
        </p:txBody>
      </p:sp>
      <p:sp>
        <p:nvSpPr>
          <p:cNvPr id="73" name="Text Box 148"/>
          <p:cNvSpPr txBox="1">
            <a:spLocks noChangeArrowheads="1"/>
          </p:cNvSpPr>
          <p:nvPr/>
        </p:nvSpPr>
        <p:spPr bwMode="auto">
          <a:xfrm>
            <a:off x="1260703" y="3406477"/>
            <a:ext cx="3048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1200" b="1" i="0">
                <a:solidFill>
                  <a:schemeClr val="accent1"/>
                </a:solidFill>
              </a:rPr>
              <a:t>2</a:t>
            </a:r>
          </a:p>
        </p:txBody>
      </p:sp>
      <p:sp>
        <p:nvSpPr>
          <p:cNvPr id="74" name="Text Box 149"/>
          <p:cNvSpPr txBox="1">
            <a:spLocks noChangeArrowheads="1"/>
          </p:cNvSpPr>
          <p:nvPr/>
        </p:nvSpPr>
        <p:spPr bwMode="auto">
          <a:xfrm>
            <a:off x="1292811" y="3894068"/>
            <a:ext cx="3048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1200" b="1" i="0" dirty="0">
                <a:solidFill>
                  <a:schemeClr val="accent1"/>
                </a:solidFill>
              </a:rPr>
              <a:t>3</a:t>
            </a:r>
          </a:p>
        </p:txBody>
      </p:sp>
      <p:sp>
        <p:nvSpPr>
          <p:cNvPr id="75" name="Text Box 150"/>
          <p:cNvSpPr txBox="1">
            <a:spLocks noChangeArrowheads="1"/>
          </p:cNvSpPr>
          <p:nvPr/>
        </p:nvSpPr>
        <p:spPr bwMode="auto">
          <a:xfrm>
            <a:off x="1262331" y="4435495"/>
            <a:ext cx="3048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1200" b="1" i="0">
                <a:solidFill>
                  <a:schemeClr val="accent1"/>
                </a:solidFill>
              </a:rPr>
              <a:t>4</a:t>
            </a:r>
          </a:p>
        </p:txBody>
      </p:sp>
      <p:sp>
        <p:nvSpPr>
          <p:cNvPr id="76" name="Text Box 151"/>
          <p:cNvSpPr txBox="1">
            <a:spLocks noChangeArrowheads="1"/>
          </p:cNvSpPr>
          <p:nvPr/>
        </p:nvSpPr>
        <p:spPr bwMode="auto">
          <a:xfrm>
            <a:off x="1263959" y="4935194"/>
            <a:ext cx="3048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1200" b="1" i="0" dirty="0">
                <a:solidFill>
                  <a:schemeClr val="accent1"/>
                </a:solidFill>
              </a:rPr>
              <a:t>5</a:t>
            </a:r>
          </a:p>
        </p:txBody>
      </p:sp>
      <p:sp>
        <p:nvSpPr>
          <p:cNvPr id="77" name="Text Box 152"/>
          <p:cNvSpPr txBox="1">
            <a:spLocks noChangeArrowheads="1"/>
          </p:cNvSpPr>
          <p:nvPr/>
        </p:nvSpPr>
        <p:spPr bwMode="auto">
          <a:xfrm>
            <a:off x="1290222" y="5488326"/>
            <a:ext cx="3048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1200" b="1" i="0" dirty="0">
                <a:solidFill>
                  <a:schemeClr val="accent1"/>
                </a:solidFill>
              </a:rPr>
              <a:t>6</a:t>
            </a:r>
          </a:p>
        </p:txBody>
      </p:sp>
      <p:sp>
        <p:nvSpPr>
          <p:cNvPr id="78" name="Text Box 153"/>
          <p:cNvSpPr txBox="1">
            <a:spLocks noChangeArrowheads="1"/>
          </p:cNvSpPr>
          <p:nvPr/>
        </p:nvSpPr>
        <p:spPr bwMode="auto">
          <a:xfrm>
            <a:off x="1309679" y="6043543"/>
            <a:ext cx="3048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1200" b="1" i="0" dirty="0">
                <a:solidFill>
                  <a:schemeClr val="accent1"/>
                </a:solidFill>
              </a:rPr>
              <a:t>7</a:t>
            </a:r>
          </a:p>
        </p:txBody>
      </p:sp>
      <p:graphicFrame>
        <p:nvGraphicFramePr>
          <p:cNvPr id="50" name="Tableau 49"/>
          <p:cNvGraphicFramePr>
            <a:graphicFrameLocks noGrp="1"/>
          </p:cNvGraphicFramePr>
          <p:nvPr>
            <p:extLst>
              <p:ext uri="{D42A27DB-BD31-4B8C-83A1-F6EECF244321}">
                <p14:modId xmlns:p14="http://schemas.microsoft.com/office/powerpoint/2010/main" val="1819020734"/>
              </p:ext>
            </p:extLst>
          </p:nvPr>
        </p:nvGraphicFramePr>
        <p:xfrm>
          <a:off x="879787" y="1531473"/>
          <a:ext cx="6173660" cy="4725189"/>
        </p:xfrm>
        <a:graphic>
          <a:graphicData uri="http://schemas.openxmlformats.org/drawingml/2006/table">
            <a:tbl>
              <a:tblPr firstRow="1" bandRow="1">
                <a:tableStyleId>{5940675A-B579-460E-94D1-54222C63F5DA}</a:tableStyleId>
              </a:tblPr>
              <a:tblGrid>
                <a:gridCol w="617366">
                  <a:extLst>
                    <a:ext uri="{9D8B030D-6E8A-4147-A177-3AD203B41FA5}">
                      <a16:colId xmlns:a16="http://schemas.microsoft.com/office/drawing/2014/main" val="20000"/>
                    </a:ext>
                  </a:extLst>
                </a:gridCol>
                <a:gridCol w="617366">
                  <a:extLst>
                    <a:ext uri="{9D8B030D-6E8A-4147-A177-3AD203B41FA5}">
                      <a16:colId xmlns:a16="http://schemas.microsoft.com/office/drawing/2014/main" val="20001"/>
                    </a:ext>
                  </a:extLst>
                </a:gridCol>
                <a:gridCol w="617366">
                  <a:extLst>
                    <a:ext uri="{9D8B030D-6E8A-4147-A177-3AD203B41FA5}">
                      <a16:colId xmlns:a16="http://schemas.microsoft.com/office/drawing/2014/main" val="20002"/>
                    </a:ext>
                  </a:extLst>
                </a:gridCol>
                <a:gridCol w="617366">
                  <a:extLst>
                    <a:ext uri="{9D8B030D-6E8A-4147-A177-3AD203B41FA5}">
                      <a16:colId xmlns:a16="http://schemas.microsoft.com/office/drawing/2014/main" val="20003"/>
                    </a:ext>
                  </a:extLst>
                </a:gridCol>
                <a:gridCol w="617366">
                  <a:extLst>
                    <a:ext uri="{9D8B030D-6E8A-4147-A177-3AD203B41FA5}">
                      <a16:colId xmlns:a16="http://schemas.microsoft.com/office/drawing/2014/main" val="20004"/>
                    </a:ext>
                  </a:extLst>
                </a:gridCol>
                <a:gridCol w="617366">
                  <a:extLst>
                    <a:ext uri="{9D8B030D-6E8A-4147-A177-3AD203B41FA5}">
                      <a16:colId xmlns:a16="http://schemas.microsoft.com/office/drawing/2014/main" val="20005"/>
                    </a:ext>
                  </a:extLst>
                </a:gridCol>
                <a:gridCol w="617366">
                  <a:extLst>
                    <a:ext uri="{9D8B030D-6E8A-4147-A177-3AD203B41FA5}">
                      <a16:colId xmlns:a16="http://schemas.microsoft.com/office/drawing/2014/main" val="20006"/>
                    </a:ext>
                  </a:extLst>
                </a:gridCol>
                <a:gridCol w="617366">
                  <a:extLst>
                    <a:ext uri="{9D8B030D-6E8A-4147-A177-3AD203B41FA5}">
                      <a16:colId xmlns:a16="http://schemas.microsoft.com/office/drawing/2014/main" val="20007"/>
                    </a:ext>
                  </a:extLst>
                </a:gridCol>
                <a:gridCol w="617366">
                  <a:extLst>
                    <a:ext uri="{9D8B030D-6E8A-4147-A177-3AD203B41FA5}">
                      <a16:colId xmlns:a16="http://schemas.microsoft.com/office/drawing/2014/main" val="20008"/>
                    </a:ext>
                  </a:extLst>
                </a:gridCol>
                <a:gridCol w="617366">
                  <a:extLst>
                    <a:ext uri="{9D8B030D-6E8A-4147-A177-3AD203B41FA5}">
                      <a16:colId xmlns:a16="http://schemas.microsoft.com/office/drawing/2014/main" val="20009"/>
                    </a:ext>
                  </a:extLst>
                </a:gridCol>
              </a:tblGrid>
              <a:tr h="525021">
                <a:tc>
                  <a:txBody>
                    <a:bodyPr/>
                    <a:lstStyle/>
                    <a:p>
                      <a:endParaRPr lang="fr-CA" dirty="0">
                        <a:ln>
                          <a:solidFill>
                            <a:schemeClr val="tx1"/>
                          </a:solidFill>
                        </a:ln>
                      </a:endParaRPr>
                    </a:p>
                  </a:txBody>
                  <a:tcPr/>
                </a:tc>
                <a:tc>
                  <a:txBody>
                    <a:bodyPr/>
                    <a:lstStyle/>
                    <a:p>
                      <a:endParaRPr lang="fr-CA" dirty="0">
                        <a:ln>
                          <a:solidFill>
                            <a:schemeClr val="tx1"/>
                          </a:solidFill>
                        </a:ln>
                      </a:endParaRPr>
                    </a:p>
                  </a:txBody>
                  <a:tcPr/>
                </a:tc>
                <a:tc>
                  <a:txBody>
                    <a:bodyPr/>
                    <a:lstStyle/>
                    <a:p>
                      <a:endParaRPr lang="fr-CA">
                        <a:ln>
                          <a:solidFill>
                            <a:schemeClr val="tx1"/>
                          </a:solidFill>
                        </a:ln>
                      </a:endParaRPr>
                    </a:p>
                  </a:txBody>
                  <a:tcPr/>
                </a:tc>
                <a:tc>
                  <a:txBody>
                    <a:bodyPr/>
                    <a:lstStyle/>
                    <a:p>
                      <a:endParaRPr lang="fr-CA">
                        <a:ln>
                          <a:solidFill>
                            <a:schemeClr val="tx1"/>
                          </a:solidFill>
                        </a:ln>
                      </a:endParaRPr>
                    </a:p>
                  </a:txBody>
                  <a:tcPr/>
                </a:tc>
                <a:tc>
                  <a:txBody>
                    <a:bodyPr/>
                    <a:lstStyle/>
                    <a:p>
                      <a:endParaRPr lang="fr-CA">
                        <a:ln>
                          <a:solidFill>
                            <a:schemeClr val="tx1"/>
                          </a:solidFill>
                        </a:ln>
                      </a:endParaRPr>
                    </a:p>
                  </a:txBody>
                  <a:tcPr/>
                </a:tc>
                <a:tc>
                  <a:txBody>
                    <a:bodyPr/>
                    <a:lstStyle/>
                    <a:p>
                      <a:endParaRPr lang="fr-CA">
                        <a:ln>
                          <a:solidFill>
                            <a:schemeClr val="tx1"/>
                          </a:solidFill>
                        </a:ln>
                      </a:endParaRPr>
                    </a:p>
                  </a:txBody>
                  <a:tcPr/>
                </a:tc>
                <a:tc>
                  <a:txBody>
                    <a:bodyPr/>
                    <a:lstStyle/>
                    <a:p>
                      <a:endParaRPr lang="fr-CA">
                        <a:ln>
                          <a:solidFill>
                            <a:schemeClr val="tx1"/>
                          </a:solidFill>
                        </a:ln>
                      </a:endParaRPr>
                    </a:p>
                  </a:txBody>
                  <a:tcPr/>
                </a:tc>
                <a:tc>
                  <a:txBody>
                    <a:bodyPr/>
                    <a:lstStyle/>
                    <a:p>
                      <a:endParaRPr lang="fr-CA">
                        <a:ln>
                          <a:solidFill>
                            <a:schemeClr val="tx1"/>
                          </a:solidFill>
                        </a:ln>
                      </a:endParaRPr>
                    </a:p>
                  </a:txBody>
                  <a:tcPr/>
                </a:tc>
                <a:tc>
                  <a:txBody>
                    <a:bodyPr/>
                    <a:lstStyle/>
                    <a:p>
                      <a:endParaRPr lang="fr-CA" dirty="0">
                        <a:ln>
                          <a:solidFill>
                            <a:schemeClr val="tx1"/>
                          </a:solidFill>
                        </a:ln>
                      </a:endParaRPr>
                    </a:p>
                  </a:txBody>
                  <a:tcPr/>
                </a:tc>
                <a:tc>
                  <a:txBody>
                    <a:bodyPr/>
                    <a:lstStyle/>
                    <a:p>
                      <a:endParaRPr lang="fr-CA" dirty="0">
                        <a:ln>
                          <a:solidFill>
                            <a:schemeClr val="tx1"/>
                          </a:solidFill>
                        </a:ln>
                      </a:endParaRPr>
                    </a:p>
                  </a:txBody>
                  <a:tcPr/>
                </a:tc>
                <a:extLst>
                  <a:ext uri="{0D108BD9-81ED-4DB2-BD59-A6C34878D82A}">
                    <a16:rowId xmlns:a16="http://schemas.microsoft.com/office/drawing/2014/main" val="10000"/>
                  </a:ext>
                </a:extLst>
              </a:tr>
              <a:tr h="525021">
                <a:tc>
                  <a:txBody>
                    <a:bodyPr/>
                    <a:lstStyle/>
                    <a:p>
                      <a:endParaRPr lang="fr-CA">
                        <a:ln>
                          <a:solidFill>
                            <a:schemeClr val="tx1"/>
                          </a:solidFill>
                        </a:ln>
                      </a:endParaRPr>
                    </a:p>
                  </a:txBody>
                  <a:tcPr/>
                </a:tc>
                <a:tc>
                  <a:txBody>
                    <a:bodyPr/>
                    <a:lstStyle/>
                    <a:p>
                      <a:endParaRPr lang="fr-CA" dirty="0">
                        <a:ln>
                          <a:solidFill>
                            <a:schemeClr val="tx1"/>
                          </a:solidFill>
                        </a:ln>
                      </a:endParaRPr>
                    </a:p>
                  </a:txBody>
                  <a:tcPr/>
                </a:tc>
                <a:tc>
                  <a:txBody>
                    <a:bodyPr/>
                    <a:lstStyle/>
                    <a:p>
                      <a:r>
                        <a:rPr lang="en-CA" dirty="0">
                          <a:ln>
                            <a:solidFill>
                              <a:schemeClr val="tx1"/>
                            </a:solidFill>
                          </a:ln>
                        </a:rPr>
                        <a:t>      </a:t>
                      </a:r>
                      <a:endParaRPr lang="fr-CA" dirty="0">
                        <a:ln>
                          <a:solidFill>
                            <a:schemeClr val="tx1"/>
                          </a:solidFill>
                        </a:ln>
                      </a:endParaRPr>
                    </a:p>
                  </a:txBody>
                  <a:tcPr/>
                </a:tc>
                <a:tc>
                  <a:txBody>
                    <a:bodyPr/>
                    <a:lstStyle/>
                    <a:p>
                      <a:endParaRPr lang="fr-CA" dirty="0">
                        <a:ln>
                          <a:solidFill>
                            <a:schemeClr val="tx1"/>
                          </a:solidFill>
                        </a:ln>
                      </a:endParaRPr>
                    </a:p>
                  </a:txBody>
                  <a:tcPr/>
                </a:tc>
                <a:tc>
                  <a:txBody>
                    <a:bodyPr/>
                    <a:lstStyle/>
                    <a:p>
                      <a:endParaRPr lang="fr-CA">
                        <a:ln>
                          <a:solidFill>
                            <a:schemeClr val="tx1"/>
                          </a:solidFill>
                        </a:ln>
                      </a:endParaRPr>
                    </a:p>
                  </a:txBody>
                  <a:tcPr/>
                </a:tc>
                <a:tc>
                  <a:txBody>
                    <a:bodyPr/>
                    <a:lstStyle/>
                    <a:p>
                      <a:endParaRPr lang="fr-CA">
                        <a:ln>
                          <a:solidFill>
                            <a:schemeClr val="tx1"/>
                          </a:solidFill>
                        </a:ln>
                      </a:endParaRPr>
                    </a:p>
                  </a:txBody>
                  <a:tcPr/>
                </a:tc>
                <a:tc>
                  <a:txBody>
                    <a:bodyPr/>
                    <a:lstStyle/>
                    <a:p>
                      <a:endParaRPr lang="fr-CA">
                        <a:ln>
                          <a:solidFill>
                            <a:schemeClr val="tx1"/>
                          </a:solidFill>
                        </a:ln>
                      </a:endParaRPr>
                    </a:p>
                  </a:txBody>
                  <a:tcPr/>
                </a:tc>
                <a:tc>
                  <a:txBody>
                    <a:bodyPr/>
                    <a:lstStyle/>
                    <a:p>
                      <a:endParaRPr lang="fr-CA">
                        <a:ln>
                          <a:solidFill>
                            <a:schemeClr val="tx1"/>
                          </a:solidFill>
                        </a:ln>
                      </a:endParaRPr>
                    </a:p>
                  </a:txBody>
                  <a:tcPr/>
                </a:tc>
                <a:tc>
                  <a:txBody>
                    <a:bodyPr/>
                    <a:lstStyle/>
                    <a:p>
                      <a:endParaRPr lang="fr-CA">
                        <a:ln>
                          <a:solidFill>
                            <a:schemeClr val="tx1"/>
                          </a:solidFill>
                        </a:ln>
                      </a:endParaRPr>
                    </a:p>
                  </a:txBody>
                  <a:tcPr/>
                </a:tc>
                <a:tc>
                  <a:txBody>
                    <a:bodyPr/>
                    <a:lstStyle/>
                    <a:p>
                      <a:endParaRPr lang="fr-CA" dirty="0">
                        <a:ln>
                          <a:solidFill>
                            <a:schemeClr val="tx1"/>
                          </a:solidFill>
                        </a:ln>
                      </a:endParaRPr>
                    </a:p>
                  </a:txBody>
                  <a:tcPr/>
                </a:tc>
                <a:extLst>
                  <a:ext uri="{0D108BD9-81ED-4DB2-BD59-A6C34878D82A}">
                    <a16:rowId xmlns:a16="http://schemas.microsoft.com/office/drawing/2014/main" val="10001"/>
                  </a:ext>
                </a:extLst>
              </a:tr>
              <a:tr h="525021">
                <a:tc>
                  <a:txBody>
                    <a:bodyPr/>
                    <a:lstStyle/>
                    <a:p>
                      <a:endParaRPr lang="fr-CA">
                        <a:ln>
                          <a:solidFill>
                            <a:schemeClr val="tx1"/>
                          </a:solidFill>
                        </a:ln>
                      </a:endParaRPr>
                    </a:p>
                  </a:txBody>
                  <a:tcPr/>
                </a:tc>
                <a:tc>
                  <a:txBody>
                    <a:bodyPr/>
                    <a:lstStyle/>
                    <a:p>
                      <a:endParaRPr lang="fr-CA" dirty="0">
                        <a:ln>
                          <a:solidFill>
                            <a:schemeClr val="tx1"/>
                          </a:solidFill>
                        </a:ln>
                      </a:endParaRPr>
                    </a:p>
                  </a:txBody>
                  <a:tcPr/>
                </a:tc>
                <a:tc>
                  <a:txBody>
                    <a:bodyPr/>
                    <a:lstStyle/>
                    <a:p>
                      <a:endParaRPr lang="fr-CA" dirty="0">
                        <a:ln>
                          <a:solidFill>
                            <a:schemeClr val="tx1"/>
                          </a:solidFill>
                        </a:ln>
                      </a:endParaRPr>
                    </a:p>
                  </a:txBody>
                  <a:tcPr/>
                </a:tc>
                <a:tc>
                  <a:txBody>
                    <a:bodyPr/>
                    <a:lstStyle/>
                    <a:p>
                      <a:r>
                        <a:rPr lang="en-CA" dirty="0">
                          <a:ln>
                            <a:solidFill>
                              <a:schemeClr val="tx1"/>
                            </a:solidFill>
                          </a:ln>
                        </a:rPr>
                        <a:t>      </a:t>
                      </a:r>
                      <a:endParaRPr lang="fr-CA" dirty="0">
                        <a:ln>
                          <a:solidFill>
                            <a:schemeClr val="tx1"/>
                          </a:solidFill>
                        </a:ln>
                      </a:endParaRPr>
                    </a:p>
                  </a:txBody>
                  <a:tcPr/>
                </a:tc>
                <a:tc>
                  <a:txBody>
                    <a:bodyPr/>
                    <a:lstStyle/>
                    <a:p>
                      <a:endParaRPr lang="fr-CA">
                        <a:ln>
                          <a:solidFill>
                            <a:schemeClr val="tx1"/>
                          </a:solidFill>
                        </a:ln>
                      </a:endParaRPr>
                    </a:p>
                  </a:txBody>
                  <a:tcPr/>
                </a:tc>
                <a:tc>
                  <a:txBody>
                    <a:bodyPr/>
                    <a:lstStyle/>
                    <a:p>
                      <a:endParaRPr lang="fr-CA">
                        <a:ln>
                          <a:solidFill>
                            <a:schemeClr val="tx1"/>
                          </a:solidFill>
                        </a:ln>
                      </a:endParaRPr>
                    </a:p>
                  </a:txBody>
                  <a:tcPr/>
                </a:tc>
                <a:tc>
                  <a:txBody>
                    <a:bodyPr/>
                    <a:lstStyle/>
                    <a:p>
                      <a:endParaRPr lang="fr-CA" dirty="0">
                        <a:ln>
                          <a:solidFill>
                            <a:schemeClr val="tx1"/>
                          </a:solidFill>
                        </a:ln>
                      </a:endParaRPr>
                    </a:p>
                  </a:txBody>
                  <a:tcPr/>
                </a:tc>
                <a:tc>
                  <a:txBody>
                    <a:bodyPr/>
                    <a:lstStyle/>
                    <a:p>
                      <a:endParaRPr lang="fr-CA">
                        <a:ln>
                          <a:solidFill>
                            <a:schemeClr val="tx1"/>
                          </a:solidFill>
                        </a:ln>
                      </a:endParaRPr>
                    </a:p>
                  </a:txBody>
                  <a:tcPr/>
                </a:tc>
                <a:tc>
                  <a:txBody>
                    <a:bodyPr/>
                    <a:lstStyle/>
                    <a:p>
                      <a:endParaRPr lang="fr-CA">
                        <a:ln>
                          <a:solidFill>
                            <a:schemeClr val="tx1"/>
                          </a:solidFill>
                        </a:ln>
                      </a:endParaRPr>
                    </a:p>
                  </a:txBody>
                  <a:tcPr/>
                </a:tc>
                <a:tc>
                  <a:txBody>
                    <a:bodyPr/>
                    <a:lstStyle/>
                    <a:p>
                      <a:endParaRPr lang="fr-CA">
                        <a:ln>
                          <a:solidFill>
                            <a:schemeClr val="tx1"/>
                          </a:solidFill>
                        </a:ln>
                      </a:endParaRPr>
                    </a:p>
                  </a:txBody>
                  <a:tcPr/>
                </a:tc>
                <a:extLst>
                  <a:ext uri="{0D108BD9-81ED-4DB2-BD59-A6C34878D82A}">
                    <a16:rowId xmlns:a16="http://schemas.microsoft.com/office/drawing/2014/main" val="10002"/>
                  </a:ext>
                </a:extLst>
              </a:tr>
              <a:tr h="525021">
                <a:tc>
                  <a:txBody>
                    <a:bodyPr/>
                    <a:lstStyle/>
                    <a:p>
                      <a:endParaRPr lang="fr-CA">
                        <a:ln>
                          <a:solidFill>
                            <a:schemeClr val="tx1"/>
                          </a:solidFill>
                        </a:ln>
                      </a:endParaRPr>
                    </a:p>
                  </a:txBody>
                  <a:tcPr/>
                </a:tc>
                <a:tc>
                  <a:txBody>
                    <a:bodyPr/>
                    <a:lstStyle/>
                    <a:p>
                      <a:endParaRPr lang="fr-CA">
                        <a:ln>
                          <a:solidFill>
                            <a:schemeClr val="tx1"/>
                          </a:solidFill>
                        </a:ln>
                      </a:endParaRPr>
                    </a:p>
                  </a:txBody>
                  <a:tcPr/>
                </a:tc>
                <a:tc>
                  <a:txBody>
                    <a:bodyPr/>
                    <a:lstStyle/>
                    <a:p>
                      <a:endParaRPr lang="fr-CA" dirty="0">
                        <a:ln>
                          <a:solidFill>
                            <a:schemeClr val="tx1"/>
                          </a:solidFill>
                        </a:ln>
                      </a:endParaRPr>
                    </a:p>
                  </a:txBody>
                  <a:tcPr/>
                </a:tc>
                <a:tc>
                  <a:txBody>
                    <a:bodyPr/>
                    <a:lstStyle/>
                    <a:p>
                      <a:r>
                        <a:rPr lang="en-CA" dirty="0">
                          <a:ln>
                            <a:solidFill>
                              <a:schemeClr val="tx1"/>
                            </a:solidFill>
                          </a:ln>
                        </a:rPr>
                        <a:t>      </a:t>
                      </a:r>
                      <a:endParaRPr lang="fr-CA" dirty="0">
                        <a:ln>
                          <a:solidFill>
                            <a:schemeClr val="tx1"/>
                          </a:solidFill>
                        </a:ln>
                      </a:endParaRPr>
                    </a:p>
                  </a:txBody>
                  <a:tcPr/>
                </a:tc>
                <a:tc>
                  <a:txBody>
                    <a:bodyPr/>
                    <a:lstStyle/>
                    <a:p>
                      <a:endParaRPr lang="fr-CA" dirty="0">
                        <a:ln>
                          <a:solidFill>
                            <a:schemeClr val="tx1"/>
                          </a:solidFill>
                        </a:ln>
                      </a:endParaRPr>
                    </a:p>
                  </a:txBody>
                  <a:tcPr/>
                </a:tc>
                <a:tc>
                  <a:txBody>
                    <a:bodyPr/>
                    <a:lstStyle/>
                    <a:p>
                      <a:endParaRPr lang="fr-CA">
                        <a:ln>
                          <a:solidFill>
                            <a:schemeClr val="tx1"/>
                          </a:solidFill>
                        </a:ln>
                      </a:endParaRPr>
                    </a:p>
                  </a:txBody>
                  <a:tcPr/>
                </a:tc>
                <a:tc>
                  <a:txBody>
                    <a:bodyPr/>
                    <a:lstStyle/>
                    <a:p>
                      <a:endParaRPr lang="fr-CA">
                        <a:ln>
                          <a:solidFill>
                            <a:schemeClr val="tx1"/>
                          </a:solidFill>
                        </a:ln>
                      </a:endParaRPr>
                    </a:p>
                  </a:txBody>
                  <a:tcPr/>
                </a:tc>
                <a:tc>
                  <a:txBody>
                    <a:bodyPr/>
                    <a:lstStyle/>
                    <a:p>
                      <a:endParaRPr lang="fr-CA">
                        <a:ln>
                          <a:solidFill>
                            <a:schemeClr val="tx1"/>
                          </a:solidFill>
                        </a:ln>
                      </a:endParaRPr>
                    </a:p>
                  </a:txBody>
                  <a:tcPr/>
                </a:tc>
                <a:tc>
                  <a:txBody>
                    <a:bodyPr/>
                    <a:lstStyle/>
                    <a:p>
                      <a:endParaRPr lang="fr-CA">
                        <a:ln>
                          <a:solidFill>
                            <a:schemeClr val="tx1"/>
                          </a:solidFill>
                        </a:ln>
                      </a:endParaRPr>
                    </a:p>
                  </a:txBody>
                  <a:tcPr/>
                </a:tc>
                <a:tc>
                  <a:txBody>
                    <a:bodyPr/>
                    <a:lstStyle/>
                    <a:p>
                      <a:endParaRPr lang="fr-CA">
                        <a:ln>
                          <a:solidFill>
                            <a:schemeClr val="tx1"/>
                          </a:solidFill>
                        </a:ln>
                      </a:endParaRPr>
                    </a:p>
                  </a:txBody>
                  <a:tcPr/>
                </a:tc>
                <a:extLst>
                  <a:ext uri="{0D108BD9-81ED-4DB2-BD59-A6C34878D82A}">
                    <a16:rowId xmlns:a16="http://schemas.microsoft.com/office/drawing/2014/main" val="10003"/>
                  </a:ext>
                </a:extLst>
              </a:tr>
              <a:tr h="525021">
                <a:tc>
                  <a:txBody>
                    <a:bodyPr/>
                    <a:lstStyle/>
                    <a:p>
                      <a:endParaRPr lang="fr-CA" dirty="0">
                        <a:ln>
                          <a:solidFill>
                            <a:schemeClr val="tx1"/>
                          </a:solidFill>
                        </a:ln>
                      </a:endParaRPr>
                    </a:p>
                  </a:txBody>
                  <a:tcPr/>
                </a:tc>
                <a:tc>
                  <a:txBody>
                    <a:bodyPr/>
                    <a:lstStyle/>
                    <a:p>
                      <a:endParaRPr lang="fr-CA" dirty="0">
                        <a:ln>
                          <a:solidFill>
                            <a:schemeClr val="tx1"/>
                          </a:solidFill>
                        </a:ln>
                      </a:endParaRPr>
                    </a:p>
                  </a:txBody>
                  <a:tcPr/>
                </a:tc>
                <a:tc>
                  <a:txBody>
                    <a:bodyPr/>
                    <a:lstStyle/>
                    <a:p>
                      <a:endParaRPr lang="fr-CA" dirty="0">
                        <a:ln>
                          <a:solidFill>
                            <a:schemeClr val="tx1"/>
                          </a:solidFill>
                        </a:ln>
                      </a:endParaRPr>
                    </a:p>
                  </a:txBody>
                  <a:tcPr/>
                </a:tc>
                <a:tc>
                  <a:txBody>
                    <a:bodyPr/>
                    <a:lstStyle/>
                    <a:p>
                      <a:endParaRPr lang="fr-CA">
                        <a:ln>
                          <a:solidFill>
                            <a:schemeClr val="tx1"/>
                          </a:solidFill>
                        </a:ln>
                      </a:endParaRPr>
                    </a:p>
                  </a:txBody>
                  <a:tcPr/>
                </a:tc>
                <a:tc>
                  <a:txBody>
                    <a:bodyPr/>
                    <a:lstStyle/>
                    <a:p>
                      <a:r>
                        <a:rPr lang="en-CA" dirty="0">
                          <a:ln>
                            <a:solidFill>
                              <a:schemeClr val="tx1"/>
                            </a:solidFill>
                          </a:ln>
                        </a:rPr>
                        <a:t>     </a:t>
                      </a:r>
                      <a:endParaRPr lang="fr-CA" dirty="0">
                        <a:ln>
                          <a:solidFill>
                            <a:schemeClr val="tx1"/>
                          </a:solidFill>
                        </a:ln>
                      </a:endParaRPr>
                    </a:p>
                  </a:txBody>
                  <a:tcPr/>
                </a:tc>
                <a:tc>
                  <a:txBody>
                    <a:bodyPr/>
                    <a:lstStyle/>
                    <a:p>
                      <a:endParaRPr lang="fr-CA" dirty="0">
                        <a:ln>
                          <a:solidFill>
                            <a:schemeClr val="tx1"/>
                          </a:solidFill>
                        </a:ln>
                      </a:endParaRPr>
                    </a:p>
                  </a:txBody>
                  <a:tcPr/>
                </a:tc>
                <a:tc>
                  <a:txBody>
                    <a:bodyPr/>
                    <a:lstStyle/>
                    <a:p>
                      <a:endParaRPr lang="fr-CA" dirty="0">
                        <a:ln>
                          <a:solidFill>
                            <a:schemeClr val="tx1"/>
                          </a:solidFill>
                        </a:ln>
                      </a:endParaRPr>
                    </a:p>
                  </a:txBody>
                  <a:tcPr/>
                </a:tc>
                <a:tc>
                  <a:txBody>
                    <a:bodyPr/>
                    <a:lstStyle/>
                    <a:p>
                      <a:endParaRPr lang="fr-CA" dirty="0">
                        <a:ln>
                          <a:solidFill>
                            <a:schemeClr val="tx1"/>
                          </a:solidFill>
                        </a:ln>
                      </a:endParaRPr>
                    </a:p>
                  </a:txBody>
                  <a:tcPr/>
                </a:tc>
                <a:tc>
                  <a:txBody>
                    <a:bodyPr/>
                    <a:lstStyle/>
                    <a:p>
                      <a:endParaRPr lang="fr-CA">
                        <a:ln>
                          <a:solidFill>
                            <a:schemeClr val="tx1"/>
                          </a:solidFill>
                        </a:ln>
                      </a:endParaRPr>
                    </a:p>
                  </a:txBody>
                  <a:tcPr/>
                </a:tc>
                <a:tc>
                  <a:txBody>
                    <a:bodyPr/>
                    <a:lstStyle/>
                    <a:p>
                      <a:endParaRPr lang="fr-CA">
                        <a:ln>
                          <a:solidFill>
                            <a:schemeClr val="tx1"/>
                          </a:solidFill>
                        </a:ln>
                      </a:endParaRPr>
                    </a:p>
                  </a:txBody>
                  <a:tcPr/>
                </a:tc>
                <a:extLst>
                  <a:ext uri="{0D108BD9-81ED-4DB2-BD59-A6C34878D82A}">
                    <a16:rowId xmlns:a16="http://schemas.microsoft.com/office/drawing/2014/main" val="10004"/>
                  </a:ext>
                </a:extLst>
              </a:tr>
              <a:tr h="525021">
                <a:tc>
                  <a:txBody>
                    <a:bodyPr/>
                    <a:lstStyle/>
                    <a:p>
                      <a:endParaRPr lang="fr-CA">
                        <a:ln>
                          <a:solidFill>
                            <a:schemeClr val="tx1"/>
                          </a:solidFill>
                        </a:ln>
                      </a:endParaRPr>
                    </a:p>
                  </a:txBody>
                  <a:tcPr/>
                </a:tc>
                <a:tc>
                  <a:txBody>
                    <a:bodyPr/>
                    <a:lstStyle/>
                    <a:p>
                      <a:endParaRPr lang="fr-CA">
                        <a:ln>
                          <a:solidFill>
                            <a:schemeClr val="tx1"/>
                          </a:solidFill>
                        </a:ln>
                      </a:endParaRPr>
                    </a:p>
                  </a:txBody>
                  <a:tcPr/>
                </a:tc>
                <a:tc>
                  <a:txBody>
                    <a:bodyPr/>
                    <a:lstStyle/>
                    <a:p>
                      <a:endParaRPr lang="fr-CA">
                        <a:ln>
                          <a:solidFill>
                            <a:schemeClr val="tx1"/>
                          </a:solidFill>
                        </a:ln>
                      </a:endParaRPr>
                    </a:p>
                  </a:txBody>
                  <a:tcPr/>
                </a:tc>
                <a:tc>
                  <a:txBody>
                    <a:bodyPr/>
                    <a:lstStyle/>
                    <a:p>
                      <a:endParaRPr lang="fr-CA">
                        <a:ln>
                          <a:solidFill>
                            <a:schemeClr val="tx1"/>
                          </a:solidFill>
                        </a:ln>
                      </a:endParaRPr>
                    </a:p>
                  </a:txBody>
                  <a:tcPr/>
                </a:tc>
                <a:tc>
                  <a:txBody>
                    <a:bodyPr/>
                    <a:lstStyle/>
                    <a:p>
                      <a:r>
                        <a:rPr lang="en-CA" dirty="0">
                          <a:ln>
                            <a:solidFill>
                              <a:schemeClr val="tx1"/>
                            </a:solidFill>
                          </a:ln>
                        </a:rPr>
                        <a:t>     </a:t>
                      </a:r>
                      <a:endParaRPr lang="fr-CA" dirty="0">
                        <a:ln>
                          <a:solidFill>
                            <a:schemeClr val="tx1"/>
                          </a:solidFill>
                        </a:ln>
                      </a:endParaRPr>
                    </a:p>
                  </a:txBody>
                  <a:tcPr/>
                </a:tc>
                <a:tc>
                  <a:txBody>
                    <a:bodyPr/>
                    <a:lstStyle/>
                    <a:p>
                      <a:endParaRPr lang="fr-CA" dirty="0">
                        <a:ln>
                          <a:solidFill>
                            <a:schemeClr val="tx1"/>
                          </a:solidFill>
                        </a:ln>
                      </a:endParaRPr>
                    </a:p>
                  </a:txBody>
                  <a:tcPr/>
                </a:tc>
                <a:tc>
                  <a:txBody>
                    <a:bodyPr/>
                    <a:lstStyle/>
                    <a:p>
                      <a:endParaRPr lang="fr-CA" dirty="0">
                        <a:ln>
                          <a:solidFill>
                            <a:schemeClr val="tx1"/>
                          </a:solidFill>
                        </a:ln>
                      </a:endParaRPr>
                    </a:p>
                  </a:txBody>
                  <a:tcPr/>
                </a:tc>
                <a:tc>
                  <a:txBody>
                    <a:bodyPr/>
                    <a:lstStyle/>
                    <a:p>
                      <a:endParaRPr lang="fr-CA" dirty="0">
                        <a:ln>
                          <a:solidFill>
                            <a:schemeClr val="tx1"/>
                          </a:solidFill>
                        </a:ln>
                      </a:endParaRPr>
                    </a:p>
                  </a:txBody>
                  <a:tcPr/>
                </a:tc>
                <a:tc>
                  <a:txBody>
                    <a:bodyPr/>
                    <a:lstStyle/>
                    <a:p>
                      <a:endParaRPr lang="fr-CA" dirty="0">
                        <a:ln>
                          <a:solidFill>
                            <a:schemeClr val="tx1"/>
                          </a:solidFill>
                        </a:ln>
                      </a:endParaRPr>
                    </a:p>
                  </a:txBody>
                  <a:tcPr/>
                </a:tc>
                <a:tc>
                  <a:txBody>
                    <a:bodyPr/>
                    <a:lstStyle/>
                    <a:p>
                      <a:endParaRPr lang="fr-CA">
                        <a:ln>
                          <a:solidFill>
                            <a:schemeClr val="tx1"/>
                          </a:solidFill>
                        </a:ln>
                      </a:endParaRPr>
                    </a:p>
                  </a:txBody>
                  <a:tcPr/>
                </a:tc>
                <a:extLst>
                  <a:ext uri="{0D108BD9-81ED-4DB2-BD59-A6C34878D82A}">
                    <a16:rowId xmlns:a16="http://schemas.microsoft.com/office/drawing/2014/main" val="10005"/>
                  </a:ext>
                </a:extLst>
              </a:tr>
              <a:tr h="525021">
                <a:tc>
                  <a:txBody>
                    <a:bodyPr/>
                    <a:lstStyle/>
                    <a:p>
                      <a:endParaRPr lang="fr-CA">
                        <a:ln>
                          <a:solidFill>
                            <a:schemeClr val="tx1"/>
                          </a:solidFill>
                        </a:ln>
                      </a:endParaRPr>
                    </a:p>
                  </a:txBody>
                  <a:tcPr/>
                </a:tc>
                <a:tc>
                  <a:txBody>
                    <a:bodyPr/>
                    <a:lstStyle/>
                    <a:p>
                      <a:endParaRPr lang="fr-CA">
                        <a:ln>
                          <a:solidFill>
                            <a:schemeClr val="tx1"/>
                          </a:solidFill>
                        </a:ln>
                      </a:endParaRPr>
                    </a:p>
                  </a:txBody>
                  <a:tcPr/>
                </a:tc>
                <a:tc>
                  <a:txBody>
                    <a:bodyPr/>
                    <a:lstStyle/>
                    <a:p>
                      <a:endParaRPr lang="fr-CA" dirty="0">
                        <a:ln>
                          <a:solidFill>
                            <a:schemeClr val="tx1"/>
                          </a:solidFill>
                        </a:ln>
                      </a:endParaRPr>
                    </a:p>
                  </a:txBody>
                  <a:tcPr/>
                </a:tc>
                <a:tc>
                  <a:txBody>
                    <a:bodyPr/>
                    <a:lstStyle/>
                    <a:p>
                      <a:endParaRPr lang="fr-CA">
                        <a:ln>
                          <a:solidFill>
                            <a:schemeClr val="tx1"/>
                          </a:solidFill>
                        </a:ln>
                      </a:endParaRPr>
                    </a:p>
                  </a:txBody>
                  <a:tcPr/>
                </a:tc>
                <a:tc>
                  <a:txBody>
                    <a:bodyPr/>
                    <a:lstStyle/>
                    <a:p>
                      <a:endParaRPr lang="fr-CA">
                        <a:ln>
                          <a:solidFill>
                            <a:schemeClr val="tx1"/>
                          </a:solidFill>
                        </a:ln>
                      </a:endParaRPr>
                    </a:p>
                  </a:txBody>
                  <a:tcPr/>
                </a:tc>
                <a:tc>
                  <a:txBody>
                    <a:bodyPr/>
                    <a:lstStyle/>
                    <a:p>
                      <a:r>
                        <a:rPr lang="en-CA" dirty="0">
                          <a:ln>
                            <a:solidFill>
                              <a:schemeClr val="tx1"/>
                            </a:solidFill>
                          </a:ln>
                        </a:rPr>
                        <a:t>    </a:t>
                      </a:r>
                      <a:endParaRPr lang="fr-CA" dirty="0">
                        <a:ln>
                          <a:solidFill>
                            <a:schemeClr val="tx1"/>
                          </a:solidFill>
                        </a:ln>
                      </a:endParaRPr>
                    </a:p>
                  </a:txBody>
                  <a:tcPr/>
                </a:tc>
                <a:tc>
                  <a:txBody>
                    <a:bodyPr/>
                    <a:lstStyle/>
                    <a:p>
                      <a:r>
                        <a:rPr lang="en-CA" dirty="0">
                          <a:ln>
                            <a:solidFill>
                              <a:schemeClr val="tx1"/>
                            </a:solidFill>
                          </a:ln>
                        </a:rPr>
                        <a:t>  </a:t>
                      </a:r>
                      <a:endParaRPr lang="fr-CA" dirty="0">
                        <a:ln>
                          <a:solidFill>
                            <a:schemeClr val="tx1"/>
                          </a:solidFill>
                        </a:ln>
                      </a:endParaRPr>
                    </a:p>
                  </a:txBody>
                  <a:tcPr/>
                </a:tc>
                <a:tc>
                  <a:txBody>
                    <a:bodyPr/>
                    <a:lstStyle/>
                    <a:p>
                      <a:endParaRPr lang="fr-CA" dirty="0">
                        <a:ln>
                          <a:solidFill>
                            <a:schemeClr val="tx1"/>
                          </a:solidFill>
                        </a:ln>
                      </a:endParaRPr>
                    </a:p>
                  </a:txBody>
                  <a:tcPr/>
                </a:tc>
                <a:tc>
                  <a:txBody>
                    <a:bodyPr/>
                    <a:lstStyle/>
                    <a:p>
                      <a:endParaRPr lang="fr-CA">
                        <a:ln>
                          <a:solidFill>
                            <a:schemeClr val="tx1"/>
                          </a:solidFill>
                        </a:ln>
                      </a:endParaRPr>
                    </a:p>
                  </a:txBody>
                  <a:tcPr/>
                </a:tc>
                <a:tc>
                  <a:txBody>
                    <a:bodyPr/>
                    <a:lstStyle/>
                    <a:p>
                      <a:endParaRPr lang="fr-CA">
                        <a:ln>
                          <a:solidFill>
                            <a:schemeClr val="tx1"/>
                          </a:solidFill>
                        </a:ln>
                      </a:endParaRPr>
                    </a:p>
                  </a:txBody>
                  <a:tcPr/>
                </a:tc>
                <a:extLst>
                  <a:ext uri="{0D108BD9-81ED-4DB2-BD59-A6C34878D82A}">
                    <a16:rowId xmlns:a16="http://schemas.microsoft.com/office/drawing/2014/main" val="10006"/>
                  </a:ext>
                </a:extLst>
              </a:tr>
              <a:tr h="525021">
                <a:tc>
                  <a:txBody>
                    <a:bodyPr/>
                    <a:lstStyle/>
                    <a:p>
                      <a:endParaRPr lang="fr-CA">
                        <a:ln>
                          <a:solidFill>
                            <a:schemeClr val="tx1"/>
                          </a:solidFill>
                        </a:ln>
                      </a:endParaRPr>
                    </a:p>
                  </a:txBody>
                  <a:tcPr/>
                </a:tc>
                <a:tc>
                  <a:txBody>
                    <a:bodyPr/>
                    <a:lstStyle/>
                    <a:p>
                      <a:endParaRPr lang="fr-CA">
                        <a:ln>
                          <a:solidFill>
                            <a:schemeClr val="tx1"/>
                          </a:solidFill>
                        </a:ln>
                      </a:endParaRPr>
                    </a:p>
                  </a:txBody>
                  <a:tcPr/>
                </a:tc>
                <a:tc>
                  <a:txBody>
                    <a:bodyPr/>
                    <a:lstStyle/>
                    <a:p>
                      <a:endParaRPr lang="fr-CA">
                        <a:ln>
                          <a:solidFill>
                            <a:schemeClr val="tx1"/>
                          </a:solidFill>
                        </a:ln>
                      </a:endParaRPr>
                    </a:p>
                  </a:txBody>
                  <a:tcPr/>
                </a:tc>
                <a:tc>
                  <a:txBody>
                    <a:bodyPr/>
                    <a:lstStyle/>
                    <a:p>
                      <a:endParaRPr lang="fr-CA">
                        <a:ln>
                          <a:solidFill>
                            <a:schemeClr val="tx1"/>
                          </a:solidFill>
                        </a:ln>
                      </a:endParaRPr>
                    </a:p>
                  </a:txBody>
                  <a:tcPr/>
                </a:tc>
                <a:tc>
                  <a:txBody>
                    <a:bodyPr/>
                    <a:lstStyle/>
                    <a:p>
                      <a:endParaRPr lang="fr-CA">
                        <a:ln>
                          <a:solidFill>
                            <a:schemeClr val="tx1"/>
                          </a:solidFill>
                        </a:ln>
                      </a:endParaRPr>
                    </a:p>
                  </a:txBody>
                  <a:tcPr/>
                </a:tc>
                <a:tc>
                  <a:txBody>
                    <a:bodyPr/>
                    <a:lstStyle/>
                    <a:p>
                      <a:endParaRPr lang="fr-CA">
                        <a:ln>
                          <a:solidFill>
                            <a:schemeClr val="tx1"/>
                          </a:solidFill>
                        </a:ln>
                      </a:endParaRPr>
                    </a:p>
                  </a:txBody>
                  <a:tcPr/>
                </a:tc>
                <a:tc>
                  <a:txBody>
                    <a:bodyPr/>
                    <a:lstStyle/>
                    <a:p>
                      <a:endParaRPr lang="fr-CA">
                        <a:ln>
                          <a:solidFill>
                            <a:schemeClr val="tx1"/>
                          </a:solidFill>
                        </a:ln>
                      </a:endParaRPr>
                    </a:p>
                  </a:txBody>
                  <a:tcPr/>
                </a:tc>
                <a:tc>
                  <a:txBody>
                    <a:bodyPr/>
                    <a:lstStyle/>
                    <a:p>
                      <a:r>
                        <a:rPr lang="en-CA" dirty="0">
                          <a:ln>
                            <a:solidFill>
                              <a:schemeClr val="tx1"/>
                            </a:solidFill>
                          </a:ln>
                        </a:rPr>
                        <a:t>     </a:t>
                      </a:r>
                      <a:endParaRPr lang="fr-CA" dirty="0">
                        <a:ln>
                          <a:solidFill>
                            <a:schemeClr val="tx1"/>
                          </a:solidFill>
                        </a:ln>
                      </a:endParaRPr>
                    </a:p>
                  </a:txBody>
                  <a:tcPr/>
                </a:tc>
                <a:tc>
                  <a:txBody>
                    <a:bodyPr/>
                    <a:lstStyle/>
                    <a:p>
                      <a:r>
                        <a:rPr lang="en-CA" dirty="0">
                          <a:ln>
                            <a:solidFill>
                              <a:schemeClr val="tx1"/>
                            </a:solidFill>
                          </a:ln>
                        </a:rPr>
                        <a:t>  </a:t>
                      </a:r>
                      <a:endParaRPr lang="fr-CA" dirty="0">
                        <a:ln>
                          <a:solidFill>
                            <a:schemeClr val="tx1"/>
                          </a:solidFill>
                        </a:ln>
                      </a:endParaRPr>
                    </a:p>
                  </a:txBody>
                  <a:tcPr/>
                </a:tc>
                <a:tc>
                  <a:txBody>
                    <a:bodyPr/>
                    <a:lstStyle/>
                    <a:p>
                      <a:endParaRPr lang="fr-CA" dirty="0">
                        <a:ln>
                          <a:solidFill>
                            <a:schemeClr val="tx1"/>
                          </a:solidFill>
                        </a:ln>
                      </a:endParaRPr>
                    </a:p>
                  </a:txBody>
                  <a:tcPr/>
                </a:tc>
                <a:extLst>
                  <a:ext uri="{0D108BD9-81ED-4DB2-BD59-A6C34878D82A}">
                    <a16:rowId xmlns:a16="http://schemas.microsoft.com/office/drawing/2014/main" val="10007"/>
                  </a:ext>
                </a:extLst>
              </a:tr>
              <a:tr h="525021">
                <a:tc>
                  <a:txBody>
                    <a:bodyPr/>
                    <a:lstStyle/>
                    <a:p>
                      <a:endParaRPr lang="fr-CA" dirty="0">
                        <a:ln>
                          <a:solidFill>
                            <a:schemeClr val="tx1"/>
                          </a:solidFill>
                        </a:ln>
                      </a:endParaRPr>
                    </a:p>
                  </a:txBody>
                  <a:tcPr/>
                </a:tc>
                <a:tc>
                  <a:txBody>
                    <a:bodyPr/>
                    <a:lstStyle/>
                    <a:p>
                      <a:endParaRPr lang="fr-CA" dirty="0">
                        <a:ln>
                          <a:solidFill>
                            <a:schemeClr val="tx1"/>
                          </a:solidFill>
                        </a:ln>
                      </a:endParaRPr>
                    </a:p>
                  </a:txBody>
                  <a:tcPr/>
                </a:tc>
                <a:tc>
                  <a:txBody>
                    <a:bodyPr/>
                    <a:lstStyle/>
                    <a:p>
                      <a:endParaRPr lang="fr-CA">
                        <a:ln>
                          <a:solidFill>
                            <a:schemeClr val="tx1"/>
                          </a:solidFill>
                        </a:ln>
                      </a:endParaRPr>
                    </a:p>
                  </a:txBody>
                  <a:tcPr/>
                </a:tc>
                <a:tc>
                  <a:txBody>
                    <a:bodyPr/>
                    <a:lstStyle/>
                    <a:p>
                      <a:endParaRPr lang="fr-CA">
                        <a:ln>
                          <a:solidFill>
                            <a:schemeClr val="tx1"/>
                          </a:solidFill>
                        </a:ln>
                      </a:endParaRPr>
                    </a:p>
                  </a:txBody>
                  <a:tcPr/>
                </a:tc>
                <a:tc>
                  <a:txBody>
                    <a:bodyPr/>
                    <a:lstStyle/>
                    <a:p>
                      <a:endParaRPr lang="fr-CA">
                        <a:ln>
                          <a:solidFill>
                            <a:schemeClr val="tx1"/>
                          </a:solidFill>
                        </a:ln>
                      </a:endParaRPr>
                    </a:p>
                  </a:txBody>
                  <a:tcPr/>
                </a:tc>
                <a:tc>
                  <a:txBody>
                    <a:bodyPr/>
                    <a:lstStyle/>
                    <a:p>
                      <a:endParaRPr lang="fr-CA">
                        <a:ln>
                          <a:solidFill>
                            <a:schemeClr val="tx1"/>
                          </a:solidFill>
                        </a:ln>
                      </a:endParaRPr>
                    </a:p>
                  </a:txBody>
                  <a:tcPr/>
                </a:tc>
                <a:tc>
                  <a:txBody>
                    <a:bodyPr/>
                    <a:lstStyle/>
                    <a:p>
                      <a:endParaRPr lang="fr-CA">
                        <a:ln>
                          <a:solidFill>
                            <a:schemeClr val="tx1"/>
                          </a:solidFill>
                        </a:ln>
                      </a:endParaRPr>
                    </a:p>
                  </a:txBody>
                  <a:tcPr/>
                </a:tc>
                <a:tc>
                  <a:txBody>
                    <a:bodyPr/>
                    <a:lstStyle/>
                    <a:p>
                      <a:endParaRPr lang="fr-CA">
                        <a:ln>
                          <a:solidFill>
                            <a:schemeClr val="tx1"/>
                          </a:solidFill>
                        </a:ln>
                      </a:endParaRPr>
                    </a:p>
                  </a:txBody>
                  <a:tcPr/>
                </a:tc>
                <a:tc>
                  <a:txBody>
                    <a:bodyPr/>
                    <a:lstStyle/>
                    <a:p>
                      <a:endParaRPr lang="fr-CA">
                        <a:ln>
                          <a:solidFill>
                            <a:schemeClr val="tx1"/>
                          </a:solidFill>
                        </a:ln>
                      </a:endParaRPr>
                    </a:p>
                  </a:txBody>
                  <a:tcPr/>
                </a:tc>
                <a:tc>
                  <a:txBody>
                    <a:bodyPr/>
                    <a:lstStyle/>
                    <a:p>
                      <a:r>
                        <a:rPr lang="en-CA" dirty="0">
                          <a:ln>
                            <a:solidFill>
                              <a:schemeClr val="tx1"/>
                            </a:solidFill>
                          </a:ln>
                        </a:rPr>
                        <a:t>    </a:t>
                      </a:r>
                      <a:endParaRPr lang="fr-CA" dirty="0">
                        <a:ln>
                          <a:solidFill>
                            <a:schemeClr val="tx1"/>
                          </a:solidFill>
                        </a:ln>
                      </a:endParaRPr>
                    </a:p>
                  </a:txBody>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36638391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0"/>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7"/>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8"/>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63"/>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6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 grpId="0" animBg="1"/>
      <p:bldP spid="65" grpId="0"/>
      <p:bldP spid="66" grpId="0"/>
      <p:bldP spid="67" grpId="0"/>
      <p:bldP spid="68" grpId="0"/>
      <p:bldP spid="69" grpId="0" animBg="1"/>
      <p:bldP spid="70" grpId="0"/>
      <p:bldP spid="71" grpId="0" animBg="1"/>
      <p:bldP spid="7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334" name="Group 286"/>
          <p:cNvGraphicFramePr>
            <a:graphicFrameLocks noGrp="1"/>
          </p:cNvGraphicFramePr>
          <p:nvPr/>
        </p:nvGraphicFramePr>
        <p:xfrm>
          <a:off x="1547813" y="549275"/>
          <a:ext cx="6048375" cy="4679952"/>
        </p:xfrm>
        <a:graphic>
          <a:graphicData uri="http://schemas.openxmlformats.org/drawingml/2006/table">
            <a:tbl>
              <a:tblPr/>
              <a:tblGrid>
                <a:gridCol w="671512">
                  <a:extLst>
                    <a:ext uri="{9D8B030D-6E8A-4147-A177-3AD203B41FA5}">
                      <a16:colId xmlns:a16="http://schemas.microsoft.com/office/drawing/2014/main" val="20000"/>
                    </a:ext>
                  </a:extLst>
                </a:gridCol>
                <a:gridCol w="671513">
                  <a:extLst>
                    <a:ext uri="{9D8B030D-6E8A-4147-A177-3AD203B41FA5}">
                      <a16:colId xmlns:a16="http://schemas.microsoft.com/office/drawing/2014/main" val="20001"/>
                    </a:ext>
                  </a:extLst>
                </a:gridCol>
                <a:gridCol w="673100">
                  <a:extLst>
                    <a:ext uri="{9D8B030D-6E8A-4147-A177-3AD203B41FA5}">
                      <a16:colId xmlns:a16="http://schemas.microsoft.com/office/drawing/2014/main" val="20002"/>
                    </a:ext>
                  </a:extLst>
                </a:gridCol>
                <a:gridCol w="671512">
                  <a:extLst>
                    <a:ext uri="{9D8B030D-6E8A-4147-A177-3AD203B41FA5}">
                      <a16:colId xmlns:a16="http://schemas.microsoft.com/office/drawing/2014/main" val="20003"/>
                    </a:ext>
                  </a:extLst>
                </a:gridCol>
                <a:gridCol w="673100">
                  <a:extLst>
                    <a:ext uri="{9D8B030D-6E8A-4147-A177-3AD203B41FA5}">
                      <a16:colId xmlns:a16="http://schemas.microsoft.com/office/drawing/2014/main" val="20004"/>
                    </a:ext>
                  </a:extLst>
                </a:gridCol>
                <a:gridCol w="671513">
                  <a:extLst>
                    <a:ext uri="{9D8B030D-6E8A-4147-A177-3AD203B41FA5}">
                      <a16:colId xmlns:a16="http://schemas.microsoft.com/office/drawing/2014/main" val="20005"/>
                    </a:ext>
                  </a:extLst>
                </a:gridCol>
                <a:gridCol w="673100">
                  <a:extLst>
                    <a:ext uri="{9D8B030D-6E8A-4147-A177-3AD203B41FA5}">
                      <a16:colId xmlns:a16="http://schemas.microsoft.com/office/drawing/2014/main" val="20006"/>
                    </a:ext>
                  </a:extLst>
                </a:gridCol>
                <a:gridCol w="671512">
                  <a:extLst>
                    <a:ext uri="{9D8B030D-6E8A-4147-A177-3AD203B41FA5}">
                      <a16:colId xmlns:a16="http://schemas.microsoft.com/office/drawing/2014/main" val="20007"/>
                    </a:ext>
                  </a:extLst>
                </a:gridCol>
                <a:gridCol w="671513">
                  <a:extLst>
                    <a:ext uri="{9D8B030D-6E8A-4147-A177-3AD203B41FA5}">
                      <a16:colId xmlns:a16="http://schemas.microsoft.com/office/drawing/2014/main" val="20008"/>
                    </a:ext>
                  </a:extLst>
                </a:gridCol>
              </a:tblGrid>
              <a:tr h="5207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a:ln>
                            <a:noFill/>
                          </a:ln>
                          <a:solidFill>
                            <a:schemeClr val="tx1"/>
                          </a:solidFill>
                          <a:effectLst/>
                          <a:latin typeface="Arial" charset="0"/>
                        </a:rPr>
                        <a:t>D</a:t>
                      </a:r>
                    </a:p>
                  </a:txBody>
                  <a:tcPr anchor="b"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a:ln>
                            <a:noFill/>
                          </a:ln>
                          <a:solidFill>
                            <a:schemeClr val="tx1"/>
                          </a:solidFill>
                          <a:effectLst/>
                          <a:latin typeface="Arial" charset="0"/>
                        </a:rPr>
                        <a:t> G</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a:ln>
                            <a:noFill/>
                          </a:ln>
                          <a:solidFill>
                            <a:schemeClr val="tx1"/>
                          </a:solidFill>
                          <a:effectLst/>
                          <a:latin typeface="Arial" charset="0"/>
                        </a:rPr>
                        <a:t> T</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a:ln>
                            <a:noFill/>
                          </a:ln>
                          <a:solidFill>
                            <a:schemeClr val="tx1"/>
                          </a:solidFill>
                          <a:effectLst/>
                          <a:latin typeface="Arial" charset="0"/>
                        </a:rPr>
                        <a:t> C</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a:ln>
                            <a:noFill/>
                          </a:ln>
                          <a:solidFill>
                            <a:schemeClr val="tx1"/>
                          </a:solidFill>
                          <a:effectLst/>
                          <a:latin typeface="Arial" charset="0"/>
                        </a:rPr>
                        <a:t> A</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a:ln>
                            <a:noFill/>
                          </a:ln>
                          <a:solidFill>
                            <a:schemeClr val="tx1"/>
                          </a:solidFill>
                          <a:effectLst/>
                          <a:latin typeface="Arial" charset="0"/>
                        </a:rPr>
                        <a:t> G</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a:ln>
                            <a:noFill/>
                          </a:ln>
                          <a:solidFill>
                            <a:schemeClr val="tx1"/>
                          </a:solidFill>
                          <a:effectLst/>
                          <a:latin typeface="Arial" charset="0"/>
                        </a:rPr>
                        <a:t> G</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a:ln>
                            <a:noFill/>
                          </a:ln>
                          <a:solidFill>
                            <a:schemeClr val="tx1"/>
                          </a:solidFill>
                          <a:effectLst/>
                          <a:latin typeface="Arial" charset="0"/>
                        </a:rPr>
                        <a:t> T</a:t>
                      </a:r>
                    </a:p>
                  </a:txBody>
                  <a:tcPr anchor="b"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191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anchor="b"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a:ln>
                            <a:noFill/>
                          </a:ln>
                          <a:solidFill>
                            <a:schemeClr val="tx1"/>
                          </a:solidFill>
                          <a:effectLst/>
                          <a:latin typeface="Arial" charset="0"/>
                        </a:rPr>
                        <a:t> 0</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a:ln>
                            <a:noFill/>
                          </a:ln>
                          <a:solidFill>
                            <a:schemeClr val="tx1"/>
                          </a:solidFill>
                          <a:effectLst/>
                          <a:latin typeface="Arial" charset="0"/>
                        </a:rPr>
                        <a:t> 1</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a:ln>
                            <a:noFill/>
                          </a:ln>
                          <a:solidFill>
                            <a:schemeClr val="tx1"/>
                          </a:solidFill>
                          <a:effectLst/>
                          <a:latin typeface="Arial" charset="0"/>
                        </a:rPr>
                        <a:t> 2</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a:ln>
                            <a:noFill/>
                          </a:ln>
                          <a:solidFill>
                            <a:schemeClr val="tx1"/>
                          </a:solidFill>
                          <a:effectLst/>
                          <a:latin typeface="Arial" charset="0"/>
                        </a:rPr>
                        <a:t> 3</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a:ln>
                            <a:noFill/>
                          </a:ln>
                          <a:solidFill>
                            <a:schemeClr val="tx1"/>
                          </a:solidFill>
                          <a:effectLst/>
                          <a:latin typeface="Arial" charset="0"/>
                        </a:rPr>
                        <a:t> 4</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a:ln>
                            <a:noFill/>
                          </a:ln>
                          <a:solidFill>
                            <a:schemeClr val="tx1"/>
                          </a:solidFill>
                          <a:effectLst/>
                          <a:latin typeface="Arial" charset="0"/>
                        </a:rPr>
                        <a:t> 5</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a:ln>
                            <a:noFill/>
                          </a:ln>
                          <a:solidFill>
                            <a:schemeClr val="tx1"/>
                          </a:solidFill>
                          <a:effectLst/>
                          <a:latin typeface="Arial" charset="0"/>
                        </a:rPr>
                        <a:t> 6</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a:ln>
                            <a:noFill/>
                          </a:ln>
                          <a:solidFill>
                            <a:schemeClr val="tx1"/>
                          </a:solidFill>
                          <a:effectLst/>
                          <a:latin typeface="Arial" charset="0"/>
                        </a:rPr>
                        <a:t> 7</a:t>
                      </a:r>
                    </a:p>
                  </a:txBody>
                  <a:tcPr anchor="b"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207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a:ln>
                            <a:noFill/>
                          </a:ln>
                          <a:solidFill>
                            <a:schemeClr val="tx1"/>
                          </a:solidFill>
                          <a:effectLst/>
                          <a:latin typeface="Arial" charset="0"/>
                        </a:rPr>
                        <a:t>C</a:t>
                      </a:r>
                    </a:p>
                  </a:txBody>
                  <a:tcPr anchor="b"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a:ln>
                            <a:noFill/>
                          </a:ln>
                          <a:solidFill>
                            <a:schemeClr val="tx1"/>
                          </a:solidFill>
                          <a:effectLst/>
                          <a:latin typeface="Arial" charset="0"/>
                        </a:rPr>
                        <a:t> 1</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a:ln>
                            <a:noFill/>
                          </a:ln>
                          <a:solidFill>
                            <a:schemeClr val="tx1"/>
                          </a:solidFill>
                          <a:effectLst/>
                          <a:latin typeface="Arial" charset="0"/>
                        </a:rPr>
                        <a:t> </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a:ln>
                            <a:noFill/>
                          </a:ln>
                          <a:solidFill>
                            <a:schemeClr val="tx1"/>
                          </a:solidFill>
                          <a:effectLst/>
                          <a:latin typeface="Arial" charset="0"/>
                        </a:rPr>
                        <a:t> </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anchor="b"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191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a:ln>
                            <a:noFill/>
                          </a:ln>
                          <a:solidFill>
                            <a:schemeClr val="tx1"/>
                          </a:solidFill>
                          <a:effectLst/>
                          <a:latin typeface="Arial" charset="0"/>
                        </a:rPr>
                        <a:t>A</a:t>
                      </a:r>
                    </a:p>
                  </a:txBody>
                  <a:tcPr anchor="b"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a:ln>
                            <a:noFill/>
                          </a:ln>
                          <a:solidFill>
                            <a:schemeClr val="tx1"/>
                          </a:solidFill>
                          <a:effectLst/>
                          <a:latin typeface="Arial" charset="0"/>
                        </a:rPr>
                        <a:t> 2</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anchor="b"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207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a:ln>
                            <a:noFill/>
                          </a:ln>
                          <a:solidFill>
                            <a:schemeClr val="tx1"/>
                          </a:solidFill>
                          <a:effectLst/>
                          <a:latin typeface="Arial" charset="0"/>
                        </a:rPr>
                        <a:t>T</a:t>
                      </a:r>
                    </a:p>
                  </a:txBody>
                  <a:tcPr anchor="b"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a:ln>
                            <a:noFill/>
                          </a:ln>
                          <a:solidFill>
                            <a:schemeClr val="tx1"/>
                          </a:solidFill>
                          <a:effectLst/>
                          <a:latin typeface="Arial" charset="0"/>
                        </a:rPr>
                        <a:t> 3</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anchor="b"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191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a:ln>
                            <a:noFill/>
                          </a:ln>
                          <a:solidFill>
                            <a:schemeClr val="tx1"/>
                          </a:solidFill>
                          <a:effectLst/>
                          <a:latin typeface="Arial" charset="0"/>
                        </a:rPr>
                        <a:t>A</a:t>
                      </a:r>
                    </a:p>
                  </a:txBody>
                  <a:tcPr anchor="b"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a:ln>
                            <a:noFill/>
                          </a:ln>
                          <a:solidFill>
                            <a:schemeClr val="tx1"/>
                          </a:solidFill>
                          <a:effectLst/>
                          <a:latin typeface="Arial" charset="0"/>
                        </a:rPr>
                        <a:t> 4</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anchor="b"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5207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a:ln>
                            <a:noFill/>
                          </a:ln>
                          <a:solidFill>
                            <a:schemeClr val="tx1"/>
                          </a:solidFill>
                          <a:effectLst/>
                          <a:latin typeface="Arial" charset="0"/>
                        </a:rPr>
                        <a:t>G</a:t>
                      </a:r>
                    </a:p>
                  </a:txBody>
                  <a:tcPr anchor="b"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a:ln>
                            <a:noFill/>
                          </a:ln>
                          <a:solidFill>
                            <a:schemeClr val="tx1"/>
                          </a:solidFill>
                          <a:effectLst/>
                          <a:latin typeface="Arial" charset="0"/>
                        </a:rPr>
                        <a:t> 5</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a:ln>
                            <a:noFill/>
                          </a:ln>
                          <a:solidFill>
                            <a:schemeClr val="tx1"/>
                          </a:solidFill>
                          <a:effectLst/>
                          <a:latin typeface="Arial" charset="0"/>
                        </a:rPr>
                        <a:t> </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a:ln>
                            <a:noFill/>
                          </a:ln>
                          <a:solidFill>
                            <a:schemeClr val="tx1"/>
                          </a:solidFill>
                          <a:effectLst/>
                          <a:latin typeface="Arial" charset="0"/>
                        </a:rPr>
                        <a:t> </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a:ln>
                            <a:noFill/>
                          </a:ln>
                          <a:solidFill>
                            <a:schemeClr val="tx1"/>
                          </a:solidFill>
                          <a:effectLst/>
                          <a:latin typeface="Arial" charset="0"/>
                        </a:rPr>
                        <a:t> </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anchor="b"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5191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a:ln>
                            <a:noFill/>
                          </a:ln>
                          <a:solidFill>
                            <a:schemeClr val="tx1"/>
                          </a:solidFill>
                          <a:effectLst/>
                          <a:latin typeface="Arial" charset="0"/>
                        </a:rPr>
                        <a:t>T</a:t>
                      </a:r>
                    </a:p>
                  </a:txBody>
                  <a:tcPr anchor="b"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a:ln>
                            <a:noFill/>
                          </a:ln>
                          <a:solidFill>
                            <a:schemeClr val="tx1"/>
                          </a:solidFill>
                          <a:effectLst/>
                          <a:latin typeface="Arial" charset="0"/>
                        </a:rPr>
                        <a:t> 6</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anchor="b"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5207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a:ln>
                            <a:noFill/>
                          </a:ln>
                          <a:solidFill>
                            <a:schemeClr val="tx1"/>
                          </a:solidFill>
                          <a:effectLst/>
                          <a:latin typeface="Arial" charset="0"/>
                        </a:rPr>
                        <a:t>G</a:t>
                      </a:r>
                    </a:p>
                  </a:txBody>
                  <a:tcPr anchor="b"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a:ln>
                            <a:noFill/>
                          </a:ln>
                          <a:solidFill>
                            <a:schemeClr val="tx1"/>
                          </a:solidFill>
                          <a:effectLst/>
                          <a:latin typeface="Arial" charset="0"/>
                        </a:rPr>
                        <a:t> 7</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dirty="0">
                        <a:ln>
                          <a:noFill/>
                        </a:ln>
                        <a:solidFill>
                          <a:schemeClr val="tx1"/>
                        </a:solidFill>
                        <a:effectLst/>
                        <a:latin typeface="Arial" charset="0"/>
                      </a:endParaRPr>
                    </a:p>
                  </a:txBody>
                  <a:tcPr anchor="b"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sp>
        <p:nvSpPr>
          <p:cNvPr id="2152" name="Text Box 122"/>
          <p:cNvSpPr txBox="1">
            <a:spLocks noChangeArrowheads="1"/>
          </p:cNvSpPr>
          <p:nvPr/>
        </p:nvSpPr>
        <p:spPr bwMode="auto">
          <a:xfrm>
            <a:off x="3011488" y="914400"/>
            <a:ext cx="4318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spcBef>
                <a:spcPct val="50000"/>
              </a:spcBef>
            </a:pPr>
            <a:endParaRPr lang="fr-FR" altLang="fr-FR" sz="1800"/>
          </a:p>
        </p:txBody>
      </p:sp>
      <p:sp>
        <p:nvSpPr>
          <p:cNvPr id="2153" name="Text Box 123"/>
          <p:cNvSpPr txBox="1">
            <a:spLocks noChangeArrowheads="1"/>
          </p:cNvSpPr>
          <p:nvPr/>
        </p:nvSpPr>
        <p:spPr bwMode="auto">
          <a:xfrm>
            <a:off x="3424238" y="657225"/>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endParaRPr lang="fr-FR" altLang="fr-FR" sz="1800"/>
          </a:p>
        </p:txBody>
      </p:sp>
      <p:sp>
        <p:nvSpPr>
          <p:cNvPr id="2173" name="Line 125"/>
          <p:cNvSpPr>
            <a:spLocks noChangeShapeType="1"/>
          </p:cNvSpPr>
          <p:nvPr/>
        </p:nvSpPr>
        <p:spPr bwMode="auto">
          <a:xfrm flipH="1" flipV="1">
            <a:off x="2724150" y="1357313"/>
            <a:ext cx="287338" cy="360362"/>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176" name="Line 128"/>
          <p:cNvSpPr>
            <a:spLocks noChangeShapeType="1"/>
          </p:cNvSpPr>
          <p:nvPr/>
        </p:nvSpPr>
        <p:spPr bwMode="auto">
          <a:xfrm flipH="1" flipV="1">
            <a:off x="3443288" y="1357313"/>
            <a:ext cx="287337" cy="360362"/>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177" name="Line 129"/>
          <p:cNvSpPr>
            <a:spLocks noChangeShapeType="1"/>
          </p:cNvSpPr>
          <p:nvPr/>
        </p:nvSpPr>
        <p:spPr bwMode="auto">
          <a:xfrm flipH="1">
            <a:off x="3300413" y="1789113"/>
            <a:ext cx="358775" cy="0"/>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180" name="Text Box 132"/>
          <p:cNvSpPr txBox="1">
            <a:spLocks noChangeArrowheads="1"/>
          </p:cNvSpPr>
          <p:nvPr/>
        </p:nvSpPr>
        <p:spPr bwMode="auto">
          <a:xfrm>
            <a:off x="3011488" y="1573213"/>
            <a:ext cx="35877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spcBef>
                <a:spcPct val="50000"/>
              </a:spcBef>
            </a:pPr>
            <a:r>
              <a:rPr lang="fr-FR" altLang="fr-FR"/>
              <a:t>1</a:t>
            </a:r>
          </a:p>
        </p:txBody>
      </p:sp>
      <p:sp>
        <p:nvSpPr>
          <p:cNvPr id="2182" name="Text Box 134"/>
          <p:cNvSpPr txBox="1">
            <a:spLocks noChangeArrowheads="1"/>
          </p:cNvSpPr>
          <p:nvPr/>
        </p:nvSpPr>
        <p:spPr bwMode="auto">
          <a:xfrm>
            <a:off x="3659188" y="1573213"/>
            <a:ext cx="3825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a:t>2</a:t>
            </a:r>
          </a:p>
        </p:txBody>
      </p:sp>
      <p:sp>
        <p:nvSpPr>
          <p:cNvPr id="2183" name="Text Box 135"/>
          <p:cNvSpPr txBox="1">
            <a:spLocks noChangeArrowheads="1"/>
          </p:cNvSpPr>
          <p:nvPr/>
        </p:nvSpPr>
        <p:spPr bwMode="auto">
          <a:xfrm>
            <a:off x="4379913" y="1573213"/>
            <a:ext cx="3825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a:t>2</a:t>
            </a:r>
          </a:p>
        </p:txBody>
      </p:sp>
      <p:sp>
        <p:nvSpPr>
          <p:cNvPr id="2184" name="Line 136"/>
          <p:cNvSpPr>
            <a:spLocks noChangeShapeType="1"/>
          </p:cNvSpPr>
          <p:nvPr/>
        </p:nvSpPr>
        <p:spPr bwMode="auto">
          <a:xfrm flipH="1" flipV="1">
            <a:off x="4090988" y="1357313"/>
            <a:ext cx="287337" cy="360362"/>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185" name="Text Box 137"/>
          <p:cNvSpPr txBox="1">
            <a:spLocks noChangeArrowheads="1"/>
          </p:cNvSpPr>
          <p:nvPr/>
        </p:nvSpPr>
        <p:spPr bwMode="auto">
          <a:xfrm>
            <a:off x="5027613" y="1573213"/>
            <a:ext cx="3825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a:t>3</a:t>
            </a:r>
          </a:p>
        </p:txBody>
      </p:sp>
      <p:sp>
        <p:nvSpPr>
          <p:cNvPr id="2186" name="Line 138"/>
          <p:cNvSpPr>
            <a:spLocks noChangeShapeType="1"/>
          </p:cNvSpPr>
          <p:nvPr/>
        </p:nvSpPr>
        <p:spPr bwMode="auto">
          <a:xfrm flipH="1">
            <a:off x="4667250" y="1789113"/>
            <a:ext cx="360363" cy="0"/>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187" name="Text Box 139"/>
          <p:cNvSpPr txBox="1">
            <a:spLocks noChangeArrowheads="1"/>
          </p:cNvSpPr>
          <p:nvPr/>
        </p:nvSpPr>
        <p:spPr bwMode="auto">
          <a:xfrm>
            <a:off x="3011488" y="565150"/>
            <a:ext cx="43338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a:solidFill>
                  <a:srgbClr val="CC0000"/>
                </a:solidFill>
              </a:rPr>
              <a:t>G</a:t>
            </a:r>
          </a:p>
        </p:txBody>
      </p:sp>
      <p:sp>
        <p:nvSpPr>
          <p:cNvPr id="2188" name="Text Box 140"/>
          <p:cNvSpPr txBox="1">
            <a:spLocks noChangeArrowheads="1"/>
          </p:cNvSpPr>
          <p:nvPr/>
        </p:nvSpPr>
        <p:spPr bwMode="auto">
          <a:xfrm>
            <a:off x="1571625" y="1573213"/>
            <a:ext cx="576263"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spcBef>
                <a:spcPct val="50000"/>
              </a:spcBef>
            </a:pPr>
            <a:r>
              <a:rPr lang="fr-FR" altLang="fr-FR">
                <a:solidFill>
                  <a:srgbClr val="CC0000"/>
                </a:solidFill>
              </a:rPr>
              <a:t>C</a:t>
            </a:r>
          </a:p>
        </p:txBody>
      </p:sp>
      <p:sp>
        <p:nvSpPr>
          <p:cNvPr id="2189" name="Text Box 141"/>
          <p:cNvSpPr txBox="1">
            <a:spLocks noChangeArrowheads="1"/>
          </p:cNvSpPr>
          <p:nvPr/>
        </p:nvSpPr>
        <p:spPr bwMode="auto">
          <a:xfrm>
            <a:off x="3659188" y="565150"/>
            <a:ext cx="40163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a:solidFill>
                  <a:srgbClr val="CC0000"/>
                </a:solidFill>
              </a:rPr>
              <a:t>T</a:t>
            </a:r>
          </a:p>
        </p:txBody>
      </p:sp>
      <p:sp>
        <p:nvSpPr>
          <p:cNvPr id="2191" name="Text Box 143"/>
          <p:cNvSpPr txBox="1">
            <a:spLocks noChangeArrowheads="1"/>
          </p:cNvSpPr>
          <p:nvPr/>
        </p:nvSpPr>
        <p:spPr bwMode="auto">
          <a:xfrm>
            <a:off x="4379913" y="565150"/>
            <a:ext cx="4413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a:solidFill>
                  <a:srgbClr val="CC0000"/>
                </a:solidFill>
              </a:rPr>
              <a:t>C</a:t>
            </a:r>
          </a:p>
        </p:txBody>
      </p:sp>
      <p:sp>
        <p:nvSpPr>
          <p:cNvPr id="2192" name="Text Box 144"/>
          <p:cNvSpPr txBox="1">
            <a:spLocks noChangeArrowheads="1"/>
          </p:cNvSpPr>
          <p:nvPr/>
        </p:nvSpPr>
        <p:spPr bwMode="auto">
          <a:xfrm>
            <a:off x="5027613" y="565150"/>
            <a:ext cx="42068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a:solidFill>
                  <a:srgbClr val="CC0000"/>
                </a:solidFill>
              </a:rPr>
              <a:t>A</a:t>
            </a:r>
          </a:p>
        </p:txBody>
      </p:sp>
      <p:sp>
        <p:nvSpPr>
          <p:cNvPr id="2193" name="Text Box 145"/>
          <p:cNvSpPr txBox="1">
            <a:spLocks noChangeArrowheads="1"/>
          </p:cNvSpPr>
          <p:nvPr/>
        </p:nvSpPr>
        <p:spPr bwMode="auto">
          <a:xfrm>
            <a:off x="5675313" y="565150"/>
            <a:ext cx="4318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spcBef>
                <a:spcPct val="50000"/>
              </a:spcBef>
            </a:pPr>
            <a:r>
              <a:rPr lang="fr-FR" altLang="fr-FR">
                <a:solidFill>
                  <a:srgbClr val="CC0000"/>
                </a:solidFill>
              </a:rPr>
              <a:t>G</a:t>
            </a:r>
          </a:p>
        </p:txBody>
      </p:sp>
      <p:sp>
        <p:nvSpPr>
          <p:cNvPr id="2194" name="Text Box 146"/>
          <p:cNvSpPr txBox="1">
            <a:spLocks noChangeArrowheads="1"/>
          </p:cNvSpPr>
          <p:nvPr/>
        </p:nvSpPr>
        <p:spPr bwMode="auto">
          <a:xfrm>
            <a:off x="5748338" y="1573213"/>
            <a:ext cx="45243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a:t>4</a:t>
            </a:r>
          </a:p>
        </p:txBody>
      </p:sp>
      <p:sp>
        <p:nvSpPr>
          <p:cNvPr id="2195" name="Line 147"/>
          <p:cNvSpPr>
            <a:spLocks noChangeShapeType="1"/>
          </p:cNvSpPr>
          <p:nvPr/>
        </p:nvSpPr>
        <p:spPr bwMode="auto">
          <a:xfrm>
            <a:off x="5387975" y="1789113"/>
            <a:ext cx="360363" cy="0"/>
          </a:xfrm>
          <a:prstGeom prst="line">
            <a:avLst/>
          </a:prstGeom>
          <a:noFill/>
          <a:ln w="9525">
            <a:solidFill>
              <a:schemeClr val="accent2"/>
            </a:solidFill>
            <a:round/>
            <a:headEnd type="triangle" w="med" len="med"/>
            <a:tailEnd/>
          </a:ln>
          <a:extLst>
            <a:ext uri="{909E8E84-426E-40DD-AFC4-6F175D3DCCD1}">
              <a14:hiddenFill xmlns:a14="http://schemas.microsoft.com/office/drawing/2010/main">
                <a:noFill/>
              </a14:hiddenFill>
            </a:ext>
          </a:extLst>
        </p:spPr>
        <p:txBody>
          <a:bodyPr/>
          <a:lstStyle/>
          <a:p>
            <a:endParaRPr lang="fr-CA"/>
          </a:p>
        </p:txBody>
      </p:sp>
      <p:sp>
        <p:nvSpPr>
          <p:cNvPr id="2196" name="Text Box 148"/>
          <p:cNvSpPr txBox="1">
            <a:spLocks noChangeArrowheads="1"/>
          </p:cNvSpPr>
          <p:nvPr/>
        </p:nvSpPr>
        <p:spPr bwMode="auto">
          <a:xfrm>
            <a:off x="6396038" y="565150"/>
            <a:ext cx="4318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spcBef>
                <a:spcPct val="50000"/>
              </a:spcBef>
            </a:pPr>
            <a:r>
              <a:rPr lang="fr-FR" altLang="fr-FR">
                <a:solidFill>
                  <a:srgbClr val="CC0000"/>
                </a:solidFill>
              </a:rPr>
              <a:t>G</a:t>
            </a:r>
          </a:p>
        </p:txBody>
      </p:sp>
      <p:sp>
        <p:nvSpPr>
          <p:cNvPr id="2197" name="Text Box 149"/>
          <p:cNvSpPr txBox="1">
            <a:spLocks noChangeArrowheads="1"/>
          </p:cNvSpPr>
          <p:nvPr/>
        </p:nvSpPr>
        <p:spPr bwMode="auto">
          <a:xfrm>
            <a:off x="6396038" y="1573213"/>
            <a:ext cx="45243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a:t>5</a:t>
            </a:r>
          </a:p>
        </p:txBody>
      </p:sp>
      <p:sp>
        <p:nvSpPr>
          <p:cNvPr id="2198" name="Line 150"/>
          <p:cNvSpPr>
            <a:spLocks noChangeShapeType="1"/>
          </p:cNvSpPr>
          <p:nvPr/>
        </p:nvSpPr>
        <p:spPr bwMode="auto">
          <a:xfrm>
            <a:off x="6035675" y="1789113"/>
            <a:ext cx="360363" cy="0"/>
          </a:xfrm>
          <a:prstGeom prst="line">
            <a:avLst/>
          </a:prstGeom>
          <a:noFill/>
          <a:ln w="9525">
            <a:solidFill>
              <a:schemeClr val="accent2"/>
            </a:solidFill>
            <a:round/>
            <a:headEnd type="triangle" w="med" len="med"/>
            <a:tailEnd/>
          </a:ln>
          <a:extLst>
            <a:ext uri="{909E8E84-426E-40DD-AFC4-6F175D3DCCD1}">
              <a14:hiddenFill xmlns:a14="http://schemas.microsoft.com/office/drawing/2010/main">
                <a:noFill/>
              </a14:hiddenFill>
            </a:ext>
          </a:extLst>
        </p:spPr>
        <p:txBody>
          <a:bodyPr/>
          <a:lstStyle/>
          <a:p>
            <a:endParaRPr lang="fr-CA"/>
          </a:p>
        </p:txBody>
      </p:sp>
      <p:sp>
        <p:nvSpPr>
          <p:cNvPr id="2199" name="Text Box 151"/>
          <p:cNvSpPr txBox="1">
            <a:spLocks noChangeArrowheads="1"/>
          </p:cNvSpPr>
          <p:nvPr/>
        </p:nvSpPr>
        <p:spPr bwMode="auto">
          <a:xfrm>
            <a:off x="7043738" y="565150"/>
            <a:ext cx="40163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a:solidFill>
                  <a:srgbClr val="CC0000"/>
                </a:solidFill>
              </a:rPr>
              <a:t>T</a:t>
            </a:r>
          </a:p>
        </p:txBody>
      </p:sp>
      <p:sp>
        <p:nvSpPr>
          <p:cNvPr id="2200" name="Text Box 152"/>
          <p:cNvSpPr txBox="1">
            <a:spLocks noChangeArrowheads="1"/>
          </p:cNvSpPr>
          <p:nvPr/>
        </p:nvSpPr>
        <p:spPr bwMode="auto">
          <a:xfrm>
            <a:off x="7043738" y="1573213"/>
            <a:ext cx="4333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spcBef>
                <a:spcPct val="50000"/>
              </a:spcBef>
            </a:pPr>
            <a:r>
              <a:rPr lang="fr-FR" altLang="fr-FR"/>
              <a:t>6</a:t>
            </a:r>
          </a:p>
        </p:txBody>
      </p:sp>
      <p:sp>
        <p:nvSpPr>
          <p:cNvPr id="2201" name="Line 153"/>
          <p:cNvSpPr>
            <a:spLocks noChangeShapeType="1"/>
          </p:cNvSpPr>
          <p:nvPr/>
        </p:nvSpPr>
        <p:spPr bwMode="auto">
          <a:xfrm>
            <a:off x="6683375" y="1789113"/>
            <a:ext cx="360363" cy="0"/>
          </a:xfrm>
          <a:prstGeom prst="line">
            <a:avLst/>
          </a:prstGeom>
          <a:noFill/>
          <a:ln w="9525">
            <a:solidFill>
              <a:schemeClr val="accent2"/>
            </a:solidFill>
            <a:round/>
            <a:headEnd type="triangle" w="med" len="med"/>
            <a:tailEnd/>
          </a:ln>
          <a:extLst>
            <a:ext uri="{909E8E84-426E-40DD-AFC4-6F175D3DCCD1}">
              <a14:hiddenFill xmlns:a14="http://schemas.microsoft.com/office/drawing/2010/main">
                <a:noFill/>
              </a14:hiddenFill>
            </a:ext>
          </a:extLst>
        </p:spPr>
        <p:txBody>
          <a:bodyPr/>
          <a:lstStyle/>
          <a:p>
            <a:endParaRPr lang="fr-CA"/>
          </a:p>
        </p:txBody>
      </p:sp>
      <p:sp>
        <p:nvSpPr>
          <p:cNvPr id="2202" name="Text Box 154"/>
          <p:cNvSpPr txBox="1">
            <a:spLocks noChangeArrowheads="1"/>
          </p:cNvSpPr>
          <p:nvPr/>
        </p:nvSpPr>
        <p:spPr bwMode="auto">
          <a:xfrm>
            <a:off x="1571625" y="2076450"/>
            <a:ext cx="42068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a:solidFill>
                  <a:srgbClr val="CC0000"/>
                </a:solidFill>
              </a:rPr>
              <a:t>A</a:t>
            </a:r>
          </a:p>
        </p:txBody>
      </p:sp>
      <p:sp>
        <p:nvSpPr>
          <p:cNvPr id="2178" name="Text Box 155"/>
          <p:cNvSpPr txBox="1">
            <a:spLocks noChangeArrowheads="1"/>
          </p:cNvSpPr>
          <p:nvPr/>
        </p:nvSpPr>
        <p:spPr bwMode="auto">
          <a:xfrm>
            <a:off x="2843213" y="333375"/>
            <a:ext cx="43338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endParaRPr lang="fr-FR" altLang="fr-FR"/>
          </a:p>
        </p:txBody>
      </p:sp>
      <p:sp>
        <p:nvSpPr>
          <p:cNvPr id="2204" name="Text Box 156"/>
          <p:cNvSpPr txBox="1">
            <a:spLocks noChangeArrowheads="1"/>
          </p:cNvSpPr>
          <p:nvPr/>
        </p:nvSpPr>
        <p:spPr bwMode="auto">
          <a:xfrm>
            <a:off x="3011488" y="2076450"/>
            <a:ext cx="38258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a:t>2</a:t>
            </a:r>
          </a:p>
        </p:txBody>
      </p:sp>
      <p:sp>
        <p:nvSpPr>
          <p:cNvPr id="2205" name="Line 157"/>
          <p:cNvSpPr>
            <a:spLocks noChangeShapeType="1"/>
          </p:cNvSpPr>
          <p:nvPr/>
        </p:nvSpPr>
        <p:spPr bwMode="auto">
          <a:xfrm flipH="1" flipV="1">
            <a:off x="2724150" y="1860550"/>
            <a:ext cx="287338" cy="360363"/>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206" name="Line 158"/>
          <p:cNvSpPr>
            <a:spLocks noChangeShapeType="1"/>
          </p:cNvSpPr>
          <p:nvPr/>
        </p:nvSpPr>
        <p:spPr bwMode="auto">
          <a:xfrm flipV="1">
            <a:off x="3011488" y="1860550"/>
            <a:ext cx="0" cy="360363"/>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 name="Text Box 159"/>
          <p:cNvSpPr txBox="1">
            <a:spLocks noChangeArrowheads="1"/>
          </p:cNvSpPr>
          <p:nvPr/>
        </p:nvSpPr>
        <p:spPr bwMode="auto">
          <a:xfrm>
            <a:off x="3040063" y="157163"/>
            <a:ext cx="379412"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endParaRPr lang="fr-FR" altLang="fr-FR"/>
          </a:p>
        </p:txBody>
      </p:sp>
      <p:sp>
        <p:nvSpPr>
          <p:cNvPr id="2208" name="Text Box 160"/>
          <p:cNvSpPr txBox="1">
            <a:spLocks noChangeArrowheads="1"/>
          </p:cNvSpPr>
          <p:nvPr/>
        </p:nvSpPr>
        <p:spPr bwMode="auto">
          <a:xfrm>
            <a:off x="3659188" y="2076450"/>
            <a:ext cx="38258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a:t>2</a:t>
            </a:r>
          </a:p>
        </p:txBody>
      </p:sp>
      <p:sp>
        <p:nvSpPr>
          <p:cNvPr id="2209" name="Line 161"/>
          <p:cNvSpPr>
            <a:spLocks noChangeShapeType="1"/>
          </p:cNvSpPr>
          <p:nvPr/>
        </p:nvSpPr>
        <p:spPr bwMode="auto">
          <a:xfrm flipH="1" flipV="1">
            <a:off x="3443288" y="1933575"/>
            <a:ext cx="287337" cy="360363"/>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210" name="Text Box 162"/>
          <p:cNvSpPr txBox="1">
            <a:spLocks noChangeArrowheads="1"/>
          </p:cNvSpPr>
          <p:nvPr/>
        </p:nvSpPr>
        <p:spPr bwMode="auto">
          <a:xfrm>
            <a:off x="4379913" y="2076450"/>
            <a:ext cx="38258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a:t>3</a:t>
            </a:r>
          </a:p>
        </p:txBody>
      </p:sp>
      <p:sp>
        <p:nvSpPr>
          <p:cNvPr id="2211" name="Line 163"/>
          <p:cNvSpPr>
            <a:spLocks noChangeShapeType="1"/>
          </p:cNvSpPr>
          <p:nvPr/>
        </p:nvSpPr>
        <p:spPr bwMode="auto">
          <a:xfrm flipH="1" flipV="1">
            <a:off x="4090988" y="2005013"/>
            <a:ext cx="287337" cy="360362"/>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212" name="Line 164"/>
          <p:cNvSpPr>
            <a:spLocks noChangeShapeType="1"/>
          </p:cNvSpPr>
          <p:nvPr/>
        </p:nvSpPr>
        <p:spPr bwMode="auto">
          <a:xfrm flipH="1">
            <a:off x="4019550" y="2365375"/>
            <a:ext cx="358775" cy="0"/>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213" name="Line 165"/>
          <p:cNvSpPr>
            <a:spLocks noChangeShapeType="1"/>
          </p:cNvSpPr>
          <p:nvPr/>
        </p:nvSpPr>
        <p:spPr bwMode="auto">
          <a:xfrm flipV="1">
            <a:off x="4379913" y="2005013"/>
            <a:ext cx="0" cy="360362"/>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214" name="Text Box 166"/>
          <p:cNvSpPr txBox="1">
            <a:spLocks noChangeArrowheads="1"/>
          </p:cNvSpPr>
          <p:nvPr/>
        </p:nvSpPr>
        <p:spPr bwMode="auto">
          <a:xfrm>
            <a:off x="5027613" y="2076450"/>
            <a:ext cx="385762"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a:t>2</a:t>
            </a:r>
          </a:p>
        </p:txBody>
      </p:sp>
      <p:sp>
        <p:nvSpPr>
          <p:cNvPr id="2215" name="Line 167"/>
          <p:cNvSpPr>
            <a:spLocks noChangeShapeType="1"/>
          </p:cNvSpPr>
          <p:nvPr/>
        </p:nvSpPr>
        <p:spPr bwMode="auto">
          <a:xfrm flipH="1" flipV="1">
            <a:off x="4811713" y="1933575"/>
            <a:ext cx="287337" cy="360363"/>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216" name="Text Box 168"/>
          <p:cNvSpPr txBox="1">
            <a:spLocks noChangeArrowheads="1"/>
          </p:cNvSpPr>
          <p:nvPr/>
        </p:nvSpPr>
        <p:spPr bwMode="auto">
          <a:xfrm>
            <a:off x="5748338" y="2076450"/>
            <a:ext cx="45243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a:t>3</a:t>
            </a:r>
          </a:p>
        </p:txBody>
      </p:sp>
      <p:sp>
        <p:nvSpPr>
          <p:cNvPr id="2218" name="Line 170"/>
          <p:cNvSpPr>
            <a:spLocks noChangeShapeType="1"/>
          </p:cNvSpPr>
          <p:nvPr/>
        </p:nvSpPr>
        <p:spPr bwMode="auto">
          <a:xfrm flipH="1">
            <a:off x="5387975" y="2293938"/>
            <a:ext cx="358775" cy="0"/>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219" name="Text Box 171"/>
          <p:cNvSpPr txBox="1">
            <a:spLocks noChangeArrowheads="1"/>
          </p:cNvSpPr>
          <p:nvPr/>
        </p:nvSpPr>
        <p:spPr bwMode="auto">
          <a:xfrm>
            <a:off x="6396038" y="2076450"/>
            <a:ext cx="45243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a:t>4</a:t>
            </a:r>
          </a:p>
        </p:txBody>
      </p:sp>
      <p:sp>
        <p:nvSpPr>
          <p:cNvPr id="2221" name="Line 173"/>
          <p:cNvSpPr>
            <a:spLocks noChangeShapeType="1"/>
          </p:cNvSpPr>
          <p:nvPr/>
        </p:nvSpPr>
        <p:spPr bwMode="auto">
          <a:xfrm flipH="1">
            <a:off x="6108700" y="2293938"/>
            <a:ext cx="358775" cy="0"/>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222" name="Text Box 174"/>
          <p:cNvSpPr txBox="1">
            <a:spLocks noChangeArrowheads="1"/>
          </p:cNvSpPr>
          <p:nvPr/>
        </p:nvSpPr>
        <p:spPr bwMode="auto">
          <a:xfrm>
            <a:off x="7043738" y="2076450"/>
            <a:ext cx="43338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spcBef>
                <a:spcPct val="50000"/>
              </a:spcBef>
            </a:pPr>
            <a:r>
              <a:rPr lang="fr-FR" altLang="fr-FR"/>
              <a:t>5</a:t>
            </a:r>
          </a:p>
        </p:txBody>
      </p:sp>
      <p:sp>
        <p:nvSpPr>
          <p:cNvPr id="2224" name="Line 176"/>
          <p:cNvSpPr>
            <a:spLocks noChangeShapeType="1"/>
          </p:cNvSpPr>
          <p:nvPr/>
        </p:nvSpPr>
        <p:spPr bwMode="auto">
          <a:xfrm flipH="1">
            <a:off x="6756400" y="2293938"/>
            <a:ext cx="358775" cy="0"/>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225" name="Text Box 177"/>
          <p:cNvSpPr txBox="1">
            <a:spLocks noChangeArrowheads="1"/>
          </p:cNvSpPr>
          <p:nvPr/>
        </p:nvSpPr>
        <p:spPr bwMode="auto">
          <a:xfrm>
            <a:off x="1571625" y="2652713"/>
            <a:ext cx="40163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a:solidFill>
                  <a:srgbClr val="CC0000"/>
                </a:solidFill>
              </a:rPr>
              <a:t>T</a:t>
            </a:r>
          </a:p>
        </p:txBody>
      </p:sp>
      <p:sp>
        <p:nvSpPr>
          <p:cNvPr id="2226" name="Text Box 178"/>
          <p:cNvSpPr txBox="1">
            <a:spLocks noChangeArrowheads="1"/>
          </p:cNvSpPr>
          <p:nvPr/>
        </p:nvSpPr>
        <p:spPr bwMode="auto">
          <a:xfrm>
            <a:off x="3011488" y="2581275"/>
            <a:ext cx="36036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a:t>3</a:t>
            </a:r>
          </a:p>
        </p:txBody>
      </p:sp>
      <p:sp>
        <p:nvSpPr>
          <p:cNvPr id="2227" name="Line 179"/>
          <p:cNvSpPr>
            <a:spLocks noChangeShapeType="1"/>
          </p:cNvSpPr>
          <p:nvPr/>
        </p:nvSpPr>
        <p:spPr bwMode="auto">
          <a:xfrm flipH="1" flipV="1">
            <a:off x="2724150" y="2436813"/>
            <a:ext cx="287338" cy="360362"/>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228" name="Line 180"/>
          <p:cNvSpPr>
            <a:spLocks noChangeShapeType="1"/>
          </p:cNvSpPr>
          <p:nvPr/>
        </p:nvSpPr>
        <p:spPr bwMode="auto">
          <a:xfrm flipV="1">
            <a:off x="3011488" y="2436813"/>
            <a:ext cx="0" cy="360362"/>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229" name="Text Box 181"/>
          <p:cNvSpPr txBox="1">
            <a:spLocks noChangeArrowheads="1"/>
          </p:cNvSpPr>
          <p:nvPr/>
        </p:nvSpPr>
        <p:spPr bwMode="auto">
          <a:xfrm>
            <a:off x="3659188" y="2581275"/>
            <a:ext cx="38258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a:t>2</a:t>
            </a:r>
          </a:p>
        </p:txBody>
      </p:sp>
      <p:sp>
        <p:nvSpPr>
          <p:cNvPr id="2230" name="Line 182"/>
          <p:cNvSpPr>
            <a:spLocks noChangeShapeType="1"/>
          </p:cNvSpPr>
          <p:nvPr/>
        </p:nvSpPr>
        <p:spPr bwMode="auto">
          <a:xfrm flipH="1" flipV="1">
            <a:off x="3443288" y="2436813"/>
            <a:ext cx="287337" cy="360362"/>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231" name="Text Box 183"/>
          <p:cNvSpPr txBox="1">
            <a:spLocks noChangeArrowheads="1"/>
          </p:cNvSpPr>
          <p:nvPr/>
        </p:nvSpPr>
        <p:spPr bwMode="auto">
          <a:xfrm>
            <a:off x="4379913" y="2581275"/>
            <a:ext cx="38258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a:t>3</a:t>
            </a:r>
          </a:p>
        </p:txBody>
      </p:sp>
      <p:sp>
        <p:nvSpPr>
          <p:cNvPr id="2232" name="Line 184"/>
          <p:cNvSpPr>
            <a:spLocks noChangeShapeType="1"/>
          </p:cNvSpPr>
          <p:nvPr/>
        </p:nvSpPr>
        <p:spPr bwMode="auto">
          <a:xfrm flipH="1" flipV="1">
            <a:off x="4090988" y="2436813"/>
            <a:ext cx="287337" cy="360362"/>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233" name="Line 185"/>
          <p:cNvSpPr>
            <a:spLocks noChangeShapeType="1"/>
          </p:cNvSpPr>
          <p:nvPr/>
        </p:nvSpPr>
        <p:spPr bwMode="auto">
          <a:xfrm flipH="1">
            <a:off x="4019550" y="2797175"/>
            <a:ext cx="358775" cy="0"/>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234" name="Text Box 186"/>
          <p:cNvSpPr txBox="1">
            <a:spLocks noChangeArrowheads="1"/>
          </p:cNvSpPr>
          <p:nvPr/>
        </p:nvSpPr>
        <p:spPr bwMode="auto">
          <a:xfrm>
            <a:off x="5027613" y="2581275"/>
            <a:ext cx="45243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a:t>3</a:t>
            </a:r>
          </a:p>
        </p:txBody>
      </p:sp>
      <p:sp>
        <p:nvSpPr>
          <p:cNvPr id="2236" name="Line 188"/>
          <p:cNvSpPr>
            <a:spLocks noChangeShapeType="1"/>
          </p:cNvSpPr>
          <p:nvPr/>
        </p:nvSpPr>
        <p:spPr bwMode="auto">
          <a:xfrm flipV="1">
            <a:off x="5100638" y="2436813"/>
            <a:ext cx="0" cy="360362"/>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238" name="Text Box 190"/>
          <p:cNvSpPr txBox="1">
            <a:spLocks noChangeArrowheads="1"/>
          </p:cNvSpPr>
          <p:nvPr/>
        </p:nvSpPr>
        <p:spPr bwMode="auto">
          <a:xfrm>
            <a:off x="5748338" y="2581275"/>
            <a:ext cx="45243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a:t>3</a:t>
            </a:r>
          </a:p>
        </p:txBody>
      </p:sp>
      <p:sp>
        <p:nvSpPr>
          <p:cNvPr id="2239" name="Line 191"/>
          <p:cNvSpPr>
            <a:spLocks noChangeShapeType="1"/>
          </p:cNvSpPr>
          <p:nvPr/>
        </p:nvSpPr>
        <p:spPr bwMode="auto">
          <a:xfrm flipH="1" flipV="1">
            <a:off x="5459413" y="2436813"/>
            <a:ext cx="287337" cy="360362"/>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240" name="Text Box 192"/>
          <p:cNvSpPr txBox="1">
            <a:spLocks noChangeArrowheads="1"/>
          </p:cNvSpPr>
          <p:nvPr/>
        </p:nvSpPr>
        <p:spPr bwMode="auto">
          <a:xfrm>
            <a:off x="6396038" y="2581275"/>
            <a:ext cx="45243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a:t>4</a:t>
            </a:r>
          </a:p>
        </p:txBody>
      </p:sp>
      <p:sp>
        <p:nvSpPr>
          <p:cNvPr id="2241" name="Line 193"/>
          <p:cNvSpPr>
            <a:spLocks noChangeShapeType="1"/>
          </p:cNvSpPr>
          <p:nvPr/>
        </p:nvSpPr>
        <p:spPr bwMode="auto">
          <a:xfrm flipH="1" flipV="1">
            <a:off x="6180138" y="2436813"/>
            <a:ext cx="287337" cy="360362"/>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242" name="Line 194"/>
          <p:cNvSpPr>
            <a:spLocks noChangeShapeType="1"/>
          </p:cNvSpPr>
          <p:nvPr/>
        </p:nvSpPr>
        <p:spPr bwMode="auto">
          <a:xfrm flipH="1">
            <a:off x="6108700" y="2797175"/>
            <a:ext cx="358775" cy="0"/>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243" name="Text Box 195"/>
          <p:cNvSpPr txBox="1">
            <a:spLocks noChangeArrowheads="1"/>
          </p:cNvSpPr>
          <p:nvPr/>
        </p:nvSpPr>
        <p:spPr bwMode="auto">
          <a:xfrm>
            <a:off x="7043738" y="2581275"/>
            <a:ext cx="45243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a:t>4</a:t>
            </a:r>
          </a:p>
        </p:txBody>
      </p:sp>
      <p:sp>
        <p:nvSpPr>
          <p:cNvPr id="2244" name="Line 196"/>
          <p:cNvSpPr>
            <a:spLocks noChangeShapeType="1"/>
          </p:cNvSpPr>
          <p:nvPr/>
        </p:nvSpPr>
        <p:spPr bwMode="auto">
          <a:xfrm flipH="1" flipV="1">
            <a:off x="6756400" y="2365375"/>
            <a:ext cx="287338" cy="360363"/>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245" name="Text Box 197"/>
          <p:cNvSpPr txBox="1">
            <a:spLocks noChangeArrowheads="1"/>
          </p:cNvSpPr>
          <p:nvPr/>
        </p:nvSpPr>
        <p:spPr bwMode="auto">
          <a:xfrm>
            <a:off x="1571625" y="3157538"/>
            <a:ext cx="42068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a:solidFill>
                  <a:srgbClr val="CC0000"/>
                </a:solidFill>
              </a:rPr>
              <a:t>A</a:t>
            </a:r>
          </a:p>
        </p:txBody>
      </p:sp>
      <p:sp>
        <p:nvSpPr>
          <p:cNvPr id="2246" name="Text Box 198"/>
          <p:cNvSpPr txBox="1">
            <a:spLocks noChangeArrowheads="1"/>
          </p:cNvSpPr>
          <p:nvPr/>
        </p:nvSpPr>
        <p:spPr bwMode="auto">
          <a:xfrm>
            <a:off x="3011488" y="3157538"/>
            <a:ext cx="45243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a:t>4</a:t>
            </a:r>
          </a:p>
        </p:txBody>
      </p:sp>
      <p:sp>
        <p:nvSpPr>
          <p:cNvPr id="2247" name="Line 199"/>
          <p:cNvSpPr>
            <a:spLocks noChangeShapeType="1"/>
          </p:cNvSpPr>
          <p:nvPr/>
        </p:nvSpPr>
        <p:spPr bwMode="auto">
          <a:xfrm flipV="1">
            <a:off x="3011488" y="2941638"/>
            <a:ext cx="0" cy="360362"/>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248" name="Line 200"/>
          <p:cNvSpPr>
            <a:spLocks noChangeShapeType="1"/>
          </p:cNvSpPr>
          <p:nvPr/>
        </p:nvSpPr>
        <p:spPr bwMode="auto">
          <a:xfrm flipH="1" flipV="1">
            <a:off x="2724150" y="2941638"/>
            <a:ext cx="287338" cy="360362"/>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249" name="Text Box 201"/>
          <p:cNvSpPr txBox="1">
            <a:spLocks noChangeArrowheads="1"/>
          </p:cNvSpPr>
          <p:nvPr/>
        </p:nvSpPr>
        <p:spPr bwMode="auto">
          <a:xfrm>
            <a:off x="3659188" y="3157538"/>
            <a:ext cx="3825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a:t>3</a:t>
            </a:r>
          </a:p>
        </p:txBody>
      </p:sp>
      <p:sp>
        <p:nvSpPr>
          <p:cNvPr id="2250" name="Line 202"/>
          <p:cNvSpPr>
            <a:spLocks noChangeShapeType="1"/>
          </p:cNvSpPr>
          <p:nvPr/>
        </p:nvSpPr>
        <p:spPr bwMode="auto">
          <a:xfrm flipV="1">
            <a:off x="3732213" y="3013075"/>
            <a:ext cx="0" cy="360363"/>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251" name="Text Box 203"/>
          <p:cNvSpPr txBox="1">
            <a:spLocks noChangeArrowheads="1"/>
          </p:cNvSpPr>
          <p:nvPr/>
        </p:nvSpPr>
        <p:spPr bwMode="auto">
          <a:xfrm>
            <a:off x="4379913" y="3157538"/>
            <a:ext cx="3825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a:t>3</a:t>
            </a:r>
          </a:p>
        </p:txBody>
      </p:sp>
      <p:sp>
        <p:nvSpPr>
          <p:cNvPr id="2252" name="Line 204"/>
          <p:cNvSpPr>
            <a:spLocks noChangeShapeType="1"/>
          </p:cNvSpPr>
          <p:nvPr/>
        </p:nvSpPr>
        <p:spPr bwMode="auto">
          <a:xfrm flipH="1" flipV="1">
            <a:off x="4090988" y="2941638"/>
            <a:ext cx="287337" cy="360362"/>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253" name="Text Box 205"/>
          <p:cNvSpPr txBox="1">
            <a:spLocks noChangeArrowheads="1"/>
          </p:cNvSpPr>
          <p:nvPr/>
        </p:nvSpPr>
        <p:spPr bwMode="auto">
          <a:xfrm>
            <a:off x="5027613" y="3157538"/>
            <a:ext cx="3825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a:t>3</a:t>
            </a:r>
          </a:p>
        </p:txBody>
      </p:sp>
      <p:sp>
        <p:nvSpPr>
          <p:cNvPr id="2254" name="Line 206"/>
          <p:cNvSpPr>
            <a:spLocks noChangeShapeType="1"/>
          </p:cNvSpPr>
          <p:nvPr/>
        </p:nvSpPr>
        <p:spPr bwMode="auto">
          <a:xfrm flipH="1" flipV="1">
            <a:off x="4740275" y="2941638"/>
            <a:ext cx="287338" cy="360362"/>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255" name="Text Box 207"/>
          <p:cNvSpPr txBox="1">
            <a:spLocks noChangeArrowheads="1"/>
          </p:cNvSpPr>
          <p:nvPr/>
        </p:nvSpPr>
        <p:spPr bwMode="auto">
          <a:xfrm>
            <a:off x="5748338" y="3157538"/>
            <a:ext cx="45243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a:t>4</a:t>
            </a:r>
          </a:p>
        </p:txBody>
      </p:sp>
      <p:sp>
        <p:nvSpPr>
          <p:cNvPr id="2256" name="Line 208"/>
          <p:cNvSpPr>
            <a:spLocks noChangeShapeType="1"/>
          </p:cNvSpPr>
          <p:nvPr/>
        </p:nvSpPr>
        <p:spPr bwMode="auto">
          <a:xfrm flipH="1">
            <a:off x="5387975" y="3373438"/>
            <a:ext cx="358775" cy="0"/>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257" name="Text Box 209"/>
          <p:cNvSpPr txBox="1">
            <a:spLocks noChangeArrowheads="1"/>
          </p:cNvSpPr>
          <p:nvPr/>
        </p:nvSpPr>
        <p:spPr bwMode="auto">
          <a:xfrm>
            <a:off x="6396038" y="3157538"/>
            <a:ext cx="45243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a:t>4</a:t>
            </a:r>
          </a:p>
        </p:txBody>
      </p:sp>
      <p:sp>
        <p:nvSpPr>
          <p:cNvPr id="2258" name="Line 210"/>
          <p:cNvSpPr>
            <a:spLocks noChangeShapeType="1"/>
          </p:cNvSpPr>
          <p:nvPr/>
        </p:nvSpPr>
        <p:spPr bwMode="auto">
          <a:xfrm flipH="1" flipV="1">
            <a:off x="6108700" y="2941638"/>
            <a:ext cx="287338" cy="360362"/>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260" name="Text Box 212"/>
          <p:cNvSpPr txBox="1">
            <a:spLocks noChangeArrowheads="1"/>
          </p:cNvSpPr>
          <p:nvPr/>
        </p:nvSpPr>
        <p:spPr bwMode="auto">
          <a:xfrm>
            <a:off x="7043738" y="3157538"/>
            <a:ext cx="4333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spcBef>
                <a:spcPct val="50000"/>
              </a:spcBef>
            </a:pPr>
            <a:r>
              <a:rPr lang="fr-FR" altLang="fr-FR"/>
              <a:t>5</a:t>
            </a:r>
          </a:p>
        </p:txBody>
      </p:sp>
      <p:sp>
        <p:nvSpPr>
          <p:cNvPr id="2261" name="Line 213"/>
          <p:cNvSpPr>
            <a:spLocks noChangeShapeType="1"/>
          </p:cNvSpPr>
          <p:nvPr/>
        </p:nvSpPr>
        <p:spPr bwMode="auto">
          <a:xfrm flipH="1" flipV="1">
            <a:off x="6827838" y="2941638"/>
            <a:ext cx="287337" cy="360362"/>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262" name="Line 214"/>
          <p:cNvSpPr>
            <a:spLocks noChangeShapeType="1"/>
          </p:cNvSpPr>
          <p:nvPr/>
        </p:nvSpPr>
        <p:spPr bwMode="auto">
          <a:xfrm flipH="1">
            <a:off x="6756400" y="3302000"/>
            <a:ext cx="358775" cy="0"/>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263" name="Line 215"/>
          <p:cNvSpPr>
            <a:spLocks noChangeShapeType="1"/>
          </p:cNvSpPr>
          <p:nvPr/>
        </p:nvSpPr>
        <p:spPr bwMode="auto">
          <a:xfrm flipV="1">
            <a:off x="7116763" y="2941638"/>
            <a:ext cx="0" cy="360362"/>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264" name="Line 216"/>
          <p:cNvSpPr>
            <a:spLocks noChangeShapeType="1"/>
          </p:cNvSpPr>
          <p:nvPr/>
        </p:nvSpPr>
        <p:spPr bwMode="auto">
          <a:xfrm flipV="1">
            <a:off x="3732213" y="3444875"/>
            <a:ext cx="0" cy="360363"/>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265" name="Line 217"/>
          <p:cNvSpPr>
            <a:spLocks noChangeShapeType="1"/>
          </p:cNvSpPr>
          <p:nvPr/>
        </p:nvSpPr>
        <p:spPr bwMode="auto">
          <a:xfrm flipV="1">
            <a:off x="4379913" y="3444875"/>
            <a:ext cx="0" cy="360363"/>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266" name="Line 218"/>
          <p:cNvSpPr>
            <a:spLocks noChangeShapeType="1"/>
          </p:cNvSpPr>
          <p:nvPr/>
        </p:nvSpPr>
        <p:spPr bwMode="auto">
          <a:xfrm flipH="1" flipV="1">
            <a:off x="4090988" y="3444875"/>
            <a:ext cx="287337" cy="360363"/>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267" name="Text Box 219"/>
          <p:cNvSpPr txBox="1">
            <a:spLocks noChangeArrowheads="1"/>
          </p:cNvSpPr>
          <p:nvPr/>
        </p:nvSpPr>
        <p:spPr bwMode="auto">
          <a:xfrm>
            <a:off x="3011488" y="3660775"/>
            <a:ext cx="45243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a:t>4</a:t>
            </a:r>
          </a:p>
        </p:txBody>
      </p:sp>
      <p:sp>
        <p:nvSpPr>
          <p:cNvPr id="2268" name="Text Box 220"/>
          <p:cNvSpPr txBox="1">
            <a:spLocks noChangeArrowheads="1"/>
          </p:cNvSpPr>
          <p:nvPr/>
        </p:nvSpPr>
        <p:spPr bwMode="auto">
          <a:xfrm>
            <a:off x="3732213" y="3660775"/>
            <a:ext cx="45243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a:t>4</a:t>
            </a:r>
          </a:p>
        </p:txBody>
      </p:sp>
      <p:sp>
        <p:nvSpPr>
          <p:cNvPr id="2269" name="Text Box 221"/>
          <p:cNvSpPr txBox="1">
            <a:spLocks noChangeArrowheads="1"/>
          </p:cNvSpPr>
          <p:nvPr/>
        </p:nvSpPr>
        <p:spPr bwMode="auto">
          <a:xfrm>
            <a:off x="4379913" y="3660775"/>
            <a:ext cx="45243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a:t>4</a:t>
            </a:r>
          </a:p>
        </p:txBody>
      </p:sp>
      <p:sp>
        <p:nvSpPr>
          <p:cNvPr id="2270" name="Line 222"/>
          <p:cNvSpPr>
            <a:spLocks noChangeShapeType="1"/>
          </p:cNvSpPr>
          <p:nvPr/>
        </p:nvSpPr>
        <p:spPr bwMode="auto">
          <a:xfrm flipH="1" flipV="1">
            <a:off x="2724150" y="3444875"/>
            <a:ext cx="287338" cy="360363"/>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271" name="Text Box 223"/>
          <p:cNvSpPr txBox="1">
            <a:spLocks noChangeArrowheads="1"/>
          </p:cNvSpPr>
          <p:nvPr/>
        </p:nvSpPr>
        <p:spPr bwMode="auto">
          <a:xfrm>
            <a:off x="5027613" y="3660775"/>
            <a:ext cx="45243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a:t>4</a:t>
            </a:r>
          </a:p>
        </p:txBody>
      </p:sp>
      <p:sp>
        <p:nvSpPr>
          <p:cNvPr id="2272" name="Line 224"/>
          <p:cNvSpPr>
            <a:spLocks noChangeShapeType="1"/>
          </p:cNvSpPr>
          <p:nvPr/>
        </p:nvSpPr>
        <p:spPr bwMode="auto">
          <a:xfrm flipV="1">
            <a:off x="5100638" y="3444875"/>
            <a:ext cx="0" cy="360363"/>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273" name="Line 225"/>
          <p:cNvSpPr>
            <a:spLocks noChangeShapeType="1"/>
          </p:cNvSpPr>
          <p:nvPr/>
        </p:nvSpPr>
        <p:spPr bwMode="auto">
          <a:xfrm flipH="1" flipV="1">
            <a:off x="4811713" y="3444875"/>
            <a:ext cx="287337" cy="360363"/>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274" name="Text Box 226"/>
          <p:cNvSpPr txBox="1">
            <a:spLocks noChangeArrowheads="1"/>
          </p:cNvSpPr>
          <p:nvPr/>
        </p:nvSpPr>
        <p:spPr bwMode="auto">
          <a:xfrm>
            <a:off x="5748338" y="3660775"/>
            <a:ext cx="36036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a:t>3</a:t>
            </a:r>
          </a:p>
        </p:txBody>
      </p:sp>
      <p:sp>
        <p:nvSpPr>
          <p:cNvPr id="2275" name="Line 227"/>
          <p:cNvSpPr>
            <a:spLocks noChangeShapeType="1"/>
          </p:cNvSpPr>
          <p:nvPr/>
        </p:nvSpPr>
        <p:spPr bwMode="auto">
          <a:xfrm flipH="1" flipV="1">
            <a:off x="5459413" y="3444875"/>
            <a:ext cx="287337" cy="360363"/>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276" name="Text Box 228"/>
          <p:cNvSpPr txBox="1">
            <a:spLocks noChangeArrowheads="1"/>
          </p:cNvSpPr>
          <p:nvPr/>
        </p:nvSpPr>
        <p:spPr bwMode="auto">
          <a:xfrm>
            <a:off x="6396038" y="3660775"/>
            <a:ext cx="45243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a:t>4</a:t>
            </a:r>
          </a:p>
        </p:txBody>
      </p:sp>
      <p:sp>
        <p:nvSpPr>
          <p:cNvPr id="2277" name="Line 229"/>
          <p:cNvSpPr>
            <a:spLocks noChangeShapeType="1"/>
          </p:cNvSpPr>
          <p:nvPr/>
        </p:nvSpPr>
        <p:spPr bwMode="auto">
          <a:xfrm flipH="1" flipV="1">
            <a:off x="6180138" y="3444875"/>
            <a:ext cx="287337" cy="360363"/>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278" name="Line 230"/>
          <p:cNvSpPr>
            <a:spLocks noChangeShapeType="1"/>
          </p:cNvSpPr>
          <p:nvPr/>
        </p:nvSpPr>
        <p:spPr bwMode="auto">
          <a:xfrm flipH="1">
            <a:off x="6108700" y="3805238"/>
            <a:ext cx="358775" cy="0"/>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279" name="Text Box 231"/>
          <p:cNvSpPr txBox="1">
            <a:spLocks noChangeArrowheads="1"/>
          </p:cNvSpPr>
          <p:nvPr/>
        </p:nvSpPr>
        <p:spPr bwMode="auto">
          <a:xfrm>
            <a:off x="7043738" y="3660775"/>
            <a:ext cx="45243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a:t>5</a:t>
            </a:r>
          </a:p>
        </p:txBody>
      </p:sp>
      <p:sp>
        <p:nvSpPr>
          <p:cNvPr id="2280" name="Line 232"/>
          <p:cNvSpPr>
            <a:spLocks noChangeShapeType="1"/>
          </p:cNvSpPr>
          <p:nvPr/>
        </p:nvSpPr>
        <p:spPr bwMode="auto">
          <a:xfrm flipH="1">
            <a:off x="6756400" y="3805238"/>
            <a:ext cx="358775" cy="0"/>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281" name="Text Box 233"/>
          <p:cNvSpPr txBox="1">
            <a:spLocks noChangeArrowheads="1"/>
          </p:cNvSpPr>
          <p:nvPr/>
        </p:nvSpPr>
        <p:spPr bwMode="auto">
          <a:xfrm>
            <a:off x="3011488" y="4165600"/>
            <a:ext cx="45243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a:t>5</a:t>
            </a:r>
          </a:p>
        </p:txBody>
      </p:sp>
      <p:sp>
        <p:nvSpPr>
          <p:cNvPr id="2282" name="Line 234"/>
          <p:cNvSpPr>
            <a:spLocks noChangeShapeType="1"/>
          </p:cNvSpPr>
          <p:nvPr/>
        </p:nvSpPr>
        <p:spPr bwMode="auto">
          <a:xfrm flipV="1">
            <a:off x="3011488" y="3949700"/>
            <a:ext cx="0" cy="360363"/>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283" name="Text Box 235"/>
          <p:cNvSpPr txBox="1">
            <a:spLocks noChangeArrowheads="1"/>
          </p:cNvSpPr>
          <p:nvPr/>
        </p:nvSpPr>
        <p:spPr bwMode="auto">
          <a:xfrm>
            <a:off x="3732213" y="4165600"/>
            <a:ext cx="45243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a:t>4</a:t>
            </a:r>
          </a:p>
        </p:txBody>
      </p:sp>
      <p:sp>
        <p:nvSpPr>
          <p:cNvPr id="2284" name="Line 236"/>
          <p:cNvSpPr>
            <a:spLocks noChangeShapeType="1"/>
          </p:cNvSpPr>
          <p:nvPr/>
        </p:nvSpPr>
        <p:spPr bwMode="auto">
          <a:xfrm flipH="1" flipV="1">
            <a:off x="3443288" y="3949700"/>
            <a:ext cx="287337" cy="360363"/>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285" name="Text Box 237"/>
          <p:cNvSpPr txBox="1">
            <a:spLocks noChangeArrowheads="1"/>
          </p:cNvSpPr>
          <p:nvPr/>
        </p:nvSpPr>
        <p:spPr bwMode="auto">
          <a:xfrm>
            <a:off x="4379913" y="4165600"/>
            <a:ext cx="45243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a:t>5</a:t>
            </a:r>
          </a:p>
        </p:txBody>
      </p:sp>
      <p:sp>
        <p:nvSpPr>
          <p:cNvPr id="2286" name="Line 238"/>
          <p:cNvSpPr>
            <a:spLocks noChangeShapeType="1"/>
          </p:cNvSpPr>
          <p:nvPr/>
        </p:nvSpPr>
        <p:spPr bwMode="auto">
          <a:xfrm flipH="1" flipV="1">
            <a:off x="4090988" y="3949700"/>
            <a:ext cx="287337" cy="360363"/>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287" name="Line 239"/>
          <p:cNvSpPr>
            <a:spLocks noChangeShapeType="1"/>
          </p:cNvSpPr>
          <p:nvPr/>
        </p:nvSpPr>
        <p:spPr bwMode="auto">
          <a:xfrm flipV="1">
            <a:off x="4379913" y="3949700"/>
            <a:ext cx="0" cy="360363"/>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288" name="Line 240"/>
          <p:cNvSpPr>
            <a:spLocks noChangeShapeType="1"/>
          </p:cNvSpPr>
          <p:nvPr/>
        </p:nvSpPr>
        <p:spPr bwMode="auto">
          <a:xfrm flipH="1">
            <a:off x="4019550" y="4310063"/>
            <a:ext cx="358775" cy="0"/>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289" name="Text Box 241"/>
          <p:cNvSpPr txBox="1">
            <a:spLocks noChangeArrowheads="1"/>
          </p:cNvSpPr>
          <p:nvPr/>
        </p:nvSpPr>
        <p:spPr bwMode="auto">
          <a:xfrm>
            <a:off x="5027613" y="4165600"/>
            <a:ext cx="45243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a:t>5</a:t>
            </a:r>
          </a:p>
        </p:txBody>
      </p:sp>
      <p:sp>
        <p:nvSpPr>
          <p:cNvPr id="2290" name="Line 242"/>
          <p:cNvSpPr>
            <a:spLocks noChangeShapeType="1"/>
          </p:cNvSpPr>
          <p:nvPr/>
        </p:nvSpPr>
        <p:spPr bwMode="auto">
          <a:xfrm flipV="1">
            <a:off x="5100638" y="3949700"/>
            <a:ext cx="0" cy="360363"/>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291" name="Line 243"/>
          <p:cNvSpPr>
            <a:spLocks noChangeShapeType="1"/>
          </p:cNvSpPr>
          <p:nvPr/>
        </p:nvSpPr>
        <p:spPr bwMode="auto">
          <a:xfrm flipH="1" flipV="1">
            <a:off x="4811713" y="3949700"/>
            <a:ext cx="287337" cy="360363"/>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292" name="Text Box 244"/>
          <p:cNvSpPr txBox="1">
            <a:spLocks noChangeArrowheads="1"/>
          </p:cNvSpPr>
          <p:nvPr/>
        </p:nvSpPr>
        <p:spPr bwMode="auto">
          <a:xfrm>
            <a:off x="5748338" y="4165600"/>
            <a:ext cx="45243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a:t>4</a:t>
            </a:r>
          </a:p>
        </p:txBody>
      </p:sp>
      <p:sp>
        <p:nvSpPr>
          <p:cNvPr id="2294" name="Line 246"/>
          <p:cNvSpPr>
            <a:spLocks noChangeShapeType="1"/>
          </p:cNvSpPr>
          <p:nvPr/>
        </p:nvSpPr>
        <p:spPr bwMode="auto">
          <a:xfrm flipV="1">
            <a:off x="5748338" y="3949700"/>
            <a:ext cx="0" cy="360363"/>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3" name="Line 247"/>
          <p:cNvSpPr>
            <a:spLocks noChangeShapeType="1"/>
          </p:cNvSpPr>
          <p:nvPr/>
        </p:nvSpPr>
        <p:spPr bwMode="auto">
          <a:xfrm>
            <a:off x="3348038" y="1243968"/>
            <a:ext cx="384175" cy="0"/>
          </a:xfrm>
          <a:prstGeom prst="line">
            <a:avLst/>
          </a:prstGeom>
          <a:noFill/>
          <a:ln w="9525">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fr-CA"/>
          </a:p>
        </p:txBody>
      </p:sp>
      <p:sp>
        <p:nvSpPr>
          <p:cNvPr id="4" name="Line 248"/>
          <p:cNvSpPr>
            <a:spLocks noChangeShapeType="1"/>
          </p:cNvSpPr>
          <p:nvPr/>
        </p:nvSpPr>
        <p:spPr bwMode="auto">
          <a:xfrm>
            <a:off x="2292350" y="1357313"/>
            <a:ext cx="0" cy="360362"/>
          </a:xfrm>
          <a:prstGeom prst="line">
            <a:avLst/>
          </a:prstGeom>
          <a:noFill/>
          <a:ln w="9525">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fr-CA"/>
          </a:p>
        </p:txBody>
      </p:sp>
      <p:sp>
        <p:nvSpPr>
          <p:cNvPr id="5" name="Line 249"/>
          <p:cNvSpPr>
            <a:spLocks noChangeShapeType="1"/>
          </p:cNvSpPr>
          <p:nvPr/>
        </p:nvSpPr>
        <p:spPr bwMode="auto">
          <a:xfrm>
            <a:off x="2292350" y="2436813"/>
            <a:ext cx="0" cy="360362"/>
          </a:xfrm>
          <a:prstGeom prst="line">
            <a:avLst/>
          </a:prstGeom>
          <a:noFill/>
          <a:ln w="9525">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fr-CA"/>
          </a:p>
        </p:txBody>
      </p:sp>
      <p:sp>
        <p:nvSpPr>
          <p:cNvPr id="6" name="Line 250"/>
          <p:cNvSpPr>
            <a:spLocks noChangeShapeType="1"/>
          </p:cNvSpPr>
          <p:nvPr/>
        </p:nvSpPr>
        <p:spPr bwMode="auto">
          <a:xfrm>
            <a:off x="2292350" y="2941638"/>
            <a:ext cx="0" cy="360362"/>
          </a:xfrm>
          <a:prstGeom prst="line">
            <a:avLst/>
          </a:prstGeom>
          <a:noFill/>
          <a:ln w="9525">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fr-CA"/>
          </a:p>
        </p:txBody>
      </p:sp>
      <p:sp>
        <p:nvSpPr>
          <p:cNvPr id="7" name="Line 251"/>
          <p:cNvSpPr>
            <a:spLocks noChangeShapeType="1"/>
          </p:cNvSpPr>
          <p:nvPr/>
        </p:nvSpPr>
        <p:spPr bwMode="auto">
          <a:xfrm>
            <a:off x="2292350" y="3444875"/>
            <a:ext cx="0" cy="360363"/>
          </a:xfrm>
          <a:prstGeom prst="line">
            <a:avLst/>
          </a:prstGeom>
          <a:noFill/>
          <a:ln w="9525">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fr-CA"/>
          </a:p>
        </p:txBody>
      </p:sp>
      <p:sp>
        <p:nvSpPr>
          <p:cNvPr id="8" name="Line 252"/>
          <p:cNvSpPr>
            <a:spLocks noChangeShapeType="1"/>
          </p:cNvSpPr>
          <p:nvPr/>
        </p:nvSpPr>
        <p:spPr bwMode="auto">
          <a:xfrm>
            <a:off x="2292350" y="3949700"/>
            <a:ext cx="0" cy="360363"/>
          </a:xfrm>
          <a:prstGeom prst="line">
            <a:avLst/>
          </a:prstGeom>
          <a:noFill/>
          <a:ln w="9525">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fr-CA"/>
          </a:p>
        </p:txBody>
      </p:sp>
      <p:sp>
        <p:nvSpPr>
          <p:cNvPr id="9" name="Line 253"/>
          <p:cNvSpPr>
            <a:spLocks noChangeShapeType="1"/>
          </p:cNvSpPr>
          <p:nvPr/>
        </p:nvSpPr>
        <p:spPr bwMode="auto">
          <a:xfrm>
            <a:off x="2292350" y="4525963"/>
            <a:ext cx="0" cy="360362"/>
          </a:xfrm>
          <a:prstGeom prst="line">
            <a:avLst/>
          </a:prstGeom>
          <a:noFill/>
          <a:ln w="9525">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fr-CA"/>
          </a:p>
        </p:txBody>
      </p:sp>
      <p:sp>
        <p:nvSpPr>
          <p:cNvPr id="2302" name="Text Box 254"/>
          <p:cNvSpPr txBox="1">
            <a:spLocks noChangeArrowheads="1"/>
          </p:cNvSpPr>
          <p:nvPr/>
        </p:nvSpPr>
        <p:spPr bwMode="auto">
          <a:xfrm>
            <a:off x="6396038" y="4165600"/>
            <a:ext cx="45243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a:t>4</a:t>
            </a:r>
          </a:p>
        </p:txBody>
      </p:sp>
      <p:sp>
        <p:nvSpPr>
          <p:cNvPr id="2303" name="Line 255"/>
          <p:cNvSpPr>
            <a:spLocks noChangeShapeType="1"/>
          </p:cNvSpPr>
          <p:nvPr/>
        </p:nvSpPr>
        <p:spPr bwMode="auto">
          <a:xfrm flipH="1" flipV="1">
            <a:off x="6180138" y="4021138"/>
            <a:ext cx="287337" cy="360362"/>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311" name="Text Box 263"/>
          <p:cNvSpPr txBox="1">
            <a:spLocks noChangeArrowheads="1"/>
          </p:cNvSpPr>
          <p:nvPr/>
        </p:nvSpPr>
        <p:spPr bwMode="auto">
          <a:xfrm>
            <a:off x="7043738" y="4165600"/>
            <a:ext cx="45243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a:t>4</a:t>
            </a:r>
          </a:p>
        </p:txBody>
      </p:sp>
      <p:sp>
        <p:nvSpPr>
          <p:cNvPr id="2312" name="Line 264"/>
          <p:cNvSpPr>
            <a:spLocks noChangeShapeType="1"/>
          </p:cNvSpPr>
          <p:nvPr/>
        </p:nvSpPr>
        <p:spPr bwMode="auto">
          <a:xfrm flipH="1" flipV="1">
            <a:off x="6827838" y="3949700"/>
            <a:ext cx="287337" cy="360363"/>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313" name="Text Box 265"/>
          <p:cNvSpPr txBox="1">
            <a:spLocks noChangeArrowheads="1"/>
          </p:cNvSpPr>
          <p:nvPr/>
        </p:nvSpPr>
        <p:spPr bwMode="auto">
          <a:xfrm>
            <a:off x="3011488" y="4668838"/>
            <a:ext cx="4333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spcBef>
                <a:spcPct val="50000"/>
              </a:spcBef>
            </a:pPr>
            <a:r>
              <a:rPr lang="fr-FR" altLang="fr-FR"/>
              <a:t>6</a:t>
            </a:r>
          </a:p>
        </p:txBody>
      </p:sp>
      <p:sp>
        <p:nvSpPr>
          <p:cNvPr id="2314" name="Line 266"/>
          <p:cNvSpPr>
            <a:spLocks noChangeShapeType="1"/>
          </p:cNvSpPr>
          <p:nvPr/>
        </p:nvSpPr>
        <p:spPr bwMode="auto">
          <a:xfrm flipH="1" flipV="1">
            <a:off x="2724150" y="4452938"/>
            <a:ext cx="287338" cy="360362"/>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315" name="Line 267"/>
          <p:cNvSpPr>
            <a:spLocks noChangeShapeType="1"/>
          </p:cNvSpPr>
          <p:nvPr/>
        </p:nvSpPr>
        <p:spPr bwMode="auto">
          <a:xfrm flipV="1">
            <a:off x="3011488" y="4452938"/>
            <a:ext cx="0" cy="360362"/>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316" name="Text Box 268"/>
          <p:cNvSpPr txBox="1">
            <a:spLocks noChangeArrowheads="1"/>
          </p:cNvSpPr>
          <p:nvPr/>
        </p:nvSpPr>
        <p:spPr bwMode="auto">
          <a:xfrm>
            <a:off x="3732213" y="4668838"/>
            <a:ext cx="45243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a:t>5</a:t>
            </a:r>
          </a:p>
        </p:txBody>
      </p:sp>
      <p:sp>
        <p:nvSpPr>
          <p:cNvPr id="2317" name="Line 269"/>
          <p:cNvSpPr>
            <a:spLocks noChangeShapeType="1"/>
          </p:cNvSpPr>
          <p:nvPr/>
        </p:nvSpPr>
        <p:spPr bwMode="auto">
          <a:xfrm flipV="1">
            <a:off x="3732213" y="4525963"/>
            <a:ext cx="0" cy="360362"/>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318" name="Text Box 270"/>
          <p:cNvSpPr txBox="1">
            <a:spLocks noChangeArrowheads="1"/>
          </p:cNvSpPr>
          <p:nvPr/>
        </p:nvSpPr>
        <p:spPr bwMode="auto">
          <a:xfrm>
            <a:off x="4379913" y="4668838"/>
            <a:ext cx="45243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a:t>5</a:t>
            </a:r>
          </a:p>
        </p:txBody>
      </p:sp>
      <p:sp>
        <p:nvSpPr>
          <p:cNvPr id="2319" name="Line 271"/>
          <p:cNvSpPr>
            <a:spLocks noChangeShapeType="1"/>
          </p:cNvSpPr>
          <p:nvPr/>
        </p:nvSpPr>
        <p:spPr bwMode="auto">
          <a:xfrm flipH="1" flipV="1">
            <a:off x="4090988" y="4452938"/>
            <a:ext cx="287337" cy="360362"/>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320" name="Text Box 272"/>
          <p:cNvSpPr txBox="1">
            <a:spLocks noChangeArrowheads="1"/>
          </p:cNvSpPr>
          <p:nvPr/>
        </p:nvSpPr>
        <p:spPr bwMode="auto">
          <a:xfrm>
            <a:off x="5027613" y="4668838"/>
            <a:ext cx="4333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spcBef>
                <a:spcPct val="50000"/>
              </a:spcBef>
            </a:pPr>
            <a:r>
              <a:rPr lang="fr-FR" altLang="fr-FR"/>
              <a:t>6</a:t>
            </a:r>
          </a:p>
        </p:txBody>
      </p:sp>
      <p:sp>
        <p:nvSpPr>
          <p:cNvPr id="2321" name="Line 273"/>
          <p:cNvSpPr>
            <a:spLocks noChangeShapeType="1"/>
          </p:cNvSpPr>
          <p:nvPr/>
        </p:nvSpPr>
        <p:spPr bwMode="auto">
          <a:xfrm flipV="1">
            <a:off x="5027613" y="4452938"/>
            <a:ext cx="0" cy="360362"/>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322" name="Line 274"/>
          <p:cNvSpPr>
            <a:spLocks noChangeShapeType="1"/>
          </p:cNvSpPr>
          <p:nvPr/>
        </p:nvSpPr>
        <p:spPr bwMode="auto">
          <a:xfrm flipH="1" flipV="1">
            <a:off x="4740275" y="4452938"/>
            <a:ext cx="287338" cy="360362"/>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323" name="Line 275"/>
          <p:cNvSpPr>
            <a:spLocks noChangeShapeType="1"/>
          </p:cNvSpPr>
          <p:nvPr/>
        </p:nvSpPr>
        <p:spPr bwMode="auto">
          <a:xfrm flipH="1">
            <a:off x="4667250" y="4813300"/>
            <a:ext cx="358775" cy="0"/>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324" name="Text Box 276"/>
          <p:cNvSpPr txBox="1">
            <a:spLocks noChangeArrowheads="1"/>
          </p:cNvSpPr>
          <p:nvPr/>
        </p:nvSpPr>
        <p:spPr bwMode="auto">
          <a:xfrm>
            <a:off x="5748338" y="4668838"/>
            <a:ext cx="45243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a:t>5</a:t>
            </a:r>
          </a:p>
        </p:txBody>
      </p:sp>
      <p:sp>
        <p:nvSpPr>
          <p:cNvPr id="2325" name="Line 277"/>
          <p:cNvSpPr>
            <a:spLocks noChangeShapeType="1"/>
          </p:cNvSpPr>
          <p:nvPr/>
        </p:nvSpPr>
        <p:spPr bwMode="auto">
          <a:xfrm flipV="1">
            <a:off x="5748338" y="4452938"/>
            <a:ext cx="0" cy="360362"/>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326" name="Line 278"/>
          <p:cNvSpPr>
            <a:spLocks noChangeShapeType="1"/>
          </p:cNvSpPr>
          <p:nvPr/>
        </p:nvSpPr>
        <p:spPr bwMode="auto">
          <a:xfrm flipH="1" flipV="1">
            <a:off x="5459413" y="4452938"/>
            <a:ext cx="287337" cy="360362"/>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327" name="Text Box 279"/>
          <p:cNvSpPr txBox="1">
            <a:spLocks noChangeArrowheads="1"/>
          </p:cNvSpPr>
          <p:nvPr/>
        </p:nvSpPr>
        <p:spPr bwMode="auto">
          <a:xfrm>
            <a:off x="6396038" y="4668838"/>
            <a:ext cx="45243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a:t>4</a:t>
            </a:r>
          </a:p>
        </p:txBody>
      </p:sp>
      <p:sp>
        <p:nvSpPr>
          <p:cNvPr id="2328" name="Line 280"/>
          <p:cNvSpPr>
            <a:spLocks noChangeShapeType="1"/>
          </p:cNvSpPr>
          <p:nvPr/>
        </p:nvSpPr>
        <p:spPr bwMode="auto">
          <a:xfrm flipH="1" flipV="1">
            <a:off x="6108700" y="4452938"/>
            <a:ext cx="287338" cy="360362"/>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329" name="Text Box 281"/>
          <p:cNvSpPr txBox="1">
            <a:spLocks noChangeArrowheads="1"/>
          </p:cNvSpPr>
          <p:nvPr/>
        </p:nvSpPr>
        <p:spPr bwMode="auto">
          <a:xfrm>
            <a:off x="7043738" y="4668838"/>
            <a:ext cx="45243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a:t>5</a:t>
            </a:r>
          </a:p>
        </p:txBody>
      </p:sp>
      <p:sp>
        <p:nvSpPr>
          <p:cNvPr id="2330" name="Line 282"/>
          <p:cNvSpPr>
            <a:spLocks noChangeShapeType="1"/>
          </p:cNvSpPr>
          <p:nvPr/>
        </p:nvSpPr>
        <p:spPr bwMode="auto">
          <a:xfrm flipH="1" flipV="1">
            <a:off x="6756400" y="4452938"/>
            <a:ext cx="287338" cy="360362"/>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331" name="Line 283"/>
          <p:cNvSpPr>
            <a:spLocks noChangeShapeType="1"/>
          </p:cNvSpPr>
          <p:nvPr/>
        </p:nvSpPr>
        <p:spPr bwMode="auto">
          <a:xfrm flipV="1">
            <a:off x="7043738" y="4452938"/>
            <a:ext cx="0" cy="360362"/>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332" name="Line 284"/>
          <p:cNvSpPr>
            <a:spLocks noChangeShapeType="1"/>
          </p:cNvSpPr>
          <p:nvPr/>
        </p:nvSpPr>
        <p:spPr bwMode="auto">
          <a:xfrm flipH="1">
            <a:off x="6683375" y="4813300"/>
            <a:ext cx="358775" cy="0"/>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338" name="Line 290"/>
          <p:cNvSpPr>
            <a:spLocks noChangeShapeType="1"/>
          </p:cNvSpPr>
          <p:nvPr/>
        </p:nvSpPr>
        <p:spPr bwMode="auto">
          <a:xfrm flipH="1">
            <a:off x="6659563" y="4797425"/>
            <a:ext cx="358775" cy="0"/>
          </a:xfrm>
          <a:prstGeom prst="line">
            <a:avLst/>
          </a:prstGeom>
          <a:noFill/>
          <a:ln w="38100">
            <a:solidFill>
              <a:srgbClr val="CC0000"/>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301" name="Text Box 291"/>
          <p:cNvSpPr txBox="1">
            <a:spLocks noChangeArrowheads="1"/>
          </p:cNvSpPr>
          <p:nvPr/>
        </p:nvSpPr>
        <p:spPr bwMode="auto">
          <a:xfrm>
            <a:off x="2268538" y="5661025"/>
            <a:ext cx="79216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spcBef>
                <a:spcPct val="50000"/>
              </a:spcBef>
            </a:pPr>
            <a:endParaRPr lang="fr-FR" altLang="fr-FR"/>
          </a:p>
        </p:txBody>
      </p:sp>
      <p:sp>
        <p:nvSpPr>
          <p:cNvPr id="2340" name="Text Box 292"/>
          <p:cNvSpPr txBox="1">
            <a:spLocks noChangeArrowheads="1"/>
          </p:cNvSpPr>
          <p:nvPr/>
        </p:nvSpPr>
        <p:spPr bwMode="auto">
          <a:xfrm>
            <a:off x="6877050" y="5589588"/>
            <a:ext cx="431800" cy="78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lnSpc>
                <a:spcPct val="70000"/>
              </a:lnSpc>
              <a:spcBef>
                <a:spcPct val="50000"/>
              </a:spcBef>
            </a:pPr>
            <a:r>
              <a:rPr lang="fr-FR" altLang="fr-FR" sz="2400">
                <a:solidFill>
                  <a:srgbClr val="CC0000"/>
                </a:solidFill>
              </a:rPr>
              <a:t> -</a:t>
            </a:r>
          </a:p>
          <a:p>
            <a:pPr eaLnBrk="1" hangingPunct="1">
              <a:lnSpc>
                <a:spcPct val="70000"/>
              </a:lnSpc>
              <a:spcBef>
                <a:spcPct val="50000"/>
              </a:spcBef>
            </a:pPr>
            <a:r>
              <a:rPr lang="fr-FR" altLang="fr-FR" sz="2400">
                <a:solidFill>
                  <a:srgbClr val="CC0000"/>
                </a:solidFill>
              </a:rPr>
              <a:t>T</a:t>
            </a:r>
          </a:p>
        </p:txBody>
      </p:sp>
      <p:sp>
        <p:nvSpPr>
          <p:cNvPr id="2341" name="Line 293"/>
          <p:cNvSpPr>
            <a:spLocks noChangeShapeType="1"/>
          </p:cNvSpPr>
          <p:nvPr/>
        </p:nvSpPr>
        <p:spPr bwMode="auto">
          <a:xfrm flipH="1" flipV="1">
            <a:off x="6084888" y="4437063"/>
            <a:ext cx="287337" cy="360362"/>
          </a:xfrm>
          <a:prstGeom prst="line">
            <a:avLst/>
          </a:prstGeom>
          <a:noFill/>
          <a:ln w="38100">
            <a:solidFill>
              <a:srgbClr val="CC0000"/>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342" name="Text Box 294"/>
          <p:cNvSpPr txBox="1">
            <a:spLocks noChangeArrowheads="1"/>
          </p:cNvSpPr>
          <p:nvPr/>
        </p:nvSpPr>
        <p:spPr bwMode="auto">
          <a:xfrm>
            <a:off x="6372225" y="5589588"/>
            <a:ext cx="431800" cy="78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lnSpc>
                <a:spcPct val="70000"/>
              </a:lnSpc>
              <a:spcBef>
                <a:spcPct val="50000"/>
              </a:spcBef>
            </a:pPr>
            <a:r>
              <a:rPr lang="fr-FR" altLang="fr-FR" sz="2400">
                <a:solidFill>
                  <a:srgbClr val="CC0000"/>
                </a:solidFill>
              </a:rPr>
              <a:t>G</a:t>
            </a:r>
          </a:p>
          <a:p>
            <a:pPr eaLnBrk="1" hangingPunct="1">
              <a:lnSpc>
                <a:spcPct val="70000"/>
              </a:lnSpc>
              <a:spcBef>
                <a:spcPct val="50000"/>
              </a:spcBef>
            </a:pPr>
            <a:r>
              <a:rPr lang="fr-FR" altLang="fr-FR" sz="2400">
                <a:solidFill>
                  <a:srgbClr val="CC0000"/>
                </a:solidFill>
              </a:rPr>
              <a:t>G</a:t>
            </a:r>
          </a:p>
        </p:txBody>
      </p:sp>
      <p:sp>
        <p:nvSpPr>
          <p:cNvPr id="2305" name="Rectangle 295"/>
          <p:cNvSpPr>
            <a:spLocks noChangeArrowheads="1"/>
          </p:cNvSpPr>
          <p:nvPr/>
        </p:nvSpPr>
        <p:spPr bwMode="auto">
          <a:xfrm>
            <a:off x="6800850" y="5710238"/>
            <a:ext cx="28257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a:t> </a:t>
            </a:r>
          </a:p>
        </p:txBody>
      </p:sp>
      <p:sp>
        <p:nvSpPr>
          <p:cNvPr id="2344" name="Line 296"/>
          <p:cNvSpPr>
            <a:spLocks noChangeShapeType="1"/>
          </p:cNvSpPr>
          <p:nvPr/>
        </p:nvSpPr>
        <p:spPr bwMode="auto">
          <a:xfrm flipV="1">
            <a:off x="5724525" y="4005263"/>
            <a:ext cx="0" cy="360362"/>
          </a:xfrm>
          <a:prstGeom prst="line">
            <a:avLst/>
          </a:prstGeom>
          <a:noFill/>
          <a:ln w="38100">
            <a:solidFill>
              <a:srgbClr val="CC0000"/>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345" name="Text Box 297"/>
          <p:cNvSpPr txBox="1">
            <a:spLocks noChangeArrowheads="1"/>
          </p:cNvSpPr>
          <p:nvPr/>
        </p:nvSpPr>
        <p:spPr bwMode="auto">
          <a:xfrm>
            <a:off x="5795963" y="5589588"/>
            <a:ext cx="431800" cy="78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lnSpc>
                <a:spcPct val="70000"/>
              </a:lnSpc>
              <a:spcBef>
                <a:spcPct val="50000"/>
              </a:spcBef>
            </a:pPr>
            <a:r>
              <a:rPr lang="fr-FR" altLang="fr-FR" sz="2400">
                <a:solidFill>
                  <a:srgbClr val="CC0000"/>
                </a:solidFill>
              </a:rPr>
              <a:t>T</a:t>
            </a:r>
          </a:p>
          <a:p>
            <a:pPr eaLnBrk="1" hangingPunct="1">
              <a:lnSpc>
                <a:spcPct val="70000"/>
              </a:lnSpc>
              <a:spcBef>
                <a:spcPct val="50000"/>
              </a:spcBef>
            </a:pPr>
            <a:r>
              <a:rPr lang="fr-FR" altLang="fr-FR" sz="2400">
                <a:solidFill>
                  <a:schemeClr val="accent2"/>
                </a:solidFill>
              </a:rPr>
              <a:t> </a:t>
            </a:r>
            <a:r>
              <a:rPr lang="fr-FR" altLang="fr-FR" sz="2400">
                <a:solidFill>
                  <a:srgbClr val="CC0000"/>
                </a:solidFill>
              </a:rPr>
              <a:t>-</a:t>
            </a:r>
          </a:p>
        </p:txBody>
      </p:sp>
      <p:sp>
        <p:nvSpPr>
          <p:cNvPr id="2346" name="Line 298"/>
          <p:cNvSpPr>
            <a:spLocks noChangeShapeType="1"/>
          </p:cNvSpPr>
          <p:nvPr/>
        </p:nvSpPr>
        <p:spPr bwMode="auto">
          <a:xfrm flipH="1" flipV="1">
            <a:off x="5435600" y="3429000"/>
            <a:ext cx="287338" cy="360363"/>
          </a:xfrm>
          <a:prstGeom prst="line">
            <a:avLst/>
          </a:prstGeom>
          <a:noFill/>
          <a:ln w="38100">
            <a:solidFill>
              <a:srgbClr val="CC0000"/>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347" name="Text Box 299"/>
          <p:cNvSpPr txBox="1">
            <a:spLocks noChangeArrowheads="1"/>
          </p:cNvSpPr>
          <p:nvPr/>
        </p:nvSpPr>
        <p:spPr bwMode="auto">
          <a:xfrm>
            <a:off x="5148263" y="5589588"/>
            <a:ext cx="431800" cy="78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lnSpc>
                <a:spcPct val="70000"/>
              </a:lnSpc>
              <a:spcBef>
                <a:spcPct val="50000"/>
              </a:spcBef>
            </a:pPr>
            <a:r>
              <a:rPr lang="fr-FR" altLang="fr-FR" sz="2400">
                <a:solidFill>
                  <a:srgbClr val="CC0000"/>
                </a:solidFill>
              </a:rPr>
              <a:t>G</a:t>
            </a:r>
          </a:p>
          <a:p>
            <a:pPr eaLnBrk="1" hangingPunct="1">
              <a:lnSpc>
                <a:spcPct val="70000"/>
              </a:lnSpc>
              <a:spcBef>
                <a:spcPct val="50000"/>
              </a:spcBef>
            </a:pPr>
            <a:r>
              <a:rPr lang="fr-FR" altLang="fr-FR" sz="2400">
                <a:solidFill>
                  <a:srgbClr val="CC0000"/>
                </a:solidFill>
              </a:rPr>
              <a:t>G</a:t>
            </a:r>
          </a:p>
        </p:txBody>
      </p:sp>
      <p:sp>
        <p:nvSpPr>
          <p:cNvPr id="2348" name="Line 300"/>
          <p:cNvSpPr>
            <a:spLocks noChangeShapeType="1"/>
          </p:cNvSpPr>
          <p:nvPr/>
        </p:nvSpPr>
        <p:spPr bwMode="auto">
          <a:xfrm flipH="1" flipV="1">
            <a:off x="4716463" y="2924175"/>
            <a:ext cx="287337" cy="360363"/>
          </a:xfrm>
          <a:prstGeom prst="line">
            <a:avLst/>
          </a:prstGeom>
          <a:noFill/>
          <a:ln w="38100">
            <a:solidFill>
              <a:srgbClr val="CC0000"/>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349" name="Text Box 301"/>
          <p:cNvSpPr txBox="1">
            <a:spLocks noChangeArrowheads="1"/>
          </p:cNvSpPr>
          <p:nvPr/>
        </p:nvSpPr>
        <p:spPr bwMode="auto">
          <a:xfrm>
            <a:off x="4427538" y="5589588"/>
            <a:ext cx="431800" cy="78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lnSpc>
                <a:spcPct val="70000"/>
              </a:lnSpc>
              <a:spcBef>
                <a:spcPct val="50000"/>
              </a:spcBef>
            </a:pPr>
            <a:r>
              <a:rPr lang="fr-FR" altLang="fr-FR" sz="2400">
                <a:solidFill>
                  <a:srgbClr val="CC0000"/>
                </a:solidFill>
              </a:rPr>
              <a:t>A</a:t>
            </a:r>
          </a:p>
          <a:p>
            <a:pPr eaLnBrk="1" hangingPunct="1">
              <a:lnSpc>
                <a:spcPct val="70000"/>
              </a:lnSpc>
              <a:spcBef>
                <a:spcPct val="50000"/>
              </a:spcBef>
            </a:pPr>
            <a:r>
              <a:rPr lang="fr-FR" altLang="fr-FR" sz="2400">
                <a:solidFill>
                  <a:srgbClr val="CC0000"/>
                </a:solidFill>
              </a:rPr>
              <a:t>A</a:t>
            </a:r>
          </a:p>
        </p:txBody>
      </p:sp>
      <p:sp>
        <p:nvSpPr>
          <p:cNvPr id="2350" name="Line 302"/>
          <p:cNvSpPr>
            <a:spLocks noChangeShapeType="1"/>
          </p:cNvSpPr>
          <p:nvPr/>
        </p:nvSpPr>
        <p:spPr bwMode="auto">
          <a:xfrm flipH="1">
            <a:off x="3995738" y="2781300"/>
            <a:ext cx="358775" cy="0"/>
          </a:xfrm>
          <a:prstGeom prst="line">
            <a:avLst/>
          </a:prstGeom>
          <a:noFill/>
          <a:ln w="38100">
            <a:solidFill>
              <a:srgbClr val="CC0000"/>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351" name="Text Box 303"/>
          <p:cNvSpPr txBox="1">
            <a:spLocks noChangeArrowheads="1"/>
          </p:cNvSpPr>
          <p:nvPr/>
        </p:nvSpPr>
        <p:spPr bwMode="auto">
          <a:xfrm>
            <a:off x="3779838" y="5589588"/>
            <a:ext cx="431800" cy="78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lnSpc>
                <a:spcPct val="70000"/>
              </a:lnSpc>
              <a:spcBef>
                <a:spcPct val="50000"/>
              </a:spcBef>
            </a:pPr>
            <a:r>
              <a:rPr lang="fr-FR" altLang="fr-FR" sz="2400">
                <a:solidFill>
                  <a:srgbClr val="CC0000"/>
                </a:solidFill>
              </a:rPr>
              <a:t> -</a:t>
            </a:r>
          </a:p>
          <a:p>
            <a:pPr eaLnBrk="1" hangingPunct="1">
              <a:lnSpc>
                <a:spcPct val="70000"/>
              </a:lnSpc>
              <a:spcBef>
                <a:spcPct val="50000"/>
              </a:spcBef>
            </a:pPr>
            <a:r>
              <a:rPr lang="fr-FR" altLang="fr-FR" sz="2400">
                <a:solidFill>
                  <a:srgbClr val="CC0000"/>
                </a:solidFill>
              </a:rPr>
              <a:t>C</a:t>
            </a:r>
          </a:p>
        </p:txBody>
      </p:sp>
      <p:sp>
        <p:nvSpPr>
          <p:cNvPr id="2352" name="Line 304"/>
          <p:cNvSpPr>
            <a:spLocks noChangeShapeType="1"/>
          </p:cNvSpPr>
          <p:nvPr/>
        </p:nvSpPr>
        <p:spPr bwMode="auto">
          <a:xfrm flipH="1" flipV="1">
            <a:off x="3419475" y="2420938"/>
            <a:ext cx="287338" cy="360362"/>
          </a:xfrm>
          <a:prstGeom prst="line">
            <a:avLst/>
          </a:prstGeom>
          <a:noFill/>
          <a:ln w="38100">
            <a:solidFill>
              <a:srgbClr val="CC0000"/>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353" name="Text Box 305"/>
          <p:cNvSpPr txBox="1">
            <a:spLocks noChangeArrowheads="1"/>
          </p:cNvSpPr>
          <p:nvPr/>
        </p:nvSpPr>
        <p:spPr bwMode="auto">
          <a:xfrm>
            <a:off x="3203575" y="5589588"/>
            <a:ext cx="431800" cy="78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lnSpc>
                <a:spcPct val="70000"/>
              </a:lnSpc>
              <a:spcBef>
                <a:spcPct val="50000"/>
              </a:spcBef>
            </a:pPr>
            <a:r>
              <a:rPr lang="fr-FR" altLang="fr-FR" sz="2400">
                <a:solidFill>
                  <a:srgbClr val="CC0000"/>
                </a:solidFill>
              </a:rPr>
              <a:t>T</a:t>
            </a:r>
          </a:p>
          <a:p>
            <a:pPr eaLnBrk="1" hangingPunct="1">
              <a:lnSpc>
                <a:spcPct val="70000"/>
              </a:lnSpc>
              <a:spcBef>
                <a:spcPct val="50000"/>
              </a:spcBef>
            </a:pPr>
            <a:r>
              <a:rPr lang="fr-FR" altLang="fr-FR" sz="2400">
                <a:solidFill>
                  <a:srgbClr val="CC0000"/>
                </a:solidFill>
              </a:rPr>
              <a:t>T</a:t>
            </a:r>
          </a:p>
        </p:txBody>
      </p:sp>
      <p:sp>
        <p:nvSpPr>
          <p:cNvPr id="2354" name="Line 306"/>
          <p:cNvSpPr>
            <a:spLocks noChangeShapeType="1"/>
          </p:cNvSpPr>
          <p:nvPr/>
        </p:nvSpPr>
        <p:spPr bwMode="auto">
          <a:xfrm flipH="1" flipV="1">
            <a:off x="2700338" y="1844675"/>
            <a:ext cx="287337" cy="360363"/>
          </a:xfrm>
          <a:prstGeom prst="line">
            <a:avLst/>
          </a:prstGeom>
          <a:noFill/>
          <a:ln w="38100">
            <a:solidFill>
              <a:srgbClr val="CC0000"/>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355" name="Text Box 307"/>
          <p:cNvSpPr txBox="1">
            <a:spLocks noChangeArrowheads="1"/>
          </p:cNvSpPr>
          <p:nvPr/>
        </p:nvSpPr>
        <p:spPr bwMode="auto">
          <a:xfrm>
            <a:off x="2484438" y="5589588"/>
            <a:ext cx="431800" cy="78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lnSpc>
                <a:spcPct val="70000"/>
              </a:lnSpc>
              <a:spcBef>
                <a:spcPct val="50000"/>
              </a:spcBef>
            </a:pPr>
            <a:r>
              <a:rPr lang="fr-FR" altLang="fr-FR" sz="2400">
                <a:solidFill>
                  <a:srgbClr val="CC0000"/>
                </a:solidFill>
              </a:rPr>
              <a:t>A</a:t>
            </a:r>
          </a:p>
          <a:p>
            <a:pPr eaLnBrk="1" hangingPunct="1">
              <a:lnSpc>
                <a:spcPct val="70000"/>
              </a:lnSpc>
              <a:spcBef>
                <a:spcPct val="50000"/>
              </a:spcBef>
            </a:pPr>
            <a:r>
              <a:rPr lang="fr-FR" altLang="fr-FR" sz="2400">
                <a:solidFill>
                  <a:srgbClr val="CC0000"/>
                </a:solidFill>
              </a:rPr>
              <a:t>G</a:t>
            </a:r>
          </a:p>
        </p:txBody>
      </p:sp>
      <p:sp>
        <p:nvSpPr>
          <p:cNvPr id="2356" name="Line 308"/>
          <p:cNvSpPr>
            <a:spLocks noChangeShapeType="1"/>
          </p:cNvSpPr>
          <p:nvPr/>
        </p:nvSpPr>
        <p:spPr bwMode="auto">
          <a:xfrm flipV="1">
            <a:off x="2268538" y="1341438"/>
            <a:ext cx="0" cy="360362"/>
          </a:xfrm>
          <a:prstGeom prst="line">
            <a:avLst/>
          </a:prstGeom>
          <a:noFill/>
          <a:ln w="38100">
            <a:solidFill>
              <a:srgbClr val="CC0000"/>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357" name="Text Box 309"/>
          <p:cNvSpPr txBox="1">
            <a:spLocks noChangeArrowheads="1"/>
          </p:cNvSpPr>
          <p:nvPr/>
        </p:nvSpPr>
        <p:spPr bwMode="auto">
          <a:xfrm>
            <a:off x="1835150" y="5589588"/>
            <a:ext cx="431800" cy="78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lnSpc>
                <a:spcPct val="70000"/>
              </a:lnSpc>
              <a:spcBef>
                <a:spcPct val="50000"/>
              </a:spcBef>
            </a:pPr>
            <a:r>
              <a:rPr lang="fr-FR" altLang="fr-FR" sz="2400">
                <a:solidFill>
                  <a:srgbClr val="CC0000"/>
                </a:solidFill>
              </a:rPr>
              <a:t>C</a:t>
            </a:r>
          </a:p>
          <a:p>
            <a:pPr eaLnBrk="1" hangingPunct="1">
              <a:lnSpc>
                <a:spcPct val="70000"/>
              </a:lnSpc>
              <a:spcBef>
                <a:spcPct val="50000"/>
              </a:spcBef>
            </a:pPr>
            <a:r>
              <a:rPr lang="fr-FR" altLang="fr-FR" sz="2400">
                <a:solidFill>
                  <a:srgbClr val="CC0000"/>
                </a:solidFill>
              </a:rPr>
              <a:t> -</a:t>
            </a:r>
          </a:p>
        </p:txBody>
      </p:sp>
      <p:sp>
        <p:nvSpPr>
          <p:cNvPr id="288" name="Line 225"/>
          <p:cNvSpPr>
            <a:spLocks noChangeShapeType="1"/>
          </p:cNvSpPr>
          <p:nvPr/>
        </p:nvSpPr>
        <p:spPr bwMode="auto">
          <a:xfrm flipH="1" flipV="1">
            <a:off x="5435600" y="2997200"/>
            <a:ext cx="287338" cy="360363"/>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89" name="Line 224"/>
          <p:cNvSpPr>
            <a:spLocks noChangeShapeType="1"/>
          </p:cNvSpPr>
          <p:nvPr/>
        </p:nvSpPr>
        <p:spPr bwMode="auto">
          <a:xfrm flipV="1">
            <a:off x="5724525" y="2997200"/>
            <a:ext cx="0" cy="360363"/>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90" name="Line 264"/>
          <p:cNvSpPr>
            <a:spLocks noChangeShapeType="1"/>
          </p:cNvSpPr>
          <p:nvPr/>
        </p:nvSpPr>
        <p:spPr bwMode="auto">
          <a:xfrm flipH="1" flipV="1">
            <a:off x="6804025" y="3429000"/>
            <a:ext cx="287338" cy="360363"/>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174" name="Line 247"/>
          <p:cNvSpPr>
            <a:spLocks noChangeShapeType="1"/>
          </p:cNvSpPr>
          <p:nvPr/>
        </p:nvSpPr>
        <p:spPr bwMode="auto">
          <a:xfrm>
            <a:off x="2664619" y="1243968"/>
            <a:ext cx="384175" cy="0"/>
          </a:xfrm>
          <a:prstGeom prst="line">
            <a:avLst/>
          </a:prstGeom>
          <a:noFill/>
          <a:ln w="9525">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fr-CA"/>
          </a:p>
        </p:txBody>
      </p:sp>
      <p:sp>
        <p:nvSpPr>
          <p:cNvPr id="175" name="Line 247"/>
          <p:cNvSpPr>
            <a:spLocks noChangeShapeType="1"/>
          </p:cNvSpPr>
          <p:nvPr/>
        </p:nvSpPr>
        <p:spPr bwMode="auto">
          <a:xfrm>
            <a:off x="4029393" y="1243968"/>
            <a:ext cx="384175" cy="0"/>
          </a:xfrm>
          <a:prstGeom prst="line">
            <a:avLst/>
          </a:prstGeom>
          <a:noFill/>
          <a:ln w="9525">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fr-CA"/>
          </a:p>
        </p:txBody>
      </p:sp>
      <p:sp>
        <p:nvSpPr>
          <p:cNvPr id="176" name="Line 247"/>
          <p:cNvSpPr>
            <a:spLocks noChangeShapeType="1"/>
          </p:cNvSpPr>
          <p:nvPr/>
        </p:nvSpPr>
        <p:spPr bwMode="auto">
          <a:xfrm>
            <a:off x="4691856" y="1229681"/>
            <a:ext cx="384175" cy="0"/>
          </a:xfrm>
          <a:prstGeom prst="line">
            <a:avLst/>
          </a:prstGeom>
          <a:noFill/>
          <a:ln w="9525">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fr-CA"/>
          </a:p>
        </p:txBody>
      </p:sp>
      <p:sp>
        <p:nvSpPr>
          <p:cNvPr id="177" name="Line 247"/>
          <p:cNvSpPr>
            <a:spLocks noChangeShapeType="1"/>
          </p:cNvSpPr>
          <p:nvPr/>
        </p:nvSpPr>
        <p:spPr bwMode="auto">
          <a:xfrm>
            <a:off x="5338763" y="1229681"/>
            <a:ext cx="384175" cy="0"/>
          </a:xfrm>
          <a:prstGeom prst="line">
            <a:avLst/>
          </a:prstGeom>
          <a:noFill/>
          <a:ln w="9525">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fr-CA"/>
          </a:p>
        </p:txBody>
      </p:sp>
      <p:sp>
        <p:nvSpPr>
          <p:cNvPr id="178" name="Line 247"/>
          <p:cNvSpPr>
            <a:spLocks noChangeShapeType="1"/>
          </p:cNvSpPr>
          <p:nvPr/>
        </p:nvSpPr>
        <p:spPr bwMode="auto">
          <a:xfrm>
            <a:off x="6023768" y="1243968"/>
            <a:ext cx="384175" cy="0"/>
          </a:xfrm>
          <a:prstGeom prst="line">
            <a:avLst/>
          </a:prstGeom>
          <a:noFill/>
          <a:ln w="9525">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fr-CA"/>
          </a:p>
        </p:txBody>
      </p:sp>
      <p:sp>
        <p:nvSpPr>
          <p:cNvPr id="179" name="Line 247"/>
          <p:cNvSpPr>
            <a:spLocks noChangeShapeType="1"/>
          </p:cNvSpPr>
          <p:nvPr/>
        </p:nvSpPr>
        <p:spPr bwMode="auto">
          <a:xfrm>
            <a:off x="6634163" y="1254449"/>
            <a:ext cx="384175" cy="0"/>
          </a:xfrm>
          <a:prstGeom prst="line">
            <a:avLst/>
          </a:prstGeom>
          <a:noFill/>
          <a:ln w="9525">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fr-CA"/>
          </a:p>
        </p:txBody>
      </p:sp>
      <p:sp>
        <p:nvSpPr>
          <p:cNvPr id="180" name="Line 249"/>
          <p:cNvSpPr>
            <a:spLocks noChangeShapeType="1"/>
          </p:cNvSpPr>
          <p:nvPr/>
        </p:nvSpPr>
        <p:spPr bwMode="auto">
          <a:xfrm>
            <a:off x="2292350" y="1896269"/>
            <a:ext cx="0" cy="360362"/>
          </a:xfrm>
          <a:prstGeom prst="line">
            <a:avLst/>
          </a:prstGeom>
          <a:noFill/>
          <a:ln w="9525">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fr-CA"/>
          </a:p>
        </p:txBody>
      </p:sp>
    </p:spTree>
    <p:extLst>
      <p:ext uri="{BB962C8B-B14F-4D97-AF65-F5344CB8AC3E}">
        <p14:creationId xmlns:p14="http://schemas.microsoft.com/office/powerpoint/2010/main" val="23478261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8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187"/>
                                        </p:tgtEl>
                                        <p:attrNameLst>
                                          <p:attrName>style.visibility</p:attrName>
                                        </p:attrNameLst>
                                      </p:cBhvr>
                                      <p:to>
                                        <p:strVal val="visible"/>
                                      </p:to>
                                    </p:set>
                                  </p:childTnLst>
                                  <p:subTnLst>
                                    <p:set>
                                      <p:cBhvr override="childStyle">
                                        <p:cTn dur="1" fill="hold" display="0" masterRel="nextClick" afterEffect="1"/>
                                        <p:tgtEl>
                                          <p:spTgt spid="2187"/>
                                        </p:tgtEl>
                                        <p:attrNameLst>
                                          <p:attrName>style.visibility</p:attrName>
                                        </p:attrNameLst>
                                      </p:cBhvr>
                                      <p:to>
                                        <p:strVal val="hidden"/>
                                      </p:to>
                                    </p:set>
                                  </p:subTnLst>
                                </p:cTn>
                              </p:par>
                              <p:par>
                                <p:cTn id="9" presetID="1" presetClass="entr" presetSubtype="0" fill="hold" nodeType="withEffect">
                                  <p:stCondLst>
                                    <p:cond delay="0"/>
                                  </p:stCondLst>
                                  <p:childTnLst>
                                    <p:set>
                                      <p:cBhvr>
                                        <p:cTn id="10" dur="1" fill="hold">
                                          <p:stCondLst>
                                            <p:cond delay="0"/>
                                          </p:stCondLst>
                                        </p:cTn>
                                        <p:tgtEl>
                                          <p:spTgt spid="2188">
                                            <p:txEl>
                                              <p:pRg st="0" end="0"/>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173"/>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2182">
                                            <p:txEl>
                                              <p:pRg st="0" end="0"/>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189"/>
                                        </p:tgtEl>
                                        <p:attrNameLst>
                                          <p:attrName>style.visibility</p:attrName>
                                        </p:attrNameLst>
                                      </p:cBhvr>
                                      <p:to>
                                        <p:strVal val="visible"/>
                                      </p:to>
                                    </p:set>
                                  </p:childTnLst>
                                  <p:subTnLst>
                                    <p:set>
                                      <p:cBhvr override="childStyle">
                                        <p:cTn dur="1" fill="hold" display="0" masterRel="nextClick" afterEffect="1"/>
                                        <p:tgtEl>
                                          <p:spTgt spid="2189"/>
                                        </p:tgtEl>
                                        <p:attrNameLst>
                                          <p:attrName>style.visibility</p:attrName>
                                        </p:attrNameLst>
                                      </p:cBhvr>
                                      <p:to>
                                        <p:strVal val="hidden"/>
                                      </p:to>
                                    </p:set>
                                  </p:subTnLst>
                                </p:cTn>
                              </p:par>
                              <p:par>
                                <p:cTn id="19" presetID="1" presetClass="entr" presetSubtype="0" fill="hold" grpId="0" nodeType="withEffect">
                                  <p:stCondLst>
                                    <p:cond delay="0"/>
                                  </p:stCondLst>
                                  <p:childTnLst>
                                    <p:set>
                                      <p:cBhvr>
                                        <p:cTn id="20" dur="1" fill="hold">
                                          <p:stCondLst>
                                            <p:cond delay="0"/>
                                          </p:stCondLst>
                                        </p:cTn>
                                        <p:tgtEl>
                                          <p:spTgt spid="2176"/>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177"/>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2183">
                                            <p:txEl>
                                              <p:pRg st="0" end="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191"/>
                                        </p:tgtEl>
                                        <p:attrNameLst>
                                          <p:attrName>style.visibility</p:attrName>
                                        </p:attrNameLst>
                                      </p:cBhvr>
                                      <p:to>
                                        <p:strVal val="visible"/>
                                      </p:to>
                                    </p:set>
                                  </p:childTnLst>
                                  <p:subTnLst>
                                    <p:set>
                                      <p:cBhvr override="childStyle">
                                        <p:cTn dur="1" fill="hold" display="0" masterRel="nextClick" afterEffect="1"/>
                                        <p:tgtEl>
                                          <p:spTgt spid="2191"/>
                                        </p:tgtEl>
                                        <p:attrNameLst>
                                          <p:attrName>style.visibility</p:attrName>
                                        </p:attrNameLst>
                                      </p:cBhvr>
                                      <p:to>
                                        <p:strVal val="hidden"/>
                                      </p:to>
                                    </p:set>
                                  </p:subTnLst>
                                </p:cTn>
                              </p:par>
                              <p:par>
                                <p:cTn id="29" presetID="1" presetClass="entr" presetSubtype="0" fill="hold" grpId="0" nodeType="withEffect">
                                  <p:stCondLst>
                                    <p:cond delay="0"/>
                                  </p:stCondLst>
                                  <p:childTnLst>
                                    <p:set>
                                      <p:cBhvr>
                                        <p:cTn id="30" dur="1" fill="hold">
                                          <p:stCondLst>
                                            <p:cond delay="0"/>
                                          </p:stCondLst>
                                        </p:cTn>
                                        <p:tgtEl>
                                          <p:spTgt spid="2184"/>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2185">
                                            <p:txEl>
                                              <p:pRg st="0" end="0"/>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186"/>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192"/>
                                        </p:tgtEl>
                                        <p:attrNameLst>
                                          <p:attrName>style.visibility</p:attrName>
                                        </p:attrNameLst>
                                      </p:cBhvr>
                                      <p:to>
                                        <p:strVal val="visible"/>
                                      </p:to>
                                    </p:set>
                                  </p:childTnLst>
                                  <p:subTnLst>
                                    <p:set>
                                      <p:cBhvr override="childStyle">
                                        <p:cTn dur="1" fill="hold" display="0" masterRel="sameClick" afterEffect="1">
                                          <p:stCondLst>
                                            <p:cond evt="end" delay="0">
                                              <p:tn val="37"/>
                                            </p:cond>
                                          </p:stCondLst>
                                        </p:cTn>
                                        <p:tgtEl>
                                          <p:spTgt spid="2192"/>
                                        </p:tgtEl>
                                        <p:attrNameLst>
                                          <p:attrName>style.visibility</p:attrName>
                                        </p:attrNameLst>
                                      </p:cBhvr>
                                      <p:to>
                                        <p:strVal val="hidden"/>
                                      </p:to>
                                    </p:set>
                                  </p:sub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193"/>
                                        </p:tgtEl>
                                        <p:attrNameLst>
                                          <p:attrName>style.visibility</p:attrName>
                                        </p:attrNameLst>
                                      </p:cBhvr>
                                      <p:to>
                                        <p:strVal val="visible"/>
                                      </p:to>
                                    </p:set>
                                  </p:childTnLst>
                                  <p:subTnLst>
                                    <p:set>
                                      <p:cBhvr override="childStyle">
                                        <p:cTn dur="1" fill="hold" display="0" masterRel="nextClick" afterEffect="1"/>
                                        <p:tgtEl>
                                          <p:spTgt spid="2193"/>
                                        </p:tgtEl>
                                        <p:attrNameLst>
                                          <p:attrName>style.visibility</p:attrName>
                                        </p:attrNameLst>
                                      </p:cBhvr>
                                      <p:to>
                                        <p:strVal val="hidden"/>
                                      </p:to>
                                    </p:set>
                                  </p:subTnLst>
                                </p:cTn>
                              </p:par>
                              <p:par>
                                <p:cTn id="43" presetID="1" presetClass="entr" presetSubtype="0" fill="hold" grpId="0" nodeType="withEffect">
                                  <p:stCondLst>
                                    <p:cond delay="0"/>
                                  </p:stCondLst>
                                  <p:childTnLst>
                                    <p:set>
                                      <p:cBhvr>
                                        <p:cTn id="44" dur="1" fill="hold">
                                          <p:stCondLst>
                                            <p:cond delay="0"/>
                                          </p:stCondLst>
                                        </p:cTn>
                                        <p:tgtEl>
                                          <p:spTgt spid="2195"/>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2194"/>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196"/>
                                        </p:tgtEl>
                                        <p:attrNameLst>
                                          <p:attrName>style.visibility</p:attrName>
                                        </p:attrNameLst>
                                      </p:cBhvr>
                                      <p:to>
                                        <p:strVal val="visible"/>
                                      </p:to>
                                    </p:set>
                                  </p:childTnLst>
                                  <p:subTnLst>
                                    <p:set>
                                      <p:cBhvr override="childStyle">
                                        <p:cTn dur="1" fill="hold" display="0" masterRel="nextClick" afterEffect="1"/>
                                        <p:tgtEl>
                                          <p:spTgt spid="2196"/>
                                        </p:tgtEl>
                                        <p:attrNameLst>
                                          <p:attrName>style.visibility</p:attrName>
                                        </p:attrNameLst>
                                      </p:cBhvr>
                                      <p:to>
                                        <p:strVal val="hidden"/>
                                      </p:to>
                                    </p:set>
                                  </p:subTnLst>
                                </p:cTn>
                              </p:par>
                              <p:par>
                                <p:cTn id="51" presetID="1" presetClass="entr" presetSubtype="0" fill="hold" grpId="0" nodeType="withEffect">
                                  <p:stCondLst>
                                    <p:cond delay="0"/>
                                  </p:stCondLst>
                                  <p:childTnLst>
                                    <p:set>
                                      <p:cBhvr>
                                        <p:cTn id="52" dur="1" fill="hold">
                                          <p:stCondLst>
                                            <p:cond delay="0"/>
                                          </p:stCondLst>
                                        </p:cTn>
                                        <p:tgtEl>
                                          <p:spTgt spid="2198"/>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2197"/>
                                        </p:tgtEl>
                                        <p:attrNameLst>
                                          <p:attrName>style.visibility</p:attrName>
                                        </p:attrNameLst>
                                      </p:cBhvr>
                                      <p:to>
                                        <p:strVal val="visible"/>
                                      </p:to>
                                    </p:set>
                                  </p:childTnLst>
                                </p:cTn>
                              </p:par>
                            </p:childTnLst>
                          </p:cTn>
                        </p:par>
                      </p:childTnLst>
                    </p:cTn>
                  </p:par>
                  <p:par>
                    <p:cTn id="55" fill="hold" nodeType="clickPar">
                      <p:stCondLst>
                        <p:cond delay="indefinite"/>
                      </p:stCondLst>
                      <p:childTnLst>
                        <p:par>
                          <p:cTn id="56" fill="hold" nodeType="withGroup">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2199"/>
                                        </p:tgtEl>
                                        <p:attrNameLst>
                                          <p:attrName>style.visibility</p:attrName>
                                        </p:attrNameLst>
                                      </p:cBhvr>
                                      <p:to>
                                        <p:strVal val="visible"/>
                                      </p:to>
                                    </p:set>
                                  </p:childTnLst>
                                  <p:subTnLst>
                                    <p:set>
                                      <p:cBhvr override="childStyle">
                                        <p:cTn dur="1" fill="hold" display="0" masterRel="nextClick" afterEffect="1"/>
                                        <p:tgtEl>
                                          <p:spTgt spid="2199"/>
                                        </p:tgtEl>
                                        <p:attrNameLst>
                                          <p:attrName>style.visibility</p:attrName>
                                        </p:attrNameLst>
                                      </p:cBhvr>
                                      <p:to>
                                        <p:strVal val="hidden"/>
                                      </p:to>
                                    </p:set>
                                  </p:subTnLst>
                                </p:cTn>
                              </p:par>
                              <p:par>
                                <p:cTn id="59" presetID="1" presetClass="entr" presetSubtype="0" fill="hold" grpId="0" nodeType="withEffect">
                                  <p:stCondLst>
                                    <p:cond delay="0"/>
                                  </p:stCondLst>
                                  <p:childTnLst>
                                    <p:set>
                                      <p:cBhvr>
                                        <p:cTn id="60" dur="1" fill="hold">
                                          <p:stCondLst>
                                            <p:cond delay="0"/>
                                          </p:stCondLst>
                                        </p:cTn>
                                        <p:tgtEl>
                                          <p:spTgt spid="2201"/>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2200"/>
                                        </p:tgtEl>
                                        <p:attrNameLst>
                                          <p:attrName>style.visibility</p:attrName>
                                        </p:attrNameLst>
                                      </p:cBhvr>
                                      <p:to>
                                        <p:strVal val="visible"/>
                                      </p:to>
                                    </p:set>
                                  </p:childTnLst>
                                </p:cTn>
                              </p:par>
                            </p:childTnLst>
                          </p:cTn>
                        </p:par>
                      </p:childTnLst>
                    </p:cTn>
                  </p:par>
                  <p:par>
                    <p:cTn id="63" fill="hold" nodeType="clickPar">
                      <p:stCondLst>
                        <p:cond delay="indefinite"/>
                      </p:stCondLst>
                      <p:childTnLst>
                        <p:par>
                          <p:cTn id="64" fill="hold" nodeType="withGroup">
                            <p:stCondLst>
                              <p:cond delay="0"/>
                            </p:stCondLst>
                            <p:childTnLst>
                              <p:par>
                                <p:cTn id="65" presetID="1" presetClass="exit" presetSubtype="0" fill="hold" grpId="0" nodeType="clickEffect">
                                  <p:stCondLst>
                                    <p:cond delay="0"/>
                                  </p:stCondLst>
                                  <p:childTnLst>
                                    <p:set>
                                      <p:cBhvr>
                                        <p:cTn id="66" dur="1" fill="hold">
                                          <p:stCondLst>
                                            <p:cond delay="0"/>
                                          </p:stCondLst>
                                        </p:cTn>
                                        <p:tgtEl>
                                          <p:spTgt spid="2188">
                                            <p:txEl>
                                              <p:pRg st="0" end="0"/>
                                            </p:txEl>
                                          </p:spTgt>
                                        </p:tgtEl>
                                        <p:attrNameLst>
                                          <p:attrName>style.visibility</p:attrName>
                                        </p:attrNameLst>
                                      </p:cBhvr>
                                      <p:to>
                                        <p:strVal val="hidden"/>
                                      </p:to>
                                    </p:set>
                                  </p:childTnLst>
                                </p:cTn>
                              </p:par>
                              <p:par>
                                <p:cTn id="67" presetID="1" presetClass="entr" presetSubtype="0" fill="hold" grpId="0" nodeType="withEffect">
                                  <p:stCondLst>
                                    <p:cond delay="0"/>
                                  </p:stCondLst>
                                  <p:childTnLst>
                                    <p:set>
                                      <p:cBhvr>
                                        <p:cTn id="68" dur="1" fill="hold">
                                          <p:stCondLst>
                                            <p:cond delay="0"/>
                                          </p:stCondLst>
                                        </p:cTn>
                                        <p:tgtEl>
                                          <p:spTgt spid="2202"/>
                                        </p:tgtEl>
                                        <p:attrNameLst>
                                          <p:attrName>style.visibility</p:attrName>
                                        </p:attrNameLst>
                                      </p:cBhvr>
                                      <p:to>
                                        <p:strVal val="visible"/>
                                      </p:to>
                                    </p:set>
                                  </p:childTnLst>
                                </p:cTn>
                              </p:par>
                              <p:par>
                                <p:cTn id="69" presetID="1" presetClass="entr" presetSubtype="0" fill="hold" nodeType="withEffect">
                                  <p:stCondLst>
                                    <p:cond delay="0"/>
                                  </p:stCondLst>
                                  <p:childTnLst>
                                    <p:set>
                                      <p:cBhvr>
                                        <p:cTn id="70" dur="1" fill="hold">
                                          <p:stCondLst>
                                            <p:cond delay="0"/>
                                          </p:stCondLst>
                                        </p:cTn>
                                        <p:tgtEl>
                                          <p:spTgt spid="2204">
                                            <p:txEl>
                                              <p:pRg st="0" end="0"/>
                                            </p:txEl>
                                          </p:spTgt>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2205"/>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2206"/>
                                        </p:tgtEl>
                                        <p:attrNameLst>
                                          <p:attrName>style.visibility</p:attrName>
                                        </p:attrNameLst>
                                      </p:cBhvr>
                                      <p:to>
                                        <p:strVal val="visible"/>
                                      </p:to>
                                    </p:set>
                                  </p:childTnLst>
                                </p:cTn>
                              </p:par>
                              <p:par>
                                <p:cTn id="75" presetID="1" presetClass="entr" presetSubtype="0" fill="hold" grpId="1" nodeType="withEffect">
                                  <p:stCondLst>
                                    <p:cond delay="0"/>
                                  </p:stCondLst>
                                  <p:childTnLst>
                                    <p:set>
                                      <p:cBhvr>
                                        <p:cTn id="76" dur="1" fill="hold">
                                          <p:stCondLst>
                                            <p:cond delay="0"/>
                                          </p:stCondLst>
                                        </p:cTn>
                                        <p:tgtEl>
                                          <p:spTgt spid="2187"/>
                                        </p:tgtEl>
                                        <p:attrNameLst>
                                          <p:attrName>style.visibility</p:attrName>
                                        </p:attrNameLst>
                                      </p:cBhvr>
                                      <p:to>
                                        <p:strVal val="visible"/>
                                      </p:to>
                                    </p:set>
                                  </p:childTnLst>
                                  <p:subTnLst>
                                    <p:set>
                                      <p:cBhvr override="childStyle">
                                        <p:cTn dur="1" fill="hold" display="0" masterRel="nextClick" afterEffect="1"/>
                                        <p:tgtEl>
                                          <p:spTgt spid="2187"/>
                                        </p:tgtEl>
                                        <p:attrNameLst>
                                          <p:attrName>style.visibility</p:attrName>
                                        </p:attrNameLst>
                                      </p:cBhvr>
                                      <p:to>
                                        <p:strVal val="hidden"/>
                                      </p:to>
                                    </p:set>
                                  </p:subTnLst>
                                </p:cTn>
                              </p:par>
                            </p:childTnLst>
                          </p:cTn>
                        </p:par>
                      </p:childTnLst>
                    </p:cTn>
                  </p:par>
                  <p:par>
                    <p:cTn id="77" fill="hold" nodeType="clickPar">
                      <p:stCondLst>
                        <p:cond delay="indefinite"/>
                      </p:stCondLst>
                      <p:childTnLst>
                        <p:par>
                          <p:cTn id="78" fill="hold" nodeType="withGroup">
                            <p:stCondLst>
                              <p:cond delay="0"/>
                            </p:stCondLst>
                            <p:childTnLst>
                              <p:par>
                                <p:cTn id="79" presetID="1" presetClass="entr" presetSubtype="0" fill="hold" nodeType="clickEffect">
                                  <p:stCondLst>
                                    <p:cond delay="0"/>
                                  </p:stCondLst>
                                  <p:childTnLst>
                                    <p:set>
                                      <p:cBhvr>
                                        <p:cTn id="80" dur="1" fill="hold">
                                          <p:stCondLst>
                                            <p:cond delay="0"/>
                                          </p:stCondLst>
                                        </p:cTn>
                                        <p:tgtEl>
                                          <p:spTgt spid="2208">
                                            <p:txEl>
                                              <p:pRg st="0" end="0"/>
                                            </p:txEl>
                                          </p:spTgt>
                                        </p:tgtEl>
                                        <p:attrNameLst>
                                          <p:attrName>style.visibility</p:attrName>
                                        </p:attrNameLst>
                                      </p:cBhvr>
                                      <p:to>
                                        <p:strVal val="visible"/>
                                      </p:to>
                                    </p:set>
                                  </p:childTnLst>
                                </p:cTn>
                              </p:par>
                              <p:par>
                                <p:cTn id="81" presetID="1" presetClass="entr" presetSubtype="0" fill="hold" grpId="0" nodeType="withEffect">
                                  <p:stCondLst>
                                    <p:cond delay="0"/>
                                  </p:stCondLst>
                                  <p:childTnLst>
                                    <p:set>
                                      <p:cBhvr>
                                        <p:cTn id="82" dur="1" fill="hold">
                                          <p:stCondLst>
                                            <p:cond delay="0"/>
                                          </p:stCondLst>
                                        </p:cTn>
                                        <p:tgtEl>
                                          <p:spTgt spid="2209"/>
                                        </p:tgtEl>
                                        <p:attrNameLst>
                                          <p:attrName>style.visibility</p:attrName>
                                        </p:attrNameLst>
                                      </p:cBhvr>
                                      <p:to>
                                        <p:strVal val="visible"/>
                                      </p:to>
                                    </p:set>
                                  </p:childTnLst>
                                </p:cTn>
                              </p:par>
                              <p:par>
                                <p:cTn id="83" presetID="1" presetClass="entr" presetSubtype="0" fill="hold" grpId="1" nodeType="withEffect">
                                  <p:stCondLst>
                                    <p:cond delay="0"/>
                                  </p:stCondLst>
                                  <p:childTnLst>
                                    <p:set>
                                      <p:cBhvr>
                                        <p:cTn id="84" dur="1" fill="hold">
                                          <p:stCondLst>
                                            <p:cond delay="0"/>
                                          </p:stCondLst>
                                        </p:cTn>
                                        <p:tgtEl>
                                          <p:spTgt spid="2189"/>
                                        </p:tgtEl>
                                        <p:attrNameLst>
                                          <p:attrName>style.visibility</p:attrName>
                                        </p:attrNameLst>
                                      </p:cBhvr>
                                      <p:to>
                                        <p:strVal val="visible"/>
                                      </p:to>
                                    </p:set>
                                  </p:childTnLst>
                                  <p:subTnLst>
                                    <p:set>
                                      <p:cBhvr override="childStyle">
                                        <p:cTn dur="1" fill="hold" display="0" masterRel="nextClick" afterEffect="1"/>
                                        <p:tgtEl>
                                          <p:spTgt spid="2189"/>
                                        </p:tgtEl>
                                        <p:attrNameLst>
                                          <p:attrName>style.visibility</p:attrName>
                                        </p:attrNameLst>
                                      </p:cBhvr>
                                      <p:to>
                                        <p:strVal val="hidden"/>
                                      </p:to>
                                    </p:set>
                                  </p:subTnLst>
                                </p:cTn>
                              </p:par>
                            </p:childTnLst>
                          </p:cTn>
                        </p:par>
                      </p:childTnLst>
                    </p:cTn>
                  </p:par>
                  <p:par>
                    <p:cTn id="85" fill="hold" nodeType="clickPar">
                      <p:stCondLst>
                        <p:cond delay="indefinite"/>
                      </p:stCondLst>
                      <p:childTnLst>
                        <p:par>
                          <p:cTn id="86" fill="hold" nodeType="withGroup">
                            <p:stCondLst>
                              <p:cond delay="0"/>
                            </p:stCondLst>
                            <p:childTnLst>
                              <p:par>
                                <p:cTn id="87" presetID="1" presetClass="entr" presetSubtype="0" fill="hold" grpId="0" nodeType="clickEffect">
                                  <p:stCondLst>
                                    <p:cond delay="0"/>
                                  </p:stCondLst>
                                  <p:childTnLst>
                                    <p:set>
                                      <p:cBhvr>
                                        <p:cTn id="88" dur="1" fill="hold">
                                          <p:stCondLst>
                                            <p:cond delay="0"/>
                                          </p:stCondLst>
                                        </p:cTn>
                                        <p:tgtEl>
                                          <p:spTgt spid="2210"/>
                                        </p:tgtEl>
                                        <p:attrNameLst>
                                          <p:attrName>style.visibility</p:attrName>
                                        </p:attrNameLst>
                                      </p:cBhvr>
                                      <p:to>
                                        <p:strVal val="visible"/>
                                      </p:to>
                                    </p:set>
                                  </p:childTnLst>
                                </p:cTn>
                              </p:par>
                              <p:par>
                                <p:cTn id="89" presetID="1" presetClass="entr" presetSubtype="0" fill="hold" grpId="0" nodeType="withEffect">
                                  <p:stCondLst>
                                    <p:cond delay="0"/>
                                  </p:stCondLst>
                                  <p:childTnLst>
                                    <p:set>
                                      <p:cBhvr>
                                        <p:cTn id="90" dur="1" fill="hold">
                                          <p:stCondLst>
                                            <p:cond delay="0"/>
                                          </p:stCondLst>
                                        </p:cTn>
                                        <p:tgtEl>
                                          <p:spTgt spid="2211"/>
                                        </p:tgtEl>
                                        <p:attrNameLst>
                                          <p:attrName>style.visibility</p:attrName>
                                        </p:attrNameLst>
                                      </p:cBhvr>
                                      <p:to>
                                        <p:strVal val="visible"/>
                                      </p:to>
                                    </p:set>
                                  </p:childTnLst>
                                </p:cTn>
                              </p:par>
                              <p:par>
                                <p:cTn id="91" presetID="1" presetClass="entr" presetSubtype="0" fill="hold" grpId="0" nodeType="withEffect">
                                  <p:stCondLst>
                                    <p:cond delay="0"/>
                                  </p:stCondLst>
                                  <p:childTnLst>
                                    <p:set>
                                      <p:cBhvr>
                                        <p:cTn id="92" dur="1" fill="hold">
                                          <p:stCondLst>
                                            <p:cond delay="0"/>
                                          </p:stCondLst>
                                        </p:cTn>
                                        <p:tgtEl>
                                          <p:spTgt spid="2212"/>
                                        </p:tgtEl>
                                        <p:attrNameLst>
                                          <p:attrName>style.visibility</p:attrName>
                                        </p:attrNameLst>
                                      </p:cBhvr>
                                      <p:to>
                                        <p:strVal val="visible"/>
                                      </p:to>
                                    </p:set>
                                  </p:childTnLst>
                                </p:cTn>
                              </p:par>
                              <p:par>
                                <p:cTn id="93" presetID="1" presetClass="entr" presetSubtype="0" fill="hold" grpId="0" nodeType="withEffect">
                                  <p:stCondLst>
                                    <p:cond delay="0"/>
                                  </p:stCondLst>
                                  <p:childTnLst>
                                    <p:set>
                                      <p:cBhvr>
                                        <p:cTn id="94" dur="1" fill="hold">
                                          <p:stCondLst>
                                            <p:cond delay="0"/>
                                          </p:stCondLst>
                                        </p:cTn>
                                        <p:tgtEl>
                                          <p:spTgt spid="2213"/>
                                        </p:tgtEl>
                                        <p:attrNameLst>
                                          <p:attrName>style.visibility</p:attrName>
                                        </p:attrNameLst>
                                      </p:cBhvr>
                                      <p:to>
                                        <p:strVal val="visible"/>
                                      </p:to>
                                    </p:set>
                                  </p:childTnLst>
                                </p:cTn>
                              </p:par>
                              <p:par>
                                <p:cTn id="95" presetID="1" presetClass="entr" presetSubtype="0" fill="hold" grpId="1" nodeType="withEffect">
                                  <p:stCondLst>
                                    <p:cond delay="0"/>
                                  </p:stCondLst>
                                  <p:childTnLst>
                                    <p:set>
                                      <p:cBhvr>
                                        <p:cTn id="96" dur="1" fill="hold">
                                          <p:stCondLst>
                                            <p:cond delay="0"/>
                                          </p:stCondLst>
                                        </p:cTn>
                                        <p:tgtEl>
                                          <p:spTgt spid="2191"/>
                                        </p:tgtEl>
                                        <p:attrNameLst>
                                          <p:attrName>style.visibility</p:attrName>
                                        </p:attrNameLst>
                                      </p:cBhvr>
                                      <p:to>
                                        <p:strVal val="visible"/>
                                      </p:to>
                                    </p:set>
                                  </p:childTnLst>
                                  <p:subTnLst>
                                    <p:set>
                                      <p:cBhvr override="childStyle">
                                        <p:cTn dur="1" fill="hold" display="0" masterRel="nextClick" afterEffect="1"/>
                                        <p:tgtEl>
                                          <p:spTgt spid="2191"/>
                                        </p:tgtEl>
                                        <p:attrNameLst>
                                          <p:attrName>style.visibility</p:attrName>
                                        </p:attrNameLst>
                                      </p:cBhvr>
                                      <p:to>
                                        <p:strVal val="hidden"/>
                                      </p:to>
                                    </p:set>
                                  </p:subTnLst>
                                </p:cTn>
                              </p:par>
                            </p:childTnLst>
                          </p:cTn>
                        </p:par>
                      </p:childTnLst>
                    </p:cTn>
                  </p:par>
                  <p:par>
                    <p:cTn id="97" fill="hold" nodeType="clickPar">
                      <p:stCondLst>
                        <p:cond delay="indefinite"/>
                      </p:stCondLst>
                      <p:childTnLst>
                        <p:par>
                          <p:cTn id="98" fill="hold" nodeType="withGroup">
                            <p:stCondLst>
                              <p:cond delay="0"/>
                            </p:stCondLst>
                            <p:childTnLst>
                              <p:par>
                                <p:cTn id="99" presetID="1" presetClass="entr" presetSubtype="0" fill="hold" grpId="0" nodeType="clickEffect">
                                  <p:stCondLst>
                                    <p:cond delay="0"/>
                                  </p:stCondLst>
                                  <p:childTnLst>
                                    <p:set>
                                      <p:cBhvr>
                                        <p:cTn id="100" dur="1" fill="hold">
                                          <p:stCondLst>
                                            <p:cond delay="0"/>
                                          </p:stCondLst>
                                        </p:cTn>
                                        <p:tgtEl>
                                          <p:spTgt spid="2214"/>
                                        </p:tgtEl>
                                        <p:attrNameLst>
                                          <p:attrName>style.visibility</p:attrName>
                                        </p:attrNameLst>
                                      </p:cBhvr>
                                      <p:to>
                                        <p:strVal val="visible"/>
                                      </p:to>
                                    </p:set>
                                  </p:childTnLst>
                                </p:cTn>
                              </p:par>
                              <p:par>
                                <p:cTn id="101" presetID="1" presetClass="entr" presetSubtype="0" fill="hold" grpId="0" nodeType="withEffect">
                                  <p:stCondLst>
                                    <p:cond delay="0"/>
                                  </p:stCondLst>
                                  <p:childTnLst>
                                    <p:set>
                                      <p:cBhvr>
                                        <p:cTn id="102" dur="1" fill="hold">
                                          <p:stCondLst>
                                            <p:cond delay="0"/>
                                          </p:stCondLst>
                                        </p:cTn>
                                        <p:tgtEl>
                                          <p:spTgt spid="2215"/>
                                        </p:tgtEl>
                                        <p:attrNameLst>
                                          <p:attrName>style.visibility</p:attrName>
                                        </p:attrNameLst>
                                      </p:cBhvr>
                                      <p:to>
                                        <p:strVal val="visible"/>
                                      </p:to>
                                    </p:set>
                                  </p:childTnLst>
                                </p:cTn>
                              </p:par>
                              <p:par>
                                <p:cTn id="103" presetID="1" presetClass="entr" presetSubtype="0" fill="hold" grpId="1" nodeType="withEffect">
                                  <p:stCondLst>
                                    <p:cond delay="0"/>
                                  </p:stCondLst>
                                  <p:childTnLst>
                                    <p:set>
                                      <p:cBhvr>
                                        <p:cTn id="104" dur="1" fill="hold">
                                          <p:stCondLst>
                                            <p:cond delay="0"/>
                                          </p:stCondLst>
                                        </p:cTn>
                                        <p:tgtEl>
                                          <p:spTgt spid="2192"/>
                                        </p:tgtEl>
                                        <p:attrNameLst>
                                          <p:attrName>style.visibility</p:attrName>
                                        </p:attrNameLst>
                                      </p:cBhvr>
                                      <p:to>
                                        <p:strVal val="visible"/>
                                      </p:to>
                                    </p:set>
                                  </p:childTnLst>
                                  <p:subTnLst>
                                    <p:set>
                                      <p:cBhvr override="childStyle">
                                        <p:cTn dur="1" fill="hold" display="0" masterRel="nextClick" afterEffect="1"/>
                                        <p:tgtEl>
                                          <p:spTgt spid="2192"/>
                                        </p:tgtEl>
                                        <p:attrNameLst>
                                          <p:attrName>style.visibility</p:attrName>
                                        </p:attrNameLst>
                                      </p:cBhvr>
                                      <p:to>
                                        <p:strVal val="hidden"/>
                                      </p:to>
                                    </p:set>
                                  </p:subTnLst>
                                </p:cTn>
                              </p:par>
                            </p:childTnLst>
                          </p:cTn>
                        </p:par>
                      </p:childTnLst>
                    </p:cTn>
                  </p:par>
                  <p:par>
                    <p:cTn id="105" fill="hold" nodeType="clickPar">
                      <p:stCondLst>
                        <p:cond delay="indefinite"/>
                      </p:stCondLst>
                      <p:childTnLst>
                        <p:par>
                          <p:cTn id="106" fill="hold" nodeType="withGroup">
                            <p:stCondLst>
                              <p:cond delay="0"/>
                            </p:stCondLst>
                            <p:childTnLst>
                              <p:par>
                                <p:cTn id="107" presetID="1" presetClass="entr" presetSubtype="0" fill="hold" grpId="0" nodeType="clickEffect">
                                  <p:stCondLst>
                                    <p:cond delay="0"/>
                                  </p:stCondLst>
                                  <p:childTnLst>
                                    <p:set>
                                      <p:cBhvr>
                                        <p:cTn id="108" dur="1" fill="hold">
                                          <p:stCondLst>
                                            <p:cond delay="0"/>
                                          </p:stCondLst>
                                        </p:cTn>
                                        <p:tgtEl>
                                          <p:spTgt spid="2216"/>
                                        </p:tgtEl>
                                        <p:attrNameLst>
                                          <p:attrName>style.visibility</p:attrName>
                                        </p:attrNameLst>
                                      </p:cBhvr>
                                      <p:to>
                                        <p:strVal val="visible"/>
                                      </p:to>
                                    </p:set>
                                  </p:childTnLst>
                                </p:cTn>
                              </p:par>
                              <p:par>
                                <p:cTn id="109" presetID="1" presetClass="entr" presetSubtype="0" fill="hold" grpId="0" nodeType="withEffect">
                                  <p:stCondLst>
                                    <p:cond delay="0"/>
                                  </p:stCondLst>
                                  <p:childTnLst>
                                    <p:set>
                                      <p:cBhvr>
                                        <p:cTn id="110" dur="1" fill="hold">
                                          <p:stCondLst>
                                            <p:cond delay="0"/>
                                          </p:stCondLst>
                                        </p:cTn>
                                        <p:tgtEl>
                                          <p:spTgt spid="2218"/>
                                        </p:tgtEl>
                                        <p:attrNameLst>
                                          <p:attrName>style.visibility</p:attrName>
                                        </p:attrNameLst>
                                      </p:cBhvr>
                                      <p:to>
                                        <p:strVal val="visible"/>
                                      </p:to>
                                    </p:set>
                                  </p:childTnLst>
                                </p:cTn>
                              </p:par>
                              <p:par>
                                <p:cTn id="111" presetID="1" presetClass="entr" presetSubtype="0" fill="hold" grpId="1" nodeType="withEffect">
                                  <p:stCondLst>
                                    <p:cond delay="0"/>
                                  </p:stCondLst>
                                  <p:childTnLst>
                                    <p:set>
                                      <p:cBhvr>
                                        <p:cTn id="112" dur="1" fill="hold">
                                          <p:stCondLst>
                                            <p:cond delay="0"/>
                                          </p:stCondLst>
                                        </p:cTn>
                                        <p:tgtEl>
                                          <p:spTgt spid="2193"/>
                                        </p:tgtEl>
                                        <p:attrNameLst>
                                          <p:attrName>style.visibility</p:attrName>
                                        </p:attrNameLst>
                                      </p:cBhvr>
                                      <p:to>
                                        <p:strVal val="visible"/>
                                      </p:to>
                                    </p:set>
                                  </p:childTnLst>
                                  <p:subTnLst>
                                    <p:set>
                                      <p:cBhvr override="childStyle">
                                        <p:cTn dur="1" fill="hold" display="0" masterRel="nextClick" afterEffect="1"/>
                                        <p:tgtEl>
                                          <p:spTgt spid="2193"/>
                                        </p:tgtEl>
                                        <p:attrNameLst>
                                          <p:attrName>style.visibility</p:attrName>
                                        </p:attrNameLst>
                                      </p:cBhvr>
                                      <p:to>
                                        <p:strVal val="hidden"/>
                                      </p:to>
                                    </p:set>
                                  </p:subTnLst>
                                </p:cTn>
                              </p:par>
                            </p:childTnLst>
                          </p:cTn>
                        </p:par>
                      </p:childTnLst>
                    </p:cTn>
                  </p:par>
                  <p:par>
                    <p:cTn id="113" fill="hold" nodeType="clickPar">
                      <p:stCondLst>
                        <p:cond delay="indefinite"/>
                      </p:stCondLst>
                      <p:childTnLst>
                        <p:par>
                          <p:cTn id="114" fill="hold" nodeType="withGroup">
                            <p:stCondLst>
                              <p:cond delay="0"/>
                            </p:stCondLst>
                            <p:childTnLst>
                              <p:par>
                                <p:cTn id="115" presetID="1" presetClass="entr" presetSubtype="0" fill="hold" grpId="0" nodeType="clickEffect">
                                  <p:stCondLst>
                                    <p:cond delay="0"/>
                                  </p:stCondLst>
                                  <p:childTnLst>
                                    <p:set>
                                      <p:cBhvr>
                                        <p:cTn id="116" dur="1" fill="hold">
                                          <p:stCondLst>
                                            <p:cond delay="0"/>
                                          </p:stCondLst>
                                        </p:cTn>
                                        <p:tgtEl>
                                          <p:spTgt spid="2219"/>
                                        </p:tgtEl>
                                        <p:attrNameLst>
                                          <p:attrName>style.visibility</p:attrName>
                                        </p:attrNameLst>
                                      </p:cBhvr>
                                      <p:to>
                                        <p:strVal val="visible"/>
                                      </p:to>
                                    </p:set>
                                  </p:childTnLst>
                                </p:cTn>
                              </p:par>
                              <p:par>
                                <p:cTn id="117" presetID="1" presetClass="entr" presetSubtype="0" fill="hold" grpId="0" nodeType="withEffect">
                                  <p:stCondLst>
                                    <p:cond delay="0"/>
                                  </p:stCondLst>
                                  <p:childTnLst>
                                    <p:set>
                                      <p:cBhvr>
                                        <p:cTn id="118" dur="1" fill="hold">
                                          <p:stCondLst>
                                            <p:cond delay="0"/>
                                          </p:stCondLst>
                                        </p:cTn>
                                        <p:tgtEl>
                                          <p:spTgt spid="2221"/>
                                        </p:tgtEl>
                                        <p:attrNameLst>
                                          <p:attrName>style.visibility</p:attrName>
                                        </p:attrNameLst>
                                      </p:cBhvr>
                                      <p:to>
                                        <p:strVal val="visible"/>
                                      </p:to>
                                    </p:set>
                                  </p:childTnLst>
                                </p:cTn>
                              </p:par>
                              <p:par>
                                <p:cTn id="119" presetID="1" presetClass="entr" presetSubtype="0" fill="hold" grpId="1" nodeType="withEffect">
                                  <p:stCondLst>
                                    <p:cond delay="0"/>
                                  </p:stCondLst>
                                  <p:childTnLst>
                                    <p:set>
                                      <p:cBhvr>
                                        <p:cTn id="120" dur="1" fill="hold">
                                          <p:stCondLst>
                                            <p:cond delay="0"/>
                                          </p:stCondLst>
                                        </p:cTn>
                                        <p:tgtEl>
                                          <p:spTgt spid="2196"/>
                                        </p:tgtEl>
                                        <p:attrNameLst>
                                          <p:attrName>style.visibility</p:attrName>
                                        </p:attrNameLst>
                                      </p:cBhvr>
                                      <p:to>
                                        <p:strVal val="visible"/>
                                      </p:to>
                                    </p:set>
                                  </p:childTnLst>
                                  <p:subTnLst>
                                    <p:set>
                                      <p:cBhvr override="childStyle">
                                        <p:cTn dur="1" fill="hold" display="0" masterRel="nextClick" afterEffect="1"/>
                                        <p:tgtEl>
                                          <p:spTgt spid="2196"/>
                                        </p:tgtEl>
                                        <p:attrNameLst>
                                          <p:attrName>style.visibility</p:attrName>
                                        </p:attrNameLst>
                                      </p:cBhvr>
                                      <p:to>
                                        <p:strVal val="hidden"/>
                                      </p:to>
                                    </p:set>
                                  </p:subTnLst>
                                </p:cTn>
                              </p:par>
                            </p:childTnLst>
                          </p:cTn>
                        </p:par>
                      </p:childTnLst>
                    </p:cTn>
                  </p:par>
                  <p:par>
                    <p:cTn id="121" fill="hold" nodeType="clickPar">
                      <p:stCondLst>
                        <p:cond delay="indefinite"/>
                      </p:stCondLst>
                      <p:childTnLst>
                        <p:par>
                          <p:cTn id="122" fill="hold" nodeType="withGroup">
                            <p:stCondLst>
                              <p:cond delay="0"/>
                            </p:stCondLst>
                            <p:childTnLst>
                              <p:par>
                                <p:cTn id="123" presetID="1" presetClass="entr" presetSubtype="0" fill="hold" grpId="0" nodeType="clickEffect">
                                  <p:stCondLst>
                                    <p:cond delay="0"/>
                                  </p:stCondLst>
                                  <p:childTnLst>
                                    <p:set>
                                      <p:cBhvr>
                                        <p:cTn id="124" dur="1" fill="hold">
                                          <p:stCondLst>
                                            <p:cond delay="0"/>
                                          </p:stCondLst>
                                        </p:cTn>
                                        <p:tgtEl>
                                          <p:spTgt spid="2222"/>
                                        </p:tgtEl>
                                        <p:attrNameLst>
                                          <p:attrName>style.visibility</p:attrName>
                                        </p:attrNameLst>
                                      </p:cBhvr>
                                      <p:to>
                                        <p:strVal val="visible"/>
                                      </p:to>
                                    </p:set>
                                  </p:childTnLst>
                                </p:cTn>
                              </p:par>
                              <p:par>
                                <p:cTn id="125" presetID="1" presetClass="entr" presetSubtype="0" fill="hold" grpId="0" nodeType="withEffect">
                                  <p:stCondLst>
                                    <p:cond delay="0"/>
                                  </p:stCondLst>
                                  <p:childTnLst>
                                    <p:set>
                                      <p:cBhvr>
                                        <p:cTn id="126" dur="1" fill="hold">
                                          <p:stCondLst>
                                            <p:cond delay="0"/>
                                          </p:stCondLst>
                                        </p:cTn>
                                        <p:tgtEl>
                                          <p:spTgt spid="2224"/>
                                        </p:tgtEl>
                                        <p:attrNameLst>
                                          <p:attrName>style.visibility</p:attrName>
                                        </p:attrNameLst>
                                      </p:cBhvr>
                                      <p:to>
                                        <p:strVal val="visible"/>
                                      </p:to>
                                    </p:set>
                                  </p:childTnLst>
                                </p:cTn>
                              </p:par>
                              <p:par>
                                <p:cTn id="127" presetID="1" presetClass="entr" presetSubtype="0" fill="hold" grpId="1" nodeType="withEffect">
                                  <p:stCondLst>
                                    <p:cond delay="0"/>
                                  </p:stCondLst>
                                  <p:childTnLst>
                                    <p:set>
                                      <p:cBhvr>
                                        <p:cTn id="128" dur="1" fill="hold">
                                          <p:stCondLst>
                                            <p:cond delay="0"/>
                                          </p:stCondLst>
                                        </p:cTn>
                                        <p:tgtEl>
                                          <p:spTgt spid="2199"/>
                                        </p:tgtEl>
                                        <p:attrNameLst>
                                          <p:attrName>style.visibility</p:attrName>
                                        </p:attrNameLst>
                                      </p:cBhvr>
                                      <p:to>
                                        <p:strVal val="visible"/>
                                      </p:to>
                                    </p:set>
                                  </p:childTnLst>
                                  <p:subTnLst>
                                    <p:set>
                                      <p:cBhvr override="childStyle">
                                        <p:cTn dur="1" fill="hold" display="0" masterRel="nextClick" afterEffect="1"/>
                                        <p:tgtEl>
                                          <p:spTgt spid="2199"/>
                                        </p:tgtEl>
                                        <p:attrNameLst>
                                          <p:attrName>style.visibility</p:attrName>
                                        </p:attrNameLst>
                                      </p:cBhvr>
                                      <p:to>
                                        <p:strVal val="hidden"/>
                                      </p:to>
                                    </p:set>
                                  </p:subTnLst>
                                </p:cTn>
                              </p:par>
                            </p:childTnLst>
                          </p:cTn>
                        </p:par>
                      </p:childTnLst>
                    </p:cTn>
                  </p:par>
                  <p:par>
                    <p:cTn id="129" fill="hold" nodeType="clickPar">
                      <p:stCondLst>
                        <p:cond delay="indefinite"/>
                      </p:stCondLst>
                      <p:childTnLst>
                        <p:par>
                          <p:cTn id="130" fill="hold" nodeType="withGroup">
                            <p:stCondLst>
                              <p:cond delay="0"/>
                            </p:stCondLst>
                            <p:childTnLst>
                              <p:par>
                                <p:cTn id="131" presetID="1" presetClass="exit" presetSubtype="0" fill="hold" grpId="1" nodeType="clickEffect">
                                  <p:stCondLst>
                                    <p:cond delay="0"/>
                                  </p:stCondLst>
                                  <p:childTnLst>
                                    <p:set>
                                      <p:cBhvr>
                                        <p:cTn id="132" dur="1" fill="hold">
                                          <p:stCondLst>
                                            <p:cond delay="0"/>
                                          </p:stCondLst>
                                        </p:cTn>
                                        <p:tgtEl>
                                          <p:spTgt spid="2202"/>
                                        </p:tgtEl>
                                        <p:attrNameLst>
                                          <p:attrName>style.visibility</p:attrName>
                                        </p:attrNameLst>
                                      </p:cBhvr>
                                      <p:to>
                                        <p:strVal val="hidden"/>
                                      </p:to>
                                    </p:set>
                                  </p:childTnLst>
                                </p:cTn>
                              </p:par>
                              <p:par>
                                <p:cTn id="133" presetID="1" presetClass="entr" presetSubtype="0" fill="hold" grpId="0" nodeType="withEffect">
                                  <p:stCondLst>
                                    <p:cond delay="0"/>
                                  </p:stCondLst>
                                  <p:childTnLst>
                                    <p:set>
                                      <p:cBhvr>
                                        <p:cTn id="134" dur="1" fill="hold">
                                          <p:stCondLst>
                                            <p:cond delay="0"/>
                                          </p:stCondLst>
                                        </p:cTn>
                                        <p:tgtEl>
                                          <p:spTgt spid="2225"/>
                                        </p:tgtEl>
                                        <p:attrNameLst>
                                          <p:attrName>style.visibility</p:attrName>
                                        </p:attrNameLst>
                                      </p:cBhvr>
                                      <p:to>
                                        <p:strVal val="visible"/>
                                      </p:to>
                                    </p:set>
                                  </p:childTnLst>
                                </p:cTn>
                              </p:par>
                              <p:par>
                                <p:cTn id="135" presetID="1" presetClass="entr" presetSubtype="0" fill="hold" grpId="0" nodeType="withEffect">
                                  <p:stCondLst>
                                    <p:cond delay="0"/>
                                  </p:stCondLst>
                                  <p:childTnLst>
                                    <p:set>
                                      <p:cBhvr>
                                        <p:cTn id="136" dur="1" fill="hold">
                                          <p:stCondLst>
                                            <p:cond delay="0"/>
                                          </p:stCondLst>
                                        </p:cTn>
                                        <p:tgtEl>
                                          <p:spTgt spid="2226"/>
                                        </p:tgtEl>
                                        <p:attrNameLst>
                                          <p:attrName>style.visibility</p:attrName>
                                        </p:attrNameLst>
                                      </p:cBhvr>
                                      <p:to>
                                        <p:strVal val="visible"/>
                                      </p:to>
                                    </p:set>
                                  </p:childTnLst>
                                </p:cTn>
                              </p:par>
                              <p:par>
                                <p:cTn id="137" presetID="1" presetClass="entr" presetSubtype="0" fill="hold" grpId="0" nodeType="withEffect">
                                  <p:stCondLst>
                                    <p:cond delay="0"/>
                                  </p:stCondLst>
                                  <p:childTnLst>
                                    <p:set>
                                      <p:cBhvr>
                                        <p:cTn id="138" dur="1" fill="hold">
                                          <p:stCondLst>
                                            <p:cond delay="0"/>
                                          </p:stCondLst>
                                        </p:cTn>
                                        <p:tgtEl>
                                          <p:spTgt spid="2227"/>
                                        </p:tgtEl>
                                        <p:attrNameLst>
                                          <p:attrName>style.visibility</p:attrName>
                                        </p:attrNameLst>
                                      </p:cBhvr>
                                      <p:to>
                                        <p:strVal val="visible"/>
                                      </p:to>
                                    </p:set>
                                  </p:childTnLst>
                                </p:cTn>
                              </p:par>
                              <p:par>
                                <p:cTn id="139" presetID="1" presetClass="entr" presetSubtype="0" fill="hold" grpId="0" nodeType="withEffect">
                                  <p:stCondLst>
                                    <p:cond delay="0"/>
                                  </p:stCondLst>
                                  <p:childTnLst>
                                    <p:set>
                                      <p:cBhvr>
                                        <p:cTn id="140" dur="1" fill="hold">
                                          <p:stCondLst>
                                            <p:cond delay="0"/>
                                          </p:stCondLst>
                                        </p:cTn>
                                        <p:tgtEl>
                                          <p:spTgt spid="2228"/>
                                        </p:tgtEl>
                                        <p:attrNameLst>
                                          <p:attrName>style.visibility</p:attrName>
                                        </p:attrNameLst>
                                      </p:cBhvr>
                                      <p:to>
                                        <p:strVal val="visible"/>
                                      </p:to>
                                    </p:set>
                                  </p:childTnLst>
                                </p:cTn>
                              </p:par>
                              <p:par>
                                <p:cTn id="141" presetID="1" presetClass="entr" presetSubtype="0" fill="hold" grpId="2" nodeType="withEffect">
                                  <p:stCondLst>
                                    <p:cond delay="0"/>
                                  </p:stCondLst>
                                  <p:childTnLst>
                                    <p:set>
                                      <p:cBhvr>
                                        <p:cTn id="142" dur="1" fill="hold">
                                          <p:stCondLst>
                                            <p:cond delay="0"/>
                                          </p:stCondLst>
                                        </p:cTn>
                                        <p:tgtEl>
                                          <p:spTgt spid="2187"/>
                                        </p:tgtEl>
                                        <p:attrNameLst>
                                          <p:attrName>style.visibility</p:attrName>
                                        </p:attrNameLst>
                                      </p:cBhvr>
                                      <p:to>
                                        <p:strVal val="visible"/>
                                      </p:to>
                                    </p:set>
                                  </p:childTnLst>
                                  <p:subTnLst>
                                    <p:set>
                                      <p:cBhvr override="childStyle">
                                        <p:cTn dur="1" fill="hold" display="0" masterRel="nextClick" afterEffect="1"/>
                                        <p:tgtEl>
                                          <p:spTgt spid="2187"/>
                                        </p:tgtEl>
                                        <p:attrNameLst>
                                          <p:attrName>style.visibility</p:attrName>
                                        </p:attrNameLst>
                                      </p:cBhvr>
                                      <p:to>
                                        <p:strVal val="hidden"/>
                                      </p:to>
                                    </p:set>
                                  </p:subTnLst>
                                </p:cTn>
                              </p:par>
                            </p:childTnLst>
                          </p:cTn>
                        </p:par>
                      </p:childTnLst>
                    </p:cTn>
                  </p:par>
                  <p:par>
                    <p:cTn id="143" fill="hold" nodeType="clickPar">
                      <p:stCondLst>
                        <p:cond delay="indefinite"/>
                      </p:stCondLst>
                      <p:childTnLst>
                        <p:par>
                          <p:cTn id="144" fill="hold" nodeType="withGroup">
                            <p:stCondLst>
                              <p:cond delay="0"/>
                            </p:stCondLst>
                            <p:childTnLst>
                              <p:par>
                                <p:cTn id="145" presetID="1" presetClass="entr" presetSubtype="0" fill="hold" nodeType="clickEffect">
                                  <p:stCondLst>
                                    <p:cond delay="0"/>
                                  </p:stCondLst>
                                  <p:childTnLst>
                                    <p:set>
                                      <p:cBhvr>
                                        <p:cTn id="146" dur="1" fill="hold">
                                          <p:stCondLst>
                                            <p:cond delay="0"/>
                                          </p:stCondLst>
                                        </p:cTn>
                                        <p:tgtEl>
                                          <p:spTgt spid="2229">
                                            <p:txEl>
                                              <p:pRg st="0" end="0"/>
                                            </p:txEl>
                                          </p:spTgt>
                                        </p:tgtEl>
                                        <p:attrNameLst>
                                          <p:attrName>style.visibility</p:attrName>
                                        </p:attrNameLst>
                                      </p:cBhvr>
                                      <p:to>
                                        <p:strVal val="visible"/>
                                      </p:to>
                                    </p:set>
                                  </p:childTnLst>
                                </p:cTn>
                              </p:par>
                              <p:par>
                                <p:cTn id="147" presetID="1" presetClass="entr" presetSubtype="0" fill="hold" grpId="0" nodeType="withEffect">
                                  <p:stCondLst>
                                    <p:cond delay="0"/>
                                  </p:stCondLst>
                                  <p:childTnLst>
                                    <p:set>
                                      <p:cBhvr>
                                        <p:cTn id="148" dur="1" fill="hold">
                                          <p:stCondLst>
                                            <p:cond delay="0"/>
                                          </p:stCondLst>
                                        </p:cTn>
                                        <p:tgtEl>
                                          <p:spTgt spid="2230"/>
                                        </p:tgtEl>
                                        <p:attrNameLst>
                                          <p:attrName>style.visibility</p:attrName>
                                        </p:attrNameLst>
                                      </p:cBhvr>
                                      <p:to>
                                        <p:strVal val="visible"/>
                                      </p:to>
                                    </p:set>
                                  </p:childTnLst>
                                </p:cTn>
                              </p:par>
                              <p:par>
                                <p:cTn id="149" presetID="1" presetClass="entr" presetSubtype="0" fill="hold" grpId="2" nodeType="withEffect">
                                  <p:stCondLst>
                                    <p:cond delay="0"/>
                                  </p:stCondLst>
                                  <p:childTnLst>
                                    <p:set>
                                      <p:cBhvr>
                                        <p:cTn id="150" dur="1" fill="hold">
                                          <p:stCondLst>
                                            <p:cond delay="0"/>
                                          </p:stCondLst>
                                        </p:cTn>
                                        <p:tgtEl>
                                          <p:spTgt spid="2189"/>
                                        </p:tgtEl>
                                        <p:attrNameLst>
                                          <p:attrName>style.visibility</p:attrName>
                                        </p:attrNameLst>
                                      </p:cBhvr>
                                      <p:to>
                                        <p:strVal val="visible"/>
                                      </p:to>
                                    </p:set>
                                  </p:childTnLst>
                                  <p:subTnLst>
                                    <p:set>
                                      <p:cBhvr override="childStyle">
                                        <p:cTn dur="1" fill="hold" display="0" masterRel="nextClick" afterEffect="1"/>
                                        <p:tgtEl>
                                          <p:spTgt spid="2189"/>
                                        </p:tgtEl>
                                        <p:attrNameLst>
                                          <p:attrName>style.visibility</p:attrName>
                                        </p:attrNameLst>
                                      </p:cBhvr>
                                      <p:to>
                                        <p:strVal val="hidden"/>
                                      </p:to>
                                    </p:set>
                                  </p:subTnLst>
                                </p:cTn>
                              </p:par>
                            </p:childTnLst>
                          </p:cTn>
                        </p:par>
                      </p:childTnLst>
                    </p:cTn>
                  </p:par>
                  <p:par>
                    <p:cTn id="151" fill="hold" nodeType="clickPar">
                      <p:stCondLst>
                        <p:cond delay="indefinite"/>
                      </p:stCondLst>
                      <p:childTnLst>
                        <p:par>
                          <p:cTn id="152" fill="hold" nodeType="withGroup">
                            <p:stCondLst>
                              <p:cond delay="0"/>
                            </p:stCondLst>
                            <p:childTnLst>
                              <p:par>
                                <p:cTn id="153" presetID="1" presetClass="entr" presetSubtype="0" fill="hold" grpId="2" nodeType="clickEffect">
                                  <p:stCondLst>
                                    <p:cond delay="0"/>
                                  </p:stCondLst>
                                  <p:childTnLst>
                                    <p:set>
                                      <p:cBhvr>
                                        <p:cTn id="154" dur="1" fill="hold">
                                          <p:stCondLst>
                                            <p:cond delay="0"/>
                                          </p:stCondLst>
                                        </p:cTn>
                                        <p:tgtEl>
                                          <p:spTgt spid="2191"/>
                                        </p:tgtEl>
                                        <p:attrNameLst>
                                          <p:attrName>style.visibility</p:attrName>
                                        </p:attrNameLst>
                                      </p:cBhvr>
                                      <p:to>
                                        <p:strVal val="visible"/>
                                      </p:to>
                                    </p:set>
                                  </p:childTnLst>
                                  <p:subTnLst>
                                    <p:set>
                                      <p:cBhvr override="childStyle">
                                        <p:cTn dur="1" fill="hold" display="0" masterRel="nextClick" afterEffect="1"/>
                                        <p:tgtEl>
                                          <p:spTgt spid="2191"/>
                                        </p:tgtEl>
                                        <p:attrNameLst>
                                          <p:attrName>style.visibility</p:attrName>
                                        </p:attrNameLst>
                                      </p:cBhvr>
                                      <p:to>
                                        <p:strVal val="hidden"/>
                                      </p:to>
                                    </p:set>
                                  </p:subTnLst>
                                </p:cTn>
                              </p:par>
                              <p:par>
                                <p:cTn id="155" presetID="1" presetClass="entr" presetSubtype="0" fill="hold" grpId="0" nodeType="withEffect">
                                  <p:stCondLst>
                                    <p:cond delay="0"/>
                                  </p:stCondLst>
                                  <p:childTnLst>
                                    <p:set>
                                      <p:cBhvr>
                                        <p:cTn id="156" dur="1" fill="hold">
                                          <p:stCondLst>
                                            <p:cond delay="0"/>
                                          </p:stCondLst>
                                        </p:cTn>
                                        <p:tgtEl>
                                          <p:spTgt spid="2231"/>
                                        </p:tgtEl>
                                        <p:attrNameLst>
                                          <p:attrName>style.visibility</p:attrName>
                                        </p:attrNameLst>
                                      </p:cBhvr>
                                      <p:to>
                                        <p:strVal val="visible"/>
                                      </p:to>
                                    </p:set>
                                  </p:childTnLst>
                                </p:cTn>
                              </p:par>
                              <p:par>
                                <p:cTn id="157" presetID="1" presetClass="entr" presetSubtype="0" fill="hold" grpId="0" nodeType="withEffect">
                                  <p:stCondLst>
                                    <p:cond delay="0"/>
                                  </p:stCondLst>
                                  <p:childTnLst>
                                    <p:set>
                                      <p:cBhvr>
                                        <p:cTn id="158" dur="1" fill="hold">
                                          <p:stCondLst>
                                            <p:cond delay="0"/>
                                          </p:stCondLst>
                                        </p:cTn>
                                        <p:tgtEl>
                                          <p:spTgt spid="2232"/>
                                        </p:tgtEl>
                                        <p:attrNameLst>
                                          <p:attrName>style.visibility</p:attrName>
                                        </p:attrNameLst>
                                      </p:cBhvr>
                                      <p:to>
                                        <p:strVal val="visible"/>
                                      </p:to>
                                    </p:set>
                                  </p:childTnLst>
                                </p:cTn>
                              </p:par>
                              <p:par>
                                <p:cTn id="159" presetID="1" presetClass="entr" presetSubtype="0" fill="hold" grpId="0" nodeType="withEffect">
                                  <p:stCondLst>
                                    <p:cond delay="0"/>
                                  </p:stCondLst>
                                  <p:childTnLst>
                                    <p:set>
                                      <p:cBhvr>
                                        <p:cTn id="160" dur="1" fill="hold">
                                          <p:stCondLst>
                                            <p:cond delay="0"/>
                                          </p:stCondLst>
                                        </p:cTn>
                                        <p:tgtEl>
                                          <p:spTgt spid="2233"/>
                                        </p:tgtEl>
                                        <p:attrNameLst>
                                          <p:attrName>style.visibility</p:attrName>
                                        </p:attrNameLst>
                                      </p:cBhvr>
                                      <p:to>
                                        <p:strVal val="visible"/>
                                      </p:to>
                                    </p:set>
                                  </p:childTnLst>
                                </p:cTn>
                              </p:par>
                            </p:childTnLst>
                          </p:cTn>
                        </p:par>
                      </p:childTnLst>
                    </p:cTn>
                  </p:par>
                  <p:par>
                    <p:cTn id="161" fill="hold" nodeType="clickPar">
                      <p:stCondLst>
                        <p:cond delay="indefinite"/>
                      </p:stCondLst>
                      <p:childTnLst>
                        <p:par>
                          <p:cTn id="162" fill="hold" nodeType="withGroup">
                            <p:stCondLst>
                              <p:cond delay="0"/>
                            </p:stCondLst>
                            <p:childTnLst>
                              <p:par>
                                <p:cTn id="163" presetID="1" presetClass="entr" presetSubtype="0" fill="hold" grpId="0" nodeType="clickEffect">
                                  <p:stCondLst>
                                    <p:cond delay="0"/>
                                  </p:stCondLst>
                                  <p:childTnLst>
                                    <p:set>
                                      <p:cBhvr>
                                        <p:cTn id="164" dur="1" fill="hold">
                                          <p:stCondLst>
                                            <p:cond delay="0"/>
                                          </p:stCondLst>
                                        </p:cTn>
                                        <p:tgtEl>
                                          <p:spTgt spid="2234"/>
                                        </p:tgtEl>
                                        <p:attrNameLst>
                                          <p:attrName>style.visibility</p:attrName>
                                        </p:attrNameLst>
                                      </p:cBhvr>
                                      <p:to>
                                        <p:strVal val="visible"/>
                                      </p:to>
                                    </p:set>
                                  </p:childTnLst>
                                </p:cTn>
                              </p:par>
                              <p:par>
                                <p:cTn id="165" presetID="1" presetClass="entr" presetSubtype="0" fill="hold" grpId="0" nodeType="withEffect">
                                  <p:stCondLst>
                                    <p:cond delay="0"/>
                                  </p:stCondLst>
                                  <p:childTnLst>
                                    <p:set>
                                      <p:cBhvr>
                                        <p:cTn id="166" dur="1" fill="hold">
                                          <p:stCondLst>
                                            <p:cond delay="0"/>
                                          </p:stCondLst>
                                        </p:cTn>
                                        <p:tgtEl>
                                          <p:spTgt spid="2236"/>
                                        </p:tgtEl>
                                        <p:attrNameLst>
                                          <p:attrName>style.visibility</p:attrName>
                                        </p:attrNameLst>
                                      </p:cBhvr>
                                      <p:to>
                                        <p:strVal val="visible"/>
                                      </p:to>
                                    </p:set>
                                  </p:childTnLst>
                                </p:cTn>
                              </p:par>
                              <p:par>
                                <p:cTn id="167" presetID="1" presetClass="entr" presetSubtype="0" fill="hold" grpId="2" nodeType="withEffect">
                                  <p:stCondLst>
                                    <p:cond delay="0"/>
                                  </p:stCondLst>
                                  <p:childTnLst>
                                    <p:set>
                                      <p:cBhvr>
                                        <p:cTn id="168" dur="1" fill="hold">
                                          <p:stCondLst>
                                            <p:cond delay="0"/>
                                          </p:stCondLst>
                                        </p:cTn>
                                        <p:tgtEl>
                                          <p:spTgt spid="2192"/>
                                        </p:tgtEl>
                                        <p:attrNameLst>
                                          <p:attrName>style.visibility</p:attrName>
                                        </p:attrNameLst>
                                      </p:cBhvr>
                                      <p:to>
                                        <p:strVal val="visible"/>
                                      </p:to>
                                    </p:set>
                                  </p:childTnLst>
                                  <p:subTnLst>
                                    <p:set>
                                      <p:cBhvr override="childStyle">
                                        <p:cTn dur="1" fill="hold" display="0" masterRel="nextClick" afterEffect="1"/>
                                        <p:tgtEl>
                                          <p:spTgt spid="2192"/>
                                        </p:tgtEl>
                                        <p:attrNameLst>
                                          <p:attrName>style.visibility</p:attrName>
                                        </p:attrNameLst>
                                      </p:cBhvr>
                                      <p:to>
                                        <p:strVal val="hidden"/>
                                      </p:to>
                                    </p:set>
                                  </p:subTnLst>
                                </p:cTn>
                              </p:par>
                            </p:childTnLst>
                          </p:cTn>
                        </p:par>
                      </p:childTnLst>
                    </p:cTn>
                  </p:par>
                  <p:par>
                    <p:cTn id="169" fill="hold" nodeType="clickPar">
                      <p:stCondLst>
                        <p:cond delay="indefinite"/>
                      </p:stCondLst>
                      <p:childTnLst>
                        <p:par>
                          <p:cTn id="170" fill="hold" nodeType="withGroup">
                            <p:stCondLst>
                              <p:cond delay="0"/>
                            </p:stCondLst>
                            <p:childTnLst>
                              <p:par>
                                <p:cTn id="171" presetID="1" presetClass="entr" presetSubtype="0" fill="hold" grpId="0" nodeType="clickEffect">
                                  <p:stCondLst>
                                    <p:cond delay="0"/>
                                  </p:stCondLst>
                                  <p:childTnLst>
                                    <p:set>
                                      <p:cBhvr>
                                        <p:cTn id="172" dur="1" fill="hold">
                                          <p:stCondLst>
                                            <p:cond delay="0"/>
                                          </p:stCondLst>
                                        </p:cTn>
                                        <p:tgtEl>
                                          <p:spTgt spid="2238"/>
                                        </p:tgtEl>
                                        <p:attrNameLst>
                                          <p:attrName>style.visibility</p:attrName>
                                        </p:attrNameLst>
                                      </p:cBhvr>
                                      <p:to>
                                        <p:strVal val="visible"/>
                                      </p:to>
                                    </p:set>
                                  </p:childTnLst>
                                </p:cTn>
                              </p:par>
                              <p:par>
                                <p:cTn id="173" presetID="1" presetClass="entr" presetSubtype="0" fill="hold" grpId="0" nodeType="withEffect">
                                  <p:stCondLst>
                                    <p:cond delay="0"/>
                                  </p:stCondLst>
                                  <p:childTnLst>
                                    <p:set>
                                      <p:cBhvr>
                                        <p:cTn id="174" dur="1" fill="hold">
                                          <p:stCondLst>
                                            <p:cond delay="0"/>
                                          </p:stCondLst>
                                        </p:cTn>
                                        <p:tgtEl>
                                          <p:spTgt spid="2239"/>
                                        </p:tgtEl>
                                        <p:attrNameLst>
                                          <p:attrName>style.visibility</p:attrName>
                                        </p:attrNameLst>
                                      </p:cBhvr>
                                      <p:to>
                                        <p:strVal val="visible"/>
                                      </p:to>
                                    </p:set>
                                  </p:childTnLst>
                                </p:cTn>
                              </p:par>
                              <p:par>
                                <p:cTn id="175" presetID="1" presetClass="entr" presetSubtype="0" fill="hold" grpId="2" nodeType="withEffect">
                                  <p:stCondLst>
                                    <p:cond delay="0"/>
                                  </p:stCondLst>
                                  <p:childTnLst>
                                    <p:set>
                                      <p:cBhvr>
                                        <p:cTn id="176" dur="1" fill="hold">
                                          <p:stCondLst>
                                            <p:cond delay="0"/>
                                          </p:stCondLst>
                                        </p:cTn>
                                        <p:tgtEl>
                                          <p:spTgt spid="2193"/>
                                        </p:tgtEl>
                                        <p:attrNameLst>
                                          <p:attrName>style.visibility</p:attrName>
                                        </p:attrNameLst>
                                      </p:cBhvr>
                                      <p:to>
                                        <p:strVal val="visible"/>
                                      </p:to>
                                    </p:set>
                                  </p:childTnLst>
                                  <p:subTnLst>
                                    <p:set>
                                      <p:cBhvr override="childStyle">
                                        <p:cTn dur="1" fill="hold" display="0" masterRel="nextClick" afterEffect="1"/>
                                        <p:tgtEl>
                                          <p:spTgt spid="2193"/>
                                        </p:tgtEl>
                                        <p:attrNameLst>
                                          <p:attrName>style.visibility</p:attrName>
                                        </p:attrNameLst>
                                      </p:cBhvr>
                                      <p:to>
                                        <p:strVal val="hidden"/>
                                      </p:to>
                                    </p:set>
                                  </p:subTnLst>
                                </p:cTn>
                              </p:par>
                            </p:childTnLst>
                          </p:cTn>
                        </p:par>
                      </p:childTnLst>
                    </p:cTn>
                  </p:par>
                  <p:par>
                    <p:cTn id="177" fill="hold" nodeType="clickPar">
                      <p:stCondLst>
                        <p:cond delay="indefinite"/>
                      </p:stCondLst>
                      <p:childTnLst>
                        <p:par>
                          <p:cTn id="178" fill="hold" nodeType="withGroup">
                            <p:stCondLst>
                              <p:cond delay="0"/>
                            </p:stCondLst>
                            <p:childTnLst>
                              <p:par>
                                <p:cTn id="179" presetID="1" presetClass="entr" presetSubtype="0" fill="hold" grpId="0" nodeType="clickEffect">
                                  <p:stCondLst>
                                    <p:cond delay="0"/>
                                  </p:stCondLst>
                                  <p:childTnLst>
                                    <p:set>
                                      <p:cBhvr>
                                        <p:cTn id="180" dur="1" fill="hold">
                                          <p:stCondLst>
                                            <p:cond delay="0"/>
                                          </p:stCondLst>
                                        </p:cTn>
                                        <p:tgtEl>
                                          <p:spTgt spid="2240"/>
                                        </p:tgtEl>
                                        <p:attrNameLst>
                                          <p:attrName>style.visibility</p:attrName>
                                        </p:attrNameLst>
                                      </p:cBhvr>
                                      <p:to>
                                        <p:strVal val="visible"/>
                                      </p:to>
                                    </p:set>
                                  </p:childTnLst>
                                </p:cTn>
                              </p:par>
                              <p:par>
                                <p:cTn id="181" presetID="1" presetClass="entr" presetSubtype="0" fill="hold" grpId="0" nodeType="withEffect">
                                  <p:stCondLst>
                                    <p:cond delay="0"/>
                                  </p:stCondLst>
                                  <p:childTnLst>
                                    <p:set>
                                      <p:cBhvr>
                                        <p:cTn id="182" dur="1" fill="hold">
                                          <p:stCondLst>
                                            <p:cond delay="0"/>
                                          </p:stCondLst>
                                        </p:cTn>
                                        <p:tgtEl>
                                          <p:spTgt spid="2241"/>
                                        </p:tgtEl>
                                        <p:attrNameLst>
                                          <p:attrName>style.visibility</p:attrName>
                                        </p:attrNameLst>
                                      </p:cBhvr>
                                      <p:to>
                                        <p:strVal val="visible"/>
                                      </p:to>
                                    </p:set>
                                  </p:childTnLst>
                                </p:cTn>
                              </p:par>
                              <p:par>
                                <p:cTn id="183" presetID="1" presetClass="entr" presetSubtype="0" fill="hold" grpId="0" nodeType="withEffect">
                                  <p:stCondLst>
                                    <p:cond delay="0"/>
                                  </p:stCondLst>
                                  <p:childTnLst>
                                    <p:set>
                                      <p:cBhvr>
                                        <p:cTn id="184" dur="1" fill="hold">
                                          <p:stCondLst>
                                            <p:cond delay="0"/>
                                          </p:stCondLst>
                                        </p:cTn>
                                        <p:tgtEl>
                                          <p:spTgt spid="2242"/>
                                        </p:tgtEl>
                                        <p:attrNameLst>
                                          <p:attrName>style.visibility</p:attrName>
                                        </p:attrNameLst>
                                      </p:cBhvr>
                                      <p:to>
                                        <p:strVal val="visible"/>
                                      </p:to>
                                    </p:set>
                                  </p:childTnLst>
                                </p:cTn>
                              </p:par>
                              <p:par>
                                <p:cTn id="185" presetID="1" presetClass="entr" presetSubtype="0" fill="hold" grpId="2" nodeType="withEffect">
                                  <p:stCondLst>
                                    <p:cond delay="0"/>
                                  </p:stCondLst>
                                  <p:childTnLst>
                                    <p:set>
                                      <p:cBhvr>
                                        <p:cTn id="186" dur="1" fill="hold">
                                          <p:stCondLst>
                                            <p:cond delay="0"/>
                                          </p:stCondLst>
                                        </p:cTn>
                                        <p:tgtEl>
                                          <p:spTgt spid="2196"/>
                                        </p:tgtEl>
                                        <p:attrNameLst>
                                          <p:attrName>style.visibility</p:attrName>
                                        </p:attrNameLst>
                                      </p:cBhvr>
                                      <p:to>
                                        <p:strVal val="visible"/>
                                      </p:to>
                                    </p:set>
                                  </p:childTnLst>
                                  <p:subTnLst>
                                    <p:set>
                                      <p:cBhvr override="childStyle">
                                        <p:cTn dur="1" fill="hold" display="0" masterRel="nextClick" afterEffect="1"/>
                                        <p:tgtEl>
                                          <p:spTgt spid="2196"/>
                                        </p:tgtEl>
                                        <p:attrNameLst>
                                          <p:attrName>style.visibility</p:attrName>
                                        </p:attrNameLst>
                                      </p:cBhvr>
                                      <p:to>
                                        <p:strVal val="hidden"/>
                                      </p:to>
                                    </p:set>
                                  </p:subTnLst>
                                </p:cTn>
                              </p:par>
                            </p:childTnLst>
                          </p:cTn>
                        </p:par>
                      </p:childTnLst>
                    </p:cTn>
                  </p:par>
                  <p:par>
                    <p:cTn id="187" fill="hold" nodeType="clickPar">
                      <p:stCondLst>
                        <p:cond delay="indefinite"/>
                      </p:stCondLst>
                      <p:childTnLst>
                        <p:par>
                          <p:cTn id="188" fill="hold" nodeType="withGroup">
                            <p:stCondLst>
                              <p:cond delay="0"/>
                            </p:stCondLst>
                            <p:childTnLst>
                              <p:par>
                                <p:cTn id="189" presetID="1" presetClass="entr" presetSubtype="0" fill="hold" grpId="0" nodeType="clickEffect">
                                  <p:stCondLst>
                                    <p:cond delay="0"/>
                                  </p:stCondLst>
                                  <p:childTnLst>
                                    <p:set>
                                      <p:cBhvr>
                                        <p:cTn id="190" dur="1" fill="hold">
                                          <p:stCondLst>
                                            <p:cond delay="0"/>
                                          </p:stCondLst>
                                        </p:cTn>
                                        <p:tgtEl>
                                          <p:spTgt spid="2243"/>
                                        </p:tgtEl>
                                        <p:attrNameLst>
                                          <p:attrName>style.visibility</p:attrName>
                                        </p:attrNameLst>
                                      </p:cBhvr>
                                      <p:to>
                                        <p:strVal val="visible"/>
                                      </p:to>
                                    </p:set>
                                  </p:childTnLst>
                                </p:cTn>
                              </p:par>
                              <p:par>
                                <p:cTn id="191" presetID="1" presetClass="entr" presetSubtype="0" fill="hold" grpId="0" nodeType="withEffect">
                                  <p:stCondLst>
                                    <p:cond delay="0"/>
                                  </p:stCondLst>
                                  <p:childTnLst>
                                    <p:set>
                                      <p:cBhvr>
                                        <p:cTn id="192" dur="1" fill="hold">
                                          <p:stCondLst>
                                            <p:cond delay="0"/>
                                          </p:stCondLst>
                                        </p:cTn>
                                        <p:tgtEl>
                                          <p:spTgt spid="2244"/>
                                        </p:tgtEl>
                                        <p:attrNameLst>
                                          <p:attrName>style.visibility</p:attrName>
                                        </p:attrNameLst>
                                      </p:cBhvr>
                                      <p:to>
                                        <p:strVal val="visible"/>
                                      </p:to>
                                    </p:set>
                                  </p:childTnLst>
                                </p:cTn>
                              </p:par>
                              <p:par>
                                <p:cTn id="193" presetID="1" presetClass="entr" presetSubtype="0" fill="hold" grpId="2" nodeType="withEffect">
                                  <p:stCondLst>
                                    <p:cond delay="0"/>
                                  </p:stCondLst>
                                  <p:childTnLst>
                                    <p:set>
                                      <p:cBhvr>
                                        <p:cTn id="194" dur="1" fill="hold">
                                          <p:stCondLst>
                                            <p:cond delay="0"/>
                                          </p:stCondLst>
                                        </p:cTn>
                                        <p:tgtEl>
                                          <p:spTgt spid="2199"/>
                                        </p:tgtEl>
                                        <p:attrNameLst>
                                          <p:attrName>style.visibility</p:attrName>
                                        </p:attrNameLst>
                                      </p:cBhvr>
                                      <p:to>
                                        <p:strVal val="visible"/>
                                      </p:to>
                                    </p:set>
                                  </p:childTnLst>
                                  <p:subTnLst>
                                    <p:set>
                                      <p:cBhvr override="childStyle">
                                        <p:cTn dur="1" fill="hold" display="0" masterRel="nextClick" afterEffect="1"/>
                                        <p:tgtEl>
                                          <p:spTgt spid="2199"/>
                                        </p:tgtEl>
                                        <p:attrNameLst>
                                          <p:attrName>style.visibility</p:attrName>
                                        </p:attrNameLst>
                                      </p:cBhvr>
                                      <p:to>
                                        <p:strVal val="hidden"/>
                                      </p:to>
                                    </p:set>
                                  </p:subTnLst>
                                </p:cTn>
                              </p:par>
                            </p:childTnLst>
                          </p:cTn>
                        </p:par>
                      </p:childTnLst>
                    </p:cTn>
                  </p:par>
                  <p:par>
                    <p:cTn id="195" fill="hold" nodeType="clickPar">
                      <p:stCondLst>
                        <p:cond delay="indefinite"/>
                      </p:stCondLst>
                      <p:childTnLst>
                        <p:par>
                          <p:cTn id="196" fill="hold" nodeType="withGroup">
                            <p:stCondLst>
                              <p:cond delay="0"/>
                            </p:stCondLst>
                            <p:childTnLst>
                              <p:par>
                                <p:cTn id="197" presetID="1" presetClass="exit" presetSubtype="0" fill="hold" grpId="1" nodeType="clickEffect">
                                  <p:stCondLst>
                                    <p:cond delay="0"/>
                                  </p:stCondLst>
                                  <p:childTnLst>
                                    <p:set>
                                      <p:cBhvr>
                                        <p:cTn id="198" dur="1" fill="hold">
                                          <p:stCondLst>
                                            <p:cond delay="0"/>
                                          </p:stCondLst>
                                        </p:cTn>
                                        <p:tgtEl>
                                          <p:spTgt spid="2225"/>
                                        </p:tgtEl>
                                        <p:attrNameLst>
                                          <p:attrName>style.visibility</p:attrName>
                                        </p:attrNameLst>
                                      </p:cBhvr>
                                      <p:to>
                                        <p:strVal val="hidden"/>
                                      </p:to>
                                    </p:set>
                                  </p:childTnLst>
                                </p:cTn>
                              </p:par>
                              <p:par>
                                <p:cTn id="199" presetID="1" presetClass="entr" presetSubtype="0" fill="hold" grpId="0" nodeType="withEffect">
                                  <p:stCondLst>
                                    <p:cond delay="0"/>
                                  </p:stCondLst>
                                  <p:childTnLst>
                                    <p:set>
                                      <p:cBhvr>
                                        <p:cTn id="200" dur="1" fill="hold">
                                          <p:stCondLst>
                                            <p:cond delay="0"/>
                                          </p:stCondLst>
                                        </p:cTn>
                                        <p:tgtEl>
                                          <p:spTgt spid="2245"/>
                                        </p:tgtEl>
                                        <p:attrNameLst>
                                          <p:attrName>style.visibility</p:attrName>
                                        </p:attrNameLst>
                                      </p:cBhvr>
                                      <p:to>
                                        <p:strVal val="visible"/>
                                      </p:to>
                                    </p:set>
                                  </p:childTnLst>
                                </p:cTn>
                              </p:par>
                              <p:par>
                                <p:cTn id="201" presetID="1" presetClass="entr" presetSubtype="0" fill="hold" grpId="3" nodeType="withEffect">
                                  <p:stCondLst>
                                    <p:cond delay="0"/>
                                  </p:stCondLst>
                                  <p:childTnLst>
                                    <p:set>
                                      <p:cBhvr>
                                        <p:cTn id="202" dur="1" fill="hold">
                                          <p:stCondLst>
                                            <p:cond delay="0"/>
                                          </p:stCondLst>
                                        </p:cTn>
                                        <p:tgtEl>
                                          <p:spTgt spid="2187"/>
                                        </p:tgtEl>
                                        <p:attrNameLst>
                                          <p:attrName>style.visibility</p:attrName>
                                        </p:attrNameLst>
                                      </p:cBhvr>
                                      <p:to>
                                        <p:strVal val="visible"/>
                                      </p:to>
                                    </p:set>
                                  </p:childTnLst>
                                  <p:subTnLst>
                                    <p:set>
                                      <p:cBhvr override="childStyle">
                                        <p:cTn dur="1" fill="hold" display="0" masterRel="nextClick" afterEffect="1"/>
                                        <p:tgtEl>
                                          <p:spTgt spid="2187"/>
                                        </p:tgtEl>
                                        <p:attrNameLst>
                                          <p:attrName>style.visibility</p:attrName>
                                        </p:attrNameLst>
                                      </p:cBhvr>
                                      <p:to>
                                        <p:strVal val="hidden"/>
                                      </p:to>
                                    </p:set>
                                  </p:subTnLst>
                                </p:cTn>
                              </p:par>
                              <p:par>
                                <p:cTn id="203" presetID="1" presetClass="entr" presetSubtype="0" fill="hold" grpId="0" nodeType="withEffect">
                                  <p:stCondLst>
                                    <p:cond delay="0"/>
                                  </p:stCondLst>
                                  <p:childTnLst>
                                    <p:set>
                                      <p:cBhvr>
                                        <p:cTn id="204" dur="1" fill="hold">
                                          <p:stCondLst>
                                            <p:cond delay="0"/>
                                          </p:stCondLst>
                                        </p:cTn>
                                        <p:tgtEl>
                                          <p:spTgt spid="2246"/>
                                        </p:tgtEl>
                                        <p:attrNameLst>
                                          <p:attrName>style.visibility</p:attrName>
                                        </p:attrNameLst>
                                      </p:cBhvr>
                                      <p:to>
                                        <p:strVal val="visible"/>
                                      </p:to>
                                    </p:set>
                                  </p:childTnLst>
                                </p:cTn>
                              </p:par>
                              <p:par>
                                <p:cTn id="205" presetID="1" presetClass="entr" presetSubtype="0" fill="hold" grpId="0" nodeType="withEffect">
                                  <p:stCondLst>
                                    <p:cond delay="0"/>
                                  </p:stCondLst>
                                  <p:childTnLst>
                                    <p:set>
                                      <p:cBhvr>
                                        <p:cTn id="206" dur="1" fill="hold">
                                          <p:stCondLst>
                                            <p:cond delay="0"/>
                                          </p:stCondLst>
                                        </p:cTn>
                                        <p:tgtEl>
                                          <p:spTgt spid="2247"/>
                                        </p:tgtEl>
                                        <p:attrNameLst>
                                          <p:attrName>style.visibility</p:attrName>
                                        </p:attrNameLst>
                                      </p:cBhvr>
                                      <p:to>
                                        <p:strVal val="visible"/>
                                      </p:to>
                                    </p:set>
                                  </p:childTnLst>
                                </p:cTn>
                              </p:par>
                              <p:par>
                                <p:cTn id="207" presetID="1" presetClass="entr" presetSubtype="0" fill="hold" grpId="0" nodeType="withEffect">
                                  <p:stCondLst>
                                    <p:cond delay="0"/>
                                  </p:stCondLst>
                                  <p:childTnLst>
                                    <p:set>
                                      <p:cBhvr>
                                        <p:cTn id="208" dur="1" fill="hold">
                                          <p:stCondLst>
                                            <p:cond delay="0"/>
                                          </p:stCondLst>
                                        </p:cTn>
                                        <p:tgtEl>
                                          <p:spTgt spid="2248"/>
                                        </p:tgtEl>
                                        <p:attrNameLst>
                                          <p:attrName>style.visibility</p:attrName>
                                        </p:attrNameLst>
                                      </p:cBhvr>
                                      <p:to>
                                        <p:strVal val="visible"/>
                                      </p:to>
                                    </p:set>
                                  </p:childTnLst>
                                </p:cTn>
                              </p:par>
                            </p:childTnLst>
                          </p:cTn>
                        </p:par>
                      </p:childTnLst>
                    </p:cTn>
                  </p:par>
                  <p:par>
                    <p:cTn id="209" fill="hold" nodeType="clickPar">
                      <p:stCondLst>
                        <p:cond delay="indefinite"/>
                      </p:stCondLst>
                      <p:childTnLst>
                        <p:par>
                          <p:cTn id="210" fill="hold" nodeType="withGroup">
                            <p:stCondLst>
                              <p:cond delay="0"/>
                            </p:stCondLst>
                            <p:childTnLst>
                              <p:par>
                                <p:cTn id="211" presetID="1" presetClass="entr" presetSubtype="0" fill="hold" grpId="0" nodeType="clickEffect">
                                  <p:stCondLst>
                                    <p:cond delay="0"/>
                                  </p:stCondLst>
                                  <p:childTnLst>
                                    <p:set>
                                      <p:cBhvr>
                                        <p:cTn id="212" dur="1" fill="hold">
                                          <p:stCondLst>
                                            <p:cond delay="0"/>
                                          </p:stCondLst>
                                        </p:cTn>
                                        <p:tgtEl>
                                          <p:spTgt spid="2249"/>
                                        </p:tgtEl>
                                        <p:attrNameLst>
                                          <p:attrName>style.visibility</p:attrName>
                                        </p:attrNameLst>
                                      </p:cBhvr>
                                      <p:to>
                                        <p:strVal val="visible"/>
                                      </p:to>
                                    </p:set>
                                  </p:childTnLst>
                                </p:cTn>
                              </p:par>
                              <p:par>
                                <p:cTn id="213" presetID="1" presetClass="entr" presetSubtype="0" fill="hold" grpId="0" nodeType="withEffect">
                                  <p:stCondLst>
                                    <p:cond delay="0"/>
                                  </p:stCondLst>
                                  <p:childTnLst>
                                    <p:set>
                                      <p:cBhvr>
                                        <p:cTn id="214" dur="1" fill="hold">
                                          <p:stCondLst>
                                            <p:cond delay="0"/>
                                          </p:stCondLst>
                                        </p:cTn>
                                        <p:tgtEl>
                                          <p:spTgt spid="2250"/>
                                        </p:tgtEl>
                                        <p:attrNameLst>
                                          <p:attrName>style.visibility</p:attrName>
                                        </p:attrNameLst>
                                      </p:cBhvr>
                                      <p:to>
                                        <p:strVal val="visible"/>
                                      </p:to>
                                    </p:set>
                                  </p:childTnLst>
                                </p:cTn>
                              </p:par>
                              <p:par>
                                <p:cTn id="215" presetID="1" presetClass="entr" presetSubtype="0" fill="hold" grpId="3" nodeType="withEffect">
                                  <p:stCondLst>
                                    <p:cond delay="0"/>
                                  </p:stCondLst>
                                  <p:childTnLst>
                                    <p:set>
                                      <p:cBhvr>
                                        <p:cTn id="216" dur="1" fill="hold">
                                          <p:stCondLst>
                                            <p:cond delay="0"/>
                                          </p:stCondLst>
                                        </p:cTn>
                                        <p:tgtEl>
                                          <p:spTgt spid="2189"/>
                                        </p:tgtEl>
                                        <p:attrNameLst>
                                          <p:attrName>style.visibility</p:attrName>
                                        </p:attrNameLst>
                                      </p:cBhvr>
                                      <p:to>
                                        <p:strVal val="visible"/>
                                      </p:to>
                                    </p:set>
                                  </p:childTnLst>
                                  <p:subTnLst>
                                    <p:set>
                                      <p:cBhvr override="childStyle">
                                        <p:cTn dur="1" fill="hold" display="0" masterRel="nextClick" afterEffect="1"/>
                                        <p:tgtEl>
                                          <p:spTgt spid="2189"/>
                                        </p:tgtEl>
                                        <p:attrNameLst>
                                          <p:attrName>style.visibility</p:attrName>
                                        </p:attrNameLst>
                                      </p:cBhvr>
                                      <p:to>
                                        <p:strVal val="hidden"/>
                                      </p:to>
                                    </p:set>
                                  </p:subTnLst>
                                </p:cTn>
                              </p:par>
                            </p:childTnLst>
                          </p:cTn>
                        </p:par>
                      </p:childTnLst>
                    </p:cTn>
                  </p:par>
                  <p:par>
                    <p:cTn id="217" fill="hold" nodeType="clickPar">
                      <p:stCondLst>
                        <p:cond delay="indefinite"/>
                      </p:stCondLst>
                      <p:childTnLst>
                        <p:par>
                          <p:cTn id="218" fill="hold" nodeType="withGroup">
                            <p:stCondLst>
                              <p:cond delay="0"/>
                            </p:stCondLst>
                            <p:childTnLst>
                              <p:par>
                                <p:cTn id="219" presetID="1" presetClass="entr" presetSubtype="0" fill="hold" grpId="0" nodeType="clickEffect">
                                  <p:stCondLst>
                                    <p:cond delay="0"/>
                                  </p:stCondLst>
                                  <p:childTnLst>
                                    <p:set>
                                      <p:cBhvr>
                                        <p:cTn id="220" dur="1" fill="hold">
                                          <p:stCondLst>
                                            <p:cond delay="0"/>
                                          </p:stCondLst>
                                        </p:cTn>
                                        <p:tgtEl>
                                          <p:spTgt spid="2251"/>
                                        </p:tgtEl>
                                        <p:attrNameLst>
                                          <p:attrName>style.visibility</p:attrName>
                                        </p:attrNameLst>
                                      </p:cBhvr>
                                      <p:to>
                                        <p:strVal val="visible"/>
                                      </p:to>
                                    </p:set>
                                  </p:childTnLst>
                                </p:cTn>
                              </p:par>
                              <p:par>
                                <p:cTn id="221" presetID="1" presetClass="entr" presetSubtype="0" fill="hold" grpId="0" nodeType="withEffect">
                                  <p:stCondLst>
                                    <p:cond delay="0"/>
                                  </p:stCondLst>
                                  <p:childTnLst>
                                    <p:set>
                                      <p:cBhvr>
                                        <p:cTn id="222" dur="1" fill="hold">
                                          <p:stCondLst>
                                            <p:cond delay="0"/>
                                          </p:stCondLst>
                                        </p:cTn>
                                        <p:tgtEl>
                                          <p:spTgt spid="2252"/>
                                        </p:tgtEl>
                                        <p:attrNameLst>
                                          <p:attrName>style.visibility</p:attrName>
                                        </p:attrNameLst>
                                      </p:cBhvr>
                                      <p:to>
                                        <p:strVal val="visible"/>
                                      </p:to>
                                    </p:set>
                                  </p:childTnLst>
                                </p:cTn>
                              </p:par>
                              <p:par>
                                <p:cTn id="223" presetID="1" presetClass="entr" presetSubtype="0" fill="hold" grpId="3" nodeType="withEffect">
                                  <p:stCondLst>
                                    <p:cond delay="0"/>
                                  </p:stCondLst>
                                  <p:childTnLst>
                                    <p:set>
                                      <p:cBhvr>
                                        <p:cTn id="224" dur="1" fill="hold">
                                          <p:stCondLst>
                                            <p:cond delay="0"/>
                                          </p:stCondLst>
                                        </p:cTn>
                                        <p:tgtEl>
                                          <p:spTgt spid="2191"/>
                                        </p:tgtEl>
                                        <p:attrNameLst>
                                          <p:attrName>style.visibility</p:attrName>
                                        </p:attrNameLst>
                                      </p:cBhvr>
                                      <p:to>
                                        <p:strVal val="visible"/>
                                      </p:to>
                                    </p:set>
                                  </p:childTnLst>
                                  <p:subTnLst>
                                    <p:set>
                                      <p:cBhvr override="childStyle">
                                        <p:cTn dur="1" fill="hold" display="0" masterRel="nextClick" afterEffect="1"/>
                                        <p:tgtEl>
                                          <p:spTgt spid="2191"/>
                                        </p:tgtEl>
                                        <p:attrNameLst>
                                          <p:attrName>style.visibility</p:attrName>
                                        </p:attrNameLst>
                                      </p:cBhvr>
                                      <p:to>
                                        <p:strVal val="hidden"/>
                                      </p:to>
                                    </p:set>
                                  </p:subTnLst>
                                </p:cTn>
                              </p:par>
                            </p:childTnLst>
                          </p:cTn>
                        </p:par>
                      </p:childTnLst>
                    </p:cTn>
                  </p:par>
                  <p:par>
                    <p:cTn id="225" fill="hold" nodeType="clickPar">
                      <p:stCondLst>
                        <p:cond delay="indefinite"/>
                      </p:stCondLst>
                      <p:childTnLst>
                        <p:par>
                          <p:cTn id="226" fill="hold" nodeType="withGroup">
                            <p:stCondLst>
                              <p:cond delay="0"/>
                            </p:stCondLst>
                            <p:childTnLst>
                              <p:par>
                                <p:cTn id="227" presetID="1" presetClass="entr" presetSubtype="0" fill="hold" grpId="0" nodeType="clickEffect">
                                  <p:stCondLst>
                                    <p:cond delay="0"/>
                                  </p:stCondLst>
                                  <p:childTnLst>
                                    <p:set>
                                      <p:cBhvr>
                                        <p:cTn id="228" dur="1" fill="hold">
                                          <p:stCondLst>
                                            <p:cond delay="0"/>
                                          </p:stCondLst>
                                        </p:cTn>
                                        <p:tgtEl>
                                          <p:spTgt spid="2253"/>
                                        </p:tgtEl>
                                        <p:attrNameLst>
                                          <p:attrName>style.visibility</p:attrName>
                                        </p:attrNameLst>
                                      </p:cBhvr>
                                      <p:to>
                                        <p:strVal val="visible"/>
                                      </p:to>
                                    </p:set>
                                  </p:childTnLst>
                                </p:cTn>
                              </p:par>
                              <p:par>
                                <p:cTn id="229" presetID="1" presetClass="entr" presetSubtype="0" fill="hold" grpId="0" nodeType="withEffect">
                                  <p:stCondLst>
                                    <p:cond delay="0"/>
                                  </p:stCondLst>
                                  <p:childTnLst>
                                    <p:set>
                                      <p:cBhvr>
                                        <p:cTn id="230" dur="1" fill="hold">
                                          <p:stCondLst>
                                            <p:cond delay="0"/>
                                          </p:stCondLst>
                                        </p:cTn>
                                        <p:tgtEl>
                                          <p:spTgt spid="2254"/>
                                        </p:tgtEl>
                                        <p:attrNameLst>
                                          <p:attrName>style.visibility</p:attrName>
                                        </p:attrNameLst>
                                      </p:cBhvr>
                                      <p:to>
                                        <p:strVal val="visible"/>
                                      </p:to>
                                    </p:set>
                                  </p:childTnLst>
                                </p:cTn>
                              </p:par>
                              <p:par>
                                <p:cTn id="231" presetID="1" presetClass="entr" presetSubtype="0" fill="hold" grpId="3" nodeType="withEffect">
                                  <p:stCondLst>
                                    <p:cond delay="0"/>
                                  </p:stCondLst>
                                  <p:childTnLst>
                                    <p:set>
                                      <p:cBhvr>
                                        <p:cTn id="232" dur="1" fill="hold">
                                          <p:stCondLst>
                                            <p:cond delay="0"/>
                                          </p:stCondLst>
                                        </p:cTn>
                                        <p:tgtEl>
                                          <p:spTgt spid="2192"/>
                                        </p:tgtEl>
                                        <p:attrNameLst>
                                          <p:attrName>style.visibility</p:attrName>
                                        </p:attrNameLst>
                                      </p:cBhvr>
                                      <p:to>
                                        <p:strVal val="visible"/>
                                      </p:to>
                                    </p:set>
                                  </p:childTnLst>
                                  <p:subTnLst>
                                    <p:set>
                                      <p:cBhvr override="childStyle">
                                        <p:cTn dur="1" fill="hold" display="0" masterRel="nextClick" afterEffect="1"/>
                                        <p:tgtEl>
                                          <p:spTgt spid="2192"/>
                                        </p:tgtEl>
                                        <p:attrNameLst>
                                          <p:attrName>style.visibility</p:attrName>
                                        </p:attrNameLst>
                                      </p:cBhvr>
                                      <p:to>
                                        <p:strVal val="hidden"/>
                                      </p:to>
                                    </p:set>
                                  </p:subTnLst>
                                </p:cTn>
                              </p:par>
                            </p:childTnLst>
                          </p:cTn>
                        </p:par>
                      </p:childTnLst>
                    </p:cTn>
                  </p:par>
                  <p:par>
                    <p:cTn id="233" fill="hold" nodeType="clickPar">
                      <p:stCondLst>
                        <p:cond delay="indefinite"/>
                      </p:stCondLst>
                      <p:childTnLst>
                        <p:par>
                          <p:cTn id="234" fill="hold" nodeType="withGroup">
                            <p:stCondLst>
                              <p:cond delay="0"/>
                            </p:stCondLst>
                            <p:childTnLst>
                              <p:par>
                                <p:cTn id="235" presetID="1" presetClass="entr" presetSubtype="0" fill="hold" grpId="0" nodeType="clickEffect">
                                  <p:stCondLst>
                                    <p:cond delay="0"/>
                                  </p:stCondLst>
                                  <p:childTnLst>
                                    <p:set>
                                      <p:cBhvr>
                                        <p:cTn id="236" dur="1" fill="hold">
                                          <p:stCondLst>
                                            <p:cond delay="0"/>
                                          </p:stCondLst>
                                        </p:cTn>
                                        <p:tgtEl>
                                          <p:spTgt spid="2255"/>
                                        </p:tgtEl>
                                        <p:attrNameLst>
                                          <p:attrName>style.visibility</p:attrName>
                                        </p:attrNameLst>
                                      </p:cBhvr>
                                      <p:to>
                                        <p:strVal val="visible"/>
                                      </p:to>
                                    </p:set>
                                  </p:childTnLst>
                                </p:cTn>
                              </p:par>
                              <p:par>
                                <p:cTn id="237" presetID="1" presetClass="entr" presetSubtype="0" fill="hold" grpId="0" nodeType="withEffect">
                                  <p:stCondLst>
                                    <p:cond delay="0"/>
                                  </p:stCondLst>
                                  <p:childTnLst>
                                    <p:set>
                                      <p:cBhvr>
                                        <p:cTn id="238" dur="1" fill="hold">
                                          <p:stCondLst>
                                            <p:cond delay="0"/>
                                          </p:stCondLst>
                                        </p:cTn>
                                        <p:tgtEl>
                                          <p:spTgt spid="2256"/>
                                        </p:tgtEl>
                                        <p:attrNameLst>
                                          <p:attrName>style.visibility</p:attrName>
                                        </p:attrNameLst>
                                      </p:cBhvr>
                                      <p:to>
                                        <p:strVal val="visible"/>
                                      </p:to>
                                    </p:set>
                                  </p:childTnLst>
                                </p:cTn>
                              </p:par>
                              <p:par>
                                <p:cTn id="239" presetID="1" presetClass="entr" presetSubtype="0" fill="hold" grpId="3" nodeType="withEffect">
                                  <p:stCondLst>
                                    <p:cond delay="0"/>
                                  </p:stCondLst>
                                  <p:childTnLst>
                                    <p:set>
                                      <p:cBhvr>
                                        <p:cTn id="240" dur="1" fill="hold">
                                          <p:stCondLst>
                                            <p:cond delay="0"/>
                                          </p:stCondLst>
                                        </p:cTn>
                                        <p:tgtEl>
                                          <p:spTgt spid="2193"/>
                                        </p:tgtEl>
                                        <p:attrNameLst>
                                          <p:attrName>style.visibility</p:attrName>
                                        </p:attrNameLst>
                                      </p:cBhvr>
                                      <p:to>
                                        <p:strVal val="visible"/>
                                      </p:to>
                                    </p:set>
                                  </p:childTnLst>
                                  <p:subTnLst>
                                    <p:set>
                                      <p:cBhvr override="childStyle">
                                        <p:cTn dur="1" fill="hold" display="0" masterRel="nextClick" afterEffect="1"/>
                                        <p:tgtEl>
                                          <p:spTgt spid="2193"/>
                                        </p:tgtEl>
                                        <p:attrNameLst>
                                          <p:attrName>style.visibility</p:attrName>
                                        </p:attrNameLst>
                                      </p:cBhvr>
                                      <p:to>
                                        <p:strVal val="hidden"/>
                                      </p:to>
                                    </p:set>
                                  </p:subTnLst>
                                </p:cTn>
                              </p:par>
                            </p:childTnLst>
                          </p:cTn>
                        </p:par>
                      </p:childTnLst>
                    </p:cTn>
                  </p:par>
                  <p:par>
                    <p:cTn id="241" fill="hold" nodeType="clickPar">
                      <p:stCondLst>
                        <p:cond delay="indefinite"/>
                      </p:stCondLst>
                      <p:childTnLst>
                        <p:par>
                          <p:cTn id="242" fill="hold" nodeType="withGroup">
                            <p:stCondLst>
                              <p:cond delay="0"/>
                            </p:stCondLst>
                            <p:childTnLst>
                              <p:par>
                                <p:cTn id="243" presetID="1" presetClass="entr" presetSubtype="0" fill="hold" grpId="0" nodeType="clickEffect">
                                  <p:stCondLst>
                                    <p:cond delay="0"/>
                                  </p:stCondLst>
                                  <p:childTnLst>
                                    <p:set>
                                      <p:cBhvr>
                                        <p:cTn id="244" dur="1" fill="hold">
                                          <p:stCondLst>
                                            <p:cond delay="0"/>
                                          </p:stCondLst>
                                        </p:cTn>
                                        <p:tgtEl>
                                          <p:spTgt spid="2257"/>
                                        </p:tgtEl>
                                        <p:attrNameLst>
                                          <p:attrName>style.visibility</p:attrName>
                                        </p:attrNameLst>
                                      </p:cBhvr>
                                      <p:to>
                                        <p:strVal val="visible"/>
                                      </p:to>
                                    </p:set>
                                  </p:childTnLst>
                                </p:cTn>
                              </p:par>
                              <p:par>
                                <p:cTn id="245" presetID="1" presetClass="entr" presetSubtype="0" fill="hold" grpId="0" nodeType="withEffect">
                                  <p:stCondLst>
                                    <p:cond delay="0"/>
                                  </p:stCondLst>
                                  <p:childTnLst>
                                    <p:set>
                                      <p:cBhvr>
                                        <p:cTn id="246" dur="1" fill="hold">
                                          <p:stCondLst>
                                            <p:cond delay="0"/>
                                          </p:stCondLst>
                                        </p:cTn>
                                        <p:tgtEl>
                                          <p:spTgt spid="2258"/>
                                        </p:tgtEl>
                                        <p:attrNameLst>
                                          <p:attrName>style.visibility</p:attrName>
                                        </p:attrNameLst>
                                      </p:cBhvr>
                                      <p:to>
                                        <p:strVal val="visible"/>
                                      </p:to>
                                    </p:set>
                                  </p:childTnLst>
                                </p:cTn>
                              </p:par>
                              <p:par>
                                <p:cTn id="247" presetID="1" presetClass="entr" presetSubtype="0" fill="hold" grpId="3" nodeType="withEffect">
                                  <p:stCondLst>
                                    <p:cond delay="0"/>
                                  </p:stCondLst>
                                  <p:childTnLst>
                                    <p:set>
                                      <p:cBhvr>
                                        <p:cTn id="248" dur="1" fill="hold">
                                          <p:stCondLst>
                                            <p:cond delay="0"/>
                                          </p:stCondLst>
                                        </p:cTn>
                                        <p:tgtEl>
                                          <p:spTgt spid="2196"/>
                                        </p:tgtEl>
                                        <p:attrNameLst>
                                          <p:attrName>style.visibility</p:attrName>
                                        </p:attrNameLst>
                                      </p:cBhvr>
                                      <p:to>
                                        <p:strVal val="visible"/>
                                      </p:to>
                                    </p:set>
                                  </p:childTnLst>
                                  <p:subTnLst>
                                    <p:set>
                                      <p:cBhvr override="childStyle">
                                        <p:cTn dur="1" fill="hold" display="0" masterRel="nextClick" afterEffect="1"/>
                                        <p:tgtEl>
                                          <p:spTgt spid="2196"/>
                                        </p:tgtEl>
                                        <p:attrNameLst>
                                          <p:attrName>style.visibility</p:attrName>
                                        </p:attrNameLst>
                                      </p:cBhvr>
                                      <p:to>
                                        <p:strVal val="hidden"/>
                                      </p:to>
                                    </p:set>
                                  </p:subTnLst>
                                </p:cTn>
                              </p:par>
                            </p:childTnLst>
                          </p:cTn>
                        </p:par>
                      </p:childTnLst>
                    </p:cTn>
                  </p:par>
                  <p:par>
                    <p:cTn id="249" fill="hold" nodeType="clickPar">
                      <p:stCondLst>
                        <p:cond delay="indefinite"/>
                      </p:stCondLst>
                      <p:childTnLst>
                        <p:par>
                          <p:cTn id="250" fill="hold" nodeType="withGroup">
                            <p:stCondLst>
                              <p:cond delay="0"/>
                            </p:stCondLst>
                            <p:childTnLst>
                              <p:par>
                                <p:cTn id="251" presetID="1" presetClass="entr" presetSubtype="0" fill="hold" grpId="0" nodeType="clickEffect">
                                  <p:stCondLst>
                                    <p:cond delay="0"/>
                                  </p:stCondLst>
                                  <p:childTnLst>
                                    <p:set>
                                      <p:cBhvr>
                                        <p:cTn id="252" dur="1" fill="hold">
                                          <p:stCondLst>
                                            <p:cond delay="0"/>
                                          </p:stCondLst>
                                        </p:cTn>
                                        <p:tgtEl>
                                          <p:spTgt spid="2260"/>
                                        </p:tgtEl>
                                        <p:attrNameLst>
                                          <p:attrName>style.visibility</p:attrName>
                                        </p:attrNameLst>
                                      </p:cBhvr>
                                      <p:to>
                                        <p:strVal val="visible"/>
                                      </p:to>
                                    </p:set>
                                  </p:childTnLst>
                                </p:cTn>
                              </p:par>
                              <p:par>
                                <p:cTn id="253" presetID="1" presetClass="entr" presetSubtype="0" fill="hold" grpId="0" nodeType="withEffect">
                                  <p:stCondLst>
                                    <p:cond delay="0"/>
                                  </p:stCondLst>
                                  <p:childTnLst>
                                    <p:set>
                                      <p:cBhvr>
                                        <p:cTn id="254" dur="1" fill="hold">
                                          <p:stCondLst>
                                            <p:cond delay="0"/>
                                          </p:stCondLst>
                                        </p:cTn>
                                        <p:tgtEl>
                                          <p:spTgt spid="2261"/>
                                        </p:tgtEl>
                                        <p:attrNameLst>
                                          <p:attrName>style.visibility</p:attrName>
                                        </p:attrNameLst>
                                      </p:cBhvr>
                                      <p:to>
                                        <p:strVal val="visible"/>
                                      </p:to>
                                    </p:set>
                                  </p:childTnLst>
                                </p:cTn>
                              </p:par>
                              <p:par>
                                <p:cTn id="255" presetID="1" presetClass="entr" presetSubtype="0" fill="hold" grpId="0" nodeType="withEffect">
                                  <p:stCondLst>
                                    <p:cond delay="0"/>
                                  </p:stCondLst>
                                  <p:childTnLst>
                                    <p:set>
                                      <p:cBhvr>
                                        <p:cTn id="256" dur="1" fill="hold">
                                          <p:stCondLst>
                                            <p:cond delay="0"/>
                                          </p:stCondLst>
                                        </p:cTn>
                                        <p:tgtEl>
                                          <p:spTgt spid="2262"/>
                                        </p:tgtEl>
                                        <p:attrNameLst>
                                          <p:attrName>style.visibility</p:attrName>
                                        </p:attrNameLst>
                                      </p:cBhvr>
                                      <p:to>
                                        <p:strVal val="visible"/>
                                      </p:to>
                                    </p:set>
                                  </p:childTnLst>
                                </p:cTn>
                              </p:par>
                              <p:par>
                                <p:cTn id="257" presetID="1" presetClass="entr" presetSubtype="0" fill="hold" grpId="0" nodeType="withEffect">
                                  <p:stCondLst>
                                    <p:cond delay="0"/>
                                  </p:stCondLst>
                                  <p:childTnLst>
                                    <p:set>
                                      <p:cBhvr>
                                        <p:cTn id="258" dur="1" fill="hold">
                                          <p:stCondLst>
                                            <p:cond delay="0"/>
                                          </p:stCondLst>
                                        </p:cTn>
                                        <p:tgtEl>
                                          <p:spTgt spid="2263"/>
                                        </p:tgtEl>
                                        <p:attrNameLst>
                                          <p:attrName>style.visibility</p:attrName>
                                        </p:attrNameLst>
                                      </p:cBhvr>
                                      <p:to>
                                        <p:strVal val="visible"/>
                                      </p:to>
                                    </p:set>
                                  </p:childTnLst>
                                </p:cTn>
                              </p:par>
                              <p:par>
                                <p:cTn id="259" presetID="1" presetClass="entr" presetSubtype="0" fill="hold" grpId="3" nodeType="withEffect">
                                  <p:stCondLst>
                                    <p:cond delay="0"/>
                                  </p:stCondLst>
                                  <p:childTnLst>
                                    <p:set>
                                      <p:cBhvr>
                                        <p:cTn id="260" dur="1" fill="hold">
                                          <p:stCondLst>
                                            <p:cond delay="0"/>
                                          </p:stCondLst>
                                        </p:cTn>
                                        <p:tgtEl>
                                          <p:spTgt spid="2199"/>
                                        </p:tgtEl>
                                        <p:attrNameLst>
                                          <p:attrName>style.visibility</p:attrName>
                                        </p:attrNameLst>
                                      </p:cBhvr>
                                      <p:to>
                                        <p:strVal val="visible"/>
                                      </p:to>
                                    </p:set>
                                  </p:childTnLst>
                                  <p:subTnLst>
                                    <p:set>
                                      <p:cBhvr override="childStyle">
                                        <p:cTn dur="1" fill="hold" display="0" masterRel="nextClick" afterEffect="1"/>
                                        <p:tgtEl>
                                          <p:spTgt spid="2199"/>
                                        </p:tgtEl>
                                        <p:attrNameLst>
                                          <p:attrName>style.visibility</p:attrName>
                                        </p:attrNameLst>
                                      </p:cBhvr>
                                      <p:to>
                                        <p:strVal val="hidden"/>
                                      </p:to>
                                    </p:set>
                                  </p:subTnLst>
                                </p:cTn>
                              </p:par>
                            </p:childTnLst>
                          </p:cTn>
                        </p:par>
                      </p:childTnLst>
                    </p:cTn>
                  </p:par>
                  <p:par>
                    <p:cTn id="261" fill="hold" nodeType="clickPar">
                      <p:stCondLst>
                        <p:cond delay="indefinite"/>
                      </p:stCondLst>
                      <p:childTnLst>
                        <p:par>
                          <p:cTn id="262" fill="hold" nodeType="withGroup">
                            <p:stCondLst>
                              <p:cond delay="0"/>
                            </p:stCondLst>
                            <p:childTnLst>
                              <p:par>
                                <p:cTn id="263" presetID="1" presetClass="exit" presetSubtype="0" fill="hold" grpId="1" nodeType="clickEffect">
                                  <p:stCondLst>
                                    <p:cond delay="0"/>
                                  </p:stCondLst>
                                  <p:childTnLst>
                                    <p:set>
                                      <p:cBhvr>
                                        <p:cTn id="264" dur="1" fill="hold">
                                          <p:stCondLst>
                                            <p:cond delay="0"/>
                                          </p:stCondLst>
                                        </p:cTn>
                                        <p:tgtEl>
                                          <p:spTgt spid="2245"/>
                                        </p:tgtEl>
                                        <p:attrNameLst>
                                          <p:attrName>style.visibility</p:attrName>
                                        </p:attrNameLst>
                                      </p:cBhvr>
                                      <p:to>
                                        <p:strVal val="hidden"/>
                                      </p:to>
                                    </p:set>
                                  </p:childTnLst>
                                </p:cTn>
                              </p:par>
                              <p:par>
                                <p:cTn id="265" presetID="1" presetClass="entr" presetSubtype="0" fill="hold" grpId="0" nodeType="withEffect">
                                  <p:stCondLst>
                                    <p:cond delay="0"/>
                                  </p:stCondLst>
                                  <p:childTnLst>
                                    <p:set>
                                      <p:cBhvr>
                                        <p:cTn id="266" dur="1" fill="hold">
                                          <p:stCondLst>
                                            <p:cond delay="0"/>
                                          </p:stCondLst>
                                        </p:cTn>
                                        <p:tgtEl>
                                          <p:spTgt spid="2264"/>
                                        </p:tgtEl>
                                        <p:attrNameLst>
                                          <p:attrName>style.visibility</p:attrName>
                                        </p:attrNameLst>
                                      </p:cBhvr>
                                      <p:to>
                                        <p:strVal val="visible"/>
                                      </p:to>
                                    </p:set>
                                  </p:childTnLst>
                                </p:cTn>
                              </p:par>
                              <p:par>
                                <p:cTn id="267" presetID="1" presetClass="entr" presetSubtype="0" fill="hold" grpId="0" nodeType="withEffect">
                                  <p:stCondLst>
                                    <p:cond delay="0"/>
                                  </p:stCondLst>
                                  <p:childTnLst>
                                    <p:set>
                                      <p:cBhvr>
                                        <p:cTn id="268" dur="1" fill="hold">
                                          <p:stCondLst>
                                            <p:cond delay="0"/>
                                          </p:stCondLst>
                                        </p:cTn>
                                        <p:tgtEl>
                                          <p:spTgt spid="2265"/>
                                        </p:tgtEl>
                                        <p:attrNameLst>
                                          <p:attrName>style.visibility</p:attrName>
                                        </p:attrNameLst>
                                      </p:cBhvr>
                                      <p:to>
                                        <p:strVal val="visible"/>
                                      </p:to>
                                    </p:set>
                                  </p:childTnLst>
                                </p:cTn>
                              </p:par>
                              <p:par>
                                <p:cTn id="269" presetID="1" presetClass="entr" presetSubtype="0" fill="hold" grpId="0" nodeType="withEffect">
                                  <p:stCondLst>
                                    <p:cond delay="0"/>
                                  </p:stCondLst>
                                  <p:childTnLst>
                                    <p:set>
                                      <p:cBhvr>
                                        <p:cTn id="270" dur="1" fill="hold">
                                          <p:stCondLst>
                                            <p:cond delay="0"/>
                                          </p:stCondLst>
                                        </p:cTn>
                                        <p:tgtEl>
                                          <p:spTgt spid="2266"/>
                                        </p:tgtEl>
                                        <p:attrNameLst>
                                          <p:attrName>style.visibility</p:attrName>
                                        </p:attrNameLst>
                                      </p:cBhvr>
                                      <p:to>
                                        <p:strVal val="visible"/>
                                      </p:to>
                                    </p:set>
                                  </p:childTnLst>
                                </p:cTn>
                              </p:par>
                              <p:par>
                                <p:cTn id="271" presetID="1" presetClass="entr" presetSubtype="0" fill="hold" grpId="0" nodeType="withEffect">
                                  <p:stCondLst>
                                    <p:cond delay="0"/>
                                  </p:stCondLst>
                                  <p:childTnLst>
                                    <p:set>
                                      <p:cBhvr>
                                        <p:cTn id="272" dur="1" fill="hold">
                                          <p:stCondLst>
                                            <p:cond delay="0"/>
                                          </p:stCondLst>
                                        </p:cTn>
                                        <p:tgtEl>
                                          <p:spTgt spid="2267"/>
                                        </p:tgtEl>
                                        <p:attrNameLst>
                                          <p:attrName>style.visibility</p:attrName>
                                        </p:attrNameLst>
                                      </p:cBhvr>
                                      <p:to>
                                        <p:strVal val="visible"/>
                                      </p:to>
                                    </p:set>
                                  </p:childTnLst>
                                </p:cTn>
                              </p:par>
                              <p:par>
                                <p:cTn id="273" presetID="1" presetClass="entr" presetSubtype="0" fill="hold" grpId="0" nodeType="withEffect">
                                  <p:stCondLst>
                                    <p:cond delay="0"/>
                                  </p:stCondLst>
                                  <p:childTnLst>
                                    <p:set>
                                      <p:cBhvr>
                                        <p:cTn id="274" dur="1" fill="hold">
                                          <p:stCondLst>
                                            <p:cond delay="0"/>
                                          </p:stCondLst>
                                        </p:cTn>
                                        <p:tgtEl>
                                          <p:spTgt spid="2268"/>
                                        </p:tgtEl>
                                        <p:attrNameLst>
                                          <p:attrName>style.visibility</p:attrName>
                                        </p:attrNameLst>
                                      </p:cBhvr>
                                      <p:to>
                                        <p:strVal val="visible"/>
                                      </p:to>
                                    </p:set>
                                  </p:childTnLst>
                                </p:cTn>
                              </p:par>
                              <p:par>
                                <p:cTn id="275" presetID="1" presetClass="entr" presetSubtype="0" fill="hold" grpId="0" nodeType="withEffect">
                                  <p:stCondLst>
                                    <p:cond delay="0"/>
                                  </p:stCondLst>
                                  <p:childTnLst>
                                    <p:set>
                                      <p:cBhvr>
                                        <p:cTn id="276" dur="1" fill="hold">
                                          <p:stCondLst>
                                            <p:cond delay="0"/>
                                          </p:stCondLst>
                                        </p:cTn>
                                        <p:tgtEl>
                                          <p:spTgt spid="2269"/>
                                        </p:tgtEl>
                                        <p:attrNameLst>
                                          <p:attrName>style.visibility</p:attrName>
                                        </p:attrNameLst>
                                      </p:cBhvr>
                                      <p:to>
                                        <p:strVal val="visible"/>
                                      </p:to>
                                    </p:set>
                                  </p:childTnLst>
                                </p:cTn>
                              </p:par>
                              <p:par>
                                <p:cTn id="277" presetID="1" presetClass="entr" presetSubtype="0" fill="hold" grpId="0" nodeType="withEffect">
                                  <p:stCondLst>
                                    <p:cond delay="0"/>
                                  </p:stCondLst>
                                  <p:childTnLst>
                                    <p:set>
                                      <p:cBhvr>
                                        <p:cTn id="278" dur="1" fill="hold">
                                          <p:stCondLst>
                                            <p:cond delay="0"/>
                                          </p:stCondLst>
                                        </p:cTn>
                                        <p:tgtEl>
                                          <p:spTgt spid="2270"/>
                                        </p:tgtEl>
                                        <p:attrNameLst>
                                          <p:attrName>style.visibility</p:attrName>
                                        </p:attrNameLst>
                                      </p:cBhvr>
                                      <p:to>
                                        <p:strVal val="visible"/>
                                      </p:to>
                                    </p:set>
                                  </p:childTnLst>
                                </p:cTn>
                              </p:par>
                              <p:par>
                                <p:cTn id="279" presetID="1" presetClass="entr" presetSubtype="0" fill="hold" grpId="0" nodeType="withEffect">
                                  <p:stCondLst>
                                    <p:cond delay="0"/>
                                  </p:stCondLst>
                                  <p:childTnLst>
                                    <p:set>
                                      <p:cBhvr>
                                        <p:cTn id="280" dur="1" fill="hold">
                                          <p:stCondLst>
                                            <p:cond delay="0"/>
                                          </p:stCondLst>
                                        </p:cTn>
                                        <p:tgtEl>
                                          <p:spTgt spid="2271"/>
                                        </p:tgtEl>
                                        <p:attrNameLst>
                                          <p:attrName>style.visibility</p:attrName>
                                        </p:attrNameLst>
                                      </p:cBhvr>
                                      <p:to>
                                        <p:strVal val="visible"/>
                                      </p:to>
                                    </p:set>
                                  </p:childTnLst>
                                </p:cTn>
                              </p:par>
                              <p:par>
                                <p:cTn id="281" presetID="1" presetClass="entr" presetSubtype="0" fill="hold" grpId="0" nodeType="withEffect">
                                  <p:stCondLst>
                                    <p:cond delay="0"/>
                                  </p:stCondLst>
                                  <p:childTnLst>
                                    <p:set>
                                      <p:cBhvr>
                                        <p:cTn id="282" dur="1" fill="hold">
                                          <p:stCondLst>
                                            <p:cond delay="0"/>
                                          </p:stCondLst>
                                        </p:cTn>
                                        <p:tgtEl>
                                          <p:spTgt spid="2272"/>
                                        </p:tgtEl>
                                        <p:attrNameLst>
                                          <p:attrName>style.visibility</p:attrName>
                                        </p:attrNameLst>
                                      </p:cBhvr>
                                      <p:to>
                                        <p:strVal val="visible"/>
                                      </p:to>
                                    </p:set>
                                  </p:childTnLst>
                                </p:cTn>
                              </p:par>
                              <p:par>
                                <p:cTn id="283" presetID="1" presetClass="entr" presetSubtype="0" fill="hold" grpId="0" nodeType="withEffect">
                                  <p:stCondLst>
                                    <p:cond delay="0"/>
                                  </p:stCondLst>
                                  <p:childTnLst>
                                    <p:set>
                                      <p:cBhvr>
                                        <p:cTn id="284" dur="1" fill="hold">
                                          <p:stCondLst>
                                            <p:cond delay="0"/>
                                          </p:stCondLst>
                                        </p:cTn>
                                        <p:tgtEl>
                                          <p:spTgt spid="2273"/>
                                        </p:tgtEl>
                                        <p:attrNameLst>
                                          <p:attrName>style.visibility</p:attrName>
                                        </p:attrNameLst>
                                      </p:cBhvr>
                                      <p:to>
                                        <p:strVal val="visible"/>
                                      </p:to>
                                    </p:set>
                                  </p:childTnLst>
                                </p:cTn>
                              </p:par>
                              <p:par>
                                <p:cTn id="285" presetID="1" presetClass="entr" presetSubtype="0" fill="hold" grpId="0" nodeType="withEffect">
                                  <p:stCondLst>
                                    <p:cond delay="0"/>
                                  </p:stCondLst>
                                  <p:childTnLst>
                                    <p:set>
                                      <p:cBhvr>
                                        <p:cTn id="286" dur="1" fill="hold">
                                          <p:stCondLst>
                                            <p:cond delay="0"/>
                                          </p:stCondLst>
                                        </p:cTn>
                                        <p:tgtEl>
                                          <p:spTgt spid="2274"/>
                                        </p:tgtEl>
                                        <p:attrNameLst>
                                          <p:attrName>style.visibility</p:attrName>
                                        </p:attrNameLst>
                                      </p:cBhvr>
                                      <p:to>
                                        <p:strVal val="visible"/>
                                      </p:to>
                                    </p:set>
                                  </p:childTnLst>
                                </p:cTn>
                              </p:par>
                              <p:par>
                                <p:cTn id="287" presetID="1" presetClass="entr" presetSubtype="0" fill="hold" grpId="0" nodeType="withEffect">
                                  <p:stCondLst>
                                    <p:cond delay="0"/>
                                  </p:stCondLst>
                                  <p:childTnLst>
                                    <p:set>
                                      <p:cBhvr>
                                        <p:cTn id="288" dur="1" fill="hold">
                                          <p:stCondLst>
                                            <p:cond delay="0"/>
                                          </p:stCondLst>
                                        </p:cTn>
                                        <p:tgtEl>
                                          <p:spTgt spid="2275"/>
                                        </p:tgtEl>
                                        <p:attrNameLst>
                                          <p:attrName>style.visibility</p:attrName>
                                        </p:attrNameLst>
                                      </p:cBhvr>
                                      <p:to>
                                        <p:strVal val="visible"/>
                                      </p:to>
                                    </p:set>
                                  </p:childTnLst>
                                </p:cTn>
                              </p:par>
                              <p:par>
                                <p:cTn id="289" presetID="1" presetClass="entr" presetSubtype="0" fill="hold" grpId="0" nodeType="withEffect">
                                  <p:stCondLst>
                                    <p:cond delay="0"/>
                                  </p:stCondLst>
                                  <p:childTnLst>
                                    <p:set>
                                      <p:cBhvr>
                                        <p:cTn id="290" dur="1" fill="hold">
                                          <p:stCondLst>
                                            <p:cond delay="0"/>
                                          </p:stCondLst>
                                        </p:cTn>
                                        <p:tgtEl>
                                          <p:spTgt spid="2276"/>
                                        </p:tgtEl>
                                        <p:attrNameLst>
                                          <p:attrName>style.visibility</p:attrName>
                                        </p:attrNameLst>
                                      </p:cBhvr>
                                      <p:to>
                                        <p:strVal val="visible"/>
                                      </p:to>
                                    </p:set>
                                  </p:childTnLst>
                                </p:cTn>
                              </p:par>
                              <p:par>
                                <p:cTn id="291" presetID="1" presetClass="entr" presetSubtype="0" fill="hold" grpId="0" nodeType="withEffect">
                                  <p:stCondLst>
                                    <p:cond delay="0"/>
                                  </p:stCondLst>
                                  <p:childTnLst>
                                    <p:set>
                                      <p:cBhvr>
                                        <p:cTn id="292" dur="1" fill="hold">
                                          <p:stCondLst>
                                            <p:cond delay="0"/>
                                          </p:stCondLst>
                                        </p:cTn>
                                        <p:tgtEl>
                                          <p:spTgt spid="2277"/>
                                        </p:tgtEl>
                                        <p:attrNameLst>
                                          <p:attrName>style.visibility</p:attrName>
                                        </p:attrNameLst>
                                      </p:cBhvr>
                                      <p:to>
                                        <p:strVal val="visible"/>
                                      </p:to>
                                    </p:set>
                                  </p:childTnLst>
                                </p:cTn>
                              </p:par>
                              <p:par>
                                <p:cTn id="293" presetID="1" presetClass="entr" presetSubtype="0" fill="hold" grpId="0" nodeType="withEffect">
                                  <p:stCondLst>
                                    <p:cond delay="0"/>
                                  </p:stCondLst>
                                  <p:childTnLst>
                                    <p:set>
                                      <p:cBhvr>
                                        <p:cTn id="294" dur="1" fill="hold">
                                          <p:stCondLst>
                                            <p:cond delay="0"/>
                                          </p:stCondLst>
                                        </p:cTn>
                                        <p:tgtEl>
                                          <p:spTgt spid="2278"/>
                                        </p:tgtEl>
                                        <p:attrNameLst>
                                          <p:attrName>style.visibility</p:attrName>
                                        </p:attrNameLst>
                                      </p:cBhvr>
                                      <p:to>
                                        <p:strVal val="visible"/>
                                      </p:to>
                                    </p:set>
                                  </p:childTnLst>
                                </p:cTn>
                              </p:par>
                              <p:par>
                                <p:cTn id="295" presetID="1" presetClass="entr" presetSubtype="0" fill="hold" grpId="0" nodeType="withEffect">
                                  <p:stCondLst>
                                    <p:cond delay="0"/>
                                  </p:stCondLst>
                                  <p:childTnLst>
                                    <p:set>
                                      <p:cBhvr>
                                        <p:cTn id="296" dur="1" fill="hold">
                                          <p:stCondLst>
                                            <p:cond delay="0"/>
                                          </p:stCondLst>
                                        </p:cTn>
                                        <p:tgtEl>
                                          <p:spTgt spid="2279"/>
                                        </p:tgtEl>
                                        <p:attrNameLst>
                                          <p:attrName>style.visibility</p:attrName>
                                        </p:attrNameLst>
                                      </p:cBhvr>
                                      <p:to>
                                        <p:strVal val="visible"/>
                                      </p:to>
                                    </p:set>
                                  </p:childTnLst>
                                </p:cTn>
                              </p:par>
                              <p:par>
                                <p:cTn id="297" presetID="1" presetClass="entr" presetSubtype="0" fill="hold" grpId="0" nodeType="withEffect">
                                  <p:stCondLst>
                                    <p:cond delay="0"/>
                                  </p:stCondLst>
                                  <p:childTnLst>
                                    <p:set>
                                      <p:cBhvr>
                                        <p:cTn id="298" dur="1" fill="hold">
                                          <p:stCondLst>
                                            <p:cond delay="0"/>
                                          </p:stCondLst>
                                        </p:cTn>
                                        <p:tgtEl>
                                          <p:spTgt spid="2280"/>
                                        </p:tgtEl>
                                        <p:attrNameLst>
                                          <p:attrName>style.visibility</p:attrName>
                                        </p:attrNameLst>
                                      </p:cBhvr>
                                      <p:to>
                                        <p:strVal val="visible"/>
                                      </p:to>
                                    </p:set>
                                  </p:childTnLst>
                                </p:cTn>
                              </p:par>
                              <p:par>
                                <p:cTn id="299" presetID="1" presetClass="entr" presetSubtype="0" fill="hold" grpId="0" nodeType="withEffect">
                                  <p:stCondLst>
                                    <p:cond delay="0"/>
                                  </p:stCondLst>
                                  <p:childTnLst>
                                    <p:set>
                                      <p:cBhvr>
                                        <p:cTn id="300" dur="1" fill="hold">
                                          <p:stCondLst>
                                            <p:cond delay="0"/>
                                          </p:stCondLst>
                                        </p:cTn>
                                        <p:tgtEl>
                                          <p:spTgt spid="2281"/>
                                        </p:tgtEl>
                                        <p:attrNameLst>
                                          <p:attrName>style.visibility</p:attrName>
                                        </p:attrNameLst>
                                      </p:cBhvr>
                                      <p:to>
                                        <p:strVal val="visible"/>
                                      </p:to>
                                    </p:set>
                                  </p:childTnLst>
                                </p:cTn>
                              </p:par>
                              <p:par>
                                <p:cTn id="301" presetID="1" presetClass="entr" presetSubtype="0" fill="hold" grpId="0" nodeType="withEffect">
                                  <p:stCondLst>
                                    <p:cond delay="0"/>
                                  </p:stCondLst>
                                  <p:childTnLst>
                                    <p:set>
                                      <p:cBhvr>
                                        <p:cTn id="302" dur="1" fill="hold">
                                          <p:stCondLst>
                                            <p:cond delay="0"/>
                                          </p:stCondLst>
                                        </p:cTn>
                                        <p:tgtEl>
                                          <p:spTgt spid="2282"/>
                                        </p:tgtEl>
                                        <p:attrNameLst>
                                          <p:attrName>style.visibility</p:attrName>
                                        </p:attrNameLst>
                                      </p:cBhvr>
                                      <p:to>
                                        <p:strVal val="visible"/>
                                      </p:to>
                                    </p:set>
                                  </p:childTnLst>
                                </p:cTn>
                              </p:par>
                              <p:par>
                                <p:cTn id="303" presetID="1" presetClass="entr" presetSubtype="0" fill="hold" grpId="0" nodeType="withEffect">
                                  <p:stCondLst>
                                    <p:cond delay="0"/>
                                  </p:stCondLst>
                                  <p:childTnLst>
                                    <p:set>
                                      <p:cBhvr>
                                        <p:cTn id="304" dur="1" fill="hold">
                                          <p:stCondLst>
                                            <p:cond delay="0"/>
                                          </p:stCondLst>
                                        </p:cTn>
                                        <p:tgtEl>
                                          <p:spTgt spid="2283"/>
                                        </p:tgtEl>
                                        <p:attrNameLst>
                                          <p:attrName>style.visibility</p:attrName>
                                        </p:attrNameLst>
                                      </p:cBhvr>
                                      <p:to>
                                        <p:strVal val="visible"/>
                                      </p:to>
                                    </p:set>
                                  </p:childTnLst>
                                </p:cTn>
                              </p:par>
                              <p:par>
                                <p:cTn id="305" presetID="1" presetClass="entr" presetSubtype="0" fill="hold" grpId="0" nodeType="withEffect">
                                  <p:stCondLst>
                                    <p:cond delay="0"/>
                                  </p:stCondLst>
                                  <p:childTnLst>
                                    <p:set>
                                      <p:cBhvr>
                                        <p:cTn id="306" dur="1" fill="hold">
                                          <p:stCondLst>
                                            <p:cond delay="0"/>
                                          </p:stCondLst>
                                        </p:cTn>
                                        <p:tgtEl>
                                          <p:spTgt spid="2284"/>
                                        </p:tgtEl>
                                        <p:attrNameLst>
                                          <p:attrName>style.visibility</p:attrName>
                                        </p:attrNameLst>
                                      </p:cBhvr>
                                      <p:to>
                                        <p:strVal val="visible"/>
                                      </p:to>
                                    </p:set>
                                  </p:childTnLst>
                                </p:cTn>
                              </p:par>
                              <p:par>
                                <p:cTn id="307" presetID="1" presetClass="entr" presetSubtype="0" fill="hold" grpId="0" nodeType="withEffect">
                                  <p:stCondLst>
                                    <p:cond delay="0"/>
                                  </p:stCondLst>
                                  <p:childTnLst>
                                    <p:set>
                                      <p:cBhvr>
                                        <p:cTn id="308" dur="1" fill="hold">
                                          <p:stCondLst>
                                            <p:cond delay="0"/>
                                          </p:stCondLst>
                                        </p:cTn>
                                        <p:tgtEl>
                                          <p:spTgt spid="2285"/>
                                        </p:tgtEl>
                                        <p:attrNameLst>
                                          <p:attrName>style.visibility</p:attrName>
                                        </p:attrNameLst>
                                      </p:cBhvr>
                                      <p:to>
                                        <p:strVal val="visible"/>
                                      </p:to>
                                    </p:set>
                                  </p:childTnLst>
                                </p:cTn>
                              </p:par>
                              <p:par>
                                <p:cTn id="309" presetID="1" presetClass="entr" presetSubtype="0" fill="hold" grpId="0" nodeType="withEffect">
                                  <p:stCondLst>
                                    <p:cond delay="0"/>
                                  </p:stCondLst>
                                  <p:childTnLst>
                                    <p:set>
                                      <p:cBhvr>
                                        <p:cTn id="310" dur="1" fill="hold">
                                          <p:stCondLst>
                                            <p:cond delay="0"/>
                                          </p:stCondLst>
                                        </p:cTn>
                                        <p:tgtEl>
                                          <p:spTgt spid="2286"/>
                                        </p:tgtEl>
                                        <p:attrNameLst>
                                          <p:attrName>style.visibility</p:attrName>
                                        </p:attrNameLst>
                                      </p:cBhvr>
                                      <p:to>
                                        <p:strVal val="visible"/>
                                      </p:to>
                                    </p:set>
                                  </p:childTnLst>
                                </p:cTn>
                              </p:par>
                              <p:par>
                                <p:cTn id="311" presetID="1" presetClass="entr" presetSubtype="0" fill="hold" grpId="0" nodeType="withEffect">
                                  <p:stCondLst>
                                    <p:cond delay="0"/>
                                  </p:stCondLst>
                                  <p:childTnLst>
                                    <p:set>
                                      <p:cBhvr>
                                        <p:cTn id="312" dur="1" fill="hold">
                                          <p:stCondLst>
                                            <p:cond delay="0"/>
                                          </p:stCondLst>
                                        </p:cTn>
                                        <p:tgtEl>
                                          <p:spTgt spid="2287"/>
                                        </p:tgtEl>
                                        <p:attrNameLst>
                                          <p:attrName>style.visibility</p:attrName>
                                        </p:attrNameLst>
                                      </p:cBhvr>
                                      <p:to>
                                        <p:strVal val="visible"/>
                                      </p:to>
                                    </p:set>
                                  </p:childTnLst>
                                </p:cTn>
                              </p:par>
                              <p:par>
                                <p:cTn id="313" presetID="1" presetClass="entr" presetSubtype="0" fill="hold" grpId="0" nodeType="withEffect">
                                  <p:stCondLst>
                                    <p:cond delay="0"/>
                                  </p:stCondLst>
                                  <p:childTnLst>
                                    <p:set>
                                      <p:cBhvr>
                                        <p:cTn id="314" dur="1" fill="hold">
                                          <p:stCondLst>
                                            <p:cond delay="0"/>
                                          </p:stCondLst>
                                        </p:cTn>
                                        <p:tgtEl>
                                          <p:spTgt spid="2288"/>
                                        </p:tgtEl>
                                        <p:attrNameLst>
                                          <p:attrName>style.visibility</p:attrName>
                                        </p:attrNameLst>
                                      </p:cBhvr>
                                      <p:to>
                                        <p:strVal val="visible"/>
                                      </p:to>
                                    </p:set>
                                  </p:childTnLst>
                                </p:cTn>
                              </p:par>
                              <p:par>
                                <p:cTn id="315" presetID="1" presetClass="entr" presetSubtype="0" fill="hold" grpId="0" nodeType="withEffect">
                                  <p:stCondLst>
                                    <p:cond delay="0"/>
                                  </p:stCondLst>
                                  <p:childTnLst>
                                    <p:set>
                                      <p:cBhvr>
                                        <p:cTn id="316" dur="1" fill="hold">
                                          <p:stCondLst>
                                            <p:cond delay="0"/>
                                          </p:stCondLst>
                                        </p:cTn>
                                        <p:tgtEl>
                                          <p:spTgt spid="2289"/>
                                        </p:tgtEl>
                                        <p:attrNameLst>
                                          <p:attrName>style.visibility</p:attrName>
                                        </p:attrNameLst>
                                      </p:cBhvr>
                                      <p:to>
                                        <p:strVal val="visible"/>
                                      </p:to>
                                    </p:set>
                                  </p:childTnLst>
                                </p:cTn>
                              </p:par>
                              <p:par>
                                <p:cTn id="317" presetID="1" presetClass="entr" presetSubtype="0" fill="hold" grpId="0" nodeType="withEffect">
                                  <p:stCondLst>
                                    <p:cond delay="0"/>
                                  </p:stCondLst>
                                  <p:childTnLst>
                                    <p:set>
                                      <p:cBhvr>
                                        <p:cTn id="318" dur="1" fill="hold">
                                          <p:stCondLst>
                                            <p:cond delay="0"/>
                                          </p:stCondLst>
                                        </p:cTn>
                                        <p:tgtEl>
                                          <p:spTgt spid="2290"/>
                                        </p:tgtEl>
                                        <p:attrNameLst>
                                          <p:attrName>style.visibility</p:attrName>
                                        </p:attrNameLst>
                                      </p:cBhvr>
                                      <p:to>
                                        <p:strVal val="visible"/>
                                      </p:to>
                                    </p:set>
                                  </p:childTnLst>
                                </p:cTn>
                              </p:par>
                              <p:par>
                                <p:cTn id="319" presetID="1" presetClass="entr" presetSubtype="0" fill="hold" grpId="0" nodeType="withEffect">
                                  <p:stCondLst>
                                    <p:cond delay="0"/>
                                  </p:stCondLst>
                                  <p:childTnLst>
                                    <p:set>
                                      <p:cBhvr>
                                        <p:cTn id="320" dur="1" fill="hold">
                                          <p:stCondLst>
                                            <p:cond delay="0"/>
                                          </p:stCondLst>
                                        </p:cTn>
                                        <p:tgtEl>
                                          <p:spTgt spid="2291"/>
                                        </p:tgtEl>
                                        <p:attrNameLst>
                                          <p:attrName>style.visibility</p:attrName>
                                        </p:attrNameLst>
                                      </p:cBhvr>
                                      <p:to>
                                        <p:strVal val="visible"/>
                                      </p:to>
                                    </p:set>
                                  </p:childTnLst>
                                </p:cTn>
                              </p:par>
                              <p:par>
                                <p:cTn id="321" presetID="1" presetClass="entr" presetSubtype="0" fill="hold" grpId="0" nodeType="withEffect">
                                  <p:stCondLst>
                                    <p:cond delay="0"/>
                                  </p:stCondLst>
                                  <p:childTnLst>
                                    <p:set>
                                      <p:cBhvr>
                                        <p:cTn id="322" dur="1" fill="hold">
                                          <p:stCondLst>
                                            <p:cond delay="0"/>
                                          </p:stCondLst>
                                        </p:cTn>
                                        <p:tgtEl>
                                          <p:spTgt spid="2292"/>
                                        </p:tgtEl>
                                        <p:attrNameLst>
                                          <p:attrName>style.visibility</p:attrName>
                                        </p:attrNameLst>
                                      </p:cBhvr>
                                      <p:to>
                                        <p:strVal val="visible"/>
                                      </p:to>
                                    </p:set>
                                  </p:childTnLst>
                                </p:cTn>
                              </p:par>
                              <p:par>
                                <p:cTn id="323" presetID="1" presetClass="entr" presetSubtype="0" fill="hold" grpId="0" nodeType="withEffect">
                                  <p:stCondLst>
                                    <p:cond delay="0"/>
                                  </p:stCondLst>
                                  <p:childTnLst>
                                    <p:set>
                                      <p:cBhvr>
                                        <p:cTn id="324" dur="1" fill="hold">
                                          <p:stCondLst>
                                            <p:cond delay="0"/>
                                          </p:stCondLst>
                                        </p:cTn>
                                        <p:tgtEl>
                                          <p:spTgt spid="2294"/>
                                        </p:tgtEl>
                                        <p:attrNameLst>
                                          <p:attrName>style.visibility</p:attrName>
                                        </p:attrNameLst>
                                      </p:cBhvr>
                                      <p:to>
                                        <p:strVal val="visible"/>
                                      </p:to>
                                    </p:set>
                                  </p:childTnLst>
                                </p:cTn>
                              </p:par>
                              <p:par>
                                <p:cTn id="325" presetID="1" presetClass="entr" presetSubtype="0" fill="hold" grpId="0" nodeType="withEffect">
                                  <p:stCondLst>
                                    <p:cond delay="0"/>
                                  </p:stCondLst>
                                  <p:childTnLst>
                                    <p:set>
                                      <p:cBhvr>
                                        <p:cTn id="326" dur="1" fill="hold">
                                          <p:stCondLst>
                                            <p:cond delay="0"/>
                                          </p:stCondLst>
                                        </p:cTn>
                                        <p:tgtEl>
                                          <p:spTgt spid="2302"/>
                                        </p:tgtEl>
                                        <p:attrNameLst>
                                          <p:attrName>style.visibility</p:attrName>
                                        </p:attrNameLst>
                                      </p:cBhvr>
                                      <p:to>
                                        <p:strVal val="visible"/>
                                      </p:to>
                                    </p:set>
                                  </p:childTnLst>
                                </p:cTn>
                              </p:par>
                              <p:par>
                                <p:cTn id="327" presetID="1" presetClass="entr" presetSubtype="0" fill="hold" grpId="0" nodeType="withEffect">
                                  <p:stCondLst>
                                    <p:cond delay="0"/>
                                  </p:stCondLst>
                                  <p:childTnLst>
                                    <p:set>
                                      <p:cBhvr>
                                        <p:cTn id="328" dur="1" fill="hold">
                                          <p:stCondLst>
                                            <p:cond delay="0"/>
                                          </p:stCondLst>
                                        </p:cTn>
                                        <p:tgtEl>
                                          <p:spTgt spid="2303"/>
                                        </p:tgtEl>
                                        <p:attrNameLst>
                                          <p:attrName>style.visibility</p:attrName>
                                        </p:attrNameLst>
                                      </p:cBhvr>
                                      <p:to>
                                        <p:strVal val="visible"/>
                                      </p:to>
                                    </p:set>
                                  </p:childTnLst>
                                </p:cTn>
                              </p:par>
                              <p:par>
                                <p:cTn id="329" presetID="1" presetClass="entr" presetSubtype="0" fill="hold" grpId="0" nodeType="withEffect">
                                  <p:stCondLst>
                                    <p:cond delay="0"/>
                                  </p:stCondLst>
                                  <p:childTnLst>
                                    <p:set>
                                      <p:cBhvr>
                                        <p:cTn id="330" dur="1" fill="hold">
                                          <p:stCondLst>
                                            <p:cond delay="0"/>
                                          </p:stCondLst>
                                        </p:cTn>
                                        <p:tgtEl>
                                          <p:spTgt spid="2311"/>
                                        </p:tgtEl>
                                        <p:attrNameLst>
                                          <p:attrName>style.visibility</p:attrName>
                                        </p:attrNameLst>
                                      </p:cBhvr>
                                      <p:to>
                                        <p:strVal val="visible"/>
                                      </p:to>
                                    </p:set>
                                  </p:childTnLst>
                                </p:cTn>
                              </p:par>
                              <p:par>
                                <p:cTn id="331" presetID="1" presetClass="entr" presetSubtype="0" fill="hold" grpId="0" nodeType="withEffect">
                                  <p:stCondLst>
                                    <p:cond delay="0"/>
                                  </p:stCondLst>
                                  <p:childTnLst>
                                    <p:set>
                                      <p:cBhvr>
                                        <p:cTn id="332" dur="1" fill="hold">
                                          <p:stCondLst>
                                            <p:cond delay="0"/>
                                          </p:stCondLst>
                                        </p:cTn>
                                        <p:tgtEl>
                                          <p:spTgt spid="2312"/>
                                        </p:tgtEl>
                                        <p:attrNameLst>
                                          <p:attrName>style.visibility</p:attrName>
                                        </p:attrNameLst>
                                      </p:cBhvr>
                                      <p:to>
                                        <p:strVal val="visible"/>
                                      </p:to>
                                    </p:set>
                                  </p:childTnLst>
                                </p:cTn>
                              </p:par>
                              <p:par>
                                <p:cTn id="333" presetID="1" presetClass="entr" presetSubtype="0" fill="hold" grpId="0" nodeType="withEffect">
                                  <p:stCondLst>
                                    <p:cond delay="0"/>
                                  </p:stCondLst>
                                  <p:childTnLst>
                                    <p:set>
                                      <p:cBhvr>
                                        <p:cTn id="334" dur="1" fill="hold">
                                          <p:stCondLst>
                                            <p:cond delay="0"/>
                                          </p:stCondLst>
                                        </p:cTn>
                                        <p:tgtEl>
                                          <p:spTgt spid="2313"/>
                                        </p:tgtEl>
                                        <p:attrNameLst>
                                          <p:attrName>style.visibility</p:attrName>
                                        </p:attrNameLst>
                                      </p:cBhvr>
                                      <p:to>
                                        <p:strVal val="visible"/>
                                      </p:to>
                                    </p:set>
                                  </p:childTnLst>
                                </p:cTn>
                              </p:par>
                              <p:par>
                                <p:cTn id="335" presetID="1" presetClass="entr" presetSubtype="0" fill="hold" grpId="0" nodeType="withEffect">
                                  <p:stCondLst>
                                    <p:cond delay="0"/>
                                  </p:stCondLst>
                                  <p:childTnLst>
                                    <p:set>
                                      <p:cBhvr>
                                        <p:cTn id="336" dur="1" fill="hold">
                                          <p:stCondLst>
                                            <p:cond delay="0"/>
                                          </p:stCondLst>
                                        </p:cTn>
                                        <p:tgtEl>
                                          <p:spTgt spid="2314"/>
                                        </p:tgtEl>
                                        <p:attrNameLst>
                                          <p:attrName>style.visibility</p:attrName>
                                        </p:attrNameLst>
                                      </p:cBhvr>
                                      <p:to>
                                        <p:strVal val="visible"/>
                                      </p:to>
                                    </p:set>
                                  </p:childTnLst>
                                </p:cTn>
                              </p:par>
                              <p:par>
                                <p:cTn id="337" presetID="1" presetClass="entr" presetSubtype="0" fill="hold" grpId="0" nodeType="withEffect">
                                  <p:stCondLst>
                                    <p:cond delay="0"/>
                                  </p:stCondLst>
                                  <p:childTnLst>
                                    <p:set>
                                      <p:cBhvr>
                                        <p:cTn id="338" dur="1" fill="hold">
                                          <p:stCondLst>
                                            <p:cond delay="0"/>
                                          </p:stCondLst>
                                        </p:cTn>
                                        <p:tgtEl>
                                          <p:spTgt spid="2315"/>
                                        </p:tgtEl>
                                        <p:attrNameLst>
                                          <p:attrName>style.visibility</p:attrName>
                                        </p:attrNameLst>
                                      </p:cBhvr>
                                      <p:to>
                                        <p:strVal val="visible"/>
                                      </p:to>
                                    </p:set>
                                  </p:childTnLst>
                                </p:cTn>
                              </p:par>
                              <p:par>
                                <p:cTn id="339" presetID="1" presetClass="entr" presetSubtype="0" fill="hold" grpId="0" nodeType="withEffect">
                                  <p:stCondLst>
                                    <p:cond delay="0"/>
                                  </p:stCondLst>
                                  <p:childTnLst>
                                    <p:set>
                                      <p:cBhvr>
                                        <p:cTn id="340" dur="1" fill="hold">
                                          <p:stCondLst>
                                            <p:cond delay="0"/>
                                          </p:stCondLst>
                                        </p:cTn>
                                        <p:tgtEl>
                                          <p:spTgt spid="2316"/>
                                        </p:tgtEl>
                                        <p:attrNameLst>
                                          <p:attrName>style.visibility</p:attrName>
                                        </p:attrNameLst>
                                      </p:cBhvr>
                                      <p:to>
                                        <p:strVal val="visible"/>
                                      </p:to>
                                    </p:set>
                                  </p:childTnLst>
                                </p:cTn>
                              </p:par>
                              <p:par>
                                <p:cTn id="341" presetID="1" presetClass="entr" presetSubtype="0" fill="hold" grpId="0" nodeType="withEffect">
                                  <p:stCondLst>
                                    <p:cond delay="0"/>
                                  </p:stCondLst>
                                  <p:childTnLst>
                                    <p:set>
                                      <p:cBhvr>
                                        <p:cTn id="342" dur="1" fill="hold">
                                          <p:stCondLst>
                                            <p:cond delay="0"/>
                                          </p:stCondLst>
                                        </p:cTn>
                                        <p:tgtEl>
                                          <p:spTgt spid="2317"/>
                                        </p:tgtEl>
                                        <p:attrNameLst>
                                          <p:attrName>style.visibility</p:attrName>
                                        </p:attrNameLst>
                                      </p:cBhvr>
                                      <p:to>
                                        <p:strVal val="visible"/>
                                      </p:to>
                                    </p:set>
                                  </p:childTnLst>
                                </p:cTn>
                              </p:par>
                              <p:par>
                                <p:cTn id="343" presetID="1" presetClass="entr" presetSubtype="0" fill="hold" grpId="0" nodeType="withEffect">
                                  <p:stCondLst>
                                    <p:cond delay="0"/>
                                  </p:stCondLst>
                                  <p:childTnLst>
                                    <p:set>
                                      <p:cBhvr>
                                        <p:cTn id="344" dur="1" fill="hold">
                                          <p:stCondLst>
                                            <p:cond delay="0"/>
                                          </p:stCondLst>
                                        </p:cTn>
                                        <p:tgtEl>
                                          <p:spTgt spid="2318"/>
                                        </p:tgtEl>
                                        <p:attrNameLst>
                                          <p:attrName>style.visibility</p:attrName>
                                        </p:attrNameLst>
                                      </p:cBhvr>
                                      <p:to>
                                        <p:strVal val="visible"/>
                                      </p:to>
                                    </p:set>
                                  </p:childTnLst>
                                </p:cTn>
                              </p:par>
                              <p:par>
                                <p:cTn id="345" presetID="1" presetClass="entr" presetSubtype="0" fill="hold" grpId="0" nodeType="withEffect">
                                  <p:stCondLst>
                                    <p:cond delay="0"/>
                                  </p:stCondLst>
                                  <p:childTnLst>
                                    <p:set>
                                      <p:cBhvr>
                                        <p:cTn id="346" dur="1" fill="hold">
                                          <p:stCondLst>
                                            <p:cond delay="0"/>
                                          </p:stCondLst>
                                        </p:cTn>
                                        <p:tgtEl>
                                          <p:spTgt spid="2319"/>
                                        </p:tgtEl>
                                        <p:attrNameLst>
                                          <p:attrName>style.visibility</p:attrName>
                                        </p:attrNameLst>
                                      </p:cBhvr>
                                      <p:to>
                                        <p:strVal val="visible"/>
                                      </p:to>
                                    </p:set>
                                  </p:childTnLst>
                                </p:cTn>
                              </p:par>
                              <p:par>
                                <p:cTn id="347" presetID="1" presetClass="entr" presetSubtype="0" fill="hold" grpId="0" nodeType="withEffect">
                                  <p:stCondLst>
                                    <p:cond delay="0"/>
                                  </p:stCondLst>
                                  <p:childTnLst>
                                    <p:set>
                                      <p:cBhvr>
                                        <p:cTn id="348" dur="1" fill="hold">
                                          <p:stCondLst>
                                            <p:cond delay="0"/>
                                          </p:stCondLst>
                                        </p:cTn>
                                        <p:tgtEl>
                                          <p:spTgt spid="2320"/>
                                        </p:tgtEl>
                                        <p:attrNameLst>
                                          <p:attrName>style.visibility</p:attrName>
                                        </p:attrNameLst>
                                      </p:cBhvr>
                                      <p:to>
                                        <p:strVal val="visible"/>
                                      </p:to>
                                    </p:set>
                                  </p:childTnLst>
                                </p:cTn>
                              </p:par>
                              <p:par>
                                <p:cTn id="349" presetID="1" presetClass="entr" presetSubtype="0" fill="hold" grpId="0" nodeType="withEffect">
                                  <p:stCondLst>
                                    <p:cond delay="0"/>
                                  </p:stCondLst>
                                  <p:childTnLst>
                                    <p:set>
                                      <p:cBhvr>
                                        <p:cTn id="350" dur="1" fill="hold">
                                          <p:stCondLst>
                                            <p:cond delay="0"/>
                                          </p:stCondLst>
                                        </p:cTn>
                                        <p:tgtEl>
                                          <p:spTgt spid="2321"/>
                                        </p:tgtEl>
                                        <p:attrNameLst>
                                          <p:attrName>style.visibility</p:attrName>
                                        </p:attrNameLst>
                                      </p:cBhvr>
                                      <p:to>
                                        <p:strVal val="visible"/>
                                      </p:to>
                                    </p:set>
                                  </p:childTnLst>
                                </p:cTn>
                              </p:par>
                              <p:par>
                                <p:cTn id="351" presetID="1" presetClass="entr" presetSubtype="0" fill="hold" grpId="0" nodeType="withEffect">
                                  <p:stCondLst>
                                    <p:cond delay="0"/>
                                  </p:stCondLst>
                                  <p:childTnLst>
                                    <p:set>
                                      <p:cBhvr>
                                        <p:cTn id="352" dur="1" fill="hold">
                                          <p:stCondLst>
                                            <p:cond delay="0"/>
                                          </p:stCondLst>
                                        </p:cTn>
                                        <p:tgtEl>
                                          <p:spTgt spid="2322"/>
                                        </p:tgtEl>
                                        <p:attrNameLst>
                                          <p:attrName>style.visibility</p:attrName>
                                        </p:attrNameLst>
                                      </p:cBhvr>
                                      <p:to>
                                        <p:strVal val="visible"/>
                                      </p:to>
                                    </p:set>
                                  </p:childTnLst>
                                </p:cTn>
                              </p:par>
                              <p:par>
                                <p:cTn id="353" presetID="1" presetClass="entr" presetSubtype="0" fill="hold" grpId="0" nodeType="withEffect">
                                  <p:stCondLst>
                                    <p:cond delay="0"/>
                                  </p:stCondLst>
                                  <p:childTnLst>
                                    <p:set>
                                      <p:cBhvr>
                                        <p:cTn id="354" dur="1" fill="hold">
                                          <p:stCondLst>
                                            <p:cond delay="0"/>
                                          </p:stCondLst>
                                        </p:cTn>
                                        <p:tgtEl>
                                          <p:spTgt spid="2323"/>
                                        </p:tgtEl>
                                        <p:attrNameLst>
                                          <p:attrName>style.visibility</p:attrName>
                                        </p:attrNameLst>
                                      </p:cBhvr>
                                      <p:to>
                                        <p:strVal val="visible"/>
                                      </p:to>
                                    </p:set>
                                  </p:childTnLst>
                                </p:cTn>
                              </p:par>
                              <p:par>
                                <p:cTn id="355" presetID="1" presetClass="entr" presetSubtype="0" fill="hold" grpId="0" nodeType="withEffect">
                                  <p:stCondLst>
                                    <p:cond delay="0"/>
                                  </p:stCondLst>
                                  <p:childTnLst>
                                    <p:set>
                                      <p:cBhvr>
                                        <p:cTn id="356" dur="1" fill="hold">
                                          <p:stCondLst>
                                            <p:cond delay="0"/>
                                          </p:stCondLst>
                                        </p:cTn>
                                        <p:tgtEl>
                                          <p:spTgt spid="2324"/>
                                        </p:tgtEl>
                                        <p:attrNameLst>
                                          <p:attrName>style.visibility</p:attrName>
                                        </p:attrNameLst>
                                      </p:cBhvr>
                                      <p:to>
                                        <p:strVal val="visible"/>
                                      </p:to>
                                    </p:set>
                                  </p:childTnLst>
                                </p:cTn>
                              </p:par>
                              <p:par>
                                <p:cTn id="357" presetID="1" presetClass="entr" presetSubtype="0" fill="hold" grpId="0" nodeType="withEffect">
                                  <p:stCondLst>
                                    <p:cond delay="0"/>
                                  </p:stCondLst>
                                  <p:childTnLst>
                                    <p:set>
                                      <p:cBhvr>
                                        <p:cTn id="358" dur="1" fill="hold">
                                          <p:stCondLst>
                                            <p:cond delay="0"/>
                                          </p:stCondLst>
                                        </p:cTn>
                                        <p:tgtEl>
                                          <p:spTgt spid="2325"/>
                                        </p:tgtEl>
                                        <p:attrNameLst>
                                          <p:attrName>style.visibility</p:attrName>
                                        </p:attrNameLst>
                                      </p:cBhvr>
                                      <p:to>
                                        <p:strVal val="visible"/>
                                      </p:to>
                                    </p:set>
                                  </p:childTnLst>
                                </p:cTn>
                              </p:par>
                              <p:par>
                                <p:cTn id="359" presetID="1" presetClass="entr" presetSubtype="0" fill="hold" grpId="0" nodeType="withEffect">
                                  <p:stCondLst>
                                    <p:cond delay="0"/>
                                  </p:stCondLst>
                                  <p:childTnLst>
                                    <p:set>
                                      <p:cBhvr>
                                        <p:cTn id="360" dur="1" fill="hold">
                                          <p:stCondLst>
                                            <p:cond delay="0"/>
                                          </p:stCondLst>
                                        </p:cTn>
                                        <p:tgtEl>
                                          <p:spTgt spid="2326"/>
                                        </p:tgtEl>
                                        <p:attrNameLst>
                                          <p:attrName>style.visibility</p:attrName>
                                        </p:attrNameLst>
                                      </p:cBhvr>
                                      <p:to>
                                        <p:strVal val="visible"/>
                                      </p:to>
                                    </p:set>
                                  </p:childTnLst>
                                </p:cTn>
                              </p:par>
                              <p:par>
                                <p:cTn id="361" presetID="1" presetClass="entr" presetSubtype="0" fill="hold" grpId="0" nodeType="withEffect">
                                  <p:stCondLst>
                                    <p:cond delay="0"/>
                                  </p:stCondLst>
                                  <p:childTnLst>
                                    <p:set>
                                      <p:cBhvr>
                                        <p:cTn id="362" dur="1" fill="hold">
                                          <p:stCondLst>
                                            <p:cond delay="0"/>
                                          </p:stCondLst>
                                        </p:cTn>
                                        <p:tgtEl>
                                          <p:spTgt spid="2327"/>
                                        </p:tgtEl>
                                        <p:attrNameLst>
                                          <p:attrName>style.visibility</p:attrName>
                                        </p:attrNameLst>
                                      </p:cBhvr>
                                      <p:to>
                                        <p:strVal val="visible"/>
                                      </p:to>
                                    </p:set>
                                  </p:childTnLst>
                                </p:cTn>
                              </p:par>
                              <p:par>
                                <p:cTn id="363" presetID="1" presetClass="entr" presetSubtype="0" fill="hold" grpId="0" nodeType="withEffect">
                                  <p:stCondLst>
                                    <p:cond delay="0"/>
                                  </p:stCondLst>
                                  <p:childTnLst>
                                    <p:set>
                                      <p:cBhvr>
                                        <p:cTn id="364" dur="1" fill="hold">
                                          <p:stCondLst>
                                            <p:cond delay="0"/>
                                          </p:stCondLst>
                                        </p:cTn>
                                        <p:tgtEl>
                                          <p:spTgt spid="2328"/>
                                        </p:tgtEl>
                                        <p:attrNameLst>
                                          <p:attrName>style.visibility</p:attrName>
                                        </p:attrNameLst>
                                      </p:cBhvr>
                                      <p:to>
                                        <p:strVal val="visible"/>
                                      </p:to>
                                    </p:set>
                                  </p:childTnLst>
                                </p:cTn>
                              </p:par>
                              <p:par>
                                <p:cTn id="365" presetID="1" presetClass="entr" presetSubtype="0" fill="hold" grpId="0" nodeType="withEffect">
                                  <p:stCondLst>
                                    <p:cond delay="0"/>
                                  </p:stCondLst>
                                  <p:childTnLst>
                                    <p:set>
                                      <p:cBhvr>
                                        <p:cTn id="366" dur="1" fill="hold">
                                          <p:stCondLst>
                                            <p:cond delay="0"/>
                                          </p:stCondLst>
                                        </p:cTn>
                                        <p:tgtEl>
                                          <p:spTgt spid="2329"/>
                                        </p:tgtEl>
                                        <p:attrNameLst>
                                          <p:attrName>style.visibility</p:attrName>
                                        </p:attrNameLst>
                                      </p:cBhvr>
                                      <p:to>
                                        <p:strVal val="visible"/>
                                      </p:to>
                                    </p:set>
                                  </p:childTnLst>
                                </p:cTn>
                              </p:par>
                              <p:par>
                                <p:cTn id="367" presetID="1" presetClass="entr" presetSubtype="0" fill="hold" grpId="0" nodeType="withEffect">
                                  <p:stCondLst>
                                    <p:cond delay="0"/>
                                  </p:stCondLst>
                                  <p:childTnLst>
                                    <p:set>
                                      <p:cBhvr>
                                        <p:cTn id="368" dur="1" fill="hold">
                                          <p:stCondLst>
                                            <p:cond delay="0"/>
                                          </p:stCondLst>
                                        </p:cTn>
                                        <p:tgtEl>
                                          <p:spTgt spid="2330"/>
                                        </p:tgtEl>
                                        <p:attrNameLst>
                                          <p:attrName>style.visibility</p:attrName>
                                        </p:attrNameLst>
                                      </p:cBhvr>
                                      <p:to>
                                        <p:strVal val="visible"/>
                                      </p:to>
                                    </p:set>
                                  </p:childTnLst>
                                </p:cTn>
                              </p:par>
                              <p:par>
                                <p:cTn id="369" presetID="1" presetClass="entr" presetSubtype="0" fill="hold" grpId="0" nodeType="withEffect">
                                  <p:stCondLst>
                                    <p:cond delay="0"/>
                                  </p:stCondLst>
                                  <p:childTnLst>
                                    <p:set>
                                      <p:cBhvr>
                                        <p:cTn id="370" dur="1" fill="hold">
                                          <p:stCondLst>
                                            <p:cond delay="0"/>
                                          </p:stCondLst>
                                        </p:cTn>
                                        <p:tgtEl>
                                          <p:spTgt spid="2331"/>
                                        </p:tgtEl>
                                        <p:attrNameLst>
                                          <p:attrName>style.visibility</p:attrName>
                                        </p:attrNameLst>
                                      </p:cBhvr>
                                      <p:to>
                                        <p:strVal val="visible"/>
                                      </p:to>
                                    </p:set>
                                  </p:childTnLst>
                                </p:cTn>
                              </p:par>
                              <p:par>
                                <p:cTn id="371" presetID="1" presetClass="entr" presetSubtype="0" fill="hold" grpId="0" nodeType="withEffect">
                                  <p:stCondLst>
                                    <p:cond delay="0"/>
                                  </p:stCondLst>
                                  <p:childTnLst>
                                    <p:set>
                                      <p:cBhvr>
                                        <p:cTn id="372" dur="1" fill="hold">
                                          <p:stCondLst>
                                            <p:cond delay="0"/>
                                          </p:stCondLst>
                                        </p:cTn>
                                        <p:tgtEl>
                                          <p:spTgt spid="2332"/>
                                        </p:tgtEl>
                                        <p:attrNameLst>
                                          <p:attrName>style.visibility</p:attrName>
                                        </p:attrNameLst>
                                      </p:cBhvr>
                                      <p:to>
                                        <p:strVal val="visible"/>
                                      </p:to>
                                    </p:set>
                                  </p:childTnLst>
                                </p:cTn>
                              </p:par>
                            </p:childTnLst>
                          </p:cTn>
                        </p:par>
                      </p:childTnLst>
                    </p:cTn>
                  </p:par>
                  <p:par>
                    <p:cTn id="373" fill="hold" nodeType="clickPar">
                      <p:stCondLst>
                        <p:cond delay="indefinite"/>
                      </p:stCondLst>
                      <p:childTnLst>
                        <p:par>
                          <p:cTn id="374" fill="hold" nodeType="withGroup">
                            <p:stCondLst>
                              <p:cond delay="0"/>
                            </p:stCondLst>
                            <p:childTnLst>
                              <p:par>
                                <p:cTn id="375" presetID="1" presetClass="entr" presetSubtype="0" fill="hold" grpId="0" nodeType="clickEffect">
                                  <p:stCondLst>
                                    <p:cond delay="0"/>
                                  </p:stCondLst>
                                  <p:childTnLst>
                                    <p:set>
                                      <p:cBhvr>
                                        <p:cTn id="376" dur="1" fill="hold">
                                          <p:stCondLst>
                                            <p:cond delay="0"/>
                                          </p:stCondLst>
                                        </p:cTn>
                                        <p:tgtEl>
                                          <p:spTgt spid="2338"/>
                                        </p:tgtEl>
                                        <p:attrNameLst>
                                          <p:attrName>style.visibility</p:attrName>
                                        </p:attrNameLst>
                                      </p:cBhvr>
                                      <p:to>
                                        <p:strVal val="visible"/>
                                      </p:to>
                                    </p:set>
                                  </p:childTnLst>
                                </p:cTn>
                              </p:par>
                              <p:par>
                                <p:cTn id="377" presetID="1" presetClass="entr" presetSubtype="0" fill="hold" grpId="0" nodeType="withEffect">
                                  <p:stCondLst>
                                    <p:cond delay="0"/>
                                  </p:stCondLst>
                                  <p:childTnLst>
                                    <p:set>
                                      <p:cBhvr>
                                        <p:cTn id="378" dur="1" fill="hold">
                                          <p:stCondLst>
                                            <p:cond delay="0"/>
                                          </p:stCondLst>
                                        </p:cTn>
                                        <p:tgtEl>
                                          <p:spTgt spid="2340"/>
                                        </p:tgtEl>
                                        <p:attrNameLst>
                                          <p:attrName>style.visibility</p:attrName>
                                        </p:attrNameLst>
                                      </p:cBhvr>
                                      <p:to>
                                        <p:strVal val="visible"/>
                                      </p:to>
                                    </p:set>
                                  </p:childTnLst>
                                </p:cTn>
                              </p:par>
                            </p:childTnLst>
                          </p:cTn>
                        </p:par>
                      </p:childTnLst>
                    </p:cTn>
                  </p:par>
                  <p:par>
                    <p:cTn id="379" fill="hold" nodeType="clickPar">
                      <p:stCondLst>
                        <p:cond delay="indefinite"/>
                      </p:stCondLst>
                      <p:childTnLst>
                        <p:par>
                          <p:cTn id="380" fill="hold" nodeType="withGroup">
                            <p:stCondLst>
                              <p:cond delay="0"/>
                            </p:stCondLst>
                            <p:childTnLst>
                              <p:par>
                                <p:cTn id="381" presetID="1" presetClass="entr" presetSubtype="0" fill="hold" grpId="0" nodeType="clickEffect">
                                  <p:stCondLst>
                                    <p:cond delay="0"/>
                                  </p:stCondLst>
                                  <p:childTnLst>
                                    <p:set>
                                      <p:cBhvr>
                                        <p:cTn id="382" dur="1" fill="hold">
                                          <p:stCondLst>
                                            <p:cond delay="0"/>
                                          </p:stCondLst>
                                        </p:cTn>
                                        <p:tgtEl>
                                          <p:spTgt spid="2341"/>
                                        </p:tgtEl>
                                        <p:attrNameLst>
                                          <p:attrName>style.visibility</p:attrName>
                                        </p:attrNameLst>
                                      </p:cBhvr>
                                      <p:to>
                                        <p:strVal val="visible"/>
                                      </p:to>
                                    </p:set>
                                  </p:childTnLst>
                                </p:cTn>
                              </p:par>
                              <p:par>
                                <p:cTn id="383" presetID="1" presetClass="entr" presetSubtype="0" fill="hold" grpId="0" nodeType="withEffect">
                                  <p:stCondLst>
                                    <p:cond delay="0"/>
                                  </p:stCondLst>
                                  <p:childTnLst>
                                    <p:set>
                                      <p:cBhvr>
                                        <p:cTn id="384" dur="1" fill="hold">
                                          <p:stCondLst>
                                            <p:cond delay="0"/>
                                          </p:stCondLst>
                                        </p:cTn>
                                        <p:tgtEl>
                                          <p:spTgt spid="2342"/>
                                        </p:tgtEl>
                                        <p:attrNameLst>
                                          <p:attrName>style.visibility</p:attrName>
                                        </p:attrNameLst>
                                      </p:cBhvr>
                                      <p:to>
                                        <p:strVal val="visible"/>
                                      </p:to>
                                    </p:set>
                                  </p:childTnLst>
                                </p:cTn>
                              </p:par>
                            </p:childTnLst>
                          </p:cTn>
                        </p:par>
                      </p:childTnLst>
                    </p:cTn>
                  </p:par>
                  <p:par>
                    <p:cTn id="385" fill="hold" nodeType="clickPar">
                      <p:stCondLst>
                        <p:cond delay="indefinite"/>
                      </p:stCondLst>
                      <p:childTnLst>
                        <p:par>
                          <p:cTn id="386" fill="hold" nodeType="withGroup">
                            <p:stCondLst>
                              <p:cond delay="0"/>
                            </p:stCondLst>
                            <p:childTnLst>
                              <p:par>
                                <p:cTn id="387" presetID="1" presetClass="entr" presetSubtype="0" fill="hold" grpId="0" nodeType="clickEffect">
                                  <p:stCondLst>
                                    <p:cond delay="0"/>
                                  </p:stCondLst>
                                  <p:childTnLst>
                                    <p:set>
                                      <p:cBhvr>
                                        <p:cTn id="388" dur="1" fill="hold">
                                          <p:stCondLst>
                                            <p:cond delay="0"/>
                                          </p:stCondLst>
                                        </p:cTn>
                                        <p:tgtEl>
                                          <p:spTgt spid="2344"/>
                                        </p:tgtEl>
                                        <p:attrNameLst>
                                          <p:attrName>style.visibility</p:attrName>
                                        </p:attrNameLst>
                                      </p:cBhvr>
                                      <p:to>
                                        <p:strVal val="visible"/>
                                      </p:to>
                                    </p:set>
                                  </p:childTnLst>
                                </p:cTn>
                              </p:par>
                              <p:par>
                                <p:cTn id="389" presetID="1" presetClass="entr" presetSubtype="0" fill="hold" grpId="0" nodeType="withEffect">
                                  <p:stCondLst>
                                    <p:cond delay="0"/>
                                  </p:stCondLst>
                                  <p:childTnLst>
                                    <p:set>
                                      <p:cBhvr>
                                        <p:cTn id="390" dur="1" fill="hold">
                                          <p:stCondLst>
                                            <p:cond delay="0"/>
                                          </p:stCondLst>
                                        </p:cTn>
                                        <p:tgtEl>
                                          <p:spTgt spid="2345"/>
                                        </p:tgtEl>
                                        <p:attrNameLst>
                                          <p:attrName>style.visibility</p:attrName>
                                        </p:attrNameLst>
                                      </p:cBhvr>
                                      <p:to>
                                        <p:strVal val="visible"/>
                                      </p:to>
                                    </p:set>
                                  </p:childTnLst>
                                </p:cTn>
                              </p:par>
                            </p:childTnLst>
                          </p:cTn>
                        </p:par>
                      </p:childTnLst>
                    </p:cTn>
                  </p:par>
                  <p:par>
                    <p:cTn id="391" fill="hold" nodeType="clickPar">
                      <p:stCondLst>
                        <p:cond delay="indefinite"/>
                      </p:stCondLst>
                      <p:childTnLst>
                        <p:par>
                          <p:cTn id="392" fill="hold" nodeType="withGroup">
                            <p:stCondLst>
                              <p:cond delay="0"/>
                            </p:stCondLst>
                            <p:childTnLst>
                              <p:par>
                                <p:cTn id="393" presetID="1" presetClass="entr" presetSubtype="0" fill="hold" grpId="0" nodeType="clickEffect">
                                  <p:stCondLst>
                                    <p:cond delay="0"/>
                                  </p:stCondLst>
                                  <p:childTnLst>
                                    <p:set>
                                      <p:cBhvr>
                                        <p:cTn id="394" dur="1" fill="hold">
                                          <p:stCondLst>
                                            <p:cond delay="0"/>
                                          </p:stCondLst>
                                        </p:cTn>
                                        <p:tgtEl>
                                          <p:spTgt spid="2346"/>
                                        </p:tgtEl>
                                        <p:attrNameLst>
                                          <p:attrName>style.visibility</p:attrName>
                                        </p:attrNameLst>
                                      </p:cBhvr>
                                      <p:to>
                                        <p:strVal val="visible"/>
                                      </p:to>
                                    </p:set>
                                  </p:childTnLst>
                                </p:cTn>
                              </p:par>
                              <p:par>
                                <p:cTn id="395" presetID="1" presetClass="entr" presetSubtype="0" fill="hold" grpId="0" nodeType="withEffect">
                                  <p:stCondLst>
                                    <p:cond delay="0"/>
                                  </p:stCondLst>
                                  <p:childTnLst>
                                    <p:set>
                                      <p:cBhvr>
                                        <p:cTn id="396" dur="1" fill="hold">
                                          <p:stCondLst>
                                            <p:cond delay="0"/>
                                          </p:stCondLst>
                                        </p:cTn>
                                        <p:tgtEl>
                                          <p:spTgt spid="2347"/>
                                        </p:tgtEl>
                                        <p:attrNameLst>
                                          <p:attrName>style.visibility</p:attrName>
                                        </p:attrNameLst>
                                      </p:cBhvr>
                                      <p:to>
                                        <p:strVal val="visible"/>
                                      </p:to>
                                    </p:set>
                                  </p:childTnLst>
                                </p:cTn>
                              </p:par>
                            </p:childTnLst>
                          </p:cTn>
                        </p:par>
                      </p:childTnLst>
                    </p:cTn>
                  </p:par>
                  <p:par>
                    <p:cTn id="397" fill="hold" nodeType="clickPar">
                      <p:stCondLst>
                        <p:cond delay="indefinite"/>
                      </p:stCondLst>
                      <p:childTnLst>
                        <p:par>
                          <p:cTn id="398" fill="hold" nodeType="withGroup">
                            <p:stCondLst>
                              <p:cond delay="0"/>
                            </p:stCondLst>
                            <p:childTnLst>
                              <p:par>
                                <p:cTn id="399" presetID="1" presetClass="entr" presetSubtype="0" fill="hold" grpId="0" nodeType="clickEffect">
                                  <p:stCondLst>
                                    <p:cond delay="0"/>
                                  </p:stCondLst>
                                  <p:childTnLst>
                                    <p:set>
                                      <p:cBhvr>
                                        <p:cTn id="400" dur="1" fill="hold">
                                          <p:stCondLst>
                                            <p:cond delay="0"/>
                                          </p:stCondLst>
                                        </p:cTn>
                                        <p:tgtEl>
                                          <p:spTgt spid="2348"/>
                                        </p:tgtEl>
                                        <p:attrNameLst>
                                          <p:attrName>style.visibility</p:attrName>
                                        </p:attrNameLst>
                                      </p:cBhvr>
                                      <p:to>
                                        <p:strVal val="visible"/>
                                      </p:to>
                                    </p:set>
                                  </p:childTnLst>
                                </p:cTn>
                              </p:par>
                              <p:par>
                                <p:cTn id="401" presetID="1" presetClass="entr" presetSubtype="0" fill="hold" grpId="0" nodeType="withEffect">
                                  <p:stCondLst>
                                    <p:cond delay="0"/>
                                  </p:stCondLst>
                                  <p:childTnLst>
                                    <p:set>
                                      <p:cBhvr>
                                        <p:cTn id="402" dur="1" fill="hold">
                                          <p:stCondLst>
                                            <p:cond delay="0"/>
                                          </p:stCondLst>
                                        </p:cTn>
                                        <p:tgtEl>
                                          <p:spTgt spid="2349"/>
                                        </p:tgtEl>
                                        <p:attrNameLst>
                                          <p:attrName>style.visibility</p:attrName>
                                        </p:attrNameLst>
                                      </p:cBhvr>
                                      <p:to>
                                        <p:strVal val="visible"/>
                                      </p:to>
                                    </p:set>
                                  </p:childTnLst>
                                </p:cTn>
                              </p:par>
                            </p:childTnLst>
                          </p:cTn>
                        </p:par>
                      </p:childTnLst>
                    </p:cTn>
                  </p:par>
                  <p:par>
                    <p:cTn id="403" fill="hold" nodeType="clickPar">
                      <p:stCondLst>
                        <p:cond delay="indefinite"/>
                      </p:stCondLst>
                      <p:childTnLst>
                        <p:par>
                          <p:cTn id="404" fill="hold" nodeType="withGroup">
                            <p:stCondLst>
                              <p:cond delay="0"/>
                            </p:stCondLst>
                            <p:childTnLst>
                              <p:par>
                                <p:cTn id="405" presetID="1" presetClass="entr" presetSubtype="0" fill="hold" grpId="0" nodeType="clickEffect">
                                  <p:stCondLst>
                                    <p:cond delay="0"/>
                                  </p:stCondLst>
                                  <p:childTnLst>
                                    <p:set>
                                      <p:cBhvr>
                                        <p:cTn id="406" dur="1" fill="hold">
                                          <p:stCondLst>
                                            <p:cond delay="0"/>
                                          </p:stCondLst>
                                        </p:cTn>
                                        <p:tgtEl>
                                          <p:spTgt spid="2350"/>
                                        </p:tgtEl>
                                        <p:attrNameLst>
                                          <p:attrName>style.visibility</p:attrName>
                                        </p:attrNameLst>
                                      </p:cBhvr>
                                      <p:to>
                                        <p:strVal val="visible"/>
                                      </p:to>
                                    </p:set>
                                  </p:childTnLst>
                                </p:cTn>
                              </p:par>
                              <p:par>
                                <p:cTn id="407" presetID="1" presetClass="entr" presetSubtype="0" fill="hold" grpId="0" nodeType="withEffect">
                                  <p:stCondLst>
                                    <p:cond delay="0"/>
                                  </p:stCondLst>
                                  <p:childTnLst>
                                    <p:set>
                                      <p:cBhvr>
                                        <p:cTn id="408" dur="1" fill="hold">
                                          <p:stCondLst>
                                            <p:cond delay="0"/>
                                          </p:stCondLst>
                                        </p:cTn>
                                        <p:tgtEl>
                                          <p:spTgt spid="2351"/>
                                        </p:tgtEl>
                                        <p:attrNameLst>
                                          <p:attrName>style.visibility</p:attrName>
                                        </p:attrNameLst>
                                      </p:cBhvr>
                                      <p:to>
                                        <p:strVal val="visible"/>
                                      </p:to>
                                    </p:set>
                                  </p:childTnLst>
                                </p:cTn>
                              </p:par>
                            </p:childTnLst>
                          </p:cTn>
                        </p:par>
                      </p:childTnLst>
                    </p:cTn>
                  </p:par>
                  <p:par>
                    <p:cTn id="409" fill="hold" nodeType="clickPar">
                      <p:stCondLst>
                        <p:cond delay="indefinite"/>
                      </p:stCondLst>
                      <p:childTnLst>
                        <p:par>
                          <p:cTn id="410" fill="hold" nodeType="withGroup">
                            <p:stCondLst>
                              <p:cond delay="0"/>
                            </p:stCondLst>
                            <p:childTnLst>
                              <p:par>
                                <p:cTn id="411" presetID="1" presetClass="entr" presetSubtype="0" fill="hold" grpId="0" nodeType="clickEffect">
                                  <p:stCondLst>
                                    <p:cond delay="0"/>
                                  </p:stCondLst>
                                  <p:childTnLst>
                                    <p:set>
                                      <p:cBhvr>
                                        <p:cTn id="412" dur="1" fill="hold">
                                          <p:stCondLst>
                                            <p:cond delay="0"/>
                                          </p:stCondLst>
                                        </p:cTn>
                                        <p:tgtEl>
                                          <p:spTgt spid="2352"/>
                                        </p:tgtEl>
                                        <p:attrNameLst>
                                          <p:attrName>style.visibility</p:attrName>
                                        </p:attrNameLst>
                                      </p:cBhvr>
                                      <p:to>
                                        <p:strVal val="visible"/>
                                      </p:to>
                                    </p:set>
                                  </p:childTnLst>
                                </p:cTn>
                              </p:par>
                              <p:par>
                                <p:cTn id="413" presetID="1" presetClass="entr" presetSubtype="0" fill="hold" grpId="0" nodeType="withEffect">
                                  <p:stCondLst>
                                    <p:cond delay="0"/>
                                  </p:stCondLst>
                                  <p:childTnLst>
                                    <p:set>
                                      <p:cBhvr>
                                        <p:cTn id="414" dur="1" fill="hold">
                                          <p:stCondLst>
                                            <p:cond delay="0"/>
                                          </p:stCondLst>
                                        </p:cTn>
                                        <p:tgtEl>
                                          <p:spTgt spid="2353"/>
                                        </p:tgtEl>
                                        <p:attrNameLst>
                                          <p:attrName>style.visibility</p:attrName>
                                        </p:attrNameLst>
                                      </p:cBhvr>
                                      <p:to>
                                        <p:strVal val="visible"/>
                                      </p:to>
                                    </p:set>
                                  </p:childTnLst>
                                </p:cTn>
                              </p:par>
                            </p:childTnLst>
                          </p:cTn>
                        </p:par>
                      </p:childTnLst>
                    </p:cTn>
                  </p:par>
                  <p:par>
                    <p:cTn id="415" fill="hold" nodeType="clickPar">
                      <p:stCondLst>
                        <p:cond delay="indefinite"/>
                      </p:stCondLst>
                      <p:childTnLst>
                        <p:par>
                          <p:cTn id="416" fill="hold" nodeType="withGroup">
                            <p:stCondLst>
                              <p:cond delay="0"/>
                            </p:stCondLst>
                            <p:childTnLst>
                              <p:par>
                                <p:cTn id="417" presetID="1" presetClass="entr" presetSubtype="0" fill="hold" grpId="0" nodeType="clickEffect">
                                  <p:stCondLst>
                                    <p:cond delay="0"/>
                                  </p:stCondLst>
                                  <p:childTnLst>
                                    <p:set>
                                      <p:cBhvr>
                                        <p:cTn id="418" dur="1" fill="hold">
                                          <p:stCondLst>
                                            <p:cond delay="0"/>
                                          </p:stCondLst>
                                        </p:cTn>
                                        <p:tgtEl>
                                          <p:spTgt spid="2354"/>
                                        </p:tgtEl>
                                        <p:attrNameLst>
                                          <p:attrName>style.visibility</p:attrName>
                                        </p:attrNameLst>
                                      </p:cBhvr>
                                      <p:to>
                                        <p:strVal val="visible"/>
                                      </p:to>
                                    </p:set>
                                  </p:childTnLst>
                                </p:cTn>
                              </p:par>
                              <p:par>
                                <p:cTn id="419" presetID="1" presetClass="entr" presetSubtype="0" fill="hold" grpId="0" nodeType="withEffect">
                                  <p:stCondLst>
                                    <p:cond delay="0"/>
                                  </p:stCondLst>
                                  <p:childTnLst>
                                    <p:set>
                                      <p:cBhvr>
                                        <p:cTn id="420" dur="1" fill="hold">
                                          <p:stCondLst>
                                            <p:cond delay="0"/>
                                          </p:stCondLst>
                                        </p:cTn>
                                        <p:tgtEl>
                                          <p:spTgt spid="2355"/>
                                        </p:tgtEl>
                                        <p:attrNameLst>
                                          <p:attrName>style.visibility</p:attrName>
                                        </p:attrNameLst>
                                      </p:cBhvr>
                                      <p:to>
                                        <p:strVal val="visible"/>
                                      </p:to>
                                    </p:set>
                                  </p:childTnLst>
                                </p:cTn>
                              </p:par>
                            </p:childTnLst>
                          </p:cTn>
                        </p:par>
                      </p:childTnLst>
                    </p:cTn>
                  </p:par>
                  <p:par>
                    <p:cTn id="421" fill="hold" nodeType="clickPar">
                      <p:stCondLst>
                        <p:cond delay="indefinite"/>
                      </p:stCondLst>
                      <p:childTnLst>
                        <p:par>
                          <p:cTn id="422" fill="hold" nodeType="withGroup">
                            <p:stCondLst>
                              <p:cond delay="0"/>
                            </p:stCondLst>
                            <p:childTnLst>
                              <p:par>
                                <p:cTn id="423" presetID="1" presetClass="entr" presetSubtype="0" fill="hold" grpId="0" nodeType="clickEffect">
                                  <p:stCondLst>
                                    <p:cond delay="0"/>
                                  </p:stCondLst>
                                  <p:childTnLst>
                                    <p:set>
                                      <p:cBhvr>
                                        <p:cTn id="424" dur="1" fill="hold">
                                          <p:stCondLst>
                                            <p:cond delay="0"/>
                                          </p:stCondLst>
                                        </p:cTn>
                                        <p:tgtEl>
                                          <p:spTgt spid="2356"/>
                                        </p:tgtEl>
                                        <p:attrNameLst>
                                          <p:attrName>style.visibility</p:attrName>
                                        </p:attrNameLst>
                                      </p:cBhvr>
                                      <p:to>
                                        <p:strVal val="visible"/>
                                      </p:to>
                                    </p:set>
                                  </p:childTnLst>
                                </p:cTn>
                              </p:par>
                              <p:par>
                                <p:cTn id="425" presetID="1" presetClass="entr" presetSubtype="0" fill="hold" grpId="0" nodeType="withEffect">
                                  <p:stCondLst>
                                    <p:cond delay="0"/>
                                  </p:stCondLst>
                                  <p:childTnLst>
                                    <p:set>
                                      <p:cBhvr>
                                        <p:cTn id="426" dur="1" fill="hold">
                                          <p:stCondLst>
                                            <p:cond delay="0"/>
                                          </p:stCondLst>
                                        </p:cTn>
                                        <p:tgtEl>
                                          <p:spTgt spid="2357"/>
                                        </p:tgtEl>
                                        <p:attrNameLst>
                                          <p:attrName>style.visibility</p:attrName>
                                        </p:attrNameLst>
                                      </p:cBhvr>
                                      <p:to>
                                        <p:strVal val="visible"/>
                                      </p:to>
                                    </p:set>
                                  </p:childTnLst>
                                </p:cTn>
                              </p:par>
                              <p:par>
                                <p:cTn id="427" presetID="1" presetClass="entr" presetSubtype="0" fill="hold" grpId="0" nodeType="withEffect">
                                  <p:stCondLst>
                                    <p:cond delay="0"/>
                                  </p:stCondLst>
                                  <p:childTnLst>
                                    <p:set>
                                      <p:cBhvr>
                                        <p:cTn id="428" dur="1" fill="hold">
                                          <p:stCondLst>
                                            <p:cond delay="0"/>
                                          </p:stCondLst>
                                        </p:cTn>
                                        <p:tgtEl>
                                          <p:spTgt spid="288"/>
                                        </p:tgtEl>
                                        <p:attrNameLst>
                                          <p:attrName>style.visibility</p:attrName>
                                        </p:attrNameLst>
                                      </p:cBhvr>
                                      <p:to>
                                        <p:strVal val="visible"/>
                                      </p:to>
                                    </p:set>
                                  </p:childTnLst>
                                </p:cTn>
                              </p:par>
                              <p:par>
                                <p:cTn id="429" presetID="1" presetClass="entr" presetSubtype="0" fill="hold" grpId="0" nodeType="withEffect">
                                  <p:stCondLst>
                                    <p:cond delay="0"/>
                                  </p:stCondLst>
                                  <p:childTnLst>
                                    <p:set>
                                      <p:cBhvr>
                                        <p:cTn id="430" dur="1" fill="hold">
                                          <p:stCondLst>
                                            <p:cond delay="0"/>
                                          </p:stCondLst>
                                        </p:cTn>
                                        <p:tgtEl>
                                          <p:spTgt spid="289"/>
                                        </p:tgtEl>
                                        <p:attrNameLst>
                                          <p:attrName>style.visibility</p:attrName>
                                        </p:attrNameLst>
                                      </p:cBhvr>
                                      <p:to>
                                        <p:strVal val="visible"/>
                                      </p:to>
                                    </p:set>
                                  </p:childTnLst>
                                </p:cTn>
                              </p:par>
                              <p:par>
                                <p:cTn id="431" presetID="1" presetClass="entr" presetSubtype="0" fill="hold" grpId="0" nodeType="withEffect">
                                  <p:stCondLst>
                                    <p:cond delay="0"/>
                                  </p:stCondLst>
                                  <p:childTnLst>
                                    <p:set>
                                      <p:cBhvr>
                                        <p:cTn id="432" dur="1" fill="hold">
                                          <p:stCondLst>
                                            <p:cond delay="0"/>
                                          </p:stCondLst>
                                        </p:cTn>
                                        <p:tgtEl>
                                          <p:spTgt spid="29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73" grpId="0" animBg="1"/>
      <p:bldP spid="2176" grpId="0" animBg="1"/>
      <p:bldP spid="2177" grpId="0" animBg="1"/>
      <p:bldP spid="2180" grpId="0"/>
      <p:bldP spid="2184" grpId="0" animBg="1"/>
      <p:bldP spid="2186" grpId="0" animBg="1"/>
      <p:bldP spid="2187" grpId="0"/>
      <p:bldP spid="2187" grpId="1"/>
      <p:bldP spid="2187" grpId="2"/>
      <p:bldP spid="2187" grpId="3"/>
      <p:bldP spid="2188" grpId="0" build="allAtOnce"/>
      <p:bldP spid="2189" grpId="0"/>
      <p:bldP spid="2189" grpId="1"/>
      <p:bldP spid="2189" grpId="2"/>
      <p:bldP spid="2189" grpId="3"/>
      <p:bldP spid="2191" grpId="0"/>
      <p:bldP spid="2191" grpId="1"/>
      <p:bldP spid="2191" grpId="2"/>
      <p:bldP spid="2191" grpId="3"/>
      <p:bldP spid="2192" grpId="0"/>
      <p:bldP spid="2192" grpId="1"/>
      <p:bldP spid="2192" grpId="2"/>
      <p:bldP spid="2192" grpId="3"/>
      <p:bldP spid="2193" grpId="0"/>
      <p:bldP spid="2193" grpId="1"/>
      <p:bldP spid="2193" grpId="2"/>
      <p:bldP spid="2193" grpId="3"/>
      <p:bldP spid="2194" grpId="0"/>
      <p:bldP spid="2195" grpId="0" animBg="1"/>
      <p:bldP spid="2196" grpId="0"/>
      <p:bldP spid="2196" grpId="1"/>
      <p:bldP spid="2196" grpId="2"/>
      <p:bldP spid="2196" grpId="3"/>
      <p:bldP spid="2197" grpId="0"/>
      <p:bldP spid="2198" grpId="0" animBg="1"/>
      <p:bldP spid="2199" grpId="0"/>
      <p:bldP spid="2199" grpId="1"/>
      <p:bldP spid="2199" grpId="2"/>
      <p:bldP spid="2199" grpId="3"/>
      <p:bldP spid="2200" grpId="0"/>
      <p:bldP spid="2201" grpId="0" animBg="1"/>
      <p:bldP spid="2202" grpId="0"/>
      <p:bldP spid="2202" grpId="1"/>
      <p:bldP spid="2205" grpId="0" animBg="1"/>
      <p:bldP spid="2206" grpId="0" animBg="1"/>
      <p:bldP spid="2209" grpId="0" animBg="1"/>
      <p:bldP spid="2210" grpId="0"/>
      <p:bldP spid="2211" grpId="0" animBg="1"/>
      <p:bldP spid="2212" grpId="0" animBg="1"/>
      <p:bldP spid="2213" grpId="0" animBg="1"/>
      <p:bldP spid="2214" grpId="0"/>
      <p:bldP spid="2215" grpId="0" animBg="1"/>
      <p:bldP spid="2216" grpId="0"/>
      <p:bldP spid="2218" grpId="0" animBg="1"/>
      <p:bldP spid="2219" grpId="0"/>
      <p:bldP spid="2221" grpId="0" animBg="1"/>
      <p:bldP spid="2222" grpId="0"/>
      <p:bldP spid="2224" grpId="0" animBg="1"/>
      <p:bldP spid="2225" grpId="0"/>
      <p:bldP spid="2225" grpId="1"/>
      <p:bldP spid="2226" grpId="0"/>
      <p:bldP spid="2227" grpId="0" animBg="1"/>
      <p:bldP spid="2228" grpId="0" animBg="1"/>
      <p:bldP spid="2230" grpId="0" animBg="1"/>
      <p:bldP spid="2231" grpId="0"/>
      <p:bldP spid="2232" grpId="0" animBg="1"/>
      <p:bldP spid="2233" grpId="0" animBg="1"/>
      <p:bldP spid="2234" grpId="0"/>
      <p:bldP spid="2236" grpId="0" animBg="1"/>
      <p:bldP spid="2238" grpId="0"/>
      <p:bldP spid="2239" grpId="0" animBg="1"/>
      <p:bldP spid="2240" grpId="0"/>
      <p:bldP spid="2241" grpId="0" animBg="1"/>
      <p:bldP spid="2242" grpId="0" animBg="1"/>
      <p:bldP spid="2243" grpId="0"/>
      <p:bldP spid="2244" grpId="0" animBg="1"/>
      <p:bldP spid="2245" grpId="0"/>
      <p:bldP spid="2245" grpId="1"/>
      <p:bldP spid="2246" grpId="0"/>
      <p:bldP spid="2247" grpId="0" animBg="1"/>
      <p:bldP spid="2248" grpId="0" animBg="1"/>
      <p:bldP spid="2249" grpId="0"/>
      <p:bldP spid="2250" grpId="0" animBg="1"/>
      <p:bldP spid="2251" grpId="0"/>
      <p:bldP spid="2252" grpId="0" animBg="1"/>
      <p:bldP spid="2253" grpId="0"/>
      <p:bldP spid="2254" grpId="0" animBg="1"/>
      <p:bldP spid="2255" grpId="0"/>
      <p:bldP spid="2256" grpId="0" animBg="1"/>
      <p:bldP spid="2257" grpId="0"/>
      <p:bldP spid="2258" grpId="0" animBg="1"/>
      <p:bldP spid="2260" grpId="0"/>
      <p:bldP spid="2261" grpId="0" animBg="1"/>
      <p:bldP spid="2262" grpId="0" animBg="1"/>
      <p:bldP spid="2263" grpId="0" animBg="1"/>
      <p:bldP spid="2264" grpId="0" animBg="1"/>
      <p:bldP spid="2265" grpId="0" animBg="1"/>
      <p:bldP spid="2266" grpId="0" animBg="1"/>
      <p:bldP spid="2267" grpId="0"/>
      <p:bldP spid="2268" grpId="0"/>
      <p:bldP spid="2269" grpId="0"/>
      <p:bldP spid="2270" grpId="0" animBg="1"/>
      <p:bldP spid="2271" grpId="0"/>
      <p:bldP spid="2272" grpId="0" animBg="1"/>
      <p:bldP spid="2273" grpId="0" animBg="1"/>
      <p:bldP spid="2274" grpId="0"/>
      <p:bldP spid="2275" grpId="0" animBg="1"/>
      <p:bldP spid="2276" grpId="0"/>
      <p:bldP spid="2277" grpId="0" animBg="1"/>
      <p:bldP spid="2278" grpId="0" animBg="1"/>
      <p:bldP spid="2279" grpId="0"/>
      <p:bldP spid="2280" grpId="0" animBg="1"/>
      <p:bldP spid="2281" grpId="0"/>
      <p:bldP spid="2282" grpId="0" animBg="1"/>
      <p:bldP spid="2283" grpId="0"/>
      <p:bldP spid="2284" grpId="0" animBg="1"/>
      <p:bldP spid="2285" grpId="0"/>
      <p:bldP spid="2286" grpId="0" animBg="1"/>
      <p:bldP spid="2287" grpId="0" animBg="1"/>
      <p:bldP spid="2288" grpId="0" animBg="1"/>
      <p:bldP spid="2289" grpId="0"/>
      <p:bldP spid="2290" grpId="0" animBg="1"/>
      <p:bldP spid="2291" grpId="0" animBg="1"/>
      <p:bldP spid="2292" grpId="0"/>
      <p:bldP spid="2294" grpId="0" animBg="1"/>
      <p:bldP spid="2302" grpId="0"/>
      <p:bldP spid="2303" grpId="0" animBg="1"/>
      <p:bldP spid="2311" grpId="0"/>
      <p:bldP spid="2312" grpId="0" animBg="1"/>
      <p:bldP spid="2313" grpId="0"/>
      <p:bldP spid="2314" grpId="0" animBg="1"/>
      <p:bldP spid="2315" grpId="0" animBg="1"/>
      <p:bldP spid="2316" grpId="0"/>
      <p:bldP spid="2317" grpId="0" animBg="1"/>
      <p:bldP spid="2318" grpId="0"/>
      <p:bldP spid="2319" grpId="0" animBg="1"/>
      <p:bldP spid="2320" grpId="0"/>
      <p:bldP spid="2321" grpId="0" animBg="1"/>
      <p:bldP spid="2322" grpId="0" animBg="1"/>
      <p:bldP spid="2323" grpId="0" animBg="1"/>
      <p:bldP spid="2324" grpId="0"/>
      <p:bldP spid="2325" grpId="0" animBg="1"/>
      <p:bldP spid="2326" grpId="0" animBg="1"/>
      <p:bldP spid="2327" grpId="0"/>
      <p:bldP spid="2328" grpId="0" animBg="1"/>
      <p:bldP spid="2329" grpId="0"/>
      <p:bldP spid="2330" grpId="0" animBg="1"/>
      <p:bldP spid="2331" grpId="0" animBg="1"/>
      <p:bldP spid="2332" grpId="0" animBg="1"/>
      <p:bldP spid="2338" grpId="0" animBg="1"/>
      <p:bldP spid="2340" grpId="0"/>
      <p:bldP spid="2341" grpId="0" animBg="1"/>
      <p:bldP spid="2342" grpId="0"/>
      <p:bldP spid="2344" grpId="0" animBg="1"/>
      <p:bldP spid="2345" grpId="0"/>
      <p:bldP spid="2346" grpId="0" animBg="1"/>
      <p:bldP spid="2347" grpId="0"/>
      <p:bldP spid="2348" grpId="0" animBg="1"/>
      <p:bldP spid="2349" grpId="0"/>
      <p:bldP spid="2350" grpId="0" animBg="1"/>
      <p:bldP spid="2351" grpId="0"/>
      <p:bldP spid="2352" grpId="0" animBg="1"/>
      <p:bldP spid="2353" grpId="0"/>
      <p:bldP spid="2354" grpId="0" animBg="1"/>
      <p:bldP spid="2355" grpId="0"/>
      <p:bldP spid="2356" grpId="0" animBg="1"/>
      <p:bldP spid="2357" grpId="0"/>
      <p:bldP spid="288" grpId="0" animBg="1"/>
      <p:bldP spid="289" grpId="0" animBg="1"/>
      <p:bldP spid="290"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p:txBody>
          <a:bodyPr/>
          <a:lstStyle/>
          <a:p>
            <a:pPr eaLnBrk="1" hangingPunct="1"/>
            <a:r>
              <a:rPr lang="en-US" altLang="fr-FR" dirty="0" err="1"/>
              <a:t>Algorithme</a:t>
            </a:r>
            <a:endParaRPr lang="en-US" altLang="fr-FR" dirty="0"/>
          </a:p>
        </p:txBody>
      </p:sp>
      <p:sp>
        <p:nvSpPr>
          <p:cNvPr id="88067" name="Rectangle 3"/>
          <p:cNvSpPr>
            <a:spLocks noGrp="1" noChangeArrowheads="1"/>
          </p:cNvSpPr>
          <p:nvPr>
            <p:ph type="body" sz="half" idx="1"/>
          </p:nvPr>
        </p:nvSpPr>
        <p:spPr>
          <a:xfrm>
            <a:off x="467544" y="1322276"/>
            <a:ext cx="8363272" cy="4933528"/>
          </a:xfrm>
          <a:noFill/>
        </p:spPr>
        <p:txBody>
          <a:bodyPr>
            <a:normAutofit fontScale="92500" lnSpcReduction="10000"/>
          </a:bodyPr>
          <a:lstStyle/>
          <a:p>
            <a:pPr marL="0" indent="0" eaLnBrk="1" hangingPunct="1">
              <a:lnSpc>
                <a:spcPct val="90000"/>
              </a:lnSpc>
              <a:buNone/>
            </a:pPr>
            <a:r>
              <a:rPr lang="en-US" altLang="fr-FR" sz="2000" b="1" u="sng" dirty="0" err="1">
                <a:latin typeface="Lucida Console" pitchFamily="49" charset="0"/>
              </a:rPr>
              <a:t>distEdit</a:t>
            </a:r>
            <a:r>
              <a:rPr lang="en-US" altLang="fr-FR" sz="2000" b="1" u="sng" dirty="0">
                <a:latin typeface="Lucida Console" pitchFamily="49" charset="0"/>
              </a:rPr>
              <a:t>(</a:t>
            </a:r>
            <a:r>
              <a:rPr lang="en-US" altLang="fr-FR" sz="2000" b="1" u="sng" dirty="0" err="1">
                <a:latin typeface="Lucida Console" pitchFamily="49" charset="0"/>
              </a:rPr>
              <a:t>v,w</a:t>
            </a:r>
            <a:r>
              <a:rPr lang="en-US" altLang="fr-FR" sz="2000" b="1" u="sng" dirty="0">
                <a:latin typeface="Lucida Console" pitchFamily="49" charset="0"/>
              </a:rPr>
              <a:t>)</a:t>
            </a:r>
          </a:p>
          <a:p>
            <a:pPr marL="0" indent="0" eaLnBrk="1" hangingPunct="1">
              <a:lnSpc>
                <a:spcPct val="90000"/>
              </a:lnSpc>
              <a:buNone/>
            </a:pPr>
            <a:r>
              <a:rPr lang="en-US" altLang="fr-FR" sz="2000" dirty="0">
                <a:latin typeface="Lucida Console" pitchFamily="49" charset="0"/>
              </a:rPr>
              <a:t>   </a:t>
            </a:r>
            <a:r>
              <a:rPr lang="en-US" altLang="fr-FR" sz="2000" b="1" dirty="0">
                <a:latin typeface="Lucida Console" pitchFamily="49" charset="0"/>
              </a:rPr>
              <a:t>for</a:t>
            </a:r>
            <a:r>
              <a:rPr lang="en-US" altLang="fr-FR" sz="2000" dirty="0">
                <a:latin typeface="Lucida Console" pitchFamily="49" charset="0"/>
              </a:rPr>
              <a:t> </a:t>
            </a:r>
            <a:r>
              <a:rPr lang="en-US" altLang="fr-FR" sz="2000" i="1" dirty="0" err="1">
                <a:latin typeface="Lucida Console" pitchFamily="49" charset="0"/>
              </a:rPr>
              <a:t>i</a:t>
            </a:r>
            <a:r>
              <a:rPr lang="en-US" altLang="fr-FR" sz="2000" i="1" dirty="0">
                <a:latin typeface="Lucida Console" pitchFamily="49" charset="0"/>
              </a:rPr>
              <a:t> </a:t>
            </a:r>
            <a:r>
              <a:rPr lang="en-US" altLang="fr-FR" sz="2000" i="1" dirty="0">
                <a:latin typeface="Lucida Console" pitchFamily="49" charset="0"/>
                <a:sym typeface="Wingdings" pitchFamily="2" charset="2"/>
              </a:rPr>
              <a:t> 1</a:t>
            </a:r>
            <a:r>
              <a:rPr lang="en-US" altLang="fr-FR" sz="2000" dirty="0">
                <a:latin typeface="Lucida Console" pitchFamily="49" charset="0"/>
                <a:sym typeface="Wingdings" pitchFamily="2" charset="2"/>
              </a:rPr>
              <a:t> to </a:t>
            </a:r>
            <a:r>
              <a:rPr lang="en-US" altLang="fr-FR" sz="2000" i="1" dirty="0">
                <a:latin typeface="Lucida Console" pitchFamily="49" charset="0"/>
                <a:sym typeface="Wingdings" pitchFamily="2" charset="2"/>
              </a:rPr>
              <a:t>n</a:t>
            </a:r>
          </a:p>
          <a:p>
            <a:pPr marL="0" indent="0" eaLnBrk="1" hangingPunct="1">
              <a:lnSpc>
                <a:spcPct val="90000"/>
              </a:lnSpc>
              <a:buNone/>
            </a:pPr>
            <a:r>
              <a:rPr lang="en-US" altLang="fr-FR" sz="2000" dirty="0">
                <a:latin typeface="Lucida Console" pitchFamily="49" charset="0"/>
                <a:sym typeface="Wingdings" pitchFamily="2" charset="2"/>
              </a:rPr>
              <a:t>	</a:t>
            </a:r>
            <a:r>
              <a:rPr lang="en-US" altLang="fr-FR" sz="2000" i="1" dirty="0">
                <a:latin typeface="Lucida Console" pitchFamily="49" charset="0"/>
                <a:sym typeface="Wingdings" pitchFamily="2" charset="2"/>
              </a:rPr>
              <a:t>D(i,0)</a:t>
            </a:r>
            <a:r>
              <a:rPr lang="en-US" altLang="fr-FR" sz="2000" i="1" baseline="-25000" dirty="0">
                <a:latin typeface="Lucida Console" pitchFamily="49" charset="0"/>
                <a:sym typeface="Wingdings" pitchFamily="2" charset="2"/>
              </a:rPr>
              <a:t> </a:t>
            </a:r>
            <a:r>
              <a:rPr lang="en-US" altLang="fr-FR" sz="2000" i="1" dirty="0">
                <a:latin typeface="Lucida Console" pitchFamily="49" charset="0"/>
                <a:sym typeface="Wingdings" pitchFamily="2" charset="2"/>
              </a:rPr>
              <a:t> </a:t>
            </a:r>
            <a:r>
              <a:rPr lang="en-US" altLang="fr-FR" sz="2000" i="1" dirty="0" err="1">
                <a:latin typeface="Lucida Console" pitchFamily="49" charset="0"/>
                <a:sym typeface="Wingdings" pitchFamily="2" charset="2"/>
              </a:rPr>
              <a:t>i</a:t>
            </a:r>
            <a:endParaRPr lang="en-US" altLang="fr-FR" sz="2000" i="1" dirty="0">
              <a:latin typeface="Lucida Console" pitchFamily="49" charset="0"/>
              <a:sym typeface="Wingdings" pitchFamily="2" charset="2"/>
            </a:endParaRPr>
          </a:p>
          <a:p>
            <a:pPr marL="0" indent="0" eaLnBrk="1" hangingPunct="1">
              <a:lnSpc>
                <a:spcPct val="90000"/>
              </a:lnSpc>
              <a:buNone/>
            </a:pPr>
            <a:r>
              <a:rPr lang="en-US" altLang="fr-FR" sz="2000" b="1" i="1" dirty="0">
                <a:latin typeface="Lucida Console" pitchFamily="49" charset="0"/>
                <a:sym typeface="Wingdings" pitchFamily="2" charset="2"/>
              </a:rPr>
              <a:t>   </a:t>
            </a:r>
            <a:r>
              <a:rPr lang="en-US" altLang="fr-FR" sz="2000" b="1" dirty="0">
                <a:latin typeface="Lucida Console" pitchFamily="49" charset="0"/>
                <a:sym typeface="Wingdings" pitchFamily="2" charset="2"/>
              </a:rPr>
              <a:t>for</a:t>
            </a:r>
            <a:r>
              <a:rPr lang="en-US" altLang="fr-FR" sz="2000" dirty="0">
                <a:latin typeface="Lucida Console" pitchFamily="49" charset="0"/>
                <a:sym typeface="Wingdings" pitchFamily="2" charset="2"/>
              </a:rPr>
              <a:t> j  1 to </a:t>
            </a:r>
            <a:r>
              <a:rPr lang="en-US" altLang="fr-FR" sz="2000" i="1" dirty="0">
                <a:latin typeface="Lucida Console" pitchFamily="49" charset="0"/>
                <a:sym typeface="Wingdings" pitchFamily="2" charset="2"/>
              </a:rPr>
              <a:t>m</a:t>
            </a:r>
          </a:p>
          <a:p>
            <a:pPr marL="0" indent="0" eaLnBrk="1" hangingPunct="1">
              <a:lnSpc>
                <a:spcPct val="90000"/>
              </a:lnSpc>
              <a:buNone/>
            </a:pPr>
            <a:r>
              <a:rPr lang="en-US" altLang="fr-FR" sz="2000" dirty="0">
                <a:latin typeface="Lucida Console" pitchFamily="49" charset="0"/>
                <a:sym typeface="Wingdings" pitchFamily="2" charset="2"/>
              </a:rPr>
              <a:t>      </a:t>
            </a:r>
            <a:r>
              <a:rPr lang="en-US" altLang="fr-FR" sz="2000" i="1" dirty="0">
                <a:latin typeface="Lucida Console" pitchFamily="49" charset="0"/>
                <a:sym typeface="Wingdings" pitchFamily="2" charset="2"/>
              </a:rPr>
              <a:t>D(0,j)</a:t>
            </a:r>
            <a:r>
              <a:rPr lang="en-US" altLang="fr-FR" sz="2000" i="1" baseline="-25000" dirty="0">
                <a:latin typeface="Lucida Console" pitchFamily="49" charset="0"/>
                <a:sym typeface="Wingdings" pitchFamily="2" charset="2"/>
              </a:rPr>
              <a:t> </a:t>
            </a:r>
            <a:r>
              <a:rPr lang="en-US" altLang="fr-FR" sz="2000" i="1" dirty="0">
                <a:latin typeface="Lucida Console" pitchFamily="49" charset="0"/>
                <a:sym typeface="Wingdings" pitchFamily="2" charset="2"/>
              </a:rPr>
              <a:t> j</a:t>
            </a:r>
          </a:p>
          <a:p>
            <a:pPr marL="0" indent="0" eaLnBrk="1" hangingPunct="1">
              <a:lnSpc>
                <a:spcPct val="90000"/>
              </a:lnSpc>
              <a:buNone/>
            </a:pPr>
            <a:r>
              <a:rPr lang="en-US" altLang="fr-FR" sz="2000" b="1" i="1" dirty="0">
                <a:latin typeface="Lucida Console" pitchFamily="49" charset="0"/>
                <a:sym typeface="Wingdings" pitchFamily="2" charset="2"/>
              </a:rPr>
              <a:t>   </a:t>
            </a:r>
            <a:r>
              <a:rPr lang="en-US" altLang="fr-FR" sz="2000" b="1" dirty="0">
                <a:latin typeface="Lucida Console" pitchFamily="49" charset="0"/>
                <a:sym typeface="Wingdings" pitchFamily="2" charset="2"/>
              </a:rPr>
              <a:t>for</a:t>
            </a:r>
            <a:r>
              <a:rPr lang="en-US" altLang="fr-FR" sz="2000" dirty="0">
                <a:latin typeface="Lucida Console" pitchFamily="49" charset="0"/>
                <a:sym typeface="Wingdings" pitchFamily="2" charset="2"/>
              </a:rPr>
              <a:t> </a:t>
            </a:r>
            <a:r>
              <a:rPr lang="en-US" altLang="fr-FR" sz="2000" i="1" dirty="0" err="1">
                <a:latin typeface="Lucida Console" pitchFamily="49" charset="0"/>
              </a:rPr>
              <a:t>i</a:t>
            </a:r>
            <a:r>
              <a:rPr lang="en-US" altLang="fr-FR" sz="2000" i="1" dirty="0">
                <a:latin typeface="Lucida Console" pitchFamily="49" charset="0"/>
              </a:rPr>
              <a:t> </a:t>
            </a:r>
            <a:r>
              <a:rPr lang="en-US" altLang="fr-FR" sz="2000" i="1" dirty="0">
                <a:latin typeface="Lucida Console" pitchFamily="49" charset="0"/>
                <a:sym typeface="Wingdings" pitchFamily="2" charset="2"/>
              </a:rPr>
              <a:t> 1</a:t>
            </a:r>
            <a:r>
              <a:rPr lang="en-US" altLang="fr-FR" sz="2000" dirty="0">
                <a:latin typeface="Lucida Console" pitchFamily="49" charset="0"/>
                <a:sym typeface="Wingdings" pitchFamily="2" charset="2"/>
              </a:rPr>
              <a:t> to </a:t>
            </a:r>
            <a:r>
              <a:rPr lang="en-US" altLang="fr-FR" sz="2000" i="1" dirty="0">
                <a:latin typeface="Lucida Console" pitchFamily="49" charset="0"/>
                <a:sym typeface="Wingdings" pitchFamily="2" charset="2"/>
              </a:rPr>
              <a:t>n</a:t>
            </a:r>
          </a:p>
          <a:p>
            <a:pPr marL="0" indent="0" eaLnBrk="1" hangingPunct="1">
              <a:lnSpc>
                <a:spcPct val="90000"/>
              </a:lnSpc>
              <a:buNone/>
            </a:pPr>
            <a:r>
              <a:rPr lang="en-US" altLang="fr-FR" sz="2000" b="1" i="1" dirty="0">
                <a:latin typeface="Lucida Console" pitchFamily="49" charset="0"/>
                <a:sym typeface="Wingdings" pitchFamily="2" charset="2"/>
              </a:rPr>
              <a:t>	</a:t>
            </a:r>
            <a:r>
              <a:rPr lang="en-US" altLang="fr-FR" sz="2000" b="1" dirty="0">
                <a:latin typeface="Lucida Console" pitchFamily="49" charset="0"/>
                <a:sym typeface="Wingdings" pitchFamily="2" charset="2"/>
              </a:rPr>
              <a:t>for</a:t>
            </a:r>
            <a:r>
              <a:rPr lang="en-US" altLang="fr-FR" sz="2000" dirty="0">
                <a:latin typeface="Lucida Console" pitchFamily="49" charset="0"/>
                <a:sym typeface="Wingdings" pitchFamily="2" charset="2"/>
              </a:rPr>
              <a:t> </a:t>
            </a:r>
            <a:r>
              <a:rPr lang="en-US" altLang="fr-FR" sz="2000" i="1" dirty="0">
                <a:latin typeface="Lucida Console" pitchFamily="49" charset="0"/>
                <a:sym typeface="Wingdings" pitchFamily="2" charset="2"/>
              </a:rPr>
              <a:t>j  1</a:t>
            </a:r>
            <a:r>
              <a:rPr lang="en-US" altLang="fr-FR" sz="2000" dirty="0">
                <a:latin typeface="Lucida Console" pitchFamily="49" charset="0"/>
                <a:sym typeface="Wingdings" pitchFamily="2" charset="2"/>
              </a:rPr>
              <a:t> to </a:t>
            </a:r>
            <a:r>
              <a:rPr lang="en-US" altLang="fr-FR" sz="2000" i="1" dirty="0">
                <a:latin typeface="Lucida Console" pitchFamily="49" charset="0"/>
                <a:sym typeface="Wingdings" pitchFamily="2" charset="2"/>
              </a:rPr>
              <a:t>m</a:t>
            </a:r>
          </a:p>
          <a:p>
            <a:pPr marL="0" indent="0" eaLnBrk="1" hangingPunct="1">
              <a:lnSpc>
                <a:spcPct val="90000"/>
              </a:lnSpc>
              <a:buNone/>
            </a:pPr>
            <a:r>
              <a:rPr lang="en-US" altLang="fr-FR" sz="2000" i="1" dirty="0">
                <a:latin typeface="Lucida Console" pitchFamily="49" charset="0"/>
                <a:sym typeface="Wingdings" pitchFamily="2" charset="2"/>
              </a:rPr>
              <a:t>	</a:t>
            </a:r>
            <a:r>
              <a:rPr lang="en-US" altLang="fr-FR" sz="2000" dirty="0">
                <a:latin typeface="Lucida Console" pitchFamily="49" charset="0"/>
                <a:sym typeface="Wingdings" pitchFamily="2" charset="2"/>
              </a:rPr>
              <a:t>                  </a:t>
            </a:r>
            <a:r>
              <a:rPr lang="en-US" altLang="fr-FR" sz="2000" i="1" dirty="0">
                <a:latin typeface="Lucida Console" pitchFamily="49" charset="0"/>
                <a:sym typeface="Wingdings" pitchFamily="2" charset="2"/>
              </a:rPr>
              <a:t>D(i-1,j) +1</a:t>
            </a:r>
          </a:p>
          <a:p>
            <a:pPr marL="0" indent="0" eaLnBrk="1" hangingPunct="1">
              <a:lnSpc>
                <a:spcPct val="90000"/>
              </a:lnSpc>
              <a:buNone/>
            </a:pPr>
            <a:r>
              <a:rPr lang="en-US" altLang="fr-FR" sz="2000" dirty="0">
                <a:latin typeface="Lucida Console" pitchFamily="49" charset="0"/>
                <a:sym typeface="Wingdings" pitchFamily="2" charset="2"/>
              </a:rPr>
              <a:t>	   </a:t>
            </a:r>
            <a:r>
              <a:rPr lang="en-US" altLang="fr-FR" sz="2000" i="1" dirty="0">
                <a:latin typeface="Lucida Console" pitchFamily="49" charset="0"/>
                <a:sym typeface="Wingdings" pitchFamily="2" charset="2"/>
              </a:rPr>
              <a:t>D(</a:t>
            </a:r>
            <a:r>
              <a:rPr lang="en-US" altLang="fr-FR" sz="2000" i="1" dirty="0" err="1">
                <a:latin typeface="Lucida Console" pitchFamily="49" charset="0"/>
                <a:sym typeface="Wingdings" pitchFamily="2" charset="2"/>
              </a:rPr>
              <a:t>i,j</a:t>
            </a:r>
            <a:r>
              <a:rPr lang="en-US" altLang="fr-FR" sz="2000" i="1" dirty="0">
                <a:latin typeface="Lucida Console" pitchFamily="49" charset="0"/>
                <a:sym typeface="Wingdings" pitchFamily="2" charset="2"/>
              </a:rPr>
              <a:t>)</a:t>
            </a:r>
            <a:r>
              <a:rPr lang="en-US" altLang="fr-FR" sz="2000" dirty="0">
                <a:latin typeface="Lucida Console" pitchFamily="49" charset="0"/>
                <a:sym typeface="Wingdings" pitchFamily="2" charset="2"/>
              </a:rPr>
              <a:t>  min  </a:t>
            </a:r>
            <a:r>
              <a:rPr lang="en-US" altLang="fr-FR" sz="2000" i="1" dirty="0">
                <a:latin typeface="Lucida Console" pitchFamily="49" charset="0"/>
                <a:sym typeface="Wingdings" pitchFamily="2" charset="2"/>
              </a:rPr>
              <a:t>D(i,j-1)</a:t>
            </a:r>
            <a:r>
              <a:rPr lang="en-US" altLang="fr-FR" sz="2000" i="1" baseline="-25000" dirty="0">
                <a:latin typeface="Lucida Console" pitchFamily="49" charset="0"/>
                <a:sym typeface="Wingdings" pitchFamily="2" charset="2"/>
              </a:rPr>
              <a:t> </a:t>
            </a:r>
            <a:r>
              <a:rPr lang="en-US" altLang="fr-FR" sz="2000" i="1" dirty="0">
                <a:latin typeface="Lucida Console" pitchFamily="49" charset="0"/>
                <a:sym typeface="Wingdings" pitchFamily="2" charset="2"/>
              </a:rPr>
              <a:t>+1 </a:t>
            </a:r>
          </a:p>
          <a:p>
            <a:pPr marL="0" indent="0" eaLnBrk="1" hangingPunct="1">
              <a:lnSpc>
                <a:spcPct val="90000"/>
              </a:lnSpc>
              <a:buNone/>
            </a:pPr>
            <a:r>
              <a:rPr lang="en-US" altLang="fr-FR" sz="2000" dirty="0">
                <a:latin typeface="Lucida Console" pitchFamily="49" charset="0"/>
                <a:sym typeface="Wingdings" pitchFamily="2" charset="2"/>
              </a:rPr>
              <a:t>                      </a:t>
            </a:r>
            <a:r>
              <a:rPr lang="en-US" altLang="fr-FR" sz="2000" i="1" dirty="0">
                <a:latin typeface="Lucida Console" pitchFamily="49" charset="0"/>
                <a:sym typeface="Wingdings" pitchFamily="2" charset="2"/>
              </a:rPr>
              <a:t>   D(i-1, j-1)</a:t>
            </a:r>
            <a:r>
              <a:rPr lang="en-US" altLang="fr-FR" sz="2000" dirty="0">
                <a:latin typeface="Lucida Console" pitchFamily="49" charset="0"/>
                <a:sym typeface="Wingdings" pitchFamily="2" charset="2"/>
              </a:rPr>
              <a:t> if </a:t>
            </a:r>
            <a:r>
              <a:rPr lang="en-US" altLang="fr-FR" sz="2000" i="1" dirty="0">
                <a:latin typeface="Lucida Console" pitchFamily="49" charset="0"/>
                <a:sym typeface="Wingdings" pitchFamily="2" charset="2"/>
              </a:rPr>
              <a:t>v</a:t>
            </a:r>
            <a:r>
              <a:rPr lang="en-US" altLang="fr-FR" sz="2000" i="1" baseline="-25000" dirty="0">
                <a:latin typeface="Lucida Console" pitchFamily="49" charset="0"/>
                <a:sym typeface="Wingdings" pitchFamily="2" charset="2"/>
              </a:rPr>
              <a:t>i</a:t>
            </a:r>
            <a:r>
              <a:rPr lang="en-US" altLang="fr-FR" sz="2000" i="1" dirty="0">
                <a:latin typeface="Lucida Console" pitchFamily="49" charset="0"/>
                <a:sym typeface="Wingdings" pitchFamily="2" charset="2"/>
              </a:rPr>
              <a:t> = </a:t>
            </a:r>
            <a:r>
              <a:rPr lang="en-US" altLang="fr-FR" sz="2000" i="1" dirty="0" err="1">
                <a:latin typeface="Lucida Console" pitchFamily="49" charset="0"/>
                <a:sym typeface="Wingdings" pitchFamily="2" charset="2"/>
              </a:rPr>
              <a:t>w</a:t>
            </a:r>
            <a:r>
              <a:rPr lang="en-US" altLang="fr-FR" sz="2000" i="1" baseline="-25000" dirty="0" err="1">
                <a:latin typeface="Lucida Console" pitchFamily="49" charset="0"/>
                <a:sym typeface="Wingdings" pitchFamily="2" charset="2"/>
              </a:rPr>
              <a:t>j</a:t>
            </a:r>
            <a:endParaRPr lang="en-US" altLang="fr-FR" sz="2000" i="1" baseline="-25000" dirty="0">
              <a:latin typeface="Lucida Console" pitchFamily="49" charset="0"/>
              <a:sym typeface="Wingdings" pitchFamily="2" charset="2"/>
            </a:endParaRPr>
          </a:p>
          <a:p>
            <a:pPr marL="0" indent="0">
              <a:lnSpc>
                <a:spcPct val="90000"/>
              </a:lnSpc>
              <a:buNone/>
            </a:pPr>
            <a:r>
              <a:rPr lang="en-US" altLang="fr-FR" sz="2000" i="1" baseline="-25000" dirty="0">
                <a:latin typeface="Lucida Console" pitchFamily="49" charset="0"/>
                <a:sym typeface="Wingdings" pitchFamily="2" charset="2"/>
              </a:rPr>
              <a:t> </a:t>
            </a:r>
            <a:r>
              <a:rPr lang="en-US" altLang="fr-FR" sz="2000" i="1" dirty="0">
                <a:latin typeface="Lucida Console" pitchFamily="49" charset="0"/>
                <a:sym typeface="Wingdings" pitchFamily="2" charset="2"/>
              </a:rPr>
              <a:t>                        D(i-1, j-1) + 1</a:t>
            </a:r>
            <a:r>
              <a:rPr lang="en-US" altLang="fr-FR" sz="2000" dirty="0">
                <a:latin typeface="Lucida Console" pitchFamily="49" charset="0"/>
                <a:sym typeface="Wingdings" pitchFamily="2" charset="2"/>
              </a:rPr>
              <a:t>, if </a:t>
            </a:r>
            <a:r>
              <a:rPr lang="en-US" altLang="fr-FR" sz="2000" i="1" dirty="0">
                <a:latin typeface="Lucida Console" pitchFamily="49" charset="0"/>
                <a:sym typeface="Wingdings" pitchFamily="2" charset="2"/>
              </a:rPr>
              <a:t>v</a:t>
            </a:r>
            <a:r>
              <a:rPr lang="en-US" altLang="fr-FR" sz="2000" i="1" baseline="-25000" dirty="0">
                <a:latin typeface="Lucida Console" pitchFamily="49" charset="0"/>
                <a:sym typeface="Wingdings" pitchFamily="2" charset="2"/>
              </a:rPr>
              <a:t>i</a:t>
            </a:r>
            <a:r>
              <a:rPr lang="en-US" altLang="fr-FR" sz="2000" i="1" dirty="0">
                <a:latin typeface="Lucida Console" pitchFamily="49" charset="0"/>
                <a:sym typeface="Wingdings" pitchFamily="2" charset="2"/>
              </a:rPr>
              <a:t> ≠ </a:t>
            </a:r>
            <a:r>
              <a:rPr lang="en-US" altLang="fr-FR" sz="2000" i="1" dirty="0" err="1">
                <a:latin typeface="Lucida Console" pitchFamily="49" charset="0"/>
                <a:sym typeface="Wingdings" pitchFamily="2" charset="2"/>
              </a:rPr>
              <a:t>w</a:t>
            </a:r>
            <a:r>
              <a:rPr lang="en-US" altLang="fr-FR" sz="2000" i="1" baseline="-25000" dirty="0" err="1">
                <a:latin typeface="Lucida Console" pitchFamily="49" charset="0"/>
                <a:sym typeface="Wingdings" pitchFamily="2" charset="2"/>
              </a:rPr>
              <a:t>j</a:t>
            </a:r>
            <a:endParaRPr lang="en-US" altLang="fr-FR" sz="2000" i="1" baseline="-25000" dirty="0">
              <a:latin typeface="Lucida Console" pitchFamily="49" charset="0"/>
              <a:sym typeface="Wingdings" pitchFamily="2" charset="2"/>
            </a:endParaRPr>
          </a:p>
          <a:p>
            <a:pPr marL="0" indent="0" eaLnBrk="1" hangingPunct="1">
              <a:lnSpc>
                <a:spcPct val="90000"/>
              </a:lnSpc>
              <a:buNone/>
            </a:pPr>
            <a:endParaRPr lang="en-US" altLang="fr-FR" sz="2000" i="1" baseline="-25000" dirty="0">
              <a:latin typeface="Lucida Console" pitchFamily="49" charset="0"/>
              <a:sym typeface="Wingdings" pitchFamily="2" charset="2"/>
            </a:endParaRPr>
          </a:p>
          <a:p>
            <a:pPr marL="0" indent="0" eaLnBrk="1" hangingPunct="1">
              <a:lnSpc>
                <a:spcPct val="90000"/>
              </a:lnSpc>
              <a:buNone/>
            </a:pPr>
            <a:endParaRPr lang="en-US" altLang="fr-FR" sz="2000" i="1" dirty="0">
              <a:latin typeface="Lucida Console" pitchFamily="49" charset="0"/>
              <a:sym typeface="Wingdings" pitchFamily="2" charset="2"/>
            </a:endParaRPr>
          </a:p>
          <a:p>
            <a:pPr marL="0" indent="0">
              <a:lnSpc>
                <a:spcPct val="90000"/>
              </a:lnSpc>
              <a:buNone/>
            </a:pPr>
            <a:r>
              <a:rPr lang="en-US" altLang="fr-FR" sz="2000" dirty="0">
                <a:latin typeface="Lucida Console" pitchFamily="49" charset="0"/>
                <a:sym typeface="Wingdings" pitchFamily="2" charset="2"/>
              </a:rPr>
              <a:t>                      “  “   </a:t>
            </a:r>
            <a:r>
              <a:rPr lang="en-US" altLang="fr-FR" sz="2000" b="1" dirty="0">
                <a:latin typeface="Lucida Console" pitchFamily="49" charset="0"/>
                <a:sym typeface="Wingdings" pitchFamily="2" charset="2"/>
              </a:rPr>
              <a:t>if</a:t>
            </a:r>
            <a:r>
              <a:rPr lang="en-US" altLang="fr-FR" sz="2000" dirty="0">
                <a:latin typeface="Lucida Console" pitchFamily="49" charset="0"/>
                <a:sym typeface="Wingdings" pitchFamily="2" charset="2"/>
              </a:rPr>
              <a:t>  </a:t>
            </a:r>
            <a:r>
              <a:rPr lang="en-US" altLang="fr-FR" sz="2000" i="1" dirty="0">
                <a:latin typeface="Lucida Console" pitchFamily="49" charset="0"/>
                <a:sym typeface="Wingdings" pitchFamily="2" charset="2"/>
              </a:rPr>
              <a:t>D(</a:t>
            </a:r>
            <a:r>
              <a:rPr lang="en-US" altLang="fr-FR" sz="2000" i="1" dirty="0" err="1">
                <a:latin typeface="Lucida Console" pitchFamily="49" charset="0"/>
                <a:sym typeface="Wingdings" pitchFamily="2" charset="2"/>
              </a:rPr>
              <a:t>i,j</a:t>
            </a:r>
            <a:r>
              <a:rPr lang="en-US" altLang="fr-FR" sz="2000" i="1" dirty="0">
                <a:latin typeface="Lucida Console" pitchFamily="49" charset="0"/>
                <a:sym typeface="Wingdings" pitchFamily="2" charset="2"/>
              </a:rPr>
              <a:t>)</a:t>
            </a:r>
            <a:r>
              <a:rPr lang="en-US" altLang="fr-FR" sz="2000" i="1" baseline="-25000" dirty="0">
                <a:latin typeface="Lucida Console" pitchFamily="49" charset="0"/>
                <a:sym typeface="Wingdings" pitchFamily="2" charset="2"/>
              </a:rPr>
              <a:t> </a:t>
            </a:r>
            <a:r>
              <a:rPr lang="en-US" altLang="fr-FR" sz="2000" i="1" dirty="0">
                <a:latin typeface="Lucida Console" pitchFamily="49" charset="0"/>
                <a:sym typeface="Wingdings" pitchFamily="2" charset="2"/>
              </a:rPr>
              <a:t>= D(i-1,j) +1</a:t>
            </a:r>
            <a:endParaRPr lang="en-US" altLang="fr-FR" sz="2000" i="1" baseline="-25000" dirty="0">
              <a:latin typeface="Lucida Console" pitchFamily="49" charset="0"/>
              <a:sym typeface="Wingdings" pitchFamily="2" charset="2"/>
            </a:endParaRPr>
          </a:p>
          <a:p>
            <a:pPr marL="0" indent="0">
              <a:lnSpc>
                <a:spcPct val="90000"/>
              </a:lnSpc>
              <a:buNone/>
            </a:pPr>
            <a:r>
              <a:rPr lang="en-US" altLang="fr-FR" sz="2000" i="1" baseline="-25000" dirty="0">
                <a:latin typeface="Lucida Console" pitchFamily="49" charset="0"/>
                <a:sym typeface="Wingdings" pitchFamily="2" charset="2"/>
              </a:rPr>
              <a:t> </a:t>
            </a:r>
            <a:r>
              <a:rPr lang="en-US" altLang="fr-FR" sz="2000" i="1" dirty="0">
                <a:latin typeface="Lucida Console" pitchFamily="49" charset="0"/>
                <a:sym typeface="Wingdings" pitchFamily="2" charset="2"/>
              </a:rPr>
              <a:t>   </a:t>
            </a:r>
            <a:r>
              <a:rPr lang="en-US" altLang="fr-FR" sz="2000" i="1" baseline="-25000" dirty="0">
                <a:latin typeface="Lucida Console" pitchFamily="49" charset="0"/>
                <a:sym typeface="Wingdings" pitchFamily="2" charset="2"/>
              </a:rPr>
              <a:t> </a:t>
            </a:r>
            <a:r>
              <a:rPr lang="en-US" altLang="fr-FR" sz="2000" i="1" dirty="0">
                <a:latin typeface="Lucida Console" pitchFamily="49" charset="0"/>
                <a:sym typeface="Wingdings" pitchFamily="2" charset="2"/>
              </a:rPr>
              <a:t>  	</a:t>
            </a:r>
            <a:r>
              <a:rPr lang="en-US" altLang="fr-FR" sz="2000" i="1" dirty="0" err="1">
                <a:latin typeface="Lucida Console" pitchFamily="49" charset="0"/>
                <a:sym typeface="Wingdings" pitchFamily="2" charset="2"/>
              </a:rPr>
              <a:t>b</a:t>
            </a:r>
            <a:r>
              <a:rPr lang="en-US" altLang="fr-FR" sz="2000" i="1" baseline="-25000" dirty="0" err="1">
                <a:latin typeface="Lucida Console" pitchFamily="49" charset="0"/>
                <a:sym typeface="Wingdings" pitchFamily="2" charset="2"/>
              </a:rPr>
              <a:t>i,j</a:t>
            </a:r>
            <a:r>
              <a:rPr lang="en-US" altLang="fr-FR" sz="2000" dirty="0">
                <a:latin typeface="Lucida Console" pitchFamily="49" charset="0"/>
                <a:sym typeface="Wingdings" pitchFamily="2" charset="2"/>
              </a:rPr>
              <a:t>     “  “   </a:t>
            </a:r>
            <a:r>
              <a:rPr lang="en-US" altLang="fr-FR" sz="2000" b="1" dirty="0">
                <a:latin typeface="Lucida Console" pitchFamily="49" charset="0"/>
                <a:sym typeface="Wingdings" pitchFamily="2" charset="2"/>
              </a:rPr>
              <a:t>if</a:t>
            </a:r>
            <a:r>
              <a:rPr lang="en-US" altLang="fr-FR" sz="2000" dirty="0">
                <a:latin typeface="Lucida Console" pitchFamily="49" charset="0"/>
                <a:sym typeface="Wingdings" pitchFamily="2" charset="2"/>
              </a:rPr>
              <a:t>  </a:t>
            </a:r>
            <a:r>
              <a:rPr lang="en-US" altLang="fr-FR" sz="2000" i="1" dirty="0">
                <a:latin typeface="Lucida Console" pitchFamily="49" charset="0"/>
                <a:sym typeface="Wingdings" pitchFamily="2" charset="2"/>
              </a:rPr>
              <a:t>D(</a:t>
            </a:r>
            <a:r>
              <a:rPr lang="en-US" altLang="fr-FR" sz="2000" i="1" dirty="0" err="1">
                <a:latin typeface="Lucida Console" pitchFamily="49" charset="0"/>
                <a:sym typeface="Wingdings" pitchFamily="2" charset="2"/>
              </a:rPr>
              <a:t>i,j</a:t>
            </a:r>
            <a:r>
              <a:rPr lang="en-US" altLang="fr-FR" sz="2000" i="1" dirty="0">
                <a:latin typeface="Lucida Console" pitchFamily="49" charset="0"/>
                <a:sym typeface="Wingdings" pitchFamily="2" charset="2"/>
              </a:rPr>
              <a:t>)</a:t>
            </a:r>
            <a:r>
              <a:rPr lang="en-US" altLang="fr-FR" sz="2000" i="1" baseline="-25000" dirty="0">
                <a:latin typeface="Lucida Console" pitchFamily="49" charset="0"/>
                <a:sym typeface="Wingdings" pitchFamily="2" charset="2"/>
              </a:rPr>
              <a:t> </a:t>
            </a:r>
            <a:r>
              <a:rPr lang="en-US" altLang="fr-FR" sz="2000" i="1" dirty="0">
                <a:latin typeface="Lucida Console" pitchFamily="49" charset="0"/>
                <a:sym typeface="Wingdings" pitchFamily="2" charset="2"/>
              </a:rPr>
              <a:t>= D(i,j-1) +1</a:t>
            </a:r>
            <a:endParaRPr lang="en-US" altLang="fr-FR" sz="2000" i="1" baseline="-25000" dirty="0">
              <a:latin typeface="Lucida Console" pitchFamily="49" charset="0"/>
              <a:sym typeface="Wingdings" pitchFamily="2" charset="2"/>
            </a:endParaRPr>
          </a:p>
          <a:p>
            <a:pPr marL="0" indent="0" eaLnBrk="1" hangingPunct="1">
              <a:lnSpc>
                <a:spcPct val="90000"/>
              </a:lnSpc>
              <a:buNone/>
            </a:pPr>
            <a:r>
              <a:rPr lang="en-US" altLang="fr-FR" sz="2000" baseline="-25000" dirty="0">
                <a:latin typeface="Lucida Console" pitchFamily="49" charset="0"/>
                <a:sym typeface="Wingdings" pitchFamily="2" charset="2"/>
              </a:rPr>
              <a:t>                            </a:t>
            </a:r>
            <a:r>
              <a:rPr lang="en-US" altLang="fr-FR" sz="2000" dirty="0">
                <a:latin typeface="Lucida Console" pitchFamily="49" charset="0"/>
                <a:sym typeface="Wingdings" pitchFamily="2" charset="2"/>
              </a:rPr>
              <a:t>    “  “   </a:t>
            </a:r>
            <a:r>
              <a:rPr lang="en-US" altLang="fr-FR" sz="2000" b="1" dirty="0">
                <a:latin typeface="Lucida Console" pitchFamily="49" charset="0"/>
                <a:sym typeface="Wingdings" pitchFamily="2" charset="2"/>
              </a:rPr>
              <a:t>otherwise</a:t>
            </a:r>
            <a:endParaRPr lang="en-US" altLang="fr-FR" sz="2000" i="1" dirty="0">
              <a:latin typeface="Lucida Console" pitchFamily="49" charset="0"/>
              <a:sym typeface="Wingdings" pitchFamily="2" charset="2"/>
            </a:endParaRPr>
          </a:p>
          <a:p>
            <a:pPr marL="0" indent="0" eaLnBrk="1" hangingPunct="1">
              <a:lnSpc>
                <a:spcPct val="90000"/>
              </a:lnSpc>
              <a:buNone/>
            </a:pPr>
            <a:r>
              <a:rPr lang="en-US" altLang="fr-FR" sz="2000" b="1" dirty="0">
                <a:latin typeface="Lucida Console" pitchFamily="49" charset="0"/>
                <a:sym typeface="Wingdings" pitchFamily="2" charset="2"/>
              </a:rPr>
              <a:t>   return</a:t>
            </a:r>
            <a:r>
              <a:rPr lang="en-US" altLang="fr-FR" sz="2000" dirty="0">
                <a:latin typeface="Lucida Console" pitchFamily="49" charset="0"/>
                <a:sym typeface="Wingdings" pitchFamily="2" charset="2"/>
              </a:rPr>
              <a:t> (</a:t>
            </a:r>
            <a:r>
              <a:rPr lang="en-US" altLang="fr-FR" sz="2000" i="1" dirty="0">
                <a:latin typeface="Lucida Console" pitchFamily="49" charset="0"/>
                <a:sym typeface="Wingdings" pitchFamily="2" charset="2"/>
              </a:rPr>
              <a:t>D(</a:t>
            </a:r>
            <a:r>
              <a:rPr lang="en-US" altLang="fr-FR" sz="2000" i="1" dirty="0" err="1">
                <a:latin typeface="Lucida Console" pitchFamily="49" charset="0"/>
                <a:sym typeface="Wingdings" pitchFamily="2" charset="2"/>
              </a:rPr>
              <a:t>n,m</a:t>
            </a:r>
            <a:r>
              <a:rPr lang="en-US" altLang="fr-FR" sz="2000" i="1" dirty="0">
                <a:latin typeface="Lucida Console" pitchFamily="49" charset="0"/>
                <a:sym typeface="Wingdings" pitchFamily="2" charset="2"/>
              </a:rPr>
              <a:t>), </a:t>
            </a:r>
            <a:r>
              <a:rPr lang="en-US" altLang="fr-FR" sz="2000" b="1" i="1" dirty="0">
                <a:latin typeface="Lucida Console" pitchFamily="49" charset="0"/>
                <a:sym typeface="Wingdings" pitchFamily="2" charset="2"/>
              </a:rPr>
              <a:t>b</a:t>
            </a:r>
            <a:r>
              <a:rPr lang="en-US" altLang="fr-FR" sz="2000" dirty="0">
                <a:latin typeface="Lucida Console" pitchFamily="49" charset="0"/>
                <a:sym typeface="Wingdings" pitchFamily="2" charset="2"/>
              </a:rPr>
              <a:t>)</a:t>
            </a:r>
            <a:endParaRPr lang="en-US" altLang="fr-FR" sz="1400" baseline="-25000" dirty="0">
              <a:sym typeface="Wingdings" pitchFamily="2" charset="2"/>
            </a:endParaRPr>
          </a:p>
        </p:txBody>
      </p:sp>
      <p:sp>
        <p:nvSpPr>
          <p:cNvPr id="88068" name="WordArt 4"/>
          <p:cNvSpPr>
            <a:spLocks noChangeArrowheads="1" noChangeShapeType="1" noTextEdit="1"/>
          </p:cNvSpPr>
          <p:nvPr/>
        </p:nvSpPr>
        <p:spPr bwMode="auto">
          <a:xfrm>
            <a:off x="3865801" y="3348236"/>
            <a:ext cx="106944" cy="1280250"/>
          </a:xfrm>
          <a:prstGeom prst="rect">
            <a:avLst/>
          </a:prstGeom>
        </p:spPr>
        <p:txBody>
          <a:bodyPr wrap="none" fromWordArt="1">
            <a:prstTxWarp prst="textPlain">
              <a:avLst>
                <a:gd name="adj" fmla="val 50000"/>
              </a:avLst>
            </a:prstTxWarp>
          </a:bodyPr>
          <a:lstStyle/>
          <a:p>
            <a:pPr algn="ctr"/>
            <a:r>
              <a:rPr lang="fr-CA" sz="3600" kern="10" dirty="0">
                <a:ln w="9525">
                  <a:solidFill>
                    <a:srgbClr val="000000"/>
                  </a:solidFill>
                  <a:round/>
                  <a:headEnd/>
                  <a:tailEnd/>
                </a:ln>
                <a:solidFill>
                  <a:srgbClr val="000000"/>
                </a:solidFill>
                <a:latin typeface="Perpetua"/>
              </a:rPr>
              <a:t>{</a:t>
            </a:r>
          </a:p>
        </p:txBody>
      </p:sp>
      <p:sp>
        <p:nvSpPr>
          <p:cNvPr id="88069" name="WordArt 5"/>
          <p:cNvSpPr>
            <a:spLocks noChangeArrowheads="1" noChangeShapeType="1" noTextEdit="1"/>
          </p:cNvSpPr>
          <p:nvPr/>
        </p:nvSpPr>
        <p:spPr bwMode="auto">
          <a:xfrm>
            <a:off x="3459334" y="4865576"/>
            <a:ext cx="76200" cy="838200"/>
          </a:xfrm>
          <a:prstGeom prst="rect">
            <a:avLst/>
          </a:prstGeom>
        </p:spPr>
        <p:txBody>
          <a:bodyPr wrap="none" fromWordArt="1">
            <a:prstTxWarp prst="textPlain">
              <a:avLst>
                <a:gd name="adj" fmla="val 50000"/>
              </a:avLst>
            </a:prstTxWarp>
          </a:bodyPr>
          <a:lstStyle/>
          <a:p>
            <a:pPr algn="ctr"/>
            <a:r>
              <a:rPr lang="fr-CA" sz="3600" kern="10" dirty="0">
                <a:ln w="9525">
                  <a:solidFill>
                    <a:srgbClr val="000000"/>
                  </a:solidFill>
                  <a:round/>
                  <a:headEnd/>
                  <a:tailEnd/>
                </a:ln>
                <a:solidFill>
                  <a:srgbClr val="000000"/>
                </a:solidFill>
                <a:latin typeface="Perpetua"/>
              </a:rPr>
              <a:t>{</a:t>
            </a:r>
          </a:p>
        </p:txBody>
      </p:sp>
      <p:sp>
        <p:nvSpPr>
          <p:cNvPr id="88070" name="Line 6"/>
          <p:cNvSpPr>
            <a:spLocks noChangeShapeType="1"/>
          </p:cNvSpPr>
          <p:nvPr/>
        </p:nvSpPr>
        <p:spPr bwMode="auto">
          <a:xfrm flipV="1">
            <a:off x="4051572" y="5170376"/>
            <a:ext cx="0" cy="228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CA"/>
          </a:p>
        </p:txBody>
      </p:sp>
      <p:sp>
        <p:nvSpPr>
          <p:cNvPr id="88071" name="Line 7"/>
          <p:cNvSpPr>
            <a:spLocks noChangeShapeType="1"/>
          </p:cNvSpPr>
          <p:nvPr/>
        </p:nvSpPr>
        <p:spPr bwMode="auto">
          <a:xfrm flipH="1">
            <a:off x="3959138" y="5037663"/>
            <a:ext cx="2286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CA"/>
          </a:p>
        </p:txBody>
      </p:sp>
      <p:sp>
        <p:nvSpPr>
          <p:cNvPr id="88072" name="Line 8"/>
          <p:cNvSpPr>
            <a:spLocks noChangeShapeType="1"/>
          </p:cNvSpPr>
          <p:nvPr/>
        </p:nvSpPr>
        <p:spPr bwMode="auto">
          <a:xfrm flipH="1" flipV="1">
            <a:off x="4048944" y="5513276"/>
            <a:ext cx="152400" cy="152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CA"/>
          </a:p>
        </p:txBody>
      </p:sp>
      <p:sp>
        <p:nvSpPr>
          <p:cNvPr id="9" name="WordArt 4"/>
          <p:cNvSpPr>
            <a:spLocks noChangeArrowheads="1" noChangeShapeType="1" noTextEdit="1"/>
          </p:cNvSpPr>
          <p:nvPr/>
        </p:nvSpPr>
        <p:spPr bwMode="auto">
          <a:xfrm>
            <a:off x="4039272" y="3901374"/>
            <a:ext cx="114300" cy="727112"/>
          </a:xfrm>
          <a:prstGeom prst="rect">
            <a:avLst/>
          </a:prstGeom>
        </p:spPr>
        <p:txBody>
          <a:bodyPr wrap="none" fromWordArt="1">
            <a:prstTxWarp prst="textPlain">
              <a:avLst>
                <a:gd name="adj" fmla="val 50000"/>
              </a:avLst>
            </a:prstTxWarp>
          </a:bodyPr>
          <a:lstStyle/>
          <a:p>
            <a:pPr algn="ctr"/>
            <a:r>
              <a:rPr lang="fr-CA" sz="3600" kern="10" dirty="0">
                <a:ln w="9525">
                  <a:solidFill>
                    <a:srgbClr val="000000"/>
                  </a:solidFill>
                  <a:round/>
                  <a:headEnd/>
                  <a:tailEnd/>
                </a:ln>
                <a:solidFill>
                  <a:srgbClr val="000000"/>
                </a:solidFill>
                <a:latin typeface="Perpetua"/>
              </a:rPr>
              <a:t>{</a:t>
            </a:r>
          </a:p>
        </p:txBody>
      </p:sp>
    </p:spTree>
    <p:extLst>
      <p:ext uri="{BB962C8B-B14F-4D97-AF65-F5344CB8AC3E}">
        <p14:creationId xmlns:p14="http://schemas.microsoft.com/office/powerpoint/2010/main" val="260853459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p:txBody>
          <a:bodyPr/>
          <a:lstStyle/>
          <a:p>
            <a:pPr eaLnBrk="1" hangingPunct="1"/>
            <a:r>
              <a:rPr lang="en-US" altLang="fr-FR" dirty="0" err="1"/>
              <a:t>Complexité</a:t>
            </a:r>
            <a:endParaRPr lang="en-US" altLang="fr-FR" dirty="0"/>
          </a:p>
        </p:txBody>
      </p:sp>
      <p:sp>
        <p:nvSpPr>
          <p:cNvPr id="91139" name="Rectangle 3"/>
          <p:cNvSpPr>
            <a:spLocks noGrp="1" noChangeArrowheads="1"/>
          </p:cNvSpPr>
          <p:nvPr>
            <p:ph type="body" idx="1"/>
          </p:nvPr>
        </p:nvSpPr>
        <p:spPr/>
        <p:txBody>
          <a:bodyPr/>
          <a:lstStyle/>
          <a:p>
            <a:r>
              <a:rPr lang="en-US" altLang="fr-FR" dirty="0"/>
              <a:t>Temps constant pour </a:t>
            </a:r>
            <a:r>
              <a:rPr lang="en-US" altLang="fr-FR" dirty="0" err="1"/>
              <a:t>chaque</a:t>
            </a:r>
            <a:r>
              <a:rPr lang="en-US" altLang="fr-FR" dirty="0"/>
              <a:t> </a:t>
            </a:r>
            <a:r>
              <a:rPr lang="en-US" altLang="fr-FR" dirty="0" err="1"/>
              <a:t>chaque</a:t>
            </a:r>
            <a:r>
              <a:rPr lang="en-US" altLang="fr-FR" dirty="0"/>
              <a:t> (</a:t>
            </a:r>
            <a:r>
              <a:rPr lang="en-US" altLang="fr-FR" i="1" dirty="0" err="1"/>
              <a:t>i,j</a:t>
            </a:r>
            <a:r>
              <a:rPr lang="en-US" altLang="fr-FR" i="1" dirty="0"/>
              <a:t>)</a:t>
            </a:r>
            <a:r>
              <a:rPr lang="en-US" altLang="fr-FR" dirty="0"/>
              <a:t> avec </a:t>
            </a:r>
            <a:r>
              <a:rPr lang="en-US" altLang="fr-FR" i="1" dirty="0"/>
              <a:t>1≤i ≤n </a:t>
            </a:r>
            <a:r>
              <a:rPr lang="en-US" altLang="fr-FR" dirty="0"/>
              <a:t>et </a:t>
            </a:r>
            <a:r>
              <a:rPr lang="en-US" altLang="fr-FR" i="1" dirty="0"/>
              <a:t>1≤j ≤m </a:t>
            </a:r>
          </a:p>
          <a:p>
            <a:pPr eaLnBrk="1" hangingPunct="1"/>
            <a:r>
              <a:rPr lang="en-US" altLang="fr-FR" dirty="0"/>
              <a:t>Temps </a:t>
            </a:r>
            <a:r>
              <a:rPr lang="en-US" altLang="fr-FR" dirty="0" err="1"/>
              <a:t>proportionnel</a:t>
            </a:r>
            <a:r>
              <a:rPr lang="en-US" altLang="fr-FR" dirty="0"/>
              <a:t> à </a:t>
            </a:r>
            <a:r>
              <a:rPr lang="en-US" altLang="fr-FR" i="1" dirty="0">
                <a:solidFill>
                  <a:srgbClr val="C00000"/>
                </a:solidFill>
              </a:rPr>
              <a:t>O(nm)</a:t>
            </a:r>
            <a:r>
              <a:rPr lang="en-US" altLang="fr-FR" dirty="0">
                <a:solidFill>
                  <a:srgbClr val="C00000"/>
                </a:solidFill>
              </a:rPr>
              <a:t> </a:t>
            </a:r>
            <a:r>
              <a:rPr lang="en-US" altLang="fr-FR" dirty="0"/>
              <a:t>pour </a:t>
            </a:r>
            <a:r>
              <a:rPr lang="en-US" altLang="fr-FR" dirty="0" err="1"/>
              <a:t>remplir</a:t>
            </a:r>
            <a:r>
              <a:rPr lang="en-US" altLang="fr-FR" dirty="0"/>
              <a:t>  la table de </a:t>
            </a:r>
            <a:r>
              <a:rPr lang="en-US" altLang="fr-FR" i="1" dirty="0"/>
              <a:t>n</a:t>
            </a:r>
            <a:r>
              <a:rPr lang="en-US" altLang="fr-FR" dirty="0"/>
              <a:t> </a:t>
            </a:r>
            <a:r>
              <a:rPr lang="en-US" altLang="fr-FR" dirty="0" err="1"/>
              <a:t>lignes</a:t>
            </a:r>
            <a:r>
              <a:rPr lang="en-US" altLang="fr-FR" dirty="0"/>
              <a:t> et </a:t>
            </a:r>
            <a:r>
              <a:rPr lang="en-US" altLang="fr-FR" i="1" dirty="0"/>
              <a:t>m</a:t>
            </a:r>
            <a:r>
              <a:rPr lang="en-US" altLang="fr-FR" dirty="0"/>
              <a:t> </a:t>
            </a:r>
            <a:r>
              <a:rPr lang="en-US" altLang="fr-FR" dirty="0" err="1"/>
              <a:t>colonnes</a:t>
            </a:r>
            <a:r>
              <a:rPr lang="en-US" altLang="fr-FR" dirty="0"/>
              <a:t>.</a:t>
            </a:r>
          </a:p>
          <a:p>
            <a:pPr eaLnBrk="1" hangingPunct="1"/>
            <a:r>
              <a:rPr lang="en-US" altLang="fr-FR" dirty="0" err="1"/>
              <a:t>Complexité</a:t>
            </a:r>
            <a:r>
              <a:rPr lang="en-US" altLang="fr-FR" dirty="0"/>
              <a:t> </a:t>
            </a:r>
            <a:r>
              <a:rPr lang="en-US" altLang="fr-FR" dirty="0" err="1"/>
              <a:t>en</a:t>
            </a:r>
            <a:r>
              <a:rPr lang="en-US" altLang="fr-FR" dirty="0"/>
              <a:t> </a:t>
            </a:r>
            <a:r>
              <a:rPr lang="en-US" altLang="fr-FR" dirty="0" err="1"/>
              <a:t>espace</a:t>
            </a:r>
            <a:r>
              <a:rPr lang="en-US" altLang="fr-FR" dirty="0"/>
              <a:t>: </a:t>
            </a:r>
            <a:r>
              <a:rPr lang="en-US" altLang="fr-FR" dirty="0" err="1"/>
              <a:t>également</a:t>
            </a:r>
            <a:r>
              <a:rPr lang="en-US" altLang="fr-FR" dirty="0"/>
              <a:t> </a:t>
            </a:r>
            <a:r>
              <a:rPr lang="en-US" altLang="fr-FR" i="1" dirty="0"/>
              <a:t>O(nm)</a:t>
            </a:r>
            <a:r>
              <a:rPr lang="en-US" altLang="fr-FR" dirty="0"/>
              <a:t>.</a:t>
            </a:r>
          </a:p>
          <a:p>
            <a:pPr marL="0" indent="0" eaLnBrk="1" hangingPunct="1">
              <a:buNone/>
            </a:pPr>
            <a:endParaRPr lang="en-US" altLang="fr-FR" dirty="0"/>
          </a:p>
          <a:p>
            <a:pPr eaLnBrk="1" hangingPunct="1"/>
            <a:endParaRPr lang="en-US" altLang="fr-FR" dirty="0"/>
          </a:p>
        </p:txBody>
      </p:sp>
    </p:spTree>
    <p:extLst>
      <p:ext uri="{BB962C8B-B14F-4D97-AF65-F5344CB8AC3E}">
        <p14:creationId xmlns:p14="http://schemas.microsoft.com/office/powerpoint/2010/main" val="67342837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CA" dirty="0"/>
              <a:t>Distance </a:t>
            </a:r>
            <a:r>
              <a:rPr lang="en-CA" dirty="0" err="1"/>
              <a:t>d’édition</a:t>
            </a:r>
            <a:r>
              <a:rPr lang="en-CA" dirty="0"/>
              <a:t> avec </a:t>
            </a:r>
            <a:r>
              <a:rPr lang="en-CA" dirty="0" err="1">
                <a:solidFill>
                  <a:srgbClr val="C00000"/>
                </a:solidFill>
              </a:rPr>
              <a:t>pondération</a:t>
            </a:r>
            <a:r>
              <a:rPr lang="en-CA" dirty="0">
                <a:solidFill>
                  <a:srgbClr val="C00000"/>
                </a:solidFill>
              </a:rPr>
              <a:t> des </a:t>
            </a:r>
            <a:r>
              <a:rPr lang="en-CA" dirty="0" err="1">
                <a:solidFill>
                  <a:srgbClr val="C00000"/>
                </a:solidFill>
              </a:rPr>
              <a:t>opérations</a:t>
            </a:r>
            <a:endParaRPr lang="fr-CA" dirty="0">
              <a:solidFill>
                <a:srgbClr val="C00000"/>
              </a:solidFill>
            </a:endParaRPr>
          </a:p>
        </p:txBody>
      </p:sp>
      <p:sp>
        <p:nvSpPr>
          <p:cNvPr id="3" name="Espace réservé du contenu 2"/>
          <p:cNvSpPr>
            <a:spLocks noGrp="1"/>
          </p:cNvSpPr>
          <p:nvPr>
            <p:ph idx="1"/>
          </p:nvPr>
        </p:nvSpPr>
        <p:spPr/>
        <p:txBody>
          <a:bodyPr>
            <a:normAutofit fontScale="92500" lnSpcReduction="20000"/>
          </a:bodyPr>
          <a:lstStyle/>
          <a:p>
            <a:r>
              <a:rPr lang="en-CA" dirty="0"/>
              <a:t>On </a:t>
            </a:r>
            <a:r>
              <a:rPr lang="en-CA" dirty="0" err="1"/>
              <a:t>peut</a:t>
            </a:r>
            <a:r>
              <a:rPr lang="en-CA" dirty="0"/>
              <a:t> </a:t>
            </a:r>
            <a:r>
              <a:rPr lang="en-CA" dirty="0" err="1"/>
              <a:t>associer</a:t>
            </a:r>
            <a:r>
              <a:rPr lang="en-CA" dirty="0"/>
              <a:t> un score à </a:t>
            </a:r>
            <a:r>
              <a:rPr lang="en-CA" dirty="0" err="1"/>
              <a:t>chaque</a:t>
            </a:r>
            <a:r>
              <a:rPr lang="en-CA" dirty="0"/>
              <a:t> </a:t>
            </a:r>
            <a:r>
              <a:rPr lang="en-CA" dirty="0" err="1"/>
              <a:t>opération</a:t>
            </a:r>
            <a:r>
              <a:rPr lang="en-CA" dirty="0"/>
              <a:t>:</a:t>
            </a:r>
            <a:endParaRPr lang="fr-CA" dirty="0"/>
          </a:p>
          <a:p>
            <a:pPr lvl="1"/>
            <a:r>
              <a:rPr lang="en-CA" i="1" dirty="0"/>
              <a:t>d</a:t>
            </a:r>
            <a:r>
              <a:rPr lang="en-CA" dirty="0"/>
              <a:t> pour </a:t>
            </a:r>
            <a:r>
              <a:rPr lang="en-CA" dirty="0" err="1"/>
              <a:t>une</a:t>
            </a:r>
            <a:r>
              <a:rPr lang="en-CA" dirty="0"/>
              <a:t> insertion/</a:t>
            </a:r>
            <a:r>
              <a:rPr lang="en-CA" dirty="0" err="1"/>
              <a:t>délétion</a:t>
            </a:r>
            <a:endParaRPr lang="en-CA" dirty="0"/>
          </a:p>
          <a:p>
            <a:pPr lvl="1"/>
            <a:r>
              <a:rPr lang="en-CA" i="1" dirty="0"/>
              <a:t>r</a:t>
            </a:r>
            <a:r>
              <a:rPr lang="en-CA" dirty="0"/>
              <a:t> pour </a:t>
            </a:r>
            <a:r>
              <a:rPr lang="en-CA" dirty="0" err="1"/>
              <a:t>une</a:t>
            </a:r>
            <a:r>
              <a:rPr lang="en-CA" dirty="0"/>
              <a:t> substitution</a:t>
            </a:r>
          </a:p>
          <a:p>
            <a:pPr lvl="1"/>
            <a:r>
              <a:rPr lang="en-CA" i="1" dirty="0"/>
              <a:t>e</a:t>
            </a:r>
            <a:r>
              <a:rPr lang="en-CA" dirty="0"/>
              <a:t> pour un match</a:t>
            </a:r>
          </a:p>
          <a:p>
            <a:r>
              <a:rPr lang="en-CA" i="1" dirty="0"/>
              <a:t>d&gt;0, r&gt;0 et e≥0</a:t>
            </a:r>
            <a:r>
              <a:rPr lang="en-CA" dirty="0"/>
              <a:t>. </a:t>
            </a:r>
            <a:r>
              <a:rPr lang="en-CA" dirty="0" err="1"/>
              <a:t>En</a:t>
            </a:r>
            <a:r>
              <a:rPr lang="en-CA" dirty="0"/>
              <a:t> </a:t>
            </a:r>
            <a:r>
              <a:rPr lang="en-CA" dirty="0" err="1"/>
              <a:t>général</a:t>
            </a:r>
            <a:r>
              <a:rPr lang="en-CA" dirty="0"/>
              <a:t> </a:t>
            </a:r>
            <a:r>
              <a:rPr lang="en-CA" i="1" dirty="0"/>
              <a:t>e=0</a:t>
            </a:r>
            <a:r>
              <a:rPr lang="en-CA" dirty="0"/>
              <a:t>.</a:t>
            </a:r>
          </a:p>
          <a:p>
            <a:r>
              <a:rPr lang="en-CA" dirty="0"/>
              <a:t>Il </a:t>
            </a:r>
            <a:r>
              <a:rPr lang="en-CA" dirty="0" err="1"/>
              <a:t>faut</a:t>
            </a:r>
            <a:r>
              <a:rPr lang="en-CA" dirty="0"/>
              <a:t> </a:t>
            </a:r>
            <a:r>
              <a:rPr lang="en-CA" dirty="0" err="1"/>
              <a:t>que</a:t>
            </a:r>
            <a:r>
              <a:rPr lang="en-CA" dirty="0"/>
              <a:t> r&lt;2d, </a:t>
            </a:r>
            <a:r>
              <a:rPr lang="en-CA" dirty="0" err="1"/>
              <a:t>sinon</a:t>
            </a:r>
            <a:r>
              <a:rPr lang="en-CA" dirty="0"/>
              <a:t> </a:t>
            </a:r>
            <a:r>
              <a:rPr lang="en-CA" dirty="0" err="1"/>
              <a:t>jamais</a:t>
            </a:r>
            <a:r>
              <a:rPr lang="en-CA" dirty="0"/>
              <a:t> de substitutions.</a:t>
            </a:r>
          </a:p>
          <a:p>
            <a:r>
              <a:rPr lang="en-CA" dirty="0"/>
              <a:t>Relations de </a:t>
            </a:r>
            <a:r>
              <a:rPr lang="en-CA" dirty="0" err="1"/>
              <a:t>récurrence</a:t>
            </a:r>
            <a:r>
              <a:rPr lang="en-CA" dirty="0"/>
              <a:t>:</a:t>
            </a:r>
          </a:p>
          <a:p>
            <a:pPr marL="0" indent="0" algn="ctr">
              <a:buNone/>
            </a:pPr>
            <a:r>
              <a:rPr lang="en-CA" i="1" dirty="0">
                <a:solidFill>
                  <a:srgbClr val="0070C0"/>
                </a:solidFill>
              </a:rPr>
              <a:t>D(i,0) = </a:t>
            </a:r>
            <a:r>
              <a:rPr lang="en-CA" i="1" dirty="0" err="1">
                <a:solidFill>
                  <a:srgbClr val="0070C0"/>
                </a:solidFill>
              </a:rPr>
              <a:t>i</a:t>
            </a:r>
            <a:r>
              <a:rPr lang="en-CA" i="1" dirty="0">
                <a:solidFill>
                  <a:srgbClr val="0070C0"/>
                </a:solidFill>
              </a:rPr>
              <a:t> x d; D(0,j) = j x d</a:t>
            </a:r>
          </a:p>
          <a:p>
            <a:pPr marL="0" indent="0" algn="ctr">
              <a:buNone/>
            </a:pPr>
            <a:r>
              <a:rPr lang="en-CA" i="1" dirty="0">
                <a:solidFill>
                  <a:srgbClr val="0070C0"/>
                </a:solidFill>
              </a:rPr>
              <a:t>D(</a:t>
            </a:r>
            <a:r>
              <a:rPr lang="en-CA" i="1" dirty="0" err="1">
                <a:solidFill>
                  <a:srgbClr val="0070C0"/>
                </a:solidFill>
              </a:rPr>
              <a:t>i,j</a:t>
            </a:r>
            <a:r>
              <a:rPr lang="en-CA" i="1" dirty="0">
                <a:solidFill>
                  <a:srgbClr val="0070C0"/>
                </a:solidFill>
              </a:rPr>
              <a:t>) = min [D(i,j-1)+d, D(i-1,j)+d, D(i-1,j-1)+p(</a:t>
            </a:r>
            <a:r>
              <a:rPr lang="en-CA" i="1" dirty="0" err="1">
                <a:solidFill>
                  <a:srgbClr val="0070C0"/>
                </a:solidFill>
              </a:rPr>
              <a:t>i,j</a:t>
            </a:r>
            <a:r>
              <a:rPr lang="en-CA" i="1" dirty="0">
                <a:solidFill>
                  <a:srgbClr val="0070C0"/>
                </a:solidFill>
              </a:rPr>
              <a:t>)]</a:t>
            </a:r>
          </a:p>
          <a:p>
            <a:pPr marL="0" indent="0" algn="ctr">
              <a:buNone/>
            </a:pPr>
            <a:r>
              <a:rPr lang="en-CA" i="1" dirty="0" err="1">
                <a:solidFill>
                  <a:srgbClr val="0070C0"/>
                </a:solidFill>
              </a:rPr>
              <a:t>où</a:t>
            </a:r>
            <a:r>
              <a:rPr lang="en-CA" i="1" dirty="0">
                <a:solidFill>
                  <a:srgbClr val="0070C0"/>
                </a:solidFill>
              </a:rPr>
              <a:t> p(</a:t>
            </a:r>
            <a:r>
              <a:rPr lang="en-CA" i="1" dirty="0" err="1">
                <a:solidFill>
                  <a:srgbClr val="0070C0"/>
                </a:solidFill>
              </a:rPr>
              <a:t>i,j</a:t>
            </a:r>
            <a:r>
              <a:rPr lang="en-CA" i="1" dirty="0">
                <a:solidFill>
                  <a:srgbClr val="0070C0"/>
                </a:solidFill>
              </a:rPr>
              <a:t>) = e </a:t>
            </a:r>
            <a:r>
              <a:rPr lang="en-CA" i="1" dirty="0" err="1">
                <a:solidFill>
                  <a:srgbClr val="0070C0"/>
                </a:solidFill>
              </a:rPr>
              <a:t>si</a:t>
            </a:r>
            <a:r>
              <a:rPr lang="en-CA" i="1" dirty="0">
                <a:solidFill>
                  <a:srgbClr val="0070C0"/>
                </a:solidFill>
              </a:rPr>
              <a:t> v</a:t>
            </a:r>
            <a:r>
              <a:rPr lang="en-CA" i="1" baseline="-25000" dirty="0">
                <a:solidFill>
                  <a:srgbClr val="0070C0"/>
                </a:solidFill>
              </a:rPr>
              <a:t>i</a:t>
            </a:r>
            <a:r>
              <a:rPr lang="en-CA" i="1" dirty="0">
                <a:solidFill>
                  <a:srgbClr val="0070C0"/>
                </a:solidFill>
              </a:rPr>
              <a:t> = </a:t>
            </a:r>
            <a:r>
              <a:rPr lang="en-CA" i="1" dirty="0" err="1">
                <a:solidFill>
                  <a:srgbClr val="0070C0"/>
                </a:solidFill>
              </a:rPr>
              <a:t>w</a:t>
            </a:r>
            <a:r>
              <a:rPr lang="en-CA" i="1" baseline="-25000" dirty="0" err="1">
                <a:solidFill>
                  <a:srgbClr val="0070C0"/>
                </a:solidFill>
              </a:rPr>
              <a:t>j</a:t>
            </a:r>
            <a:r>
              <a:rPr lang="en-CA" i="1" dirty="0">
                <a:solidFill>
                  <a:srgbClr val="0070C0"/>
                </a:solidFill>
              </a:rPr>
              <a:t> et p(</a:t>
            </a:r>
            <a:r>
              <a:rPr lang="en-CA" i="1" dirty="0" err="1">
                <a:solidFill>
                  <a:srgbClr val="0070C0"/>
                </a:solidFill>
              </a:rPr>
              <a:t>i,j</a:t>
            </a:r>
            <a:r>
              <a:rPr lang="en-CA" i="1" dirty="0">
                <a:solidFill>
                  <a:srgbClr val="0070C0"/>
                </a:solidFill>
              </a:rPr>
              <a:t>) =r </a:t>
            </a:r>
            <a:r>
              <a:rPr lang="en-CA" i="1" dirty="0" err="1">
                <a:solidFill>
                  <a:srgbClr val="0070C0"/>
                </a:solidFill>
              </a:rPr>
              <a:t>sinon</a:t>
            </a:r>
            <a:r>
              <a:rPr lang="en-CA" i="1" dirty="0">
                <a:solidFill>
                  <a:srgbClr val="0070C0"/>
                </a:solidFill>
              </a:rPr>
              <a:t>.</a:t>
            </a:r>
          </a:p>
          <a:p>
            <a:endParaRPr lang="en-CA" i="1" dirty="0">
              <a:solidFill>
                <a:srgbClr val="0070C0"/>
              </a:solidFill>
            </a:endParaRPr>
          </a:p>
        </p:txBody>
      </p:sp>
    </p:spTree>
    <p:extLst>
      <p:ext uri="{BB962C8B-B14F-4D97-AF65-F5344CB8AC3E}">
        <p14:creationId xmlns:p14="http://schemas.microsoft.com/office/powerpoint/2010/main" val="23323880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CA" dirty="0" err="1"/>
              <a:t>Exemple</a:t>
            </a:r>
            <a:r>
              <a:rPr lang="en-CA" dirty="0"/>
              <a:t> 1</a:t>
            </a:r>
            <a:endParaRPr lang="fr-CA" dirty="0"/>
          </a:p>
        </p:txBody>
      </p:sp>
      <p:sp>
        <p:nvSpPr>
          <p:cNvPr id="3" name="Espace réservé du contenu 2"/>
          <p:cNvSpPr>
            <a:spLocks noGrp="1"/>
          </p:cNvSpPr>
          <p:nvPr>
            <p:ph idx="1"/>
          </p:nvPr>
        </p:nvSpPr>
        <p:spPr/>
        <p:txBody>
          <a:bodyPr/>
          <a:lstStyle/>
          <a:p>
            <a:r>
              <a:rPr lang="fr-CA" dirty="0"/>
              <a:t>Un alignement de séquences réalisé par </a:t>
            </a:r>
            <a:r>
              <a:rPr lang="fr-CA" dirty="0" err="1">
                <a:hlinkClick r:id="rId2" tooltip="ClustalW (page inexistante)"/>
              </a:rPr>
              <a:t>ClustalW</a:t>
            </a:r>
            <a:r>
              <a:rPr lang="fr-CA" dirty="0"/>
              <a:t> entre deux protéines humaines.</a:t>
            </a:r>
          </a:p>
        </p:txBody>
      </p:sp>
      <p:pic>
        <p:nvPicPr>
          <p:cNvPr id="1026" name="Picture 2" descr="C:\Users\Nadia\Documents\Enseignement\IFT3295\exemple-alignement.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7544" y="3030143"/>
            <a:ext cx="8435740" cy="1584176"/>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2843808" y="4941168"/>
            <a:ext cx="6059476" cy="369332"/>
          </a:xfrm>
          <a:prstGeom prst="rect">
            <a:avLst/>
          </a:prstGeom>
        </p:spPr>
        <p:txBody>
          <a:bodyPr wrap="square">
            <a:spAutoFit/>
          </a:bodyPr>
          <a:lstStyle/>
          <a:p>
            <a:r>
              <a:rPr lang="fr-CA" dirty="0"/>
              <a:t>http://fr.wikipedia.org/wiki/Alignement_de_s%C3%A9quences</a:t>
            </a:r>
          </a:p>
        </p:txBody>
      </p:sp>
    </p:spTree>
    <p:extLst>
      <p:ext uri="{BB962C8B-B14F-4D97-AF65-F5344CB8AC3E}">
        <p14:creationId xmlns:p14="http://schemas.microsoft.com/office/powerpoint/2010/main" val="115756510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en-CA" dirty="0"/>
              <a:t>Distance </a:t>
            </a:r>
            <a:r>
              <a:rPr lang="en-CA" dirty="0" err="1"/>
              <a:t>d’édition</a:t>
            </a:r>
            <a:r>
              <a:rPr lang="en-CA" dirty="0"/>
              <a:t> </a:t>
            </a:r>
            <a:r>
              <a:rPr lang="en-CA" dirty="0" err="1">
                <a:solidFill>
                  <a:srgbClr val="C00000"/>
                </a:solidFill>
              </a:rPr>
              <a:t>généralisée</a:t>
            </a:r>
            <a:endParaRPr lang="fr-CA" dirty="0">
              <a:solidFill>
                <a:srgbClr val="C00000"/>
              </a:solidFill>
            </a:endParaRPr>
          </a:p>
        </p:txBody>
      </p:sp>
      <p:sp>
        <p:nvSpPr>
          <p:cNvPr id="3" name="Espace réservé du contenu 2"/>
          <p:cNvSpPr>
            <a:spLocks noGrp="1"/>
          </p:cNvSpPr>
          <p:nvPr>
            <p:ph idx="1"/>
          </p:nvPr>
        </p:nvSpPr>
        <p:spPr/>
        <p:txBody>
          <a:bodyPr>
            <a:normAutofit fontScale="92500" lnSpcReduction="20000"/>
          </a:bodyPr>
          <a:lstStyle/>
          <a:p>
            <a:r>
              <a:rPr lang="fr-FR" dirty="0"/>
              <a:t>Score </a:t>
            </a:r>
            <a:r>
              <a:rPr lang="fr-FR" dirty="0">
                <a:latin typeface="Symbol" panose="05050102010706020507" pitchFamily="18" charset="2"/>
              </a:rPr>
              <a:t>d</a:t>
            </a:r>
            <a:r>
              <a:rPr lang="fr-FR" dirty="0"/>
              <a:t> qui dépend des caractères. Par exemple, remplacer une purine par une pyrimidine plus coûteux que remplacer une purine par une purine </a:t>
            </a:r>
          </a:p>
          <a:p>
            <a:r>
              <a:rPr lang="fr-FR" dirty="0"/>
              <a:t>Relations de récurrence:</a:t>
            </a:r>
          </a:p>
          <a:p>
            <a:pPr marL="0" indent="0" algn="ctr">
              <a:buNone/>
            </a:pPr>
            <a:r>
              <a:rPr lang="fr-FR" i="1" dirty="0">
                <a:solidFill>
                  <a:srgbClr val="0070C0"/>
                </a:solidFill>
              </a:rPr>
              <a:t>D(i,0) = </a:t>
            </a:r>
            <a:r>
              <a:rPr lang="fr-FR" i="1" dirty="0">
                <a:solidFill>
                  <a:srgbClr val="0070C0"/>
                </a:solidFill>
                <a:latin typeface="Symbol" panose="05050102010706020507" pitchFamily="18" charset="2"/>
              </a:rPr>
              <a:t>S</a:t>
            </a:r>
            <a:r>
              <a:rPr lang="fr-FR" i="1" baseline="-25000" dirty="0">
                <a:solidFill>
                  <a:srgbClr val="0070C0"/>
                </a:solidFill>
              </a:rPr>
              <a:t>1≤k ≤i</a:t>
            </a:r>
            <a:r>
              <a:rPr lang="fr-FR" i="1" dirty="0">
                <a:solidFill>
                  <a:srgbClr val="0070C0"/>
                </a:solidFill>
              </a:rPr>
              <a:t> </a:t>
            </a:r>
            <a:r>
              <a:rPr lang="fr-FR" i="1" dirty="0">
                <a:solidFill>
                  <a:srgbClr val="0070C0"/>
                </a:solidFill>
                <a:latin typeface="Symbol" panose="05050102010706020507" pitchFamily="18" charset="2"/>
              </a:rPr>
              <a:t>d</a:t>
            </a:r>
            <a:r>
              <a:rPr lang="fr-FR" i="1" dirty="0">
                <a:solidFill>
                  <a:srgbClr val="0070C0"/>
                </a:solidFill>
              </a:rPr>
              <a:t>(</a:t>
            </a:r>
            <a:r>
              <a:rPr lang="fr-FR" i="1" dirty="0" err="1">
                <a:solidFill>
                  <a:srgbClr val="0070C0"/>
                </a:solidFill>
              </a:rPr>
              <a:t>v</a:t>
            </a:r>
            <a:r>
              <a:rPr lang="fr-FR" i="1" baseline="-25000" dirty="0" err="1">
                <a:solidFill>
                  <a:srgbClr val="0070C0"/>
                </a:solidFill>
              </a:rPr>
              <a:t>k</a:t>
            </a:r>
            <a:r>
              <a:rPr lang="fr-FR" i="1" baseline="-25000" dirty="0">
                <a:solidFill>
                  <a:srgbClr val="0070C0"/>
                </a:solidFill>
              </a:rPr>
              <a:t> </a:t>
            </a:r>
            <a:r>
              <a:rPr lang="fr-FR" i="1" dirty="0">
                <a:solidFill>
                  <a:srgbClr val="0070C0"/>
                </a:solidFill>
              </a:rPr>
              <a:t>,-); D(0,j) = </a:t>
            </a:r>
            <a:r>
              <a:rPr lang="fr-FR" i="1" dirty="0">
                <a:solidFill>
                  <a:srgbClr val="0070C0"/>
                </a:solidFill>
                <a:latin typeface="Symbol" panose="05050102010706020507" pitchFamily="18" charset="2"/>
              </a:rPr>
              <a:t>S</a:t>
            </a:r>
            <a:r>
              <a:rPr lang="fr-FR" i="1" baseline="-25000" dirty="0">
                <a:solidFill>
                  <a:srgbClr val="0070C0"/>
                </a:solidFill>
              </a:rPr>
              <a:t>1≤k ≤j</a:t>
            </a:r>
            <a:r>
              <a:rPr lang="fr-FR" i="1" dirty="0">
                <a:solidFill>
                  <a:srgbClr val="0070C0"/>
                </a:solidFill>
              </a:rPr>
              <a:t> </a:t>
            </a:r>
            <a:r>
              <a:rPr lang="fr-FR" i="1" dirty="0">
                <a:solidFill>
                  <a:srgbClr val="0070C0"/>
                </a:solidFill>
                <a:latin typeface="Symbol" panose="05050102010706020507" pitchFamily="18" charset="2"/>
              </a:rPr>
              <a:t>d</a:t>
            </a:r>
            <a:r>
              <a:rPr lang="fr-FR" i="1" dirty="0">
                <a:solidFill>
                  <a:srgbClr val="0070C0"/>
                </a:solidFill>
              </a:rPr>
              <a:t>(-,</a:t>
            </a:r>
            <a:r>
              <a:rPr lang="fr-FR" i="1" dirty="0" err="1">
                <a:solidFill>
                  <a:srgbClr val="0070C0"/>
                </a:solidFill>
              </a:rPr>
              <a:t>w</a:t>
            </a:r>
            <a:r>
              <a:rPr lang="fr-FR" i="1" baseline="-25000" dirty="0" err="1">
                <a:solidFill>
                  <a:srgbClr val="0070C0"/>
                </a:solidFill>
              </a:rPr>
              <a:t>k</a:t>
            </a:r>
            <a:r>
              <a:rPr lang="fr-FR" i="1" dirty="0">
                <a:solidFill>
                  <a:srgbClr val="0070C0"/>
                </a:solidFill>
              </a:rPr>
              <a:t>)</a:t>
            </a:r>
          </a:p>
          <a:p>
            <a:pPr marL="0" indent="0" algn="ctr">
              <a:buNone/>
            </a:pPr>
            <a:r>
              <a:rPr lang="fr-FR" i="1" dirty="0">
                <a:solidFill>
                  <a:srgbClr val="0070C0"/>
                </a:solidFill>
              </a:rPr>
              <a:t>D(</a:t>
            </a:r>
            <a:r>
              <a:rPr lang="fr-FR" i="1" dirty="0" err="1">
                <a:solidFill>
                  <a:srgbClr val="0070C0"/>
                </a:solidFill>
              </a:rPr>
              <a:t>i,j</a:t>
            </a:r>
            <a:r>
              <a:rPr lang="fr-FR" i="1" dirty="0">
                <a:solidFill>
                  <a:srgbClr val="0070C0"/>
                </a:solidFill>
              </a:rPr>
              <a:t>) = min [D(i,j-1)+</a:t>
            </a:r>
            <a:r>
              <a:rPr lang="fr-FR" i="1" dirty="0">
                <a:solidFill>
                  <a:srgbClr val="0070C0"/>
                </a:solidFill>
                <a:latin typeface="Symbol" panose="05050102010706020507" pitchFamily="18" charset="2"/>
              </a:rPr>
              <a:t> d</a:t>
            </a:r>
            <a:r>
              <a:rPr lang="fr-FR" i="1" dirty="0">
                <a:solidFill>
                  <a:srgbClr val="0070C0"/>
                </a:solidFill>
              </a:rPr>
              <a:t>(-,</a:t>
            </a:r>
            <a:r>
              <a:rPr lang="fr-FR" i="1" dirty="0" err="1">
                <a:solidFill>
                  <a:srgbClr val="0070C0"/>
                </a:solidFill>
              </a:rPr>
              <a:t>w</a:t>
            </a:r>
            <a:r>
              <a:rPr lang="fr-FR" i="1" baseline="-25000" dirty="0" err="1">
                <a:solidFill>
                  <a:srgbClr val="0070C0"/>
                </a:solidFill>
              </a:rPr>
              <a:t>j</a:t>
            </a:r>
            <a:r>
              <a:rPr lang="fr-FR" i="1" dirty="0">
                <a:solidFill>
                  <a:srgbClr val="0070C0"/>
                </a:solidFill>
              </a:rPr>
              <a:t>), D(i-1,j)+</a:t>
            </a:r>
            <a:r>
              <a:rPr lang="fr-FR" i="1" dirty="0">
                <a:solidFill>
                  <a:srgbClr val="0070C0"/>
                </a:solidFill>
                <a:latin typeface="Symbol" panose="05050102010706020507" pitchFamily="18" charset="2"/>
              </a:rPr>
              <a:t>d</a:t>
            </a:r>
            <a:r>
              <a:rPr lang="fr-FR" i="1" dirty="0">
                <a:solidFill>
                  <a:srgbClr val="0070C0"/>
                </a:solidFill>
              </a:rPr>
              <a:t>(v</a:t>
            </a:r>
            <a:r>
              <a:rPr lang="fr-FR" i="1" baseline="-25000" dirty="0">
                <a:solidFill>
                  <a:srgbClr val="0070C0"/>
                </a:solidFill>
              </a:rPr>
              <a:t>i </a:t>
            </a:r>
            <a:r>
              <a:rPr lang="fr-FR" i="1" dirty="0">
                <a:solidFill>
                  <a:srgbClr val="0070C0"/>
                </a:solidFill>
              </a:rPr>
              <a:t>,-),</a:t>
            </a:r>
          </a:p>
          <a:p>
            <a:pPr marL="0" indent="0" algn="ctr">
              <a:buNone/>
            </a:pPr>
            <a:r>
              <a:rPr lang="fr-FR" i="1" dirty="0">
                <a:solidFill>
                  <a:srgbClr val="0070C0"/>
                </a:solidFill>
              </a:rPr>
              <a:t>D(i-1,j-1)+</a:t>
            </a:r>
            <a:r>
              <a:rPr lang="fr-FR" i="1" dirty="0">
                <a:solidFill>
                  <a:srgbClr val="0070C0"/>
                </a:solidFill>
                <a:latin typeface="Symbol" panose="05050102010706020507" pitchFamily="18" charset="2"/>
              </a:rPr>
              <a:t> d</a:t>
            </a:r>
            <a:r>
              <a:rPr lang="fr-FR" i="1" dirty="0">
                <a:solidFill>
                  <a:srgbClr val="0070C0"/>
                </a:solidFill>
              </a:rPr>
              <a:t>(v</a:t>
            </a:r>
            <a:r>
              <a:rPr lang="fr-FR" i="1" baseline="-25000" dirty="0">
                <a:solidFill>
                  <a:srgbClr val="0070C0"/>
                </a:solidFill>
              </a:rPr>
              <a:t>i </a:t>
            </a:r>
            <a:r>
              <a:rPr lang="fr-FR" i="1" dirty="0">
                <a:solidFill>
                  <a:srgbClr val="0070C0"/>
                </a:solidFill>
              </a:rPr>
              <a:t>,</a:t>
            </a:r>
            <a:r>
              <a:rPr lang="fr-FR" i="1" dirty="0" err="1">
                <a:solidFill>
                  <a:srgbClr val="0070C0"/>
                </a:solidFill>
              </a:rPr>
              <a:t>w</a:t>
            </a:r>
            <a:r>
              <a:rPr lang="fr-FR" i="1" baseline="-25000" dirty="0" err="1">
                <a:solidFill>
                  <a:srgbClr val="0070C0"/>
                </a:solidFill>
              </a:rPr>
              <a:t>j</a:t>
            </a:r>
            <a:r>
              <a:rPr lang="fr-FR" i="1" dirty="0">
                <a:solidFill>
                  <a:srgbClr val="0070C0"/>
                </a:solidFill>
              </a:rPr>
              <a:t>)]</a:t>
            </a:r>
          </a:p>
          <a:p>
            <a:r>
              <a:rPr lang="fr-FR" i="1" dirty="0">
                <a:solidFill>
                  <a:srgbClr val="C00000"/>
                </a:solidFill>
              </a:rPr>
              <a:t>Si </a:t>
            </a:r>
            <a:r>
              <a:rPr lang="fr-FR" i="1" dirty="0">
                <a:solidFill>
                  <a:srgbClr val="C00000"/>
                </a:solidFill>
                <a:latin typeface="Symbol" panose="05050102010706020507" pitchFamily="18" charset="2"/>
              </a:rPr>
              <a:t>d</a:t>
            </a:r>
            <a:r>
              <a:rPr lang="fr-FR" i="1" dirty="0">
                <a:solidFill>
                  <a:srgbClr val="C00000"/>
                </a:solidFill>
              </a:rPr>
              <a:t> est une distance, alors D est une distance </a:t>
            </a:r>
            <a:r>
              <a:rPr lang="fr-FR" sz="3000" i="1" dirty="0"/>
              <a:t>(séparation, symétrie et inégalité triangulaire)</a:t>
            </a:r>
          </a:p>
        </p:txBody>
      </p:sp>
    </p:spTree>
    <p:extLst>
      <p:ext uri="{BB962C8B-B14F-4D97-AF65-F5344CB8AC3E}">
        <p14:creationId xmlns:p14="http://schemas.microsoft.com/office/powerpoint/2010/main" val="661757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CA" dirty="0" err="1">
                <a:solidFill>
                  <a:srgbClr val="C00000"/>
                </a:solidFill>
              </a:rPr>
              <a:t>Similarité</a:t>
            </a:r>
            <a:r>
              <a:rPr lang="en-CA" dirty="0"/>
              <a:t> entre </a:t>
            </a:r>
            <a:r>
              <a:rPr lang="en-CA" dirty="0" err="1"/>
              <a:t>deux</a:t>
            </a:r>
            <a:r>
              <a:rPr lang="en-CA" dirty="0"/>
              <a:t> </a:t>
            </a:r>
            <a:r>
              <a:rPr lang="en-CA" dirty="0" err="1"/>
              <a:t>séquences</a:t>
            </a:r>
            <a:endParaRPr lang="fr-CA" dirty="0"/>
          </a:p>
        </p:txBody>
      </p:sp>
      <p:sp>
        <p:nvSpPr>
          <p:cNvPr id="3" name="Espace réservé du contenu 2"/>
          <p:cNvSpPr>
            <a:spLocks noGrp="1"/>
          </p:cNvSpPr>
          <p:nvPr>
            <p:ph idx="1"/>
          </p:nvPr>
        </p:nvSpPr>
        <p:spPr/>
        <p:txBody>
          <a:bodyPr>
            <a:normAutofit fontScale="92500" lnSpcReduction="20000"/>
          </a:bodyPr>
          <a:lstStyle/>
          <a:p>
            <a:r>
              <a:rPr lang="fr-FR" dirty="0"/>
              <a:t>Plutôt que de mesurer la différence entre deux séquences, mesurer leur </a:t>
            </a:r>
            <a:r>
              <a:rPr lang="fr-FR" dirty="0">
                <a:solidFill>
                  <a:srgbClr val="C00000"/>
                </a:solidFill>
              </a:rPr>
              <a:t>degré de similarité</a:t>
            </a:r>
          </a:p>
          <a:p>
            <a:r>
              <a:rPr lang="fr-FR" i="1" dirty="0"/>
              <a:t>P(</a:t>
            </a:r>
            <a:r>
              <a:rPr lang="fr-FR" i="1" dirty="0" err="1"/>
              <a:t>a,b</a:t>
            </a:r>
            <a:r>
              <a:rPr lang="fr-FR" i="1" dirty="0"/>
              <a:t>)</a:t>
            </a:r>
            <a:r>
              <a:rPr lang="fr-FR" dirty="0"/>
              <a:t>: score de l’appariement </a:t>
            </a:r>
            <a:r>
              <a:rPr lang="fr-FR" i="1" dirty="0"/>
              <a:t>(</a:t>
            </a:r>
            <a:r>
              <a:rPr lang="fr-FR" i="1" dirty="0" err="1"/>
              <a:t>a,b</a:t>
            </a:r>
            <a:r>
              <a:rPr lang="fr-FR" i="1" dirty="0"/>
              <a:t>): </a:t>
            </a:r>
            <a:r>
              <a:rPr lang="fr-FR" dirty="0"/>
              <a:t>Positif si </a:t>
            </a:r>
            <a:r>
              <a:rPr lang="fr-FR" i="1" dirty="0"/>
              <a:t>a=b </a:t>
            </a:r>
            <a:r>
              <a:rPr lang="fr-FR" dirty="0"/>
              <a:t>et </a:t>
            </a:r>
            <a:r>
              <a:rPr lang="fr-FR" i="1" dirty="0"/>
              <a:t>≤0</a:t>
            </a:r>
            <a:r>
              <a:rPr lang="fr-FR" dirty="0"/>
              <a:t> sinon. </a:t>
            </a:r>
            <a:r>
              <a:rPr lang="fr-FR" i="1" dirty="0"/>
              <a:t>V(</a:t>
            </a:r>
            <a:r>
              <a:rPr lang="fr-FR" i="1" dirty="0" err="1"/>
              <a:t>i,j</a:t>
            </a:r>
            <a:r>
              <a:rPr lang="fr-FR" i="1" dirty="0"/>
              <a:t>)</a:t>
            </a:r>
            <a:r>
              <a:rPr lang="fr-FR" dirty="0"/>
              <a:t>: valeur de l’alignement optimal de </a:t>
            </a:r>
            <a:r>
              <a:rPr lang="fr-FR" i="1" dirty="0"/>
              <a:t>v[1,i]</a:t>
            </a:r>
            <a:r>
              <a:rPr lang="fr-FR" dirty="0"/>
              <a:t> et </a:t>
            </a:r>
            <a:r>
              <a:rPr lang="fr-FR" i="1" dirty="0"/>
              <a:t>w[1,j]</a:t>
            </a:r>
          </a:p>
          <a:p>
            <a:r>
              <a:rPr lang="fr-FR" dirty="0"/>
              <a:t>Relations de récurrence:</a:t>
            </a:r>
          </a:p>
          <a:p>
            <a:pPr marL="0" indent="0" algn="ctr">
              <a:buNone/>
            </a:pPr>
            <a:r>
              <a:rPr lang="fr-FR" i="1" dirty="0">
                <a:solidFill>
                  <a:srgbClr val="0070C0"/>
                </a:solidFill>
              </a:rPr>
              <a:t>V(i,0) = </a:t>
            </a:r>
            <a:r>
              <a:rPr lang="fr-FR" i="1" dirty="0">
                <a:solidFill>
                  <a:srgbClr val="0070C0"/>
                </a:solidFill>
                <a:latin typeface="Symbol" panose="05050102010706020507" pitchFamily="18" charset="2"/>
              </a:rPr>
              <a:t>S</a:t>
            </a:r>
            <a:r>
              <a:rPr lang="fr-FR" i="1" baseline="-25000" dirty="0">
                <a:solidFill>
                  <a:srgbClr val="0070C0"/>
                </a:solidFill>
              </a:rPr>
              <a:t>1≤k ≤i</a:t>
            </a:r>
            <a:r>
              <a:rPr lang="fr-FR" i="1" dirty="0">
                <a:solidFill>
                  <a:srgbClr val="0070C0"/>
                </a:solidFill>
              </a:rPr>
              <a:t> P(</a:t>
            </a:r>
            <a:r>
              <a:rPr lang="fr-FR" i="1" dirty="0" err="1">
                <a:solidFill>
                  <a:srgbClr val="0070C0"/>
                </a:solidFill>
              </a:rPr>
              <a:t>v</a:t>
            </a:r>
            <a:r>
              <a:rPr lang="fr-FR" i="1" baseline="-25000" dirty="0" err="1">
                <a:solidFill>
                  <a:srgbClr val="0070C0"/>
                </a:solidFill>
              </a:rPr>
              <a:t>k</a:t>
            </a:r>
            <a:r>
              <a:rPr lang="fr-FR" i="1" baseline="-25000" dirty="0">
                <a:solidFill>
                  <a:srgbClr val="0070C0"/>
                </a:solidFill>
              </a:rPr>
              <a:t> </a:t>
            </a:r>
            <a:r>
              <a:rPr lang="fr-FR" i="1" dirty="0">
                <a:solidFill>
                  <a:srgbClr val="0070C0"/>
                </a:solidFill>
              </a:rPr>
              <a:t>,-); V(0,j) = </a:t>
            </a:r>
            <a:r>
              <a:rPr lang="fr-FR" i="1" dirty="0">
                <a:solidFill>
                  <a:srgbClr val="0070C0"/>
                </a:solidFill>
                <a:latin typeface="Symbol" panose="05050102010706020507" pitchFamily="18" charset="2"/>
              </a:rPr>
              <a:t>S</a:t>
            </a:r>
            <a:r>
              <a:rPr lang="fr-FR" i="1" baseline="-25000" dirty="0">
                <a:solidFill>
                  <a:srgbClr val="0070C0"/>
                </a:solidFill>
              </a:rPr>
              <a:t>1≤k ≤j</a:t>
            </a:r>
            <a:r>
              <a:rPr lang="fr-FR" i="1" dirty="0">
                <a:solidFill>
                  <a:srgbClr val="0070C0"/>
                </a:solidFill>
              </a:rPr>
              <a:t> P(-,</a:t>
            </a:r>
            <a:r>
              <a:rPr lang="fr-FR" i="1" dirty="0" err="1">
                <a:solidFill>
                  <a:srgbClr val="0070C0"/>
                </a:solidFill>
              </a:rPr>
              <a:t>w</a:t>
            </a:r>
            <a:r>
              <a:rPr lang="fr-FR" i="1" baseline="-25000" dirty="0" err="1">
                <a:solidFill>
                  <a:srgbClr val="0070C0"/>
                </a:solidFill>
              </a:rPr>
              <a:t>k</a:t>
            </a:r>
            <a:r>
              <a:rPr lang="fr-FR" i="1" dirty="0">
                <a:solidFill>
                  <a:srgbClr val="0070C0"/>
                </a:solidFill>
              </a:rPr>
              <a:t>)</a:t>
            </a:r>
          </a:p>
          <a:p>
            <a:pPr marL="0" indent="0" algn="ctr">
              <a:buNone/>
            </a:pPr>
            <a:r>
              <a:rPr lang="fr-FR" i="1" dirty="0">
                <a:solidFill>
                  <a:srgbClr val="0070C0"/>
                </a:solidFill>
              </a:rPr>
              <a:t>V(</a:t>
            </a:r>
            <a:r>
              <a:rPr lang="fr-FR" i="1" dirty="0" err="1">
                <a:solidFill>
                  <a:srgbClr val="0070C0"/>
                </a:solidFill>
              </a:rPr>
              <a:t>i,j</a:t>
            </a:r>
            <a:r>
              <a:rPr lang="fr-FR" i="1" dirty="0">
                <a:solidFill>
                  <a:srgbClr val="0070C0"/>
                </a:solidFill>
              </a:rPr>
              <a:t>) = </a:t>
            </a:r>
            <a:r>
              <a:rPr lang="fr-FR" i="1" dirty="0">
                <a:solidFill>
                  <a:srgbClr val="C00000"/>
                </a:solidFill>
              </a:rPr>
              <a:t>max</a:t>
            </a:r>
            <a:r>
              <a:rPr lang="fr-FR" i="1" dirty="0">
                <a:solidFill>
                  <a:srgbClr val="0070C0"/>
                </a:solidFill>
              </a:rPr>
              <a:t> [V(i,j-1)+</a:t>
            </a:r>
            <a:r>
              <a:rPr lang="fr-FR" i="1" dirty="0">
                <a:solidFill>
                  <a:srgbClr val="0070C0"/>
                </a:solidFill>
                <a:latin typeface="Symbol" panose="05050102010706020507" pitchFamily="18" charset="2"/>
              </a:rPr>
              <a:t> </a:t>
            </a:r>
            <a:r>
              <a:rPr lang="fr-FR" i="1" dirty="0">
                <a:solidFill>
                  <a:srgbClr val="0070C0"/>
                </a:solidFill>
              </a:rPr>
              <a:t>P(-,</a:t>
            </a:r>
            <a:r>
              <a:rPr lang="fr-FR" i="1" dirty="0" err="1">
                <a:solidFill>
                  <a:srgbClr val="0070C0"/>
                </a:solidFill>
              </a:rPr>
              <a:t>w</a:t>
            </a:r>
            <a:r>
              <a:rPr lang="fr-FR" i="1" baseline="-25000" dirty="0" err="1">
                <a:solidFill>
                  <a:srgbClr val="0070C0"/>
                </a:solidFill>
              </a:rPr>
              <a:t>j</a:t>
            </a:r>
            <a:r>
              <a:rPr lang="fr-FR" i="1" dirty="0">
                <a:solidFill>
                  <a:srgbClr val="0070C0"/>
                </a:solidFill>
              </a:rPr>
              <a:t>), V(i-1,j)+P(v</a:t>
            </a:r>
            <a:r>
              <a:rPr lang="fr-FR" i="1" baseline="-25000" dirty="0">
                <a:solidFill>
                  <a:srgbClr val="0070C0"/>
                </a:solidFill>
              </a:rPr>
              <a:t>i</a:t>
            </a:r>
            <a:r>
              <a:rPr lang="fr-FR" i="1" dirty="0">
                <a:solidFill>
                  <a:srgbClr val="0070C0"/>
                </a:solidFill>
              </a:rPr>
              <a:t> ,-),</a:t>
            </a:r>
          </a:p>
          <a:p>
            <a:pPr marL="0" indent="0" algn="ctr">
              <a:buNone/>
            </a:pPr>
            <a:r>
              <a:rPr lang="fr-FR" i="1" dirty="0">
                <a:solidFill>
                  <a:srgbClr val="0070C0"/>
                </a:solidFill>
              </a:rPr>
              <a:t>V(i-1,j-1)+</a:t>
            </a:r>
            <a:r>
              <a:rPr lang="fr-FR" i="1" dirty="0">
                <a:solidFill>
                  <a:srgbClr val="0070C0"/>
                </a:solidFill>
                <a:latin typeface="Symbol" panose="05050102010706020507" pitchFamily="18" charset="2"/>
              </a:rPr>
              <a:t> </a:t>
            </a:r>
            <a:r>
              <a:rPr lang="fr-FR" i="1" dirty="0">
                <a:solidFill>
                  <a:srgbClr val="0070C0"/>
                </a:solidFill>
              </a:rPr>
              <a:t>P(v</a:t>
            </a:r>
            <a:r>
              <a:rPr lang="fr-FR" i="1" baseline="-25000" dirty="0">
                <a:solidFill>
                  <a:srgbClr val="0070C0"/>
                </a:solidFill>
              </a:rPr>
              <a:t>i </a:t>
            </a:r>
            <a:r>
              <a:rPr lang="fr-FR" i="1" dirty="0">
                <a:solidFill>
                  <a:srgbClr val="0070C0"/>
                </a:solidFill>
              </a:rPr>
              <a:t>,</a:t>
            </a:r>
            <a:r>
              <a:rPr lang="fr-FR" i="1" dirty="0" err="1">
                <a:solidFill>
                  <a:srgbClr val="0070C0"/>
                </a:solidFill>
              </a:rPr>
              <a:t>w</a:t>
            </a:r>
            <a:r>
              <a:rPr lang="fr-FR" i="1" baseline="-25000" dirty="0" err="1">
                <a:solidFill>
                  <a:srgbClr val="0070C0"/>
                </a:solidFill>
              </a:rPr>
              <a:t>j</a:t>
            </a:r>
            <a:r>
              <a:rPr lang="fr-FR" i="1" dirty="0">
                <a:solidFill>
                  <a:srgbClr val="0070C0"/>
                </a:solidFill>
              </a:rPr>
              <a:t>)]</a:t>
            </a:r>
          </a:p>
          <a:p>
            <a:pPr algn="ctr"/>
            <a:r>
              <a:rPr lang="fr-FR" i="1" dirty="0"/>
              <a:t>Ça s’appelle: Algorithme de </a:t>
            </a:r>
            <a:r>
              <a:rPr lang="fr-FR" i="1" dirty="0" err="1">
                <a:solidFill>
                  <a:srgbClr val="C00000"/>
                </a:solidFill>
              </a:rPr>
              <a:t>Needleman-Wunch</a:t>
            </a:r>
            <a:r>
              <a:rPr lang="fr-FR" i="1" dirty="0">
                <a:solidFill>
                  <a:srgbClr val="C00000"/>
                </a:solidFill>
              </a:rPr>
              <a:t>.</a:t>
            </a:r>
          </a:p>
        </p:txBody>
      </p:sp>
    </p:spTree>
    <p:extLst>
      <p:ext uri="{BB962C8B-B14F-4D97-AF65-F5344CB8AC3E}">
        <p14:creationId xmlns:p14="http://schemas.microsoft.com/office/powerpoint/2010/main" val="299841103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altLang="fr-FR" dirty="0"/>
              <a:t>Score simple</a:t>
            </a:r>
          </a:p>
        </p:txBody>
      </p:sp>
      <p:sp>
        <p:nvSpPr>
          <p:cNvPr id="7171" name="Rectangle 3"/>
          <p:cNvSpPr>
            <a:spLocks noGrp="1" noChangeArrowheads="1"/>
          </p:cNvSpPr>
          <p:nvPr>
            <p:ph type="body" idx="1"/>
          </p:nvPr>
        </p:nvSpPr>
        <p:spPr>
          <a:xfrm>
            <a:off x="323528" y="1291980"/>
            <a:ext cx="8373616" cy="5377380"/>
          </a:xfrm>
        </p:spPr>
        <p:txBody>
          <a:bodyPr/>
          <a:lstStyle/>
          <a:p>
            <a:r>
              <a:rPr lang="fr-FR" altLang="fr-FR" dirty="0"/>
              <a:t>Lorsque </a:t>
            </a:r>
            <a:r>
              <a:rPr lang="fr-FR" altLang="fr-FR" dirty="0" err="1"/>
              <a:t>mismatches</a:t>
            </a:r>
            <a:r>
              <a:rPr lang="fr-FR" altLang="fr-FR" dirty="0"/>
              <a:t> pénalisés par </a:t>
            </a:r>
            <a:r>
              <a:rPr lang="fr-FR" altLang="fr-FR" i="1" dirty="0"/>
              <a:t>–μ</a:t>
            </a:r>
            <a:r>
              <a:rPr lang="fr-FR" altLang="fr-FR" dirty="0"/>
              <a:t>, </a:t>
            </a:r>
            <a:r>
              <a:rPr lang="fr-FR" altLang="fr-FR" dirty="0" err="1"/>
              <a:t>indels</a:t>
            </a:r>
            <a:r>
              <a:rPr lang="fr-FR" altLang="fr-FR" dirty="0"/>
              <a:t> </a:t>
            </a:r>
            <a:r>
              <a:rPr lang="fr-FR" altLang="fr-FR"/>
              <a:t>pénalisés par </a:t>
            </a:r>
            <a:r>
              <a:rPr lang="fr-FR" altLang="fr-FR" i="1" dirty="0"/>
              <a:t>–σ</a:t>
            </a:r>
            <a:r>
              <a:rPr lang="fr-FR" altLang="fr-FR" dirty="0"/>
              <a:t>, et matches gratifiés d’un </a:t>
            </a:r>
            <a:r>
              <a:rPr lang="fr-FR" altLang="fr-FR" i="1" dirty="0"/>
              <a:t>+Ɛ</a:t>
            </a:r>
            <a:r>
              <a:rPr lang="fr-FR" altLang="fr-FR" dirty="0"/>
              <a:t>, le score d’un alignement est:</a:t>
            </a:r>
            <a:endParaRPr lang="en-US" altLang="fr-FR" dirty="0"/>
          </a:p>
          <a:p>
            <a:pPr>
              <a:buNone/>
            </a:pPr>
            <a:r>
              <a:rPr lang="en-US" altLang="fr-FR" dirty="0"/>
              <a:t>    </a:t>
            </a:r>
            <a:r>
              <a:rPr lang="fr-FR" altLang="fr-FR" i="1" dirty="0"/>
              <a:t>Ɛ</a:t>
            </a:r>
            <a:r>
              <a:rPr lang="fr-FR" altLang="fr-FR" i="1" dirty="0">
                <a:latin typeface="Symbol" panose="05050102010706020507" pitchFamily="18" charset="2"/>
              </a:rPr>
              <a:t>(</a:t>
            </a:r>
            <a:r>
              <a:rPr lang="en-US" altLang="fr-FR" i="1" dirty="0"/>
              <a:t>#matches) – </a:t>
            </a:r>
            <a:r>
              <a:rPr lang="el-GR" altLang="fr-FR" i="1" dirty="0"/>
              <a:t>μ</a:t>
            </a:r>
            <a:r>
              <a:rPr lang="en-US" altLang="fr-FR" dirty="0"/>
              <a:t>(</a:t>
            </a:r>
            <a:r>
              <a:rPr lang="en-US" altLang="fr-FR" i="1" dirty="0"/>
              <a:t>#mismatches) – </a:t>
            </a:r>
            <a:r>
              <a:rPr lang="el-GR" altLang="fr-FR" dirty="0"/>
              <a:t>σ</a:t>
            </a:r>
            <a:r>
              <a:rPr lang="en-US" altLang="fr-FR" dirty="0"/>
              <a:t> (</a:t>
            </a:r>
            <a:r>
              <a:rPr lang="en-US" altLang="fr-FR" i="1" dirty="0"/>
              <a:t>#</a:t>
            </a:r>
            <a:r>
              <a:rPr lang="en-US" altLang="fr-FR" i="1" dirty="0" err="1"/>
              <a:t>indels</a:t>
            </a:r>
            <a:r>
              <a:rPr lang="en-US" altLang="fr-FR" i="1" dirty="0"/>
              <a:t>)</a:t>
            </a:r>
          </a:p>
          <a:p>
            <a:r>
              <a:rPr lang="en-US" altLang="fr-FR" b="1" u="sng" dirty="0" err="1"/>
              <a:t>Exemple</a:t>
            </a:r>
            <a:r>
              <a:rPr lang="en-US" altLang="fr-FR" i="1" dirty="0"/>
              <a:t>:</a:t>
            </a:r>
            <a:r>
              <a:rPr lang="fr-FR" altLang="fr-FR" i="1" dirty="0"/>
              <a:t> Ɛ =2; μ = </a:t>
            </a:r>
            <a:r>
              <a:rPr lang="el-GR" altLang="fr-FR" dirty="0"/>
              <a:t>σ </a:t>
            </a:r>
            <a:r>
              <a:rPr lang="en-CA" altLang="fr-FR" dirty="0"/>
              <a:t>= </a:t>
            </a:r>
            <a:r>
              <a:rPr lang="fr-FR" altLang="fr-FR" i="1" dirty="0"/>
              <a:t>1; </a:t>
            </a:r>
            <a:endParaRPr lang="en-US" altLang="fr-FR" dirty="0"/>
          </a:p>
          <a:p>
            <a:pPr marL="0" indent="0" eaLnBrk="1" hangingPunct="1">
              <a:buNone/>
            </a:pPr>
            <a:endParaRPr lang="en-US" altLang="fr-FR" dirty="0"/>
          </a:p>
        </p:txBody>
      </p:sp>
      <p:grpSp>
        <p:nvGrpSpPr>
          <p:cNvPr id="2" name="Groupe 1"/>
          <p:cNvGrpSpPr/>
          <p:nvPr/>
        </p:nvGrpSpPr>
        <p:grpSpPr>
          <a:xfrm>
            <a:off x="1648644" y="4193447"/>
            <a:ext cx="5791200" cy="1099515"/>
            <a:chOff x="1676400" y="4249917"/>
            <a:chExt cx="5791200" cy="1099515"/>
          </a:xfrm>
        </p:grpSpPr>
        <p:sp>
          <p:nvSpPr>
            <p:cNvPr id="4" name="Rectangle 16"/>
            <p:cNvSpPr>
              <a:spLocks noChangeArrowheads="1"/>
            </p:cNvSpPr>
            <p:nvPr/>
          </p:nvSpPr>
          <p:spPr bwMode="auto">
            <a:xfrm>
              <a:off x="6926484" y="4251325"/>
              <a:ext cx="533400" cy="533400"/>
            </a:xfrm>
            <a:prstGeom prst="rect">
              <a:avLst/>
            </a:prstGeom>
            <a:solidFill>
              <a:srgbClr val="FFC000"/>
            </a:solidFill>
            <a:ln w="9525">
              <a:solidFill>
                <a:schemeClr val="tx1"/>
              </a:solidFill>
              <a:miter lim="800000"/>
              <a:headEnd/>
              <a:tailEnd/>
            </a:ln>
            <a:effectLst/>
          </p:spPr>
          <p:txBody>
            <a:bodyPr wrap="none" anchor="ct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endParaRPr lang="fr-CA" altLang="fr-FR"/>
            </a:p>
          </p:txBody>
        </p:sp>
        <p:sp>
          <p:nvSpPr>
            <p:cNvPr id="5" name="Rectangle 16"/>
            <p:cNvSpPr>
              <a:spLocks noChangeArrowheads="1"/>
            </p:cNvSpPr>
            <p:nvPr/>
          </p:nvSpPr>
          <p:spPr bwMode="auto">
            <a:xfrm>
              <a:off x="6934200" y="4772669"/>
              <a:ext cx="533400" cy="533400"/>
            </a:xfrm>
            <a:prstGeom prst="rect">
              <a:avLst/>
            </a:prstGeom>
            <a:solidFill>
              <a:srgbClr val="FFC000"/>
            </a:solidFill>
            <a:ln w="9525">
              <a:solidFill>
                <a:schemeClr val="tx1"/>
              </a:solidFill>
              <a:miter lim="800000"/>
              <a:headEnd/>
              <a:tailEnd/>
            </a:ln>
            <a:effectLst/>
          </p:spPr>
          <p:txBody>
            <a:bodyPr wrap="none" anchor="ct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endParaRPr lang="fr-CA" altLang="fr-FR"/>
            </a:p>
          </p:txBody>
        </p:sp>
        <p:sp>
          <p:nvSpPr>
            <p:cNvPr id="6" name="Rectangle 16"/>
            <p:cNvSpPr>
              <a:spLocks noChangeArrowheads="1"/>
            </p:cNvSpPr>
            <p:nvPr/>
          </p:nvSpPr>
          <p:spPr bwMode="auto">
            <a:xfrm>
              <a:off x="6400800" y="4772669"/>
              <a:ext cx="533400" cy="533400"/>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endParaRPr lang="fr-CA" altLang="fr-FR"/>
            </a:p>
          </p:txBody>
        </p:sp>
        <p:sp>
          <p:nvSpPr>
            <p:cNvPr id="7" name="Rectangle 16"/>
            <p:cNvSpPr>
              <a:spLocks noChangeArrowheads="1"/>
            </p:cNvSpPr>
            <p:nvPr/>
          </p:nvSpPr>
          <p:spPr bwMode="auto">
            <a:xfrm>
              <a:off x="6393084" y="4251325"/>
              <a:ext cx="533400" cy="533400"/>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endParaRPr lang="fr-CA" altLang="fr-FR"/>
            </a:p>
          </p:txBody>
        </p:sp>
        <p:sp>
          <p:nvSpPr>
            <p:cNvPr id="8" name="Rectangle 16"/>
            <p:cNvSpPr>
              <a:spLocks noChangeArrowheads="1"/>
            </p:cNvSpPr>
            <p:nvPr/>
          </p:nvSpPr>
          <p:spPr bwMode="auto">
            <a:xfrm>
              <a:off x="5334000" y="4251325"/>
              <a:ext cx="533400" cy="533400"/>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endParaRPr lang="fr-CA" altLang="fr-FR"/>
            </a:p>
          </p:txBody>
        </p:sp>
        <p:sp>
          <p:nvSpPr>
            <p:cNvPr id="9" name="Rectangle 14"/>
            <p:cNvSpPr>
              <a:spLocks noChangeArrowheads="1"/>
            </p:cNvSpPr>
            <p:nvPr/>
          </p:nvSpPr>
          <p:spPr bwMode="auto">
            <a:xfrm>
              <a:off x="4800600" y="4783317"/>
              <a:ext cx="533400" cy="533400"/>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endParaRPr lang="fr-CA" altLang="fr-FR"/>
            </a:p>
          </p:txBody>
        </p:sp>
        <p:sp>
          <p:nvSpPr>
            <p:cNvPr id="10" name="Rectangle 14"/>
            <p:cNvSpPr>
              <a:spLocks noChangeArrowheads="1"/>
            </p:cNvSpPr>
            <p:nvPr/>
          </p:nvSpPr>
          <p:spPr bwMode="auto">
            <a:xfrm>
              <a:off x="4800600" y="4251325"/>
              <a:ext cx="533400" cy="533400"/>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endParaRPr lang="fr-CA" altLang="fr-FR"/>
            </a:p>
          </p:txBody>
        </p:sp>
        <p:sp>
          <p:nvSpPr>
            <p:cNvPr id="11" name="Rectangle 18"/>
            <p:cNvSpPr>
              <a:spLocks noChangeArrowheads="1"/>
            </p:cNvSpPr>
            <p:nvPr/>
          </p:nvSpPr>
          <p:spPr bwMode="auto">
            <a:xfrm>
              <a:off x="4267200" y="4249917"/>
              <a:ext cx="533400" cy="533400"/>
            </a:xfrm>
            <a:prstGeom prst="rect">
              <a:avLst/>
            </a:prstGeom>
            <a:solidFill>
              <a:srgbClr val="00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endParaRPr lang="fr-CA" altLang="fr-FR"/>
            </a:p>
          </p:txBody>
        </p:sp>
        <p:sp>
          <p:nvSpPr>
            <p:cNvPr id="12" name="Rectangle 9"/>
            <p:cNvSpPr>
              <a:spLocks noChangeArrowheads="1"/>
            </p:cNvSpPr>
            <p:nvPr/>
          </p:nvSpPr>
          <p:spPr bwMode="auto">
            <a:xfrm>
              <a:off x="4267200" y="4784725"/>
              <a:ext cx="533400" cy="533400"/>
            </a:xfrm>
            <a:prstGeom prst="rect">
              <a:avLst/>
            </a:prstGeom>
            <a:solidFill>
              <a:srgbClr val="00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endParaRPr lang="fr-CA" altLang="fr-FR"/>
            </a:p>
          </p:txBody>
        </p:sp>
        <p:sp>
          <p:nvSpPr>
            <p:cNvPr id="13" name="Rectangle 17"/>
            <p:cNvSpPr>
              <a:spLocks noChangeArrowheads="1"/>
            </p:cNvSpPr>
            <p:nvPr/>
          </p:nvSpPr>
          <p:spPr bwMode="auto">
            <a:xfrm>
              <a:off x="2133600" y="4784725"/>
              <a:ext cx="533400" cy="533400"/>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endParaRPr lang="fr-CA" altLang="fr-FR"/>
            </a:p>
          </p:txBody>
        </p:sp>
        <p:sp>
          <p:nvSpPr>
            <p:cNvPr id="14" name="Rectangle 16"/>
            <p:cNvSpPr>
              <a:spLocks noChangeArrowheads="1"/>
            </p:cNvSpPr>
            <p:nvPr/>
          </p:nvSpPr>
          <p:spPr bwMode="auto">
            <a:xfrm>
              <a:off x="2133600" y="4251325"/>
              <a:ext cx="533400" cy="533400"/>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endParaRPr lang="fr-CA" altLang="fr-FR"/>
            </a:p>
          </p:txBody>
        </p:sp>
        <p:sp>
          <p:nvSpPr>
            <p:cNvPr id="15" name="Rectangle 4"/>
            <p:cNvSpPr>
              <a:spLocks noChangeArrowheads="1"/>
            </p:cNvSpPr>
            <p:nvPr/>
          </p:nvSpPr>
          <p:spPr bwMode="auto">
            <a:xfrm>
              <a:off x="5867400" y="4783317"/>
              <a:ext cx="533400" cy="533400"/>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endParaRPr lang="fr-CA" altLang="fr-FR"/>
            </a:p>
          </p:txBody>
        </p:sp>
        <p:sp>
          <p:nvSpPr>
            <p:cNvPr id="16" name="Rectangle 5"/>
            <p:cNvSpPr>
              <a:spLocks noChangeArrowheads="1"/>
            </p:cNvSpPr>
            <p:nvPr/>
          </p:nvSpPr>
          <p:spPr bwMode="auto">
            <a:xfrm>
              <a:off x="5867400" y="4251325"/>
              <a:ext cx="533400" cy="533400"/>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endParaRPr lang="fr-CA" altLang="fr-FR"/>
            </a:p>
          </p:txBody>
        </p:sp>
        <p:sp>
          <p:nvSpPr>
            <p:cNvPr id="17" name="Rectangle 6"/>
            <p:cNvSpPr>
              <a:spLocks noChangeArrowheads="1"/>
            </p:cNvSpPr>
            <p:nvPr/>
          </p:nvSpPr>
          <p:spPr bwMode="auto">
            <a:xfrm>
              <a:off x="2667000" y="4251325"/>
              <a:ext cx="533400" cy="533400"/>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endParaRPr lang="fr-CA" altLang="fr-FR"/>
            </a:p>
          </p:txBody>
        </p:sp>
        <p:sp>
          <p:nvSpPr>
            <p:cNvPr id="18" name="Rectangle 7"/>
            <p:cNvSpPr>
              <a:spLocks noChangeArrowheads="1"/>
            </p:cNvSpPr>
            <p:nvPr/>
          </p:nvSpPr>
          <p:spPr bwMode="auto">
            <a:xfrm>
              <a:off x="2667000" y="4784725"/>
              <a:ext cx="533400" cy="533400"/>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endParaRPr lang="fr-CA" altLang="fr-FR"/>
            </a:p>
          </p:txBody>
        </p:sp>
        <p:sp>
          <p:nvSpPr>
            <p:cNvPr id="19" name="Rectangle 8"/>
            <p:cNvSpPr>
              <a:spLocks noChangeArrowheads="1"/>
            </p:cNvSpPr>
            <p:nvPr/>
          </p:nvSpPr>
          <p:spPr bwMode="auto">
            <a:xfrm>
              <a:off x="3200400" y="4251325"/>
              <a:ext cx="533400" cy="533400"/>
            </a:xfrm>
            <a:prstGeom prst="rect">
              <a:avLst/>
            </a:prstGeom>
            <a:solidFill>
              <a:srgbClr val="00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endParaRPr lang="fr-CA" altLang="fr-FR"/>
            </a:p>
          </p:txBody>
        </p:sp>
        <p:sp>
          <p:nvSpPr>
            <p:cNvPr id="20" name="Rectangle 9"/>
            <p:cNvSpPr>
              <a:spLocks noChangeArrowheads="1"/>
            </p:cNvSpPr>
            <p:nvPr/>
          </p:nvSpPr>
          <p:spPr bwMode="auto">
            <a:xfrm>
              <a:off x="3200400" y="4784725"/>
              <a:ext cx="533400" cy="533400"/>
            </a:xfrm>
            <a:prstGeom prst="rect">
              <a:avLst/>
            </a:prstGeom>
            <a:solidFill>
              <a:srgbClr val="00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endParaRPr lang="fr-CA" altLang="fr-FR"/>
            </a:p>
          </p:txBody>
        </p:sp>
        <p:sp>
          <p:nvSpPr>
            <p:cNvPr id="21" name="Rectangle 10"/>
            <p:cNvSpPr>
              <a:spLocks noChangeArrowheads="1"/>
            </p:cNvSpPr>
            <p:nvPr/>
          </p:nvSpPr>
          <p:spPr bwMode="auto">
            <a:xfrm>
              <a:off x="3733800" y="4251325"/>
              <a:ext cx="533400" cy="533400"/>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endParaRPr lang="fr-CA" altLang="fr-FR"/>
            </a:p>
          </p:txBody>
        </p:sp>
        <p:sp>
          <p:nvSpPr>
            <p:cNvPr id="22" name="Rectangle 11"/>
            <p:cNvSpPr>
              <a:spLocks noChangeArrowheads="1"/>
            </p:cNvSpPr>
            <p:nvPr/>
          </p:nvSpPr>
          <p:spPr bwMode="auto">
            <a:xfrm>
              <a:off x="3733800" y="4784725"/>
              <a:ext cx="533400" cy="533400"/>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endParaRPr lang="fr-CA" altLang="fr-FR"/>
            </a:p>
          </p:txBody>
        </p:sp>
        <p:sp>
          <p:nvSpPr>
            <p:cNvPr id="23" name="Text Box 20"/>
            <p:cNvSpPr txBox="1">
              <a:spLocks noChangeArrowheads="1"/>
            </p:cNvSpPr>
            <p:nvPr/>
          </p:nvSpPr>
          <p:spPr bwMode="auto">
            <a:xfrm>
              <a:off x="2209800" y="4403725"/>
              <a:ext cx="381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2000" b="1" i="0" dirty="0">
                  <a:solidFill>
                    <a:schemeClr val="tx2"/>
                  </a:solidFill>
                </a:rPr>
                <a:t>A</a:t>
              </a:r>
            </a:p>
          </p:txBody>
        </p:sp>
        <p:sp>
          <p:nvSpPr>
            <p:cNvPr id="24" name="Text Box 21"/>
            <p:cNvSpPr txBox="1">
              <a:spLocks noChangeArrowheads="1"/>
            </p:cNvSpPr>
            <p:nvPr/>
          </p:nvSpPr>
          <p:spPr bwMode="auto">
            <a:xfrm>
              <a:off x="2743200" y="4403725"/>
              <a:ext cx="381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2000" b="1" i="0">
                  <a:solidFill>
                    <a:schemeClr val="tx2"/>
                  </a:solidFill>
                </a:rPr>
                <a:t>T</a:t>
              </a:r>
            </a:p>
          </p:txBody>
        </p:sp>
        <p:sp>
          <p:nvSpPr>
            <p:cNvPr id="25" name="Text Box 22"/>
            <p:cNvSpPr txBox="1">
              <a:spLocks noChangeArrowheads="1"/>
            </p:cNvSpPr>
            <p:nvPr/>
          </p:nvSpPr>
          <p:spPr bwMode="auto">
            <a:xfrm>
              <a:off x="3276600" y="4403725"/>
              <a:ext cx="381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2000" b="1" i="0" dirty="0">
                  <a:solidFill>
                    <a:schemeClr val="tx2"/>
                  </a:solidFill>
                </a:rPr>
                <a:t>--</a:t>
              </a:r>
            </a:p>
          </p:txBody>
        </p:sp>
        <p:sp>
          <p:nvSpPr>
            <p:cNvPr id="26" name="Text Box 23"/>
            <p:cNvSpPr txBox="1">
              <a:spLocks noChangeArrowheads="1"/>
            </p:cNvSpPr>
            <p:nvPr/>
          </p:nvSpPr>
          <p:spPr bwMode="auto">
            <a:xfrm>
              <a:off x="3810000" y="4403725"/>
              <a:ext cx="381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2000" b="1" i="0" dirty="0">
                  <a:solidFill>
                    <a:schemeClr val="tx2"/>
                  </a:solidFill>
                </a:rPr>
                <a:t>C</a:t>
              </a:r>
            </a:p>
          </p:txBody>
        </p:sp>
        <p:sp>
          <p:nvSpPr>
            <p:cNvPr id="27" name="Text Box 24"/>
            <p:cNvSpPr txBox="1">
              <a:spLocks noChangeArrowheads="1"/>
            </p:cNvSpPr>
            <p:nvPr/>
          </p:nvSpPr>
          <p:spPr bwMode="auto">
            <a:xfrm>
              <a:off x="4876800" y="4403725"/>
              <a:ext cx="381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2000" b="1" i="0" dirty="0">
                  <a:solidFill>
                    <a:schemeClr val="tx2"/>
                  </a:solidFill>
                </a:rPr>
                <a:t>T</a:t>
              </a:r>
            </a:p>
          </p:txBody>
        </p:sp>
        <p:sp>
          <p:nvSpPr>
            <p:cNvPr id="28" name="Text Box 25"/>
            <p:cNvSpPr txBox="1">
              <a:spLocks noChangeArrowheads="1"/>
            </p:cNvSpPr>
            <p:nvPr/>
          </p:nvSpPr>
          <p:spPr bwMode="auto">
            <a:xfrm>
              <a:off x="5410200" y="4403725"/>
              <a:ext cx="381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2000" b="1" i="0" dirty="0">
                  <a:solidFill>
                    <a:schemeClr val="tx2"/>
                  </a:solidFill>
                </a:rPr>
                <a:t>G</a:t>
              </a:r>
            </a:p>
          </p:txBody>
        </p:sp>
        <p:sp>
          <p:nvSpPr>
            <p:cNvPr id="29" name="Text Box 26"/>
            <p:cNvSpPr txBox="1">
              <a:spLocks noChangeArrowheads="1"/>
            </p:cNvSpPr>
            <p:nvPr/>
          </p:nvSpPr>
          <p:spPr bwMode="auto">
            <a:xfrm>
              <a:off x="5943600" y="4403725"/>
              <a:ext cx="381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2000" b="1" i="0" dirty="0">
                  <a:solidFill>
                    <a:schemeClr val="tx2"/>
                  </a:solidFill>
                </a:rPr>
                <a:t>A</a:t>
              </a:r>
            </a:p>
          </p:txBody>
        </p:sp>
        <p:sp>
          <p:nvSpPr>
            <p:cNvPr id="30" name="Text Box 28"/>
            <p:cNvSpPr txBox="1">
              <a:spLocks noChangeArrowheads="1"/>
            </p:cNvSpPr>
            <p:nvPr/>
          </p:nvSpPr>
          <p:spPr bwMode="auto">
            <a:xfrm>
              <a:off x="2209800" y="4952557"/>
              <a:ext cx="381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2000" b="1" i="0" dirty="0">
                  <a:solidFill>
                    <a:schemeClr val="tx2"/>
                  </a:solidFill>
                </a:rPr>
                <a:t>--</a:t>
              </a:r>
            </a:p>
          </p:txBody>
        </p:sp>
        <p:sp>
          <p:nvSpPr>
            <p:cNvPr id="31" name="Text Box 29"/>
            <p:cNvSpPr txBox="1">
              <a:spLocks noChangeArrowheads="1"/>
            </p:cNvSpPr>
            <p:nvPr/>
          </p:nvSpPr>
          <p:spPr bwMode="auto">
            <a:xfrm>
              <a:off x="2743200" y="4937125"/>
              <a:ext cx="381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2000" b="1" i="0">
                  <a:solidFill>
                    <a:schemeClr val="tx2"/>
                  </a:solidFill>
                </a:rPr>
                <a:t>T</a:t>
              </a:r>
            </a:p>
          </p:txBody>
        </p:sp>
        <p:sp>
          <p:nvSpPr>
            <p:cNvPr id="32" name="Text Box 30"/>
            <p:cNvSpPr txBox="1">
              <a:spLocks noChangeArrowheads="1"/>
            </p:cNvSpPr>
            <p:nvPr/>
          </p:nvSpPr>
          <p:spPr bwMode="auto">
            <a:xfrm>
              <a:off x="3276600" y="4937125"/>
              <a:ext cx="381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2000" b="1" i="0" dirty="0">
                  <a:solidFill>
                    <a:schemeClr val="tx2"/>
                  </a:solidFill>
                </a:rPr>
                <a:t>G</a:t>
              </a:r>
            </a:p>
          </p:txBody>
        </p:sp>
        <p:sp>
          <p:nvSpPr>
            <p:cNvPr id="33" name="Text Box 31"/>
            <p:cNvSpPr txBox="1">
              <a:spLocks noChangeArrowheads="1"/>
            </p:cNvSpPr>
            <p:nvPr/>
          </p:nvSpPr>
          <p:spPr bwMode="auto">
            <a:xfrm>
              <a:off x="3810000" y="4937125"/>
              <a:ext cx="381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2000" b="1" i="0" dirty="0">
                  <a:solidFill>
                    <a:schemeClr val="tx2"/>
                  </a:solidFill>
                </a:rPr>
                <a:t>C</a:t>
              </a:r>
            </a:p>
          </p:txBody>
        </p:sp>
        <p:sp>
          <p:nvSpPr>
            <p:cNvPr id="34" name="Text Box 32"/>
            <p:cNvSpPr txBox="1">
              <a:spLocks noChangeArrowheads="1"/>
            </p:cNvSpPr>
            <p:nvPr/>
          </p:nvSpPr>
          <p:spPr bwMode="auto">
            <a:xfrm>
              <a:off x="4876800" y="4937125"/>
              <a:ext cx="381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2000" b="1" i="0" dirty="0">
                  <a:solidFill>
                    <a:schemeClr val="tx2"/>
                  </a:solidFill>
                </a:rPr>
                <a:t>T</a:t>
              </a:r>
            </a:p>
          </p:txBody>
        </p:sp>
        <p:sp>
          <p:nvSpPr>
            <p:cNvPr id="35" name="Text Box 34"/>
            <p:cNvSpPr txBox="1">
              <a:spLocks noChangeArrowheads="1"/>
            </p:cNvSpPr>
            <p:nvPr/>
          </p:nvSpPr>
          <p:spPr bwMode="auto">
            <a:xfrm>
              <a:off x="5943600" y="4937125"/>
              <a:ext cx="381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2000" b="1" i="0" dirty="0">
                  <a:solidFill>
                    <a:schemeClr val="tx2"/>
                  </a:solidFill>
                </a:rPr>
                <a:t>A</a:t>
              </a:r>
            </a:p>
          </p:txBody>
        </p:sp>
        <p:sp>
          <p:nvSpPr>
            <p:cNvPr id="36" name="Text Box 36"/>
            <p:cNvSpPr txBox="1">
              <a:spLocks noChangeArrowheads="1"/>
            </p:cNvSpPr>
            <p:nvPr/>
          </p:nvSpPr>
          <p:spPr bwMode="auto">
            <a:xfrm>
              <a:off x="1676400" y="4327524"/>
              <a:ext cx="457200" cy="473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2400" b="1" dirty="0">
                  <a:solidFill>
                    <a:schemeClr val="tx2"/>
                  </a:solidFill>
                </a:rPr>
                <a:t>v</a:t>
              </a:r>
              <a:endParaRPr lang="en-US" altLang="fr-FR" sz="2400" b="1" i="0" dirty="0">
                <a:solidFill>
                  <a:schemeClr val="tx2"/>
                </a:solidFill>
              </a:endParaRPr>
            </a:p>
          </p:txBody>
        </p:sp>
        <p:sp>
          <p:nvSpPr>
            <p:cNvPr id="37" name="Text Box 37"/>
            <p:cNvSpPr txBox="1">
              <a:spLocks noChangeArrowheads="1"/>
            </p:cNvSpPr>
            <p:nvPr/>
          </p:nvSpPr>
          <p:spPr bwMode="auto">
            <a:xfrm>
              <a:off x="1676400" y="4876800"/>
              <a:ext cx="5334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2400" b="1" dirty="0">
                  <a:solidFill>
                    <a:schemeClr val="tx2"/>
                  </a:solidFill>
                </a:rPr>
                <a:t>w</a:t>
              </a:r>
              <a:endParaRPr lang="en-US" altLang="fr-FR" sz="2400" b="1" i="0" dirty="0">
                <a:solidFill>
                  <a:schemeClr val="tx2"/>
                </a:solidFill>
              </a:endParaRPr>
            </a:p>
          </p:txBody>
        </p:sp>
        <p:sp>
          <p:nvSpPr>
            <p:cNvPr id="38" name="Text Box 41"/>
            <p:cNvSpPr txBox="1">
              <a:spLocks noChangeArrowheads="1"/>
            </p:cNvSpPr>
            <p:nvPr/>
          </p:nvSpPr>
          <p:spPr bwMode="auto">
            <a:xfrm>
              <a:off x="4343400" y="4937125"/>
              <a:ext cx="381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2000" b="1" i="0" dirty="0">
                  <a:solidFill>
                    <a:schemeClr val="tx2"/>
                  </a:solidFill>
                </a:rPr>
                <a:t>A</a:t>
              </a:r>
            </a:p>
          </p:txBody>
        </p:sp>
        <p:sp>
          <p:nvSpPr>
            <p:cNvPr id="39" name="Text Box 27"/>
            <p:cNvSpPr txBox="1">
              <a:spLocks noChangeArrowheads="1"/>
            </p:cNvSpPr>
            <p:nvPr/>
          </p:nvSpPr>
          <p:spPr bwMode="auto">
            <a:xfrm>
              <a:off x="4343400" y="4365623"/>
              <a:ext cx="381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2000" b="1" i="0">
                  <a:solidFill>
                    <a:schemeClr val="tx2"/>
                  </a:solidFill>
                </a:rPr>
                <a:t>--</a:t>
              </a:r>
            </a:p>
          </p:txBody>
        </p:sp>
        <p:sp>
          <p:nvSpPr>
            <p:cNvPr id="40" name="Rectangle 17"/>
            <p:cNvSpPr>
              <a:spLocks noChangeArrowheads="1"/>
            </p:cNvSpPr>
            <p:nvPr/>
          </p:nvSpPr>
          <p:spPr bwMode="auto">
            <a:xfrm>
              <a:off x="5334000" y="4784725"/>
              <a:ext cx="533400" cy="533400"/>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endParaRPr lang="fr-CA" altLang="fr-FR"/>
            </a:p>
          </p:txBody>
        </p:sp>
        <p:sp>
          <p:nvSpPr>
            <p:cNvPr id="41" name="Text Box 28"/>
            <p:cNvSpPr txBox="1">
              <a:spLocks noChangeArrowheads="1"/>
            </p:cNvSpPr>
            <p:nvPr/>
          </p:nvSpPr>
          <p:spPr bwMode="auto">
            <a:xfrm>
              <a:off x="5438172" y="4937124"/>
              <a:ext cx="381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2000" b="1" i="0" dirty="0">
                  <a:solidFill>
                    <a:schemeClr val="tx2"/>
                  </a:solidFill>
                </a:rPr>
                <a:t>--</a:t>
              </a:r>
            </a:p>
          </p:txBody>
        </p:sp>
        <p:sp>
          <p:nvSpPr>
            <p:cNvPr id="42" name="Text Box 24"/>
            <p:cNvSpPr txBox="1">
              <a:spLocks noChangeArrowheads="1"/>
            </p:cNvSpPr>
            <p:nvPr/>
          </p:nvSpPr>
          <p:spPr bwMode="auto">
            <a:xfrm>
              <a:off x="6477000" y="4365623"/>
              <a:ext cx="381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2000" b="1" i="0" dirty="0">
                  <a:solidFill>
                    <a:schemeClr val="tx2"/>
                  </a:solidFill>
                </a:rPr>
                <a:t>T</a:t>
              </a:r>
            </a:p>
          </p:txBody>
        </p:sp>
        <p:sp>
          <p:nvSpPr>
            <p:cNvPr id="43" name="Text Box 28"/>
            <p:cNvSpPr txBox="1">
              <a:spLocks noChangeArrowheads="1"/>
            </p:cNvSpPr>
            <p:nvPr/>
          </p:nvSpPr>
          <p:spPr bwMode="auto">
            <a:xfrm>
              <a:off x="6477000" y="4909194"/>
              <a:ext cx="381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2000" b="1" i="0" dirty="0">
                  <a:solidFill>
                    <a:schemeClr val="tx2"/>
                  </a:solidFill>
                </a:rPr>
                <a:t>--</a:t>
              </a:r>
            </a:p>
          </p:txBody>
        </p:sp>
        <p:sp>
          <p:nvSpPr>
            <p:cNvPr id="44" name="Text Box 25"/>
            <p:cNvSpPr txBox="1">
              <a:spLocks noChangeArrowheads="1"/>
            </p:cNvSpPr>
            <p:nvPr/>
          </p:nvSpPr>
          <p:spPr bwMode="auto">
            <a:xfrm>
              <a:off x="7010400" y="4386442"/>
              <a:ext cx="381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2000" b="1" i="0" dirty="0">
                  <a:solidFill>
                    <a:schemeClr val="tx2"/>
                  </a:solidFill>
                </a:rPr>
                <a:t>G</a:t>
              </a:r>
            </a:p>
          </p:txBody>
        </p:sp>
        <p:sp>
          <p:nvSpPr>
            <p:cNvPr id="45" name="Text Box 31"/>
            <p:cNvSpPr txBox="1">
              <a:spLocks noChangeArrowheads="1"/>
            </p:cNvSpPr>
            <p:nvPr/>
          </p:nvSpPr>
          <p:spPr bwMode="auto">
            <a:xfrm>
              <a:off x="7010400" y="4902965"/>
              <a:ext cx="381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2000" b="1" i="0" dirty="0">
                  <a:solidFill>
                    <a:schemeClr val="tx2"/>
                  </a:solidFill>
                </a:rPr>
                <a:t>C</a:t>
              </a:r>
            </a:p>
          </p:txBody>
        </p:sp>
      </p:grpSp>
      <p:sp>
        <p:nvSpPr>
          <p:cNvPr id="3" name="ZoneTexte 2"/>
          <p:cNvSpPr txBox="1"/>
          <p:nvPr/>
        </p:nvSpPr>
        <p:spPr>
          <a:xfrm>
            <a:off x="3192565" y="5892926"/>
            <a:ext cx="3312958" cy="584775"/>
          </a:xfrm>
          <a:prstGeom prst="rect">
            <a:avLst/>
          </a:prstGeom>
          <a:noFill/>
        </p:spPr>
        <p:txBody>
          <a:bodyPr wrap="none" rtlCol="0">
            <a:spAutoFit/>
          </a:bodyPr>
          <a:lstStyle/>
          <a:p>
            <a:r>
              <a:rPr lang="en-CA" sz="3200" dirty="0"/>
              <a:t>Score = 2x4-1x6=2 </a:t>
            </a:r>
            <a:endParaRPr lang="fr-CA" sz="3200" dirty="0"/>
          </a:p>
        </p:txBody>
      </p:sp>
      <p:sp>
        <p:nvSpPr>
          <p:cNvPr id="48" name="Text Box 64"/>
          <p:cNvSpPr txBox="1">
            <a:spLocks noChangeArrowheads="1"/>
          </p:cNvSpPr>
          <p:nvPr/>
        </p:nvSpPr>
        <p:spPr bwMode="auto">
          <a:xfrm>
            <a:off x="1534344" y="5311286"/>
            <a:ext cx="1524000" cy="396875"/>
          </a:xfrm>
          <a:prstGeom prst="rect">
            <a:avLst/>
          </a:prstGeom>
          <a:solidFill>
            <a:srgbClr val="FFFF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2000" i="0" dirty="0"/>
              <a:t>4 matches</a:t>
            </a:r>
          </a:p>
        </p:txBody>
      </p:sp>
      <p:sp>
        <p:nvSpPr>
          <p:cNvPr id="49" name="Text Box 65"/>
          <p:cNvSpPr txBox="1">
            <a:spLocks noChangeArrowheads="1"/>
          </p:cNvSpPr>
          <p:nvPr/>
        </p:nvSpPr>
        <p:spPr bwMode="auto">
          <a:xfrm>
            <a:off x="3134544" y="5311286"/>
            <a:ext cx="1524000" cy="396875"/>
          </a:xfrm>
          <a:prstGeom prst="rect">
            <a:avLst/>
          </a:prstGeom>
          <a:solidFill>
            <a:srgbClr val="00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2000" i="0"/>
              <a:t>2 insertions</a:t>
            </a:r>
          </a:p>
        </p:txBody>
      </p:sp>
      <p:sp>
        <p:nvSpPr>
          <p:cNvPr id="50" name="Text Box 66"/>
          <p:cNvSpPr txBox="1">
            <a:spLocks noChangeArrowheads="1"/>
          </p:cNvSpPr>
          <p:nvPr/>
        </p:nvSpPr>
        <p:spPr bwMode="auto">
          <a:xfrm>
            <a:off x="4734744" y="5311286"/>
            <a:ext cx="1524000" cy="396875"/>
          </a:xfrm>
          <a:prstGeom prst="rect">
            <a:avLst/>
          </a:prstGeom>
          <a:solidFill>
            <a:srgbClr val="FF99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2000" i="0" dirty="0"/>
              <a:t>3 deletions</a:t>
            </a:r>
          </a:p>
        </p:txBody>
      </p:sp>
      <p:sp>
        <p:nvSpPr>
          <p:cNvPr id="51" name="Text Box 66"/>
          <p:cNvSpPr txBox="1">
            <a:spLocks noChangeArrowheads="1"/>
          </p:cNvSpPr>
          <p:nvPr/>
        </p:nvSpPr>
        <p:spPr bwMode="auto">
          <a:xfrm>
            <a:off x="6349163" y="5301640"/>
            <a:ext cx="1524000" cy="396875"/>
          </a:xfrm>
          <a:prstGeom prst="rect">
            <a:avLst/>
          </a:prstGeom>
          <a:solidFill>
            <a:srgbClr val="FFC000"/>
          </a:solidFill>
          <a:ln>
            <a:noFill/>
          </a:ln>
          <a:effec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2000" i="0" dirty="0"/>
              <a:t>1 mismatch</a:t>
            </a:r>
          </a:p>
        </p:txBody>
      </p:sp>
    </p:spTree>
    <p:extLst>
      <p:ext uri="{BB962C8B-B14F-4D97-AF65-F5344CB8AC3E}">
        <p14:creationId xmlns:p14="http://schemas.microsoft.com/office/powerpoint/2010/main" val="141327633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normAutofit fontScale="90000"/>
          </a:bodyPr>
          <a:lstStyle/>
          <a:p>
            <a:r>
              <a:rPr lang="en-US" altLang="fr-FR" dirty="0" err="1"/>
              <a:t>Matrice</a:t>
            </a:r>
            <a:r>
              <a:rPr lang="en-US" altLang="fr-FR" dirty="0"/>
              <a:t> de score pour les AA: Blosum50</a:t>
            </a:r>
          </a:p>
        </p:txBody>
      </p:sp>
      <p:pic>
        <p:nvPicPr>
          <p:cNvPr id="19459" name="Picture 3" descr="blosum5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09800" y="1772816"/>
            <a:ext cx="4419600" cy="48355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20054216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457200" y="188640"/>
            <a:ext cx="8229600" cy="1143000"/>
          </a:xfrm>
        </p:spPr>
        <p:txBody>
          <a:bodyPr>
            <a:normAutofit/>
          </a:bodyPr>
          <a:lstStyle/>
          <a:p>
            <a:pPr eaLnBrk="1" hangingPunct="1"/>
            <a:r>
              <a:rPr lang="en-US" altLang="fr-FR" sz="4000" dirty="0" err="1"/>
              <a:t>Alignement</a:t>
            </a:r>
            <a:r>
              <a:rPr lang="en-US" altLang="fr-FR" sz="4000" dirty="0"/>
              <a:t> global/ local - </a:t>
            </a:r>
            <a:r>
              <a:rPr lang="en-US" altLang="fr-FR" sz="4000" dirty="0" err="1"/>
              <a:t>Recherche</a:t>
            </a:r>
            <a:endParaRPr lang="en-US" altLang="fr-FR" sz="4000" dirty="0"/>
          </a:p>
        </p:txBody>
      </p:sp>
      <p:sp>
        <p:nvSpPr>
          <p:cNvPr id="22531" name="Rectangle 4"/>
          <p:cNvSpPr>
            <a:spLocks noChangeArrowheads="1"/>
          </p:cNvSpPr>
          <p:nvPr/>
        </p:nvSpPr>
        <p:spPr bwMode="auto">
          <a:xfrm>
            <a:off x="304800" y="1159261"/>
            <a:ext cx="8382000" cy="51411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eaLnBrk="0" hangingPunct="0">
              <a:spcBef>
                <a:spcPct val="20000"/>
              </a:spcBef>
              <a:buClr>
                <a:schemeClr val="accent1"/>
              </a:buClr>
              <a:buChar char="•"/>
              <a:defRPr sz="3000">
                <a:solidFill>
                  <a:schemeClr val="tx1"/>
                </a:solidFill>
                <a:latin typeface="Arial" charset="0"/>
                <a:cs typeface="Arial" charset="0"/>
              </a:defRPr>
            </a:lvl1pPr>
            <a:lvl2pPr marL="669925" indent="-325438" eaLnBrk="0" hangingPunct="0">
              <a:spcBef>
                <a:spcPct val="20000"/>
              </a:spcBef>
              <a:buClr>
                <a:schemeClr val="accent2"/>
              </a:buClr>
              <a:buChar char="•"/>
              <a:defRPr sz="2600">
                <a:solidFill>
                  <a:schemeClr val="tx1"/>
                </a:solidFill>
                <a:latin typeface="Arial" charset="0"/>
                <a:cs typeface="Arial" charset="0"/>
              </a:defRPr>
            </a:lvl2pPr>
            <a:lvl3pPr marL="1022350" indent="-350838" eaLnBrk="0" hangingPunct="0">
              <a:spcBef>
                <a:spcPct val="20000"/>
              </a:spcBef>
              <a:buClr>
                <a:schemeClr val="accent1"/>
              </a:buClr>
              <a:buChar char="•"/>
              <a:defRPr sz="2200">
                <a:solidFill>
                  <a:schemeClr val="tx1"/>
                </a:solidFill>
                <a:latin typeface="Arial" charset="0"/>
                <a:cs typeface="Arial" charset="0"/>
              </a:defRPr>
            </a:lvl3pPr>
            <a:lvl4pPr marL="1339850" indent="-315913" eaLnBrk="0" hangingPunct="0">
              <a:spcBef>
                <a:spcPct val="20000"/>
              </a:spcBef>
              <a:buClr>
                <a:schemeClr val="accent2"/>
              </a:buClr>
              <a:buChar char="•"/>
              <a:defRPr sz="2000">
                <a:solidFill>
                  <a:schemeClr val="tx1"/>
                </a:solidFill>
                <a:latin typeface="Arial" charset="0"/>
                <a:cs typeface="Arial" charset="0"/>
              </a:defRPr>
            </a:lvl4pPr>
            <a:lvl5pPr marL="1681163" indent="-339725" eaLnBrk="0" hangingPunct="0">
              <a:spcBef>
                <a:spcPct val="20000"/>
              </a:spcBef>
              <a:buClr>
                <a:schemeClr val="accent1"/>
              </a:buClr>
              <a:buChar char="•"/>
              <a:defRPr sz="2000">
                <a:solidFill>
                  <a:schemeClr val="tx1"/>
                </a:solidFill>
                <a:latin typeface="Arial" charset="0"/>
                <a:cs typeface="Arial" charset="0"/>
              </a:defRPr>
            </a:lvl5pPr>
            <a:lvl6pPr marL="2138363" indent="-339725" eaLnBrk="0" fontAlgn="base" hangingPunct="0">
              <a:spcBef>
                <a:spcPct val="20000"/>
              </a:spcBef>
              <a:spcAft>
                <a:spcPct val="0"/>
              </a:spcAft>
              <a:buClr>
                <a:schemeClr val="accent1"/>
              </a:buClr>
              <a:buChar char="•"/>
              <a:defRPr sz="2000">
                <a:solidFill>
                  <a:schemeClr val="tx1"/>
                </a:solidFill>
                <a:latin typeface="Arial" charset="0"/>
                <a:cs typeface="Arial" charset="0"/>
              </a:defRPr>
            </a:lvl6pPr>
            <a:lvl7pPr marL="2595563" indent="-339725" eaLnBrk="0" fontAlgn="base" hangingPunct="0">
              <a:spcBef>
                <a:spcPct val="20000"/>
              </a:spcBef>
              <a:spcAft>
                <a:spcPct val="0"/>
              </a:spcAft>
              <a:buClr>
                <a:schemeClr val="accent1"/>
              </a:buClr>
              <a:buChar char="•"/>
              <a:defRPr sz="2000">
                <a:solidFill>
                  <a:schemeClr val="tx1"/>
                </a:solidFill>
                <a:latin typeface="Arial" charset="0"/>
                <a:cs typeface="Arial" charset="0"/>
              </a:defRPr>
            </a:lvl7pPr>
            <a:lvl8pPr marL="3052763" indent="-339725" eaLnBrk="0" fontAlgn="base" hangingPunct="0">
              <a:spcBef>
                <a:spcPct val="20000"/>
              </a:spcBef>
              <a:spcAft>
                <a:spcPct val="0"/>
              </a:spcAft>
              <a:buClr>
                <a:schemeClr val="accent1"/>
              </a:buClr>
              <a:buChar char="•"/>
              <a:defRPr sz="2000">
                <a:solidFill>
                  <a:schemeClr val="tx1"/>
                </a:solidFill>
                <a:latin typeface="Arial" charset="0"/>
                <a:cs typeface="Arial" charset="0"/>
              </a:defRPr>
            </a:lvl8pPr>
            <a:lvl9pPr marL="3509963" indent="-339725" eaLnBrk="0" fontAlgn="base" hangingPunct="0">
              <a:spcBef>
                <a:spcPct val="20000"/>
              </a:spcBef>
              <a:spcAft>
                <a:spcPct val="0"/>
              </a:spcAft>
              <a:buClr>
                <a:schemeClr val="accent1"/>
              </a:buClr>
              <a:buChar char="•"/>
              <a:defRPr sz="2000">
                <a:solidFill>
                  <a:schemeClr val="tx1"/>
                </a:solidFill>
                <a:latin typeface="Arial" charset="0"/>
                <a:cs typeface="Arial" charset="0"/>
              </a:defRPr>
            </a:lvl9pPr>
          </a:lstStyle>
          <a:p>
            <a:pPr marL="514350" indent="-514350" eaLnBrk="1" hangingPunct="1">
              <a:buFont typeface="+mj-lt"/>
              <a:buAutoNum type="arabicPeriod"/>
            </a:pPr>
            <a:r>
              <a:rPr lang="en-US" altLang="fr-FR" sz="2800" dirty="0"/>
              <a:t>Alignment Global</a:t>
            </a:r>
          </a:p>
          <a:p>
            <a:pPr marL="0" indent="0" eaLnBrk="1" hangingPunct="1">
              <a:buNone/>
            </a:pPr>
            <a:endParaRPr lang="en-US" altLang="fr-FR" dirty="0"/>
          </a:p>
          <a:p>
            <a:pPr eaLnBrk="1" hangingPunct="1"/>
            <a:endParaRPr lang="en-US" altLang="fr-FR" sz="2800" dirty="0"/>
          </a:p>
          <a:p>
            <a:pPr marL="514350" indent="-514350" eaLnBrk="1" hangingPunct="1">
              <a:buFont typeface="+mj-lt"/>
              <a:buAutoNum type="arabicPeriod" startAt="2"/>
            </a:pPr>
            <a:r>
              <a:rPr lang="en-US" altLang="fr-FR" sz="2800" b="1" dirty="0" err="1">
                <a:solidFill>
                  <a:srgbClr val="FF0000"/>
                </a:solidFill>
              </a:rPr>
              <a:t>Alignement</a:t>
            </a:r>
            <a:r>
              <a:rPr lang="en-US" altLang="fr-FR" sz="2800" b="1" dirty="0">
                <a:solidFill>
                  <a:srgbClr val="FF0000"/>
                </a:solidFill>
              </a:rPr>
              <a:t> local— </a:t>
            </a:r>
            <a:r>
              <a:rPr lang="en-US" altLang="fr-FR" sz="2800" b="1" dirty="0" err="1">
                <a:solidFill>
                  <a:srgbClr val="FF0000"/>
                </a:solidFill>
              </a:rPr>
              <a:t>trouver</a:t>
            </a:r>
            <a:r>
              <a:rPr lang="en-US" altLang="fr-FR" sz="2800" b="1" dirty="0">
                <a:solidFill>
                  <a:srgbClr val="FF0000"/>
                </a:solidFill>
              </a:rPr>
              <a:t> des </a:t>
            </a:r>
            <a:r>
              <a:rPr lang="en-US" altLang="fr-FR" sz="2800" b="1" dirty="0" err="1">
                <a:solidFill>
                  <a:srgbClr val="FF0000"/>
                </a:solidFill>
              </a:rPr>
              <a:t>régions</a:t>
            </a:r>
            <a:r>
              <a:rPr lang="en-US" altLang="fr-FR" sz="2800" b="1" dirty="0">
                <a:solidFill>
                  <a:srgbClr val="FF0000"/>
                </a:solidFill>
              </a:rPr>
              <a:t> </a:t>
            </a:r>
            <a:r>
              <a:rPr lang="en-US" altLang="fr-FR" sz="2800" b="1" dirty="0" err="1">
                <a:solidFill>
                  <a:srgbClr val="FF0000"/>
                </a:solidFill>
              </a:rPr>
              <a:t>conservées</a:t>
            </a:r>
            <a:endParaRPr lang="en-US" altLang="fr-FR" sz="2800" b="1" dirty="0">
              <a:solidFill>
                <a:srgbClr val="FF0000"/>
              </a:solidFill>
            </a:endParaRPr>
          </a:p>
          <a:p>
            <a:pPr eaLnBrk="1" hangingPunct="1"/>
            <a:endParaRPr lang="en-US" altLang="fr-FR" dirty="0"/>
          </a:p>
          <a:p>
            <a:pPr eaLnBrk="1" hangingPunct="1"/>
            <a:endParaRPr lang="en-US" altLang="fr-FR" dirty="0"/>
          </a:p>
          <a:p>
            <a:pPr marL="514350" indent="-514350" eaLnBrk="1" hangingPunct="1">
              <a:buFont typeface="+mj-lt"/>
              <a:buAutoNum type="arabicPeriod" startAt="3"/>
            </a:pPr>
            <a:r>
              <a:rPr lang="en-US" altLang="fr-FR" dirty="0" err="1"/>
              <a:t>Recherche</a:t>
            </a:r>
            <a:r>
              <a:rPr lang="en-US" altLang="fr-FR" dirty="0"/>
              <a:t> – </a:t>
            </a:r>
            <a:r>
              <a:rPr lang="en-US" altLang="fr-FR" dirty="0" err="1"/>
              <a:t>trouver</a:t>
            </a:r>
            <a:r>
              <a:rPr lang="en-US" altLang="fr-FR" dirty="0"/>
              <a:t> la position d’un </a:t>
            </a:r>
            <a:r>
              <a:rPr lang="en-US" altLang="fr-FR" dirty="0" err="1"/>
              <a:t>gène</a:t>
            </a:r>
            <a:endParaRPr lang="en-US" altLang="fr-FR" dirty="0"/>
          </a:p>
        </p:txBody>
      </p:sp>
      <p:sp>
        <p:nvSpPr>
          <p:cNvPr id="22532" name="Text Box 5"/>
          <p:cNvSpPr txBox="1">
            <a:spLocks noChangeArrowheads="1"/>
          </p:cNvSpPr>
          <p:nvPr/>
        </p:nvSpPr>
        <p:spPr bwMode="auto">
          <a:xfrm>
            <a:off x="457200" y="1552574"/>
            <a:ext cx="8534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altLang="fr-FR" sz="2000" dirty="0">
                <a:latin typeface="Courier New" pitchFamily="49" charset="0"/>
              </a:rPr>
              <a:t>    --T—-CC-C-AGT—-TATGT-CAGGGGACACG—-A-GCATGCAGA-GAC</a:t>
            </a:r>
          </a:p>
        </p:txBody>
      </p:sp>
      <p:sp>
        <p:nvSpPr>
          <p:cNvPr id="22533" name="Text Box 6"/>
          <p:cNvSpPr txBox="1">
            <a:spLocks noChangeArrowheads="1"/>
          </p:cNvSpPr>
          <p:nvPr/>
        </p:nvSpPr>
        <p:spPr bwMode="auto">
          <a:xfrm>
            <a:off x="457200" y="1781174"/>
            <a:ext cx="853440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altLang="fr-FR" sz="2000" dirty="0">
                <a:latin typeface="Courier New" pitchFamily="49" charset="0"/>
              </a:rPr>
              <a:t>      |  || |  ||  |  || |||||| || |  | |  | | ||   |</a:t>
            </a:r>
          </a:p>
        </p:txBody>
      </p:sp>
      <p:sp>
        <p:nvSpPr>
          <p:cNvPr id="22534" name="Text Box 7"/>
          <p:cNvSpPr txBox="1">
            <a:spLocks noChangeArrowheads="1"/>
          </p:cNvSpPr>
          <p:nvPr/>
        </p:nvSpPr>
        <p:spPr bwMode="auto">
          <a:xfrm>
            <a:off x="457200" y="2009774"/>
            <a:ext cx="8534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altLang="fr-FR" sz="2000" dirty="0">
                <a:latin typeface="Courier New" pitchFamily="49" charset="0"/>
              </a:rPr>
              <a:t>    AATTGCCGCC-GTCGT--GTTCAGGGGTCA-GTTATG—-T-CTGAT--C</a:t>
            </a:r>
          </a:p>
        </p:txBody>
      </p:sp>
      <p:sp>
        <p:nvSpPr>
          <p:cNvPr id="13" name="Text Box 5"/>
          <p:cNvSpPr txBox="1">
            <a:spLocks noChangeArrowheads="1"/>
          </p:cNvSpPr>
          <p:nvPr/>
        </p:nvSpPr>
        <p:spPr bwMode="auto">
          <a:xfrm>
            <a:off x="457200" y="3752109"/>
            <a:ext cx="8534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altLang="fr-FR" sz="2000" dirty="0">
                <a:latin typeface="Courier New" pitchFamily="49" charset="0"/>
              </a:rPr>
              <a:t>    --T—-CC-C-AGT—-TATGT-CAGGGGACACG—-A-GCATGCAGA-GAC</a:t>
            </a:r>
          </a:p>
        </p:txBody>
      </p:sp>
      <p:sp>
        <p:nvSpPr>
          <p:cNvPr id="14" name="Text Box 6"/>
          <p:cNvSpPr txBox="1">
            <a:spLocks noChangeArrowheads="1"/>
          </p:cNvSpPr>
          <p:nvPr/>
        </p:nvSpPr>
        <p:spPr bwMode="auto">
          <a:xfrm>
            <a:off x="457200" y="3980709"/>
            <a:ext cx="853440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altLang="fr-FR" sz="2000" dirty="0">
                <a:latin typeface="Courier New" pitchFamily="49" charset="0"/>
              </a:rPr>
              <a:t>                      || |||||| || |</a:t>
            </a:r>
          </a:p>
        </p:txBody>
      </p:sp>
      <p:sp>
        <p:nvSpPr>
          <p:cNvPr id="15" name="Text Box 7"/>
          <p:cNvSpPr txBox="1">
            <a:spLocks noChangeArrowheads="1"/>
          </p:cNvSpPr>
          <p:nvPr/>
        </p:nvSpPr>
        <p:spPr bwMode="auto">
          <a:xfrm>
            <a:off x="457200" y="4209309"/>
            <a:ext cx="8534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altLang="fr-FR" sz="2000" dirty="0">
                <a:latin typeface="Courier New" pitchFamily="49" charset="0"/>
              </a:rPr>
              <a:t>    AATTGCCGCC-GTCGT--GTTCAGGGGTCA-GTTATG—-T-CTGAT--C</a:t>
            </a:r>
          </a:p>
        </p:txBody>
      </p:sp>
      <p:cxnSp>
        <p:nvCxnSpPr>
          <p:cNvPr id="3" name="Connecteur droit 2"/>
          <p:cNvCxnSpPr/>
          <p:nvPr/>
        </p:nvCxnSpPr>
        <p:spPr>
          <a:xfrm flipH="1">
            <a:off x="3851920" y="3632448"/>
            <a:ext cx="28803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Connecteur droit 4"/>
          <p:cNvCxnSpPr/>
          <p:nvPr/>
        </p:nvCxnSpPr>
        <p:spPr>
          <a:xfrm>
            <a:off x="3851920" y="3632448"/>
            <a:ext cx="0" cy="97373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Connecteur droit 19"/>
          <p:cNvCxnSpPr/>
          <p:nvPr/>
        </p:nvCxnSpPr>
        <p:spPr>
          <a:xfrm flipH="1">
            <a:off x="3851920" y="4606184"/>
            <a:ext cx="28803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Connecteur droit 20"/>
          <p:cNvCxnSpPr/>
          <p:nvPr/>
        </p:nvCxnSpPr>
        <p:spPr>
          <a:xfrm>
            <a:off x="6084168" y="3662116"/>
            <a:ext cx="0" cy="97373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Connecteur droit 21"/>
          <p:cNvCxnSpPr/>
          <p:nvPr/>
        </p:nvCxnSpPr>
        <p:spPr>
          <a:xfrm flipH="1">
            <a:off x="5796136" y="3653595"/>
            <a:ext cx="28803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Connecteur droit 22"/>
          <p:cNvCxnSpPr/>
          <p:nvPr/>
        </p:nvCxnSpPr>
        <p:spPr>
          <a:xfrm flipH="1">
            <a:off x="5796136" y="4658461"/>
            <a:ext cx="28803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4" name="Text Box 5"/>
          <p:cNvSpPr txBox="1">
            <a:spLocks noChangeArrowheads="1"/>
          </p:cNvSpPr>
          <p:nvPr/>
        </p:nvSpPr>
        <p:spPr bwMode="auto">
          <a:xfrm>
            <a:off x="457200" y="5468618"/>
            <a:ext cx="8534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altLang="fr-FR" sz="2000" dirty="0">
                <a:latin typeface="Courier New" pitchFamily="49" charset="0"/>
              </a:rPr>
              <a:t>    --T—-CC-C-AGT—-TATGT-CAGGGGACACG—-A-GCATGCAGA-GAC</a:t>
            </a:r>
          </a:p>
        </p:txBody>
      </p:sp>
      <p:sp>
        <p:nvSpPr>
          <p:cNvPr id="25" name="Text Box 6"/>
          <p:cNvSpPr txBox="1">
            <a:spLocks noChangeArrowheads="1"/>
          </p:cNvSpPr>
          <p:nvPr/>
        </p:nvSpPr>
        <p:spPr bwMode="auto">
          <a:xfrm>
            <a:off x="3779912" y="5697217"/>
            <a:ext cx="216024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altLang="fr-FR" sz="2000" dirty="0">
                <a:latin typeface="Courier New" pitchFamily="49" charset="0"/>
              </a:rPr>
              <a:t>|| |||||| ||</a:t>
            </a:r>
          </a:p>
        </p:txBody>
      </p:sp>
      <p:sp>
        <p:nvSpPr>
          <p:cNvPr id="26" name="Text Box 7"/>
          <p:cNvSpPr txBox="1">
            <a:spLocks noChangeArrowheads="1"/>
          </p:cNvSpPr>
          <p:nvPr/>
        </p:nvSpPr>
        <p:spPr bwMode="auto">
          <a:xfrm>
            <a:off x="457200" y="5925818"/>
            <a:ext cx="853440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altLang="fr-FR" sz="2000" dirty="0">
                <a:latin typeface="Courier New" pitchFamily="49" charset="0"/>
              </a:rPr>
              <a:t>                      GTTCAGGGGTCA</a:t>
            </a:r>
          </a:p>
        </p:txBody>
      </p:sp>
    </p:spTree>
    <p:extLst>
      <p:ext uri="{BB962C8B-B14F-4D97-AF65-F5344CB8AC3E}">
        <p14:creationId xmlns:p14="http://schemas.microsoft.com/office/powerpoint/2010/main" val="298392383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fr-FR" b="1" dirty="0">
                <a:solidFill>
                  <a:srgbClr val="FF0000"/>
                </a:solidFill>
              </a:rPr>
              <a:t>2 - </a:t>
            </a:r>
            <a:r>
              <a:rPr lang="en-US" altLang="fr-FR" b="1" dirty="0" err="1">
                <a:solidFill>
                  <a:srgbClr val="FF0000"/>
                </a:solidFill>
              </a:rPr>
              <a:t>Alignement</a:t>
            </a:r>
            <a:r>
              <a:rPr lang="en-US" altLang="fr-FR" b="1" dirty="0">
                <a:solidFill>
                  <a:srgbClr val="FF0000"/>
                </a:solidFill>
              </a:rPr>
              <a:t> local</a:t>
            </a:r>
            <a:endParaRPr lang="en-US" altLang="fr-FR" dirty="0"/>
          </a:p>
        </p:txBody>
      </p:sp>
      <p:sp>
        <p:nvSpPr>
          <p:cNvPr id="2" name="Rectangle 1"/>
          <p:cNvSpPr/>
          <p:nvPr/>
        </p:nvSpPr>
        <p:spPr>
          <a:xfrm>
            <a:off x="683568" y="1268760"/>
            <a:ext cx="8136904" cy="2246769"/>
          </a:xfrm>
          <a:prstGeom prst="rect">
            <a:avLst/>
          </a:prstGeom>
        </p:spPr>
        <p:txBody>
          <a:bodyPr wrap="square">
            <a:spAutoFit/>
          </a:bodyPr>
          <a:lstStyle/>
          <a:p>
            <a:r>
              <a:rPr lang="fr-FR" altLang="fr-FR" sz="2800" u="sng" dirty="0"/>
              <a:t>Input</a:t>
            </a:r>
            <a:r>
              <a:rPr lang="fr-FR" altLang="fr-FR" sz="2800" dirty="0"/>
              <a:t> : Deux séquences </a:t>
            </a:r>
            <a:r>
              <a:rPr lang="fr-FR" altLang="fr-FR" sz="2800" b="1" dirty="0"/>
              <a:t>v, w</a:t>
            </a:r>
            <a:r>
              <a:rPr lang="fr-FR" altLang="fr-FR" sz="2800" dirty="0"/>
              <a:t> et une matrice de scores de similarité </a:t>
            </a:r>
            <a:r>
              <a:rPr lang="fr-FR" altLang="fr-FR" sz="2800" dirty="0">
                <a:latin typeface="Symbol" panose="05050102010706020507" pitchFamily="18" charset="2"/>
              </a:rPr>
              <a:t>d</a:t>
            </a:r>
            <a:r>
              <a:rPr lang="fr-FR" altLang="fr-FR" sz="2800" dirty="0"/>
              <a:t>.</a:t>
            </a:r>
            <a:endParaRPr lang="fr-FR" altLang="fr-FR" sz="2800" i="1" dirty="0"/>
          </a:p>
          <a:p>
            <a:r>
              <a:rPr lang="fr-FR" altLang="fr-FR" sz="2800" u="sng" dirty="0"/>
              <a:t>Output</a:t>
            </a:r>
            <a:r>
              <a:rPr lang="fr-FR" altLang="fr-FR" sz="2800" dirty="0"/>
              <a:t> : Trouver deux facteurs de v et w dont le score de similarité est maximal parmi tous les facteurs possibles.</a:t>
            </a:r>
          </a:p>
        </p:txBody>
      </p:sp>
      <p:grpSp>
        <p:nvGrpSpPr>
          <p:cNvPr id="23555" name="Groupe 23554"/>
          <p:cNvGrpSpPr/>
          <p:nvPr/>
        </p:nvGrpSpPr>
        <p:grpSpPr>
          <a:xfrm>
            <a:off x="2636781" y="2915652"/>
            <a:ext cx="5005146" cy="3643898"/>
            <a:chOff x="2636781" y="2915652"/>
            <a:chExt cx="5005146" cy="3643898"/>
          </a:xfrm>
        </p:grpSpPr>
        <p:sp>
          <p:nvSpPr>
            <p:cNvPr id="17" name="Rectangle 4"/>
            <p:cNvSpPr>
              <a:spLocks noChangeArrowheads="1"/>
            </p:cNvSpPr>
            <p:nvPr/>
          </p:nvSpPr>
          <p:spPr bwMode="auto">
            <a:xfrm>
              <a:off x="3131840" y="3359150"/>
              <a:ext cx="4343400" cy="3200400"/>
            </a:xfrm>
            <a:prstGeom prst="rect">
              <a:avLst/>
            </a:prstGeom>
            <a:solidFill>
              <a:srgbClr val="FFFF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fr-CA" altLang="fr-FR"/>
            </a:p>
          </p:txBody>
        </p:sp>
        <p:sp>
          <p:nvSpPr>
            <p:cNvPr id="18" name="Text Box 5"/>
            <p:cNvSpPr txBox="1">
              <a:spLocks noChangeArrowheads="1"/>
            </p:cNvSpPr>
            <p:nvPr/>
          </p:nvSpPr>
          <p:spPr bwMode="auto">
            <a:xfrm>
              <a:off x="3603327" y="4805363"/>
              <a:ext cx="2652713" cy="427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altLang="fr-FR" sz="2200"/>
                <a:t>Global alignment</a:t>
              </a:r>
            </a:p>
          </p:txBody>
        </p:sp>
        <p:sp>
          <p:nvSpPr>
            <p:cNvPr id="19" name="Line 6"/>
            <p:cNvSpPr>
              <a:spLocks noChangeShapeType="1"/>
            </p:cNvSpPr>
            <p:nvPr/>
          </p:nvSpPr>
          <p:spPr bwMode="auto">
            <a:xfrm>
              <a:off x="6027440" y="3816350"/>
              <a:ext cx="685800" cy="609600"/>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CA"/>
            </a:p>
          </p:txBody>
        </p:sp>
        <p:sp>
          <p:nvSpPr>
            <p:cNvPr id="20" name="Line 7"/>
            <p:cNvSpPr>
              <a:spLocks noChangeShapeType="1"/>
            </p:cNvSpPr>
            <p:nvPr/>
          </p:nvSpPr>
          <p:spPr bwMode="auto">
            <a:xfrm flipH="1" flipV="1">
              <a:off x="3208040" y="3435350"/>
              <a:ext cx="2819400" cy="38100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CA"/>
            </a:p>
          </p:txBody>
        </p:sp>
        <p:sp>
          <p:nvSpPr>
            <p:cNvPr id="21" name="Line 8"/>
            <p:cNvSpPr>
              <a:spLocks noChangeShapeType="1"/>
            </p:cNvSpPr>
            <p:nvPr/>
          </p:nvSpPr>
          <p:spPr bwMode="auto">
            <a:xfrm>
              <a:off x="6713240" y="4425950"/>
              <a:ext cx="762000" cy="205740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CA"/>
            </a:p>
          </p:txBody>
        </p:sp>
        <p:sp>
          <p:nvSpPr>
            <p:cNvPr id="22" name="Freeform 9"/>
            <p:cNvSpPr>
              <a:spLocks/>
            </p:cNvSpPr>
            <p:nvPr/>
          </p:nvSpPr>
          <p:spPr bwMode="auto">
            <a:xfrm>
              <a:off x="3169940" y="3433763"/>
              <a:ext cx="4319587" cy="3124200"/>
            </a:xfrm>
            <a:custGeom>
              <a:avLst/>
              <a:gdLst>
                <a:gd name="T0" fmla="*/ 0 w 2721"/>
                <a:gd name="T1" fmla="*/ 0 h 1968"/>
                <a:gd name="T2" fmla="*/ 114300 w 2721"/>
                <a:gd name="T3" fmla="*/ 50800 h 1968"/>
                <a:gd name="T4" fmla="*/ 190500 w 2721"/>
                <a:gd name="T5" fmla="*/ 101600 h 1968"/>
                <a:gd name="T6" fmla="*/ 406400 w 2721"/>
                <a:gd name="T7" fmla="*/ 266700 h 1968"/>
                <a:gd name="T8" fmla="*/ 444500 w 2721"/>
                <a:gd name="T9" fmla="*/ 304800 h 1968"/>
                <a:gd name="T10" fmla="*/ 520700 w 2721"/>
                <a:gd name="T11" fmla="*/ 355600 h 1968"/>
                <a:gd name="T12" fmla="*/ 622300 w 2721"/>
                <a:gd name="T13" fmla="*/ 431800 h 1968"/>
                <a:gd name="T14" fmla="*/ 762000 w 2721"/>
                <a:gd name="T15" fmla="*/ 520700 h 1968"/>
                <a:gd name="T16" fmla="*/ 1397000 w 2721"/>
                <a:gd name="T17" fmla="*/ 622300 h 1968"/>
                <a:gd name="T18" fmla="*/ 1625600 w 2721"/>
                <a:gd name="T19" fmla="*/ 762000 h 1968"/>
                <a:gd name="T20" fmla="*/ 1663700 w 2721"/>
                <a:gd name="T21" fmla="*/ 800100 h 1968"/>
                <a:gd name="T22" fmla="*/ 1739900 w 2721"/>
                <a:gd name="T23" fmla="*/ 850900 h 1968"/>
                <a:gd name="T24" fmla="*/ 1841500 w 2721"/>
                <a:gd name="T25" fmla="*/ 927100 h 1968"/>
                <a:gd name="T26" fmla="*/ 2311400 w 2721"/>
                <a:gd name="T27" fmla="*/ 1079500 h 1968"/>
                <a:gd name="T28" fmla="*/ 2425700 w 2721"/>
                <a:gd name="T29" fmla="*/ 1130300 h 1968"/>
                <a:gd name="T30" fmla="*/ 2578100 w 2721"/>
                <a:gd name="T31" fmla="*/ 1308100 h 1968"/>
                <a:gd name="T32" fmla="*/ 2628900 w 2721"/>
                <a:gd name="T33" fmla="*/ 1358900 h 1968"/>
                <a:gd name="T34" fmla="*/ 2667000 w 2721"/>
                <a:gd name="T35" fmla="*/ 1397000 h 1968"/>
                <a:gd name="T36" fmla="*/ 2743200 w 2721"/>
                <a:gd name="T37" fmla="*/ 1447800 h 1968"/>
                <a:gd name="T38" fmla="*/ 2959100 w 2721"/>
                <a:gd name="T39" fmla="*/ 1739900 h 1968"/>
                <a:gd name="T40" fmla="*/ 3086100 w 2721"/>
                <a:gd name="T41" fmla="*/ 1879600 h 1968"/>
                <a:gd name="T42" fmla="*/ 3238500 w 2721"/>
                <a:gd name="T43" fmla="*/ 2057400 h 1968"/>
                <a:gd name="T44" fmla="*/ 3352800 w 2721"/>
                <a:gd name="T45" fmla="*/ 2209800 h 1968"/>
                <a:gd name="T46" fmla="*/ 3416300 w 2721"/>
                <a:gd name="T47" fmla="*/ 2298700 h 1968"/>
                <a:gd name="T48" fmla="*/ 3467100 w 2721"/>
                <a:gd name="T49" fmla="*/ 2362200 h 1968"/>
                <a:gd name="T50" fmla="*/ 3873500 w 2721"/>
                <a:gd name="T51" fmla="*/ 2590800 h 1968"/>
                <a:gd name="T52" fmla="*/ 3987800 w 2721"/>
                <a:gd name="T53" fmla="*/ 2641600 h 1968"/>
                <a:gd name="T54" fmla="*/ 4152900 w 2721"/>
                <a:gd name="T55" fmla="*/ 2806700 h 1968"/>
                <a:gd name="T56" fmla="*/ 4241800 w 2721"/>
                <a:gd name="T57" fmla="*/ 2959100 h 1968"/>
                <a:gd name="T58" fmla="*/ 4267200 w 2721"/>
                <a:gd name="T59" fmla="*/ 3035300 h 1968"/>
                <a:gd name="T60" fmla="*/ 4318000 w 2721"/>
                <a:gd name="T61" fmla="*/ 3124200 h 1968"/>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721" h="1968">
                  <a:moveTo>
                    <a:pt x="0" y="0"/>
                  </a:moveTo>
                  <a:cubicBezTo>
                    <a:pt x="24" y="8"/>
                    <a:pt x="50" y="20"/>
                    <a:pt x="72" y="32"/>
                  </a:cubicBezTo>
                  <a:cubicBezTo>
                    <a:pt x="89" y="41"/>
                    <a:pt x="120" y="64"/>
                    <a:pt x="120" y="64"/>
                  </a:cubicBezTo>
                  <a:cubicBezTo>
                    <a:pt x="149" y="108"/>
                    <a:pt x="218" y="130"/>
                    <a:pt x="256" y="168"/>
                  </a:cubicBezTo>
                  <a:cubicBezTo>
                    <a:pt x="264" y="176"/>
                    <a:pt x="271" y="185"/>
                    <a:pt x="280" y="192"/>
                  </a:cubicBezTo>
                  <a:cubicBezTo>
                    <a:pt x="295" y="204"/>
                    <a:pt x="328" y="224"/>
                    <a:pt x="328" y="224"/>
                  </a:cubicBezTo>
                  <a:cubicBezTo>
                    <a:pt x="347" y="253"/>
                    <a:pt x="364" y="253"/>
                    <a:pt x="392" y="272"/>
                  </a:cubicBezTo>
                  <a:cubicBezTo>
                    <a:pt x="414" y="305"/>
                    <a:pt x="446" y="311"/>
                    <a:pt x="480" y="328"/>
                  </a:cubicBezTo>
                  <a:cubicBezTo>
                    <a:pt x="601" y="389"/>
                    <a:pt x="747" y="386"/>
                    <a:pt x="880" y="392"/>
                  </a:cubicBezTo>
                  <a:cubicBezTo>
                    <a:pt x="932" y="409"/>
                    <a:pt x="978" y="449"/>
                    <a:pt x="1024" y="480"/>
                  </a:cubicBezTo>
                  <a:cubicBezTo>
                    <a:pt x="1033" y="486"/>
                    <a:pt x="1039" y="497"/>
                    <a:pt x="1048" y="504"/>
                  </a:cubicBezTo>
                  <a:cubicBezTo>
                    <a:pt x="1063" y="516"/>
                    <a:pt x="1096" y="536"/>
                    <a:pt x="1096" y="536"/>
                  </a:cubicBezTo>
                  <a:cubicBezTo>
                    <a:pt x="1116" y="567"/>
                    <a:pt x="1133" y="561"/>
                    <a:pt x="1160" y="584"/>
                  </a:cubicBezTo>
                  <a:cubicBezTo>
                    <a:pt x="1274" y="679"/>
                    <a:pt x="1301" y="671"/>
                    <a:pt x="1456" y="680"/>
                  </a:cubicBezTo>
                  <a:cubicBezTo>
                    <a:pt x="1513" y="699"/>
                    <a:pt x="1490" y="687"/>
                    <a:pt x="1528" y="712"/>
                  </a:cubicBezTo>
                  <a:cubicBezTo>
                    <a:pt x="1559" y="758"/>
                    <a:pt x="1578" y="793"/>
                    <a:pt x="1624" y="824"/>
                  </a:cubicBezTo>
                  <a:cubicBezTo>
                    <a:pt x="1639" y="870"/>
                    <a:pt x="1619" y="832"/>
                    <a:pt x="1656" y="856"/>
                  </a:cubicBezTo>
                  <a:cubicBezTo>
                    <a:pt x="1665" y="862"/>
                    <a:pt x="1671" y="873"/>
                    <a:pt x="1680" y="880"/>
                  </a:cubicBezTo>
                  <a:cubicBezTo>
                    <a:pt x="1695" y="892"/>
                    <a:pt x="1728" y="912"/>
                    <a:pt x="1728" y="912"/>
                  </a:cubicBezTo>
                  <a:cubicBezTo>
                    <a:pt x="1767" y="970"/>
                    <a:pt x="1805" y="1057"/>
                    <a:pt x="1864" y="1096"/>
                  </a:cubicBezTo>
                  <a:cubicBezTo>
                    <a:pt x="1886" y="1129"/>
                    <a:pt x="1919" y="1152"/>
                    <a:pt x="1944" y="1184"/>
                  </a:cubicBezTo>
                  <a:cubicBezTo>
                    <a:pt x="1975" y="1224"/>
                    <a:pt x="1997" y="1267"/>
                    <a:pt x="2040" y="1296"/>
                  </a:cubicBezTo>
                  <a:cubicBezTo>
                    <a:pt x="2064" y="1332"/>
                    <a:pt x="2082" y="1362"/>
                    <a:pt x="2112" y="1392"/>
                  </a:cubicBezTo>
                  <a:cubicBezTo>
                    <a:pt x="2130" y="1446"/>
                    <a:pt x="2105" y="1382"/>
                    <a:pt x="2152" y="1448"/>
                  </a:cubicBezTo>
                  <a:cubicBezTo>
                    <a:pt x="2187" y="1497"/>
                    <a:pt x="2126" y="1449"/>
                    <a:pt x="2184" y="1488"/>
                  </a:cubicBezTo>
                  <a:cubicBezTo>
                    <a:pt x="2243" y="1576"/>
                    <a:pt x="2345" y="1600"/>
                    <a:pt x="2440" y="1632"/>
                  </a:cubicBezTo>
                  <a:cubicBezTo>
                    <a:pt x="2466" y="1641"/>
                    <a:pt x="2486" y="1655"/>
                    <a:pt x="2512" y="1664"/>
                  </a:cubicBezTo>
                  <a:cubicBezTo>
                    <a:pt x="2530" y="1691"/>
                    <a:pt x="2589" y="1750"/>
                    <a:pt x="2616" y="1768"/>
                  </a:cubicBezTo>
                  <a:cubicBezTo>
                    <a:pt x="2637" y="1799"/>
                    <a:pt x="2657" y="1830"/>
                    <a:pt x="2672" y="1864"/>
                  </a:cubicBezTo>
                  <a:cubicBezTo>
                    <a:pt x="2679" y="1879"/>
                    <a:pt x="2679" y="1898"/>
                    <a:pt x="2688" y="1912"/>
                  </a:cubicBezTo>
                  <a:cubicBezTo>
                    <a:pt x="2721" y="1962"/>
                    <a:pt x="2720" y="1941"/>
                    <a:pt x="2720" y="1968"/>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CA"/>
            </a:p>
          </p:txBody>
        </p:sp>
        <p:sp>
          <p:nvSpPr>
            <p:cNvPr id="23" name="Text Box 11"/>
            <p:cNvSpPr txBox="1">
              <a:spLocks noChangeArrowheads="1"/>
            </p:cNvSpPr>
            <p:nvPr/>
          </p:nvSpPr>
          <p:spPr bwMode="auto">
            <a:xfrm>
              <a:off x="5051127" y="3816350"/>
              <a:ext cx="2590800" cy="427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altLang="fr-FR" sz="2200" dirty="0"/>
                <a:t>Local alignment</a:t>
              </a:r>
            </a:p>
          </p:txBody>
        </p:sp>
        <p:cxnSp>
          <p:nvCxnSpPr>
            <p:cNvPr id="5" name="Connecteur droit 4"/>
            <p:cNvCxnSpPr/>
            <p:nvPr/>
          </p:nvCxnSpPr>
          <p:spPr>
            <a:xfrm>
              <a:off x="3131840" y="3359150"/>
              <a:ext cx="4343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Connecteur droit 6"/>
            <p:cNvCxnSpPr/>
            <p:nvPr/>
          </p:nvCxnSpPr>
          <p:spPr>
            <a:xfrm>
              <a:off x="3131840" y="3284984"/>
              <a:ext cx="4343400"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4" name="Connecteur droit 23"/>
            <p:cNvCxnSpPr/>
            <p:nvPr/>
          </p:nvCxnSpPr>
          <p:spPr>
            <a:xfrm>
              <a:off x="3059832" y="3359150"/>
              <a:ext cx="0" cy="320040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2" name="Connecteur droit 11"/>
            <p:cNvCxnSpPr>
              <a:stCxn id="20" idx="0"/>
            </p:cNvCxnSpPr>
            <p:nvPr/>
          </p:nvCxnSpPr>
          <p:spPr>
            <a:xfrm flipV="1">
              <a:off x="6027440" y="3284984"/>
              <a:ext cx="0" cy="531366"/>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Connecteur droit 24"/>
            <p:cNvCxnSpPr/>
            <p:nvPr/>
          </p:nvCxnSpPr>
          <p:spPr>
            <a:xfrm flipV="1">
              <a:off x="6744994" y="3284984"/>
              <a:ext cx="0" cy="1140966"/>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Connecteur droit 25"/>
            <p:cNvCxnSpPr/>
            <p:nvPr/>
          </p:nvCxnSpPr>
          <p:spPr>
            <a:xfrm>
              <a:off x="3169940" y="3816350"/>
              <a:ext cx="288369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Connecteur droit 26"/>
            <p:cNvCxnSpPr/>
            <p:nvPr/>
          </p:nvCxnSpPr>
          <p:spPr>
            <a:xfrm>
              <a:off x="3131840" y="4425950"/>
              <a:ext cx="3581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Connecteur droit 28"/>
            <p:cNvCxnSpPr/>
            <p:nvPr/>
          </p:nvCxnSpPr>
          <p:spPr>
            <a:xfrm>
              <a:off x="6027440" y="3298142"/>
              <a:ext cx="717554"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2" name="Connecteur droit 31"/>
            <p:cNvCxnSpPr/>
            <p:nvPr/>
          </p:nvCxnSpPr>
          <p:spPr>
            <a:xfrm>
              <a:off x="3059832" y="3816350"/>
              <a:ext cx="0" cy="60960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23553" name="ZoneTexte 23552"/>
            <p:cNvSpPr txBox="1"/>
            <p:nvPr/>
          </p:nvSpPr>
          <p:spPr>
            <a:xfrm>
              <a:off x="3016976" y="2915652"/>
              <a:ext cx="320922" cy="369332"/>
            </a:xfrm>
            <a:prstGeom prst="rect">
              <a:avLst/>
            </a:prstGeom>
            <a:noFill/>
          </p:spPr>
          <p:txBody>
            <a:bodyPr wrap="none" rtlCol="0">
              <a:spAutoFit/>
            </a:bodyPr>
            <a:lstStyle/>
            <a:p>
              <a:r>
                <a:rPr lang="en-CA" b="1" dirty="0"/>
                <a:t>V</a:t>
              </a:r>
              <a:endParaRPr lang="fr-CA" b="1" dirty="0"/>
            </a:p>
          </p:txBody>
        </p:sp>
        <p:sp>
          <p:nvSpPr>
            <p:cNvPr id="36" name="ZoneTexte 35"/>
            <p:cNvSpPr txBox="1"/>
            <p:nvPr/>
          </p:nvSpPr>
          <p:spPr>
            <a:xfrm>
              <a:off x="2636781" y="3298142"/>
              <a:ext cx="394660" cy="369332"/>
            </a:xfrm>
            <a:prstGeom prst="rect">
              <a:avLst/>
            </a:prstGeom>
            <a:noFill/>
          </p:spPr>
          <p:txBody>
            <a:bodyPr wrap="none" rtlCol="0">
              <a:spAutoFit/>
            </a:bodyPr>
            <a:lstStyle/>
            <a:p>
              <a:r>
                <a:rPr lang="en-CA" b="1" dirty="0"/>
                <a:t>W</a:t>
              </a:r>
              <a:endParaRPr lang="fr-CA" b="1" dirty="0"/>
            </a:p>
          </p:txBody>
        </p:sp>
      </p:grpSp>
    </p:spTree>
    <p:extLst>
      <p:ext uri="{BB962C8B-B14F-4D97-AF65-F5344CB8AC3E}">
        <p14:creationId xmlns:p14="http://schemas.microsoft.com/office/powerpoint/2010/main" val="106102448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CA" dirty="0"/>
              <a:t>Solution </a:t>
            </a:r>
            <a:r>
              <a:rPr lang="en-CA" dirty="0" err="1"/>
              <a:t>directe</a:t>
            </a:r>
            <a:endParaRPr lang="fr-CA" dirty="0"/>
          </a:p>
        </p:txBody>
      </p:sp>
      <p:sp>
        <p:nvSpPr>
          <p:cNvPr id="3" name="Espace réservé du contenu 2"/>
          <p:cNvSpPr>
            <a:spLocks noGrp="1"/>
          </p:cNvSpPr>
          <p:nvPr>
            <p:ph idx="1"/>
          </p:nvPr>
        </p:nvSpPr>
        <p:spPr>
          <a:xfrm>
            <a:off x="457200" y="1600201"/>
            <a:ext cx="8229600" cy="1972816"/>
          </a:xfrm>
        </p:spPr>
        <p:txBody>
          <a:bodyPr>
            <a:normAutofit/>
          </a:bodyPr>
          <a:lstStyle/>
          <a:p>
            <a:pPr marL="0" indent="0">
              <a:lnSpc>
                <a:spcPct val="90000"/>
              </a:lnSpc>
              <a:buNone/>
            </a:pPr>
            <a:r>
              <a:rPr lang="fr-FR" altLang="fr-FR" sz="2800" dirty="0"/>
              <a:t>En temps </a:t>
            </a:r>
            <a:r>
              <a:rPr lang="fr-FR" altLang="fr-FR" sz="2800" i="1" dirty="0"/>
              <a:t>O(n</a:t>
            </a:r>
            <a:r>
              <a:rPr lang="fr-FR" altLang="fr-FR" sz="2800" i="1" baseline="30000" dirty="0"/>
              <a:t>6</a:t>
            </a:r>
            <a:r>
              <a:rPr lang="fr-FR" altLang="fr-FR" sz="2800" i="1" dirty="0"/>
              <a:t>)</a:t>
            </a:r>
            <a:r>
              <a:rPr lang="fr-FR" altLang="fr-FR" sz="2800" dirty="0"/>
              <a:t>: </a:t>
            </a:r>
            <a:r>
              <a:rPr lang="fr-FR" altLang="fr-FR" sz="2800" i="1" dirty="0"/>
              <a:t>n</a:t>
            </a:r>
            <a:r>
              <a:rPr lang="fr-FR" altLang="fr-FR" sz="2800" i="1" baseline="30000" dirty="0"/>
              <a:t>2</a:t>
            </a:r>
            <a:r>
              <a:rPr lang="fr-FR" altLang="fr-FR" sz="2800" dirty="0"/>
              <a:t> positions de début et </a:t>
            </a:r>
            <a:r>
              <a:rPr lang="fr-FR" altLang="fr-FR" sz="2800" i="1" dirty="0"/>
              <a:t>n</a:t>
            </a:r>
            <a:r>
              <a:rPr lang="fr-FR" altLang="fr-FR" sz="2800" i="1" baseline="30000" dirty="0"/>
              <a:t>2</a:t>
            </a:r>
            <a:r>
              <a:rPr lang="fr-FR" altLang="fr-FR" sz="2800" dirty="0"/>
              <a:t> positions de fin. Calculer la valeur de similarité maximale d’un chemin prend un temps </a:t>
            </a:r>
            <a:r>
              <a:rPr lang="fr-FR" altLang="fr-FR" sz="2800" i="1" dirty="0"/>
              <a:t>O(n</a:t>
            </a:r>
            <a:r>
              <a:rPr lang="fr-FR" altLang="fr-FR" sz="2800" i="1" baseline="30000" dirty="0"/>
              <a:t>2</a:t>
            </a:r>
            <a:r>
              <a:rPr lang="fr-FR" altLang="fr-FR" sz="2800" i="1" dirty="0"/>
              <a:t>)</a:t>
            </a:r>
            <a:r>
              <a:rPr lang="fr-FR" altLang="fr-FR" sz="2800" dirty="0"/>
              <a:t>.</a:t>
            </a:r>
          </a:p>
          <a:p>
            <a:pPr>
              <a:lnSpc>
                <a:spcPct val="90000"/>
              </a:lnSpc>
              <a:buNone/>
            </a:pPr>
            <a:endParaRPr lang="fr-FR" altLang="fr-FR" dirty="0"/>
          </a:p>
        </p:txBody>
      </p:sp>
      <p:grpSp>
        <p:nvGrpSpPr>
          <p:cNvPr id="12" name="Groupe 11"/>
          <p:cNvGrpSpPr/>
          <p:nvPr/>
        </p:nvGrpSpPr>
        <p:grpSpPr>
          <a:xfrm>
            <a:off x="3859148" y="2960364"/>
            <a:ext cx="5005146" cy="3643898"/>
            <a:chOff x="2636781" y="2915652"/>
            <a:chExt cx="5005146" cy="3643898"/>
          </a:xfrm>
        </p:grpSpPr>
        <p:sp>
          <p:nvSpPr>
            <p:cNvPr id="13" name="Rectangle 4"/>
            <p:cNvSpPr>
              <a:spLocks noChangeArrowheads="1"/>
            </p:cNvSpPr>
            <p:nvPr/>
          </p:nvSpPr>
          <p:spPr bwMode="auto">
            <a:xfrm>
              <a:off x="3131840" y="3359150"/>
              <a:ext cx="4343400" cy="3200400"/>
            </a:xfrm>
            <a:prstGeom prst="rect">
              <a:avLst/>
            </a:prstGeom>
            <a:solidFill>
              <a:srgbClr val="FFFF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fr-CA" altLang="fr-FR"/>
            </a:p>
          </p:txBody>
        </p:sp>
        <p:sp>
          <p:nvSpPr>
            <p:cNvPr id="14" name="Text Box 5"/>
            <p:cNvSpPr txBox="1">
              <a:spLocks noChangeArrowheads="1"/>
            </p:cNvSpPr>
            <p:nvPr/>
          </p:nvSpPr>
          <p:spPr bwMode="auto">
            <a:xfrm>
              <a:off x="3603327" y="4805363"/>
              <a:ext cx="2652713" cy="427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altLang="fr-FR" sz="2200"/>
                <a:t>Global alignment</a:t>
              </a:r>
            </a:p>
          </p:txBody>
        </p:sp>
        <p:sp>
          <p:nvSpPr>
            <p:cNvPr id="15" name="Line 6"/>
            <p:cNvSpPr>
              <a:spLocks noChangeShapeType="1"/>
            </p:cNvSpPr>
            <p:nvPr/>
          </p:nvSpPr>
          <p:spPr bwMode="auto">
            <a:xfrm>
              <a:off x="6027440" y="3816350"/>
              <a:ext cx="685800" cy="609600"/>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CA"/>
            </a:p>
          </p:txBody>
        </p:sp>
        <p:sp>
          <p:nvSpPr>
            <p:cNvPr id="16" name="Line 7"/>
            <p:cNvSpPr>
              <a:spLocks noChangeShapeType="1"/>
            </p:cNvSpPr>
            <p:nvPr/>
          </p:nvSpPr>
          <p:spPr bwMode="auto">
            <a:xfrm flipH="1" flipV="1">
              <a:off x="3208040" y="3435350"/>
              <a:ext cx="2819400" cy="38100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CA"/>
            </a:p>
          </p:txBody>
        </p:sp>
        <p:sp>
          <p:nvSpPr>
            <p:cNvPr id="17" name="Line 8"/>
            <p:cNvSpPr>
              <a:spLocks noChangeShapeType="1"/>
            </p:cNvSpPr>
            <p:nvPr/>
          </p:nvSpPr>
          <p:spPr bwMode="auto">
            <a:xfrm>
              <a:off x="6713240" y="4425950"/>
              <a:ext cx="762000" cy="205740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CA"/>
            </a:p>
          </p:txBody>
        </p:sp>
        <p:sp>
          <p:nvSpPr>
            <p:cNvPr id="18" name="Freeform 9"/>
            <p:cNvSpPr>
              <a:spLocks/>
            </p:cNvSpPr>
            <p:nvPr/>
          </p:nvSpPr>
          <p:spPr bwMode="auto">
            <a:xfrm>
              <a:off x="3169940" y="3433763"/>
              <a:ext cx="4319587" cy="3124200"/>
            </a:xfrm>
            <a:custGeom>
              <a:avLst/>
              <a:gdLst>
                <a:gd name="T0" fmla="*/ 0 w 2721"/>
                <a:gd name="T1" fmla="*/ 0 h 1968"/>
                <a:gd name="T2" fmla="*/ 114300 w 2721"/>
                <a:gd name="T3" fmla="*/ 50800 h 1968"/>
                <a:gd name="T4" fmla="*/ 190500 w 2721"/>
                <a:gd name="T5" fmla="*/ 101600 h 1968"/>
                <a:gd name="T6" fmla="*/ 406400 w 2721"/>
                <a:gd name="T7" fmla="*/ 266700 h 1968"/>
                <a:gd name="T8" fmla="*/ 444500 w 2721"/>
                <a:gd name="T9" fmla="*/ 304800 h 1968"/>
                <a:gd name="T10" fmla="*/ 520700 w 2721"/>
                <a:gd name="T11" fmla="*/ 355600 h 1968"/>
                <a:gd name="T12" fmla="*/ 622300 w 2721"/>
                <a:gd name="T13" fmla="*/ 431800 h 1968"/>
                <a:gd name="T14" fmla="*/ 762000 w 2721"/>
                <a:gd name="T15" fmla="*/ 520700 h 1968"/>
                <a:gd name="T16" fmla="*/ 1397000 w 2721"/>
                <a:gd name="T17" fmla="*/ 622300 h 1968"/>
                <a:gd name="T18" fmla="*/ 1625600 w 2721"/>
                <a:gd name="T19" fmla="*/ 762000 h 1968"/>
                <a:gd name="T20" fmla="*/ 1663700 w 2721"/>
                <a:gd name="T21" fmla="*/ 800100 h 1968"/>
                <a:gd name="T22" fmla="*/ 1739900 w 2721"/>
                <a:gd name="T23" fmla="*/ 850900 h 1968"/>
                <a:gd name="T24" fmla="*/ 1841500 w 2721"/>
                <a:gd name="T25" fmla="*/ 927100 h 1968"/>
                <a:gd name="T26" fmla="*/ 2311400 w 2721"/>
                <a:gd name="T27" fmla="*/ 1079500 h 1968"/>
                <a:gd name="T28" fmla="*/ 2425700 w 2721"/>
                <a:gd name="T29" fmla="*/ 1130300 h 1968"/>
                <a:gd name="T30" fmla="*/ 2578100 w 2721"/>
                <a:gd name="T31" fmla="*/ 1308100 h 1968"/>
                <a:gd name="T32" fmla="*/ 2628900 w 2721"/>
                <a:gd name="T33" fmla="*/ 1358900 h 1968"/>
                <a:gd name="T34" fmla="*/ 2667000 w 2721"/>
                <a:gd name="T35" fmla="*/ 1397000 h 1968"/>
                <a:gd name="T36" fmla="*/ 2743200 w 2721"/>
                <a:gd name="T37" fmla="*/ 1447800 h 1968"/>
                <a:gd name="T38" fmla="*/ 2959100 w 2721"/>
                <a:gd name="T39" fmla="*/ 1739900 h 1968"/>
                <a:gd name="T40" fmla="*/ 3086100 w 2721"/>
                <a:gd name="T41" fmla="*/ 1879600 h 1968"/>
                <a:gd name="T42" fmla="*/ 3238500 w 2721"/>
                <a:gd name="T43" fmla="*/ 2057400 h 1968"/>
                <a:gd name="T44" fmla="*/ 3352800 w 2721"/>
                <a:gd name="T45" fmla="*/ 2209800 h 1968"/>
                <a:gd name="T46" fmla="*/ 3416300 w 2721"/>
                <a:gd name="T47" fmla="*/ 2298700 h 1968"/>
                <a:gd name="T48" fmla="*/ 3467100 w 2721"/>
                <a:gd name="T49" fmla="*/ 2362200 h 1968"/>
                <a:gd name="T50" fmla="*/ 3873500 w 2721"/>
                <a:gd name="T51" fmla="*/ 2590800 h 1968"/>
                <a:gd name="T52" fmla="*/ 3987800 w 2721"/>
                <a:gd name="T53" fmla="*/ 2641600 h 1968"/>
                <a:gd name="T54" fmla="*/ 4152900 w 2721"/>
                <a:gd name="T55" fmla="*/ 2806700 h 1968"/>
                <a:gd name="T56" fmla="*/ 4241800 w 2721"/>
                <a:gd name="T57" fmla="*/ 2959100 h 1968"/>
                <a:gd name="T58" fmla="*/ 4267200 w 2721"/>
                <a:gd name="T59" fmla="*/ 3035300 h 1968"/>
                <a:gd name="T60" fmla="*/ 4318000 w 2721"/>
                <a:gd name="T61" fmla="*/ 3124200 h 1968"/>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721" h="1968">
                  <a:moveTo>
                    <a:pt x="0" y="0"/>
                  </a:moveTo>
                  <a:cubicBezTo>
                    <a:pt x="24" y="8"/>
                    <a:pt x="50" y="20"/>
                    <a:pt x="72" y="32"/>
                  </a:cubicBezTo>
                  <a:cubicBezTo>
                    <a:pt x="89" y="41"/>
                    <a:pt x="120" y="64"/>
                    <a:pt x="120" y="64"/>
                  </a:cubicBezTo>
                  <a:cubicBezTo>
                    <a:pt x="149" y="108"/>
                    <a:pt x="218" y="130"/>
                    <a:pt x="256" y="168"/>
                  </a:cubicBezTo>
                  <a:cubicBezTo>
                    <a:pt x="264" y="176"/>
                    <a:pt x="271" y="185"/>
                    <a:pt x="280" y="192"/>
                  </a:cubicBezTo>
                  <a:cubicBezTo>
                    <a:pt x="295" y="204"/>
                    <a:pt x="328" y="224"/>
                    <a:pt x="328" y="224"/>
                  </a:cubicBezTo>
                  <a:cubicBezTo>
                    <a:pt x="347" y="253"/>
                    <a:pt x="364" y="253"/>
                    <a:pt x="392" y="272"/>
                  </a:cubicBezTo>
                  <a:cubicBezTo>
                    <a:pt x="414" y="305"/>
                    <a:pt x="446" y="311"/>
                    <a:pt x="480" y="328"/>
                  </a:cubicBezTo>
                  <a:cubicBezTo>
                    <a:pt x="601" y="389"/>
                    <a:pt x="747" y="386"/>
                    <a:pt x="880" y="392"/>
                  </a:cubicBezTo>
                  <a:cubicBezTo>
                    <a:pt x="932" y="409"/>
                    <a:pt x="978" y="449"/>
                    <a:pt x="1024" y="480"/>
                  </a:cubicBezTo>
                  <a:cubicBezTo>
                    <a:pt x="1033" y="486"/>
                    <a:pt x="1039" y="497"/>
                    <a:pt x="1048" y="504"/>
                  </a:cubicBezTo>
                  <a:cubicBezTo>
                    <a:pt x="1063" y="516"/>
                    <a:pt x="1096" y="536"/>
                    <a:pt x="1096" y="536"/>
                  </a:cubicBezTo>
                  <a:cubicBezTo>
                    <a:pt x="1116" y="567"/>
                    <a:pt x="1133" y="561"/>
                    <a:pt x="1160" y="584"/>
                  </a:cubicBezTo>
                  <a:cubicBezTo>
                    <a:pt x="1274" y="679"/>
                    <a:pt x="1301" y="671"/>
                    <a:pt x="1456" y="680"/>
                  </a:cubicBezTo>
                  <a:cubicBezTo>
                    <a:pt x="1513" y="699"/>
                    <a:pt x="1490" y="687"/>
                    <a:pt x="1528" y="712"/>
                  </a:cubicBezTo>
                  <a:cubicBezTo>
                    <a:pt x="1559" y="758"/>
                    <a:pt x="1578" y="793"/>
                    <a:pt x="1624" y="824"/>
                  </a:cubicBezTo>
                  <a:cubicBezTo>
                    <a:pt x="1639" y="870"/>
                    <a:pt x="1619" y="832"/>
                    <a:pt x="1656" y="856"/>
                  </a:cubicBezTo>
                  <a:cubicBezTo>
                    <a:pt x="1665" y="862"/>
                    <a:pt x="1671" y="873"/>
                    <a:pt x="1680" y="880"/>
                  </a:cubicBezTo>
                  <a:cubicBezTo>
                    <a:pt x="1695" y="892"/>
                    <a:pt x="1728" y="912"/>
                    <a:pt x="1728" y="912"/>
                  </a:cubicBezTo>
                  <a:cubicBezTo>
                    <a:pt x="1767" y="970"/>
                    <a:pt x="1805" y="1057"/>
                    <a:pt x="1864" y="1096"/>
                  </a:cubicBezTo>
                  <a:cubicBezTo>
                    <a:pt x="1886" y="1129"/>
                    <a:pt x="1919" y="1152"/>
                    <a:pt x="1944" y="1184"/>
                  </a:cubicBezTo>
                  <a:cubicBezTo>
                    <a:pt x="1975" y="1224"/>
                    <a:pt x="1997" y="1267"/>
                    <a:pt x="2040" y="1296"/>
                  </a:cubicBezTo>
                  <a:cubicBezTo>
                    <a:pt x="2064" y="1332"/>
                    <a:pt x="2082" y="1362"/>
                    <a:pt x="2112" y="1392"/>
                  </a:cubicBezTo>
                  <a:cubicBezTo>
                    <a:pt x="2130" y="1446"/>
                    <a:pt x="2105" y="1382"/>
                    <a:pt x="2152" y="1448"/>
                  </a:cubicBezTo>
                  <a:cubicBezTo>
                    <a:pt x="2187" y="1497"/>
                    <a:pt x="2126" y="1449"/>
                    <a:pt x="2184" y="1488"/>
                  </a:cubicBezTo>
                  <a:cubicBezTo>
                    <a:pt x="2243" y="1576"/>
                    <a:pt x="2345" y="1600"/>
                    <a:pt x="2440" y="1632"/>
                  </a:cubicBezTo>
                  <a:cubicBezTo>
                    <a:pt x="2466" y="1641"/>
                    <a:pt x="2486" y="1655"/>
                    <a:pt x="2512" y="1664"/>
                  </a:cubicBezTo>
                  <a:cubicBezTo>
                    <a:pt x="2530" y="1691"/>
                    <a:pt x="2589" y="1750"/>
                    <a:pt x="2616" y="1768"/>
                  </a:cubicBezTo>
                  <a:cubicBezTo>
                    <a:pt x="2637" y="1799"/>
                    <a:pt x="2657" y="1830"/>
                    <a:pt x="2672" y="1864"/>
                  </a:cubicBezTo>
                  <a:cubicBezTo>
                    <a:pt x="2679" y="1879"/>
                    <a:pt x="2679" y="1898"/>
                    <a:pt x="2688" y="1912"/>
                  </a:cubicBezTo>
                  <a:cubicBezTo>
                    <a:pt x="2721" y="1962"/>
                    <a:pt x="2720" y="1941"/>
                    <a:pt x="2720" y="1968"/>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CA"/>
            </a:p>
          </p:txBody>
        </p:sp>
        <p:sp>
          <p:nvSpPr>
            <p:cNvPr id="19" name="Text Box 11"/>
            <p:cNvSpPr txBox="1">
              <a:spLocks noChangeArrowheads="1"/>
            </p:cNvSpPr>
            <p:nvPr/>
          </p:nvSpPr>
          <p:spPr bwMode="auto">
            <a:xfrm>
              <a:off x="5051127" y="3816350"/>
              <a:ext cx="2590800" cy="427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altLang="fr-FR" sz="2200" dirty="0"/>
                <a:t>Local alignment</a:t>
              </a:r>
            </a:p>
          </p:txBody>
        </p:sp>
        <p:cxnSp>
          <p:nvCxnSpPr>
            <p:cNvPr id="20" name="Connecteur droit 19"/>
            <p:cNvCxnSpPr/>
            <p:nvPr/>
          </p:nvCxnSpPr>
          <p:spPr>
            <a:xfrm>
              <a:off x="3131840" y="3359150"/>
              <a:ext cx="4343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Connecteur droit 20"/>
            <p:cNvCxnSpPr/>
            <p:nvPr/>
          </p:nvCxnSpPr>
          <p:spPr>
            <a:xfrm>
              <a:off x="3131840" y="3284984"/>
              <a:ext cx="4343400"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2" name="Connecteur droit 21"/>
            <p:cNvCxnSpPr/>
            <p:nvPr/>
          </p:nvCxnSpPr>
          <p:spPr>
            <a:xfrm>
              <a:off x="3059832" y="3359150"/>
              <a:ext cx="0" cy="320040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3" name="Connecteur droit 22"/>
            <p:cNvCxnSpPr>
              <a:stCxn id="16" idx="0"/>
            </p:cNvCxnSpPr>
            <p:nvPr/>
          </p:nvCxnSpPr>
          <p:spPr>
            <a:xfrm flipV="1">
              <a:off x="6027440" y="3284984"/>
              <a:ext cx="0" cy="531366"/>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Connecteur droit 23"/>
            <p:cNvCxnSpPr/>
            <p:nvPr/>
          </p:nvCxnSpPr>
          <p:spPr>
            <a:xfrm flipV="1">
              <a:off x="6744994" y="3284984"/>
              <a:ext cx="0" cy="1140966"/>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Connecteur droit 24"/>
            <p:cNvCxnSpPr/>
            <p:nvPr/>
          </p:nvCxnSpPr>
          <p:spPr>
            <a:xfrm>
              <a:off x="3169940" y="3816350"/>
              <a:ext cx="288369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Connecteur droit 25"/>
            <p:cNvCxnSpPr/>
            <p:nvPr/>
          </p:nvCxnSpPr>
          <p:spPr>
            <a:xfrm>
              <a:off x="3131840" y="4425950"/>
              <a:ext cx="3581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Connecteur droit 26"/>
            <p:cNvCxnSpPr/>
            <p:nvPr/>
          </p:nvCxnSpPr>
          <p:spPr>
            <a:xfrm>
              <a:off x="6027440" y="3298142"/>
              <a:ext cx="717554"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8" name="Connecteur droit 27"/>
            <p:cNvCxnSpPr/>
            <p:nvPr/>
          </p:nvCxnSpPr>
          <p:spPr>
            <a:xfrm>
              <a:off x="3059832" y="3816350"/>
              <a:ext cx="0" cy="60960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29" name="ZoneTexte 28"/>
            <p:cNvSpPr txBox="1"/>
            <p:nvPr/>
          </p:nvSpPr>
          <p:spPr>
            <a:xfrm>
              <a:off x="3016976" y="2915652"/>
              <a:ext cx="320922" cy="369332"/>
            </a:xfrm>
            <a:prstGeom prst="rect">
              <a:avLst/>
            </a:prstGeom>
            <a:noFill/>
          </p:spPr>
          <p:txBody>
            <a:bodyPr wrap="none" rtlCol="0">
              <a:spAutoFit/>
            </a:bodyPr>
            <a:lstStyle/>
            <a:p>
              <a:r>
                <a:rPr lang="en-CA" b="1" dirty="0"/>
                <a:t>V</a:t>
              </a:r>
              <a:endParaRPr lang="fr-CA" b="1" dirty="0"/>
            </a:p>
          </p:txBody>
        </p:sp>
        <p:sp>
          <p:nvSpPr>
            <p:cNvPr id="30" name="ZoneTexte 29"/>
            <p:cNvSpPr txBox="1"/>
            <p:nvPr/>
          </p:nvSpPr>
          <p:spPr>
            <a:xfrm>
              <a:off x="2636781" y="3298142"/>
              <a:ext cx="394660" cy="369332"/>
            </a:xfrm>
            <a:prstGeom prst="rect">
              <a:avLst/>
            </a:prstGeom>
            <a:noFill/>
          </p:spPr>
          <p:txBody>
            <a:bodyPr wrap="none" rtlCol="0">
              <a:spAutoFit/>
            </a:bodyPr>
            <a:lstStyle/>
            <a:p>
              <a:r>
                <a:rPr lang="en-CA" b="1" dirty="0"/>
                <a:t>W</a:t>
              </a:r>
              <a:endParaRPr lang="fr-CA" b="1" dirty="0"/>
            </a:p>
          </p:txBody>
        </p:sp>
      </p:grpSp>
    </p:spTree>
    <p:extLst>
      <p:ext uri="{BB962C8B-B14F-4D97-AF65-F5344CB8AC3E}">
        <p14:creationId xmlns:p14="http://schemas.microsoft.com/office/powerpoint/2010/main" val="120682698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fr-FR" altLang="fr-FR" dirty="0"/>
              <a:t>Solution: Parcours gratuits</a:t>
            </a:r>
          </a:p>
        </p:txBody>
      </p:sp>
      <p:pic>
        <p:nvPicPr>
          <p:cNvPr id="34819" name="Picture 3" descr="fi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52800" y="2514600"/>
            <a:ext cx="3136900" cy="2692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34820" name="Text Box 4"/>
          <p:cNvSpPr txBox="1">
            <a:spLocks noChangeArrowheads="1"/>
          </p:cNvSpPr>
          <p:nvPr/>
        </p:nvSpPr>
        <p:spPr bwMode="auto">
          <a:xfrm>
            <a:off x="1295400" y="2209800"/>
            <a:ext cx="1828800" cy="427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altLang="fr-FR" sz="2200"/>
              <a:t>Vertex (0,0)</a:t>
            </a:r>
          </a:p>
        </p:txBody>
      </p:sp>
      <p:sp>
        <p:nvSpPr>
          <p:cNvPr id="34821" name="Line 5"/>
          <p:cNvSpPr>
            <a:spLocks noChangeShapeType="1"/>
          </p:cNvSpPr>
          <p:nvPr/>
        </p:nvSpPr>
        <p:spPr bwMode="auto">
          <a:xfrm>
            <a:off x="3048000" y="2514600"/>
            <a:ext cx="609600" cy="381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CA"/>
          </a:p>
        </p:txBody>
      </p:sp>
      <p:sp>
        <p:nvSpPr>
          <p:cNvPr id="34822" name="Text Box 6"/>
          <p:cNvSpPr txBox="1">
            <a:spLocks noChangeArrowheads="1"/>
          </p:cNvSpPr>
          <p:nvPr/>
        </p:nvSpPr>
        <p:spPr bwMode="auto">
          <a:xfrm>
            <a:off x="1066800" y="5334000"/>
            <a:ext cx="71628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altLang="fr-FR" sz="2400"/>
              <a:t>The dashed edges represent the free rides from (0,0) to every other node.</a:t>
            </a:r>
          </a:p>
        </p:txBody>
      </p:sp>
      <p:pic>
        <p:nvPicPr>
          <p:cNvPr id="34823" name="Picture 7" descr="j0212957"/>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4343400" y="1981200"/>
            <a:ext cx="1143000" cy="7191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34824" name="AutoShape 8"/>
          <p:cNvSpPr>
            <a:spLocks noChangeArrowheads="1"/>
          </p:cNvSpPr>
          <p:nvPr/>
        </p:nvSpPr>
        <p:spPr bwMode="auto">
          <a:xfrm>
            <a:off x="4953000" y="1143000"/>
            <a:ext cx="2971800" cy="838200"/>
          </a:xfrm>
          <a:prstGeom prst="wedgeEllipseCallout">
            <a:avLst>
              <a:gd name="adj1" fmla="val -44551"/>
              <a:gd name="adj2" fmla="val 59468"/>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fr-FR" altLang="fr-FR"/>
          </a:p>
        </p:txBody>
      </p:sp>
      <p:sp>
        <p:nvSpPr>
          <p:cNvPr id="34825" name="Text Box 9"/>
          <p:cNvSpPr txBox="1">
            <a:spLocks noChangeArrowheads="1"/>
          </p:cNvSpPr>
          <p:nvPr/>
        </p:nvSpPr>
        <p:spPr bwMode="auto">
          <a:xfrm>
            <a:off x="5257800" y="1295400"/>
            <a:ext cx="2362200" cy="427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altLang="fr-FR" sz="2200"/>
              <a:t>Yeah, a free ride!</a:t>
            </a:r>
          </a:p>
        </p:txBody>
      </p:sp>
      <p:sp>
        <p:nvSpPr>
          <p:cNvPr id="10" name="ZoneTexte 9"/>
          <p:cNvSpPr txBox="1"/>
          <p:nvPr/>
        </p:nvSpPr>
        <p:spPr>
          <a:xfrm>
            <a:off x="2067426" y="6237312"/>
            <a:ext cx="6898363" cy="369332"/>
          </a:xfrm>
          <a:prstGeom prst="rect">
            <a:avLst/>
          </a:prstGeom>
          <a:noFill/>
        </p:spPr>
        <p:txBody>
          <a:bodyPr wrap="none" rtlCol="0">
            <a:spAutoFit/>
          </a:bodyPr>
          <a:lstStyle/>
          <a:p>
            <a:r>
              <a:rPr lang="en-CA" dirty="0"/>
              <a:t>An introduction de Bioinformatics Algorithms – www.bioalgorithms.info</a:t>
            </a:r>
            <a:endParaRPr lang="fr-CA" dirty="0"/>
          </a:p>
        </p:txBody>
      </p:sp>
    </p:spTree>
    <p:extLst>
      <p:ext uri="{BB962C8B-B14F-4D97-AF65-F5344CB8AC3E}">
        <p14:creationId xmlns:p14="http://schemas.microsoft.com/office/powerpoint/2010/main" val="157080313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fr-FR" dirty="0" err="1"/>
              <a:t>Alignement</a:t>
            </a:r>
            <a:r>
              <a:rPr lang="en-US" altLang="fr-FR" dirty="0"/>
              <a:t> local: </a:t>
            </a:r>
            <a:r>
              <a:rPr lang="en-US" altLang="fr-FR" dirty="0" err="1"/>
              <a:t>Récurrences</a:t>
            </a:r>
            <a:endParaRPr lang="en-US" altLang="fr-FR" dirty="0"/>
          </a:p>
        </p:txBody>
      </p:sp>
      <p:sp>
        <p:nvSpPr>
          <p:cNvPr id="35843" name="Rectangle 3"/>
          <p:cNvSpPr>
            <a:spLocks noChangeArrowheads="1"/>
          </p:cNvSpPr>
          <p:nvPr/>
        </p:nvSpPr>
        <p:spPr bwMode="auto">
          <a:xfrm>
            <a:off x="457200" y="1600200"/>
            <a:ext cx="8348509"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eaLnBrk="0" hangingPunct="0">
              <a:spcBef>
                <a:spcPct val="20000"/>
              </a:spcBef>
              <a:buClr>
                <a:schemeClr val="accent1"/>
              </a:buClr>
              <a:buChar char="•"/>
              <a:defRPr sz="3000">
                <a:solidFill>
                  <a:schemeClr val="tx1"/>
                </a:solidFill>
                <a:latin typeface="Arial" charset="0"/>
                <a:cs typeface="Arial" charset="0"/>
              </a:defRPr>
            </a:lvl1pPr>
            <a:lvl2pPr marL="669925" indent="-325438" eaLnBrk="0" hangingPunct="0">
              <a:spcBef>
                <a:spcPct val="20000"/>
              </a:spcBef>
              <a:buClr>
                <a:schemeClr val="accent2"/>
              </a:buClr>
              <a:buChar char="•"/>
              <a:defRPr sz="2600">
                <a:solidFill>
                  <a:schemeClr val="tx1"/>
                </a:solidFill>
                <a:latin typeface="Arial" charset="0"/>
                <a:cs typeface="Arial" charset="0"/>
              </a:defRPr>
            </a:lvl2pPr>
            <a:lvl3pPr marL="1022350" indent="-350838" eaLnBrk="0" hangingPunct="0">
              <a:spcBef>
                <a:spcPct val="20000"/>
              </a:spcBef>
              <a:buClr>
                <a:schemeClr val="accent1"/>
              </a:buClr>
              <a:buChar char="•"/>
              <a:defRPr sz="2200">
                <a:solidFill>
                  <a:schemeClr val="tx1"/>
                </a:solidFill>
                <a:latin typeface="Arial" charset="0"/>
                <a:cs typeface="Arial" charset="0"/>
              </a:defRPr>
            </a:lvl3pPr>
            <a:lvl4pPr marL="1339850" indent="-315913" eaLnBrk="0" hangingPunct="0">
              <a:spcBef>
                <a:spcPct val="20000"/>
              </a:spcBef>
              <a:buClr>
                <a:schemeClr val="accent2"/>
              </a:buClr>
              <a:buChar char="•"/>
              <a:defRPr sz="2000">
                <a:solidFill>
                  <a:schemeClr val="tx1"/>
                </a:solidFill>
                <a:latin typeface="Arial" charset="0"/>
                <a:cs typeface="Arial" charset="0"/>
              </a:defRPr>
            </a:lvl4pPr>
            <a:lvl5pPr marL="1681163" indent="-339725" eaLnBrk="0" hangingPunct="0">
              <a:spcBef>
                <a:spcPct val="20000"/>
              </a:spcBef>
              <a:buClr>
                <a:schemeClr val="accent1"/>
              </a:buClr>
              <a:buChar char="•"/>
              <a:defRPr sz="2000">
                <a:solidFill>
                  <a:schemeClr val="tx1"/>
                </a:solidFill>
                <a:latin typeface="Arial" charset="0"/>
                <a:cs typeface="Arial" charset="0"/>
              </a:defRPr>
            </a:lvl5pPr>
            <a:lvl6pPr marL="2138363" indent="-339725" eaLnBrk="0" fontAlgn="base" hangingPunct="0">
              <a:spcBef>
                <a:spcPct val="20000"/>
              </a:spcBef>
              <a:spcAft>
                <a:spcPct val="0"/>
              </a:spcAft>
              <a:buClr>
                <a:schemeClr val="accent1"/>
              </a:buClr>
              <a:buChar char="•"/>
              <a:defRPr sz="2000">
                <a:solidFill>
                  <a:schemeClr val="tx1"/>
                </a:solidFill>
                <a:latin typeface="Arial" charset="0"/>
                <a:cs typeface="Arial" charset="0"/>
              </a:defRPr>
            </a:lvl6pPr>
            <a:lvl7pPr marL="2595563" indent="-339725" eaLnBrk="0" fontAlgn="base" hangingPunct="0">
              <a:spcBef>
                <a:spcPct val="20000"/>
              </a:spcBef>
              <a:spcAft>
                <a:spcPct val="0"/>
              </a:spcAft>
              <a:buClr>
                <a:schemeClr val="accent1"/>
              </a:buClr>
              <a:buChar char="•"/>
              <a:defRPr sz="2000">
                <a:solidFill>
                  <a:schemeClr val="tx1"/>
                </a:solidFill>
                <a:latin typeface="Arial" charset="0"/>
                <a:cs typeface="Arial" charset="0"/>
              </a:defRPr>
            </a:lvl7pPr>
            <a:lvl8pPr marL="3052763" indent="-339725" eaLnBrk="0" fontAlgn="base" hangingPunct="0">
              <a:spcBef>
                <a:spcPct val="20000"/>
              </a:spcBef>
              <a:spcAft>
                <a:spcPct val="0"/>
              </a:spcAft>
              <a:buClr>
                <a:schemeClr val="accent1"/>
              </a:buClr>
              <a:buChar char="•"/>
              <a:defRPr sz="2000">
                <a:solidFill>
                  <a:schemeClr val="tx1"/>
                </a:solidFill>
                <a:latin typeface="Arial" charset="0"/>
                <a:cs typeface="Arial" charset="0"/>
              </a:defRPr>
            </a:lvl8pPr>
            <a:lvl9pPr marL="3509963" indent="-339725" eaLnBrk="0" fontAlgn="base" hangingPunct="0">
              <a:spcBef>
                <a:spcPct val="20000"/>
              </a:spcBef>
              <a:spcAft>
                <a:spcPct val="0"/>
              </a:spcAft>
              <a:buClr>
                <a:schemeClr val="accent1"/>
              </a:buClr>
              <a:buChar char="•"/>
              <a:defRPr sz="2000">
                <a:solidFill>
                  <a:schemeClr val="tx1"/>
                </a:solidFill>
                <a:latin typeface="Arial" charset="0"/>
                <a:cs typeface="Arial" charset="0"/>
              </a:defRPr>
            </a:lvl9pPr>
          </a:lstStyle>
          <a:p>
            <a:pPr eaLnBrk="1" hangingPunct="1"/>
            <a:r>
              <a:rPr lang="en-US" altLang="fr-FR" dirty="0"/>
              <a:t>La plus </a:t>
            </a:r>
            <a:r>
              <a:rPr lang="en-US" altLang="fr-FR" dirty="0" err="1"/>
              <a:t>grande</a:t>
            </a:r>
            <a:r>
              <a:rPr lang="en-US" altLang="fr-FR" dirty="0"/>
              <a:t> </a:t>
            </a:r>
            <a:r>
              <a:rPr lang="en-US" altLang="fr-FR" dirty="0" err="1"/>
              <a:t>valeur</a:t>
            </a:r>
            <a:r>
              <a:rPr lang="en-US" altLang="fr-FR" dirty="0"/>
              <a:t> </a:t>
            </a:r>
            <a:r>
              <a:rPr lang="en-US" altLang="fr-FR" i="1" dirty="0"/>
              <a:t>V(</a:t>
            </a:r>
            <a:r>
              <a:rPr lang="en-US" altLang="fr-FR" i="1" dirty="0" err="1"/>
              <a:t>i,j</a:t>
            </a:r>
            <a:r>
              <a:rPr lang="en-US" altLang="fr-FR" i="1" dirty="0"/>
              <a:t>)</a:t>
            </a:r>
            <a:r>
              <a:rPr lang="en-US" altLang="fr-FR" dirty="0"/>
              <a:t> </a:t>
            </a:r>
            <a:r>
              <a:rPr lang="en-US" altLang="fr-FR" dirty="0" err="1"/>
              <a:t>est</a:t>
            </a:r>
            <a:r>
              <a:rPr lang="en-US" altLang="fr-FR" dirty="0"/>
              <a:t> le score du </a:t>
            </a:r>
            <a:r>
              <a:rPr lang="en-US" altLang="fr-FR" dirty="0" err="1"/>
              <a:t>meilleur</a:t>
            </a:r>
            <a:r>
              <a:rPr lang="en-US" altLang="fr-FR" dirty="0"/>
              <a:t> </a:t>
            </a:r>
            <a:r>
              <a:rPr lang="en-US" altLang="fr-FR" dirty="0" err="1"/>
              <a:t>alignement</a:t>
            </a:r>
            <a:r>
              <a:rPr lang="en-US" altLang="fr-FR" dirty="0"/>
              <a:t> local.</a:t>
            </a:r>
          </a:p>
          <a:p>
            <a:pPr eaLnBrk="1" hangingPunct="1"/>
            <a:r>
              <a:rPr lang="en-US" altLang="fr-FR" dirty="0" err="1"/>
              <a:t>Récurrences</a:t>
            </a:r>
            <a:r>
              <a:rPr lang="en-US" altLang="fr-FR" dirty="0"/>
              <a:t>:</a:t>
            </a:r>
          </a:p>
        </p:txBody>
      </p:sp>
      <p:sp>
        <p:nvSpPr>
          <p:cNvPr id="35844" name="Rectangle 4"/>
          <p:cNvSpPr>
            <a:spLocks noChangeArrowheads="1"/>
          </p:cNvSpPr>
          <p:nvPr/>
        </p:nvSpPr>
        <p:spPr bwMode="auto">
          <a:xfrm>
            <a:off x="914400" y="3965575"/>
            <a:ext cx="6177880" cy="16435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lnSpc>
                <a:spcPct val="90000"/>
              </a:lnSpc>
              <a:spcBef>
                <a:spcPct val="20000"/>
              </a:spcBef>
              <a:buClr>
                <a:schemeClr val="accent1"/>
              </a:buClr>
            </a:pPr>
            <a:r>
              <a:rPr lang="en-US" altLang="fr-FR" sz="2400" dirty="0">
                <a:latin typeface="Sylfaen" pitchFamily="18" charset="0"/>
              </a:rPr>
              <a:t>                        0     </a:t>
            </a:r>
          </a:p>
          <a:p>
            <a:pPr eaLnBrk="1" hangingPunct="1">
              <a:lnSpc>
                <a:spcPct val="90000"/>
              </a:lnSpc>
              <a:spcBef>
                <a:spcPct val="20000"/>
              </a:spcBef>
              <a:buClr>
                <a:schemeClr val="accent1"/>
              </a:buClr>
            </a:pPr>
            <a:r>
              <a:rPr lang="en-US" altLang="fr-FR" sz="2400" i="1" dirty="0">
                <a:latin typeface="Sylfaen" pitchFamily="18" charset="0"/>
              </a:rPr>
              <a:t>V(</a:t>
            </a:r>
            <a:r>
              <a:rPr lang="en-US" altLang="fr-FR" sz="2400" i="1" dirty="0" err="1">
                <a:latin typeface="Sylfaen" pitchFamily="18" charset="0"/>
              </a:rPr>
              <a:t>i,j</a:t>
            </a:r>
            <a:r>
              <a:rPr lang="en-US" altLang="fr-FR" sz="2400" i="1" dirty="0">
                <a:latin typeface="Sylfaen" pitchFamily="18" charset="0"/>
              </a:rPr>
              <a:t>)  = max    V(i-1,j-1) + </a:t>
            </a:r>
            <a:r>
              <a:rPr lang="el-GR" altLang="fr-FR" sz="2400" i="1" dirty="0">
                <a:latin typeface="Sylfaen" pitchFamily="18" charset="0"/>
              </a:rPr>
              <a:t>δ</a:t>
            </a:r>
            <a:r>
              <a:rPr lang="en-US" altLang="fr-FR" sz="2400" i="1" baseline="-25000" dirty="0">
                <a:latin typeface="Sylfaen" pitchFamily="18" charset="0"/>
              </a:rPr>
              <a:t> </a:t>
            </a:r>
            <a:r>
              <a:rPr lang="en-US" altLang="fr-FR" sz="2400" i="1" dirty="0">
                <a:latin typeface="Sylfaen" pitchFamily="18" charset="0"/>
              </a:rPr>
              <a:t>(v</a:t>
            </a:r>
            <a:r>
              <a:rPr lang="en-US" altLang="fr-FR" sz="2400" i="1" baseline="-25000" dirty="0">
                <a:latin typeface="Sylfaen" pitchFamily="18" charset="0"/>
              </a:rPr>
              <a:t>i </a:t>
            </a:r>
            <a:r>
              <a:rPr lang="en-US" altLang="fr-FR" sz="2400" i="1" dirty="0">
                <a:latin typeface="Sylfaen" pitchFamily="18" charset="0"/>
              </a:rPr>
              <a:t>, </a:t>
            </a:r>
            <a:r>
              <a:rPr lang="en-US" altLang="fr-FR" sz="2400" i="1" dirty="0" err="1">
                <a:latin typeface="Sylfaen" pitchFamily="18" charset="0"/>
              </a:rPr>
              <a:t>w</a:t>
            </a:r>
            <a:r>
              <a:rPr lang="en-US" altLang="fr-FR" sz="2400" i="1" baseline="-25000" dirty="0" err="1">
                <a:latin typeface="Sylfaen" pitchFamily="18" charset="0"/>
              </a:rPr>
              <a:t>j</a:t>
            </a:r>
            <a:r>
              <a:rPr lang="en-US" altLang="fr-FR" sz="2400" i="1" dirty="0">
                <a:latin typeface="Sylfaen" pitchFamily="18" charset="0"/>
              </a:rPr>
              <a:t>)</a:t>
            </a:r>
          </a:p>
          <a:p>
            <a:pPr eaLnBrk="1" hangingPunct="1">
              <a:lnSpc>
                <a:spcPct val="90000"/>
              </a:lnSpc>
              <a:spcBef>
                <a:spcPct val="20000"/>
              </a:spcBef>
              <a:buClr>
                <a:schemeClr val="accent1"/>
              </a:buClr>
            </a:pPr>
            <a:r>
              <a:rPr lang="en-US" altLang="fr-FR" sz="2400" i="1" dirty="0">
                <a:latin typeface="Sylfaen" pitchFamily="18" charset="0"/>
              </a:rPr>
              <a:t>                         V(i-1,j) + </a:t>
            </a:r>
            <a:r>
              <a:rPr lang="el-GR" altLang="fr-FR" sz="2400" i="1" dirty="0">
                <a:latin typeface="Sylfaen" pitchFamily="18" charset="0"/>
              </a:rPr>
              <a:t>δ</a:t>
            </a:r>
            <a:r>
              <a:rPr lang="en-US" altLang="fr-FR" sz="2400" i="1" baseline="-25000" dirty="0">
                <a:latin typeface="Sylfaen" pitchFamily="18" charset="0"/>
              </a:rPr>
              <a:t> </a:t>
            </a:r>
            <a:r>
              <a:rPr lang="en-US" altLang="fr-FR" sz="2400" i="1" dirty="0">
                <a:latin typeface="Sylfaen" pitchFamily="18" charset="0"/>
              </a:rPr>
              <a:t>(v</a:t>
            </a:r>
            <a:r>
              <a:rPr lang="en-US" altLang="fr-FR" sz="2400" i="1" baseline="-25000" dirty="0">
                <a:latin typeface="Sylfaen" pitchFamily="18" charset="0"/>
              </a:rPr>
              <a:t>i </a:t>
            </a:r>
            <a:r>
              <a:rPr lang="en-US" altLang="fr-FR" sz="2400" i="1" dirty="0">
                <a:latin typeface="Sylfaen" pitchFamily="18" charset="0"/>
              </a:rPr>
              <a:t>, -)</a:t>
            </a:r>
          </a:p>
          <a:p>
            <a:pPr eaLnBrk="1" hangingPunct="1">
              <a:lnSpc>
                <a:spcPct val="90000"/>
              </a:lnSpc>
              <a:spcBef>
                <a:spcPct val="20000"/>
              </a:spcBef>
              <a:buClr>
                <a:schemeClr val="accent1"/>
              </a:buClr>
            </a:pPr>
            <a:r>
              <a:rPr lang="en-US" altLang="fr-FR" sz="2400" dirty="0">
                <a:latin typeface="Sylfaen" pitchFamily="18" charset="0"/>
              </a:rPr>
              <a:t>                        </a:t>
            </a:r>
            <a:r>
              <a:rPr lang="en-US" altLang="fr-FR" sz="2400" i="1" dirty="0">
                <a:latin typeface="Sylfaen" pitchFamily="18" charset="0"/>
              </a:rPr>
              <a:t>  V(i,j-1) + </a:t>
            </a:r>
            <a:r>
              <a:rPr lang="el-GR" altLang="fr-FR" sz="2400" i="1" dirty="0">
                <a:latin typeface="Sylfaen" pitchFamily="18" charset="0"/>
              </a:rPr>
              <a:t>δ</a:t>
            </a:r>
            <a:r>
              <a:rPr lang="en-US" altLang="fr-FR" sz="2400" i="1" baseline="-25000" dirty="0">
                <a:latin typeface="Sylfaen" pitchFamily="18" charset="0"/>
              </a:rPr>
              <a:t> </a:t>
            </a:r>
            <a:r>
              <a:rPr lang="en-US" altLang="fr-FR" sz="2400" i="1" dirty="0">
                <a:latin typeface="Sylfaen" pitchFamily="18" charset="0"/>
              </a:rPr>
              <a:t>(-, </a:t>
            </a:r>
            <a:r>
              <a:rPr lang="en-US" altLang="fr-FR" sz="2400" i="1" dirty="0" err="1">
                <a:latin typeface="Sylfaen" pitchFamily="18" charset="0"/>
              </a:rPr>
              <a:t>w</a:t>
            </a:r>
            <a:r>
              <a:rPr lang="en-US" altLang="fr-FR" sz="2400" i="1" baseline="-25000" dirty="0" err="1">
                <a:latin typeface="Sylfaen" pitchFamily="18" charset="0"/>
              </a:rPr>
              <a:t>j</a:t>
            </a:r>
            <a:r>
              <a:rPr lang="en-US" altLang="fr-FR" sz="2400" i="1" dirty="0">
                <a:latin typeface="Sylfaen" pitchFamily="18" charset="0"/>
              </a:rPr>
              <a:t>)</a:t>
            </a:r>
          </a:p>
        </p:txBody>
      </p:sp>
      <p:sp>
        <p:nvSpPr>
          <p:cNvPr id="35845" name="WordArt 5"/>
          <p:cNvSpPr>
            <a:spLocks noChangeArrowheads="1" noChangeShapeType="1" noTextEdit="1"/>
          </p:cNvSpPr>
          <p:nvPr/>
        </p:nvSpPr>
        <p:spPr bwMode="auto">
          <a:xfrm rot="10766606" flipH="1">
            <a:off x="2668152" y="3970521"/>
            <a:ext cx="152400" cy="1598612"/>
          </a:xfrm>
          <a:prstGeom prst="rect">
            <a:avLst/>
          </a:prstGeom>
        </p:spPr>
        <p:txBody>
          <a:bodyPr wrap="none" fromWordArt="1">
            <a:prstTxWarp prst="textPlain">
              <a:avLst>
                <a:gd name="adj" fmla="val 50000"/>
              </a:avLst>
            </a:prstTxWarp>
          </a:bodyPr>
          <a:lstStyle/>
          <a:p>
            <a:pPr algn="ctr"/>
            <a:r>
              <a:rPr lang="fr-CA" sz="3600" kern="10" dirty="0">
                <a:ln w="9525">
                  <a:solidFill>
                    <a:srgbClr val="000000"/>
                  </a:solidFill>
                  <a:round/>
                  <a:headEnd/>
                  <a:tailEnd/>
                </a:ln>
                <a:solidFill>
                  <a:srgbClr val="000000"/>
                </a:solidFill>
                <a:latin typeface="Perpetua"/>
              </a:rPr>
              <a:t>{</a:t>
            </a:r>
          </a:p>
        </p:txBody>
      </p:sp>
      <p:grpSp>
        <p:nvGrpSpPr>
          <p:cNvPr id="155654" name="Group 6"/>
          <p:cNvGrpSpPr>
            <a:grpSpLocks/>
          </p:cNvGrpSpPr>
          <p:nvPr/>
        </p:nvGrpSpPr>
        <p:grpSpPr bwMode="auto">
          <a:xfrm>
            <a:off x="3124200" y="3714753"/>
            <a:ext cx="5681509" cy="2668591"/>
            <a:chOff x="2544" y="2050"/>
            <a:chExt cx="3362" cy="1681"/>
          </a:xfrm>
        </p:grpSpPr>
        <p:sp>
          <p:nvSpPr>
            <p:cNvPr id="35847" name="Line 7"/>
            <p:cNvSpPr>
              <a:spLocks noChangeShapeType="1"/>
            </p:cNvSpPr>
            <p:nvPr/>
          </p:nvSpPr>
          <p:spPr bwMode="auto">
            <a:xfrm flipH="1">
              <a:off x="2544" y="2304"/>
              <a:ext cx="1538" cy="0"/>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CA"/>
            </a:p>
          </p:txBody>
        </p:sp>
        <p:sp>
          <p:nvSpPr>
            <p:cNvPr id="35848" name="Text Box 8"/>
            <p:cNvSpPr txBox="1">
              <a:spLocks noChangeArrowheads="1"/>
            </p:cNvSpPr>
            <p:nvPr/>
          </p:nvSpPr>
          <p:spPr bwMode="auto">
            <a:xfrm>
              <a:off x="4082" y="2112"/>
              <a:ext cx="1824" cy="16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altLang="fr-FR" sz="2300" dirty="0" err="1"/>
                <a:t>Seules</a:t>
              </a:r>
              <a:r>
                <a:rPr lang="en-US" altLang="fr-FR" sz="2300" dirty="0"/>
                <a:t> </a:t>
              </a:r>
              <a:r>
                <a:rPr lang="en-US" altLang="fr-FR" sz="2300" dirty="0" err="1"/>
                <a:t>différences</a:t>
              </a:r>
              <a:r>
                <a:rPr lang="en-US" altLang="fr-FR" sz="2300" dirty="0"/>
                <a:t> avec </a:t>
              </a:r>
              <a:r>
                <a:rPr lang="en-US" altLang="fr-FR" sz="2300" dirty="0" err="1"/>
                <a:t>l’alignement</a:t>
              </a:r>
              <a:r>
                <a:rPr lang="en-US" altLang="fr-FR" sz="2300" dirty="0"/>
                <a:t> global. </a:t>
              </a:r>
              <a:r>
                <a:rPr lang="en-US" altLang="fr-FR" sz="2300" dirty="0" err="1">
                  <a:solidFill>
                    <a:srgbClr val="C00000"/>
                  </a:solidFill>
                </a:rPr>
                <a:t>Réinitialisation</a:t>
              </a:r>
              <a:r>
                <a:rPr lang="en-US" altLang="fr-FR" sz="2300" dirty="0">
                  <a:solidFill>
                    <a:srgbClr val="C00000"/>
                  </a:solidFill>
                </a:rPr>
                <a:t> à 0.</a:t>
              </a:r>
              <a:r>
                <a:rPr lang="en-US" altLang="fr-FR" sz="2300" dirty="0"/>
                <a:t> </a:t>
              </a:r>
              <a:r>
                <a:rPr lang="en-US" altLang="fr-FR" sz="2300" dirty="0" err="1"/>
                <a:t>Possibilité</a:t>
              </a:r>
              <a:r>
                <a:rPr lang="en-US" altLang="fr-FR" sz="2300" dirty="0"/>
                <a:t> </a:t>
              </a:r>
              <a:r>
                <a:rPr lang="en-US" altLang="fr-FR" sz="2300" dirty="0" err="1"/>
                <a:t>d’arriver</a:t>
              </a:r>
              <a:r>
                <a:rPr lang="en-US" altLang="fr-FR" sz="2300" dirty="0"/>
                <a:t> à </a:t>
              </a:r>
              <a:r>
                <a:rPr lang="en-US" altLang="fr-FR" sz="2300" dirty="0" err="1"/>
                <a:t>chaque</a:t>
              </a:r>
              <a:r>
                <a:rPr lang="en-US" altLang="fr-FR" sz="2300" dirty="0"/>
                <a:t> case par un </a:t>
              </a:r>
              <a:r>
                <a:rPr lang="en-US" altLang="fr-FR" sz="2300" dirty="0" err="1"/>
                <a:t>parcours</a:t>
              </a:r>
              <a:r>
                <a:rPr lang="en-US" altLang="fr-FR" sz="2300" dirty="0"/>
                <a:t> “</a:t>
              </a:r>
              <a:r>
                <a:rPr lang="en-US" altLang="fr-FR" sz="2300" dirty="0" err="1"/>
                <a:t>gratuit</a:t>
              </a:r>
              <a:r>
                <a:rPr lang="en-US" altLang="fr-FR" sz="2300" dirty="0"/>
                <a:t>”!</a:t>
              </a:r>
            </a:p>
          </p:txBody>
        </p:sp>
        <p:sp>
          <p:nvSpPr>
            <p:cNvPr id="10" name="Line 7"/>
            <p:cNvSpPr>
              <a:spLocks noChangeShapeType="1"/>
            </p:cNvSpPr>
            <p:nvPr/>
          </p:nvSpPr>
          <p:spPr bwMode="auto">
            <a:xfrm flipH="1" flipV="1">
              <a:off x="2673" y="2050"/>
              <a:ext cx="1409" cy="254"/>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CA"/>
            </a:p>
          </p:txBody>
        </p:sp>
      </p:grpSp>
      <p:sp>
        <p:nvSpPr>
          <p:cNvPr id="2" name="ZoneTexte 1"/>
          <p:cNvSpPr txBox="1"/>
          <p:nvPr/>
        </p:nvSpPr>
        <p:spPr>
          <a:xfrm>
            <a:off x="914400" y="3483312"/>
            <a:ext cx="2427268" cy="461665"/>
          </a:xfrm>
          <a:prstGeom prst="rect">
            <a:avLst/>
          </a:prstGeom>
          <a:noFill/>
        </p:spPr>
        <p:txBody>
          <a:bodyPr wrap="none" rtlCol="0">
            <a:spAutoFit/>
          </a:bodyPr>
          <a:lstStyle/>
          <a:p>
            <a:r>
              <a:rPr lang="en-CA" sz="2400" i="1" dirty="0">
                <a:latin typeface="Sylfaen" panose="010A0502050306030303" pitchFamily="18" charset="0"/>
              </a:rPr>
              <a:t>V(i,0) = V(0,j) = 0</a:t>
            </a:r>
            <a:endParaRPr lang="fr-CA" sz="2400" i="1" dirty="0">
              <a:latin typeface="Sylfaen" panose="010A0502050306030303" pitchFamily="18" charset="0"/>
            </a:endParaRPr>
          </a:p>
        </p:txBody>
      </p:sp>
    </p:spTree>
    <p:extLst>
      <p:ext uri="{BB962C8B-B14F-4D97-AF65-F5344CB8AC3E}">
        <p14:creationId xmlns:p14="http://schemas.microsoft.com/office/powerpoint/2010/main" val="30146810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15565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5565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334" name="Group 286"/>
          <p:cNvGraphicFramePr>
            <a:graphicFrameLocks noGrp="1"/>
          </p:cNvGraphicFramePr>
          <p:nvPr>
            <p:extLst>
              <p:ext uri="{D42A27DB-BD31-4B8C-83A1-F6EECF244321}">
                <p14:modId xmlns:p14="http://schemas.microsoft.com/office/powerpoint/2010/main" val="756845412"/>
              </p:ext>
            </p:extLst>
          </p:nvPr>
        </p:nvGraphicFramePr>
        <p:xfrm>
          <a:off x="1547813" y="549275"/>
          <a:ext cx="6048375" cy="4679952"/>
        </p:xfrm>
        <a:graphic>
          <a:graphicData uri="http://schemas.openxmlformats.org/drawingml/2006/table">
            <a:tbl>
              <a:tblPr/>
              <a:tblGrid>
                <a:gridCol w="671512">
                  <a:extLst>
                    <a:ext uri="{9D8B030D-6E8A-4147-A177-3AD203B41FA5}">
                      <a16:colId xmlns:a16="http://schemas.microsoft.com/office/drawing/2014/main" val="20000"/>
                    </a:ext>
                  </a:extLst>
                </a:gridCol>
                <a:gridCol w="671513">
                  <a:extLst>
                    <a:ext uri="{9D8B030D-6E8A-4147-A177-3AD203B41FA5}">
                      <a16:colId xmlns:a16="http://schemas.microsoft.com/office/drawing/2014/main" val="20001"/>
                    </a:ext>
                  </a:extLst>
                </a:gridCol>
                <a:gridCol w="673100">
                  <a:extLst>
                    <a:ext uri="{9D8B030D-6E8A-4147-A177-3AD203B41FA5}">
                      <a16:colId xmlns:a16="http://schemas.microsoft.com/office/drawing/2014/main" val="20002"/>
                    </a:ext>
                  </a:extLst>
                </a:gridCol>
                <a:gridCol w="671512">
                  <a:extLst>
                    <a:ext uri="{9D8B030D-6E8A-4147-A177-3AD203B41FA5}">
                      <a16:colId xmlns:a16="http://schemas.microsoft.com/office/drawing/2014/main" val="20003"/>
                    </a:ext>
                  </a:extLst>
                </a:gridCol>
                <a:gridCol w="673100">
                  <a:extLst>
                    <a:ext uri="{9D8B030D-6E8A-4147-A177-3AD203B41FA5}">
                      <a16:colId xmlns:a16="http://schemas.microsoft.com/office/drawing/2014/main" val="20004"/>
                    </a:ext>
                  </a:extLst>
                </a:gridCol>
                <a:gridCol w="671513">
                  <a:extLst>
                    <a:ext uri="{9D8B030D-6E8A-4147-A177-3AD203B41FA5}">
                      <a16:colId xmlns:a16="http://schemas.microsoft.com/office/drawing/2014/main" val="20005"/>
                    </a:ext>
                  </a:extLst>
                </a:gridCol>
                <a:gridCol w="673100">
                  <a:extLst>
                    <a:ext uri="{9D8B030D-6E8A-4147-A177-3AD203B41FA5}">
                      <a16:colId xmlns:a16="http://schemas.microsoft.com/office/drawing/2014/main" val="20006"/>
                    </a:ext>
                  </a:extLst>
                </a:gridCol>
                <a:gridCol w="671512">
                  <a:extLst>
                    <a:ext uri="{9D8B030D-6E8A-4147-A177-3AD203B41FA5}">
                      <a16:colId xmlns:a16="http://schemas.microsoft.com/office/drawing/2014/main" val="20007"/>
                    </a:ext>
                  </a:extLst>
                </a:gridCol>
                <a:gridCol w="671513">
                  <a:extLst>
                    <a:ext uri="{9D8B030D-6E8A-4147-A177-3AD203B41FA5}">
                      <a16:colId xmlns:a16="http://schemas.microsoft.com/office/drawing/2014/main" val="20008"/>
                    </a:ext>
                  </a:extLst>
                </a:gridCol>
              </a:tblGrid>
              <a:tr h="5207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dirty="0">
                          <a:ln>
                            <a:noFill/>
                          </a:ln>
                          <a:solidFill>
                            <a:schemeClr val="tx1"/>
                          </a:solidFill>
                          <a:effectLst/>
                          <a:latin typeface="Arial" charset="0"/>
                        </a:rPr>
                        <a:t>D</a:t>
                      </a:r>
                    </a:p>
                  </a:txBody>
                  <a:tcPr anchor="b"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a:ln>
                            <a:noFill/>
                          </a:ln>
                          <a:solidFill>
                            <a:schemeClr val="tx1"/>
                          </a:solidFill>
                          <a:effectLst/>
                          <a:latin typeface="Arial" charset="0"/>
                        </a:rPr>
                        <a:t> G</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a:ln>
                            <a:noFill/>
                          </a:ln>
                          <a:solidFill>
                            <a:schemeClr val="tx1"/>
                          </a:solidFill>
                          <a:effectLst/>
                          <a:latin typeface="Arial" charset="0"/>
                        </a:rPr>
                        <a:t> T</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a:ln>
                            <a:noFill/>
                          </a:ln>
                          <a:solidFill>
                            <a:schemeClr val="tx1"/>
                          </a:solidFill>
                          <a:effectLst/>
                          <a:latin typeface="Arial" charset="0"/>
                        </a:rPr>
                        <a:t> C</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a:ln>
                            <a:noFill/>
                          </a:ln>
                          <a:solidFill>
                            <a:schemeClr val="tx1"/>
                          </a:solidFill>
                          <a:effectLst/>
                          <a:latin typeface="Arial" charset="0"/>
                        </a:rPr>
                        <a:t> A</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a:ln>
                            <a:noFill/>
                          </a:ln>
                          <a:solidFill>
                            <a:schemeClr val="tx1"/>
                          </a:solidFill>
                          <a:effectLst/>
                          <a:latin typeface="Arial" charset="0"/>
                        </a:rPr>
                        <a:t> G</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dirty="0">
                          <a:ln>
                            <a:noFill/>
                          </a:ln>
                          <a:solidFill>
                            <a:schemeClr val="tx1"/>
                          </a:solidFill>
                          <a:effectLst/>
                          <a:latin typeface="Arial" charset="0"/>
                        </a:rPr>
                        <a:t> C</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dirty="0">
                          <a:ln>
                            <a:noFill/>
                          </a:ln>
                          <a:solidFill>
                            <a:schemeClr val="tx1"/>
                          </a:solidFill>
                          <a:effectLst/>
                          <a:latin typeface="Arial" charset="0"/>
                        </a:rPr>
                        <a:t> C</a:t>
                      </a:r>
                    </a:p>
                  </a:txBody>
                  <a:tcPr anchor="b"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191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anchor="b"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dirty="0">
                          <a:ln>
                            <a:noFill/>
                          </a:ln>
                          <a:solidFill>
                            <a:schemeClr val="tx1"/>
                          </a:solidFill>
                          <a:effectLst/>
                          <a:latin typeface="Arial" charset="0"/>
                        </a:rPr>
                        <a:t> 0</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dirty="0">
                          <a:ln>
                            <a:noFill/>
                          </a:ln>
                          <a:solidFill>
                            <a:schemeClr val="tx1"/>
                          </a:solidFill>
                          <a:effectLst/>
                          <a:latin typeface="Arial" charset="0"/>
                        </a:rPr>
                        <a:t> 0</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dirty="0">
                          <a:ln>
                            <a:noFill/>
                          </a:ln>
                          <a:solidFill>
                            <a:schemeClr val="tx1"/>
                          </a:solidFill>
                          <a:effectLst/>
                          <a:latin typeface="Arial" charset="0"/>
                        </a:rPr>
                        <a:t> 0</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dirty="0">
                          <a:ln>
                            <a:noFill/>
                          </a:ln>
                          <a:solidFill>
                            <a:schemeClr val="tx1"/>
                          </a:solidFill>
                          <a:effectLst/>
                          <a:latin typeface="Arial" charset="0"/>
                        </a:rPr>
                        <a:t> 0</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dirty="0">
                          <a:ln>
                            <a:noFill/>
                          </a:ln>
                          <a:solidFill>
                            <a:schemeClr val="tx1"/>
                          </a:solidFill>
                          <a:effectLst/>
                          <a:latin typeface="Arial" charset="0"/>
                        </a:rPr>
                        <a:t> 0</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dirty="0">
                          <a:ln>
                            <a:noFill/>
                          </a:ln>
                          <a:solidFill>
                            <a:schemeClr val="tx1"/>
                          </a:solidFill>
                          <a:effectLst/>
                          <a:latin typeface="Arial" charset="0"/>
                        </a:rPr>
                        <a:t> 0</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dirty="0">
                          <a:ln>
                            <a:noFill/>
                          </a:ln>
                          <a:solidFill>
                            <a:schemeClr val="tx1"/>
                          </a:solidFill>
                          <a:effectLst/>
                          <a:latin typeface="Arial" charset="0"/>
                        </a:rPr>
                        <a:t> 0</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dirty="0">
                          <a:ln>
                            <a:noFill/>
                          </a:ln>
                          <a:solidFill>
                            <a:schemeClr val="tx1"/>
                          </a:solidFill>
                          <a:effectLst/>
                          <a:latin typeface="Arial" charset="0"/>
                        </a:rPr>
                        <a:t> 0</a:t>
                      </a:r>
                    </a:p>
                  </a:txBody>
                  <a:tcPr anchor="b"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207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a:ln>
                            <a:noFill/>
                          </a:ln>
                          <a:solidFill>
                            <a:schemeClr val="tx1"/>
                          </a:solidFill>
                          <a:effectLst/>
                          <a:latin typeface="Arial" charset="0"/>
                        </a:rPr>
                        <a:t>C</a:t>
                      </a:r>
                    </a:p>
                  </a:txBody>
                  <a:tcPr anchor="b"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dirty="0">
                          <a:ln>
                            <a:noFill/>
                          </a:ln>
                          <a:solidFill>
                            <a:schemeClr val="tx1"/>
                          </a:solidFill>
                          <a:effectLst/>
                          <a:latin typeface="Arial" charset="0"/>
                        </a:rPr>
                        <a:t> 0</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a:ln>
                            <a:noFill/>
                          </a:ln>
                          <a:solidFill>
                            <a:schemeClr val="tx1"/>
                          </a:solidFill>
                          <a:effectLst/>
                          <a:latin typeface="Arial" charset="0"/>
                        </a:rPr>
                        <a:t> </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a:ln>
                            <a:noFill/>
                          </a:ln>
                          <a:solidFill>
                            <a:schemeClr val="tx1"/>
                          </a:solidFill>
                          <a:effectLst/>
                          <a:latin typeface="Arial" charset="0"/>
                        </a:rPr>
                        <a:t> </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anchor="b"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191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a:ln>
                            <a:noFill/>
                          </a:ln>
                          <a:solidFill>
                            <a:schemeClr val="tx1"/>
                          </a:solidFill>
                          <a:effectLst/>
                          <a:latin typeface="Arial" charset="0"/>
                        </a:rPr>
                        <a:t>A</a:t>
                      </a:r>
                    </a:p>
                  </a:txBody>
                  <a:tcPr anchor="b"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dirty="0">
                          <a:ln>
                            <a:noFill/>
                          </a:ln>
                          <a:solidFill>
                            <a:schemeClr val="tx1"/>
                          </a:solidFill>
                          <a:effectLst/>
                          <a:latin typeface="Arial" charset="0"/>
                        </a:rPr>
                        <a:t> 0</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dirty="0">
                        <a:ln>
                          <a:noFill/>
                        </a:ln>
                        <a:solidFill>
                          <a:schemeClr val="tx1"/>
                        </a:solidFill>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dirty="0">
                        <a:ln>
                          <a:noFill/>
                        </a:ln>
                        <a:solidFill>
                          <a:schemeClr val="tx1"/>
                        </a:solidFill>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anchor="b"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207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a:ln>
                            <a:noFill/>
                          </a:ln>
                          <a:solidFill>
                            <a:schemeClr val="tx1"/>
                          </a:solidFill>
                          <a:effectLst/>
                          <a:latin typeface="Arial" charset="0"/>
                        </a:rPr>
                        <a:t>T</a:t>
                      </a:r>
                    </a:p>
                  </a:txBody>
                  <a:tcPr anchor="b"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dirty="0">
                          <a:ln>
                            <a:noFill/>
                          </a:ln>
                          <a:solidFill>
                            <a:schemeClr val="tx1"/>
                          </a:solidFill>
                          <a:effectLst/>
                          <a:latin typeface="Arial" charset="0"/>
                        </a:rPr>
                        <a:t> 0</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anchor="b"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191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a:ln>
                            <a:noFill/>
                          </a:ln>
                          <a:solidFill>
                            <a:schemeClr val="tx1"/>
                          </a:solidFill>
                          <a:effectLst/>
                          <a:latin typeface="Arial" charset="0"/>
                        </a:rPr>
                        <a:t>A</a:t>
                      </a:r>
                    </a:p>
                  </a:txBody>
                  <a:tcPr anchor="b"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dirty="0">
                          <a:ln>
                            <a:noFill/>
                          </a:ln>
                          <a:solidFill>
                            <a:schemeClr val="tx1"/>
                          </a:solidFill>
                          <a:effectLst/>
                          <a:latin typeface="Arial" charset="0"/>
                        </a:rPr>
                        <a:t> 0</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anchor="b"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5207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a:ln>
                            <a:noFill/>
                          </a:ln>
                          <a:solidFill>
                            <a:schemeClr val="tx1"/>
                          </a:solidFill>
                          <a:effectLst/>
                          <a:latin typeface="Arial" charset="0"/>
                        </a:rPr>
                        <a:t>G</a:t>
                      </a:r>
                    </a:p>
                  </a:txBody>
                  <a:tcPr anchor="b"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dirty="0">
                          <a:ln>
                            <a:noFill/>
                          </a:ln>
                          <a:solidFill>
                            <a:schemeClr val="tx1"/>
                          </a:solidFill>
                          <a:effectLst/>
                          <a:latin typeface="Arial" charset="0"/>
                        </a:rPr>
                        <a:t> 0</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a:ln>
                            <a:noFill/>
                          </a:ln>
                          <a:solidFill>
                            <a:schemeClr val="tx1"/>
                          </a:solidFill>
                          <a:effectLst/>
                          <a:latin typeface="Arial" charset="0"/>
                        </a:rPr>
                        <a:t> </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a:ln>
                            <a:noFill/>
                          </a:ln>
                          <a:solidFill>
                            <a:schemeClr val="tx1"/>
                          </a:solidFill>
                          <a:effectLst/>
                          <a:latin typeface="Arial" charset="0"/>
                        </a:rPr>
                        <a:t> </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a:ln>
                            <a:noFill/>
                          </a:ln>
                          <a:solidFill>
                            <a:schemeClr val="tx1"/>
                          </a:solidFill>
                          <a:effectLst/>
                          <a:latin typeface="Arial" charset="0"/>
                        </a:rPr>
                        <a:t> </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anchor="b"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5191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a:ln>
                            <a:noFill/>
                          </a:ln>
                          <a:solidFill>
                            <a:schemeClr val="tx1"/>
                          </a:solidFill>
                          <a:effectLst/>
                          <a:latin typeface="Arial" charset="0"/>
                        </a:rPr>
                        <a:t>T</a:t>
                      </a:r>
                    </a:p>
                  </a:txBody>
                  <a:tcPr anchor="b"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dirty="0">
                          <a:ln>
                            <a:noFill/>
                          </a:ln>
                          <a:solidFill>
                            <a:schemeClr val="tx1"/>
                          </a:solidFill>
                          <a:effectLst/>
                          <a:latin typeface="Arial" charset="0"/>
                        </a:rPr>
                        <a:t> 0</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anchor="b"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5207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a:ln>
                            <a:noFill/>
                          </a:ln>
                          <a:solidFill>
                            <a:schemeClr val="tx1"/>
                          </a:solidFill>
                          <a:effectLst/>
                          <a:latin typeface="Arial" charset="0"/>
                        </a:rPr>
                        <a:t>G</a:t>
                      </a:r>
                    </a:p>
                  </a:txBody>
                  <a:tcPr anchor="b"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dirty="0">
                          <a:ln>
                            <a:noFill/>
                          </a:ln>
                          <a:solidFill>
                            <a:schemeClr val="tx1"/>
                          </a:solidFill>
                          <a:effectLst/>
                          <a:latin typeface="Arial" charset="0"/>
                        </a:rPr>
                        <a:t> 0</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dirty="0">
                        <a:ln>
                          <a:noFill/>
                        </a:ln>
                        <a:solidFill>
                          <a:schemeClr val="tx1"/>
                        </a:solidFill>
                        <a:effectLst/>
                        <a:latin typeface="Arial" charset="0"/>
                      </a:endParaRPr>
                    </a:p>
                  </a:txBody>
                  <a:tcPr anchor="b"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sp>
        <p:nvSpPr>
          <p:cNvPr id="2152" name="Text Box 122"/>
          <p:cNvSpPr txBox="1">
            <a:spLocks noChangeArrowheads="1"/>
          </p:cNvSpPr>
          <p:nvPr/>
        </p:nvSpPr>
        <p:spPr bwMode="auto">
          <a:xfrm>
            <a:off x="3011488" y="914400"/>
            <a:ext cx="4318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spcBef>
                <a:spcPct val="50000"/>
              </a:spcBef>
            </a:pPr>
            <a:endParaRPr lang="fr-FR" altLang="fr-FR" sz="1800"/>
          </a:p>
        </p:txBody>
      </p:sp>
      <p:sp>
        <p:nvSpPr>
          <p:cNvPr id="2153" name="Text Box 123"/>
          <p:cNvSpPr txBox="1">
            <a:spLocks noChangeArrowheads="1"/>
          </p:cNvSpPr>
          <p:nvPr/>
        </p:nvSpPr>
        <p:spPr bwMode="auto">
          <a:xfrm>
            <a:off x="3424238" y="657225"/>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endParaRPr lang="fr-FR" altLang="fr-FR" sz="1800"/>
          </a:p>
        </p:txBody>
      </p:sp>
      <p:sp>
        <p:nvSpPr>
          <p:cNvPr id="2180" name="Text Box 132"/>
          <p:cNvSpPr txBox="1">
            <a:spLocks noChangeArrowheads="1"/>
          </p:cNvSpPr>
          <p:nvPr/>
        </p:nvSpPr>
        <p:spPr bwMode="auto">
          <a:xfrm>
            <a:off x="3011488" y="1573213"/>
            <a:ext cx="35877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spcBef>
                <a:spcPct val="50000"/>
              </a:spcBef>
            </a:pPr>
            <a:r>
              <a:rPr lang="fr-FR" altLang="fr-FR" dirty="0"/>
              <a:t>0</a:t>
            </a:r>
          </a:p>
        </p:txBody>
      </p:sp>
      <p:sp>
        <p:nvSpPr>
          <p:cNvPr id="2182" name="Text Box 134"/>
          <p:cNvSpPr txBox="1">
            <a:spLocks noChangeArrowheads="1"/>
          </p:cNvSpPr>
          <p:nvPr/>
        </p:nvSpPr>
        <p:spPr bwMode="auto">
          <a:xfrm>
            <a:off x="3659188" y="1573213"/>
            <a:ext cx="38504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dirty="0"/>
              <a:t>0</a:t>
            </a:r>
          </a:p>
        </p:txBody>
      </p:sp>
      <p:sp>
        <p:nvSpPr>
          <p:cNvPr id="2183" name="Text Box 135"/>
          <p:cNvSpPr txBox="1">
            <a:spLocks noChangeArrowheads="1"/>
          </p:cNvSpPr>
          <p:nvPr/>
        </p:nvSpPr>
        <p:spPr bwMode="auto">
          <a:xfrm>
            <a:off x="4379913" y="1573213"/>
            <a:ext cx="38504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dirty="0"/>
              <a:t>2</a:t>
            </a:r>
          </a:p>
        </p:txBody>
      </p:sp>
      <p:sp>
        <p:nvSpPr>
          <p:cNvPr id="2184" name="Line 136"/>
          <p:cNvSpPr>
            <a:spLocks noChangeShapeType="1"/>
          </p:cNvSpPr>
          <p:nvPr/>
        </p:nvSpPr>
        <p:spPr bwMode="auto">
          <a:xfrm flipH="1" flipV="1">
            <a:off x="4090988" y="1357313"/>
            <a:ext cx="287337" cy="360362"/>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185" name="Text Box 137"/>
          <p:cNvSpPr txBox="1">
            <a:spLocks noChangeArrowheads="1"/>
          </p:cNvSpPr>
          <p:nvPr/>
        </p:nvSpPr>
        <p:spPr bwMode="auto">
          <a:xfrm>
            <a:off x="5027613" y="1573213"/>
            <a:ext cx="38504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dirty="0"/>
              <a:t>1</a:t>
            </a:r>
          </a:p>
        </p:txBody>
      </p:sp>
      <p:sp>
        <p:nvSpPr>
          <p:cNvPr id="2186" name="Line 138"/>
          <p:cNvSpPr>
            <a:spLocks noChangeShapeType="1"/>
          </p:cNvSpPr>
          <p:nvPr/>
        </p:nvSpPr>
        <p:spPr bwMode="auto">
          <a:xfrm flipH="1">
            <a:off x="4667250" y="1789113"/>
            <a:ext cx="360363" cy="0"/>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187" name="Text Box 139"/>
          <p:cNvSpPr txBox="1">
            <a:spLocks noChangeArrowheads="1"/>
          </p:cNvSpPr>
          <p:nvPr/>
        </p:nvSpPr>
        <p:spPr bwMode="auto">
          <a:xfrm>
            <a:off x="3011488" y="565150"/>
            <a:ext cx="43338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dirty="0">
                <a:solidFill>
                  <a:srgbClr val="CC0000"/>
                </a:solidFill>
              </a:rPr>
              <a:t>G</a:t>
            </a:r>
          </a:p>
        </p:txBody>
      </p:sp>
      <p:sp>
        <p:nvSpPr>
          <p:cNvPr id="2188" name="Text Box 140"/>
          <p:cNvSpPr txBox="1">
            <a:spLocks noChangeArrowheads="1"/>
          </p:cNvSpPr>
          <p:nvPr/>
        </p:nvSpPr>
        <p:spPr bwMode="auto">
          <a:xfrm>
            <a:off x="1571625" y="1573213"/>
            <a:ext cx="576263"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spcBef>
                <a:spcPct val="50000"/>
              </a:spcBef>
            </a:pPr>
            <a:r>
              <a:rPr lang="fr-FR" altLang="fr-FR" dirty="0">
                <a:solidFill>
                  <a:srgbClr val="CC0000"/>
                </a:solidFill>
              </a:rPr>
              <a:t>C</a:t>
            </a:r>
          </a:p>
        </p:txBody>
      </p:sp>
      <p:sp>
        <p:nvSpPr>
          <p:cNvPr id="2189" name="Text Box 141"/>
          <p:cNvSpPr txBox="1">
            <a:spLocks noChangeArrowheads="1"/>
          </p:cNvSpPr>
          <p:nvPr/>
        </p:nvSpPr>
        <p:spPr bwMode="auto">
          <a:xfrm>
            <a:off x="3659188" y="565150"/>
            <a:ext cx="40163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dirty="0">
                <a:solidFill>
                  <a:srgbClr val="CC0000"/>
                </a:solidFill>
              </a:rPr>
              <a:t>T</a:t>
            </a:r>
          </a:p>
        </p:txBody>
      </p:sp>
      <p:sp>
        <p:nvSpPr>
          <p:cNvPr id="2191" name="Text Box 143"/>
          <p:cNvSpPr txBox="1">
            <a:spLocks noChangeArrowheads="1"/>
          </p:cNvSpPr>
          <p:nvPr/>
        </p:nvSpPr>
        <p:spPr bwMode="auto">
          <a:xfrm>
            <a:off x="4379913" y="565150"/>
            <a:ext cx="4413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dirty="0">
                <a:solidFill>
                  <a:srgbClr val="CC0000"/>
                </a:solidFill>
              </a:rPr>
              <a:t>C</a:t>
            </a:r>
          </a:p>
        </p:txBody>
      </p:sp>
      <p:sp>
        <p:nvSpPr>
          <p:cNvPr id="2192" name="Text Box 144"/>
          <p:cNvSpPr txBox="1">
            <a:spLocks noChangeArrowheads="1"/>
          </p:cNvSpPr>
          <p:nvPr/>
        </p:nvSpPr>
        <p:spPr bwMode="auto">
          <a:xfrm>
            <a:off x="5027613" y="565150"/>
            <a:ext cx="42068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dirty="0">
                <a:solidFill>
                  <a:srgbClr val="CC0000"/>
                </a:solidFill>
              </a:rPr>
              <a:t>A</a:t>
            </a:r>
          </a:p>
        </p:txBody>
      </p:sp>
      <p:sp>
        <p:nvSpPr>
          <p:cNvPr id="2193" name="Text Box 145"/>
          <p:cNvSpPr txBox="1">
            <a:spLocks noChangeArrowheads="1"/>
          </p:cNvSpPr>
          <p:nvPr/>
        </p:nvSpPr>
        <p:spPr bwMode="auto">
          <a:xfrm>
            <a:off x="5675313" y="565150"/>
            <a:ext cx="4318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spcBef>
                <a:spcPct val="50000"/>
              </a:spcBef>
            </a:pPr>
            <a:r>
              <a:rPr lang="fr-FR" altLang="fr-FR" dirty="0">
                <a:solidFill>
                  <a:srgbClr val="CC0000"/>
                </a:solidFill>
              </a:rPr>
              <a:t>G</a:t>
            </a:r>
          </a:p>
        </p:txBody>
      </p:sp>
      <p:sp>
        <p:nvSpPr>
          <p:cNvPr id="2194" name="Text Box 146"/>
          <p:cNvSpPr txBox="1">
            <a:spLocks noChangeArrowheads="1"/>
          </p:cNvSpPr>
          <p:nvPr/>
        </p:nvSpPr>
        <p:spPr bwMode="auto">
          <a:xfrm>
            <a:off x="5748338" y="1573213"/>
            <a:ext cx="45243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dirty="0"/>
              <a:t>0</a:t>
            </a:r>
          </a:p>
        </p:txBody>
      </p:sp>
      <p:sp>
        <p:nvSpPr>
          <p:cNvPr id="2196" name="Text Box 148"/>
          <p:cNvSpPr txBox="1">
            <a:spLocks noChangeArrowheads="1"/>
          </p:cNvSpPr>
          <p:nvPr/>
        </p:nvSpPr>
        <p:spPr bwMode="auto">
          <a:xfrm>
            <a:off x="6372225" y="565149"/>
            <a:ext cx="4318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spcBef>
                <a:spcPct val="50000"/>
              </a:spcBef>
            </a:pPr>
            <a:r>
              <a:rPr lang="fr-FR" altLang="fr-FR" dirty="0">
                <a:solidFill>
                  <a:srgbClr val="CC0000"/>
                </a:solidFill>
              </a:rPr>
              <a:t>C</a:t>
            </a:r>
          </a:p>
        </p:txBody>
      </p:sp>
      <p:sp>
        <p:nvSpPr>
          <p:cNvPr id="2197" name="Text Box 149"/>
          <p:cNvSpPr txBox="1">
            <a:spLocks noChangeArrowheads="1"/>
          </p:cNvSpPr>
          <p:nvPr/>
        </p:nvSpPr>
        <p:spPr bwMode="auto">
          <a:xfrm>
            <a:off x="6396038" y="1573213"/>
            <a:ext cx="45243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dirty="0"/>
              <a:t>2</a:t>
            </a:r>
          </a:p>
        </p:txBody>
      </p:sp>
      <p:sp>
        <p:nvSpPr>
          <p:cNvPr id="2198" name="Line 150"/>
          <p:cNvSpPr>
            <a:spLocks noChangeShapeType="1"/>
          </p:cNvSpPr>
          <p:nvPr/>
        </p:nvSpPr>
        <p:spPr bwMode="auto">
          <a:xfrm>
            <a:off x="6107113" y="1379036"/>
            <a:ext cx="288925" cy="410077"/>
          </a:xfrm>
          <a:prstGeom prst="line">
            <a:avLst/>
          </a:prstGeom>
          <a:noFill/>
          <a:ln w="9525">
            <a:solidFill>
              <a:schemeClr val="accent2"/>
            </a:solidFill>
            <a:round/>
            <a:headEnd type="triangle" w="med" len="med"/>
            <a:tailEnd/>
          </a:ln>
          <a:extLst>
            <a:ext uri="{909E8E84-426E-40DD-AFC4-6F175D3DCCD1}">
              <a14:hiddenFill xmlns:a14="http://schemas.microsoft.com/office/drawing/2010/main">
                <a:noFill/>
              </a14:hiddenFill>
            </a:ext>
          </a:extLst>
        </p:spPr>
        <p:txBody>
          <a:bodyPr/>
          <a:lstStyle/>
          <a:p>
            <a:endParaRPr lang="fr-CA"/>
          </a:p>
        </p:txBody>
      </p:sp>
      <p:sp>
        <p:nvSpPr>
          <p:cNvPr id="2199" name="Text Box 151"/>
          <p:cNvSpPr txBox="1">
            <a:spLocks noChangeArrowheads="1"/>
          </p:cNvSpPr>
          <p:nvPr/>
        </p:nvSpPr>
        <p:spPr bwMode="auto">
          <a:xfrm>
            <a:off x="7018338" y="563095"/>
            <a:ext cx="44435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dirty="0">
                <a:solidFill>
                  <a:srgbClr val="CC0000"/>
                </a:solidFill>
              </a:rPr>
              <a:t>C</a:t>
            </a:r>
          </a:p>
        </p:txBody>
      </p:sp>
      <p:sp>
        <p:nvSpPr>
          <p:cNvPr id="2200" name="Text Box 152"/>
          <p:cNvSpPr txBox="1">
            <a:spLocks noChangeArrowheads="1"/>
          </p:cNvSpPr>
          <p:nvPr/>
        </p:nvSpPr>
        <p:spPr bwMode="auto">
          <a:xfrm>
            <a:off x="7043738" y="1573213"/>
            <a:ext cx="4333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spcBef>
                <a:spcPct val="50000"/>
              </a:spcBef>
            </a:pPr>
            <a:r>
              <a:rPr lang="fr-FR" altLang="fr-FR" dirty="0"/>
              <a:t>2</a:t>
            </a:r>
          </a:p>
        </p:txBody>
      </p:sp>
      <p:sp>
        <p:nvSpPr>
          <p:cNvPr id="2201" name="Line 153"/>
          <p:cNvSpPr>
            <a:spLocks noChangeShapeType="1"/>
          </p:cNvSpPr>
          <p:nvPr/>
        </p:nvSpPr>
        <p:spPr bwMode="auto">
          <a:xfrm>
            <a:off x="6683375" y="1379036"/>
            <a:ext cx="360363" cy="410077"/>
          </a:xfrm>
          <a:prstGeom prst="line">
            <a:avLst/>
          </a:prstGeom>
          <a:noFill/>
          <a:ln w="9525">
            <a:solidFill>
              <a:schemeClr val="accent2"/>
            </a:solidFill>
            <a:round/>
            <a:headEnd type="triangle" w="med" len="med"/>
            <a:tailEnd/>
          </a:ln>
          <a:extLst>
            <a:ext uri="{909E8E84-426E-40DD-AFC4-6F175D3DCCD1}">
              <a14:hiddenFill xmlns:a14="http://schemas.microsoft.com/office/drawing/2010/main">
                <a:noFill/>
              </a14:hiddenFill>
            </a:ext>
          </a:extLst>
        </p:spPr>
        <p:txBody>
          <a:bodyPr/>
          <a:lstStyle/>
          <a:p>
            <a:endParaRPr lang="fr-CA"/>
          </a:p>
        </p:txBody>
      </p:sp>
      <p:sp>
        <p:nvSpPr>
          <p:cNvPr id="2202" name="Text Box 154"/>
          <p:cNvSpPr txBox="1">
            <a:spLocks noChangeArrowheads="1"/>
          </p:cNvSpPr>
          <p:nvPr/>
        </p:nvSpPr>
        <p:spPr bwMode="auto">
          <a:xfrm>
            <a:off x="1571625" y="2076450"/>
            <a:ext cx="42068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a:solidFill>
                  <a:srgbClr val="CC0000"/>
                </a:solidFill>
              </a:rPr>
              <a:t>A</a:t>
            </a:r>
          </a:p>
        </p:txBody>
      </p:sp>
      <p:sp>
        <p:nvSpPr>
          <p:cNvPr id="2178" name="Text Box 155"/>
          <p:cNvSpPr txBox="1">
            <a:spLocks noChangeArrowheads="1"/>
          </p:cNvSpPr>
          <p:nvPr/>
        </p:nvSpPr>
        <p:spPr bwMode="auto">
          <a:xfrm>
            <a:off x="2843213" y="333375"/>
            <a:ext cx="43338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endParaRPr lang="fr-FR" altLang="fr-FR"/>
          </a:p>
        </p:txBody>
      </p:sp>
      <p:sp>
        <p:nvSpPr>
          <p:cNvPr id="2204" name="Text Box 156"/>
          <p:cNvSpPr txBox="1">
            <a:spLocks noChangeArrowheads="1"/>
          </p:cNvSpPr>
          <p:nvPr/>
        </p:nvSpPr>
        <p:spPr bwMode="auto">
          <a:xfrm>
            <a:off x="3011488" y="2076450"/>
            <a:ext cx="38504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dirty="0"/>
              <a:t>0</a:t>
            </a:r>
          </a:p>
        </p:txBody>
      </p:sp>
      <p:sp>
        <p:nvSpPr>
          <p:cNvPr id="2" name="Text Box 159"/>
          <p:cNvSpPr txBox="1">
            <a:spLocks noChangeArrowheads="1"/>
          </p:cNvSpPr>
          <p:nvPr/>
        </p:nvSpPr>
        <p:spPr bwMode="auto">
          <a:xfrm>
            <a:off x="3040063" y="157163"/>
            <a:ext cx="379412"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endParaRPr lang="fr-FR" altLang="fr-FR"/>
          </a:p>
        </p:txBody>
      </p:sp>
      <p:sp>
        <p:nvSpPr>
          <p:cNvPr id="2208" name="Text Box 160"/>
          <p:cNvSpPr txBox="1">
            <a:spLocks noChangeArrowheads="1"/>
          </p:cNvSpPr>
          <p:nvPr/>
        </p:nvSpPr>
        <p:spPr bwMode="auto">
          <a:xfrm>
            <a:off x="3659188" y="2076450"/>
            <a:ext cx="38504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dirty="0"/>
              <a:t>0</a:t>
            </a:r>
          </a:p>
        </p:txBody>
      </p:sp>
      <p:sp>
        <p:nvSpPr>
          <p:cNvPr id="2210" name="Text Box 162"/>
          <p:cNvSpPr txBox="1">
            <a:spLocks noChangeArrowheads="1"/>
          </p:cNvSpPr>
          <p:nvPr/>
        </p:nvSpPr>
        <p:spPr bwMode="auto">
          <a:xfrm>
            <a:off x="4379913" y="2076450"/>
            <a:ext cx="38504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dirty="0"/>
              <a:t>1</a:t>
            </a:r>
          </a:p>
        </p:txBody>
      </p:sp>
      <p:sp>
        <p:nvSpPr>
          <p:cNvPr id="2213" name="Line 165"/>
          <p:cNvSpPr>
            <a:spLocks noChangeShapeType="1"/>
          </p:cNvSpPr>
          <p:nvPr/>
        </p:nvSpPr>
        <p:spPr bwMode="auto">
          <a:xfrm flipV="1">
            <a:off x="4379913" y="2005013"/>
            <a:ext cx="0" cy="360362"/>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214" name="Text Box 166"/>
          <p:cNvSpPr txBox="1">
            <a:spLocks noChangeArrowheads="1"/>
          </p:cNvSpPr>
          <p:nvPr/>
        </p:nvSpPr>
        <p:spPr bwMode="auto">
          <a:xfrm>
            <a:off x="5027613" y="2076450"/>
            <a:ext cx="38504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dirty="0"/>
              <a:t>4</a:t>
            </a:r>
          </a:p>
        </p:txBody>
      </p:sp>
      <p:sp>
        <p:nvSpPr>
          <p:cNvPr id="2215" name="Line 167"/>
          <p:cNvSpPr>
            <a:spLocks noChangeShapeType="1"/>
          </p:cNvSpPr>
          <p:nvPr/>
        </p:nvSpPr>
        <p:spPr bwMode="auto">
          <a:xfrm flipH="1" flipV="1">
            <a:off x="4811713" y="1933575"/>
            <a:ext cx="287337" cy="360363"/>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216" name="Text Box 168"/>
          <p:cNvSpPr txBox="1">
            <a:spLocks noChangeArrowheads="1"/>
          </p:cNvSpPr>
          <p:nvPr/>
        </p:nvSpPr>
        <p:spPr bwMode="auto">
          <a:xfrm>
            <a:off x="5748338" y="2076450"/>
            <a:ext cx="45243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dirty="0"/>
              <a:t>3</a:t>
            </a:r>
          </a:p>
        </p:txBody>
      </p:sp>
      <p:sp>
        <p:nvSpPr>
          <p:cNvPr id="2218" name="Line 170"/>
          <p:cNvSpPr>
            <a:spLocks noChangeShapeType="1"/>
          </p:cNvSpPr>
          <p:nvPr/>
        </p:nvSpPr>
        <p:spPr bwMode="auto">
          <a:xfrm flipH="1">
            <a:off x="5387975" y="2293938"/>
            <a:ext cx="358775" cy="0"/>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219" name="Text Box 171"/>
          <p:cNvSpPr txBox="1">
            <a:spLocks noChangeArrowheads="1"/>
          </p:cNvSpPr>
          <p:nvPr/>
        </p:nvSpPr>
        <p:spPr bwMode="auto">
          <a:xfrm>
            <a:off x="6396038" y="2076450"/>
            <a:ext cx="45243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dirty="0"/>
              <a:t>2</a:t>
            </a:r>
          </a:p>
        </p:txBody>
      </p:sp>
      <p:sp>
        <p:nvSpPr>
          <p:cNvPr id="2221" name="Line 173"/>
          <p:cNvSpPr>
            <a:spLocks noChangeShapeType="1"/>
          </p:cNvSpPr>
          <p:nvPr/>
        </p:nvSpPr>
        <p:spPr bwMode="auto">
          <a:xfrm flipH="1">
            <a:off x="6108700" y="2293938"/>
            <a:ext cx="358775" cy="0"/>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222" name="Text Box 174"/>
          <p:cNvSpPr txBox="1">
            <a:spLocks noChangeArrowheads="1"/>
          </p:cNvSpPr>
          <p:nvPr/>
        </p:nvSpPr>
        <p:spPr bwMode="auto">
          <a:xfrm>
            <a:off x="7043738" y="2076450"/>
            <a:ext cx="43338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spcBef>
                <a:spcPct val="50000"/>
              </a:spcBef>
            </a:pPr>
            <a:r>
              <a:rPr lang="fr-FR" altLang="fr-FR" dirty="0"/>
              <a:t>1</a:t>
            </a:r>
          </a:p>
        </p:txBody>
      </p:sp>
      <p:sp>
        <p:nvSpPr>
          <p:cNvPr id="2224" name="Line 176"/>
          <p:cNvSpPr>
            <a:spLocks noChangeShapeType="1"/>
          </p:cNvSpPr>
          <p:nvPr/>
        </p:nvSpPr>
        <p:spPr bwMode="auto">
          <a:xfrm flipH="1">
            <a:off x="6756400" y="2293938"/>
            <a:ext cx="358775" cy="0"/>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226" name="Text Box 178"/>
          <p:cNvSpPr txBox="1">
            <a:spLocks noChangeArrowheads="1"/>
          </p:cNvSpPr>
          <p:nvPr/>
        </p:nvSpPr>
        <p:spPr bwMode="auto">
          <a:xfrm>
            <a:off x="3011488" y="2581275"/>
            <a:ext cx="36036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dirty="0"/>
              <a:t>0</a:t>
            </a:r>
          </a:p>
        </p:txBody>
      </p:sp>
      <p:sp>
        <p:nvSpPr>
          <p:cNvPr id="2229" name="Text Box 181"/>
          <p:cNvSpPr txBox="1">
            <a:spLocks noChangeArrowheads="1"/>
          </p:cNvSpPr>
          <p:nvPr/>
        </p:nvSpPr>
        <p:spPr bwMode="auto">
          <a:xfrm>
            <a:off x="3659188" y="2581275"/>
            <a:ext cx="38258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dirty="0"/>
              <a:t>2</a:t>
            </a:r>
          </a:p>
        </p:txBody>
      </p:sp>
      <p:sp>
        <p:nvSpPr>
          <p:cNvPr id="2230" name="Line 182"/>
          <p:cNvSpPr>
            <a:spLocks noChangeShapeType="1"/>
          </p:cNvSpPr>
          <p:nvPr/>
        </p:nvSpPr>
        <p:spPr bwMode="auto">
          <a:xfrm flipH="1" flipV="1">
            <a:off x="3443288" y="2436813"/>
            <a:ext cx="287337" cy="360362"/>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231" name="Text Box 183"/>
          <p:cNvSpPr txBox="1">
            <a:spLocks noChangeArrowheads="1"/>
          </p:cNvSpPr>
          <p:nvPr/>
        </p:nvSpPr>
        <p:spPr bwMode="auto">
          <a:xfrm>
            <a:off x="4379913" y="2581275"/>
            <a:ext cx="38504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dirty="0"/>
              <a:t>1</a:t>
            </a:r>
          </a:p>
        </p:txBody>
      </p:sp>
      <p:sp>
        <p:nvSpPr>
          <p:cNvPr id="2233" name="Line 185"/>
          <p:cNvSpPr>
            <a:spLocks noChangeShapeType="1"/>
          </p:cNvSpPr>
          <p:nvPr/>
        </p:nvSpPr>
        <p:spPr bwMode="auto">
          <a:xfrm flipH="1">
            <a:off x="4019550" y="2797175"/>
            <a:ext cx="358775" cy="0"/>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234" name="Text Box 186"/>
          <p:cNvSpPr txBox="1">
            <a:spLocks noChangeArrowheads="1"/>
          </p:cNvSpPr>
          <p:nvPr/>
        </p:nvSpPr>
        <p:spPr bwMode="auto">
          <a:xfrm>
            <a:off x="5027613" y="2581275"/>
            <a:ext cx="45243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dirty="0"/>
              <a:t>3</a:t>
            </a:r>
          </a:p>
        </p:txBody>
      </p:sp>
      <p:sp>
        <p:nvSpPr>
          <p:cNvPr id="2236" name="Line 188"/>
          <p:cNvSpPr>
            <a:spLocks noChangeShapeType="1"/>
          </p:cNvSpPr>
          <p:nvPr/>
        </p:nvSpPr>
        <p:spPr bwMode="auto">
          <a:xfrm flipV="1">
            <a:off x="5100638" y="2436813"/>
            <a:ext cx="0" cy="360362"/>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238" name="Text Box 190"/>
          <p:cNvSpPr txBox="1">
            <a:spLocks noChangeArrowheads="1"/>
          </p:cNvSpPr>
          <p:nvPr/>
        </p:nvSpPr>
        <p:spPr bwMode="auto">
          <a:xfrm>
            <a:off x="5748338" y="2581275"/>
            <a:ext cx="45243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dirty="0"/>
              <a:t>3</a:t>
            </a:r>
          </a:p>
        </p:txBody>
      </p:sp>
      <p:sp>
        <p:nvSpPr>
          <p:cNvPr id="2239" name="Line 191"/>
          <p:cNvSpPr>
            <a:spLocks noChangeShapeType="1"/>
          </p:cNvSpPr>
          <p:nvPr/>
        </p:nvSpPr>
        <p:spPr bwMode="auto">
          <a:xfrm flipH="1" flipV="1">
            <a:off x="5459413" y="2436813"/>
            <a:ext cx="287337" cy="360362"/>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240" name="Text Box 192"/>
          <p:cNvSpPr txBox="1">
            <a:spLocks noChangeArrowheads="1"/>
          </p:cNvSpPr>
          <p:nvPr/>
        </p:nvSpPr>
        <p:spPr bwMode="auto">
          <a:xfrm>
            <a:off x="6396038" y="2581275"/>
            <a:ext cx="45243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dirty="0"/>
              <a:t>2</a:t>
            </a:r>
          </a:p>
        </p:txBody>
      </p:sp>
      <p:sp>
        <p:nvSpPr>
          <p:cNvPr id="2241" name="Line 193"/>
          <p:cNvSpPr>
            <a:spLocks noChangeShapeType="1"/>
          </p:cNvSpPr>
          <p:nvPr/>
        </p:nvSpPr>
        <p:spPr bwMode="auto">
          <a:xfrm flipH="1" flipV="1">
            <a:off x="6180138" y="2436813"/>
            <a:ext cx="287337" cy="360362"/>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242" name="Line 194"/>
          <p:cNvSpPr>
            <a:spLocks noChangeShapeType="1"/>
          </p:cNvSpPr>
          <p:nvPr/>
        </p:nvSpPr>
        <p:spPr bwMode="auto">
          <a:xfrm flipH="1">
            <a:off x="6108700" y="2797175"/>
            <a:ext cx="358775" cy="0"/>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243" name="Text Box 195"/>
          <p:cNvSpPr txBox="1">
            <a:spLocks noChangeArrowheads="1"/>
          </p:cNvSpPr>
          <p:nvPr/>
        </p:nvSpPr>
        <p:spPr bwMode="auto">
          <a:xfrm>
            <a:off x="7043738" y="2581275"/>
            <a:ext cx="45243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dirty="0"/>
              <a:t>1</a:t>
            </a:r>
          </a:p>
        </p:txBody>
      </p:sp>
      <p:sp>
        <p:nvSpPr>
          <p:cNvPr id="2244" name="Line 196"/>
          <p:cNvSpPr>
            <a:spLocks noChangeShapeType="1"/>
          </p:cNvSpPr>
          <p:nvPr/>
        </p:nvSpPr>
        <p:spPr bwMode="auto">
          <a:xfrm flipH="1" flipV="1">
            <a:off x="6792118" y="2436812"/>
            <a:ext cx="287338" cy="360363"/>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246" name="Text Box 198"/>
          <p:cNvSpPr txBox="1">
            <a:spLocks noChangeArrowheads="1"/>
          </p:cNvSpPr>
          <p:nvPr/>
        </p:nvSpPr>
        <p:spPr bwMode="auto">
          <a:xfrm>
            <a:off x="3011488" y="3157538"/>
            <a:ext cx="45243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dirty="0"/>
              <a:t>0</a:t>
            </a:r>
          </a:p>
        </p:txBody>
      </p:sp>
      <p:sp>
        <p:nvSpPr>
          <p:cNvPr id="2249" name="Text Box 201"/>
          <p:cNvSpPr txBox="1">
            <a:spLocks noChangeArrowheads="1"/>
          </p:cNvSpPr>
          <p:nvPr/>
        </p:nvSpPr>
        <p:spPr bwMode="auto">
          <a:xfrm>
            <a:off x="3659188" y="3157538"/>
            <a:ext cx="38504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dirty="0"/>
              <a:t>1</a:t>
            </a:r>
          </a:p>
        </p:txBody>
      </p:sp>
      <p:sp>
        <p:nvSpPr>
          <p:cNvPr id="2250" name="Line 202"/>
          <p:cNvSpPr>
            <a:spLocks noChangeShapeType="1"/>
          </p:cNvSpPr>
          <p:nvPr/>
        </p:nvSpPr>
        <p:spPr bwMode="auto">
          <a:xfrm flipV="1">
            <a:off x="3732213" y="3013075"/>
            <a:ext cx="0" cy="360363"/>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251" name="Text Box 203"/>
          <p:cNvSpPr txBox="1">
            <a:spLocks noChangeArrowheads="1"/>
          </p:cNvSpPr>
          <p:nvPr/>
        </p:nvSpPr>
        <p:spPr bwMode="auto">
          <a:xfrm>
            <a:off x="4379913" y="3157538"/>
            <a:ext cx="38504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dirty="0"/>
              <a:t>1</a:t>
            </a:r>
          </a:p>
        </p:txBody>
      </p:sp>
      <p:sp>
        <p:nvSpPr>
          <p:cNvPr id="2252" name="Line 204"/>
          <p:cNvSpPr>
            <a:spLocks noChangeShapeType="1"/>
          </p:cNvSpPr>
          <p:nvPr/>
        </p:nvSpPr>
        <p:spPr bwMode="auto">
          <a:xfrm flipH="1" flipV="1">
            <a:off x="4090988" y="2941638"/>
            <a:ext cx="287337" cy="360362"/>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253" name="Text Box 205"/>
          <p:cNvSpPr txBox="1">
            <a:spLocks noChangeArrowheads="1"/>
          </p:cNvSpPr>
          <p:nvPr/>
        </p:nvSpPr>
        <p:spPr bwMode="auto">
          <a:xfrm>
            <a:off x="5027613" y="3157538"/>
            <a:ext cx="3825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dirty="0"/>
              <a:t>3</a:t>
            </a:r>
          </a:p>
        </p:txBody>
      </p:sp>
      <p:sp>
        <p:nvSpPr>
          <p:cNvPr id="2254" name="Line 206"/>
          <p:cNvSpPr>
            <a:spLocks noChangeShapeType="1"/>
          </p:cNvSpPr>
          <p:nvPr/>
        </p:nvSpPr>
        <p:spPr bwMode="auto">
          <a:xfrm flipH="1" flipV="1">
            <a:off x="4740275" y="2941638"/>
            <a:ext cx="287338" cy="360362"/>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255" name="Text Box 207"/>
          <p:cNvSpPr txBox="1">
            <a:spLocks noChangeArrowheads="1"/>
          </p:cNvSpPr>
          <p:nvPr/>
        </p:nvSpPr>
        <p:spPr bwMode="auto">
          <a:xfrm>
            <a:off x="5748338" y="3157538"/>
            <a:ext cx="45243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dirty="0"/>
              <a:t>2</a:t>
            </a:r>
          </a:p>
        </p:txBody>
      </p:sp>
      <p:sp>
        <p:nvSpPr>
          <p:cNvPr id="2256" name="Line 208"/>
          <p:cNvSpPr>
            <a:spLocks noChangeShapeType="1"/>
          </p:cNvSpPr>
          <p:nvPr/>
        </p:nvSpPr>
        <p:spPr bwMode="auto">
          <a:xfrm flipH="1">
            <a:off x="5387975" y="3373438"/>
            <a:ext cx="358775" cy="0"/>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257" name="Text Box 209"/>
          <p:cNvSpPr txBox="1">
            <a:spLocks noChangeArrowheads="1"/>
          </p:cNvSpPr>
          <p:nvPr/>
        </p:nvSpPr>
        <p:spPr bwMode="auto">
          <a:xfrm>
            <a:off x="6396038" y="3157538"/>
            <a:ext cx="45243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dirty="0"/>
              <a:t>2</a:t>
            </a:r>
          </a:p>
        </p:txBody>
      </p:sp>
      <p:sp>
        <p:nvSpPr>
          <p:cNvPr id="2258" name="Line 210"/>
          <p:cNvSpPr>
            <a:spLocks noChangeShapeType="1"/>
          </p:cNvSpPr>
          <p:nvPr/>
        </p:nvSpPr>
        <p:spPr bwMode="auto">
          <a:xfrm flipH="1" flipV="1">
            <a:off x="6108700" y="2941638"/>
            <a:ext cx="287338" cy="360362"/>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260" name="Text Box 212"/>
          <p:cNvSpPr txBox="1">
            <a:spLocks noChangeArrowheads="1"/>
          </p:cNvSpPr>
          <p:nvPr/>
        </p:nvSpPr>
        <p:spPr bwMode="auto">
          <a:xfrm>
            <a:off x="7043738" y="3157538"/>
            <a:ext cx="4333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spcBef>
                <a:spcPct val="50000"/>
              </a:spcBef>
            </a:pPr>
            <a:r>
              <a:rPr lang="fr-FR" altLang="fr-FR" dirty="0"/>
              <a:t>1</a:t>
            </a:r>
          </a:p>
        </p:txBody>
      </p:sp>
      <p:sp>
        <p:nvSpPr>
          <p:cNvPr id="2261" name="Line 213"/>
          <p:cNvSpPr>
            <a:spLocks noChangeShapeType="1"/>
          </p:cNvSpPr>
          <p:nvPr/>
        </p:nvSpPr>
        <p:spPr bwMode="auto">
          <a:xfrm flipH="1" flipV="1">
            <a:off x="6827838" y="2941638"/>
            <a:ext cx="287337" cy="360362"/>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262" name="Line 214"/>
          <p:cNvSpPr>
            <a:spLocks noChangeShapeType="1"/>
          </p:cNvSpPr>
          <p:nvPr/>
        </p:nvSpPr>
        <p:spPr bwMode="auto">
          <a:xfrm flipH="1">
            <a:off x="6756400" y="3302000"/>
            <a:ext cx="358775" cy="0"/>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264" name="Line 216"/>
          <p:cNvSpPr>
            <a:spLocks noChangeShapeType="1"/>
          </p:cNvSpPr>
          <p:nvPr/>
        </p:nvSpPr>
        <p:spPr bwMode="auto">
          <a:xfrm flipH="1" flipV="1">
            <a:off x="3357562" y="3805238"/>
            <a:ext cx="384175" cy="0"/>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267" name="Text Box 219"/>
          <p:cNvSpPr txBox="1">
            <a:spLocks noChangeArrowheads="1"/>
          </p:cNvSpPr>
          <p:nvPr/>
        </p:nvSpPr>
        <p:spPr bwMode="auto">
          <a:xfrm>
            <a:off x="3011488" y="3660775"/>
            <a:ext cx="45243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dirty="0"/>
              <a:t>2</a:t>
            </a:r>
          </a:p>
        </p:txBody>
      </p:sp>
      <p:sp>
        <p:nvSpPr>
          <p:cNvPr id="2268" name="Text Box 220"/>
          <p:cNvSpPr txBox="1">
            <a:spLocks noChangeArrowheads="1"/>
          </p:cNvSpPr>
          <p:nvPr/>
        </p:nvSpPr>
        <p:spPr bwMode="auto">
          <a:xfrm>
            <a:off x="3732213" y="3660775"/>
            <a:ext cx="45243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dirty="0"/>
              <a:t>1</a:t>
            </a:r>
          </a:p>
        </p:txBody>
      </p:sp>
      <p:sp>
        <p:nvSpPr>
          <p:cNvPr id="2269" name="Text Box 221"/>
          <p:cNvSpPr txBox="1">
            <a:spLocks noChangeArrowheads="1"/>
          </p:cNvSpPr>
          <p:nvPr/>
        </p:nvSpPr>
        <p:spPr bwMode="auto">
          <a:xfrm>
            <a:off x="4379913" y="3660775"/>
            <a:ext cx="45243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dirty="0"/>
              <a:t>0</a:t>
            </a:r>
          </a:p>
        </p:txBody>
      </p:sp>
      <p:sp>
        <p:nvSpPr>
          <p:cNvPr id="2270" name="Line 222"/>
          <p:cNvSpPr>
            <a:spLocks noChangeShapeType="1"/>
          </p:cNvSpPr>
          <p:nvPr/>
        </p:nvSpPr>
        <p:spPr bwMode="auto">
          <a:xfrm flipH="1" flipV="1">
            <a:off x="2724150" y="3444875"/>
            <a:ext cx="287338" cy="360363"/>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271" name="Text Box 223"/>
          <p:cNvSpPr txBox="1">
            <a:spLocks noChangeArrowheads="1"/>
          </p:cNvSpPr>
          <p:nvPr/>
        </p:nvSpPr>
        <p:spPr bwMode="auto">
          <a:xfrm>
            <a:off x="5027613" y="3660775"/>
            <a:ext cx="45243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dirty="0"/>
              <a:t>2</a:t>
            </a:r>
          </a:p>
        </p:txBody>
      </p:sp>
      <p:sp>
        <p:nvSpPr>
          <p:cNvPr id="2272" name="Line 224"/>
          <p:cNvSpPr>
            <a:spLocks noChangeShapeType="1"/>
          </p:cNvSpPr>
          <p:nvPr/>
        </p:nvSpPr>
        <p:spPr bwMode="auto">
          <a:xfrm flipV="1">
            <a:off x="5100638" y="3444875"/>
            <a:ext cx="0" cy="360363"/>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274" name="Text Box 226"/>
          <p:cNvSpPr txBox="1">
            <a:spLocks noChangeArrowheads="1"/>
          </p:cNvSpPr>
          <p:nvPr/>
        </p:nvSpPr>
        <p:spPr bwMode="auto">
          <a:xfrm>
            <a:off x="5748338" y="3660775"/>
            <a:ext cx="36036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dirty="0"/>
              <a:t>5</a:t>
            </a:r>
          </a:p>
        </p:txBody>
      </p:sp>
      <p:sp>
        <p:nvSpPr>
          <p:cNvPr id="2275" name="Line 227"/>
          <p:cNvSpPr>
            <a:spLocks noChangeShapeType="1"/>
          </p:cNvSpPr>
          <p:nvPr/>
        </p:nvSpPr>
        <p:spPr bwMode="auto">
          <a:xfrm flipH="1" flipV="1">
            <a:off x="5459413" y="3444875"/>
            <a:ext cx="287337" cy="360363"/>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276" name="Text Box 228"/>
          <p:cNvSpPr txBox="1">
            <a:spLocks noChangeArrowheads="1"/>
          </p:cNvSpPr>
          <p:nvPr/>
        </p:nvSpPr>
        <p:spPr bwMode="auto">
          <a:xfrm>
            <a:off x="6396038" y="3660775"/>
            <a:ext cx="45243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dirty="0"/>
              <a:t>4</a:t>
            </a:r>
          </a:p>
        </p:txBody>
      </p:sp>
      <p:sp>
        <p:nvSpPr>
          <p:cNvPr id="2278" name="Line 230"/>
          <p:cNvSpPr>
            <a:spLocks noChangeShapeType="1"/>
          </p:cNvSpPr>
          <p:nvPr/>
        </p:nvSpPr>
        <p:spPr bwMode="auto">
          <a:xfrm flipH="1">
            <a:off x="6108700" y="3805238"/>
            <a:ext cx="358775" cy="0"/>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279" name="Text Box 231"/>
          <p:cNvSpPr txBox="1">
            <a:spLocks noChangeArrowheads="1"/>
          </p:cNvSpPr>
          <p:nvPr/>
        </p:nvSpPr>
        <p:spPr bwMode="auto">
          <a:xfrm>
            <a:off x="7043738" y="3660775"/>
            <a:ext cx="45243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dirty="0"/>
              <a:t>3</a:t>
            </a:r>
          </a:p>
        </p:txBody>
      </p:sp>
      <p:sp>
        <p:nvSpPr>
          <p:cNvPr id="2280" name="Line 232"/>
          <p:cNvSpPr>
            <a:spLocks noChangeShapeType="1"/>
          </p:cNvSpPr>
          <p:nvPr/>
        </p:nvSpPr>
        <p:spPr bwMode="auto">
          <a:xfrm flipH="1">
            <a:off x="6756400" y="3805238"/>
            <a:ext cx="358775" cy="0"/>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281" name="Text Box 233"/>
          <p:cNvSpPr txBox="1">
            <a:spLocks noChangeArrowheads="1"/>
          </p:cNvSpPr>
          <p:nvPr/>
        </p:nvSpPr>
        <p:spPr bwMode="auto">
          <a:xfrm>
            <a:off x="3011488" y="4165600"/>
            <a:ext cx="45243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dirty="0"/>
              <a:t>1</a:t>
            </a:r>
          </a:p>
        </p:txBody>
      </p:sp>
      <p:sp>
        <p:nvSpPr>
          <p:cNvPr id="2282" name="Line 234"/>
          <p:cNvSpPr>
            <a:spLocks noChangeShapeType="1"/>
          </p:cNvSpPr>
          <p:nvPr/>
        </p:nvSpPr>
        <p:spPr bwMode="auto">
          <a:xfrm flipV="1">
            <a:off x="3011488" y="3949700"/>
            <a:ext cx="0" cy="360363"/>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283" name="Text Box 235"/>
          <p:cNvSpPr txBox="1">
            <a:spLocks noChangeArrowheads="1"/>
          </p:cNvSpPr>
          <p:nvPr/>
        </p:nvSpPr>
        <p:spPr bwMode="auto">
          <a:xfrm>
            <a:off x="3732213" y="4165600"/>
            <a:ext cx="45243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dirty="0"/>
              <a:t>4</a:t>
            </a:r>
          </a:p>
        </p:txBody>
      </p:sp>
      <p:sp>
        <p:nvSpPr>
          <p:cNvPr id="2284" name="Line 236"/>
          <p:cNvSpPr>
            <a:spLocks noChangeShapeType="1"/>
          </p:cNvSpPr>
          <p:nvPr/>
        </p:nvSpPr>
        <p:spPr bwMode="auto">
          <a:xfrm flipH="1" flipV="1">
            <a:off x="3443288" y="3949700"/>
            <a:ext cx="287337" cy="360363"/>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285" name="Text Box 237"/>
          <p:cNvSpPr txBox="1">
            <a:spLocks noChangeArrowheads="1"/>
          </p:cNvSpPr>
          <p:nvPr/>
        </p:nvSpPr>
        <p:spPr bwMode="auto">
          <a:xfrm>
            <a:off x="4379913" y="4165600"/>
            <a:ext cx="45243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dirty="0"/>
              <a:t>3</a:t>
            </a:r>
          </a:p>
        </p:txBody>
      </p:sp>
      <p:sp>
        <p:nvSpPr>
          <p:cNvPr id="2288" name="Line 240"/>
          <p:cNvSpPr>
            <a:spLocks noChangeShapeType="1"/>
          </p:cNvSpPr>
          <p:nvPr/>
        </p:nvSpPr>
        <p:spPr bwMode="auto">
          <a:xfrm flipH="1">
            <a:off x="4019550" y="4310063"/>
            <a:ext cx="358775" cy="0"/>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289" name="Text Box 241"/>
          <p:cNvSpPr txBox="1">
            <a:spLocks noChangeArrowheads="1"/>
          </p:cNvSpPr>
          <p:nvPr/>
        </p:nvSpPr>
        <p:spPr bwMode="auto">
          <a:xfrm>
            <a:off x="5027613" y="4165600"/>
            <a:ext cx="45243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dirty="0"/>
              <a:t>2</a:t>
            </a:r>
          </a:p>
        </p:txBody>
      </p:sp>
      <p:sp>
        <p:nvSpPr>
          <p:cNvPr id="2290" name="Line 242"/>
          <p:cNvSpPr>
            <a:spLocks noChangeShapeType="1"/>
          </p:cNvSpPr>
          <p:nvPr/>
        </p:nvSpPr>
        <p:spPr bwMode="auto">
          <a:xfrm flipH="1" flipV="1">
            <a:off x="4716101" y="4314343"/>
            <a:ext cx="335683" cy="0"/>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292" name="Text Box 244"/>
          <p:cNvSpPr txBox="1">
            <a:spLocks noChangeArrowheads="1"/>
          </p:cNvSpPr>
          <p:nvPr/>
        </p:nvSpPr>
        <p:spPr bwMode="auto">
          <a:xfrm>
            <a:off x="5748338" y="4165600"/>
            <a:ext cx="45243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dirty="0"/>
              <a:t>4</a:t>
            </a:r>
          </a:p>
        </p:txBody>
      </p:sp>
      <p:sp>
        <p:nvSpPr>
          <p:cNvPr id="2294" name="Line 246"/>
          <p:cNvSpPr>
            <a:spLocks noChangeShapeType="1"/>
          </p:cNvSpPr>
          <p:nvPr/>
        </p:nvSpPr>
        <p:spPr bwMode="auto">
          <a:xfrm flipV="1">
            <a:off x="5748338" y="3949700"/>
            <a:ext cx="0" cy="360363"/>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302" name="Text Box 254"/>
          <p:cNvSpPr txBox="1">
            <a:spLocks noChangeArrowheads="1"/>
          </p:cNvSpPr>
          <p:nvPr/>
        </p:nvSpPr>
        <p:spPr bwMode="auto">
          <a:xfrm>
            <a:off x="6396038" y="4165600"/>
            <a:ext cx="45243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dirty="0"/>
              <a:t>4</a:t>
            </a:r>
          </a:p>
        </p:txBody>
      </p:sp>
      <p:sp>
        <p:nvSpPr>
          <p:cNvPr id="2303" name="Line 255"/>
          <p:cNvSpPr>
            <a:spLocks noChangeShapeType="1"/>
          </p:cNvSpPr>
          <p:nvPr/>
        </p:nvSpPr>
        <p:spPr bwMode="auto">
          <a:xfrm flipH="1" flipV="1">
            <a:off x="6180138" y="4021138"/>
            <a:ext cx="287337" cy="360362"/>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10" name="Line 257"/>
          <p:cNvSpPr>
            <a:spLocks noChangeShapeType="1"/>
          </p:cNvSpPr>
          <p:nvPr/>
        </p:nvSpPr>
        <p:spPr bwMode="auto">
          <a:xfrm>
            <a:off x="3443288" y="781050"/>
            <a:ext cx="288925" cy="0"/>
          </a:xfrm>
          <a:prstGeom prst="line">
            <a:avLst/>
          </a:prstGeom>
          <a:noFill/>
          <a:ln w="9525">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fr-CA"/>
          </a:p>
        </p:txBody>
      </p:sp>
      <p:sp>
        <p:nvSpPr>
          <p:cNvPr id="11" name="Line 258"/>
          <p:cNvSpPr>
            <a:spLocks noChangeShapeType="1"/>
          </p:cNvSpPr>
          <p:nvPr/>
        </p:nvSpPr>
        <p:spPr bwMode="auto">
          <a:xfrm>
            <a:off x="4019550" y="781050"/>
            <a:ext cx="288925" cy="0"/>
          </a:xfrm>
          <a:prstGeom prst="line">
            <a:avLst/>
          </a:prstGeom>
          <a:noFill/>
          <a:ln w="9525">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fr-CA"/>
          </a:p>
        </p:txBody>
      </p:sp>
      <p:sp>
        <p:nvSpPr>
          <p:cNvPr id="12" name="Line 259"/>
          <p:cNvSpPr>
            <a:spLocks noChangeShapeType="1"/>
          </p:cNvSpPr>
          <p:nvPr/>
        </p:nvSpPr>
        <p:spPr bwMode="auto">
          <a:xfrm>
            <a:off x="4811713" y="781050"/>
            <a:ext cx="288925" cy="0"/>
          </a:xfrm>
          <a:prstGeom prst="line">
            <a:avLst/>
          </a:prstGeom>
          <a:noFill/>
          <a:ln w="9525">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fr-CA"/>
          </a:p>
        </p:txBody>
      </p:sp>
      <p:sp>
        <p:nvSpPr>
          <p:cNvPr id="13" name="Line 260"/>
          <p:cNvSpPr>
            <a:spLocks noChangeShapeType="1"/>
          </p:cNvSpPr>
          <p:nvPr/>
        </p:nvSpPr>
        <p:spPr bwMode="auto">
          <a:xfrm>
            <a:off x="5387975" y="781050"/>
            <a:ext cx="288925" cy="0"/>
          </a:xfrm>
          <a:prstGeom prst="line">
            <a:avLst/>
          </a:prstGeom>
          <a:noFill/>
          <a:ln w="9525">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fr-CA"/>
          </a:p>
        </p:txBody>
      </p:sp>
      <p:sp>
        <p:nvSpPr>
          <p:cNvPr id="14" name="Line 261"/>
          <p:cNvSpPr>
            <a:spLocks noChangeShapeType="1"/>
          </p:cNvSpPr>
          <p:nvPr/>
        </p:nvSpPr>
        <p:spPr bwMode="auto">
          <a:xfrm>
            <a:off x="6108700" y="781050"/>
            <a:ext cx="288925" cy="0"/>
          </a:xfrm>
          <a:prstGeom prst="line">
            <a:avLst/>
          </a:prstGeom>
          <a:noFill/>
          <a:ln w="9525">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fr-CA"/>
          </a:p>
        </p:txBody>
      </p:sp>
      <p:sp>
        <p:nvSpPr>
          <p:cNvPr id="15" name="Line 262"/>
          <p:cNvSpPr>
            <a:spLocks noChangeShapeType="1"/>
          </p:cNvSpPr>
          <p:nvPr/>
        </p:nvSpPr>
        <p:spPr bwMode="auto">
          <a:xfrm>
            <a:off x="6827838" y="781050"/>
            <a:ext cx="288925" cy="0"/>
          </a:xfrm>
          <a:prstGeom prst="line">
            <a:avLst/>
          </a:prstGeom>
          <a:noFill/>
          <a:ln w="9525">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fr-CA"/>
          </a:p>
        </p:txBody>
      </p:sp>
      <p:sp>
        <p:nvSpPr>
          <p:cNvPr id="2311" name="Text Box 263"/>
          <p:cNvSpPr txBox="1">
            <a:spLocks noChangeArrowheads="1"/>
          </p:cNvSpPr>
          <p:nvPr/>
        </p:nvSpPr>
        <p:spPr bwMode="auto">
          <a:xfrm>
            <a:off x="7043738" y="4165600"/>
            <a:ext cx="45243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dirty="0"/>
              <a:t>3</a:t>
            </a:r>
          </a:p>
        </p:txBody>
      </p:sp>
      <p:sp>
        <p:nvSpPr>
          <p:cNvPr id="2312" name="Line 264"/>
          <p:cNvSpPr>
            <a:spLocks noChangeShapeType="1"/>
          </p:cNvSpPr>
          <p:nvPr/>
        </p:nvSpPr>
        <p:spPr bwMode="auto">
          <a:xfrm flipH="1" flipV="1">
            <a:off x="6827838" y="3949700"/>
            <a:ext cx="287337" cy="360363"/>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313" name="Text Box 265"/>
          <p:cNvSpPr txBox="1">
            <a:spLocks noChangeArrowheads="1"/>
          </p:cNvSpPr>
          <p:nvPr/>
        </p:nvSpPr>
        <p:spPr bwMode="auto">
          <a:xfrm>
            <a:off x="3011488" y="4668838"/>
            <a:ext cx="4333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spcBef>
                <a:spcPct val="50000"/>
              </a:spcBef>
            </a:pPr>
            <a:r>
              <a:rPr lang="fr-FR" altLang="fr-FR" dirty="0"/>
              <a:t>2</a:t>
            </a:r>
          </a:p>
        </p:txBody>
      </p:sp>
      <p:sp>
        <p:nvSpPr>
          <p:cNvPr id="2314" name="Line 266"/>
          <p:cNvSpPr>
            <a:spLocks noChangeShapeType="1"/>
          </p:cNvSpPr>
          <p:nvPr/>
        </p:nvSpPr>
        <p:spPr bwMode="auto">
          <a:xfrm flipH="1" flipV="1">
            <a:off x="2724150" y="4452938"/>
            <a:ext cx="287338" cy="360362"/>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316" name="Text Box 268"/>
          <p:cNvSpPr txBox="1">
            <a:spLocks noChangeArrowheads="1"/>
          </p:cNvSpPr>
          <p:nvPr/>
        </p:nvSpPr>
        <p:spPr bwMode="auto">
          <a:xfrm>
            <a:off x="3732213" y="4668838"/>
            <a:ext cx="45243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dirty="0"/>
              <a:t>3</a:t>
            </a:r>
          </a:p>
        </p:txBody>
      </p:sp>
      <p:sp>
        <p:nvSpPr>
          <p:cNvPr id="2317" name="Line 269"/>
          <p:cNvSpPr>
            <a:spLocks noChangeShapeType="1"/>
          </p:cNvSpPr>
          <p:nvPr/>
        </p:nvSpPr>
        <p:spPr bwMode="auto">
          <a:xfrm flipV="1">
            <a:off x="3732213" y="4525963"/>
            <a:ext cx="0" cy="360362"/>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318" name="Text Box 270"/>
          <p:cNvSpPr txBox="1">
            <a:spLocks noChangeArrowheads="1"/>
          </p:cNvSpPr>
          <p:nvPr/>
        </p:nvSpPr>
        <p:spPr bwMode="auto">
          <a:xfrm>
            <a:off x="4379913" y="4668838"/>
            <a:ext cx="45243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dirty="0"/>
              <a:t>3</a:t>
            </a:r>
          </a:p>
        </p:txBody>
      </p:sp>
      <p:sp>
        <p:nvSpPr>
          <p:cNvPr id="2319" name="Line 271"/>
          <p:cNvSpPr>
            <a:spLocks noChangeShapeType="1"/>
          </p:cNvSpPr>
          <p:nvPr/>
        </p:nvSpPr>
        <p:spPr bwMode="auto">
          <a:xfrm flipH="1" flipV="1">
            <a:off x="4090988" y="4452938"/>
            <a:ext cx="287337" cy="360362"/>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320" name="Text Box 272"/>
          <p:cNvSpPr txBox="1">
            <a:spLocks noChangeArrowheads="1"/>
          </p:cNvSpPr>
          <p:nvPr/>
        </p:nvSpPr>
        <p:spPr bwMode="auto">
          <a:xfrm>
            <a:off x="5027613" y="4668838"/>
            <a:ext cx="4333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spcBef>
                <a:spcPct val="50000"/>
              </a:spcBef>
            </a:pPr>
            <a:r>
              <a:rPr lang="fr-FR" altLang="fr-FR" dirty="0"/>
              <a:t>2</a:t>
            </a:r>
          </a:p>
        </p:txBody>
      </p:sp>
      <p:sp>
        <p:nvSpPr>
          <p:cNvPr id="2322" name="Line 274"/>
          <p:cNvSpPr>
            <a:spLocks noChangeShapeType="1"/>
          </p:cNvSpPr>
          <p:nvPr/>
        </p:nvSpPr>
        <p:spPr bwMode="auto">
          <a:xfrm flipH="1" flipV="1">
            <a:off x="4740275" y="4452938"/>
            <a:ext cx="287338" cy="360362"/>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323" name="Line 275"/>
          <p:cNvSpPr>
            <a:spLocks noChangeShapeType="1"/>
          </p:cNvSpPr>
          <p:nvPr/>
        </p:nvSpPr>
        <p:spPr bwMode="auto">
          <a:xfrm flipH="1">
            <a:off x="4667250" y="4813300"/>
            <a:ext cx="358775" cy="0"/>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324" name="Text Box 276"/>
          <p:cNvSpPr txBox="1">
            <a:spLocks noChangeArrowheads="1"/>
          </p:cNvSpPr>
          <p:nvPr/>
        </p:nvSpPr>
        <p:spPr bwMode="auto">
          <a:xfrm>
            <a:off x="5748338" y="4668838"/>
            <a:ext cx="45243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dirty="0"/>
              <a:t>4</a:t>
            </a:r>
          </a:p>
        </p:txBody>
      </p:sp>
      <p:sp>
        <p:nvSpPr>
          <p:cNvPr id="2326" name="Line 278"/>
          <p:cNvSpPr>
            <a:spLocks noChangeShapeType="1"/>
          </p:cNvSpPr>
          <p:nvPr/>
        </p:nvSpPr>
        <p:spPr bwMode="auto">
          <a:xfrm flipH="1" flipV="1">
            <a:off x="5459413" y="4452938"/>
            <a:ext cx="287337" cy="360362"/>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327" name="Text Box 279"/>
          <p:cNvSpPr txBox="1">
            <a:spLocks noChangeArrowheads="1"/>
          </p:cNvSpPr>
          <p:nvPr/>
        </p:nvSpPr>
        <p:spPr bwMode="auto">
          <a:xfrm>
            <a:off x="6396038" y="4668838"/>
            <a:ext cx="45243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dirty="0"/>
              <a:t>3</a:t>
            </a:r>
          </a:p>
        </p:txBody>
      </p:sp>
      <p:sp>
        <p:nvSpPr>
          <p:cNvPr id="2328" name="Line 280"/>
          <p:cNvSpPr>
            <a:spLocks noChangeShapeType="1"/>
          </p:cNvSpPr>
          <p:nvPr/>
        </p:nvSpPr>
        <p:spPr bwMode="auto">
          <a:xfrm flipH="1" flipV="1">
            <a:off x="6120605" y="4474400"/>
            <a:ext cx="287338" cy="360362"/>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329" name="Text Box 281"/>
          <p:cNvSpPr txBox="1">
            <a:spLocks noChangeArrowheads="1"/>
          </p:cNvSpPr>
          <p:nvPr/>
        </p:nvSpPr>
        <p:spPr bwMode="auto">
          <a:xfrm>
            <a:off x="7043738" y="4668838"/>
            <a:ext cx="45243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dirty="0"/>
              <a:t>3</a:t>
            </a:r>
          </a:p>
        </p:txBody>
      </p:sp>
      <p:sp>
        <p:nvSpPr>
          <p:cNvPr id="2330" name="Line 282"/>
          <p:cNvSpPr>
            <a:spLocks noChangeShapeType="1"/>
          </p:cNvSpPr>
          <p:nvPr/>
        </p:nvSpPr>
        <p:spPr bwMode="auto">
          <a:xfrm flipH="1" flipV="1">
            <a:off x="6756400" y="4452938"/>
            <a:ext cx="287338" cy="360362"/>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88" name="Line 225"/>
          <p:cNvSpPr>
            <a:spLocks noChangeShapeType="1"/>
          </p:cNvSpPr>
          <p:nvPr/>
        </p:nvSpPr>
        <p:spPr bwMode="auto">
          <a:xfrm flipH="1" flipV="1">
            <a:off x="5435600" y="2997200"/>
            <a:ext cx="287338" cy="360363"/>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89" name="Line 224"/>
          <p:cNvSpPr>
            <a:spLocks noChangeShapeType="1"/>
          </p:cNvSpPr>
          <p:nvPr/>
        </p:nvSpPr>
        <p:spPr bwMode="auto">
          <a:xfrm flipV="1">
            <a:off x="5724525" y="2997200"/>
            <a:ext cx="0" cy="360363"/>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90" name="Line 264"/>
          <p:cNvSpPr>
            <a:spLocks noChangeShapeType="1"/>
          </p:cNvSpPr>
          <p:nvPr/>
        </p:nvSpPr>
        <p:spPr bwMode="auto">
          <a:xfrm flipH="1" flipV="1">
            <a:off x="6804025" y="3429000"/>
            <a:ext cx="287338" cy="360363"/>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16" name="ZoneTexte 15"/>
          <p:cNvSpPr txBox="1"/>
          <p:nvPr/>
        </p:nvSpPr>
        <p:spPr>
          <a:xfrm>
            <a:off x="1571625" y="5805264"/>
            <a:ext cx="4052200" cy="461665"/>
          </a:xfrm>
          <a:prstGeom prst="rect">
            <a:avLst/>
          </a:prstGeom>
          <a:noFill/>
        </p:spPr>
        <p:txBody>
          <a:bodyPr wrap="none" rtlCol="0">
            <a:spAutoFit/>
          </a:bodyPr>
          <a:lstStyle/>
          <a:p>
            <a:r>
              <a:rPr lang="en-CA" sz="2400" dirty="0">
                <a:solidFill>
                  <a:srgbClr val="0070C0"/>
                </a:solidFill>
              </a:rPr>
              <a:t>Match =2; Mismatch, </a:t>
            </a:r>
            <a:r>
              <a:rPr lang="en-CA" sz="2400" dirty="0" err="1">
                <a:solidFill>
                  <a:srgbClr val="0070C0"/>
                </a:solidFill>
              </a:rPr>
              <a:t>indel</a:t>
            </a:r>
            <a:r>
              <a:rPr lang="en-CA" sz="2400" dirty="0">
                <a:solidFill>
                  <a:srgbClr val="0070C0"/>
                </a:solidFill>
              </a:rPr>
              <a:t> = -1</a:t>
            </a:r>
            <a:endParaRPr lang="fr-CA" sz="2400" dirty="0">
              <a:solidFill>
                <a:srgbClr val="0070C0"/>
              </a:solidFill>
            </a:endParaRPr>
          </a:p>
        </p:txBody>
      </p:sp>
      <p:sp>
        <p:nvSpPr>
          <p:cNvPr id="188" name="Line 158"/>
          <p:cNvSpPr>
            <a:spLocks noChangeShapeType="1"/>
          </p:cNvSpPr>
          <p:nvPr/>
        </p:nvSpPr>
        <p:spPr bwMode="auto">
          <a:xfrm flipV="1">
            <a:off x="7118753" y="1917588"/>
            <a:ext cx="0" cy="360363"/>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189" name="Line 184"/>
          <p:cNvSpPr>
            <a:spLocks noChangeShapeType="1"/>
          </p:cNvSpPr>
          <p:nvPr/>
        </p:nvSpPr>
        <p:spPr bwMode="auto">
          <a:xfrm flipH="1" flipV="1">
            <a:off x="6826250" y="1916252"/>
            <a:ext cx="287337" cy="360362"/>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191" name="Line 194"/>
          <p:cNvSpPr>
            <a:spLocks noChangeShapeType="1"/>
          </p:cNvSpPr>
          <p:nvPr/>
        </p:nvSpPr>
        <p:spPr bwMode="auto">
          <a:xfrm flipH="1">
            <a:off x="6720681" y="2797175"/>
            <a:ext cx="358775" cy="0"/>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194" name="Line 232"/>
          <p:cNvSpPr>
            <a:spLocks noChangeShapeType="1"/>
          </p:cNvSpPr>
          <p:nvPr/>
        </p:nvSpPr>
        <p:spPr bwMode="auto">
          <a:xfrm flipH="1">
            <a:off x="6756400" y="4314343"/>
            <a:ext cx="358775" cy="0"/>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195" name="Line 275"/>
          <p:cNvSpPr>
            <a:spLocks noChangeShapeType="1"/>
          </p:cNvSpPr>
          <p:nvPr/>
        </p:nvSpPr>
        <p:spPr bwMode="auto">
          <a:xfrm flipH="1">
            <a:off x="6052072" y="4834762"/>
            <a:ext cx="358775" cy="0"/>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196" name="Line 217"/>
          <p:cNvSpPr>
            <a:spLocks noChangeShapeType="1"/>
          </p:cNvSpPr>
          <p:nvPr/>
        </p:nvSpPr>
        <p:spPr bwMode="auto">
          <a:xfrm flipV="1">
            <a:off x="6407943" y="4452938"/>
            <a:ext cx="0" cy="360363"/>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Tree>
    <p:extLst>
      <p:ext uri="{BB962C8B-B14F-4D97-AF65-F5344CB8AC3E}">
        <p14:creationId xmlns:p14="http://schemas.microsoft.com/office/powerpoint/2010/main" val="275874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8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18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18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18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182"/>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184"/>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191"/>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183"/>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186"/>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185"/>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192"/>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193"/>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194"/>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197"/>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2198"/>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2196"/>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200"/>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2201"/>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2199"/>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2202"/>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2204"/>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2208"/>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2213"/>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2210"/>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2214"/>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2215"/>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2216"/>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2218"/>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grpId="0" nodeType="clickEffect">
                                  <p:stCondLst>
                                    <p:cond delay="0"/>
                                  </p:stCondLst>
                                  <p:childTnLst>
                                    <p:set>
                                      <p:cBhvr>
                                        <p:cTn id="84" dur="1" fill="hold">
                                          <p:stCondLst>
                                            <p:cond delay="0"/>
                                          </p:stCondLst>
                                        </p:cTn>
                                        <p:tgtEl>
                                          <p:spTgt spid="2221"/>
                                        </p:tgtEl>
                                        <p:attrNameLst>
                                          <p:attrName>style.visibility</p:attrName>
                                        </p:attrNameLst>
                                      </p:cBhvr>
                                      <p:to>
                                        <p:strVal val="visible"/>
                                      </p:to>
                                    </p:set>
                                  </p:childTnLst>
                                </p:cTn>
                              </p:par>
                              <p:par>
                                <p:cTn id="85" presetID="1" presetClass="entr" presetSubtype="0" fill="hold" grpId="0" nodeType="withEffect">
                                  <p:stCondLst>
                                    <p:cond delay="0"/>
                                  </p:stCondLst>
                                  <p:childTnLst>
                                    <p:set>
                                      <p:cBhvr>
                                        <p:cTn id="86" dur="1" fill="hold">
                                          <p:stCondLst>
                                            <p:cond delay="0"/>
                                          </p:stCondLst>
                                        </p:cTn>
                                        <p:tgtEl>
                                          <p:spTgt spid="2219"/>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2224"/>
                                        </p:tgtEl>
                                        <p:attrNameLst>
                                          <p:attrName>style.visibility</p:attrName>
                                        </p:attrNameLst>
                                      </p:cBhvr>
                                      <p:to>
                                        <p:strVal val="visible"/>
                                      </p:to>
                                    </p:set>
                                  </p:childTnLst>
                                </p:cTn>
                              </p:par>
                              <p:par>
                                <p:cTn id="91" presetID="1" presetClass="entr" presetSubtype="0" fill="hold" grpId="0" nodeType="withEffect">
                                  <p:stCondLst>
                                    <p:cond delay="0"/>
                                  </p:stCondLst>
                                  <p:childTnLst>
                                    <p:set>
                                      <p:cBhvr>
                                        <p:cTn id="92" dur="1" fill="hold">
                                          <p:stCondLst>
                                            <p:cond delay="0"/>
                                          </p:stCondLst>
                                        </p:cTn>
                                        <p:tgtEl>
                                          <p:spTgt spid="189"/>
                                        </p:tgtEl>
                                        <p:attrNameLst>
                                          <p:attrName>style.visibility</p:attrName>
                                        </p:attrNameLst>
                                      </p:cBhvr>
                                      <p:to>
                                        <p:strVal val="visible"/>
                                      </p:to>
                                    </p:set>
                                  </p:childTnLst>
                                </p:cTn>
                              </p:par>
                              <p:par>
                                <p:cTn id="93" presetID="1" presetClass="entr" presetSubtype="0" fill="hold" grpId="0" nodeType="withEffect">
                                  <p:stCondLst>
                                    <p:cond delay="0"/>
                                  </p:stCondLst>
                                  <p:childTnLst>
                                    <p:set>
                                      <p:cBhvr>
                                        <p:cTn id="94" dur="1" fill="hold">
                                          <p:stCondLst>
                                            <p:cond delay="0"/>
                                          </p:stCondLst>
                                        </p:cTn>
                                        <p:tgtEl>
                                          <p:spTgt spid="188"/>
                                        </p:tgtEl>
                                        <p:attrNameLst>
                                          <p:attrName>style.visibility</p:attrName>
                                        </p:attrNameLst>
                                      </p:cBhvr>
                                      <p:to>
                                        <p:strVal val="visible"/>
                                      </p:to>
                                    </p:set>
                                  </p:childTnLst>
                                </p:cTn>
                              </p:par>
                              <p:par>
                                <p:cTn id="95" presetID="1" presetClass="entr" presetSubtype="0" fill="hold" grpId="0" nodeType="withEffect">
                                  <p:stCondLst>
                                    <p:cond delay="0"/>
                                  </p:stCondLst>
                                  <p:childTnLst>
                                    <p:set>
                                      <p:cBhvr>
                                        <p:cTn id="96" dur="1" fill="hold">
                                          <p:stCondLst>
                                            <p:cond delay="0"/>
                                          </p:stCondLst>
                                        </p:cTn>
                                        <p:tgtEl>
                                          <p:spTgt spid="2222"/>
                                        </p:tgtEl>
                                        <p:attrNameLst>
                                          <p:attrName>style.visibility</p:attrName>
                                        </p:attrNameLst>
                                      </p:cBhvr>
                                      <p:to>
                                        <p:strVal val="visible"/>
                                      </p:to>
                                    </p:set>
                                  </p:childTnLst>
                                </p:cTn>
                              </p:par>
                              <p:par>
                                <p:cTn id="97" presetID="1" presetClass="entr" presetSubtype="0" fill="hold" grpId="1" nodeType="withEffect">
                                  <p:stCondLst>
                                    <p:cond delay="0"/>
                                  </p:stCondLst>
                                  <p:childTnLst>
                                    <p:set>
                                      <p:cBhvr>
                                        <p:cTn id="98" dur="1" fill="hold">
                                          <p:stCondLst>
                                            <p:cond delay="0"/>
                                          </p:stCondLst>
                                        </p:cTn>
                                        <p:tgtEl>
                                          <p:spTgt spid="2218"/>
                                        </p:tgtEl>
                                        <p:attrNameLst>
                                          <p:attrName>style.visibility</p:attrName>
                                        </p:attrNameLst>
                                      </p:cBhvr>
                                      <p:to>
                                        <p:strVal val="visible"/>
                                      </p:to>
                                    </p:set>
                                  </p:childTnLst>
                                </p:cTn>
                              </p:par>
                              <p:par>
                                <p:cTn id="99" presetID="1" presetClass="entr" presetSubtype="0" fill="hold" grpId="1" nodeType="withEffect">
                                  <p:stCondLst>
                                    <p:cond delay="0"/>
                                  </p:stCondLst>
                                  <p:childTnLst>
                                    <p:set>
                                      <p:cBhvr>
                                        <p:cTn id="100" dur="1" fill="hold">
                                          <p:stCondLst>
                                            <p:cond delay="0"/>
                                          </p:stCondLst>
                                        </p:cTn>
                                        <p:tgtEl>
                                          <p:spTgt spid="2221"/>
                                        </p:tgtEl>
                                        <p:attrNameLst>
                                          <p:attrName>style.visibility</p:attrName>
                                        </p:attrNameLst>
                                      </p:cBhvr>
                                      <p:to>
                                        <p:strVal val="visible"/>
                                      </p:to>
                                    </p:set>
                                  </p:childTnLst>
                                </p:cTn>
                              </p:par>
                              <p:par>
                                <p:cTn id="101" presetID="1" presetClass="entr" presetSubtype="0" fill="hold" grpId="1" nodeType="withEffect">
                                  <p:stCondLst>
                                    <p:cond delay="0"/>
                                  </p:stCondLst>
                                  <p:childTnLst>
                                    <p:set>
                                      <p:cBhvr>
                                        <p:cTn id="102" dur="1" fill="hold">
                                          <p:stCondLst>
                                            <p:cond delay="0"/>
                                          </p:stCondLst>
                                        </p:cTn>
                                        <p:tgtEl>
                                          <p:spTgt spid="2224"/>
                                        </p:tgtEl>
                                        <p:attrNameLst>
                                          <p:attrName>style.visibility</p:attrName>
                                        </p:attrNameLst>
                                      </p:cBhvr>
                                      <p:to>
                                        <p:strVal val="visible"/>
                                      </p:to>
                                    </p:set>
                                  </p:childTnLst>
                                </p:cTn>
                              </p:par>
                              <p:par>
                                <p:cTn id="103" presetID="1" presetClass="entr" presetSubtype="0" fill="hold" grpId="0" nodeType="withEffect">
                                  <p:stCondLst>
                                    <p:cond delay="0"/>
                                  </p:stCondLst>
                                  <p:childTnLst>
                                    <p:set>
                                      <p:cBhvr>
                                        <p:cTn id="104" dur="1" fill="hold">
                                          <p:stCondLst>
                                            <p:cond delay="0"/>
                                          </p:stCondLst>
                                        </p:cTn>
                                        <p:tgtEl>
                                          <p:spTgt spid="2226"/>
                                        </p:tgtEl>
                                        <p:attrNameLst>
                                          <p:attrName>style.visibility</p:attrName>
                                        </p:attrNameLst>
                                      </p:cBhvr>
                                      <p:to>
                                        <p:strVal val="visible"/>
                                      </p:to>
                                    </p:set>
                                  </p:childTnLst>
                                </p:cTn>
                              </p:par>
                              <p:par>
                                <p:cTn id="105" presetID="1" presetClass="entr" presetSubtype="0" fill="hold" grpId="0" nodeType="withEffect">
                                  <p:stCondLst>
                                    <p:cond delay="0"/>
                                  </p:stCondLst>
                                  <p:childTnLst>
                                    <p:set>
                                      <p:cBhvr>
                                        <p:cTn id="106" dur="1" fill="hold">
                                          <p:stCondLst>
                                            <p:cond delay="0"/>
                                          </p:stCondLst>
                                        </p:cTn>
                                        <p:tgtEl>
                                          <p:spTgt spid="2229"/>
                                        </p:tgtEl>
                                        <p:attrNameLst>
                                          <p:attrName>style.visibility</p:attrName>
                                        </p:attrNameLst>
                                      </p:cBhvr>
                                      <p:to>
                                        <p:strVal val="visible"/>
                                      </p:to>
                                    </p:set>
                                  </p:childTnLst>
                                </p:cTn>
                              </p:par>
                              <p:par>
                                <p:cTn id="107" presetID="1" presetClass="entr" presetSubtype="0" fill="hold" grpId="0" nodeType="withEffect">
                                  <p:stCondLst>
                                    <p:cond delay="0"/>
                                  </p:stCondLst>
                                  <p:childTnLst>
                                    <p:set>
                                      <p:cBhvr>
                                        <p:cTn id="108" dur="1" fill="hold">
                                          <p:stCondLst>
                                            <p:cond delay="0"/>
                                          </p:stCondLst>
                                        </p:cTn>
                                        <p:tgtEl>
                                          <p:spTgt spid="2230"/>
                                        </p:tgtEl>
                                        <p:attrNameLst>
                                          <p:attrName>style.visibility</p:attrName>
                                        </p:attrNameLst>
                                      </p:cBhvr>
                                      <p:to>
                                        <p:strVal val="visible"/>
                                      </p:to>
                                    </p:set>
                                  </p:childTnLst>
                                </p:cTn>
                              </p:par>
                              <p:par>
                                <p:cTn id="109" presetID="1" presetClass="entr" presetSubtype="0" fill="hold" grpId="0" nodeType="withEffect">
                                  <p:stCondLst>
                                    <p:cond delay="0"/>
                                  </p:stCondLst>
                                  <p:childTnLst>
                                    <p:set>
                                      <p:cBhvr>
                                        <p:cTn id="110" dur="1" fill="hold">
                                          <p:stCondLst>
                                            <p:cond delay="0"/>
                                          </p:stCondLst>
                                        </p:cTn>
                                        <p:tgtEl>
                                          <p:spTgt spid="2231"/>
                                        </p:tgtEl>
                                        <p:attrNameLst>
                                          <p:attrName>style.visibility</p:attrName>
                                        </p:attrNameLst>
                                      </p:cBhvr>
                                      <p:to>
                                        <p:strVal val="visible"/>
                                      </p:to>
                                    </p:set>
                                  </p:childTnLst>
                                </p:cTn>
                              </p:par>
                              <p:par>
                                <p:cTn id="111" presetID="1" presetClass="entr" presetSubtype="0" fill="hold" grpId="0" nodeType="withEffect">
                                  <p:stCondLst>
                                    <p:cond delay="0"/>
                                  </p:stCondLst>
                                  <p:childTnLst>
                                    <p:set>
                                      <p:cBhvr>
                                        <p:cTn id="112" dur="1" fill="hold">
                                          <p:stCondLst>
                                            <p:cond delay="0"/>
                                          </p:stCondLst>
                                        </p:cTn>
                                        <p:tgtEl>
                                          <p:spTgt spid="2233"/>
                                        </p:tgtEl>
                                        <p:attrNameLst>
                                          <p:attrName>style.visibility</p:attrName>
                                        </p:attrNameLst>
                                      </p:cBhvr>
                                      <p:to>
                                        <p:strVal val="visible"/>
                                      </p:to>
                                    </p:set>
                                  </p:childTnLst>
                                </p:cTn>
                              </p:par>
                              <p:par>
                                <p:cTn id="113" presetID="1" presetClass="entr" presetSubtype="0" fill="hold" grpId="0" nodeType="withEffect">
                                  <p:stCondLst>
                                    <p:cond delay="0"/>
                                  </p:stCondLst>
                                  <p:childTnLst>
                                    <p:set>
                                      <p:cBhvr>
                                        <p:cTn id="114" dur="1" fill="hold">
                                          <p:stCondLst>
                                            <p:cond delay="0"/>
                                          </p:stCondLst>
                                        </p:cTn>
                                        <p:tgtEl>
                                          <p:spTgt spid="2234"/>
                                        </p:tgtEl>
                                        <p:attrNameLst>
                                          <p:attrName>style.visibility</p:attrName>
                                        </p:attrNameLst>
                                      </p:cBhvr>
                                      <p:to>
                                        <p:strVal val="visible"/>
                                      </p:to>
                                    </p:set>
                                  </p:childTnLst>
                                </p:cTn>
                              </p:par>
                              <p:par>
                                <p:cTn id="115" presetID="1" presetClass="entr" presetSubtype="0" fill="hold" grpId="0" nodeType="withEffect">
                                  <p:stCondLst>
                                    <p:cond delay="0"/>
                                  </p:stCondLst>
                                  <p:childTnLst>
                                    <p:set>
                                      <p:cBhvr>
                                        <p:cTn id="116" dur="1" fill="hold">
                                          <p:stCondLst>
                                            <p:cond delay="0"/>
                                          </p:stCondLst>
                                        </p:cTn>
                                        <p:tgtEl>
                                          <p:spTgt spid="2236"/>
                                        </p:tgtEl>
                                        <p:attrNameLst>
                                          <p:attrName>style.visibility</p:attrName>
                                        </p:attrNameLst>
                                      </p:cBhvr>
                                      <p:to>
                                        <p:strVal val="visible"/>
                                      </p:to>
                                    </p:set>
                                  </p:childTnLst>
                                </p:cTn>
                              </p:par>
                              <p:par>
                                <p:cTn id="117" presetID="1" presetClass="entr" presetSubtype="0" fill="hold" grpId="0" nodeType="withEffect">
                                  <p:stCondLst>
                                    <p:cond delay="0"/>
                                  </p:stCondLst>
                                  <p:childTnLst>
                                    <p:set>
                                      <p:cBhvr>
                                        <p:cTn id="118" dur="1" fill="hold">
                                          <p:stCondLst>
                                            <p:cond delay="0"/>
                                          </p:stCondLst>
                                        </p:cTn>
                                        <p:tgtEl>
                                          <p:spTgt spid="2238"/>
                                        </p:tgtEl>
                                        <p:attrNameLst>
                                          <p:attrName>style.visibility</p:attrName>
                                        </p:attrNameLst>
                                      </p:cBhvr>
                                      <p:to>
                                        <p:strVal val="visible"/>
                                      </p:to>
                                    </p:set>
                                  </p:childTnLst>
                                </p:cTn>
                              </p:par>
                              <p:par>
                                <p:cTn id="119" presetID="1" presetClass="entr" presetSubtype="0" fill="hold" grpId="0" nodeType="withEffect">
                                  <p:stCondLst>
                                    <p:cond delay="0"/>
                                  </p:stCondLst>
                                  <p:childTnLst>
                                    <p:set>
                                      <p:cBhvr>
                                        <p:cTn id="120" dur="1" fill="hold">
                                          <p:stCondLst>
                                            <p:cond delay="0"/>
                                          </p:stCondLst>
                                        </p:cTn>
                                        <p:tgtEl>
                                          <p:spTgt spid="2239"/>
                                        </p:tgtEl>
                                        <p:attrNameLst>
                                          <p:attrName>style.visibility</p:attrName>
                                        </p:attrNameLst>
                                      </p:cBhvr>
                                      <p:to>
                                        <p:strVal val="visible"/>
                                      </p:to>
                                    </p:set>
                                  </p:childTnLst>
                                </p:cTn>
                              </p:par>
                              <p:par>
                                <p:cTn id="121" presetID="1" presetClass="entr" presetSubtype="0" fill="hold" grpId="0" nodeType="withEffect">
                                  <p:stCondLst>
                                    <p:cond delay="0"/>
                                  </p:stCondLst>
                                  <p:childTnLst>
                                    <p:set>
                                      <p:cBhvr>
                                        <p:cTn id="122" dur="1" fill="hold">
                                          <p:stCondLst>
                                            <p:cond delay="0"/>
                                          </p:stCondLst>
                                        </p:cTn>
                                        <p:tgtEl>
                                          <p:spTgt spid="2240"/>
                                        </p:tgtEl>
                                        <p:attrNameLst>
                                          <p:attrName>style.visibility</p:attrName>
                                        </p:attrNameLst>
                                      </p:cBhvr>
                                      <p:to>
                                        <p:strVal val="visible"/>
                                      </p:to>
                                    </p:set>
                                  </p:childTnLst>
                                </p:cTn>
                              </p:par>
                              <p:par>
                                <p:cTn id="123" presetID="1" presetClass="entr" presetSubtype="0" fill="hold" grpId="0" nodeType="withEffect">
                                  <p:stCondLst>
                                    <p:cond delay="0"/>
                                  </p:stCondLst>
                                  <p:childTnLst>
                                    <p:set>
                                      <p:cBhvr>
                                        <p:cTn id="124" dur="1" fill="hold">
                                          <p:stCondLst>
                                            <p:cond delay="0"/>
                                          </p:stCondLst>
                                        </p:cTn>
                                        <p:tgtEl>
                                          <p:spTgt spid="2241"/>
                                        </p:tgtEl>
                                        <p:attrNameLst>
                                          <p:attrName>style.visibility</p:attrName>
                                        </p:attrNameLst>
                                      </p:cBhvr>
                                      <p:to>
                                        <p:strVal val="visible"/>
                                      </p:to>
                                    </p:set>
                                  </p:childTnLst>
                                </p:cTn>
                              </p:par>
                              <p:par>
                                <p:cTn id="125" presetID="1" presetClass="entr" presetSubtype="0" fill="hold" grpId="0" nodeType="withEffect">
                                  <p:stCondLst>
                                    <p:cond delay="0"/>
                                  </p:stCondLst>
                                  <p:childTnLst>
                                    <p:set>
                                      <p:cBhvr>
                                        <p:cTn id="126" dur="1" fill="hold">
                                          <p:stCondLst>
                                            <p:cond delay="0"/>
                                          </p:stCondLst>
                                        </p:cTn>
                                        <p:tgtEl>
                                          <p:spTgt spid="2242"/>
                                        </p:tgtEl>
                                        <p:attrNameLst>
                                          <p:attrName>style.visibility</p:attrName>
                                        </p:attrNameLst>
                                      </p:cBhvr>
                                      <p:to>
                                        <p:strVal val="visible"/>
                                      </p:to>
                                    </p:set>
                                  </p:childTnLst>
                                </p:cTn>
                              </p:par>
                              <p:par>
                                <p:cTn id="127" presetID="1" presetClass="entr" presetSubtype="0" fill="hold" grpId="0" nodeType="withEffect">
                                  <p:stCondLst>
                                    <p:cond delay="0"/>
                                  </p:stCondLst>
                                  <p:childTnLst>
                                    <p:set>
                                      <p:cBhvr>
                                        <p:cTn id="128" dur="1" fill="hold">
                                          <p:stCondLst>
                                            <p:cond delay="0"/>
                                          </p:stCondLst>
                                        </p:cTn>
                                        <p:tgtEl>
                                          <p:spTgt spid="2243"/>
                                        </p:tgtEl>
                                        <p:attrNameLst>
                                          <p:attrName>style.visibility</p:attrName>
                                        </p:attrNameLst>
                                      </p:cBhvr>
                                      <p:to>
                                        <p:strVal val="visible"/>
                                      </p:to>
                                    </p:set>
                                  </p:childTnLst>
                                </p:cTn>
                              </p:par>
                              <p:par>
                                <p:cTn id="129" presetID="1" presetClass="entr" presetSubtype="0" fill="hold" grpId="0" nodeType="withEffect">
                                  <p:stCondLst>
                                    <p:cond delay="0"/>
                                  </p:stCondLst>
                                  <p:childTnLst>
                                    <p:set>
                                      <p:cBhvr>
                                        <p:cTn id="130" dur="1" fill="hold">
                                          <p:stCondLst>
                                            <p:cond delay="0"/>
                                          </p:stCondLst>
                                        </p:cTn>
                                        <p:tgtEl>
                                          <p:spTgt spid="2244"/>
                                        </p:tgtEl>
                                        <p:attrNameLst>
                                          <p:attrName>style.visibility</p:attrName>
                                        </p:attrNameLst>
                                      </p:cBhvr>
                                      <p:to>
                                        <p:strVal val="visible"/>
                                      </p:to>
                                    </p:set>
                                  </p:childTnLst>
                                </p:cTn>
                              </p:par>
                              <p:par>
                                <p:cTn id="131" presetID="1" presetClass="entr" presetSubtype="0" fill="hold" grpId="0" nodeType="withEffect">
                                  <p:stCondLst>
                                    <p:cond delay="0"/>
                                  </p:stCondLst>
                                  <p:childTnLst>
                                    <p:set>
                                      <p:cBhvr>
                                        <p:cTn id="132" dur="1" fill="hold">
                                          <p:stCondLst>
                                            <p:cond delay="0"/>
                                          </p:stCondLst>
                                        </p:cTn>
                                        <p:tgtEl>
                                          <p:spTgt spid="2246"/>
                                        </p:tgtEl>
                                        <p:attrNameLst>
                                          <p:attrName>style.visibility</p:attrName>
                                        </p:attrNameLst>
                                      </p:cBhvr>
                                      <p:to>
                                        <p:strVal val="visible"/>
                                      </p:to>
                                    </p:set>
                                  </p:childTnLst>
                                </p:cTn>
                              </p:par>
                              <p:par>
                                <p:cTn id="133" presetID="1" presetClass="entr" presetSubtype="0" fill="hold" grpId="0" nodeType="withEffect">
                                  <p:stCondLst>
                                    <p:cond delay="0"/>
                                  </p:stCondLst>
                                  <p:childTnLst>
                                    <p:set>
                                      <p:cBhvr>
                                        <p:cTn id="134" dur="1" fill="hold">
                                          <p:stCondLst>
                                            <p:cond delay="0"/>
                                          </p:stCondLst>
                                        </p:cTn>
                                        <p:tgtEl>
                                          <p:spTgt spid="2249"/>
                                        </p:tgtEl>
                                        <p:attrNameLst>
                                          <p:attrName>style.visibility</p:attrName>
                                        </p:attrNameLst>
                                      </p:cBhvr>
                                      <p:to>
                                        <p:strVal val="visible"/>
                                      </p:to>
                                    </p:set>
                                  </p:childTnLst>
                                </p:cTn>
                              </p:par>
                              <p:par>
                                <p:cTn id="135" presetID="1" presetClass="entr" presetSubtype="0" fill="hold" grpId="0" nodeType="withEffect">
                                  <p:stCondLst>
                                    <p:cond delay="0"/>
                                  </p:stCondLst>
                                  <p:childTnLst>
                                    <p:set>
                                      <p:cBhvr>
                                        <p:cTn id="136" dur="1" fill="hold">
                                          <p:stCondLst>
                                            <p:cond delay="0"/>
                                          </p:stCondLst>
                                        </p:cTn>
                                        <p:tgtEl>
                                          <p:spTgt spid="2250"/>
                                        </p:tgtEl>
                                        <p:attrNameLst>
                                          <p:attrName>style.visibility</p:attrName>
                                        </p:attrNameLst>
                                      </p:cBhvr>
                                      <p:to>
                                        <p:strVal val="visible"/>
                                      </p:to>
                                    </p:set>
                                  </p:childTnLst>
                                </p:cTn>
                              </p:par>
                              <p:par>
                                <p:cTn id="137" presetID="1" presetClass="entr" presetSubtype="0" fill="hold" grpId="0" nodeType="withEffect">
                                  <p:stCondLst>
                                    <p:cond delay="0"/>
                                  </p:stCondLst>
                                  <p:childTnLst>
                                    <p:set>
                                      <p:cBhvr>
                                        <p:cTn id="138" dur="1" fill="hold">
                                          <p:stCondLst>
                                            <p:cond delay="0"/>
                                          </p:stCondLst>
                                        </p:cTn>
                                        <p:tgtEl>
                                          <p:spTgt spid="2251"/>
                                        </p:tgtEl>
                                        <p:attrNameLst>
                                          <p:attrName>style.visibility</p:attrName>
                                        </p:attrNameLst>
                                      </p:cBhvr>
                                      <p:to>
                                        <p:strVal val="visible"/>
                                      </p:to>
                                    </p:set>
                                  </p:childTnLst>
                                </p:cTn>
                              </p:par>
                              <p:par>
                                <p:cTn id="139" presetID="1" presetClass="entr" presetSubtype="0" fill="hold" grpId="0" nodeType="withEffect">
                                  <p:stCondLst>
                                    <p:cond delay="0"/>
                                  </p:stCondLst>
                                  <p:childTnLst>
                                    <p:set>
                                      <p:cBhvr>
                                        <p:cTn id="140" dur="1" fill="hold">
                                          <p:stCondLst>
                                            <p:cond delay="0"/>
                                          </p:stCondLst>
                                        </p:cTn>
                                        <p:tgtEl>
                                          <p:spTgt spid="2252"/>
                                        </p:tgtEl>
                                        <p:attrNameLst>
                                          <p:attrName>style.visibility</p:attrName>
                                        </p:attrNameLst>
                                      </p:cBhvr>
                                      <p:to>
                                        <p:strVal val="visible"/>
                                      </p:to>
                                    </p:set>
                                  </p:childTnLst>
                                </p:cTn>
                              </p:par>
                              <p:par>
                                <p:cTn id="141" presetID="1" presetClass="entr" presetSubtype="0" fill="hold" grpId="0" nodeType="withEffect">
                                  <p:stCondLst>
                                    <p:cond delay="0"/>
                                  </p:stCondLst>
                                  <p:childTnLst>
                                    <p:set>
                                      <p:cBhvr>
                                        <p:cTn id="142" dur="1" fill="hold">
                                          <p:stCondLst>
                                            <p:cond delay="0"/>
                                          </p:stCondLst>
                                        </p:cTn>
                                        <p:tgtEl>
                                          <p:spTgt spid="2253"/>
                                        </p:tgtEl>
                                        <p:attrNameLst>
                                          <p:attrName>style.visibility</p:attrName>
                                        </p:attrNameLst>
                                      </p:cBhvr>
                                      <p:to>
                                        <p:strVal val="visible"/>
                                      </p:to>
                                    </p:set>
                                  </p:childTnLst>
                                </p:cTn>
                              </p:par>
                              <p:par>
                                <p:cTn id="143" presetID="1" presetClass="entr" presetSubtype="0" fill="hold" grpId="0" nodeType="withEffect">
                                  <p:stCondLst>
                                    <p:cond delay="0"/>
                                  </p:stCondLst>
                                  <p:childTnLst>
                                    <p:set>
                                      <p:cBhvr>
                                        <p:cTn id="144" dur="1" fill="hold">
                                          <p:stCondLst>
                                            <p:cond delay="0"/>
                                          </p:stCondLst>
                                        </p:cTn>
                                        <p:tgtEl>
                                          <p:spTgt spid="2254"/>
                                        </p:tgtEl>
                                        <p:attrNameLst>
                                          <p:attrName>style.visibility</p:attrName>
                                        </p:attrNameLst>
                                      </p:cBhvr>
                                      <p:to>
                                        <p:strVal val="visible"/>
                                      </p:to>
                                    </p:set>
                                  </p:childTnLst>
                                </p:cTn>
                              </p:par>
                              <p:par>
                                <p:cTn id="145" presetID="1" presetClass="entr" presetSubtype="0" fill="hold" grpId="0" nodeType="withEffect">
                                  <p:stCondLst>
                                    <p:cond delay="0"/>
                                  </p:stCondLst>
                                  <p:childTnLst>
                                    <p:set>
                                      <p:cBhvr>
                                        <p:cTn id="146" dur="1" fill="hold">
                                          <p:stCondLst>
                                            <p:cond delay="0"/>
                                          </p:stCondLst>
                                        </p:cTn>
                                        <p:tgtEl>
                                          <p:spTgt spid="2255"/>
                                        </p:tgtEl>
                                        <p:attrNameLst>
                                          <p:attrName>style.visibility</p:attrName>
                                        </p:attrNameLst>
                                      </p:cBhvr>
                                      <p:to>
                                        <p:strVal val="visible"/>
                                      </p:to>
                                    </p:set>
                                  </p:childTnLst>
                                </p:cTn>
                              </p:par>
                              <p:par>
                                <p:cTn id="147" presetID="1" presetClass="entr" presetSubtype="0" fill="hold" grpId="0" nodeType="withEffect">
                                  <p:stCondLst>
                                    <p:cond delay="0"/>
                                  </p:stCondLst>
                                  <p:childTnLst>
                                    <p:set>
                                      <p:cBhvr>
                                        <p:cTn id="148" dur="1" fill="hold">
                                          <p:stCondLst>
                                            <p:cond delay="0"/>
                                          </p:stCondLst>
                                        </p:cTn>
                                        <p:tgtEl>
                                          <p:spTgt spid="2256"/>
                                        </p:tgtEl>
                                        <p:attrNameLst>
                                          <p:attrName>style.visibility</p:attrName>
                                        </p:attrNameLst>
                                      </p:cBhvr>
                                      <p:to>
                                        <p:strVal val="visible"/>
                                      </p:to>
                                    </p:set>
                                  </p:childTnLst>
                                </p:cTn>
                              </p:par>
                              <p:par>
                                <p:cTn id="149" presetID="1" presetClass="entr" presetSubtype="0" fill="hold" grpId="0" nodeType="withEffect">
                                  <p:stCondLst>
                                    <p:cond delay="0"/>
                                  </p:stCondLst>
                                  <p:childTnLst>
                                    <p:set>
                                      <p:cBhvr>
                                        <p:cTn id="150" dur="1" fill="hold">
                                          <p:stCondLst>
                                            <p:cond delay="0"/>
                                          </p:stCondLst>
                                        </p:cTn>
                                        <p:tgtEl>
                                          <p:spTgt spid="2257"/>
                                        </p:tgtEl>
                                        <p:attrNameLst>
                                          <p:attrName>style.visibility</p:attrName>
                                        </p:attrNameLst>
                                      </p:cBhvr>
                                      <p:to>
                                        <p:strVal val="visible"/>
                                      </p:to>
                                    </p:set>
                                  </p:childTnLst>
                                </p:cTn>
                              </p:par>
                              <p:par>
                                <p:cTn id="151" presetID="1" presetClass="entr" presetSubtype="0" fill="hold" grpId="0" nodeType="withEffect">
                                  <p:stCondLst>
                                    <p:cond delay="0"/>
                                  </p:stCondLst>
                                  <p:childTnLst>
                                    <p:set>
                                      <p:cBhvr>
                                        <p:cTn id="152" dur="1" fill="hold">
                                          <p:stCondLst>
                                            <p:cond delay="0"/>
                                          </p:stCondLst>
                                        </p:cTn>
                                        <p:tgtEl>
                                          <p:spTgt spid="2258"/>
                                        </p:tgtEl>
                                        <p:attrNameLst>
                                          <p:attrName>style.visibility</p:attrName>
                                        </p:attrNameLst>
                                      </p:cBhvr>
                                      <p:to>
                                        <p:strVal val="visible"/>
                                      </p:to>
                                    </p:set>
                                  </p:childTnLst>
                                </p:cTn>
                              </p:par>
                              <p:par>
                                <p:cTn id="153" presetID="1" presetClass="entr" presetSubtype="0" fill="hold" grpId="0" nodeType="withEffect">
                                  <p:stCondLst>
                                    <p:cond delay="0"/>
                                  </p:stCondLst>
                                  <p:childTnLst>
                                    <p:set>
                                      <p:cBhvr>
                                        <p:cTn id="154" dur="1" fill="hold">
                                          <p:stCondLst>
                                            <p:cond delay="0"/>
                                          </p:stCondLst>
                                        </p:cTn>
                                        <p:tgtEl>
                                          <p:spTgt spid="2260"/>
                                        </p:tgtEl>
                                        <p:attrNameLst>
                                          <p:attrName>style.visibility</p:attrName>
                                        </p:attrNameLst>
                                      </p:cBhvr>
                                      <p:to>
                                        <p:strVal val="visible"/>
                                      </p:to>
                                    </p:set>
                                  </p:childTnLst>
                                </p:cTn>
                              </p:par>
                              <p:par>
                                <p:cTn id="155" presetID="1" presetClass="entr" presetSubtype="0" fill="hold" grpId="0" nodeType="withEffect">
                                  <p:stCondLst>
                                    <p:cond delay="0"/>
                                  </p:stCondLst>
                                  <p:childTnLst>
                                    <p:set>
                                      <p:cBhvr>
                                        <p:cTn id="156" dur="1" fill="hold">
                                          <p:stCondLst>
                                            <p:cond delay="0"/>
                                          </p:stCondLst>
                                        </p:cTn>
                                        <p:tgtEl>
                                          <p:spTgt spid="2261"/>
                                        </p:tgtEl>
                                        <p:attrNameLst>
                                          <p:attrName>style.visibility</p:attrName>
                                        </p:attrNameLst>
                                      </p:cBhvr>
                                      <p:to>
                                        <p:strVal val="visible"/>
                                      </p:to>
                                    </p:set>
                                  </p:childTnLst>
                                </p:cTn>
                              </p:par>
                              <p:par>
                                <p:cTn id="157" presetID="1" presetClass="entr" presetSubtype="0" fill="hold" grpId="0" nodeType="withEffect">
                                  <p:stCondLst>
                                    <p:cond delay="0"/>
                                  </p:stCondLst>
                                  <p:childTnLst>
                                    <p:set>
                                      <p:cBhvr>
                                        <p:cTn id="158" dur="1" fill="hold">
                                          <p:stCondLst>
                                            <p:cond delay="0"/>
                                          </p:stCondLst>
                                        </p:cTn>
                                        <p:tgtEl>
                                          <p:spTgt spid="2262"/>
                                        </p:tgtEl>
                                        <p:attrNameLst>
                                          <p:attrName>style.visibility</p:attrName>
                                        </p:attrNameLst>
                                      </p:cBhvr>
                                      <p:to>
                                        <p:strVal val="visible"/>
                                      </p:to>
                                    </p:set>
                                  </p:childTnLst>
                                </p:cTn>
                              </p:par>
                              <p:par>
                                <p:cTn id="159" presetID="1" presetClass="entr" presetSubtype="0" fill="hold" grpId="0" nodeType="withEffect">
                                  <p:stCondLst>
                                    <p:cond delay="0"/>
                                  </p:stCondLst>
                                  <p:childTnLst>
                                    <p:set>
                                      <p:cBhvr>
                                        <p:cTn id="160" dur="1" fill="hold">
                                          <p:stCondLst>
                                            <p:cond delay="0"/>
                                          </p:stCondLst>
                                        </p:cTn>
                                        <p:tgtEl>
                                          <p:spTgt spid="2264"/>
                                        </p:tgtEl>
                                        <p:attrNameLst>
                                          <p:attrName>style.visibility</p:attrName>
                                        </p:attrNameLst>
                                      </p:cBhvr>
                                      <p:to>
                                        <p:strVal val="visible"/>
                                      </p:to>
                                    </p:set>
                                  </p:childTnLst>
                                </p:cTn>
                              </p:par>
                              <p:par>
                                <p:cTn id="161" presetID="1" presetClass="entr" presetSubtype="0" fill="hold" grpId="0" nodeType="withEffect">
                                  <p:stCondLst>
                                    <p:cond delay="0"/>
                                  </p:stCondLst>
                                  <p:childTnLst>
                                    <p:set>
                                      <p:cBhvr>
                                        <p:cTn id="162" dur="1" fill="hold">
                                          <p:stCondLst>
                                            <p:cond delay="0"/>
                                          </p:stCondLst>
                                        </p:cTn>
                                        <p:tgtEl>
                                          <p:spTgt spid="2267"/>
                                        </p:tgtEl>
                                        <p:attrNameLst>
                                          <p:attrName>style.visibility</p:attrName>
                                        </p:attrNameLst>
                                      </p:cBhvr>
                                      <p:to>
                                        <p:strVal val="visible"/>
                                      </p:to>
                                    </p:set>
                                  </p:childTnLst>
                                </p:cTn>
                              </p:par>
                              <p:par>
                                <p:cTn id="163" presetID="1" presetClass="entr" presetSubtype="0" fill="hold" grpId="0" nodeType="withEffect">
                                  <p:stCondLst>
                                    <p:cond delay="0"/>
                                  </p:stCondLst>
                                  <p:childTnLst>
                                    <p:set>
                                      <p:cBhvr>
                                        <p:cTn id="164" dur="1" fill="hold">
                                          <p:stCondLst>
                                            <p:cond delay="0"/>
                                          </p:stCondLst>
                                        </p:cTn>
                                        <p:tgtEl>
                                          <p:spTgt spid="2268"/>
                                        </p:tgtEl>
                                        <p:attrNameLst>
                                          <p:attrName>style.visibility</p:attrName>
                                        </p:attrNameLst>
                                      </p:cBhvr>
                                      <p:to>
                                        <p:strVal val="visible"/>
                                      </p:to>
                                    </p:set>
                                  </p:childTnLst>
                                </p:cTn>
                              </p:par>
                              <p:par>
                                <p:cTn id="165" presetID="1" presetClass="entr" presetSubtype="0" fill="hold" grpId="0" nodeType="withEffect">
                                  <p:stCondLst>
                                    <p:cond delay="0"/>
                                  </p:stCondLst>
                                  <p:childTnLst>
                                    <p:set>
                                      <p:cBhvr>
                                        <p:cTn id="166" dur="1" fill="hold">
                                          <p:stCondLst>
                                            <p:cond delay="0"/>
                                          </p:stCondLst>
                                        </p:cTn>
                                        <p:tgtEl>
                                          <p:spTgt spid="2269"/>
                                        </p:tgtEl>
                                        <p:attrNameLst>
                                          <p:attrName>style.visibility</p:attrName>
                                        </p:attrNameLst>
                                      </p:cBhvr>
                                      <p:to>
                                        <p:strVal val="visible"/>
                                      </p:to>
                                    </p:set>
                                  </p:childTnLst>
                                </p:cTn>
                              </p:par>
                              <p:par>
                                <p:cTn id="167" presetID="1" presetClass="entr" presetSubtype="0" fill="hold" grpId="0" nodeType="withEffect">
                                  <p:stCondLst>
                                    <p:cond delay="0"/>
                                  </p:stCondLst>
                                  <p:childTnLst>
                                    <p:set>
                                      <p:cBhvr>
                                        <p:cTn id="168" dur="1" fill="hold">
                                          <p:stCondLst>
                                            <p:cond delay="0"/>
                                          </p:stCondLst>
                                        </p:cTn>
                                        <p:tgtEl>
                                          <p:spTgt spid="2270"/>
                                        </p:tgtEl>
                                        <p:attrNameLst>
                                          <p:attrName>style.visibility</p:attrName>
                                        </p:attrNameLst>
                                      </p:cBhvr>
                                      <p:to>
                                        <p:strVal val="visible"/>
                                      </p:to>
                                    </p:set>
                                  </p:childTnLst>
                                </p:cTn>
                              </p:par>
                              <p:par>
                                <p:cTn id="169" presetID="1" presetClass="entr" presetSubtype="0" fill="hold" grpId="0" nodeType="withEffect">
                                  <p:stCondLst>
                                    <p:cond delay="0"/>
                                  </p:stCondLst>
                                  <p:childTnLst>
                                    <p:set>
                                      <p:cBhvr>
                                        <p:cTn id="170" dur="1" fill="hold">
                                          <p:stCondLst>
                                            <p:cond delay="0"/>
                                          </p:stCondLst>
                                        </p:cTn>
                                        <p:tgtEl>
                                          <p:spTgt spid="2271"/>
                                        </p:tgtEl>
                                        <p:attrNameLst>
                                          <p:attrName>style.visibility</p:attrName>
                                        </p:attrNameLst>
                                      </p:cBhvr>
                                      <p:to>
                                        <p:strVal val="visible"/>
                                      </p:to>
                                    </p:set>
                                  </p:childTnLst>
                                </p:cTn>
                              </p:par>
                              <p:par>
                                <p:cTn id="171" presetID="1" presetClass="entr" presetSubtype="0" fill="hold" grpId="0" nodeType="withEffect">
                                  <p:stCondLst>
                                    <p:cond delay="0"/>
                                  </p:stCondLst>
                                  <p:childTnLst>
                                    <p:set>
                                      <p:cBhvr>
                                        <p:cTn id="172" dur="1" fill="hold">
                                          <p:stCondLst>
                                            <p:cond delay="0"/>
                                          </p:stCondLst>
                                        </p:cTn>
                                        <p:tgtEl>
                                          <p:spTgt spid="2272"/>
                                        </p:tgtEl>
                                        <p:attrNameLst>
                                          <p:attrName>style.visibility</p:attrName>
                                        </p:attrNameLst>
                                      </p:cBhvr>
                                      <p:to>
                                        <p:strVal val="visible"/>
                                      </p:to>
                                    </p:set>
                                  </p:childTnLst>
                                </p:cTn>
                              </p:par>
                              <p:par>
                                <p:cTn id="173" presetID="1" presetClass="entr" presetSubtype="0" fill="hold" grpId="0" nodeType="withEffect">
                                  <p:stCondLst>
                                    <p:cond delay="0"/>
                                  </p:stCondLst>
                                  <p:childTnLst>
                                    <p:set>
                                      <p:cBhvr>
                                        <p:cTn id="174" dur="1" fill="hold">
                                          <p:stCondLst>
                                            <p:cond delay="0"/>
                                          </p:stCondLst>
                                        </p:cTn>
                                        <p:tgtEl>
                                          <p:spTgt spid="2274"/>
                                        </p:tgtEl>
                                        <p:attrNameLst>
                                          <p:attrName>style.visibility</p:attrName>
                                        </p:attrNameLst>
                                      </p:cBhvr>
                                      <p:to>
                                        <p:strVal val="visible"/>
                                      </p:to>
                                    </p:set>
                                  </p:childTnLst>
                                </p:cTn>
                              </p:par>
                              <p:par>
                                <p:cTn id="175" presetID="1" presetClass="entr" presetSubtype="0" fill="hold" grpId="0" nodeType="withEffect">
                                  <p:stCondLst>
                                    <p:cond delay="0"/>
                                  </p:stCondLst>
                                  <p:childTnLst>
                                    <p:set>
                                      <p:cBhvr>
                                        <p:cTn id="176" dur="1" fill="hold">
                                          <p:stCondLst>
                                            <p:cond delay="0"/>
                                          </p:stCondLst>
                                        </p:cTn>
                                        <p:tgtEl>
                                          <p:spTgt spid="2275"/>
                                        </p:tgtEl>
                                        <p:attrNameLst>
                                          <p:attrName>style.visibility</p:attrName>
                                        </p:attrNameLst>
                                      </p:cBhvr>
                                      <p:to>
                                        <p:strVal val="visible"/>
                                      </p:to>
                                    </p:set>
                                  </p:childTnLst>
                                </p:cTn>
                              </p:par>
                              <p:par>
                                <p:cTn id="177" presetID="1" presetClass="entr" presetSubtype="0" fill="hold" grpId="0" nodeType="withEffect">
                                  <p:stCondLst>
                                    <p:cond delay="0"/>
                                  </p:stCondLst>
                                  <p:childTnLst>
                                    <p:set>
                                      <p:cBhvr>
                                        <p:cTn id="178" dur="1" fill="hold">
                                          <p:stCondLst>
                                            <p:cond delay="0"/>
                                          </p:stCondLst>
                                        </p:cTn>
                                        <p:tgtEl>
                                          <p:spTgt spid="2276"/>
                                        </p:tgtEl>
                                        <p:attrNameLst>
                                          <p:attrName>style.visibility</p:attrName>
                                        </p:attrNameLst>
                                      </p:cBhvr>
                                      <p:to>
                                        <p:strVal val="visible"/>
                                      </p:to>
                                    </p:set>
                                  </p:childTnLst>
                                </p:cTn>
                              </p:par>
                              <p:par>
                                <p:cTn id="179" presetID="1" presetClass="entr" presetSubtype="0" fill="hold" grpId="0" nodeType="withEffect">
                                  <p:stCondLst>
                                    <p:cond delay="0"/>
                                  </p:stCondLst>
                                  <p:childTnLst>
                                    <p:set>
                                      <p:cBhvr>
                                        <p:cTn id="180" dur="1" fill="hold">
                                          <p:stCondLst>
                                            <p:cond delay="0"/>
                                          </p:stCondLst>
                                        </p:cTn>
                                        <p:tgtEl>
                                          <p:spTgt spid="2278"/>
                                        </p:tgtEl>
                                        <p:attrNameLst>
                                          <p:attrName>style.visibility</p:attrName>
                                        </p:attrNameLst>
                                      </p:cBhvr>
                                      <p:to>
                                        <p:strVal val="visible"/>
                                      </p:to>
                                    </p:set>
                                  </p:childTnLst>
                                </p:cTn>
                              </p:par>
                              <p:par>
                                <p:cTn id="181" presetID="1" presetClass="entr" presetSubtype="0" fill="hold" grpId="0" nodeType="withEffect">
                                  <p:stCondLst>
                                    <p:cond delay="0"/>
                                  </p:stCondLst>
                                  <p:childTnLst>
                                    <p:set>
                                      <p:cBhvr>
                                        <p:cTn id="182" dur="1" fill="hold">
                                          <p:stCondLst>
                                            <p:cond delay="0"/>
                                          </p:stCondLst>
                                        </p:cTn>
                                        <p:tgtEl>
                                          <p:spTgt spid="2279"/>
                                        </p:tgtEl>
                                        <p:attrNameLst>
                                          <p:attrName>style.visibility</p:attrName>
                                        </p:attrNameLst>
                                      </p:cBhvr>
                                      <p:to>
                                        <p:strVal val="visible"/>
                                      </p:to>
                                    </p:set>
                                  </p:childTnLst>
                                </p:cTn>
                              </p:par>
                              <p:par>
                                <p:cTn id="183" presetID="1" presetClass="entr" presetSubtype="0" fill="hold" grpId="0" nodeType="withEffect">
                                  <p:stCondLst>
                                    <p:cond delay="0"/>
                                  </p:stCondLst>
                                  <p:childTnLst>
                                    <p:set>
                                      <p:cBhvr>
                                        <p:cTn id="184" dur="1" fill="hold">
                                          <p:stCondLst>
                                            <p:cond delay="0"/>
                                          </p:stCondLst>
                                        </p:cTn>
                                        <p:tgtEl>
                                          <p:spTgt spid="2280"/>
                                        </p:tgtEl>
                                        <p:attrNameLst>
                                          <p:attrName>style.visibility</p:attrName>
                                        </p:attrNameLst>
                                      </p:cBhvr>
                                      <p:to>
                                        <p:strVal val="visible"/>
                                      </p:to>
                                    </p:set>
                                  </p:childTnLst>
                                </p:cTn>
                              </p:par>
                              <p:par>
                                <p:cTn id="185" presetID="1" presetClass="entr" presetSubtype="0" fill="hold" grpId="0" nodeType="withEffect">
                                  <p:stCondLst>
                                    <p:cond delay="0"/>
                                  </p:stCondLst>
                                  <p:childTnLst>
                                    <p:set>
                                      <p:cBhvr>
                                        <p:cTn id="186" dur="1" fill="hold">
                                          <p:stCondLst>
                                            <p:cond delay="0"/>
                                          </p:stCondLst>
                                        </p:cTn>
                                        <p:tgtEl>
                                          <p:spTgt spid="2281"/>
                                        </p:tgtEl>
                                        <p:attrNameLst>
                                          <p:attrName>style.visibility</p:attrName>
                                        </p:attrNameLst>
                                      </p:cBhvr>
                                      <p:to>
                                        <p:strVal val="visible"/>
                                      </p:to>
                                    </p:set>
                                  </p:childTnLst>
                                </p:cTn>
                              </p:par>
                              <p:par>
                                <p:cTn id="187" presetID="1" presetClass="entr" presetSubtype="0" fill="hold" grpId="0" nodeType="withEffect">
                                  <p:stCondLst>
                                    <p:cond delay="0"/>
                                  </p:stCondLst>
                                  <p:childTnLst>
                                    <p:set>
                                      <p:cBhvr>
                                        <p:cTn id="188" dur="1" fill="hold">
                                          <p:stCondLst>
                                            <p:cond delay="0"/>
                                          </p:stCondLst>
                                        </p:cTn>
                                        <p:tgtEl>
                                          <p:spTgt spid="2282"/>
                                        </p:tgtEl>
                                        <p:attrNameLst>
                                          <p:attrName>style.visibility</p:attrName>
                                        </p:attrNameLst>
                                      </p:cBhvr>
                                      <p:to>
                                        <p:strVal val="visible"/>
                                      </p:to>
                                    </p:set>
                                  </p:childTnLst>
                                </p:cTn>
                              </p:par>
                              <p:par>
                                <p:cTn id="189" presetID="1" presetClass="entr" presetSubtype="0" fill="hold" grpId="0" nodeType="withEffect">
                                  <p:stCondLst>
                                    <p:cond delay="0"/>
                                  </p:stCondLst>
                                  <p:childTnLst>
                                    <p:set>
                                      <p:cBhvr>
                                        <p:cTn id="190" dur="1" fill="hold">
                                          <p:stCondLst>
                                            <p:cond delay="0"/>
                                          </p:stCondLst>
                                        </p:cTn>
                                        <p:tgtEl>
                                          <p:spTgt spid="2283"/>
                                        </p:tgtEl>
                                        <p:attrNameLst>
                                          <p:attrName>style.visibility</p:attrName>
                                        </p:attrNameLst>
                                      </p:cBhvr>
                                      <p:to>
                                        <p:strVal val="visible"/>
                                      </p:to>
                                    </p:set>
                                  </p:childTnLst>
                                </p:cTn>
                              </p:par>
                              <p:par>
                                <p:cTn id="191" presetID="1" presetClass="entr" presetSubtype="0" fill="hold" grpId="0" nodeType="withEffect">
                                  <p:stCondLst>
                                    <p:cond delay="0"/>
                                  </p:stCondLst>
                                  <p:childTnLst>
                                    <p:set>
                                      <p:cBhvr>
                                        <p:cTn id="192" dur="1" fill="hold">
                                          <p:stCondLst>
                                            <p:cond delay="0"/>
                                          </p:stCondLst>
                                        </p:cTn>
                                        <p:tgtEl>
                                          <p:spTgt spid="2284"/>
                                        </p:tgtEl>
                                        <p:attrNameLst>
                                          <p:attrName>style.visibility</p:attrName>
                                        </p:attrNameLst>
                                      </p:cBhvr>
                                      <p:to>
                                        <p:strVal val="visible"/>
                                      </p:to>
                                    </p:set>
                                  </p:childTnLst>
                                </p:cTn>
                              </p:par>
                              <p:par>
                                <p:cTn id="193" presetID="1" presetClass="entr" presetSubtype="0" fill="hold" grpId="0" nodeType="withEffect">
                                  <p:stCondLst>
                                    <p:cond delay="0"/>
                                  </p:stCondLst>
                                  <p:childTnLst>
                                    <p:set>
                                      <p:cBhvr>
                                        <p:cTn id="194" dur="1" fill="hold">
                                          <p:stCondLst>
                                            <p:cond delay="0"/>
                                          </p:stCondLst>
                                        </p:cTn>
                                        <p:tgtEl>
                                          <p:spTgt spid="2285"/>
                                        </p:tgtEl>
                                        <p:attrNameLst>
                                          <p:attrName>style.visibility</p:attrName>
                                        </p:attrNameLst>
                                      </p:cBhvr>
                                      <p:to>
                                        <p:strVal val="visible"/>
                                      </p:to>
                                    </p:set>
                                  </p:childTnLst>
                                </p:cTn>
                              </p:par>
                              <p:par>
                                <p:cTn id="195" presetID="1" presetClass="entr" presetSubtype="0" fill="hold" grpId="0" nodeType="withEffect">
                                  <p:stCondLst>
                                    <p:cond delay="0"/>
                                  </p:stCondLst>
                                  <p:childTnLst>
                                    <p:set>
                                      <p:cBhvr>
                                        <p:cTn id="196" dur="1" fill="hold">
                                          <p:stCondLst>
                                            <p:cond delay="0"/>
                                          </p:stCondLst>
                                        </p:cTn>
                                        <p:tgtEl>
                                          <p:spTgt spid="2288"/>
                                        </p:tgtEl>
                                        <p:attrNameLst>
                                          <p:attrName>style.visibility</p:attrName>
                                        </p:attrNameLst>
                                      </p:cBhvr>
                                      <p:to>
                                        <p:strVal val="visible"/>
                                      </p:to>
                                    </p:set>
                                  </p:childTnLst>
                                </p:cTn>
                              </p:par>
                              <p:par>
                                <p:cTn id="197" presetID="1" presetClass="entr" presetSubtype="0" fill="hold" grpId="0" nodeType="withEffect">
                                  <p:stCondLst>
                                    <p:cond delay="0"/>
                                  </p:stCondLst>
                                  <p:childTnLst>
                                    <p:set>
                                      <p:cBhvr>
                                        <p:cTn id="198" dur="1" fill="hold">
                                          <p:stCondLst>
                                            <p:cond delay="0"/>
                                          </p:stCondLst>
                                        </p:cTn>
                                        <p:tgtEl>
                                          <p:spTgt spid="2289"/>
                                        </p:tgtEl>
                                        <p:attrNameLst>
                                          <p:attrName>style.visibility</p:attrName>
                                        </p:attrNameLst>
                                      </p:cBhvr>
                                      <p:to>
                                        <p:strVal val="visible"/>
                                      </p:to>
                                    </p:set>
                                  </p:childTnLst>
                                </p:cTn>
                              </p:par>
                              <p:par>
                                <p:cTn id="199" presetID="1" presetClass="entr" presetSubtype="0" fill="hold" grpId="0" nodeType="withEffect">
                                  <p:stCondLst>
                                    <p:cond delay="0"/>
                                  </p:stCondLst>
                                  <p:childTnLst>
                                    <p:set>
                                      <p:cBhvr>
                                        <p:cTn id="200" dur="1" fill="hold">
                                          <p:stCondLst>
                                            <p:cond delay="0"/>
                                          </p:stCondLst>
                                        </p:cTn>
                                        <p:tgtEl>
                                          <p:spTgt spid="2290"/>
                                        </p:tgtEl>
                                        <p:attrNameLst>
                                          <p:attrName>style.visibility</p:attrName>
                                        </p:attrNameLst>
                                      </p:cBhvr>
                                      <p:to>
                                        <p:strVal val="visible"/>
                                      </p:to>
                                    </p:set>
                                  </p:childTnLst>
                                </p:cTn>
                              </p:par>
                              <p:par>
                                <p:cTn id="201" presetID="1" presetClass="entr" presetSubtype="0" fill="hold" grpId="0" nodeType="withEffect">
                                  <p:stCondLst>
                                    <p:cond delay="0"/>
                                  </p:stCondLst>
                                  <p:childTnLst>
                                    <p:set>
                                      <p:cBhvr>
                                        <p:cTn id="202" dur="1" fill="hold">
                                          <p:stCondLst>
                                            <p:cond delay="0"/>
                                          </p:stCondLst>
                                        </p:cTn>
                                        <p:tgtEl>
                                          <p:spTgt spid="2292"/>
                                        </p:tgtEl>
                                        <p:attrNameLst>
                                          <p:attrName>style.visibility</p:attrName>
                                        </p:attrNameLst>
                                      </p:cBhvr>
                                      <p:to>
                                        <p:strVal val="visible"/>
                                      </p:to>
                                    </p:set>
                                  </p:childTnLst>
                                </p:cTn>
                              </p:par>
                              <p:par>
                                <p:cTn id="203" presetID="1" presetClass="entr" presetSubtype="0" fill="hold" grpId="0" nodeType="withEffect">
                                  <p:stCondLst>
                                    <p:cond delay="0"/>
                                  </p:stCondLst>
                                  <p:childTnLst>
                                    <p:set>
                                      <p:cBhvr>
                                        <p:cTn id="204" dur="1" fill="hold">
                                          <p:stCondLst>
                                            <p:cond delay="0"/>
                                          </p:stCondLst>
                                        </p:cTn>
                                        <p:tgtEl>
                                          <p:spTgt spid="2294"/>
                                        </p:tgtEl>
                                        <p:attrNameLst>
                                          <p:attrName>style.visibility</p:attrName>
                                        </p:attrNameLst>
                                      </p:cBhvr>
                                      <p:to>
                                        <p:strVal val="visible"/>
                                      </p:to>
                                    </p:set>
                                  </p:childTnLst>
                                </p:cTn>
                              </p:par>
                              <p:par>
                                <p:cTn id="205" presetID="1" presetClass="entr" presetSubtype="0" fill="hold" grpId="0" nodeType="withEffect">
                                  <p:stCondLst>
                                    <p:cond delay="0"/>
                                  </p:stCondLst>
                                  <p:childTnLst>
                                    <p:set>
                                      <p:cBhvr>
                                        <p:cTn id="206" dur="1" fill="hold">
                                          <p:stCondLst>
                                            <p:cond delay="0"/>
                                          </p:stCondLst>
                                        </p:cTn>
                                        <p:tgtEl>
                                          <p:spTgt spid="2302"/>
                                        </p:tgtEl>
                                        <p:attrNameLst>
                                          <p:attrName>style.visibility</p:attrName>
                                        </p:attrNameLst>
                                      </p:cBhvr>
                                      <p:to>
                                        <p:strVal val="visible"/>
                                      </p:to>
                                    </p:set>
                                  </p:childTnLst>
                                </p:cTn>
                              </p:par>
                              <p:par>
                                <p:cTn id="207" presetID="1" presetClass="entr" presetSubtype="0" fill="hold" grpId="0" nodeType="withEffect">
                                  <p:stCondLst>
                                    <p:cond delay="0"/>
                                  </p:stCondLst>
                                  <p:childTnLst>
                                    <p:set>
                                      <p:cBhvr>
                                        <p:cTn id="208" dur="1" fill="hold">
                                          <p:stCondLst>
                                            <p:cond delay="0"/>
                                          </p:stCondLst>
                                        </p:cTn>
                                        <p:tgtEl>
                                          <p:spTgt spid="2303"/>
                                        </p:tgtEl>
                                        <p:attrNameLst>
                                          <p:attrName>style.visibility</p:attrName>
                                        </p:attrNameLst>
                                      </p:cBhvr>
                                      <p:to>
                                        <p:strVal val="visible"/>
                                      </p:to>
                                    </p:set>
                                  </p:childTnLst>
                                </p:cTn>
                              </p:par>
                              <p:par>
                                <p:cTn id="209" presetID="1" presetClass="entr" presetSubtype="0" fill="hold" grpId="0" nodeType="withEffect">
                                  <p:stCondLst>
                                    <p:cond delay="0"/>
                                  </p:stCondLst>
                                  <p:childTnLst>
                                    <p:set>
                                      <p:cBhvr>
                                        <p:cTn id="210" dur="1" fill="hold">
                                          <p:stCondLst>
                                            <p:cond delay="0"/>
                                          </p:stCondLst>
                                        </p:cTn>
                                        <p:tgtEl>
                                          <p:spTgt spid="2311"/>
                                        </p:tgtEl>
                                        <p:attrNameLst>
                                          <p:attrName>style.visibility</p:attrName>
                                        </p:attrNameLst>
                                      </p:cBhvr>
                                      <p:to>
                                        <p:strVal val="visible"/>
                                      </p:to>
                                    </p:set>
                                  </p:childTnLst>
                                </p:cTn>
                              </p:par>
                              <p:par>
                                <p:cTn id="211" presetID="1" presetClass="entr" presetSubtype="0" fill="hold" grpId="0" nodeType="withEffect">
                                  <p:stCondLst>
                                    <p:cond delay="0"/>
                                  </p:stCondLst>
                                  <p:childTnLst>
                                    <p:set>
                                      <p:cBhvr>
                                        <p:cTn id="212" dur="1" fill="hold">
                                          <p:stCondLst>
                                            <p:cond delay="0"/>
                                          </p:stCondLst>
                                        </p:cTn>
                                        <p:tgtEl>
                                          <p:spTgt spid="2312"/>
                                        </p:tgtEl>
                                        <p:attrNameLst>
                                          <p:attrName>style.visibility</p:attrName>
                                        </p:attrNameLst>
                                      </p:cBhvr>
                                      <p:to>
                                        <p:strVal val="visible"/>
                                      </p:to>
                                    </p:set>
                                  </p:childTnLst>
                                </p:cTn>
                              </p:par>
                              <p:par>
                                <p:cTn id="213" presetID="1" presetClass="entr" presetSubtype="0" fill="hold" grpId="0" nodeType="withEffect">
                                  <p:stCondLst>
                                    <p:cond delay="0"/>
                                  </p:stCondLst>
                                  <p:childTnLst>
                                    <p:set>
                                      <p:cBhvr>
                                        <p:cTn id="214" dur="1" fill="hold">
                                          <p:stCondLst>
                                            <p:cond delay="0"/>
                                          </p:stCondLst>
                                        </p:cTn>
                                        <p:tgtEl>
                                          <p:spTgt spid="2313"/>
                                        </p:tgtEl>
                                        <p:attrNameLst>
                                          <p:attrName>style.visibility</p:attrName>
                                        </p:attrNameLst>
                                      </p:cBhvr>
                                      <p:to>
                                        <p:strVal val="visible"/>
                                      </p:to>
                                    </p:set>
                                  </p:childTnLst>
                                </p:cTn>
                              </p:par>
                              <p:par>
                                <p:cTn id="215" presetID="1" presetClass="entr" presetSubtype="0" fill="hold" grpId="0" nodeType="withEffect">
                                  <p:stCondLst>
                                    <p:cond delay="0"/>
                                  </p:stCondLst>
                                  <p:childTnLst>
                                    <p:set>
                                      <p:cBhvr>
                                        <p:cTn id="216" dur="1" fill="hold">
                                          <p:stCondLst>
                                            <p:cond delay="0"/>
                                          </p:stCondLst>
                                        </p:cTn>
                                        <p:tgtEl>
                                          <p:spTgt spid="2314"/>
                                        </p:tgtEl>
                                        <p:attrNameLst>
                                          <p:attrName>style.visibility</p:attrName>
                                        </p:attrNameLst>
                                      </p:cBhvr>
                                      <p:to>
                                        <p:strVal val="visible"/>
                                      </p:to>
                                    </p:set>
                                  </p:childTnLst>
                                </p:cTn>
                              </p:par>
                              <p:par>
                                <p:cTn id="217" presetID="1" presetClass="entr" presetSubtype="0" fill="hold" grpId="0" nodeType="withEffect">
                                  <p:stCondLst>
                                    <p:cond delay="0"/>
                                  </p:stCondLst>
                                  <p:childTnLst>
                                    <p:set>
                                      <p:cBhvr>
                                        <p:cTn id="218" dur="1" fill="hold">
                                          <p:stCondLst>
                                            <p:cond delay="0"/>
                                          </p:stCondLst>
                                        </p:cTn>
                                        <p:tgtEl>
                                          <p:spTgt spid="2316"/>
                                        </p:tgtEl>
                                        <p:attrNameLst>
                                          <p:attrName>style.visibility</p:attrName>
                                        </p:attrNameLst>
                                      </p:cBhvr>
                                      <p:to>
                                        <p:strVal val="visible"/>
                                      </p:to>
                                    </p:set>
                                  </p:childTnLst>
                                </p:cTn>
                              </p:par>
                              <p:par>
                                <p:cTn id="219" presetID="1" presetClass="entr" presetSubtype="0" fill="hold" grpId="0" nodeType="withEffect">
                                  <p:stCondLst>
                                    <p:cond delay="0"/>
                                  </p:stCondLst>
                                  <p:childTnLst>
                                    <p:set>
                                      <p:cBhvr>
                                        <p:cTn id="220" dur="1" fill="hold">
                                          <p:stCondLst>
                                            <p:cond delay="0"/>
                                          </p:stCondLst>
                                        </p:cTn>
                                        <p:tgtEl>
                                          <p:spTgt spid="2317"/>
                                        </p:tgtEl>
                                        <p:attrNameLst>
                                          <p:attrName>style.visibility</p:attrName>
                                        </p:attrNameLst>
                                      </p:cBhvr>
                                      <p:to>
                                        <p:strVal val="visible"/>
                                      </p:to>
                                    </p:set>
                                  </p:childTnLst>
                                </p:cTn>
                              </p:par>
                              <p:par>
                                <p:cTn id="221" presetID="1" presetClass="entr" presetSubtype="0" fill="hold" grpId="0" nodeType="withEffect">
                                  <p:stCondLst>
                                    <p:cond delay="0"/>
                                  </p:stCondLst>
                                  <p:childTnLst>
                                    <p:set>
                                      <p:cBhvr>
                                        <p:cTn id="222" dur="1" fill="hold">
                                          <p:stCondLst>
                                            <p:cond delay="0"/>
                                          </p:stCondLst>
                                        </p:cTn>
                                        <p:tgtEl>
                                          <p:spTgt spid="2318"/>
                                        </p:tgtEl>
                                        <p:attrNameLst>
                                          <p:attrName>style.visibility</p:attrName>
                                        </p:attrNameLst>
                                      </p:cBhvr>
                                      <p:to>
                                        <p:strVal val="visible"/>
                                      </p:to>
                                    </p:set>
                                  </p:childTnLst>
                                </p:cTn>
                              </p:par>
                              <p:par>
                                <p:cTn id="223" presetID="1" presetClass="entr" presetSubtype="0" fill="hold" grpId="0" nodeType="withEffect">
                                  <p:stCondLst>
                                    <p:cond delay="0"/>
                                  </p:stCondLst>
                                  <p:childTnLst>
                                    <p:set>
                                      <p:cBhvr>
                                        <p:cTn id="224" dur="1" fill="hold">
                                          <p:stCondLst>
                                            <p:cond delay="0"/>
                                          </p:stCondLst>
                                        </p:cTn>
                                        <p:tgtEl>
                                          <p:spTgt spid="2319"/>
                                        </p:tgtEl>
                                        <p:attrNameLst>
                                          <p:attrName>style.visibility</p:attrName>
                                        </p:attrNameLst>
                                      </p:cBhvr>
                                      <p:to>
                                        <p:strVal val="visible"/>
                                      </p:to>
                                    </p:set>
                                  </p:childTnLst>
                                </p:cTn>
                              </p:par>
                              <p:par>
                                <p:cTn id="225" presetID="1" presetClass="entr" presetSubtype="0" fill="hold" grpId="0" nodeType="withEffect">
                                  <p:stCondLst>
                                    <p:cond delay="0"/>
                                  </p:stCondLst>
                                  <p:childTnLst>
                                    <p:set>
                                      <p:cBhvr>
                                        <p:cTn id="226" dur="1" fill="hold">
                                          <p:stCondLst>
                                            <p:cond delay="0"/>
                                          </p:stCondLst>
                                        </p:cTn>
                                        <p:tgtEl>
                                          <p:spTgt spid="2320"/>
                                        </p:tgtEl>
                                        <p:attrNameLst>
                                          <p:attrName>style.visibility</p:attrName>
                                        </p:attrNameLst>
                                      </p:cBhvr>
                                      <p:to>
                                        <p:strVal val="visible"/>
                                      </p:to>
                                    </p:set>
                                  </p:childTnLst>
                                </p:cTn>
                              </p:par>
                              <p:par>
                                <p:cTn id="227" presetID="1" presetClass="entr" presetSubtype="0" fill="hold" grpId="0" nodeType="withEffect">
                                  <p:stCondLst>
                                    <p:cond delay="0"/>
                                  </p:stCondLst>
                                  <p:childTnLst>
                                    <p:set>
                                      <p:cBhvr>
                                        <p:cTn id="228" dur="1" fill="hold">
                                          <p:stCondLst>
                                            <p:cond delay="0"/>
                                          </p:stCondLst>
                                        </p:cTn>
                                        <p:tgtEl>
                                          <p:spTgt spid="2322"/>
                                        </p:tgtEl>
                                        <p:attrNameLst>
                                          <p:attrName>style.visibility</p:attrName>
                                        </p:attrNameLst>
                                      </p:cBhvr>
                                      <p:to>
                                        <p:strVal val="visible"/>
                                      </p:to>
                                    </p:set>
                                  </p:childTnLst>
                                </p:cTn>
                              </p:par>
                              <p:par>
                                <p:cTn id="229" presetID="1" presetClass="entr" presetSubtype="0" fill="hold" grpId="0" nodeType="withEffect">
                                  <p:stCondLst>
                                    <p:cond delay="0"/>
                                  </p:stCondLst>
                                  <p:childTnLst>
                                    <p:set>
                                      <p:cBhvr>
                                        <p:cTn id="230" dur="1" fill="hold">
                                          <p:stCondLst>
                                            <p:cond delay="0"/>
                                          </p:stCondLst>
                                        </p:cTn>
                                        <p:tgtEl>
                                          <p:spTgt spid="2323"/>
                                        </p:tgtEl>
                                        <p:attrNameLst>
                                          <p:attrName>style.visibility</p:attrName>
                                        </p:attrNameLst>
                                      </p:cBhvr>
                                      <p:to>
                                        <p:strVal val="visible"/>
                                      </p:to>
                                    </p:set>
                                  </p:childTnLst>
                                </p:cTn>
                              </p:par>
                              <p:par>
                                <p:cTn id="231" presetID="1" presetClass="entr" presetSubtype="0" fill="hold" grpId="0" nodeType="withEffect">
                                  <p:stCondLst>
                                    <p:cond delay="0"/>
                                  </p:stCondLst>
                                  <p:childTnLst>
                                    <p:set>
                                      <p:cBhvr>
                                        <p:cTn id="232" dur="1" fill="hold">
                                          <p:stCondLst>
                                            <p:cond delay="0"/>
                                          </p:stCondLst>
                                        </p:cTn>
                                        <p:tgtEl>
                                          <p:spTgt spid="2324"/>
                                        </p:tgtEl>
                                        <p:attrNameLst>
                                          <p:attrName>style.visibility</p:attrName>
                                        </p:attrNameLst>
                                      </p:cBhvr>
                                      <p:to>
                                        <p:strVal val="visible"/>
                                      </p:to>
                                    </p:set>
                                  </p:childTnLst>
                                </p:cTn>
                              </p:par>
                              <p:par>
                                <p:cTn id="233" presetID="1" presetClass="entr" presetSubtype="0" fill="hold" grpId="0" nodeType="withEffect">
                                  <p:stCondLst>
                                    <p:cond delay="0"/>
                                  </p:stCondLst>
                                  <p:childTnLst>
                                    <p:set>
                                      <p:cBhvr>
                                        <p:cTn id="234" dur="1" fill="hold">
                                          <p:stCondLst>
                                            <p:cond delay="0"/>
                                          </p:stCondLst>
                                        </p:cTn>
                                        <p:tgtEl>
                                          <p:spTgt spid="2326"/>
                                        </p:tgtEl>
                                        <p:attrNameLst>
                                          <p:attrName>style.visibility</p:attrName>
                                        </p:attrNameLst>
                                      </p:cBhvr>
                                      <p:to>
                                        <p:strVal val="visible"/>
                                      </p:to>
                                    </p:set>
                                  </p:childTnLst>
                                </p:cTn>
                              </p:par>
                              <p:par>
                                <p:cTn id="235" presetID="1" presetClass="entr" presetSubtype="0" fill="hold" grpId="0" nodeType="withEffect">
                                  <p:stCondLst>
                                    <p:cond delay="0"/>
                                  </p:stCondLst>
                                  <p:childTnLst>
                                    <p:set>
                                      <p:cBhvr>
                                        <p:cTn id="236" dur="1" fill="hold">
                                          <p:stCondLst>
                                            <p:cond delay="0"/>
                                          </p:stCondLst>
                                        </p:cTn>
                                        <p:tgtEl>
                                          <p:spTgt spid="2327"/>
                                        </p:tgtEl>
                                        <p:attrNameLst>
                                          <p:attrName>style.visibility</p:attrName>
                                        </p:attrNameLst>
                                      </p:cBhvr>
                                      <p:to>
                                        <p:strVal val="visible"/>
                                      </p:to>
                                    </p:set>
                                  </p:childTnLst>
                                </p:cTn>
                              </p:par>
                              <p:par>
                                <p:cTn id="237" presetID="1" presetClass="entr" presetSubtype="0" fill="hold" grpId="0" nodeType="withEffect">
                                  <p:stCondLst>
                                    <p:cond delay="0"/>
                                  </p:stCondLst>
                                  <p:childTnLst>
                                    <p:set>
                                      <p:cBhvr>
                                        <p:cTn id="238" dur="1" fill="hold">
                                          <p:stCondLst>
                                            <p:cond delay="0"/>
                                          </p:stCondLst>
                                        </p:cTn>
                                        <p:tgtEl>
                                          <p:spTgt spid="2328"/>
                                        </p:tgtEl>
                                        <p:attrNameLst>
                                          <p:attrName>style.visibility</p:attrName>
                                        </p:attrNameLst>
                                      </p:cBhvr>
                                      <p:to>
                                        <p:strVal val="visible"/>
                                      </p:to>
                                    </p:set>
                                  </p:childTnLst>
                                </p:cTn>
                              </p:par>
                              <p:par>
                                <p:cTn id="239" presetID="1" presetClass="entr" presetSubtype="0" fill="hold" grpId="0" nodeType="withEffect">
                                  <p:stCondLst>
                                    <p:cond delay="0"/>
                                  </p:stCondLst>
                                  <p:childTnLst>
                                    <p:set>
                                      <p:cBhvr>
                                        <p:cTn id="240" dur="1" fill="hold">
                                          <p:stCondLst>
                                            <p:cond delay="0"/>
                                          </p:stCondLst>
                                        </p:cTn>
                                        <p:tgtEl>
                                          <p:spTgt spid="2329"/>
                                        </p:tgtEl>
                                        <p:attrNameLst>
                                          <p:attrName>style.visibility</p:attrName>
                                        </p:attrNameLst>
                                      </p:cBhvr>
                                      <p:to>
                                        <p:strVal val="visible"/>
                                      </p:to>
                                    </p:set>
                                  </p:childTnLst>
                                </p:cTn>
                              </p:par>
                              <p:par>
                                <p:cTn id="241" presetID="1" presetClass="entr" presetSubtype="0" fill="hold" grpId="0" nodeType="withEffect">
                                  <p:stCondLst>
                                    <p:cond delay="0"/>
                                  </p:stCondLst>
                                  <p:childTnLst>
                                    <p:set>
                                      <p:cBhvr>
                                        <p:cTn id="242" dur="1" fill="hold">
                                          <p:stCondLst>
                                            <p:cond delay="0"/>
                                          </p:stCondLst>
                                        </p:cTn>
                                        <p:tgtEl>
                                          <p:spTgt spid="2330"/>
                                        </p:tgtEl>
                                        <p:attrNameLst>
                                          <p:attrName>style.visibility</p:attrName>
                                        </p:attrNameLst>
                                      </p:cBhvr>
                                      <p:to>
                                        <p:strVal val="visible"/>
                                      </p:to>
                                    </p:set>
                                  </p:childTnLst>
                                </p:cTn>
                              </p:par>
                              <p:par>
                                <p:cTn id="243" presetID="1" presetClass="entr" presetSubtype="0" fill="hold" grpId="0" nodeType="withEffect">
                                  <p:stCondLst>
                                    <p:cond delay="0"/>
                                  </p:stCondLst>
                                  <p:childTnLst>
                                    <p:set>
                                      <p:cBhvr>
                                        <p:cTn id="244" dur="1" fill="hold">
                                          <p:stCondLst>
                                            <p:cond delay="0"/>
                                          </p:stCondLst>
                                        </p:cTn>
                                        <p:tgtEl>
                                          <p:spTgt spid="288"/>
                                        </p:tgtEl>
                                        <p:attrNameLst>
                                          <p:attrName>style.visibility</p:attrName>
                                        </p:attrNameLst>
                                      </p:cBhvr>
                                      <p:to>
                                        <p:strVal val="visible"/>
                                      </p:to>
                                    </p:set>
                                  </p:childTnLst>
                                </p:cTn>
                              </p:par>
                              <p:par>
                                <p:cTn id="245" presetID="1" presetClass="entr" presetSubtype="0" fill="hold" grpId="0" nodeType="withEffect">
                                  <p:stCondLst>
                                    <p:cond delay="0"/>
                                  </p:stCondLst>
                                  <p:childTnLst>
                                    <p:set>
                                      <p:cBhvr>
                                        <p:cTn id="246" dur="1" fill="hold">
                                          <p:stCondLst>
                                            <p:cond delay="0"/>
                                          </p:stCondLst>
                                        </p:cTn>
                                        <p:tgtEl>
                                          <p:spTgt spid="289"/>
                                        </p:tgtEl>
                                        <p:attrNameLst>
                                          <p:attrName>style.visibility</p:attrName>
                                        </p:attrNameLst>
                                      </p:cBhvr>
                                      <p:to>
                                        <p:strVal val="visible"/>
                                      </p:to>
                                    </p:set>
                                  </p:childTnLst>
                                </p:cTn>
                              </p:par>
                              <p:par>
                                <p:cTn id="247" presetID="1" presetClass="entr" presetSubtype="0" fill="hold" grpId="0" nodeType="withEffect">
                                  <p:stCondLst>
                                    <p:cond delay="0"/>
                                  </p:stCondLst>
                                  <p:childTnLst>
                                    <p:set>
                                      <p:cBhvr>
                                        <p:cTn id="248" dur="1" fill="hold">
                                          <p:stCondLst>
                                            <p:cond delay="0"/>
                                          </p:stCondLst>
                                        </p:cTn>
                                        <p:tgtEl>
                                          <p:spTgt spid="290"/>
                                        </p:tgtEl>
                                        <p:attrNameLst>
                                          <p:attrName>style.visibility</p:attrName>
                                        </p:attrNameLst>
                                      </p:cBhvr>
                                      <p:to>
                                        <p:strVal val="visible"/>
                                      </p:to>
                                    </p:set>
                                  </p:childTnLst>
                                </p:cTn>
                              </p:par>
                              <p:par>
                                <p:cTn id="249" presetID="1" presetClass="entr" presetSubtype="0" fill="hold" grpId="0" nodeType="withEffect">
                                  <p:stCondLst>
                                    <p:cond delay="0"/>
                                  </p:stCondLst>
                                  <p:childTnLst>
                                    <p:set>
                                      <p:cBhvr>
                                        <p:cTn id="250" dur="1" fill="hold">
                                          <p:stCondLst>
                                            <p:cond delay="0"/>
                                          </p:stCondLst>
                                        </p:cTn>
                                        <p:tgtEl>
                                          <p:spTgt spid="191"/>
                                        </p:tgtEl>
                                        <p:attrNameLst>
                                          <p:attrName>style.visibility</p:attrName>
                                        </p:attrNameLst>
                                      </p:cBhvr>
                                      <p:to>
                                        <p:strVal val="visible"/>
                                      </p:to>
                                    </p:set>
                                  </p:childTnLst>
                                </p:cTn>
                              </p:par>
                              <p:par>
                                <p:cTn id="251" presetID="1" presetClass="entr" presetSubtype="0" fill="hold" grpId="0" nodeType="withEffect">
                                  <p:stCondLst>
                                    <p:cond delay="0"/>
                                  </p:stCondLst>
                                  <p:childTnLst>
                                    <p:set>
                                      <p:cBhvr>
                                        <p:cTn id="252" dur="1" fill="hold">
                                          <p:stCondLst>
                                            <p:cond delay="0"/>
                                          </p:stCondLst>
                                        </p:cTn>
                                        <p:tgtEl>
                                          <p:spTgt spid="194"/>
                                        </p:tgtEl>
                                        <p:attrNameLst>
                                          <p:attrName>style.visibility</p:attrName>
                                        </p:attrNameLst>
                                      </p:cBhvr>
                                      <p:to>
                                        <p:strVal val="visible"/>
                                      </p:to>
                                    </p:set>
                                  </p:childTnLst>
                                </p:cTn>
                              </p:par>
                              <p:par>
                                <p:cTn id="253" presetID="1" presetClass="entr" presetSubtype="0" fill="hold" grpId="0" nodeType="withEffect">
                                  <p:stCondLst>
                                    <p:cond delay="0"/>
                                  </p:stCondLst>
                                  <p:childTnLst>
                                    <p:set>
                                      <p:cBhvr>
                                        <p:cTn id="254" dur="1" fill="hold">
                                          <p:stCondLst>
                                            <p:cond delay="0"/>
                                          </p:stCondLst>
                                        </p:cTn>
                                        <p:tgtEl>
                                          <p:spTgt spid="195"/>
                                        </p:tgtEl>
                                        <p:attrNameLst>
                                          <p:attrName>style.visibility</p:attrName>
                                        </p:attrNameLst>
                                      </p:cBhvr>
                                      <p:to>
                                        <p:strVal val="visible"/>
                                      </p:to>
                                    </p:set>
                                  </p:childTnLst>
                                </p:cTn>
                              </p:par>
                              <p:par>
                                <p:cTn id="255" presetID="1" presetClass="entr" presetSubtype="0" fill="hold" grpId="0" nodeType="withEffect">
                                  <p:stCondLst>
                                    <p:cond delay="0"/>
                                  </p:stCondLst>
                                  <p:childTnLst>
                                    <p:set>
                                      <p:cBhvr>
                                        <p:cTn id="256" dur="1" fill="hold">
                                          <p:stCondLst>
                                            <p:cond delay="0"/>
                                          </p:stCondLst>
                                        </p:cTn>
                                        <p:tgtEl>
                                          <p:spTgt spid="19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80" grpId="0"/>
      <p:bldP spid="2182" grpId="0"/>
      <p:bldP spid="2183" grpId="0"/>
      <p:bldP spid="2184" grpId="0" animBg="1"/>
      <p:bldP spid="2185" grpId="0"/>
      <p:bldP spid="2186" grpId="0" animBg="1"/>
      <p:bldP spid="2187" grpId="0"/>
      <p:bldP spid="2188" grpId="0"/>
      <p:bldP spid="2189" grpId="0"/>
      <p:bldP spid="2191" grpId="0"/>
      <p:bldP spid="2192" grpId="0"/>
      <p:bldP spid="2193" grpId="0"/>
      <p:bldP spid="2194" grpId="0"/>
      <p:bldP spid="2196" grpId="0"/>
      <p:bldP spid="2197" grpId="0"/>
      <p:bldP spid="2198" grpId="0" animBg="1"/>
      <p:bldP spid="2199" grpId="0"/>
      <p:bldP spid="2200" grpId="0"/>
      <p:bldP spid="2201" grpId="0" animBg="1"/>
      <p:bldP spid="2202" grpId="0"/>
      <p:bldP spid="2204" grpId="0"/>
      <p:bldP spid="2208" grpId="0"/>
      <p:bldP spid="2210" grpId="0"/>
      <p:bldP spid="2213" grpId="0" animBg="1"/>
      <p:bldP spid="2214" grpId="0"/>
      <p:bldP spid="2215" grpId="0" animBg="1"/>
      <p:bldP spid="2216" grpId="0"/>
      <p:bldP spid="2218" grpId="0" animBg="1"/>
      <p:bldP spid="2218" grpId="1" animBg="1"/>
      <p:bldP spid="2219" grpId="0"/>
      <p:bldP spid="2221" grpId="0" animBg="1"/>
      <p:bldP spid="2221" grpId="1" animBg="1"/>
      <p:bldP spid="2222" grpId="0"/>
      <p:bldP spid="2224" grpId="0" animBg="1"/>
      <p:bldP spid="2224" grpId="1" animBg="1"/>
      <p:bldP spid="2226" grpId="0"/>
      <p:bldP spid="2229" grpId="0"/>
      <p:bldP spid="2230" grpId="0" animBg="1"/>
      <p:bldP spid="2231" grpId="0"/>
      <p:bldP spid="2233" grpId="0" animBg="1"/>
      <p:bldP spid="2234" grpId="0"/>
      <p:bldP spid="2236" grpId="0" animBg="1"/>
      <p:bldP spid="2238" grpId="0"/>
      <p:bldP spid="2239" grpId="0" animBg="1"/>
      <p:bldP spid="2240" grpId="0"/>
      <p:bldP spid="2241" grpId="0" animBg="1"/>
      <p:bldP spid="2242" grpId="0" animBg="1"/>
      <p:bldP spid="2243" grpId="0"/>
      <p:bldP spid="2244" grpId="0" animBg="1"/>
      <p:bldP spid="2246" grpId="0"/>
      <p:bldP spid="2249" grpId="0"/>
      <p:bldP spid="2250" grpId="0" animBg="1"/>
      <p:bldP spid="2251" grpId="0"/>
      <p:bldP spid="2252" grpId="0" animBg="1"/>
      <p:bldP spid="2253" grpId="0"/>
      <p:bldP spid="2254" grpId="0" animBg="1"/>
      <p:bldP spid="2255" grpId="0"/>
      <p:bldP spid="2256" grpId="0" animBg="1"/>
      <p:bldP spid="2257" grpId="0"/>
      <p:bldP spid="2258" grpId="0" animBg="1"/>
      <p:bldP spid="2260" grpId="0"/>
      <p:bldP spid="2261" grpId="0" animBg="1"/>
      <p:bldP spid="2262" grpId="0" animBg="1"/>
      <p:bldP spid="2264" grpId="0" animBg="1"/>
      <p:bldP spid="2267" grpId="0"/>
      <p:bldP spid="2268" grpId="0"/>
      <p:bldP spid="2269" grpId="0"/>
      <p:bldP spid="2270" grpId="0" animBg="1"/>
      <p:bldP spid="2271" grpId="0"/>
      <p:bldP spid="2272" grpId="0" animBg="1"/>
      <p:bldP spid="2274" grpId="0"/>
      <p:bldP spid="2275" grpId="0" animBg="1"/>
      <p:bldP spid="2276" grpId="0"/>
      <p:bldP spid="2278" grpId="0" animBg="1"/>
      <p:bldP spid="2279" grpId="0"/>
      <p:bldP spid="2280" grpId="0" animBg="1"/>
      <p:bldP spid="2281" grpId="0"/>
      <p:bldP spid="2282" grpId="0" animBg="1"/>
      <p:bldP spid="2283" grpId="0"/>
      <p:bldP spid="2284" grpId="0" animBg="1"/>
      <p:bldP spid="2285" grpId="0"/>
      <p:bldP spid="2288" grpId="0" animBg="1"/>
      <p:bldP spid="2289" grpId="0"/>
      <p:bldP spid="2290" grpId="0" animBg="1"/>
      <p:bldP spid="2292" grpId="0"/>
      <p:bldP spid="2294" grpId="0" animBg="1"/>
      <p:bldP spid="2302" grpId="0"/>
      <p:bldP spid="2303" grpId="0" animBg="1"/>
      <p:bldP spid="2311" grpId="0"/>
      <p:bldP spid="2312" grpId="0" animBg="1"/>
      <p:bldP spid="2313" grpId="0"/>
      <p:bldP spid="2314" grpId="0" animBg="1"/>
      <p:bldP spid="2316" grpId="0"/>
      <p:bldP spid="2317" grpId="0" animBg="1"/>
      <p:bldP spid="2318" grpId="0"/>
      <p:bldP spid="2319" grpId="0" animBg="1"/>
      <p:bldP spid="2320" grpId="0"/>
      <p:bldP spid="2322" grpId="0" animBg="1"/>
      <p:bldP spid="2323" grpId="0" animBg="1"/>
      <p:bldP spid="2324" grpId="0"/>
      <p:bldP spid="2326" grpId="0" animBg="1"/>
      <p:bldP spid="2327" grpId="0"/>
      <p:bldP spid="2328" grpId="0" animBg="1"/>
      <p:bldP spid="2329" grpId="0"/>
      <p:bldP spid="2330" grpId="0" animBg="1"/>
      <p:bldP spid="288" grpId="0" animBg="1"/>
      <p:bldP spid="289" grpId="0" animBg="1"/>
      <p:bldP spid="290" grpId="0" animBg="1"/>
      <p:bldP spid="188" grpId="0" animBg="1"/>
      <p:bldP spid="189" grpId="0" animBg="1"/>
      <p:bldP spid="191" grpId="0" animBg="1"/>
      <p:bldP spid="194" grpId="0" animBg="1"/>
      <p:bldP spid="195" grpId="0" animBg="1"/>
      <p:bldP spid="19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CA" dirty="0" err="1"/>
              <a:t>Exemple</a:t>
            </a:r>
            <a:r>
              <a:rPr lang="en-CA" dirty="0"/>
              <a:t> 2</a:t>
            </a:r>
            <a:endParaRPr lang="fr-CA" dirty="0"/>
          </a:p>
        </p:txBody>
      </p:sp>
      <p:pic>
        <p:nvPicPr>
          <p:cNvPr id="6" name="Imag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379" y="1052736"/>
            <a:ext cx="9144000" cy="3981302"/>
          </a:xfrm>
          <a:prstGeom prst="rect">
            <a:avLst/>
          </a:prstGeom>
        </p:spPr>
      </p:pic>
      <p:sp>
        <p:nvSpPr>
          <p:cNvPr id="7" name="Rectangle 6"/>
          <p:cNvSpPr/>
          <p:nvPr/>
        </p:nvSpPr>
        <p:spPr>
          <a:xfrm>
            <a:off x="467544" y="5157192"/>
            <a:ext cx="8280920" cy="1569660"/>
          </a:xfrm>
          <a:prstGeom prst="rect">
            <a:avLst/>
          </a:prstGeom>
        </p:spPr>
        <p:txBody>
          <a:bodyPr wrap="square">
            <a:spAutoFit/>
          </a:bodyPr>
          <a:lstStyle/>
          <a:p>
            <a:r>
              <a:rPr lang="en-US" i="1" dirty="0"/>
              <a:t>The first 50 positions of two different alignments of seven </a:t>
            </a:r>
            <a:r>
              <a:rPr lang="en-US" i="1" dirty="0" err="1"/>
              <a:t>calpastatin</a:t>
            </a:r>
            <a:r>
              <a:rPr lang="en-US" i="1" dirty="0"/>
              <a:t> sequences. The top alignment is made with cheap end gaps, while the bottom alignment is made with end gaps having the same price as any other gaps. In this case it seems that the latter scoring scheme gives the best result. </a:t>
            </a:r>
          </a:p>
          <a:p>
            <a:endParaRPr lang="en-US" sz="1200" i="1" dirty="0"/>
          </a:p>
          <a:p>
            <a:r>
              <a:rPr lang="en-US" sz="1200" i="1" dirty="0"/>
              <a:t>http://resources.qiagenbioinformatics.com/manuals/clcsequenceviewer/current/index.php?manual=_dup2Gap_costs.html</a:t>
            </a:r>
            <a:endParaRPr lang="fr-CA" sz="1200" dirty="0"/>
          </a:p>
        </p:txBody>
      </p:sp>
    </p:spTree>
    <p:extLst>
      <p:ext uri="{BB962C8B-B14F-4D97-AF65-F5344CB8AC3E}">
        <p14:creationId xmlns:p14="http://schemas.microsoft.com/office/powerpoint/2010/main" val="367409774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334" name="Group 286"/>
          <p:cNvGraphicFramePr>
            <a:graphicFrameLocks noGrp="1"/>
          </p:cNvGraphicFramePr>
          <p:nvPr>
            <p:extLst>
              <p:ext uri="{D42A27DB-BD31-4B8C-83A1-F6EECF244321}">
                <p14:modId xmlns:p14="http://schemas.microsoft.com/office/powerpoint/2010/main" val="424894407"/>
              </p:ext>
            </p:extLst>
          </p:nvPr>
        </p:nvGraphicFramePr>
        <p:xfrm>
          <a:off x="1547813" y="549275"/>
          <a:ext cx="6048375" cy="4679952"/>
        </p:xfrm>
        <a:graphic>
          <a:graphicData uri="http://schemas.openxmlformats.org/drawingml/2006/table">
            <a:tbl>
              <a:tblPr/>
              <a:tblGrid>
                <a:gridCol w="671512">
                  <a:extLst>
                    <a:ext uri="{9D8B030D-6E8A-4147-A177-3AD203B41FA5}">
                      <a16:colId xmlns:a16="http://schemas.microsoft.com/office/drawing/2014/main" val="20000"/>
                    </a:ext>
                  </a:extLst>
                </a:gridCol>
                <a:gridCol w="671513">
                  <a:extLst>
                    <a:ext uri="{9D8B030D-6E8A-4147-A177-3AD203B41FA5}">
                      <a16:colId xmlns:a16="http://schemas.microsoft.com/office/drawing/2014/main" val="20001"/>
                    </a:ext>
                  </a:extLst>
                </a:gridCol>
                <a:gridCol w="673100">
                  <a:extLst>
                    <a:ext uri="{9D8B030D-6E8A-4147-A177-3AD203B41FA5}">
                      <a16:colId xmlns:a16="http://schemas.microsoft.com/office/drawing/2014/main" val="20002"/>
                    </a:ext>
                  </a:extLst>
                </a:gridCol>
                <a:gridCol w="671512">
                  <a:extLst>
                    <a:ext uri="{9D8B030D-6E8A-4147-A177-3AD203B41FA5}">
                      <a16:colId xmlns:a16="http://schemas.microsoft.com/office/drawing/2014/main" val="20003"/>
                    </a:ext>
                  </a:extLst>
                </a:gridCol>
                <a:gridCol w="673100">
                  <a:extLst>
                    <a:ext uri="{9D8B030D-6E8A-4147-A177-3AD203B41FA5}">
                      <a16:colId xmlns:a16="http://schemas.microsoft.com/office/drawing/2014/main" val="20004"/>
                    </a:ext>
                  </a:extLst>
                </a:gridCol>
                <a:gridCol w="671513">
                  <a:extLst>
                    <a:ext uri="{9D8B030D-6E8A-4147-A177-3AD203B41FA5}">
                      <a16:colId xmlns:a16="http://schemas.microsoft.com/office/drawing/2014/main" val="20005"/>
                    </a:ext>
                  </a:extLst>
                </a:gridCol>
                <a:gridCol w="673100">
                  <a:extLst>
                    <a:ext uri="{9D8B030D-6E8A-4147-A177-3AD203B41FA5}">
                      <a16:colId xmlns:a16="http://schemas.microsoft.com/office/drawing/2014/main" val="20006"/>
                    </a:ext>
                  </a:extLst>
                </a:gridCol>
                <a:gridCol w="671512">
                  <a:extLst>
                    <a:ext uri="{9D8B030D-6E8A-4147-A177-3AD203B41FA5}">
                      <a16:colId xmlns:a16="http://schemas.microsoft.com/office/drawing/2014/main" val="20007"/>
                    </a:ext>
                  </a:extLst>
                </a:gridCol>
                <a:gridCol w="671513">
                  <a:extLst>
                    <a:ext uri="{9D8B030D-6E8A-4147-A177-3AD203B41FA5}">
                      <a16:colId xmlns:a16="http://schemas.microsoft.com/office/drawing/2014/main" val="20008"/>
                    </a:ext>
                  </a:extLst>
                </a:gridCol>
              </a:tblGrid>
              <a:tr h="5207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dirty="0">
                          <a:ln>
                            <a:noFill/>
                          </a:ln>
                          <a:solidFill>
                            <a:schemeClr val="tx1"/>
                          </a:solidFill>
                          <a:effectLst/>
                          <a:latin typeface="Arial" charset="0"/>
                        </a:rPr>
                        <a:t>D</a:t>
                      </a:r>
                    </a:p>
                  </a:txBody>
                  <a:tcPr anchor="b"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a:ln>
                            <a:noFill/>
                          </a:ln>
                          <a:solidFill>
                            <a:schemeClr val="tx1"/>
                          </a:solidFill>
                          <a:effectLst/>
                          <a:latin typeface="Arial" charset="0"/>
                        </a:rPr>
                        <a:t> G</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a:ln>
                            <a:noFill/>
                          </a:ln>
                          <a:solidFill>
                            <a:schemeClr val="tx1"/>
                          </a:solidFill>
                          <a:effectLst/>
                          <a:latin typeface="Arial" charset="0"/>
                        </a:rPr>
                        <a:t> T</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dirty="0">
                          <a:ln>
                            <a:noFill/>
                          </a:ln>
                          <a:solidFill>
                            <a:schemeClr val="tx1"/>
                          </a:solidFill>
                          <a:effectLst/>
                          <a:latin typeface="Arial" charset="0"/>
                        </a:rPr>
                        <a:t> C</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dirty="0">
                          <a:ln>
                            <a:noFill/>
                          </a:ln>
                          <a:solidFill>
                            <a:schemeClr val="tx1"/>
                          </a:solidFill>
                          <a:effectLst/>
                          <a:latin typeface="Arial" charset="0"/>
                        </a:rPr>
                        <a:t> A</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a:ln>
                            <a:noFill/>
                          </a:ln>
                          <a:solidFill>
                            <a:schemeClr val="tx1"/>
                          </a:solidFill>
                          <a:effectLst/>
                          <a:latin typeface="Arial" charset="0"/>
                        </a:rPr>
                        <a:t> G</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dirty="0">
                          <a:ln>
                            <a:noFill/>
                          </a:ln>
                          <a:solidFill>
                            <a:schemeClr val="tx1"/>
                          </a:solidFill>
                          <a:effectLst/>
                          <a:latin typeface="Arial" charset="0"/>
                        </a:rPr>
                        <a:t> C</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dirty="0">
                          <a:ln>
                            <a:noFill/>
                          </a:ln>
                          <a:solidFill>
                            <a:schemeClr val="tx1"/>
                          </a:solidFill>
                          <a:effectLst/>
                          <a:latin typeface="Arial" charset="0"/>
                        </a:rPr>
                        <a:t> C</a:t>
                      </a:r>
                    </a:p>
                  </a:txBody>
                  <a:tcPr anchor="b"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191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anchor="b"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dirty="0">
                          <a:ln>
                            <a:noFill/>
                          </a:ln>
                          <a:solidFill>
                            <a:schemeClr val="tx1"/>
                          </a:solidFill>
                          <a:effectLst/>
                          <a:latin typeface="Arial" charset="0"/>
                        </a:rPr>
                        <a:t> 0</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dirty="0">
                          <a:ln>
                            <a:noFill/>
                          </a:ln>
                          <a:solidFill>
                            <a:schemeClr val="tx1"/>
                          </a:solidFill>
                          <a:effectLst/>
                          <a:latin typeface="Arial" charset="0"/>
                        </a:rPr>
                        <a:t> 0</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dirty="0">
                          <a:ln>
                            <a:noFill/>
                          </a:ln>
                          <a:solidFill>
                            <a:schemeClr val="tx1"/>
                          </a:solidFill>
                          <a:effectLst/>
                          <a:latin typeface="Arial" charset="0"/>
                        </a:rPr>
                        <a:t> 0</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dirty="0">
                          <a:ln>
                            <a:noFill/>
                          </a:ln>
                          <a:solidFill>
                            <a:schemeClr val="tx1"/>
                          </a:solidFill>
                          <a:effectLst/>
                          <a:latin typeface="Arial" charset="0"/>
                        </a:rPr>
                        <a:t> 0</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dirty="0">
                          <a:ln>
                            <a:noFill/>
                          </a:ln>
                          <a:solidFill>
                            <a:schemeClr val="tx1"/>
                          </a:solidFill>
                          <a:effectLst/>
                          <a:latin typeface="Arial" charset="0"/>
                        </a:rPr>
                        <a:t> 0</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dirty="0">
                          <a:ln>
                            <a:noFill/>
                          </a:ln>
                          <a:solidFill>
                            <a:schemeClr val="tx1"/>
                          </a:solidFill>
                          <a:effectLst/>
                          <a:latin typeface="Arial" charset="0"/>
                        </a:rPr>
                        <a:t> 0</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dirty="0">
                          <a:ln>
                            <a:noFill/>
                          </a:ln>
                          <a:solidFill>
                            <a:schemeClr val="tx1"/>
                          </a:solidFill>
                          <a:effectLst/>
                          <a:latin typeface="Arial" charset="0"/>
                        </a:rPr>
                        <a:t> 0</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dirty="0">
                          <a:ln>
                            <a:noFill/>
                          </a:ln>
                          <a:solidFill>
                            <a:schemeClr val="tx1"/>
                          </a:solidFill>
                          <a:effectLst/>
                          <a:latin typeface="Arial" charset="0"/>
                        </a:rPr>
                        <a:t> 0</a:t>
                      </a:r>
                    </a:p>
                  </a:txBody>
                  <a:tcPr anchor="b"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207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a:ln>
                            <a:noFill/>
                          </a:ln>
                          <a:solidFill>
                            <a:schemeClr val="tx1"/>
                          </a:solidFill>
                          <a:effectLst/>
                          <a:latin typeface="Arial" charset="0"/>
                        </a:rPr>
                        <a:t>C</a:t>
                      </a:r>
                    </a:p>
                  </a:txBody>
                  <a:tcPr anchor="b"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dirty="0">
                          <a:ln>
                            <a:noFill/>
                          </a:ln>
                          <a:solidFill>
                            <a:schemeClr val="tx1"/>
                          </a:solidFill>
                          <a:effectLst/>
                          <a:latin typeface="Arial" charset="0"/>
                        </a:rPr>
                        <a:t> 0</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a:ln>
                            <a:noFill/>
                          </a:ln>
                          <a:solidFill>
                            <a:schemeClr val="tx1"/>
                          </a:solidFill>
                          <a:effectLst/>
                          <a:latin typeface="Arial" charset="0"/>
                        </a:rPr>
                        <a:t> </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a:ln>
                            <a:noFill/>
                          </a:ln>
                          <a:solidFill>
                            <a:schemeClr val="tx1"/>
                          </a:solidFill>
                          <a:effectLst/>
                          <a:latin typeface="Arial" charset="0"/>
                        </a:rPr>
                        <a:t> </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anchor="b"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191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a:ln>
                            <a:noFill/>
                          </a:ln>
                          <a:solidFill>
                            <a:schemeClr val="tx1"/>
                          </a:solidFill>
                          <a:effectLst/>
                          <a:latin typeface="Arial" charset="0"/>
                        </a:rPr>
                        <a:t>A</a:t>
                      </a:r>
                    </a:p>
                  </a:txBody>
                  <a:tcPr anchor="b"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dirty="0">
                          <a:ln>
                            <a:noFill/>
                          </a:ln>
                          <a:solidFill>
                            <a:schemeClr val="tx1"/>
                          </a:solidFill>
                          <a:effectLst/>
                          <a:latin typeface="Arial" charset="0"/>
                        </a:rPr>
                        <a:t> 0</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dirty="0">
                        <a:ln>
                          <a:noFill/>
                        </a:ln>
                        <a:solidFill>
                          <a:schemeClr val="tx1"/>
                        </a:solidFill>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dirty="0">
                        <a:ln>
                          <a:noFill/>
                        </a:ln>
                        <a:solidFill>
                          <a:schemeClr val="tx1"/>
                        </a:solidFill>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anchor="b"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207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a:ln>
                            <a:noFill/>
                          </a:ln>
                          <a:solidFill>
                            <a:schemeClr val="tx1"/>
                          </a:solidFill>
                          <a:effectLst/>
                          <a:latin typeface="Arial" charset="0"/>
                        </a:rPr>
                        <a:t>T</a:t>
                      </a:r>
                    </a:p>
                  </a:txBody>
                  <a:tcPr anchor="b"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dirty="0">
                          <a:ln>
                            <a:noFill/>
                          </a:ln>
                          <a:solidFill>
                            <a:schemeClr val="tx1"/>
                          </a:solidFill>
                          <a:effectLst/>
                          <a:latin typeface="Arial" charset="0"/>
                        </a:rPr>
                        <a:t> 0</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anchor="b"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191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dirty="0">
                          <a:ln>
                            <a:noFill/>
                          </a:ln>
                          <a:solidFill>
                            <a:schemeClr val="tx1"/>
                          </a:solidFill>
                          <a:effectLst/>
                          <a:latin typeface="Arial" charset="0"/>
                        </a:rPr>
                        <a:t>A</a:t>
                      </a:r>
                    </a:p>
                  </a:txBody>
                  <a:tcPr anchor="b"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dirty="0">
                          <a:ln>
                            <a:noFill/>
                          </a:ln>
                          <a:solidFill>
                            <a:schemeClr val="tx1"/>
                          </a:solidFill>
                          <a:effectLst/>
                          <a:latin typeface="Arial" charset="0"/>
                        </a:rPr>
                        <a:t> 0</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anchor="b"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5207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dirty="0">
                          <a:ln>
                            <a:noFill/>
                          </a:ln>
                          <a:solidFill>
                            <a:schemeClr val="tx1"/>
                          </a:solidFill>
                          <a:effectLst/>
                          <a:latin typeface="Arial" charset="0"/>
                        </a:rPr>
                        <a:t>G</a:t>
                      </a:r>
                    </a:p>
                  </a:txBody>
                  <a:tcPr anchor="b"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dirty="0">
                          <a:ln>
                            <a:noFill/>
                          </a:ln>
                          <a:solidFill>
                            <a:schemeClr val="tx1"/>
                          </a:solidFill>
                          <a:effectLst/>
                          <a:latin typeface="Arial" charset="0"/>
                        </a:rPr>
                        <a:t> 0</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a:ln>
                            <a:noFill/>
                          </a:ln>
                          <a:solidFill>
                            <a:schemeClr val="tx1"/>
                          </a:solidFill>
                          <a:effectLst/>
                          <a:latin typeface="Arial" charset="0"/>
                        </a:rPr>
                        <a:t> </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a:ln>
                            <a:noFill/>
                          </a:ln>
                          <a:solidFill>
                            <a:schemeClr val="tx1"/>
                          </a:solidFill>
                          <a:effectLst/>
                          <a:latin typeface="Arial" charset="0"/>
                        </a:rPr>
                        <a:t> </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a:ln>
                            <a:noFill/>
                          </a:ln>
                          <a:solidFill>
                            <a:schemeClr val="tx1"/>
                          </a:solidFill>
                          <a:effectLst/>
                          <a:latin typeface="Arial" charset="0"/>
                        </a:rPr>
                        <a:t> </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anchor="b"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5191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a:ln>
                            <a:noFill/>
                          </a:ln>
                          <a:solidFill>
                            <a:schemeClr val="tx1"/>
                          </a:solidFill>
                          <a:effectLst/>
                          <a:latin typeface="Arial" charset="0"/>
                        </a:rPr>
                        <a:t>T</a:t>
                      </a:r>
                    </a:p>
                  </a:txBody>
                  <a:tcPr anchor="b"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dirty="0">
                          <a:ln>
                            <a:noFill/>
                          </a:ln>
                          <a:solidFill>
                            <a:schemeClr val="tx1"/>
                          </a:solidFill>
                          <a:effectLst/>
                          <a:latin typeface="Arial" charset="0"/>
                        </a:rPr>
                        <a:t> 0</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anchor="b"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5207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a:ln>
                            <a:noFill/>
                          </a:ln>
                          <a:solidFill>
                            <a:schemeClr val="tx1"/>
                          </a:solidFill>
                          <a:effectLst/>
                          <a:latin typeface="Arial" charset="0"/>
                        </a:rPr>
                        <a:t>G</a:t>
                      </a:r>
                    </a:p>
                  </a:txBody>
                  <a:tcPr anchor="b"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dirty="0">
                          <a:ln>
                            <a:noFill/>
                          </a:ln>
                          <a:solidFill>
                            <a:schemeClr val="tx1"/>
                          </a:solidFill>
                          <a:effectLst/>
                          <a:latin typeface="Arial" charset="0"/>
                        </a:rPr>
                        <a:t> 0</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dirty="0">
                        <a:ln>
                          <a:noFill/>
                        </a:ln>
                        <a:solidFill>
                          <a:schemeClr val="tx1"/>
                        </a:solidFill>
                        <a:effectLst/>
                        <a:latin typeface="Arial" charset="0"/>
                      </a:endParaRPr>
                    </a:p>
                  </a:txBody>
                  <a:tcPr anchor="b"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sp>
        <p:nvSpPr>
          <p:cNvPr id="2152" name="Text Box 122"/>
          <p:cNvSpPr txBox="1">
            <a:spLocks noChangeArrowheads="1"/>
          </p:cNvSpPr>
          <p:nvPr/>
        </p:nvSpPr>
        <p:spPr bwMode="auto">
          <a:xfrm>
            <a:off x="3011488" y="914400"/>
            <a:ext cx="4318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spcBef>
                <a:spcPct val="50000"/>
              </a:spcBef>
            </a:pPr>
            <a:endParaRPr lang="fr-FR" altLang="fr-FR" sz="1800"/>
          </a:p>
        </p:txBody>
      </p:sp>
      <p:sp>
        <p:nvSpPr>
          <p:cNvPr id="2153" name="Text Box 123"/>
          <p:cNvSpPr txBox="1">
            <a:spLocks noChangeArrowheads="1"/>
          </p:cNvSpPr>
          <p:nvPr/>
        </p:nvSpPr>
        <p:spPr bwMode="auto">
          <a:xfrm>
            <a:off x="3424238" y="657225"/>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endParaRPr lang="fr-FR" altLang="fr-FR" sz="1800"/>
          </a:p>
        </p:txBody>
      </p:sp>
      <p:sp>
        <p:nvSpPr>
          <p:cNvPr id="2180" name="Text Box 132"/>
          <p:cNvSpPr txBox="1">
            <a:spLocks noChangeArrowheads="1"/>
          </p:cNvSpPr>
          <p:nvPr/>
        </p:nvSpPr>
        <p:spPr bwMode="auto">
          <a:xfrm>
            <a:off x="3011488" y="1573213"/>
            <a:ext cx="35877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spcBef>
                <a:spcPct val="50000"/>
              </a:spcBef>
            </a:pPr>
            <a:r>
              <a:rPr lang="fr-FR" altLang="fr-FR" dirty="0"/>
              <a:t>0</a:t>
            </a:r>
          </a:p>
        </p:txBody>
      </p:sp>
      <p:sp>
        <p:nvSpPr>
          <p:cNvPr id="2182" name="Text Box 134"/>
          <p:cNvSpPr txBox="1">
            <a:spLocks noChangeArrowheads="1"/>
          </p:cNvSpPr>
          <p:nvPr/>
        </p:nvSpPr>
        <p:spPr bwMode="auto">
          <a:xfrm>
            <a:off x="3659188" y="1573213"/>
            <a:ext cx="38504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dirty="0"/>
              <a:t>0</a:t>
            </a:r>
          </a:p>
        </p:txBody>
      </p:sp>
      <p:sp>
        <p:nvSpPr>
          <p:cNvPr id="2183" name="Text Box 135"/>
          <p:cNvSpPr txBox="1">
            <a:spLocks noChangeArrowheads="1"/>
          </p:cNvSpPr>
          <p:nvPr/>
        </p:nvSpPr>
        <p:spPr bwMode="auto">
          <a:xfrm>
            <a:off x="4379913" y="1573213"/>
            <a:ext cx="38504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dirty="0"/>
              <a:t>2</a:t>
            </a:r>
          </a:p>
        </p:txBody>
      </p:sp>
      <p:sp>
        <p:nvSpPr>
          <p:cNvPr id="2184" name="Line 136"/>
          <p:cNvSpPr>
            <a:spLocks noChangeShapeType="1"/>
          </p:cNvSpPr>
          <p:nvPr/>
        </p:nvSpPr>
        <p:spPr bwMode="auto">
          <a:xfrm flipH="1" flipV="1">
            <a:off x="4090988" y="1357313"/>
            <a:ext cx="287337" cy="360362"/>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185" name="Text Box 137"/>
          <p:cNvSpPr txBox="1">
            <a:spLocks noChangeArrowheads="1"/>
          </p:cNvSpPr>
          <p:nvPr/>
        </p:nvSpPr>
        <p:spPr bwMode="auto">
          <a:xfrm>
            <a:off x="5027613" y="1573213"/>
            <a:ext cx="38504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dirty="0"/>
              <a:t>2</a:t>
            </a:r>
          </a:p>
        </p:txBody>
      </p:sp>
      <p:sp>
        <p:nvSpPr>
          <p:cNvPr id="2186" name="Line 138"/>
          <p:cNvSpPr>
            <a:spLocks noChangeShapeType="1"/>
          </p:cNvSpPr>
          <p:nvPr/>
        </p:nvSpPr>
        <p:spPr bwMode="auto">
          <a:xfrm flipH="1">
            <a:off x="4667250" y="1789113"/>
            <a:ext cx="360363" cy="0"/>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194" name="Text Box 146"/>
          <p:cNvSpPr txBox="1">
            <a:spLocks noChangeArrowheads="1"/>
          </p:cNvSpPr>
          <p:nvPr/>
        </p:nvSpPr>
        <p:spPr bwMode="auto">
          <a:xfrm>
            <a:off x="5748338" y="1573213"/>
            <a:ext cx="45243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dirty="0"/>
              <a:t>1</a:t>
            </a:r>
          </a:p>
        </p:txBody>
      </p:sp>
      <p:sp>
        <p:nvSpPr>
          <p:cNvPr id="2195" name="Line 147"/>
          <p:cNvSpPr>
            <a:spLocks noChangeShapeType="1"/>
          </p:cNvSpPr>
          <p:nvPr/>
        </p:nvSpPr>
        <p:spPr bwMode="auto">
          <a:xfrm>
            <a:off x="5387975" y="1789113"/>
            <a:ext cx="360363" cy="0"/>
          </a:xfrm>
          <a:prstGeom prst="line">
            <a:avLst/>
          </a:prstGeom>
          <a:noFill/>
          <a:ln w="9525">
            <a:solidFill>
              <a:schemeClr val="accent2"/>
            </a:solidFill>
            <a:round/>
            <a:headEnd type="triangle" w="med" len="med"/>
            <a:tailEnd/>
          </a:ln>
          <a:extLst>
            <a:ext uri="{909E8E84-426E-40DD-AFC4-6F175D3DCCD1}">
              <a14:hiddenFill xmlns:a14="http://schemas.microsoft.com/office/drawing/2010/main">
                <a:noFill/>
              </a14:hiddenFill>
            </a:ext>
          </a:extLst>
        </p:spPr>
        <p:txBody>
          <a:bodyPr/>
          <a:lstStyle/>
          <a:p>
            <a:endParaRPr lang="fr-CA"/>
          </a:p>
        </p:txBody>
      </p:sp>
      <p:sp>
        <p:nvSpPr>
          <p:cNvPr id="2197" name="Text Box 149"/>
          <p:cNvSpPr txBox="1">
            <a:spLocks noChangeArrowheads="1"/>
          </p:cNvSpPr>
          <p:nvPr/>
        </p:nvSpPr>
        <p:spPr bwMode="auto">
          <a:xfrm>
            <a:off x="6396038" y="1573213"/>
            <a:ext cx="45243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dirty="0"/>
              <a:t>2</a:t>
            </a:r>
          </a:p>
        </p:txBody>
      </p:sp>
      <p:sp>
        <p:nvSpPr>
          <p:cNvPr id="2198" name="Line 150"/>
          <p:cNvSpPr>
            <a:spLocks noChangeShapeType="1"/>
          </p:cNvSpPr>
          <p:nvPr/>
        </p:nvSpPr>
        <p:spPr bwMode="auto">
          <a:xfrm>
            <a:off x="6107113" y="1379036"/>
            <a:ext cx="288925" cy="410077"/>
          </a:xfrm>
          <a:prstGeom prst="line">
            <a:avLst/>
          </a:prstGeom>
          <a:noFill/>
          <a:ln w="9525">
            <a:solidFill>
              <a:schemeClr val="accent2"/>
            </a:solidFill>
            <a:round/>
            <a:headEnd type="triangle" w="med" len="med"/>
            <a:tailEnd/>
          </a:ln>
          <a:extLst>
            <a:ext uri="{909E8E84-426E-40DD-AFC4-6F175D3DCCD1}">
              <a14:hiddenFill xmlns:a14="http://schemas.microsoft.com/office/drawing/2010/main">
                <a:noFill/>
              </a14:hiddenFill>
            </a:ext>
          </a:extLst>
        </p:spPr>
        <p:txBody>
          <a:bodyPr/>
          <a:lstStyle/>
          <a:p>
            <a:endParaRPr lang="fr-CA"/>
          </a:p>
        </p:txBody>
      </p:sp>
      <p:sp>
        <p:nvSpPr>
          <p:cNvPr id="2200" name="Text Box 152"/>
          <p:cNvSpPr txBox="1">
            <a:spLocks noChangeArrowheads="1"/>
          </p:cNvSpPr>
          <p:nvPr/>
        </p:nvSpPr>
        <p:spPr bwMode="auto">
          <a:xfrm>
            <a:off x="7043738" y="1573213"/>
            <a:ext cx="4333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spcBef>
                <a:spcPct val="50000"/>
              </a:spcBef>
            </a:pPr>
            <a:r>
              <a:rPr lang="fr-FR" altLang="fr-FR" dirty="0"/>
              <a:t>2</a:t>
            </a:r>
          </a:p>
        </p:txBody>
      </p:sp>
      <p:sp>
        <p:nvSpPr>
          <p:cNvPr id="2201" name="Line 153"/>
          <p:cNvSpPr>
            <a:spLocks noChangeShapeType="1"/>
          </p:cNvSpPr>
          <p:nvPr/>
        </p:nvSpPr>
        <p:spPr bwMode="auto">
          <a:xfrm>
            <a:off x="6683375" y="1379036"/>
            <a:ext cx="360363" cy="410077"/>
          </a:xfrm>
          <a:prstGeom prst="line">
            <a:avLst/>
          </a:prstGeom>
          <a:noFill/>
          <a:ln w="9525">
            <a:solidFill>
              <a:schemeClr val="accent2"/>
            </a:solidFill>
            <a:round/>
            <a:headEnd type="triangle" w="med" len="med"/>
            <a:tailEnd/>
          </a:ln>
          <a:extLst>
            <a:ext uri="{909E8E84-426E-40DD-AFC4-6F175D3DCCD1}">
              <a14:hiddenFill xmlns:a14="http://schemas.microsoft.com/office/drawing/2010/main">
                <a:noFill/>
              </a14:hiddenFill>
            </a:ext>
          </a:extLst>
        </p:spPr>
        <p:txBody>
          <a:bodyPr/>
          <a:lstStyle/>
          <a:p>
            <a:endParaRPr lang="fr-CA"/>
          </a:p>
        </p:txBody>
      </p:sp>
      <p:sp>
        <p:nvSpPr>
          <p:cNvPr id="2178" name="Text Box 155"/>
          <p:cNvSpPr txBox="1">
            <a:spLocks noChangeArrowheads="1"/>
          </p:cNvSpPr>
          <p:nvPr/>
        </p:nvSpPr>
        <p:spPr bwMode="auto">
          <a:xfrm>
            <a:off x="2843213" y="333375"/>
            <a:ext cx="43338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endParaRPr lang="fr-FR" altLang="fr-FR"/>
          </a:p>
        </p:txBody>
      </p:sp>
      <p:sp>
        <p:nvSpPr>
          <p:cNvPr id="2204" name="Text Box 156"/>
          <p:cNvSpPr txBox="1">
            <a:spLocks noChangeArrowheads="1"/>
          </p:cNvSpPr>
          <p:nvPr/>
        </p:nvSpPr>
        <p:spPr bwMode="auto">
          <a:xfrm>
            <a:off x="3011488" y="2076450"/>
            <a:ext cx="38504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dirty="0"/>
              <a:t>0</a:t>
            </a:r>
          </a:p>
        </p:txBody>
      </p:sp>
      <p:sp>
        <p:nvSpPr>
          <p:cNvPr id="2" name="Text Box 159"/>
          <p:cNvSpPr txBox="1">
            <a:spLocks noChangeArrowheads="1"/>
          </p:cNvSpPr>
          <p:nvPr/>
        </p:nvSpPr>
        <p:spPr bwMode="auto">
          <a:xfrm>
            <a:off x="3040063" y="157163"/>
            <a:ext cx="379412"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endParaRPr lang="fr-FR" altLang="fr-FR"/>
          </a:p>
        </p:txBody>
      </p:sp>
      <p:sp>
        <p:nvSpPr>
          <p:cNvPr id="2208" name="Text Box 160"/>
          <p:cNvSpPr txBox="1">
            <a:spLocks noChangeArrowheads="1"/>
          </p:cNvSpPr>
          <p:nvPr/>
        </p:nvSpPr>
        <p:spPr bwMode="auto">
          <a:xfrm>
            <a:off x="3659188" y="2076450"/>
            <a:ext cx="38504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dirty="0"/>
              <a:t>0</a:t>
            </a:r>
          </a:p>
        </p:txBody>
      </p:sp>
      <p:sp>
        <p:nvSpPr>
          <p:cNvPr id="2210" name="Text Box 162"/>
          <p:cNvSpPr txBox="1">
            <a:spLocks noChangeArrowheads="1"/>
          </p:cNvSpPr>
          <p:nvPr/>
        </p:nvSpPr>
        <p:spPr bwMode="auto">
          <a:xfrm>
            <a:off x="4379913" y="2076450"/>
            <a:ext cx="38504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dirty="0"/>
              <a:t>1</a:t>
            </a:r>
          </a:p>
        </p:txBody>
      </p:sp>
      <p:sp>
        <p:nvSpPr>
          <p:cNvPr id="2213" name="Line 165"/>
          <p:cNvSpPr>
            <a:spLocks noChangeShapeType="1"/>
          </p:cNvSpPr>
          <p:nvPr/>
        </p:nvSpPr>
        <p:spPr bwMode="auto">
          <a:xfrm flipV="1">
            <a:off x="4379913" y="2005013"/>
            <a:ext cx="0" cy="360362"/>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214" name="Text Box 166"/>
          <p:cNvSpPr txBox="1">
            <a:spLocks noChangeArrowheads="1"/>
          </p:cNvSpPr>
          <p:nvPr/>
        </p:nvSpPr>
        <p:spPr bwMode="auto">
          <a:xfrm>
            <a:off x="5027613" y="2076450"/>
            <a:ext cx="38504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dirty="0"/>
              <a:t>4</a:t>
            </a:r>
          </a:p>
        </p:txBody>
      </p:sp>
      <p:sp>
        <p:nvSpPr>
          <p:cNvPr id="2215" name="Line 167"/>
          <p:cNvSpPr>
            <a:spLocks noChangeShapeType="1"/>
          </p:cNvSpPr>
          <p:nvPr/>
        </p:nvSpPr>
        <p:spPr bwMode="auto">
          <a:xfrm flipH="1" flipV="1">
            <a:off x="4811713" y="1933575"/>
            <a:ext cx="287337" cy="360363"/>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216" name="Text Box 168"/>
          <p:cNvSpPr txBox="1">
            <a:spLocks noChangeArrowheads="1"/>
          </p:cNvSpPr>
          <p:nvPr/>
        </p:nvSpPr>
        <p:spPr bwMode="auto">
          <a:xfrm>
            <a:off x="5748338" y="2076450"/>
            <a:ext cx="45243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dirty="0"/>
              <a:t>3</a:t>
            </a:r>
          </a:p>
        </p:txBody>
      </p:sp>
      <p:sp>
        <p:nvSpPr>
          <p:cNvPr id="2218" name="Line 170"/>
          <p:cNvSpPr>
            <a:spLocks noChangeShapeType="1"/>
          </p:cNvSpPr>
          <p:nvPr/>
        </p:nvSpPr>
        <p:spPr bwMode="auto">
          <a:xfrm flipH="1">
            <a:off x="5387975" y="2293938"/>
            <a:ext cx="358775" cy="0"/>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219" name="Text Box 171"/>
          <p:cNvSpPr txBox="1">
            <a:spLocks noChangeArrowheads="1"/>
          </p:cNvSpPr>
          <p:nvPr/>
        </p:nvSpPr>
        <p:spPr bwMode="auto">
          <a:xfrm>
            <a:off x="6396038" y="2076450"/>
            <a:ext cx="45243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dirty="0"/>
              <a:t>2</a:t>
            </a:r>
          </a:p>
        </p:txBody>
      </p:sp>
      <p:sp>
        <p:nvSpPr>
          <p:cNvPr id="2221" name="Line 173"/>
          <p:cNvSpPr>
            <a:spLocks noChangeShapeType="1"/>
          </p:cNvSpPr>
          <p:nvPr/>
        </p:nvSpPr>
        <p:spPr bwMode="auto">
          <a:xfrm flipH="1">
            <a:off x="6108700" y="2293938"/>
            <a:ext cx="358775" cy="0"/>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222" name="Text Box 174"/>
          <p:cNvSpPr txBox="1">
            <a:spLocks noChangeArrowheads="1"/>
          </p:cNvSpPr>
          <p:nvPr/>
        </p:nvSpPr>
        <p:spPr bwMode="auto">
          <a:xfrm>
            <a:off x="7043738" y="2076450"/>
            <a:ext cx="43338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spcBef>
                <a:spcPct val="50000"/>
              </a:spcBef>
            </a:pPr>
            <a:r>
              <a:rPr lang="fr-FR" altLang="fr-FR" dirty="0"/>
              <a:t>1</a:t>
            </a:r>
          </a:p>
        </p:txBody>
      </p:sp>
      <p:sp>
        <p:nvSpPr>
          <p:cNvPr id="2224" name="Line 176"/>
          <p:cNvSpPr>
            <a:spLocks noChangeShapeType="1"/>
          </p:cNvSpPr>
          <p:nvPr/>
        </p:nvSpPr>
        <p:spPr bwMode="auto">
          <a:xfrm flipH="1">
            <a:off x="6756400" y="2293938"/>
            <a:ext cx="358775" cy="0"/>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226" name="Text Box 178"/>
          <p:cNvSpPr txBox="1">
            <a:spLocks noChangeArrowheads="1"/>
          </p:cNvSpPr>
          <p:nvPr/>
        </p:nvSpPr>
        <p:spPr bwMode="auto">
          <a:xfrm>
            <a:off x="3011488" y="2581275"/>
            <a:ext cx="36036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dirty="0"/>
              <a:t>0</a:t>
            </a:r>
          </a:p>
        </p:txBody>
      </p:sp>
      <p:sp>
        <p:nvSpPr>
          <p:cNvPr id="2229" name="Text Box 181"/>
          <p:cNvSpPr txBox="1">
            <a:spLocks noChangeArrowheads="1"/>
          </p:cNvSpPr>
          <p:nvPr/>
        </p:nvSpPr>
        <p:spPr bwMode="auto">
          <a:xfrm>
            <a:off x="3659188" y="2581275"/>
            <a:ext cx="38258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dirty="0"/>
              <a:t>2</a:t>
            </a:r>
          </a:p>
        </p:txBody>
      </p:sp>
      <p:sp>
        <p:nvSpPr>
          <p:cNvPr id="2230" name="Line 182"/>
          <p:cNvSpPr>
            <a:spLocks noChangeShapeType="1"/>
          </p:cNvSpPr>
          <p:nvPr/>
        </p:nvSpPr>
        <p:spPr bwMode="auto">
          <a:xfrm flipH="1" flipV="1">
            <a:off x="3443288" y="2436813"/>
            <a:ext cx="287337" cy="360362"/>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231" name="Text Box 183"/>
          <p:cNvSpPr txBox="1">
            <a:spLocks noChangeArrowheads="1"/>
          </p:cNvSpPr>
          <p:nvPr/>
        </p:nvSpPr>
        <p:spPr bwMode="auto">
          <a:xfrm>
            <a:off x="4379913" y="2581275"/>
            <a:ext cx="38504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dirty="0"/>
              <a:t>1</a:t>
            </a:r>
          </a:p>
        </p:txBody>
      </p:sp>
      <p:sp>
        <p:nvSpPr>
          <p:cNvPr id="2233" name="Line 185"/>
          <p:cNvSpPr>
            <a:spLocks noChangeShapeType="1"/>
          </p:cNvSpPr>
          <p:nvPr/>
        </p:nvSpPr>
        <p:spPr bwMode="auto">
          <a:xfrm flipH="1">
            <a:off x="4019550" y="2797175"/>
            <a:ext cx="358775" cy="0"/>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234" name="Text Box 186"/>
          <p:cNvSpPr txBox="1">
            <a:spLocks noChangeArrowheads="1"/>
          </p:cNvSpPr>
          <p:nvPr/>
        </p:nvSpPr>
        <p:spPr bwMode="auto">
          <a:xfrm>
            <a:off x="5027613" y="2581275"/>
            <a:ext cx="45243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dirty="0"/>
              <a:t>3</a:t>
            </a:r>
          </a:p>
        </p:txBody>
      </p:sp>
      <p:sp>
        <p:nvSpPr>
          <p:cNvPr id="2236" name="Line 188"/>
          <p:cNvSpPr>
            <a:spLocks noChangeShapeType="1"/>
          </p:cNvSpPr>
          <p:nvPr/>
        </p:nvSpPr>
        <p:spPr bwMode="auto">
          <a:xfrm flipV="1">
            <a:off x="5100638" y="2436813"/>
            <a:ext cx="0" cy="360362"/>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238" name="Text Box 190"/>
          <p:cNvSpPr txBox="1">
            <a:spLocks noChangeArrowheads="1"/>
          </p:cNvSpPr>
          <p:nvPr/>
        </p:nvSpPr>
        <p:spPr bwMode="auto">
          <a:xfrm>
            <a:off x="5748338" y="2581275"/>
            <a:ext cx="45243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dirty="0"/>
              <a:t>3</a:t>
            </a:r>
          </a:p>
        </p:txBody>
      </p:sp>
      <p:sp>
        <p:nvSpPr>
          <p:cNvPr id="2239" name="Line 191"/>
          <p:cNvSpPr>
            <a:spLocks noChangeShapeType="1"/>
          </p:cNvSpPr>
          <p:nvPr/>
        </p:nvSpPr>
        <p:spPr bwMode="auto">
          <a:xfrm flipH="1" flipV="1">
            <a:off x="5459413" y="2436813"/>
            <a:ext cx="287337" cy="360362"/>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240" name="Text Box 192"/>
          <p:cNvSpPr txBox="1">
            <a:spLocks noChangeArrowheads="1"/>
          </p:cNvSpPr>
          <p:nvPr/>
        </p:nvSpPr>
        <p:spPr bwMode="auto">
          <a:xfrm>
            <a:off x="6396038" y="2581275"/>
            <a:ext cx="45243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dirty="0"/>
              <a:t>2</a:t>
            </a:r>
          </a:p>
        </p:txBody>
      </p:sp>
      <p:sp>
        <p:nvSpPr>
          <p:cNvPr id="2241" name="Line 193"/>
          <p:cNvSpPr>
            <a:spLocks noChangeShapeType="1"/>
          </p:cNvSpPr>
          <p:nvPr/>
        </p:nvSpPr>
        <p:spPr bwMode="auto">
          <a:xfrm flipH="1" flipV="1">
            <a:off x="6180138" y="2436813"/>
            <a:ext cx="287337" cy="360362"/>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242" name="Line 194"/>
          <p:cNvSpPr>
            <a:spLocks noChangeShapeType="1"/>
          </p:cNvSpPr>
          <p:nvPr/>
        </p:nvSpPr>
        <p:spPr bwMode="auto">
          <a:xfrm flipH="1">
            <a:off x="6108700" y="2797175"/>
            <a:ext cx="358775" cy="0"/>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243" name="Text Box 195"/>
          <p:cNvSpPr txBox="1">
            <a:spLocks noChangeArrowheads="1"/>
          </p:cNvSpPr>
          <p:nvPr/>
        </p:nvSpPr>
        <p:spPr bwMode="auto">
          <a:xfrm>
            <a:off x="7043738" y="2581275"/>
            <a:ext cx="45243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dirty="0"/>
              <a:t>1</a:t>
            </a:r>
          </a:p>
        </p:txBody>
      </p:sp>
      <p:sp>
        <p:nvSpPr>
          <p:cNvPr id="2244" name="Line 196"/>
          <p:cNvSpPr>
            <a:spLocks noChangeShapeType="1"/>
          </p:cNvSpPr>
          <p:nvPr/>
        </p:nvSpPr>
        <p:spPr bwMode="auto">
          <a:xfrm flipH="1" flipV="1">
            <a:off x="6792118" y="2436812"/>
            <a:ext cx="287338" cy="360363"/>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246" name="Text Box 198"/>
          <p:cNvSpPr txBox="1">
            <a:spLocks noChangeArrowheads="1"/>
          </p:cNvSpPr>
          <p:nvPr/>
        </p:nvSpPr>
        <p:spPr bwMode="auto">
          <a:xfrm>
            <a:off x="3011488" y="3157538"/>
            <a:ext cx="45243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dirty="0"/>
              <a:t>0</a:t>
            </a:r>
          </a:p>
        </p:txBody>
      </p:sp>
      <p:sp>
        <p:nvSpPr>
          <p:cNvPr id="2249" name="Text Box 201"/>
          <p:cNvSpPr txBox="1">
            <a:spLocks noChangeArrowheads="1"/>
          </p:cNvSpPr>
          <p:nvPr/>
        </p:nvSpPr>
        <p:spPr bwMode="auto">
          <a:xfrm>
            <a:off x="3659188" y="3157538"/>
            <a:ext cx="38504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dirty="0"/>
              <a:t>1</a:t>
            </a:r>
          </a:p>
        </p:txBody>
      </p:sp>
      <p:sp>
        <p:nvSpPr>
          <p:cNvPr id="2250" name="Line 202"/>
          <p:cNvSpPr>
            <a:spLocks noChangeShapeType="1"/>
          </p:cNvSpPr>
          <p:nvPr/>
        </p:nvSpPr>
        <p:spPr bwMode="auto">
          <a:xfrm flipV="1">
            <a:off x="3732213" y="3013075"/>
            <a:ext cx="0" cy="360363"/>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251" name="Text Box 203"/>
          <p:cNvSpPr txBox="1">
            <a:spLocks noChangeArrowheads="1"/>
          </p:cNvSpPr>
          <p:nvPr/>
        </p:nvSpPr>
        <p:spPr bwMode="auto">
          <a:xfrm>
            <a:off x="4379913" y="3157538"/>
            <a:ext cx="38504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dirty="0"/>
              <a:t>1</a:t>
            </a:r>
          </a:p>
        </p:txBody>
      </p:sp>
      <p:sp>
        <p:nvSpPr>
          <p:cNvPr id="2252" name="Line 204"/>
          <p:cNvSpPr>
            <a:spLocks noChangeShapeType="1"/>
          </p:cNvSpPr>
          <p:nvPr/>
        </p:nvSpPr>
        <p:spPr bwMode="auto">
          <a:xfrm flipH="1" flipV="1">
            <a:off x="4090988" y="2941638"/>
            <a:ext cx="287337" cy="360362"/>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253" name="Text Box 205"/>
          <p:cNvSpPr txBox="1">
            <a:spLocks noChangeArrowheads="1"/>
          </p:cNvSpPr>
          <p:nvPr/>
        </p:nvSpPr>
        <p:spPr bwMode="auto">
          <a:xfrm>
            <a:off x="5027613" y="3157538"/>
            <a:ext cx="3825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dirty="0"/>
              <a:t>3</a:t>
            </a:r>
          </a:p>
        </p:txBody>
      </p:sp>
      <p:sp>
        <p:nvSpPr>
          <p:cNvPr id="2254" name="Line 206"/>
          <p:cNvSpPr>
            <a:spLocks noChangeShapeType="1"/>
          </p:cNvSpPr>
          <p:nvPr/>
        </p:nvSpPr>
        <p:spPr bwMode="auto">
          <a:xfrm flipH="1" flipV="1">
            <a:off x="4740275" y="2941638"/>
            <a:ext cx="287338" cy="360362"/>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255" name="Text Box 207"/>
          <p:cNvSpPr txBox="1">
            <a:spLocks noChangeArrowheads="1"/>
          </p:cNvSpPr>
          <p:nvPr/>
        </p:nvSpPr>
        <p:spPr bwMode="auto">
          <a:xfrm>
            <a:off x="5748338" y="3157538"/>
            <a:ext cx="45243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dirty="0"/>
              <a:t>2</a:t>
            </a:r>
          </a:p>
        </p:txBody>
      </p:sp>
      <p:sp>
        <p:nvSpPr>
          <p:cNvPr id="2256" name="Line 208"/>
          <p:cNvSpPr>
            <a:spLocks noChangeShapeType="1"/>
          </p:cNvSpPr>
          <p:nvPr/>
        </p:nvSpPr>
        <p:spPr bwMode="auto">
          <a:xfrm flipH="1">
            <a:off x="5387975" y="3373438"/>
            <a:ext cx="358775" cy="0"/>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257" name="Text Box 209"/>
          <p:cNvSpPr txBox="1">
            <a:spLocks noChangeArrowheads="1"/>
          </p:cNvSpPr>
          <p:nvPr/>
        </p:nvSpPr>
        <p:spPr bwMode="auto">
          <a:xfrm>
            <a:off x="6396038" y="3157538"/>
            <a:ext cx="45243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dirty="0"/>
              <a:t>2</a:t>
            </a:r>
          </a:p>
        </p:txBody>
      </p:sp>
      <p:sp>
        <p:nvSpPr>
          <p:cNvPr id="2258" name="Line 210"/>
          <p:cNvSpPr>
            <a:spLocks noChangeShapeType="1"/>
          </p:cNvSpPr>
          <p:nvPr/>
        </p:nvSpPr>
        <p:spPr bwMode="auto">
          <a:xfrm flipH="1" flipV="1">
            <a:off x="6108700" y="2941638"/>
            <a:ext cx="287338" cy="360362"/>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260" name="Text Box 212"/>
          <p:cNvSpPr txBox="1">
            <a:spLocks noChangeArrowheads="1"/>
          </p:cNvSpPr>
          <p:nvPr/>
        </p:nvSpPr>
        <p:spPr bwMode="auto">
          <a:xfrm>
            <a:off x="7043738" y="3157538"/>
            <a:ext cx="4333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spcBef>
                <a:spcPct val="50000"/>
              </a:spcBef>
            </a:pPr>
            <a:r>
              <a:rPr lang="fr-FR" altLang="fr-FR" dirty="0"/>
              <a:t>1</a:t>
            </a:r>
          </a:p>
        </p:txBody>
      </p:sp>
      <p:sp>
        <p:nvSpPr>
          <p:cNvPr id="2261" name="Line 213"/>
          <p:cNvSpPr>
            <a:spLocks noChangeShapeType="1"/>
          </p:cNvSpPr>
          <p:nvPr/>
        </p:nvSpPr>
        <p:spPr bwMode="auto">
          <a:xfrm flipH="1" flipV="1">
            <a:off x="6827838" y="2941638"/>
            <a:ext cx="287337" cy="360362"/>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262" name="Line 214"/>
          <p:cNvSpPr>
            <a:spLocks noChangeShapeType="1"/>
          </p:cNvSpPr>
          <p:nvPr/>
        </p:nvSpPr>
        <p:spPr bwMode="auto">
          <a:xfrm flipH="1">
            <a:off x="6756400" y="3302000"/>
            <a:ext cx="358775" cy="0"/>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264" name="Line 216"/>
          <p:cNvSpPr>
            <a:spLocks noChangeShapeType="1"/>
          </p:cNvSpPr>
          <p:nvPr/>
        </p:nvSpPr>
        <p:spPr bwMode="auto">
          <a:xfrm flipH="1" flipV="1">
            <a:off x="3357562" y="3805238"/>
            <a:ext cx="384175" cy="0"/>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267" name="Text Box 219"/>
          <p:cNvSpPr txBox="1">
            <a:spLocks noChangeArrowheads="1"/>
          </p:cNvSpPr>
          <p:nvPr/>
        </p:nvSpPr>
        <p:spPr bwMode="auto">
          <a:xfrm>
            <a:off x="3011488" y="3660775"/>
            <a:ext cx="45243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dirty="0"/>
              <a:t>2</a:t>
            </a:r>
          </a:p>
        </p:txBody>
      </p:sp>
      <p:sp>
        <p:nvSpPr>
          <p:cNvPr id="2268" name="Text Box 220"/>
          <p:cNvSpPr txBox="1">
            <a:spLocks noChangeArrowheads="1"/>
          </p:cNvSpPr>
          <p:nvPr/>
        </p:nvSpPr>
        <p:spPr bwMode="auto">
          <a:xfrm>
            <a:off x="3732213" y="3660775"/>
            <a:ext cx="45243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dirty="0"/>
              <a:t>1</a:t>
            </a:r>
          </a:p>
        </p:txBody>
      </p:sp>
      <p:sp>
        <p:nvSpPr>
          <p:cNvPr id="2269" name="Text Box 221"/>
          <p:cNvSpPr txBox="1">
            <a:spLocks noChangeArrowheads="1"/>
          </p:cNvSpPr>
          <p:nvPr/>
        </p:nvSpPr>
        <p:spPr bwMode="auto">
          <a:xfrm>
            <a:off x="4379913" y="3660775"/>
            <a:ext cx="45243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dirty="0"/>
              <a:t>0</a:t>
            </a:r>
          </a:p>
        </p:txBody>
      </p:sp>
      <p:sp>
        <p:nvSpPr>
          <p:cNvPr id="2270" name="Line 222"/>
          <p:cNvSpPr>
            <a:spLocks noChangeShapeType="1"/>
          </p:cNvSpPr>
          <p:nvPr/>
        </p:nvSpPr>
        <p:spPr bwMode="auto">
          <a:xfrm flipH="1" flipV="1">
            <a:off x="2724150" y="3444875"/>
            <a:ext cx="287338" cy="360363"/>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271" name="Text Box 223"/>
          <p:cNvSpPr txBox="1">
            <a:spLocks noChangeArrowheads="1"/>
          </p:cNvSpPr>
          <p:nvPr/>
        </p:nvSpPr>
        <p:spPr bwMode="auto">
          <a:xfrm>
            <a:off x="5027613" y="3660775"/>
            <a:ext cx="45243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dirty="0"/>
              <a:t>2</a:t>
            </a:r>
          </a:p>
        </p:txBody>
      </p:sp>
      <p:sp>
        <p:nvSpPr>
          <p:cNvPr id="2272" name="Line 224"/>
          <p:cNvSpPr>
            <a:spLocks noChangeShapeType="1"/>
          </p:cNvSpPr>
          <p:nvPr/>
        </p:nvSpPr>
        <p:spPr bwMode="auto">
          <a:xfrm flipV="1">
            <a:off x="5100638" y="3444875"/>
            <a:ext cx="0" cy="360363"/>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274" name="Text Box 226"/>
          <p:cNvSpPr txBox="1">
            <a:spLocks noChangeArrowheads="1"/>
          </p:cNvSpPr>
          <p:nvPr/>
        </p:nvSpPr>
        <p:spPr bwMode="auto">
          <a:xfrm>
            <a:off x="5748338" y="3660775"/>
            <a:ext cx="36036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b="1" dirty="0">
                <a:solidFill>
                  <a:srgbClr val="FF0000"/>
                </a:solidFill>
              </a:rPr>
              <a:t>5</a:t>
            </a:r>
          </a:p>
        </p:txBody>
      </p:sp>
      <p:sp>
        <p:nvSpPr>
          <p:cNvPr id="2275" name="Line 227"/>
          <p:cNvSpPr>
            <a:spLocks noChangeShapeType="1"/>
          </p:cNvSpPr>
          <p:nvPr/>
        </p:nvSpPr>
        <p:spPr bwMode="auto">
          <a:xfrm flipH="1" flipV="1">
            <a:off x="5459413" y="3444875"/>
            <a:ext cx="287337" cy="360363"/>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276" name="Text Box 228"/>
          <p:cNvSpPr txBox="1">
            <a:spLocks noChangeArrowheads="1"/>
          </p:cNvSpPr>
          <p:nvPr/>
        </p:nvSpPr>
        <p:spPr bwMode="auto">
          <a:xfrm>
            <a:off x="6396038" y="3660775"/>
            <a:ext cx="45243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dirty="0"/>
              <a:t>4</a:t>
            </a:r>
          </a:p>
        </p:txBody>
      </p:sp>
      <p:sp>
        <p:nvSpPr>
          <p:cNvPr id="2278" name="Line 230"/>
          <p:cNvSpPr>
            <a:spLocks noChangeShapeType="1"/>
          </p:cNvSpPr>
          <p:nvPr/>
        </p:nvSpPr>
        <p:spPr bwMode="auto">
          <a:xfrm flipH="1">
            <a:off x="6108700" y="3805238"/>
            <a:ext cx="358775" cy="0"/>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279" name="Text Box 231"/>
          <p:cNvSpPr txBox="1">
            <a:spLocks noChangeArrowheads="1"/>
          </p:cNvSpPr>
          <p:nvPr/>
        </p:nvSpPr>
        <p:spPr bwMode="auto">
          <a:xfrm>
            <a:off x="7043738" y="3660775"/>
            <a:ext cx="45243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dirty="0"/>
              <a:t>3</a:t>
            </a:r>
          </a:p>
        </p:txBody>
      </p:sp>
      <p:sp>
        <p:nvSpPr>
          <p:cNvPr id="2280" name="Line 232"/>
          <p:cNvSpPr>
            <a:spLocks noChangeShapeType="1"/>
          </p:cNvSpPr>
          <p:nvPr/>
        </p:nvSpPr>
        <p:spPr bwMode="auto">
          <a:xfrm flipH="1">
            <a:off x="6756400" y="3805238"/>
            <a:ext cx="358775" cy="0"/>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281" name="Text Box 233"/>
          <p:cNvSpPr txBox="1">
            <a:spLocks noChangeArrowheads="1"/>
          </p:cNvSpPr>
          <p:nvPr/>
        </p:nvSpPr>
        <p:spPr bwMode="auto">
          <a:xfrm>
            <a:off x="3011488" y="4165600"/>
            <a:ext cx="45243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dirty="0"/>
              <a:t>1</a:t>
            </a:r>
          </a:p>
        </p:txBody>
      </p:sp>
      <p:sp>
        <p:nvSpPr>
          <p:cNvPr id="2282" name="Line 234"/>
          <p:cNvSpPr>
            <a:spLocks noChangeShapeType="1"/>
          </p:cNvSpPr>
          <p:nvPr/>
        </p:nvSpPr>
        <p:spPr bwMode="auto">
          <a:xfrm flipV="1">
            <a:off x="3011488" y="3949700"/>
            <a:ext cx="0" cy="360363"/>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283" name="Text Box 235"/>
          <p:cNvSpPr txBox="1">
            <a:spLocks noChangeArrowheads="1"/>
          </p:cNvSpPr>
          <p:nvPr/>
        </p:nvSpPr>
        <p:spPr bwMode="auto">
          <a:xfrm>
            <a:off x="3732213" y="4165600"/>
            <a:ext cx="45243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dirty="0"/>
              <a:t>4</a:t>
            </a:r>
          </a:p>
        </p:txBody>
      </p:sp>
      <p:sp>
        <p:nvSpPr>
          <p:cNvPr id="2284" name="Line 236"/>
          <p:cNvSpPr>
            <a:spLocks noChangeShapeType="1"/>
          </p:cNvSpPr>
          <p:nvPr/>
        </p:nvSpPr>
        <p:spPr bwMode="auto">
          <a:xfrm flipH="1" flipV="1">
            <a:off x="3443288" y="3949700"/>
            <a:ext cx="287337" cy="360363"/>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285" name="Text Box 237"/>
          <p:cNvSpPr txBox="1">
            <a:spLocks noChangeArrowheads="1"/>
          </p:cNvSpPr>
          <p:nvPr/>
        </p:nvSpPr>
        <p:spPr bwMode="auto">
          <a:xfrm>
            <a:off x="4379913" y="4165600"/>
            <a:ext cx="45243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dirty="0"/>
              <a:t>3</a:t>
            </a:r>
          </a:p>
        </p:txBody>
      </p:sp>
      <p:sp>
        <p:nvSpPr>
          <p:cNvPr id="2288" name="Line 240"/>
          <p:cNvSpPr>
            <a:spLocks noChangeShapeType="1"/>
          </p:cNvSpPr>
          <p:nvPr/>
        </p:nvSpPr>
        <p:spPr bwMode="auto">
          <a:xfrm flipH="1">
            <a:off x="4019550" y="4310063"/>
            <a:ext cx="358775" cy="0"/>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289" name="Text Box 241"/>
          <p:cNvSpPr txBox="1">
            <a:spLocks noChangeArrowheads="1"/>
          </p:cNvSpPr>
          <p:nvPr/>
        </p:nvSpPr>
        <p:spPr bwMode="auto">
          <a:xfrm>
            <a:off x="5027613" y="4165600"/>
            <a:ext cx="45243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dirty="0"/>
              <a:t>2</a:t>
            </a:r>
          </a:p>
        </p:txBody>
      </p:sp>
      <p:sp>
        <p:nvSpPr>
          <p:cNvPr id="2290" name="Line 242"/>
          <p:cNvSpPr>
            <a:spLocks noChangeShapeType="1"/>
          </p:cNvSpPr>
          <p:nvPr/>
        </p:nvSpPr>
        <p:spPr bwMode="auto">
          <a:xfrm flipH="1" flipV="1">
            <a:off x="4716101" y="4314343"/>
            <a:ext cx="335683" cy="0"/>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292" name="Text Box 244"/>
          <p:cNvSpPr txBox="1">
            <a:spLocks noChangeArrowheads="1"/>
          </p:cNvSpPr>
          <p:nvPr/>
        </p:nvSpPr>
        <p:spPr bwMode="auto">
          <a:xfrm>
            <a:off x="5748338" y="4165600"/>
            <a:ext cx="45243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dirty="0"/>
              <a:t>4</a:t>
            </a:r>
          </a:p>
        </p:txBody>
      </p:sp>
      <p:sp>
        <p:nvSpPr>
          <p:cNvPr id="2294" name="Line 246"/>
          <p:cNvSpPr>
            <a:spLocks noChangeShapeType="1"/>
          </p:cNvSpPr>
          <p:nvPr/>
        </p:nvSpPr>
        <p:spPr bwMode="auto">
          <a:xfrm flipV="1">
            <a:off x="5748338" y="3949700"/>
            <a:ext cx="0" cy="360363"/>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302" name="Text Box 254"/>
          <p:cNvSpPr txBox="1">
            <a:spLocks noChangeArrowheads="1"/>
          </p:cNvSpPr>
          <p:nvPr/>
        </p:nvSpPr>
        <p:spPr bwMode="auto">
          <a:xfrm>
            <a:off x="6396038" y="4165600"/>
            <a:ext cx="45243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dirty="0"/>
              <a:t>4</a:t>
            </a:r>
          </a:p>
        </p:txBody>
      </p:sp>
      <p:sp>
        <p:nvSpPr>
          <p:cNvPr id="2303" name="Line 255"/>
          <p:cNvSpPr>
            <a:spLocks noChangeShapeType="1"/>
          </p:cNvSpPr>
          <p:nvPr/>
        </p:nvSpPr>
        <p:spPr bwMode="auto">
          <a:xfrm flipH="1" flipV="1">
            <a:off x="6180138" y="4021138"/>
            <a:ext cx="287337" cy="360362"/>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10" name="Line 257"/>
          <p:cNvSpPr>
            <a:spLocks noChangeShapeType="1"/>
          </p:cNvSpPr>
          <p:nvPr/>
        </p:nvSpPr>
        <p:spPr bwMode="auto">
          <a:xfrm>
            <a:off x="3443288" y="781050"/>
            <a:ext cx="288925" cy="0"/>
          </a:xfrm>
          <a:prstGeom prst="line">
            <a:avLst/>
          </a:prstGeom>
          <a:noFill/>
          <a:ln w="9525">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fr-CA"/>
          </a:p>
        </p:txBody>
      </p:sp>
      <p:sp>
        <p:nvSpPr>
          <p:cNvPr id="11" name="Line 258"/>
          <p:cNvSpPr>
            <a:spLocks noChangeShapeType="1"/>
          </p:cNvSpPr>
          <p:nvPr/>
        </p:nvSpPr>
        <p:spPr bwMode="auto">
          <a:xfrm>
            <a:off x="4019550" y="781050"/>
            <a:ext cx="288925" cy="0"/>
          </a:xfrm>
          <a:prstGeom prst="line">
            <a:avLst/>
          </a:prstGeom>
          <a:noFill/>
          <a:ln w="9525">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fr-CA"/>
          </a:p>
        </p:txBody>
      </p:sp>
      <p:sp>
        <p:nvSpPr>
          <p:cNvPr id="12" name="Line 259"/>
          <p:cNvSpPr>
            <a:spLocks noChangeShapeType="1"/>
          </p:cNvSpPr>
          <p:nvPr/>
        </p:nvSpPr>
        <p:spPr bwMode="auto">
          <a:xfrm>
            <a:off x="4811713" y="781050"/>
            <a:ext cx="288925" cy="0"/>
          </a:xfrm>
          <a:prstGeom prst="line">
            <a:avLst/>
          </a:prstGeom>
          <a:noFill/>
          <a:ln w="9525">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fr-CA"/>
          </a:p>
        </p:txBody>
      </p:sp>
      <p:sp>
        <p:nvSpPr>
          <p:cNvPr id="13" name="Line 260"/>
          <p:cNvSpPr>
            <a:spLocks noChangeShapeType="1"/>
          </p:cNvSpPr>
          <p:nvPr/>
        </p:nvSpPr>
        <p:spPr bwMode="auto">
          <a:xfrm>
            <a:off x="5387975" y="781050"/>
            <a:ext cx="288925" cy="0"/>
          </a:xfrm>
          <a:prstGeom prst="line">
            <a:avLst/>
          </a:prstGeom>
          <a:noFill/>
          <a:ln w="9525">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fr-CA"/>
          </a:p>
        </p:txBody>
      </p:sp>
      <p:sp>
        <p:nvSpPr>
          <p:cNvPr id="14" name="Line 261"/>
          <p:cNvSpPr>
            <a:spLocks noChangeShapeType="1"/>
          </p:cNvSpPr>
          <p:nvPr/>
        </p:nvSpPr>
        <p:spPr bwMode="auto">
          <a:xfrm>
            <a:off x="6108700" y="781050"/>
            <a:ext cx="288925" cy="0"/>
          </a:xfrm>
          <a:prstGeom prst="line">
            <a:avLst/>
          </a:prstGeom>
          <a:noFill/>
          <a:ln w="9525">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fr-CA"/>
          </a:p>
        </p:txBody>
      </p:sp>
      <p:sp>
        <p:nvSpPr>
          <p:cNvPr id="15" name="Line 262"/>
          <p:cNvSpPr>
            <a:spLocks noChangeShapeType="1"/>
          </p:cNvSpPr>
          <p:nvPr/>
        </p:nvSpPr>
        <p:spPr bwMode="auto">
          <a:xfrm>
            <a:off x="6827838" y="781050"/>
            <a:ext cx="288925" cy="0"/>
          </a:xfrm>
          <a:prstGeom prst="line">
            <a:avLst/>
          </a:prstGeom>
          <a:noFill/>
          <a:ln w="9525">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fr-CA"/>
          </a:p>
        </p:txBody>
      </p:sp>
      <p:sp>
        <p:nvSpPr>
          <p:cNvPr id="2311" name="Text Box 263"/>
          <p:cNvSpPr txBox="1">
            <a:spLocks noChangeArrowheads="1"/>
          </p:cNvSpPr>
          <p:nvPr/>
        </p:nvSpPr>
        <p:spPr bwMode="auto">
          <a:xfrm>
            <a:off x="7043738" y="4165600"/>
            <a:ext cx="45243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dirty="0"/>
              <a:t>3</a:t>
            </a:r>
          </a:p>
        </p:txBody>
      </p:sp>
      <p:sp>
        <p:nvSpPr>
          <p:cNvPr id="2312" name="Line 264"/>
          <p:cNvSpPr>
            <a:spLocks noChangeShapeType="1"/>
          </p:cNvSpPr>
          <p:nvPr/>
        </p:nvSpPr>
        <p:spPr bwMode="auto">
          <a:xfrm flipH="1" flipV="1">
            <a:off x="6827838" y="3949700"/>
            <a:ext cx="287337" cy="360363"/>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313" name="Text Box 265"/>
          <p:cNvSpPr txBox="1">
            <a:spLocks noChangeArrowheads="1"/>
          </p:cNvSpPr>
          <p:nvPr/>
        </p:nvSpPr>
        <p:spPr bwMode="auto">
          <a:xfrm>
            <a:off x="3011488" y="4668838"/>
            <a:ext cx="4333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spcBef>
                <a:spcPct val="50000"/>
              </a:spcBef>
            </a:pPr>
            <a:r>
              <a:rPr lang="fr-FR" altLang="fr-FR" dirty="0"/>
              <a:t>2</a:t>
            </a:r>
          </a:p>
        </p:txBody>
      </p:sp>
      <p:sp>
        <p:nvSpPr>
          <p:cNvPr id="2314" name="Line 266"/>
          <p:cNvSpPr>
            <a:spLocks noChangeShapeType="1"/>
          </p:cNvSpPr>
          <p:nvPr/>
        </p:nvSpPr>
        <p:spPr bwMode="auto">
          <a:xfrm flipH="1" flipV="1">
            <a:off x="2724150" y="4452938"/>
            <a:ext cx="287338" cy="360362"/>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316" name="Text Box 268"/>
          <p:cNvSpPr txBox="1">
            <a:spLocks noChangeArrowheads="1"/>
          </p:cNvSpPr>
          <p:nvPr/>
        </p:nvSpPr>
        <p:spPr bwMode="auto">
          <a:xfrm>
            <a:off x="3732213" y="4668838"/>
            <a:ext cx="45243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dirty="0"/>
              <a:t>3</a:t>
            </a:r>
          </a:p>
        </p:txBody>
      </p:sp>
      <p:sp>
        <p:nvSpPr>
          <p:cNvPr id="2317" name="Line 269"/>
          <p:cNvSpPr>
            <a:spLocks noChangeShapeType="1"/>
          </p:cNvSpPr>
          <p:nvPr/>
        </p:nvSpPr>
        <p:spPr bwMode="auto">
          <a:xfrm flipV="1">
            <a:off x="3732213" y="4525963"/>
            <a:ext cx="0" cy="360362"/>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318" name="Text Box 270"/>
          <p:cNvSpPr txBox="1">
            <a:spLocks noChangeArrowheads="1"/>
          </p:cNvSpPr>
          <p:nvPr/>
        </p:nvSpPr>
        <p:spPr bwMode="auto">
          <a:xfrm>
            <a:off x="4379913" y="4668838"/>
            <a:ext cx="45243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dirty="0"/>
              <a:t>3</a:t>
            </a:r>
          </a:p>
        </p:txBody>
      </p:sp>
      <p:sp>
        <p:nvSpPr>
          <p:cNvPr id="2319" name="Line 271"/>
          <p:cNvSpPr>
            <a:spLocks noChangeShapeType="1"/>
          </p:cNvSpPr>
          <p:nvPr/>
        </p:nvSpPr>
        <p:spPr bwMode="auto">
          <a:xfrm flipH="1" flipV="1">
            <a:off x="4090988" y="4452938"/>
            <a:ext cx="287337" cy="360362"/>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320" name="Text Box 272"/>
          <p:cNvSpPr txBox="1">
            <a:spLocks noChangeArrowheads="1"/>
          </p:cNvSpPr>
          <p:nvPr/>
        </p:nvSpPr>
        <p:spPr bwMode="auto">
          <a:xfrm>
            <a:off x="5027613" y="4668838"/>
            <a:ext cx="4333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spcBef>
                <a:spcPct val="50000"/>
              </a:spcBef>
            </a:pPr>
            <a:r>
              <a:rPr lang="fr-FR" altLang="fr-FR" dirty="0"/>
              <a:t>2</a:t>
            </a:r>
          </a:p>
        </p:txBody>
      </p:sp>
      <p:sp>
        <p:nvSpPr>
          <p:cNvPr id="2322" name="Line 274"/>
          <p:cNvSpPr>
            <a:spLocks noChangeShapeType="1"/>
          </p:cNvSpPr>
          <p:nvPr/>
        </p:nvSpPr>
        <p:spPr bwMode="auto">
          <a:xfrm flipH="1" flipV="1">
            <a:off x="4740275" y="4452938"/>
            <a:ext cx="287338" cy="360362"/>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323" name="Line 275"/>
          <p:cNvSpPr>
            <a:spLocks noChangeShapeType="1"/>
          </p:cNvSpPr>
          <p:nvPr/>
        </p:nvSpPr>
        <p:spPr bwMode="auto">
          <a:xfrm flipH="1">
            <a:off x="4667250" y="4813300"/>
            <a:ext cx="358775" cy="0"/>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324" name="Text Box 276"/>
          <p:cNvSpPr txBox="1">
            <a:spLocks noChangeArrowheads="1"/>
          </p:cNvSpPr>
          <p:nvPr/>
        </p:nvSpPr>
        <p:spPr bwMode="auto">
          <a:xfrm>
            <a:off x="5748338" y="4668838"/>
            <a:ext cx="45243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dirty="0"/>
              <a:t>4</a:t>
            </a:r>
          </a:p>
        </p:txBody>
      </p:sp>
      <p:sp>
        <p:nvSpPr>
          <p:cNvPr id="2326" name="Line 278"/>
          <p:cNvSpPr>
            <a:spLocks noChangeShapeType="1"/>
          </p:cNvSpPr>
          <p:nvPr/>
        </p:nvSpPr>
        <p:spPr bwMode="auto">
          <a:xfrm flipH="1" flipV="1">
            <a:off x="5459413" y="4452938"/>
            <a:ext cx="287337" cy="360362"/>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327" name="Text Box 279"/>
          <p:cNvSpPr txBox="1">
            <a:spLocks noChangeArrowheads="1"/>
          </p:cNvSpPr>
          <p:nvPr/>
        </p:nvSpPr>
        <p:spPr bwMode="auto">
          <a:xfrm>
            <a:off x="6396038" y="4668838"/>
            <a:ext cx="45243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dirty="0"/>
              <a:t>3</a:t>
            </a:r>
          </a:p>
        </p:txBody>
      </p:sp>
      <p:sp>
        <p:nvSpPr>
          <p:cNvPr id="2328" name="Line 280"/>
          <p:cNvSpPr>
            <a:spLocks noChangeShapeType="1"/>
          </p:cNvSpPr>
          <p:nvPr/>
        </p:nvSpPr>
        <p:spPr bwMode="auto">
          <a:xfrm flipH="1" flipV="1">
            <a:off x="6120605" y="4474400"/>
            <a:ext cx="287338" cy="360362"/>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329" name="Text Box 281"/>
          <p:cNvSpPr txBox="1">
            <a:spLocks noChangeArrowheads="1"/>
          </p:cNvSpPr>
          <p:nvPr/>
        </p:nvSpPr>
        <p:spPr bwMode="auto">
          <a:xfrm>
            <a:off x="7043738" y="4668838"/>
            <a:ext cx="45243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dirty="0"/>
              <a:t>3</a:t>
            </a:r>
          </a:p>
        </p:txBody>
      </p:sp>
      <p:sp>
        <p:nvSpPr>
          <p:cNvPr id="2330" name="Line 282"/>
          <p:cNvSpPr>
            <a:spLocks noChangeShapeType="1"/>
          </p:cNvSpPr>
          <p:nvPr/>
        </p:nvSpPr>
        <p:spPr bwMode="auto">
          <a:xfrm flipH="1" flipV="1">
            <a:off x="6756400" y="4452938"/>
            <a:ext cx="287338" cy="360362"/>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88" name="Line 225"/>
          <p:cNvSpPr>
            <a:spLocks noChangeShapeType="1"/>
          </p:cNvSpPr>
          <p:nvPr/>
        </p:nvSpPr>
        <p:spPr bwMode="auto">
          <a:xfrm flipH="1" flipV="1">
            <a:off x="5435600" y="2997200"/>
            <a:ext cx="287338" cy="360363"/>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89" name="Line 224"/>
          <p:cNvSpPr>
            <a:spLocks noChangeShapeType="1"/>
          </p:cNvSpPr>
          <p:nvPr/>
        </p:nvSpPr>
        <p:spPr bwMode="auto">
          <a:xfrm flipV="1">
            <a:off x="5724525" y="2997200"/>
            <a:ext cx="0" cy="360363"/>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290" name="Line 264"/>
          <p:cNvSpPr>
            <a:spLocks noChangeShapeType="1"/>
          </p:cNvSpPr>
          <p:nvPr/>
        </p:nvSpPr>
        <p:spPr bwMode="auto">
          <a:xfrm flipH="1" flipV="1">
            <a:off x="6804025" y="3429000"/>
            <a:ext cx="287338" cy="360363"/>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188" name="Line 158"/>
          <p:cNvSpPr>
            <a:spLocks noChangeShapeType="1"/>
          </p:cNvSpPr>
          <p:nvPr/>
        </p:nvSpPr>
        <p:spPr bwMode="auto">
          <a:xfrm flipV="1">
            <a:off x="7118753" y="1917588"/>
            <a:ext cx="0" cy="360363"/>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189" name="Line 184"/>
          <p:cNvSpPr>
            <a:spLocks noChangeShapeType="1"/>
          </p:cNvSpPr>
          <p:nvPr/>
        </p:nvSpPr>
        <p:spPr bwMode="auto">
          <a:xfrm flipH="1" flipV="1">
            <a:off x="6826250" y="1916252"/>
            <a:ext cx="287337" cy="360362"/>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191" name="Line 194"/>
          <p:cNvSpPr>
            <a:spLocks noChangeShapeType="1"/>
          </p:cNvSpPr>
          <p:nvPr/>
        </p:nvSpPr>
        <p:spPr bwMode="auto">
          <a:xfrm flipH="1">
            <a:off x="6720681" y="2797175"/>
            <a:ext cx="358775" cy="0"/>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194" name="Line 232"/>
          <p:cNvSpPr>
            <a:spLocks noChangeShapeType="1"/>
          </p:cNvSpPr>
          <p:nvPr/>
        </p:nvSpPr>
        <p:spPr bwMode="auto">
          <a:xfrm flipH="1">
            <a:off x="6756400" y="4314343"/>
            <a:ext cx="358775" cy="0"/>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195" name="Line 275"/>
          <p:cNvSpPr>
            <a:spLocks noChangeShapeType="1"/>
          </p:cNvSpPr>
          <p:nvPr/>
        </p:nvSpPr>
        <p:spPr bwMode="auto">
          <a:xfrm flipH="1">
            <a:off x="6052072" y="4834762"/>
            <a:ext cx="358775" cy="0"/>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196" name="Line 217"/>
          <p:cNvSpPr>
            <a:spLocks noChangeShapeType="1"/>
          </p:cNvSpPr>
          <p:nvPr/>
        </p:nvSpPr>
        <p:spPr bwMode="auto">
          <a:xfrm flipV="1">
            <a:off x="6407943" y="4452938"/>
            <a:ext cx="0" cy="360363"/>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fr-CA"/>
          </a:p>
        </p:txBody>
      </p:sp>
      <p:sp>
        <p:nvSpPr>
          <p:cNvPr id="162" name="Text Box 145"/>
          <p:cNvSpPr txBox="1">
            <a:spLocks noChangeArrowheads="1"/>
          </p:cNvSpPr>
          <p:nvPr/>
        </p:nvSpPr>
        <p:spPr bwMode="auto">
          <a:xfrm>
            <a:off x="5675313" y="565150"/>
            <a:ext cx="4318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spcBef>
                <a:spcPct val="50000"/>
              </a:spcBef>
            </a:pPr>
            <a:r>
              <a:rPr lang="fr-FR" altLang="fr-FR" dirty="0">
                <a:solidFill>
                  <a:srgbClr val="CC0000"/>
                </a:solidFill>
              </a:rPr>
              <a:t>G</a:t>
            </a:r>
          </a:p>
        </p:txBody>
      </p:sp>
      <p:sp>
        <p:nvSpPr>
          <p:cNvPr id="163" name="Text Box 145"/>
          <p:cNvSpPr txBox="1">
            <a:spLocks noChangeArrowheads="1"/>
          </p:cNvSpPr>
          <p:nvPr/>
        </p:nvSpPr>
        <p:spPr bwMode="auto">
          <a:xfrm>
            <a:off x="1547664" y="3660774"/>
            <a:ext cx="4318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spcBef>
                <a:spcPct val="50000"/>
              </a:spcBef>
            </a:pPr>
            <a:r>
              <a:rPr lang="fr-FR" altLang="fr-FR" dirty="0">
                <a:solidFill>
                  <a:srgbClr val="CC0000"/>
                </a:solidFill>
              </a:rPr>
              <a:t>G</a:t>
            </a:r>
          </a:p>
        </p:txBody>
      </p:sp>
      <p:sp>
        <p:nvSpPr>
          <p:cNvPr id="164" name="Text Box 145"/>
          <p:cNvSpPr txBox="1">
            <a:spLocks noChangeArrowheads="1"/>
          </p:cNvSpPr>
          <p:nvPr/>
        </p:nvSpPr>
        <p:spPr bwMode="auto">
          <a:xfrm>
            <a:off x="6515894" y="5511592"/>
            <a:ext cx="4318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spcBef>
                <a:spcPct val="50000"/>
              </a:spcBef>
            </a:pPr>
            <a:r>
              <a:rPr lang="fr-FR" altLang="fr-FR" dirty="0">
                <a:solidFill>
                  <a:srgbClr val="CC0000"/>
                </a:solidFill>
              </a:rPr>
              <a:t>G</a:t>
            </a:r>
          </a:p>
        </p:txBody>
      </p:sp>
      <p:sp>
        <p:nvSpPr>
          <p:cNvPr id="165" name="Text Box 145"/>
          <p:cNvSpPr txBox="1">
            <a:spLocks noChangeArrowheads="1"/>
          </p:cNvSpPr>
          <p:nvPr/>
        </p:nvSpPr>
        <p:spPr bwMode="auto">
          <a:xfrm>
            <a:off x="6503987" y="6093296"/>
            <a:ext cx="4318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spcBef>
                <a:spcPct val="50000"/>
              </a:spcBef>
            </a:pPr>
            <a:r>
              <a:rPr lang="fr-FR" altLang="fr-FR" dirty="0">
                <a:solidFill>
                  <a:srgbClr val="CC0000"/>
                </a:solidFill>
              </a:rPr>
              <a:t>G</a:t>
            </a:r>
          </a:p>
        </p:txBody>
      </p:sp>
      <p:sp>
        <p:nvSpPr>
          <p:cNvPr id="166" name="Text Box 144"/>
          <p:cNvSpPr txBox="1">
            <a:spLocks noChangeArrowheads="1"/>
          </p:cNvSpPr>
          <p:nvPr/>
        </p:nvSpPr>
        <p:spPr bwMode="auto">
          <a:xfrm>
            <a:off x="5027613" y="565150"/>
            <a:ext cx="42068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dirty="0">
                <a:solidFill>
                  <a:srgbClr val="CC0000"/>
                </a:solidFill>
              </a:rPr>
              <a:t>A</a:t>
            </a:r>
          </a:p>
        </p:txBody>
      </p:sp>
      <p:sp>
        <p:nvSpPr>
          <p:cNvPr id="167" name="Text Box 144"/>
          <p:cNvSpPr txBox="1">
            <a:spLocks noChangeArrowheads="1"/>
          </p:cNvSpPr>
          <p:nvPr/>
        </p:nvSpPr>
        <p:spPr bwMode="auto">
          <a:xfrm>
            <a:off x="1547395" y="3159591"/>
            <a:ext cx="42068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dirty="0">
                <a:solidFill>
                  <a:srgbClr val="CC0000"/>
                </a:solidFill>
              </a:rPr>
              <a:t>A</a:t>
            </a:r>
          </a:p>
        </p:txBody>
      </p:sp>
      <p:sp>
        <p:nvSpPr>
          <p:cNvPr id="168" name="Text Box 144"/>
          <p:cNvSpPr txBox="1">
            <a:spLocks noChangeArrowheads="1"/>
          </p:cNvSpPr>
          <p:nvPr/>
        </p:nvSpPr>
        <p:spPr bwMode="auto">
          <a:xfrm>
            <a:off x="5746750" y="5521157"/>
            <a:ext cx="42068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dirty="0">
                <a:solidFill>
                  <a:srgbClr val="CC0000"/>
                </a:solidFill>
              </a:rPr>
              <a:t>A</a:t>
            </a:r>
          </a:p>
        </p:txBody>
      </p:sp>
      <p:sp>
        <p:nvSpPr>
          <p:cNvPr id="169" name="Text Box 144"/>
          <p:cNvSpPr txBox="1">
            <a:spLocks noChangeArrowheads="1"/>
          </p:cNvSpPr>
          <p:nvPr/>
        </p:nvSpPr>
        <p:spPr bwMode="auto">
          <a:xfrm>
            <a:off x="5746750" y="6093296"/>
            <a:ext cx="42068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dirty="0">
                <a:solidFill>
                  <a:srgbClr val="CC0000"/>
                </a:solidFill>
              </a:rPr>
              <a:t>A</a:t>
            </a:r>
          </a:p>
        </p:txBody>
      </p:sp>
      <p:sp>
        <p:nvSpPr>
          <p:cNvPr id="170" name="Text Box 143"/>
          <p:cNvSpPr txBox="1">
            <a:spLocks noChangeArrowheads="1"/>
          </p:cNvSpPr>
          <p:nvPr/>
        </p:nvSpPr>
        <p:spPr bwMode="auto">
          <a:xfrm>
            <a:off x="4379913" y="565150"/>
            <a:ext cx="4413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dirty="0">
                <a:solidFill>
                  <a:srgbClr val="CC0000"/>
                </a:solidFill>
              </a:rPr>
              <a:t>C</a:t>
            </a:r>
          </a:p>
        </p:txBody>
      </p:sp>
      <p:sp>
        <p:nvSpPr>
          <p:cNvPr id="171" name="Text Box 143"/>
          <p:cNvSpPr txBox="1">
            <a:spLocks noChangeArrowheads="1"/>
          </p:cNvSpPr>
          <p:nvPr/>
        </p:nvSpPr>
        <p:spPr bwMode="auto">
          <a:xfrm>
            <a:off x="4987905" y="5560769"/>
            <a:ext cx="4413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dirty="0">
                <a:solidFill>
                  <a:srgbClr val="CC0000"/>
                </a:solidFill>
              </a:rPr>
              <a:t>C</a:t>
            </a:r>
          </a:p>
        </p:txBody>
      </p:sp>
      <p:sp>
        <p:nvSpPr>
          <p:cNvPr id="172" name="Text Box 143"/>
          <p:cNvSpPr txBox="1">
            <a:spLocks noChangeArrowheads="1"/>
          </p:cNvSpPr>
          <p:nvPr/>
        </p:nvSpPr>
        <p:spPr bwMode="auto">
          <a:xfrm>
            <a:off x="5013888" y="6093295"/>
            <a:ext cx="42511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dirty="0">
                <a:solidFill>
                  <a:srgbClr val="CC0000"/>
                </a:solidFill>
              </a:rPr>
              <a:t>--</a:t>
            </a:r>
          </a:p>
        </p:txBody>
      </p:sp>
      <p:sp>
        <p:nvSpPr>
          <p:cNvPr id="173" name="Text Box 141"/>
          <p:cNvSpPr txBox="1">
            <a:spLocks noChangeArrowheads="1"/>
          </p:cNvSpPr>
          <p:nvPr/>
        </p:nvSpPr>
        <p:spPr bwMode="auto">
          <a:xfrm>
            <a:off x="3659188" y="565150"/>
            <a:ext cx="40163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dirty="0">
                <a:solidFill>
                  <a:srgbClr val="CC0000"/>
                </a:solidFill>
              </a:rPr>
              <a:t>T</a:t>
            </a:r>
          </a:p>
        </p:txBody>
      </p:sp>
      <p:sp>
        <p:nvSpPr>
          <p:cNvPr id="181" name="Text Box 141"/>
          <p:cNvSpPr txBox="1">
            <a:spLocks noChangeArrowheads="1"/>
          </p:cNvSpPr>
          <p:nvPr/>
        </p:nvSpPr>
        <p:spPr bwMode="auto">
          <a:xfrm>
            <a:off x="1577716" y="2626558"/>
            <a:ext cx="40163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dirty="0">
                <a:solidFill>
                  <a:srgbClr val="CC0000"/>
                </a:solidFill>
              </a:rPr>
              <a:t>T</a:t>
            </a:r>
          </a:p>
        </p:txBody>
      </p:sp>
      <p:sp>
        <p:nvSpPr>
          <p:cNvPr id="197" name="Text Box 141"/>
          <p:cNvSpPr txBox="1">
            <a:spLocks noChangeArrowheads="1"/>
          </p:cNvSpPr>
          <p:nvPr/>
        </p:nvSpPr>
        <p:spPr bwMode="auto">
          <a:xfrm>
            <a:off x="4163308" y="5519148"/>
            <a:ext cx="40163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dirty="0">
                <a:solidFill>
                  <a:srgbClr val="CC0000"/>
                </a:solidFill>
              </a:rPr>
              <a:t>T</a:t>
            </a:r>
          </a:p>
        </p:txBody>
      </p:sp>
      <p:sp>
        <p:nvSpPr>
          <p:cNvPr id="198" name="Text Box 141"/>
          <p:cNvSpPr txBox="1">
            <a:spLocks noChangeArrowheads="1"/>
          </p:cNvSpPr>
          <p:nvPr/>
        </p:nvSpPr>
        <p:spPr bwMode="auto">
          <a:xfrm>
            <a:off x="4150234" y="6040270"/>
            <a:ext cx="40163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r>
              <a:rPr lang="fr-FR" altLang="fr-FR" dirty="0">
                <a:solidFill>
                  <a:srgbClr val="CC0000"/>
                </a:solidFill>
              </a:rPr>
              <a:t>T</a:t>
            </a:r>
          </a:p>
        </p:txBody>
      </p:sp>
    </p:spTree>
    <p:extLst>
      <p:ext uri="{BB962C8B-B14F-4D97-AF65-F5344CB8AC3E}">
        <p14:creationId xmlns:p14="http://schemas.microsoft.com/office/powerpoint/2010/main" val="13355511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66"/>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8"/>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70"/>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71"/>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7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73"/>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81"/>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97"/>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9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2" grpId="0"/>
      <p:bldP spid="163" grpId="0"/>
      <p:bldP spid="164" grpId="0"/>
      <p:bldP spid="165" grpId="0"/>
      <p:bldP spid="166" grpId="0"/>
      <p:bldP spid="167" grpId="0"/>
      <p:bldP spid="168" grpId="0"/>
      <p:bldP spid="169" grpId="0"/>
      <p:bldP spid="170" grpId="0"/>
      <p:bldP spid="171" grpId="0"/>
      <p:bldP spid="172" grpId="0"/>
      <p:bldP spid="173" grpId="0"/>
      <p:bldP spid="181" grpId="0"/>
      <p:bldP spid="197" grpId="0"/>
      <p:bldP spid="198"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fr-FR" dirty="0" err="1"/>
              <a:t>Alignement</a:t>
            </a:r>
            <a:r>
              <a:rPr lang="en-US" altLang="fr-FR" dirty="0"/>
              <a:t> local: </a:t>
            </a:r>
            <a:r>
              <a:rPr lang="en-US" altLang="fr-FR" dirty="0" err="1"/>
              <a:t>Récurrences</a:t>
            </a:r>
            <a:endParaRPr lang="en-US" altLang="fr-FR" dirty="0"/>
          </a:p>
        </p:txBody>
      </p:sp>
      <p:sp>
        <p:nvSpPr>
          <p:cNvPr id="35843" name="Rectangle 3"/>
          <p:cNvSpPr>
            <a:spLocks noChangeArrowheads="1"/>
          </p:cNvSpPr>
          <p:nvPr/>
        </p:nvSpPr>
        <p:spPr bwMode="auto">
          <a:xfrm>
            <a:off x="457200" y="1600200"/>
            <a:ext cx="8348509"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eaLnBrk="0" hangingPunct="0">
              <a:spcBef>
                <a:spcPct val="20000"/>
              </a:spcBef>
              <a:buClr>
                <a:schemeClr val="accent1"/>
              </a:buClr>
              <a:buChar char="•"/>
              <a:defRPr sz="3000">
                <a:solidFill>
                  <a:schemeClr val="tx1"/>
                </a:solidFill>
                <a:latin typeface="Arial" charset="0"/>
                <a:cs typeface="Arial" charset="0"/>
              </a:defRPr>
            </a:lvl1pPr>
            <a:lvl2pPr marL="669925" indent="-325438" eaLnBrk="0" hangingPunct="0">
              <a:spcBef>
                <a:spcPct val="20000"/>
              </a:spcBef>
              <a:buClr>
                <a:schemeClr val="accent2"/>
              </a:buClr>
              <a:buChar char="•"/>
              <a:defRPr sz="2600">
                <a:solidFill>
                  <a:schemeClr val="tx1"/>
                </a:solidFill>
                <a:latin typeface="Arial" charset="0"/>
                <a:cs typeface="Arial" charset="0"/>
              </a:defRPr>
            </a:lvl2pPr>
            <a:lvl3pPr marL="1022350" indent="-350838" eaLnBrk="0" hangingPunct="0">
              <a:spcBef>
                <a:spcPct val="20000"/>
              </a:spcBef>
              <a:buClr>
                <a:schemeClr val="accent1"/>
              </a:buClr>
              <a:buChar char="•"/>
              <a:defRPr sz="2200">
                <a:solidFill>
                  <a:schemeClr val="tx1"/>
                </a:solidFill>
                <a:latin typeface="Arial" charset="0"/>
                <a:cs typeface="Arial" charset="0"/>
              </a:defRPr>
            </a:lvl3pPr>
            <a:lvl4pPr marL="1339850" indent="-315913" eaLnBrk="0" hangingPunct="0">
              <a:spcBef>
                <a:spcPct val="20000"/>
              </a:spcBef>
              <a:buClr>
                <a:schemeClr val="accent2"/>
              </a:buClr>
              <a:buChar char="•"/>
              <a:defRPr sz="2000">
                <a:solidFill>
                  <a:schemeClr val="tx1"/>
                </a:solidFill>
                <a:latin typeface="Arial" charset="0"/>
                <a:cs typeface="Arial" charset="0"/>
              </a:defRPr>
            </a:lvl4pPr>
            <a:lvl5pPr marL="1681163" indent="-339725" eaLnBrk="0" hangingPunct="0">
              <a:spcBef>
                <a:spcPct val="20000"/>
              </a:spcBef>
              <a:buClr>
                <a:schemeClr val="accent1"/>
              </a:buClr>
              <a:buChar char="•"/>
              <a:defRPr sz="2000">
                <a:solidFill>
                  <a:schemeClr val="tx1"/>
                </a:solidFill>
                <a:latin typeface="Arial" charset="0"/>
                <a:cs typeface="Arial" charset="0"/>
              </a:defRPr>
            </a:lvl5pPr>
            <a:lvl6pPr marL="2138363" indent="-339725" eaLnBrk="0" fontAlgn="base" hangingPunct="0">
              <a:spcBef>
                <a:spcPct val="20000"/>
              </a:spcBef>
              <a:spcAft>
                <a:spcPct val="0"/>
              </a:spcAft>
              <a:buClr>
                <a:schemeClr val="accent1"/>
              </a:buClr>
              <a:buChar char="•"/>
              <a:defRPr sz="2000">
                <a:solidFill>
                  <a:schemeClr val="tx1"/>
                </a:solidFill>
                <a:latin typeface="Arial" charset="0"/>
                <a:cs typeface="Arial" charset="0"/>
              </a:defRPr>
            </a:lvl6pPr>
            <a:lvl7pPr marL="2595563" indent="-339725" eaLnBrk="0" fontAlgn="base" hangingPunct="0">
              <a:spcBef>
                <a:spcPct val="20000"/>
              </a:spcBef>
              <a:spcAft>
                <a:spcPct val="0"/>
              </a:spcAft>
              <a:buClr>
                <a:schemeClr val="accent1"/>
              </a:buClr>
              <a:buChar char="•"/>
              <a:defRPr sz="2000">
                <a:solidFill>
                  <a:schemeClr val="tx1"/>
                </a:solidFill>
                <a:latin typeface="Arial" charset="0"/>
                <a:cs typeface="Arial" charset="0"/>
              </a:defRPr>
            </a:lvl7pPr>
            <a:lvl8pPr marL="3052763" indent="-339725" eaLnBrk="0" fontAlgn="base" hangingPunct="0">
              <a:spcBef>
                <a:spcPct val="20000"/>
              </a:spcBef>
              <a:spcAft>
                <a:spcPct val="0"/>
              </a:spcAft>
              <a:buClr>
                <a:schemeClr val="accent1"/>
              </a:buClr>
              <a:buChar char="•"/>
              <a:defRPr sz="2000">
                <a:solidFill>
                  <a:schemeClr val="tx1"/>
                </a:solidFill>
                <a:latin typeface="Arial" charset="0"/>
                <a:cs typeface="Arial" charset="0"/>
              </a:defRPr>
            </a:lvl8pPr>
            <a:lvl9pPr marL="3509963" indent="-339725" eaLnBrk="0" fontAlgn="base" hangingPunct="0">
              <a:spcBef>
                <a:spcPct val="20000"/>
              </a:spcBef>
              <a:spcAft>
                <a:spcPct val="0"/>
              </a:spcAft>
              <a:buClr>
                <a:schemeClr val="accent1"/>
              </a:buClr>
              <a:buChar char="•"/>
              <a:defRPr sz="2000">
                <a:solidFill>
                  <a:schemeClr val="tx1"/>
                </a:solidFill>
                <a:latin typeface="Arial" charset="0"/>
                <a:cs typeface="Arial" charset="0"/>
              </a:defRPr>
            </a:lvl9pPr>
          </a:lstStyle>
          <a:p>
            <a:pPr eaLnBrk="1" hangingPunct="1"/>
            <a:r>
              <a:rPr lang="fr-FR" altLang="fr-FR" dirty="0"/>
              <a:t>Récurrences:</a:t>
            </a:r>
          </a:p>
          <a:p>
            <a:pPr eaLnBrk="1" hangingPunct="1"/>
            <a:endParaRPr lang="fr-FR" altLang="fr-FR" dirty="0"/>
          </a:p>
          <a:p>
            <a:pPr eaLnBrk="1" hangingPunct="1"/>
            <a:endParaRPr lang="fr-FR" altLang="fr-FR" dirty="0"/>
          </a:p>
          <a:p>
            <a:pPr eaLnBrk="1" hangingPunct="1"/>
            <a:endParaRPr lang="fr-FR" altLang="fr-FR" dirty="0"/>
          </a:p>
          <a:p>
            <a:pPr eaLnBrk="1" hangingPunct="1"/>
            <a:endParaRPr lang="fr-FR" altLang="fr-FR" dirty="0"/>
          </a:p>
          <a:p>
            <a:pPr eaLnBrk="1" hangingPunct="1"/>
            <a:r>
              <a:rPr lang="fr-FR" altLang="fr-FR" sz="2400" dirty="0"/>
              <a:t>Remplir la table de programmation dynamique</a:t>
            </a:r>
          </a:p>
          <a:p>
            <a:pPr eaLnBrk="1" hangingPunct="1"/>
            <a:r>
              <a:rPr lang="fr-FR" altLang="fr-FR" sz="2400" dirty="0">
                <a:solidFill>
                  <a:srgbClr val="C00000"/>
                </a:solidFill>
              </a:rPr>
              <a:t>Rechercher une case (</a:t>
            </a:r>
            <a:r>
              <a:rPr lang="fr-FR" altLang="fr-FR" sz="2400" dirty="0" err="1">
                <a:solidFill>
                  <a:srgbClr val="C00000"/>
                </a:solidFill>
              </a:rPr>
              <a:t>i,j</a:t>
            </a:r>
            <a:r>
              <a:rPr lang="fr-FR" altLang="fr-FR" sz="2400" dirty="0">
                <a:solidFill>
                  <a:srgbClr val="C00000"/>
                </a:solidFill>
              </a:rPr>
              <a:t>) contenant une valeur maximale.</a:t>
            </a:r>
          </a:p>
          <a:p>
            <a:pPr eaLnBrk="1" hangingPunct="1"/>
            <a:r>
              <a:rPr lang="fr-FR" altLang="fr-FR" sz="2400" dirty="0">
                <a:solidFill>
                  <a:srgbClr val="C00000"/>
                </a:solidFill>
              </a:rPr>
              <a:t>Démarrer à (</a:t>
            </a:r>
            <a:r>
              <a:rPr lang="fr-FR" altLang="fr-FR" sz="2400" dirty="0" err="1">
                <a:solidFill>
                  <a:srgbClr val="C00000"/>
                </a:solidFill>
              </a:rPr>
              <a:t>i,j</a:t>
            </a:r>
            <a:r>
              <a:rPr lang="fr-FR" altLang="fr-FR" sz="2400" dirty="0">
                <a:solidFill>
                  <a:srgbClr val="C00000"/>
                </a:solidFill>
              </a:rPr>
              <a:t>) et remonter les pointeurs jusqu’à tomber sur un 0.</a:t>
            </a:r>
          </a:p>
          <a:p>
            <a:pPr marL="0" indent="0" eaLnBrk="1" hangingPunct="1">
              <a:buNone/>
            </a:pPr>
            <a:endParaRPr lang="en-US" altLang="fr-FR" dirty="0"/>
          </a:p>
        </p:txBody>
      </p:sp>
      <p:grpSp>
        <p:nvGrpSpPr>
          <p:cNvPr id="3" name="Groupe 2"/>
          <p:cNvGrpSpPr/>
          <p:nvPr/>
        </p:nvGrpSpPr>
        <p:grpSpPr>
          <a:xfrm>
            <a:off x="755576" y="2224356"/>
            <a:ext cx="6177880" cy="2151187"/>
            <a:chOff x="914400" y="1797192"/>
            <a:chExt cx="6177880" cy="2151187"/>
          </a:xfrm>
        </p:grpSpPr>
        <p:sp>
          <p:nvSpPr>
            <p:cNvPr id="35844" name="Rectangle 4"/>
            <p:cNvSpPr>
              <a:spLocks noChangeArrowheads="1"/>
            </p:cNvSpPr>
            <p:nvPr/>
          </p:nvSpPr>
          <p:spPr bwMode="auto">
            <a:xfrm>
              <a:off x="914400" y="2272625"/>
              <a:ext cx="6177880" cy="16435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lnSpc>
                  <a:spcPct val="90000"/>
                </a:lnSpc>
                <a:spcBef>
                  <a:spcPct val="20000"/>
                </a:spcBef>
                <a:buClr>
                  <a:schemeClr val="accent1"/>
                </a:buClr>
              </a:pPr>
              <a:r>
                <a:rPr lang="en-US" altLang="fr-FR" sz="2400" dirty="0">
                  <a:latin typeface="Sylfaen" pitchFamily="18" charset="0"/>
                </a:rPr>
                <a:t>                        0     </a:t>
              </a:r>
            </a:p>
            <a:p>
              <a:pPr eaLnBrk="1" hangingPunct="1">
                <a:lnSpc>
                  <a:spcPct val="90000"/>
                </a:lnSpc>
                <a:spcBef>
                  <a:spcPct val="20000"/>
                </a:spcBef>
                <a:buClr>
                  <a:schemeClr val="accent1"/>
                </a:buClr>
              </a:pPr>
              <a:r>
                <a:rPr lang="en-US" altLang="fr-FR" sz="2400" i="1" dirty="0">
                  <a:latin typeface="Sylfaen" pitchFamily="18" charset="0"/>
                </a:rPr>
                <a:t>V(</a:t>
              </a:r>
              <a:r>
                <a:rPr lang="en-US" altLang="fr-FR" sz="2400" i="1" dirty="0" err="1">
                  <a:latin typeface="Sylfaen" pitchFamily="18" charset="0"/>
                </a:rPr>
                <a:t>i,j</a:t>
              </a:r>
              <a:r>
                <a:rPr lang="en-US" altLang="fr-FR" sz="2400" i="1" dirty="0">
                  <a:latin typeface="Sylfaen" pitchFamily="18" charset="0"/>
                </a:rPr>
                <a:t>)  = max    V(i-1,j-1) + </a:t>
              </a:r>
              <a:r>
                <a:rPr lang="el-GR" altLang="fr-FR" sz="2400" i="1" dirty="0">
                  <a:latin typeface="Sylfaen" pitchFamily="18" charset="0"/>
                </a:rPr>
                <a:t>δ</a:t>
              </a:r>
              <a:r>
                <a:rPr lang="en-US" altLang="fr-FR" sz="2400" i="1" baseline="-25000" dirty="0">
                  <a:latin typeface="Sylfaen" pitchFamily="18" charset="0"/>
                </a:rPr>
                <a:t> </a:t>
              </a:r>
              <a:r>
                <a:rPr lang="en-US" altLang="fr-FR" sz="2400" i="1" dirty="0">
                  <a:latin typeface="Sylfaen" pitchFamily="18" charset="0"/>
                </a:rPr>
                <a:t>(v</a:t>
              </a:r>
              <a:r>
                <a:rPr lang="en-US" altLang="fr-FR" sz="2400" i="1" baseline="-25000" dirty="0">
                  <a:latin typeface="Sylfaen" pitchFamily="18" charset="0"/>
                </a:rPr>
                <a:t>i </a:t>
              </a:r>
              <a:r>
                <a:rPr lang="en-US" altLang="fr-FR" sz="2400" i="1" dirty="0">
                  <a:latin typeface="Sylfaen" pitchFamily="18" charset="0"/>
                </a:rPr>
                <a:t>, </a:t>
              </a:r>
              <a:r>
                <a:rPr lang="en-US" altLang="fr-FR" sz="2400" i="1" dirty="0" err="1">
                  <a:latin typeface="Sylfaen" pitchFamily="18" charset="0"/>
                </a:rPr>
                <a:t>w</a:t>
              </a:r>
              <a:r>
                <a:rPr lang="en-US" altLang="fr-FR" sz="2400" i="1" baseline="-25000" dirty="0" err="1">
                  <a:latin typeface="Sylfaen" pitchFamily="18" charset="0"/>
                </a:rPr>
                <a:t>j</a:t>
              </a:r>
              <a:r>
                <a:rPr lang="en-US" altLang="fr-FR" sz="2400" i="1" dirty="0">
                  <a:latin typeface="Sylfaen" pitchFamily="18" charset="0"/>
                </a:rPr>
                <a:t>)</a:t>
              </a:r>
            </a:p>
            <a:p>
              <a:pPr eaLnBrk="1" hangingPunct="1">
                <a:lnSpc>
                  <a:spcPct val="90000"/>
                </a:lnSpc>
                <a:spcBef>
                  <a:spcPct val="20000"/>
                </a:spcBef>
                <a:buClr>
                  <a:schemeClr val="accent1"/>
                </a:buClr>
              </a:pPr>
              <a:r>
                <a:rPr lang="en-US" altLang="fr-FR" sz="2400" i="1" dirty="0">
                  <a:latin typeface="Sylfaen" pitchFamily="18" charset="0"/>
                </a:rPr>
                <a:t>                         V(i-1,j) + </a:t>
              </a:r>
              <a:r>
                <a:rPr lang="el-GR" altLang="fr-FR" sz="2400" i="1" dirty="0">
                  <a:latin typeface="Sylfaen" pitchFamily="18" charset="0"/>
                </a:rPr>
                <a:t>δ</a:t>
              </a:r>
              <a:r>
                <a:rPr lang="en-US" altLang="fr-FR" sz="2400" i="1" baseline="-25000" dirty="0">
                  <a:latin typeface="Sylfaen" pitchFamily="18" charset="0"/>
                </a:rPr>
                <a:t> </a:t>
              </a:r>
              <a:r>
                <a:rPr lang="en-US" altLang="fr-FR" sz="2400" i="1" dirty="0">
                  <a:latin typeface="Sylfaen" pitchFamily="18" charset="0"/>
                </a:rPr>
                <a:t>(v</a:t>
              </a:r>
              <a:r>
                <a:rPr lang="en-US" altLang="fr-FR" sz="2400" i="1" baseline="-25000" dirty="0">
                  <a:latin typeface="Sylfaen" pitchFamily="18" charset="0"/>
                </a:rPr>
                <a:t>i </a:t>
              </a:r>
              <a:r>
                <a:rPr lang="en-US" altLang="fr-FR" sz="2400" i="1" dirty="0">
                  <a:latin typeface="Sylfaen" pitchFamily="18" charset="0"/>
                </a:rPr>
                <a:t>, -)</a:t>
              </a:r>
            </a:p>
            <a:p>
              <a:pPr eaLnBrk="1" hangingPunct="1">
                <a:lnSpc>
                  <a:spcPct val="90000"/>
                </a:lnSpc>
                <a:spcBef>
                  <a:spcPct val="20000"/>
                </a:spcBef>
                <a:buClr>
                  <a:schemeClr val="accent1"/>
                </a:buClr>
              </a:pPr>
              <a:r>
                <a:rPr lang="en-US" altLang="fr-FR" sz="2400" dirty="0">
                  <a:latin typeface="Sylfaen" pitchFamily="18" charset="0"/>
                </a:rPr>
                <a:t>                        </a:t>
              </a:r>
              <a:r>
                <a:rPr lang="en-US" altLang="fr-FR" sz="2400" i="1" dirty="0">
                  <a:latin typeface="Sylfaen" pitchFamily="18" charset="0"/>
                </a:rPr>
                <a:t>  V(i,j-1) + </a:t>
              </a:r>
              <a:r>
                <a:rPr lang="el-GR" altLang="fr-FR" sz="2400" i="1" dirty="0">
                  <a:latin typeface="Sylfaen" pitchFamily="18" charset="0"/>
                </a:rPr>
                <a:t>δ</a:t>
              </a:r>
              <a:r>
                <a:rPr lang="en-US" altLang="fr-FR" sz="2400" i="1" baseline="-25000" dirty="0">
                  <a:latin typeface="Sylfaen" pitchFamily="18" charset="0"/>
                </a:rPr>
                <a:t> </a:t>
              </a:r>
              <a:r>
                <a:rPr lang="en-US" altLang="fr-FR" sz="2400" i="1" dirty="0">
                  <a:latin typeface="Sylfaen" pitchFamily="18" charset="0"/>
                </a:rPr>
                <a:t>(-, </a:t>
              </a:r>
              <a:r>
                <a:rPr lang="en-US" altLang="fr-FR" sz="2400" i="1" dirty="0" err="1">
                  <a:latin typeface="Sylfaen" pitchFamily="18" charset="0"/>
                </a:rPr>
                <a:t>w</a:t>
              </a:r>
              <a:r>
                <a:rPr lang="en-US" altLang="fr-FR" sz="2400" i="1" baseline="-25000" dirty="0" err="1">
                  <a:latin typeface="Sylfaen" pitchFamily="18" charset="0"/>
                </a:rPr>
                <a:t>j</a:t>
              </a:r>
              <a:r>
                <a:rPr lang="en-US" altLang="fr-FR" sz="2400" i="1" dirty="0">
                  <a:latin typeface="Sylfaen" pitchFamily="18" charset="0"/>
                </a:rPr>
                <a:t>)</a:t>
              </a:r>
            </a:p>
          </p:txBody>
        </p:sp>
        <p:sp>
          <p:nvSpPr>
            <p:cNvPr id="35845" name="WordArt 5"/>
            <p:cNvSpPr>
              <a:spLocks noChangeArrowheads="1" noChangeShapeType="1" noTextEdit="1"/>
            </p:cNvSpPr>
            <p:nvPr/>
          </p:nvSpPr>
          <p:spPr bwMode="auto">
            <a:xfrm rot="10766606" flipH="1">
              <a:off x="2668152" y="2349767"/>
              <a:ext cx="152400" cy="1598612"/>
            </a:xfrm>
            <a:prstGeom prst="rect">
              <a:avLst/>
            </a:prstGeom>
          </p:spPr>
          <p:txBody>
            <a:bodyPr wrap="none" fromWordArt="1">
              <a:prstTxWarp prst="textPlain">
                <a:avLst>
                  <a:gd name="adj" fmla="val 50000"/>
                </a:avLst>
              </a:prstTxWarp>
            </a:bodyPr>
            <a:lstStyle/>
            <a:p>
              <a:pPr algn="ctr"/>
              <a:r>
                <a:rPr lang="fr-CA" sz="3600" kern="10" dirty="0">
                  <a:ln w="9525">
                    <a:solidFill>
                      <a:srgbClr val="000000"/>
                    </a:solidFill>
                    <a:round/>
                    <a:headEnd/>
                    <a:tailEnd/>
                  </a:ln>
                  <a:solidFill>
                    <a:srgbClr val="000000"/>
                  </a:solidFill>
                  <a:latin typeface="Perpetua"/>
                </a:rPr>
                <a:t>{</a:t>
              </a:r>
            </a:p>
          </p:txBody>
        </p:sp>
        <p:sp>
          <p:nvSpPr>
            <p:cNvPr id="2" name="ZoneTexte 1"/>
            <p:cNvSpPr txBox="1"/>
            <p:nvPr/>
          </p:nvSpPr>
          <p:spPr>
            <a:xfrm>
              <a:off x="953214" y="1797192"/>
              <a:ext cx="2427268" cy="461665"/>
            </a:xfrm>
            <a:prstGeom prst="rect">
              <a:avLst/>
            </a:prstGeom>
            <a:noFill/>
          </p:spPr>
          <p:txBody>
            <a:bodyPr wrap="none" rtlCol="0">
              <a:spAutoFit/>
            </a:bodyPr>
            <a:lstStyle/>
            <a:p>
              <a:r>
                <a:rPr lang="en-CA" sz="2400" i="1" dirty="0">
                  <a:latin typeface="Sylfaen" panose="010A0502050306030303" pitchFamily="18" charset="0"/>
                </a:rPr>
                <a:t>V(i,0) = V(0,j) = 0</a:t>
              </a:r>
              <a:endParaRPr lang="fr-CA" sz="2400" i="1" dirty="0">
                <a:latin typeface="Sylfaen" panose="010A0502050306030303" pitchFamily="18" charset="0"/>
              </a:endParaRPr>
            </a:p>
          </p:txBody>
        </p:sp>
      </p:grpSp>
    </p:spTree>
    <p:extLst>
      <p:ext uri="{BB962C8B-B14F-4D97-AF65-F5344CB8AC3E}">
        <p14:creationId xmlns:p14="http://schemas.microsoft.com/office/powerpoint/2010/main" val="376551266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457200" y="188640"/>
            <a:ext cx="8229600" cy="1143000"/>
          </a:xfrm>
        </p:spPr>
        <p:txBody>
          <a:bodyPr>
            <a:normAutofit/>
          </a:bodyPr>
          <a:lstStyle/>
          <a:p>
            <a:pPr eaLnBrk="1" hangingPunct="1"/>
            <a:r>
              <a:rPr lang="en-US" altLang="fr-FR" sz="4000" dirty="0" err="1"/>
              <a:t>Alignement</a:t>
            </a:r>
            <a:r>
              <a:rPr lang="en-US" altLang="fr-FR" sz="4000" dirty="0"/>
              <a:t> global/ local - </a:t>
            </a:r>
            <a:r>
              <a:rPr lang="en-US" altLang="fr-FR" sz="4000" b="1" dirty="0" err="1">
                <a:solidFill>
                  <a:srgbClr val="FF0000"/>
                </a:solidFill>
              </a:rPr>
              <a:t>Recherche</a:t>
            </a:r>
            <a:endParaRPr lang="en-US" altLang="fr-FR" sz="4000" b="1" dirty="0">
              <a:solidFill>
                <a:srgbClr val="FF0000"/>
              </a:solidFill>
            </a:endParaRPr>
          </a:p>
        </p:txBody>
      </p:sp>
      <p:sp>
        <p:nvSpPr>
          <p:cNvPr id="22531" name="Rectangle 4"/>
          <p:cNvSpPr>
            <a:spLocks noChangeArrowheads="1"/>
          </p:cNvSpPr>
          <p:nvPr/>
        </p:nvSpPr>
        <p:spPr bwMode="auto">
          <a:xfrm>
            <a:off x="304800" y="1159261"/>
            <a:ext cx="8382000" cy="51411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eaLnBrk="0" hangingPunct="0">
              <a:spcBef>
                <a:spcPct val="20000"/>
              </a:spcBef>
              <a:buClr>
                <a:schemeClr val="accent1"/>
              </a:buClr>
              <a:buChar char="•"/>
              <a:defRPr sz="3000">
                <a:solidFill>
                  <a:schemeClr val="tx1"/>
                </a:solidFill>
                <a:latin typeface="Arial" charset="0"/>
                <a:cs typeface="Arial" charset="0"/>
              </a:defRPr>
            </a:lvl1pPr>
            <a:lvl2pPr marL="669925" indent="-325438" eaLnBrk="0" hangingPunct="0">
              <a:spcBef>
                <a:spcPct val="20000"/>
              </a:spcBef>
              <a:buClr>
                <a:schemeClr val="accent2"/>
              </a:buClr>
              <a:buChar char="•"/>
              <a:defRPr sz="2600">
                <a:solidFill>
                  <a:schemeClr val="tx1"/>
                </a:solidFill>
                <a:latin typeface="Arial" charset="0"/>
                <a:cs typeface="Arial" charset="0"/>
              </a:defRPr>
            </a:lvl2pPr>
            <a:lvl3pPr marL="1022350" indent="-350838" eaLnBrk="0" hangingPunct="0">
              <a:spcBef>
                <a:spcPct val="20000"/>
              </a:spcBef>
              <a:buClr>
                <a:schemeClr val="accent1"/>
              </a:buClr>
              <a:buChar char="•"/>
              <a:defRPr sz="2200">
                <a:solidFill>
                  <a:schemeClr val="tx1"/>
                </a:solidFill>
                <a:latin typeface="Arial" charset="0"/>
                <a:cs typeface="Arial" charset="0"/>
              </a:defRPr>
            </a:lvl3pPr>
            <a:lvl4pPr marL="1339850" indent="-315913" eaLnBrk="0" hangingPunct="0">
              <a:spcBef>
                <a:spcPct val="20000"/>
              </a:spcBef>
              <a:buClr>
                <a:schemeClr val="accent2"/>
              </a:buClr>
              <a:buChar char="•"/>
              <a:defRPr sz="2000">
                <a:solidFill>
                  <a:schemeClr val="tx1"/>
                </a:solidFill>
                <a:latin typeface="Arial" charset="0"/>
                <a:cs typeface="Arial" charset="0"/>
              </a:defRPr>
            </a:lvl4pPr>
            <a:lvl5pPr marL="1681163" indent="-339725" eaLnBrk="0" hangingPunct="0">
              <a:spcBef>
                <a:spcPct val="20000"/>
              </a:spcBef>
              <a:buClr>
                <a:schemeClr val="accent1"/>
              </a:buClr>
              <a:buChar char="•"/>
              <a:defRPr sz="2000">
                <a:solidFill>
                  <a:schemeClr val="tx1"/>
                </a:solidFill>
                <a:latin typeface="Arial" charset="0"/>
                <a:cs typeface="Arial" charset="0"/>
              </a:defRPr>
            </a:lvl5pPr>
            <a:lvl6pPr marL="2138363" indent="-339725" eaLnBrk="0" fontAlgn="base" hangingPunct="0">
              <a:spcBef>
                <a:spcPct val="20000"/>
              </a:spcBef>
              <a:spcAft>
                <a:spcPct val="0"/>
              </a:spcAft>
              <a:buClr>
                <a:schemeClr val="accent1"/>
              </a:buClr>
              <a:buChar char="•"/>
              <a:defRPr sz="2000">
                <a:solidFill>
                  <a:schemeClr val="tx1"/>
                </a:solidFill>
                <a:latin typeface="Arial" charset="0"/>
                <a:cs typeface="Arial" charset="0"/>
              </a:defRPr>
            </a:lvl6pPr>
            <a:lvl7pPr marL="2595563" indent="-339725" eaLnBrk="0" fontAlgn="base" hangingPunct="0">
              <a:spcBef>
                <a:spcPct val="20000"/>
              </a:spcBef>
              <a:spcAft>
                <a:spcPct val="0"/>
              </a:spcAft>
              <a:buClr>
                <a:schemeClr val="accent1"/>
              </a:buClr>
              <a:buChar char="•"/>
              <a:defRPr sz="2000">
                <a:solidFill>
                  <a:schemeClr val="tx1"/>
                </a:solidFill>
                <a:latin typeface="Arial" charset="0"/>
                <a:cs typeface="Arial" charset="0"/>
              </a:defRPr>
            </a:lvl7pPr>
            <a:lvl8pPr marL="3052763" indent="-339725" eaLnBrk="0" fontAlgn="base" hangingPunct="0">
              <a:spcBef>
                <a:spcPct val="20000"/>
              </a:spcBef>
              <a:spcAft>
                <a:spcPct val="0"/>
              </a:spcAft>
              <a:buClr>
                <a:schemeClr val="accent1"/>
              </a:buClr>
              <a:buChar char="•"/>
              <a:defRPr sz="2000">
                <a:solidFill>
                  <a:schemeClr val="tx1"/>
                </a:solidFill>
                <a:latin typeface="Arial" charset="0"/>
                <a:cs typeface="Arial" charset="0"/>
              </a:defRPr>
            </a:lvl8pPr>
            <a:lvl9pPr marL="3509963" indent="-339725" eaLnBrk="0" fontAlgn="base" hangingPunct="0">
              <a:spcBef>
                <a:spcPct val="20000"/>
              </a:spcBef>
              <a:spcAft>
                <a:spcPct val="0"/>
              </a:spcAft>
              <a:buClr>
                <a:schemeClr val="accent1"/>
              </a:buClr>
              <a:buChar char="•"/>
              <a:defRPr sz="2000">
                <a:solidFill>
                  <a:schemeClr val="tx1"/>
                </a:solidFill>
                <a:latin typeface="Arial" charset="0"/>
                <a:cs typeface="Arial" charset="0"/>
              </a:defRPr>
            </a:lvl9pPr>
          </a:lstStyle>
          <a:p>
            <a:pPr marL="514350" indent="-514350" eaLnBrk="1" hangingPunct="1">
              <a:buFont typeface="+mj-lt"/>
              <a:buAutoNum type="arabicPeriod"/>
            </a:pPr>
            <a:r>
              <a:rPr lang="en-US" altLang="fr-FR" sz="2800" dirty="0"/>
              <a:t>Alignment Global</a:t>
            </a:r>
          </a:p>
          <a:p>
            <a:pPr marL="0" indent="0" eaLnBrk="1" hangingPunct="1">
              <a:buNone/>
            </a:pPr>
            <a:endParaRPr lang="en-US" altLang="fr-FR" dirty="0"/>
          </a:p>
          <a:p>
            <a:pPr eaLnBrk="1" hangingPunct="1"/>
            <a:endParaRPr lang="en-US" altLang="fr-FR" sz="2800" dirty="0"/>
          </a:p>
          <a:p>
            <a:pPr marL="514350" indent="-514350" eaLnBrk="1" hangingPunct="1">
              <a:buFont typeface="+mj-lt"/>
              <a:buAutoNum type="arabicPeriod" startAt="2"/>
            </a:pPr>
            <a:r>
              <a:rPr lang="en-US" altLang="fr-FR" sz="2800" dirty="0" err="1"/>
              <a:t>Alignement</a:t>
            </a:r>
            <a:r>
              <a:rPr lang="en-US" altLang="fr-FR" sz="2800" dirty="0"/>
              <a:t> local— </a:t>
            </a:r>
            <a:r>
              <a:rPr lang="en-US" altLang="fr-FR" sz="2800" dirty="0" err="1"/>
              <a:t>trouver</a:t>
            </a:r>
            <a:r>
              <a:rPr lang="en-US" altLang="fr-FR" sz="2800" dirty="0"/>
              <a:t> des </a:t>
            </a:r>
            <a:r>
              <a:rPr lang="en-US" altLang="fr-FR" sz="2800" dirty="0" err="1"/>
              <a:t>régions</a:t>
            </a:r>
            <a:r>
              <a:rPr lang="en-US" altLang="fr-FR" sz="2800" dirty="0"/>
              <a:t> </a:t>
            </a:r>
            <a:r>
              <a:rPr lang="en-US" altLang="fr-FR" sz="2800" dirty="0" err="1"/>
              <a:t>conservées</a:t>
            </a:r>
            <a:endParaRPr lang="en-US" altLang="fr-FR" sz="2800" dirty="0"/>
          </a:p>
          <a:p>
            <a:pPr eaLnBrk="1" hangingPunct="1"/>
            <a:endParaRPr lang="en-US" altLang="fr-FR" dirty="0"/>
          </a:p>
          <a:p>
            <a:pPr eaLnBrk="1" hangingPunct="1"/>
            <a:endParaRPr lang="en-US" altLang="fr-FR" dirty="0"/>
          </a:p>
          <a:p>
            <a:pPr marL="514350" indent="-514350" eaLnBrk="1" hangingPunct="1">
              <a:buFont typeface="+mj-lt"/>
              <a:buAutoNum type="arabicPeriod" startAt="3"/>
            </a:pPr>
            <a:r>
              <a:rPr lang="en-US" altLang="fr-FR" b="1" dirty="0" err="1">
                <a:solidFill>
                  <a:srgbClr val="FF0000"/>
                </a:solidFill>
              </a:rPr>
              <a:t>Recherche</a:t>
            </a:r>
            <a:r>
              <a:rPr lang="en-US" altLang="fr-FR" dirty="0"/>
              <a:t> – </a:t>
            </a:r>
            <a:r>
              <a:rPr lang="en-US" altLang="fr-FR" dirty="0" err="1"/>
              <a:t>trouver</a:t>
            </a:r>
            <a:r>
              <a:rPr lang="en-US" altLang="fr-FR" dirty="0"/>
              <a:t> la position d’un </a:t>
            </a:r>
            <a:r>
              <a:rPr lang="en-US" altLang="fr-FR" dirty="0" err="1"/>
              <a:t>gène</a:t>
            </a:r>
            <a:endParaRPr lang="en-US" altLang="fr-FR" dirty="0"/>
          </a:p>
        </p:txBody>
      </p:sp>
      <p:sp>
        <p:nvSpPr>
          <p:cNvPr id="22532" name="Text Box 5"/>
          <p:cNvSpPr txBox="1">
            <a:spLocks noChangeArrowheads="1"/>
          </p:cNvSpPr>
          <p:nvPr/>
        </p:nvSpPr>
        <p:spPr bwMode="auto">
          <a:xfrm>
            <a:off x="457200" y="1552574"/>
            <a:ext cx="8534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altLang="fr-FR" sz="2000" dirty="0">
                <a:latin typeface="Courier New" pitchFamily="49" charset="0"/>
              </a:rPr>
              <a:t>    --T—-CC-C-AGT—-TATGT-CAGGGGACACG—-A-GCATGCAGA-GAC</a:t>
            </a:r>
          </a:p>
        </p:txBody>
      </p:sp>
      <p:sp>
        <p:nvSpPr>
          <p:cNvPr id="22533" name="Text Box 6"/>
          <p:cNvSpPr txBox="1">
            <a:spLocks noChangeArrowheads="1"/>
          </p:cNvSpPr>
          <p:nvPr/>
        </p:nvSpPr>
        <p:spPr bwMode="auto">
          <a:xfrm>
            <a:off x="457200" y="1781174"/>
            <a:ext cx="853440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altLang="fr-FR" sz="2000" dirty="0">
                <a:latin typeface="Courier New" pitchFamily="49" charset="0"/>
              </a:rPr>
              <a:t>      |  || |  ||  |  || |||||| || |  | |  | | ||   |</a:t>
            </a:r>
          </a:p>
        </p:txBody>
      </p:sp>
      <p:sp>
        <p:nvSpPr>
          <p:cNvPr id="22534" name="Text Box 7"/>
          <p:cNvSpPr txBox="1">
            <a:spLocks noChangeArrowheads="1"/>
          </p:cNvSpPr>
          <p:nvPr/>
        </p:nvSpPr>
        <p:spPr bwMode="auto">
          <a:xfrm>
            <a:off x="457200" y="2009774"/>
            <a:ext cx="8534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altLang="fr-FR" sz="2000" dirty="0">
                <a:latin typeface="Courier New" pitchFamily="49" charset="0"/>
              </a:rPr>
              <a:t>    AATTGCCGCC-GTCGT--GTTCAGGGGTCA-GTTATG—-T-CTGAT--C</a:t>
            </a:r>
          </a:p>
        </p:txBody>
      </p:sp>
      <p:sp>
        <p:nvSpPr>
          <p:cNvPr id="13" name="Text Box 5"/>
          <p:cNvSpPr txBox="1">
            <a:spLocks noChangeArrowheads="1"/>
          </p:cNvSpPr>
          <p:nvPr/>
        </p:nvSpPr>
        <p:spPr bwMode="auto">
          <a:xfrm>
            <a:off x="457200" y="3752109"/>
            <a:ext cx="8534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altLang="fr-FR" sz="2000" dirty="0">
                <a:latin typeface="Courier New" pitchFamily="49" charset="0"/>
              </a:rPr>
              <a:t>    --T—-CC-C-AGT—-TATGT-CAGGGGACACG—-A-GCATGCAGA-GAC</a:t>
            </a:r>
          </a:p>
        </p:txBody>
      </p:sp>
      <p:sp>
        <p:nvSpPr>
          <p:cNvPr id="14" name="Text Box 6"/>
          <p:cNvSpPr txBox="1">
            <a:spLocks noChangeArrowheads="1"/>
          </p:cNvSpPr>
          <p:nvPr/>
        </p:nvSpPr>
        <p:spPr bwMode="auto">
          <a:xfrm>
            <a:off x="457200" y="3980709"/>
            <a:ext cx="853440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altLang="fr-FR" sz="2000" dirty="0">
                <a:latin typeface="Courier New" pitchFamily="49" charset="0"/>
              </a:rPr>
              <a:t>                      || |||||| || |</a:t>
            </a:r>
          </a:p>
        </p:txBody>
      </p:sp>
      <p:sp>
        <p:nvSpPr>
          <p:cNvPr id="15" name="Text Box 7"/>
          <p:cNvSpPr txBox="1">
            <a:spLocks noChangeArrowheads="1"/>
          </p:cNvSpPr>
          <p:nvPr/>
        </p:nvSpPr>
        <p:spPr bwMode="auto">
          <a:xfrm>
            <a:off x="457200" y="4209309"/>
            <a:ext cx="8534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altLang="fr-FR" sz="2000" dirty="0">
                <a:latin typeface="Courier New" pitchFamily="49" charset="0"/>
              </a:rPr>
              <a:t>    AATTGCCGCC-GTCGT--GTTCAGGGGTCA-GTTATG—-T-CTGAT--C</a:t>
            </a:r>
          </a:p>
        </p:txBody>
      </p:sp>
      <p:cxnSp>
        <p:nvCxnSpPr>
          <p:cNvPr id="3" name="Connecteur droit 2"/>
          <p:cNvCxnSpPr/>
          <p:nvPr/>
        </p:nvCxnSpPr>
        <p:spPr>
          <a:xfrm flipH="1">
            <a:off x="3851920" y="3632448"/>
            <a:ext cx="28803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Connecteur droit 4"/>
          <p:cNvCxnSpPr/>
          <p:nvPr/>
        </p:nvCxnSpPr>
        <p:spPr>
          <a:xfrm>
            <a:off x="3851920" y="3632448"/>
            <a:ext cx="0" cy="97373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Connecteur droit 19"/>
          <p:cNvCxnSpPr/>
          <p:nvPr/>
        </p:nvCxnSpPr>
        <p:spPr>
          <a:xfrm flipH="1">
            <a:off x="3851920" y="4606184"/>
            <a:ext cx="28803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Connecteur droit 20"/>
          <p:cNvCxnSpPr/>
          <p:nvPr/>
        </p:nvCxnSpPr>
        <p:spPr>
          <a:xfrm>
            <a:off x="6084168" y="3662116"/>
            <a:ext cx="0" cy="97373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Connecteur droit 21"/>
          <p:cNvCxnSpPr/>
          <p:nvPr/>
        </p:nvCxnSpPr>
        <p:spPr>
          <a:xfrm flipH="1">
            <a:off x="5796136" y="3653595"/>
            <a:ext cx="28803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Connecteur droit 22"/>
          <p:cNvCxnSpPr/>
          <p:nvPr/>
        </p:nvCxnSpPr>
        <p:spPr>
          <a:xfrm flipH="1">
            <a:off x="5796136" y="4658461"/>
            <a:ext cx="28803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4" name="Text Box 5"/>
          <p:cNvSpPr txBox="1">
            <a:spLocks noChangeArrowheads="1"/>
          </p:cNvSpPr>
          <p:nvPr/>
        </p:nvSpPr>
        <p:spPr bwMode="auto">
          <a:xfrm>
            <a:off x="457200" y="5468618"/>
            <a:ext cx="8534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altLang="fr-FR" sz="2000" dirty="0">
                <a:latin typeface="Courier New" pitchFamily="49" charset="0"/>
              </a:rPr>
              <a:t>    --T—-CC-C-AGT—-TATGT-CAGGGGACACG—-A-GCATGCAGA-GAC</a:t>
            </a:r>
          </a:p>
        </p:txBody>
      </p:sp>
      <p:sp>
        <p:nvSpPr>
          <p:cNvPr id="25" name="Text Box 6"/>
          <p:cNvSpPr txBox="1">
            <a:spLocks noChangeArrowheads="1"/>
          </p:cNvSpPr>
          <p:nvPr/>
        </p:nvSpPr>
        <p:spPr bwMode="auto">
          <a:xfrm>
            <a:off x="3779912" y="5697217"/>
            <a:ext cx="216024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altLang="fr-FR" sz="2000" dirty="0">
                <a:latin typeface="Courier New" pitchFamily="49" charset="0"/>
              </a:rPr>
              <a:t>|| |||||| ||</a:t>
            </a:r>
          </a:p>
        </p:txBody>
      </p:sp>
      <p:sp>
        <p:nvSpPr>
          <p:cNvPr id="26" name="Text Box 7"/>
          <p:cNvSpPr txBox="1">
            <a:spLocks noChangeArrowheads="1"/>
          </p:cNvSpPr>
          <p:nvPr/>
        </p:nvSpPr>
        <p:spPr bwMode="auto">
          <a:xfrm>
            <a:off x="457200" y="5925818"/>
            <a:ext cx="853440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altLang="fr-FR" sz="2000" dirty="0">
                <a:latin typeface="Courier New" pitchFamily="49" charset="0"/>
              </a:rPr>
              <a:t>                      GTTCAGGGGTCA</a:t>
            </a:r>
          </a:p>
        </p:txBody>
      </p:sp>
    </p:spTree>
    <p:extLst>
      <p:ext uri="{BB962C8B-B14F-4D97-AF65-F5344CB8AC3E}">
        <p14:creationId xmlns:p14="http://schemas.microsoft.com/office/powerpoint/2010/main" val="378460618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D64C649-407E-49E6-8E65-7DEB7A0D0CFB}"/>
              </a:ext>
            </a:extLst>
          </p:cNvPr>
          <p:cNvSpPr>
            <a:spLocks noGrp="1"/>
          </p:cNvSpPr>
          <p:nvPr>
            <p:ph type="title"/>
          </p:nvPr>
        </p:nvSpPr>
        <p:spPr/>
        <p:txBody>
          <a:bodyPr/>
          <a:lstStyle/>
          <a:p>
            <a:r>
              <a:rPr lang="fr-CA" dirty="0">
                <a:solidFill>
                  <a:srgbClr val="FF0000"/>
                </a:solidFill>
              </a:rPr>
              <a:t>3 - Recherche</a:t>
            </a:r>
          </a:p>
        </p:txBody>
      </p:sp>
      <p:sp>
        <p:nvSpPr>
          <p:cNvPr id="3" name="Espace réservé du contenu 2">
            <a:extLst>
              <a:ext uri="{FF2B5EF4-FFF2-40B4-BE49-F238E27FC236}">
                <a16:creationId xmlns:a16="http://schemas.microsoft.com/office/drawing/2014/main" id="{85F3C6B3-D6FD-4760-B7F3-6E1087E0C51A}"/>
              </a:ext>
            </a:extLst>
          </p:cNvPr>
          <p:cNvSpPr>
            <a:spLocks noGrp="1"/>
          </p:cNvSpPr>
          <p:nvPr>
            <p:ph idx="1"/>
          </p:nvPr>
        </p:nvSpPr>
        <p:spPr>
          <a:xfrm>
            <a:off x="457200" y="1498282"/>
            <a:ext cx="8229600" cy="4525963"/>
          </a:xfrm>
        </p:spPr>
        <p:txBody>
          <a:bodyPr/>
          <a:lstStyle/>
          <a:p>
            <a:r>
              <a:rPr lang="fr-CA" dirty="0">
                <a:solidFill>
                  <a:srgbClr val="FF0000"/>
                </a:solidFill>
              </a:rPr>
              <a:t>Trouver toutes les occurrences d’un mot </a:t>
            </a:r>
            <a:r>
              <a:rPr lang="fr-CA" i="1" dirty="0">
                <a:solidFill>
                  <a:srgbClr val="FF0000"/>
                </a:solidFill>
              </a:rPr>
              <a:t>P</a:t>
            </a:r>
            <a:r>
              <a:rPr lang="fr-CA" dirty="0">
                <a:solidFill>
                  <a:srgbClr val="FF0000"/>
                </a:solidFill>
              </a:rPr>
              <a:t> dans un texte </a:t>
            </a:r>
            <a:r>
              <a:rPr lang="fr-CA" i="1" dirty="0">
                <a:solidFill>
                  <a:srgbClr val="FF0000"/>
                </a:solidFill>
              </a:rPr>
              <a:t>T</a:t>
            </a:r>
            <a:r>
              <a:rPr lang="fr-CA" dirty="0">
                <a:solidFill>
                  <a:srgbClr val="FF0000"/>
                </a:solidFill>
              </a:rPr>
              <a:t> </a:t>
            </a:r>
            <a:r>
              <a:rPr lang="fr-CA" dirty="0"/>
              <a:t>d’une valeur supérieure à un certain score, ou d’un </a:t>
            </a:r>
            <a:r>
              <a:rPr lang="fr-CA" dirty="0">
                <a:solidFill>
                  <a:srgbClr val="0070C0"/>
                </a:solidFill>
              </a:rPr>
              <a:t>nombre d’erreurs inférieur ou égal à une certaine valeur </a:t>
            </a:r>
            <a:r>
              <a:rPr lang="fr-CA" i="1" dirty="0">
                <a:solidFill>
                  <a:srgbClr val="0070C0"/>
                </a:solidFill>
              </a:rPr>
              <a:t>k</a:t>
            </a:r>
            <a:r>
              <a:rPr lang="fr-CA" dirty="0"/>
              <a:t>.</a:t>
            </a:r>
          </a:p>
          <a:p>
            <a:r>
              <a:rPr lang="fr-CA" dirty="0"/>
              <a:t>Exemple: </a:t>
            </a:r>
            <a:r>
              <a:rPr lang="fr-CA" i="1" dirty="0"/>
              <a:t>T</a:t>
            </a:r>
            <a:r>
              <a:rPr lang="fr-CA" dirty="0"/>
              <a:t> = …GTCAGTTT…; </a:t>
            </a:r>
            <a:r>
              <a:rPr lang="fr-CA" i="1" dirty="0"/>
              <a:t>P</a:t>
            </a:r>
            <a:r>
              <a:rPr lang="fr-CA" dirty="0"/>
              <a:t> = GTT; k = 1.</a:t>
            </a:r>
          </a:p>
        </p:txBody>
      </p:sp>
      <p:graphicFrame>
        <p:nvGraphicFramePr>
          <p:cNvPr id="4" name="Tableau 3">
            <a:extLst>
              <a:ext uri="{FF2B5EF4-FFF2-40B4-BE49-F238E27FC236}">
                <a16:creationId xmlns:a16="http://schemas.microsoft.com/office/drawing/2014/main" id="{53E7ABE9-1EDD-46DC-BFA2-38BDE36A8FB9}"/>
              </a:ext>
            </a:extLst>
          </p:cNvPr>
          <p:cNvGraphicFramePr>
            <a:graphicFrameLocks noGrp="1"/>
          </p:cNvGraphicFramePr>
          <p:nvPr>
            <p:extLst>
              <p:ext uri="{D42A27DB-BD31-4B8C-83A1-F6EECF244321}">
                <p14:modId xmlns:p14="http://schemas.microsoft.com/office/powerpoint/2010/main" val="2682295388"/>
              </p:ext>
            </p:extLst>
          </p:nvPr>
        </p:nvGraphicFramePr>
        <p:xfrm>
          <a:off x="1691680" y="4509120"/>
          <a:ext cx="5375916" cy="1036320"/>
        </p:xfrm>
        <a:graphic>
          <a:graphicData uri="http://schemas.openxmlformats.org/drawingml/2006/table">
            <a:tbl>
              <a:tblPr firstRow="1" bandRow="1">
                <a:tableStyleId>{2D5ABB26-0587-4C30-8999-92F81FD0307C}</a:tableStyleId>
              </a:tblPr>
              <a:tblGrid>
                <a:gridCol w="597324">
                  <a:extLst>
                    <a:ext uri="{9D8B030D-6E8A-4147-A177-3AD203B41FA5}">
                      <a16:colId xmlns:a16="http://schemas.microsoft.com/office/drawing/2014/main" val="839900041"/>
                    </a:ext>
                  </a:extLst>
                </a:gridCol>
                <a:gridCol w="597324">
                  <a:extLst>
                    <a:ext uri="{9D8B030D-6E8A-4147-A177-3AD203B41FA5}">
                      <a16:colId xmlns:a16="http://schemas.microsoft.com/office/drawing/2014/main" val="1963813436"/>
                    </a:ext>
                  </a:extLst>
                </a:gridCol>
                <a:gridCol w="597324">
                  <a:extLst>
                    <a:ext uri="{9D8B030D-6E8A-4147-A177-3AD203B41FA5}">
                      <a16:colId xmlns:a16="http://schemas.microsoft.com/office/drawing/2014/main" val="2724766011"/>
                    </a:ext>
                  </a:extLst>
                </a:gridCol>
                <a:gridCol w="597324">
                  <a:extLst>
                    <a:ext uri="{9D8B030D-6E8A-4147-A177-3AD203B41FA5}">
                      <a16:colId xmlns:a16="http://schemas.microsoft.com/office/drawing/2014/main" val="1058503307"/>
                    </a:ext>
                  </a:extLst>
                </a:gridCol>
                <a:gridCol w="597324">
                  <a:extLst>
                    <a:ext uri="{9D8B030D-6E8A-4147-A177-3AD203B41FA5}">
                      <a16:colId xmlns:a16="http://schemas.microsoft.com/office/drawing/2014/main" val="2972520474"/>
                    </a:ext>
                  </a:extLst>
                </a:gridCol>
                <a:gridCol w="597324">
                  <a:extLst>
                    <a:ext uri="{9D8B030D-6E8A-4147-A177-3AD203B41FA5}">
                      <a16:colId xmlns:a16="http://schemas.microsoft.com/office/drawing/2014/main" val="4257714631"/>
                    </a:ext>
                  </a:extLst>
                </a:gridCol>
                <a:gridCol w="597324">
                  <a:extLst>
                    <a:ext uri="{9D8B030D-6E8A-4147-A177-3AD203B41FA5}">
                      <a16:colId xmlns:a16="http://schemas.microsoft.com/office/drawing/2014/main" val="183751628"/>
                    </a:ext>
                  </a:extLst>
                </a:gridCol>
                <a:gridCol w="597324">
                  <a:extLst>
                    <a:ext uri="{9D8B030D-6E8A-4147-A177-3AD203B41FA5}">
                      <a16:colId xmlns:a16="http://schemas.microsoft.com/office/drawing/2014/main" val="4255629997"/>
                    </a:ext>
                  </a:extLst>
                </a:gridCol>
                <a:gridCol w="597324">
                  <a:extLst>
                    <a:ext uri="{9D8B030D-6E8A-4147-A177-3AD203B41FA5}">
                      <a16:colId xmlns:a16="http://schemas.microsoft.com/office/drawing/2014/main" val="3258825487"/>
                    </a:ext>
                  </a:extLst>
                </a:gridCol>
              </a:tblGrid>
              <a:tr h="370840">
                <a:tc>
                  <a:txBody>
                    <a:bodyPr/>
                    <a:lstStyle/>
                    <a:p>
                      <a:endParaRPr lang="fr-CA" sz="2800" i="1" dirty="0"/>
                    </a:p>
                  </a:txBody>
                  <a:tcPr/>
                </a:tc>
                <a:tc>
                  <a:txBody>
                    <a:bodyPr/>
                    <a:lstStyle/>
                    <a:p>
                      <a:pPr algn="ctr"/>
                      <a:endParaRPr lang="fr-CA" sz="2800" dirty="0"/>
                    </a:p>
                  </a:txBody>
                  <a:tcPr/>
                </a:tc>
                <a:tc>
                  <a:txBody>
                    <a:bodyPr/>
                    <a:lstStyle/>
                    <a:p>
                      <a:pPr algn="ctr"/>
                      <a:r>
                        <a:rPr lang="fr-CA" sz="2800" dirty="0"/>
                        <a:t>*</a:t>
                      </a:r>
                    </a:p>
                  </a:txBody>
                  <a:tcPr/>
                </a:tc>
                <a:tc>
                  <a:txBody>
                    <a:bodyPr/>
                    <a:lstStyle/>
                    <a:p>
                      <a:pPr algn="ctr"/>
                      <a:r>
                        <a:rPr lang="fr-CA" sz="2800" dirty="0"/>
                        <a:t>*</a:t>
                      </a:r>
                    </a:p>
                  </a:txBody>
                  <a:tcPr/>
                </a:tc>
                <a:tc>
                  <a:txBody>
                    <a:bodyPr/>
                    <a:lstStyle/>
                    <a:p>
                      <a:pPr algn="ctr"/>
                      <a:endParaRPr lang="fr-CA" sz="2800" dirty="0"/>
                    </a:p>
                  </a:txBody>
                  <a:tcPr/>
                </a:tc>
                <a:tc>
                  <a:txBody>
                    <a:bodyPr/>
                    <a:lstStyle/>
                    <a:p>
                      <a:pPr algn="ctr"/>
                      <a:endParaRPr lang="fr-CA" sz="2800" dirty="0"/>
                    </a:p>
                  </a:txBody>
                  <a:tcPr/>
                </a:tc>
                <a:tc>
                  <a:txBody>
                    <a:bodyPr/>
                    <a:lstStyle/>
                    <a:p>
                      <a:pPr algn="ctr"/>
                      <a:r>
                        <a:rPr lang="fr-CA" sz="2800" dirty="0"/>
                        <a:t>*</a:t>
                      </a:r>
                    </a:p>
                  </a:txBody>
                  <a:tcPr/>
                </a:tc>
                <a:tc>
                  <a:txBody>
                    <a:bodyPr/>
                    <a:lstStyle/>
                    <a:p>
                      <a:pPr algn="ctr"/>
                      <a:r>
                        <a:rPr lang="fr-CA" sz="2800" dirty="0"/>
                        <a:t>*</a:t>
                      </a:r>
                    </a:p>
                  </a:txBody>
                  <a:tcPr/>
                </a:tc>
                <a:tc>
                  <a:txBody>
                    <a:bodyPr/>
                    <a:lstStyle/>
                    <a:p>
                      <a:pPr algn="ctr"/>
                      <a:r>
                        <a:rPr lang="fr-CA" sz="2800" dirty="0"/>
                        <a:t>*</a:t>
                      </a:r>
                    </a:p>
                  </a:txBody>
                  <a:tcPr/>
                </a:tc>
                <a:extLst>
                  <a:ext uri="{0D108BD9-81ED-4DB2-BD59-A6C34878D82A}">
                    <a16:rowId xmlns:a16="http://schemas.microsoft.com/office/drawing/2014/main" val="2721282261"/>
                  </a:ext>
                </a:extLst>
              </a:tr>
              <a:tr h="370840">
                <a:tc>
                  <a:txBody>
                    <a:bodyPr/>
                    <a:lstStyle/>
                    <a:p>
                      <a:r>
                        <a:rPr lang="fr-CA" sz="2800" dirty="0"/>
                        <a:t>T :</a:t>
                      </a:r>
                      <a:endParaRPr lang="fr-CA" sz="2800" b="1" i="1" dirty="0"/>
                    </a:p>
                  </a:txBody>
                  <a:tcPr/>
                </a:tc>
                <a:tc>
                  <a:txBody>
                    <a:bodyPr/>
                    <a:lstStyle/>
                    <a:p>
                      <a:pPr algn="ctr"/>
                      <a:r>
                        <a:rPr lang="fr-CA" sz="2800" dirty="0"/>
                        <a:t>G</a:t>
                      </a:r>
                    </a:p>
                  </a:txBody>
                  <a:tcPr/>
                </a:tc>
                <a:tc>
                  <a:txBody>
                    <a:bodyPr/>
                    <a:lstStyle/>
                    <a:p>
                      <a:pPr algn="ctr"/>
                      <a:r>
                        <a:rPr lang="fr-CA" sz="2800" dirty="0"/>
                        <a:t>T</a:t>
                      </a:r>
                    </a:p>
                  </a:txBody>
                  <a:tcPr/>
                </a:tc>
                <a:tc>
                  <a:txBody>
                    <a:bodyPr/>
                    <a:lstStyle/>
                    <a:p>
                      <a:pPr algn="ctr"/>
                      <a:r>
                        <a:rPr lang="fr-CA" sz="2800" dirty="0"/>
                        <a:t>C</a:t>
                      </a:r>
                    </a:p>
                  </a:txBody>
                  <a:tcPr/>
                </a:tc>
                <a:tc>
                  <a:txBody>
                    <a:bodyPr/>
                    <a:lstStyle/>
                    <a:p>
                      <a:pPr algn="ctr"/>
                      <a:r>
                        <a:rPr lang="fr-CA" sz="2800" dirty="0"/>
                        <a:t>A</a:t>
                      </a:r>
                    </a:p>
                  </a:txBody>
                  <a:tcPr/>
                </a:tc>
                <a:tc>
                  <a:txBody>
                    <a:bodyPr/>
                    <a:lstStyle/>
                    <a:p>
                      <a:pPr algn="ctr"/>
                      <a:r>
                        <a:rPr lang="fr-CA" sz="2800" dirty="0"/>
                        <a:t>G</a:t>
                      </a:r>
                    </a:p>
                  </a:txBody>
                  <a:tcPr/>
                </a:tc>
                <a:tc>
                  <a:txBody>
                    <a:bodyPr/>
                    <a:lstStyle/>
                    <a:p>
                      <a:pPr algn="ctr"/>
                      <a:r>
                        <a:rPr lang="fr-CA" sz="2800" dirty="0"/>
                        <a:t>T</a:t>
                      </a:r>
                    </a:p>
                  </a:txBody>
                  <a:tcPr/>
                </a:tc>
                <a:tc>
                  <a:txBody>
                    <a:bodyPr/>
                    <a:lstStyle/>
                    <a:p>
                      <a:pPr algn="ctr"/>
                      <a:r>
                        <a:rPr lang="fr-CA" sz="2800" dirty="0"/>
                        <a:t>T</a:t>
                      </a:r>
                    </a:p>
                  </a:txBody>
                  <a:tcPr/>
                </a:tc>
                <a:tc>
                  <a:txBody>
                    <a:bodyPr/>
                    <a:lstStyle/>
                    <a:p>
                      <a:pPr algn="ctr"/>
                      <a:r>
                        <a:rPr lang="fr-CA" sz="2800" dirty="0"/>
                        <a:t>T</a:t>
                      </a:r>
                    </a:p>
                  </a:txBody>
                  <a:tcPr/>
                </a:tc>
                <a:extLst>
                  <a:ext uri="{0D108BD9-81ED-4DB2-BD59-A6C34878D82A}">
                    <a16:rowId xmlns:a16="http://schemas.microsoft.com/office/drawing/2014/main" val="3077940787"/>
                  </a:ext>
                </a:extLst>
              </a:tr>
            </a:tbl>
          </a:graphicData>
        </a:graphic>
      </p:graphicFrame>
    </p:spTree>
    <p:extLst>
      <p:ext uri="{BB962C8B-B14F-4D97-AF65-F5344CB8AC3E}">
        <p14:creationId xmlns:p14="http://schemas.microsoft.com/office/powerpoint/2010/main" val="3201602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964A0AB-74B2-455C-B5CB-BBDE4B7F2D84}"/>
              </a:ext>
            </a:extLst>
          </p:cNvPr>
          <p:cNvSpPr>
            <a:spLocks noGrp="1"/>
          </p:cNvSpPr>
          <p:nvPr>
            <p:ph type="title"/>
          </p:nvPr>
        </p:nvSpPr>
        <p:spPr/>
        <p:txBody>
          <a:bodyPr/>
          <a:lstStyle/>
          <a:p>
            <a:r>
              <a:rPr lang="fr-CA" dirty="0"/>
              <a:t>Recherche</a:t>
            </a:r>
          </a:p>
        </p:txBody>
      </p:sp>
      <p:sp>
        <p:nvSpPr>
          <p:cNvPr id="3" name="Espace réservé du contenu 2">
            <a:extLst>
              <a:ext uri="{FF2B5EF4-FFF2-40B4-BE49-F238E27FC236}">
                <a16:creationId xmlns:a16="http://schemas.microsoft.com/office/drawing/2014/main" id="{98A38C61-64D8-4153-8C8A-74586925E089}"/>
              </a:ext>
            </a:extLst>
          </p:cNvPr>
          <p:cNvSpPr>
            <a:spLocks noGrp="1"/>
          </p:cNvSpPr>
          <p:nvPr>
            <p:ph idx="1"/>
          </p:nvPr>
        </p:nvSpPr>
        <p:spPr>
          <a:xfrm>
            <a:off x="405073" y="1343199"/>
            <a:ext cx="8507288" cy="1296143"/>
          </a:xfrm>
        </p:spPr>
        <p:txBody>
          <a:bodyPr>
            <a:normAutofit/>
          </a:bodyPr>
          <a:lstStyle/>
          <a:p>
            <a:r>
              <a:rPr lang="fr-CA" i="1" dirty="0"/>
              <a:t>Distance d’édition; T</a:t>
            </a:r>
            <a:r>
              <a:rPr lang="fr-CA" dirty="0"/>
              <a:t> = GTCAGTTT; </a:t>
            </a:r>
            <a:r>
              <a:rPr lang="fr-CA" i="1" dirty="0"/>
              <a:t>P</a:t>
            </a:r>
            <a:r>
              <a:rPr lang="fr-CA" dirty="0"/>
              <a:t> = GTT; k = 1.</a:t>
            </a:r>
          </a:p>
        </p:txBody>
      </p:sp>
      <p:graphicFrame>
        <p:nvGraphicFramePr>
          <p:cNvPr id="5" name="Group 286">
            <a:extLst>
              <a:ext uri="{FF2B5EF4-FFF2-40B4-BE49-F238E27FC236}">
                <a16:creationId xmlns:a16="http://schemas.microsoft.com/office/drawing/2014/main" id="{BEF74CF2-9ED3-40B8-8F65-D5F063C5DEA2}"/>
              </a:ext>
            </a:extLst>
          </p:cNvPr>
          <p:cNvGraphicFramePr>
            <a:graphicFrameLocks noGrp="1"/>
          </p:cNvGraphicFramePr>
          <p:nvPr>
            <p:extLst>
              <p:ext uri="{D42A27DB-BD31-4B8C-83A1-F6EECF244321}">
                <p14:modId xmlns:p14="http://schemas.microsoft.com/office/powerpoint/2010/main" val="3515032977"/>
              </p:ext>
            </p:extLst>
          </p:nvPr>
        </p:nvGraphicFramePr>
        <p:xfrm>
          <a:off x="1691680" y="3861048"/>
          <a:ext cx="5934075" cy="2600326"/>
        </p:xfrm>
        <a:graphic>
          <a:graphicData uri="http://schemas.openxmlformats.org/drawingml/2006/table">
            <a:tbl>
              <a:tblPr>
                <a:tableStyleId>{5940675A-B579-460E-94D1-54222C63F5DA}</a:tableStyleId>
              </a:tblPr>
              <a:tblGrid>
                <a:gridCol w="500828">
                  <a:extLst>
                    <a:ext uri="{9D8B030D-6E8A-4147-A177-3AD203B41FA5}">
                      <a16:colId xmlns:a16="http://schemas.microsoft.com/office/drawing/2014/main" val="20000"/>
                    </a:ext>
                  </a:extLst>
                </a:gridCol>
                <a:gridCol w="603219">
                  <a:extLst>
                    <a:ext uri="{9D8B030D-6E8A-4147-A177-3AD203B41FA5}">
                      <a16:colId xmlns:a16="http://schemas.microsoft.com/office/drawing/2014/main" val="20001"/>
                    </a:ext>
                  </a:extLst>
                </a:gridCol>
                <a:gridCol w="604645">
                  <a:extLst>
                    <a:ext uri="{9D8B030D-6E8A-4147-A177-3AD203B41FA5}">
                      <a16:colId xmlns:a16="http://schemas.microsoft.com/office/drawing/2014/main" val="20002"/>
                    </a:ext>
                  </a:extLst>
                </a:gridCol>
                <a:gridCol w="603218">
                  <a:extLst>
                    <a:ext uri="{9D8B030D-6E8A-4147-A177-3AD203B41FA5}">
                      <a16:colId xmlns:a16="http://schemas.microsoft.com/office/drawing/2014/main" val="20003"/>
                    </a:ext>
                  </a:extLst>
                </a:gridCol>
                <a:gridCol w="604645">
                  <a:extLst>
                    <a:ext uri="{9D8B030D-6E8A-4147-A177-3AD203B41FA5}">
                      <a16:colId xmlns:a16="http://schemas.microsoft.com/office/drawing/2014/main" val="20004"/>
                    </a:ext>
                  </a:extLst>
                </a:gridCol>
                <a:gridCol w="603219">
                  <a:extLst>
                    <a:ext uri="{9D8B030D-6E8A-4147-A177-3AD203B41FA5}">
                      <a16:colId xmlns:a16="http://schemas.microsoft.com/office/drawing/2014/main" val="20005"/>
                    </a:ext>
                  </a:extLst>
                </a:gridCol>
                <a:gridCol w="604645">
                  <a:extLst>
                    <a:ext uri="{9D8B030D-6E8A-4147-A177-3AD203B41FA5}">
                      <a16:colId xmlns:a16="http://schemas.microsoft.com/office/drawing/2014/main" val="20006"/>
                    </a:ext>
                  </a:extLst>
                </a:gridCol>
                <a:gridCol w="603218">
                  <a:extLst>
                    <a:ext uri="{9D8B030D-6E8A-4147-A177-3AD203B41FA5}">
                      <a16:colId xmlns:a16="http://schemas.microsoft.com/office/drawing/2014/main" val="20007"/>
                    </a:ext>
                  </a:extLst>
                </a:gridCol>
                <a:gridCol w="603219">
                  <a:extLst>
                    <a:ext uri="{9D8B030D-6E8A-4147-A177-3AD203B41FA5}">
                      <a16:colId xmlns:a16="http://schemas.microsoft.com/office/drawing/2014/main" val="20008"/>
                    </a:ext>
                  </a:extLst>
                </a:gridCol>
                <a:gridCol w="603219">
                  <a:extLst>
                    <a:ext uri="{9D8B030D-6E8A-4147-A177-3AD203B41FA5}">
                      <a16:colId xmlns:a16="http://schemas.microsoft.com/office/drawing/2014/main" val="20009"/>
                    </a:ext>
                  </a:extLst>
                </a:gridCol>
              </a:tblGrid>
              <a:tr h="5207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u="none" strike="noStrike" cap="none" normalizeH="0" baseline="0" dirty="0">
                          <a:ln>
                            <a:noFill/>
                          </a:ln>
                          <a:effectLst/>
                        </a:rPr>
                        <a:t>D</a:t>
                      </a:r>
                      <a:endParaRPr kumimoji="0" lang="fr-FR" sz="2800" b="0" i="0" u="none" strike="noStrike" cap="none" normalizeH="0" baseline="0" dirty="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dirty="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u="none" strike="noStrike" cap="none" normalizeH="0" baseline="0">
                          <a:ln>
                            <a:noFill/>
                          </a:ln>
                          <a:effectLst/>
                        </a:rPr>
                        <a:t> G</a:t>
                      </a:r>
                      <a:endParaRPr kumimoji="0" lang="fr-FR" sz="2800" b="0" i="0" u="none" strike="noStrike" cap="none" normalizeH="0" baseline="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u="none" strike="noStrike" cap="none" normalizeH="0" baseline="0" dirty="0">
                          <a:ln>
                            <a:noFill/>
                          </a:ln>
                          <a:effectLst/>
                        </a:rPr>
                        <a:t> T</a:t>
                      </a:r>
                      <a:endParaRPr kumimoji="0" lang="fr-FR" sz="2800" b="0" i="0" u="none" strike="noStrike" cap="none" normalizeH="0" baseline="0" dirty="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u="none" strike="noStrike" cap="none" normalizeH="0" baseline="0">
                          <a:ln>
                            <a:noFill/>
                          </a:ln>
                          <a:effectLst/>
                        </a:rPr>
                        <a:t> C</a:t>
                      </a:r>
                      <a:endParaRPr kumimoji="0" lang="fr-FR" sz="2800" b="0" i="0" u="none" strike="noStrike" cap="none" normalizeH="0" baseline="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u="none" strike="noStrike" cap="none" normalizeH="0" baseline="0">
                          <a:ln>
                            <a:noFill/>
                          </a:ln>
                          <a:effectLst/>
                        </a:rPr>
                        <a:t> A</a:t>
                      </a:r>
                      <a:endParaRPr kumimoji="0" lang="fr-FR" sz="2800" b="0" i="0" u="none" strike="noStrike" cap="none" normalizeH="0" baseline="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u="none" strike="noStrike" cap="none" normalizeH="0" baseline="0">
                          <a:ln>
                            <a:noFill/>
                          </a:ln>
                          <a:effectLst/>
                        </a:rPr>
                        <a:t> G</a:t>
                      </a:r>
                      <a:endParaRPr kumimoji="0" lang="fr-FR" sz="2800" b="0" i="0" u="none" strike="noStrike" cap="none" normalizeH="0" baseline="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u="none" strike="noStrike" cap="none" normalizeH="0" baseline="0" dirty="0">
                          <a:ln>
                            <a:noFill/>
                          </a:ln>
                          <a:effectLst/>
                        </a:rPr>
                        <a:t> T</a:t>
                      </a:r>
                      <a:endParaRPr kumimoji="0" lang="fr-FR" sz="2800" b="0" i="0" u="none" strike="noStrike" cap="none" normalizeH="0" baseline="0" dirty="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u="none" strike="noStrike" cap="none" normalizeH="0" baseline="0" dirty="0">
                          <a:ln>
                            <a:noFill/>
                          </a:ln>
                          <a:effectLst/>
                        </a:rPr>
                        <a:t> T</a:t>
                      </a:r>
                      <a:endParaRPr kumimoji="0" lang="fr-FR" sz="2800" b="0" i="0" u="none" strike="noStrike" cap="none" normalizeH="0" baseline="0" dirty="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u="none" strike="noStrike" cap="none" normalizeH="0" baseline="0">
                          <a:ln>
                            <a:noFill/>
                          </a:ln>
                          <a:effectLst/>
                        </a:rPr>
                        <a:t>T</a:t>
                      </a:r>
                      <a:endParaRPr kumimoji="0" lang="fr-FR" sz="2800" b="0" i="0" u="none" strike="noStrike" cap="none" normalizeH="0" baseline="0" dirty="0">
                        <a:ln>
                          <a:noFill/>
                        </a:ln>
                        <a:solidFill>
                          <a:schemeClr val="tx1"/>
                        </a:solidFill>
                        <a:effectLst/>
                        <a:latin typeface="Arial" charset="0"/>
                      </a:endParaRPr>
                    </a:p>
                  </a:txBody>
                  <a:tcPr marL="91435" marR="91435" anchor="b" horzOverflow="overflow"/>
                </a:tc>
                <a:extLst>
                  <a:ext uri="{0D108BD9-81ED-4DB2-BD59-A6C34878D82A}">
                    <a16:rowId xmlns:a16="http://schemas.microsoft.com/office/drawing/2014/main" val="10000"/>
                  </a:ext>
                </a:extLst>
              </a:tr>
              <a:tr h="5191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dirty="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dirty="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dirty="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dirty="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dirty="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dirty="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dirty="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dirty="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dirty="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dirty="0">
                        <a:ln>
                          <a:noFill/>
                        </a:ln>
                        <a:solidFill>
                          <a:schemeClr val="tx1"/>
                        </a:solidFill>
                        <a:effectLst/>
                        <a:latin typeface="Arial" charset="0"/>
                      </a:endParaRPr>
                    </a:p>
                  </a:txBody>
                  <a:tcPr marL="91435" marR="91435" anchor="b" horzOverflow="overflow"/>
                </a:tc>
                <a:extLst>
                  <a:ext uri="{0D108BD9-81ED-4DB2-BD59-A6C34878D82A}">
                    <a16:rowId xmlns:a16="http://schemas.microsoft.com/office/drawing/2014/main" val="10001"/>
                  </a:ext>
                </a:extLst>
              </a:tr>
              <a:tr h="5207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u="none" strike="noStrike" cap="none" normalizeH="0" baseline="0" dirty="0">
                          <a:ln>
                            <a:noFill/>
                          </a:ln>
                          <a:effectLst/>
                        </a:rPr>
                        <a:t>G</a:t>
                      </a:r>
                      <a:endParaRPr kumimoji="0" lang="fr-FR" sz="2800" b="0" i="0" u="none" strike="noStrike" cap="none" normalizeH="0" baseline="0" dirty="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dirty="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u="none" strike="noStrike" cap="none" normalizeH="0" baseline="0" dirty="0">
                          <a:ln>
                            <a:noFill/>
                          </a:ln>
                          <a:effectLst/>
                        </a:rPr>
                        <a:t> </a:t>
                      </a:r>
                      <a:endParaRPr kumimoji="0" lang="fr-FR" sz="2800" b="0" i="0" u="none" strike="noStrike" cap="none" normalizeH="0" baseline="0" dirty="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u="none" strike="noStrike" cap="none" normalizeH="0" baseline="0" dirty="0">
                          <a:ln>
                            <a:noFill/>
                          </a:ln>
                          <a:effectLst/>
                        </a:rPr>
                        <a:t> </a:t>
                      </a:r>
                      <a:endParaRPr kumimoji="0" lang="fr-FR" sz="2800" b="0" i="0" u="none" strike="noStrike" cap="none" normalizeH="0" baseline="0" dirty="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dirty="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dirty="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marL="91435" marR="91435" anchor="b" horzOverflow="overflow"/>
                </a:tc>
                <a:extLst>
                  <a:ext uri="{0D108BD9-81ED-4DB2-BD59-A6C34878D82A}">
                    <a16:rowId xmlns:a16="http://schemas.microsoft.com/office/drawing/2014/main" val="10002"/>
                  </a:ext>
                </a:extLst>
              </a:tr>
              <a:tr h="5191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u="none" strike="noStrike" cap="none" normalizeH="0" baseline="0" dirty="0">
                          <a:ln>
                            <a:noFill/>
                          </a:ln>
                          <a:effectLst/>
                        </a:rPr>
                        <a:t>T</a:t>
                      </a:r>
                      <a:endParaRPr kumimoji="0" lang="fr-FR" sz="2800" b="0" i="0" u="none" strike="noStrike" cap="none" normalizeH="0" baseline="0" dirty="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dirty="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dirty="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dirty="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dirty="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dirty="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marL="91435" marR="91435" anchor="b" horzOverflow="overflow"/>
                </a:tc>
                <a:extLst>
                  <a:ext uri="{0D108BD9-81ED-4DB2-BD59-A6C34878D82A}">
                    <a16:rowId xmlns:a16="http://schemas.microsoft.com/office/drawing/2014/main" val="10003"/>
                  </a:ext>
                </a:extLst>
              </a:tr>
              <a:tr h="5207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u="none" strike="noStrike" cap="none" normalizeH="0" baseline="0" dirty="0">
                          <a:ln>
                            <a:noFill/>
                          </a:ln>
                          <a:effectLst/>
                        </a:rPr>
                        <a:t>T</a:t>
                      </a:r>
                      <a:endParaRPr kumimoji="0" lang="fr-FR" sz="2800" b="0" i="0" u="none" strike="noStrike" cap="none" normalizeH="0" baseline="0" dirty="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dirty="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dirty="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dirty="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dirty="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dirty="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dirty="0">
                        <a:ln>
                          <a:noFill/>
                        </a:ln>
                        <a:solidFill>
                          <a:schemeClr val="tx1"/>
                        </a:solidFill>
                        <a:effectLst/>
                        <a:latin typeface="Arial" charset="0"/>
                      </a:endParaRPr>
                    </a:p>
                  </a:txBody>
                  <a:tcPr marL="91435" marR="91435" anchor="b" horzOverflow="overflow"/>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38073873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964A0AB-74B2-455C-B5CB-BBDE4B7F2D84}"/>
              </a:ext>
            </a:extLst>
          </p:cNvPr>
          <p:cNvSpPr>
            <a:spLocks noGrp="1"/>
          </p:cNvSpPr>
          <p:nvPr>
            <p:ph type="title"/>
          </p:nvPr>
        </p:nvSpPr>
        <p:spPr/>
        <p:txBody>
          <a:bodyPr/>
          <a:lstStyle/>
          <a:p>
            <a:r>
              <a:rPr lang="fr-CA" dirty="0"/>
              <a:t>Recherche</a:t>
            </a:r>
          </a:p>
        </p:txBody>
      </p:sp>
      <p:sp>
        <p:nvSpPr>
          <p:cNvPr id="3" name="Espace réservé du contenu 2">
            <a:extLst>
              <a:ext uri="{FF2B5EF4-FFF2-40B4-BE49-F238E27FC236}">
                <a16:creationId xmlns:a16="http://schemas.microsoft.com/office/drawing/2014/main" id="{98A38C61-64D8-4153-8C8A-74586925E089}"/>
              </a:ext>
            </a:extLst>
          </p:cNvPr>
          <p:cNvSpPr>
            <a:spLocks noGrp="1"/>
          </p:cNvSpPr>
          <p:nvPr>
            <p:ph idx="1"/>
          </p:nvPr>
        </p:nvSpPr>
        <p:spPr>
          <a:xfrm>
            <a:off x="405073" y="1343199"/>
            <a:ext cx="8507288" cy="1296143"/>
          </a:xfrm>
        </p:spPr>
        <p:txBody>
          <a:bodyPr>
            <a:normAutofit/>
          </a:bodyPr>
          <a:lstStyle/>
          <a:p>
            <a:r>
              <a:rPr lang="fr-CA" i="1" dirty="0"/>
              <a:t>Distance d’édition; T</a:t>
            </a:r>
            <a:r>
              <a:rPr lang="fr-CA" dirty="0"/>
              <a:t> = GTCAGTTT; </a:t>
            </a:r>
            <a:r>
              <a:rPr lang="fr-CA" i="1" dirty="0"/>
              <a:t>P</a:t>
            </a:r>
            <a:r>
              <a:rPr lang="fr-CA" dirty="0"/>
              <a:t> = GTT; k = 1.</a:t>
            </a:r>
          </a:p>
          <a:p>
            <a:pPr lvl="1"/>
            <a:r>
              <a:rPr lang="fr-CA" i="1" dirty="0"/>
              <a:t>D[0,i] = 0</a:t>
            </a:r>
          </a:p>
        </p:txBody>
      </p:sp>
      <p:graphicFrame>
        <p:nvGraphicFramePr>
          <p:cNvPr id="5" name="Group 286">
            <a:extLst>
              <a:ext uri="{FF2B5EF4-FFF2-40B4-BE49-F238E27FC236}">
                <a16:creationId xmlns:a16="http://schemas.microsoft.com/office/drawing/2014/main" id="{BEF74CF2-9ED3-40B8-8F65-D5F063C5DEA2}"/>
              </a:ext>
            </a:extLst>
          </p:cNvPr>
          <p:cNvGraphicFramePr>
            <a:graphicFrameLocks noGrp="1"/>
          </p:cNvGraphicFramePr>
          <p:nvPr/>
        </p:nvGraphicFramePr>
        <p:xfrm>
          <a:off x="1691680" y="3861048"/>
          <a:ext cx="5934075" cy="2600326"/>
        </p:xfrm>
        <a:graphic>
          <a:graphicData uri="http://schemas.openxmlformats.org/drawingml/2006/table">
            <a:tbl>
              <a:tblPr>
                <a:tableStyleId>{5940675A-B579-460E-94D1-54222C63F5DA}</a:tableStyleId>
              </a:tblPr>
              <a:tblGrid>
                <a:gridCol w="500828">
                  <a:extLst>
                    <a:ext uri="{9D8B030D-6E8A-4147-A177-3AD203B41FA5}">
                      <a16:colId xmlns:a16="http://schemas.microsoft.com/office/drawing/2014/main" val="20000"/>
                    </a:ext>
                  </a:extLst>
                </a:gridCol>
                <a:gridCol w="603219">
                  <a:extLst>
                    <a:ext uri="{9D8B030D-6E8A-4147-A177-3AD203B41FA5}">
                      <a16:colId xmlns:a16="http://schemas.microsoft.com/office/drawing/2014/main" val="20001"/>
                    </a:ext>
                  </a:extLst>
                </a:gridCol>
                <a:gridCol w="604645">
                  <a:extLst>
                    <a:ext uri="{9D8B030D-6E8A-4147-A177-3AD203B41FA5}">
                      <a16:colId xmlns:a16="http://schemas.microsoft.com/office/drawing/2014/main" val="20002"/>
                    </a:ext>
                  </a:extLst>
                </a:gridCol>
                <a:gridCol w="603218">
                  <a:extLst>
                    <a:ext uri="{9D8B030D-6E8A-4147-A177-3AD203B41FA5}">
                      <a16:colId xmlns:a16="http://schemas.microsoft.com/office/drawing/2014/main" val="20003"/>
                    </a:ext>
                  </a:extLst>
                </a:gridCol>
                <a:gridCol w="604645">
                  <a:extLst>
                    <a:ext uri="{9D8B030D-6E8A-4147-A177-3AD203B41FA5}">
                      <a16:colId xmlns:a16="http://schemas.microsoft.com/office/drawing/2014/main" val="20004"/>
                    </a:ext>
                  </a:extLst>
                </a:gridCol>
                <a:gridCol w="603219">
                  <a:extLst>
                    <a:ext uri="{9D8B030D-6E8A-4147-A177-3AD203B41FA5}">
                      <a16:colId xmlns:a16="http://schemas.microsoft.com/office/drawing/2014/main" val="20005"/>
                    </a:ext>
                  </a:extLst>
                </a:gridCol>
                <a:gridCol w="604645">
                  <a:extLst>
                    <a:ext uri="{9D8B030D-6E8A-4147-A177-3AD203B41FA5}">
                      <a16:colId xmlns:a16="http://schemas.microsoft.com/office/drawing/2014/main" val="20006"/>
                    </a:ext>
                  </a:extLst>
                </a:gridCol>
                <a:gridCol w="603218">
                  <a:extLst>
                    <a:ext uri="{9D8B030D-6E8A-4147-A177-3AD203B41FA5}">
                      <a16:colId xmlns:a16="http://schemas.microsoft.com/office/drawing/2014/main" val="20007"/>
                    </a:ext>
                  </a:extLst>
                </a:gridCol>
                <a:gridCol w="603219">
                  <a:extLst>
                    <a:ext uri="{9D8B030D-6E8A-4147-A177-3AD203B41FA5}">
                      <a16:colId xmlns:a16="http://schemas.microsoft.com/office/drawing/2014/main" val="20008"/>
                    </a:ext>
                  </a:extLst>
                </a:gridCol>
                <a:gridCol w="603219">
                  <a:extLst>
                    <a:ext uri="{9D8B030D-6E8A-4147-A177-3AD203B41FA5}">
                      <a16:colId xmlns:a16="http://schemas.microsoft.com/office/drawing/2014/main" val="20009"/>
                    </a:ext>
                  </a:extLst>
                </a:gridCol>
              </a:tblGrid>
              <a:tr h="5207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u="none" strike="noStrike" cap="none" normalizeH="0" baseline="0" dirty="0">
                          <a:ln>
                            <a:noFill/>
                          </a:ln>
                          <a:effectLst/>
                        </a:rPr>
                        <a:t>D</a:t>
                      </a:r>
                      <a:endParaRPr kumimoji="0" lang="fr-FR" sz="2800" b="0" i="0" u="none" strike="noStrike" cap="none" normalizeH="0" baseline="0" dirty="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dirty="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u="none" strike="noStrike" cap="none" normalizeH="0" baseline="0">
                          <a:ln>
                            <a:noFill/>
                          </a:ln>
                          <a:effectLst/>
                        </a:rPr>
                        <a:t> G</a:t>
                      </a:r>
                      <a:endParaRPr kumimoji="0" lang="fr-FR" sz="2800" b="0" i="0" u="none" strike="noStrike" cap="none" normalizeH="0" baseline="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u="none" strike="noStrike" cap="none" normalizeH="0" baseline="0" dirty="0">
                          <a:ln>
                            <a:noFill/>
                          </a:ln>
                          <a:effectLst/>
                        </a:rPr>
                        <a:t> T</a:t>
                      </a:r>
                      <a:endParaRPr kumimoji="0" lang="fr-FR" sz="2800" b="0" i="0" u="none" strike="noStrike" cap="none" normalizeH="0" baseline="0" dirty="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u="none" strike="noStrike" cap="none" normalizeH="0" baseline="0">
                          <a:ln>
                            <a:noFill/>
                          </a:ln>
                          <a:effectLst/>
                        </a:rPr>
                        <a:t> C</a:t>
                      </a:r>
                      <a:endParaRPr kumimoji="0" lang="fr-FR" sz="2800" b="0" i="0" u="none" strike="noStrike" cap="none" normalizeH="0" baseline="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u="none" strike="noStrike" cap="none" normalizeH="0" baseline="0">
                          <a:ln>
                            <a:noFill/>
                          </a:ln>
                          <a:effectLst/>
                        </a:rPr>
                        <a:t> A</a:t>
                      </a:r>
                      <a:endParaRPr kumimoji="0" lang="fr-FR" sz="2800" b="0" i="0" u="none" strike="noStrike" cap="none" normalizeH="0" baseline="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u="none" strike="noStrike" cap="none" normalizeH="0" baseline="0">
                          <a:ln>
                            <a:noFill/>
                          </a:ln>
                          <a:effectLst/>
                        </a:rPr>
                        <a:t> G</a:t>
                      </a:r>
                      <a:endParaRPr kumimoji="0" lang="fr-FR" sz="2800" b="0" i="0" u="none" strike="noStrike" cap="none" normalizeH="0" baseline="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u="none" strike="noStrike" cap="none" normalizeH="0" baseline="0" dirty="0">
                          <a:ln>
                            <a:noFill/>
                          </a:ln>
                          <a:effectLst/>
                        </a:rPr>
                        <a:t> T</a:t>
                      </a:r>
                      <a:endParaRPr kumimoji="0" lang="fr-FR" sz="2800" b="0" i="0" u="none" strike="noStrike" cap="none" normalizeH="0" baseline="0" dirty="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u="none" strike="noStrike" cap="none" normalizeH="0" baseline="0" dirty="0">
                          <a:ln>
                            <a:noFill/>
                          </a:ln>
                          <a:effectLst/>
                        </a:rPr>
                        <a:t> T</a:t>
                      </a:r>
                      <a:endParaRPr kumimoji="0" lang="fr-FR" sz="2800" b="0" i="0" u="none" strike="noStrike" cap="none" normalizeH="0" baseline="0" dirty="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u="none" strike="noStrike" cap="none" normalizeH="0" baseline="0">
                          <a:ln>
                            <a:noFill/>
                          </a:ln>
                          <a:effectLst/>
                        </a:rPr>
                        <a:t>T</a:t>
                      </a:r>
                      <a:endParaRPr kumimoji="0" lang="fr-FR" sz="2800" b="0" i="0" u="none" strike="noStrike" cap="none" normalizeH="0" baseline="0" dirty="0">
                        <a:ln>
                          <a:noFill/>
                        </a:ln>
                        <a:solidFill>
                          <a:schemeClr val="tx1"/>
                        </a:solidFill>
                        <a:effectLst/>
                        <a:latin typeface="Arial" charset="0"/>
                      </a:endParaRPr>
                    </a:p>
                  </a:txBody>
                  <a:tcPr marL="91435" marR="91435" anchor="b" horzOverflow="overflow"/>
                </a:tc>
                <a:extLst>
                  <a:ext uri="{0D108BD9-81ED-4DB2-BD59-A6C34878D82A}">
                    <a16:rowId xmlns:a16="http://schemas.microsoft.com/office/drawing/2014/main" val="10000"/>
                  </a:ext>
                </a:extLst>
              </a:tr>
              <a:tr h="5191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dirty="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u="none" strike="noStrike" cap="none" normalizeH="0" baseline="0" dirty="0">
                          <a:ln>
                            <a:noFill/>
                          </a:ln>
                          <a:effectLst/>
                        </a:rPr>
                        <a:t> 0</a:t>
                      </a:r>
                      <a:endParaRPr kumimoji="0" lang="fr-FR" sz="2800" b="0" i="0" u="none" strike="noStrike" cap="none" normalizeH="0" baseline="0" dirty="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u="none" strike="noStrike" cap="none" normalizeH="0" baseline="0" dirty="0">
                          <a:ln>
                            <a:noFill/>
                          </a:ln>
                          <a:effectLst/>
                        </a:rPr>
                        <a:t> 0 </a:t>
                      </a:r>
                      <a:endParaRPr kumimoji="0" lang="fr-FR" sz="2800" b="0" i="0" u="none" strike="noStrike" cap="none" normalizeH="0" baseline="0" dirty="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u="none" strike="noStrike" cap="none" normalizeH="0" baseline="0" dirty="0">
                          <a:ln>
                            <a:noFill/>
                          </a:ln>
                          <a:effectLst/>
                        </a:rPr>
                        <a:t> 0</a:t>
                      </a:r>
                      <a:endParaRPr kumimoji="0" lang="fr-FR" sz="2800" b="0" i="0" u="none" strike="noStrike" cap="none" normalizeH="0" baseline="0" dirty="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u="none" strike="noStrike" cap="none" normalizeH="0" baseline="0" dirty="0">
                          <a:ln>
                            <a:noFill/>
                          </a:ln>
                          <a:effectLst/>
                        </a:rPr>
                        <a:t> 0</a:t>
                      </a:r>
                      <a:endParaRPr kumimoji="0" lang="fr-FR" sz="2800" b="0" i="0" u="none" strike="noStrike" cap="none" normalizeH="0" baseline="0" dirty="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u="none" strike="noStrike" cap="none" normalizeH="0" baseline="0" dirty="0">
                          <a:ln>
                            <a:noFill/>
                          </a:ln>
                          <a:effectLst/>
                        </a:rPr>
                        <a:t> 0</a:t>
                      </a:r>
                      <a:endParaRPr kumimoji="0" lang="fr-FR" sz="2800" b="0" i="0" u="none" strike="noStrike" cap="none" normalizeH="0" baseline="0" dirty="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u="none" strike="noStrike" cap="none" normalizeH="0" baseline="0" dirty="0">
                          <a:ln>
                            <a:noFill/>
                          </a:ln>
                          <a:effectLst/>
                        </a:rPr>
                        <a:t> 0</a:t>
                      </a:r>
                      <a:endParaRPr kumimoji="0" lang="fr-FR" sz="2800" b="0" i="0" u="none" strike="noStrike" cap="none" normalizeH="0" baseline="0" dirty="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u="none" strike="noStrike" cap="none" normalizeH="0" baseline="0" dirty="0">
                          <a:ln>
                            <a:noFill/>
                          </a:ln>
                          <a:effectLst/>
                        </a:rPr>
                        <a:t> 0</a:t>
                      </a:r>
                      <a:endParaRPr kumimoji="0" lang="fr-FR" sz="2800" b="0" i="0" u="none" strike="noStrike" cap="none" normalizeH="0" baseline="0" dirty="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u="none" strike="noStrike" cap="none" normalizeH="0" baseline="0" dirty="0">
                          <a:ln>
                            <a:noFill/>
                          </a:ln>
                          <a:effectLst/>
                        </a:rPr>
                        <a:t> 0</a:t>
                      </a:r>
                      <a:endParaRPr kumimoji="0" lang="fr-FR" sz="2800" b="0" i="0" u="none" strike="noStrike" cap="none" normalizeH="0" baseline="0" dirty="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dirty="0">
                          <a:ln>
                            <a:noFill/>
                          </a:ln>
                          <a:solidFill>
                            <a:schemeClr val="tx1"/>
                          </a:solidFill>
                          <a:effectLst/>
                          <a:latin typeface="Arial" charset="0"/>
                        </a:rPr>
                        <a:t>0</a:t>
                      </a:r>
                    </a:p>
                  </a:txBody>
                  <a:tcPr marL="91435" marR="91435" anchor="b" horzOverflow="overflow"/>
                </a:tc>
                <a:extLst>
                  <a:ext uri="{0D108BD9-81ED-4DB2-BD59-A6C34878D82A}">
                    <a16:rowId xmlns:a16="http://schemas.microsoft.com/office/drawing/2014/main" val="10001"/>
                  </a:ext>
                </a:extLst>
              </a:tr>
              <a:tr h="5207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u="none" strike="noStrike" cap="none" normalizeH="0" baseline="0" dirty="0">
                          <a:ln>
                            <a:noFill/>
                          </a:ln>
                          <a:effectLst/>
                        </a:rPr>
                        <a:t>G</a:t>
                      </a:r>
                      <a:endParaRPr kumimoji="0" lang="fr-FR" sz="2800" b="0" i="0" u="none" strike="noStrike" cap="none" normalizeH="0" baseline="0" dirty="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dirty="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u="none" strike="noStrike" cap="none" normalizeH="0" baseline="0" dirty="0">
                          <a:ln>
                            <a:noFill/>
                          </a:ln>
                          <a:effectLst/>
                        </a:rPr>
                        <a:t> </a:t>
                      </a:r>
                      <a:endParaRPr kumimoji="0" lang="fr-FR" sz="2800" b="0" i="0" u="none" strike="noStrike" cap="none" normalizeH="0" baseline="0" dirty="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u="none" strike="noStrike" cap="none" normalizeH="0" baseline="0" dirty="0">
                          <a:ln>
                            <a:noFill/>
                          </a:ln>
                          <a:effectLst/>
                        </a:rPr>
                        <a:t> </a:t>
                      </a:r>
                      <a:endParaRPr kumimoji="0" lang="fr-FR" sz="2800" b="0" i="0" u="none" strike="noStrike" cap="none" normalizeH="0" baseline="0" dirty="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dirty="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dirty="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marL="91435" marR="91435" anchor="b" horzOverflow="overflow"/>
                </a:tc>
                <a:extLst>
                  <a:ext uri="{0D108BD9-81ED-4DB2-BD59-A6C34878D82A}">
                    <a16:rowId xmlns:a16="http://schemas.microsoft.com/office/drawing/2014/main" val="10002"/>
                  </a:ext>
                </a:extLst>
              </a:tr>
              <a:tr h="5191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u="none" strike="noStrike" cap="none" normalizeH="0" baseline="0" dirty="0">
                          <a:ln>
                            <a:noFill/>
                          </a:ln>
                          <a:effectLst/>
                        </a:rPr>
                        <a:t>T</a:t>
                      </a:r>
                      <a:endParaRPr kumimoji="0" lang="fr-FR" sz="2800" b="0" i="0" u="none" strike="noStrike" cap="none" normalizeH="0" baseline="0" dirty="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dirty="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dirty="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dirty="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dirty="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dirty="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marL="91435" marR="91435" anchor="b" horzOverflow="overflow"/>
                </a:tc>
                <a:extLst>
                  <a:ext uri="{0D108BD9-81ED-4DB2-BD59-A6C34878D82A}">
                    <a16:rowId xmlns:a16="http://schemas.microsoft.com/office/drawing/2014/main" val="10003"/>
                  </a:ext>
                </a:extLst>
              </a:tr>
              <a:tr h="5207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u="none" strike="noStrike" cap="none" normalizeH="0" baseline="0" dirty="0">
                          <a:ln>
                            <a:noFill/>
                          </a:ln>
                          <a:effectLst/>
                        </a:rPr>
                        <a:t>T</a:t>
                      </a:r>
                      <a:endParaRPr kumimoji="0" lang="fr-FR" sz="2800" b="0" i="0" u="none" strike="noStrike" cap="none" normalizeH="0" baseline="0" dirty="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dirty="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dirty="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dirty="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dirty="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dirty="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dirty="0">
                        <a:ln>
                          <a:noFill/>
                        </a:ln>
                        <a:solidFill>
                          <a:schemeClr val="tx1"/>
                        </a:solidFill>
                        <a:effectLst/>
                        <a:latin typeface="Arial" charset="0"/>
                      </a:endParaRPr>
                    </a:p>
                  </a:txBody>
                  <a:tcPr marL="91435" marR="91435" anchor="b" horzOverflow="overflow"/>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70130208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964A0AB-74B2-455C-B5CB-BBDE4B7F2D84}"/>
              </a:ext>
            </a:extLst>
          </p:cNvPr>
          <p:cNvSpPr>
            <a:spLocks noGrp="1"/>
          </p:cNvSpPr>
          <p:nvPr>
            <p:ph type="title"/>
          </p:nvPr>
        </p:nvSpPr>
        <p:spPr/>
        <p:txBody>
          <a:bodyPr/>
          <a:lstStyle/>
          <a:p>
            <a:r>
              <a:rPr lang="fr-CA" dirty="0"/>
              <a:t>Recherche</a:t>
            </a:r>
          </a:p>
        </p:txBody>
      </p:sp>
      <p:sp>
        <p:nvSpPr>
          <p:cNvPr id="3" name="Espace réservé du contenu 2">
            <a:extLst>
              <a:ext uri="{FF2B5EF4-FFF2-40B4-BE49-F238E27FC236}">
                <a16:creationId xmlns:a16="http://schemas.microsoft.com/office/drawing/2014/main" id="{98A38C61-64D8-4153-8C8A-74586925E089}"/>
              </a:ext>
            </a:extLst>
          </p:cNvPr>
          <p:cNvSpPr>
            <a:spLocks noGrp="1"/>
          </p:cNvSpPr>
          <p:nvPr>
            <p:ph idx="1"/>
          </p:nvPr>
        </p:nvSpPr>
        <p:spPr>
          <a:xfrm>
            <a:off x="405073" y="1343199"/>
            <a:ext cx="8507288" cy="2085801"/>
          </a:xfrm>
        </p:spPr>
        <p:txBody>
          <a:bodyPr>
            <a:normAutofit/>
          </a:bodyPr>
          <a:lstStyle/>
          <a:p>
            <a:r>
              <a:rPr lang="fr-CA" i="1" dirty="0"/>
              <a:t>Distance d’édition; T</a:t>
            </a:r>
            <a:r>
              <a:rPr lang="fr-CA" dirty="0"/>
              <a:t> = GTCAGTTT; </a:t>
            </a:r>
            <a:r>
              <a:rPr lang="fr-CA" i="1" dirty="0"/>
              <a:t>P</a:t>
            </a:r>
            <a:r>
              <a:rPr lang="fr-CA" dirty="0"/>
              <a:t> = GTT; k = 1.</a:t>
            </a:r>
          </a:p>
          <a:p>
            <a:pPr lvl="1"/>
            <a:r>
              <a:rPr lang="fr-CA" i="1" dirty="0"/>
              <a:t>D[0,j] = 0</a:t>
            </a:r>
          </a:p>
          <a:p>
            <a:pPr lvl="1"/>
            <a:r>
              <a:rPr lang="fr-CA" i="1" dirty="0"/>
              <a:t>D[i,0] = i</a:t>
            </a:r>
          </a:p>
        </p:txBody>
      </p:sp>
      <p:graphicFrame>
        <p:nvGraphicFramePr>
          <p:cNvPr id="5" name="Group 286">
            <a:extLst>
              <a:ext uri="{FF2B5EF4-FFF2-40B4-BE49-F238E27FC236}">
                <a16:creationId xmlns:a16="http://schemas.microsoft.com/office/drawing/2014/main" id="{BEF74CF2-9ED3-40B8-8F65-D5F063C5DEA2}"/>
              </a:ext>
            </a:extLst>
          </p:cNvPr>
          <p:cNvGraphicFramePr>
            <a:graphicFrameLocks noGrp="1"/>
          </p:cNvGraphicFramePr>
          <p:nvPr>
            <p:extLst>
              <p:ext uri="{D42A27DB-BD31-4B8C-83A1-F6EECF244321}">
                <p14:modId xmlns:p14="http://schemas.microsoft.com/office/powerpoint/2010/main" val="2586626080"/>
              </p:ext>
            </p:extLst>
          </p:nvPr>
        </p:nvGraphicFramePr>
        <p:xfrm>
          <a:off x="1691680" y="3861048"/>
          <a:ext cx="5934075" cy="2600326"/>
        </p:xfrm>
        <a:graphic>
          <a:graphicData uri="http://schemas.openxmlformats.org/drawingml/2006/table">
            <a:tbl>
              <a:tblPr>
                <a:tableStyleId>{5940675A-B579-460E-94D1-54222C63F5DA}</a:tableStyleId>
              </a:tblPr>
              <a:tblGrid>
                <a:gridCol w="500828">
                  <a:extLst>
                    <a:ext uri="{9D8B030D-6E8A-4147-A177-3AD203B41FA5}">
                      <a16:colId xmlns:a16="http://schemas.microsoft.com/office/drawing/2014/main" val="20000"/>
                    </a:ext>
                  </a:extLst>
                </a:gridCol>
                <a:gridCol w="603219">
                  <a:extLst>
                    <a:ext uri="{9D8B030D-6E8A-4147-A177-3AD203B41FA5}">
                      <a16:colId xmlns:a16="http://schemas.microsoft.com/office/drawing/2014/main" val="20001"/>
                    </a:ext>
                  </a:extLst>
                </a:gridCol>
                <a:gridCol w="604645">
                  <a:extLst>
                    <a:ext uri="{9D8B030D-6E8A-4147-A177-3AD203B41FA5}">
                      <a16:colId xmlns:a16="http://schemas.microsoft.com/office/drawing/2014/main" val="20002"/>
                    </a:ext>
                  </a:extLst>
                </a:gridCol>
                <a:gridCol w="603218">
                  <a:extLst>
                    <a:ext uri="{9D8B030D-6E8A-4147-A177-3AD203B41FA5}">
                      <a16:colId xmlns:a16="http://schemas.microsoft.com/office/drawing/2014/main" val="20003"/>
                    </a:ext>
                  </a:extLst>
                </a:gridCol>
                <a:gridCol w="604645">
                  <a:extLst>
                    <a:ext uri="{9D8B030D-6E8A-4147-A177-3AD203B41FA5}">
                      <a16:colId xmlns:a16="http://schemas.microsoft.com/office/drawing/2014/main" val="20004"/>
                    </a:ext>
                  </a:extLst>
                </a:gridCol>
                <a:gridCol w="603219">
                  <a:extLst>
                    <a:ext uri="{9D8B030D-6E8A-4147-A177-3AD203B41FA5}">
                      <a16:colId xmlns:a16="http://schemas.microsoft.com/office/drawing/2014/main" val="20005"/>
                    </a:ext>
                  </a:extLst>
                </a:gridCol>
                <a:gridCol w="604645">
                  <a:extLst>
                    <a:ext uri="{9D8B030D-6E8A-4147-A177-3AD203B41FA5}">
                      <a16:colId xmlns:a16="http://schemas.microsoft.com/office/drawing/2014/main" val="20006"/>
                    </a:ext>
                  </a:extLst>
                </a:gridCol>
                <a:gridCol w="603218">
                  <a:extLst>
                    <a:ext uri="{9D8B030D-6E8A-4147-A177-3AD203B41FA5}">
                      <a16:colId xmlns:a16="http://schemas.microsoft.com/office/drawing/2014/main" val="20007"/>
                    </a:ext>
                  </a:extLst>
                </a:gridCol>
                <a:gridCol w="603219">
                  <a:extLst>
                    <a:ext uri="{9D8B030D-6E8A-4147-A177-3AD203B41FA5}">
                      <a16:colId xmlns:a16="http://schemas.microsoft.com/office/drawing/2014/main" val="20008"/>
                    </a:ext>
                  </a:extLst>
                </a:gridCol>
                <a:gridCol w="603219">
                  <a:extLst>
                    <a:ext uri="{9D8B030D-6E8A-4147-A177-3AD203B41FA5}">
                      <a16:colId xmlns:a16="http://schemas.microsoft.com/office/drawing/2014/main" val="20009"/>
                    </a:ext>
                  </a:extLst>
                </a:gridCol>
              </a:tblGrid>
              <a:tr h="5207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u="none" strike="noStrike" cap="none" normalizeH="0" baseline="0" dirty="0">
                          <a:ln>
                            <a:noFill/>
                          </a:ln>
                          <a:effectLst/>
                        </a:rPr>
                        <a:t>D</a:t>
                      </a:r>
                      <a:endParaRPr kumimoji="0" lang="fr-FR" sz="2800" b="0" i="0" u="none" strike="noStrike" cap="none" normalizeH="0" baseline="0" dirty="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dirty="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u="none" strike="noStrike" cap="none" normalizeH="0" baseline="0">
                          <a:ln>
                            <a:noFill/>
                          </a:ln>
                          <a:effectLst/>
                        </a:rPr>
                        <a:t> G</a:t>
                      </a:r>
                      <a:endParaRPr kumimoji="0" lang="fr-FR" sz="2800" b="0" i="0" u="none" strike="noStrike" cap="none" normalizeH="0" baseline="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u="none" strike="noStrike" cap="none" normalizeH="0" baseline="0" dirty="0">
                          <a:ln>
                            <a:noFill/>
                          </a:ln>
                          <a:effectLst/>
                        </a:rPr>
                        <a:t> T</a:t>
                      </a:r>
                      <a:endParaRPr kumimoji="0" lang="fr-FR" sz="2800" b="0" i="0" u="none" strike="noStrike" cap="none" normalizeH="0" baseline="0" dirty="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u="none" strike="noStrike" cap="none" normalizeH="0" baseline="0">
                          <a:ln>
                            <a:noFill/>
                          </a:ln>
                          <a:effectLst/>
                        </a:rPr>
                        <a:t> C</a:t>
                      </a:r>
                      <a:endParaRPr kumimoji="0" lang="fr-FR" sz="2800" b="0" i="0" u="none" strike="noStrike" cap="none" normalizeH="0" baseline="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u="none" strike="noStrike" cap="none" normalizeH="0" baseline="0">
                          <a:ln>
                            <a:noFill/>
                          </a:ln>
                          <a:effectLst/>
                        </a:rPr>
                        <a:t> A</a:t>
                      </a:r>
                      <a:endParaRPr kumimoji="0" lang="fr-FR" sz="2800" b="0" i="0" u="none" strike="noStrike" cap="none" normalizeH="0" baseline="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u="none" strike="noStrike" cap="none" normalizeH="0" baseline="0">
                          <a:ln>
                            <a:noFill/>
                          </a:ln>
                          <a:effectLst/>
                        </a:rPr>
                        <a:t> G</a:t>
                      </a:r>
                      <a:endParaRPr kumimoji="0" lang="fr-FR" sz="2800" b="0" i="0" u="none" strike="noStrike" cap="none" normalizeH="0" baseline="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u="none" strike="noStrike" cap="none" normalizeH="0" baseline="0" dirty="0">
                          <a:ln>
                            <a:noFill/>
                          </a:ln>
                          <a:effectLst/>
                        </a:rPr>
                        <a:t> T</a:t>
                      </a:r>
                      <a:endParaRPr kumimoji="0" lang="fr-FR" sz="2800" b="0" i="0" u="none" strike="noStrike" cap="none" normalizeH="0" baseline="0" dirty="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u="none" strike="noStrike" cap="none" normalizeH="0" baseline="0" dirty="0">
                          <a:ln>
                            <a:noFill/>
                          </a:ln>
                          <a:effectLst/>
                        </a:rPr>
                        <a:t> T</a:t>
                      </a:r>
                      <a:endParaRPr kumimoji="0" lang="fr-FR" sz="2800" b="0" i="0" u="none" strike="noStrike" cap="none" normalizeH="0" baseline="0" dirty="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u="none" strike="noStrike" cap="none" normalizeH="0" baseline="0">
                          <a:ln>
                            <a:noFill/>
                          </a:ln>
                          <a:effectLst/>
                        </a:rPr>
                        <a:t>T</a:t>
                      </a:r>
                      <a:endParaRPr kumimoji="0" lang="fr-FR" sz="2800" b="0" i="0" u="none" strike="noStrike" cap="none" normalizeH="0" baseline="0" dirty="0">
                        <a:ln>
                          <a:noFill/>
                        </a:ln>
                        <a:solidFill>
                          <a:schemeClr val="tx1"/>
                        </a:solidFill>
                        <a:effectLst/>
                        <a:latin typeface="Arial" charset="0"/>
                      </a:endParaRPr>
                    </a:p>
                  </a:txBody>
                  <a:tcPr marL="91435" marR="91435" anchor="b" horzOverflow="overflow"/>
                </a:tc>
                <a:extLst>
                  <a:ext uri="{0D108BD9-81ED-4DB2-BD59-A6C34878D82A}">
                    <a16:rowId xmlns:a16="http://schemas.microsoft.com/office/drawing/2014/main" val="10000"/>
                  </a:ext>
                </a:extLst>
              </a:tr>
              <a:tr h="5191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dirty="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u="none" strike="noStrike" cap="none" normalizeH="0" baseline="0" dirty="0">
                          <a:ln>
                            <a:noFill/>
                          </a:ln>
                          <a:effectLst/>
                        </a:rPr>
                        <a:t> 0</a:t>
                      </a:r>
                      <a:endParaRPr kumimoji="0" lang="fr-FR" sz="2800" b="0" i="0" u="none" strike="noStrike" cap="none" normalizeH="0" baseline="0" dirty="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u="none" strike="noStrike" cap="none" normalizeH="0" baseline="0" dirty="0">
                          <a:ln>
                            <a:noFill/>
                          </a:ln>
                          <a:effectLst/>
                        </a:rPr>
                        <a:t> 0 </a:t>
                      </a:r>
                      <a:endParaRPr kumimoji="0" lang="fr-FR" sz="2800" b="0" i="0" u="none" strike="noStrike" cap="none" normalizeH="0" baseline="0" dirty="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u="none" strike="noStrike" cap="none" normalizeH="0" baseline="0" dirty="0">
                          <a:ln>
                            <a:noFill/>
                          </a:ln>
                          <a:effectLst/>
                        </a:rPr>
                        <a:t> 0</a:t>
                      </a:r>
                      <a:endParaRPr kumimoji="0" lang="fr-FR" sz="2800" b="0" i="0" u="none" strike="noStrike" cap="none" normalizeH="0" baseline="0" dirty="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u="none" strike="noStrike" cap="none" normalizeH="0" baseline="0" dirty="0">
                          <a:ln>
                            <a:noFill/>
                          </a:ln>
                          <a:effectLst/>
                        </a:rPr>
                        <a:t> 0</a:t>
                      </a:r>
                      <a:endParaRPr kumimoji="0" lang="fr-FR" sz="2800" b="0" i="0" u="none" strike="noStrike" cap="none" normalizeH="0" baseline="0" dirty="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u="none" strike="noStrike" cap="none" normalizeH="0" baseline="0" dirty="0">
                          <a:ln>
                            <a:noFill/>
                          </a:ln>
                          <a:effectLst/>
                        </a:rPr>
                        <a:t> 0</a:t>
                      </a:r>
                      <a:endParaRPr kumimoji="0" lang="fr-FR" sz="2800" b="0" i="0" u="none" strike="noStrike" cap="none" normalizeH="0" baseline="0" dirty="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u="none" strike="noStrike" cap="none" normalizeH="0" baseline="0" dirty="0">
                          <a:ln>
                            <a:noFill/>
                          </a:ln>
                          <a:effectLst/>
                        </a:rPr>
                        <a:t> 0</a:t>
                      </a:r>
                      <a:endParaRPr kumimoji="0" lang="fr-FR" sz="2800" b="0" i="0" u="none" strike="noStrike" cap="none" normalizeH="0" baseline="0" dirty="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u="none" strike="noStrike" cap="none" normalizeH="0" baseline="0" dirty="0">
                          <a:ln>
                            <a:noFill/>
                          </a:ln>
                          <a:effectLst/>
                        </a:rPr>
                        <a:t> 0</a:t>
                      </a:r>
                      <a:endParaRPr kumimoji="0" lang="fr-FR" sz="2800" b="0" i="0" u="none" strike="noStrike" cap="none" normalizeH="0" baseline="0" dirty="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u="none" strike="noStrike" cap="none" normalizeH="0" baseline="0" dirty="0">
                          <a:ln>
                            <a:noFill/>
                          </a:ln>
                          <a:effectLst/>
                        </a:rPr>
                        <a:t> 0</a:t>
                      </a:r>
                      <a:endParaRPr kumimoji="0" lang="fr-FR" sz="2800" b="0" i="0" u="none" strike="noStrike" cap="none" normalizeH="0" baseline="0" dirty="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dirty="0">
                          <a:ln>
                            <a:noFill/>
                          </a:ln>
                          <a:solidFill>
                            <a:schemeClr val="tx1"/>
                          </a:solidFill>
                          <a:effectLst/>
                          <a:latin typeface="Arial" charset="0"/>
                        </a:rPr>
                        <a:t>0</a:t>
                      </a:r>
                    </a:p>
                  </a:txBody>
                  <a:tcPr marL="91435" marR="91435" anchor="b" horzOverflow="overflow"/>
                </a:tc>
                <a:extLst>
                  <a:ext uri="{0D108BD9-81ED-4DB2-BD59-A6C34878D82A}">
                    <a16:rowId xmlns:a16="http://schemas.microsoft.com/office/drawing/2014/main" val="10001"/>
                  </a:ext>
                </a:extLst>
              </a:tr>
              <a:tr h="5207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u="none" strike="noStrike" cap="none" normalizeH="0" baseline="0" dirty="0">
                          <a:ln>
                            <a:noFill/>
                          </a:ln>
                          <a:effectLst/>
                        </a:rPr>
                        <a:t>G</a:t>
                      </a:r>
                      <a:endParaRPr kumimoji="0" lang="fr-FR" sz="2800" b="0" i="0" u="none" strike="noStrike" cap="none" normalizeH="0" baseline="0" dirty="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dirty="0">
                          <a:ln>
                            <a:noFill/>
                          </a:ln>
                          <a:solidFill>
                            <a:schemeClr val="tx1"/>
                          </a:solidFill>
                          <a:effectLst/>
                          <a:latin typeface="Arial" charset="0"/>
                        </a:rPr>
                        <a:t> 1</a:t>
                      </a: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u="none" strike="noStrike" cap="none" normalizeH="0" baseline="0" dirty="0">
                          <a:ln>
                            <a:noFill/>
                          </a:ln>
                          <a:effectLst/>
                        </a:rPr>
                        <a:t> </a:t>
                      </a:r>
                      <a:endParaRPr kumimoji="0" lang="fr-FR" sz="2800" b="0" i="0" u="none" strike="noStrike" cap="none" normalizeH="0" baseline="0" dirty="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u="none" strike="noStrike" cap="none" normalizeH="0" baseline="0" dirty="0">
                          <a:ln>
                            <a:noFill/>
                          </a:ln>
                          <a:effectLst/>
                        </a:rPr>
                        <a:t> </a:t>
                      </a:r>
                      <a:endParaRPr kumimoji="0" lang="fr-FR" sz="2800" b="0" i="0" u="none" strike="noStrike" cap="none" normalizeH="0" baseline="0" dirty="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dirty="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dirty="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marL="91435" marR="91435" anchor="b" horzOverflow="overflow"/>
                </a:tc>
                <a:extLst>
                  <a:ext uri="{0D108BD9-81ED-4DB2-BD59-A6C34878D82A}">
                    <a16:rowId xmlns:a16="http://schemas.microsoft.com/office/drawing/2014/main" val="10002"/>
                  </a:ext>
                </a:extLst>
              </a:tr>
              <a:tr h="5191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u="none" strike="noStrike" cap="none" normalizeH="0" baseline="0" dirty="0">
                          <a:ln>
                            <a:noFill/>
                          </a:ln>
                          <a:effectLst/>
                        </a:rPr>
                        <a:t>T</a:t>
                      </a:r>
                      <a:endParaRPr kumimoji="0" lang="fr-FR" sz="2800" b="0" i="0" u="none" strike="noStrike" cap="none" normalizeH="0" baseline="0" dirty="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dirty="0">
                          <a:ln>
                            <a:noFill/>
                          </a:ln>
                          <a:solidFill>
                            <a:schemeClr val="tx1"/>
                          </a:solidFill>
                          <a:effectLst/>
                          <a:latin typeface="Arial" charset="0"/>
                        </a:rPr>
                        <a:t> 2</a:t>
                      </a: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dirty="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dirty="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dirty="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dirty="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marL="91435" marR="91435" anchor="b" horzOverflow="overflow"/>
                </a:tc>
                <a:extLst>
                  <a:ext uri="{0D108BD9-81ED-4DB2-BD59-A6C34878D82A}">
                    <a16:rowId xmlns:a16="http://schemas.microsoft.com/office/drawing/2014/main" val="10003"/>
                  </a:ext>
                </a:extLst>
              </a:tr>
              <a:tr h="5207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u="none" strike="noStrike" cap="none" normalizeH="0" baseline="0" dirty="0">
                          <a:ln>
                            <a:noFill/>
                          </a:ln>
                          <a:effectLst/>
                        </a:rPr>
                        <a:t>T</a:t>
                      </a:r>
                      <a:endParaRPr kumimoji="0" lang="fr-FR" sz="2800" b="0" i="0" u="none" strike="noStrike" cap="none" normalizeH="0" baseline="0" dirty="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dirty="0">
                          <a:ln>
                            <a:noFill/>
                          </a:ln>
                          <a:solidFill>
                            <a:schemeClr val="tx1"/>
                          </a:solidFill>
                          <a:effectLst/>
                          <a:latin typeface="Arial" charset="0"/>
                        </a:rPr>
                        <a:t> 3</a:t>
                      </a: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dirty="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dirty="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dirty="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dirty="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dirty="0">
                        <a:ln>
                          <a:noFill/>
                        </a:ln>
                        <a:solidFill>
                          <a:schemeClr val="tx1"/>
                        </a:solidFill>
                        <a:effectLst/>
                        <a:latin typeface="Arial" charset="0"/>
                      </a:endParaRPr>
                    </a:p>
                  </a:txBody>
                  <a:tcPr marL="91435" marR="91435" anchor="b" horzOverflow="overflow"/>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06651187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964A0AB-74B2-455C-B5CB-BBDE4B7F2D84}"/>
              </a:ext>
            </a:extLst>
          </p:cNvPr>
          <p:cNvSpPr>
            <a:spLocks noGrp="1"/>
          </p:cNvSpPr>
          <p:nvPr>
            <p:ph type="title"/>
          </p:nvPr>
        </p:nvSpPr>
        <p:spPr/>
        <p:txBody>
          <a:bodyPr/>
          <a:lstStyle/>
          <a:p>
            <a:r>
              <a:rPr lang="fr-CA" dirty="0"/>
              <a:t>Recherche</a:t>
            </a:r>
          </a:p>
        </p:txBody>
      </p:sp>
      <p:sp>
        <p:nvSpPr>
          <p:cNvPr id="3" name="Espace réservé du contenu 2">
            <a:extLst>
              <a:ext uri="{FF2B5EF4-FFF2-40B4-BE49-F238E27FC236}">
                <a16:creationId xmlns:a16="http://schemas.microsoft.com/office/drawing/2014/main" id="{98A38C61-64D8-4153-8C8A-74586925E089}"/>
              </a:ext>
            </a:extLst>
          </p:cNvPr>
          <p:cNvSpPr>
            <a:spLocks noGrp="1"/>
          </p:cNvSpPr>
          <p:nvPr>
            <p:ph idx="1"/>
          </p:nvPr>
        </p:nvSpPr>
        <p:spPr>
          <a:xfrm>
            <a:off x="405073" y="1343199"/>
            <a:ext cx="8507288" cy="2373833"/>
          </a:xfrm>
        </p:spPr>
        <p:txBody>
          <a:bodyPr>
            <a:normAutofit fontScale="92500" lnSpcReduction="10000"/>
          </a:bodyPr>
          <a:lstStyle/>
          <a:p>
            <a:r>
              <a:rPr lang="fr-CA" i="1" dirty="0"/>
              <a:t>Distance d’édition; T</a:t>
            </a:r>
            <a:r>
              <a:rPr lang="fr-CA" dirty="0"/>
              <a:t> = GTCAGTTT; </a:t>
            </a:r>
            <a:r>
              <a:rPr lang="fr-CA" i="1" dirty="0"/>
              <a:t>P</a:t>
            </a:r>
            <a:r>
              <a:rPr lang="fr-CA" dirty="0"/>
              <a:t> = GTT; k = 1.</a:t>
            </a:r>
          </a:p>
          <a:p>
            <a:pPr lvl="1"/>
            <a:r>
              <a:rPr lang="fr-CA" i="1" dirty="0"/>
              <a:t>D[0,j] = 0</a:t>
            </a:r>
          </a:p>
          <a:p>
            <a:pPr lvl="1"/>
            <a:r>
              <a:rPr lang="fr-CA" i="1" dirty="0"/>
              <a:t>D[i,0] = i</a:t>
            </a:r>
          </a:p>
          <a:p>
            <a:pPr lvl="1"/>
            <a:r>
              <a:rPr lang="fr-CA" i="1" dirty="0"/>
              <a:t>D[</a:t>
            </a:r>
            <a:r>
              <a:rPr lang="fr-CA" i="1" dirty="0" err="1"/>
              <a:t>i,j</a:t>
            </a:r>
            <a:r>
              <a:rPr lang="fr-CA" i="1" dirty="0"/>
              <a:t>] = min (D[i-1,j]+1, D[</a:t>
            </a:r>
            <a:r>
              <a:rPr lang="fr-CA" i="1" dirty="0" err="1"/>
              <a:t>i,j</a:t>
            </a:r>
            <a:r>
              <a:rPr lang="fr-CA" i="1" dirty="0"/>
              <a:t>-]+1, D[i-1,j-1]+e) </a:t>
            </a:r>
          </a:p>
          <a:p>
            <a:pPr marL="457200" lvl="1" indent="0">
              <a:buNone/>
            </a:pPr>
            <a:r>
              <a:rPr lang="fr-CA" i="1" dirty="0"/>
              <a:t>	où  e = 0 si P[i] = T[j] et e=1 sinon.</a:t>
            </a:r>
          </a:p>
        </p:txBody>
      </p:sp>
      <p:graphicFrame>
        <p:nvGraphicFramePr>
          <p:cNvPr id="5" name="Group 286">
            <a:extLst>
              <a:ext uri="{FF2B5EF4-FFF2-40B4-BE49-F238E27FC236}">
                <a16:creationId xmlns:a16="http://schemas.microsoft.com/office/drawing/2014/main" id="{BEF74CF2-9ED3-40B8-8F65-D5F063C5DEA2}"/>
              </a:ext>
            </a:extLst>
          </p:cNvPr>
          <p:cNvGraphicFramePr>
            <a:graphicFrameLocks noGrp="1"/>
          </p:cNvGraphicFramePr>
          <p:nvPr>
            <p:extLst>
              <p:ext uri="{D42A27DB-BD31-4B8C-83A1-F6EECF244321}">
                <p14:modId xmlns:p14="http://schemas.microsoft.com/office/powerpoint/2010/main" val="2461221979"/>
              </p:ext>
            </p:extLst>
          </p:nvPr>
        </p:nvGraphicFramePr>
        <p:xfrm>
          <a:off x="1691680" y="3861048"/>
          <a:ext cx="5934075" cy="2600326"/>
        </p:xfrm>
        <a:graphic>
          <a:graphicData uri="http://schemas.openxmlformats.org/drawingml/2006/table">
            <a:tbl>
              <a:tblPr>
                <a:tableStyleId>{5940675A-B579-460E-94D1-54222C63F5DA}</a:tableStyleId>
              </a:tblPr>
              <a:tblGrid>
                <a:gridCol w="500828">
                  <a:extLst>
                    <a:ext uri="{9D8B030D-6E8A-4147-A177-3AD203B41FA5}">
                      <a16:colId xmlns:a16="http://schemas.microsoft.com/office/drawing/2014/main" val="20000"/>
                    </a:ext>
                  </a:extLst>
                </a:gridCol>
                <a:gridCol w="603219">
                  <a:extLst>
                    <a:ext uri="{9D8B030D-6E8A-4147-A177-3AD203B41FA5}">
                      <a16:colId xmlns:a16="http://schemas.microsoft.com/office/drawing/2014/main" val="20001"/>
                    </a:ext>
                  </a:extLst>
                </a:gridCol>
                <a:gridCol w="604645">
                  <a:extLst>
                    <a:ext uri="{9D8B030D-6E8A-4147-A177-3AD203B41FA5}">
                      <a16:colId xmlns:a16="http://schemas.microsoft.com/office/drawing/2014/main" val="20002"/>
                    </a:ext>
                  </a:extLst>
                </a:gridCol>
                <a:gridCol w="603218">
                  <a:extLst>
                    <a:ext uri="{9D8B030D-6E8A-4147-A177-3AD203B41FA5}">
                      <a16:colId xmlns:a16="http://schemas.microsoft.com/office/drawing/2014/main" val="20003"/>
                    </a:ext>
                  </a:extLst>
                </a:gridCol>
                <a:gridCol w="604645">
                  <a:extLst>
                    <a:ext uri="{9D8B030D-6E8A-4147-A177-3AD203B41FA5}">
                      <a16:colId xmlns:a16="http://schemas.microsoft.com/office/drawing/2014/main" val="20004"/>
                    </a:ext>
                  </a:extLst>
                </a:gridCol>
                <a:gridCol w="603219">
                  <a:extLst>
                    <a:ext uri="{9D8B030D-6E8A-4147-A177-3AD203B41FA5}">
                      <a16:colId xmlns:a16="http://schemas.microsoft.com/office/drawing/2014/main" val="20005"/>
                    </a:ext>
                  </a:extLst>
                </a:gridCol>
                <a:gridCol w="604645">
                  <a:extLst>
                    <a:ext uri="{9D8B030D-6E8A-4147-A177-3AD203B41FA5}">
                      <a16:colId xmlns:a16="http://schemas.microsoft.com/office/drawing/2014/main" val="20006"/>
                    </a:ext>
                  </a:extLst>
                </a:gridCol>
                <a:gridCol w="603218">
                  <a:extLst>
                    <a:ext uri="{9D8B030D-6E8A-4147-A177-3AD203B41FA5}">
                      <a16:colId xmlns:a16="http://schemas.microsoft.com/office/drawing/2014/main" val="20007"/>
                    </a:ext>
                  </a:extLst>
                </a:gridCol>
                <a:gridCol w="603219">
                  <a:extLst>
                    <a:ext uri="{9D8B030D-6E8A-4147-A177-3AD203B41FA5}">
                      <a16:colId xmlns:a16="http://schemas.microsoft.com/office/drawing/2014/main" val="20008"/>
                    </a:ext>
                  </a:extLst>
                </a:gridCol>
                <a:gridCol w="603219">
                  <a:extLst>
                    <a:ext uri="{9D8B030D-6E8A-4147-A177-3AD203B41FA5}">
                      <a16:colId xmlns:a16="http://schemas.microsoft.com/office/drawing/2014/main" val="20009"/>
                    </a:ext>
                  </a:extLst>
                </a:gridCol>
              </a:tblGrid>
              <a:tr h="5207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u="none" strike="noStrike" cap="none" normalizeH="0" baseline="0" dirty="0">
                          <a:ln>
                            <a:noFill/>
                          </a:ln>
                          <a:effectLst/>
                        </a:rPr>
                        <a:t>D</a:t>
                      </a:r>
                      <a:endParaRPr kumimoji="0" lang="fr-FR" sz="2800" b="0" i="0" u="none" strike="noStrike" cap="none" normalizeH="0" baseline="0" dirty="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dirty="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u="none" strike="noStrike" cap="none" normalizeH="0" baseline="0">
                          <a:ln>
                            <a:noFill/>
                          </a:ln>
                          <a:effectLst/>
                        </a:rPr>
                        <a:t> G</a:t>
                      </a:r>
                      <a:endParaRPr kumimoji="0" lang="fr-FR" sz="2800" b="0" i="0" u="none" strike="noStrike" cap="none" normalizeH="0" baseline="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u="none" strike="noStrike" cap="none" normalizeH="0" baseline="0" dirty="0">
                          <a:ln>
                            <a:noFill/>
                          </a:ln>
                          <a:effectLst/>
                        </a:rPr>
                        <a:t> T</a:t>
                      </a:r>
                      <a:endParaRPr kumimoji="0" lang="fr-FR" sz="2800" b="0" i="0" u="none" strike="noStrike" cap="none" normalizeH="0" baseline="0" dirty="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u="none" strike="noStrike" cap="none" normalizeH="0" baseline="0">
                          <a:ln>
                            <a:noFill/>
                          </a:ln>
                          <a:effectLst/>
                        </a:rPr>
                        <a:t> C</a:t>
                      </a:r>
                      <a:endParaRPr kumimoji="0" lang="fr-FR" sz="2800" b="0" i="0" u="none" strike="noStrike" cap="none" normalizeH="0" baseline="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u="none" strike="noStrike" cap="none" normalizeH="0" baseline="0">
                          <a:ln>
                            <a:noFill/>
                          </a:ln>
                          <a:effectLst/>
                        </a:rPr>
                        <a:t> A</a:t>
                      </a:r>
                      <a:endParaRPr kumimoji="0" lang="fr-FR" sz="2800" b="0" i="0" u="none" strike="noStrike" cap="none" normalizeH="0" baseline="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u="none" strike="noStrike" cap="none" normalizeH="0" baseline="0">
                          <a:ln>
                            <a:noFill/>
                          </a:ln>
                          <a:effectLst/>
                        </a:rPr>
                        <a:t> G</a:t>
                      </a:r>
                      <a:endParaRPr kumimoji="0" lang="fr-FR" sz="2800" b="0" i="0" u="none" strike="noStrike" cap="none" normalizeH="0" baseline="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u="none" strike="noStrike" cap="none" normalizeH="0" baseline="0" dirty="0">
                          <a:ln>
                            <a:noFill/>
                          </a:ln>
                          <a:effectLst/>
                        </a:rPr>
                        <a:t> T</a:t>
                      </a:r>
                      <a:endParaRPr kumimoji="0" lang="fr-FR" sz="2800" b="0" i="0" u="none" strike="noStrike" cap="none" normalizeH="0" baseline="0" dirty="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u="none" strike="noStrike" cap="none" normalizeH="0" baseline="0" dirty="0">
                          <a:ln>
                            <a:noFill/>
                          </a:ln>
                          <a:effectLst/>
                        </a:rPr>
                        <a:t> T</a:t>
                      </a:r>
                      <a:endParaRPr kumimoji="0" lang="fr-FR" sz="2800" b="0" i="0" u="none" strike="noStrike" cap="none" normalizeH="0" baseline="0" dirty="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u="none" strike="noStrike" cap="none" normalizeH="0" baseline="0">
                          <a:ln>
                            <a:noFill/>
                          </a:ln>
                          <a:effectLst/>
                        </a:rPr>
                        <a:t>T</a:t>
                      </a:r>
                      <a:endParaRPr kumimoji="0" lang="fr-FR" sz="2800" b="0" i="0" u="none" strike="noStrike" cap="none" normalizeH="0" baseline="0" dirty="0">
                        <a:ln>
                          <a:noFill/>
                        </a:ln>
                        <a:solidFill>
                          <a:schemeClr val="tx1"/>
                        </a:solidFill>
                        <a:effectLst/>
                        <a:latin typeface="Arial" charset="0"/>
                      </a:endParaRPr>
                    </a:p>
                  </a:txBody>
                  <a:tcPr marL="91435" marR="91435" anchor="b" horzOverflow="overflow"/>
                </a:tc>
                <a:extLst>
                  <a:ext uri="{0D108BD9-81ED-4DB2-BD59-A6C34878D82A}">
                    <a16:rowId xmlns:a16="http://schemas.microsoft.com/office/drawing/2014/main" val="10000"/>
                  </a:ext>
                </a:extLst>
              </a:tr>
              <a:tr h="5191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dirty="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u="none" strike="noStrike" cap="none" normalizeH="0" baseline="0" dirty="0">
                          <a:ln>
                            <a:noFill/>
                          </a:ln>
                          <a:effectLst/>
                        </a:rPr>
                        <a:t> 0</a:t>
                      </a:r>
                      <a:endParaRPr kumimoji="0" lang="fr-FR" sz="2800" b="0" i="0" u="none" strike="noStrike" cap="none" normalizeH="0" baseline="0" dirty="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u="none" strike="noStrike" cap="none" normalizeH="0" baseline="0" dirty="0">
                          <a:ln>
                            <a:noFill/>
                          </a:ln>
                          <a:effectLst/>
                        </a:rPr>
                        <a:t> 0 </a:t>
                      </a:r>
                      <a:endParaRPr kumimoji="0" lang="fr-FR" sz="2800" b="0" i="0" u="none" strike="noStrike" cap="none" normalizeH="0" baseline="0" dirty="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u="none" strike="noStrike" cap="none" normalizeH="0" baseline="0" dirty="0">
                          <a:ln>
                            <a:noFill/>
                          </a:ln>
                          <a:effectLst/>
                        </a:rPr>
                        <a:t> 0</a:t>
                      </a:r>
                      <a:endParaRPr kumimoji="0" lang="fr-FR" sz="2800" b="0" i="0" u="none" strike="noStrike" cap="none" normalizeH="0" baseline="0" dirty="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u="none" strike="noStrike" cap="none" normalizeH="0" baseline="0" dirty="0">
                          <a:ln>
                            <a:noFill/>
                          </a:ln>
                          <a:effectLst/>
                        </a:rPr>
                        <a:t> 0</a:t>
                      </a:r>
                      <a:endParaRPr kumimoji="0" lang="fr-FR" sz="2800" b="0" i="0" u="none" strike="noStrike" cap="none" normalizeH="0" baseline="0" dirty="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u="none" strike="noStrike" cap="none" normalizeH="0" baseline="0" dirty="0">
                          <a:ln>
                            <a:noFill/>
                          </a:ln>
                          <a:effectLst/>
                        </a:rPr>
                        <a:t> 0</a:t>
                      </a:r>
                      <a:endParaRPr kumimoji="0" lang="fr-FR" sz="2800" b="0" i="0" u="none" strike="noStrike" cap="none" normalizeH="0" baseline="0" dirty="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u="none" strike="noStrike" cap="none" normalizeH="0" baseline="0" dirty="0">
                          <a:ln>
                            <a:noFill/>
                          </a:ln>
                          <a:effectLst/>
                        </a:rPr>
                        <a:t> 0</a:t>
                      </a:r>
                      <a:endParaRPr kumimoji="0" lang="fr-FR" sz="2800" b="0" i="0" u="none" strike="noStrike" cap="none" normalizeH="0" baseline="0" dirty="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u="none" strike="noStrike" cap="none" normalizeH="0" baseline="0" dirty="0">
                          <a:ln>
                            <a:noFill/>
                          </a:ln>
                          <a:effectLst/>
                        </a:rPr>
                        <a:t> 0</a:t>
                      </a:r>
                      <a:endParaRPr kumimoji="0" lang="fr-FR" sz="2800" b="0" i="0" u="none" strike="noStrike" cap="none" normalizeH="0" baseline="0" dirty="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u="none" strike="noStrike" cap="none" normalizeH="0" baseline="0" dirty="0">
                          <a:ln>
                            <a:noFill/>
                          </a:ln>
                          <a:effectLst/>
                        </a:rPr>
                        <a:t> 0</a:t>
                      </a:r>
                      <a:endParaRPr kumimoji="0" lang="fr-FR" sz="2800" b="0" i="0" u="none" strike="noStrike" cap="none" normalizeH="0" baseline="0" dirty="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dirty="0">
                          <a:ln>
                            <a:noFill/>
                          </a:ln>
                          <a:solidFill>
                            <a:schemeClr val="tx1"/>
                          </a:solidFill>
                          <a:effectLst/>
                          <a:latin typeface="Arial" charset="0"/>
                        </a:rPr>
                        <a:t>0</a:t>
                      </a:r>
                    </a:p>
                  </a:txBody>
                  <a:tcPr marL="91435" marR="91435" anchor="b" horzOverflow="overflow"/>
                </a:tc>
                <a:extLst>
                  <a:ext uri="{0D108BD9-81ED-4DB2-BD59-A6C34878D82A}">
                    <a16:rowId xmlns:a16="http://schemas.microsoft.com/office/drawing/2014/main" val="10001"/>
                  </a:ext>
                </a:extLst>
              </a:tr>
              <a:tr h="5207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u="none" strike="noStrike" cap="none" normalizeH="0" baseline="0" dirty="0">
                          <a:ln>
                            <a:noFill/>
                          </a:ln>
                          <a:effectLst/>
                        </a:rPr>
                        <a:t>G</a:t>
                      </a:r>
                      <a:endParaRPr kumimoji="0" lang="fr-FR" sz="2800" b="0" i="0" u="none" strike="noStrike" cap="none" normalizeH="0" baseline="0" dirty="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dirty="0">
                          <a:ln>
                            <a:noFill/>
                          </a:ln>
                          <a:solidFill>
                            <a:schemeClr val="tx1"/>
                          </a:solidFill>
                          <a:effectLst/>
                          <a:latin typeface="Arial" charset="0"/>
                        </a:rPr>
                        <a:t> 1</a:t>
                      </a: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u="none" strike="noStrike" cap="none" normalizeH="0" baseline="0" dirty="0">
                          <a:ln>
                            <a:noFill/>
                          </a:ln>
                          <a:effectLst/>
                        </a:rPr>
                        <a:t> 0</a:t>
                      </a:r>
                      <a:endParaRPr kumimoji="0" lang="fr-FR" sz="2800" b="0" i="0" u="none" strike="noStrike" cap="none" normalizeH="0" baseline="0" dirty="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u="none" strike="noStrike" cap="none" normalizeH="0" baseline="0" dirty="0">
                          <a:ln>
                            <a:noFill/>
                          </a:ln>
                          <a:effectLst/>
                        </a:rPr>
                        <a:t> 1</a:t>
                      </a:r>
                      <a:endParaRPr kumimoji="0" lang="fr-FR" sz="2800" b="0" i="0" u="none" strike="noStrike" cap="none" normalizeH="0" baseline="0" dirty="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dirty="0">
                          <a:ln>
                            <a:noFill/>
                          </a:ln>
                          <a:solidFill>
                            <a:schemeClr val="tx1"/>
                          </a:solidFill>
                          <a:effectLst/>
                          <a:latin typeface="Arial" charset="0"/>
                        </a:rPr>
                        <a:t> 1</a:t>
                      </a: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dirty="0">
                          <a:ln>
                            <a:noFill/>
                          </a:ln>
                          <a:solidFill>
                            <a:schemeClr val="tx1"/>
                          </a:solidFill>
                          <a:effectLst/>
                          <a:latin typeface="Arial" charset="0"/>
                        </a:rPr>
                        <a:t> 1</a:t>
                      </a: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dirty="0">
                          <a:ln>
                            <a:noFill/>
                          </a:ln>
                          <a:solidFill>
                            <a:schemeClr val="tx1"/>
                          </a:solidFill>
                          <a:effectLst/>
                          <a:latin typeface="Arial" charset="0"/>
                        </a:rPr>
                        <a:t> 0</a:t>
                      </a: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dirty="0">
                          <a:ln>
                            <a:noFill/>
                          </a:ln>
                          <a:solidFill>
                            <a:schemeClr val="tx1"/>
                          </a:solidFill>
                          <a:effectLst/>
                          <a:latin typeface="Arial" charset="0"/>
                        </a:rPr>
                        <a:t> 1</a:t>
                      </a: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dirty="0">
                          <a:ln>
                            <a:noFill/>
                          </a:ln>
                          <a:solidFill>
                            <a:schemeClr val="tx1"/>
                          </a:solidFill>
                          <a:effectLst/>
                          <a:latin typeface="Arial" charset="0"/>
                        </a:rPr>
                        <a:t> 1</a:t>
                      </a: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dirty="0">
                          <a:ln>
                            <a:noFill/>
                          </a:ln>
                          <a:solidFill>
                            <a:schemeClr val="tx1"/>
                          </a:solidFill>
                          <a:effectLst/>
                          <a:latin typeface="Arial" charset="0"/>
                        </a:rPr>
                        <a:t> 1</a:t>
                      </a:r>
                    </a:p>
                  </a:txBody>
                  <a:tcPr marL="91435" marR="91435" anchor="b" horzOverflow="overflow"/>
                </a:tc>
                <a:extLst>
                  <a:ext uri="{0D108BD9-81ED-4DB2-BD59-A6C34878D82A}">
                    <a16:rowId xmlns:a16="http://schemas.microsoft.com/office/drawing/2014/main" val="10002"/>
                  </a:ext>
                </a:extLst>
              </a:tr>
              <a:tr h="5191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u="none" strike="noStrike" cap="none" normalizeH="0" baseline="0" dirty="0">
                          <a:ln>
                            <a:noFill/>
                          </a:ln>
                          <a:effectLst/>
                        </a:rPr>
                        <a:t>T</a:t>
                      </a:r>
                      <a:endParaRPr kumimoji="0" lang="fr-FR" sz="2800" b="0" i="0" u="none" strike="noStrike" cap="none" normalizeH="0" baseline="0" dirty="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dirty="0">
                          <a:ln>
                            <a:noFill/>
                          </a:ln>
                          <a:solidFill>
                            <a:schemeClr val="tx1"/>
                          </a:solidFill>
                          <a:effectLst/>
                          <a:latin typeface="Arial" charset="0"/>
                        </a:rPr>
                        <a:t> 2</a:t>
                      </a: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dirty="0">
                          <a:ln>
                            <a:noFill/>
                          </a:ln>
                          <a:solidFill>
                            <a:schemeClr val="tx1"/>
                          </a:solidFill>
                          <a:effectLst/>
                          <a:latin typeface="Arial" charset="0"/>
                        </a:rPr>
                        <a:t> 1</a:t>
                      </a: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dirty="0">
                          <a:ln>
                            <a:noFill/>
                          </a:ln>
                          <a:solidFill>
                            <a:schemeClr val="tx1"/>
                          </a:solidFill>
                          <a:effectLst/>
                          <a:latin typeface="Arial" charset="0"/>
                        </a:rPr>
                        <a:t> 0</a:t>
                      </a: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dirty="0">
                          <a:ln>
                            <a:noFill/>
                          </a:ln>
                          <a:solidFill>
                            <a:schemeClr val="tx1"/>
                          </a:solidFill>
                          <a:effectLst/>
                          <a:latin typeface="Arial" charset="0"/>
                        </a:rPr>
                        <a:t> 1</a:t>
                      </a: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dirty="0">
                          <a:ln>
                            <a:noFill/>
                          </a:ln>
                          <a:solidFill>
                            <a:schemeClr val="tx1"/>
                          </a:solidFill>
                          <a:effectLst/>
                          <a:latin typeface="Arial" charset="0"/>
                        </a:rPr>
                        <a:t> 2</a:t>
                      </a: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dirty="0">
                          <a:ln>
                            <a:noFill/>
                          </a:ln>
                          <a:solidFill>
                            <a:schemeClr val="tx1"/>
                          </a:solidFill>
                          <a:effectLst/>
                          <a:latin typeface="Arial" charset="0"/>
                        </a:rPr>
                        <a:t> 1</a:t>
                      </a: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dirty="0">
                          <a:ln>
                            <a:noFill/>
                          </a:ln>
                          <a:solidFill>
                            <a:schemeClr val="tx1"/>
                          </a:solidFill>
                          <a:effectLst/>
                          <a:latin typeface="Arial" charset="0"/>
                        </a:rPr>
                        <a:t> 0</a:t>
                      </a: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dirty="0">
                          <a:ln>
                            <a:noFill/>
                          </a:ln>
                          <a:solidFill>
                            <a:schemeClr val="tx1"/>
                          </a:solidFill>
                          <a:effectLst/>
                          <a:latin typeface="Arial" charset="0"/>
                        </a:rPr>
                        <a:t> 1</a:t>
                      </a: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dirty="0">
                          <a:ln>
                            <a:noFill/>
                          </a:ln>
                          <a:solidFill>
                            <a:schemeClr val="tx1"/>
                          </a:solidFill>
                          <a:effectLst/>
                          <a:latin typeface="Arial" charset="0"/>
                        </a:rPr>
                        <a:t> 1</a:t>
                      </a:r>
                    </a:p>
                  </a:txBody>
                  <a:tcPr marL="91435" marR="91435" anchor="b" horzOverflow="overflow"/>
                </a:tc>
                <a:extLst>
                  <a:ext uri="{0D108BD9-81ED-4DB2-BD59-A6C34878D82A}">
                    <a16:rowId xmlns:a16="http://schemas.microsoft.com/office/drawing/2014/main" val="10003"/>
                  </a:ext>
                </a:extLst>
              </a:tr>
              <a:tr h="5207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u="none" strike="noStrike" cap="none" normalizeH="0" baseline="0" dirty="0">
                          <a:ln>
                            <a:noFill/>
                          </a:ln>
                          <a:effectLst/>
                        </a:rPr>
                        <a:t>T</a:t>
                      </a:r>
                      <a:endParaRPr kumimoji="0" lang="fr-FR" sz="2800" b="0" i="0" u="none" strike="noStrike" cap="none" normalizeH="0" baseline="0" dirty="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dirty="0">
                          <a:ln>
                            <a:noFill/>
                          </a:ln>
                          <a:solidFill>
                            <a:schemeClr val="tx1"/>
                          </a:solidFill>
                          <a:effectLst/>
                          <a:latin typeface="Arial" charset="0"/>
                        </a:rPr>
                        <a:t> 3</a:t>
                      </a: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dirty="0">
                          <a:ln>
                            <a:noFill/>
                          </a:ln>
                          <a:solidFill>
                            <a:schemeClr val="tx1"/>
                          </a:solidFill>
                          <a:effectLst/>
                          <a:latin typeface="Arial" charset="0"/>
                        </a:rPr>
                        <a:t> 2</a:t>
                      </a: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dirty="0">
                          <a:ln>
                            <a:noFill/>
                          </a:ln>
                          <a:solidFill>
                            <a:schemeClr val="tx1"/>
                          </a:solidFill>
                          <a:effectLst/>
                          <a:latin typeface="Arial" charset="0"/>
                        </a:rPr>
                        <a:t> 1</a:t>
                      </a: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dirty="0">
                          <a:ln>
                            <a:noFill/>
                          </a:ln>
                          <a:solidFill>
                            <a:schemeClr val="tx1"/>
                          </a:solidFill>
                          <a:effectLst/>
                          <a:latin typeface="Arial" charset="0"/>
                        </a:rPr>
                        <a:t> 1</a:t>
                      </a: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dirty="0">
                          <a:ln>
                            <a:noFill/>
                          </a:ln>
                          <a:solidFill>
                            <a:schemeClr val="tx1"/>
                          </a:solidFill>
                          <a:effectLst/>
                          <a:latin typeface="Arial" charset="0"/>
                        </a:rPr>
                        <a:t> 2</a:t>
                      </a: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dirty="0">
                          <a:ln>
                            <a:noFill/>
                          </a:ln>
                          <a:solidFill>
                            <a:schemeClr val="tx1"/>
                          </a:solidFill>
                          <a:effectLst/>
                          <a:latin typeface="Arial" charset="0"/>
                        </a:rPr>
                        <a:t> 2</a:t>
                      </a: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dirty="0">
                          <a:ln>
                            <a:noFill/>
                          </a:ln>
                          <a:solidFill>
                            <a:schemeClr val="tx1"/>
                          </a:solidFill>
                          <a:effectLst/>
                          <a:latin typeface="Arial" charset="0"/>
                        </a:rPr>
                        <a:t> 1</a:t>
                      </a: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dirty="0">
                          <a:ln>
                            <a:noFill/>
                          </a:ln>
                          <a:solidFill>
                            <a:schemeClr val="tx1"/>
                          </a:solidFill>
                          <a:effectLst/>
                          <a:latin typeface="Arial" charset="0"/>
                        </a:rPr>
                        <a:t> 0</a:t>
                      </a: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dirty="0">
                          <a:ln>
                            <a:noFill/>
                          </a:ln>
                          <a:solidFill>
                            <a:schemeClr val="tx1"/>
                          </a:solidFill>
                          <a:effectLst/>
                          <a:latin typeface="Arial" charset="0"/>
                        </a:rPr>
                        <a:t> 1</a:t>
                      </a:r>
                    </a:p>
                  </a:txBody>
                  <a:tcPr marL="91435" marR="91435" anchor="b" horzOverflow="overflow"/>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03436692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964A0AB-74B2-455C-B5CB-BBDE4B7F2D84}"/>
              </a:ext>
            </a:extLst>
          </p:cNvPr>
          <p:cNvSpPr>
            <a:spLocks noGrp="1"/>
          </p:cNvSpPr>
          <p:nvPr>
            <p:ph type="title"/>
          </p:nvPr>
        </p:nvSpPr>
        <p:spPr/>
        <p:txBody>
          <a:bodyPr/>
          <a:lstStyle/>
          <a:p>
            <a:r>
              <a:rPr lang="fr-CA" dirty="0"/>
              <a:t>Recherche</a:t>
            </a:r>
          </a:p>
        </p:txBody>
      </p:sp>
      <p:sp>
        <p:nvSpPr>
          <p:cNvPr id="3" name="Espace réservé du contenu 2">
            <a:extLst>
              <a:ext uri="{FF2B5EF4-FFF2-40B4-BE49-F238E27FC236}">
                <a16:creationId xmlns:a16="http://schemas.microsoft.com/office/drawing/2014/main" id="{98A38C61-64D8-4153-8C8A-74586925E089}"/>
              </a:ext>
            </a:extLst>
          </p:cNvPr>
          <p:cNvSpPr>
            <a:spLocks noGrp="1"/>
          </p:cNvSpPr>
          <p:nvPr>
            <p:ph idx="1"/>
          </p:nvPr>
        </p:nvSpPr>
        <p:spPr>
          <a:xfrm>
            <a:off x="405073" y="1343199"/>
            <a:ext cx="8507288" cy="2373833"/>
          </a:xfrm>
        </p:spPr>
        <p:txBody>
          <a:bodyPr>
            <a:normAutofit/>
          </a:bodyPr>
          <a:lstStyle/>
          <a:p>
            <a:r>
              <a:rPr lang="fr-CA" i="1" dirty="0"/>
              <a:t>Distance d’édition; T</a:t>
            </a:r>
            <a:r>
              <a:rPr lang="fr-CA" dirty="0"/>
              <a:t> = GTCAGTTT; </a:t>
            </a:r>
            <a:r>
              <a:rPr lang="fr-CA" i="1" dirty="0"/>
              <a:t>P</a:t>
            </a:r>
            <a:r>
              <a:rPr lang="fr-CA" dirty="0"/>
              <a:t> = GTT; k = 1.</a:t>
            </a:r>
          </a:p>
          <a:p>
            <a:pPr lvl="1"/>
            <a:r>
              <a:rPr lang="fr-CA" i="1" dirty="0"/>
              <a:t>Explorer la dernière ligne et retenir toutes les cases de valeur ≤ k.</a:t>
            </a:r>
          </a:p>
        </p:txBody>
      </p:sp>
      <p:graphicFrame>
        <p:nvGraphicFramePr>
          <p:cNvPr id="5" name="Group 286">
            <a:extLst>
              <a:ext uri="{FF2B5EF4-FFF2-40B4-BE49-F238E27FC236}">
                <a16:creationId xmlns:a16="http://schemas.microsoft.com/office/drawing/2014/main" id="{BEF74CF2-9ED3-40B8-8F65-D5F063C5DEA2}"/>
              </a:ext>
            </a:extLst>
          </p:cNvPr>
          <p:cNvGraphicFramePr>
            <a:graphicFrameLocks noGrp="1"/>
          </p:cNvGraphicFramePr>
          <p:nvPr>
            <p:extLst>
              <p:ext uri="{D42A27DB-BD31-4B8C-83A1-F6EECF244321}">
                <p14:modId xmlns:p14="http://schemas.microsoft.com/office/powerpoint/2010/main" val="3551536848"/>
              </p:ext>
            </p:extLst>
          </p:nvPr>
        </p:nvGraphicFramePr>
        <p:xfrm>
          <a:off x="1691680" y="3861048"/>
          <a:ext cx="5934075" cy="2600326"/>
        </p:xfrm>
        <a:graphic>
          <a:graphicData uri="http://schemas.openxmlformats.org/drawingml/2006/table">
            <a:tbl>
              <a:tblPr>
                <a:tableStyleId>{5940675A-B579-460E-94D1-54222C63F5DA}</a:tableStyleId>
              </a:tblPr>
              <a:tblGrid>
                <a:gridCol w="500828">
                  <a:extLst>
                    <a:ext uri="{9D8B030D-6E8A-4147-A177-3AD203B41FA5}">
                      <a16:colId xmlns:a16="http://schemas.microsoft.com/office/drawing/2014/main" val="20000"/>
                    </a:ext>
                  </a:extLst>
                </a:gridCol>
                <a:gridCol w="603219">
                  <a:extLst>
                    <a:ext uri="{9D8B030D-6E8A-4147-A177-3AD203B41FA5}">
                      <a16:colId xmlns:a16="http://schemas.microsoft.com/office/drawing/2014/main" val="20001"/>
                    </a:ext>
                  </a:extLst>
                </a:gridCol>
                <a:gridCol w="604645">
                  <a:extLst>
                    <a:ext uri="{9D8B030D-6E8A-4147-A177-3AD203B41FA5}">
                      <a16:colId xmlns:a16="http://schemas.microsoft.com/office/drawing/2014/main" val="20002"/>
                    </a:ext>
                  </a:extLst>
                </a:gridCol>
                <a:gridCol w="603218">
                  <a:extLst>
                    <a:ext uri="{9D8B030D-6E8A-4147-A177-3AD203B41FA5}">
                      <a16:colId xmlns:a16="http://schemas.microsoft.com/office/drawing/2014/main" val="20003"/>
                    </a:ext>
                  </a:extLst>
                </a:gridCol>
                <a:gridCol w="604645">
                  <a:extLst>
                    <a:ext uri="{9D8B030D-6E8A-4147-A177-3AD203B41FA5}">
                      <a16:colId xmlns:a16="http://schemas.microsoft.com/office/drawing/2014/main" val="20004"/>
                    </a:ext>
                  </a:extLst>
                </a:gridCol>
                <a:gridCol w="603219">
                  <a:extLst>
                    <a:ext uri="{9D8B030D-6E8A-4147-A177-3AD203B41FA5}">
                      <a16:colId xmlns:a16="http://schemas.microsoft.com/office/drawing/2014/main" val="20005"/>
                    </a:ext>
                  </a:extLst>
                </a:gridCol>
                <a:gridCol w="604645">
                  <a:extLst>
                    <a:ext uri="{9D8B030D-6E8A-4147-A177-3AD203B41FA5}">
                      <a16:colId xmlns:a16="http://schemas.microsoft.com/office/drawing/2014/main" val="20006"/>
                    </a:ext>
                  </a:extLst>
                </a:gridCol>
                <a:gridCol w="603218">
                  <a:extLst>
                    <a:ext uri="{9D8B030D-6E8A-4147-A177-3AD203B41FA5}">
                      <a16:colId xmlns:a16="http://schemas.microsoft.com/office/drawing/2014/main" val="20007"/>
                    </a:ext>
                  </a:extLst>
                </a:gridCol>
                <a:gridCol w="603219">
                  <a:extLst>
                    <a:ext uri="{9D8B030D-6E8A-4147-A177-3AD203B41FA5}">
                      <a16:colId xmlns:a16="http://schemas.microsoft.com/office/drawing/2014/main" val="20008"/>
                    </a:ext>
                  </a:extLst>
                </a:gridCol>
                <a:gridCol w="603219">
                  <a:extLst>
                    <a:ext uri="{9D8B030D-6E8A-4147-A177-3AD203B41FA5}">
                      <a16:colId xmlns:a16="http://schemas.microsoft.com/office/drawing/2014/main" val="20009"/>
                    </a:ext>
                  </a:extLst>
                </a:gridCol>
              </a:tblGrid>
              <a:tr h="5207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u="none" strike="noStrike" cap="none" normalizeH="0" baseline="0" dirty="0">
                          <a:ln>
                            <a:noFill/>
                          </a:ln>
                          <a:effectLst/>
                        </a:rPr>
                        <a:t>D</a:t>
                      </a:r>
                      <a:endParaRPr kumimoji="0" lang="fr-FR" sz="2800" b="0" i="0" u="none" strike="noStrike" cap="none" normalizeH="0" baseline="0" dirty="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dirty="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u="none" strike="noStrike" cap="none" normalizeH="0" baseline="0">
                          <a:ln>
                            <a:noFill/>
                          </a:ln>
                          <a:effectLst/>
                        </a:rPr>
                        <a:t> G</a:t>
                      </a:r>
                      <a:endParaRPr kumimoji="0" lang="fr-FR" sz="2800" b="0" i="0" u="none" strike="noStrike" cap="none" normalizeH="0" baseline="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u="none" strike="noStrike" cap="none" normalizeH="0" baseline="0" dirty="0">
                          <a:ln>
                            <a:noFill/>
                          </a:ln>
                          <a:effectLst/>
                        </a:rPr>
                        <a:t> T</a:t>
                      </a:r>
                      <a:endParaRPr kumimoji="0" lang="fr-FR" sz="2800" b="0" i="0" u="none" strike="noStrike" cap="none" normalizeH="0" baseline="0" dirty="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u="none" strike="noStrike" cap="none" normalizeH="0" baseline="0">
                          <a:ln>
                            <a:noFill/>
                          </a:ln>
                          <a:effectLst/>
                        </a:rPr>
                        <a:t> C</a:t>
                      </a:r>
                      <a:endParaRPr kumimoji="0" lang="fr-FR" sz="2800" b="0" i="0" u="none" strike="noStrike" cap="none" normalizeH="0" baseline="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u="none" strike="noStrike" cap="none" normalizeH="0" baseline="0">
                          <a:ln>
                            <a:noFill/>
                          </a:ln>
                          <a:effectLst/>
                        </a:rPr>
                        <a:t> A</a:t>
                      </a:r>
                      <a:endParaRPr kumimoji="0" lang="fr-FR" sz="2800" b="0" i="0" u="none" strike="noStrike" cap="none" normalizeH="0" baseline="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u="none" strike="noStrike" cap="none" normalizeH="0" baseline="0">
                          <a:ln>
                            <a:noFill/>
                          </a:ln>
                          <a:effectLst/>
                        </a:rPr>
                        <a:t> G</a:t>
                      </a:r>
                      <a:endParaRPr kumimoji="0" lang="fr-FR" sz="2800" b="0" i="0" u="none" strike="noStrike" cap="none" normalizeH="0" baseline="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u="none" strike="noStrike" cap="none" normalizeH="0" baseline="0" dirty="0">
                          <a:ln>
                            <a:noFill/>
                          </a:ln>
                          <a:effectLst/>
                        </a:rPr>
                        <a:t> T</a:t>
                      </a:r>
                      <a:endParaRPr kumimoji="0" lang="fr-FR" sz="2800" b="0" i="0" u="none" strike="noStrike" cap="none" normalizeH="0" baseline="0" dirty="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u="none" strike="noStrike" cap="none" normalizeH="0" baseline="0" dirty="0">
                          <a:ln>
                            <a:noFill/>
                          </a:ln>
                          <a:effectLst/>
                        </a:rPr>
                        <a:t> T</a:t>
                      </a:r>
                      <a:endParaRPr kumimoji="0" lang="fr-FR" sz="2800" b="0" i="0" u="none" strike="noStrike" cap="none" normalizeH="0" baseline="0" dirty="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u="none" strike="noStrike" cap="none" normalizeH="0" baseline="0">
                          <a:ln>
                            <a:noFill/>
                          </a:ln>
                          <a:effectLst/>
                        </a:rPr>
                        <a:t>T</a:t>
                      </a:r>
                      <a:endParaRPr kumimoji="0" lang="fr-FR" sz="2800" b="0" i="0" u="none" strike="noStrike" cap="none" normalizeH="0" baseline="0" dirty="0">
                        <a:ln>
                          <a:noFill/>
                        </a:ln>
                        <a:solidFill>
                          <a:schemeClr val="tx1"/>
                        </a:solidFill>
                        <a:effectLst/>
                        <a:latin typeface="Arial" charset="0"/>
                      </a:endParaRPr>
                    </a:p>
                  </a:txBody>
                  <a:tcPr marL="91435" marR="91435" anchor="b" horzOverflow="overflow"/>
                </a:tc>
                <a:extLst>
                  <a:ext uri="{0D108BD9-81ED-4DB2-BD59-A6C34878D82A}">
                    <a16:rowId xmlns:a16="http://schemas.microsoft.com/office/drawing/2014/main" val="10000"/>
                  </a:ext>
                </a:extLst>
              </a:tr>
              <a:tr h="5191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dirty="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u="none" strike="noStrike" cap="none" normalizeH="0" baseline="0" dirty="0">
                          <a:ln>
                            <a:noFill/>
                          </a:ln>
                          <a:effectLst/>
                        </a:rPr>
                        <a:t> 0</a:t>
                      </a:r>
                      <a:endParaRPr kumimoji="0" lang="fr-FR" sz="2800" b="0" i="0" u="none" strike="noStrike" cap="none" normalizeH="0" baseline="0" dirty="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u="none" strike="noStrike" cap="none" normalizeH="0" baseline="0" dirty="0">
                          <a:ln>
                            <a:noFill/>
                          </a:ln>
                          <a:effectLst/>
                        </a:rPr>
                        <a:t> 0 </a:t>
                      </a:r>
                      <a:endParaRPr kumimoji="0" lang="fr-FR" sz="2800" b="0" i="0" u="none" strike="noStrike" cap="none" normalizeH="0" baseline="0" dirty="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u="none" strike="noStrike" cap="none" normalizeH="0" baseline="0" dirty="0">
                          <a:ln>
                            <a:noFill/>
                          </a:ln>
                          <a:effectLst/>
                        </a:rPr>
                        <a:t> 0</a:t>
                      </a:r>
                      <a:endParaRPr kumimoji="0" lang="fr-FR" sz="2800" b="0" i="0" u="none" strike="noStrike" cap="none" normalizeH="0" baseline="0" dirty="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u="none" strike="noStrike" cap="none" normalizeH="0" baseline="0" dirty="0">
                          <a:ln>
                            <a:noFill/>
                          </a:ln>
                          <a:effectLst/>
                        </a:rPr>
                        <a:t> 0</a:t>
                      </a:r>
                      <a:endParaRPr kumimoji="0" lang="fr-FR" sz="2800" b="0" i="0" u="none" strike="noStrike" cap="none" normalizeH="0" baseline="0" dirty="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u="none" strike="noStrike" cap="none" normalizeH="0" baseline="0" dirty="0">
                          <a:ln>
                            <a:noFill/>
                          </a:ln>
                          <a:effectLst/>
                        </a:rPr>
                        <a:t> 0</a:t>
                      </a:r>
                      <a:endParaRPr kumimoji="0" lang="fr-FR" sz="2800" b="0" i="0" u="none" strike="noStrike" cap="none" normalizeH="0" baseline="0" dirty="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u="none" strike="noStrike" cap="none" normalizeH="0" baseline="0" dirty="0">
                          <a:ln>
                            <a:noFill/>
                          </a:ln>
                          <a:effectLst/>
                        </a:rPr>
                        <a:t> 0</a:t>
                      </a:r>
                      <a:endParaRPr kumimoji="0" lang="fr-FR" sz="2800" b="0" i="0" u="none" strike="noStrike" cap="none" normalizeH="0" baseline="0" dirty="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u="none" strike="noStrike" cap="none" normalizeH="0" baseline="0" dirty="0">
                          <a:ln>
                            <a:noFill/>
                          </a:ln>
                          <a:effectLst/>
                        </a:rPr>
                        <a:t> 0</a:t>
                      </a:r>
                      <a:endParaRPr kumimoji="0" lang="fr-FR" sz="2800" b="0" i="0" u="none" strike="noStrike" cap="none" normalizeH="0" baseline="0" dirty="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u="none" strike="noStrike" cap="none" normalizeH="0" baseline="0" dirty="0">
                          <a:ln>
                            <a:noFill/>
                          </a:ln>
                          <a:effectLst/>
                        </a:rPr>
                        <a:t> 0</a:t>
                      </a:r>
                      <a:endParaRPr kumimoji="0" lang="fr-FR" sz="2800" b="0" i="0" u="none" strike="noStrike" cap="none" normalizeH="0" baseline="0" dirty="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dirty="0">
                          <a:ln>
                            <a:noFill/>
                          </a:ln>
                          <a:solidFill>
                            <a:schemeClr val="tx1"/>
                          </a:solidFill>
                          <a:effectLst/>
                          <a:latin typeface="Arial" charset="0"/>
                        </a:rPr>
                        <a:t>0</a:t>
                      </a:r>
                    </a:p>
                  </a:txBody>
                  <a:tcPr marL="91435" marR="91435" anchor="b" horzOverflow="overflow"/>
                </a:tc>
                <a:extLst>
                  <a:ext uri="{0D108BD9-81ED-4DB2-BD59-A6C34878D82A}">
                    <a16:rowId xmlns:a16="http://schemas.microsoft.com/office/drawing/2014/main" val="10001"/>
                  </a:ext>
                </a:extLst>
              </a:tr>
              <a:tr h="5207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u="none" strike="noStrike" cap="none" normalizeH="0" baseline="0" dirty="0">
                          <a:ln>
                            <a:noFill/>
                          </a:ln>
                          <a:effectLst/>
                        </a:rPr>
                        <a:t>G</a:t>
                      </a:r>
                      <a:endParaRPr kumimoji="0" lang="fr-FR" sz="2800" b="0" i="0" u="none" strike="noStrike" cap="none" normalizeH="0" baseline="0" dirty="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dirty="0">
                          <a:ln>
                            <a:noFill/>
                          </a:ln>
                          <a:solidFill>
                            <a:schemeClr val="tx1"/>
                          </a:solidFill>
                          <a:effectLst/>
                          <a:latin typeface="Arial" charset="0"/>
                        </a:rPr>
                        <a:t> 1</a:t>
                      </a: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u="none" strike="noStrike" cap="none" normalizeH="0" baseline="0" dirty="0">
                          <a:ln>
                            <a:noFill/>
                          </a:ln>
                          <a:effectLst/>
                        </a:rPr>
                        <a:t> 0</a:t>
                      </a:r>
                      <a:endParaRPr kumimoji="0" lang="fr-FR" sz="2800" b="0" i="0" u="none" strike="noStrike" cap="none" normalizeH="0" baseline="0" dirty="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u="none" strike="noStrike" cap="none" normalizeH="0" baseline="0" dirty="0">
                          <a:ln>
                            <a:noFill/>
                          </a:ln>
                          <a:effectLst/>
                        </a:rPr>
                        <a:t> 1</a:t>
                      </a:r>
                      <a:endParaRPr kumimoji="0" lang="fr-FR" sz="2800" b="0" i="0" u="none" strike="noStrike" cap="none" normalizeH="0" baseline="0" dirty="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dirty="0">
                          <a:ln>
                            <a:noFill/>
                          </a:ln>
                          <a:solidFill>
                            <a:schemeClr val="tx1"/>
                          </a:solidFill>
                          <a:effectLst/>
                          <a:latin typeface="Arial" charset="0"/>
                        </a:rPr>
                        <a:t> 1</a:t>
                      </a: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dirty="0">
                          <a:ln>
                            <a:noFill/>
                          </a:ln>
                          <a:solidFill>
                            <a:schemeClr val="tx1"/>
                          </a:solidFill>
                          <a:effectLst/>
                          <a:latin typeface="Arial" charset="0"/>
                        </a:rPr>
                        <a:t> 1</a:t>
                      </a: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dirty="0">
                          <a:ln>
                            <a:noFill/>
                          </a:ln>
                          <a:solidFill>
                            <a:schemeClr val="tx1"/>
                          </a:solidFill>
                          <a:effectLst/>
                          <a:latin typeface="Arial" charset="0"/>
                        </a:rPr>
                        <a:t> 0</a:t>
                      </a: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dirty="0">
                          <a:ln>
                            <a:noFill/>
                          </a:ln>
                          <a:solidFill>
                            <a:schemeClr val="tx1"/>
                          </a:solidFill>
                          <a:effectLst/>
                          <a:latin typeface="Arial" charset="0"/>
                        </a:rPr>
                        <a:t> 1</a:t>
                      </a: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dirty="0">
                          <a:ln>
                            <a:noFill/>
                          </a:ln>
                          <a:solidFill>
                            <a:schemeClr val="tx1"/>
                          </a:solidFill>
                          <a:effectLst/>
                          <a:latin typeface="Arial" charset="0"/>
                        </a:rPr>
                        <a:t> 1</a:t>
                      </a: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dirty="0">
                          <a:ln>
                            <a:noFill/>
                          </a:ln>
                          <a:solidFill>
                            <a:schemeClr val="tx1"/>
                          </a:solidFill>
                          <a:effectLst/>
                          <a:latin typeface="Arial" charset="0"/>
                        </a:rPr>
                        <a:t> 1</a:t>
                      </a:r>
                    </a:p>
                  </a:txBody>
                  <a:tcPr marL="91435" marR="91435" anchor="b" horzOverflow="overflow"/>
                </a:tc>
                <a:extLst>
                  <a:ext uri="{0D108BD9-81ED-4DB2-BD59-A6C34878D82A}">
                    <a16:rowId xmlns:a16="http://schemas.microsoft.com/office/drawing/2014/main" val="10002"/>
                  </a:ext>
                </a:extLst>
              </a:tr>
              <a:tr h="5191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u="none" strike="noStrike" cap="none" normalizeH="0" baseline="0" dirty="0">
                          <a:ln>
                            <a:noFill/>
                          </a:ln>
                          <a:effectLst/>
                        </a:rPr>
                        <a:t>T</a:t>
                      </a:r>
                      <a:endParaRPr kumimoji="0" lang="fr-FR" sz="2800" b="0" i="0" u="none" strike="noStrike" cap="none" normalizeH="0" baseline="0" dirty="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dirty="0">
                          <a:ln>
                            <a:noFill/>
                          </a:ln>
                          <a:solidFill>
                            <a:schemeClr val="tx1"/>
                          </a:solidFill>
                          <a:effectLst/>
                          <a:latin typeface="Arial" charset="0"/>
                        </a:rPr>
                        <a:t> 2</a:t>
                      </a: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dirty="0">
                          <a:ln>
                            <a:noFill/>
                          </a:ln>
                          <a:solidFill>
                            <a:schemeClr val="tx1"/>
                          </a:solidFill>
                          <a:effectLst/>
                          <a:latin typeface="Arial" charset="0"/>
                        </a:rPr>
                        <a:t> 1</a:t>
                      </a: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dirty="0">
                          <a:ln>
                            <a:noFill/>
                          </a:ln>
                          <a:solidFill>
                            <a:schemeClr val="tx1"/>
                          </a:solidFill>
                          <a:effectLst/>
                          <a:latin typeface="Arial" charset="0"/>
                        </a:rPr>
                        <a:t> 0</a:t>
                      </a: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dirty="0">
                          <a:ln>
                            <a:noFill/>
                          </a:ln>
                          <a:solidFill>
                            <a:schemeClr val="tx1"/>
                          </a:solidFill>
                          <a:effectLst/>
                          <a:latin typeface="Arial" charset="0"/>
                        </a:rPr>
                        <a:t> 1</a:t>
                      </a: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dirty="0">
                          <a:ln>
                            <a:noFill/>
                          </a:ln>
                          <a:solidFill>
                            <a:schemeClr val="tx1"/>
                          </a:solidFill>
                          <a:effectLst/>
                          <a:latin typeface="Arial" charset="0"/>
                        </a:rPr>
                        <a:t> 2</a:t>
                      </a: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dirty="0">
                          <a:ln>
                            <a:noFill/>
                          </a:ln>
                          <a:solidFill>
                            <a:schemeClr val="tx1"/>
                          </a:solidFill>
                          <a:effectLst/>
                          <a:latin typeface="Arial" charset="0"/>
                        </a:rPr>
                        <a:t> 1</a:t>
                      </a: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dirty="0">
                          <a:ln>
                            <a:noFill/>
                          </a:ln>
                          <a:solidFill>
                            <a:schemeClr val="tx1"/>
                          </a:solidFill>
                          <a:effectLst/>
                          <a:latin typeface="Arial" charset="0"/>
                        </a:rPr>
                        <a:t> 0</a:t>
                      </a: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dirty="0">
                          <a:ln>
                            <a:noFill/>
                          </a:ln>
                          <a:solidFill>
                            <a:schemeClr val="tx1"/>
                          </a:solidFill>
                          <a:effectLst/>
                          <a:latin typeface="Arial" charset="0"/>
                        </a:rPr>
                        <a:t> 1</a:t>
                      </a: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dirty="0">
                          <a:ln>
                            <a:noFill/>
                          </a:ln>
                          <a:solidFill>
                            <a:schemeClr val="tx1"/>
                          </a:solidFill>
                          <a:effectLst/>
                          <a:latin typeface="Arial" charset="0"/>
                        </a:rPr>
                        <a:t> 1</a:t>
                      </a:r>
                    </a:p>
                  </a:txBody>
                  <a:tcPr marL="91435" marR="91435" anchor="b" horzOverflow="overflow"/>
                </a:tc>
                <a:extLst>
                  <a:ext uri="{0D108BD9-81ED-4DB2-BD59-A6C34878D82A}">
                    <a16:rowId xmlns:a16="http://schemas.microsoft.com/office/drawing/2014/main" val="10003"/>
                  </a:ext>
                </a:extLst>
              </a:tr>
              <a:tr h="5207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u="none" strike="noStrike" cap="none" normalizeH="0" baseline="0" dirty="0">
                          <a:ln>
                            <a:noFill/>
                          </a:ln>
                          <a:effectLst/>
                        </a:rPr>
                        <a:t>T</a:t>
                      </a:r>
                      <a:endParaRPr kumimoji="0" lang="fr-FR" sz="2800" b="0" i="0" u="none" strike="noStrike" cap="none" normalizeH="0" baseline="0" dirty="0">
                        <a:ln>
                          <a:noFill/>
                        </a:ln>
                        <a:solidFill>
                          <a:schemeClr val="tx1"/>
                        </a:solidFill>
                        <a:effectLst/>
                        <a:latin typeface="Arial" charset="0"/>
                      </a:endParaRP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dirty="0">
                          <a:ln>
                            <a:noFill/>
                          </a:ln>
                          <a:solidFill>
                            <a:schemeClr val="tx1"/>
                          </a:solidFill>
                          <a:effectLst/>
                          <a:latin typeface="Arial" charset="0"/>
                        </a:rPr>
                        <a:t> 3</a:t>
                      </a: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dirty="0">
                          <a:ln>
                            <a:noFill/>
                          </a:ln>
                          <a:solidFill>
                            <a:schemeClr val="tx1"/>
                          </a:solidFill>
                          <a:effectLst/>
                          <a:latin typeface="Arial" charset="0"/>
                        </a:rPr>
                        <a:t> 2</a:t>
                      </a: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1" i="0" u="none" strike="noStrike" cap="none" normalizeH="0" baseline="0" dirty="0">
                          <a:ln>
                            <a:noFill/>
                          </a:ln>
                          <a:solidFill>
                            <a:srgbClr val="FF0000"/>
                          </a:solidFill>
                          <a:effectLst/>
                          <a:latin typeface="Arial" charset="0"/>
                        </a:rPr>
                        <a:t> 1</a:t>
                      </a: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1" i="0" u="none" strike="noStrike" cap="none" normalizeH="0" baseline="0" dirty="0">
                          <a:ln>
                            <a:noFill/>
                          </a:ln>
                          <a:solidFill>
                            <a:srgbClr val="FF0000"/>
                          </a:solidFill>
                          <a:effectLst/>
                          <a:latin typeface="Arial" charset="0"/>
                        </a:rPr>
                        <a:t> 1</a:t>
                      </a: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dirty="0">
                          <a:ln>
                            <a:noFill/>
                          </a:ln>
                          <a:solidFill>
                            <a:schemeClr val="tx1"/>
                          </a:solidFill>
                          <a:effectLst/>
                          <a:latin typeface="Arial" charset="0"/>
                        </a:rPr>
                        <a:t> 2</a:t>
                      </a: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dirty="0">
                          <a:ln>
                            <a:noFill/>
                          </a:ln>
                          <a:solidFill>
                            <a:schemeClr val="tx1"/>
                          </a:solidFill>
                          <a:effectLst/>
                          <a:latin typeface="Arial" charset="0"/>
                        </a:rPr>
                        <a:t> 2</a:t>
                      </a: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1" i="0" u="none" strike="noStrike" cap="none" normalizeH="0" baseline="0" dirty="0">
                          <a:ln>
                            <a:noFill/>
                          </a:ln>
                          <a:solidFill>
                            <a:srgbClr val="FF0000"/>
                          </a:solidFill>
                          <a:effectLst/>
                          <a:latin typeface="Arial" charset="0"/>
                        </a:rPr>
                        <a:t> 1</a:t>
                      </a: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1" i="0" u="none" strike="noStrike" cap="none" normalizeH="0" baseline="0" dirty="0">
                          <a:ln>
                            <a:noFill/>
                          </a:ln>
                          <a:solidFill>
                            <a:srgbClr val="FF0000"/>
                          </a:solidFill>
                          <a:effectLst/>
                          <a:latin typeface="Arial" charset="0"/>
                        </a:rPr>
                        <a:t> 0</a:t>
                      </a:r>
                    </a:p>
                  </a:txBody>
                  <a:tcPr marL="91435" marR="91435" anchor="b"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800" b="1" i="0" u="none" strike="noStrike" cap="none" normalizeH="0" baseline="0" dirty="0">
                          <a:ln>
                            <a:noFill/>
                          </a:ln>
                          <a:solidFill>
                            <a:srgbClr val="FF0000"/>
                          </a:solidFill>
                          <a:effectLst/>
                          <a:latin typeface="Arial" charset="0"/>
                        </a:rPr>
                        <a:t> 1</a:t>
                      </a:r>
                    </a:p>
                  </a:txBody>
                  <a:tcPr marL="91435" marR="91435" anchor="b" horzOverflow="overflow"/>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03617200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C297D20-E34F-43CB-B332-D9F219355687}"/>
              </a:ext>
            </a:extLst>
          </p:cNvPr>
          <p:cNvSpPr>
            <a:spLocks noGrp="1"/>
          </p:cNvSpPr>
          <p:nvPr>
            <p:ph type="title"/>
          </p:nvPr>
        </p:nvSpPr>
        <p:spPr/>
        <p:txBody>
          <a:bodyPr>
            <a:normAutofit/>
          </a:bodyPr>
          <a:lstStyle/>
          <a:p>
            <a:r>
              <a:rPr lang="fr-CA" dirty="0"/>
              <a:t>Autres variantes possibles</a:t>
            </a:r>
          </a:p>
        </p:txBody>
      </p:sp>
      <p:graphicFrame>
        <p:nvGraphicFramePr>
          <p:cNvPr id="5" name="Espace réservé du contenu 4">
            <a:extLst>
              <a:ext uri="{FF2B5EF4-FFF2-40B4-BE49-F238E27FC236}">
                <a16:creationId xmlns:a16="http://schemas.microsoft.com/office/drawing/2014/main" id="{9D878284-14AB-4724-91C2-E8AC41EF4770}"/>
              </a:ext>
            </a:extLst>
          </p:cNvPr>
          <p:cNvGraphicFramePr>
            <a:graphicFrameLocks noGrp="1"/>
          </p:cNvGraphicFramePr>
          <p:nvPr>
            <p:ph idx="1"/>
            <p:extLst>
              <p:ext uri="{D42A27DB-BD31-4B8C-83A1-F6EECF244321}">
                <p14:modId xmlns:p14="http://schemas.microsoft.com/office/powerpoint/2010/main" val="3759308648"/>
              </p:ext>
            </p:extLst>
          </p:nvPr>
        </p:nvGraphicFramePr>
        <p:xfrm>
          <a:off x="1763688" y="1367022"/>
          <a:ext cx="5760639" cy="741680"/>
        </p:xfrm>
        <a:graphic>
          <a:graphicData uri="http://schemas.openxmlformats.org/drawingml/2006/table">
            <a:tbl>
              <a:tblPr firstRow="1" bandRow="1">
                <a:tableStyleId>{2D5ABB26-0587-4C30-8999-92F81FD0307C}</a:tableStyleId>
              </a:tblPr>
              <a:tblGrid>
                <a:gridCol w="640071">
                  <a:extLst>
                    <a:ext uri="{9D8B030D-6E8A-4147-A177-3AD203B41FA5}">
                      <a16:colId xmlns:a16="http://schemas.microsoft.com/office/drawing/2014/main" val="1915516341"/>
                    </a:ext>
                  </a:extLst>
                </a:gridCol>
                <a:gridCol w="640071">
                  <a:extLst>
                    <a:ext uri="{9D8B030D-6E8A-4147-A177-3AD203B41FA5}">
                      <a16:colId xmlns:a16="http://schemas.microsoft.com/office/drawing/2014/main" val="3360737497"/>
                    </a:ext>
                  </a:extLst>
                </a:gridCol>
                <a:gridCol w="640071">
                  <a:extLst>
                    <a:ext uri="{9D8B030D-6E8A-4147-A177-3AD203B41FA5}">
                      <a16:colId xmlns:a16="http://schemas.microsoft.com/office/drawing/2014/main" val="3681657373"/>
                    </a:ext>
                  </a:extLst>
                </a:gridCol>
                <a:gridCol w="640071">
                  <a:extLst>
                    <a:ext uri="{9D8B030D-6E8A-4147-A177-3AD203B41FA5}">
                      <a16:colId xmlns:a16="http://schemas.microsoft.com/office/drawing/2014/main" val="3074896890"/>
                    </a:ext>
                  </a:extLst>
                </a:gridCol>
                <a:gridCol w="640071">
                  <a:extLst>
                    <a:ext uri="{9D8B030D-6E8A-4147-A177-3AD203B41FA5}">
                      <a16:colId xmlns:a16="http://schemas.microsoft.com/office/drawing/2014/main" val="3695198426"/>
                    </a:ext>
                  </a:extLst>
                </a:gridCol>
                <a:gridCol w="640071">
                  <a:extLst>
                    <a:ext uri="{9D8B030D-6E8A-4147-A177-3AD203B41FA5}">
                      <a16:colId xmlns:a16="http://schemas.microsoft.com/office/drawing/2014/main" val="3861192852"/>
                    </a:ext>
                  </a:extLst>
                </a:gridCol>
                <a:gridCol w="640071">
                  <a:extLst>
                    <a:ext uri="{9D8B030D-6E8A-4147-A177-3AD203B41FA5}">
                      <a16:colId xmlns:a16="http://schemas.microsoft.com/office/drawing/2014/main" val="3224279270"/>
                    </a:ext>
                  </a:extLst>
                </a:gridCol>
                <a:gridCol w="640071">
                  <a:extLst>
                    <a:ext uri="{9D8B030D-6E8A-4147-A177-3AD203B41FA5}">
                      <a16:colId xmlns:a16="http://schemas.microsoft.com/office/drawing/2014/main" val="3059921860"/>
                    </a:ext>
                  </a:extLst>
                </a:gridCol>
                <a:gridCol w="640071">
                  <a:extLst>
                    <a:ext uri="{9D8B030D-6E8A-4147-A177-3AD203B41FA5}">
                      <a16:colId xmlns:a16="http://schemas.microsoft.com/office/drawing/2014/main" val="4217055210"/>
                    </a:ext>
                  </a:extLst>
                </a:gridCol>
              </a:tblGrid>
              <a:tr h="370840">
                <a:tc>
                  <a:txBody>
                    <a:bodyPr/>
                    <a:lstStyle/>
                    <a:p>
                      <a:pPr algn="ctr"/>
                      <a:r>
                        <a:rPr lang="fr-CA" b="1" dirty="0">
                          <a:solidFill>
                            <a:srgbClr val="C00000"/>
                          </a:solidFill>
                        </a:rPr>
                        <a:t> C</a:t>
                      </a:r>
                    </a:p>
                  </a:txBody>
                  <a:tcPr/>
                </a:tc>
                <a:tc>
                  <a:txBody>
                    <a:bodyPr/>
                    <a:lstStyle/>
                    <a:p>
                      <a:pPr algn="ctr"/>
                      <a:r>
                        <a:rPr lang="fr-CA" b="1" dirty="0">
                          <a:solidFill>
                            <a:srgbClr val="C00000"/>
                          </a:solidFill>
                        </a:rPr>
                        <a:t>T</a:t>
                      </a:r>
                    </a:p>
                  </a:txBody>
                  <a:tcPr/>
                </a:tc>
                <a:tc>
                  <a:txBody>
                    <a:bodyPr/>
                    <a:lstStyle/>
                    <a:p>
                      <a:pPr algn="ctr"/>
                      <a:r>
                        <a:rPr lang="fr-CA" b="1" dirty="0">
                          <a:solidFill>
                            <a:srgbClr val="C00000"/>
                          </a:solidFill>
                        </a:rPr>
                        <a:t>T</a:t>
                      </a:r>
                    </a:p>
                  </a:txBody>
                  <a:tcPr/>
                </a:tc>
                <a:tc>
                  <a:txBody>
                    <a:bodyPr/>
                    <a:lstStyle/>
                    <a:p>
                      <a:pPr algn="ctr"/>
                      <a:r>
                        <a:rPr lang="fr-CA" b="1" dirty="0">
                          <a:solidFill>
                            <a:srgbClr val="C00000"/>
                          </a:solidFill>
                        </a:rPr>
                        <a:t>T</a:t>
                      </a:r>
                    </a:p>
                  </a:txBody>
                  <a:tcPr/>
                </a:tc>
                <a:tc>
                  <a:txBody>
                    <a:bodyPr/>
                    <a:lstStyle/>
                    <a:p>
                      <a:pPr algn="ctr"/>
                      <a:r>
                        <a:rPr lang="fr-CA" b="1" dirty="0">
                          <a:solidFill>
                            <a:srgbClr val="C00000"/>
                          </a:solidFill>
                        </a:rPr>
                        <a:t>C</a:t>
                      </a:r>
                    </a:p>
                  </a:txBody>
                  <a:tcPr/>
                </a:tc>
                <a:tc>
                  <a:txBody>
                    <a:bodyPr/>
                    <a:lstStyle/>
                    <a:p>
                      <a:pPr algn="ctr"/>
                      <a:r>
                        <a:rPr lang="fr-CA" b="1" dirty="0">
                          <a:solidFill>
                            <a:srgbClr val="C00000"/>
                          </a:solidFill>
                        </a:rPr>
                        <a:t>A</a:t>
                      </a:r>
                    </a:p>
                  </a:txBody>
                  <a:tcPr/>
                </a:tc>
                <a:tc>
                  <a:txBody>
                    <a:bodyPr/>
                    <a:lstStyle/>
                    <a:p>
                      <a:pPr algn="ctr"/>
                      <a:r>
                        <a:rPr lang="fr-CA" b="1" dirty="0">
                          <a:solidFill>
                            <a:srgbClr val="C00000"/>
                          </a:solidFill>
                        </a:rPr>
                        <a:t>C</a:t>
                      </a:r>
                    </a:p>
                  </a:txBody>
                  <a:tcPr/>
                </a:tc>
                <a:tc>
                  <a:txBody>
                    <a:bodyPr/>
                    <a:lstStyle/>
                    <a:p>
                      <a:pPr algn="ctr"/>
                      <a:r>
                        <a:rPr lang="fr-CA" b="1" dirty="0">
                          <a:solidFill>
                            <a:srgbClr val="C00000"/>
                          </a:solidFill>
                        </a:rPr>
                        <a:t>C</a:t>
                      </a:r>
                    </a:p>
                  </a:txBody>
                  <a:tcPr/>
                </a:tc>
                <a:tc>
                  <a:txBody>
                    <a:bodyPr/>
                    <a:lstStyle/>
                    <a:p>
                      <a:pPr algn="ctr"/>
                      <a:r>
                        <a:rPr lang="fr-CA" b="1" dirty="0">
                          <a:solidFill>
                            <a:srgbClr val="C00000"/>
                          </a:solidFill>
                        </a:rPr>
                        <a:t>-</a:t>
                      </a:r>
                    </a:p>
                  </a:txBody>
                  <a:tcPr/>
                </a:tc>
                <a:extLst>
                  <a:ext uri="{0D108BD9-81ED-4DB2-BD59-A6C34878D82A}">
                    <a16:rowId xmlns:a16="http://schemas.microsoft.com/office/drawing/2014/main" val="4033842798"/>
                  </a:ext>
                </a:extLst>
              </a:tr>
              <a:tr h="370840">
                <a:tc>
                  <a:txBody>
                    <a:bodyPr/>
                    <a:lstStyle/>
                    <a:p>
                      <a:pPr algn="ctr"/>
                      <a:r>
                        <a:rPr lang="fr-CA" b="1" dirty="0">
                          <a:solidFill>
                            <a:srgbClr val="C00000"/>
                          </a:solidFill>
                        </a:rPr>
                        <a:t>C</a:t>
                      </a:r>
                    </a:p>
                  </a:txBody>
                  <a:tcPr/>
                </a:tc>
                <a:tc>
                  <a:txBody>
                    <a:bodyPr/>
                    <a:lstStyle/>
                    <a:p>
                      <a:pPr algn="ctr"/>
                      <a:r>
                        <a:rPr lang="fr-CA" b="1" dirty="0">
                          <a:solidFill>
                            <a:srgbClr val="C00000"/>
                          </a:solidFill>
                        </a:rPr>
                        <a:t>A</a:t>
                      </a:r>
                    </a:p>
                  </a:txBody>
                  <a:tcPr/>
                </a:tc>
                <a:tc>
                  <a:txBody>
                    <a:bodyPr/>
                    <a:lstStyle/>
                    <a:p>
                      <a:pPr algn="ctr"/>
                      <a:r>
                        <a:rPr lang="fr-CA" b="1" dirty="0">
                          <a:solidFill>
                            <a:srgbClr val="C00000"/>
                          </a:solidFill>
                        </a:rPr>
                        <a:t>T</a:t>
                      </a:r>
                    </a:p>
                  </a:txBody>
                  <a:tcPr/>
                </a:tc>
                <a:tc>
                  <a:txBody>
                    <a:bodyPr/>
                    <a:lstStyle/>
                    <a:p>
                      <a:pPr algn="ctr"/>
                      <a:r>
                        <a:rPr lang="fr-CA" b="1" dirty="0">
                          <a:solidFill>
                            <a:srgbClr val="C00000"/>
                          </a:solidFill>
                        </a:rPr>
                        <a:t>-</a:t>
                      </a:r>
                    </a:p>
                  </a:txBody>
                  <a:tcPr/>
                </a:tc>
                <a:tc>
                  <a:txBody>
                    <a:bodyPr/>
                    <a:lstStyle/>
                    <a:p>
                      <a:pPr algn="ctr"/>
                      <a:r>
                        <a:rPr lang="fr-CA" b="1" dirty="0">
                          <a:solidFill>
                            <a:srgbClr val="C00000"/>
                          </a:solidFill>
                        </a:rPr>
                        <a:t>C</a:t>
                      </a:r>
                    </a:p>
                  </a:txBody>
                  <a:tcPr/>
                </a:tc>
                <a:tc>
                  <a:txBody>
                    <a:bodyPr/>
                    <a:lstStyle/>
                    <a:p>
                      <a:pPr algn="ctr"/>
                      <a:r>
                        <a:rPr lang="fr-CA" b="1" dirty="0">
                          <a:solidFill>
                            <a:srgbClr val="C00000"/>
                          </a:solidFill>
                        </a:rPr>
                        <a:t>T</a:t>
                      </a:r>
                    </a:p>
                  </a:txBody>
                  <a:tcPr/>
                </a:tc>
                <a:tc>
                  <a:txBody>
                    <a:bodyPr/>
                    <a:lstStyle/>
                    <a:p>
                      <a:pPr algn="ctr"/>
                      <a:r>
                        <a:rPr lang="fr-CA" b="1" dirty="0">
                          <a:solidFill>
                            <a:srgbClr val="C00000"/>
                          </a:solidFill>
                        </a:rPr>
                        <a:t>T</a:t>
                      </a:r>
                    </a:p>
                  </a:txBody>
                  <a:tcPr/>
                </a:tc>
                <a:tc>
                  <a:txBody>
                    <a:bodyPr/>
                    <a:lstStyle/>
                    <a:p>
                      <a:pPr algn="ctr"/>
                      <a:r>
                        <a:rPr lang="fr-CA" b="1" dirty="0">
                          <a:solidFill>
                            <a:srgbClr val="C00000"/>
                          </a:solidFill>
                        </a:rPr>
                        <a:t>C</a:t>
                      </a:r>
                    </a:p>
                  </a:txBody>
                  <a:tcPr/>
                </a:tc>
                <a:tc>
                  <a:txBody>
                    <a:bodyPr/>
                    <a:lstStyle/>
                    <a:p>
                      <a:pPr algn="ctr"/>
                      <a:r>
                        <a:rPr lang="fr-CA" b="1" dirty="0">
                          <a:solidFill>
                            <a:srgbClr val="C00000"/>
                          </a:solidFill>
                        </a:rPr>
                        <a:t>T</a:t>
                      </a:r>
                    </a:p>
                  </a:txBody>
                  <a:tcPr/>
                </a:tc>
                <a:extLst>
                  <a:ext uri="{0D108BD9-81ED-4DB2-BD59-A6C34878D82A}">
                    <a16:rowId xmlns:a16="http://schemas.microsoft.com/office/drawing/2014/main" val="2840815343"/>
                  </a:ext>
                </a:extLst>
              </a:tr>
            </a:tbl>
          </a:graphicData>
        </a:graphic>
      </p:graphicFrame>
      <p:sp>
        <p:nvSpPr>
          <p:cNvPr id="6" name="ZoneTexte 5">
            <a:extLst>
              <a:ext uri="{FF2B5EF4-FFF2-40B4-BE49-F238E27FC236}">
                <a16:creationId xmlns:a16="http://schemas.microsoft.com/office/drawing/2014/main" id="{46D5E515-82A5-42C6-947A-39DDE9F1DCDC}"/>
              </a:ext>
            </a:extLst>
          </p:cNvPr>
          <p:cNvSpPr txBox="1"/>
          <p:nvPr/>
        </p:nvSpPr>
        <p:spPr>
          <a:xfrm>
            <a:off x="571820" y="2253630"/>
            <a:ext cx="4293098" cy="523220"/>
          </a:xfrm>
          <a:prstGeom prst="rect">
            <a:avLst/>
          </a:prstGeom>
          <a:noFill/>
        </p:spPr>
        <p:txBody>
          <a:bodyPr wrap="none" rtlCol="0">
            <a:spAutoFit/>
          </a:bodyPr>
          <a:lstStyle/>
          <a:p>
            <a:pPr marL="285750" indent="-285750">
              <a:buFont typeface="Wingdings" panose="05000000000000000000" pitchFamily="2" charset="2"/>
              <a:buChar char="Ø"/>
            </a:pPr>
            <a:r>
              <a:rPr lang="fr-CA" sz="2800" dirty="0"/>
              <a:t>Alignement préfixe-suffixe</a:t>
            </a:r>
          </a:p>
        </p:txBody>
      </p:sp>
      <p:graphicFrame>
        <p:nvGraphicFramePr>
          <p:cNvPr id="7" name="Espace réservé du contenu 4">
            <a:extLst>
              <a:ext uri="{FF2B5EF4-FFF2-40B4-BE49-F238E27FC236}">
                <a16:creationId xmlns:a16="http://schemas.microsoft.com/office/drawing/2014/main" id="{54AD6D13-8473-4FE0-A524-03E6E2686861}"/>
              </a:ext>
            </a:extLst>
          </p:cNvPr>
          <p:cNvGraphicFramePr>
            <a:graphicFrameLocks/>
          </p:cNvGraphicFramePr>
          <p:nvPr>
            <p:extLst>
              <p:ext uri="{D42A27DB-BD31-4B8C-83A1-F6EECF244321}">
                <p14:modId xmlns:p14="http://schemas.microsoft.com/office/powerpoint/2010/main" val="31238299"/>
              </p:ext>
            </p:extLst>
          </p:nvPr>
        </p:nvGraphicFramePr>
        <p:xfrm>
          <a:off x="1115616" y="2919918"/>
          <a:ext cx="7128792" cy="741680"/>
        </p:xfrm>
        <a:graphic>
          <a:graphicData uri="http://schemas.openxmlformats.org/drawingml/2006/table">
            <a:tbl>
              <a:tblPr firstRow="1" bandRow="1">
                <a:tableStyleId>{2D5ABB26-0587-4C30-8999-92F81FD0307C}</a:tableStyleId>
              </a:tblPr>
              <a:tblGrid>
                <a:gridCol w="594066">
                  <a:extLst>
                    <a:ext uri="{9D8B030D-6E8A-4147-A177-3AD203B41FA5}">
                      <a16:colId xmlns:a16="http://schemas.microsoft.com/office/drawing/2014/main" val="2095336322"/>
                    </a:ext>
                  </a:extLst>
                </a:gridCol>
                <a:gridCol w="594066">
                  <a:extLst>
                    <a:ext uri="{9D8B030D-6E8A-4147-A177-3AD203B41FA5}">
                      <a16:colId xmlns:a16="http://schemas.microsoft.com/office/drawing/2014/main" val="2277853345"/>
                    </a:ext>
                  </a:extLst>
                </a:gridCol>
                <a:gridCol w="594066">
                  <a:extLst>
                    <a:ext uri="{9D8B030D-6E8A-4147-A177-3AD203B41FA5}">
                      <a16:colId xmlns:a16="http://schemas.microsoft.com/office/drawing/2014/main" val="2779481150"/>
                    </a:ext>
                  </a:extLst>
                </a:gridCol>
                <a:gridCol w="594066">
                  <a:extLst>
                    <a:ext uri="{9D8B030D-6E8A-4147-A177-3AD203B41FA5}">
                      <a16:colId xmlns:a16="http://schemas.microsoft.com/office/drawing/2014/main" val="378208917"/>
                    </a:ext>
                  </a:extLst>
                </a:gridCol>
                <a:gridCol w="594066">
                  <a:extLst>
                    <a:ext uri="{9D8B030D-6E8A-4147-A177-3AD203B41FA5}">
                      <a16:colId xmlns:a16="http://schemas.microsoft.com/office/drawing/2014/main" val="2222155282"/>
                    </a:ext>
                  </a:extLst>
                </a:gridCol>
                <a:gridCol w="594066">
                  <a:extLst>
                    <a:ext uri="{9D8B030D-6E8A-4147-A177-3AD203B41FA5}">
                      <a16:colId xmlns:a16="http://schemas.microsoft.com/office/drawing/2014/main" val="3970646581"/>
                    </a:ext>
                  </a:extLst>
                </a:gridCol>
                <a:gridCol w="594066">
                  <a:extLst>
                    <a:ext uri="{9D8B030D-6E8A-4147-A177-3AD203B41FA5}">
                      <a16:colId xmlns:a16="http://schemas.microsoft.com/office/drawing/2014/main" val="3789937482"/>
                    </a:ext>
                  </a:extLst>
                </a:gridCol>
                <a:gridCol w="594066">
                  <a:extLst>
                    <a:ext uri="{9D8B030D-6E8A-4147-A177-3AD203B41FA5}">
                      <a16:colId xmlns:a16="http://schemas.microsoft.com/office/drawing/2014/main" val="1915516341"/>
                    </a:ext>
                  </a:extLst>
                </a:gridCol>
                <a:gridCol w="594066">
                  <a:extLst>
                    <a:ext uri="{9D8B030D-6E8A-4147-A177-3AD203B41FA5}">
                      <a16:colId xmlns:a16="http://schemas.microsoft.com/office/drawing/2014/main" val="3360737497"/>
                    </a:ext>
                  </a:extLst>
                </a:gridCol>
                <a:gridCol w="594066">
                  <a:extLst>
                    <a:ext uri="{9D8B030D-6E8A-4147-A177-3AD203B41FA5}">
                      <a16:colId xmlns:a16="http://schemas.microsoft.com/office/drawing/2014/main" val="3681657373"/>
                    </a:ext>
                  </a:extLst>
                </a:gridCol>
                <a:gridCol w="594066">
                  <a:extLst>
                    <a:ext uri="{9D8B030D-6E8A-4147-A177-3AD203B41FA5}">
                      <a16:colId xmlns:a16="http://schemas.microsoft.com/office/drawing/2014/main" val="3074896890"/>
                    </a:ext>
                  </a:extLst>
                </a:gridCol>
                <a:gridCol w="594066">
                  <a:extLst>
                    <a:ext uri="{9D8B030D-6E8A-4147-A177-3AD203B41FA5}">
                      <a16:colId xmlns:a16="http://schemas.microsoft.com/office/drawing/2014/main" val="3695198426"/>
                    </a:ext>
                  </a:extLst>
                </a:gridCol>
              </a:tblGrid>
              <a:tr h="370840">
                <a:tc>
                  <a:txBody>
                    <a:bodyPr/>
                    <a:lstStyle/>
                    <a:p>
                      <a:pPr algn="ctr"/>
                      <a:endParaRPr lang="fr-CA" b="1" dirty="0">
                        <a:solidFill>
                          <a:srgbClr val="0070C0"/>
                        </a:solidFill>
                      </a:endParaRPr>
                    </a:p>
                  </a:txBody>
                  <a:tcPr/>
                </a:tc>
                <a:tc>
                  <a:txBody>
                    <a:bodyPr/>
                    <a:lstStyle/>
                    <a:p>
                      <a:pPr algn="ctr"/>
                      <a:endParaRPr lang="fr-CA" b="1" dirty="0">
                        <a:solidFill>
                          <a:srgbClr val="0070C0"/>
                        </a:solidFill>
                      </a:endParaRPr>
                    </a:p>
                  </a:txBody>
                  <a:tcPr/>
                </a:tc>
                <a:tc>
                  <a:txBody>
                    <a:bodyPr/>
                    <a:lstStyle/>
                    <a:p>
                      <a:pPr algn="ctr"/>
                      <a:endParaRPr lang="fr-CA" b="1" dirty="0">
                        <a:solidFill>
                          <a:srgbClr val="0070C0"/>
                        </a:solidFill>
                      </a:endParaRPr>
                    </a:p>
                  </a:txBody>
                  <a:tcPr/>
                </a:tc>
                <a:tc>
                  <a:txBody>
                    <a:bodyPr/>
                    <a:lstStyle/>
                    <a:p>
                      <a:pPr algn="ctr"/>
                      <a:endParaRPr lang="fr-CA" b="1" dirty="0">
                        <a:solidFill>
                          <a:srgbClr val="0070C0"/>
                        </a:solidFill>
                      </a:endParaRPr>
                    </a:p>
                  </a:txBody>
                  <a:tcPr/>
                </a:tc>
                <a:tc>
                  <a:txBody>
                    <a:bodyPr/>
                    <a:lstStyle/>
                    <a:p>
                      <a:pPr algn="ctr"/>
                      <a:r>
                        <a:rPr lang="fr-CA" b="1" dirty="0">
                          <a:solidFill>
                            <a:srgbClr val="C00000"/>
                          </a:solidFill>
                        </a:rPr>
                        <a:t>C</a:t>
                      </a:r>
                    </a:p>
                  </a:txBody>
                  <a:tcPr/>
                </a:tc>
                <a:tc>
                  <a:txBody>
                    <a:bodyPr/>
                    <a:lstStyle/>
                    <a:p>
                      <a:pPr algn="ctr"/>
                      <a:r>
                        <a:rPr lang="fr-CA" b="1" dirty="0">
                          <a:solidFill>
                            <a:srgbClr val="C00000"/>
                          </a:solidFill>
                        </a:rPr>
                        <a:t>T</a:t>
                      </a:r>
                    </a:p>
                  </a:txBody>
                  <a:tcPr/>
                </a:tc>
                <a:tc>
                  <a:txBody>
                    <a:bodyPr/>
                    <a:lstStyle/>
                    <a:p>
                      <a:pPr algn="ctr"/>
                      <a:r>
                        <a:rPr lang="fr-CA" b="1" dirty="0">
                          <a:solidFill>
                            <a:srgbClr val="C00000"/>
                          </a:solidFill>
                        </a:rPr>
                        <a:t>T</a:t>
                      </a:r>
                    </a:p>
                  </a:txBody>
                  <a:tcPr/>
                </a:tc>
                <a:tc>
                  <a:txBody>
                    <a:bodyPr/>
                    <a:lstStyle/>
                    <a:p>
                      <a:pPr algn="ctr"/>
                      <a:r>
                        <a:rPr lang="fr-CA" b="1" dirty="0">
                          <a:solidFill>
                            <a:srgbClr val="C00000"/>
                          </a:solidFill>
                        </a:rPr>
                        <a:t> T</a:t>
                      </a:r>
                    </a:p>
                  </a:txBody>
                  <a:tcPr/>
                </a:tc>
                <a:tc>
                  <a:txBody>
                    <a:bodyPr/>
                    <a:lstStyle/>
                    <a:p>
                      <a:pPr algn="ctr"/>
                      <a:r>
                        <a:rPr lang="fr-CA" b="1" dirty="0">
                          <a:solidFill>
                            <a:srgbClr val="C00000"/>
                          </a:solidFill>
                        </a:rPr>
                        <a:t>C</a:t>
                      </a:r>
                    </a:p>
                  </a:txBody>
                  <a:tcPr/>
                </a:tc>
                <a:tc>
                  <a:txBody>
                    <a:bodyPr/>
                    <a:lstStyle/>
                    <a:p>
                      <a:pPr algn="ctr"/>
                      <a:r>
                        <a:rPr lang="fr-CA" b="1" dirty="0">
                          <a:solidFill>
                            <a:srgbClr val="C00000"/>
                          </a:solidFill>
                        </a:rPr>
                        <a:t>A</a:t>
                      </a:r>
                    </a:p>
                  </a:txBody>
                  <a:tcPr/>
                </a:tc>
                <a:tc>
                  <a:txBody>
                    <a:bodyPr/>
                    <a:lstStyle/>
                    <a:p>
                      <a:pPr algn="ctr"/>
                      <a:r>
                        <a:rPr lang="fr-CA" b="1" dirty="0">
                          <a:solidFill>
                            <a:srgbClr val="0070C0"/>
                          </a:solidFill>
                        </a:rPr>
                        <a:t>C</a:t>
                      </a:r>
                    </a:p>
                  </a:txBody>
                  <a:tcPr/>
                </a:tc>
                <a:tc>
                  <a:txBody>
                    <a:bodyPr/>
                    <a:lstStyle/>
                    <a:p>
                      <a:pPr algn="ctr"/>
                      <a:r>
                        <a:rPr lang="fr-CA" b="1" dirty="0">
                          <a:solidFill>
                            <a:srgbClr val="0070C0"/>
                          </a:solidFill>
                        </a:rPr>
                        <a:t>C</a:t>
                      </a:r>
                    </a:p>
                  </a:txBody>
                  <a:tcPr/>
                </a:tc>
                <a:extLst>
                  <a:ext uri="{0D108BD9-81ED-4DB2-BD59-A6C34878D82A}">
                    <a16:rowId xmlns:a16="http://schemas.microsoft.com/office/drawing/2014/main" val="4033842798"/>
                  </a:ext>
                </a:extLst>
              </a:tr>
              <a:tr h="370840">
                <a:tc>
                  <a:txBody>
                    <a:bodyPr/>
                    <a:lstStyle/>
                    <a:p>
                      <a:pPr algn="ctr"/>
                      <a:r>
                        <a:rPr lang="fr-CA" b="1" dirty="0">
                          <a:solidFill>
                            <a:srgbClr val="0070C0"/>
                          </a:solidFill>
                        </a:rPr>
                        <a:t>C</a:t>
                      </a:r>
                    </a:p>
                  </a:txBody>
                  <a:tcPr/>
                </a:tc>
                <a:tc>
                  <a:txBody>
                    <a:bodyPr/>
                    <a:lstStyle/>
                    <a:p>
                      <a:pPr algn="ctr"/>
                      <a:r>
                        <a:rPr lang="fr-CA" b="1" dirty="0">
                          <a:solidFill>
                            <a:srgbClr val="0070C0"/>
                          </a:solidFill>
                        </a:rPr>
                        <a:t>A</a:t>
                      </a:r>
                    </a:p>
                  </a:txBody>
                  <a:tcPr/>
                </a:tc>
                <a:tc>
                  <a:txBody>
                    <a:bodyPr/>
                    <a:lstStyle/>
                    <a:p>
                      <a:pPr algn="ctr"/>
                      <a:r>
                        <a:rPr lang="fr-CA" b="1" dirty="0">
                          <a:solidFill>
                            <a:srgbClr val="0070C0"/>
                          </a:solidFill>
                        </a:rPr>
                        <a:t>T</a:t>
                      </a:r>
                    </a:p>
                  </a:txBody>
                  <a:tcPr/>
                </a:tc>
                <a:tc>
                  <a:txBody>
                    <a:bodyPr/>
                    <a:lstStyle/>
                    <a:p>
                      <a:pPr algn="ctr"/>
                      <a:r>
                        <a:rPr lang="fr-CA" b="1" dirty="0">
                          <a:solidFill>
                            <a:srgbClr val="0070C0"/>
                          </a:solidFill>
                        </a:rPr>
                        <a:t>C</a:t>
                      </a:r>
                    </a:p>
                  </a:txBody>
                  <a:tcPr/>
                </a:tc>
                <a:tc>
                  <a:txBody>
                    <a:bodyPr/>
                    <a:lstStyle/>
                    <a:p>
                      <a:pPr algn="ctr"/>
                      <a:r>
                        <a:rPr lang="fr-CA" b="1" dirty="0">
                          <a:solidFill>
                            <a:srgbClr val="C00000"/>
                          </a:solidFill>
                        </a:rPr>
                        <a:t>C</a:t>
                      </a:r>
                    </a:p>
                  </a:txBody>
                  <a:tcPr/>
                </a:tc>
                <a:tc>
                  <a:txBody>
                    <a:bodyPr/>
                    <a:lstStyle/>
                    <a:p>
                      <a:pPr algn="ctr"/>
                      <a:r>
                        <a:rPr lang="fr-CA" b="1" dirty="0">
                          <a:solidFill>
                            <a:srgbClr val="C00000"/>
                          </a:solidFill>
                        </a:rPr>
                        <a:t>T</a:t>
                      </a:r>
                    </a:p>
                  </a:txBody>
                  <a:tcPr/>
                </a:tc>
                <a:tc>
                  <a:txBody>
                    <a:bodyPr/>
                    <a:lstStyle/>
                    <a:p>
                      <a:pPr algn="ctr"/>
                      <a:r>
                        <a:rPr lang="fr-CA" b="1" dirty="0">
                          <a:solidFill>
                            <a:srgbClr val="C00000"/>
                          </a:solidFill>
                        </a:rPr>
                        <a:t>T</a:t>
                      </a:r>
                    </a:p>
                  </a:txBody>
                  <a:tcPr/>
                </a:tc>
                <a:tc>
                  <a:txBody>
                    <a:bodyPr/>
                    <a:lstStyle/>
                    <a:p>
                      <a:pPr algn="ctr"/>
                      <a:r>
                        <a:rPr lang="fr-CA" b="1" dirty="0">
                          <a:solidFill>
                            <a:srgbClr val="C00000"/>
                          </a:solidFill>
                        </a:rPr>
                        <a:t>-</a:t>
                      </a:r>
                    </a:p>
                  </a:txBody>
                  <a:tcPr/>
                </a:tc>
                <a:tc>
                  <a:txBody>
                    <a:bodyPr/>
                    <a:lstStyle/>
                    <a:p>
                      <a:pPr algn="ctr"/>
                      <a:r>
                        <a:rPr lang="fr-CA" b="1" dirty="0">
                          <a:solidFill>
                            <a:srgbClr val="C00000"/>
                          </a:solidFill>
                        </a:rPr>
                        <a:t>C</a:t>
                      </a:r>
                    </a:p>
                  </a:txBody>
                  <a:tcPr/>
                </a:tc>
                <a:tc>
                  <a:txBody>
                    <a:bodyPr/>
                    <a:lstStyle/>
                    <a:p>
                      <a:pPr algn="ctr"/>
                      <a:r>
                        <a:rPr lang="fr-CA" b="1" dirty="0">
                          <a:solidFill>
                            <a:srgbClr val="C00000"/>
                          </a:solidFill>
                        </a:rPr>
                        <a:t>T</a:t>
                      </a:r>
                    </a:p>
                  </a:txBody>
                  <a:tcPr/>
                </a:tc>
                <a:tc>
                  <a:txBody>
                    <a:bodyPr/>
                    <a:lstStyle/>
                    <a:p>
                      <a:pPr algn="ctr"/>
                      <a:endParaRPr lang="fr-CA" b="1" dirty="0">
                        <a:solidFill>
                          <a:srgbClr val="0070C0"/>
                        </a:solidFill>
                      </a:endParaRPr>
                    </a:p>
                  </a:txBody>
                  <a:tcPr/>
                </a:tc>
                <a:tc>
                  <a:txBody>
                    <a:bodyPr/>
                    <a:lstStyle/>
                    <a:p>
                      <a:pPr algn="ctr"/>
                      <a:endParaRPr lang="fr-CA" b="1" dirty="0">
                        <a:solidFill>
                          <a:srgbClr val="0070C0"/>
                        </a:solidFill>
                      </a:endParaRPr>
                    </a:p>
                  </a:txBody>
                  <a:tcPr/>
                </a:tc>
                <a:extLst>
                  <a:ext uri="{0D108BD9-81ED-4DB2-BD59-A6C34878D82A}">
                    <a16:rowId xmlns:a16="http://schemas.microsoft.com/office/drawing/2014/main" val="2840815343"/>
                  </a:ext>
                </a:extLst>
              </a:tr>
            </a:tbl>
          </a:graphicData>
        </a:graphic>
      </p:graphicFrame>
      <p:sp>
        <p:nvSpPr>
          <p:cNvPr id="8" name="ZoneTexte 7">
            <a:extLst>
              <a:ext uri="{FF2B5EF4-FFF2-40B4-BE49-F238E27FC236}">
                <a16:creationId xmlns:a16="http://schemas.microsoft.com/office/drawing/2014/main" id="{6BC34087-05CB-4187-AC5F-F76D151D38EC}"/>
              </a:ext>
            </a:extLst>
          </p:cNvPr>
          <p:cNvSpPr txBox="1"/>
          <p:nvPr/>
        </p:nvSpPr>
        <p:spPr>
          <a:xfrm>
            <a:off x="571820" y="4484572"/>
            <a:ext cx="4341638" cy="523220"/>
          </a:xfrm>
          <a:prstGeom prst="rect">
            <a:avLst/>
          </a:prstGeom>
          <a:noFill/>
        </p:spPr>
        <p:txBody>
          <a:bodyPr wrap="none" rtlCol="0">
            <a:spAutoFit/>
          </a:bodyPr>
          <a:lstStyle/>
          <a:p>
            <a:pPr marL="285750" indent="-285750">
              <a:buFont typeface="Wingdings" panose="05000000000000000000" pitchFamily="2" charset="2"/>
              <a:buChar char="Ø"/>
            </a:pPr>
            <a:r>
              <a:rPr lang="fr-CA" sz="2800" dirty="0"/>
              <a:t>Alignement préfixe-préfixe</a:t>
            </a:r>
          </a:p>
        </p:txBody>
      </p:sp>
      <p:graphicFrame>
        <p:nvGraphicFramePr>
          <p:cNvPr id="9" name="Espace réservé du contenu 4">
            <a:extLst>
              <a:ext uri="{FF2B5EF4-FFF2-40B4-BE49-F238E27FC236}">
                <a16:creationId xmlns:a16="http://schemas.microsoft.com/office/drawing/2014/main" id="{46528876-B68D-402F-B732-6683C2DA9E56}"/>
              </a:ext>
            </a:extLst>
          </p:cNvPr>
          <p:cNvGraphicFramePr>
            <a:graphicFrameLocks/>
          </p:cNvGraphicFramePr>
          <p:nvPr>
            <p:extLst>
              <p:ext uri="{D42A27DB-BD31-4B8C-83A1-F6EECF244321}">
                <p14:modId xmlns:p14="http://schemas.microsoft.com/office/powerpoint/2010/main" val="306395691"/>
              </p:ext>
            </p:extLst>
          </p:nvPr>
        </p:nvGraphicFramePr>
        <p:xfrm>
          <a:off x="1115616" y="5186495"/>
          <a:ext cx="7020780" cy="741680"/>
        </p:xfrm>
        <a:graphic>
          <a:graphicData uri="http://schemas.openxmlformats.org/drawingml/2006/table">
            <a:tbl>
              <a:tblPr firstRow="1" bandRow="1">
                <a:tableStyleId>{2D5ABB26-0587-4C30-8999-92F81FD0307C}</a:tableStyleId>
              </a:tblPr>
              <a:tblGrid>
                <a:gridCol w="702078">
                  <a:extLst>
                    <a:ext uri="{9D8B030D-6E8A-4147-A177-3AD203B41FA5}">
                      <a16:colId xmlns:a16="http://schemas.microsoft.com/office/drawing/2014/main" val="2222155282"/>
                    </a:ext>
                  </a:extLst>
                </a:gridCol>
                <a:gridCol w="702078">
                  <a:extLst>
                    <a:ext uri="{9D8B030D-6E8A-4147-A177-3AD203B41FA5}">
                      <a16:colId xmlns:a16="http://schemas.microsoft.com/office/drawing/2014/main" val="3970646581"/>
                    </a:ext>
                  </a:extLst>
                </a:gridCol>
                <a:gridCol w="702078">
                  <a:extLst>
                    <a:ext uri="{9D8B030D-6E8A-4147-A177-3AD203B41FA5}">
                      <a16:colId xmlns:a16="http://schemas.microsoft.com/office/drawing/2014/main" val="3789937482"/>
                    </a:ext>
                  </a:extLst>
                </a:gridCol>
                <a:gridCol w="702078">
                  <a:extLst>
                    <a:ext uri="{9D8B030D-6E8A-4147-A177-3AD203B41FA5}">
                      <a16:colId xmlns:a16="http://schemas.microsoft.com/office/drawing/2014/main" val="1915516341"/>
                    </a:ext>
                  </a:extLst>
                </a:gridCol>
                <a:gridCol w="702078">
                  <a:extLst>
                    <a:ext uri="{9D8B030D-6E8A-4147-A177-3AD203B41FA5}">
                      <a16:colId xmlns:a16="http://schemas.microsoft.com/office/drawing/2014/main" val="3360737497"/>
                    </a:ext>
                  </a:extLst>
                </a:gridCol>
                <a:gridCol w="702078">
                  <a:extLst>
                    <a:ext uri="{9D8B030D-6E8A-4147-A177-3AD203B41FA5}">
                      <a16:colId xmlns:a16="http://schemas.microsoft.com/office/drawing/2014/main" val="3681657373"/>
                    </a:ext>
                  </a:extLst>
                </a:gridCol>
                <a:gridCol w="702078">
                  <a:extLst>
                    <a:ext uri="{9D8B030D-6E8A-4147-A177-3AD203B41FA5}">
                      <a16:colId xmlns:a16="http://schemas.microsoft.com/office/drawing/2014/main" val="3074896890"/>
                    </a:ext>
                  </a:extLst>
                </a:gridCol>
                <a:gridCol w="702078">
                  <a:extLst>
                    <a:ext uri="{9D8B030D-6E8A-4147-A177-3AD203B41FA5}">
                      <a16:colId xmlns:a16="http://schemas.microsoft.com/office/drawing/2014/main" val="3695198426"/>
                    </a:ext>
                  </a:extLst>
                </a:gridCol>
                <a:gridCol w="702078">
                  <a:extLst>
                    <a:ext uri="{9D8B030D-6E8A-4147-A177-3AD203B41FA5}">
                      <a16:colId xmlns:a16="http://schemas.microsoft.com/office/drawing/2014/main" val="3889750972"/>
                    </a:ext>
                  </a:extLst>
                </a:gridCol>
                <a:gridCol w="702078">
                  <a:extLst>
                    <a:ext uri="{9D8B030D-6E8A-4147-A177-3AD203B41FA5}">
                      <a16:colId xmlns:a16="http://schemas.microsoft.com/office/drawing/2014/main" val="3409887085"/>
                    </a:ext>
                  </a:extLst>
                </a:gridCol>
              </a:tblGrid>
              <a:tr h="370840">
                <a:tc>
                  <a:txBody>
                    <a:bodyPr/>
                    <a:lstStyle/>
                    <a:p>
                      <a:pPr algn="ctr"/>
                      <a:r>
                        <a:rPr lang="fr-CA" b="1" dirty="0">
                          <a:solidFill>
                            <a:srgbClr val="C00000"/>
                          </a:solidFill>
                        </a:rPr>
                        <a:t>C</a:t>
                      </a:r>
                    </a:p>
                  </a:txBody>
                  <a:tcPr/>
                </a:tc>
                <a:tc>
                  <a:txBody>
                    <a:bodyPr/>
                    <a:lstStyle/>
                    <a:p>
                      <a:pPr algn="ctr"/>
                      <a:r>
                        <a:rPr lang="fr-CA" b="1" dirty="0">
                          <a:solidFill>
                            <a:srgbClr val="C00000"/>
                          </a:solidFill>
                        </a:rPr>
                        <a:t>T</a:t>
                      </a:r>
                    </a:p>
                  </a:txBody>
                  <a:tcPr/>
                </a:tc>
                <a:tc>
                  <a:txBody>
                    <a:bodyPr/>
                    <a:lstStyle/>
                    <a:p>
                      <a:pPr algn="ctr"/>
                      <a:r>
                        <a:rPr lang="fr-CA" b="1" dirty="0">
                          <a:solidFill>
                            <a:srgbClr val="C00000"/>
                          </a:solidFill>
                        </a:rPr>
                        <a:t>T</a:t>
                      </a:r>
                    </a:p>
                  </a:txBody>
                  <a:tcPr/>
                </a:tc>
                <a:tc>
                  <a:txBody>
                    <a:bodyPr/>
                    <a:lstStyle/>
                    <a:p>
                      <a:pPr algn="ctr"/>
                      <a:r>
                        <a:rPr lang="fr-CA" b="1" dirty="0">
                          <a:solidFill>
                            <a:srgbClr val="C00000"/>
                          </a:solidFill>
                        </a:rPr>
                        <a:t> T</a:t>
                      </a:r>
                    </a:p>
                  </a:txBody>
                  <a:tcPr/>
                </a:tc>
                <a:tc>
                  <a:txBody>
                    <a:bodyPr/>
                    <a:lstStyle/>
                    <a:p>
                      <a:pPr algn="ctr"/>
                      <a:r>
                        <a:rPr lang="fr-CA" b="1" dirty="0">
                          <a:solidFill>
                            <a:srgbClr val="C00000"/>
                          </a:solidFill>
                        </a:rPr>
                        <a:t>C</a:t>
                      </a:r>
                    </a:p>
                  </a:txBody>
                  <a:tcPr/>
                </a:tc>
                <a:tc>
                  <a:txBody>
                    <a:bodyPr/>
                    <a:lstStyle/>
                    <a:p>
                      <a:pPr algn="ctr"/>
                      <a:r>
                        <a:rPr lang="fr-CA" b="1" dirty="0">
                          <a:solidFill>
                            <a:srgbClr val="0070C0"/>
                          </a:solidFill>
                        </a:rPr>
                        <a:t>A</a:t>
                      </a:r>
                    </a:p>
                  </a:txBody>
                  <a:tcPr/>
                </a:tc>
                <a:tc>
                  <a:txBody>
                    <a:bodyPr/>
                    <a:lstStyle/>
                    <a:p>
                      <a:pPr algn="ctr"/>
                      <a:r>
                        <a:rPr lang="fr-CA" b="1" dirty="0">
                          <a:solidFill>
                            <a:srgbClr val="0070C0"/>
                          </a:solidFill>
                        </a:rPr>
                        <a:t>C</a:t>
                      </a:r>
                    </a:p>
                  </a:txBody>
                  <a:tcPr/>
                </a:tc>
                <a:tc>
                  <a:txBody>
                    <a:bodyPr/>
                    <a:lstStyle/>
                    <a:p>
                      <a:pPr algn="ctr"/>
                      <a:r>
                        <a:rPr lang="fr-CA" b="1" dirty="0">
                          <a:solidFill>
                            <a:srgbClr val="0070C0"/>
                          </a:solidFill>
                        </a:rPr>
                        <a:t>C</a:t>
                      </a:r>
                    </a:p>
                  </a:txBody>
                  <a:tcPr/>
                </a:tc>
                <a:tc>
                  <a:txBody>
                    <a:bodyPr/>
                    <a:lstStyle/>
                    <a:p>
                      <a:pPr algn="ctr"/>
                      <a:endParaRPr lang="fr-CA" b="1" dirty="0">
                        <a:solidFill>
                          <a:srgbClr val="0070C0"/>
                        </a:solidFill>
                      </a:endParaRPr>
                    </a:p>
                  </a:txBody>
                  <a:tcPr/>
                </a:tc>
                <a:tc>
                  <a:txBody>
                    <a:bodyPr/>
                    <a:lstStyle/>
                    <a:p>
                      <a:pPr algn="ctr"/>
                      <a:endParaRPr lang="fr-CA" b="1" dirty="0">
                        <a:solidFill>
                          <a:srgbClr val="0070C0"/>
                        </a:solidFill>
                      </a:endParaRPr>
                    </a:p>
                  </a:txBody>
                  <a:tcPr/>
                </a:tc>
                <a:extLst>
                  <a:ext uri="{0D108BD9-81ED-4DB2-BD59-A6C34878D82A}">
                    <a16:rowId xmlns:a16="http://schemas.microsoft.com/office/drawing/2014/main" val="4033842798"/>
                  </a:ext>
                </a:extLst>
              </a:tr>
              <a:tr h="370840">
                <a:tc>
                  <a:txBody>
                    <a:bodyPr/>
                    <a:lstStyle/>
                    <a:p>
                      <a:pPr algn="ctr"/>
                      <a:r>
                        <a:rPr lang="fr-CA" b="1" dirty="0">
                          <a:solidFill>
                            <a:srgbClr val="C00000"/>
                          </a:solidFill>
                        </a:rPr>
                        <a:t>C</a:t>
                      </a:r>
                    </a:p>
                  </a:txBody>
                  <a:tcPr/>
                </a:tc>
                <a:tc>
                  <a:txBody>
                    <a:bodyPr/>
                    <a:lstStyle/>
                    <a:p>
                      <a:pPr algn="ctr"/>
                      <a:r>
                        <a:rPr lang="fr-CA" b="1" dirty="0">
                          <a:solidFill>
                            <a:srgbClr val="C00000"/>
                          </a:solidFill>
                        </a:rPr>
                        <a:t>A</a:t>
                      </a:r>
                    </a:p>
                  </a:txBody>
                  <a:tcPr/>
                </a:tc>
                <a:tc>
                  <a:txBody>
                    <a:bodyPr/>
                    <a:lstStyle/>
                    <a:p>
                      <a:pPr algn="ctr"/>
                      <a:r>
                        <a:rPr lang="fr-CA" b="1" dirty="0">
                          <a:solidFill>
                            <a:srgbClr val="C00000"/>
                          </a:solidFill>
                        </a:rPr>
                        <a:t>T</a:t>
                      </a:r>
                    </a:p>
                  </a:txBody>
                  <a:tcPr/>
                </a:tc>
                <a:tc>
                  <a:txBody>
                    <a:bodyPr/>
                    <a:lstStyle/>
                    <a:p>
                      <a:pPr algn="ctr"/>
                      <a:r>
                        <a:rPr lang="fr-CA" b="1" dirty="0">
                          <a:solidFill>
                            <a:srgbClr val="C00000"/>
                          </a:solidFill>
                        </a:rPr>
                        <a:t>-</a:t>
                      </a:r>
                    </a:p>
                  </a:txBody>
                  <a:tcPr/>
                </a:tc>
                <a:tc>
                  <a:txBody>
                    <a:bodyPr/>
                    <a:lstStyle/>
                    <a:p>
                      <a:pPr algn="ctr"/>
                      <a:r>
                        <a:rPr lang="fr-CA" b="1" dirty="0">
                          <a:solidFill>
                            <a:srgbClr val="C00000"/>
                          </a:solidFill>
                        </a:rPr>
                        <a:t>C</a:t>
                      </a:r>
                    </a:p>
                  </a:txBody>
                  <a:tcPr/>
                </a:tc>
                <a:tc>
                  <a:txBody>
                    <a:bodyPr/>
                    <a:lstStyle/>
                    <a:p>
                      <a:pPr algn="ctr"/>
                      <a:r>
                        <a:rPr lang="fr-CA" b="1" dirty="0">
                          <a:solidFill>
                            <a:srgbClr val="0070C0"/>
                          </a:solidFill>
                        </a:rPr>
                        <a:t>T</a:t>
                      </a:r>
                    </a:p>
                  </a:txBody>
                  <a:tcPr/>
                </a:tc>
                <a:tc>
                  <a:txBody>
                    <a:bodyPr/>
                    <a:lstStyle/>
                    <a:p>
                      <a:pPr algn="ctr"/>
                      <a:r>
                        <a:rPr lang="fr-CA" b="1" dirty="0">
                          <a:solidFill>
                            <a:srgbClr val="0070C0"/>
                          </a:solidFill>
                        </a:rPr>
                        <a:t>T</a:t>
                      </a:r>
                    </a:p>
                  </a:txBody>
                  <a:tcPr/>
                </a:tc>
                <a:tc>
                  <a:txBody>
                    <a:bodyPr/>
                    <a:lstStyle/>
                    <a:p>
                      <a:pPr algn="ctr"/>
                      <a:r>
                        <a:rPr lang="fr-CA" b="1" dirty="0">
                          <a:solidFill>
                            <a:srgbClr val="0070C0"/>
                          </a:solidFill>
                        </a:rPr>
                        <a:t>T</a:t>
                      </a:r>
                    </a:p>
                  </a:txBody>
                  <a:tcPr/>
                </a:tc>
                <a:tc>
                  <a:txBody>
                    <a:bodyPr/>
                    <a:lstStyle/>
                    <a:p>
                      <a:pPr algn="ctr"/>
                      <a:r>
                        <a:rPr lang="fr-CA" b="1" dirty="0">
                          <a:solidFill>
                            <a:srgbClr val="0070C0"/>
                          </a:solidFill>
                        </a:rPr>
                        <a:t>C</a:t>
                      </a:r>
                    </a:p>
                  </a:txBody>
                  <a:tcPr/>
                </a:tc>
                <a:tc>
                  <a:txBody>
                    <a:bodyPr/>
                    <a:lstStyle/>
                    <a:p>
                      <a:pPr algn="ctr"/>
                      <a:r>
                        <a:rPr lang="fr-CA" b="1" dirty="0">
                          <a:solidFill>
                            <a:srgbClr val="0070C0"/>
                          </a:solidFill>
                        </a:rPr>
                        <a:t>T</a:t>
                      </a:r>
                    </a:p>
                  </a:txBody>
                  <a:tcPr/>
                </a:tc>
                <a:extLst>
                  <a:ext uri="{0D108BD9-81ED-4DB2-BD59-A6C34878D82A}">
                    <a16:rowId xmlns:a16="http://schemas.microsoft.com/office/drawing/2014/main" val="2840815343"/>
                  </a:ext>
                </a:extLst>
              </a:tr>
            </a:tbl>
          </a:graphicData>
        </a:graphic>
      </p:graphicFrame>
      <p:sp>
        <p:nvSpPr>
          <p:cNvPr id="10" name="ZoneTexte 9">
            <a:extLst>
              <a:ext uri="{FF2B5EF4-FFF2-40B4-BE49-F238E27FC236}">
                <a16:creationId xmlns:a16="http://schemas.microsoft.com/office/drawing/2014/main" id="{C6C8ED92-3203-498F-9482-2382E6C83281}"/>
              </a:ext>
            </a:extLst>
          </p:cNvPr>
          <p:cNvSpPr txBox="1"/>
          <p:nvPr/>
        </p:nvSpPr>
        <p:spPr>
          <a:xfrm>
            <a:off x="565212" y="3861434"/>
            <a:ext cx="4293098" cy="523220"/>
          </a:xfrm>
          <a:prstGeom prst="rect">
            <a:avLst/>
          </a:prstGeom>
          <a:noFill/>
        </p:spPr>
        <p:txBody>
          <a:bodyPr wrap="none" rtlCol="0">
            <a:spAutoFit/>
          </a:bodyPr>
          <a:lstStyle/>
          <a:p>
            <a:pPr marL="285750" indent="-285750">
              <a:buFont typeface="Wingdings" panose="05000000000000000000" pitchFamily="2" charset="2"/>
              <a:buChar char="Ø"/>
            </a:pPr>
            <a:r>
              <a:rPr lang="fr-CA" sz="2800" dirty="0"/>
              <a:t>Alignement suffixe-préfixe</a:t>
            </a:r>
          </a:p>
        </p:txBody>
      </p:sp>
      <p:sp>
        <p:nvSpPr>
          <p:cNvPr id="11" name="ZoneTexte 10">
            <a:extLst>
              <a:ext uri="{FF2B5EF4-FFF2-40B4-BE49-F238E27FC236}">
                <a16:creationId xmlns:a16="http://schemas.microsoft.com/office/drawing/2014/main" id="{08F90F22-ECEE-47CA-A740-EE68C0E0900C}"/>
              </a:ext>
            </a:extLst>
          </p:cNvPr>
          <p:cNvSpPr txBox="1"/>
          <p:nvPr/>
        </p:nvSpPr>
        <p:spPr>
          <a:xfrm>
            <a:off x="571820" y="6070054"/>
            <a:ext cx="4244560" cy="523220"/>
          </a:xfrm>
          <a:prstGeom prst="rect">
            <a:avLst/>
          </a:prstGeom>
          <a:noFill/>
        </p:spPr>
        <p:txBody>
          <a:bodyPr wrap="none" rtlCol="0">
            <a:spAutoFit/>
          </a:bodyPr>
          <a:lstStyle/>
          <a:p>
            <a:pPr marL="285750" indent="-285750">
              <a:buFont typeface="Wingdings" panose="05000000000000000000" pitchFamily="2" charset="2"/>
              <a:buChar char="Ø"/>
            </a:pPr>
            <a:r>
              <a:rPr lang="fr-CA" sz="2800" dirty="0"/>
              <a:t>Alignement suffixe-suffixe</a:t>
            </a:r>
          </a:p>
        </p:txBody>
      </p:sp>
    </p:spTree>
    <p:extLst>
      <p:ext uri="{BB962C8B-B14F-4D97-AF65-F5344CB8AC3E}">
        <p14:creationId xmlns:p14="http://schemas.microsoft.com/office/powerpoint/2010/main" val="18196202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CA" dirty="0" err="1"/>
              <a:t>Modèle</a:t>
            </a:r>
            <a:r>
              <a:rPr lang="en-CA" dirty="0"/>
              <a:t> sous-</a:t>
            </a:r>
            <a:r>
              <a:rPr lang="en-CA" dirty="0" err="1"/>
              <a:t>jacent</a:t>
            </a:r>
            <a:r>
              <a:rPr lang="en-CA" dirty="0"/>
              <a:t>: mutations </a:t>
            </a:r>
            <a:r>
              <a:rPr lang="en-CA" dirty="0" err="1"/>
              <a:t>ponctuelles</a:t>
            </a:r>
            <a:endParaRPr lang="fr-CA" dirty="0"/>
          </a:p>
        </p:txBody>
      </p:sp>
      <p:cxnSp>
        <p:nvCxnSpPr>
          <p:cNvPr id="5" name="Connecteur droit 4"/>
          <p:cNvCxnSpPr/>
          <p:nvPr/>
        </p:nvCxnSpPr>
        <p:spPr>
          <a:xfrm flipH="1">
            <a:off x="1641805" y="3678709"/>
            <a:ext cx="720080" cy="144016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7" name="Connecteur droit 6"/>
          <p:cNvCxnSpPr/>
          <p:nvPr/>
        </p:nvCxnSpPr>
        <p:spPr>
          <a:xfrm>
            <a:off x="2361885" y="3678709"/>
            <a:ext cx="720080" cy="144016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ZoneTexte 8"/>
          <p:cNvSpPr txBox="1"/>
          <p:nvPr/>
        </p:nvSpPr>
        <p:spPr>
          <a:xfrm>
            <a:off x="1475815" y="5126182"/>
            <a:ext cx="304892" cy="369332"/>
          </a:xfrm>
          <a:prstGeom prst="rect">
            <a:avLst/>
          </a:prstGeom>
          <a:noFill/>
        </p:spPr>
        <p:txBody>
          <a:bodyPr wrap="none" rtlCol="0">
            <a:spAutoFit/>
          </a:bodyPr>
          <a:lstStyle/>
          <a:p>
            <a:r>
              <a:rPr lang="en-CA" dirty="0"/>
              <a:t>X</a:t>
            </a:r>
            <a:endParaRPr lang="fr-CA" dirty="0"/>
          </a:p>
        </p:txBody>
      </p:sp>
      <p:sp>
        <p:nvSpPr>
          <p:cNvPr id="10" name="ZoneTexte 9"/>
          <p:cNvSpPr txBox="1"/>
          <p:nvPr/>
        </p:nvSpPr>
        <p:spPr>
          <a:xfrm>
            <a:off x="2946411" y="5147868"/>
            <a:ext cx="296876" cy="369332"/>
          </a:xfrm>
          <a:prstGeom prst="rect">
            <a:avLst/>
          </a:prstGeom>
          <a:noFill/>
        </p:spPr>
        <p:txBody>
          <a:bodyPr wrap="none" rtlCol="0">
            <a:spAutoFit/>
          </a:bodyPr>
          <a:lstStyle/>
          <a:p>
            <a:r>
              <a:rPr lang="en-CA" dirty="0"/>
              <a:t>Y</a:t>
            </a:r>
            <a:endParaRPr lang="fr-CA" dirty="0"/>
          </a:p>
        </p:txBody>
      </p:sp>
      <p:sp>
        <p:nvSpPr>
          <p:cNvPr id="11" name="ZoneTexte 10"/>
          <p:cNvSpPr txBox="1"/>
          <p:nvPr/>
        </p:nvSpPr>
        <p:spPr>
          <a:xfrm>
            <a:off x="1408107" y="2950461"/>
            <a:ext cx="2152530" cy="646331"/>
          </a:xfrm>
          <a:prstGeom prst="rect">
            <a:avLst/>
          </a:prstGeom>
          <a:noFill/>
        </p:spPr>
        <p:txBody>
          <a:bodyPr wrap="square" rtlCol="0">
            <a:spAutoFit/>
          </a:bodyPr>
          <a:lstStyle/>
          <a:p>
            <a:pPr algn="ctr"/>
            <a:r>
              <a:rPr lang="en-CA" dirty="0" err="1"/>
              <a:t>Séquence</a:t>
            </a:r>
            <a:r>
              <a:rPr lang="en-CA" dirty="0"/>
              <a:t>  </a:t>
            </a:r>
            <a:r>
              <a:rPr lang="en-CA" dirty="0" err="1"/>
              <a:t>ancestrale</a:t>
            </a:r>
            <a:r>
              <a:rPr lang="en-CA" dirty="0"/>
              <a:t> </a:t>
            </a:r>
            <a:r>
              <a:rPr lang="en-CA" dirty="0" err="1"/>
              <a:t>inconnue</a:t>
            </a:r>
            <a:endParaRPr lang="fr-CA" dirty="0"/>
          </a:p>
        </p:txBody>
      </p:sp>
      <p:sp>
        <p:nvSpPr>
          <p:cNvPr id="12" name="ZoneTexte 11"/>
          <p:cNvSpPr txBox="1"/>
          <p:nvPr/>
        </p:nvSpPr>
        <p:spPr>
          <a:xfrm>
            <a:off x="1285620" y="5495514"/>
            <a:ext cx="2228394" cy="369332"/>
          </a:xfrm>
          <a:prstGeom prst="rect">
            <a:avLst/>
          </a:prstGeom>
          <a:noFill/>
        </p:spPr>
        <p:txBody>
          <a:bodyPr wrap="square" rtlCol="0">
            <a:spAutoFit/>
          </a:bodyPr>
          <a:lstStyle/>
          <a:p>
            <a:r>
              <a:rPr lang="en-CA" dirty="0" err="1"/>
              <a:t>Séquences</a:t>
            </a:r>
            <a:r>
              <a:rPr lang="en-CA" dirty="0"/>
              <a:t> </a:t>
            </a:r>
            <a:r>
              <a:rPr lang="en-CA" dirty="0" err="1"/>
              <a:t>observées</a:t>
            </a:r>
            <a:endParaRPr lang="fr-CA" dirty="0"/>
          </a:p>
        </p:txBody>
      </p:sp>
      <p:sp>
        <p:nvSpPr>
          <p:cNvPr id="13" name="ZoneTexte 12"/>
          <p:cNvSpPr txBox="1"/>
          <p:nvPr/>
        </p:nvSpPr>
        <p:spPr>
          <a:xfrm>
            <a:off x="4875543" y="1888338"/>
            <a:ext cx="3436838" cy="830997"/>
          </a:xfrm>
          <a:prstGeom prst="rect">
            <a:avLst/>
          </a:prstGeom>
          <a:noFill/>
        </p:spPr>
        <p:txBody>
          <a:bodyPr wrap="none" rtlCol="0">
            <a:spAutoFit/>
          </a:bodyPr>
          <a:lstStyle/>
          <a:p>
            <a:r>
              <a:rPr lang="en-CA" sz="2400" u="sng" dirty="0" err="1"/>
              <a:t>Exemple</a:t>
            </a:r>
            <a:r>
              <a:rPr lang="en-CA" sz="2400" dirty="0"/>
              <a:t>: </a:t>
            </a:r>
          </a:p>
          <a:p>
            <a:r>
              <a:rPr lang="en-CA" sz="2400" dirty="0">
                <a:solidFill>
                  <a:srgbClr val="0070C0"/>
                </a:solidFill>
              </a:rPr>
              <a:t>Substitution de </a:t>
            </a:r>
            <a:r>
              <a:rPr lang="en-CA" sz="2400" dirty="0" err="1">
                <a:solidFill>
                  <a:srgbClr val="0070C0"/>
                </a:solidFill>
              </a:rPr>
              <a:t>caractères</a:t>
            </a:r>
            <a:endParaRPr lang="fr-CA" sz="2400" dirty="0">
              <a:solidFill>
                <a:srgbClr val="0070C0"/>
              </a:solidFill>
            </a:endParaRPr>
          </a:p>
        </p:txBody>
      </p:sp>
      <p:sp>
        <p:nvSpPr>
          <p:cNvPr id="14" name="ZoneTexte 13"/>
          <p:cNvSpPr txBox="1"/>
          <p:nvPr/>
        </p:nvSpPr>
        <p:spPr>
          <a:xfrm>
            <a:off x="4654588" y="3469324"/>
            <a:ext cx="906017" cy="369332"/>
          </a:xfrm>
          <a:prstGeom prst="rect">
            <a:avLst/>
          </a:prstGeom>
          <a:noFill/>
        </p:spPr>
        <p:txBody>
          <a:bodyPr wrap="none" rtlCol="0">
            <a:spAutoFit/>
          </a:bodyPr>
          <a:lstStyle/>
          <a:p>
            <a:r>
              <a:rPr lang="en-CA" b="1" dirty="0">
                <a:solidFill>
                  <a:srgbClr val="0070C0"/>
                </a:solidFill>
              </a:rPr>
              <a:t>G</a:t>
            </a:r>
            <a:r>
              <a:rPr lang="en-CA" dirty="0"/>
              <a:t> C G </a:t>
            </a:r>
            <a:r>
              <a:rPr lang="en-CA" dirty="0" err="1"/>
              <a:t>G</a:t>
            </a:r>
            <a:endParaRPr lang="fr-CA" dirty="0"/>
          </a:p>
        </p:txBody>
      </p:sp>
      <p:sp>
        <p:nvSpPr>
          <p:cNvPr id="15" name="ZoneTexte 14"/>
          <p:cNvSpPr txBox="1"/>
          <p:nvPr/>
        </p:nvSpPr>
        <p:spPr>
          <a:xfrm>
            <a:off x="4654588" y="3889308"/>
            <a:ext cx="946093" cy="369332"/>
          </a:xfrm>
          <a:prstGeom prst="rect">
            <a:avLst/>
          </a:prstGeom>
          <a:noFill/>
        </p:spPr>
        <p:txBody>
          <a:bodyPr wrap="none" rtlCol="0">
            <a:spAutoFit/>
          </a:bodyPr>
          <a:lstStyle/>
          <a:p>
            <a:r>
              <a:rPr lang="en-CA" b="1" dirty="0">
                <a:solidFill>
                  <a:srgbClr val="0070C0"/>
                </a:solidFill>
              </a:rPr>
              <a:t>A</a:t>
            </a:r>
            <a:r>
              <a:rPr lang="en-CA" dirty="0"/>
              <a:t> C G  --</a:t>
            </a:r>
            <a:endParaRPr lang="fr-CA" dirty="0"/>
          </a:p>
        </p:txBody>
      </p:sp>
      <p:sp>
        <p:nvSpPr>
          <p:cNvPr id="16" name="ZoneTexte 15"/>
          <p:cNvSpPr txBox="1"/>
          <p:nvPr/>
        </p:nvSpPr>
        <p:spPr>
          <a:xfrm>
            <a:off x="4601949" y="3653990"/>
            <a:ext cx="723275" cy="369332"/>
          </a:xfrm>
          <a:prstGeom prst="rect">
            <a:avLst/>
          </a:prstGeom>
          <a:noFill/>
        </p:spPr>
        <p:txBody>
          <a:bodyPr wrap="none" rtlCol="0">
            <a:spAutoFit/>
          </a:bodyPr>
          <a:lstStyle/>
          <a:p>
            <a:r>
              <a:rPr lang="en-CA" dirty="0"/>
              <a:t>     I   </a:t>
            </a:r>
            <a:r>
              <a:rPr lang="en-CA" dirty="0" err="1"/>
              <a:t>I</a:t>
            </a:r>
            <a:endParaRPr lang="fr-CA" dirty="0"/>
          </a:p>
        </p:txBody>
      </p:sp>
      <p:cxnSp>
        <p:nvCxnSpPr>
          <p:cNvPr id="17" name="Connecteur droit 16"/>
          <p:cNvCxnSpPr/>
          <p:nvPr/>
        </p:nvCxnSpPr>
        <p:spPr>
          <a:xfrm flipH="1">
            <a:off x="6372200" y="3653990"/>
            <a:ext cx="720080" cy="144016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8" name="Connecteur droit 17"/>
          <p:cNvCxnSpPr/>
          <p:nvPr/>
        </p:nvCxnSpPr>
        <p:spPr>
          <a:xfrm>
            <a:off x="7092280" y="3653990"/>
            <a:ext cx="720080" cy="144016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9" name="ZoneTexte 18"/>
          <p:cNvSpPr txBox="1"/>
          <p:nvPr/>
        </p:nvSpPr>
        <p:spPr>
          <a:xfrm>
            <a:off x="5946946" y="5094150"/>
            <a:ext cx="745269" cy="369332"/>
          </a:xfrm>
          <a:prstGeom prst="rect">
            <a:avLst/>
          </a:prstGeom>
          <a:noFill/>
        </p:spPr>
        <p:txBody>
          <a:bodyPr wrap="none" rtlCol="0">
            <a:spAutoFit/>
          </a:bodyPr>
          <a:lstStyle/>
          <a:p>
            <a:r>
              <a:rPr lang="en-CA" b="1" dirty="0">
                <a:solidFill>
                  <a:srgbClr val="0070C0"/>
                </a:solidFill>
              </a:rPr>
              <a:t>G</a:t>
            </a:r>
            <a:r>
              <a:rPr lang="en-CA" dirty="0"/>
              <a:t>CGG</a:t>
            </a:r>
            <a:endParaRPr lang="fr-CA" dirty="0"/>
          </a:p>
        </p:txBody>
      </p:sp>
      <p:sp>
        <p:nvSpPr>
          <p:cNvPr id="20" name="ZoneTexte 19"/>
          <p:cNvSpPr txBox="1"/>
          <p:nvPr/>
        </p:nvSpPr>
        <p:spPr>
          <a:xfrm>
            <a:off x="7599656" y="5073244"/>
            <a:ext cx="583301" cy="369332"/>
          </a:xfrm>
          <a:prstGeom prst="rect">
            <a:avLst/>
          </a:prstGeom>
          <a:noFill/>
        </p:spPr>
        <p:txBody>
          <a:bodyPr wrap="none" rtlCol="0">
            <a:spAutoFit/>
          </a:bodyPr>
          <a:lstStyle/>
          <a:p>
            <a:r>
              <a:rPr lang="en-CA" dirty="0"/>
              <a:t>ACG</a:t>
            </a:r>
            <a:endParaRPr lang="fr-CA" dirty="0"/>
          </a:p>
        </p:txBody>
      </p:sp>
      <p:sp>
        <p:nvSpPr>
          <p:cNvPr id="21" name="ZoneTexte 20"/>
          <p:cNvSpPr txBox="1"/>
          <p:nvPr/>
        </p:nvSpPr>
        <p:spPr>
          <a:xfrm>
            <a:off x="6016015" y="5470795"/>
            <a:ext cx="2228394" cy="369332"/>
          </a:xfrm>
          <a:prstGeom prst="rect">
            <a:avLst/>
          </a:prstGeom>
          <a:noFill/>
        </p:spPr>
        <p:txBody>
          <a:bodyPr wrap="square" rtlCol="0">
            <a:spAutoFit/>
          </a:bodyPr>
          <a:lstStyle/>
          <a:p>
            <a:r>
              <a:rPr lang="en-CA" dirty="0" err="1"/>
              <a:t>Séquences</a:t>
            </a:r>
            <a:r>
              <a:rPr lang="en-CA" dirty="0"/>
              <a:t> </a:t>
            </a:r>
            <a:r>
              <a:rPr lang="en-CA" dirty="0" err="1"/>
              <a:t>observées</a:t>
            </a:r>
            <a:endParaRPr lang="fr-CA" dirty="0"/>
          </a:p>
        </p:txBody>
      </p:sp>
      <p:sp>
        <p:nvSpPr>
          <p:cNvPr id="22" name="ZoneTexte 21"/>
          <p:cNvSpPr txBox="1"/>
          <p:nvPr/>
        </p:nvSpPr>
        <p:spPr>
          <a:xfrm>
            <a:off x="6673291" y="3284658"/>
            <a:ext cx="729174" cy="369332"/>
          </a:xfrm>
          <a:prstGeom prst="rect">
            <a:avLst/>
          </a:prstGeom>
          <a:noFill/>
        </p:spPr>
        <p:txBody>
          <a:bodyPr wrap="none" rtlCol="0">
            <a:spAutoFit/>
          </a:bodyPr>
          <a:lstStyle/>
          <a:p>
            <a:r>
              <a:rPr lang="en-CA" dirty="0"/>
              <a:t>ACGG</a:t>
            </a:r>
            <a:endParaRPr lang="fr-CA" dirty="0"/>
          </a:p>
        </p:txBody>
      </p:sp>
      <p:sp>
        <p:nvSpPr>
          <p:cNvPr id="23" name="ZoneTexte 22"/>
          <p:cNvSpPr txBox="1"/>
          <p:nvPr/>
        </p:nvSpPr>
        <p:spPr>
          <a:xfrm>
            <a:off x="6047872" y="4073974"/>
            <a:ext cx="317716" cy="369332"/>
          </a:xfrm>
          <a:prstGeom prst="rect">
            <a:avLst/>
          </a:prstGeom>
          <a:noFill/>
        </p:spPr>
        <p:txBody>
          <a:bodyPr wrap="none" rtlCol="0">
            <a:spAutoFit/>
          </a:bodyPr>
          <a:lstStyle/>
          <a:p>
            <a:r>
              <a:rPr lang="en-CA" dirty="0"/>
              <a:t>A</a:t>
            </a:r>
            <a:endParaRPr lang="fr-CA" dirty="0"/>
          </a:p>
        </p:txBody>
      </p:sp>
      <p:sp>
        <p:nvSpPr>
          <p:cNvPr id="24" name="ZoneTexte 23"/>
          <p:cNvSpPr txBox="1"/>
          <p:nvPr/>
        </p:nvSpPr>
        <p:spPr>
          <a:xfrm>
            <a:off x="6508021" y="4073974"/>
            <a:ext cx="330540" cy="369332"/>
          </a:xfrm>
          <a:prstGeom prst="rect">
            <a:avLst/>
          </a:prstGeom>
          <a:noFill/>
        </p:spPr>
        <p:txBody>
          <a:bodyPr wrap="none" rtlCol="0">
            <a:spAutoFit/>
          </a:bodyPr>
          <a:lstStyle/>
          <a:p>
            <a:r>
              <a:rPr lang="en-CA" dirty="0"/>
              <a:t>G</a:t>
            </a:r>
            <a:endParaRPr lang="fr-CA" dirty="0"/>
          </a:p>
        </p:txBody>
      </p:sp>
      <p:cxnSp>
        <p:nvCxnSpPr>
          <p:cNvPr id="26" name="Connecteur droit avec flèche 25"/>
          <p:cNvCxnSpPr/>
          <p:nvPr/>
        </p:nvCxnSpPr>
        <p:spPr>
          <a:xfrm>
            <a:off x="6276246" y="4245487"/>
            <a:ext cx="317716"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25" name="ZoneTexte 24"/>
          <p:cNvSpPr txBox="1"/>
          <p:nvPr/>
        </p:nvSpPr>
        <p:spPr>
          <a:xfrm>
            <a:off x="7452320" y="4073974"/>
            <a:ext cx="438986" cy="369332"/>
          </a:xfrm>
          <a:prstGeom prst="rect">
            <a:avLst/>
          </a:prstGeom>
          <a:noFill/>
        </p:spPr>
        <p:txBody>
          <a:bodyPr wrap="square" rtlCol="0">
            <a:spAutoFit/>
          </a:bodyPr>
          <a:lstStyle/>
          <a:p>
            <a:r>
              <a:rPr lang="en-CA" dirty="0"/>
              <a:t>G</a:t>
            </a:r>
            <a:endParaRPr lang="fr-CA" dirty="0"/>
          </a:p>
        </p:txBody>
      </p:sp>
      <p:cxnSp>
        <p:nvCxnSpPr>
          <p:cNvPr id="4" name="Connecteur droit 3"/>
          <p:cNvCxnSpPr/>
          <p:nvPr/>
        </p:nvCxnSpPr>
        <p:spPr>
          <a:xfrm>
            <a:off x="7452320" y="4073974"/>
            <a:ext cx="360040" cy="300096"/>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27" name="Connecteur droit 26"/>
          <p:cNvCxnSpPr/>
          <p:nvPr/>
        </p:nvCxnSpPr>
        <p:spPr>
          <a:xfrm flipH="1">
            <a:off x="7452320" y="4050877"/>
            <a:ext cx="331124" cy="347912"/>
          </a:xfrm>
          <a:prstGeom prst="line">
            <a:avLst/>
          </a:prstGeom>
          <a:ln w="285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6525363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normAutofit fontScale="90000"/>
          </a:bodyPr>
          <a:lstStyle/>
          <a:p>
            <a:pPr eaLnBrk="1" hangingPunct="1"/>
            <a:r>
              <a:rPr lang="fr-FR" altLang="fr-FR" b="1" dirty="0">
                <a:solidFill>
                  <a:srgbClr val="FF0000"/>
                </a:solidFill>
              </a:rPr>
              <a:t>4 - Pondération des </a:t>
            </a:r>
            <a:r>
              <a:rPr lang="fr-FR" altLang="fr-FR" b="1" dirty="0" err="1">
                <a:solidFill>
                  <a:srgbClr val="FF0000"/>
                </a:solidFill>
              </a:rPr>
              <a:t>indels</a:t>
            </a:r>
            <a:br>
              <a:rPr lang="fr-FR" altLang="fr-FR" sz="4000" dirty="0"/>
            </a:br>
            <a:r>
              <a:rPr lang="fr-FR" altLang="fr-FR" sz="4000" dirty="0"/>
              <a:t>Approche naïve</a:t>
            </a:r>
          </a:p>
        </p:txBody>
      </p:sp>
      <p:sp>
        <p:nvSpPr>
          <p:cNvPr id="37891" name="Rectangle 3"/>
          <p:cNvSpPr>
            <a:spLocks noGrp="1" noChangeArrowheads="1"/>
          </p:cNvSpPr>
          <p:nvPr>
            <p:ph type="body" idx="1"/>
          </p:nvPr>
        </p:nvSpPr>
        <p:spPr/>
        <p:txBody>
          <a:bodyPr/>
          <a:lstStyle/>
          <a:p>
            <a:pPr eaLnBrk="1" hangingPunct="1"/>
            <a:r>
              <a:rPr lang="fr-FR" altLang="fr-FR" dirty="0"/>
              <a:t>Un score de pénalité </a:t>
            </a:r>
            <a:r>
              <a:rPr lang="fr-FR" altLang="fr-FR" sz="3400" i="1" dirty="0">
                <a:cs typeface="Times New Roman" pitchFamily="18" charset="0"/>
              </a:rPr>
              <a:t>σ </a:t>
            </a:r>
            <a:r>
              <a:rPr lang="fr-FR" altLang="fr-FR" dirty="0"/>
              <a:t>pour chaque </a:t>
            </a:r>
            <a:r>
              <a:rPr lang="fr-FR" altLang="fr-FR" dirty="0" err="1"/>
              <a:t>indel</a:t>
            </a:r>
            <a:r>
              <a:rPr lang="fr-FR" altLang="fr-FR" dirty="0"/>
              <a:t>:</a:t>
            </a:r>
          </a:p>
          <a:p>
            <a:pPr lvl="1" eaLnBrk="1" hangingPunct="1"/>
            <a:r>
              <a:rPr lang="fr-FR" altLang="fr-FR" sz="3000" dirty="0"/>
              <a:t>  -</a:t>
            </a:r>
            <a:r>
              <a:rPr lang="fr-FR" altLang="fr-FR" sz="3000" i="1" dirty="0">
                <a:cs typeface="Times New Roman" pitchFamily="18" charset="0"/>
              </a:rPr>
              <a:t>σ</a:t>
            </a:r>
            <a:r>
              <a:rPr lang="fr-FR" altLang="fr-FR" sz="3000" dirty="0"/>
              <a:t> pour 1 </a:t>
            </a:r>
            <a:r>
              <a:rPr lang="fr-FR" altLang="fr-FR" sz="3000" dirty="0" err="1"/>
              <a:t>indel</a:t>
            </a:r>
            <a:r>
              <a:rPr lang="fr-FR" altLang="fr-FR" sz="3000" dirty="0"/>
              <a:t>, </a:t>
            </a:r>
          </a:p>
          <a:p>
            <a:pPr lvl="1" eaLnBrk="1" hangingPunct="1"/>
            <a:r>
              <a:rPr lang="fr-FR" altLang="fr-FR" sz="3000" dirty="0"/>
              <a:t>-2</a:t>
            </a:r>
            <a:r>
              <a:rPr lang="fr-FR" altLang="fr-FR" sz="3000" i="1" dirty="0">
                <a:cs typeface="Times New Roman" pitchFamily="18" charset="0"/>
              </a:rPr>
              <a:t>σ</a:t>
            </a:r>
            <a:r>
              <a:rPr lang="fr-FR" altLang="fr-FR" sz="3000" dirty="0"/>
              <a:t> pour 2 </a:t>
            </a:r>
            <a:r>
              <a:rPr lang="fr-FR" altLang="fr-FR" sz="3000" dirty="0" err="1"/>
              <a:t>indels</a:t>
            </a:r>
            <a:r>
              <a:rPr lang="fr-FR" altLang="fr-FR" sz="3000" dirty="0"/>
              <a:t> consécutifs</a:t>
            </a:r>
          </a:p>
          <a:p>
            <a:pPr lvl="1" eaLnBrk="1" hangingPunct="1"/>
            <a:r>
              <a:rPr lang="fr-FR" altLang="fr-FR" sz="3000" dirty="0"/>
              <a:t>-3</a:t>
            </a:r>
            <a:r>
              <a:rPr lang="fr-FR" altLang="fr-FR" sz="3000" i="1" dirty="0">
                <a:cs typeface="Times New Roman" pitchFamily="18" charset="0"/>
              </a:rPr>
              <a:t>σ</a:t>
            </a:r>
            <a:r>
              <a:rPr lang="fr-FR" altLang="fr-FR" sz="3000" dirty="0"/>
              <a:t> pour 3 </a:t>
            </a:r>
            <a:r>
              <a:rPr lang="fr-FR" altLang="fr-FR" sz="3000" dirty="0" err="1"/>
              <a:t>indels</a:t>
            </a:r>
            <a:r>
              <a:rPr lang="fr-FR" altLang="fr-FR" sz="3000" dirty="0"/>
              <a:t> consécutifs, etc.</a:t>
            </a:r>
          </a:p>
          <a:p>
            <a:pPr eaLnBrk="1" hangingPunct="1"/>
            <a:endParaRPr lang="fr-FR" altLang="fr-FR" sz="3400" i="1" dirty="0"/>
          </a:p>
          <a:p>
            <a:pPr eaLnBrk="1" hangingPunct="1">
              <a:buFontTx/>
              <a:buNone/>
            </a:pPr>
            <a:r>
              <a:rPr lang="fr-FR" altLang="fr-FR" sz="3200" dirty="0"/>
              <a:t>    Peut être trop sévère </a:t>
            </a:r>
            <a:r>
              <a:rPr lang="fr-FR" altLang="fr-FR" dirty="0"/>
              <a:t>pour </a:t>
            </a:r>
            <a:r>
              <a:rPr lang="fr-FR" altLang="fr-FR" sz="3200" dirty="0"/>
              <a:t>une suite de 100 </a:t>
            </a:r>
            <a:r>
              <a:rPr lang="fr-FR" altLang="fr-FR" sz="3200" dirty="0" err="1"/>
              <a:t>indels</a:t>
            </a:r>
            <a:r>
              <a:rPr lang="fr-FR" altLang="fr-FR" sz="3200" dirty="0"/>
              <a:t> consécutifs</a:t>
            </a:r>
          </a:p>
        </p:txBody>
      </p:sp>
    </p:spTree>
    <p:extLst>
      <p:ext uri="{BB962C8B-B14F-4D97-AF65-F5344CB8AC3E}">
        <p14:creationId xmlns:p14="http://schemas.microsoft.com/office/powerpoint/2010/main" val="212877810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fr-FR" altLang="fr-FR" dirty="0"/>
              <a:t>Considérer les gaps</a:t>
            </a:r>
            <a:endParaRPr lang="en-US" altLang="fr-FR" dirty="0"/>
          </a:p>
        </p:txBody>
      </p:sp>
      <p:sp>
        <p:nvSpPr>
          <p:cNvPr id="38915" name="Rectangle 3"/>
          <p:cNvSpPr>
            <a:spLocks noGrp="1" noChangeArrowheads="1"/>
          </p:cNvSpPr>
          <p:nvPr>
            <p:ph type="body" idx="1"/>
          </p:nvPr>
        </p:nvSpPr>
        <p:spPr>
          <a:xfrm>
            <a:off x="446376" y="1545126"/>
            <a:ext cx="8229600" cy="4525963"/>
          </a:xfrm>
          <a:noFill/>
        </p:spPr>
        <p:txBody>
          <a:bodyPr/>
          <a:lstStyle/>
          <a:p>
            <a:pPr eaLnBrk="1" hangingPunct="1"/>
            <a:r>
              <a:rPr lang="fr-FR" altLang="fr-FR" dirty="0"/>
              <a:t>Des </a:t>
            </a:r>
            <a:r>
              <a:rPr lang="fr-FR" altLang="fr-FR" dirty="0" err="1"/>
              <a:t>indels</a:t>
            </a:r>
            <a:r>
              <a:rPr lang="fr-FR" altLang="fr-FR" dirty="0"/>
              <a:t> consécutifs dans les séquences biologiques sont plutôt dus à un événement unique:</a:t>
            </a:r>
          </a:p>
        </p:txBody>
      </p:sp>
      <p:sp>
        <p:nvSpPr>
          <p:cNvPr id="38918" name="Text Box 6"/>
          <p:cNvSpPr txBox="1">
            <a:spLocks noChangeArrowheads="1"/>
          </p:cNvSpPr>
          <p:nvPr/>
        </p:nvSpPr>
        <p:spPr bwMode="auto">
          <a:xfrm>
            <a:off x="3276600" y="4724400"/>
            <a:ext cx="2933700" cy="144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fr-FR" altLang="fr-FR" sz="2200" dirty="0"/>
              <a:t>Le score “naïf” donnerait la même valeur aux deux alignements</a:t>
            </a:r>
          </a:p>
        </p:txBody>
      </p:sp>
      <p:sp>
        <p:nvSpPr>
          <p:cNvPr id="38919" name="Line 7"/>
          <p:cNvSpPr>
            <a:spLocks noChangeShapeType="1"/>
          </p:cNvSpPr>
          <p:nvPr/>
        </p:nvSpPr>
        <p:spPr bwMode="auto">
          <a:xfrm flipH="1" flipV="1">
            <a:off x="3467100" y="4235450"/>
            <a:ext cx="228600" cy="381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CA" dirty="0"/>
          </a:p>
        </p:txBody>
      </p:sp>
      <p:sp>
        <p:nvSpPr>
          <p:cNvPr id="38920" name="Line 8"/>
          <p:cNvSpPr>
            <a:spLocks noChangeShapeType="1"/>
          </p:cNvSpPr>
          <p:nvPr/>
        </p:nvSpPr>
        <p:spPr bwMode="auto">
          <a:xfrm flipV="1">
            <a:off x="5448300" y="4235450"/>
            <a:ext cx="304800" cy="381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CA" dirty="0"/>
          </a:p>
        </p:txBody>
      </p:sp>
      <p:grpSp>
        <p:nvGrpSpPr>
          <p:cNvPr id="171017" name="Group 9"/>
          <p:cNvGrpSpPr>
            <a:grpSpLocks/>
          </p:cNvGrpSpPr>
          <p:nvPr/>
        </p:nvGrpSpPr>
        <p:grpSpPr bwMode="auto">
          <a:xfrm>
            <a:off x="838200" y="4495802"/>
            <a:ext cx="2247900" cy="1071563"/>
            <a:chOff x="720" y="2496"/>
            <a:chExt cx="1056" cy="675"/>
          </a:xfrm>
        </p:grpSpPr>
        <p:sp>
          <p:nvSpPr>
            <p:cNvPr id="38925" name="Text Box 10"/>
            <p:cNvSpPr txBox="1">
              <a:spLocks noChangeArrowheads="1"/>
            </p:cNvSpPr>
            <p:nvPr/>
          </p:nvSpPr>
          <p:spPr bwMode="auto">
            <a:xfrm>
              <a:off x="720" y="2880"/>
              <a:ext cx="1056"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altLang="fr-FR" sz="2400" dirty="0">
                  <a:solidFill>
                    <a:srgbClr val="C00000"/>
                  </a:solidFill>
                </a:rPr>
                <a:t>Plus probable</a:t>
              </a:r>
            </a:p>
          </p:txBody>
        </p:sp>
        <p:sp>
          <p:nvSpPr>
            <p:cNvPr id="38926" name="Line 11"/>
            <p:cNvSpPr>
              <a:spLocks noChangeShapeType="1"/>
            </p:cNvSpPr>
            <p:nvPr/>
          </p:nvSpPr>
          <p:spPr bwMode="auto">
            <a:xfrm flipV="1">
              <a:off x="1392" y="2496"/>
              <a:ext cx="0" cy="384"/>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CA" dirty="0"/>
            </a:p>
          </p:txBody>
        </p:sp>
      </p:grpSp>
      <p:grpSp>
        <p:nvGrpSpPr>
          <p:cNvPr id="171020" name="Group 12"/>
          <p:cNvGrpSpPr>
            <a:grpSpLocks/>
          </p:cNvGrpSpPr>
          <p:nvPr/>
        </p:nvGrpSpPr>
        <p:grpSpPr bwMode="auto">
          <a:xfrm>
            <a:off x="6096000" y="4495802"/>
            <a:ext cx="2579976" cy="1071563"/>
            <a:chOff x="720" y="2496"/>
            <a:chExt cx="1212" cy="675"/>
          </a:xfrm>
        </p:grpSpPr>
        <p:sp>
          <p:nvSpPr>
            <p:cNvPr id="38923" name="Text Box 13"/>
            <p:cNvSpPr txBox="1">
              <a:spLocks noChangeArrowheads="1"/>
            </p:cNvSpPr>
            <p:nvPr/>
          </p:nvSpPr>
          <p:spPr bwMode="auto">
            <a:xfrm>
              <a:off x="720" y="2880"/>
              <a:ext cx="1212"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altLang="fr-FR" sz="2400" dirty="0" err="1">
                  <a:solidFill>
                    <a:srgbClr val="C00000"/>
                  </a:solidFill>
                </a:rPr>
                <a:t>Moins</a:t>
              </a:r>
              <a:r>
                <a:rPr lang="en-US" altLang="fr-FR" sz="2400" dirty="0">
                  <a:solidFill>
                    <a:srgbClr val="C00000"/>
                  </a:solidFill>
                </a:rPr>
                <a:t> probable</a:t>
              </a:r>
            </a:p>
          </p:txBody>
        </p:sp>
        <p:sp>
          <p:nvSpPr>
            <p:cNvPr id="38924" name="Line 14"/>
            <p:cNvSpPr>
              <a:spLocks noChangeShapeType="1"/>
            </p:cNvSpPr>
            <p:nvPr/>
          </p:nvSpPr>
          <p:spPr bwMode="auto">
            <a:xfrm flipV="1">
              <a:off x="1392" y="2496"/>
              <a:ext cx="0" cy="384"/>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CA"/>
            </a:p>
          </p:txBody>
        </p:sp>
      </p:grpSp>
      <p:graphicFrame>
        <p:nvGraphicFramePr>
          <p:cNvPr id="3" name="Tableau 2"/>
          <p:cNvGraphicFramePr>
            <a:graphicFrameLocks noGrp="1"/>
          </p:cNvGraphicFramePr>
          <p:nvPr>
            <p:extLst>
              <p:ext uri="{D42A27DB-BD31-4B8C-83A1-F6EECF244321}">
                <p14:modId xmlns:p14="http://schemas.microsoft.com/office/powerpoint/2010/main" val="360007498"/>
              </p:ext>
            </p:extLst>
          </p:nvPr>
        </p:nvGraphicFramePr>
        <p:xfrm>
          <a:off x="5393859" y="3272273"/>
          <a:ext cx="2952327" cy="914400"/>
        </p:xfrm>
        <a:graphic>
          <a:graphicData uri="http://schemas.openxmlformats.org/drawingml/2006/table">
            <a:tbl>
              <a:tblPr firstRow="1" bandRow="1">
                <a:tableStyleId>{2D5ABB26-0587-4C30-8999-92F81FD0307C}</a:tableStyleId>
              </a:tblPr>
              <a:tblGrid>
                <a:gridCol w="421761">
                  <a:extLst>
                    <a:ext uri="{9D8B030D-6E8A-4147-A177-3AD203B41FA5}">
                      <a16:colId xmlns:a16="http://schemas.microsoft.com/office/drawing/2014/main" val="1922868262"/>
                    </a:ext>
                  </a:extLst>
                </a:gridCol>
                <a:gridCol w="421761">
                  <a:extLst>
                    <a:ext uri="{9D8B030D-6E8A-4147-A177-3AD203B41FA5}">
                      <a16:colId xmlns:a16="http://schemas.microsoft.com/office/drawing/2014/main" val="1015859879"/>
                    </a:ext>
                  </a:extLst>
                </a:gridCol>
                <a:gridCol w="421761">
                  <a:extLst>
                    <a:ext uri="{9D8B030D-6E8A-4147-A177-3AD203B41FA5}">
                      <a16:colId xmlns:a16="http://schemas.microsoft.com/office/drawing/2014/main" val="372476482"/>
                    </a:ext>
                  </a:extLst>
                </a:gridCol>
                <a:gridCol w="421761">
                  <a:extLst>
                    <a:ext uri="{9D8B030D-6E8A-4147-A177-3AD203B41FA5}">
                      <a16:colId xmlns:a16="http://schemas.microsoft.com/office/drawing/2014/main" val="2728846869"/>
                    </a:ext>
                  </a:extLst>
                </a:gridCol>
                <a:gridCol w="421761">
                  <a:extLst>
                    <a:ext uri="{9D8B030D-6E8A-4147-A177-3AD203B41FA5}">
                      <a16:colId xmlns:a16="http://schemas.microsoft.com/office/drawing/2014/main" val="2429096616"/>
                    </a:ext>
                  </a:extLst>
                </a:gridCol>
                <a:gridCol w="342185">
                  <a:extLst>
                    <a:ext uri="{9D8B030D-6E8A-4147-A177-3AD203B41FA5}">
                      <a16:colId xmlns:a16="http://schemas.microsoft.com/office/drawing/2014/main" val="2549667417"/>
                    </a:ext>
                  </a:extLst>
                </a:gridCol>
                <a:gridCol w="501337">
                  <a:extLst>
                    <a:ext uri="{9D8B030D-6E8A-4147-A177-3AD203B41FA5}">
                      <a16:colId xmlns:a16="http://schemas.microsoft.com/office/drawing/2014/main" val="686204526"/>
                    </a:ext>
                  </a:extLst>
                </a:gridCol>
              </a:tblGrid>
              <a:tr h="439864">
                <a:tc>
                  <a:txBody>
                    <a:bodyPr/>
                    <a:lstStyle/>
                    <a:p>
                      <a:pPr algn="ctr"/>
                      <a:r>
                        <a:rPr lang="fr-CA" sz="2400" b="1" dirty="0"/>
                        <a:t>A</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fr-CA" sz="2400" b="1" dirty="0"/>
                        <a:t>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fr-CA" sz="2400" b="1" dirty="0"/>
                        <a: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fr-CA" sz="2400" b="1" dirty="0"/>
                        <a:t>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fr-CA" sz="2400" b="1" dirty="0"/>
                        <a: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fr-CA" sz="2400" b="1" dirty="0"/>
                        <a:t>G</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fr-CA" sz="2400" b="1" dirty="0"/>
                        <a:t>C</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386728494"/>
                  </a:ext>
                </a:extLst>
              </a:tr>
              <a:tr h="439864">
                <a:tc>
                  <a:txBody>
                    <a:bodyPr/>
                    <a:lstStyle/>
                    <a:p>
                      <a:pPr algn="ctr"/>
                      <a:r>
                        <a:rPr lang="fr-CA" sz="2400" b="1" dirty="0"/>
                        <a:t>A</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fr-CA" sz="2400" b="1" dirty="0"/>
                        <a:t>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fr-CA" sz="2400" b="1" dirty="0"/>
                        <a:t>A</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fr-CA" sz="2400" b="1" dirty="0"/>
                        <a:t>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fr-CA" sz="2400" b="1" dirty="0"/>
                        <a:t>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fr-CA" sz="2400" b="1" dirty="0"/>
                        <a:t>G</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fr-CA" sz="2400" b="1" dirty="0"/>
                        <a:t>C</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06119154"/>
                  </a:ext>
                </a:extLst>
              </a:tr>
            </a:tbl>
          </a:graphicData>
        </a:graphic>
      </p:graphicFrame>
      <p:graphicFrame>
        <p:nvGraphicFramePr>
          <p:cNvPr id="19" name="Tableau 18"/>
          <p:cNvGraphicFramePr>
            <a:graphicFrameLocks noGrp="1"/>
          </p:cNvGraphicFramePr>
          <p:nvPr>
            <p:extLst>
              <p:ext uri="{D42A27DB-BD31-4B8C-83A1-F6EECF244321}">
                <p14:modId xmlns:p14="http://schemas.microsoft.com/office/powerpoint/2010/main" val="3577400333"/>
              </p:ext>
            </p:extLst>
          </p:nvPr>
        </p:nvGraphicFramePr>
        <p:xfrm>
          <a:off x="852839" y="3271888"/>
          <a:ext cx="2952327" cy="933850"/>
        </p:xfrm>
        <a:graphic>
          <a:graphicData uri="http://schemas.openxmlformats.org/drawingml/2006/table">
            <a:tbl>
              <a:tblPr firstRow="1" bandRow="1">
                <a:tableStyleId>{2D5ABB26-0587-4C30-8999-92F81FD0307C}</a:tableStyleId>
              </a:tblPr>
              <a:tblGrid>
                <a:gridCol w="421761">
                  <a:extLst>
                    <a:ext uri="{9D8B030D-6E8A-4147-A177-3AD203B41FA5}">
                      <a16:colId xmlns:a16="http://schemas.microsoft.com/office/drawing/2014/main" val="1922868262"/>
                    </a:ext>
                  </a:extLst>
                </a:gridCol>
                <a:gridCol w="421761">
                  <a:extLst>
                    <a:ext uri="{9D8B030D-6E8A-4147-A177-3AD203B41FA5}">
                      <a16:colId xmlns:a16="http://schemas.microsoft.com/office/drawing/2014/main" val="1015859879"/>
                    </a:ext>
                  </a:extLst>
                </a:gridCol>
                <a:gridCol w="421761">
                  <a:extLst>
                    <a:ext uri="{9D8B030D-6E8A-4147-A177-3AD203B41FA5}">
                      <a16:colId xmlns:a16="http://schemas.microsoft.com/office/drawing/2014/main" val="372476482"/>
                    </a:ext>
                  </a:extLst>
                </a:gridCol>
                <a:gridCol w="421761">
                  <a:extLst>
                    <a:ext uri="{9D8B030D-6E8A-4147-A177-3AD203B41FA5}">
                      <a16:colId xmlns:a16="http://schemas.microsoft.com/office/drawing/2014/main" val="2728846869"/>
                    </a:ext>
                  </a:extLst>
                </a:gridCol>
                <a:gridCol w="421761">
                  <a:extLst>
                    <a:ext uri="{9D8B030D-6E8A-4147-A177-3AD203B41FA5}">
                      <a16:colId xmlns:a16="http://schemas.microsoft.com/office/drawing/2014/main" val="2429096616"/>
                    </a:ext>
                  </a:extLst>
                </a:gridCol>
                <a:gridCol w="342185">
                  <a:extLst>
                    <a:ext uri="{9D8B030D-6E8A-4147-A177-3AD203B41FA5}">
                      <a16:colId xmlns:a16="http://schemas.microsoft.com/office/drawing/2014/main" val="2549667417"/>
                    </a:ext>
                  </a:extLst>
                </a:gridCol>
                <a:gridCol w="501337">
                  <a:extLst>
                    <a:ext uri="{9D8B030D-6E8A-4147-A177-3AD203B41FA5}">
                      <a16:colId xmlns:a16="http://schemas.microsoft.com/office/drawing/2014/main" val="686204526"/>
                    </a:ext>
                  </a:extLst>
                </a:gridCol>
              </a:tblGrid>
              <a:tr h="466925">
                <a:tc>
                  <a:txBody>
                    <a:bodyPr/>
                    <a:lstStyle/>
                    <a:p>
                      <a:pPr algn="ctr"/>
                      <a:r>
                        <a:rPr lang="fr-CA" sz="2400" b="1" dirty="0"/>
                        <a:t>A</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fr-CA" sz="2400" b="1" dirty="0"/>
                        <a:t>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fr-CA" sz="2400" b="1" dirty="0"/>
                        <a: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fr-CA" sz="2400" b="1" dirty="0"/>
                        <a: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fr-CA" sz="2400" b="1" dirty="0"/>
                        <a:t>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fr-CA" sz="2400" b="1" dirty="0"/>
                        <a:t>G</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fr-CA" sz="2400" b="1" dirty="0"/>
                        <a:t>C</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386728494"/>
                  </a:ext>
                </a:extLst>
              </a:tr>
              <a:tr h="466925">
                <a:tc>
                  <a:txBody>
                    <a:bodyPr/>
                    <a:lstStyle/>
                    <a:p>
                      <a:pPr algn="ctr"/>
                      <a:r>
                        <a:rPr lang="fr-CA" sz="2400" b="1" dirty="0"/>
                        <a:t>A</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fr-CA" sz="2400" b="1" dirty="0"/>
                        <a:t>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fr-CA" sz="2400" b="1" dirty="0"/>
                        <a:t>A</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fr-CA" sz="2400" b="1" dirty="0"/>
                        <a:t>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fr-CA" sz="2400" b="1" dirty="0"/>
                        <a:t>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fr-CA" sz="2400" b="1" dirty="0"/>
                        <a:t>G</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fr-CA" sz="2400" b="1" dirty="0"/>
                        <a:t>C</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06119154"/>
                  </a:ext>
                </a:extLst>
              </a:tr>
            </a:tbl>
          </a:graphicData>
        </a:graphic>
      </p:graphicFrame>
    </p:spTree>
    <p:extLst>
      <p:ext uri="{BB962C8B-B14F-4D97-AF65-F5344CB8AC3E}">
        <p14:creationId xmlns:p14="http://schemas.microsoft.com/office/powerpoint/2010/main" val="358584789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17101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499"/>
                                          </p:stCondLst>
                                        </p:cTn>
                                        <p:tgtEl>
                                          <p:spTgt spid="1710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lang="fr-FR" altLang="fr-FR" dirty="0"/>
              <a:t>Considérer les gaps</a:t>
            </a:r>
          </a:p>
        </p:txBody>
      </p:sp>
      <p:sp>
        <p:nvSpPr>
          <p:cNvPr id="39939" name="Rectangle 3"/>
          <p:cNvSpPr>
            <a:spLocks noGrp="1" noChangeArrowheads="1"/>
          </p:cNvSpPr>
          <p:nvPr>
            <p:ph type="body" idx="1"/>
          </p:nvPr>
        </p:nvSpPr>
        <p:spPr/>
        <p:txBody>
          <a:bodyPr>
            <a:normAutofit/>
          </a:bodyPr>
          <a:lstStyle/>
          <a:p>
            <a:pPr eaLnBrk="1" hangingPunct="1">
              <a:lnSpc>
                <a:spcPct val="80000"/>
              </a:lnSpc>
            </a:pPr>
            <a:r>
              <a:rPr lang="fr-FR" altLang="fr-FR" i="1" dirty="0"/>
              <a:t>Gaps</a:t>
            </a:r>
            <a:r>
              <a:rPr lang="fr-FR" altLang="fr-FR" dirty="0"/>
              <a:t>: séquence d’</a:t>
            </a:r>
            <a:r>
              <a:rPr lang="fr-FR" altLang="fr-FR" dirty="0" err="1"/>
              <a:t>indels</a:t>
            </a:r>
            <a:r>
              <a:rPr lang="fr-FR" altLang="fr-FR" dirty="0"/>
              <a:t> consécutifs  sur une ligne de l’alignement</a:t>
            </a:r>
          </a:p>
          <a:p>
            <a:pPr eaLnBrk="1" hangingPunct="1">
              <a:lnSpc>
                <a:spcPct val="80000"/>
              </a:lnSpc>
            </a:pPr>
            <a:endParaRPr lang="fr-FR" altLang="fr-FR" dirty="0"/>
          </a:p>
          <a:p>
            <a:pPr eaLnBrk="1" hangingPunct="1">
              <a:lnSpc>
                <a:spcPct val="80000"/>
              </a:lnSpc>
            </a:pPr>
            <a:endParaRPr lang="fr-FR" altLang="fr-FR" dirty="0"/>
          </a:p>
          <a:p>
            <a:pPr eaLnBrk="1" hangingPunct="1">
              <a:lnSpc>
                <a:spcPct val="80000"/>
              </a:lnSpc>
            </a:pPr>
            <a:endParaRPr lang="fr-FR" altLang="fr-FR" dirty="0"/>
          </a:p>
          <a:p>
            <a:pPr eaLnBrk="1" hangingPunct="1">
              <a:lnSpc>
                <a:spcPct val="80000"/>
              </a:lnSpc>
            </a:pPr>
            <a:r>
              <a:rPr lang="fr-FR" altLang="fr-FR" dirty="0"/>
              <a:t>Contient 7 </a:t>
            </a:r>
            <a:r>
              <a:rPr lang="fr-FR" altLang="fr-FR" dirty="0" err="1"/>
              <a:t>indels</a:t>
            </a:r>
            <a:r>
              <a:rPr lang="fr-FR" altLang="fr-FR" dirty="0"/>
              <a:t>, mais seulement 4 gaps.</a:t>
            </a:r>
          </a:p>
          <a:p>
            <a:pPr eaLnBrk="1" hangingPunct="1">
              <a:lnSpc>
                <a:spcPct val="80000"/>
              </a:lnSpc>
            </a:pPr>
            <a:r>
              <a:rPr lang="fr-FR" altLang="fr-FR" dirty="0"/>
              <a:t>Score particulier pour les gaps: influence la distribution des </a:t>
            </a:r>
            <a:r>
              <a:rPr lang="fr-FR" altLang="fr-FR" dirty="0" err="1"/>
              <a:t>indels</a:t>
            </a:r>
            <a:r>
              <a:rPr lang="fr-FR" altLang="fr-FR" dirty="0"/>
              <a:t>.</a:t>
            </a:r>
          </a:p>
        </p:txBody>
      </p:sp>
      <p:graphicFrame>
        <p:nvGraphicFramePr>
          <p:cNvPr id="2" name="Tableau 1"/>
          <p:cNvGraphicFramePr>
            <a:graphicFrameLocks noGrp="1"/>
          </p:cNvGraphicFramePr>
          <p:nvPr>
            <p:extLst>
              <p:ext uri="{D42A27DB-BD31-4B8C-83A1-F6EECF244321}">
                <p14:modId xmlns:p14="http://schemas.microsoft.com/office/powerpoint/2010/main" val="52479022"/>
              </p:ext>
            </p:extLst>
          </p:nvPr>
        </p:nvGraphicFramePr>
        <p:xfrm>
          <a:off x="1331640" y="2708920"/>
          <a:ext cx="6095999" cy="754648"/>
        </p:xfrm>
        <a:graphic>
          <a:graphicData uri="http://schemas.openxmlformats.org/drawingml/2006/table">
            <a:tbl>
              <a:tblPr firstRow="1" bandRow="1">
                <a:tableStyleId>{327F97BB-C833-4FB7-BDE5-3F7075034690}</a:tableStyleId>
              </a:tblPr>
              <a:tblGrid>
                <a:gridCol w="468923">
                  <a:extLst>
                    <a:ext uri="{9D8B030D-6E8A-4147-A177-3AD203B41FA5}">
                      <a16:colId xmlns:a16="http://schemas.microsoft.com/office/drawing/2014/main" val="20000"/>
                    </a:ext>
                  </a:extLst>
                </a:gridCol>
                <a:gridCol w="468923">
                  <a:extLst>
                    <a:ext uri="{9D8B030D-6E8A-4147-A177-3AD203B41FA5}">
                      <a16:colId xmlns:a16="http://schemas.microsoft.com/office/drawing/2014/main" val="20001"/>
                    </a:ext>
                  </a:extLst>
                </a:gridCol>
                <a:gridCol w="468923">
                  <a:extLst>
                    <a:ext uri="{9D8B030D-6E8A-4147-A177-3AD203B41FA5}">
                      <a16:colId xmlns:a16="http://schemas.microsoft.com/office/drawing/2014/main" val="20002"/>
                    </a:ext>
                  </a:extLst>
                </a:gridCol>
                <a:gridCol w="468923">
                  <a:extLst>
                    <a:ext uri="{9D8B030D-6E8A-4147-A177-3AD203B41FA5}">
                      <a16:colId xmlns:a16="http://schemas.microsoft.com/office/drawing/2014/main" val="20003"/>
                    </a:ext>
                  </a:extLst>
                </a:gridCol>
                <a:gridCol w="468923">
                  <a:extLst>
                    <a:ext uri="{9D8B030D-6E8A-4147-A177-3AD203B41FA5}">
                      <a16:colId xmlns:a16="http://schemas.microsoft.com/office/drawing/2014/main" val="20004"/>
                    </a:ext>
                  </a:extLst>
                </a:gridCol>
                <a:gridCol w="468923">
                  <a:extLst>
                    <a:ext uri="{9D8B030D-6E8A-4147-A177-3AD203B41FA5}">
                      <a16:colId xmlns:a16="http://schemas.microsoft.com/office/drawing/2014/main" val="20005"/>
                    </a:ext>
                  </a:extLst>
                </a:gridCol>
                <a:gridCol w="468923">
                  <a:extLst>
                    <a:ext uri="{9D8B030D-6E8A-4147-A177-3AD203B41FA5}">
                      <a16:colId xmlns:a16="http://schemas.microsoft.com/office/drawing/2014/main" val="20006"/>
                    </a:ext>
                  </a:extLst>
                </a:gridCol>
                <a:gridCol w="468923">
                  <a:extLst>
                    <a:ext uri="{9D8B030D-6E8A-4147-A177-3AD203B41FA5}">
                      <a16:colId xmlns:a16="http://schemas.microsoft.com/office/drawing/2014/main" val="20007"/>
                    </a:ext>
                  </a:extLst>
                </a:gridCol>
                <a:gridCol w="468923">
                  <a:extLst>
                    <a:ext uri="{9D8B030D-6E8A-4147-A177-3AD203B41FA5}">
                      <a16:colId xmlns:a16="http://schemas.microsoft.com/office/drawing/2014/main" val="20008"/>
                    </a:ext>
                  </a:extLst>
                </a:gridCol>
                <a:gridCol w="468923">
                  <a:extLst>
                    <a:ext uri="{9D8B030D-6E8A-4147-A177-3AD203B41FA5}">
                      <a16:colId xmlns:a16="http://schemas.microsoft.com/office/drawing/2014/main" val="20009"/>
                    </a:ext>
                  </a:extLst>
                </a:gridCol>
                <a:gridCol w="468923">
                  <a:extLst>
                    <a:ext uri="{9D8B030D-6E8A-4147-A177-3AD203B41FA5}">
                      <a16:colId xmlns:a16="http://schemas.microsoft.com/office/drawing/2014/main" val="20010"/>
                    </a:ext>
                  </a:extLst>
                </a:gridCol>
                <a:gridCol w="468923">
                  <a:extLst>
                    <a:ext uri="{9D8B030D-6E8A-4147-A177-3AD203B41FA5}">
                      <a16:colId xmlns:a16="http://schemas.microsoft.com/office/drawing/2014/main" val="20011"/>
                    </a:ext>
                  </a:extLst>
                </a:gridCol>
                <a:gridCol w="468923">
                  <a:extLst>
                    <a:ext uri="{9D8B030D-6E8A-4147-A177-3AD203B41FA5}">
                      <a16:colId xmlns:a16="http://schemas.microsoft.com/office/drawing/2014/main" val="20012"/>
                    </a:ext>
                  </a:extLst>
                </a:gridCol>
              </a:tblGrid>
              <a:tr h="370840">
                <a:tc>
                  <a:txBody>
                    <a:bodyPr/>
                    <a:lstStyle/>
                    <a:p>
                      <a:r>
                        <a:rPr lang="en-CA" dirty="0"/>
                        <a:t>C</a:t>
                      </a:r>
                      <a:endParaRPr lang="fr-CA" dirty="0"/>
                    </a:p>
                  </a:txBody>
                  <a:tcPr/>
                </a:tc>
                <a:tc>
                  <a:txBody>
                    <a:bodyPr/>
                    <a:lstStyle/>
                    <a:p>
                      <a:r>
                        <a:rPr lang="en-CA" dirty="0"/>
                        <a:t>T</a:t>
                      </a:r>
                      <a:endParaRPr lang="fr-CA" dirty="0"/>
                    </a:p>
                  </a:txBody>
                  <a:tcPr/>
                </a:tc>
                <a:tc>
                  <a:txBody>
                    <a:bodyPr/>
                    <a:lstStyle/>
                    <a:p>
                      <a:r>
                        <a:rPr lang="en-CA" dirty="0"/>
                        <a:t>T</a:t>
                      </a:r>
                      <a:endParaRPr lang="fr-CA" dirty="0"/>
                    </a:p>
                  </a:txBody>
                  <a:tcPr/>
                </a:tc>
                <a:tc>
                  <a:txBody>
                    <a:bodyPr/>
                    <a:lstStyle/>
                    <a:p>
                      <a:r>
                        <a:rPr lang="en-CA" dirty="0"/>
                        <a:t>T</a:t>
                      </a:r>
                      <a:endParaRPr lang="fr-CA" dirty="0"/>
                    </a:p>
                  </a:txBody>
                  <a:tcPr/>
                </a:tc>
                <a:tc>
                  <a:txBody>
                    <a:bodyPr/>
                    <a:lstStyle/>
                    <a:p>
                      <a:r>
                        <a:rPr lang="en-CA" dirty="0"/>
                        <a:t>A</a:t>
                      </a:r>
                      <a:endParaRPr lang="fr-CA" dirty="0"/>
                    </a:p>
                  </a:txBody>
                  <a:tcPr/>
                </a:tc>
                <a:tc>
                  <a:txBody>
                    <a:bodyPr/>
                    <a:lstStyle/>
                    <a:p>
                      <a:r>
                        <a:rPr lang="en-CA" dirty="0"/>
                        <a:t>A</a:t>
                      </a:r>
                      <a:endParaRPr lang="fr-CA" dirty="0"/>
                    </a:p>
                  </a:txBody>
                  <a:tcPr/>
                </a:tc>
                <a:tc>
                  <a:txBody>
                    <a:bodyPr/>
                    <a:lstStyle/>
                    <a:p>
                      <a:r>
                        <a:rPr lang="en-CA" dirty="0"/>
                        <a:t>C</a:t>
                      </a:r>
                      <a:endParaRPr lang="fr-CA" dirty="0"/>
                    </a:p>
                  </a:txBody>
                  <a:tcPr/>
                </a:tc>
                <a:tc>
                  <a:txBody>
                    <a:bodyPr/>
                    <a:lstStyle/>
                    <a:p>
                      <a:r>
                        <a:rPr lang="en-CA" dirty="0"/>
                        <a:t>---</a:t>
                      </a:r>
                      <a:endParaRPr lang="fr-CA" dirty="0"/>
                    </a:p>
                  </a:txBody>
                  <a:tcPr/>
                </a:tc>
                <a:tc>
                  <a:txBody>
                    <a:bodyPr/>
                    <a:lstStyle/>
                    <a:p>
                      <a:r>
                        <a:rPr lang="en-CA" dirty="0"/>
                        <a:t>---</a:t>
                      </a:r>
                      <a:endParaRPr lang="fr-CA" dirty="0"/>
                    </a:p>
                  </a:txBody>
                  <a:tcPr/>
                </a:tc>
                <a:tc>
                  <a:txBody>
                    <a:bodyPr/>
                    <a:lstStyle/>
                    <a:p>
                      <a:r>
                        <a:rPr lang="en-CA" dirty="0"/>
                        <a:t>A</a:t>
                      </a:r>
                      <a:endParaRPr lang="fr-CA" dirty="0"/>
                    </a:p>
                  </a:txBody>
                  <a:tcPr/>
                </a:tc>
                <a:tc>
                  <a:txBody>
                    <a:bodyPr/>
                    <a:lstStyle/>
                    <a:p>
                      <a:r>
                        <a:rPr lang="en-CA" dirty="0"/>
                        <a:t>---</a:t>
                      </a:r>
                      <a:endParaRPr lang="fr-CA" dirty="0"/>
                    </a:p>
                  </a:txBody>
                  <a:tcPr/>
                </a:tc>
                <a:tc>
                  <a:txBody>
                    <a:bodyPr/>
                    <a:lstStyle/>
                    <a:p>
                      <a:r>
                        <a:rPr lang="en-CA" dirty="0"/>
                        <a:t>A</a:t>
                      </a:r>
                      <a:endParaRPr lang="fr-CA" dirty="0"/>
                    </a:p>
                  </a:txBody>
                  <a:tcPr/>
                </a:tc>
                <a:tc>
                  <a:txBody>
                    <a:bodyPr/>
                    <a:lstStyle/>
                    <a:p>
                      <a:r>
                        <a:rPr lang="en-CA" dirty="0"/>
                        <a:t>C</a:t>
                      </a:r>
                      <a:endParaRPr lang="fr-CA" dirty="0"/>
                    </a:p>
                  </a:txBody>
                  <a:tcPr/>
                </a:tc>
                <a:extLst>
                  <a:ext uri="{0D108BD9-81ED-4DB2-BD59-A6C34878D82A}">
                    <a16:rowId xmlns:a16="http://schemas.microsoft.com/office/drawing/2014/main" val="10000"/>
                  </a:ext>
                </a:extLst>
              </a:tr>
              <a:tr h="383808">
                <a:tc>
                  <a:txBody>
                    <a:bodyPr/>
                    <a:lstStyle/>
                    <a:p>
                      <a:r>
                        <a:rPr lang="en-CA" dirty="0"/>
                        <a:t>C</a:t>
                      </a:r>
                      <a:endParaRPr lang="fr-CA" dirty="0"/>
                    </a:p>
                  </a:txBody>
                  <a:tcPr/>
                </a:tc>
                <a:tc>
                  <a:txBody>
                    <a:bodyPr/>
                    <a:lstStyle/>
                    <a:p>
                      <a:r>
                        <a:rPr lang="en-CA" dirty="0"/>
                        <a:t>---</a:t>
                      </a:r>
                      <a:endParaRPr lang="fr-CA" dirty="0"/>
                    </a:p>
                  </a:txBody>
                  <a:tcPr/>
                </a:tc>
                <a:tc>
                  <a:txBody>
                    <a:bodyPr/>
                    <a:lstStyle/>
                    <a:p>
                      <a:r>
                        <a:rPr lang="en-CA" dirty="0"/>
                        <a:t>---</a:t>
                      </a:r>
                      <a:endParaRPr lang="fr-CA" dirty="0"/>
                    </a:p>
                  </a:txBody>
                  <a:tcPr/>
                </a:tc>
                <a:tc>
                  <a:txBody>
                    <a:bodyPr/>
                    <a:lstStyle/>
                    <a:p>
                      <a:r>
                        <a:rPr lang="en-CA" dirty="0"/>
                        <a:t>---</a:t>
                      </a:r>
                      <a:endParaRPr lang="fr-CA" dirty="0"/>
                    </a:p>
                  </a:txBody>
                  <a:tcPr/>
                </a:tc>
                <a:tc>
                  <a:txBody>
                    <a:bodyPr/>
                    <a:lstStyle/>
                    <a:p>
                      <a:r>
                        <a:rPr lang="en-CA" dirty="0"/>
                        <a:t>C</a:t>
                      </a:r>
                      <a:endParaRPr lang="fr-CA" dirty="0"/>
                    </a:p>
                  </a:txBody>
                  <a:tcPr/>
                </a:tc>
                <a:tc>
                  <a:txBody>
                    <a:bodyPr/>
                    <a:lstStyle/>
                    <a:p>
                      <a:r>
                        <a:rPr lang="en-CA" dirty="0"/>
                        <a:t>A</a:t>
                      </a:r>
                      <a:endParaRPr lang="fr-CA" dirty="0"/>
                    </a:p>
                  </a:txBody>
                  <a:tcPr/>
                </a:tc>
                <a:tc>
                  <a:txBody>
                    <a:bodyPr/>
                    <a:lstStyle/>
                    <a:p>
                      <a:r>
                        <a:rPr lang="en-CA" dirty="0"/>
                        <a:t>C</a:t>
                      </a:r>
                      <a:endParaRPr lang="fr-CA" dirty="0"/>
                    </a:p>
                  </a:txBody>
                  <a:tcPr/>
                </a:tc>
                <a:tc>
                  <a:txBody>
                    <a:bodyPr/>
                    <a:lstStyle/>
                    <a:p>
                      <a:r>
                        <a:rPr lang="en-CA" dirty="0"/>
                        <a:t>C</a:t>
                      </a:r>
                      <a:endParaRPr lang="fr-CA" dirty="0"/>
                    </a:p>
                  </a:txBody>
                  <a:tcPr/>
                </a:tc>
                <a:tc>
                  <a:txBody>
                    <a:bodyPr/>
                    <a:lstStyle/>
                    <a:p>
                      <a:r>
                        <a:rPr lang="en-CA" dirty="0"/>
                        <a:t>C</a:t>
                      </a:r>
                      <a:endParaRPr lang="fr-CA" dirty="0"/>
                    </a:p>
                  </a:txBody>
                  <a:tcPr/>
                </a:tc>
                <a:tc>
                  <a:txBody>
                    <a:bodyPr/>
                    <a:lstStyle/>
                    <a:p>
                      <a:r>
                        <a:rPr lang="en-CA" dirty="0"/>
                        <a:t>A</a:t>
                      </a:r>
                      <a:endParaRPr lang="fr-CA" dirty="0"/>
                    </a:p>
                  </a:txBody>
                  <a:tcPr/>
                </a:tc>
                <a:tc>
                  <a:txBody>
                    <a:bodyPr/>
                    <a:lstStyle/>
                    <a:p>
                      <a:r>
                        <a:rPr lang="en-CA" dirty="0"/>
                        <a:t>T</a:t>
                      </a:r>
                      <a:endParaRPr lang="fr-CA" dirty="0"/>
                    </a:p>
                  </a:txBody>
                  <a:tcPr/>
                </a:tc>
                <a:tc>
                  <a:txBody>
                    <a:bodyPr/>
                    <a:lstStyle/>
                    <a:p>
                      <a:r>
                        <a:rPr lang="en-CA" dirty="0"/>
                        <a:t>---</a:t>
                      </a:r>
                      <a:endParaRPr lang="fr-CA" dirty="0"/>
                    </a:p>
                  </a:txBody>
                  <a:tcPr/>
                </a:tc>
                <a:tc>
                  <a:txBody>
                    <a:bodyPr/>
                    <a:lstStyle/>
                    <a:p>
                      <a:r>
                        <a:rPr lang="en-CA" dirty="0"/>
                        <a:t>C</a:t>
                      </a:r>
                      <a:endParaRPr lang="fr-CA" dirty="0"/>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97717338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Pondération constante</a:t>
            </a:r>
          </a:p>
        </p:txBody>
      </p:sp>
      <p:sp>
        <p:nvSpPr>
          <p:cNvPr id="3" name="Espace réservé du contenu 2"/>
          <p:cNvSpPr>
            <a:spLocks noGrp="1"/>
          </p:cNvSpPr>
          <p:nvPr>
            <p:ph idx="1"/>
          </p:nvPr>
        </p:nvSpPr>
        <p:spPr/>
        <p:txBody>
          <a:bodyPr/>
          <a:lstStyle/>
          <a:p>
            <a:r>
              <a:rPr lang="fr-FR" dirty="0"/>
              <a:t>Score d’un gap indépendant de sa taille: pénalité constante </a:t>
            </a:r>
            <a:r>
              <a:rPr lang="fr-FR" dirty="0">
                <a:latin typeface="Symbol" panose="05050102010706020507" pitchFamily="18" charset="2"/>
              </a:rPr>
              <a:t>r</a:t>
            </a:r>
            <a:r>
              <a:rPr lang="fr-FR" dirty="0"/>
              <a:t>.</a:t>
            </a:r>
          </a:p>
          <a:p>
            <a:r>
              <a:rPr lang="fr-FR" dirty="0"/>
              <a:t>Score d’un alignement entre v et w contenant k gaps           </a:t>
            </a:r>
            <a:r>
              <a:rPr lang="fr-FR" dirty="0">
                <a:solidFill>
                  <a:srgbClr val="C00000"/>
                </a:solidFill>
                <a:latin typeface="Symbol" panose="05050102010706020507" pitchFamily="18" charset="2"/>
              </a:rPr>
              <a:t>S</a:t>
            </a:r>
            <a:r>
              <a:rPr lang="fr-FR" baseline="-25000" dirty="0">
                <a:solidFill>
                  <a:srgbClr val="C00000"/>
                </a:solidFill>
                <a:latin typeface="Symbol" panose="05050102010706020507" pitchFamily="18" charset="2"/>
              </a:rPr>
              <a:t>1</a:t>
            </a:r>
            <a:r>
              <a:rPr lang="fr-FR" baseline="-25000" dirty="0">
                <a:solidFill>
                  <a:srgbClr val="C00000"/>
                </a:solidFill>
                <a:latin typeface="Calibri"/>
              </a:rPr>
              <a:t>≤i</a:t>
            </a:r>
            <a:r>
              <a:rPr lang="fr-FR" baseline="-25000" dirty="0">
                <a:solidFill>
                  <a:srgbClr val="C00000"/>
                </a:solidFill>
              </a:rPr>
              <a:t> ≤</a:t>
            </a:r>
            <a:r>
              <a:rPr lang="fr-FR" baseline="-25000" dirty="0">
                <a:solidFill>
                  <a:srgbClr val="C00000"/>
                </a:solidFill>
                <a:latin typeface="Symbol" panose="05050102010706020507" pitchFamily="18" charset="2"/>
              </a:rPr>
              <a:t>t</a:t>
            </a:r>
            <a:r>
              <a:rPr lang="fr-FR" dirty="0">
                <a:solidFill>
                  <a:srgbClr val="C00000"/>
                </a:solidFill>
                <a:latin typeface="Symbol" panose="05050102010706020507" pitchFamily="18" charset="2"/>
              </a:rPr>
              <a:t>d(</a:t>
            </a:r>
            <a:r>
              <a:rPr lang="fr-FR" dirty="0" err="1">
                <a:solidFill>
                  <a:srgbClr val="C00000"/>
                </a:solidFill>
              </a:rPr>
              <a:t>v</a:t>
            </a:r>
            <a:r>
              <a:rPr lang="fr-FR" baseline="-25000" dirty="0" err="1">
                <a:solidFill>
                  <a:srgbClr val="C00000"/>
                </a:solidFill>
              </a:rPr>
              <a:t>i</a:t>
            </a:r>
            <a:r>
              <a:rPr lang="fr-FR" dirty="0" err="1">
                <a:solidFill>
                  <a:srgbClr val="C00000"/>
                </a:solidFill>
              </a:rPr>
              <a:t>,w</a:t>
            </a:r>
            <a:r>
              <a:rPr lang="fr-FR" baseline="-25000" dirty="0" err="1">
                <a:solidFill>
                  <a:srgbClr val="C00000"/>
                </a:solidFill>
              </a:rPr>
              <a:t>j</a:t>
            </a:r>
            <a:r>
              <a:rPr lang="fr-FR" dirty="0">
                <a:solidFill>
                  <a:srgbClr val="C00000"/>
                </a:solidFill>
              </a:rPr>
              <a:t>)-</a:t>
            </a:r>
            <a:r>
              <a:rPr lang="fr-FR" dirty="0" err="1">
                <a:solidFill>
                  <a:srgbClr val="C00000"/>
                </a:solidFill>
              </a:rPr>
              <a:t>k</a:t>
            </a:r>
            <a:r>
              <a:rPr lang="fr-FR" dirty="0" err="1">
                <a:solidFill>
                  <a:srgbClr val="C00000"/>
                </a:solidFill>
                <a:latin typeface="Symbol" panose="05050102010706020507" pitchFamily="18" charset="2"/>
              </a:rPr>
              <a:t>r</a:t>
            </a:r>
            <a:endParaRPr lang="fr-FR" baseline="-25000" dirty="0">
              <a:solidFill>
                <a:srgbClr val="C00000"/>
              </a:solidFill>
              <a:latin typeface="Symbol" panose="05050102010706020507" pitchFamily="18" charset="2"/>
            </a:endParaRPr>
          </a:p>
          <a:p>
            <a:pPr>
              <a:buFont typeface="Symbol" pitchFamily="18" charset="2"/>
              <a:buChar char=" "/>
            </a:pPr>
            <a:r>
              <a:rPr lang="fr-FR" dirty="0">
                <a:solidFill>
                  <a:srgbClr val="0070C0"/>
                </a:solidFill>
              </a:rPr>
              <a:t>Exemple:</a:t>
            </a:r>
          </a:p>
          <a:p>
            <a:pPr>
              <a:buFont typeface="Symbol" pitchFamily="18" charset="2"/>
              <a:buChar char=" "/>
            </a:pPr>
            <a:endParaRPr lang="fr-FR" dirty="0">
              <a:solidFill>
                <a:srgbClr val="0070C0"/>
              </a:solidFill>
            </a:endParaRPr>
          </a:p>
          <a:p>
            <a:pPr>
              <a:buFont typeface="Symbol" pitchFamily="18" charset="2"/>
              <a:buChar char=" "/>
            </a:pPr>
            <a:endParaRPr lang="fr-FR" dirty="0">
              <a:solidFill>
                <a:srgbClr val="0070C0"/>
              </a:solidFill>
            </a:endParaRPr>
          </a:p>
          <a:p>
            <a:pPr>
              <a:buFont typeface="Symbol" pitchFamily="18" charset="2"/>
              <a:buChar char=" "/>
            </a:pPr>
            <a:r>
              <a:rPr lang="fr-FR" dirty="0"/>
              <a:t>score = 3</a:t>
            </a:r>
            <a:r>
              <a:rPr lang="fr-FR" dirty="0">
                <a:latin typeface="Symbol" panose="05050102010706020507" pitchFamily="18" charset="2"/>
              </a:rPr>
              <a:t>d(</a:t>
            </a:r>
            <a:r>
              <a:rPr lang="fr-FR" dirty="0"/>
              <a:t>C,C) + 2</a:t>
            </a:r>
            <a:r>
              <a:rPr lang="fr-FR" dirty="0">
                <a:latin typeface="Symbol" panose="05050102010706020507" pitchFamily="18" charset="2"/>
              </a:rPr>
              <a:t>d(</a:t>
            </a:r>
            <a:r>
              <a:rPr lang="fr-FR" dirty="0"/>
              <a:t>A,A) + </a:t>
            </a:r>
            <a:r>
              <a:rPr lang="fr-FR" dirty="0">
                <a:latin typeface="Symbol" panose="05050102010706020507" pitchFamily="18" charset="2"/>
              </a:rPr>
              <a:t>d(</a:t>
            </a:r>
            <a:r>
              <a:rPr lang="fr-FR" dirty="0"/>
              <a:t>A,C)-4</a:t>
            </a:r>
            <a:r>
              <a:rPr lang="fr-FR" dirty="0">
                <a:latin typeface="Symbol" panose="05050102010706020507" pitchFamily="18" charset="2"/>
              </a:rPr>
              <a:t>r</a:t>
            </a:r>
            <a:endParaRPr lang="fr-FR" baseline="-25000" dirty="0">
              <a:latin typeface="Symbol" panose="05050102010706020507" pitchFamily="18" charset="2"/>
            </a:endParaRPr>
          </a:p>
          <a:p>
            <a:pPr>
              <a:buFont typeface="Symbol" pitchFamily="18" charset="2"/>
              <a:buChar char=" "/>
            </a:pPr>
            <a:endParaRPr lang="fr-FR" dirty="0">
              <a:solidFill>
                <a:srgbClr val="0070C0"/>
              </a:solidFill>
            </a:endParaRPr>
          </a:p>
        </p:txBody>
      </p:sp>
      <p:graphicFrame>
        <p:nvGraphicFramePr>
          <p:cNvPr id="4" name="Tableau 3"/>
          <p:cNvGraphicFramePr>
            <a:graphicFrameLocks noGrp="1"/>
          </p:cNvGraphicFramePr>
          <p:nvPr>
            <p:extLst>
              <p:ext uri="{D42A27DB-BD31-4B8C-83A1-F6EECF244321}">
                <p14:modId xmlns:p14="http://schemas.microsoft.com/office/powerpoint/2010/main" val="400879805"/>
              </p:ext>
            </p:extLst>
          </p:nvPr>
        </p:nvGraphicFramePr>
        <p:xfrm>
          <a:off x="1475656" y="4437112"/>
          <a:ext cx="6095999" cy="754648"/>
        </p:xfrm>
        <a:graphic>
          <a:graphicData uri="http://schemas.openxmlformats.org/drawingml/2006/table">
            <a:tbl>
              <a:tblPr firstRow="1" bandRow="1">
                <a:tableStyleId>{327F97BB-C833-4FB7-BDE5-3F7075034690}</a:tableStyleId>
              </a:tblPr>
              <a:tblGrid>
                <a:gridCol w="468923">
                  <a:extLst>
                    <a:ext uri="{9D8B030D-6E8A-4147-A177-3AD203B41FA5}">
                      <a16:colId xmlns:a16="http://schemas.microsoft.com/office/drawing/2014/main" val="20000"/>
                    </a:ext>
                  </a:extLst>
                </a:gridCol>
                <a:gridCol w="468923">
                  <a:extLst>
                    <a:ext uri="{9D8B030D-6E8A-4147-A177-3AD203B41FA5}">
                      <a16:colId xmlns:a16="http://schemas.microsoft.com/office/drawing/2014/main" val="20001"/>
                    </a:ext>
                  </a:extLst>
                </a:gridCol>
                <a:gridCol w="468923">
                  <a:extLst>
                    <a:ext uri="{9D8B030D-6E8A-4147-A177-3AD203B41FA5}">
                      <a16:colId xmlns:a16="http://schemas.microsoft.com/office/drawing/2014/main" val="20002"/>
                    </a:ext>
                  </a:extLst>
                </a:gridCol>
                <a:gridCol w="468923">
                  <a:extLst>
                    <a:ext uri="{9D8B030D-6E8A-4147-A177-3AD203B41FA5}">
                      <a16:colId xmlns:a16="http://schemas.microsoft.com/office/drawing/2014/main" val="20003"/>
                    </a:ext>
                  </a:extLst>
                </a:gridCol>
                <a:gridCol w="468923">
                  <a:extLst>
                    <a:ext uri="{9D8B030D-6E8A-4147-A177-3AD203B41FA5}">
                      <a16:colId xmlns:a16="http://schemas.microsoft.com/office/drawing/2014/main" val="20004"/>
                    </a:ext>
                  </a:extLst>
                </a:gridCol>
                <a:gridCol w="468923">
                  <a:extLst>
                    <a:ext uri="{9D8B030D-6E8A-4147-A177-3AD203B41FA5}">
                      <a16:colId xmlns:a16="http://schemas.microsoft.com/office/drawing/2014/main" val="20005"/>
                    </a:ext>
                  </a:extLst>
                </a:gridCol>
                <a:gridCol w="468923">
                  <a:extLst>
                    <a:ext uri="{9D8B030D-6E8A-4147-A177-3AD203B41FA5}">
                      <a16:colId xmlns:a16="http://schemas.microsoft.com/office/drawing/2014/main" val="20006"/>
                    </a:ext>
                  </a:extLst>
                </a:gridCol>
                <a:gridCol w="468923">
                  <a:extLst>
                    <a:ext uri="{9D8B030D-6E8A-4147-A177-3AD203B41FA5}">
                      <a16:colId xmlns:a16="http://schemas.microsoft.com/office/drawing/2014/main" val="20007"/>
                    </a:ext>
                  </a:extLst>
                </a:gridCol>
                <a:gridCol w="468923">
                  <a:extLst>
                    <a:ext uri="{9D8B030D-6E8A-4147-A177-3AD203B41FA5}">
                      <a16:colId xmlns:a16="http://schemas.microsoft.com/office/drawing/2014/main" val="20008"/>
                    </a:ext>
                  </a:extLst>
                </a:gridCol>
                <a:gridCol w="468923">
                  <a:extLst>
                    <a:ext uri="{9D8B030D-6E8A-4147-A177-3AD203B41FA5}">
                      <a16:colId xmlns:a16="http://schemas.microsoft.com/office/drawing/2014/main" val="20009"/>
                    </a:ext>
                  </a:extLst>
                </a:gridCol>
                <a:gridCol w="468923">
                  <a:extLst>
                    <a:ext uri="{9D8B030D-6E8A-4147-A177-3AD203B41FA5}">
                      <a16:colId xmlns:a16="http://schemas.microsoft.com/office/drawing/2014/main" val="20010"/>
                    </a:ext>
                  </a:extLst>
                </a:gridCol>
                <a:gridCol w="468923">
                  <a:extLst>
                    <a:ext uri="{9D8B030D-6E8A-4147-A177-3AD203B41FA5}">
                      <a16:colId xmlns:a16="http://schemas.microsoft.com/office/drawing/2014/main" val="20011"/>
                    </a:ext>
                  </a:extLst>
                </a:gridCol>
                <a:gridCol w="468923">
                  <a:extLst>
                    <a:ext uri="{9D8B030D-6E8A-4147-A177-3AD203B41FA5}">
                      <a16:colId xmlns:a16="http://schemas.microsoft.com/office/drawing/2014/main" val="20012"/>
                    </a:ext>
                  </a:extLst>
                </a:gridCol>
              </a:tblGrid>
              <a:tr h="370840">
                <a:tc>
                  <a:txBody>
                    <a:bodyPr/>
                    <a:lstStyle/>
                    <a:p>
                      <a:r>
                        <a:rPr lang="en-CA" dirty="0"/>
                        <a:t>C</a:t>
                      </a:r>
                      <a:endParaRPr lang="fr-CA" dirty="0"/>
                    </a:p>
                  </a:txBody>
                  <a:tcPr/>
                </a:tc>
                <a:tc>
                  <a:txBody>
                    <a:bodyPr/>
                    <a:lstStyle/>
                    <a:p>
                      <a:r>
                        <a:rPr lang="en-CA" dirty="0"/>
                        <a:t>T</a:t>
                      </a:r>
                      <a:endParaRPr lang="fr-CA" dirty="0"/>
                    </a:p>
                  </a:txBody>
                  <a:tcPr/>
                </a:tc>
                <a:tc>
                  <a:txBody>
                    <a:bodyPr/>
                    <a:lstStyle/>
                    <a:p>
                      <a:r>
                        <a:rPr lang="en-CA" dirty="0"/>
                        <a:t>T</a:t>
                      </a:r>
                      <a:endParaRPr lang="fr-CA" dirty="0"/>
                    </a:p>
                  </a:txBody>
                  <a:tcPr/>
                </a:tc>
                <a:tc>
                  <a:txBody>
                    <a:bodyPr/>
                    <a:lstStyle/>
                    <a:p>
                      <a:r>
                        <a:rPr lang="en-CA" dirty="0"/>
                        <a:t>T</a:t>
                      </a:r>
                      <a:endParaRPr lang="fr-CA" dirty="0"/>
                    </a:p>
                  </a:txBody>
                  <a:tcPr/>
                </a:tc>
                <a:tc>
                  <a:txBody>
                    <a:bodyPr/>
                    <a:lstStyle/>
                    <a:p>
                      <a:r>
                        <a:rPr lang="en-CA" dirty="0"/>
                        <a:t>A</a:t>
                      </a:r>
                      <a:endParaRPr lang="fr-CA" dirty="0"/>
                    </a:p>
                  </a:txBody>
                  <a:tcPr/>
                </a:tc>
                <a:tc>
                  <a:txBody>
                    <a:bodyPr/>
                    <a:lstStyle/>
                    <a:p>
                      <a:r>
                        <a:rPr lang="en-CA" dirty="0"/>
                        <a:t>A</a:t>
                      </a:r>
                      <a:endParaRPr lang="fr-CA" dirty="0"/>
                    </a:p>
                  </a:txBody>
                  <a:tcPr/>
                </a:tc>
                <a:tc>
                  <a:txBody>
                    <a:bodyPr/>
                    <a:lstStyle/>
                    <a:p>
                      <a:r>
                        <a:rPr lang="en-CA" dirty="0"/>
                        <a:t>C</a:t>
                      </a:r>
                      <a:endParaRPr lang="fr-CA" dirty="0"/>
                    </a:p>
                  </a:txBody>
                  <a:tcPr/>
                </a:tc>
                <a:tc>
                  <a:txBody>
                    <a:bodyPr/>
                    <a:lstStyle/>
                    <a:p>
                      <a:r>
                        <a:rPr lang="en-CA" dirty="0"/>
                        <a:t>---</a:t>
                      </a:r>
                      <a:endParaRPr lang="fr-CA" dirty="0"/>
                    </a:p>
                  </a:txBody>
                  <a:tcPr/>
                </a:tc>
                <a:tc>
                  <a:txBody>
                    <a:bodyPr/>
                    <a:lstStyle/>
                    <a:p>
                      <a:r>
                        <a:rPr lang="en-CA" dirty="0"/>
                        <a:t>---</a:t>
                      </a:r>
                      <a:endParaRPr lang="fr-CA" dirty="0"/>
                    </a:p>
                  </a:txBody>
                  <a:tcPr/>
                </a:tc>
                <a:tc>
                  <a:txBody>
                    <a:bodyPr/>
                    <a:lstStyle/>
                    <a:p>
                      <a:r>
                        <a:rPr lang="en-CA" dirty="0"/>
                        <a:t>A</a:t>
                      </a:r>
                      <a:endParaRPr lang="fr-CA" dirty="0"/>
                    </a:p>
                  </a:txBody>
                  <a:tcPr/>
                </a:tc>
                <a:tc>
                  <a:txBody>
                    <a:bodyPr/>
                    <a:lstStyle/>
                    <a:p>
                      <a:r>
                        <a:rPr lang="en-CA" dirty="0"/>
                        <a:t>---</a:t>
                      </a:r>
                      <a:endParaRPr lang="fr-CA" dirty="0"/>
                    </a:p>
                  </a:txBody>
                  <a:tcPr/>
                </a:tc>
                <a:tc>
                  <a:txBody>
                    <a:bodyPr/>
                    <a:lstStyle/>
                    <a:p>
                      <a:r>
                        <a:rPr lang="en-CA" dirty="0"/>
                        <a:t>A</a:t>
                      </a:r>
                      <a:endParaRPr lang="fr-CA" dirty="0"/>
                    </a:p>
                  </a:txBody>
                  <a:tcPr/>
                </a:tc>
                <a:tc>
                  <a:txBody>
                    <a:bodyPr/>
                    <a:lstStyle/>
                    <a:p>
                      <a:r>
                        <a:rPr lang="en-CA" dirty="0"/>
                        <a:t>C</a:t>
                      </a:r>
                      <a:endParaRPr lang="fr-CA" dirty="0"/>
                    </a:p>
                  </a:txBody>
                  <a:tcPr/>
                </a:tc>
                <a:extLst>
                  <a:ext uri="{0D108BD9-81ED-4DB2-BD59-A6C34878D82A}">
                    <a16:rowId xmlns:a16="http://schemas.microsoft.com/office/drawing/2014/main" val="10000"/>
                  </a:ext>
                </a:extLst>
              </a:tr>
              <a:tr h="383808">
                <a:tc>
                  <a:txBody>
                    <a:bodyPr/>
                    <a:lstStyle/>
                    <a:p>
                      <a:r>
                        <a:rPr lang="en-CA" dirty="0"/>
                        <a:t>C</a:t>
                      </a:r>
                      <a:endParaRPr lang="fr-CA" dirty="0"/>
                    </a:p>
                  </a:txBody>
                  <a:tcPr/>
                </a:tc>
                <a:tc>
                  <a:txBody>
                    <a:bodyPr/>
                    <a:lstStyle/>
                    <a:p>
                      <a:r>
                        <a:rPr lang="en-CA" dirty="0"/>
                        <a:t>---</a:t>
                      </a:r>
                      <a:endParaRPr lang="fr-CA" dirty="0"/>
                    </a:p>
                  </a:txBody>
                  <a:tcPr/>
                </a:tc>
                <a:tc>
                  <a:txBody>
                    <a:bodyPr/>
                    <a:lstStyle/>
                    <a:p>
                      <a:r>
                        <a:rPr lang="en-CA" dirty="0"/>
                        <a:t>---</a:t>
                      </a:r>
                      <a:endParaRPr lang="fr-CA" dirty="0"/>
                    </a:p>
                  </a:txBody>
                  <a:tcPr/>
                </a:tc>
                <a:tc>
                  <a:txBody>
                    <a:bodyPr/>
                    <a:lstStyle/>
                    <a:p>
                      <a:r>
                        <a:rPr lang="en-CA" dirty="0"/>
                        <a:t>---</a:t>
                      </a:r>
                      <a:endParaRPr lang="fr-CA" dirty="0"/>
                    </a:p>
                  </a:txBody>
                  <a:tcPr/>
                </a:tc>
                <a:tc>
                  <a:txBody>
                    <a:bodyPr/>
                    <a:lstStyle/>
                    <a:p>
                      <a:r>
                        <a:rPr lang="en-CA" dirty="0"/>
                        <a:t>C</a:t>
                      </a:r>
                      <a:endParaRPr lang="fr-CA" dirty="0"/>
                    </a:p>
                  </a:txBody>
                  <a:tcPr/>
                </a:tc>
                <a:tc>
                  <a:txBody>
                    <a:bodyPr/>
                    <a:lstStyle/>
                    <a:p>
                      <a:r>
                        <a:rPr lang="en-CA" dirty="0"/>
                        <a:t>A</a:t>
                      </a:r>
                      <a:endParaRPr lang="fr-CA" dirty="0"/>
                    </a:p>
                  </a:txBody>
                  <a:tcPr/>
                </a:tc>
                <a:tc>
                  <a:txBody>
                    <a:bodyPr/>
                    <a:lstStyle/>
                    <a:p>
                      <a:r>
                        <a:rPr lang="en-CA" dirty="0"/>
                        <a:t>C</a:t>
                      </a:r>
                      <a:endParaRPr lang="fr-CA" dirty="0"/>
                    </a:p>
                  </a:txBody>
                  <a:tcPr/>
                </a:tc>
                <a:tc>
                  <a:txBody>
                    <a:bodyPr/>
                    <a:lstStyle/>
                    <a:p>
                      <a:r>
                        <a:rPr lang="en-CA" dirty="0"/>
                        <a:t>C</a:t>
                      </a:r>
                      <a:endParaRPr lang="fr-CA" dirty="0"/>
                    </a:p>
                  </a:txBody>
                  <a:tcPr/>
                </a:tc>
                <a:tc>
                  <a:txBody>
                    <a:bodyPr/>
                    <a:lstStyle/>
                    <a:p>
                      <a:r>
                        <a:rPr lang="en-CA" dirty="0"/>
                        <a:t>C</a:t>
                      </a:r>
                      <a:endParaRPr lang="fr-CA" dirty="0"/>
                    </a:p>
                  </a:txBody>
                  <a:tcPr/>
                </a:tc>
                <a:tc>
                  <a:txBody>
                    <a:bodyPr/>
                    <a:lstStyle/>
                    <a:p>
                      <a:r>
                        <a:rPr lang="en-CA" dirty="0"/>
                        <a:t>A</a:t>
                      </a:r>
                      <a:endParaRPr lang="fr-CA" dirty="0"/>
                    </a:p>
                  </a:txBody>
                  <a:tcPr/>
                </a:tc>
                <a:tc>
                  <a:txBody>
                    <a:bodyPr/>
                    <a:lstStyle/>
                    <a:p>
                      <a:r>
                        <a:rPr lang="en-CA" dirty="0"/>
                        <a:t>T</a:t>
                      </a:r>
                      <a:endParaRPr lang="fr-CA" dirty="0"/>
                    </a:p>
                  </a:txBody>
                  <a:tcPr/>
                </a:tc>
                <a:tc>
                  <a:txBody>
                    <a:bodyPr/>
                    <a:lstStyle/>
                    <a:p>
                      <a:r>
                        <a:rPr lang="en-CA" dirty="0"/>
                        <a:t>---</a:t>
                      </a:r>
                      <a:endParaRPr lang="fr-CA" dirty="0"/>
                    </a:p>
                  </a:txBody>
                  <a:tcPr/>
                </a:tc>
                <a:tc>
                  <a:txBody>
                    <a:bodyPr/>
                    <a:lstStyle/>
                    <a:p>
                      <a:r>
                        <a:rPr lang="en-CA" dirty="0"/>
                        <a:t>C</a:t>
                      </a:r>
                      <a:endParaRPr lang="fr-CA" dirty="0"/>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42113987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r>
              <a:rPr lang="fr-FR" altLang="fr-FR" sz="4000" dirty="0"/>
              <a:t>Pondération affine</a:t>
            </a:r>
          </a:p>
        </p:txBody>
      </p:sp>
      <p:sp>
        <p:nvSpPr>
          <p:cNvPr id="40963" name="Rectangle 3"/>
          <p:cNvSpPr>
            <a:spLocks noGrp="1" noChangeArrowheads="1"/>
          </p:cNvSpPr>
          <p:nvPr>
            <p:ph type="body" idx="1"/>
          </p:nvPr>
        </p:nvSpPr>
        <p:spPr>
          <a:xfrm>
            <a:off x="395536" y="1268761"/>
            <a:ext cx="8291264" cy="5328592"/>
          </a:xfrm>
        </p:spPr>
        <p:txBody>
          <a:bodyPr>
            <a:normAutofit fontScale="70000" lnSpcReduction="20000"/>
          </a:bodyPr>
          <a:lstStyle/>
          <a:p>
            <a:pPr eaLnBrk="1" hangingPunct="1"/>
            <a:r>
              <a:rPr lang="fr-FR" altLang="fr-FR" dirty="0"/>
              <a:t>Pénalités pour les gaps:</a:t>
            </a:r>
          </a:p>
          <a:p>
            <a:pPr lvl="1" eaLnBrk="1" hangingPunct="1"/>
            <a:r>
              <a:rPr lang="fr-FR" altLang="fr-FR" sz="3000" dirty="0"/>
              <a:t> -</a:t>
            </a:r>
            <a:r>
              <a:rPr lang="fr-FR" altLang="fr-FR" sz="3000" i="1" dirty="0"/>
              <a:t>ρ</a:t>
            </a:r>
            <a:r>
              <a:rPr lang="fr-FR" altLang="fr-FR" sz="3000" dirty="0"/>
              <a:t>-</a:t>
            </a:r>
            <a:r>
              <a:rPr lang="fr-FR" altLang="fr-FR" sz="3000" i="1" dirty="0">
                <a:cs typeface="Times New Roman" pitchFamily="18" charset="0"/>
              </a:rPr>
              <a:t>σ</a:t>
            </a:r>
            <a:r>
              <a:rPr lang="fr-FR" altLang="fr-FR" sz="3000" dirty="0"/>
              <a:t>  pour 1 </a:t>
            </a:r>
            <a:r>
              <a:rPr lang="fr-FR" altLang="fr-FR" sz="3000" dirty="0" err="1"/>
              <a:t>indel</a:t>
            </a:r>
            <a:endParaRPr lang="fr-FR" altLang="fr-FR" sz="3000" dirty="0"/>
          </a:p>
          <a:p>
            <a:pPr lvl="1" eaLnBrk="1" hangingPunct="1"/>
            <a:r>
              <a:rPr lang="fr-FR" altLang="fr-FR" sz="3000" dirty="0"/>
              <a:t> -</a:t>
            </a:r>
            <a:r>
              <a:rPr lang="fr-FR" altLang="fr-FR" sz="3000" i="1" dirty="0"/>
              <a:t>ρ</a:t>
            </a:r>
            <a:r>
              <a:rPr lang="fr-FR" altLang="fr-FR" sz="3000" dirty="0"/>
              <a:t>-2</a:t>
            </a:r>
            <a:r>
              <a:rPr lang="fr-FR" altLang="fr-FR" sz="3000" i="1" dirty="0">
                <a:cs typeface="Times New Roman" pitchFamily="18" charset="0"/>
              </a:rPr>
              <a:t>σ</a:t>
            </a:r>
            <a:r>
              <a:rPr lang="fr-FR" altLang="fr-FR" sz="3000" dirty="0"/>
              <a:t>  pour 2 </a:t>
            </a:r>
            <a:r>
              <a:rPr lang="fr-FR" altLang="fr-FR" sz="3000" dirty="0" err="1"/>
              <a:t>indels</a:t>
            </a:r>
            <a:endParaRPr lang="fr-FR" altLang="fr-FR" sz="3000" dirty="0"/>
          </a:p>
          <a:p>
            <a:pPr lvl="1" eaLnBrk="1" hangingPunct="1"/>
            <a:r>
              <a:rPr lang="fr-FR" altLang="fr-FR" sz="3000" dirty="0"/>
              <a:t> -</a:t>
            </a:r>
            <a:r>
              <a:rPr lang="fr-FR" altLang="fr-FR" sz="3000" i="1" dirty="0"/>
              <a:t>ρ</a:t>
            </a:r>
            <a:r>
              <a:rPr lang="fr-FR" altLang="fr-FR" sz="3000" dirty="0"/>
              <a:t>-3</a:t>
            </a:r>
            <a:r>
              <a:rPr lang="fr-FR" altLang="fr-FR" sz="3000" i="1" dirty="0">
                <a:cs typeface="Times New Roman" pitchFamily="18" charset="0"/>
              </a:rPr>
              <a:t>σ</a:t>
            </a:r>
            <a:r>
              <a:rPr lang="fr-FR" altLang="fr-FR" sz="3000" dirty="0"/>
              <a:t>  pour 3 </a:t>
            </a:r>
            <a:r>
              <a:rPr lang="fr-FR" altLang="fr-FR" sz="3000" dirty="0" err="1"/>
              <a:t>indels</a:t>
            </a:r>
            <a:r>
              <a:rPr lang="fr-FR" altLang="fr-FR" sz="3000" dirty="0"/>
              <a:t>, etc. </a:t>
            </a:r>
          </a:p>
          <a:p>
            <a:r>
              <a:rPr lang="en-CA" altLang="fr-FR" sz="3400" i="1" dirty="0">
                <a:latin typeface="Symbol" panose="05050102010706020507" pitchFamily="18" charset="2"/>
              </a:rPr>
              <a:t>r </a:t>
            </a:r>
            <a:r>
              <a:rPr lang="fr-FR" altLang="fr-FR" sz="3400" dirty="0"/>
              <a:t>: pénalité d’ouverture d’un gap</a:t>
            </a:r>
          </a:p>
          <a:p>
            <a:pPr marL="0" indent="0">
              <a:buNone/>
            </a:pPr>
            <a:r>
              <a:rPr lang="fr-FR" altLang="fr-FR" sz="3400" dirty="0"/>
              <a:t>    </a:t>
            </a:r>
            <a:r>
              <a:rPr lang="fr-FR" altLang="fr-FR" sz="3400" i="1" dirty="0">
                <a:cs typeface="Times New Roman" pitchFamily="18" charset="0"/>
              </a:rPr>
              <a:t>σ</a:t>
            </a:r>
            <a:r>
              <a:rPr lang="fr-FR" altLang="fr-FR" sz="3400" dirty="0"/>
              <a:t> : pénalité d’extension.</a:t>
            </a:r>
          </a:p>
          <a:p>
            <a:r>
              <a:rPr lang="fr-FR" altLang="fr-FR" sz="3400" dirty="0"/>
              <a:t>Score d’un gap de taille t: -</a:t>
            </a:r>
            <a:r>
              <a:rPr lang="en-CA" altLang="fr-FR" sz="3400" i="1" dirty="0">
                <a:latin typeface="Symbol" panose="05050102010706020507" pitchFamily="18" charset="2"/>
              </a:rPr>
              <a:t>r </a:t>
            </a:r>
            <a:r>
              <a:rPr lang="fr-FR" altLang="fr-FR" sz="3400" dirty="0"/>
              <a:t>-</a:t>
            </a:r>
            <a:r>
              <a:rPr lang="fr-FR" altLang="fr-FR" sz="3400" dirty="0" err="1"/>
              <a:t>t.</a:t>
            </a:r>
            <a:r>
              <a:rPr lang="fr-FR" altLang="fr-FR" sz="3400" i="1" dirty="0" err="1">
                <a:cs typeface="Times New Roman" pitchFamily="18" charset="0"/>
              </a:rPr>
              <a:t>σ</a:t>
            </a:r>
            <a:endParaRPr lang="fr-FR" altLang="fr-FR" sz="3400" i="1" dirty="0">
              <a:cs typeface="Times New Roman" pitchFamily="18" charset="0"/>
            </a:endParaRPr>
          </a:p>
          <a:p>
            <a:r>
              <a:rPr lang="fr-FR" altLang="fr-FR" sz="3400" dirty="0">
                <a:cs typeface="Times New Roman" pitchFamily="18" charset="0"/>
              </a:rPr>
              <a:t>Score d’un alignement de taille l contenant k gaps et q </a:t>
            </a:r>
            <a:r>
              <a:rPr lang="fr-FR" altLang="fr-FR" sz="3400" dirty="0" err="1">
                <a:cs typeface="Times New Roman" pitchFamily="18" charset="0"/>
              </a:rPr>
              <a:t>indels</a:t>
            </a:r>
            <a:r>
              <a:rPr lang="fr-FR" altLang="fr-FR" sz="3400" dirty="0">
                <a:cs typeface="Times New Roman" pitchFamily="18" charset="0"/>
              </a:rPr>
              <a:t>: </a:t>
            </a:r>
            <a:r>
              <a:rPr lang="fr-FR" sz="3600" dirty="0">
                <a:solidFill>
                  <a:srgbClr val="C00000"/>
                </a:solidFill>
                <a:latin typeface="Symbol" panose="05050102010706020507" pitchFamily="18" charset="2"/>
              </a:rPr>
              <a:t>S</a:t>
            </a:r>
            <a:r>
              <a:rPr lang="fr-FR" sz="3600" baseline="-25000" dirty="0">
                <a:solidFill>
                  <a:srgbClr val="C00000"/>
                </a:solidFill>
                <a:latin typeface="Symbol" panose="05050102010706020507" pitchFamily="18" charset="2"/>
              </a:rPr>
              <a:t>1</a:t>
            </a:r>
            <a:r>
              <a:rPr lang="fr-FR" sz="3600" baseline="-25000" dirty="0">
                <a:solidFill>
                  <a:srgbClr val="C00000"/>
                </a:solidFill>
              </a:rPr>
              <a:t>≤i ≤</a:t>
            </a:r>
            <a:r>
              <a:rPr lang="fr-FR" sz="3600" baseline="-25000" dirty="0" err="1">
                <a:solidFill>
                  <a:srgbClr val="C00000"/>
                </a:solidFill>
              </a:rPr>
              <a:t>l</a:t>
            </a:r>
            <a:r>
              <a:rPr lang="fr-FR" sz="3600" dirty="0" err="1">
                <a:solidFill>
                  <a:srgbClr val="C00000"/>
                </a:solidFill>
                <a:latin typeface="Symbol" panose="05050102010706020507" pitchFamily="18" charset="2"/>
              </a:rPr>
              <a:t>d</a:t>
            </a:r>
            <a:r>
              <a:rPr lang="fr-FR" sz="3600" dirty="0">
                <a:solidFill>
                  <a:srgbClr val="C00000"/>
                </a:solidFill>
                <a:latin typeface="Symbol" panose="05050102010706020507" pitchFamily="18" charset="2"/>
              </a:rPr>
              <a:t>(</a:t>
            </a:r>
            <a:r>
              <a:rPr lang="fr-FR" sz="3600" dirty="0" err="1">
                <a:solidFill>
                  <a:srgbClr val="C00000"/>
                </a:solidFill>
              </a:rPr>
              <a:t>v</a:t>
            </a:r>
            <a:r>
              <a:rPr lang="fr-FR" sz="3600" baseline="-25000" dirty="0" err="1">
                <a:solidFill>
                  <a:srgbClr val="C00000"/>
                </a:solidFill>
              </a:rPr>
              <a:t>i</a:t>
            </a:r>
            <a:r>
              <a:rPr lang="fr-FR" sz="3600" dirty="0" err="1">
                <a:solidFill>
                  <a:srgbClr val="C00000"/>
                </a:solidFill>
              </a:rPr>
              <a:t>,w</a:t>
            </a:r>
            <a:r>
              <a:rPr lang="fr-FR" sz="3600" baseline="-25000" dirty="0" err="1">
                <a:solidFill>
                  <a:srgbClr val="C00000"/>
                </a:solidFill>
              </a:rPr>
              <a:t>j</a:t>
            </a:r>
            <a:r>
              <a:rPr lang="fr-FR" sz="3600" dirty="0">
                <a:solidFill>
                  <a:srgbClr val="C00000"/>
                </a:solidFill>
              </a:rPr>
              <a:t>)-</a:t>
            </a:r>
            <a:r>
              <a:rPr lang="fr-FR" sz="3600" dirty="0" err="1">
                <a:solidFill>
                  <a:srgbClr val="C00000"/>
                </a:solidFill>
              </a:rPr>
              <a:t>k</a:t>
            </a:r>
            <a:r>
              <a:rPr lang="fr-FR" sz="3600" dirty="0" err="1">
                <a:solidFill>
                  <a:srgbClr val="C00000"/>
                </a:solidFill>
                <a:latin typeface="Symbol" panose="05050102010706020507" pitchFamily="18" charset="2"/>
              </a:rPr>
              <a:t>r</a:t>
            </a:r>
            <a:r>
              <a:rPr lang="fr-FR" sz="3600" dirty="0">
                <a:solidFill>
                  <a:srgbClr val="C00000"/>
                </a:solidFill>
                <a:latin typeface="Symbol" panose="05050102010706020507" pitchFamily="18" charset="2"/>
              </a:rPr>
              <a:t> </a:t>
            </a:r>
            <a:r>
              <a:rPr lang="fr-FR" sz="3600" dirty="0">
                <a:solidFill>
                  <a:srgbClr val="C00000"/>
                </a:solidFill>
              </a:rPr>
              <a:t>-</a:t>
            </a:r>
            <a:r>
              <a:rPr lang="fr-FR" sz="3600" dirty="0" err="1">
                <a:solidFill>
                  <a:srgbClr val="C00000"/>
                </a:solidFill>
              </a:rPr>
              <a:t>q</a:t>
            </a:r>
            <a:r>
              <a:rPr lang="fr-FR" altLang="fr-FR" sz="3600" i="1" dirty="0" err="1">
                <a:solidFill>
                  <a:srgbClr val="C00000"/>
                </a:solidFill>
                <a:cs typeface="Times New Roman" pitchFamily="18" charset="0"/>
              </a:rPr>
              <a:t>σ</a:t>
            </a:r>
            <a:endParaRPr lang="fr-FR" altLang="fr-FR" sz="3400" dirty="0">
              <a:solidFill>
                <a:srgbClr val="C00000"/>
              </a:solidFill>
              <a:cs typeface="Times New Roman" pitchFamily="18" charset="0"/>
            </a:endParaRPr>
          </a:p>
          <a:p>
            <a:r>
              <a:rPr lang="fr-FR" altLang="fr-FR" dirty="0">
                <a:solidFill>
                  <a:srgbClr val="C00000"/>
                </a:solidFill>
              </a:rPr>
              <a:t>Permet une pénalité réduite po</a:t>
            </a:r>
            <a:r>
              <a:rPr lang="fr-FR" altLang="fr-FR" dirty="0"/>
              <a:t>ur les grands gaps.</a:t>
            </a:r>
          </a:p>
          <a:p>
            <a:r>
              <a:rPr lang="fr-FR" altLang="fr-FR" dirty="0">
                <a:solidFill>
                  <a:srgbClr val="0070C0"/>
                </a:solidFill>
              </a:rPr>
              <a:t>Exemple:</a:t>
            </a:r>
          </a:p>
          <a:p>
            <a:pPr marL="0" indent="0">
              <a:buNone/>
            </a:pPr>
            <a:endParaRPr lang="fr-FR" altLang="fr-FR" dirty="0"/>
          </a:p>
          <a:p>
            <a:pPr marL="0" indent="0">
              <a:buNone/>
            </a:pPr>
            <a:endParaRPr lang="fr-FR" altLang="fr-FR" dirty="0"/>
          </a:p>
          <a:p>
            <a:pPr marL="0" indent="0">
              <a:buNone/>
            </a:pPr>
            <a:endParaRPr lang="fr-FR" altLang="fr-FR" dirty="0"/>
          </a:p>
          <a:p>
            <a:pPr marL="0" indent="0">
              <a:buNone/>
            </a:pPr>
            <a:r>
              <a:rPr lang="fr-FR" dirty="0"/>
              <a:t>                       score = 3</a:t>
            </a:r>
            <a:r>
              <a:rPr lang="fr-FR" dirty="0">
                <a:latin typeface="Symbol" panose="05050102010706020507" pitchFamily="18" charset="2"/>
              </a:rPr>
              <a:t>d(</a:t>
            </a:r>
            <a:r>
              <a:rPr lang="fr-FR" dirty="0"/>
              <a:t>C,C) + 2</a:t>
            </a:r>
            <a:r>
              <a:rPr lang="fr-FR" dirty="0">
                <a:latin typeface="Symbol" panose="05050102010706020507" pitchFamily="18" charset="2"/>
              </a:rPr>
              <a:t>d(</a:t>
            </a:r>
            <a:r>
              <a:rPr lang="fr-FR" dirty="0"/>
              <a:t>A,A) + </a:t>
            </a:r>
            <a:r>
              <a:rPr lang="fr-FR" dirty="0">
                <a:latin typeface="Symbol" panose="05050102010706020507" pitchFamily="18" charset="2"/>
              </a:rPr>
              <a:t>d(</a:t>
            </a:r>
            <a:r>
              <a:rPr lang="fr-FR" dirty="0"/>
              <a:t>A,C)-4</a:t>
            </a:r>
            <a:r>
              <a:rPr lang="fr-FR" dirty="0">
                <a:latin typeface="Symbol" panose="05050102010706020507" pitchFamily="18" charset="2"/>
              </a:rPr>
              <a:t>r-7</a:t>
            </a:r>
            <a:r>
              <a:rPr lang="fr-FR" altLang="fr-FR" i="1" dirty="0">
                <a:cs typeface="Times New Roman" pitchFamily="18" charset="0"/>
              </a:rPr>
              <a:t>σ</a:t>
            </a:r>
            <a:endParaRPr lang="fr-FR" altLang="fr-FR" dirty="0">
              <a:cs typeface="Times New Roman" pitchFamily="18" charset="0"/>
            </a:endParaRPr>
          </a:p>
          <a:p>
            <a:pPr marL="0" indent="0">
              <a:buNone/>
            </a:pPr>
            <a:endParaRPr lang="fr-FR" baseline="-25000" dirty="0">
              <a:latin typeface="Symbol" panose="05050102010706020507" pitchFamily="18" charset="2"/>
            </a:endParaRPr>
          </a:p>
          <a:p>
            <a:pPr marL="0" indent="0">
              <a:buNone/>
            </a:pPr>
            <a:endParaRPr lang="fr-FR" altLang="fr-FR" dirty="0"/>
          </a:p>
          <a:p>
            <a:endParaRPr lang="fr-FR" altLang="fr-FR" dirty="0"/>
          </a:p>
          <a:p>
            <a:endParaRPr lang="fr-FR" altLang="fr-FR" dirty="0"/>
          </a:p>
          <a:p>
            <a:endParaRPr lang="fr-FR" altLang="fr-FR" dirty="0"/>
          </a:p>
        </p:txBody>
      </p:sp>
      <p:graphicFrame>
        <p:nvGraphicFramePr>
          <p:cNvPr id="4" name="Tableau 3"/>
          <p:cNvGraphicFramePr>
            <a:graphicFrameLocks noGrp="1"/>
          </p:cNvGraphicFramePr>
          <p:nvPr>
            <p:extLst>
              <p:ext uri="{D42A27DB-BD31-4B8C-83A1-F6EECF244321}">
                <p14:modId xmlns:p14="http://schemas.microsoft.com/office/powerpoint/2010/main" val="843995789"/>
              </p:ext>
            </p:extLst>
          </p:nvPr>
        </p:nvGraphicFramePr>
        <p:xfrm>
          <a:off x="1259632" y="5085184"/>
          <a:ext cx="6095999" cy="754648"/>
        </p:xfrm>
        <a:graphic>
          <a:graphicData uri="http://schemas.openxmlformats.org/drawingml/2006/table">
            <a:tbl>
              <a:tblPr firstRow="1" bandRow="1">
                <a:tableStyleId>{327F97BB-C833-4FB7-BDE5-3F7075034690}</a:tableStyleId>
              </a:tblPr>
              <a:tblGrid>
                <a:gridCol w="468923">
                  <a:extLst>
                    <a:ext uri="{9D8B030D-6E8A-4147-A177-3AD203B41FA5}">
                      <a16:colId xmlns:a16="http://schemas.microsoft.com/office/drawing/2014/main" val="20000"/>
                    </a:ext>
                  </a:extLst>
                </a:gridCol>
                <a:gridCol w="468923">
                  <a:extLst>
                    <a:ext uri="{9D8B030D-6E8A-4147-A177-3AD203B41FA5}">
                      <a16:colId xmlns:a16="http://schemas.microsoft.com/office/drawing/2014/main" val="20001"/>
                    </a:ext>
                  </a:extLst>
                </a:gridCol>
                <a:gridCol w="468923">
                  <a:extLst>
                    <a:ext uri="{9D8B030D-6E8A-4147-A177-3AD203B41FA5}">
                      <a16:colId xmlns:a16="http://schemas.microsoft.com/office/drawing/2014/main" val="20002"/>
                    </a:ext>
                  </a:extLst>
                </a:gridCol>
                <a:gridCol w="468923">
                  <a:extLst>
                    <a:ext uri="{9D8B030D-6E8A-4147-A177-3AD203B41FA5}">
                      <a16:colId xmlns:a16="http://schemas.microsoft.com/office/drawing/2014/main" val="20003"/>
                    </a:ext>
                  </a:extLst>
                </a:gridCol>
                <a:gridCol w="468923">
                  <a:extLst>
                    <a:ext uri="{9D8B030D-6E8A-4147-A177-3AD203B41FA5}">
                      <a16:colId xmlns:a16="http://schemas.microsoft.com/office/drawing/2014/main" val="20004"/>
                    </a:ext>
                  </a:extLst>
                </a:gridCol>
                <a:gridCol w="468923">
                  <a:extLst>
                    <a:ext uri="{9D8B030D-6E8A-4147-A177-3AD203B41FA5}">
                      <a16:colId xmlns:a16="http://schemas.microsoft.com/office/drawing/2014/main" val="20005"/>
                    </a:ext>
                  </a:extLst>
                </a:gridCol>
                <a:gridCol w="468923">
                  <a:extLst>
                    <a:ext uri="{9D8B030D-6E8A-4147-A177-3AD203B41FA5}">
                      <a16:colId xmlns:a16="http://schemas.microsoft.com/office/drawing/2014/main" val="20006"/>
                    </a:ext>
                  </a:extLst>
                </a:gridCol>
                <a:gridCol w="468923">
                  <a:extLst>
                    <a:ext uri="{9D8B030D-6E8A-4147-A177-3AD203B41FA5}">
                      <a16:colId xmlns:a16="http://schemas.microsoft.com/office/drawing/2014/main" val="20007"/>
                    </a:ext>
                  </a:extLst>
                </a:gridCol>
                <a:gridCol w="468923">
                  <a:extLst>
                    <a:ext uri="{9D8B030D-6E8A-4147-A177-3AD203B41FA5}">
                      <a16:colId xmlns:a16="http://schemas.microsoft.com/office/drawing/2014/main" val="20008"/>
                    </a:ext>
                  </a:extLst>
                </a:gridCol>
                <a:gridCol w="468923">
                  <a:extLst>
                    <a:ext uri="{9D8B030D-6E8A-4147-A177-3AD203B41FA5}">
                      <a16:colId xmlns:a16="http://schemas.microsoft.com/office/drawing/2014/main" val="20009"/>
                    </a:ext>
                  </a:extLst>
                </a:gridCol>
                <a:gridCol w="468923">
                  <a:extLst>
                    <a:ext uri="{9D8B030D-6E8A-4147-A177-3AD203B41FA5}">
                      <a16:colId xmlns:a16="http://schemas.microsoft.com/office/drawing/2014/main" val="20010"/>
                    </a:ext>
                  </a:extLst>
                </a:gridCol>
                <a:gridCol w="468923">
                  <a:extLst>
                    <a:ext uri="{9D8B030D-6E8A-4147-A177-3AD203B41FA5}">
                      <a16:colId xmlns:a16="http://schemas.microsoft.com/office/drawing/2014/main" val="20011"/>
                    </a:ext>
                  </a:extLst>
                </a:gridCol>
                <a:gridCol w="468923">
                  <a:extLst>
                    <a:ext uri="{9D8B030D-6E8A-4147-A177-3AD203B41FA5}">
                      <a16:colId xmlns:a16="http://schemas.microsoft.com/office/drawing/2014/main" val="20012"/>
                    </a:ext>
                  </a:extLst>
                </a:gridCol>
              </a:tblGrid>
              <a:tr h="370840">
                <a:tc>
                  <a:txBody>
                    <a:bodyPr/>
                    <a:lstStyle/>
                    <a:p>
                      <a:r>
                        <a:rPr lang="en-CA" dirty="0"/>
                        <a:t>C</a:t>
                      </a:r>
                      <a:endParaRPr lang="fr-CA" dirty="0"/>
                    </a:p>
                  </a:txBody>
                  <a:tcPr/>
                </a:tc>
                <a:tc>
                  <a:txBody>
                    <a:bodyPr/>
                    <a:lstStyle/>
                    <a:p>
                      <a:r>
                        <a:rPr lang="en-CA" dirty="0"/>
                        <a:t>T</a:t>
                      </a:r>
                      <a:endParaRPr lang="fr-CA" dirty="0"/>
                    </a:p>
                  </a:txBody>
                  <a:tcPr/>
                </a:tc>
                <a:tc>
                  <a:txBody>
                    <a:bodyPr/>
                    <a:lstStyle/>
                    <a:p>
                      <a:r>
                        <a:rPr lang="en-CA" dirty="0"/>
                        <a:t>T</a:t>
                      </a:r>
                      <a:endParaRPr lang="fr-CA" dirty="0"/>
                    </a:p>
                  </a:txBody>
                  <a:tcPr/>
                </a:tc>
                <a:tc>
                  <a:txBody>
                    <a:bodyPr/>
                    <a:lstStyle/>
                    <a:p>
                      <a:r>
                        <a:rPr lang="en-CA" dirty="0"/>
                        <a:t>T</a:t>
                      </a:r>
                      <a:endParaRPr lang="fr-CA" dirty="0"/>
                    </a:p>
                  </a:txBody>
                  <a:tcPr/>
                </a:tc>
                <a:tc>
                  <a:txBody>
                    <a:bodyPr/>
                    <a:lstStyle/>
                    <a:p>
                      <a:r>
                        <a:rPr lang="en-CA" dirty="0"/>
                        <a:t>A</a:t>
                      </a:r>
                      <a:endParaRPr lang="fr-CA" dirty="0"/>
                    </a:p>
                  </a:txBody>
                  <a:tcPr/>
                </a:tc>
                <a:tc>
                  <a:txBody>
                    <a:bodyPr/>
                    <a:lstStyle/>
                    <a:p>
                      <a:r>
                        <a:rPr lang="en-CA" dirty="0"/>
                        <a:t>A</a:t>
                      </a:r>
                      <a:endParaRPr lang="fr-CA" dirty="0"/>
                    </a:p>
                  </a:txBody>
                  <a:tcPr/>
                </a:tc>
                <a:tc>
                  <a:txBody>
                    <a:bodyPr/>
                    <a:lstStyle/>
                    <a:p>
                      <a:r>
                        <a:rPr lang="en-CA" dirty="0"/>
                        <a:t>C</a:t>
                      </a:r>
                      <a:endParaRPr lang="fr-CA" dirty="0"/>
                    </a:p>
                  </a:txBody>
                  <a:tcPr/>
                </a:tc>
                <a:tc>
                  <a:txBody>
                    <a:bodyPr/>
                    <a:lstStyle/>
                    <a:p>
                      <a:r>
                        <a:rPr lang="en-CA" dirty="0"/>
                        <a:t>---</a:t>
                      </a:r>
                      <a:endParaRPr lang="fr-CA" dirty="0"/>
                    </a:p>
                  </a:txBody>
                  <a:tcPr/>
                </a:tc>
                <a:tc>
                  <a:txBody>
                    <a:bodyPr/>
                    <a:lstStyle/>
                    <a:p>
                      <a:r>
                        <a:rPr lang="en-CA" dirty="0"/>
                        <a:t>---</a:t>
                      </a:r>
                      <a:endParaRPr lang="fr-CA" dirty="0"/>
                    </a:p>
                  </a:txBody>
                  <a:tcPr/>
                </a:tc>
                <a:tc>
                  <a:txBody>
                    <a:bodyPr/>
                    <a:lstStyle/>
                    <a:p>
                      <a:r>
                        <a:rPr lang="en-CA" dirty="0"/>
                        <a:t>A</a:t>
                      </a:r>
                      <a:endParaRPr lang="fr-CA" dirty="0"/>
                    </a:p>
                  </a:txBody>
                  <a:tcPr/>
                </a:tc>
                <a:tc>
                  <a:txBody>
                    <a:bodyPr/>
                    <a:lstStyle/>
                    <a:p>
                      <a:r>
                        <a:rPr lang="en-CA" dirty="0"/>
                        <a:t>---</a:t>
                      </a:r>
                      <a:endParaRPr lang="fr-CA" dirty="0"/>
                    </a:p>
                  </a:txBody>
                  <a:tcPr/>
                </a:tc>
                <a:tc>
                  <a:txBody>
                    <a:bodyPr/>
                    <a:lstStyle/>
                    <a:p>
                      <a:r>
                        <a:rPr lang="en-CA" dirty="0"/>
                        <a:t>A</a:t>
                      </a:r>
                      <a:endParaRPr lang="fr-CA" dirty="0"/>
                    </a:p>
                  </a:txBody>
                  <a:tcPr/>
                </a:tc>
                <a:tc>
                  <a:txBody>
                    <a:bodyPr/>
                    <a:lstStyle/>
                    <a:p>
                      <a:r>
                        <a:rPr lang="en-CA" dirty="0"/>
                        <a:t>C</a:t>
                      </a:r>
                      <a:endParaRPr lang="fr-CA" dirty="0"/>
                    </a:p>
                  </a:txBody>
                  <a:tcPr/>
                </a:tc>
                <a:extLst>
                  <a:ext uri="{0D108BD9-81ED-4DB2-BD59-A6C34878D82A}">
                    <a16:rowId xmlns:a16="http://schemas.microsoft.com/office/drawing/2014/main" val="10000"/>
                  </a:ext>
                </a:extLst>
              </a:tr>
              <a:tr h="383808">
                <a:tc>
                  <a:txBody>
                    <a:bodyPr/>
                    <a:lstStyle/>
                    <a:p>
                      <a:r>
                        <a:rPr lang="en-CA" dirty="0"/>
                        <a:t>C</a:t>
                      </a:r>
                      <a:endParaRPr lang="fr-CA" dirty="0"/>
                    </a:p>
                  </a:txBody>
                  <a:tcPr/>
                </a:tc>
                <a:tc>
                  <a:txBody>
                    <a:bodyPr/>
                    <a:lstStyle/>
                    <a:p>
                      <a:r>
                        <a:rPr lang="en-CA" dirty="0"/>
                        <a:t>---</a:t>
                      </a:r>
                      <a:endParaRPr lang="fr-CA" dirty="0"/>
                    </a:p>
                  </a:txBody>
                  <a:tcPr/>
                </a:tc>
                <a:tc>
                  <a:txBody>
                    <a:bodyPr/>
                    <a:lstStyle/>
                    <a:p>
                      <a:r>
                        <a:rPr lang="en-CA" dirty="0"/>
                        <a:t>---</a:t>
                      </a:r>
                      <a:endParaRPr lang="fr-CA" dirty="0"/>
                    </a:p>
                  </a:txBody>
                  <a:tcPr/>
                </a:tc>
                <a:tc>
                  <a:txBody>
                    <a:bodyPr/>
                    <a:lstStyle/>
                    <a:p>
                      <a:r>
                        <a:rPr lang="en-CA" dirty="0"/>
                        <a:t>---</a:t>
                      </a:r>
                      <a:endParaRPr lang="fr-CA" dirty="0"/>
                    </a:p>
                  </a:txBody>
                  <a:tcPr/>
                </a:tc>
                <a:tc>
                  <a:txBody>
                    <a:bodyPr/>
                    <a:lstStyle/>
                    <a:p>
                      <a:r>
                        <a:rPr lang="en-CA" dirty="0"/>
                        <a:t>C</a:t>
                      </a:r>
                      <a:endParaRPr lang="fr-CA" dirty="0"/>
                    </a:p>
                  </a:txBody>
                  <a:tcPr/>
                </a:tc>
                <a:tc>
                  <a:txBody>
                    <a:bodyPr/>
                    <a:lstStyle/>
                    <a:p>
                      <a:r>
                        <a:rPr lang="en-CA" dirty="0"/>
                        <a:t>A</a:t>
                      </a:r>
                      <a:endParaRPr lang="fr-CA" dirty="0"/>
                    </a:p>
                  </a:txBody>
                  <a:tcPr/>
                </a:tc>
                <a:tc>
                  <a:txBody>
                    <a:bodyPr/>
                    <a:lstStyle/>
                    <a:p>
                      <a:r>
                        <a:rPr lang="en-CA" dirty="0"/>
                        <a:t>C</a:t>
                      </a:r>
                      <a:endParaRPr lang="fr-CA" dirty="0"/>
                    </a:p>
                  </a:txBody>
                  <a:tcPr/>
                </a:tc>
                <a:tc>
                  <a:txBody>
                    <a:bodyPr/>
                    <a:lstStyle/>
                    <a:p>
                      <a:r>
                        <a:rPr lang="en-CA" dirty="0"/>
                        <a:t>C</a:t>
                      </a:r>
                      <a:endParaRPr lang="fr-CA" dirty="0"/>
                    </a:p>
                  </a:txBody>
                  <a:tcPr/>
                </a:tc>
                <a:tc>
                  <a:txBody>
                    <a:bodyPr/>
                    <a:lstStyle/>
                    <a:p>
                      <a:r>
                        <a:rPr lang="en-CA" dirty="0"/>
                        <a:t>C</a:t>
                      </a:r>
                      <a:endParaRPr lang="fr-CA" dirty="0"/>
                    </a:p>
                  </a:txBody>
                  <a:tcPr/>
                </a:tc>
                <a:tc>
                  <a:txBody>
                    <a:bodyPr/>
                    <a:lstStyle/>
                    <a:p>
                      <a:r>
                        <a:rPr lang="en-CA" dirty="0"/>
                        <a:t>A</a:t>
                      </a:r>
                      <a:endParaRPr lang="fr-CA" dirty="0"/>
                    </a:p>
                  </a:txBody>
                  <a:tcPr/>
                </a:tc>
                <a:tc>
                  <a:txBody>
                    <a:bodyPr/>
                    <a:lstStyle/>
                    <a:p>
                      <a:r>
                        <a:rPr lang="en-CA" dirty="0"/>
                        <a:t>T</a:t>
                      </a:r>
                      <a:endParaRPr lang="fr-CA" dirty="0"/>
                    </a:p>
                  </a:txBody>
                  <a:tcPr/>
                </a:tc>
                <a:tc>
                  <a:txBody>
                    <a:bodyPr/>
                    <a:lstStyle/>
                    <a:p>
                      <a:r>
                        <a:rPr lang="en-CA" dirty="0"/>
                        <a:t>---</a:t>
                      </a:r>
                      <a:endParaRPr lang="fr-CA" dirty="0"/>
                    </a:p>
                  </a:txBody>
                  <a:tcPr/>
                </a:tc>
                <a:tc>
                  <a:txBody>
                    <a:bodyPr/>
                    <a:lstStyle/>
                    <a:p>
                      <a:r>
                        <a:rPr lang="en-CA" dirty="0"/>
                        <a:t>C</a:t>
                      </a:r>
                      <a:endParaRPr lang="fr-CA" dirty="0"/>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06001515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CA" dirty="0" err="1"/>
              <a:t>Autres</a:t>
            </a:r>
            <a:r>
              <a:rPr lang="en-CA" dirty="0"/>
              <a:t> </a:t>
            </a:r>
            <a:r>
              <a:rPr lang="en-CA" dirty="0" err="1"/>
              <a:t>pondérations</a:t>
            </a:r>
            <a:endParaRPr lang="fr-CA" dirty="0"/>
          </a:p>
        </p:txBody>
      </p:sp>
      <p:sp>
        <p:nvSpPr>
          <p:cNvPr id="3" name="Espace réservé du contenu 2"/>
          <p:cNvSpPr>
            <a:spLocks noGrp="1"/>
          </p:cNvSpPr>
          <p:nvPr>
            <p:ph idx="1"/>
          </p:nvPr>
        </p:nvSpPr>
        <p:spPr/>
        <p:txBody>
          <a:bodyPr/>
          <a:lstStyle/>
          <a:p>
            <a:r>
              <a:rPr lang="fr-FR" dirty="0">
                <a:solidFill>
                  <a:srgbClr val="C00000"/>
                </a:solidFill>
              </a:rPr>
              <a:t>Pondération convexe</a:t>
            </a:r>
            <a:r>
              <a:rPr lang="fr-FR" dirty="0"/>
              <a:t>: chaque </a:t>
            </a:r>
            <a:r>
              <a:rPr lang="fr-FR" dirty="0" err="1"/>
              <a:t>indel</a:t>
            </a:r>
            <a:r>
              <a:rPr lang="fr-FR" dirty="0"/>
              <a:t> supplémentaire est moins pénalisé que le précédent.</a:t>
            </a:r>
          </a:p>
          <a:p>
            <a:pPr marL="0" indent="0">
              <a:buNone/>
            </a:pPr>
            <a:r>
              <a:rPr lang="fr-FR" dirty="0"/>
              <a:t>    </a:t>
            </a:r>
            <a:r>
              <a:rPr lang="fr-FR" dirty="0">
                <a:solidFill>
                  <a:srgbClr val="0070C0"/>
                </a:solidFill>
              </a:rPr>
              <a:t>Exemple</a:t>
            </a:r>
            <a:r>
              <a:rPr lang="fr-FR" dirty="0"/>
              <a:t>: score d’un gap de taille t: </a:t>
            </a:r>
            <a:r>
              <a:rPr lang="fr-FR" i="1" dirty="0">
                <a:solidFill>
                  <a:srgbClr val="0070C0"/>
                </a:solidFill>
              </a:rPr>
              <a:t>-</a:t>
            </a:r>
            <a:r>
              <a:rPr lang="fr-FR" i="1" dirty="0">
                <a:solidFill>
                  <a:srgbClr val="0070C0"/>
                </a:solidFill>
                <a:latin typeface="Symbol" panose="05050102010706020507" pitchFamily="18" charset="2"/>
              </a:rPr>
              <a:t>r </a:t>
            </a:r>
            <a:r>
              <a:rPr lang="fr-FR" i="1" dirty="0">
                <a:solidFill>
                  <a:srgbClr val="0070C0"/>
                </a:solidFill>
              </a:rPr>
              <a:t>-</a:t>
            </a:r>
            <a:r>
              <a:rPr lang="fr-FR" i="1" dirty="0">
                <a:solidFill>
                  <a:srgbClr val="0070C0"/>
                </a:solidFill>
                <a:latin typeface="Sylfaen" panose="010A0502050306030303" pitchFamily="18" charset="0"/>
              </a:rPr>
              <a:t>log</a:t>
            </a:r>
            <a:r>
              <a:rPr lang="fr-FR" i="1" baseline="-25000" dirty="0">
                <a:solidFill>
                  <a:srgbClr val="0070C0"/>
                </a:solidFill>
              </a:rPr>
              <a:t>e</a:t>
            </a:r>
            <a:r>
              <a:rPr lang="fr-FR" i="1" dirty="0">
                <a:solidFill>
                  <a:srgbClr val="0070C0"/>
                </a:solidFill>
              </a:rPr>
              <a:t>(t)</a:t>
            </a:r>
          </a:p>
          <a:p>
            <a:r>
              <a:rPr lang="fr-FR" dirty="0">
                <a:solidFill>
                  <a:srgbClr val="C00000"/>
                </a:solidFill>
              </a:rPr>
              <a:t>Pondération quelconque </a:t>
            </a:r>
            <a:r>
              <a:rPr lang="fr-FR" dirty="0">
                <a:solidFill>
                  <a:srgbClr val="C00000"/>
                </a:solidFill>
                <a:latin typeface="Symbol" panose="05050102010706020507" pitchFamily="18" charset="2"/>
              </a:rPr>
              <a:t>w</a:t>
            </a:r>
            <a:r>
              <a:rPr lang="fr-FR" dirty="0">
                <a:solidFill>
                  <a:srgbClr val="C00000"/>
                </a:solidFill>
              </a:rPr>
              <a:t>:</a:t>
            </a:r>
          </a:p>
          <a:p>
            <a:pPr marL="0" indent="0">
              <a:buNone/>
            </a:pPr>
            <a:r>
              <a:rPr lang="fr-FR" dirty="0">
                <a:solidFill>
                  <a:srgbClr val="FF0000"/>
                </a:solidFill>
              </a:rPr>
              <a:t>    </a:t>
            </a:r>
            <a:r>
              <a:rPr lang="fr-FR" dirty="0"/>
              <a:t>Fonction quelconque de la taille du gap.</a:t>
            </a:r>
          </a:p>
          <a:p>
            <a:pPr marL="0" indent="0">
              <a:buNone/>
            </a:pPr>
            <a:r>
              <a:rPr lang="fr-FR" dirty="0">
                <a:solidFill>
                  <a:srgbClr val="0070C0"/>
                </a:solidFill>
              </a:rPr>
              <a:t>    Exemple</a:t>
            </a:r>
            <a:r>
              <a:rPr lang="fr-FR" dirty="0"/>
              <a:t>: score d’un gap de taille t: </a:t>
            </a:r>
            <a:r>
              <a:rPr lang="fr-FR" i="1" dirty="0">
                <a:solidFill>
                  <a:srgbClr val="0070C0"/>
                </a:solidFill>
              </a:rPr>
              <a:t>-</a:t>
            </a:r>
            <a:r>
              <a:rPr lang="fr-FR" i="1" dirty="0">
                <a:solidFill>
                  <a:srgbClr val="0070C0"/>
                </a:solidFill>
                <a:latin typeface="Symbol" panose="05050102010706020507" pitchFamily="18" charset="2"/>
              </a:rPr>
              <a:t>w</a:t>
            </a:r>
            <a:r>
              <a:rPr lang="fr-FR" i="1" dirty="0">
                <a:solidFill>
                  <a:srgbClr val="0070C0"/>
                </a:solidFill>
              </a:rPr>
              <a:t>(t)</a:t>
            </a:r>
          </a:p>
          <a:p>
            <a:pPr marL="0" indent="0">
              <a:buNone/>
            </a:pPr>
            <a:endParaRPr lang="fr-FR" dirty="0"/>
          </a:p>
        </p:txBody>
      </p:sp>
    </p:spTree>
    <p:extLst>
      <p:ext uri="{BB962C8B-B14F-4D97-AF65-F5344CB8AC3E}">
        <p14:creationId xmlns:p14="http://schemas.microsoft.com/office/powerpoint/2010/main" val="51054171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CA" dirty="0" err="1"/>
              <a:t>Alignement</a:t>
            </a:r>
            <a:r>
              <a:rPr lang="en-CA" dirty="0"/>
              <a:t> avec gap – </a:t>
            </a:r>
            <a:r>
              <a:rPr lang="en-CA" dirty="0" err="1">
                <a:solidFill>
                  <a:srgbClr val="C00000"/>
                </a:solidFill>
              </a:rPr>
              <a:t>Pondération</a:t>
            </a:r>
            <a:r>
              <a:rPr lang="en-CA" dirty="0">
                <a:solidFill>
                  <a:srgbClr val="C00000"/>
                </a:solidFill>
              </a:rPr>
              <a:t> </a:t>
            </a:r>
            <a:r>
              <a:rPr lang="en-CA" dirty="0" err="1">
                <a:solidFill>
                  <a:srgbClr val="C00000"/>
                </a:solidFill>
              </a:rPr>
              <a:t>quelconque</a:t>
            </a:r>
            <a:endParaRPr lang="fr-CA" dirty="0">
              <a:solidFill>
                <a:srgbClr val="C00000"/>
              </a:solidFill>
            </a:endParaRPr>
          </a:p>
        </p:txBody>
      </p:sp>
      <p:sp>
        <p:nvSpPr>
          <p:cNvPr id="3" name="Espace réservé du contenu 2"/>
          <p:cNvSpPr>
            <a:spLocks noGrp="1"/>
          </p:cNvSpPr>
          <p:nvPr>
            <p:ph idx="1"/>
          </p:nvPr>
        </p:nvSpPr>
        <p:spPr>
          <a:xfrm>
            <a:off x="457200" y="1600200"/>
            <a:ext cx="8291264" cy="4525963"/>
          </a:xfrm>
        </p:spPr>
        <p:txBody>
          <a:bodyPr>
            <a:normAutofit lnSpcReduction="10000"/>
          </a:bodyPr>
          <a:lstStyle/>
          <a:p>
            <a:r>
              <a:rPr lang="fr-FR" sz="3000" dirty="0"/>
              <a:t>Trois alignements possibles de </a:t>
            </a:r>
            <a:r>
              <a:rPr lang="fr-FR" sz="3000" i="1" dirty="0"/>
              <a:t>v[1,i]</a:t>
            </a:r>
            <a:r>
              <a:rPr lang="fr-FR" sz="3000" dirty="0"/>
              <a:t> avec </a:t>
            </a:r>
            <a:r>
              <a:rPr lang="fr-FR" sz="3000" i="1" dirty="0"/>
              <a:t>w[1,j]</a:t>
            </a:r>
            <a:r>
              <a:rPr lang="fr-FR" sz="3000" dirty="0"/>
              <a:t>:</a:t>
            </a:r>
          </a:p>
          <a:p>
            <a:pPr marL="971550" lvl="1" indent="-514350">
              <a:buFont typeface="+mj-lt"/>
              <a:buAutoNum type="arabicPeriod"/>
            </a:pPr>
            <a:r>
              <a:rPr lang="fr-FR" sz="2600" dirty="0"/>
              <a:t>Alignement de </a:t>
            </a:r>
            <a:r>
              <a:rPr lang="fr-FR" sz="2600" i="1" dirty="0"/>
              <a:t>v[1,i]</a:t>
            </a:r>
            <a:r>
              <a:rPr lang="fr-FR" sz="2600" dirty="0"/>
              <a:t> avec </a:t>
            </a:r>
            <a:r>
              <a:rPr lang="fr-FR" sz="2600" i="1" dirty="0"/>
              <a:t>w[1,j-1]</a:t>
            </a:r>
            <a:r>
              <a:rPr lang="fr-FR" sz="2600" dirty="0"/>
              <a:t> suivit de </a:t>
            </a:r>
            <a:r>
              <a:rPr lang="fr-FR" sz="2600" i="1" dirty="0"/>
              <a:t>(-,</a:t>
            </a:r>
            <a:r>
              <a:rPr lang="fr-FR" sz="2600" i="1" dirty="0" err="1"/>
              <a:t>w</a:t>
            </a:r>
            <a:r>
              <a:rPr lang="fr-FR" sz="2600" i="1" baseline="-25000" dirty="0" err="1"/>
              <a:t>j</a:t>
            </a:r>
            <a:r>
              <a:rPr lang="fr-FR" sz="2600" i="1" dirty="0"/>
              <a:t>)</a:t>
            </a:r>
          </a:p>
          <a:p>
            <a:pPr marL="971550" lvl="1" indent="-514350">
              <a:buFont typeface="+mj-lt"/>
              <a:buAutoNum type="arabicPeriod"/>
            </a:pPr>
            <a:r>
              <a:rPr lang="fr-FR" sz="2600" dirty="0"/>
              <a:t>Alignement de </a:t>
            </a:r>
            <a:r>
              <a:rPr lang="fr-FR" sz="2600" i="1" dirty="0"/>
              <a:t>v[1,i-1]</a:t>
            </a:r>
            <a:r>
              <a:rPr lang="fr-FR" sz="2600" dirty="0"/>
              <a:t> avec </a:t>
            </a:r>
            <a:r>
              <a:rPr lang="fr-FR" sz="2600" i="1" dirty="0"/>
              <a:t>w[1,j]</a:t>
            </a:r>
            <a:r>
              <a:rPr lang="fr-FR" sz="2600" dirty="0"/>
              <a:t> suivit de </a:t>
            </a:r>
            <a:r>
              <a:rPr lang="fr-FR" sz="2600" i="1"/>
              <a:t>(v</a:t>
            </a:r>
            <a:r>
              <a:rPr lang="fr-FR" sz="2600" i="1" baseline="-25000" dirty="0"/>
              <a:t>i</a:t>
            </a:r>
            <a:r>
              <a:rPr lang="fr-FR" sz="2600" i="1" baseline="-25000"/>
              <a:t> </a:t>
            </a:r>
            <a:r>
              <a:rPr lang="fr-FR" sz="2600" i="1" dirty="0"/>
              <a:t>,-)</a:t>
            </a:r>
          </a:p>
          <a:p>
            <a:pPr marL="971550" lvl="1" indent="-514350">
              <a:buFont typeface="+mj-lt"/>
              <a:buAutoNum type="arabicPeriod"/>
            </a:pPr>
            <a:r>
              <a:rPr lang="fr-FR" sz="2600" dirty="0"/>
              <a:t>Alignement de </a:t>
            </a:r>
            <a:r>
              <a:rPr lang="fr-FR" sz="2600" i="1" dirty="0"/>
              <a:t>v[1,i-1]</a:t>
            </a:r>
            <a:r>
              <a:rPr lang="fr-FR" sz="2600" dirty="0"/>
              <a:t> avec </a:t>
            </a:r>
            <a:r>
              <a:rPr lang="fr-FR" sz="2600" i="1" dirty="0"/>
              <a:t>w[1,j-1]</a:t>
            </a:r>
            <a:r>
              <a:rPr lang="fr-FR" sz="2600" dirty="0"/>
              <a:t> suivit de </a:t>
            </a:r>
            <a:r>
              <a:rPr lang="fr-FR" sz="2600" i="1" dirty="0"/>
              <a:t>(v</a:t>
            </a:r>
            <a:r>
              <a:rPr lang="fr-FR" sz="2600" i="1" baseline="-25000" dirty="0"/>
              <a:t>i </a:t>
            </a:r>
            <a:r>
              <a:rPr lang="fr-FR" sz="2600" i="1" dirty="0"/>
              <a:t>,</a:t>
            </a:r>
            <a:r>
              <a:rPr lang="fr-FR" sz="2600" i="1" dirty="0" err="1"/>
              <a:t>w</a:t>
            </a:r>
            <a:r>
              <a:rPr lang="fr-FR" sz="2600" i="1" baseline="-25000" dirty="0" err="1"/>
              <a:t>j</a:t>
            </a:r>
            <a:r>
              <a:rPr lang="fr-FR" sz="2600" i="1" dirty="0"/>
              <a:t>)</a:t>
            </a:r>
          </a:p>
          <a:p>
            <a:pPr marL="457200" lvl="1" indent="0">
              <a:buNone/>
            </a:pPr>
            <a:endParaRPr lang="fr-FR" sz="2600" i="1" dirty="0"/>
          </a:p>
          <a:p>
            <a:r>
              <a:rPr lang="fr-FR" sz="3000" i="1" dirty="0"/>
              <a:t>E(</a:t>
            </a:r>
            <a:r>
              <a:rPr lang="fr-FR" sz="3000" i="1" dirty="0" err="1"/>
              <a:t>i,j</a:t>
            </a:r>
            <a:r>
              <a:rPr lang="fr-FR" sz="3000" i="1" dirty="0"/>
              <a:t>): </a:t>
            </a:r>
            <a:r>
              <a:rPr lang="fr-FR" sz="3000" dirty="0"/>
              <a:t>Valeur maximale d’un alignement de type 1.</a:t>
            </a:r>
          </a:p>
          <a:p>
            <a:r>
              <a:rPr lang="fr-FR" sz="3000" i="1" dirty="0"/>
              <a:t>F(</a:t>
            </a:r>
            <a:r>
              <a:rPr lang="fr-FR" sz="3000" i="1" dirty="0" err="1"/>
              <a:t>i,j</a:t>
            </a:r>
            <a:r>
              <a:rPr lang="fr-FR" sz="3000" i="1" dirty="0"/>
              <a:t>): </a:t>
            </a:r>
            <a:r>
              <a:rPr lang="fr-FR" sz="3000" dirty="0"/>
              <a:t>Valeur maximale d’un alignement de type 2.</a:t>
            </a:r>
          </a:p>
          <a:p>
            <a:r>
              <a:rPr lang="fr-FR" sz="3000" i="1" dirty="0"/>
              <a:t>G(</a:t>
            </a:r>
            <a:r>
              <a:rPr lang="fr-FR" sz="3000" i="1" dirty="0" err="1"/>
              <a:t>i,j</a:t>
            </a:r>
            <a:r>
              <a:rPr lang="fr-FR" sz="3000" i="1" dirty="0"/>
              <a:t>): </a:t>
            </a:r>
            <a:r>
              <a:rPr lang="fr-FR" sz="3000" dirty="0"/>
              <a:t>Valeur maximale d’un alignement de type 3.</a:t>
            </a:r>
          </a:p>
          <a:p>
            <a:pPr marL="0" indent="0">
              <a:buNone/>
            </a:pPr>
            <a:r>
              <a:rPr lang="fr-FR" sz="3000" dirty="0"/>
              <a:t>		</a:t>
            </a:r>
            <a:r>
              <a:rPr lang="fr-FR" sz="3000" i="1" dirty="0">
                <a:solidFill>
                  <a:srgbClr val="C00000"/>
                </a:solidFill>
              </a:rPr>
              <a:t>V(</a:t>
            </a:r>
            <a:r>
              <a:rPr lang="fr-FR" sz="3000" i="1" dirty="0" err="1">
                <a:solidFill>
                  <a:srgbClr val="C00000"/>
                </a:solidFill>
              </a:rPr>
              <a:t>i,j</a:t>
            </a:r>
            <a:r>
              <a:rPr lang="fr-FR" sz="3000" i="1" dirty="0">
                <a:solidFill>
                  <a:srgbClr val="C00000"/>
                </a:solidFill>
              </a:rPr>
              <a:t>) = max [E(</a:t>
            </a:r>
            <a:r>
              <a:rPr lang="fr-FR" sz="3000" i="1" dirty="0" err="1">
                <a:solidFill>
                  <a:srgbClr val="C00000"/>
                </a:solidFill>
              </a:rPr>
              <a:t>i,j</a:t>
            </a:r>
            <a:r>
              <a:rPr lang="fr-FR" sz="3000" i="1" dirty="0">
                <a:solidFill>
                  <a:srgbClr val="C00000"/>
                </a:solidFill>
              </a:rPr>
              <a:t>), F(</a:t>
            </a:r>
            <a:r>
              <a:rPr lang="fr-FR" sz="3000" i="1" dirty="0" err="1">
                <a:solidFill>
                  <a:srgbClr val="C00000"/>
                </a:solidFill>
              </a:rPr>
              <a:t>i,j</a:t>
            </a:r>
            <a:r>
              <a:rPr lang="fr-FR" sz="3000" i="1" dirty="0">
                <a:solidFill>
                  <a:srgbClr val="C00000"/>
                </a:solidFill>
              </a:rPr>
              <a:t>), G(</a:t>
            </a:r>
            <a:r>
              <a:rPr lang="fr-FR" sz="3000" i="1" dirty="0" err="1">
                <a:solidFill>
                  <a:srgbClr val="C00000"/>
                </a:solidFill>
              </a:rPr>
              <a:t>i,j</a:t>
            </a:r>
            <a:r>
              <a:rPr lang="fr-FR" sz="3000" i="1" dirty="0">
                <a:solidFill>
                  <a:srgbClr val="C00000"/>
                </a:solidFill>
              </a:rPr>
              <a:t>)]</a:t>
            </a:r>
          </a:p>
          <a:p>
            <a:endParaRPr lang="fr-FR" sz="3000" i="1" dirty="0"/>
          </a:p>
          <a:p>
            <a:pPr lvl="1"/>
            <a:endParaRPr lang="fr-FR" i="1" dirty="0"/>
          </a:p>
          <a:p>
            <a:pPr lvl="1"/>
            <a:endParaRPr lang="fr-FR" dirty="0"/>
          </a:p>
        </p:txBody>
      </p:sp>
    </p:spTree>
    <p:extLst>
      <p:ext uri="{BB962C8B-B14F-4D97-AF65-F5344CB8AC3E}">
        <p14:creationId xmlns:p14="http://schemas.microsoft.com/office/powerpoint/2010/main" val="72801091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CA" dirty="0" err="1"/>
              <a:t>Alignement</a:t>
            </a:r>
            <a:r>
              <a:rPr lang="en-CA" dirty="0"/>
              <a:t> avec gap – </a:t>
            </a:r>
            <a:r>
              <a:rPr lang="en-CA" dirty="0" err="1">
                <a:solidFill>
                  <a:srgbClr val="C00000"/>
                </a:solidFill>
              </a:rPr>
              <a:t>Pondération</a:t>
            </a:r>
            <a:r>
              <a:rPr lang="en-CA" dirty="0">
                <a:solidFill>
                  <a:srgbClr val="C00000"/>
                </a:solidFill>
              </a:rPr>
              <a:t> </a:t>
            </a:r>
            <a:r>
              <a:rPr lang="en-CA" dirty="0" err="1">
                <a:solidFill>
                  <a:srgbClr val="C00000"/>
                </a:solidFill>
              </a:rPr>
              <a:t>quelconque</a:t>
            </a:r>
            <a:endParaRPr lang="fr-CA" dirty="0">
              <a:solidFill>
                <a:srgbClr val="C00000"/>
              </a:solidFill>
            </a:endParaRPr>
          </a:p>
        </p:txBody>
      </p:sp>
      <p:graphicFrame>
        <p:nvGraphicFramePr>
          <p:cNvPr id="3" name="Objet 2"/>
          <p:cNvGraphicFramePr>
            <a:graphicFrameLocks noChangeAspect="1"/>
          </p:cNvGraphicFramePr>
          <p:nvPr>
            <p:extLst>
              <p:ext uri="{D42A27DB-BD31-4B8C-83A1-F6EECF244321}">
                <p14:modId xmlns:p14="http://schemas.microsoft.com/office/powerpoint/2010/main" val="3187564626"/>
              </p:ext>
            </p:extLst>
          </p:nvPr>
        </p:nvGraphicFramePr>
        <p:xfrm>
          <a:off x="1043608" y="1502266"/>
          <a:ext cx="9692120" cy="5095936"/>
        </p:xfrm>
        <a:graphic>
          <a:graphicData uri="http://schemas.openxmlformats.org/presentationml/2006/ole">
            <mc:AlternateContent xmlns:mc="http://schemas.openxmlformats.org/markup-compatibility/2006">
              <mc:Choice xmlns:v="urn:schemas-microsoft-com:vml" Requires="v">
                <p:oleObj name="Document" r:id="rId2" imgW="11021648" imgH="5794435" progId="Word.Document.8">
                  <p:embed/>
                </p:oleObj>
              </mc:Choice>
              <mc:Fallback>
                <p:oleObj name="Document" r:id="rId2" imgW="11021648" imgH="5794435" progId="Word.Document.8">
                  <p:embed/>
                  <p:pic>
                    <p:nvPicPr>
                      <p:cNvPr id="0" name=""/>
                      <p:cNvPicPr/>
                      <p:nvPr/>
                    </p:nvPicPr>
                    <p:blipFill>
                      <a:blip r:embed="rId3"/>
                      <a:stretch>
                        <a:fillRect/>
                      </a:stretch>
                    </p:blipFill>
                    <p:spPr>
                      <a:xfrm>
                        <a:off x="1043608" y="1502266"/>
                        <a:ext cx="9692120" cy="5095936"/>
                      </a:xfrm>
                      <a:prstGeom prst="rect">
                        <a:avLst/>
                      </a:prstGeom>
                    </p:spPr>
                  </p:pic>
                </p:oleObj>
              </mc:Fallback>
            </mc:AlternateContent>
          </a:graphicData>
        </a:graphic>
      </p:graphicFrame>
      <p:sp>
        <p:nvSpPr>
          <p:cNvPr id="6" name="Rectangle 5"/>
          <p:cNvSpPr/>
          <p:nvPr/>
        </p:nvSpPr>
        <p:spPr>
          <a:xfrm>
            <a:off x="4582240" y="1401866"/>
            <a:ext cx="360040" cy="36004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sp>
        <p:nvSpPr>
          <p:cNvPr id="5" name="ZoneTexte 4"/>
          <p:cNvSpPr txBox="1"/>
          <p:nvPr/>
        </p:nvSpPr>
        <p:spPr>
          <a:xfrm>
            <a:off x="4548900" y="1484784"/>
            <a:ext cx="426720" cy="369332"/>
          </a:xfrm>
          <a:prstGeom prst="rect">
            <a:avLst/>
          </a:prstGeom>
          <a:noFill/>
        </p:spPr>
        <p:txBody>
          <a:bodyPr wrap="none" rtlCol="0">
            <a:spAutoFit/>
          </a:bodyPr>
          <a:lstStyle/>
          <a:p>
            <a:r>
              <a:rPr lang="en-CA" dirty="0" err="1"/>
              <a:t>W</a:t>
            </a:r>
            <a:r>
              <a:rPr lang="en-CA" baseline="-25000" dirty="0" err="1"/>
              <a:t>j</a:t>
            </a:r>
            <a:endParaRPr lang="fr-CA" baseline="-25000" dirty="0"/>
          </a:p>
        </p:txBody>
      </p:sp>
      <p:sp>
        <p:nvSpPr>
          <p:cNvPr id="8" name="Rectangle 7"/>
          <p:cNvSpPr/>
          <p:nvPr/>
        </p:nvSpPr>
        <p:spPr>
          <a:xfrm>
            <a:off x="1475656" y="4605167"/>
            <a:ext cx="360040" cy="36004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sp>
        <p:nvSpPr>
          <p:cNvPr id="7" name="ZoneTexte 6"/>
          <p:cNvSpPr txBox="1"/>
          <p:nvPr/>
        </p:nvSpPr>
        <p:spPr>
          <a:xfrm>
            <a:off x="1479185" y="4562821"/>
            <a:ext cx="351378" cy="369332"/>
          </a:xfrm>
          <a:prstGeom prst="rect">
            <a:avLst/>
          </a:prstGeom>
          <a:noFill/>
        </p:spPr>
        <p:txBody>
          <a:bodyPr wrap="none" rtlCol="0">
            <a:spAutoFit/>
          </a:bodyPr>
          <a:lstStyle/>
          <a:p>
            <a:r>
              <a:rPr lang="en-CA" dirty="0"/>
              <a:t>V</a:t>
            </a:r>
            <a:r>
              <a:rPr lang="en-CA" baseline="-25000" dirty="0"/>
              <a:t>i</a:t>
            </a:r>
            <a:endParaRPr lang="fr-CA" baseline="-25000" dirty="0"/>
          </a:p>
        </p:txBody>
      </p:sp>
    </p:spTree>
    <p:extLst>
      <p:ext uri="{BB962C8B-B14F-4D97-AF65-F5344CB8AC3E}">
        <p14:creationId xmlns:p14="http://schemas.microsoft.com/office/powerpoint/2010/main" val="296087996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CA" dirty="0" err="1"/>
              <a:t>Alignement</a:t>
            </a:r>
            <a:r>
              <a:rPr lang="en-CA" dirty="0"/>
              <a:t> global avec gap – </a:t>
            </a:r>
            <a:r>
              <a:rPr lang="en-CA" dirty="0" err="1">
                <a:solidFill>
                  <a:srgbClr val="C00000"/>
                </a:solidFill>
              </a:rPr>
              <a:t>Pondération</a:t>
            </a:r>
            <a:r>
              <a:rPr lang="en-CA" dirty="0">
                <a:solidFill>
                  <a:srgbClr val="C00000"/>
                </a:solidFill>
              </a:rPr>
              <a:t> </a:t>
            </a:r>
            <a:r>
              <a:rPr lang="en-CA" dirty="0" err="1">
                <a:solidFill>
                  <a:srgbClr val="C00000"/>
                </a:solidFill>
              </a:rPr>
              <a:t>quelconque</a:t>
            </a:r>
            <a:endParaRPr lang="fr-CA" dirty="0">
              <a:solidFill>
                <a:srgbClr val="C00000"/>
              </a:solidFill>
            </a:endParaRPr>
          </a:p>
        </p:txBody>
      </p:sp>
      <p:sp>
        <p:nvSpPr>
          <p:cNvPr id="3" name="Espace réservé du contenu 2"/>
          <p:cNvSpPr>
            <a:spLocks noGrp="1"/>
          </p:cNvSpPr>
          <p:nvPr>
            <p:ph idx="1"/>
          </p:nvPr>
        </p:nvSpPr>
        <p:spPr/>
        <p:txBody>
          <a:bodyPr>
            <a:normAutofit lnSpcReduction="10000"/>
          </a:bodyPr>
          <a:lstStyle/>
          <a:p>
            <a:r>
              <a:rPr lang="en-CA" dirty="0">
                <a:solidFill>
                  <a:srgbClr val="0070C0"/>
                </a:solidFill>
              </a:rPr>
              <a:t>Conditions </a:t>
            </a:r>
            <a:r>
              <a:rPr lang="en-CA" dirty="0" err="1">
                <a:solidFill>
                  <a:srgbClr val="0070C0"/>
                </a:solidFill>
              </a:rPr>
              <a:t>initiales</a:t>
            </a:r>
            <a:r>
              <a:rPr lang="en-CA" dirty="0">
                <a:solidFill>
                  <a:srgbClr val="0070C0"/>
                </a:solidFill>
              </a:rPr>
              <a:t>:</a:t>
            </a:r>
            <a:r>
              <a:rPr lang="fr-CA" dirty="0">
                <a:solidFill>
                  <a:srgbClr val="0070C0"/>
                </a:solidFill>
              </a:rPr>
              <a:t> </a:t>
            </a:r>
          </a:p>
          <a:p>
            <a:pPr lvl="1"/>
            <a:r>
              <a:rPr lang="fr-CA" i="1" dirty="0"/>
              <a:t>V(i,0) = F(i,0) = -</a:t>
            </a:r>
            <a:r>
              <a:rPr lang="fr-CA" i="1" dirty="0">
                <a:latin typeface="Symbol" panose="05050102010706020507" pitchFamily="18" charset="2"/>
              </a:rPr>
              <a:t>w</a:t>
            </a:r>
            <a:r>
              <a:rPr lang="fr-CA" i="1" dirty="0"/>
              <a:t>(i)</a:t>
            </a:r>
          </a:p>
          <a:p>
            <a:pPr lvl="1"/>
            <a:r>
              <a:rPr lang="en-CA" i="1" dirty="0"/>
              <a:t>V(0,j) = E(0,j) = </a:t>
            </a:r>
            <a:r>
              <a:rPr lang="fr-CA" i="1" dirty="0"/>
              <a:t>-</a:t>
            </a:r>
            <a:r>
              <a:rPr lang="fr-CA" i="1" dirty="0">
                <a:latin typeface="Symbol" panose="05050102010706020507" pitchFamily="18" charset="2"/>
              </a:rPr>
              <a:t>w</a:t>
            </a:r>
            <a:r>
              <a:rPr lang="fr-CA" i="1" dirty="0"/>
              <a:t>(j)</a:t>
            </a:r>
          </a:p>
          <a:p>
            <a:r>
              <a:rPr lang="en-CA" dirty="0">
                <a:solidFill>
                  <a:srgbClr val="0070C0"/>
                </a:solidFill>
              </a:rPr>
              <a:t>Relations de </a:t>
            </a:r>
            <a:r>
              <a:rPr lang="en-CA" dirty="0" err="1">
                <a:solidFill>
                  <a:srgbClr val="0070C0"/>
                </a:solidFill>
              </a:rPr>
              <a:t>récurrence</a:t>
            </a:r>
            <a:r>
              <a:rPr lang="en-CA" dirty="0">
                <a:solidFill>
                  <a:srgbClr val="0070C0"/>
                </a:solidFill>
              </a:rPr>
              <a:t>:</a:t>
            </a:r>
          </a:p>
          <a:p>
            <a:pPr lvl="1"/>
            <a:r>
              <a:rPr lang="en-CA" i="1" dirty="0"/>
              <a:t>G(</a:t>
            </a:r>
            <a:r>
              <a:rPr lang="en-CA" i="1" dirty="0" err="1"/>
              <a:t>i,j</a:t>
            </a:r>
            <a:r>
              <a:rPr lang="en-CA" i="1" dirty="0"/>
              <a:t>) = V(i-1,j-1) + </a:t>
            </a:r>
            <a:r>
              <a:rPr lang="en-CA" i="1" dirty="0">
                <a:latin typeface="Symbol" panose="05050102010706020507" pitchFamily="18" charset="2"/>
              </a:rPr>
              <a:t>d</a:t>
            </a:r>
            <a:r>
              <a:rPr lang="en-CA" i="1" dirty="0"/>
              <a:t>(v</a:t>
            </a:r>
            <a:r>
              <a:rPr lang="en-CA" i="1" baseline="-25000" dirty="0"/>
              <a:t>i </a:t>
            </a:r>
            <a:r>
              <a:rPr lang="en-CA" i="1" dirty="0"/>
              <a:t>,</a:t>
            </a:r>
            <a:r>
              <a:rPr lang="en-CA" i="1" dirty="0" err="1"/>
              <a:t>w</a:t>
            </a:r>
            <a:r>
              <a:rPr lang="en-CA" i="1" baseline="-25000" dirty="0" err="1"/>
              <a:t>j</a:t>
            </a:r>
            <a:r>
              <a:rPr lang="en-CA" i="1" dirty="0"/>
              <a:t>)</a:t>
            </a:r>
          </a:p>
          <a:p>
            <a:pPr lvl="1"/>
            <a:r>
              <a:rPr lang="en-CA" i="1" dirty="0"/>
              <a:t>E(</a:t>
            </a:r>
            <a:r>
              <a:rPr lang="en-CA" i="1" dirty="0" err="1"/>
              <a:t>i,j</a:t>
            </a:r>
            <a:r>
              <a:rPr lang="en-CA" i="1" dirty="0"/>
              <a:t>) = max</a:t>
            </a:r>
            <a:r>
              <a:rPr lang="en-CA" i="1" baseline="-25000" dirty="0"/>
              <a:t>0</a:t>
            </a:r>
            <a:r>
              <a:rPr lang="en-CA" i="1" baseline="-25000" dirty="0">
                <a:latin typeface="Calibri"/>
              </a:rPr>
              <a:t>≤k≤j-1</a:t>
            </a:r>
            <a:r>
              <a:rPr lang="en-CA" i="1" dirty="0">
                <a:latin typeface="Calibri"/>
              </a:rPr>
              <a:t>[V(</a:t>
            </a:r>
            <a:r>
              <a:rPr lang="en-CA" i="1" dirty="0" err="1">
                <a:latin typeface="Calibri"/>
              </a:rPr>
              <a:t>i,k</a:t>
            </a:r>
            <a:r>
              <a:rPr lang="en-CA" i="1" dirty="0">
                <a:latin typeface="Calibri"/>
              </a:rPr>
              <a:t>) – </a:t>
            </a:r>
            <a:r>
              <a:rPr lang="en-CA" i="1" dirty="0">
                <a:latin typeface="Symbol" panose="05050102010706020507" pitchFamily="18" charset="2"/>
              </a:rPr>
              <a:t>w</a:t>
            </a:r>
            <a:r>
              <a:rPr lang="en-CA" i="1" dirty="0">
                <a:latin typeface="Calibri"/>
              </a:rPr>
              <a:t>(j-k)]</a:t>
            </a:r>
          </a:p>
          <a:p>
            <a:pPr lvl="1"/>
            <a:r>
              <a:rPr lang="en-CA" i="1" dirty="0"/>
              <a:t>F(</a:t>
            </a:r>
            <a:r>
              <a:rPr lang="en-CA" i="1" dirty="0" err="1"/>
              <a:t>i,j</a:t>
            </a:r>
            <a:r>
              <a:rPr lang="en-CA" i="1" dirty="0"/>
              <a:t>) = max</a:t>
            </a:r>
            <a:r>
              <a:rPr lang="en-CA" i="1" baseline="-25000" dirty="0"/>
              <a:t>0≤k≤i-1</a:t>
            </a:r>
            <a:r>
              <a:rPr lang="en-CA" i="1" dirty="0"/>
              <a:t>[V(</a:t>
            </a:r>
            <a:r>
              <a:rPr lang="en-CA" i="1" dirty="0" err="1"/>
              <a:t>k,j</a:t>
            </a:r>
            <a:r>
              <a:rPr lang="en-CA" i="1" dirty="0"/>
              <a:t>) – </a:t>
            </a:r>
            <a:r>
              <a:rPr lang="en-CA" i="1" dirty="0">
                <a:latin typeface="Symbol" panose="05050102010706020507" pitchFamily="18" charset="2"/>
              </a:rPr>
              <a:t>w</a:t>
            </a:r>
            <a:r>
              <a:rPr lang="en-CA" i="1" dirty="0"/>
              <a:t>(</a:t>
            </a:r>
            <a:r>
              <a:rPr lang="en-CA" i="1" dirty="0" err="1"/>
              <a:t>i</a:t>
            </a:r>
            <a:r>
              <a:rPr lang="en-CA" i="1" dirty="0"/>
              <a:t>-k)]</a:t>
            </a:r>
          </a:p>
          <a:p>
            <a:r>
              <a:rPr lang="en-CA" dirty="0" err="1"/>
              <a:t>Valeur</a:t>
            </a:r>
            <a:r>
              <a:rPr lang="en-CA" dirty="0"/>
              <a:t> </a:t>
            </a:r>
            <a:r>
              <a:rPr lang="en-CA" dirty="0" err="1"/>
              <a:t>optimale</a:t>
            </a:r>
            <a:r>
              <a:rPr lang="en-CA" dirty="0"/>
              <a:t>: </a:t>
            </a:r>
            <a:r>
              <a:rPr lang="en-CA" i="1" dirty="0"/>
              <a:t>V(</a:t>
            </a:r>
            <a:r>
              <a:rPr lang="en-CA" i="1" dirty="0" err="1"/>
              <a:t>m,n</a:t>
            </a:r>
            <a:r>
              <a:rPr lang="en-CA" i="1" dirty="0"/>
              <a:t>)</a:t>
            </a:r>
          </a:p>
          <a:p>
            <a:r>
              <a:rPr lang="en-CA" dirty="0" err="1"/>
              <a:t>Complexité</a:t>
            </a:r>
            <a:r>
              <a:rPr lang="en-CA" dirty="0"/>
              <a:t>: </a:t>
            </a:r>
            <a:r>
              <a:rPr lang="en-CA" i="1" dirty="0">
                <a:solidFill>
                  <a:srgbClr val="FF0000"/>
                </a:solidFill>
              </a:rPr>
              <a:t>O(</a:t>
            </a:r>
            <a:r>
              <a:rPr lang="en-CA" i="1">
                <a:solidFill>
                  <a:srgbClr val="FF0000"/>
                </a:solidFill>
              </a:rPr>
              <a:t>m</a:t>
            </a:r>
            <a:r>
              <a:rPr lang="en-CA" i="1" baseline="30000">
                <a:solidFill>
                  <a:srgbClr val="FF0000"/>
                </a:solidFill>
              </a:rPr>
              <a:t>2</a:t>
            </a:r>
            <a:r>
              <a:rPr lang="en-CA" i="1">
                <a:solidFill>
                  <a:srgbClr val="FF0000"/>
                </a:solidFill>
              </a:rPr>
              <a:t>n+mn</a:t>
            </a:r>
            <a:r>
              <a:rPr lang="en-CA" i="1" baseline="30000">
                <a:solidFill>
                  <a:srgbClr val="FF0000"/>
                </a:solidFill>
              </a:rPr>
              <a:t>2</a:t>
            </a:r>
            <a:r>
              <a:rPr lang="en-CA" i="1" dirty="0">
                <a:solidFill>
                  <a:srgbClr val="FF0000"/>
                </a:solidFill>
              </a:rPr>
              <a:t>)</a:t>
            </a:r>
          </a:p>
          <a:p>
            <a:pPr lvl="1"/>
            <a:endParaRPr lang="fr-CA" dirty="0"/>
          </a:p>
          <a:p>
            <a:pPr lvl="1"/>
            <a:endParaRPr lang="en-CA" dirty="0"/>
          </a:p>
        </p:txBody>
      </p:sp>
    </p:spTree>
    <p:extLst>
      <p:ext uri="{BB962C8B-B14F-4D97-AF65-F5344CB8AC3E}">
        <p14:creationId xmlns:p14="http://schemas.microsoft.com/office/powerpoint/2010/main" val="11673423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CA" dirty="0" err="1"/>
              <a:t>Alignement</a:t>
            </a:r>
            <a:r>
              <a:rPr lang="en-CA" dirty="0"/>
              <a:t> avec gap – </a:t>
            </a:r>
            <a:r>
              <a:rPr lang="en-CA" dirty="0" err="1">
                <a:solidFill>
                  <a:srgbClr val="C00000"/>
                </a:solidFill>
              </a:rPr>
              <a:t>Pondération</a:t>
            </a:r>
            <a:r>
              <a:rPr lang="en-CA" dirty="0">
                <a:solidFill>
                  <a:srgbClr val="C00000"/>
                </a:solidFill>
              </a:rPr>
              <a:t> affine</a:t>
            </a:r>
            <a:endParaRPr lang="fr-CA" dirty="0">
              <a:solidFill>
                <a:srgbClr val="C00000"/>
              </a:solidFill>
            </a:endParaRPr>
          </a:p>
        </p:txBody>
      </p:sp>
      <p:sp>
        <p:nvSpPr>
          <p:cNvPr id="3" name="Espace réservé du contenu 2"/>
          <p:cNvSpPr>
            <a:spLocks noGrp="1"/>
          </p:cNvSpPr>
          <p:nvPr>
            <p:ph idx="1"/>
          </p:nvPr>
        </p:nvSpPr>
        <p:spPr>
          <a:xfrm>
            <a:off x="457200" y="1600200"/>
            <a:ext cx="8291264" cy="4781128"/>
          </a:xfrm>
        </p:spPr>
        <p:txBody>
          <a:bodyPr>
            <a:normAutofit/>
          </a:bodyPr>
          <a:lstStyle/>
          <a:p>
            <a:r>
              <a:rPr lang="en-CA" dirty="0">
                <a:solidFill>
                  <a:srgbClr val="0070C0"/>
                </a:solidFill>
              </a:rPr>
              <a:t>Conditions </a:t>
            </a:r>
            <a:r>
              <a:rPr lang="en-CA" dirty="0" err="1">
                <a:solidFill>
                  <a:srgbClr val="0070C0"/>
                </a:solidFill>
              </a:rPr>
              <a:t>initiales</a:t>
            </a:r>
            <a:r>
              <a:rPr lang="en-CA" dirty="0">
                <a:solidFill>
                  <a:srgbClr val="0070C0"/>
                </a:solidFill>
              </a:rPr>
              <a:t>:</a:t>
            </a:r>
            <a:r>
              <a:rPr lang="fr-CA" dirty="0">
                <a:solidFill>
                  <a:srgbClr val="0070C0"/>
                </a:solidFill>
              </a:rPr>
              <a:t> </a:t>
            </a:r>
          </a:p>
          <a:p>
            <a:pPr lvl="1"/>
            <a:r>
              <a:rPr lang="fr-CA" i="1" dirty="0"/>
              <a:t>V(i,0) = F(i,0) = -</a:t>
            </a:r>
            <a:r>
              <a:rPr lang="fr-CA" i="1" dirty="0">
                <a:latin typeface="Symbol" panose="05050102010706020507" pitchFamily="18" charset="2"/>
              </a:rPr>
              <a:t>r </a:t>
            </a:r>
            <a:r>
              <a:rPr lang="fr-CA" i="1" dirty="0"/>
              <a:t>– </a:t>
            </a:r>
            <a:r>
              <a:rPr lang="fr-CA" i="1" dirty="0" err="1"/>
              <a:t>i.</a:t>
            </a:r>
            <a:r>
              <a:rPr lang="fr-CA" i="1" dirty="0" err="1">
                <a:latin typeface="Symbol" panose="05050102010706020507" pitchFamily="18" charset="2"/>
              </a:rPr>
              <a:t>s</a:t>
            </a:r>
            <a:endParaRPr lang="fr-CA" i="1" dirty="0">
              <a:latin typeface="Symbol" panose="05050102010706020507" pitchFamily="18" charset="2"/>
            </a:endParaRPr>
          </a:p>
          <a:p>
            <a:pPr lvl="1"/>
            <a:r>
              <a:rPr lang="en-CA" i="1" dirty="0"/>
              <a:t>V(0,j) = E(0,j) = </a:t>
            </a:r>
            <a:r>
              <a:rPr lang="fr-CA" i="1" dirty="0"/>
              <a:t>-</a:t>
            </a:r>
            <a:r>
              <a:rPr lang="fr-CA" i="1" dirty="0">
                <a:latin typeface="Symbol" panose="05050102010706020507" pitchFamily="18" charset="2"/>
              </a:rPr>
              <a:t>r </a:t>
            </a:r>
            <a:r>
              <a:rPr lang="fr-CA" i="1" dirty="0"/>
              <a:t>– </a:t>
            </a:r>
            <a:r>
              <a:rPr lang="fr-CA" i="1" dirty="0" err="1"/>
              <a:t>j.</a:t>
            </a:r>
            <a:r>
              <a:rPr lang="fr-CA" i="1" dirty="0" err="1">
                <a:latin typeface="Symbol" panose="05050102010706020507" pitchFamily="18" charset="2"/>
              </a:rPr>
              <a:t>s</a:t>
            </a:r>
            <a:endParaRPr lang="fr-CA" i="1" dirty="0"/>
          </a:p>
          <a:p>
            <a:r>
              <a:rPr lang="en-CA" dirty="0">
                <a:solidFill>
                  <a:srgbClr val="0070C0"/>
                </a:solidFill>
              </a:rPr>
              <a:t>Relations de </a:t>
            </a:r>
            <a:r>
              <a:rPr lang="en-CA" dirty="0" err="1">
                <a:solidFill>
                  <a:srgbClr val="0070C0"/>
                </a:solidFill>
              </a:rPr>
              <a:t>récurrence</a:t>
            </a:r>
            <a:r>
              <a:rPr lang="en-CA" dirty="0">
                <a:solidFill>
                  <a:srgbClr val="0070C0"/>
                </a:solidFill>
              </a:rPr>
              <a:t>:</a:t>
            </a:r>
          </a:p>
          <a:p>
            <a:pPr lvl="1"/>
            <a:r>
              <a:rPr lang="en-CA" i="1" dirty="0"/>
              <a:t>G(</a:t>
            </a:r>
            <a:r>
              <a:rPr lang="en-CA" i="1" dirty="0" err="1"/>
              <a:t>i,j</a:t>
            </a:r>
            <a:r>
              <a:rPr lang="en-CA" i="1" dirty="0"/>
              <a:t>) = V(i-1,j-1) + </a:t>
            </a:r>
            <a:r>
              <a:rPr lang="en-CA" i="1" dirty="0">
                <a:latin typeface="Symbol" panose="05050102010706020507" pitchFamily="18" charset="2"/>
              </a:rPr>
              <a:t>d</a:t>
            </a:r>
            <a:r>
              <a:rPr lang="en-CA" i="1" dirty="0"/>
              <a:t>(</a:t>
            </a:r>
            <a:r>
              <a:rPr lang="en-CA" i="1" dirty="0" err="1"/>
              <a:t>v</a:t>
            </a:r>
            <a:r>
              <a:rPr lang="en-CA" i="1" baseline="-25000" dirty="0" err="1"/>
              <a:t>i</a:t>
            </a:r>
            <a:r>
              <a:rPr lang="en-CA" i="1" dirty="0" err="1"/>
              <a:t>,w</a:t>
            </a:r>
            <a:r>
              <a:rPr lang="en-CA" i="1" baseline="-25000" dirty="0" err="1"/>
              <a:t>j</a:t>
            </a:r>
            <a:r>
              <a:rPr lang="en-CA" i="1" dirty="0"/>
              <a:t>)</a:t>
            </a:r>
          </a:p>
          <a:p>
            <a:pPr lvl="1"/>
            <a:r>
              <a:rPr lang="en-CA" i="1" dirty="0"/>
              <a:t>E(</a:t>
            </a:r>
            <a:r>
              <a:rPr lang="en-CA" i="1" dirty="0" err="1"/>
              <a:t>i,j</a:t>
            </a:r>
            <a:r>
              <a:rPr lang="en-CA" i="1" dirty="0"/>
              <a:t>) = max[ E(i,j-1), V(i,j-1) - </a:t>
            </a:r>
            <a:r>
              <a:rPr lang="en-CA" i="1" dirty="0">
                <a:latin typeface="Symbol" panose="05050102010706020507" pitchFamily="18" charset="2"/>
              </a:rPr>
              <a:t>r </a:t>
            </a:r>
            <a:r>
              <a:rPr lang="en-CA" i="1" dirty="0"/>
              <a:t>] -</a:t>
            </a:r>
            <a:r>
              <a:rPr lang="fr-CA" i="1" dirty="0">
                <a:latin typeface="Symbol" panose="05050102010706020507" pitchFamily="18" charset="2"/>
              </a:rPr>
              <a:t>s</a:t>
            </a:r>
            <a:endParaRPr lang="en-CA" i="1" dirty="0"/>
          </a:p>
          <a:p>
            <a:pPr lvl="1"/>
            <a:r>
              <a:rPr lang="en-CA" i="1" dirty="0"/>
              <a:t>F(</a:t>
            </a:r>
            <a:r>
              <a:rPr lang="en-CA" i="1" dirty="0" err="1"/>
              <a:t>i,j</a:t>
            </a:r>
            <a:r>
              <a:rPr lang="en-CA" i="1" dirty="0"/>
              <a:t>) = max[ F(i-1,j), V(i-1,j) - </a:t>
            </a:r>
            <a:r>
              <a:rPr lang="en-CA" i="1" dirty="0">
                <a:latin typeface="Symbol" panose="05050102010706020507" pitchFamily="18" charset="2"/>
              </a:rPr>
              <a:t>r </a:t>
            </a:r>
            <a:r>
              <a:rPr lang="en-CA" i="1" dirty="0"/>
              <a:t>] -</a:t>
            </a:r>
            <a:r>
              <a:rPr lang="fr-CA" i="1" dirty="0">
                <a:latin typeface="Symbol" panose="05050102010706020507" pitchFamily="18" charset="2"/>
              </a:rPr>
              <a:t>s</a:t>
            </a:r>
            <a:endParaRPr lang="en-CA" i="1" dirty="0"/>
          </a:p>
          <a:p>
            <a:r>
              <a:rPr lang="en-CA" dirty="0" err="1"/>
              <a:t>Complexité</a:t>
            </a:r>
            <a:r>
              <a:rPr lang="en-CA" dirty="0"/>
              <a:t>: </a:t>
            </a:r>
            <a:r>
              <a:rPr lang="en-CA" i="1" dirty="0">
                <a:solidFill>
                  <a:srgbClr val="C00000"/>
                </a:solidFill>
              </a:rPr>
              <a:t>O(</a:t>
            </a:r>
            <a:r>
              <a:rPr lang="en-CA" i="1" dirty="0" err="1">
                <a:solidFill>
                  <a:srgbClr val="C00000"/>
                </a:solidFill>
              </a:rPr>
              <a:t>mn</a:t>
            </a:r>
            <a:r>
              <a:rPr lang="en-CA" i="1" dirty="0">
                <a:solidFill>
                  <a:srgbClr val="C00000"/>
                </a:solidFill>
              </a:rPr>
              <a:t>)</a:t>
            </a:r>
          </a:p>
        </p:txBody>
      </p:sp>
    </p:spTree>
    <p:extLst>
      <p:ext uri="{BB962C8B-B14F-4D97-AF65-F5344CB8AC3E}">
        <p14:creationId xmlns:p14="http://schemas.microsoft.com/office/powerpoint/2010/main" val="19837602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457200" y="188640"/>
            <a:ext cx="8229600" cy="1143000"/>
          </a:xfrm>
        </p:spPr>
        <p:txBody>
          <a:bodyPr>
            <a:normAutofit/>
          </a:bodyPr>
          <a:lstStyle/>
          <a:p>
            <a:pPr eaLnBrk="1" hangingPunct="1"/>
            <a:r>
              <a:rPr lang="en-US" altLang="fr-FR" sz="4000" dirty="0" err="1"/>
              <a:t>Alignement</a:t>
            </a:r>
            <a:r>
              <a:rPr lang="en-US" altLang="fr-FR" sz="4000" dirty="0"/>
              <a:t> global/ local - </a:t>
            </a:r>
            <a:r>
              <a:rPr lang="en-US" altLang="fr-FR" sz="4000" dirty="0" err="1"/>
              <a:t>Recherche</a:t>
            </a:r>
            <a:endParaRPr lang="en-US" altLang="fr-FR" sz="4000" dirty="0"/>
          </a:p>
        </p:txBody>
      </p:sp>
      <p:sp>
        <p:nvSpPr>
          <p:cNvPr id="22531" name="Rectangle 4"/>
          <p:cNvSpPr>
            <a:spLocks noChangeArrowheads="1"/>
          </p:cNvSpPr>
          <p:nvPr/>
        </p:nvSpPr>
        <p:spPr bwMode="auto">
          <a:xfrm>
            <a:off x="304800" y="1159261"/>
            <a:ext cx="8382000" cy="51411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eaLnBrk="0" hangingPunct="0">
              <a:spcBef>
                <a:spcPct val="20000"/>
              </a:spcBef>
              <a:buClr>
                <a:schemeClr val="accent1"/>
              </a:buClr>
              <a:buChar char="•"/>
              <a:defRPr sz="3000">
                <a:solidFill>
                  <a:schemeClr val="tx1"/>
                </a:solidFill>
                <a:latin typeface="Arial" charset="0"/>
                <a:cs typeface="Arial" charset="0"/>
              </a:defRPr>
            </a:lvl1pPr>
            <a:lvl2pPr marL="669925" indent="-325438" eaLnBrk="0" hangingPunct="0">
              <a:spcBef>
                <a:spcPct val="20000"/>
              </a:spcBef>
              <a:buClr>
                <a:schemeClr val="accent2"/>
              </a:buClr>
              <a:buChar char="•"/>
              <a:defRPr sz="2600">
                <a:solidFill>
                  <a:schemeClr val="tx1"/>
                </a:solidFill>
                <a:latin typeface="Arial" charset="0"/>
                <a:cs typeface="Arial" charset="0"/>
              </a:defRPr>
            </a:lvl2pPr>
            <a:lvl3pPr marL="1022350" indent="-350838" eaLnBrk="0" hangingPunct="0">
              <a:spcBef>
                <a:spcPct val="20000"/>
              </a:spcBef>
              <a:buClr>
                <a:schemeClr val="accent1"/>
              </a:buClr>
              <a:buChar char="•"/>
              <a:defRPr sz="2200">
                <a:solidFill>
                  <a:schemeClr val="tx1"/>
                </a:solidFill>
                <a:latin typeface="Arial" charset="0"/>
                <a:cs typeface="Arial" charset="0"/>
              </a:defRPr>
            </a:lvl3pPr>
            <a:lvl4pPr marL="1339850" indent="-315913" eaLnBrk="0" hangingPunct="0">
              <a:spcBef>
                <a:spcPct val="20000"/>
              </a:spcBef>
              <a:buClr>
                <a:schemeClr val="accent2"/>
              </a:buClr>
              <a:buChar char="•"/>
              <a:defRPr sz="2000">
                <a:solidFill>
                  <a:schemeClr val="tx1"/>
                </a:solidFill>
                <a:latin typeface="Arial" charset="0"/>
                <a:cs typeface="Arial" charset="0"/>
              </a:defRPr>
            </a:lvl4pPr>
            <a:lvl5pPr marL="1681163" indent="-339725" eaLnBrk="0" hangingPunct="0">
              <a:spcBef>
                <a:spcPct val="20000"/>
              </a:spcBef>
              <a:buClr>
                <a:schemeClr val="accent1"/>
              </a:buClr>
              <a:buChar char="•"/>
              <a:defRPr sz="2000">
                <a:solidFill>
                  <a:schemeClr val="tx1"/>
                </a:solidFill>
                <a:latin typeface="Arial" charset="0"/>
                <a:cs typeface="Arial" charset="0"/>
              </a:defRPr>
            </a:lvl5pPr>
            <a:lvl6pPr marL="2138363" indent="-339725" eaLnBrk="0" fontAlgn="base" hangingPunct="0">
              <a:spcBef>
                <a:spcPct val="20000"/>
              </a:spcBef>
              <a:spcAft>
                <a:spcPct val="0"/>
              </a:spcAft>
              <a:buClr>
                <a:schemeClr val="accent1"/>
              </a:buClr>
              <a:buChar char="•"/>
              <a:defRPr sz="2000">
                <a:solidFill>
                  <a:schemeClr val="tx1"/>
                </a:solidFill>
                <a:latin typeface="Arial" charset="0"/>
                <a:cs typeface="Arial" charset="0"/>
              </a:defRPr>
            </a:lvl6pPr>
            <a:lvl7pPr marL="2595563" indent="-339725" eaLnBrk="0" fontAlgn="base" hangingPunct="0">
              <a:spcBef>
                <a:spcPct val="20000"/>
              </a:spcBef>
              <a:spcAft>
                <a:spcPct val="0"/>
              </a:spcAft>
              <a:buClr>
                <a:schemeClr val="accent1"/>
              </a:buClr>
              <a:buChar char="•"/>
              <a:defRPr sz="2000">
                <a:solidFill>
                  <a:schemeClr val="tx1"/>
                </a:solidFill>
                <a:latin typeface="Arial" charset="0"/>
                <a:cs typeface="Arial" charset="0"/>
              </a:defRPr>
            </a:lvl7pPr>
            <a:lvl8pPr marL="3052763" indent="-339725" eaLnBrk="0" fontAlgn="base" hangingPunct="0">
              <a:spcBef>
                <a:spcPct val="20000"/>
              </a:spcBef>
              <a:spcAft>
                <a:spcPct val="0"/>
              </a:spcAft>
              <a:buClr>
                <a:schemeClr val="accent1"/>
              </a:buClr>
              <a:buChar char="•"/>
              <a:defRPr sz="2000">
                <a:solidFill>
                  <a:schemeClr val="tx1"/>
                </a:solidFill>
                <a:latin typeface="Arial" charset="0"/>
                <a:cs typeface="Arial" charset="0"/>
              </a:defRPr>
            </a:lvl8pPr>
            <a:lvl9pPr marL="3509963" indent="-339725" eaLnBrk="0" fontAlgn="base" hangingPunct="0">
              <a:spcBef>
                <a:spcPct val="20000"/>
              </a:spcBef>
              <a:spcAft>
                <a:spcPct val="0"/>
              </a:spcAft>
              <a:buClr>
                <a:schemeClr val="accent1"/>
              </a:buClr>
              <a:buChar char="•"/>
              <a:defRPr sz="2000">
                <a:solidFill>
                  <a:schemeClr val="tx1"/>
                </a:solidFill>
                <a:latin typeface="Arial" charset="0"/>
                <a:cs typeface="Arial" charset="0"/>
              </a:defRPr>
            </a:lvl9pPr>
          </a:lstStyle>
          <a:p>
            <a:pPr marL="514350" indent="-514350" eaLnBrk="1" hangingPunct="1">
              <a:buFont typeface="+mj-lt"/>
              <a:buAutoNum type="arabicPeriod"/>
            </a:pPr>
            <a:r>
              <a:rPr lang="en-US" altLang="fr-FR" sz="2800" dirty="0">
                <a:solidFill>
                  <a:srgbClr val="C00000"/>
                </a:solidFill>
              </a:rPr>
              <a:t>Alignment Global</a:t>
            </a:r>
          </a:p>
          <a:p>
            <a:pPr marL="0" indent="0" eaLnBrk="1" hangingPunct="1">
              <a:buNone/>
            </a:pPr>
            <a:endParaRPr lang="en-US" altLang="fr-FR" dirty="0"/>
          </a:p>
          <a:p>
            <a:pPr eaLnBrk="1" hangingPunct="1"/>
            <a:endParaRPr lang="en-US" altLang="fr-FR" sz="2800" dirty="0"/>
          </a:p>
          <a:p>
            <a:pPr marL="514350" indent="-514350" eaLnBrk="1" hangingPunct="1">
              <a:buFont typeface="+mj-lt"/>
              <a:buAutoNum type="arabicPeriod" startAt="2"/>
            </a:pPr>
            <a:r>
              <a:rPr lang="en-US" altLang="fr-FR" sz="2800" dirty="0" err="1"/>
              <a:t>Alignement</a:t>
            </a:r>
            <a:r>
              <a:rPr lang="en-US" altLang="fr-FR" sz="2800" dirty="0"/>
              <a:t> local— </a:t>
            </a:r>
            <a:r>
              <a:rPr lang="en-US" altLang="fr-FR" sz="2800" dirty="0" err="1"/>
              <a:t>trouver</a:t>
            </a:r>
            <a:r>
              <a:rPr lang="en-US" altLang="fr-FR" sz="2800" dirty="0"/>
              <a:t> des </a:t>
            </a:r>
            <a:r>
              <a:rPr lang="en-US" altLang="fr-FR" sz="2800" dirty="0" err="1"/>
              <a:t>régions</a:t>
            </a:r>
            <a:r>
              <a:rPr lang="en-US" altLang="fr-FR" sz="2800" dirty="0"/>
              <a:t> </a:t>
            </a:r>
            <a:r>
              <a:rPr lang="en-US" altLang="fr-FR" sz="2800" dirty="0" err="1"/>
              <a:t>conservées</a:t>
            </a:r>
            <a:endParaRPr lang="en-US" altLang="fr-FR" sz="2800" dirty="0"/>
          </a:p>
          <a:p>
            <a:pPr eaLnBrk="1" hangingPunct="1"/>
            <a:endParaRPr lang="en-US" altLang="fr-FR" dirty="0"/>
          </a:p>
          <a:p>
            <a:pPr eaLnBrk="1" hangingPunct="1"/>
            <a:endParaRPr lang="en-US" altLang="fr-FR" dirty="0"/>
          </a:p>
          <a:p>
            <a:pPr marL="514350" indent="-514350" eaLnBrk="1" hangingPunct="1">
              <a:buFont typeface="+mj-lt"/>
              <a:buAutoNum type="arabicPeriod" startAt="3"/>
            </a:pPr>
            <a:r>
              <a:rPr lang="en-US" altLang="fr-FR" dirty="0" err="1"/>
              <a:t>Recherche</a:t>
            </a:r>
            <a:r>
              <a:rPr lang="en-US" altLang="fr-FR" dirty="0"/>
              <a:t> – </a:t>
            </a:r>
            <a:r>
              <a:rPr lang="en-US" altLang="fr-FR" dirty="0" err="1"/>
              <a:t>trouver</a:t>
            </a:r>
            <a:r>
              <a:rPr lang="en-US" altLang="fr-FR" dirty="0"/>
              <a:t> la position d’un </a:t>
            </a:r>
            <a:r>
              <a:rPr lang="en-US" altLang="fr-FR" dirty="0" err="1"/>
              <a:t>gène</a:t>
            </a:r>
            <a:endParaRPr lang="en-US" altLang="fr-FR" dirty="0"/>
          </a:p>
        </p:txBody>
      </p:sp>
      <p:sp>
        <p:nvSpPr>
          <p:cNvPr id="22532" name="Text Box 5"/>
          <p:cNvSpPr txBox="1">
            <a:spLocks noChangeArrowheads="1"/>
          </p:cNvSpPr>
          <p:nvPr/>
        </p:nvSpPr>
        <p:spPr bwMode="auto">
          <a:xfrm>
            <a:off x="457200" y="1552574"/>
            <a:ext cx="8534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altLang="fr-FR" sz="2000" dirty="0">
                <a:latin typeface="Courier New" pitchFamily="49" charset="0"/>
              </a:rPr>
              <a:t>    --T—-CC-C-AGT—-TATGT-CAGGGGACACG—-A-GCATGCAGA-GAC</a:t>
            </a:r>
          </a:p>
        </p:txBody>
      </p:sp>
      <p:sp>
        <p:nvSpPr>
          <p:cNvPr id="22533" name="Text Box 6"/>
          <p:cNvSpPr txBox="1">
            <a:spLocks noChangeArrowheads="1"/>
          </p:cNvSpPr>
          <p:nvPr/>
        </p:nvSpPr>
        <p:spPr bwMode="auto">
          <a:xfrm>
            <a:off x="457200" y="1781174"/>
            <a:ext cx="853440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altLang="fr-FR" sz="2000" dirty="0">
                <a:latin typeface="Courier New" pitchFamily="49" charset="0"/>
              </a:rPr>
              <a:t>      |  || |  ||  |  || |||||| || |  | |  | | ||   |</a:t>
            </a:r>
          </a:p>
        </p:txBody>
      </p:sp>
      <p:sp>
        <p:nvSpPr>
          <p:cNvPr id="22534" name="Text Box 7"/>
          <p:cNvSpPr txBox="1">
            <a:spLocks noChangeArrowheads="1"/>
          </p:cNvSpPr>
          <p:nvPr/>
        </p:nvSpPr>
        <p:spPr bwMode="auto">
          <a:xfrm>
            <a:off x="457200" y="2009774"/>
            <a:ext cx="8534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altLang="fr-FR" sz="2000" dirty="0">
                <a:latin typeface="Courier New" pitchFamily="49" charset="0"/>
              </a:rPr>
              <a:t>    AATTGCCGCC-GTCGT--GTTCAGGGGTCA-GTTATG—-T-CTGAT--C</a:t>
            </a:r>
          </a:p>
        </p:txBody>
      </p:sp>
      <p:sp>
        <p:nvSpPr>
          <p:cNvPr id="13" name="Text Box 5"/>
          <p:cNvSpPr txBox="1">
            <a:spLocks noChangeArrowheads="1"/>
          </p:cNvSpPr>
          <p:nvPr/>
        </p:nvSpPr>
        <p:spPr bwMode="auto">
          <a:xfrm>
            <a:off x="457200" y="3752109"/>
            <a:ext cx="8534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altLang="fr-FR" sz="2000" dirty="0">
                <a:latin typeface="Courier New" pitchFamily="49" charset="0"/>
              </a:rPr>
              <a:t>    --T—-CC-C-AGT—-TATGT-CAGGGGACACG—-A-GCATGCAGA-GAC</a:t>
            </a:r>
          </a:p>
        </p:txBody>
      </p:sp>
      <p:sp>
        <p:nvSpPr>
          <p:cNvPr id="14" name="Text Box 6"/>
          <p:cNvSpPr txBox="1">
            <a:spLocks noChangeArrowheads="1"/>
          </p:cNvSpPr>
          <p:nvPr/>
        </p:nvSpPr>
        <p:spPr bwMode="auto">
          <a:xfrm>
            <a:off x="457200" y="3980709"/>
            <a:ext cx="853440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altLang="fr-FR" sz="2000" dirty="0">
                <a:latin typeface="Courier New" pitchFamily="49" charset="0"/>
              </a:rPr>
              <a:t>                      || |||||| || |</a:t>
            </a:r>
          </a:p>
        </p:txBody>
      </p:sp>
      <p:sp>
        <p:nvSpPr>
          <p:cNvPr id="15" name="Text Box 7"/>
          <p:cNvSpPr txBox="1">
            <a:spLocks noChangeArrowheads="1"/>
          </p:cNvSpPr>
          <p:nvPr/>
        </p:nvSpPr>
        <p:spPr bwMode="auto">
          <a:xfrm>
            <a:off x="457200" y="4209309"/>
            <a:ext cx="8534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altLang="fr-FR" sz="2000" dirty="0">
                <a:latin typeface="Courier New" pitchFamily="49" charset="0"/>
              </a:rPr>
              <a:t>    AATTGCCGCC-GTCGT--GTTCAGGGGTCA-GTTATG—-T-CTGAT--C</a:t>
            </a:r>
          </a:p>
        </p:txBody>
      </p:sp>
      <p:cxnSp>
        <p:nvCxnSpPr>
          <p:cNvPr id="3" name="Connecteur droit 2"/>
          <p:cNvCxnSpPr/>
          <p:nvPr/>
        </p:nvCxnSpPr>
        <p:spPr>
          <a:xfrm flipH="1">
            <a:off x="3851920" y="3632448"/>
            <a:ext cx="28803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Connecteur droit 4"/>
          <p:cNvCxnSpPr/>
          <p:nvPr/>
        </p:nvCxnSpPr>
        <p:spPr>
          <a:xfrm>
            <a:off x="3851920" y="3632448"/>
            <a:ext cx="0" cy="97373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Connecteur droit 19"/>
          <p:cNvCxnSpPr/>
          <p:nvPr/>
        </p:nvCxnSpPr>
        <p:spPr>
          <a:xfrm flipH="1">
            <a:off x="3851920" y="4606184"/>
            <a:ext cx="28803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Connecteur droit 20"/>
          <p:cNvCxnSpPr/>
          <p:nvPr/>
        </p:nvCxnSpPr>
        <p:spPr>
          <a:xfrm>
            <a:off x="6084168" y="3662116"/>
            <a:ext cx="0" cy="97373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Connecteur droit 21"/>
          <p:cNvCxnSpPr/>
          <p:nvPr/>
        </p:nvCxnSpPr>
        <p:spPr>
          <a:xfrm flipH="1">
            <a:off x="5796136" y="3653595"/>
            <a:ext cx="28803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Connecteur droit 22"/>
          <p:cNvCxnSpPr/>
          <p:nvPr/>
        </p:nvCxnSpPr>
        <p:spPr>
          <a:xfrm flipH="1">
            <a:off x="5796136" y="4658461"/>
            <a:ext cx="28803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4" name="Text Box 5"/>
          <p:cNvSpPr txBox="1">
            <a:spLocks noChangeArrowheads="1"/>
          </p:cNvSpPr>
          <p:nvPr/>
        </p:nvSpPr>
        <p:spPr bwMode="auto">
          <a:xfrm>
            <a:off x="457200" y="5468618"/>
            <a:ext cx="8534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altLang="fr-FR" sz="2000" dirty="0">
                <a:latin typeface="Courier New" pitchFamily="49" charset="0"/>
              </a:rPr>
              <a:t>    --T—-CC-C-AGT—-TATGT-CAGGGGACACG—-A-GCATGCAGA-GAC</a:t>
            </a:r>
          </a:p>
        </p:txBody>
      </p:sp>
      <p:sp>
        <p:nvSpPr>
          <p:cNvPr id="25" name="Text Box 6"/>
          <p:cNvSpPr txBox="1">
            <a:spLocks noChangeArrowheads="1"/>
          </p:cNvSpPr>
          <p:nvPr/>
        </p:nvSpPr>
        <p:spPr bwMode="auto">
          <a:xfrm>
            <a:off x="3779912" y="5697217"/>
            <a:ext cx="216024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altLang="fr-FR" sz="2000" dirty="0">
                <a:latin typeface="Courier New" pitchFamily="49" charset="0"/>
              </a:rPr>
              <a:t>|| |||||| ||</a:t>
            </a:r>
          </a:p>
        </p:txBody>
      </p:sp>
      <p:sp>
        <p:nvSpPr>
          <p:cNvPr id="26" name="Text Box 7"/>
          <p:cNvSpPr txBox="1">
            <a:spLocks noChangeArrowheads="1"/>
          </p:cNvSpPr>
          <p:nvPr/>
        </p:nvSpPr>
        <p:spPr bwMode="auto">
          <a:xfrm>
            <a:off x="457200" y="5925818"/>
            <a:ext cx="853440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altLang="fr-FR" sz="2000" dirty="0">
                <a:latin typeface="Courier New" pitchFamily="49" charset="0"/>
              </a:rPr>
              <a:t>                      GTTCAGGGGTCA</a:t>
            </a:r>
          </a:p>
        </p:txBody>
      </p:sp>
    </p:spTree>
    <p:extLst>
      <p:ext uri="{BB962C8B-B14F-4D97-AF65-F5344CB8AC3E}">
        <p14:creationId xmlns:p14="http://schemas.microsoft.com/office/powerpoint/2010/main" val="41817614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CA" dirty="0">
                <a:solidFill>
                  <a:srgbClr val="FF0000"/>
                </a:solidFill>
              </a:rPr>
              <a:t>5 - </a:t>
            </a:r>
            <a:r>
              <a:rPr lang="en-CA" dirty="0" err="1">
                <a:solidFill>
                  <a:srgbClr val="FF0000"/>
                </a:solidFill>
              </a:rPr>
              <a:t>Parallélisme</a:t>
            </a:r>
            <a:endParaRPr lang="fr-CA" dirty="0">
              <a:solidFill>
                <a:srgbClr val="FF0000"/>
              </a:solidFill>
            </a:endParaRPr>
          </a:p>
        </p:txBody>
      </p:sp>
      <p:sp>
        <p:nvSpPr>
          <p:cNvPr id="3" name="Espace réservé du contenu 2"/>
          <p:cNvSpPr>
            <a:spLocks noGrp="1"/>
          </p:cNvSpPr>
          <p:nvPr>
            <p:ph idx="1"/>
          </p:nvPr>
        </p:nvSpPr>
        <p:spPr>
          <a:xfrm>
            <a:off x="467544" y="1412776"/>
            <a:ext cx="8424936" cy="2404864"/>
          </a:xfrm>
        </p:spPr>
        <p:txBody>
          <a:bodyPr>
            <a:normAutofit lnSpcReduction="10000"/>
          </a:bodyPr>
          <a:lstStyle/>
          <a:p>
            <a:r>
              <a:rPr lang="en-CA" dirty="0"/>
              <a:t>Table de </a:t>
            </a:r>
            <a:r>
              <a:rPr lang="en-CA" dirty="0" err="1"/>
              <a:t>programmation</a:t>
            </a:r>
            <a:r>
              <a:rPr lang="en-CA" dirty="0"/>
              <a:t> </a:t>
            </a:r>
            <a:r>
              <a:rPr lang="en-CA" dirty="0" err="1"/>
              <a:t>dynamique</a:t>
            </a:r>
            <a:r>
              <a:rPr lang="en-CA" dirty="0"/>
              <a:t> pour </a:t>
            </a:r>
            <a:r>
              <a:rPr lang="en-CA" dirty="0" err="1"/>
              <a:t>l’alignement</a:t>
            </a:r>
            <a:r>
              <a:rPr lang="en-CA" dirty="0"/>
              <a:t>: Pour </a:t>
            </a:r>
            <a:r>
              <a:rPr lang="en-CA" dirty="0" err="1"/>
              <a:t>calculer</a:t>
            </a:r>
            <a:r>
              <a:rPr lang="en-CA" dirty="0"/>
              <a:t> </a:t>
            </a:r>
            <a:r>
              <a:rPr lang="en-CA" dirty="0" err="1"/>
              <a:t>une</a:t>
            </a:r>
            <a:r>
              <a:rPr lang="en-CA" dirty="0"/>
              <a:t> case (</a:t>
            </a:r>
            <a:r>
              <a:rPr lang="en-CA" dirty="0" err="1"/>
              <a:t>i,j</a:t>
            </a:r>
            <a:r>
              <a:rPr lang="en-CA" dirty="0"/>
              <a:t>), on a </a:t>
            </a:r>
            <a:r>
              <a:rPr lang="en-CA" dirty="0" err="1"/>
              <a:t>besoin</a:t>
            </a:r>
            <a:r>
              <a:rPr lang="en-CA" dirty="0"/>
              <a:t> des 3 cases </a:t>
            </a:r>
            <a:r>
              <a:rPr lang="en-CA" dirty="0" err="1"/>
              <a:t>voisines</a:t>
            </a:r>
            <a:r>
              <a:rPr lang="en-CA" dirty="0"/>
              <a:t> (i-1,j), (i-1,j-1), (I,j-1)</a:t>
            </a:r>
          </a:p>
          <a:p>
            <a:pPr marL="457200" lvl="1" indent="0">
              <a:buNone/>
            </a:pPr>
            <a:r>
              <a:rPr lang="en-CA" dirty="0">
                <a:sym typeface="Wingdings" panose="05000000000000000000" pitchFamily="2" charset="2"/>
              </a:rPr>
              <a:t> </a:t>
            </a:r>
            <a:r>
              <a:rPr lang="en-CA" dirty="0" err="1">
                <a:sym typeface="Wingdings" panose="05000000000000000000" pitchFamily="2" charset="2"/>
              </a:rPr>
              <a:t>Remplissage</a:t>
            </a:r>
            <a:r>
              <a:rPr lang="en-CA" dirty="0">
                <a:sym typeface="Wingdings" panose="05000000000000000000" pitchFamily="2" charset="2"/>
              </a:rPr>
              <a:t> </a:t>
            </a:r>
            <a:r>
              <a:rPr lang="en-CA" dirty="0" err="1">
                <a:sym typeface="Wingdings" panose="05000000000000000000" pitchFamily="2" charset="2"/>
              </a:rPr>
              <a:t>ligne</a:t>
            </a:r>
            <a:r>
              <a:rPr lang="en-CA" dirty="0">
                <a:sym typeface="Wingdings" panose="05000000000000000000" pitchFamily="2" charset="2"/>
              </a:rPr>
              <a:t> par </a:t>
            </a:r>
            <a:r>
              <a:rPr lang="en-CA" dirty="0" err="1">
                <a:sym typeface="Wingdings" panose="05000000000000000000" pitchFamily="2" charset="2"/>
              </a:rPr>
              <a:t>ligne</a:t>
            </a:r>
            <a:r>
              <a:rPr lang="en-CA" dirty="0">
                <a:sym typeface="Wingdings" panose="05000000000000000000" pitchFamily="2" charset="2"/>
              </a:rPr>
              <a:t>, </a:t>
            </a:r>
            <a:r>
              <a:rPr lang="en-CA" dirty="0" err="1">
                <a:sym typeface="Wingdings" panose="05000000000000000000" pitchFamily="2" charset="2"/>
              </a:rPr>
              <a:t>colonne</a:t>
            </a:r>
            <a:r>
              <a:rPr lang="en-CA" dirty="0">
                <a:sym typeface="Wingdings" panose="05000000000000000000" pitchFamily="2" charset="2"/>
              </a:rPr>
              <a:t> par </a:t>
            </a:r>
            <a:r>
              <a:rPr lang="en-CA" dirty="0" err="1">
                <a:sym typeface="Wingdings" panose="05000000000000000000" pitchFamily="2" charset="2"/>
              </a:rPr>
              <a:t>colonne</a:t>
            </a:r>
            <a:r>
              <a:rPr lang="en-CA" dirty="0">
                <a:sym typeface="Wingdings" panose="05000000000000000000" pitchFamily="2" charset="2"/>
              </a:rPr>
              <a:t>, </a:t>
            </a:r>
            <a:r>
              <a:rPr lang="en-CA" dirty="0" err="1">
                <a:sym typeface="Wingdings" panose="05000000000000000000" pitchFamily="2" charset="2"/>
              </a:rPr>
              <a:t>ou</a:t>
            </a:r>
            <a:r>
              <a:rPr lang="en-CA" dirty="0">
                <a:sym typeface="Wingdings" panose="05000000000000000000" pitchFamily="2" charset="2"/>
              </a:rPr>
              <a:t> </a:t>
            </a:r>
            <a:r>
              <a:rPr lang="en-CA" dirty="0">
                <a:solidFill>
                  <a:srgbClr val="C00000"/>
                </a:solidFill>
                <a:sym typeface="Wingdings" panose="05000000000000000000" pitchFamily="2" charset="2"/>
              </a:rPr>
              <a:t>anti-</a:t>
            </a:r>
            <a:r>
              <a:rPr lang="en-CA" dirty="0" err="1">
                <a:solidFill>
                  <a:srgbClr val="C00000"/>
                </a:solidFill>
                <a:sym typeface="Wingdings" panose="05000000000000000000" pitchFamily="2" charset="2"/>
              </a:rPr>
              <a:t>diagonale</a:t>
            </a:r>
            <a:r>
              <a:rPr lang="en-CA" dirty="0">
                <a:solidFill>
                  <a:srgbClr val="C00000"/>
                </a:solidFill>
                <a:sym typeface="Wingdings" panose="05000000000000000000" pitchFamily="2" charset="2"/>
              </a:rPr>
              <a:t> par anti-</a:t>
            </a:r>
            <a:r>
              <a:rPr lang="en-CA" dirty="0" err="1">
                <a:solidFill>
                  <a:srgbClr val="C00000"/>
                </a:solidFill>
                <a:sym typeface="Wingdings" panose="05000000000000000000" pitchFamily="2" charset="2"/>
              </a:rPr>
              <a:t>diagonale</a:t>
            </a:r>
            <a:r>
              <a:rPr lang="en-CA" dirty="0">
                <a:sym typeface="Wingdings" panose="05000000000000000000" pitchFamily="2" charset="2"/>
              </a:rPr>
              <a:t>:</a:t>
            </a:r>
            <a:endParaRPr lang="en-CA" dirty="0"/>
          </a:p>
          <a:p>
            <a:endParaRPr lang="fr-CA" dirty="0"/>
          </a:p>
        </p:txBody>
      </p:sp>
      <p:graphicFrame>
        <p:nvGraphicFramePr>
          <p:cNvPr id="4" name="Objet 3"/>
          <p:cNvGraphicFramePr>
            <a:graphicFrameLocks noChangeAspect="1"/>
          </p:cNvGraphicFramePr>
          <p:nvPr>
            <p:extLst>
              <p:ext uri="{D42A27DB-BD31-4B8C-83A1-F6EECF244321}">
                <p14:modId xmlns:p14="http://schemas.microsoft.com/office/powerpoint/2010/main" val="3440066748"/>
              </p:ext>
            </p:extLst>
          </p:nvPr>
        </p:nvGraphicFramePr>
        <p:xfrm>
          <a:off x="1691680" y="2636462"/>
          <a:ext cx="8136904" cy="4059976"/>
        </p:xfrm>
        <a:graphic>
          <a:graphicData uri="http://schemas.openxmlformats.org/presentationml/2006/ole">
            <mc:AlternateContent xmlns:mc="http://schemas.openxmlformats.org/markup-compatibility/2006">
              <mc:Choice xmlns:v="urn:schemas-microsoft-com:vml" Requires="v">
                <p:oleObj name="Document" r:id="rId2" imgW="11021648" imgH="5498621" progId="Word.Document.8">
                  <p:embed/>
                </p:oleObj>
              </mc:Choice>
              <mc:Fallback>
                <p:oleObj name="Document" r:id="rId2" imgW="11021648" imgH="5498621" progId="Word.Document.8">
                  <p:embed/>
                  <p:pic>
                    <p:nvPicPr>
                      <p:cNvPr id="0" name=""/>
                      <p:cNvPicPr/>
                      <p:nvPr/>
                    </p:nvPicPr>
                    <p:blipFill>
                      <a:blip r:embed="rId3"/>
                      <a:stretch>
                        <a:fillRect/>
                      </a:stretch>
                    </p:blipFill>
                    <p:spPr>
                      <a:xfrm>
                        <a:off x="1691680" y="2636462"/>
                        <a:ext cx="8136904" cy="4059976"/>
                      </a:xfrm>
                      <a:prstGeom prst="rect">
                        <a:avLst/>
                      </a:prstGeom>
                    </p:spPr>
                  </p:pic>
                </p:oleObj>
              </mc:Fallback>
            </mc:AlternateContent>
          </a:graphicData>
        </a:graphic>
      </p:graphicFrame>
    </p:spTree>
    <p:extLst>
      <p:ext uri="{BB962C8B-B14F-4D97-AF65-F5344CB8AC3E}">
        <p14:creationId xmlns:p14="http://schemas.microsoft.com/office/powerpoint/2010/main" val="102219971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Parallélisme</a:t>
            </a:r>
          </a:p>
        </p:txBody>
      </p:sp>
      <p:sp>
        <p:nvSpPr>
          <p:cNvPr id="3" name="Espace réservé du contenu 2"/>
          <p:cNvSpPr>
            <a:spLocks noGrp="1"/>
          </p:cNvSpPr>
          <p:nvPr>
            <p:ph idx="1"/>
          </p:nvPr>
        </p:nvSpPr>
        <p:spPr/>
        <p:txBody>
          <a:bodyPr/>
          <a:lstStyle/>
          <a:p>
            <a:r>
              <a:rPr lang="fr-FR" dirty="0"/>
              <a:t>Pour chaque anti-diagonale </a:t>
            </a:r>
            <a:r>
              <a:rPr lang="fr-FR" i="1" dirty="0"/>
              <a:t>k</a:t>
            </a:r>
            <a:r>
              <a:rPr lang="fr-FR" dirty="0"/>
              <a:t>, on a besoin des anti-diagonales </a:t>
            </a:r>
            <a:r>
              <a:rPr lang="fr-FR" i="1" dirty="0"/>
              <a:t>k-1</a:t>
            </a:r>
            <a:r>
              <a:rPr lang="fr-FR" dirty="0"/>
              <a:t> et </a:t>
            </a:r>
            <a:r>
              <a:rPr lang="fr-FR" i="1" dirty="0"/>
              <a:t>k-2</a:t>
            </a:r>
            <a:r>
              <a:rPr lang="fr-FR" dirty="0"/>
              <a:t>.</a:t>
            </a:r>
          </a:p>
          <a:p>
            <a:r>
              <a:rPr lang="fr-FR" dirty="0">
                <a:solidFill>
                  <a:srgbClr val="0070C0"/>
                </a:solidFill>
              </a:rPr>
              <a:t>Observation clef</a:t>
            </a:r>
            <a:r>
              <a:rPr lang="fr-FR" dirty="0"/>
              <a:t>: Chaque case d’une anti-diagonale </a:t>
            </a:r>
            <a:r>
              <a:rPr lang="fr-FR" i="1" dirty="0"/>
              <a:t>k</a:t>
            </a:r>
            <a:r>
              <a:rPr lang="fr-FR" dirty="0"/>
              <a:t> est calculée indépendamment des autres cases de l’anti-diagonale </a:t>
            </a:r>
            <a:r>
              <a:rPr lang="fr-FR" i="1" dirty="0"/>
              <a:t>k</a:t>
            </a:r>
          </a:p>
          <a:p>
            <a:pPr marL="0" indent="0">
              <a:buNone/>
            </a:pPr>
            <a:r>
              <a:rPr lang="fr-FR" dirty="0"/>
              <a:t>    </a:t>
            </a:r>
            <a:r>
              <a:rPr lang="fr-FR" dirty="0">
                <a:sym typeface="Wingdings" panose="05000000000000000000" pitchFamily="2" charset="2"/>
              </a:rPr>
              <a:t> Un processeur peut-être assigné au calcul de chaque case</a:t>
            </a:r>
          </a:p>
          <a:p>
            <a:r>
              <a:rPr lang="fr-FR" dirty="0">
                <a:sym typeface="Wingdings" panose="05000000000000000000" pitchFamily="2" charset="2"/>
              </a:rPr>
              <a:t>Complexité en temps: </a:t>
            </a:r>
            <a:r>
              <a:rPr lang="fr-FR" dirty="0">
                <a:solidFill>
                  <a:srgbClr val="C00000"/>
                </a:solidFill>
                <a:sym typeface="Wingdings" panose="05000000000000000000" pitchFamily="2" charset="2"/>
              </a:rPr>
              <a:t>O(n)</a:t>
            </a:r>
            <a:endParaRPr lang="fr-FR" dirty="0">
              <a:solidFill>
                <a:srgbClr val="C00000"/>
              </a:solidFill>
            </a:endParaRPr>
          </a:p>
        </p:txBody>
      </p:sp>
    </p:spTree>
    <p:extLst>
      <p:ext uri="{BB962C8B-B14F-4D97-AF65-F5344CB8AC3E}">
        <p14:creationId xmlns:p14="http://schemas.microsoft.com/office/powerpoint/2010/main" val="377025892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61F6BA9-93B1-4149-AD0D-C1DCAD5F1D85}"/>
              </a:ext>
            </a:extLst>
          </p:cNvPr>
          <p:cNvSpPr>
            <a:spLocks noGrp="1"/>
          </p:cNvSpPr>
          <p:nvPr>
            <p:ph type="title"/>
          </p:nvPr>
        </p:nvSpPr>
        <p:spPr/>
        <p:txBody>
          <a:bodyPr/>
          <a:lstStyle/>
          <a:p>
            <a:r>
              <a:rPr lang="fr-CA" dirty="0"/>
              <a:t>Références</a:t>
            </a:r>
          </a:p>
        </p:txBody>
      </p:sp>
      <p:sp>
        <p:nvSpPr>
          <p:cNvPr id="6" name="Espace réservé du contenu 3">
            <a:extLst>
              <a:ext uri="{FF2B5EF4-FFF2-40B4-BE49-F238E27FC236}">
                <a16:creationId xmlns:a16="http://schemas.microsoft.com/office/drawing/2014/main" id="{942608E1-EB98-4035-B688-183C04B809FD}"/>
              </a:ext>
            </a:extLst>
          </p:cNvPr>
          <p:cNvSpPr txBox="1">
            <a:spLocks noGrp="1"/>
          </p:cNvSpPr>
          <p:nvPr>
            <p:ph idx="1"/>
          </p:nvPr>
        </p:nvSpPr>
        <p:spPr>
          <a:xfrm>
            <a:off x="457201" y="1600200"/>
            <a:ext cx="8363272" cy="4992136"/>
          </a:xfrm>
          <a:prstGeom prst="rect">
            <a:avLst/>
          </a:prstGeom>
          <a:noFill/>
        </p:spPr>
        <p:txBody>
          <a:bodyPr wrap="square" rtlCol="0">
            <a:spAutoFit/>
          </a:bodyPr>
          <a:lstStyle/>
          <a:p>
            <a:r>
              <a:rPr lang="en-CA" sz="2400" b="1" i="1" dirty="0"/>
              <a:t>An introduction de Bioinformatics Algorithms</a:t>
            </a:r>
            <a:r>
              <a:rPr lang="en-CA" sz="2400" dirty="0"/>
              <a:t>, Neil C. Jones and Pavel A. </a:t>
            </a:r>
            <a:r>
              <a:rPr lang="en-CA" sz="2400" dirty="0" err="1"/>
              <a:t>Pevzner</a:t>
            </a:r>
            <a:r>
              <a:rPr lang="en-CA" sz="2400" dirty="0"/>
              <a:t>, The MIT Press, 2004.</a:t>
            </a:r>
          </a:p>
          <a:p>
            <a:r>
              <a:rPr lang="en-CA" sz="2400" b="1" i="1" dirty="0"/>
              <a:t>Algorithms on Strings, Trees and Sequences – Computer science and Computational biology</a:t>
            </a:r>
            <a:r>
              <a:rPr lang="en-CA" sz="2400" dirty="0"/>
              <a:t>, Dan </a:t>
            </a:r>
            <a:r>
              <a:rPr lang="en-CA" sz="2400" dirty="0" err="1"/>
              <a:t>Gusfield</a:t>
            </a:r>
            <a:r>
              <a:rPr lang="en-CA" sz="2400" dirty="0"/>
              <a:t>, Cambridge University Press, 1997.</a:t>
            </a:r>
          </a:p>
          <a:p>
            <a:r>
              <a:rPr lang="en-CA" sz="2400" b="1" dirty="0"/>
              <a:t>Handbook of Computational Molecular Biology</a:t>
            </a:r>
            <a:r>
              <a:rPr lang="en-CA" sz="2400" dirty="0"/>
              <a:t>, Srinivas </a:t>
            </a:r>
            <a:r>
              <a:rPr lang="en-CA" sz="2400" dirty="0" err="1"/>
              <a:t>Aluru</a:t>
            </a:r>
            <a:r>
              <a:rPr lang="en-CA" sz="2400" dirty="0"/>
              <a:t> ed., Chapman &amp; Hall/CRC Computer and Information Science Series, 2005.</a:t>
            </a:r>
          </a:p>
          <a:p>
            <a:r>
              <a:rPr lang="en-CA" sz="2400" b="1" dirty="0"/>
              <a:t>Pour </a:t>
            </a:r>
            <a:r>
              <a:rPr lang="en-CA" sz="2400" b="1" dirty="0" err="1"/>
              <a:t>l’alignement</a:t>
            </a:r>
            <a:r>
              <a:rPr lang="en-CA" sz="2400" b="1" dirty="0"/>
              <a:t> local </a:t>
            </a:r>
            <a:r>
              <a:rPr lang="en-CA" sz="2400" b="1" dirty="0" err="1"/>
              <a:t>normalisé</a:t>
            </a:r>
            <a:r>
              <a:rPr lang="en-CA" sz="2400" b="1" dirty="0"/>
              <a:t>:</a:t>
            </a:r>
          </a:p>
          <a:p>
            <a:pPr lvl="1"/>
            <a:r>
              <a:rPr lang="fr-CA" sz="2000" dirty="0">
                <a:solidFill>
                  <a:schemeClr val="bg2">
                    <a:lumMod val="25000"/>
                  </a:schemeClr>
                </a:solidFill>
              </a:rPr>
              <a:t>A.N. Arslan, O. </a:t>
            </a:r>
            <a:r>
              <a:rPr lang="fr-CA" sz="2000" dirty="0" err="1">
                <a:solidFill>
                  <a:schemeClr val="bg2">
                    <a:lumMod val="25000"/>
                  </a:schemeClr>
                </a:solidFill>
              </a:rPr>
              <a:t>Egecioglu</a:t>
            </a:r>
            <a:r>
              <a:rPr lang="fr-CA" sz="2000" dirty="0">
                <a:solidFill>
                  <a:schemeClr val="bg2">
                    <a:lumMod val="25000"/>
                  </a:schemeClr>
                </a:solidFill>
              </a:rPr>
              <a:t> and P.A. </a:t>
            </a:r>
            <a:r>
              <a:rPr lang="fr-CA" sz="2000" dirty="0" err="1">
                <a:solidFill>
                  <a:schemeClr val="bg2">
                    <a:lumMod val="25000"/>
                  </a:schemeClr>
                </a:solidFill>
              </a:rPr>
              <a:t>Pevzner</a:t>
            </a:r>
            <a:r>
              <a:rPr lang="fr-CA" sz="2000" dirty="0">
                <a:solidFill>
                  <a:schemeClr val="bg2">
                    <a:lumMod val="25000"/>
                  </a:schemeClr>
                </a:solidFill>
              </a:rPr>
              <a:t>. </a:t>
            </a:r>
            <a:r>
              <a:rPr lang="fr-CA" sz="2000" i="1" dirty="0">
                <a:solidFill>
                  <a:schemeClr val="bg2">
                    <a:lumMod val="25000"/>
                  </a:schemeClr>
                </a:solidFill>
              </a:rPr>
              <a:t>A new </a:t>
            </a:r>
            <a:r>
              <a:rPr lang="fr-CA" sz="2000" i="1" dirty="0" err="1">
                <a:solidFill>
                  <a:schemeClr val="bg2">
                    <a:lumMod val="25000"/>
                  </a:schemeClr>
                </a:solidFill>
              </a:rPr>
              <a:t>approach</a:t>
            </a:r>
            <a:r>
              <a:rPr lang="fr-CA" sz="2000" i="1" dirty="0">
                <a:solidFill>
                  <a:schemeClr val="bg2">
                    <a:lumMod val="25000"/>
                  </a:schemeClr>
                </a:solidFill>
              </a:rPr>
              <a:t> to </a:t>
            </a:r>
            <a:r>
              <a:rPr lang="fr-CA" sz="2000" i="1" dirty="0" err="1">
                <a:solidFill>
                  <a:schemeClr val="bg2">
                    <a:lumMod val="25000"/>
                  </a:schemeClr>
                </a:solidFill>
              </a:rPr>
              <a:t>sequence</a:t>
            </a:r>
            <a:r>
              <a:rPr lang="fr-CA" sz="2000" i="1" dirty="0">
                <a:solidFill>
                  <a:schemeClr val="bg2">
                    <a:lumMod val="25000"/>
                  </a:schemeClr>
                </a:solidFill>
              </a:rPr>
              <a:t> </a:t>
            </a:r>
            <a:r>
              <a:rPr lang="fr-CA" sz="2000" i="1" dirty="0" err="1">
                <a:solidFill>
                  <a:schemeClr val="bg2">
                    <a:lumMod val="25000"/>
                  </a:schemeClr>
                </a:solidFill>
              </a:rPr>
              <a:t>comparison</a:t>
            </a:r>
            <a:r>
              <a:rPr lang="fr-CA" sz="2000" i="1" dirty="0">
                <a:solidFill>
                  <a:schemeClr val="bg2">
                    <a:lumMod val="25000"/>
                  </a:schemeClr>
                </a:solidFill>
              </a:rPr>
              <a:t>: </a:t>
            </a:r>
            <a:r>
              <a:rPr lang="fr-CA" sz="2000" i="1" dirty="0" err="1">
                <a:solidFill>
                  <a:schemeClr val="bg2">
                    <a:lumMod val="25000"/>
                  </a:schemeClr>
                </a:solidFill>
              </a:rPr>
              <a:t>normalized</a:t>
            </a:r>
            <a:r>
              <a:rPr lang="fr-CA" sz="2000" i="1" dirty="0">
                <a:solidFill>
                  <a:schemeClr val="bg2">
                    <a:lumMod val="25000"/>
                  </a:schemeClr>
                </a:solidFill>
              </a:rPr>
              <a:t> </a:t>
            </a:r>
            <a:r>
              <a:rPr lang="fr-CA" sz="2000" i="1" dirty="0" err="1">
                <a:solidFill>
                  <a:schemeClr val="bg2">
                    <a:lumMod val="25000"/>
                  </a:schemeClr>
                </a:solidFill>
              </a:rPr>
              <a:t>sequence</a:t>
            </a:r>
            <a:r>
              <a:rPr lang="fr-CA" sz="2000" i="1" dirty="0">
                <a:solidFill>
                  <a:schemeClr val="bg2">
                    <a:lumMod val="25000"/>
                  </a:schemeClr>
                </a:solidFill>
              </a:rPr>
              <a:t> </a:t>
            </a:r>
            <a:r>
              <a:rPr lang="fr-CA" sz="2000" i="1" dirty="0" err="1">
                <a:solidFill>
                  <a:schemeClr val="bg2">
                    <a:lumMod val="25000"/>
                  </a:schemeClr>
                </a:solidFill>
              </a:rPr>
              <a:t>alignment</a:t>
            </a:r>
            <a:r>
              <a:rPr lang="fr-CA" sz="2000" i="1" dirty="0">
                <a:solidFill>
                  <a:schemeClr val="bg2">
                    <a:lumMod val="25000"/>
                  </a:schemeClr>
                </a:solidFill>
              </a:rPr>
              <a:t>,</a:t>
            </a:r>
            <a:r>
              <a:rPr lang="fr-CA" sz="2000" dirty="0">
                <a:solidFill>
                  <a:schemeClr val="bg2">
                    <a:lumMod val="25000"/>
                  </a:schemeClr>
                </a:solidFill>
              </a:rPr>
              <a:t> </a:t>
            </a:r>
            <a:r>
              <a:rPr lang="fr-CA" sz="2000" dirty="0" err="1">
                <a:solidFill>
                  <a:schemeClr val="bg2">
                    <a:lumMod val="25000"/>
                  </a:schemeClr>
                </a:solidFill>
              </a:rPr>
              <a:t>Bioinformatics</a:t>
            </a:r>
            <a:r>
              <a:rPr lang="fr-CA" sz="2000" dirty="0">
                <a:solidFill>
                  <a:schemeClr val="bg2">
                    <a:lumMod val="25000"/>
                  </a:schemeClr>
                </a:solidFill>
              </a:rPr>
              <a:t>, 17 (4): 327-337, 2001.</a:t>
            </a:r>
          </a:p>
          <a:p>
            <a:endParaRPr lang="fr-CA" sz="2000" dirty="0"/>
          </a:p>
        </p:txBody>
      </p:sp>
    </p:spTree>
    <p:extLst>
      <p:ext uri="{BB962C8B-B14F-4D97-AF65-F5344CB8AC3E}">
        <p14:creationId xmlns:p14="http://schemas.microsoft.com/office/powerpoint/2010/main" val="5411279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3C2C2B5-1CEA-4AD7-AAD0-8DCABB1902F0}"/>
              </a:ext>
            </a:extLst>
          </p:cNvPr>
          <p:cNvSpPr>
            <a:spLocks noGrp="1"/>
          </p:cNvSpPr>
          <p:nvPr>
            <p:ph type="title"/>
          </p:nvPr>
        </p:nvSpPr>
        <p:spPr/>
        <p:txBody>
          <a:bodyPr>
            <a:normAutofit fontScale="90000"/>
          </a:bodyPr>
          <a:lstStyle/>
          <a:p>
            <a:r>
              <a:rPr lang="fr-CA" dirty="0"/>
              <a:t>(Supplément):</a:t>
            </a:r>
            <a:br>
              <a:rPr lang="fr-CA" dirty="0"/>
            </a:br>
            <a:r>
              <a:rPr lang="fr-CA" dirty="0"/>
              <a:t>Alignement local normalisé</a:t>
            </a:r>
          </a:p>
        </p:txBody>
      </p:sp>
      <p:sp>
        <p:nvSpPr>
          <p:cNvPr id="3" name="Espace réservé du contenu 2">
            <a:extLst>
              <a:ext uri="{FF2B5EF4-FFF2-40B4-BE49-F238E27FC236}">
                <a16:creationId xmlns:a16="http://schemas.microsoft.com/office/drawing/2014/main" id="{412B6D0B-AAD3-4D73-A367-106969EDDE5E}"/>
              </a:ext>
            </a:extLst>
          </p:cNvPr>
          <p:cNvSpPr>
            <a:spLocks noGrp="1"/>
          </p:cNvSpPr>
          <p:nvPr>
            <p:ph idx="1"/>
          </p:nvPr>
        </p:nvSpPr>
        <p:spPr/>
        <p:txBody>
          <a:bodyPr>
            <a:normAutofit fontScale="85000" lnSpcReduction="20000"/>
          </a:bodyPr>
          <a:lstStyle/>
          <a:p>
            <a:r>
              <a:rPr lang="fr-CA" dirty="0"/>
              <a:t>Un problème avec l’alignement local est que la </a:t>
            </a:r>
            <a:r>
              <a:rPr lang="fr-CA" dirty="0">
                <a:solidFill>
                  <a:srgbClr val="FF0000"/>
                </a:solidFill>
              </a:rPr>
              <a:t>taille des deux séquences </a:t>
            </a:r>
            <a:r>
              <a:rPr lang="fr-CA" i="1" dirty="0">
                <a:solidFill>
                  <a:srgbClr val="FF0000"/>
                </a:solidFill>
              </a:rPr>
              <a:t>S</a:t>
            </a:r>
            <a:r>
              <a:rPr lang="fr-CA" dirty="0">
                <a:solidFill>
                  <a:srgbClr val="FF0000"/>
                </a:solidFill>
              </a:rPr>
              <a:t> (taille </a:t>
            </a:r>
            <a:r>
              <a:rPr lang="fr-CA" i="1" dirty="0">
                <a:solidFill>
                  <a:srgbClr val="FF0000"/>
                </a:solidFill>
              </a:rPr>
              <a:t>n</a:t>
            </a:r>
            <a:r>
              <a:rPr lang="fr-CA" dirty="0">
                <a:solidFill>
                  <a:srgbClr val="FF0000"/>
                </a:solidFill>
              </a:rPr>
              <a:t>) et </a:t>
            </a:r>
            <a:r>
              <a:rPr lang="fr-CA" i="1" dirty="0">
                <a:solidFill>
                  <a:srgbClr val="FF0000"/>
                </a:solidFill>
              </a:rPr>
              <a:t>T</a:t>
            </a:r>
            <a:r>
              <a:rPr lang="fr-CA" dirty="0">
                <a:solidFill>
                  <a:srgbClr val="FF0000"/>
                </a:solidFill>
              </a:rPr>
              <a:t> (taille </a:t>
            </a:r>
            <a:r>
              <a:rPr lang="fr-CA" i="1" dirty="0">
                <a:solidFill>
                  <a:srgbClr val="FF0000"/>
                </a:solidFill>
              </a:rPr>
              <a:t>m</a:t>
            </a:r>
            <a:r>
              <a:rPr lang="fr-CA" dirty="0">
                <a:solidFill>
                  <a:srgbClr val="FF0000"/>
                </a:solidFill>
              </a:rPr>
              <a:t>) (n&gt;m) comparées n’est pas pris en compte </a:t>
            </a:r>
            <a:r>
              <a:rPr lang="fr-CA" dirty="0"/>
              <a:t>:</a:t>
            </a:r>
          </a:p>
          <a:p>
            <a:pPr lvl="1"/>
            <a:r>
              <a:rPr lang="fr-CA" dirty="0"/>
              <a:t>Un alignement de taille 100 et de valeur 51 est considéré meilleur qu’un alignement de taille 50 et de valeur 50, alors que le second alignement a une valeur moyenne par base beaucoup plus élevée.</a:t>
            </a:r>
          </a:p>
          <a:p>
            <a:r>
              <a:rPr lang="fr-CA" dirty="0"/>
              <a:t>Solutions peu satisfaisantes:</a:t>
            </a:r>
          </a:p>
          <a:p>
            <a:pPr lvl="1"/>
            <a:r>
              <a:rPr lang="fr-CA" dirty="0"/>
              <a:t>Procéder à un post-traitement </a:t>
            </a:r>
            <a:r>
              <a:rPr lang="fr-CA" dirty="0">
                <a:sym typeface="Wingdings" panose="05000000000000000000" pitchFamily="2" charset="2"/>
              </a:rPr>
              <a:t> Un alignement long peut masquer un alignement plus court mais plus significatif</a:t>
            </a:r>
          </a:p>
          <a:p>
            <a:pPr lvl="1"/>
            <a:r>
              <a:rPr lang="fr-CA" dirty="0"/>
              <a:t>Calculer l’alignement global entre chaque paire de sous-séquences de S et T </a:t>
            </a:r>
            <a:r>
              <a:rPr lang="fr-CA" dirty="0">
                <a:sym typeface="Wingdings" panose="05000000000000000000" pitchFamily="2" charset="2"/>
              </a:rPr>
              <a:t> </a:t>
            </a:r>
            <a:r>
              <a:rPr lang="fr-CA" i="1" dirty="0">
                <a:sym typeface="Wingdings" panose="05000000000000000000" pitchFamily="2" charset="2"/>
              </a:rPr>
              <a:t>O(n</a:t>
            </a:r>
            <a:r>
              <a:rPr lang="fr-CA" i="1" baseline="30000" dirty="0">
                <a:sym typeface="Wingdings" panose="05000000000000000000" pitchFamily="2" charset="2"/>
              </a:rPr>
              <a:t>2</a:t>
            </a:r>
            <a:r>
              <a:rPr lang="fr-CA" i="1" dirty="0">
                <a:sym typeface="Wingdings" panose="05000000000000000000" pitchFamily="2" charset="2"/>
              </a:rPr>
              <a:t>m</a:t>
            </a:r>
            <a:r>
              <a:rPr lang="fr-CA" i="1" baseline="30000" dirty="0">
                <a:sym typeface="Wingdings" panose="05000000000000000000" pitchFamily="2" charset="2"/>
              </a:rPr>
              <a:t>2</a:t>
            </a:r>
            <a:r>
              <a:rPr lang="fr-CA" i="1" dirty="0">
                <a:sym typeface="Wingdings" panose="05000000000000000000" pitchFamily="2" charset="2"/>
              </a:rPr>
              <a:t>) </a:t>
            </a:r>
            <a:r>
              <a:rPr lang="fr-CA" dirty="0">
                <a:sym typeface="Wingdings" panose="05000000000000000000" pitchFamily="2" charset="2"/>
              </a:rPr>
              <a:t>combinaisons possibles, d’où une complexité en </a:t>
            </a:r>
            <a:r>
              <a:rPr lang="fr-CA" i="1" dirty="0">
                <a:sym typeface="Wingdings" panose="05000000000000000000" pitchFamily="2" charset="2"/>
              </a:rPr>
              <a:t>O(n</a:t>
            </a:r>
            <a:r>
              <a:rPr lang="fr-CA" i="1" baseline="30000" dirty="0">
                <a:sym typeface="Wingdings" panose="05000000000000000000" pitchFamily="2" charset="2"/>
              </a:rPr>
              <a:t>3</a:t>
            </a:r>
            <a:r>
              <a:rPr lang="fr-CA" i="1" dirty="0">
                <a:sym typeface="Wingdings" panose="05000000000000000000" pitchFamily="2" charset="2"/>
              </a:rPr>
              <a:t>m</a:t>
            </a:r>
            <a:r>
              <a:rPr lang="fr-CA" i="1" baseline="30000" dirty="0">
                <a:sym typeface="Wingdings" panose="05000000000000000000" pitchFamily="2" charset="2"/>
              </a:rPr>
              <a:t>3</a:t>
            </a:r>
            <a:r>
              <a:rPr lang="fr-CA" i="1" dirty="0">
                <a:sym typeface="Wingdings" panose="05000000000000000000" pitchFamily="2" charset="2"/>
              </a:rPr>
              <a:t>) </a:t>
            </a:r>
            <a:endParaRPr lang="fr-CA" i="1" dirty="0"/>
          </a:p>
        </p:txBody>
      </p:sp>
    </p:spTree>
    <p:extLst>
      <p:ext uri="{BB962C8B-B14F-4D97-AF65-F5344CB8AC3E}">
        <p14:creationId xmlns:p14="http://schemas.microsoft.com/office/powerpoint/2010/main" val="269650316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3C2C2B5-1CEA-4AD7-AAD0-8DCABB1902F0}"/>
              </a:ext>
            </a:extLst>
          </p:cNvPr>
          <p:cNvSpPr>
            <a:spLocks noGrp="1"/>
          </p:cNvSpPr>
          <p:nvPr>
            <p:ph type="title"/>
          </p:nvPr>
        </p:nvSpPr>
        <p:spPr/>
        <p:txBody>
          <a:bodyPr/>
          <a:lstStyle/>
          <a:p>
            <a:r>
              <a:rPr lang="fr-CA" dirty="0"/>
              <a:t>Alignement local normalisé</a:t>
            </a:r>
          </a:p>
        </p:txBody>
      </p:sp>
      <p:sp>
        <p:nvSpPr>
          <p:cNvPr id="3" name="Espace réservé du contenu 2">
            <a:extLst>
              <a:ext uri="{FF2B5EF4-FFF2-40B4-BE49-F238E27FC236}">
                <a16:creationId xmlns:a16="http://schemas.microsoft.com/office/drawing/2014/main" id="{412B6D0B-AAD3-4D73-A367-106969EDDE5E}"/>
              </a:ext>
            </a:extLst>
          </p:cNvPr>
          <p:cNvSpPr>
            <a:spLocks noGrp="1"/>
          </p:cNvSpPr>
          <p:nvPr>
            <p:ph idx="1"/>
          </p:nvPr>
        </p:nvSpPr>
        <p:spPr/>
        <p:txBody>
          <a:bodyPr>
            <a:normAutofit fontScale="92500" lnSpcReduction="20000"/>
          </a:bodyPr>
          <a:lstStyle/>
          <a:p>
            <a:pPr marL="0" indent="0">
              <a:buNone/>
            </a:pPr>
            <a:r>
              <a:rPr lang="fr-CA" sz="2800" dirty="0" err="1">
                <a:solidFill>
                  <a:srgbClr val="FF0000"/>
                </a:solidFill>
              </a:rPr>
              <a:t>Pevzner</a:t>
            </a:r>
            <a:r>
              <a:rPr lang="fr-CA" sz="2800" dirty="0">
                <a:solidFill>
                  <a:srgbClr val="FF0000"/>
                </a:solidFill>
              </a:rPr>
              <a:t> et al. : algorithme en </a:t>
            </a:r>
            <a:r>
              <a:rPr lang="fr-CA" sz="2800" i="1" dirty="0">
                <a:solidFill>
                  <a:srgbClr val="FF0000"/>
                </a:solidFill>
              </a:rPr>
              <a:t>O(nm.log(n))</a:t>
            </a:r>
          </a:p>
          <a:p>
            <a:pPr marL="0" indent="0">
              <a:buNone/>
            </a:pPr>
            <a:r>
              <a:rPr lang="fr-CA" sz="1900" i="1" dirty="0">
                <a:solidFill>
                  <a:schemeClr val="bg2">
                    <a:lumMod val="25000"/>
                  </a:schemeClr>
                </a:solidFill>
              </a:rPr>
              <a:t>A.N. Arslan, O. </a:t>
            </a:r>
            <a:r>
              <a:rPr lang="fr-CA" sz="1900" i="1" dirty="0" err="1">
                <a:solidFill>
                  <a:schemeClr val="bg2">
                    <a:lumMod val="25000"/>
                  </a:schemeClr>
                </a:solidFill>
              </a:rPr>
              <a:t>Egecioglu</a:t>
            </a:r>
            <a:r>
              <a:rPr lang="fr-CA" sz="1900" i="1" dirty="0">
                <a:solidFill>
                  <a:schemeClr val="bg2">
                    <a:lumMod val="25000"/>
                  </a:schemeClr>
                </a:solidFill>
              </a:rPr>
              <a:t> and P.A. </a:t>
            </a:r>
            <a:r>
              <a:rPr lang="fr-CA" sz="1900" i="1" dirty="0" err="1">
                <a:solidFill>
                  <a:schemeClr val="bg2">
                    <a:lumMod val="25000"/>
                  </a:schemeClr>
                </a:solidFill>
              </a:rPr>
              <a:t>Pevzner</a:t>
            </a:r>
            <a:r>
              <a:rPr lang="fr-CA" sz="1900" i="1" dirty="0">
                <a:solidFill>
                  <a:schemeClr val="bg2">
                    <a:lumMod val="25000"/>
                  </a:schemeClr>
                </a:solidFill>
              </a:rPr>
              <a:t>. A new </a:t>
            </a:r>
            <a:r>
              <a:rPr lang="fr-CA" sz="1900" i="1" dirty="0" err="1">
                <a:solidFill>
                  <a:schemeClr val="bg2">
                    <a:lumMod val="25000"/>
                  </a:schemeClr>
                </a:solidFill>
              </a:rPr>
              <a:t>approach</a:t>
            </a:r>
            <a:r>
              <a:rPr lang="fr-CA" sz="1900" i="1" dirty="0">
                <a:solidFill>
                  <a:schemeClr val="bg2">
                    <a:lumMod val="25000"/>
                  </a:schemeClr>
                </a:solidFill>
              </a:rPr>
              <a:t> to </a:t>
            </a:r>
            <a:r>
              <a:rPr lang="fr-CA" sz="1900" i="1" dirty="0" err="1">
                <a:solidFill>
                  <a:schemeClr val="bg2">
                    <a:lumMod val="25000"/>
                  </a:schemeClr>
                </a:solidFill>
              </a:rPr>
              <a:t>sequence</a:t>
            </a:r>
            <a:r>
              <a:rPr lang="fr-CA" sz="1900" i="1" dirty="0">
                <a:solidFill>
                  <a:schemeClr val="bg2">
                    <a:lumMod val="25000"/>
                  </a:schemeClr>
                </a:solidFill>
              </a:rPr>
              <a:t> </a:t>
            </a:r>
            <a:r>
              <a:rPr lang="fr-CA" sz="1900" i="1" dirty="0" err="1">
                <a:solidFill>
                  <a:schemeClr val="bg2">
                    <a:lumMod val="25000"/>
                  </a:schemeClr>
                </a:solidFill>
              </a:rPr>
              <a:t>comparison</a:t>
            </a:r>
            <a:r>
              <a:rPr lang="fr-CA" sz="1900" i="1" dirty="0">
                <a:solidFill>
                  <a:schemeClr val="bg2">
                    <a:lumMod val="25000"/>
                  </a:schemeClr>
                </a:solidFill>
              </a:rPr>
              <a:t>: </a:t>
            </a:r>
            <a:r>
              <a:rPr lang="fr-CA" sz="1900" i="1" dirty="0" err="1">
                <a:solidFill>
                  <a:schemeClr val="bg2">
                    <a:lumMod val="25000"/>
                  </a:schemeClr>
                </a:solidFill>
              </a:rPr>
              <a:t>normalized</a:t>
            </a:r>
            <a:r>
              <a:rPr lang="fr-CA" sz="1900" i="1" dirty="0">
                <a:solidFill>
                  <a:schemeClr val="bg2">
                    <a:lumMod val="25000"/>
                  </a:schemeClr>
                </a:solidFill>
              </a:rPr>
              <a:t> </a:t>
            </a:r>
            <a:r>
              <a:rPr lang="fr-CA" sz="1900" i="1" dirty="0" err="1">
                <a:solidFill>
                  <a:schemeClr val="bg2">
                    <a:lumMod val="25000"/>
                  </a:schemeClr>
                </a:solidFill>
              </a:rPr>
              <a:t>sequence</a:t>
            </a:r>
            <a:r>
              <a:rPr lang="fr-CA" sz="1900" i="1" dirty="0">
                <a:solidFill>
                  <a:schemeClr val="bg2">
                    <a:lumMod val="25000"/>
                  </a:schemeClr>
                </a:solidFill>
              </a:rPr>
              <a:t> </a:t>
            </a:r>
            <a:r>
              <a:rPr lang="fr-CA" sz="1900" i="1" dirty="0" err="1">
                <a:solidFill>
                  <a:schemeClr val="bg2">
                    <a:lumMod val="25000"/>
                  </a:schemeClr>
                </a:solidFill>
              </a:rPr>
              <a:t>alignment</a:t>
            </a:r>
            <a:r>
              <a:rPr lang="fr-CA" sz="1900" i="1" dirty="0">
                <a:solidFill>
                  <a:schemeClr val="bg2">
                    <a:lumMod val="25000"/>
                  </a:schemeClr>
                </a:solidFill>
              </a:rPr>
              <a:t>. </a:t>
            </a:r>
            <a:r>
              <a:rPr lang="fr-CA" sz="1900" i="1" dirty="0" err="1">
                <a:solidFill>
                  <a:schemeClr val="bg2">
                    <a:lumMod val="25000"/>
                  </a:schemeClr>
                </a:solidFill>
              </a:rPr>
              <a:t>Bioinformatics</a:t>
            </a:r>
            <a:r>
              <a:rPr lang="fr-CA" sz="1900" i="1" dirty="0">
                <a:solidFill>
                  <a:schemeClr val="bg2">
                    <a:lumMod val="25000"/>
                  </a:schemeClr>
                </a:solidFill>
              </a:rPr>
              <a:t>, 17 (4): 327-337, 2001.</a:t>
            </a:r>
          </a:p>
          <a:p>
            <a:pPr marL="0" indent="0">
              <a:buNone/>
            </a:pPr>
            <a:endParaRPr lang="fr-CA" sz="1600" i="1" dirty="0">
              <a:solidFill>
                <a:schemeClr val="bg2">
                  <a:lumMod val="25000"/>
                </a:schemeClr>
              </a:solidFill>
            </a:endParaRPr>
          </a:p>
          <a:p>
            <a:r>
              <a:rPr lang="fr-CA" sz="2800" dirty="0">
                <a:solidFill>
                  <a:schemeClr val="bg2">
                    <a:lumMod val="25000"/>
                  </a:schemeClr>
                </a:solidFill>
              </a:rPr>
              <a:t>La valeur d’un alignement local optimal </a:t>
            </a:r>
            <a:r>
              <a:rPr lang="fr-CA" sz="2800" i="1" dirty="0">
                <a:solidFill>
                  <a:schemeClr val="bg2">
                    <a:lumMod val="25000"/>
                  </a:schemeClr>
                </a:solidFill>
              </a:rPr>
              <a:t>LA(S’,T’)</a:t>
            </a:r>
            <a:r>
              <a:rPr lang="fr-CA" sz="2800" dirty="0">
                <a:solidFill>
                  <a:schemeClr val="bg2">
                    <a:lumMod val="25000"/>
                  </a:schemeClr>
                </a:solidFill>
              </a:rPr>
              <a:t> entre deux sous-séquences </a:t>
            </a:r>
            <a:r>
              <a:rPr lang="fr-CA" sz="2800" i="1" dirty="0">
                <a:solidFill>
                  <a:schemeClr val="bg2">
                    <a:lumMod val="25000"/>
                  </a:schemeClr>
                </a:solidFill>
              </a:rPr>
              <a:t>S’</a:t>
            </a:r>
            <a:r>
              <a:rPr lang="fr-CA" sz="2800" dirty="0">
                <a:solidFill>
                  <a:schemeClr val="bg2">
                    <a:lumMod val="25000"/>
                  </a:schemeClr>
                </a:solidFill>
              </a:rPr>
              <a:t> et </a:t>
            </a:r>
            <a:r>
              <a:rPr lang="fr-CA" sz="2800" i="1" dirty="0">
                <a:solidFill>
                  <a:schemeClr val="bg2">
                    <a:lumMod val="25000"/>
                  </a:schemeClr>
                </a:solidFill>
              </a:rPr>
              <a:t>T’ de S et T</a:t>
            </a:r>
            <a:r>
              <a:rPr lang="fr-CA" sz="2800" dirty="0">
                <a:solidFill>
                  <a:schemeClr val="bg2">
                    <a:lumMod val="25000"/>
                  </a:schemeClr>
                </a:solidFill>
              </a:rPr>
              <a:t> est </a:t>
            </a:r>
            <a:r>
              <a:rPr lang="fr-CA" sz="2800" i="1" dirty="0" err="1">
                <a:solidFill>
                  <a:schemeClr val="bg2">
                    <a:lumMod val="25000"/>
                  </a:schemeClr>
                </a:solidFill>
              </a:rPr>
              <a:t>a</a:t>
            </a:r>
            <a:r>
              <a:rPr lang="fr-CA" sz="2800" i="1" dirty="0" err="1">
                <a:solidFill>
                  <a:schemeClr val="bg2">
                    <a:lumMod val="25000"/>
                  </a:schemeClr>
                </a:solidFill>
                <a:latin typeface="Symbol" panose="05050102010706020507" pitchFamily="18" charset="2"/>
              </a:rPr>
              <a:t>a</a:t>
            </a:r>
            <a:r>
              <a:rPr lang="fr-CA" sz="2800" i="1" dirty="0" err="1">
                <a:solidFill>
                  <a:schemeClr val="bg2">
                    <a:lumMod val="25000"/>
                  </a:schemeClr>
                </a:solidFill>
              </a:rPr>
              <a:t>+b</a:t>
            </a:r>
            <a:r>
              <a:rPr lang="fr-CA" sz="2800" i="1" dirty="0" err="1">
                <a:solidFill>
                  <a:schemeClr val="bg2">
                    <a:lumMod val="25000"/>
                  </a:schemeClr>
                </a:solidFill>
                <a:latin typeface="Symbol" panose="05050102010706020507" pitchFamily="18" charset="2"/>
              </a:rPr>
              <a:t>b</a:t>
            </a:r>
            <a:r>
              <a:rPr lang="fr-CA" sz="2800" i="1" dirty="0" err="1">
                <a:solidFill>
                  <a:schemeClr val="bg2">
                    <a:lumMod val="25000"/>
                  </a:schemeClr>
                </a:solidFill>
              </a:rPr>
              <a:t>+g</a:t>
            </a:r>
            <a:r>
              <a:rPr lang="fr-CA" sz="2800" i="1" dirty="0" err="1">
                <a:solidFill>
                  <a:schemeClr val="bg2">
                    <a:lumMod val="25000"/>
                  </a:schemeClr>
                </a:solidFill>
                <a:latin typeface="Symbol" panose="05050102010706020507" pitchFamily="18" charset="2"/>
              </a:rPr>
              <a:t>g</a:t>
            </a:r>
            <a:r>
              <a:rPr lang="fr-CA" sz="2800" i="1" dirty="0">
                <a:solidFill>
                  <a:schemeClr val="bg2">
                    <a:lumMod val="25000"/>
                  </a:schemeClr>
                </a:solidFill>
              </a:rPr>
              <a:t> </a:t>
            </a:r>
            <a:r>
              <a:rPr lang="fr-CA" sz="2800" dirty="0">
                <a:solidFill>
                  <a:schemeClr val="bg2">
                    <a:lumMod val="25000"/>
                  </a:schemeClr>
                </a:solidFill>
              </a:rPr>
              <a:t>où:</a:t>
            </a:r>
          </a:p>
          <a:p>
            <a:pPr lvl="1"/>
            <a:r>
              <a:rPr lang="fr-CA" sz="2400" dirty="0">
                <a:solidFill>
                  <a:schemeClr val="bg2">
                    <a:lumMod val="25000"/>
                  </a:schemeClr>
                </a:solidFill>
              </a:rPr>
              <a:t> </a:t>
            </a:r>
            <a:r>
              <a:rPr lang="fr-CA" sz="2400" i="1" dirty="0">
                <a:solidFill>
                  <a:schemeClr val="bg2">
                    <a:lumMod val="25000"/>
                  </a:schemeClr>
                </a:solidFill>
              </a:rPr>
              <a:t>a</a:t>
            </a:r>
            <a:r>
              <a:rPr lang="fr-CA" sz="2400" dirty="0">
                <a:solidFill>
                  <a:schemeClr val="bg2">
                    <a:lumMod val="25000"/>
                  </a:schemeClr>
                </a:solidFill>
              </a:rPr>
              <a:t>: nbre de match, </a:t>
            </a:r>
            <a:r>
              <a:rPr lang="fr-CA" sz="2400" i="1" dirty="0">
                <a:solidFill>
                  <a:schemeClr val="bg2">
                    <a:lumMod val="25000"/>
                  </a:schemeClr>
                </a:solidFill>
              </a:rPr>
              <a:t>b</a:t>
            </a:r>
            <a:r>
              <a:rPr lang="fr-CA" sz="2400" dirty="0">
                <a:solidFill>
                  <a:schemeClr val="bg2">
                    <a:lumMod val="25000"/>
                  </a:schemeClr>
                </a:solidFill>
              </a:rPr>
              <a:t>: nbre de </a:t>
            </a:r>
            <a:r>
              <a:rPr lang="fr-CA" sz="2400" dirty="0" err="1">
                <a:solidFill>
                  <a:schemeClr val="bg2">
                    <a:lumMod val="25000"/>
                  </a:schemeClr>
                </a:solidFill>
              </a:rPr>
              <a:t>mismatch</a:t>
            </a:r>
            <a:r>
              <a:rPr lang="fr-CA" sz="2400" dirty="0">
                <a:solidFill>
                  <a:schemeClr val="bg2">
                    <a:lumMod val="25000"/>
                  </a:schemeClr>
                </a:solidFill>
              </a:rPr>
              <a:t>; </a:t>
            </a:r>
            <a:r>
              <a:rPr lang="fr-CA" sz="2400" i="1" dirty="0">
                <a:solidFill>
                  <a:schemeClr val="bg2">
                    <a:lumMod val="25000"/>
                  </a:schemeClr>
                </a:solidFill>
              </a:rPr>
              <a:t>g</a:t>
            </a:r>
            <a:r>
              <a:rPr lang="fr-CA" sz="2400" dirty="0">
                <a:solidFill>
                  <a:schemeClr val="bg2">
                    <a:lumMod val="25000"/>
                  </a:schemeClr>
                </a:solidFill>
              </a:rPr>
              <a:t>: nbre d’</a:t>
            </a:r>
            <a:r>
              <a:rPr lang="fr-CA" sz="2400" dirty="0" err="1">
                <a:solidFill>
                  <a:schemeClr val="bg2">
                    <a:lumMod val="25000"/>
                  </a:schemeClr>
                </a:solidFill>
              </a:rPr>
              <a:t>indel</a:t>
            </a:r>
            <a:r>
              <a:rPr lang="fr-CA" sz="2400" dirty="0">
                <a:solidFill>
                  <a:schemeClr val="bg2">
                    <a:lumMod val="25000"/>
                  </a:schemeClr>
                </a:solidFill>
              </a:rPr>
              <a:t>.</a:t>
            </a:r>
            <a:endParaRPr lang="fr-CA" sz="2000" i="1" dirty="0">
              <a:solidFill>
                <a:schemeClr val="bg2">
                  <a:lumMod val="25000"/>
                </a:schemeClr>
              </a:solidFill>
            </a:endParaRPr>
          </a:p>
          <a:p>
            <a:pPr marL="457200" lvl="1" indent="0" algn="ctr">
              <a:buNone/>
            </a:pPr>
            <a:r>
              <a:rPr lang="fr-CA" sz="2400" i="1" dirty="0">
                <a:solidFill>
                  <a:schemeClr val="bg2">
                    <a:lumMod val="25000"/>
                  </a:schemeClr>
                </a:solidFill>
              </a:rPr>
              <a:t>LA(S,T) = max </a:t>
            </a:r>
            <a:r>
              <a:rPr lang="fr-CA" sz="2400" i="1" baseline="-25000" dirty="0">
                <a:solidFill>
                  <a:schemeClr val="bg2">
                    <a:lumMod val="25000"/>
                  </a:schemeClr>
                </a:solidFill>
              </a:rPr>
              <a:t>(S’,T’)</a:t>
            </a:r>
            <a:r>
              <a:rPr lang="fr-CA" sz="2400" i="1" dirty="0">
                <a:solidFill>
                  <a:schemeClr val="bg2">
                    <a:lumMod val="25000"/>
                  </a:schemeClr>
                </a:solidFill>
              </a:rPr>
              <a:t> </a:t>
            </a:r>
            <a:r>
              <a:rPr lang="fr-CA" sz="2400" i="1" dirty="0" err="1">
                <a:solidFill>
                  <a:schemeClr val="bg2">
                    <a:lumMod val="25000"/>
                  </a:schemeClr>
                </a:solidFill>
              </a:rPr>
              <a:t>a</a:t>
            </a:r>
            <a:r>
              <a:rPr lang="fr-CA" sz="2400" i="1" dirty="0" err="1">
                <a:solidFill>
                  <a:schemeClr val="bg2">
                    <a:lumMod val="25000"/>
                  </a:schemeClr>
                </a:solidFill>
                <a:latin typeface="Symbol" panose="05050102010706020507" pitchFamily="18" charset="2"/>
              </a:rPr>
              <a:t>a</a:t>
            </a:r>
            <a:r>
              <a:rPr lang="fr-CA" sz="2400" i="1" dirty="0" err="1">
                <a:solidFill>
                  <a:schemeClr val="bg2">
                    <a:lumMod val="25000"/>
                  </a:schemeClr>
                </a:solidFill>
              </a:rPr>
              <a:t>+b</a:t>
            </a:r>
            <a:r>
              <a:rPr lang="fr-CA" sz="2400" i="1" dirty="0" err="1">
                <a:solidFill>
                  <a:schemeClr val="bg2">
                    <a:lumMod val="25000"/>
                  </a:schemeClr>
                </a:solidFill>
                <a:latin typeface="Symbol" panose="05050102010706020507" pitchFamily="18" charset="2"/>
              </a:rPr>
              <a:t>b</a:t>
            </a:r>
            <a:r>
              <a:rPr lang="fr-CA" sz="2400" i="1" dirty="0" err="1">
                <a:solidFill>
                  <a:schemeClr val="bg2">
                    <a:lumMod val="25000"/>
                  </a:schemeClr>
                </a:solidFill>
              </a:rPr>
              <a:t>+g</a:t>
            </a:r>
            <a:r>
              <a:rPr lang="fr-CA" sz="2400" i="1" dirty="0" err="1">
                <a:solidFill>
                  <a:schemeClr val="bg2">
                    <a:lumMod val="25000"/>
                  </a:schemeClr>
                </a:solidFill>
                <a:latin typeface="Symbol" panose="05050102010706020507" pitchFamily="18" charset="2"/>
              </a:rPr>
              <a:t>g</a:t>
            </a:r>
            <a:r>
              <a:rPr lang="fr-CA" sz="2400" i="1" dirty="0">
                <a:solidFill>
                  <a:schemeClr val="bg2">
                    <a:lumMod val="25000"/>
                  </a:schemeClr>
                </a:solidFill>
              </a:rPr>
              <a:t> </a:t>
            </a:r>
          </a:p>
          <a:p>
            <a:pPr marL="457200" lvl="1" indent="0" algn="ctr">
              <a:buNone/>
            </a:pPr>
            <a:endParaRPr lang="fr-CA" sz="2400" dirty="0">
              <a:solidFill>
                <a:schemeClr val="bg2">
                  <a:lumMod val="25000"/>
                </a:schemeClr>
              </a:solidFill>
            </a:endParaRPr>
          </a:p>
          <a:p>
            <a:r>
              <a:rPr lang="fr-CA" sz="2800" dirty="0">
                <a:solidFill>
                  <a:schemeClr val="bg2">
                    <a:lumMod val="25000"/>
                  </a:schemeClr>
                </a:solidFill>
              </a:rPr>
              <a:t>On a nécessairement </a:t>
            </a:r>
            <a:r>
              <a:rPr lang="fr-CA" sz="2800" i="1" dirty="0">
                <a:solidFill>
                  <a:schemeClr val="bg2">
                    <a:lumMod val="25000"/>
                  </a:schemeClr>
                </a:solidFill>
              </a:rPr>
              <a:t>n’+m’ = 2a+2b+g où n’ est la taille de S’ et m’ la taille de S’.</a:t>
            </a:r>
          </a:p>
          <a:p>
            <a:r>
              <a:rPr lang="fr-CA" sz="2800" dirty="0" err="1">
                <a:solidFill>
                  <a:schemeClr val="bg2">
                    <a:lumMod val="25000"/>
                  </a:schemeClr>
                </a:solidFill>
              </a:rPr>
              <a:t>Pevzner</a:t>
            </a:r>
            <a:r>
              <a:rPr lang="fr-CA" sz="2800" dirty="0">
                <a:solidFill>
                  <a:schemeClr val="bg2">
                    <a:lumMod val="25000"/>
                  </a:schemeClr>
                </a:solidFill>
              </a:rPr>
              <a:t> propose de mesurer la taille de l’alignement comme </a:t>
            </a:r>
            <a:r>
              <a:rPr lang="fr-CA" sz="2800" i="1" dirty="0">
                <a:solidFill>
                  <a:schemeClr val="bg2">
                    <a:lumMod val="25000"/>
                  </a:schemeClr>
                </a:solidFill>
              </a:rPr>
              <a:t>n’+m’+L</a:t>
            </a:r>
            <a:r>
              <a:rPr lang="fr-CA" sz="2800" dirty="0">
                <a:solidFill>
                  <a:schemeClr val="bg2">
                    <a:lumMod val="25000"/>
                  </a:schemeClr>
                </a:solidFill>
              </a:rPr>
              <a:t> où </a:t>
            </a:r>
            <a:r>
              <a:rPr lang="fr-CA" sz="2800" i="1" dirty="0">
                <a:solidFill>
                  <a:schemeClr val="bg2">
                    <a:lumMod val="25000"/>
                  </a:schemeClr>
                </a:solidFill>
              </a:rPr>
              <a:t>L</a:t>
            </a:r>
            <a:r>
              <a:rPr lang="fr-CA" sz="2800" dirty="0">
                <a:solidFill>
                  <a:schemeClr val="bg2">
                    <a:lumMod val="25000"/>
                  </a:schemeClr>
                </a:solidFill>
              </a:rPr>
              <a:t> est une constante positive.</a:t>
            </a:r>
          </a:p>
        </p:txBody>
      </p:sp>
    </p:spTree>
    <p:extLst>
      <p:ext uri="{BB962C8B-B14F-4D97-AF65-F5344CB8AC3E}">
        <p14:creationId xmlns:p14="http://schemas.microsoft.com/office/powerpoint/2010/main" val="274684378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3C2C2B5-1CEA-4AD7-AAD0-8DCABB1902F0}"/>
              </a:ext>
            </a:extLst>
          </p:cNvPr>
          <p:cNvSpPr>
            <a:spLocks noGrp="1"/>
          </p:cNvSpPr>
          <p:nvPr>
            <p:ph type="title"/>
          </p:nvPr>
        </p:nvSpPr>
        <p:spPr/>
        <p:txBody>
          <a:bodyPr/>
          <a:lstStyle/>
          <a:p>
            <a:r>
              <a:rPr lang="fr-CA" dirty="0"/>
              <a:t>Alignement local normalisé</a:t>
            </a:r>
          </a:p>
        </p:txBody>
      </p:sp>
      <p:sp>
        <p:nvSpPr>
          <p:cNvPr id="3" name="Espace réservé du contenu 2">
            <a:extLst>
              <a:ext uri="{FF2B5EF4-FFF2-40B4-BE49-F238E27FC236}">
                <a16:creationId xmlns:a16="http://schemas.microsoft.com/office/drawing/2014/main" id="{412B6D0B-AAD3-4D73-A367-106969EDDE5E}"/>
              </a:ext>
            </a:extLst>
          </p:cNvPr>
          <p:cNvSpPr>
            <a:spLocks noGrp="1"/>
          </p:cNvSpPr>
          <p:nvPr>
            <p:ph idx="1"/>
          </p:nvPr>
        </p:nvSpPr>
        <p:spPr>
          <a:xfrm>
            <a:off x="457200" y="1600200"/>
            <a:ext cx="8229600" cy="4525963"/>
          </a:xfrm>
        </p:spPr>
        <p:txBody>
          <a:bodyPr>
            <a:normAutofit fontScale="85000" lnSpcReduction="20000"/>
          </a:bodyPr>
          <a:lstStyle/>
          <a:p>
            <a:r>
              <a:rPr lang="fr-CA" sz="2800" dirty="0">
                <a:solidFill>
                  <a:schemeClr val="bg2">
                    <a:lumMod val="25000"/>
                  </a:schemeClr>
                </a:solidFill>
              </a:rPr>
              <a:t>L’alignement local normalisé optimal est:</a:t>
            </a:r>
          </a:p>
          <a:p>
            <a:pPr marL="0" indent="0" algn="ctr">
              <a:buNone/>
            </a:pPr>
            <a:r>
              <a:rPr lang="fr-CA" sz="2800" i="1" dirty="0">
                <a:solidFill>
                  <a:srgbClr val="FF0000"/>
                </a:solidFill>
              </a:rPr>
              <a:t>NLA(S,T) = max </a:t>
            </a:r>
            <a:r>
              <a:rPr lang="fr-CA" sz="2800" i="1" baseline="-25000" dirty="0">
                <a:solidFill>
                  <a:srgbClr val="FF0000"/>
                </a:solidFill>
              </a:rPr>
              <a:t>(S’,T’)</a:t>
            </a:r>
            <a:r>
              <a:rPr lang="fr-CA" sz="2800" i="1" dirty="0">
                <a:solidFill>
                  <a:srgbClr val="FF0000"/>
                </a:solidFill>
              </a:rPr>
              <a:t> (</a:t>
            </a:r>
            <a:r>
              <a:rPr lang="fr-CA" sz="2800" i="1" dirty="0" err="1">
                <a:solidFill>
                  <a:srgbClr val="FF0000"/>
                </a:solidFill>
              </a:rPr>
              <a:t>a</a:t>
            </a:r>
            <a:r>
              <a:rPr lang="fr-CA" sz="2800" i="1" dirty="0" err="1">
                <a:solidFill>
                  <a:srgbClr val="FF0000"/>
                </a:solidFill>
                <a:latin typeface="Symbol" panose="05050102010706020507" pitchFamily="18" charset="2"/>
              </a:rPr>
              <a:t>a</a:t>
            </a:r>
            <a:r>
              <a:rPr lang="fr-CA" sz="2800" i="1" dirty="0" err="1">
                <a:solidFill>
                  <a:srgbClr val="FF0000"/>
                </a:solidFill>
              </a:rPr>
              <a:t>+b</a:t>
            </a:r>
            <a:r>
              <a:rPr lang="fr-CA" sz="2800" i="1" dirty="0" err="1">
                <a:solidFill>
                  <a:srgbClr val="FF0000"/>
                </a:solidFill>
                <a:latin typeface="Symbol" panose="05050102010706020507" pitchFamily="18" charset="2"/>
              </a:rPr>
              <a:t>b</a:t>
            </a:r>
            <a:r>
              <a:rPr lang="fr-CA" sz="2800" i="1" dirty="0" err="1">
                <a:solidFill>
                  <a:srgbClr val="FF0000"/>
                </a:solidFill>
              </a:rPr>
              <a:t>+g</a:t>
            </a:r>
            <a:r>
              <a:rPr lang="fr-CA" sz="2800" i="1" dirty="0" err="1">
                <a:solidFill>
                  <a:srgbClr val="FF0000"/>
                </a:solidFill>
                <a:latin typeface="Symbol" panose="05050102010706020507" pitchFamily="18" charset="2"/>
              </a:rPr>
              <a:t>g</a:t>
            </a:r>
            <a:r>
              <a:rPr lang="fr-CA" sz="2800" i="1" dirty="0">
                <a:solidFill>
                  <a:srgbClr val="FF0000"/>
                </a:solidFill>
                <a:latin typeface="Symbol" panose="05050102010706020507" pitchFamily="18" charset="2"/>
              </a:rPr>
              <a:t>) / </a:t>
            </a:r>
            <a:r>
              <a:rPr lang="fr-CA" sz="2800" i="1" dirty="0">
                <a:solidFill>
                  <a:srgbClr val="FF0000"/>
                </a:solidFill>
              </a:rPr>
              <a:t>(2a+2b+g+L) </a:t>
            </a:r>
          </a:p>
          <a:p>
            <a:pPr marL="0" indent="0">
              <a:buNone/>
            </a:pPr>
            <a:endParaRPr lang="fr-CA" sz="2800" i="1" dirty="0">
              <a:solidFill>
                <a:schemeClr val="bg2">
                  <a:lumMod val="25000"/>
                </a:schemeClr>
              </a:solidFill>
            </a:endParaRPr>
          </a:p>
          <a:p>
            <a:r>
              <a:rPr lang="fr-CA" sz="2800" dirty="0">
                <a:solidFill>
                  <a:schemeClr val="bg2">
                    <a:lumMod val="25000"/>
                  </a:schemeClr>
                </a:solidFill>
              </a:rPr>
              <a:t>Définissons l’alignement local paramétré pour un certain paramètre </a:t>
            </a:r>
            <a:r>
              <a:rPr lang="fr-CA" sz="2800" dirty="0">
                <a:solidFill>
                  <a:schemeClr val="bg2">
                    <a:lumMod val="25000"/>
                  </a:schemeClr>
                </a:solidFill>
                <a:latin typeface="Symbol" panose="05050102010706020507" pitchFamily="18" charset="2"/>
              </a:rPr>
              <a:t>l</a:t>
            </a:r>
            <a:r>
              <a:rPr lang="fr-CA" sz="2800" dirty="0">
                <a:solidFill>
                  <a:schemeClr val="bg2">
                    <a:lumMod val="25000"/>
                  </a:schemeClr>
                </a:solidFill>
                <a:latin typeface="+mj-lt"/>
              </a:rPr>
              <a:t>:</a:t>
            </a:r>
          </a:p>
          <a:p>
            <a:pPr marL="0" indent="0" algn="ctr">
              <a:buNone/>
            </a:pPr>
            <a:r>
              <a:rPr lang="fr-CA" sz="2800" i="1" dirty="0">
                <a:solidFill>
                  <a:srgbClr val="0070C0"/>
                </a:solidFill>
                <a:latin typeface="+mj-lt"/>
              </a:rPr>
              <a:t>PA(S,T,</a:t>
            </a:r>
            <a:r>
              <a:rPr lang="fr-CA" sz="2800" i="1" dirty="0">
                <a:solidFill>
                  <a:srgbClr val="0070C0"/>
                </a:solidFill>
                <a:latin typeface="Symbol" panose="05050102010706020507" pitchFamily="18" charset="2"/>
              </a:rPr>
              <a:t> l</a:t>
            </a:r>
            <a:r>
              <a:rPr lang="fr-CA" sz="2800" i="1" dirty="0">
                <a:solidFill>
                  <a:srgbClr val="0070C0"/>
                </a:solidFill>
                <a:latin typeface="+mj-lt"/>
              </a:rPr>
              <a:t>) = </a:t>
            </a:r>
            <a:r>
              <a:rPr lang="fr-CA" sz="2800" i="1" dirty="0">
                <a:solidFill>
                  <a:srgbClr val="0070C0"/>
                </a:solidFill>
              </a:rPr>
              <a:t>max </a:t>
            </a:r>
            <a:r>
              <a:rPr lang="fr-CA" sz="2800" i="1" baseline="-25000" dirty="0">
                <a:solidFill>
                  <a:srgbClr val="0070C0"/>
                </a:solidFill>
              </a:rPr>
              <a:t>(S’,T’)</a:t>
            </a:r>
            <a:r>
              <a:rPr lang="fr-CA" sz="2800" i="1" dirty="0">
                <a:solidFill>
                  <a:srgbClr val="0070C0"/>
                </a:solidFill>
              </a:rPr>
              <a:t> (</a:t>
            </a:r>
            <a:r>
              <a:rPr lang="fr-CA" sz="2800" i="1" dirty="0" err="1">
                <a:solidFill>
                  <a:srgbClr val="0070C0"/>
                </a:solidFill>
              </a:rPr>
              <a:t>a</a:t>
            </a:r>
            <a:r>
              <a:rPr lang="fr-CA" sz="2800" i="1" dirty="0" err="1">
                <a:solidFill>
                  <a:srgbClr val="0070C0"/>
                </a:solidFill>
                <a:latin typeface="Symbol" panose="05050102010706020507" pitchFamily="18" charset="2"/>
              </a:rPr>
              <a:t>a</a:t>
            </a:r>
            <a:r>
              <a:rPr lang="fr-CA" sz="2800" i="1" dirty="0" err="1">
                <a:solidFill>
                  <a:srgbClr val="0070C0"/>
                </a:solidFill>
              </a:rPr>
              <a:t>+b</a:t>
            </a:r>
            <a:r>
              <a:rPr lang="fr-CA" sz="2800" i="1" dirty="0" err="1">
                <a:solidFill>
                  <a:srgbClr val="0070C0"/>
                </a:solidFill>
                <a:latin typeface="Symbol" panose="05050102010706020507" pitchFamily="18" charset="2"/>
              </a:rPr>
              <a:t>b</a:t>
            </a:r>
            <a:r>
              <a:rPr lang="fr-CA" sz="2800" i="1" dirty="0" err="1">
                <a:solidFill>
                  <a:srgbClr val="0070C0"/>
                </a:solidFill>
              </a:rPr>
              <a:t>+g</a:t>
            </a:r>
            <a:r>
              <a:rPr lang="fr-CA" sz="2800" i="1" dirty="0" err="1">
                <a:solidFill>
                  <a:srgbClr val="0070C0"/>
                </a:solidFill>
                <a:latin typeface="Symbol" panose="05050102010706020507" pitchFamily="18" charset="2"/>
              </a:rPr>
              <a:t>g</a:t>
            </a:r>
            <a:r>
              <a:rPr lang="fr-CA" sz="2800" i="1" dirty="0">
                <a:solidFill>
                  <a:srgbClr val="0070C0"/>
                </a:solidFill>
                <a:latin typeface="Symbol" panose="05050102010706020507" pitchFamily="18" charset="2"/>
              </a:rPr>
              <a:t>) - </a:t>
            </a:r>
            <a:r>
              <a:rPr lang="fr-CA" sz="2800" dirty="0">
                <a:solidFill>
                  <a:srgbClr val="0070C0"/>
                </a:solidFill>
                <a:latin typeface="Symbol" panose="05050102010706020507" pitchFamily="18" charset="2"/>
              </a:rPr>
              <a:t>l</a:t>
            </a:r>
            <a:r>
              <a:rPr lang="fr-CA" sz="2800" i="1" dirty="0">
                <a:solidFill>
                  <a:srgbClr val="0070C0"/>
                </a:solidFill>
              </a:rPr>
              <a:t>(2a+2b+g+L) </a:t>
            </a:r>
          </a:p>
          <a:p>
            <a:pPr marL="0" indent="0">
              <a:buNone/>
            </a:pPr>
            <a:endParaRPr lang="fr-CA" sz="2800" i="1" dirty="0">
              <a:solidFill>
                <a:schemeClr val="bg2">
                  <a:lumMod val="25000"/>
                </a:schemeClr>
              </a:solidFill>
            </a:endParaRPr>
          </a:p>
          <a:p>
            <a:r>
              <a:rPr lang="fr-CA" sz="2800" i="1" dirty="0">
                <a:solidFill>
                  <a:schemeClr val="bg2">
                    <a:lumMod val="25000"/>
                  </a:schemeClr>
                </a:solidFill>
                <a:latin typeface="+mj-lt"/>
              </a:rPr>
              <a:t>Résultat de W. </a:t>
            </a:r>
            <a:r>
              <a:rPr lang="fr-CA" sz="2800" i="1" dirty="0" err="1">
                <a:solidFill>
                  <a:schemeClr val="bg2">
                    <a:lumMod val="25000"/>
                  </a:schemeClr>
                </a:solidFill>
                <a:latin typeface="+mj-lt"/>
              </a:rPr>
              <a:t>Dinkelbach</a:t>
            </a:r>
            <a:r>
              <a:rPr lang="fr-CA" sz="2800" i="1" dirty="0">
                <a:solidFill>
                  <a:schemeClr val="bg2">
                    <a:lumMod val="25000"/>
                  </a:schemeClr>
                </a:solidFill>
                <a:latin typeface="+mj-lt"/>
              </a:rPr>
              <a:t> :</a:t>
            </a:r>
          </a:p>
          <a:p>
            <a:pPr marL="0" indent="0">
              <a:buNone/>
            </a:pPr>
            <a:r>
              <a:rPr lang="fr-CA" sz="2100" i="1" dirty="0">
                <a:solidFill>
                  <a:schemeClr val="bg2">
                    <a:lumMod val="25000"/>
                  </a:schemeClr>
                </a:solidFill>
                <a:latin typeface="+mj-lt"/>
              </a:rPr>
              <a:t>« On </a:t>
            </a:r>
            <a:r>
              <a:rPr lang="fr-CA" sz="2100" i="1" dirty="0" err="1">
                <a:solidFill>
                  <a:schemeClr val="bg2">
                    <a:lumMod val="25000"/>
                  </a:schemeClr>
                </a:solidFill>
                <a:latin typeface="+mj-lt"/>
              </a:rPr>
              <a:t>nonlinear</a:t>
            </a:r>
            <a:r>
              <a:rPr lang="fr-CA" sz="2100" i="1" dirty="0">
                <a:solidFill>
                  <a:schemeClr val="bg2">
                    <a:lumMod val="25000"/>
                  </a:schemeClr>
                </a:solidFill>
                <a:latin typeface="+mj-lt"/>
              </a:rPr>
              <a:t> </a:t>
            </a:r>
            <a:r>
              <a:rPr lang="fr-CA" sz="2100" i="1" dirty="0" err="1">
                <a:solidFill>
                  <a:schemeClr val="bg2">
                    <a:lumMod val="25000"/>
                  </a:schemeClr>
                </a:solidFill>
                <a:latin typeface="+mj-lt"/>
              </a:rPr>
              <a:t>fractional</a:t>
            </a:r>
            <a:r>
              <a:rPr lang="fr-CA" sz="2100" i="1" dirty="0">
                <a:solidFill>
                  <a:schemeClr val="bg2">
                    <a:lumMod val="25000"/>
                  </a:schemeClr>
                </a:solidFill>
                <a:latin typeface="+mj-lt"/>
              </a:rPr>
              <a:t> </a:t>
            </a:r>
            <a:r>
              <a:rPr lang="fr-CA" sz="2100" i="1" dirty="0" err="1">
                <a:solidFill>
                  <a:schemeClr val="bg2">
                    <a:lumMod val="25000"/>
                  </a:schemeClr>
                </a:solidFill>
                <a:latin typeface="+mj-lt"/>
              </a:rPr>
              <a:t>programming</a:t>
            </a:r>
            <a:r>
              <a:rPr lang="fr-CA" sz="2100" i="1" dirty="0">
                <a:solidFill>
                  <a:schemeClr val="bg2">
                    <a:lumMod val="25000"/>
                  </a:schemeClr>
                </a:solidFill>
                <a:latin typeface="+mj-lt"/>
              </a:rPr>
              <a:t> ». Management Science, 13: 492-498, 1967</a:t>
            </a:r>
          </a:p>
          <a:p>
            <a:pPr algn="ctr">
              <a:buFont typeface="Symbol" panose="05050102010706020507" pitchFamily="18" charset="2"/>
              <a:buChar char="l"/>
            </a:pPr>
            <a:r>
              <a:rPr lang="fr-CA" sz="2800" dirty="0">
                <a:solidFill>
                  <a:schemeClr val="bg2">
                    <a:lumMod val="25000"/>
                  </a:schemeClr>
                </a:solidFill>
                <a:latin typeface="Symbol" panose="05050102010706020507" pitchFamily="18" charset="2"/>
              </a:rPr>
              <a:t>=</a:t>
            </a:r>
            <a:r>
              <a:rPr lang="fr-CA" sz="2800" dirty="0">
                <a:solidFill>
                  <a:schemeClr val="bg2">
                    <a:lumMod val="25000"/>
                  </a:schemeClr>
                </a:solidFill>
              </a:rPr>
              <a:t> </a:t>
            </a:r>
            <a:r>
              <a:rPr lang="fr-CA" sz="2800" i="1" dirty="0">
                <a:solidFill>
                  <a:schemeClr val="bg2">
                    <a:lumMod val="25000"/>
                  </a:schemeClr>
                </a:solidFill>
              </a:rPr>
              <a:t>NLA(S,T) </a:t>
            </a:r>
            <a:r>
              <a:rPr lang="fr-CA" sz="2800" dirty="0" err="1">
                <a:solidFill>
                  <a:schemeClr val="bg2">
                    <a:lumMod val="25000"/>
                  </a:schemeClr>
                </a:solidFill>
                <a:sym typeface="Wingdings" panose="05000000000000000000" pitchFamily="2" charset="2"/>
              </a:rPr>
              <a:t>ssi</a:t>
            </a:r>
            <a:r>
              <a:rPr lang="fr-CA" sz="2800" dirty="0">
                <a:solidFill>
                  <a:schemeClr val="bg2">
                    <a:lumMod val="25000"/>
                  </a:schemeClr>
                </a:solidFill>
                <a:sym typeface="Wingdings" panose="05000000000000000000" pitchFamily="2" charset="2"/>
              </a:rPr>
              <a:t> </a:t>
            </a:r>
            <a:r>
              <a:rPr lang="fr-CA" sz="2800" i="1" dirty="0">
                <a:solidFill>
                  <a:schemeClr val="bg2">
                    <a:lumMod val="25000"/>
                  </a:schemeClr>
                </a:solidFill>
                <a:sym typeface="Wingdings" panose="05000000000000000000" pitchFamily="2" charset="2"/>
              </a:rPr>
              <a:t>PA(S,T,</a:t>
            </a:r>
            <a:r>
              <a:rPr lang="fr-CA" sz="2800" i="1" dirty="0">
                <a:solidFill>
                  <a:schemeClr val="bg2">
                    <a:lumMod val="25000"/>
                  </a:schemeClr>
                </a:solidFill>
                <a:latin typeface="Symbol" panose="05050102010706020507" pitchFamily="18" charset="2"/>
              </a:rPr>
              <a:t> l) = 0</a:t>
            </a:r>
          </a:p>
          <a:p>
            <a:pPr marL="0" indent="0">
              <a:buNone/>
            </a:pPr>
            <a:r>
              <a:rPr lang="fr-CA" sz="2800" dirty="0">
                <a:solidFill>
                  <a:schemeClr val="bg2">
                    <a:lumMod val="25000"/>
                  </a:schemeClr>
                </a:solidFill>
                <a:latin typeface="+mj-lt"/>
              </a:rPr>
              <a:t>Autrement dit, </a:t>
            </a:r>
            <a:r>
              <a:rPr lang="fr-CA" sz="2800" i="1" dirty="0">
                <a:solidFill>
                  <a:schemeClr val="bg2">
                    <a:lumMod val="25000"/>
                  </a:schemeClr>
                </a:solidFill>
                <a:latin typeface="Symbol" panose="05050102010706020507" pitchFamily="18" charset="2"/>
              </a:rPr>
              <a:t> </a:t>
            </a:r>
            <a:r>
              <a:rPr lang="fr-CA" sz="2800" dirty="0">
                <a:solidFill>
                  <a:srgbClr val="0070C0"/>
                </a:solidFill>
                <a:latin typeface="Symbol" panose="05050102010706020507" pitchFamily="18" charset="2"/>
              </a:rPr>
              <a:t>l</a:t>
            </a:r>
            <a:r>
              <a:rPr lang="fr-CA" sz="2800" dirty="0">
                <a:solidFill>
                  <a:srgbClr val="0070C0"/>
                </a:solidFill>
                <a:latin typeface="+mj-lt"/>
              </a:rPr>
              <a:t> est le score de l</a:t>
            </a:r>
            <a:r>
              <a:rPr lang="fr-CA" sz="2800" dirty="0">
                <a:solidFill>
                  <a:srgbClr val="0070C0"/>
                </a:solidFill>
              </a:rPr>
              <a:t>’alignement local normalisé optimal </a:t>
            </a:r>
            <a:r>
              <a:rPr lang="fr-CA" sz="2800" dirty="0" err="1">
                <a:solidFill>
                  <a:srgbClr val="0070C0"/>
                </a:solidFill>
              </a:rPr>
              <a:t>ssi</a:t>
            </a:r>
            <a:r>
              <a:rPr lang="fr-CA" sz="2800" dirty="0">
                <a:solidFill>
                  <a:srgbClr val="0070C0"/>
                </a:solidFill>
              </a:rPr>
              <a:t> l’alignement local paramétré par </a:t>
            </a:r>
            <a:r>
              <a:rPr lang="fr-CA" sz="2800" dirty="0">
                <a:solidFill>
                  <a:srgbClr val="0070C0"/>
                </a:solidFill>
                <a:latin typeface="Symbol" panose="05050102010706020507" pitchFamily="18" charset="2"/>
              </a:rPr>
              <a:t>l</a:t>
            </a:r>
            <a:r>
              <a:rPr lang="fr-CA" sz="2800" dirty="0">
                <a:solidFill>
                  <a:srgbClr val="0070C0"/>
                </a:solidFill>
              </a:rPr>
              <a:t> est de score 0.</a:t>
            </a:r>
            <a:endParaRPr lang="fr-CA" sz="2800" dirty="0">
              <a:solidFill>
                <a:srgbClr val="0070C0"/>
              </a:solidFill>
              <a:latin typeface="+mj-lt"/>
            </a:endParaRPr>
          </a:p>
        </p:txBody>
      </p:sp>
    </p:spTree>
    <p:extLst>
      <p:ext uri="{BB962C8B-B14F-4D97-AF65-F5344CB8AC3E}">
        <p14:creationId xmlns:p14="http://schemas.microsoft.com/office/powerpoint/2010/main" val="393483366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3C2C2B5-1CEA-4AD7-AAD0-8DCABB1902F0}"/>
              </a:ext>
            </a:extLst>
          </p:cNvPr>
          <p:cNvSpPr>
            <a:spLocks noGrp="1"/>
          </p:cNvSpPr>
          <p:nvPr>
            <p:ph type="title"/>
          </p:nvPr>
        </p:nvSpPr>
        <p:spPr/>
        <p:txBody>
          <a:bodyPr/>
          <a:lstStyle/>
          <a:p>
            <a:r>
              <a:rPr lang="fr-CA" dirty="0"/>
              <a:t>Alignement local normalisé</a:t>
            </a:r>
          </a:p>
        </p:txBody>
      </p:sp>
      <p:sp>
        <p:nvSpPr>
          <p:cNvPr id="3" name="Espace réservé du contenu 2">
            <a:extLst>
              <a:ext uri="{FF2B5EF4-FFF2-40B4-BE49-F238E27FC236}">
                <a16:creationId xmlns:a16="http://schemas.microsoft.com/office/drawing/2014/main" id="{412B6D0B-AAD3-4D73-A367-106969EDDE5E}"/>
              </a:ext>
            </a:extLst>
          </p:cNvPr>
          <p:cNvSpPr>
            <a:spLocks noGrp="1"/>
          </p:cNvSpPr>
          <p:nvPr>
            <p:ph idx="1"/>
          </p:nvPr>
        </p:nvSpPr>
        <p:spPr>
          <a:xfrm>
            <a:off x="457200" y="1600200"/>
            <a:ext cx="8229600" cy="4853136"/>
          </a:xfrm>
        </p:spPr>
        <p:txBody>
          <a:bodyPr>
            <a:normAutofit fontScale="92500" lnSpcReduction="20000"/>
          </a:bodyPr>
          <a:lstStyle/>
          <a:p>
            <a:r>
              <a:rPr lang="fr-CA" sz="2600" dirty="0" err="1">
                <a:solidFill>
                  <a:schemeClr val="bg2">
                    <a:lumMod val="25000"/>
                  </a:schemeClr>
                </a:solidFill>
                <a:latin typeface="+mj-lt"/>
              </a:rPr>
              <a:t>Dinkelbach</a:t>
            </a:r>
            <a:r>
              <a:rPr lang="fr-CA" sz="2600" dirty="0">
                <a:solidFill>
                  <a:schemeClr val="bg2">
                    <a:lumMod val="25000"/>
                  </a:schemeClr>
                </a:solidFill>
                <a:latin typeface="+mj-lt"/>
              </a:rPr>
              <a:t> propose une </a:t>
            </a:r>
            <a:r>
              <a:rPr lang="fr-CA" sz="2600" dirty="0">
                <a:solidFill>
                  <a:srgbClr val="0070C0"/>
                </a:solidFill>
                <a:latin typeface="+mj-lt"/>
              </a:rPr>
              <a:t>méthode de recherche itérative pour trouver le 0 de </a:t>
            </a:r>
            <a:r>
              <a:rPr lang="fr-CA" sz="2600" i="1" dirty="0">
                <a:solidFill>
                  <a:srgbClr val="0070C0"/>
                </a:solidFill>
              </a:rPr>
              <a:t>PA(S,T,</a:t>
            </a:r>
            <a:r>
              <a:rPr lang="fr-CA" sz="2600" i="1" dirty="0">
                <a:solidFill>
                  <a:srgbClr val="0070C0"/>
                </a:solidFill>
                <a:latin typeface="Symbol" panose="05050102010706020507" pitchFamily="18" charset="2"/>
              </a:rPr>
              <a:t> l</a:t>
            </a:r>
            <a:r>
              <a:rPr lang="fr-CA" sz="2600" i="1" dirty="0">
                <a:solidFill>
                  <a:srgbClr val="0070C0"/>
                </a:solidFill>
              </a:rPr>
              <a:t>)</a:t>
            </a:r>
            <a:r>
              <a:rPr lang="fr-CA" sz="2600" i="1" dirty="0">
                <a:solidFill>
                  <a:schemeClr val="bg2">
                    <a:lumMod val="25000"/>
                  </a:schemeClr>
                </a:solidFill>
              </a:rPr>
              <a:t> </a:t>
            </a:r>
            <a:r>
              <a:rPr lang="fr-CA" sz="2600" dirty="0">
                <a:solidFill>
                  <a:schemeClr val="bg2">
                    <a:lumMod val="25000"/>
                  </a:schemeClr>
                </a:solidFill>
              </a:rPr>
              <a:t>(complexité inconnue mais fonctionne bien en pratique). D’abord, </a:t>
            </a:r>
            <a:r>
              <a:rPr lang="fr-CA" sz="2600" dirty="0">
                <a:solidFill>
                  <a:schemeClr val="bg2">
                    <a:lumMod val="25000"/>
                  </a:schemeClr>
                </a:solidFill>
                <a:latin typeface="+mj-lt"/>
              </a:rPr>
              <a:t>Initialiser </a:t>
            </a:r>
            <a:r>
              <a:rPr lang="fr-CA" sz="2600" dirty="0">
                <a:solidFill>
                  <a:schemeClr val="bg2">
                    <a:lumMod val="25000"/>
                  </a:schemeClr>
                </a:solidFill>
                <a:latin typeface="Symbol" panose="05050102010706020507" pitchFamily="18" charset="2"/>
              </a:rPr>
              <a:t>l </a:t>
            </a:r>
            <a:r>
              <a:rPr lang="fr-CA" sz="2600" dirty="0">
                <a:solidFill>
                  <a:schemeClr val="bg2">
                    <a:lumMod val="25000"/>
                  </a:schemeClr>
                </a:solidFill>
                <a:latin typeface="+mj-lt"/>
              </a:rPr>
              <a:t>en trouvant l’alignement local </a:t>
            </a:r>
            <a:r>
              <a:rPr lang="fr-CA" sz="2600" i="1" dirty="0">
                <a:solidFill>
                  <a:schemeClr val="bg2">
                    <a:lumMod val="25000"/>
                  </a:schemeClr>
                </a:solidFill>
                <a:latin typeface="+mj-lt"/>
              </a:rPr>
              <a:t>LA(S,T) </a:t>
            </a:r>
            <a:r>
              <a:rPr lang="fr-CA" sz="2600" dirty="0">
                <a:solidFill>
                  <a:schemeClr val="bg2">
                    <a:lumMod val="25000"/>
                  </a:schemeClr>
                </a:solidFill>
                <a:latin typeface="+mj-lt"/>
              </a:rPr>
              <a:t>et en posant </a:t>
            </a:r>
          </a:p>
          <a:p>
            <a:pPr marL="0" indent="0" algn="ctr">
              <a:buNone/>
            </a:pPr>
            <a:r>
              <a:rPr lang="fr-CA" sz="2600" dirty="0">
                <a:solidFill>
                  <a:schemeClr val="bg2">
                    <a:lumMod val="25000"/>
                  </a:schemeClr>
                </a:solidFill>
                <a:latin typeface="Symbol" panose="05050102010706020507" pitchFamily="18" charset="2"/>
              </a:rPr>
              <a:t>l= (</a:t>
            </a:r>
            <a:r>
              <a:rPr lang="fr-CA" sz="2600" i="1" dirty="0" err="1">
                <a:solidFill>
                  <a:schemeClr val="bg2">
                    <a:lumMod val="25000"/>
                  </a:schemeClr>
                </a:solidFill>
              </a:rPr>
              <a:t>a</a:t>
            </a:r>
            <a:r>
              <a:rPr lang="fr-CA" sz="2600" i="1" dirty="0" err="1">
                <a:solidFill>
                  <a:schemeClr val="bg2">
                    <a:lumMod val="25000"/>
                  </a:schemeClr>
                </a:solidFill>
                <a:latin typeface="Symbol" panose="05050102010706020507" pitchFamily="18" charset="2"/>
              </a:rPr>
              <a:t>a</a:t>
            </a:r>
            <a:r>
              <a:rPr lang="fr-CA" sz="2600" i="1" dirty="0" err="1">
                <a:solidFill>
                  <a:schemeClr val="bg2">
                    <a:lumMod val="25000"/>
                  </a:schemeClr>
                </a:solidFill>
              </a:rPr>
              <a:t>+b</a:t>
            </a:r>
            <a:r>
              <a:rPr lang="fr-CA" sz="2600" i="1" dirty="0" err="1">
                <a:solidFill>
                  <a:schemeClr val="bg2">
                    <a:lumMod val="25000"/>
                  </a:schemeClr>
                </a:solidFill>
                <a:latin typeface="Symbol" panose="05050102010706020507" pitchFamily="18" charset="2"/>
              </a:rPr>
              <a:t>b</a:t>
            </a:r>
            <a:r>
              <a:rPr lang="fr-CA" sz="2600" i="1" dirty="0" err="1">
                <a:solidFill>
                  <a:schemeClr val="bg2">
                    <a:lumMod val="25000"/>
                  </a:schemeClr>
                </a:solidFill>
              </a:rPr>
              <a:t>+g</a:t>
            </a:r>
            <a:r>
              <a:rPr lang="fr-CA" sz="2600" i="1" dirty="0" err="1">
                <a:solidFill>
                  <a:schemeClr val="bg2">
                    <a:lumMod val="25000"/>
                  </a:schemeClr>
                </a:solidFill>
                <a:latin typeface="Symbol" panose="05050102010706020507" pitchFamily="18" charset="2"/>
              </a:rPr>
              <a:t>g</a:t>
            </a:r>
            <a:r>
              <a:rPr lang="fr-CA" sz="2600" i="1" dirty="0">
                <a:solidFill>
                  <a:schemeClr val="bg2">
                    <a:lumMod val="25000"/>
                  </a:schemeClr>
                </a:solidFill>
                <a:latin typeface="Symbol" panose="05050102010706020507" pitchFamily="18" charset="2"/>
              </a:rPr>
              <a:t>) / </a:t>
            </a:r>
            <a:r>
              <a:rPr lang="fr-CA" sz="2600" i="1" dirty="0">
                <a:solidFill>
                  <a:schemeClr val="bg2">
                    <a:lumMod val="25000"/>
                  </a:schemeClr>
                </a:solidFill>
              </a:rPr>
              <a:t>(2a+2b+g+L).</a:t>
            </a:r>
          </a:p>
          <a:p>
            <a:pPr marL="0" indent="0" algn="ctr">
              <a:buNone/>
            </a:pPr>
            <a:r>
              <a:rPr lang="fr-CA" sz="2600" dirty="0">
                <a:solidFill>
                  <a:schemeClr val="bg2">
                    <a:lumMod val="25000"/>
                  </a:schemeClr>
                </a:solidFill>
              </a:rPr>
              <a:t>Répéter ensuite les deux étapes suivantes jusqu’à ce que </a:t>
            </a:r>
            <a:r>
              <a:rPr lang="fr-CA" sz="2600" dirty="0">
                <a:solidFill>
                  <a:schemeClr val="bg2">
                    <a:lumMod val="25000"/>
                  </a:schemeClr>
                </a:solidFill>
                <a:latin typeface="Symbol" panose="05050102010706020507" pitchFamily="18" charset="2"/>
              </a:rPr>
              <a:t>l </a:t>
            </a:r>
            <a:r>
              <a:rPr lang="fr-CA" sz="2600" dirty="0">
                <a:solidFill>
                  <a:schemeClr val="bg2">
                    <a:lumMod val="25000"/>
                  </a:schemeClr>
                </a:solidFill>
                <a:latin typeface="+mj-lt"/>
              </a:rPr>
              <a:t>ne change plus:</a:t>
            </a:r>
          </a:p>
          <a:p>
            <a:pPr lvl="2"/>
            <a:r>
              <a:rPr lang="fr-CA" dirty="0">
                <a:solidFill>
                  <a:schemeClr val="bg2">
                    <a:lumMod val="25000"/>
                  </a:schemeClr>
                </a:solidFill>
                <a:latin typeface="+mj-lt"/>
              </a:rPr>
              <a:t>Trouver </a:t>
            </a:r>
            <a:r>
              <a:rPr lang="fr-CA" i="1" dirty="0">
                <a:solidFill>
                  <a:schemeClr val="bg2">
                    <a:lumMod val="25000"/>
                  </a:schemeClr>
                </a:solidFill>
              </a:rPr>
              <a:t>PA(S,T,</a:t>
            </a:r>
            <a:r>
              <a:rPr lang="fr-CA" i="1" dirty="0">
                <a:solidFill>
                  <a:schemeClr val="bg2">
                    <a:lumMod val="25000"/>
                  </a:schemeClr>
                </a:solidFill>
                <a:latin typeface="Symbol" panose="05050102010706020507" pitchFamily="18" charset="2"/>
              </a:rPr>
              <a:t> l</a:t>
            </a:r>
            <a:r>
              <a:rPr lang="fr-CA" i="1" dirty="0">
                <a:solidFill>
                  <a:schemeClr val="bg2">
                    <a:lumMod val="25000"/>
                  </a:schemeClr>
                </a:solidFill>
              </a:rPr>
              <a:t>) </a:t>
            </a:r>
            <a:r>
              <a:rPr lang="fr-CA" i="1" dirty="0">
                <a:solidFill>
                  <a:schemeClr val="bg2">
                    <a:lumMod val="25000"/>
                  </a:schemeClr>
                </a:solidFill>
                <a:sym typeface="Wingdings" panose="05000000000000000000" pitchFamily="2" charset="2"/>
              </a:rPr>
              <a:t> donne un vecteur (</a:t>
            </a:r>
            <a:r>
              <a:rPr lang="fr-CA" i="1" dirty="0" err="1">
                <a:solidFill>
                  <a:schemeClr val="bg2">
                    <a:lumMod val="25000"/>
                  </a:schemeClr>
                </a:solidFill>
                <a:sym typeface="Wingdings" panose="05000000000000000000" pitchFamily="2" charset="2"/>
              </a:rPr>
              <a:t>a,b,g</a:t>
            </a:r>
            <a:r>
              <a:rPr lang="fr-CA" i="1" dirty="0">
                <a:solidFill>
                  <a:schemeClr val="bg2">
                    <a:lumMod val="25000"/>
                  </a:schemeClr>
                </a:solidFill>
                <a:sym typeface="Wingdings" panose="05000000000000000000" pitchFamily="2" charset="2"/>
              </a:rPr>
              <a:t>)</a:t>
            </a:r>
            <a:endParaRPr lang="fr-CA" i="1" dirty="0">
              <a:solidFill>
                <a:schemeClr val="bg2">
                  <a:lumMod val="25000"/>
                </a:schemeClr>
              </a:solidFill>
            </a:endParaRPr>
          </a:p>
          <a:p>
            <a:pPr lvl="2"/>
            <a:r>
              <a:rPr lang="fr-CA" dirty="0">
                <a:solidFill>
                  <a:schemeClr val="bg2">
                    <a:lumMod val="25000"/>
                  </a:schemeClr>
                </a:solidFill>
                <a:latin typeface="+mj-lt"/>
              </a:rPr>
              <a:t>Poser </a:t>
            </a:r>
            <a:r>
              <a:rPr lang="fr-CA" dirty="0">
                <a:solidFill>
                  <a:schemeClr val="bg2">
                    <a:lumMod val="25000"/>
                  </a:schemeClr>
                </a:solidFill>
                <a:latin typeface="Symbol" panose="05050102010706020507" pitchFamily="18" charset="2"/>
              </a:rPr>
              <a:t>l</a:t>
            </a:r>
            <a:r>
              <a:rPr lang="fr-CA" dirty="0">
                <a:solidFill>
                  <a:schemeClr val="bg2">
                    <a:lumMod val="25000"/>
                  </a:schemeClr>
                </a:solidFill>
                <a:latin typeface="+mj-lt"/>
              </a:rPr>
              <a:t>’=</a:t>
            </a:r>
            <a:r>
              <a:rPr lang="fr-CA" dirty="0">
                <a:solidFill>
                  <a:schemeClr val="bg2">
                    <a:lumMod val="25000"/>
                  </a:schemeClr>
                </a:solidFill>
                <a:latin typeface="Symbol" panose="05050102010706020507" pitchFamily="18" charset="2"/>
              </a:rPr>
              <a:t> (</a:t>
            </a:r>
            <a:r>
              <a:rPr lang="fr-CA" i="1" dirty="0" err="1">
                <a:solidFill>
                  <a:schemeClr val="bg2">
                    <a:lumMod val="25000"/>
                  </a:schemeClr>
                </a:solidFill>
              </a:rPr>
              <a:t>a</a:t>
            </a:r>
            <a:r>
              <a:rPr lang="fr-CA" i="1" dirty="0" err="1">
                <a:solidFill>
                  <a:schemeClr val="bg2">
                    <a:lumMod val="25000"/>
                  </a:schemeClr>
                </a:solidFill>
                <a:latin typeface="Symbol" panose="05050102010706020507" pitchFamily="18" charset="2"/>
              </a:rPr>
              <a:t>a</a:t>
            </a:r>
            <a:r>
              <a:rPr lang="fr-CA" i="1" dirty="0" err="1">
                <a:solidFill>
                  <a:schemeClr val="bg2">
                    <a:lumMod val="25000"/>
                  </a:schemeClr>
                </a:solidFill>
              </a:rPr>
              <a:t>+b</a:t>
            </a:r>
            <a:r>
              <a:rPr lang="fr-CA" i="1" dirty="0" err="1">
                <a:solidFill>
                  <a:schemeClr val="bg2">
                    <a:lumMod val="25000"/>
                  </a:schemeClr>
                </a:solidFill>
                <a:latin typeface="Symbol" panose="05050102010706020507" pitchFamily="18" charset="2"/>
              </a:rPr>
              <a:t>b</a:t>
            </a:r>
            <a:r>
              <a:rPr lang="fr-CA" i="1" dirty="0" err="1">
                <a:solidFill>
                  <a:schemeClr val="bg2">
                    <a:lumMod val="25000"/>
                  </a:schemeClr>
                </a:solidFill>
              </a:rPr>
              <a:t>+g</a:t>
            </a:r>
            <a:r>
              <a:rPr lang="fr-CA" i="1" dirty="0" err="1">
                <a:solidFill>
                  <a:schemeClr val="bg2">
                    <a:lumMod val="25000"/>
                  </a:schemeClr>
                </a:solidFill>
                <a:latin typeface="Symbol" panose="05050102010706020507" pitchFamily="18" charset="2"/>
              </a:rPr>
              <a:t>g</a:t>
            </a:r>
            <a:r>
              <a:rPr lang="fr-CA" i="1" dirty="0">
                <a:solidFill>
                  <a:schemeClr val="bg2">
                    <a:lumMod val="25000"/>
                  </a:schemeClr>
                </a:solidFill>
                <a:latin typeface="Symbol" panose="05050102010706020507" pitchFamily="18" charset="2"/>
              </a:rPr>
              <a:t>) / </a:t>
            </a:r>
            <a:r>
              <a:rPr lang="fr-CA" i="1" dirty="0">
                <a:solidFill>
                  <a:schemeClr val="bg2">
                    <a:lumMod val="25000"/>
                  </a:schemeClr>
                </a:solidFill>
              </a:rPr>
              <a:t>(2a+2b+g+L), et donner à </a:t>
            </a:r>
            <a:r>
              <a:rPr lang="fr-CA" dirty="0">
                <a:solidFill>
                  <a:schemeClr val="bg2">
                    <a:lumMod val="25000"/>
                  </a:schemeClr>
                </a:solidFill>
                <a:latin typeface="Symbol" panose="05050102010706020507" pitchFamily="18" charset="2"/>
              </a:rPr>
              <a:t>l </a:t>
            </a:r>
            <a:r>
              <a:rPr lang="fr-CA" dirty="0">
                <a:solidFill>
                  <a:schemeClr val="bg2">
                    <a:lumMod val="25000"/>
                  </a:schemeClr>
                </a:solidFill>
                <a:latin typeface="+mj-lt"/>
              </a:rPr>
              <a:t>la valeur de </a:t>
            </a:r>
            <a:r>
              <a:rPr lang="fr-CA" dirty="0">
                <a:solidFill>
                  <a:schemeClr val="bg2">
                    <a:lumMod val="25000"/>
                  </a:schemeClr>
                </a:solidFill>
                <a:latin typeface="Symbol" panose="05050102010706020507" pitchFamily="18" charset="2"/>
              </a:rPr>
              <a:t>l</a:t>
            </a:r>
            <a:r>
              <a:rPr lang="fr-CA" dirty="0">
                <a:solidFill>
                  <a:schemeClr val="bg2">
                    <a:lumMod val="25000"/>
                  </a:schemeClr>
                </a:solidFill>
              </a:rPr>
              <a:t>’</a:t>
            </a:r>
          </a:p>
          <a:p>
            <a:r>
              <a:rPr lang="fr-CA" sz="2800" dirty="0">
                <a:solidFill>
                  <a:schemeClr val="bg2">
                    <a:lumMod val="25000"/>
                  </a:schemeClr>
                </a:solidFill>
                <a:latin typeface="+mj-lt"/>
              </a:rPr>
              <a:t>L’étape clef dans l’algorithme est de trouver </a:t>
            </a:r>
            <a:r>
              <a:rPr lang="fr-CA" sz="2800" i="1" dirty="0">
                <a:solidFill>
                  <a:schemeClr val="bg2">
                    <a:lumMod val="25000"/>
                  </a:schemeClr>
                </a:solidFill>
              </a:rPr>
              <a:t>PA(S,T,</a:t>
            </a:r>
            <a:r>
              <a:rPr lang="fr-CA" sz="2800" i="1" dirty="0">
                <a:solidFill>
                  <a:schemeClr val="bg2">
                    <a:lumMod val="25000"/>
                  </a:schemeClr>
                </a:solidFill>
                <a:latin typeface="Symbol" panose="05050102010706020507" pitchFamily="18" charset="2"/>
              </a:rPr>
              <a:t> l</a:t>
            </a:r>
            <a:r>
              <a:rPr lang="fr-CA" sz="2800" i="1" dirty="0">
                <a:solidFill>
                  <a:schemeClr val="bg2">
                    <a:lumMod val="25000"/>
                  </a:schemeClr>
                </a:solidFill>
              </a:rPr>
              <a:t>). Or, le problème peut être exprimé </a:t>
            </a:r>
            <a:r>
              <a:rPr lang="fr-CA" sz="2800" dirty="0">
                <a:solidFill>
                  <a:schemeClr val="bg2">
                    <a:lumMod val="25000"/>
                  </a:schemeClr>
                </a:solidFill>
              </a:rPr>
              <a:t>sous forme d’un problème d’alignement local de la façon suivante:</a:t>
            </a:r>
          </a:p>
          <a:p>
            <a:pPr marL="0" indent="0" algn="ctr">
              <a:buNone/>
            </a:pPr>
            <a:r>
              <a:rPr lang="fr-CA" sz="2800" i="1" dirty="0">
                <a:solidFill>
                  <a:schemeClr val="bg2">
                    <a:lumMod val="25000"/>
                  </a:schemeClr>
                </a:solidFill>
              </a:rPr>
              <a:t>PA(S,T,</a:t>
            </a:r>
            <a:r>
              <a:rPr lang="fr-CA" sz="2800" i="1" dirty="0">
                <a:solidFill>
                  <a:schemeClr val="bg2">
                    <a:lumMod val="25000"/>
                  </a:schemeClr>
                </a:solidFill>
                <a:latin typeface="Symbol" panose="05050102010706020507" pitchFamily="18" charset="2"/>
              </a:rPr>
              <a:t> l</a:t>
            </a:r>
            <a:r>
              <a:rPr lang="fr-CA" sz="2800" i="1" dirty="0">
                <a:solidFill>
                  <a:schemeClr val="bg2">
                    <a:lumMod val="25000"/>
                  </a:schemeClr>
                </a:solidFill>
              </a:rPr>
              <a:t>) = (max</a:t>
            </a:r>
            <a:r>
              <a:rPr lang="fr-CA" sz="2800" i="1" baseline="-25000" dirty="0">
                <a:solidFill>
                  <a:schemeClr val="bg2">
                    <a:lumMod val="25000"/>
                  </a:schemeClr>
                </a:solidFill>
              </a:rPr>
              <a:t>(S’,T’) </a:t>
            </a:r>
            <a:r>
              <a:rPr lang="fr-CA" sz="2800" i="1" dirty="0">
                <a:solidFill>
                  <a:schemeClr val="bg2">
                    <a:lumMod val="25000"/>
                  </a:schemeClr>
                </a:solidFill>
              </a:rPr>
              <a:t>a(</a:t>
            </a:r>
            <a:r>
              <a:rPr lang="fr-CA" sz="2800" i="1" dirty="0">
                <a:solidFill>
                  <a:schemeClr val="bg2">
                    <a:lumMod val="25000"/>
                  </a:schemeClr>
                </a:solidFill>
                <a:latin typeface="Symbol" panose="05050102010706020507" pitchFamily="18" charset="2"/>
              </a:rPr>
              <a:t>a</a:t>
            </a:r>
            <a:r>
              <a:rPr lang="fr-CA" sz="2800" i="1" dirty="0">
                <a:solidFill>
                  <a:schemeClr val="bg2">
                    <a:lumMod val="25000"/>
                  </a:schemeClr>
                </a:solidFill>
              </a:rPr>
              <a:t>-2</a:t>
            </a:r>
            <a:r>
              <a:rPr lang="fr-CA" sz="2800" i="1" dirty="0">
                <a:solidFill>
                  <a:schemeClr val="bg2">
                    <a:lumMod val="25000"/>
                  </a:schemeClr>
                </a:solidFill>
                <a:latin typeface="Symbol" panose="05050102010706020507" pitchFamily="18" charset="2"/>
              </a:rPr>
              <a:t>l</a:t>
            </a:r>
            <a:r>
              <a:rPr lang="fr-CA" sz="2800" i="1" dirty="0">
                <a:solidFill>
                  <a:schemeClr val="bg2">
                    <a:lumMod val="25000"/>
                  </a:schemeClr>
                </a:solidFill>
              </a:rPr>
              <a:t>)+b(</a:t>
            </a:r>
            <a:r>
              <a:rPr lang="fr-CA" sz="2800" i="1" dirty="0">
                <a:solidFill>
                  <a:schemeClr val="bg2">
                    <a:lumMod val="25000"/>
                  </a:schemeClr>
                </a:solidFill>
                <a:latin typeface="Symbol" panose="05050102010706020507" pitchFamily="18" charset="2"/>
              </a:rPr>
              <a:t>b</a:t>
            </a:r>
            <a:r>
              <a:rPr lang="fr-CA" sz="2800" i="1" dirty="0">
                <a:solidFill>
                  <a:schemeClr val="bg2">
                    <a:lumMod val="25000"/>
                  </a:schemeClr>
                </a:solidFill>
              </a:rPr>
              <a:t>-2</a:t>
            </a:r>
            <a:r>
              <a:rPr lang="fr-CA" sz="2800" i="1" dirty="0">
                <a:solidFill>
                  <a:schemeClr val="bg2">
                    <a:lumMod val="25000"/>
                  </a:schemeClr>
                </a:solidFill>
                <a:latin typeface="Symbol" panose="05050102010706020507" pitchFamily="18" charset="2"/>
              </a:rPr>
              <a:t>l</a:t>
            </a:r>
            <a:r>
              <a:rPr lang="fr-CA" sz="2800" i="1" dirty="0">
                <a:solidFill>
                  <a:schemeClr val="bg2">
                    <a:lumMod val="25000"/>
                  </a:schemeClr>
                </a:solidFill>
              </a:rPr>
              <a:t>)+g(</a:t>
            </a:r>
            <a:r>
              <a:rPr lang="fr-CA" sz="2800" i="1" dirty="0">
                <a:solidFill>
                  <a:schemeClr val="bg2">
                    <a:lumMod val="25000"/>
                  </a:schemeClr>
                </a:solidFill>
                <a:latin typeface="Symbol" panose="05050102010706020507" pitchFamily="18" charset="2"/>
              </a:rPr>
              <a:t>g</a:t>
            </a:r>
            <a:r>
              <a:rPr lang="fr-CA" sz="2800" i="1" dirty="0">
                <a:solidFill>
                  <a:schemeClr val="bg2">
                    <a:lumMod val="25000"/>
                  </a:schemeClr>
                </a:solidFill>
              </a:rPr>
              <a:t>-</a:t>
            </a:r>
            <a:r>
              <a:rPr lang="fr-CA" sz="2800" i="1" dirty="0">
                <a:solidFill>
                  <a:schemeClr val="bg2">
                    <a:lumMod val="25000"/>
                  </a:schemeClr>
                </a:solidFill>
                <a:latin typeface="Symbol" panose="05050102010706020507" pitchFamily="18" charset="2"/>
              </a:rPr>
              <a:t>l</a:t>
            </a:r>
            <a:r>
              <a:rPr lang="fr-CA" sz="2800" i="1" dirty="0">
                <a:solidFill>
                  <a:schemeClr val="bg2">
                    <a:lumMod val="25000"/>
                  </a:schemeClr>
                </a:solidFill>
              </a:rPr>
              <a:t>))-</a:t>
            </a:r>
            <a:r>
              <a:rPr lang="fr-CA" sz="2800" i="1" dirty="0" err="1">
                <a:solidFill>
                  <a:schemeClr val="bg2">
                    <a:lumMod val="25000"/>
                  </a:schemeClr>
                </a:solidFill>
              </a:rPr>
              <a:t>L</a:t>
            </a:r>
            <a:r>
              <a:rPr lang="fr-CA" sz="2800" i="1" dirty="0" err="1">
                <a:solidFill>
                  <a:schemeClr val="bg2">
                    <a:lumMod val="25000"/>
                  </a:schemeClr>
                </a:solidFill>
                <a:latin typeface="Symbol" panose="05050102010706020507" pitchFamily="18" charset="2"/>
              </a:rPr>
              <a:t>l</a:t>
            </a:r>
            <a:endParaRPr lang="fr-CA" sz="2800" i="1" dirty="0">
              <a:solidFill>
                <a:schemeClr val="bg2">
                  <a:lumMod val="25000"/>
                </a:schemeClr>
              </a:solidFill>
              <a:latin typeface="Symbol" panose="05050102010706020507" pitchFamily="18" charset="2"/>
            </a:endParaRPr>
          </a:p>
        </p:txBody>
      </p:sp>
    </p:spTree>
    <p:extLst>
      <p:ext uri="{BB962C8B-B14F-4D97-AF65-F5344CB8AC3E}">
        <p14:creationId xmlns:p14="http://schemas.microsoft.com/office/powerpoint/2010/main" val="135463388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3C2C2B5-1CEA-4AD7-AAD0-8DCABB1902F0}"/>
              </a:ext>
            </a:extLst>
          </p:cNvPr>
          <p:cNvSpPr>
            <a:spLocks noGrp="1"/>
          </p:cNvSpPr>
          <p:nvPr>
            <p:ph type="title"/>
          </p:nvPr>
        </p:nvSpPr>
        <p:spPr/>
        <p:txBody>
          <a:bodyPr/>
          <a:lstStyle/>
          <a:p>
            <a:r>
              <a:rPr lang="fr-CA" dirty="0"/>
              <a:t>Alignement local normalisé</a:t>
            </a:r>
          </a:p>
        </p:txBody>
      </p:sp>
      <p:sp>
        <p:nvSpPr>
          <p:cNvPr id="3" name="Espace réservé du contenu 2">
            <a:extLst>
              <a:ext uri="{FF2B5EF4-FFF2-40B4-BE49-F238E27FC236}">
                <a16:creationId xmlns:a16="http://schemas.microsoft.com/office/drawing/2014/main" id="{412B6D0B-AAD3-4D73-A367-106969EDDE5E}"/>
              </a:ext>
            </a:extLst>
          </p:cNvPr>
          <p:cNvSpPr>
            <a:spLocks noGrp="1"/>
          </p:cNvSpPr>
          <p:nvPr>
            <p:ph idx="1"/>
          </p:nvPr>
        </p:nvSpPr>
        <p:spPr/>
        <p:txBody>
          <a:bodyPr>
            <a:normAutofit/>
          </a:bodyPr>
          <a:lstStyle/>
          <a:p>
            <a:pPr>
              <a:buFont typeface="Wingdings" panose="05000000000000000000" pitchFamily="2" charset="2"/>
              <a:buChar char="Ø"/>
            </a:pPr>
            <a:r>
              <a:rPr lang="fr-CA" sz="2800" i="1" dirty="0">
                <a:solidFill>
                  <a:schemeClr val="bg2">
                    <a:lumMod val="25000"/>
                  </a:schemeClr>
                </a:solidFill>
              </a:rPr>
              <a:t>Il suffit de résoudre l’alignement local avec </a:t>
            </a:r>
            <a:r>
              <a:rPr lang="fr-CA" sz="2800" i="1" dirty="0">
                <a:solidFill>
                  <a:schemeClr val="bg2">
                    <a:lumMod val="25000"/>
                  </a:schemeClr>
                </a:solidFill>
                <a:latin typeface="Symbol" panose="05050102010706020507" pitchFamily="18" charset="2"/>
              </a:rPr>
              <a:t>a</a:t>
            </a:r>
            <a:r>
              <a:rPr lang="fr-CA" sz="2800" i="1" dirty="0">
                <a:solidFill>
                  <a:schemeClr val="bg2">
                    <a:lumMod val="25000"/>
                  </a:schemeClr>
                </a:solidFill>
              </a:rPr>
              <a:t>’</a:t>
            </a:r>
            <a:r>
              <a:rPr lang="fr-CA" sz="2800" i="1" dirty="0">
                <a:solidFill>
                  <a:schemeClr val="bg2">
                    <a:lumMod val="25000"/>
                  </a:schemeClr>
                </a:solidFill>
                <a:latin typeface="Symbol" panose="05050102010706020507" pitchFamily="18" charset="2"/>
              </a:rPr>
              <a:t>=a</a:t>
            </a:r>
            <a:r>
              <a:rPr lang="fr-CA" sz="2800" i="1" dirty="0">
                <a:solidFill>
                  <a:schemeClr val="bg2">
                    <a:lumMod val="25000"/>
                  </a:schemeClr>
                </a:solidFill>
              </a:rPr>
              <a:t>-2</a:t>
            </a:r>
            <a:r>
              <a:rPr lang="fr-CA" sz="2800" i="1" dirty="0">
                <a:solidFill>
                  <a:schemeClr val="bg2">
                    <a:lumMod val="25000"/>
                  </a:schemeClr>
                </a:solidFill>
                <a:latin typeface="Symbol" panose="05050102010706020507" pitchFamily="18" charset="2"/>
              </a:rPr>
              <a:t>l, b</a:t>
            </a:r>
            <a:r>
              <a:rPr lang="fr-CA" sz="2800" i="1" dirty="0">
                <a:solidFill>
                  <a:schemeClr val="bg2">
                    <a:lumMod val="25000"/>
                  </a:schemeClr>
                </a:solidFill>
              </a:rPr>
              <a:t>’</a:t>
            </a:r>
            <a:r>
              <a:rPr lang="fr-CA" sz="2800" i="1" dirty="0">
                <a:solidFill>
                  <a:schemeClr val="bg2">
                    <a:lumMod val="25000"/>
                  </a:schemeClr>
                </a:solidFill>
                <a:latin typeface="Symbol" panose="05050102010706020507" pitchFamily="18" charset="2"/>
              </a:rPr>
              <a:t>= b</a:t>
            </a:r>
            <a:r>
              <a:rPr lang="fr-CA" sz="2800" i="1" dirty="0">
                <a:solidFill>
                  <a:schemeClr val="bg2">
                    <a:lumMod val="25000"/>
                  </a:schemeClr>
                </a:solidFill>
              </a:rPr>
              <a:t>-2</a:t>
            </a:r>
            <a:r>
              <a:rPr lang="fr-CA" sz="2800" i="1" dirty="0">
                <a:solidFill>
                  <a:schemeClr val="bg2">
                    <a:lumMod val="25000"/>
                  </a:schemeClr>
                </a:solidFill>
                <a:latin typeface="Symbol" panose="05050102010706020507" pitchFamily="18" charset="2"/>
              </a:rPr>
              <a:t>l </a:t>
            </a:r>
            <a:r>
              <a:rPr lang="fr-CA" sz="2800" i="1" dirty="0">
                <a:solidFill>
                  <a:schemeClr val="bg2">
                    <a:lumMod val="25000"/>
                  </a:schemeClr>
                </a:solidFill>
              </a:rPr>
              <a:t>et</a:t>
            </a:r>
            <a:r>
              <a:rPr lang="fr-CA" sz="2800" i="1" dirty="0">
                <a:solidFill>
                  <a:schemeClr val="bg2">
                    <a:lumMod val="25000"/>
                  </a:schemeClr>
                </a:solidFill>
                <a:latin typeface="Symbol" panose="05050102010706020507" pitchFamily="18" charset="2"/>
              </a:rPr>
              <a:t> g</a:t>
            </a:r>
            <a:r>
              <a:rPr lang="fr-CA" sz="2800" i="1" dirty="0">
                <a:solidFill>
                  <a:schemeClr val="bg2">
                    <a:lumMod val="25000"/>
                  </a:schemeClr>
                </a:solidFill>
              </a:rPr>
              <a:t>’</a:t>
            </a:r>
            <a:r>
              <a:rPr lang="fr-CA" sz="2800" i="1" dirty="0">
                <a:solidFill>
                  <a:schemeClr val="bg2">
                    <a:lumMod val="25000"/>
                  </a:schemeClr>
                </a:solidFill>
                <a:latin typeface="Symbol" panose="05050102010706020507" pitchFamily="18" charset="2"/>
              </a:rPr>
              <a:t>=g</a:t>
            </a:r>
            <a:r>
              <a:rPr lang="fr-CA" sz="2800" i="1" dirty="0">
                <a:solidFill>
                  <a:schemeClr val="bg2">
                    <a:lumMod val="25000"/>
                  </a:schemeClr>
                </a:solidFill>
              </a:rPr>
              <a:t>-</a:t>
            </a:r>
            <a:r>
              <a:rPr lang="fr-CA" sz="2800" i="1" dirty="0">
                <a:solidFill>
                  <a:schemeClr val="bg2">
                    <a:lumMod val="25000"/>
                  </a:schemeClr>
                </a:solidFill>
                <a:latin typeface="Symbol" panose="05050102010706020507" pitchFamily="18" charset="2"/>
              </a:rPr>
              <a:t>l</a:t>
            </a:r>
          </a:p>
          <a:p>
            <a:pPr marL="0" indent="0">
              <a:buNone/>
            </a:pPr>
            <a:endParaRPr lang="fr-CA" sz="2800" i="1" dirty="0">
              <a:solidFill>
                <a:schemeClr val="bg2">
                  <a:lumMod val="25000"/>
                </a:schemeClr>
              </a:solidFill>
              <a:latin typeface="+mj-lt"/>
            </a:endParaRPr>
          </a:p>
          <a:p>
            <a:pPr marL="0" indent="0">
              <a:buNone/>
            </a:pPr>
            <a:r>
              <a:rPr lang="fr-CA" sz="2800" i="1" dirty="0">
                <a:solidFill>
                  <a:schemeClr val="bg2">
                    <a:lumMod val="25000"/>
                  </a:schemeClr>
                </a:solidFill>
                <a:latin typeface="+mj-lt"/>
              </a:rPr>
              <a:t>Cette résolution de </a:t>
            </a:r>
            <a:r>
              <a:rPr lang="fr-CA" sz="2800" i="1" dirty="0">
                <a:solidFill>
                  <a:schemeClr val="bg2">
                    <a:lumMod val="25000"/>
                  </a:schemeClr>
                </a:solidFill>
              </a:rPr>
              <a:t>PA(S,T,</a:t>
            </a:r>
            <a:r>
              <a:rPr lang="fr-CA" sz="2800" i="1" dirty="0">
                <a:solidFill>
                  <a:schemeClr val="bg2">
                    <a:lumMod val="25000"/>
                  </a:schemeClr>
                </a:solidFill>
                <a:latin typeface="Symbol" panose="05050102010706020507" pitchFamily="18" charset="2"/>
              </a:rPr>
              <a:t> l</a:t>
            </a:r>
            <a:r>
              <a:rPr lang="fr-CA" sz="2800" i="1" dirty="0">
                <a:solidFill>
                  <a:schemeClr val="bg2">
                    <a:lumMod val="25000"/>
                  </a:schemeClr>
                </a:solidFill>
              </a:rPr>
              <a:t>) prend un temps O(nm). Par ailleurs, si </a:t>
            </a:r>
            <a:r>
              <a:rPr lang="fr-CA" sz="2800" i="1" dirty="0">
                <a:solidFill>
                  <a:schemeClr val="bg2">
                    <a:lumMod val="25000"/>
                  </a:schemeClr>
                </a:solidFill>
                <a:latin typeface="Symbol" panose="05050102010706020507" pitchFamily="18" charset="2"/>
              </a:rPr>
              <a:t>a, b, g </a:t>
            </a:r>
            <a:r>
              <a:rPr lang="fr-CA" sz="2800" i="1" dirty="0">
                <a:solidFill>
                  <a:schemeClr val="bg2">
                    <a:lumMod val="25000"/>
                  </a:schemeClr>
                </a:solidFill>
                <a:latin typeface="+mj-lt"/>
              </a:rPr>
              <a:t>sont des nombres rationnels, alors le temps total de l’algorithme est en </a:t>
            </a:r>
            <a:r>
              <a:rPr lang="fr-CA" sz="2800" i="1" dirty="0">
                <a:solidFill>
                  <a:srgbClr val="FF0000"/>
                </a:solidFill>
              </a:rPr>
              <a:t>O(nm. log(n))</a:t>
            </a:r>
          </a:p>
          <a:p>
            <a:pPr lvl="1"/>
            <a:r>
              <a:rPr lang="fr-CA" sz="2400" i="1" dirty="0">
                <a:solidFill>
                  <a:schemeClr val="bg2">
                    <a:lumMod val="25000"/>
                  </a:schemeClr>
                </a:solidFill>
              </a:rPr>
              <a:t>Utilisation de la technique de N. Megiddo</a:t>
            </a:r>
          </a:p>
          <a:p>
            <a:pPr marL="457200" lvl="1" indent="0">
              <a:buNone/>
            </a:pPr>
            <a:r>
              <a:rPr lang="fr-CA" sz="2000" i="1" dirty="0" err="1">
                <a:solidFill>
                  <a:schemeClr val="bg2">
                    <a:lumMod val="25000"/>
                  </a:schemeClr>
                </a:solidFill>
              </a:rPr>
              <a:t>Combinatorial</a:t>
            </a:r>
            <a:r>
              <a:rPr lang="fr-CA" sz="2000" i="1" dirty="0">
                <a:solidFill>
                  <a:schemeClr val="bg2">
                    <a:lumMod val="25000"/>
                  </a:schemeClr>
                </a:solidFill>
              </a:rPr>
              <a:t> </a:t>
            </a:r>
            <a:r>
              <a:rPr lang="fr-CA" sz="2000" i="1" dirty="0" err="1">
                <a:solidFill>
                  <a:schemeClr val="bg2">
                    <a:lumMod val="25000"/>
                  </a:schemeClr>
                </a:solidFill>
              </a:rPr>
              <a:t>optimization</a:t>
            </a:r>
            <a:r>
              <a:rPr lang="fr-CA" sz="2000" i="1" dirty="0">
                <a:solidFill>
                  <a:schemeClr val="bg2">
                    <a:lumMod val="25000"/>
                  </a:schemeClr>
                </a:solidFill>
              </a:rPr>
              <a:t> </a:t>
            </a:r>
            <a:r>
              <a:rPr lang="fr-CA" sz="2000" i="1" dirty="0" err="1">
                <a:solidFill>
                  <a:schemeClr val="bg2">
                    <a:lumMod val="25000"/>
                  </a:schemeClr>
                </a:solidFill>
              </a:rPr>
              <a:t>with</a:t>
            </a:r>
            <a:r>
              <a:rPr lang="fr-CA" sz="2000" i="1" dirty="0">
                <a:solidFill>
                  <a:schemeClr val="bg2">
                    <a:lumMod val="25000"/>
                  </a:schemeClr>
                </a:solidFill>
              </a:rPr>
              <a:t> rational objective </a:t>
            </a:r>
            <a:r>
              <a:rPr lang="fr-CA" sz="2000" i="1" dirty="0" err="1">
                <a:solidFill>
                  <a:schemeClr val="bg2">
                    <a:lumMod val="25000"/>
                  </a:schemeClr>
                </a:solidFill>
              </a:rPr>
              <a:t>functions</a:t>
            </a:r>
            <a:r>
              <a:rPr lang="fr-CA" sz="2000" i="1" dirty="0">
                <a:solidFill>
                  <a:schemeClr val="bg2">
                    <a:lumMod val="25000"/>
                  </a:schemeClr>
                </a:solidFill>
              </a:rPr>
              <a:t>. </a:t>
            </a:r>
            <a:r>
              <a:rPr lang="fr-CA" sz="2000" i="1" dirty="0" err="1">
                <a:solidFill>
                  <a:schemeClr val="bg2">
                    <a:lumMod val="25000"/>
                  </a:schemeClr>
                </a:solidFill>
              </a:rPr>
              <a:t>Mathematics</a:t>
            </a:r>
            <a:r>
              <a:rPr lang="fr-CA" sz="2000" i="1" dirty="0">
                <a:solidFill>
                  <a:schemeClr val="bg2">
                    <a:lumMod val="25000"/>
                  </a:schemeClr>
                </a:solidFill>
              </a:rPr>
              <a:t> of Operations </a:t>
            </a:r>
            <a:r>
              <a:rPr lang="fr-CA" sz="2000" i="1" dirty="0" err="1">
                <a:solidFill>
                  <a:schemeClr val="bg2">
                    <a:lumMod val="25000"/>
                  </a:schemeClr>
                </a:solidFill>
              </a:rPr>
              <a:t>Research</a:t>
            </a:r>
            <a:r>
              <a:rPr lang="fr-CA" sz="2000" i="1" dirty="0">
                <a:solidFill>
                  <a:schemeClr val="bg2">
                    <a:lumMod val="25000"/>
                  </a:schemeClr>
                </a:solidFill>
              </a:rPr>
              <a:t>, 4(4): 414-424, 1979.</a:t>
            </a:r>
          </a:p>
          <a:p>
            <a:pPr marL="0" indent="0">
              <a:buNone/>
            </a:pPr>
            <a:endParaRPr lang="fr-CA" sz="2800" i="1" dirty="0">
              <a:solidFill>
                <a:schemeClr val="bg2">
                  <a:lumMod val="25000"/>
                </a:schemeClr>
              </a:solidFill>
              <a:latin typeface="+mj-lt"/>
            </a:endParaRPr>
          </a:p>
        </p:txBody>
      </p:sp>
    </p:spTree>
    <p:extLst>
      <p:ext uri="{BB962C8B-B14F-4D97-AF65-F5344CB8AC3E}">
        <p14:creationId xmlns:p14="http://schemas.microsoft.com/office/powerpoint/2010/main" val="1005924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l"/>
            <a:r>
              <a:rPr lang="en-CA" b="1" dirty="0">
                <a:solidFill>
                  <a:srgbClr val="C00000"/>
                </a:solidFill>
              </a:rPr>
              <a:t>1 - </a:t>
            </a:r>
            <a:r>
              <a:rPr lang="en-CA" b="1" dirty="0" err="1">
                <a:solidFill>
                  <a:srgbClr val="C00000"/>
                </a:solidFill>
              </a:rPr>
              <a:t>Alignement</a:t>
            </a:r>
            <a:r>
              <a:rPr lang="en-CA" b="1" dirty="0">
                <a:solidFill>
                  <a:srgbClr val="C00000"/>
                </a:solidFill>
              </a:rPr>
              <a:t> global</a:t>
            </a:r>
            <a:br>
              <a:rPr lang="en-CA" dirty="0"/>
            </a:br>
            <a:r>
              <a:rPr lang="en-CA" dirty="0"/>
              <a:t>	</a:t>
            </a:r>
            <a:r>
              <a:rPr lang="en-CA" dirty="0" err="1"/>
              <a:t>Alignement</a:t>
            </a:r>
            <a:r>
              <a:rPr lang="en-CA" dirty="0"/>
              <a:t> sans indels</a:t>
            </a:r>
            <a:endParaRPr lang="fr-CA" dirty="0"/>
          </a:p>
        </p:txBody>
      </p:sp>
      <p:sp>
        <p:nvSpPr>
          <p:cNvPr id="5" name="Text Box 9"/>
          <p:cNvSpPr txBox="1">
            <a:spLocks noChangeArrowheads="1"/>
          </p:cNvSpPr>
          <p:nvPr/>
        </p:nvSpPr>
        <p:spPr bwMode="auto">
          <a:xfrm>
            <a:off x="533400" y="3501008"/>
            <a:ext cx="7924800" cy="24006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buClr>
                <a:schemeClr val="accent1"/>
              </a:buClr>
              <a:buFontTx/>
              <a:buChar char="•"/>
            </a:pPr>
            <a:r>
              <a:rPr lang="en-US" altLang="fr-FR" sz="3000" i="0" dirty="0"/>
              <a:t> Distance de Hamming : </a:t>
            </a:r>
            <a:r>
              <a:rPr lang="en-US" altLang="fr-FR" sz="3000" dirty="0" err="1"/>
              <a:t>d</a:t>
            </a:r>
            <a:r>
              <a:rPr lang="en-US" altLang="fr-FR" sz="3000" baseline="-25000" dirty="0" err="1"/>
              <a:t>H</a:t>
            </a:r>
            <a:r>
              <a:rPr lang="en-US" altLang="fr-FR" sz="3000" i="0" dirty="0"/>
              <a:t>(</a:t>
            </a:r>
            <a:r>
              <a:rPr lang="en-US" altLang="fr-FR" sz="3000" dirty="0"/>
              <a:t>v</a:t>
            </a:r>
            <a:r>
              <a:rPr lang="en-US" altLang="fr-FR" sz="3000" i="0" dirty="0"/>
              <a:t>, </a:t>
            </a:r>
            <a:r>
              <a:rPr lang="en-US" altLang="fr-FR" sz="3000" dirty="0"/>
              <a:t>w</a:t>
            </a:r>
            <a:r>
              <a:rPr lang="en-US" altLang="fr-FR" sz="3000" i="0" dirty="0"/>
              <a:t>)  =  7</a:t>
            </a:r>
          </a:p>
          <a:p>
            <a:pPr eaLnBrk="1" hangingPunct="1">
              <a:spcBef>
                <a:spcPct val="50000"/>
              </a:spcBef>
              <a:buClr>
                <a:schemeClr val="accent1"/>
              </a:buClr>
            </a:pPr>
            <a:r>
              <a:rPr lang="en-US" altLang="fr-FR" sz="3000" i="0" dirty="0" err="1"/>
              <a:t>C’est</a:t>
            </a:r>
            <a:r>
              <a:rPr lang="en-US" altLang="fr-FR" sz="3000" i="0" dirty="0"/>
              <a:t> beaucoup, </a:t>
            </a:r>
            <a:r>
              <a:rPr lang="en-US" altLang="fr-FR" sz="3000" i="0" dirty="0" err="1"/>
              <a:t>bien</a:t>
            </a:r>
            <a:r>
              <a:rPr lang="en-US" altLang="fr-FR" sz="3000" i="0" dirty="0"/>
              <a:t> </a:t>
            </a:r>
            <a:r>
              <a:rPr lang="en-US" altLang="fr-FR" sz="3000" i="0" dirty="0" err="1"/>
              <a:t>que</a:t>
            </a:r>
            <a:r>
              <a:rPr lang="en-US" altLang="fr-FR" sz="3000" i="0" dirty="0"/>
              <a:t> les </a:t>
            </a:r>
            <a:r>
              <a:rPr lang="en-US" altLang="fr-FR" sz="3000" i="0" dirty="0" err="1"/>
              <a:t>séquences</a:t>
            </a:r>
            <a:r>
              <a:rPr lang="en-US" altLang="fr-FR" sz="3000" i="0" dirty="0"/>
              <a:t> </a:t>
            </a:r>
            <a:r>
              <a:rPr lang="en-US" altLang="fr-FR" sz="3000" i="0" dirty="0" err="1"/>
              <a:t>soient</a:t>
            </a:r>
            <a:r>
              <a:rPr lang="en-US" altLang="fr-FR" sz="3000" i="0" dirty="0"/>
              <a:t> </a:t>
            </a:r>
            <a:r>
              <a:rPr lang="en-US" altLang="fr-FR" sz="3000" i="0" dirty="0" err="1"/>
              <a:t>très</a:t>
            </a:r>
            <a:r>
              <a:rPr lang="en-US" altLang="fr-FR" sz="3000" i="0" dirty="0"/>
              <a:t> </a:t>
            </a:r>
            <a:r>
              <a:rPr lang="en-US" altLang="fr-FR" sz="3000" i="0" dirty="0" err="1"/>
              <a:t>similaires</a:t>
            </a:r>
            <a:r>
              <a:rPr lang="en-US" altLang="fr-FR" sz="3000" i="0" dirty="0"/>
              <a:t>.</a:t>
            </a:r>
          </a:p>
          <a:p>
            <a:pPr eaLnBrk="1" hangingPunct="1">
              <a:spcBef>
                <a:spcPct val="50000"/>
              </a:spcBef>
              <a:buClr>
                <a:schemeClr val="accent1"/>
              </a:buClr>
            </a:pPr>
            <a:endParaRPr lang="en-US" altLang="fr-FR" sz="3000" i="0" dirty="0"/>
          </a:p>
        </p:txBody>
      </p:sp>
      <p:sp>
        <p:nvSpPr>
          <p:cNvPr id="25" name="ZoneTexte 24"/>
          <p:cNvSpPr txBox="1"/>
          <p:nvPr/>
        </p:nvSpPr>
        <p:spPr>
          <a:xfrm>
            <a:off x="2067426" y="6237312"/>
            <a:ext cx="6898363" cy="369332"/>
          </a:xfrm>
          <a:prstGeom prst="rect">
            <a:avLst/>
          </a:prstGeom>
          <a:noFill/>
        </p:spPr>
        <p:txBody>
          <a:bodyPr wrap="none" rtlCol="0">
            <a:spAutoFit/>
          </a:bodyPr>
          <a:lstStyle/>
          <a:p>
            <a:r>
              <a:rPr lang="en-CA" dirty="0"/>
              <a:t>An introduction de Bioinformatics Algorithms – www.bioalgorithms.info</a:t>
            </a:r>
            <a:endParaRPr lang="fr-CA" dirty="0"/>
          </a:p>
        </p:txBody>
      </p:sp>
      <p:sp>
        <p:nvSpPr>
          <p:cNvPr id="26" name="Text Box 7"/>
          <p:cNvSpPr txBox="1">
            <a:spLocks noChangeArrowheads="1"/>
          </p:cNvSpPr>
          <p:nvPr/>
        </p:nvSpPr>
        <p:spPr bwMode="auto">
          <a:xfrm>
            <a:off x="2316207" y="2178050"/>
            <a:ext cx="914400"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dirty="0"/>
              <a:t>v  </a:t>
            </a:r>
            <a:r>
              <a:rPr lang="en-US" altLang="fr-FR" sz="3000" i="0" dirty="0"/>
              <a:t>:</a:t>
            </a:r>
          </a:p>
        </p:txBody>
      </p:sp>
      <p:grpSp>
        <p:nvGrpSpPr>
          <p:cNvPr id="27" name="Group 8"/>
          <p:cNvGrpSpPr>
            <a:grpSpLocks/>
          </p:cNvGrpSpPr>
          <p:nvPr/>
        </p:nvGrpSpPr>
        <p:grpSpPr bwMode="auto">
          <a:xfrm>
            <a:off x="3078207" y="2178050"/>
            <a:ext cx="2438400" cy="549275"/>
            <a:chOff x="816" y="1728"/>
            <a:chExt cx="1536" cy="346"/>
          </a:xfrm>
        </p:grpSpPr>
        <p:sp>
          <p:nvSpPr>
            <p:cNvPr id="28" name="Text Box 9"/>
            <p:cNvSpPr txBox="1">
              <a:spLocks noChangeArrowheads="1"/>
            </p:cNvSpPr>
            <p:nvPr/>
          </p:nvSpPr>
          <p:spPr bwMode="auto">
            <a:xfrm>
              <a:off x="816" y="172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dirty="0">
                  <a:solidFill>
                    <a:srgbClr val="FF0000"/>
                  </a:solidFill>
                </a:rPr>
                <a:t>A</a:t>
              </a:r>
            </a:p>
          </p:txBody>
        </p:sp>
        <p:sp>
          <p:nvSpPr>
            <p:cNvPr id="29" name="Text Box 10"/>
            <p:cNvSpPr txBox="1">
              <a:spLocks noChangeArrowheads="1"/>
            </p:cNvSpPr>
            <p:nvPr/>
          </p:nvSpPr>
          <p:spPr bwMode="auto">
            <a:xfrm>
              <a:off x="1008" y="172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dirty="0">
                  <a:solidFill>
                    <a:srgbClr val="0070C0"/>
                  </a:solidFill>
                </a:rPr>
                <a:t>T</a:t>
              </a:r>
            </a:p>
          </p:txBody>
        </p:sp>
        <p:sp>
          <p:nvSpPr>
            <p:cNvPr id="30" name="Text Box 11"/>
            <p:cNvSpPr txBox="1">
              <a:spLocks noChangeArrowheads="1"/>
            </p:cNvSpPr>
            <p:nvPr/>
          </p:nvSpPr>
          <p:spPr bwMode="auto">
            <a:xfrm>
              <a:off x="1200" y="172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a:solidFill>
                    <a:srgbClr val="FF0000"/>
                  </a:solidFill>
                </a:rPr>
                <a:t>A</a:t>
              </a:r>
            </a:p>
          </p:txBody>
        </p:sp>
        <p:sp>
          <p:nvSpPr>
            <p:cNvPr id="31" name="Text Box 12"/>
            <p:cNvSpPr txBox="1">
              <a:spLocks noChangeArrowheads="1"/>
            </p:cNvSpPr>
            <p:nvPr/>
          </p:nvSpPr>
          <p:spPr bwMode="auto">
            <a:xfrm>
              <a:off x="1392" y="172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dirty="0">
                  <a:solidFill>
                    <a:srgbClr val="FF0000"/>
                  </a:solidFill>
                </a:rPr>
                <a:t>A</a:t>
              </a:r>
            </a:p>
          </p:txBody>
        </p:sp>
        <p:sp>
          <p:nvSpPr>
            <p:cNvPr id="32" name="Text Box 13"/>
            <p:cNvSpPr txBox="1">
              <a:spLocks noChangeArrowheads="1"/>
            </p:cNvSpPr>
            <p:nvPr/>
          </p:nvSpPr>
          <p:spPr bwMode="auto">
            <a:xfrm>
              <a:off x="1584" y="172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dirty="0">
                  <a:solidFill>
                    <a:srgbClr val="FF0000"/>
                  </a:solidFill>
                </a:rPr>
                <a:t>A</a:t>
              </a:r>
            </a:p>
          </p:txBody>
        </p:sp>
        <p:sp>
          <p:nvSpPr>
            <p:cNvPr id="33" name="Text Box 14"/>
            <p:cNvSpPr txBox="1">
              <a:spLocks noChangeArrowheads="1"/>
            </p:cNvSpPr>
            <p:nvPr/>
          </p:nvSpPr>
          <p:spPr bwMode="auto">
            <a:xfrm>
              <a:off x="1776" y="172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dirty="0">
                  <a:solidFill>
                    <a:srgbClr val="0070C0"/>
                  </a:solidFill>
                </a:rPr>
                <a:t>T</a:t>
              </a:r>
            </a:p>
          </p:txBody>
        </p:sp>
        <p:sp>
          <p:nvSpPr>
            <p:cNvPr id="34" name="Text Box 15"/>
            <p:cNvSpPr txBox="1">
              <a:spLocks noChangeArrowheads="1"/>
            </p:cNvSpPr>
            <p:nvPr/>
          </p:nvSpPr>
          <p:spPr bwMode="auto">
            <a:xfrm>
              <a:off x="1968" y="172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a:solidFill>
                    <a:srgbClr val="FF0000"/>
                  </a:solidFill>
                </a:rPr>
                <a:t>A</a:t>
              </a:r>
            </a:p>
          </p:txBody>
        </p:sp>
        <p:sp>
          <p:nvSpPr>
            <p:cNvPr id="35" name="Text Box 16"/>
            <p:cNvSpPr txBox="1">
              <a:spLocks noChangeArrowheads="1"/>
            </p:cNvSpPr>
            <p:nvPr/>
          </p:nvSpPr>
          <p:spPr bwMode="auto">
            <a:xfrm>
              <a:off x="2160" y="172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dirty="0">
                  <a:solidFill>
                    <a:srgbClr val="0070C0"/>
                  </a:solidFill>
                </a:rPr>
                <a:t>T</a:t>
              </a:r>
            </a:p>
          </p:txBody>
        </p:sp>
      </p:grpSp>
      <p:grpSp>
        <p:nvGrpSpPr>
          <p:cNvPr id="36" name="Group 17"/>
          <p:cNvGrpSpPr>
            <a:grpSpLocks/>
          </p:cNvGrpSpPr>
          <p:nvPr/>
        </p:nvGrpSpPr>
        <p:grpSpPr bwMode="auto">
          <a:xfrm>
            <a:off x="3078207" y="2635248"/>
            <a:ext cx="2438400" cy="549275"/>
            <a:chOff x="816" y="1968"/>
            <a:chExt cx="1536" cy="346"/>
          </a:xfrm>
        </p:grpSpPr>
        <p:sp>
          <p:nvSpPr>
            <p:cNvPr id="37" name="Text Box 18"/>
            <p:cNvSpPr txBox="1">
              <a:spLocks noChangeArrowheads="1"/>
            </p:cNvSpPr>
            <p:nvPr/>
          </p:nvSpPr>
          <p:spPr bwMode="auto">
            <a:xfrm>
              <a:off x="2160" y="196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a:solidFill>
                    <a:srgbClr val="FF0000"/>
                  </a:solidFill>
                </a:rPr>
                <a:t>A</a:t>
              </a:r>
            </a:p>
          </p:txBody>
        </p:sp>
        <p:sp>
          <p:nvSpPr>
            <p:cNvPr id="38" name="Text Box 19"/>
            <p:cNvSpPr txBox="1">
              <a:spLocks noChangeArrowheads="1"/>
            </p:cNvSpPr>
            <p:nvPr/>
          </p:nvSpPr>
          <p:spPr bwMode="auto">
            <a:xfrm>
              <a:off x="816" y="196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dirty="0">
                  <a:solidFill>
                    <a:srgbClr val="0070C0"/>
                  </a:solidFill>
                </a:rPr>
                <a:t>T</a:t>
              </a:r>
            </a:p>
          </p:txBody>
        </p:sp>
        <p:sp>
          <p:nvSpPr>
            <p:cNvPr id="39" name="Text Box 20"/>
            <p:cNvSpPr txBox="1">
              <a:spLocks noChangeArrowheads="1"/>
            </p:cNvSpPr>
            <p:nvPr/>
          </p:nvSpPr>
          <p:spPr bwMode="auto">
            <a:xfrm>
              <a:off x="1008" y="196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a:solidFill>
                    <a:srgbClr val="FF0000"/>
                  </a:solidFill>
                </a:rPr>
                <a:t>A</a:t>
              </a:r>
            </a:p>
          </p:txBody>
        </p:sp>
        <p:sp>
          <p:nvSpPr>
            <p:cNvPr id="40" name="Text Box 21"/>
            <p:cNvSpPr txBox="1">
              <a:spLocks noChangeArrowheads="1"/>
            </p:cNvSpPr>
            <p:nvPr/>
          </p:nvSpPr>
          <p:spPr bwMode="auto">
            <a:xfrm>
              <a:off x="1200" y="196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dirty="0">
                  <a:solidFill>
                    <a:srgbClr val="0070C0"/>
                  </a:solidFill>
                </a:rPr>
                <a:t>T</a:t>
              </a:r>
            </a:p>
          </p:txBody>
        </p:sp>
        <p:sp>
          <p:nvSpPr>
            <p:cNvPr id="41" name="Text Box 22"/>
            <p:cNvSpPr txBox="1">
              <a:spLocks noChangeArrowheads="1"/>
            </p:cNvSpPr>
            <p:nvPr/>
          </p:nvSpPr>
          <p:spPr bwMode="auto">
            <a:xfrm>
              <a:off x="1392" y="196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dirty="0">
                  <a:solidFill>
                    <a:srgbClr val="FF0000"/>
                  </a:solidFill>
                </a:rPr>
                <a:t>A</a:t>
              </a:r>
            </a:p>
          </p:txBody>
        </p:sp>
        <p:sp>
          <p:nvSpPr>
            <p:cNvPr id="42" name="Text Box 23"/>
            <p:cNvSpPr txBox="1">
              <a:spLocks noChangeArrowheads="1"/>
            </p:cNvSpPr>
            <p:nvPr/>
          </p:nvSpPr>
          <p:spPr bwMode="auto">
            <a:xfrm>
              <a:off x="1584" y="196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dirty="0">
                  <a:solidFill>
                    <a:srgbClr val="0070C0"/>
                  </a:solidFill>
                </a:rPr>
                <a:t>T</a:t>
              </a:r>
            </a:p>
          </p:txBody>
        </p:sp>
        <p:sp>
          <p:nvSpPr>
            <p:cNvPr id="43" name="Text Box 24"/>
            <p:cNvSpPr txBox="1">
              <a:spLocks noChangeArrowheads="1"/>
            </p:cNvSpPr>
            <p:nvPr/>
          </p:nvSpPr>
          <p:spPr bwMode="auto">
            <a:xfrm>
              <a:off x="1776" y="196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a:solidFill>
                    <a:srgbClr val="FF0000"/>
                  </a:solidFill>
                </a:rPr>
                <a:t>A</a:t>
              </a:r>
            </a:p>
          </p:txBody>
        </p:sp>
        <p:sp>
          <p:nvSpPr>
            <p:cNvPr id="44" name="Text Box 25"/>
            <p:cNvSpPr txBox="1">
              <a:spLocks noChangeArrowheads="1"/>
            </p:cNvSpPr>
            <p:nvPr/>
          </p:nvSpPr>
          <p:spPr bwMode="auto">
            <a:xfrm>
              <a:off x="1968" y="196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dirty="0">
                  <a:solidFill>
                    <a:srgbClr val="0070C0"/>
                  </a:solidFill>
                </a:rPr>
                <a:t>T</a:t>
              </a:r>
            </a:p>
          </p:txBody>
        </p:sp>
      </p:grpSp>
      <p:sp>
        <p:nvSpPr>
          <p:cNvPr id="45" name="Text Box 26"/>
          <p:cNvSpPr txBox="1">
            <a:spLocks noChangeArrowheads="1"/>
          </p:cNvSpPr>
          <p:nvPr/>
        </p:nvSpPr>
        <p:spPr bwMode="auto">
          <a:xfrm>
            <a:off x="2316207" y="2635250"/>
            <a:ext cx="762000"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dirty="0"/>
              <a:t>w</a:t>
            </a:r>
            <a:r>
              <a:rPr lang="en-US" altLang="fr-FR" sz="3000" i="0" dirty="0"/>
              <a:t> :</a:t>
            </a:r>
          </a:p>
        </p:txBody>
      </p:sp>
    </p:spTree>
    <p:extLst>
      <p:ext uri="{BB962C8B-B14F-4D97-AF65-F5344CB8AC3E}">
        <p14:creationId xmlns:p14="http://schemas.microsoft.com/office/powerpoint/2010/main" val="36602101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ZoneTexte 24"/>
          <p:cNvSpPr txBox="1"/>
          <p:nvPr/>
        </p:nvSpPr>
        <p:spPr>
          <a:xfrm>
            <a:off x="2067426" y="6237312"/>
            <a:ext cx="6898363" cy="369332"/>
          </a:xfrm>
          <a:prstGeom prst="rect">
            <a:avLst/>
          </a:prstGeom>
          <a:noFill/>
        </p:spPr>
        <p:txBody>
          <a:bodyPr wrap="none" rtlCol="0">
            <a:spAutoFit/>
          </a:bodyPr>
          <a:lstStyle/>
          <a:p>
            <a:r>
              <a:rPr lang="en-CA" dirty="0"/>
              <a:t>An introduction de Bioinformatics Algorithms – www.bioalgorithms.info</a:t>
            </a:r>
            <a:endParaRPr lang="fr-CA" dirty="0"/>
          </a:p>
        </p:txBody>
      </p:sp>
      <p:sp>
        <p:nvSpPr>
          <p:cNvPr id="26" name="Text Box 7"/>
          <p:cNvSpPr txBox="1">
            <a:spLocks noChangeArrowheads="1"/>
          </p:cNvSpPr>
          <p:nvPr/>
        </p:nvSpPr>
        <p:spPr bwMode="auto">
          <a:xfrm>
            <a:off x="2316207" y="2178050"/>
            <a:ext cx="914400"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dirty="0"/>
              <a:t>v  </a:t>
            </a:r>
            <a:r>
              <a:rPr lang="en-US" altLang="fr-FR" sz="3000" i="0" dirty="0"/>
              <a:t>:</a:t>
            </a:r>
          </a:p>
        </p:txBody>
      </p:sp>
      <p:grpSp>
        <p:nvGrpSpPr>
          <p:cNvPr id="27" name="Group 8"/>
          <p:cNvGrpSpPr>
            <a:grpSpLocks/>
          </p:cNvGrpSpPr>
          <p:nvPr/>
        </p:nvGrpSpPr>
        <p:grpSpPr bwMode="auto">
          <a:xfrm>
            <a:off x="3078207" y="2178050"/>
            <a:ext cx="2438400" cy="549275"/>
            <a:chOff x="816" y="1728"/>
            <a:chExt cx="1536" cy="346"/>
          </a:xfrm>
        </p:grpSpPr>
        <p:sp>
          <p:nvSpPr>
            <p:cNvPr id="28" name="Text Box 9"/>
            <p:cNvSpPr txBox="1">
              <a:spLocks noChangeArrowheads="1"/>
            </p:cNvSpPr>
            <p:nvPr/>
          </p:nvSpPr>
          <p:spPr bwMode="auto">
            <a:xfrm>
              <a:off x="816" y="172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dirty="0">
                  <a:solidFill>
                    <a:srgbClr val="FF0000"/>
                  </a:solidFill>
                </a:rPr>
                <a:t>A</a:t>
              </a:r>
            </a:p>
          </p:txBody>
        </p:sp>
        <p:sp>
          <p:nvSpPr>
            <p:cNvPr id="29" name="Text Box 10"/>
            <p:cNvSpPr txBox="1">
              <a:spLocks noChangeArrowheads="1"/>
            </p:cNvSpPr>
            <p:nvPr/>
          </p:nvSpPr>
          <p:spPr bwMode="auto">
            <a:xfrm>
              <a:off x="1008" y="172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dirty="0">
                  <a:solidFill>
                    <a:srgbClr val="0070C0"/>
                  </a:solidFill>
                </a:rPr>
                <a:t>T</a:t>
              </a:r>
            </a:p>
          </p:txBody>
        </p:sp>
        <p:sp>
          <p:nvSpPr>
            <p:cNvPr id="30" name="Text Box 11"/>
            <p:cNvSpPr txBox="1">
              <a:spLocks noChangeArrowheads="1"/>
            </p:cNvSpPr>
            <p:nvPr/>
          </p:nvSpPr>
          <p:spPr bwMode="auto">
            <a:xfrm>
              <a:off x="1200" y="172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a:solidFill>
                    <a:srgbClr val="FF0000"/>
                  </a:solidFill>
                </a:rPr>
                <a:t>A</a:t>
              </a:r>
            </a:p>
          </p:txBody>
        </p:sp>
        <p:sp>
          <p:nvSpPr>
            <p:cNvPr id="31" name="Text Box 12"/>
            <p:cNvSpPr txBox="1">
              <a:spLocks noChangeArrowheads="1"/>
            </p:cNvSpPr>
            <p:nvPr/>
          </p:nvSpPr>
          <p:spPr bwMode="auto">
            <a:xfrm>
              <a:off x="1392" y="172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dirty="0">
                  <a:solidFill>
                    <a:srgbClr val="FF0000"/>
                  </a:solidFill>
                </a:rPr>
                <a:t>A</a:t>
              </a:r>
            </a:p>
          </p:txBody>
        </p:sp>
        <p:sp>
          <p:nvSpPr>
            <p:cNvPr id="32" name="Text Box 13"/>
            <p:cNvSpPr txBox="1">
              <a:spLocks noChangeArrowheads="1"/>
            </p:cNvSpPr>
            <p:nvPr/>
          </p:nvSpPr>
          <p:spPr bwMode="auto">
            <a:xfrm>
              <a:off x="1584" y="172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a:solidFill>
                    <a:srgbClr val="FF0000"/>
                  </a:solidFill>
                </a:rPr>
                <a:t>A</a:t>
              </a:r>
            </a:p>
          </p:txBody>
        </p:sp>
        <p:sp>
          <p:nvSpPr>
            <p:cNvPr id="33" name="Text Box 14"/>
            <p:cNvSpPr txBox="1">
              <a:spLocks noChangeArrowheads="1"/>
            </p:cNvSpPr>
            <p:nvPr/>
          </p:nvSpPr>
          <p:spPr bwMode="auto">
            <a:xfrm>
              <a:off x="1776" y="172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dirty="0">
                  <a:solidFill>
                    <a:srgbClr val="0070C0"/>
                  </a:solidFill>
                </a:rPr>
                <a:t>T</a:t>
              </a:r>
            </a:p>
          </p:txBody>
        </p:sp>
        <p:sp>
          <p:nvSpPr>
            <p:cNvPr id="34" name="Text Box 15"/>
            <p:cNvSpPr txBox="1">
              <a:spLocks noChangeArrowheads="1"/>
            </p:cNvSpPr>
            <p:nvPr/>
          </p:nvSpPr>
          <p:spPr bwMode="auto">
            <a:xfrm>
              <a:off x="1968" y="172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a:solidFill>
                    <a:srgbClr val="FF0000"/>
                  </a:solidFill>
                </a:rPr>
                <a:t>A</a:t>
              </a:r>
            </a:p>
          </p:txBody>
        </p:sp>
        <p:sp>
          <p:nvSpPr>
            <p:cNvPr id="35" name="Text Box 16"/>
            <p:cNvSpPr txBox="1">
              <a:spLocks noChangeArrowheads="1"/>
            </p:cNvSpPr>
            <p:nvPr/>
          </p:nvSpPr>
          <p:spPr bwMode="auto">
            <a:xfrm>
              <a:off x="2160" y="172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dirty="0">
                  <a:solidFill>
                    <a:srgbClr val="0070C0"/>
                  </a:solidFill>
                </a:rPr>
                <a:t>T</a:t>
              </a:r>
            </a:p>
          </p:txBody>
        </p:sp>
      </p:grpSp>
      <p:grpSp>
        <p:nvGrpSpPr>
          <p:cNvPr id="36" name="Group 17"/>
          <p:cNvGrpSpPr>
            <a:grpSpLocks/>
          </p:cNvGrpSpPr>
          <p:nvPr/>
        </p:nvGrpSpPr>
        <p:grpSpPr bwMode="auto">
          <a:xfrm>
            <a:off x="3383007" y="2635250"/>
            <a:ext cx="2438400" cy="549275"/>
            <a:chOff x="816" y="1968"/>
            <a:chExt cx="1536" cy="346"/>
          </a:xfrm>
        </p:grpSpPr>
        <p:sp>
          <p:nvSpPr>
            <p:cNvPr id="37" name="Text Box 18"/>
            <p:cNvSpPr txBox="1">
              <a:spLocks noChangeArrowheads="1"/>
            </p:cNvSpPr>
            <p:nvPr/>
          </p:nvSpPr>
          <p:spPr bwMode="auto">
            <a:xfrm>
              <a:off x="2160" y="196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a:solidFill>
                    <a:srgbClr val="FF0000"/>
                  </a:solidFill>
                </a:rPr>
                <a:t>A</a:t>
              </a:r>
            </a:p>
          </p:txBody>
        </p:sp>
        <p:sp>
          <p:nvSpPr>
            <p:cNvPr id="38" name="Text Box 19"/>
            <p:cNvSpPr txBox="1">
              <a:spLocks noChangeArrowheads="1"/>
            </p:cNvSpPr>
            <p:nvPr/>
          </p:nvSpPr>
          <p:spPr bwMode="auto">
            <a:xfrm>
              <a:off x="816" y="196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dirty="0">
                  <a:solidFill>
                    <a:srgbClr val="0070C0"/>
                  </a:solidFill>
                </a:rPr>
                <a:t>T</a:t>
              </a:r>
            </a:p>
          </p:txBody>
        </p:sp>
        <p:sp>
          <p:nvSpPr>
            <p:cNvPr id="39" name="Text Box 20"/>
            <p:cNvSpPr txBox="1">
              <a:spLocks noChangeArrowheads="1"/>
            </p:cNvSpPr>
            <p:nvPr/>
          </p:nvSpPr>
          <p:spPr bwMode="auto">
            <a:xfrm>
              <a:off x="1008" y="196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a:solidFill>
                    <a:srgbClr val="FF0000"/>
                  </a:solidFill>
                </a:rPr>
                <a:t>A</a:t>
              </a:r>
            </a:p>
          </p:txBody>
        </p:sp>
        <p:sp>
          <p:nvSpPr>
            <p:cNvPr id="40" name="Text Box 21"/>
            <p:cNvSpPr txBox="1">
              <a:spLocks noChangeArrowheads="1"/>
            </p:cNvSpPr>
            <p:nvPr/>
          </p:nvSpPr>
          <p:spPr bwMode="auto">
            <a:xfrm>
              <a:off x="1200" y="196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dirty="0">
                  <a:solidFill>
                    <a:srgbClr val="0070C0"/>
                  </a:solidFill>
                </a:rPr>
                <a:t>T</a:t>
              </a:r>
            </a:p>
          </p:txBody>
        </p:sp>
        <p:sp>
          <p:nvSpPr>
            <p:cNvPr id="41" name="Text Box 22"/>
            <p:cNvSpPr txBox="1">
              <a:spLocks noChangeArrowheads="1"/>
            </p:cNvSpPr>
            <p:nvPr/>
          </p:nvSpPr>
          <p:spPr bwMode="auto">
            <a:xfrm>
              <a:off x="1392" y="196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dirty="0">
                  <a:solidFill>
                    <a:srgbClr val="FF0000"/>
                  </a:solidFill>
                </a:rPr>
                <a:t>A</a:t>
              </a:r>
            </a:p>
          </p:txBody>
        </p:sp>
        <p:sp>
          <p:nvSpPr>
            <p:cNvPr id="42" name="Text Box 23"/>
            <p:cNvSpPr txBox="1">
              <a:spLocks noChangeArrowheads="1"/>
            </p:cNvSpPr>
            <p:nvPr/>
          </p:nvSpPr>
          <p:spPr bwMode="auto">
            <a:xfrm>
              <a:off x="1584" y="196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dirty="0">
                  <a:solidFill>
                    <a:srgbClr val="0070C0"/>
                  </a:solidFill>
                </a:rPr>
                <a:t>T</a:t>
              </a:r>
            </a:p>
          </p:txBody>
        </p:sp>
        <p:sp>
          <p:nvSpPr>
            <p:cNvPr id="43" name="Text Box 24"/>
            <p:cNvSpPr txBox="1">
              <a:spLocks noChangeArrowheads="1"/>
            </p:cNvSpPr>
            <p:nvPr/>
          </p:nvSpPr>
          <p:spPr bwMode="auto">
            <a:xfrm>
              <a:off x="1776" y="196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a:solidFill>
                    <a:srgbClr val="FF0000"/>
                  </a:solidFill>
                </a:rPr>
                <a:t>A</a:t>
              </a:r>
            </a:p>
          </p:txBody>
        </p:sp>
        <p:sp>
          <p:nvSpPr>
            <p:cNvPr id="44" name="Text Box 25"/>
            <p:cNvSpPr txBox="1">
              <a:spLocks noChangeArrowheads="1"/>
            </p:cNvSpPr>
            <p:nvPr/>
          </p:nvSpPr>
          <p:spPr bwMode="auto">
            <a:xfrm>
              <a:off x="1968" y="196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dirty="0">
                  <a:solidFill>
                    <a:srgbClr val="0070C0"/>
                  </a:solidFill>
                </a:rPr>
                <a:t>T</a:t>
              </a:r>
            </a:p>
          </p:txBody>
        </p:sp>
      </p:grpSp>
      <p:sp>
        <p:nvSpPr>
          <p:cNvPr id="45" name="Text Box 26"/>
          <p:cNvSpPr txBox="1">
            <a:spLocks noChangeArrowheads="1"/>
          </p:cNvSpPr>
          <p:nvPr/>
        </p:nvSpPr>
        <p:spPr bwMode="auto">
          <a:xfrm>
            <a:off x="2316207" y="2635250"/>
            <a:ext cx="762000"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dirty="0"/>
              <a:t>w</a:t>
            </a:r>
            <a:r>
              <a:rPr lang="en-US" altLang="fr-FR" sz="3000" i="0" dirty="0"/>
              <a:t> :</a:t>
            </a:r>
          </a:p>
        </p:txBody>
      </p:sp>
      <p:sp>
        <p:nvSpPr>
          <p:cNvPr id="46" name="Text Box 27"/>
          <p:cNvSpPr txBox="1">
            <a:spLocks noChangeArrowheads="1"/>
          </p:cNvSpPr>
          <p:nvPr/>
        </p:nvSpPr>
        <p:spPr bwMode="auto">
          <a:xfrm>
            <a:off x="3078207" y="2635250"/>
            <a:ext cx="533400"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dirty="0"/>
              <a:t>--</a:t>
            </a:r>
          </a:p>
        </p:txBody>
      </p:sp>
      <p:sp>
        <p:nvSpPr>
          <p:cNvPr id="47" name="Text Box 28"/>
          <p:cNvSpPr txBox="1">
            <a:spLocks noChangeArrowheads="1"/>
          </p:cNvSpPr>
          <p:nvPr/>
        </p:nvSpPr>
        <p:spPr bwMode="auto">
          <a:xfrm>
            <a:off x="5516607" y="2178050"/>
            <a:ext cx="533400"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a:t>--</a:t>
            </a:r>
          </a:p>
        </p:txBody>
      </p:sp>
      <p:sp>
        <p:nvSpPr>
          <p:cNvPr id="48" name="Text Box 29"/>
          <p:cNvSpPr txBox="1">
            <a:spLocks noChangeArrowheads="1"/>
          </p:cNvSpPr>
          <p:nvPr/>
        </p:nvSpPr>
        <p:spPr bwMode="auto">
          <a:xfrm>
            <a:off x="533400" y="1412776"/>
            <a:ext cx="8077200"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dirty="0" err="1"/>
              <a:t>En</a:t>
            </a:r>
            <a:r>
              <a:rPr lang="en-US" altLang="fr-FR" sz="3000" i="0" dirty="0"/>
              <a:t> </a:t>
            </a:r>
            <a:r>
              <a:rPr lang="en-US" altLang="fr-FR" sz="3000" i="0" dirty="0" err="1"/>
              <a:t>décalant</a:t>
            </a:r>
            <a:r>
              <a:rPr lang="en-US" altLang="fr-FR" sz="3000" i="0" dirty="0"/>
              <a:t> </a:t>
            </a:r>
            <a:r>
              <a:rPr lang="en-US" altLang="fr-FR" sz="3000" i="0" dirty="0" err="1"/>
              <a:t>d’une</a:t>
            </a:r>
            <a:r>
              <a:rPr lang="en-US" altLang="fr-FR" sz="3000" i="0" dirty="0"/>
              <a:t> </a:t>
            </a:r>
            <a:r>
              <a:rPr lang="en-US" altLang="fr-FR" sz="3000" i="0" dirty="0" err="1"/>
              <a:t>seule</a:t>
            </a:r>
            <a:r>
              <a:rPr lang="en-US" altLang="fr-FR" sz="3000" i="0" dirty="0"/>
              <a:t> position:</a:t>
            </a:r>
          </a:p>
        </p:txBody>
      </p:sp>
      <p:sp>
        <p:nvSpPr>
          <p:cNvPr id="49" name="Text Box 30"/>
          <p:cNvSpPr txBox="1">
            <a:spLocks noChangeArrowheads="1"/>
          </p:cNvSpPr>
          <p:nvPr/>
        </p:nvSpPr>
        <p:spPr bwMode="auto">
          <a:xfrm>
            <a:off x="323528" y="3573016"/>
            <a:ext cx="8424936" cy="24006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buClr>
                <a:schemeClr val="accent1"/>
              </a:buClr>
              <a:buFontTx/>
              <a:buChar char="•"/>
            </a:pPr>
            <a:r>
              <a:rPr lang="en-US" altLang="fr-FR" sz="3000" i="0" dirty="0"/>
              <a:t> </a:t>
            </a:r>
            <a:r>
              <a:rPr lang="en-US" altLang="fr-FR" sz="3000" i="0" dirty="0">
                <a:solidFill>
                  <a:srgbClr val="C00000"/>
                </a:solidFill>
              </a:rPr>
              <a:t>Distance </a:t>
            </a:r>
            <a:r>
              <a:rPr lang="en-US" altLang="fr-FR" sz="3000" i="0" dirty="0" err="1">
                <a:solidFill>
                  <a:srgbClr val="C00000"/>
                </a:solidFill>
              </a:rPr>
              <a:t>d’édition</a:t>
            </a:r>
            <a:r>
              <a:rPr lang="en-US" altLang="fr-FR" sz="3000" i="0" dirty="0">
                <a:solidFill>
                  <a:srgbClr val="FF0000"/>
                </a:solidFill>
              </a:rPr>
              <a:t> </a:t>
            </a:r>
            <a:r>
              <a:rPr lang="en-US" altLang="fr-FR" sz="3000" i="0" dirty="0" err="1"/>
              <a:t>ou</a:t>
            </a:r>
            <a:r>
              <a:rPr lang="en-US" altLang="fr-FR" sz="3000" i="0" dirty="0"/>
              <a:t> de </a:t>
            </a:r>
            <a:r>
              <a:rPr lang="en-US" altLang="fr-FR" sz="3000" i="0" dirty="0" err="1">
                <a:solidFill>
                  <a:srgbClr val="C00000"/>
                </a:solidFill>
              </a:rPr>
              <a:t>Levenshtein</a:t>
            </a:r>
            <a:r>
              <a:rPr lang="en-US" altLang="fr-FR" sz="3000" i="0" dirty="0"/>
              <a:t> </a:t>
            </a:r>
            <a:r>
              <a:rPr kumimoji="1" lang="en-US" altLang="zh-TW" sz="3000" i="0" dirty="0">
                <a:ea typeface="PMingLiU" pitchFamily="18" charset="-120"/>
              </a:rPr>
              <a:t>(1966) </a:t>
            </a:r>
            <a:endParaRPr lang="en-US" altLang="fr-FR" sz="3000" i="0" dirty="0"/>
          </a:p>
          <a:p>
            <a:pPr algn="ctr" eaLnBrk="1" hangingPunct="1">
              <a:spcBef>
                <a:spcPct val="50000"/>
              </a:spcBef>
              <a:buClr>
                <a:schemeClr val="accent1"/>
              </a:buClr>
            </a:pPr>
            <a:r>
              <a:rPr lang="en-US" altLang="fr-FR" sz="3000" i="0" dirty="0"/>
              <a:t> </a:t>
            </a:r>
            <a:r>
              <a:rPr lang="en-US" altLang="fr-FR" sz="3000" dirty="0"/>
              <a:t>D</a:t>
            </a:r>
            <a:r>
              <a:rPr lang="en-US" altLang="fr-FR" sz="3000" i="0" dirty="0"/>
              <a:t>(</a:t>
            </a:r>
            <a:r>
              <a:rPr lang="en-US" altLang="fr-FR" sz="3000" dirty="0"/>
              <a:t>v</a:t>
            </a:r>
            <a:r>
              <a:rPr lang="en-US" altLang="fr-FR" sz="3000" i="0" dirty="0"/>
              <a:t>, </a:t>
            </a:r>
            <a:r>
              <a:rPr lang="en-US" altLang="fr-FR" sz="3000" dirty="0"/>
              <a:t>w</a:t>
            </a:r>
            <a:r>
              <a:rPr lang="en-US" altLang="fr-FR" sz="3000" i="0" dirty="0"/>
              <a:t>)  =  3.</a:t>
            </a:r>
          </a:p>
          <a:p>
            <a:pPr eaLnBrk="1" hangingPunct="1">
              <a:spcBef>
                <a:spcPct val="50000"/>
              </a:spcBef>
              <a:buClr>
                <a:schemeClr val="accent1"/>
              </a:buClr>
              <a:buFontTx/>
              <a:buChar char="•"/>
            </a:pPr>
            <a:r>
              <a:rPr lang="en-US" altLang="fr-FR" sz="3000" i="0" dirty="0"/>
              <a:t> </a:t>
            </a:r>
            <a:r>
              <a:rPr lang="en-US" altLang="fr-FR" sz="3000" dirty="0"/>
              <a:t>D</a:t>
            </a:r>
            <a:r>
              <a:rPr lang="en-US" altLang="fr-FR" sz="3000" i="0" dirty="0"/>
              <a:t>(</a:t>
            </a:r>
            <a:r>
              <a:rPr lang="en-US" altLang="fr-FR" sz="3000" dirty="0"/>
              <a:t>v</a:t>
            </a:r>
            <a:r>
              <a:rPr lang="en-US" altLang="fr-FR" sz="3000" i="0" dirty="0"/>
              <a:t>, </a:t>
            </a:r>
            <a:r>
              <a:rPr lang="en-US" altLang="fr-FR" sz="3000" dirty="0"/>
              <a:t>w</a:t>
            </a:r>
            <a:r>
              <a:rPr lang="en-US" altLang="fr-FR" sz="3000" i="0" dirty="0"/>
              <a:t>) =  MIN </a:t>
            </a:r>
            <a:r>
              <a:rPr lang="en-US" altLang="fr-FR" sz="3000" i="0" dirty="0" err="1"/>
              <a:t>d’insertions</a:t>
            </a:r>
            <a:r>
              <a:rPr lang="en-US" altLang="fr-FR" sz="3000" i="0" dirty="0"/>
              <a:t>, suppressions, substitutions </a:t>
            </a:r>
            <a:r>
              <a:rPr lang="en-US" altLang="fr-FR" sz="3000" i="0" dirty="0" err="1"/>
              <a:t>nécessaire</a:t>
            </a:r>
            <a:r>
              <a:rPr lang="en-US" altLang="fr-FR" sz="3000" i="0" dirty="0"/>
              <a:t> pour transformer v </a:t>
            </a:r>
            <a:r>
              <a:rPr lang="en-US" altLang="fr-FR" sz="3000" i="0" dirty="0" err="1"/>
              <a:t>en</a:t>
            </a:r>
            <a:r>
              <a:rPr lang="en-US" altLang="fr-FR" sz="3000" i="0" dirty="0"/>
              <a:t> w</a:t>
            </a:r>
          </a:p>
        </p:txBody>
      </p:sp>
      <p:sp>
        <p:nvSpPr>
          <p:cNvPr id="50" name="Titre 1"/>
          <p:cNvSpPr>
            <a:spLocks noGrp="1"/>
          </p:cNvSpPr>
          <p:nvPr>
            <p:ph type="title"/>
          </p:nvPr>
        </p:nvSpPr>
        <p:spPr>
          <a:xfrm>
            <a:off x="457200" y="274638"/>
            <a:ext cx="8229600" cy="1143000"/>
          </a:xfrm>
        </p:spPr>
        <p:txBody>
          <a:bodyPr>
            <a:normAutofit/>
          </a:bodyPr>
          <a:lstStyle/>
          <a:p>
            <a:r>
              <a:rPr lang="en-CA" dirty="0" err="1"/>
              <a:t>Alignement</a:t>
            </a:r>
            <a:r>
              <a:rPr lang="en-CA" dirty="0"/>
              <a:t> avec </a:t>
            </a:r>
            <a:r>
              <a:rPr lang="en-CA" dirty="0" err="1"/>
              <a:t>indels</a:t>
            </a:r>
            <a:endParaRPr lang="fr-CA" dirty="0"/>
          </a:p>
        </p:txBody>
      </p:sp>
    </p:spTree>
    <p:extLst>
      <p:ext uri="{BB962C8B-B14F-4D97-AF65-F5344CB8AC3E}">
        <p14:creationId xmlns:p14="http://schemas.microsoft.com/office/powerpoint/2010/main" val="13274417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42"/>
          <p:cNvGrpSpPr>
            <a:grpSpLocks/>
          </p:cNvGrpSpPr>
          <p:nvPr/>
        </p:nvGrpSpPr>
        <p:grpSpPr bwMode="auto">
          <a:xfrm>
            <a:off x="1752600" y="2193925"/>
            <a:ext cx="2438400" cy="549275"/>
            <a:chOff x="816" y="1728"/>
            <a:chExt cx="1536" cy="346"/>
          </a:xfrm>
        </p:grpSpPr>
        <p:sp>
          <p:nvSpPr>
            <p:cNvPr id="4" name="Text Box 43"/>
            <p:cNvSpPr txBox="1">
              <a:spLocks noChangeArrowheads="1"/>
            </p:cNvSpPr>
            <p:nvPr/>
          </p:nvSpPr>
          <p:spPr bwMode="auto">
            <a:xfrm>
              <a:off x="816" y="172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dirty="0"/>
                <a:t>A</a:t>
              </a:r>
            </a:p>
          </p:txBody>
        </p:sp>
        <p:sp>
          <p:nvSpPr>
            <p:cNvPr id="5" name="Text Box 44"/>
            <p:cNvSpPr txBox="1">
              <a:spLocks noChangeArrowheads="1"/>
            </p:cNvSpPr>
            <p:nvPr/>
          </p:nvSpPr>
          <p:spPr bwMode="auto">
            <a:xfrm>
              <a:off x="1008" y="172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dirty="0"/>
                <a:t>T</a:t>
              </a:r>
            </a:p>
          </p:txBody>
        </p:sp>
        <p:sp>
          <p:nvSpPr>
            <p:cNvPr id="6" name="Text Box 45"/>
            <p:cNvSpPr txBox="1">
              <a:spLocks noChangeArrowheads="1"/>
            </p:cNvSpPr>
            <p:nvPr/>
          </p:nvSpPr>
          <p:spPr bwMode="auto">
            <a:xfrm>
              <a:off x="1200" y="172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dirty="0"/>
                <a:t>C</a:t>
              </a:r>
            </a:p>
          </p:txBody>
        </p:sp>
        <p:sp>
          <p:nvSpPr>
            <p:cNvPr id="7" name="Text Box 46"/>
            <p:cNvSpPr txBox="1">
              <a:spLocks noChangeArrowheads="1"/>
            </p:cNvSpPr>
            <p:nvPr/>
          </p:nvSpPr>
          <p:spPr bwMode="auto">
            <a:xfrm>
              <a:off x="1392" y="172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dirty="0"/>
                <a:t>T</a:t>
              </a:r>
            </a:p>
          </p:txBody>
        </p:sp>
        <p:sp>
          <p:nvSpPr>
            <p:cNvPr id="8" name="Text Box 47"/>
            <p:cNvSpPr txBox="1">
              <a:spLocks noChangeArrowheads="1"/>
            </p:cNvSpPr>
            <p:nvPr/>
          </p:nvSpPr>
          <p:spPr bwMode="auto">
            <a:xfrm>
              <a:off x="1584" y="172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dirty="0"/>
                <a:t>G</a:t>
              </a:r>
            </a:p>
          </p:txBody>
        </p:sp>
        <p:sp>
          <p:nvSpPr>
            <p:cNvPr id="9" name="Text Box 48"/>
            <p:cNvSpPr txBox="1">
              <a:spLocks noChangeArrowheads="1"/>
            </p:cNvSpPr>
            <p:nvPr/>
          </p:nvSpPr>
          <p:spPr bwMode="auto">
            <a:xfrm>
              <a:off x="1776" y="172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dirty="0"/>
                <a:t>A</a:t>
              </a:r>
            </a:p>
          </p:txBody>
        </p:sp>
        <p:sp>
          <p:nvSpPr>
            <p:cNvPr id="10" name="Text Box 49"/>
            <p:cNvSpPr txBox="1">
              <a:spLocks noChangeArrowheads="1"/>
            </p:cNvSpPr>
            <p:nvPr/>
          </p:nvSpPr>
          <p:spPr bwMode="auto">
            <a:xfrm>
              <a:off x="1968" y="172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dirty="0"/>
                <a:t>T</a:t>
              </a:r>
            </a:p>
          </p:txBody>
        </p:sp>
        <p:sp>
          <p:nvSpPr>
            <p:cNvPr id="11" name="Text Box 50"/>
            <p:cNvSpPr txBox="1">
              <a:spLocks noChangeArrowheads="1"/>
            </p:cNvSpPr>
            <p:nvPr/>
          </p:nvSpPr>
          <p:spPr bwMode="auto">
            <a:xfrm>
              <a:off x="2160" y="1728"/>
              <a:ext cx="192"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endParaRPr lang="fr-FR" altLang="fr-FR" sz="2000" b="1" i="0">
                <a:solidFill>
                  <a:schemeClr val="accent1"/>
                </a:solidFill>
              </a:endParaRPr>
            </a:p>
          </p:txBody>
        </p:sp>
        <p:sp>
          <p:nvSpPr>
            <p:cNvPr id="12" name="Text Box 47"/>
            <p:cNvSpPr txBox="1">
              <a:spLocks noChangeArrowheads="1"/>
            </p:cNvSpPr>
            <p:nvPr/>
          </p:nvSpPr>
          <p:spPr bwMode="auto">
            <a:xfrm>
              <a:off x="2124" y="172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dirty="0"/>
                <a:t>C</a:t>
              </a:r>
            </a:p>
          </p:txBody>
        </p:sp>
      </p:grpSp>
      <p:grpSp>
        <p:nvGrpSpPr>
          <p:cNvPr id="13" name="Group 51"/>
          <p:cNvGrpSpPr>
            <a:grpSpLocks/>
          </p:cNvGrpSpPr>
          <p:nvPr/>
        </p:nvGrpSpPr>
        <p:grpSpPr bwMode="auto">
          <a:xfrm>
            <a:off x="1752600" y="2574925"/>
            <a:ext cx="2438400" cy="549275"/>
            <a:chOff x="816" y="1728"/>
            <a:chExt cx="1536" cy="346"/>
          </a:xfrm>
        </p:grpSpPr>
        <p:sp>
          <p:nvSpPr>
            <p:cNvPr id="14" name="Text Box 52"/>
            <p:cNvSpPr txBox="1">
              <a:spLocks noChangeArrowheads="1"/>
            </p:cNvSpPr>
            <p:nvPr/>
          </p:nvSpPr>
          <p:spPr bwMode="auto">
            <a:xfrm>
              <a:off x="816" y="172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dirty="0"/>
                <a:t>T</a:t>
              </a:r>
            </a:p>
          </p:txBody>
        </p:sp>
        <p:sp>
          <p:nvSpPr>
            <p:cNvPr id="15" name="Text Box 53"/>
            <p:cNvSpPr txBox="1">
              <a:spLocks noChangeArrowheads="1"/>
            </p:cNvSpPr>
            <p:nvPr/>
          </p:nvSpPr>
          <p:spPr bwMode="auto">
            <a:xfrm>
              <a:off x="1008" y="172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dirty="0"/>
                <a:t>G</a:t>
              </a:r>
            </a:p>
          </p:txBody>
        </p:sp>
        <p:sp>
          <p:nvSpPr>
            <p:cNvPr id="16" name="Text Box 54"/>
            <p:cNvSpPr txBox="1">
              <a:spLocks noChangeArrowheads="1"/>
            </p:cNvSpPr>
            <p:nvPr/>
          </p:nvSpPr>
          <p:spPr bwMode="auto">
            <a:xfrm>
              <a:off x="1200" y="172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dirty="0"/>
                <a:t>C</a:t>
              </a:r>
            </a:p>
          </p:txBody>
        </p:sp>
        <p:sp>
          <p:nvSpPr>
            <p:cNvPr id="17" name="Text Box 55"/>
            <p:cNvSpPr txBox="1">
              <a:spLocks noChangeArrowheads="1"/>
            </p:cNvSpPr>
            <p:nvPr/>
          </p:nvSpPr>
          <p:spPr bwMode="auto">
            <a:xfrm>
              <a:off x="1392" y="172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dirty="0"/>
                <a:t>A</a:t>
              </a:r>
            </a:p>
          </p:txBody>
        </p:sp>
        <p:sp>
          <p:nvSpPr>
            <p:cNvPr id="18" name="Text Box 56"/>
            <p:cNvSpPr txBox="1">
              <a:spLocks noChangeArrowheads="1"/>
            </p:cNvSpPr>
            <p:nvPr/>
          </p:nvSpPr>
          <p:spPr bwMode="auto">
            <a:xfrm>
              <a:off x="1584" y="172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dirty="0"/>
                <a:t>T</a:t>
              </a:r>
            </a:p>
          </p:txBody>
        </p:sp>
        <p:sp>
          <p:nvSpPr>
            <p:cNvPr id="19" name="Text Box 57"/>
            <p:cNvSpPr txBox="1">
              <a:spLocks noChangeArrowheads="1"/>
            </p:cNvSpPr>
            <p:nvPr/>
          </p:nvSpPr>
          <p:spPr bwMode="auto">
            <a:xfrm>
              <a:off x="1776" y="172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dirty="0"/>
                <a:t>A</a:t>
              </a:r>
            </a:p>
          </p:txBody>
        </p:sp>
        <p:sp>
          <p:nvSpPr>
            <p:cNvPr id="20" name="Text Box 58"/>
            <p:cNvSpPr txBox="1">
              <a:spLocks noChangeArrowheads="1"/>
            </p:cNvSpPr>
            <p:nvPr/>
          </p:nvSpPr>
          <p:spPr bwMode="auto">
            <a:xfrm>
              <a:off x="1968" y="1728"/>
              <a:ext cx="192"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endParaRPr lang="fr-FR" altLang="fr-FR" sz="2000" b="1" i="0">
                <a:solidFill>
                  <a:srgbClr val="0033CC"/>
                </a:solidFill>
              </a:endParaRPr>
            </a:p>
          </p:txBody>
        </p:sp>
        <p:sp>
          <p:nvSpPr>
            <p:cNvPr id="21" name="Text Box 59"/>
            <p:cNvSpPr txBox="1">
              <a:spLocks noChangeArrowheads="1"/>
            </p:cNvSpPr>
            <p:nvPr/>
          </p:nvSpPr>
          <p:spPr bwMode="auto">
            <a:xfrm>
              <a:off x="2160" y="1728"/>
              <a:ext cx="192"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endParaRPr lang="fr-FR" altLang="fr-FR" sz="2000" b="1" i="0">
                <a:solidFill>
                  <a:srgbClr val="996633"/>
                </a:solidFill>
              </a:endParaRPr>
            </a:p>
          </p:txBody>
        </p:sp>
        <p:sp>
          <p:nvSpPr>
            <p:cNvPr id="22" name="Text Box 54"/>
            <p:cNvSpPr txBox="1">
              <a:spLocks noChangeArrowheads="1"/>
            </p:cNvSpPr>
            <p:nvPr/>
          </p:nvSpPr>
          <p:spPr bwMode="auto">
            <a:xfrm>
              <a:off x="1996" y="1728"/>
              <a:ext cx="192" cy="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dirty="0"/>
                <a:t>G</a:t>
              </a:r>
            </a:p>
          </p:txBody>
        </p:sp>
      </p:grpSp>
      <p:sp>
        <p:nvSpPr>
          <p:cNvPr id="23" name="Text Box 60"/>
          <p:cNvSpPr txBox="1">
            <a:spLocks noChangeArrowheads="1"/>
          </p:cNvSpPr>
          <p:nvPr/>
        </p:nvSpPr>
        <p:spPr bwMode="auto">
          <a:xfrm>
            <a:off x="914400" y="2193925"/>
            <a:ext cx="762000"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dirty="0"/>
              <a:t>v</a:t>
            </a:r>
            <a:r>
              <a:rPr lang="en-US" altLang="fr-FR" sz="3000" dirty="0">
                <a:solidFill>
                  <a:schemeClr val="tx2"/>
                </a:solidFill>
              </a:rPr>
              <a:t> </a:t>
            </a:r>
            <a:r>
              <a:rPr lang="en-US" altLang="fr-FR" sz="3000" b="1" dirty="0">
                <a:solidFill>
                  <a:schemeClr val="tx2"/>
                </a:solidFill>
              </a:rPr>
              <a:t> </a:t>
            </a:r>
            <a:r>
              <a:rPr lang="en-US" altLang="fr-FR" sz="3000" i="0" dirty="0">
                <a:solidFill>
                  <a:schemeClr val="tx2"/>
                </a:solidFill>
              </a:rPr>
              <a:t>:</a:t>
            </a:r>
          </a:p>
        </p:txBody>
      </p:sp>
      <p:sp>
        <p:nvSpPr>
          <p:cNvPr id="24" name="Text Box 61"/>
          <p:cNvSpPr txBox="1">
            <a:spLocks noChangeArrowheads="1"/>
          </p:cNvSpPr>
          <p:nvPr/>
        </p:nvSpPr>
        <p:spPr bwMode="auto">
          <a:xfrm>
            <a:off x="914400" y="2574925"/>
            <a:ext cx="838200"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dirty="0"/>
              <a:t>w</a:t>
            </a:r>
            <a:r>
              <a:rPr lang="en-US" altLang="fr-FR" sz="3000" dirty="0">
                <a:solidFill>
                  <a:schemeClr val="tx2"/>
                </a:solidFill>
              </a:rPr>
              <a:t> </a:t>
            </a:r>
            <a:r>
              <a:rPr lang="en-US" altLang="fr-FR" sz="3000" i="0" dirty="0">
                <a:solidFill>
                  <a:schemeClr val="tx2"/>
                </a:solidFill>
              </a:rPr>
              <a:t>:</a:t>
            </a:r>
          </a:p>
        </p:txBody>
      </p:sp>
      <p:sp>
        <p:nvSpPr>
          <p:cNvPr id="25" name="Text Box 62"/>
          <p:cNvSpPr txBox="1">
            <a:spLocks noChangeArrowheads="1"/>
          </p:cNvSpPr>
          <p:nvPr/>
        </p:nvSpPr>
        <p:spPr bwMode="auto">
          <a:xfrm>
            <a:off x="4343400" y="2209800"/>
            <a:ext cx="1524000"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dirty="0"/>
              <a:t>m</a:t>
            </a:r>
            <a:r>
              <a:rPr lang="en-US" altLang="fr-FR" sz="3000" i="0" dirty="0"/>
              <a:t> = 8 </a:t>
            </a:r>
          </a:p>
        </p:txBody>
      </p:sp>
      <p:sp>
        <p:nvSpPr>
          <p:cNvPr id="26" name="Text Box 63"/>
          <p:cNvSpPr txBox="1">
            <a:spLocks noChangeArrowheads="1"/>
          </p:cNvSpPr>
          <p:nvPr/>
        </p:nvSpPr>
        <p:spPr bwMode="auto">
          <a:xfrm>
            <a:off x="4343400" y="2574925"/>
            <a:ext cx="1295400"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dirty="0"/>
              <a:t>n</a:t>
            </a:r>
            <a:r>
              <a:rPr lang="en-US" altLang="fr-FR" sz="3000" i="0" dirty="0"/>
              <a:t> = 7</a:t>
            </a:r>
            <a:r>
              <a:rPr lang="en-US" altLang="fr-FR" sz="2000" i="0" dirty="0"/>
              <a:t> </a:t>
            </a:r>
          </a:p>
        </p:txBody>
      </p:sp>
      <p:sp>
        <p:nvSpPr>
          <p:cNvPr id="27" name="Text Box 67"/>
          <p:cNvSpPr txBox="1">
            <a:spLocks noChangeArrowheads="1"/>
          </p:cNvSpPr>
          <p:nvPr/>
        </p:nvSpPr>
        <p:spPr bwMode="auto">
          <a:xfrm>
            <a:off x="457200" y="1600200"/>
            <a:ext cx="6553200"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dirty="0"/>
              <a:t>2 </a:t>
            </a:r>
            <a:r>
              <a:rPr lang="en-US" altLang="fr-FR" sz="3000" i="0" dirty="0" err="1"/>
              <a:t>séquences</a:t>
            </a:r>
            <a:r>
              <a:rPr lang="en-US" altLang="fr-FR" sz="3000" i="0" dirty="0"/>
              <a:t> v et w:</a:t>
            </a:r>
          </a:p>
        </p:txBody>
      </p:sp>
      <p:sp>
        <p:nvSpPr>
          <p:cNvPr id="77" name="Rectangle 16"/>
          <p:cNvSpPr>
            <a:spLocks noChangeArrowheads="1"/>
          </p:cNvSpPr>
          <p:nvPr/>
        </p:nvSpPr>
        <p:spPr bwMode="auto">
          <a:xfrm>
            <a:off x="6926484" y="4089201"/>
            <a:ext cx="533400" cy="533400"/>
          </a:xfrm>
          <a:prstGeom prst="rect">
            <a:avLst/>
          </a:prstGeom>
          <a:solidFill>
            <a:srgbClr val="FFC000"/>
          </a:solidFill>
          <a:ln w="9525">
            <a:solidFill>
              <a:schemeClr val="tx1"/>
            </a:solidFill>
            <a:miter lim="800000"/>
            <a:headEnd/>
            <a:tailEnd/>
          </a:ln>
          <a:effectLst/>
        </p:spPr>
        <p:txBody>
          <a:bodyPr wrap="none" anchor="ct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endParaRPr lang="fr-CA" altLang="fr-FR"/>
          </a:p>
        </p:txBody>
      </p:sp>
      <p:sp>
        <p:nvSpPr>
          <p:cNvPr id="78" name="Rectangle 16"/>
          <p:cNvSpPr>
            <a:spLocks noChangeArrowheads="1"/>
          </p:cNvSpPr>
          <p:nvPr/>
        </p:nvSpPr>
        <p:spPr bwMode="auto">
          <a:xfrm>
            <a:off x="6934200" y="4610545"/>
            <a:ext cx="533400" cy="533400"/>
          </a:xfrm>
          <a:prstGeom prst="rect">
            <a:avLst/>
          </a:prstGeom>
          <a:solidFill>
            <a:srgbClr val="FFC000"/>
          </a:solidFill>
          <a:ln w="9525">
            <a:solidFill>
              <a:schemeClr val="tx1"/>
            </a:solidFill>
            <a:miter lim="800000"/>
            <a:headEnd/>
            <a:tailEnd/>
          </a:ln>
          <a:effectLst/>
        </p:spPr>
        <p:txBody>
          <a:bodyPr wrap="none" anchor="ct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endParaRPr lang="fr-CA" altLang="fr-FR"/>
          </a:p>
        </p:txBody>
      </p:sp>
      <p:sp>
        <p:nvSpPr>
          <p:cNvPr id="79" name="Rectangle 16"/>
          <p:cNvSpPr>
            <a:spLocks noChangeArrowheads="1"/>
          </p:cNvSpPr>
          <p:nvPr/>
        </p:nvSpPr>
        <p:spPr bwMode="auto">
          <a:xfrm>
            <a:off x="6400800" y="4610545"/>
            <a:ext cx="533400" cy="533400"/>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endParaRPr lang="fr-CA" altLang="fr-FR"/>
          </a:p>
        </p:txBody>
      </p:sp>
      <p:sp>
        <p:nvSpPr>
          <p:cNvPr id="80" name="Rectangle 16"/>
          <p:cNvSpPr>
            <a:spLocks noChangeArrowheads="1"/>
          </p:cNvSpPr>
          <p:nvPr/>
        </p:nvSpPr>
        <p:spPr bwMode="auto">
          <a:xfrm>
            <a:off x="6393084" y="4089201"/>
            <a:ext cx="533400" cy="533400"/>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endParaRPr lang="fr-CA" altLang="fr-FR"/>
          </a:p>
        </p:txBody>
      </p:sp>
      <p:sp>
        <p:nvSpPr>
          <p:cNvPr id="81" name="Rectangle 16"/>
          <p:cNvSpPr>
            <a:spLocks noChangeArrowheads="1"/>
          </p:cNvSpPr>
          <p:nvPr/>
        </p:nvSpPr>
        <p:spPr bwMode="auto">
          <a:xfrm>
            <a:off x="5334000" y="4089201"/>
            <a:ext cx="533400" cy="533400"/>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endParaRPr lang="fr-CA" altLang="fr-FR"/>
          </a:p>
        </p:txBody>
      </p:sp>
      <p:sp>
        <p:nvSpPr>
          <p:cNvPr id="82" name="Rectangle 14"/>
          <p:cNvSpPr>
            <a:spLocks noChangeArrowheads="1"/>
          </p:cNvSpPr>
          <p:nvPr/>
        </p:nvSpPr>
        <p:spPr bwMode="auto">
          <a:xfrm>
            <a:off x="4800600" y="4621193"/>
            <a:ext cx="533400" cy="533400"/>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endParaRPr lang="fr-CA" altLang="fr-FR"/>
          </a:p>
        </p:txBody>
      </p:sp>
      <p:sp>
        <p:nvSpPr>
          <p:cNvPr id="83" name="Rectangle 14"/>
          <p:cNvSpPr>
            <a:spLocks noChangeArrowheads="1"/>
          </p:cNvSpPr>
          <p:nvPr/>
        </p:nvSpPr>
        <p:spPr bwMode="auto">
          <a:xfrm>
            <a:off x="4800600" y="4089201"/>
            <a:ext cx="533400" cy="533400"/>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endParaRPr lang="fr-CA" altLang="fr-FR"/>
          </a:p>
        </p:txBody>
      </p:sp>
      <p:sp>
        <p:nvSpPr>
          <p:cNvPr id="84" name="Rectangle 18"/>
          <p:cNvSpPr>
            <a:spLocks noChangeArrowheads="1"/>
          </p:cNvSpPr>
          <p:nvPr/>
        </p:nvSpPr>
        <p:spPr bwMode="auto">
          <a:xfrm>
            <a:off x="4267200" y="4087793"/>
            <a:ext cx="533400" cy="533400"/>
          </a:xfrm>
          <a:prstGeom prst="rect">
            <a:avLst/>
          </a:prstGeom>
          <a:solidFill>
            <a:srgbClr val="00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endParaRPr lang="fr-CA" altLang="fr-FR"/>
          </a:p>
        </p:txBody>
      </p:sp>
      <p:sp>
        <p:nvSpPr>
          <p:cNvPr id="85" name="Rectangle 9"/>
          <p:cNvSpPr>
            <a:spLocks noChangeArrowheads="1"/>
          </p:cNvSpPr>
          <p:nvPr/>
        </p:nvSpPr>
        <p:spPr bwMode="auto">
          <a:xfrm>
            <a:off x="4267200" y="4622601"/>
            <a:ext cx="533400" cy="533400"/>
          </a:xfrm>
          <a:prstGeom prst="rect">
            <a:avLst/>
          </a:prstGeom>
          <a:solidFill>
            <a:srgbClr val="00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endParaRPr lang="fr-CA" altLang="fr-FR"/>
          </a:p>
        </p:txBody>
      </p:sp>
      <p:sp>
        <p:nvSpPr>
          <p:cNvPr id="86" name="Rectangle 17"/>
          <p:cNvSpPr>
            <a:spLocks noChangeArrowheads="1"/>
          </p:cNvSpPr>
          <p:nvPr/>
        </p:nvSpPr>
        <p:spPr bwMode="auto">
          <a:xfrm>
            <a:off x="2133600" y="4622601"/>
            <a:ext cx="533400" cy="533400"/>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endParaRPr lang="fr-CA" altLang="fr-FR"/>
          </a:p>
        </p:txBody>
      </p:sp>
      <p:sp>
        <p:nvSpPr>
          <p:cNvPr id="87" name="Rectangle 16"/>
          <p:cNvSpPr>
            <a:spLocks noChangeArrowheads="1"/>
          </p:cNvSpPr>
          <p:nvPr/>
        </p:nvSpPr>
        <p:spPr bwMode="auto">
          <a:xfrm>
            <a:off x="2133600" y="4089201"/>
            <a:ext cx="533400" cy="533400"/>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endParaRPr lang="fr-CA" altLang="fr-FR"/>
          </a:p>
        </p:txBody>
      </p:sp>
      <p:sp>
        <p:nvSpPr>
          <p:cNvPr id="88" name="Text Box 3"/>
          <p:cNvSpPr txBox="1">
            <a:spLocks noChangeArrowheads="1"/>
          </p:cNvSpPr>
          <p:nvPr/>
        </p:nvSpPr>
        <p:spPr bwMode="auto">
          <a:xfrm>
            <a:off x="838200" y="3343076"/>
            <a:ext cx="7924800"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3000" i="0" dirty="0" err="1"/>
              <a:t>Alignement</a:t>
            </a:r>
            <a:r>
              <a:rPr lang="en-US" altLang="fr-FR" sz="3000" i="0" dirty="0"/>
              <a:t> :  </a:t>
            </a:r>
            <a:r>
              <a:rPr lang="en-US" altLang="fr-FR" sz="3000" i="0" dirty="0" err="1"/>
              <a:t>matrice</a:t>
            </a:r>
            <a:r>
              <a:rPr lang="en-US" altLang="fr-FR" sz="3000" i="0" dirty="0"/>
              <a:t> 2 * </a:t>
            </a:r>
            <a:r>
              <a:rPr lang="en-US" altLang="fr-FR" sz="3000" dirty="0"/>
              <a:t>k</a:t>
            </a:r>
            <a:r>
              <a:rPr lang="en-US" altLang="fr-FR" sz="3000" i="0" dirty="0"/>
              <a:t> ( </a:t>
            </a:r>
            <a:r>
              <a:rPr lang="en-US" altLang="fr-FR" sz="3000" dirty="0"/>
              <a:t>k</a:t>
            </a:r>
            <a:r>
              <a:rPr lang="en-US" altLang="fr-FR" sz="3000" i="0" dirty="0"/>
              <a:t> ≥ </a:t>
            </a:r>
            <a:r>
              <a:rPr lang="en-US" altLang="fr-FR" sz="3000" dirty="0"/>
              <a:t>m</a:t>
            </a:r>
            <a:r>
              <a:rPr lang="en-US" altLang="fr-FR" sz="3000" i="0" dirty="0"/>
              <a:t>, </a:t>
            </a:r>
            <a:r>
              <a:rPr lang="en-US" altLang="fr-FR" sz="3000" dirty="0"/>
              <a:t>n )</a:t>
            </a:r>
          </a:p>
        </p:txBody>
      </p:sp>
      <p:sp>
        <p:nvSpPr>
          <p:cNvPr id="89" name="Rectangle 4"/>
          <p:cNvSpPr>
            <a:spLocks noChangeArrowheads="1"/>
          </p:cNvSpPr>
          <p:nvPr/>
        </p:nvSpPr>
        <p:spPr bwMode="auto">
          <a:xfrm>
            <a:off x="5867400" y="4621193"/>
            <a:ext cx="533400" cy="533400"/>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endParaRPr lang="fr-CA" altLang="fr-FR"/>
          </a:p>
        </p:txBody>
      </p:sp>
      <p:sp>
        <p:nvSpPr>
          <p:cNvPr id="90" name="Rectangle 5"/>
          <p:cNvSpPr>
            <a:spLocks noChangeArrowheads="1"/>
          </p:cNvSpPr>
          <p:nvPr/>
        </p:nvSpPr>
        <p:spPr bwMode="auto">
          <a:xfrm>
            <a:off x="5867400" y="4089201"/>
            <a:ext cx="533400" cy="533400"/>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endParaRPr lang="fr-CA" altLang="fr-FR"/>
          </a:p>
        </p:txBody>
      </p:sp>
      <p:sp>
        <p:nvSpPr>
          <p:cNvPr id="91" name="Rectangle 6"/>
          <p:cNvSpPr>
            <a:spLocks noChangeArrowheads="1"/>
          </p:cNvSpPr>
          <p:nvPr/>
        </p:nvSpPr>
        <p:spPr bwMode="auto">
          <a:xfrm>
            <a:off x="2667000" y="4089201"/>
            <a:ext cx="533400" cy="533400"/>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endParaRPr lang="fr-CA" altLang="fr-FR"/>
          </a:p>
        </p:txBody>
      </p:sp>
      <p:sp>
        <p:nvSpPr>
          <p:cNvPr id="92" name="Rectangle 7"/>
          <p:cNvSpPr>
            <a:spLocks noChangeArrowheads="1"/>
          </p:cNvSpPr>
          <p:nvPr/>
        </p:nvSpPr>
        <p:spPr bwMode="auto">
          <a:xfrm>
            <a:off x="2667000" y="4622601"/>
            <a:ext cx="533400" cy="533400"/>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endParaRPr lang="fr-CA" altLang="fr-FR"/>
          </a:p>
        </p:txBody>
      </p:sp>
      <p:sp>
        <p:nvSpPr>
          <p:cNvPr id="93" name="Rectangle 8"/>
          <p:cNvSpPr>
            <a:spLocks noChangeArrowheads="1"/>
          </p:cNvSpPr>
          <p:nvPr/>
        </p:nvSpPr>
        <p:spPr bwMode="auto">
          <a:xfrm>
            <a:off x="3200400" y="4089201"/>
            <a:ext cx="533400" cy="533400"/>
          </a:xfrm>
          <a:prstGeom prst="rect">
            <a:avLst/>
          </a:prstGeom>
          <a:solidFill>
            <a:srgbClr val="00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endParaRPr lang="fr-CA" altLang="fr-FR"/>
          </a:p>
        </p:txBody>
      </p:sp>
      <p:sp>
        <p:nvSpPr>
          <p:cNvPr id="94" name="Rectangle 9"/>
          <p:cNvSpPr>
            <a:spLocks noChangeArrowheads="1"/>
          </p:cNvSpPr>
          <p:nvPr/>
        </p:nvSpPr>
        <p:spPr bwMode="auto">
          <a:xfrm>
            <a:off x="3200400" y="4622601"/>
            <a:ext cx="533400" cy="533400"/>
          </a:xfrm>
          <a:prstGeom prst="rect">
            <a:avLst/>
          </a:prstGeom>
          <a:solidFill>
            <a:srgbClr val="00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endParaRPr lang="fr-CA" altLang="fr-FR"/>
          </a:p>
        </p:txBody>
      </p:sp>
      <p:sp>
        <p:nvSpPr>
          <p:cNvPr id="95" name="Rectangle 10"/>
          <p:cNvSpPr>
            <a:spLocks noChangeArrowheads="1"/>
          </p:cNvSpPr>
          <p:nvPr/>
        </p:nvSpPr>
        <p:spPr bwMode="auto">
          <a:xfrm>
            <a:off x="3733800" y="4089201"/>
            <a:ext cx="533400" cy="533400"/>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endParaRPr lang="fr-CA" altLang="fr-FR"/>
          </a:p>
        </p:txBody>
      </p:sp>
      <p:sp>
        <p:nvSpPr>
          <p:cNvPr id="96" name="Rectangle 11"/>
          <p:cNvSpPr>
            <a:spLocks noChangeArrowheads="1"/>
          </p:cNvSpPr>
          <p:nvPr/>
        </p:nvSpPr>
        <p:spPr bwMode="auto">
          <a:xfrm>
            <a:off x="3733800" y="4622601"/>
            <a:ext cx="533400" cy="533400"/>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endParaRPr lang="fr-CA" altLang="fr-FR"/>
          </a:p>
        </p:txBody>
      </p:sp>
      <p:sp>
        <p:nvSpPr>
          <p:cNvPr id="97" name="Text Box 20"/>
          <p:cNvSpPr txBox="1">
            <a:spLocks noChangeArrowheads="1"/>
          </p:cNvSpPr>
          <p:nvPr/>
        </p:nvSpPr>
        <p:spPr bwMode="auto">
          <a:xfrm>
            <a:off x="2209800" y="4241601"/>
            <a:ext cx="381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2000" b="1" i="0" dirty="0">
                <a:solidFill>
                  <a:schemeClr val="tx2"/>
                </a:solidFill>
              </a:rPr>
              <a:t>A</a:t>
            </a:r>
          </a:p>
        </p:txBody>
      </p:sp>
      <p:sp>
        <p:nvSpPr>
          <p:cNvPr id="98" name="Text Box 21"/>
          <p:cNvSpPr txBox="1">
            <a:spLocks noChangeArrowheads="1"/>
          </p:cNvSpPr>
          <p:nvPr/>
        </p:nvSpPr>
        <p:spPr bwMode="auto">
          <a:xfrm>
            <a:off x="2743200" y="4241601"/>
            <a:ext cx="381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2000" b="1" i="0">
                <a:solidFill>
                  <a:schemeClr val="tx2"/>
                </a:solidFill>
              </a:rPr>
              <a:t>T</a:t>
            </a:r>
          </a:p>
        </p:txBody>
      </p:sp>
      <p:sp>
        <p:nvSpPr>
          <p:cNvPr id="99" name="Text Box 22"/>
          <p:cNvSpPr txBox="1">
            <a:spLocks noChangeArrowheads="1"/>
          </p:cNvSpPr>
          <p:nvPr/>
        </p:nvSpPr>
        <p:spPr bwMode="auto">
          <a:xfrm>
            <a:off x="3276600" y="4241601"/>
            <a:ext cx="381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2000" b="1" i="0" dirty="0">
                <a:solidFill>
                  <a:schemeClr val="tx2"/>
                </a:solidFill>
              </a:rPr>
              <a:t>--</a:t>
            </a:r>
          </a:p>
        </p:txBody>
      </p:sp>
      <p:sp>
        <p:nvSpPr>
          <p:cNvPr id="100" name="Text Box 23"/>
          <p:cNvSpPr txBox="1">
            <a:spLocks noChangeArrowheads="1"/>
          </p:cNvSpPr>
          <p:nvPr/>
        </p:nvSpPr>
        <p:spPr bwMode="auto">
          <a:xfrm>
            <a:off x="3810000" y="4241601"/>
            <a:ext cx="381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2000" b="1" i="0" dirty="0">
                <a:solidFill>
                  <a:schemeClr val="tx2"/>
                </a:solidFill>
              </a:rPr>
              <a:t>C</a:t>
            </a:r>
          </a:p>
        </p:txBody>
      </p:sp>
      <p:sp>
        <p:nvSpPr>
          <p:cNvPr id="101" name="Text Box 24"/>
          <p:cNvSpPr txBox="1">
            <a:spLocks noChangeArrowheads="1"/>
          </p:cNvSpPr>
          <p:nvPr/>
        </p:nvSpPr>
        <p:spPr bwMode="auto">
          <a:xfrm>
            <a:off x="4876800" y="4241601"/>
            <a:ext cx="381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2000" b="1" i="0" dirty="0">
                <a:solidFill>
                  <a:schemeClr val="tx2"/>
                </a:solidFill>
              </a:rPr>
              <a:t>T</a:t>
            </a:r>
          </a:p>
        </p:txBody>
      </p:sp>
      <p:sp>
        <p:nvSpPr>
          <p:cNvPr id="102" name="Text Box 25"/>
          <p:cNvSpPr txBox="1">
            <a:spLocks noChangeArrowheads="1"/>
          </p:cNvSpPr>
          <p:nvPr/>
        </p:nvSpPr>
        <p:spPr bwMode="auto">
          <a:xfrm>
            <a:off x="5410200" y="4241601"/>
            <a:ext cx="381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2000" b="1" i="0" dirty="0">
                <a:solidFill>
                  <a:schemeClr val="tx2"/>
                </a:solidFill>
              </a:rPr>
              <a:t>G</a:t>
            </a:r>
          </a:p>
        </p:txBody>
      </p:sp>
      <p:sp>
        <p:nvSpPr>
          <p:cNvPr id="103" name="Text Box 26"/>
          <p:cNvSpPr txBox="1">
            <a:spLocks noChangeArrowheads="1"/>
          </p:cNvSpPr>
          <p:nvPr/>
        </p:nvSpPr>
        <p:spPr bwMode="auto">
          <a:xfrm>
            <a:off x="5943600" y="4241601"/>
            <a:ext cx="381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2000" b="1" i="0" dirty="0">
                <a:solidFill>
                  <a:schemeClr val="tx2"/>
                </a:solidFill>
              </a:rPr>
              <a:t>A</a:t>
            </a:r>
          </a:p>
        </p:txBody>
      </p:sp>
      <p:sp>
        <p:nvSpPr>
          <p:cNvPr id="104" name="Text Box 28"/>
          <p:cNvSpPr txBox="1">
            <a:spLocks noChangeArrowheads="1"/>
          </p:cNvSpPr>
          <p:nvPr/>
        </p:nvSpPr>
        <p:spPr bwMode="auto">
          <a:xfrm>
            <a:off x="2209800" y="4790433"/>
            <a:ext cx="381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2000" b="1" i="0" dirty="0">
                <a:solidFill>
                  <a:schemeClr val="tx2"/>
                </a:solidFill>
              </a:rPr>
              <a:t>--</a:t>
            </a:r>
          </a:p>
        </p:txBody>
      </p:sp>
      <p:sp>
        <p:nvSpPr>
          <p:cNvPr id="105" name="Text Box 29"/>
          <p:cNvSpPr txBox="1">
            <a:spLocks noChangeArrowheads="1"/>
          </p:cNvSpPr>
          <p:nvPr/>
        </p:nvSpPr>
        <p:spPr bwMode="auto">
          <a:xfrm>
            <a:off x="2743200" y="4775001"/>
            <a:ext cx="381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2000" b="1" i="0">
                <a:solidFill>
                  <a:schemeClr val="tx2"/>
                </a:solidFill>
              </a:rPr>
              <a:t>T</a:t>
            </a:r>
          </a:p>
        </p:txBody>
      </p:sp>
      <p:sp>
        <p:nvSpPr>
          <p:cNvPr id="106" name="Text Box 30"/>
          <p:cNvSpPr txBox="1">
            <a:spLocks noChangeArrowheads="1"/>
          </p:cNvSpPr>
          <p:nvPr/>
        </p:nvSpPr>
        <p:spPr bwMode="auto">
          <a:xfrm>
            <a:off x="3276600" y="4775001"/>
            <a:ext cx="381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2000" b="1" i="0" dirty="0">
                <a:solidFill>
                  <a:schemeClr val="tx2"/>
                </a:solidFill>
              </a:rPr>
              <a:t>G</a:t>
            </a:r>
          </a:p>
        </p:txBody>
      </p:sp>
      <p:sp>
        <p:nvSpPr>
          <p:cNvPr id="107" name="Text Box 31"/>
          <p:cNvSpPr txBox="1">
            <a:spLocks noChangeArrowheads="1"/>
          </p:cNvSpPr>
          <p:nvPr/>
        </p:nvSpPr>
        <p:spPr bwMode="auto">
          <a:xfrm>
            <a:off x="3810000" y="4775001"/>
            <a:ext cx="381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2000" b="1" i="0" dirty="0">
                <a:solidFill>
                  <a:schemeClr val="tx2"/>
                </a:solidFill>
              </a:rPr>
              <a:t>C</a:t>
            </a:r>
          </a:p>
        </p:txBody>
      </p:sp>
      <p:sp>
        <p:nvSpPr>
          <p:cNvPr id="108" name="Text Box 32"/>
          <p:cNvSpPr txBox="1">
            <a:spLocks noChangeArrowheads="1"/>
          </p:cNvSpPr>
          <p:nvPr/>
        </p:nvSpPr>
        <p:spPr bwMode="auto">
          <a:xfrm>
            <a:off x="4876800" y="4775001"/>
            <a:ext cx="381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2000" b="1" i="0" dirty="0">
                <a:solidFill>
                  <a:schemeClr val="tx2"/>
                </a:solidFill>
              </a:rPr>
              <a:t>T</a:t>
            </a:r>
          </a:p>
        </p:txBody>
      </p:sp>
      <p:sp>
        <p:nvSpPr>
          <p:cNvPr id="109" name="Text Box 34"/>
          <p:cNvSpPr txBox="1">
            <a:spLocks noChangeArrowheads="1"/>
          </p:cNvSpPr>
          <p:nvPr/>
        </p:nvSpPr>
        <p:spPr bwMode="auto">
          <a:xfrm>
            <a:off x="5943600" y="4775001"/>
            <a:ext cx="381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2000" b="1" i="0" dirty="0">
                <a:solidFill>
                  <a:schemeClr val="tx2"/>
                </a:solidFill>
              </a:rPr>
              <a:t>A</a:t>
            </a:r>
          </a:p>
        </p:txBody>
      </p:sp>
      <p:sp>
        <p:nvSpPr>
          <p:cNvPr id="110" name="Text Box 36"/>
          <p:cNvSpPr txBox="1">
            <a:spLocks noChangeArrowheads="1"/>
          </p:cNvSpPr>
          <p:nvPr/>
        </p:nvSpPr>
        <p:spPr bwMode="auto">
          <a:xfrm>
            <a:off x="1676400" y="4165400"/>
            <a:ext cx="457200" cy="473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2400" b="1" dirty="0">
                <a:solidFill>
                  <a:schemeClr val="tx2"/>
                </a:solidFill>
              </a:rPr>
              <a:t>v</a:t>
            </a:r>
            <a:endParaRPr lang="en-US" altLang="fr-FR" sz="2400" b="1" i="0" dirty="0">
              <a:solidFill>
                <a:schemeClr val="tx2"/>
              </a:solidFill>
            </a:endParaRPr>
          </a:p>
        </p:txBody>
      </p:sp>
      <p:sp>
        <p:nvSpPr>
          <p:cNvPr id="111" name="Text Box 37"/>
          <p:cNvSpPr txBox="1">
            <a:spLocks noChangeArrowheads="1"/>
          </p:cNvSpPr>
          <p:nvPr/>
        </p:nvSpPr>
        <p:spPr bwMode="auto">
          <a:xfrm>
            <a:off x="1676400" y="4714676"/>
            <a:ext cx="5334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2400" b="1" dirty="0">
                <a:solidFill>
                  <a:schemeClr val="tx2"/>
                </a:solidFill>
              </a:rPr>
              <a:t>w</a:t>
            </a:r>
            <a:endParaRPr lang="en-US" altLang="fr-FR" sz="2400" b="1" i="0" dirty="0">
              <a:solidFill>
                <a:schemeClr val="tx2"/>
              </a:solidFill>
            </a:endParaRPr>
          </a:p>
        </p:txBody>
      </p:sp>
      <p:sp>
        <p:nvSpPr>
          <p:cNvPr id="112" name="Text Box 41"/>
          <p:cNvSpPr txBox="1">
            <a:spLocks noChangeArrowheads="1"/>
          </p:cNvSpPr>
          <p:nvPr/>
        </p:nvSpPr>
        <p:spPr bwMode="auto">
          <a:xfrm>
            <a:off x="4343400" y="4775001"/>
            <a:ext cx="381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2000" b="1" i="0" dirty="0">
                <a:solidFill>
                  <a:schemeClr val="tx2"/>
                </a:solidFill>
              </a:rPr>
              <a:t>A</a:t>
            </a:r>
          </a:p>
        </p:txBody>
      </p:sp>
      <p:sp>
        <p:nvSpPr>
          <p:cNvPr id="113" name="Text Box 64"/>
          <p:cNvSpPr txBox="1">
            <a:spLocks noChangeArrowheads="1"/>
          </p:cNvSpPr>
          <p:nvPr/>
        </p:nvSpPr>
        <p:spPr bwMode="auto">
          <a:xfrm>
            <a:off x="1524000" y="5457382"/>
            <a:ext cx="1524000" cy="396875"/>
          </a:xfrm>
          <a:prstGeom prst="rect">
            <a:avLst/>
          </a:prstGeom>
          <a:solidFill>
            <a:srgbClr val="FFFF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2000" i="0" dirty="0"/>
              <a:t>4 matches</a:t>
            </a:r>
          </a:p>
        </p:txBody>
      </p:sp>
      <p:sp>
        <p:nvSpPr>
          <p:cNvPr id="114" name="Text Box 65"/>
          <p:cNvSpPr txBox="1">
            <a:spLocks noChangeArrowheads="1"/>
          </p:cNvSpPr>
          <p:nvPr/>
        </p:nvSpPr>
        <p:spPr bwMode="auto">
          <a:xfrm>
            <a:off x="3124200" y="5457382"/>
            <a:ext cx="1524000" cy="396875"/>
          </a:xfrm>
          <a:prstGeom prst="rect">
            <a:avLst/>
          </a:prstGeom>
          <a:solidFill>
            <a:srgbClr val="00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2000" i="0"/>
              <a:t>2 insertions</a:t>
            </a:r>
          </a:p>
        </p:txBody>
      </p:sp>
      <p:sp>
        <p:nvSpPr>
          <p:cNvPr id="115" name="Text Box 66"/>
          <p:cNvSpPr txBox="1">
            <a:spLocks noChangeArrowheads="1"/>
          </p:cNvSpPr>
          <p:nvPr/>
        </p:nvSpPr>
        <p:spPr bwMode="auto">
          <a:xfrm>
            <a:off x="4724400" y="5457382"/>
            <a:ext cx="1943100" cy="400110"/>
          </a:xfrm>
          <a:prstGeom prst="rect">
            <a:avLst/>
          </a:prstGeom>
          <a:solidFill>
            <a:srgbClr val="FF99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2000" i="0" dirty="0"/>
              <a:t>3 suppressions</a:t>
            </a:r>
          </a:p>
        </p:txBody>
      </p:sp>
      <p:sp>
        <p:nvSpPr>
          <p:cNvPr id="116" name="Text Box 27"/>
          <p:cNvSpPr txBox="1">
            <a:spLocks noChangeArrowheads="1"/>
          </p:cNvSpPr>
          <p:nvPr/>
        </p:nvSpPr>
        <p:spPr bwMode="auto">
          <a:xfrm>
            <a:off x="4343400" y="4203499"/>
            <a:ext cx="381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2000" b="1" i="0">
                <a:solidFill>
                  <a:schemeClr val="tx2"/>
                </a:solidFill>
              </a:rPr>
              <a:t>--</a:t>
            </a:r>
          </a:p>
        </p:txBody>
      </p:sp>
      <p:sp>
        <p:nvSpPr>
          <p:cNvPr id="117" name="Rectangle 17"/>
          <p:cNvSpPr>
            <a:spLocks noChangeArrowheads="1"/>
          </p:cNvSpPr>
          <p:nvPr/>
        </p:nvSpPr>
        <p:spPr bwMode="auto">
          <a:xfrm>
            <a:off x="5334000" y="4622601"/>
            <a:ext cx="533400" cy="533400"/>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endParaRPr lang="fr-CA" altLang="fr-FR"/>
          </a:p>
        </p:txBody>
      </p:sp>
      <p:sp>
        <p:nvSpPr>
          <p:cNvPr id="118" name="Text Box 28"/>
          <p:cNvSpPr txBox="1">
            <a:spLocks noChangeArrowheads="1"/>
          </p:cNvSpPr>
          <p:nvPr/>
        </p:nvSpPr>
        <p:spPr bwMode="auto">
          <a:xfrm>
            <a:off x="5438172" y="4775000"/>
            <a:ext cx="381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2000" b="1" i="0" dirty="0">
                <a:solidFill>
                  <a:schemeClr val="tx2"/>
                </a:solidFill>
              </a:rPr>
              <a:t>--</a:t>
            </a:r>
          </a:p>
        </p:txBody>
      </p:sp>
      <p:sp>
        <p:nvSpPr>
          <p:cNvPr id="119" name="Text Box 24"/>
          <p:cNvSpPr txBox="1">
            <a:spLocks noChangeArrowheads="1"/>
          </p:cNvSpPr>
          <p:nvPr/>
        </p:nvSpPr>
        <p:spPr bwMode="auto">
          <a:xfrm>
            <a:off x="6477000" y="4203499"/>
            <a:ext cx="381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2000" b="1" i="0" dirty="0">
                <a:solidFill>
                  <a:schemeClr val="tx2"/>
                </a:solidFill>
              </a:rPr>
              <a:t>T</a:t>
            </a:r>
          </a:p>
        </p:txBody>
      </p:sp>
      <p:sp>
        <p:nvSpPr>
          <p:cNvPr id="120" name="Text Box 28"/>
          <p:cNvSpPr txBox="1">
            <a:spLocks noChangeArrowheads="1"/>
          </p:cNvSpPr>
          <p:nvPr/>
        </p:nvSpPr>
        <p:spPr bwMode="auto">
          <a:xfrm>
            <a:off x="6477000" y="4747070"/>
            <a:ext cx="381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2000" b="1" i="0" dirty="0">
                <a:solidFill>
                  <a:schemeClr val="tx2"/>
                </a:solidFill>
              </a:rPr>
              <a:t>--</a:t>
            </a:r>
          </a:p>
        </p:txBody>
      </p:sp>
      <p:sp>
        <p:nvSpPr>
          <p:cNvPr id="121" name="Text Box 25"/>
          <p:cNvSpPr txBox="1">
            <a:spLocks noChangeArrowheads="1"/>
          </p:cNvSpPr>
          <p:nvPr/>
        </p:nvSpPr>
        <p:spPr bwMode="auto">
          <a:xfrm>
            <a:off x="7010400" y="4224318"/>
            <a:ext cx="381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2000" b="1" i="0" dirty="0">
                <a:solidFill>
                  <a:schemeClr val="tx2"/>
                </a:solidFill>
              </a:rPr>
              <a:t>C</a:t>
            </a:r>
          </a:p>
        </p:txBody>
      </p:sp>
      <p:sp>
        <p:nvSpPr>
          <p:cNvPr id="122" name="Text Box 31"/>
          <p:cNvSpPr txBox="1">
            <a:spLocks noChangeArrowheads="1"/>
          </p:cNvSpPr>
          <p:nvPr/>
        </p:nvSpPr>
        <p:spPr bwMode="auto">
          <a:xfrm>
            <a:off x="7010400" y="4740841"/>
            <a:ext cx="381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2000" b="1" i="0" dirty="0">
                <a:solidFill>
                  <a:schemeClr val="tx2"/>
                </a:solidFill>
              </a:rPr>
              <a:t>G</a:t>
            </a:r>
          </a:p>
        </p:txBody>
      </p:sp>
      <p:sp>
        <p:nvSpPr>
          <p:cNvPr id="123" name="Text Box 66"/>
          <p:cNvSpPr txBox="1">
            <a:spLocks noChangeArrowheads="1"/>
          </p:cNvSpPr>
          <p:nvPr/>
        </p:nvSpPr>
        <p:spPr bwMode="auto">
          <a:xfrm>
            <a:off x="6705600" y="5430371"/>
            <a:ext cx="1524000" cy="396875"/>
          </a:xfrm>
          <a:prstGeom prst="rect">
            <a:avLst/>
          </a:prstGeom>
          <a:solidFill>
            <a:srgbClr val="FFC000"/>
          </a:solidFill>
          <a:ln>
            <a:noFill/>
          </a:ln>
          <a:effec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eaLnBrk="1" hangingPunct="1">
              <a:spcBef>
                <a:spcPct val="50000"/>
              </a:spcBef>
            </a:pPr>
            <a:r>
              <a:rPr lang="en-US" altLang="fr-FR" sz="2000" i="0" dirty="0"/>
              <a:t>1 mismatch</a:t>
            </a:r>
          </a:p>
        </p:txBody>
      </p:sp>
      <p:sp>
        <p:nvSpPr>
          <p:cNvPr id="125" name="Text Box 2"/>
          <p:cNvSpPr txBox="1">
            <a:spLocks noChangeArrowheads="1"/>
          </p:cNvSpPr>
          <p:nvPr/>
        </p:nvSpPr>
        <p:spPr bwMode="auto">
          <a:xfrm>
            <a:off x="457200" y="533400"/>
            <a:ext cx="8153400"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i="1">
                <a:solidFill>
                  <a:schemeClr val="tx1"/>
                </a:solidFill>
                <a:latin typeface="Arial" charset="0"/>
                <a:cs typeface="Arial" charset="0"/>
              </a:defRPr>
            </a:lvl1pPr>
            <a:lvl2pPr marL="742950" indent="-285750" eaLnBrk="0" hangingPunct="0">
              <a:defRPr i="1">
                <a:solidFill>
                  <a:schemeClr val="tx1"/>
                </a:solidFill>
                <a:latin typeface="Arial" charset="0"/>
                <a:cs typeface="Arial" charset="0"/>
              </a:defRPr>
            </a:lvl2pPr>
            <a:lvl3pPr marL="1143000" indent="-228600" eaLnBrk="0" hangingPunct="0">
              <a:defRPr i="1">
                <a:solidFill>
                  <a:schemeClr val="tx1"/>
                </a:solidFill>
                <a:latin typeface="Arial" charset="0"/>
                <a:cs typeface="Arial" charset="0"/>
              </a:defRPr>
            </a:lvl3pPr>
            <a:lvl4pPr marL="1600200" indent="-228600" eaLnBrk="0" hangingPunct="0">
              <a:defRPr i="1">
                <a:solidFill>
                  <a:schemeClr val="tx1"/>
                </a:solidFill>
                <a:latin typeface="Arial" charset="0"/>
                <a:cs typeface="Arial" charset="0"/>
              </a:defRPr>
            </a:lvl4pPr>
            <a:lvl5pPr marL="2057400" indent="-228600" eaLnBrk="0" hangingPunct="0">
              <a:defRPr i="1">
                <a:solidFill>
                  <a:schemeClr val="tx1"/>
                </a:solidFill>
                <a:latin typeface="Arial" charset="0"/>
                <a:cs typeface="Arial" charset="0"/>
              </a:defRPr>
            </a:lvl5pPr>
            <a:lvl6pPr marL="2514600" indent="-228600" eaLnBrk="0" fontAlgn="base" hangingPunct="0">
              <a:spcBef>
                <a:spcPct val="0"/>
              </a:spcBef>
              <a:spcAft>
                <a:spcPct val="0"/>
              </a:spcAft>
              <a:defRPr i="1">
                <a:solidFill>
                  <a:schemeClr val="tx1"/>
                </a:solidFill>
                <a:latin typeface="Arial" charset="0"/>
                <a:cs typeface="Arial" charset="0"/>
              </a:defRPr>
            </a:lvl6pPr>
            <a:lvl7pPr marL="2971800" indent="-228600" eaLnBrk="0" fontAlgn="base" hangingPunct="0">
              <a:spcBef>
                <a:spcPct val="0"/>
              </a:spcBef>
              <a:spcAft>
                <a:spcPct val="0"/>
              </a:spcAft>
              <a:defRPr i="1">
                <a:solidFill>
                  <a:schemeClr val="tx1"/>
                </a:solidFill>
                <a:latin typeface="Arial" charset="0"/>
                <a:cs typeface="Arial" charset="0"/>
              </a:defRPr>
            </a:lvl7pPr>
            <a:lvl8pPr marL="3429000" indent="-228600" eaLnBrk="0" fontAlgn="base" hangingPunct="0">
              <a:spcBef>
                <a:spcPct val="0"/>
              </a:spcBef>
              <a:spcAft>
                <a:spcPct val="0"/>
              </a:spcAft>
              <a:defRPr i="1">
                <a:solidFill>
                  <a:schemeClr val="tx1"/>
                </a:solidFill>
                <a:latin typeface="Arial" charset="0"/>
                <a:cs typeface="Arial" charset="0"/>
              </a:defRPr>
            </a:lvl8pPr>
            <a:lvl9pPr marL="3886200" indent="-228600" eaLnBrk="0" fontAlgn="base" hangingPunct="0">
              <a:spcBef>
                <a:spcPct val="0"/>
              </a:spcBef>
              <a:spcAft>
                <a:spcPct val="0"/>
              </a:spcAft>
              <a:defRPr i="1">
                <a:solidFill>
                  <a:schemeClr val="tx1"/>
                </a:solidFill>
                <a:latin typeface="Arial" charset="0"/>
                <a:cs typeface="Arial" charset="0"/>
              </a:defRPr>
            </a:lvl9pPr>
          </a:lstStyle>
          <a:p>
            <a:pPr algn="ctr" eaLnBrk="1" hangingPunct="1">
              <a:spcBef>
                <a:spcPct val="50000"/>
              </a:spcBef>
            </a:pPr>
            <a:r>
              <a:rPr lang="en-US" altLang="fr-FR" sz="4400" i="0" dirty="0" err="1">
                <a:latin typeface="+mn-lt"/>
              </a:rPr>
              <a:t>Alignement</a:t>
            </a:r>
            <a:r>
              <a:rPr lang="en-US" altLang="fr-FR" sz="4400" i="0" dirty="0">
                <a:latin typeface="+mn-lt"/>
              </a:rPr>
              <a:t> global</a:t>
            </a:r>
          </a:p>
        </p:txBody>
      </p:sp>
    </p:spTree>
    <p:extLst>
      <p:ext uri="{BB962C8B-B14F-4D97-AF65-F5344CB8AC3E}">
        <p14:creationId xmlns:p14="http://schemas.microsoft.com/office/powerpoint/2010/main" val="281813980"/>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8204</TotalTime>
  <Words>5771</Words>
  <Application>Microsoft Office PowerPoint</Application>
  <PresentationFormat>Affichage à l'écran (4:3)</PresentationFormat>
  <Paragraphs>1491</Paragraphs>
  <Slides>67</Slides>
  <Notes>2</Notes>
  <HiddenSlides>0</HiddenSlides>
  <MMClips>0</MMClips>
  <ScaleCrop>false</ScaleCrop>
  <HeadingPairs>
    <vt:vector size="8" baseType="variant">
      <vt:variant>
        <vt:lpstr>Polices utilisées</vt:lpstr>
      </vt:variant>
      <vt:variant>
        <vt:i4>12</vt:i4>
      </vt:variant>
      <vt:variant>
        <vt:lpstr>Thème</vt:lpstr>
      </vt:variant>
      <vt:variant>
        <vt:i4>1</vt:i4>
      </vt:variant>
      <vt:variant>
        <vt:lpstr>Serveurs OLE incorporés</vt:lpstr>
      </vt:variant>
      <vt:variant>
        <vt:i4>1</vt:i4>
      </vt:variant>
      <vt:variant>
        <vt:lpstr>Titres des diapositives</vt:lpstr>
      </vt:variant>
      <vt:variant>
        <vt:i4>67</vt:i4>
      </vt:variant>
    </vt:vector>
  </HeadingPairs>
  <TitlesOfParts>
    <vt:vector size="81" baseType="lpstr">
      <vt:lpstr>PMingLiU</vt:lpstr>
      <vt:lpstr>Arial</vt:lpstr>
      <vt:lpstr>Brush Script MT</vt:lpstr>
      <vt:lpstr>Calibri</vt:lpstr>
      <vt:lpstr>Courier New</vt:lpstr>
      <vt:lpstr>Lucida Console</vt:lpstr>
      <vt:lpstr>Perpetua</vt:lpstr>
      <vt:lpstr>Sylfaen</vt:lpstr>
      <vt:lpstr>Symbol</vt:lpstr>
      <vt:lpstr>Tahoma</vt:lpstr>
      <vt:lpstr>Times New Roman</vt:lpstr>
      <vt:lpstr>Wingdings</vt:lpstr>
      <vt:lpstr>Thème Office</vt:lpstr>
      <vt:lpstr>Document</vt:lpstr>
      <vt:lpstr>Alignement de séquences biologiques</vt:lpstr>
      <vt:lpstr>Motivation</vt:lpstr>
      <vt:lpstr>Exemple 1</vt:lpstr>
      <vt:lpstr>Exemple 2</vt:lpstr>
      <vt:lpstr>Modèle sous-jacent: mutations ponctuelles</vt:lpstr>
      <vt:lpstr>Alignement global/ local - Recherche</vt:lpstr>
      <vt:lpstr>1 - Alignement global  Alignement sans indels</vt:lpstr>
      <vt:lpstr>Alignement avec indels</vt:lpstr>
      <vt:lpstr>Présentation PowerPoint</vt:lpstr>
      <vt:lpstr>Distance d’édition versus Hamming</vt:lpstr>
      <vt:lpstr>Présentation PowerPoint</vt:lpstr>
      <vt:lpstr>Alignement global</vt:lpstr>
      <vt:lpstr>Programmation dynamique</vt:lpstr>
      <vt:lpstr>Programmation dynamique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Table de programmation dynamique</vt:lpstr>
      <vt:lpstr>Table de programmation dynamique</vt:lpstr>
      <vt:lpstr>Présentation PowerPoint</vt:lpstr>
      <vt:lpstr>Algorithme</vt:lpstr>
      <vt:lpstr>Complexité</vt:lpstr>
      <vt:lpstr>Distance d’édition avec pondération des opérations</vt:lpstr>
      <vt:lpstr>Distance d’édition généralisée</vt:lpstr>
      <vt:lpstr>Similarité entre deux séquences</vt:lpstr>
      <vt:lpstr>Score simple</vt:lpstr>
      <vt:lpstr>Matrice de score pour les AA: Blosum50</vt:lpstr>
      <vt:lpstr>Alignement global/ local - Recherche</vt:lpstr>
      <vt:lpstr>2 - Alignement local</vt:lpstr>
      <vt:lpstr>Solution directe</vt:lpstr>
      <vt:lpstr>Solution: Parcours gratuits</vt:lpstr>
      <vt:lpstr>Alignement local: Récurrences</vt:lpstr>
      <vt:lpstr>Présentation PowerPoint</vt:lpstr>
      <vt:lpstr>Présentation PowerPoint</vt:lpstr>
      <vt:lpstr>Alignement local: Récurrences</vt:lpstr>
      <vt:lpstr>Alignement global/ local - Recherche</vt:lpstr>
      <vt:lpstr>3 - Recherche</vt:lpstr>
      <vt:lpstr>Recherche</vt:lpstr>
      <vt:lpstr>Recherche</vt:lpstr>
      <vt:lpstr>Recherche</vt:lpstr>
      <vt:lpstr>Recherche</vt:lpstr>
      <vt:lpstr>Recherche</vt:lpstr>
      <vt:lpstr>Autres variantes possibles</vt:lpstr>
      <vt:lpstr>4 - Pondération des indels Approche naïve</vt:lpstr>
      <vt:lpstr>Considérer les gaps</vt:lpstr>
      <vt:lpstr>Considérer les gaps</vt:lpstr>
      <vt:lpstr>Pondération constante</vt:lpstr>
      <vt:lpstr>Pondération affine</vt:lpstr>
      <vt:lpstr>Autres pondérations</vt:lpstr>
      <vt:lpstr>Alignement avec gap – Pondération quelconque</vt:lpstr>
      <vt:lpstr>Alignement avec gap – Pondération quelconque</vt:lpstr>
      <vt:lpstr>Alignement global avec gap – Pondération quelconque</vt:lpstr>
      <vt:lpstr>Alignement avec gap – Pondération affine</vt:lpstr>
      <vt:lpstr>5 - Parallélisme</vt:lpstr>
      <vt:lpstr>Parallélisme</vt:lpstr>
      <vt:lpstr>Références</vt:lpstr>
      <vt:lpstr>(Supplément): Alignement local normalisé</vt:lpstr>
      <vt:lpstr>Alignement local normalisé</vt:lpstr>
      <vt:lpstr>Alignement local normalisé</vt:lpstr>
      <vt:lpstr>Alignement local normalisé</vt:lpstr>
      <vt:lpstr>Alignement local normalisé</vt:lpstr>
    </vt:vector>
  </TitlesOfParts>
  <Company>Universite de Montreal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Alignement de séquences biologiques</dc:title>
  <dc:creator>Nadia</dc:creator>
  <cp:lastModifiedBy>Nadia El-Mabrouk</cp:lastModifiedBy>
  <cp:revision>363</cp:revision>
  <dcterms:created xsi:type="dcterms:W3CDTF">2014-09-05T13:56:30Z</dcterms:created>
  <dcterms:modified xsi:type="dcterms:W3CDTF">2024-10-07T19:36:04Z</dcterms:modified>
</cp:coreProperties>
</file>