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59" r:id="rId12"/>
    <p:sldId id="268" r:id="rId13"/>
    <p:sldId id="338" r:id="rId14"/>
    <p:sldId id="349" r:id="rId15"/>
    <p:sldId id="350" r:id="rId16"/>
    <p:sldId id="351" r:id="rId17"/>
    <p:sldId id="341" r:id="rId18"/>
    <p:sldId id="352" r:id="rId19"/>
    <p:sldId id="347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334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348" r:id="rId42"/>
    <p:sldId id="330" r:id="rId43"/>
    <p:sldId id="331" r:id="rId44"/>
    <p:sldId id="294" r:id="rId45"/>
    <p:sldId id="303" r:id="rId46"/>
    <p:sldId id="304" r:id="rId47"/>
    <p:sldId id="305" r:id="rId48"/>
    <p:sldId id="306" r:id="rId49"/>
    <p:sldId id="307" r:id="rId50"/>
    <p:sldId id="296" r:id="rId51"/>
    <p:sldId id="299" r:id="rId52"/>
    <p:sldId id="300" r:id="rId53"/>
    <p:sldId id="301" r:id="rId54"/>
    <p:sldId id="308" r:id="rId55"/>
    <p:sldId id="309" r:id="rId56"/>
    <p:sldId id="310" r:id="rId57"/>
    <p:sldId id="311" r:id="rId58"/>
    <p:sldId id="313" r:id="rId59"/>
    <p:sldId id="314" r:id="rId60"/>
    <p:sldId id="316" r:id="rId61"/>
    <p:sldId id="315" r:id="rId62"/>
    <p:sldId id="317" r:id="rId63"/>
    <p:sldId id="319" r:id="rId64"/>
    <p:sldId id="320" r:id="rId65"/>
    <p:sldId id="322" r:id="rId66"/>
    <p:sldId id="321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18" r:id="rId75"/>
    <p:sldId id="332" r:id="rId76"/>
    <p:sldId id="333" r:id="rId7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C74DD-CED6-48F5-ABEC-A7F36B4F647E}" type="datetimeFigureOut">
              <a:rPr lang="fr-CA" smtClean="0"/>
              <a:t>2024-09-23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B904C-FD3E-4820-A8CE-6A969B68AF3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04882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BA68D2-96E5-4B7A-A6DC-4FCD346CB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D34D9D9-0285-42AF-9C90-2B552755DB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83C27D-1257-4450-ABB9-0FBBC4C33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BD004-CDED-49C5-85D8-53980B059B3D}" type="datetime1">
              <a:rPr lang="fr-CA" smtClean="0"/>
              <a:t>2024-09-23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263165-6BD7-4319-A6C1-2ED9878E1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BFFF2F-A4BC-4067-919E-D5DC9DB41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0648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C40CFA-797A-4069-A6C8-2A29C3B2E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6C34AEF-B6BF-422A-959B-A12D5A1BF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500035-FAB4-4B96-B5FE-B773AEDE3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DB36-A10E-467D-919B-DC3D8D74086C}" type="datetime1">
              <a:rPr lang="fr-CA" smtClean="0"/>
              <a:t>2024-09-23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202D41-EDC9-4EEF-BA9C-FA185CCD2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1328FE-6461-432D-968F-60E0192F0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84460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72832E1-B1CB-4BD8-8887-58B4E488F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13581C4-9DC2-4847-AD81-C48D61A82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2DCB34-147C-4311-8F31-A44F4DBAF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B9BF-B185-493B-A696-8F1EBEDB5EDE}" type="datetime1">
              <a:rPr lang="fr-CA" smtClean="0"/>
              <a:t>2024-09-23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7E9061-5032-4C5F-BD8E-B7D854D0B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BBFA8D-09DC-4F5D-95E9-CB78C3CD7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35499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1C888F-D6D0-42D7-86DE-15F1FF020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0C7C16-CA6E-423A-92B0-C0F8394A3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5F6483-4CB7-4251-875F-E1B53838F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9EA9B-6E7D-46C5-BC83-D72C01948294}" type="datetime1">
              <a:rPr lang="fr-CA" smtClean="0"/>
              <a:t>2024-09-23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7398A6-D8D6-4BC0-AB6C-A455A3A07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F49663-59E9-4FB4-9654-19EDEBE01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0418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DDD7F1-3C91-4E2C-A361-DBB7746DF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E51D85-6334-46A6-8457-C47B10E044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03B96A-A275-4DD0-9FCF-AF0F8157B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922CA-01FD-4158-9C86-E3BB4769D272}" type="datetime1">
              <a:rPr lang="fr-CA" smtClean="0"/>
              <a:t>2024-09-23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1766A18-E9A5-435E-BEA8-6A10D2F1E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156FCDF-25C7-444C-8D76-849263D73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7565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0FDC0E-0FFF-47BA-83AD-96FD63CEF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955B8E-CCC4-4155-B767-4FB1899A14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78D59C6-4838-4FE0-9C4F-567A42097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6BD991-E475-49AA-BFA6-47F962236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2EC6-C305-45D7-9FB1-89E3E77B3EA2}" type="datetime1">
              <a:rPr lang="fr-CA" smtClean="0"/>
              <a:t>2024-09-23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86378B0-0828-49B6-A486-A9938CE8F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C99D4E-1345-4C8B-9764-D6F2DF540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8965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B48C60-0243-477E-A953-AB7C98901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EEDC793-1EE1-4788-B2EE-2BEFBD7BDD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2C302D-EB37-431C-A447-36202A2C5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87FECC5-3DBE-4B98-B825-CBE0AEB538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DBA4222-D41E-4DFF-B8FF-376FF9675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6B27A3F-F049-4CA5-B634-2A826D067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EECAF-DA0C-426E-A00A-50A9CAD77B59}" type="datetime1">
              <a:rPr lang="fr-CA" smtClean="0"/>
              <a:t>2024-09-23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1DD5937-ECD8-4BBD-8935-72FA3D877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14C2534-A1FD-4B1C-9BE4-136F2FA03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996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67F4B4-99ED-4271-AA1E-BB09EA754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694F045-EDFC-4360-B1FF-D63715716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970D-903E-48CB-84AD-DCD1C59B3F0B}" type="datetime1">
              <a:rPr lang="fr-CA" smtClean="0"/>
              <a:t>2024-09-23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2531D00-D959-4F6A-A684-EE8BEBB80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4B811B5-7184-4E1A-A6A6-3031428E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0801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E91E38-EB2B-4F0A-B1CC-27E911288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D73E-D798-4927-ADE9-5AEF12DCCED3}" type="datetime1">
              <a:rPr lang="fr-CA" smtClean="0"/>
              <a:t>2024-09-23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9AB149D-B74E-40B0-A641-3A31F1C89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D4273AE-6C7E-41DE-B23D-595743FDD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1631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53C2B1-84F8-4740-B367-B9AFDB6A2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9A6679-D3FE-4279-A355-D0A95A1A8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26780C7-EED8-4EC0-8AB4-D383BBC53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F46FBAF-0FEE-4417-B2B8-374A86115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BB27-1893-4B1F-BA83-CF858AC8F08B}" type="datetime1">
              <a:rPr lang="fr-CA" smtClean="0"/>
              <a:t>2024-09-23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6B7F04-99FA-4E48-ACE6-BBFD3EE9F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D4D268-D7C2-44CF-A035-4F789CEFF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3566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5EACF9-A472-49EE-90CB-07B434D73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0CE0046-AA2D-4240-8D56-12426922C1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880EC9F-A2B0-46FB-8211-AA386C10C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7547DFA-B76C-4C1C-9527-C71C6B37B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02F86-5E60-476D-A634-FBC15EF8A36C}" type="datetime1">
              <a:rPr lang="fr-CA" smtClean="0"/>
              <a:t>2024-09-23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6D48BA-B80C-4744-B648-1275BAD3A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583C474-6A2E-4C52-8725-270289EC2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5634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13BBDD0-78AC-4248-84D0-0B34D4F0B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D7D985-DBA9-4D4C-ADAC-46928BF89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2E9A6F-6D2D-479D-B0BA-45C77F1C7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3BA7-5A3C-47C8-9E8B-0602D20F8D09}" type="datetime1">
              <a:rPr lang="fr-CA" smtClean="0"/>
              <a:t>2024-09-23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F9EBD5D-3DA4-4B46-A6FB-76156AC20F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07327B-6342-4910-B9C3-6F3ED05D42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B7219-A5C4-4919-ACA7-5814ABE0E1C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892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D894A8-0358-45CA-922F-CEE20620A2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CA" dirty="0"/>
              <a:t>Optimisation des algorithmes d’alignement de séquences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301609D-5887-4C5A-9144-F04321A20F4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/>
              <a:t>Nadia El-Mabrouk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1D9148-E72C-4C55-829D-CE73CA38C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9614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Box 192">
            <a:extLst>
              <a:ext uri="{FF2B5EF4-FFF2-40B4-BE49-F238E27FC236}">
                <a16:creationId xmlns:a16="http://schemas.microsoft.com/office/drawing/2014/main" id="{39A1CE1A-9520-4809-B96C-014D44BA8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7855" y="4700761"/>
            <a:ext cx="452437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graphicFrame>
        <p:nvGraphicFramePr>
          <p:cNvPr id="2334" name="Group 286">
            <a:extLst>
              <a:ext uri="{FF2B5EF4-FFF2-40B4-BE49-F238E27FC236}">
                <a16:creationId xmlns:a16="http://schemas.microsoft.com/office/drawing/2014/main" id="{895438A6-5175-4939-97E7-9DACB3303A25}"/>
              </a:ext>
            </a:extLst>
          </p:cNvPr>
          <p:cNvGraphicFramePr>
            <a:graphicFrameLocks noGrp="1"/>
          </p:cNvGraphicFramePr>
          <p:nvPr/>
        </p:nvGraphicFramePr>
        <p:xfrm>
          <a:off x="3071813" y="549275"/>
          <a:ext cx="6048378" cy="4663440"/>
        </p:xfrm>
        <a:graphic>
          <a:graphicData uri="http://schemas.openxmlformats.org/drawingml/2006/table">
            <a:tbl>
              <a:tblPr/>
              <a:tblGrid>
                <a:gridCol w="648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3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14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3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14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16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62" name="Text Box 122">
            <a:extLst>
              <a:ext uri="{FF2B5EF4-FFF2-40B4-BE49-F238E27FC236}">
                <a16:creationId xmlns:a16="http://schemas.microsoft.com/office/drawing/2014/main" id="{2885F595-7EAB-4F26-8C4F-B5951DDAC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88" y="914401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163" name="Text Box 123">
            <a:extLst>
              <a:ext uri="{FF2B5EF4-FFF2-40B4-BE49-F238E27FC236}">
                <a16:creationId xmlns:a16="http://schemas.microsoft.com/office/drawing/2014/main" id="{0A1820EB-899D-4209-934C-925BE0060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238" y="6572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171" name="Text Box 155">
            <a:extLst>
              <a:ext uri="{FF2B5EF4-FFF2-40B4-BE49-F238E27FC236}">
                <a16:creationId xmlns:a16="http://schemas.microsoft.com/office/drawing/2014/main" id="{3CC81B2F-4D8C-48FF-A599-C9152651F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4" y="333376"/>
            <a:ext cx="4333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/>
          </a:p>
        </p:txBody>
      </p:sp>
      <p:sp>
        <p:nvSpPr>
          <p:cNvPr id="2173" name="Text Box 159">
            <a:extLst>
              <a:ext uri="{FF2B5EF4-FFF2-40B4-BE49-F238E27FC236}">
                <a16:creationId xmlns:a16="http://schemas.microsoft.com/office/drawing/2014/main" id="{EE2F7B4E-37FC-4FF4-B469-E191B3C94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3" y="157163"/>
            <a:ext cx="379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/>
          </a:p>
        </p:txBody>
      </p:sp>
      <p:sp>
        <p:nvSpPr>
          <p:cNvPr id="67" name="Text Box 190">
            <a:extLst>
              <a:ext uri="{FF2B5EF4-FFF2-40B4-BE49-F238E27FC236}">
                <a16:creationId xmlns:a16="http://schemas.microsoft.com/office/drawing/2014/main" id="{6999913B-5C20-4090-99D2-8D0B06DC9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7889" y="4169589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cxnSp>
        <p:nvCxnSpPr>
          <p:cNvPr id="85" name="Connecteur droit avec flèche 84">
            <a:extLst>
              <a:ext uri="{FF2B5EF4-FFF2-40B4-BE49-F238E27FC236}">
                <a16:creationId xmlns:a16="http://schemas.microsoft.com/office/drawing/2014/main" id="{D939B235-8F71-4FAA-9AB6-22E12AF5CB52}"/>
              </a:ext>
            </a:extLst>
          </p:cNvPr>
          <p:cNvCxnSpPr>
            <a:cxnSpLocks/>
          </p:cNvCxnSpPr>
          <p:nvPr/>
        </p:nvCxnSpPr>
        <p:spPr>
          <a:xfrm flipH="1" flipV="1">
            <a:off x="7641380" y="4537170"/>
            <a:ext cx="277881" cy="282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avec flèche 86">
            <a:extLst>
              <a:ext uri="{FF2B5EF4-FFF2-40B4-BE49-F238E27FC236}">
                <a16:creationId xmlns:a16="http://schemas.microsoft.com/office/drawing/2014/main" id="{D09CBC69-A2A2-43C1-91B7-A2DC8821E9C2}"/>
              </a:ext>
            </a:extLst>
          </p:cNvPr>
          <p:cNvCxnSpPr>
            <a:cxnSpLocks/>
          </p:cNvCxnSpPr>
          <p:nvPr/>
        </p:nvCxnSpPr>
        <p:spPr>
          <a:xfrm flipH="1" flipV="1">
            <a:off x="7641380" y="4548436"/>
            <a:ext cx="277881" cy="28211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13A7151C-B38E-4D48-B55D-1F76D59E22FF}"/>
              </a:ext>
            </a:extLst>
          </p:cNvPr>
          <p:cNvSpPr/>
          <p:nvPr/>
        </p:nvSpPr>
        <p:spPr>
          <a:xfrm>
            <a:off x="7878828" y="4733526"/>
            <a:ext cx="452437" cy="43145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A"/>
          </a:p>
        </p:txBody>
      </p:sp>
      <p:sp>
        <p:nvSpPr>
          <p:cNvPr id="43" name="Text Box 190">
            <a:extLst>
              <a:ext uri="{FF2B5EF4-FFF2-40B4-BE49-F238E27FC236}">
                <a16:creationId xmlns:a16="http://schemas.microsoft.com/office/drawing/2014/main" id="{E21A7654-4E62-494C-8F88-15DFFF848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283" y="3646184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3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EB2548BE-A722-4FAF-8247-E5EBA91558AD}"/>
              </a:ext>
            </a:extLst>
          </p:cNvPr>
          <p:cNvCxnSpPr>
            <a:cxnSpLocks/>
          </p:cNvCxnSpPr>
          <p:nvPr/>
        </p:nvCxnSpPr>
        <p:spPr>
          <a:xfrm flipV="1">
            <a:off x="7227888" y="3940230"/>
            <a:ext cx="0" cy="3805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lipse 47">
            <a:extLst>
              <a:ext uri="{FF2B5EF4-FFF2-40B4-BE49-F238E27FC236}">
                <a16:creationId xmlns:a16="http://schemas.microsoft.com/office/drawing/2014/main" id="{B2433D34-71CD-478E-BD44-B5EF49E20A30}"/>
              </a:ext>
            </a:extLst>
          </p:cNvPr>
          <p:cNvSpPr/>
          <p:nvPr/>
        </p:nvSpPr>
        <p:spPr>
          <a:xfrm>
            <a:off x="7205327" y="4205519"/>
            <a:ext cx="452437" cy="43145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A"/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6C4D499A-B323-4948-8C63-D3133659E6BF}"/>
              </a:ext>
            </a:extLst>
          </p:cNvPr>
          <p:cNvCxnSpPr>
            <a:cxnSpLocks/>
          </p:cNvCxnSpPr>
          <p:nvPr/>
        </p:nvCxnSpPr>
        <p:spPr>
          <a:xfrm flipV="1">
            <a:off x="7227888" y="3956985"/>
            <a:ext cx="0" cy="38050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186">
            <a:extLst>
              <a:ext uri="{FF2B5EF4-FFF2-40B4-BE49-F238E27FC236}">
                <a16:creationId xmlns:a16="http://schemas.microsoft.com/office/drawing/2014/main" id="{1CB2AF26-B097-4725-B9AE-F7FD3A441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485" y="3131524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3</a:t>
            </a: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11C5381A-C7D8-4863-BA28-779AA8E34EA7}"/>
              </a:ext>
            </a:extLst>
          </p:cNvPr>
          <p:cNvSpPr/>
          <p:nvPr/>
        </p:nvSpPr>
        <p:spPr>
          <a:xfrm>
            <a:off x="7226778" y="3675989"/>
            <a:ext cx="452437" cy="43145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A"/>
          </a:p>
        </p:txBody>
      </p: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9D41D3AF-46DF-4C87-AA2B-2AAE2B539C18}"/>
              </a:ext>
            </a:extLst>
          </p:cNvPr>
          <p:cNvCxnSpPr>
            <a:cxnSpLocks/>
          </p:cNvCxnSpPr>
          <p:nvPr/>
        </p:nvCxnSpPr>
        <p:spPr>
          <a:xfrm flipH="1" flipV="1">
            <a:off x="6939140" y="3491519"/>
            <a:ext cx="277881" cy="282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Ellipse 63">
            <a:extLst>
              <a:ext uri="{FF2B5EF4-FFF2-40B4-BE49-F238E27FC236}">
                <a16:creationId xmlns:a16="http://schemas.microsoft.com/office/drawing/2014/main" id="{655A8B9A-A73E-4291-92A8-B4D79A257DC7}"/>
              </a:ext>
            </a:extLst>
          </p:cNvPr>
          <p:cNvSpPr/>
          <p:nvPr/>
        </p:nvSpPr>
        <p:spPr>
          <a:xfrm>
            <a:off x="6536942" y="3186026"/>
            <a:ext cx="452437" cy="43145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A"/>
          </a:p>
        </p:txBody>
      </p: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EE0559CA-D54F-4F3B-A480-EEC8D41FD9ED}"/>
              </a:ext>
            </a:extLst>
          </p:cNvPr>
          <p:cNvCxnSpPr>
            <a:cxnSpLocks/>
          </p:cNvCxnSpPr>
          <p:nvPr/>
        </p:nvCxnSpPr>
        <p:spPr>
          <a:xfrm flipH="1" flipV="1">
            <a:off x="6928667" y="3463470"/>
            <a:ext cx="277881" cy="28211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563AEF2-601E-4D4C-B37F-7CEE56850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1132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5B208A-3CD1-44DA-85A6-1E838F4CA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Algorithme de </a:t>
            </a:r>
            <a:r>
              <a:rPr lang="fr-CA" dirty="0" err="1"/>
              <a:t>Hirschberg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06E4FE-46AB-4996-9F71-D35439BB9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>
                <a:solidFill>
                  <a:srgbClr val="0070C0"/>
                </a:solidFill>
              </a:rPr>
              <a:t>Comment utiliser un espace linéaire pour trouver un alignement, sans trop augmenter le temps de calcul?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b="1" dirty="0">
                <a:solidFill>
                  <a:srgbClr val="C00000"/>
                </a:solidFill>
              </a:rPr>
              <a:t>Complexité en espace en O(</a:t>
            </a:r>
            <a:r>
              <a:rPr lang="fr-CA" b="1" dirty="0" err="1">
                <a:solidFill>
                  <a:srgbClr val="C00000"/>
                </a:solidFill>
              </a:rPr>
              <a:t>m+n</a:t>
            </a:r>
            <a:r>
              <a:rPr lang="fr-CA" b="1" dirty="0">
                <a:solidFill>
                  <a:srgbClr val="C00000"/>
                </a:solidFill>
              </a:rPr>
              <a:t>)</a:t>
            </a:r>
            <a:r>
              <a:rPr lang="fr-CA" dirty="0"/>
              <a:t>, et complexité en temps dans le pire des cas double par rapport a l'algorithme classique pour l'alignement global, donc, toujours en O(mn).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/>
              <a:t> </a:t>
            </a:r>
            <a:r>
              <a:rPr lang="fr-CA" dirty="0">
                <a:solidFill>
                  <a:srgbClr val="000000"/>
                </a:solidFill>
              </a:rPr>
              <a:t>Par exemple, deux séquences de taille 20000 nécessitera environ 160KB(10</a:t>
            </a:r>
            <a:r>
              <a:rPr lang="fr-CA" baseline="30000" dirty="0">
                <a:solidFill>
                  <a:srgbClr val="000000"/>
                </a:solidFill>
              </a:rPr>
              <a:t>3</a:t>
            </a:r>
            <a:r>
              <a:rPr lang="fr-CA" dirty="0">
                <a:solidFill>
                  <a:srgbClr val="000000"/>
                </a:solidFill>
              </a:rPr>
              <a:t>) plutôt que 1.6 GB (10</a:t>
            </a:r>
            <a:r>
              <a:rPr lang="fr-CA" baseline="30000" dirty="0">
                <a:solidFill>
                  <a:srgbClr val="000000"/>
                </a:solidFill>
              </a:rPr>
              <a:t>9</a:t>
            </a:r>
            <a:r>
              <a:rPr lang="fr-CA" dirty="0">
                <a:solidFill>
                  <a:srgbClr val="000000"/>
                </a:solidFill>
              </a:rPr>
              <a:t>) de RAM.</a:t>
            </a:r>
            <a:endParaRPr lang="fr-CA" dirty="0"/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Idée générale: Utiliser une </a:t>
            </a:r>
            <a:r>
              <a:rPr lang="fr-CA" dirty="0">
                <a:solidFill>
                  <a:srgbClr val="0070C0"/>
                </a:solidFill>
              </a:rPr>
              <a:t>stratégie « diviser pour régner » </a:t>
            </a:r>
            <a:r>
              <a:rPr lang="fr-CA" dirty="0"/>
              <a:t>- Plutôt que de reconstituer le chemin à partir du bas de la table, le reconstituer à partir du centre.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2A1E03-BED1-43B2-8E7A-5FF501E20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10256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34" name="Group 286">
            <a:extLst>
              <a:ext uri="{FF2B5EF4-FFF2-40B4-BE49-F238E27FC236}">
                <a16:creationId xmlns:a16="http://schemas.microsoft.com/office/drawing/2014/main" id="{4513D683-3168-4D94-B036-FD691946E4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883097"/>
              </p:ext>
            </p:extLst>
          </p:nvPr>
        </p:nvGraphicFramePr>
        <p:xfrm>
          <a:off x="3071813" y="549275"/>
          <a:ext cx="6048378" cy="5181600"/>
        </p:xfrm>
        <a:graphic>
          <a:graphicData uri="http://schemas.openxmlformats.org/drawingml/2006/table">
            <a:tbl>
              <a:tblPr/>
              <a:tblGrid>
                <a:gridCol w="648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3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14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3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14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16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162" name="Text Box 122">
            <a:extLst>
              <a:ext uri="{FF2B5EF4-FFF2-40B4-BE49-F238E27FC236}">
                <a16:creationId xmlns:a16="http://schemas.microsoft.com/office/drawing/2014/main" id="{5B69BBCD-F705-4A45-A29B-09740FC9A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88" y="914401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163" name="Text Box 123">
            <a:extLst>
              <a:ext uri="{FF2B5EF4-FFF2-40B4-BE49-F238E27FC236}">
                <a16:creationId xmlns:a16="http://schemas.microsoft.com/office/drawing/2014/main" id="{5D481AD0-4162-4E08-948F-FF65A4A9F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238" y="6572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180" name="Text Box 132">
            <a:extLst>
              <a:ext uri="{FF2B5EF4-FFF2-40B4-BE49-F238E27FC236}">
                <a16:creationId xmlns:a16="http://schemas.microsoft.com/office/drawing/2014/main" id="{503B7D4D-CFA9-4150-941D-0CF6A2286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89" y="157321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/>
              <a:t>1</a:t>
            </a:r>
          </a:p>
        </p:txBody>
      </p:sp>
      <p:sp>
        <p:nvSpPr>
          <p:cNvPr id="2182" name="Text Box 134">
            <a:extLst>
              <a:ext uri="{FF2B5EF4-FFF2-40B4-BE49-F238E27FC236}">
                <a16:creationId xmlns:a16="http://schemas.microsoft.com/office/drawing/2014/main" id="{F5D4578A-7093-4FAA-BD7B-84DFA1BF5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189" y="1573213"/>
            <a:ext cx="382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2</a:t>
            </a:r>
          </a:p>
        </p:txBody>
      </p:sp>
      <p:sp>
        <p:nvSpPr>
          <p:cNvPr id="2183" name="Text Box 135">
            <a:extLst>
              <a:ext uri="{FF2B5EF4-FFF2-40B4-BE49-F238E27FC236}">
                <a16:creationId xmlns:a16="http://schemas.microsoft.com/office/drawing/2014/main" id="{29200B3C-A5AA-453A-94FC-F9CD19B47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914" y="1573213"/>
            <a:ext cx="382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2</a:t>
            </a:r>
          </a:p>
        </p:txBody>
      </p:sp>
      <p:sp>
        <p:nvSpPr>
          <p:cNvPr id="2185" name="Text Box 137">
            <a:extLst>
              <a:ext uri="{FF2B5EF4-FFF2-40B4-BE49-F238E27FC236}">
                <a16:creationId xmlns:a16="http://schemas.microsoft.com/office/drawing/2014/main" id="{A7AC49C8-EE3E-49AA-9B27-F361FE795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1614" y="1573213"/>
            <a:ext cx="382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3</a:t>
            </a:r>
          </a:p>
        </p:txBody>
      </p:sp>
      <p:sp>
        <p:nvSpPr>
          <p:cNvPr id="2194" name="Text Box 146">
            <a:extLst>
              <a:ext uri="{FF2B5EF4-FFF2-40B4-BE49-F238E27FC236}">
                <a16:creationId xmlns:a16="http://schemas.microsoft.com/office/drawing/2014/main" id="{654092AF-45A7-4BA5-9CC1-21A4E0627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339" y="1573213"/>
            <a:ext cx="4524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4</a:t>
            </a:r>
          </a:p>
        </p:txBody>
      </p:sp>
      <p:sp>
        <p:nvSpPr>
          <p:cNvPr id="2197" name="Text Box 149">
            <a:extLst>
              <a:ext uri="{FF2B5EF4-FFF2-40B4-BE49-F238E27FC236}">
                <a16:creationId xmlns:a16="http://schemas.microsoft.com/office/drawing/2014/main" id="{54B8B8E4-724B-49FA-AFF2-FC3FD163F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9" y="1573213"/>
            <a:ext cx="4524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5</a:t>
            </a:r>
          </a:p>
        </p:txBody>
      </p:sp>
      <p:sp>
        <p:nvSpPr>
          <p:cNvPr id="2200" name="Text Box 152">
            <a:extLst>
              <a:ext uri="{FF2B5EF4-FFF2-40B4-BE49-F238E27FC236}">
                <a16:creationId xmlns:a16="http://schemas.microsoft.com/office/drawing/2014/main" id="{E4C6F15E-E286-4487-B0AA-FBF419BB2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739" y="1573213"/>
            <a:ext cx="433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/>
              <a:t>6</a:t>
            </a:r>
          </a:p>
        </p:txBody>
      </p:sp>
      <p:sp>
        <p:nvSpPr>
          <p:cNvPr id="2171" name="Text Box 155">
            <a:extLst>
              <a:ext uri="{FF2B5EF4-FFF2-40B4-BE49-F238E27FC236}">
                <a16:creationId xmlns:a16="http://schemas.microsoft.com/office/drawing/2014/main" id="{50F9AD18-B2DD-4B61-933A-8D98231D1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4" y="333376"/>
            <a:ext cx="4333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/>
          </a:p>
        </p:txBody>
      </p:sp>
      <p:sp>
        <p:nvSpPr>
          <p:cNvPr id="2204" name="Text Box 156">
            <a:extLst>
              <a:ext uri="{FF2B5EF4-FFF2-40B4-BE49-F238E27FC236}">
                <a16:creationId xmlns:a16="http://schemas.microsoft.com/office/drawing/2014/main" id="{09B65C57-855B-46F8-B1A3-03E00DD0E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89" y="2076451"/>
            <a:ext cx="382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2</a:t>
            </a:r>
          </a:p>
        </p:txBody>
      </p:sp>
      <p:sp>
        <p:nvSpPr>
          <p:cNvPr id="2173" name="Text Box 159">
            <a:extLst>
              <a:ext uri="{FF2B5EF4-FFF2-40B4-BE49-F238E27FC236}">
                <a16:creationId xmlns:a16="http://schemas.microsoft.com/office/drawing/2014/main" id="{10473DFD-10A5-4B08-98DF-859843CF4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3" y="157163"/>
            <a:ext cx="379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/>
          </a:p>
        </p:txBody>
      </p:sp>
      <p:sp>
        <p:nvSpPr>
          <p:cNvPr id="2208" name="Text Box 160">
            <a:extLst>
              <a:ext uri="{FF2B5EF4-FFF2-40B4-BE49-F238E27FC236}">
                <a16:creationId xmlns:a16="http://schemas.microsoft.com/office/drawing/2014/main" id="{15F6C560-6378-4AC8-9330-C8B691DF5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4325" y="2067255"/>
            <a:ext cx="382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2</a:t>
            </a:r>
          </a:p>
        </p:txBody>
      </p:sp>
      <p:sp>
        <p:nvSpPr>
          <p:cNvPr id="2210" name="Text Box 162">
            <a:extLst>
              <a:ext uri="{FF2B5EF4-FFF2-40B4-BE49-F238E27FC236}">
                <a16:creationId xmlns:a16="http://schemas.microsoft.com/office/drawing/2014/main" id="{BAB85675-23A7-49DC-87F5-56B543453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914" y="2076451"/>
            <a:ext cx="382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3</a:t>
            </a:r>
          </a:p>
        </p:txBody>
      </p:sp>
      <p:sp>
        <p:nvSpPr>
          <p:cNvPr id="2214" name="Text Box 166">
            <a:extLst>
              <a:ext uri="{FF2B5EF4-FFF2-40B4-BE49-F238E27FC236}">
                <a16:creationId xmlns:a16="http://schemas.microsoft.com/office/drawing/2014/main" id="{032D5643-9D84-4E23-A759-77D5EE1C2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1613" y="2076451"/>
            <a:ext cx="38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2</a:t>
            </a:r>
          </a:p>
        </p:txBody>
      </p:sp>
      <p:sp>
        <p:nvSpPr>
          <p:cNvPr id="2216" name="Text Box 168">
            <a:extLst>
              <a:ext uri="{FF2B5EF4-FFF2-40B4-BE49-F238E27FC236}">
                <a16:creationId xmlns:a16="http://schemas.microsoft.com/office/drawing/2014/main" id="{C95E58B4-9CA8-49A5-A25F-EFF3EC4C2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339" y="2076451"/>
            <a:ext cx="452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3</a:t>
            </a:r>
          </a:p>
        </p:txBody>
      </p:sp>
      <p:sp>
        <p:nvSpPr>
          <p:cNvPr id="2219" name="Text Box 171">
            <a:extLst>
              <a:ext uri="{FF2B5EF4-FFF2-40B4-BE49-F238E27FC236}">
                <a16:creationId xmlns:a16="http://schemas.microsoft.com/office/drawing/2014/main" id="{844007FA-B494-4872-8E84-CFC9B17E0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9" y="2076451"/>
            <a:ext cx="452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2222" name="Text Box 174">
            <a:extLst>
              <a:ext uri="{FF2B5EF4-FFF2-40B4-BE49-F238E27FC236}">
                <a16:creationId xmlns:a16="http://schemas.microsoft.com/office/drawing/2014/main" id="{BB63C3F8-7379-4B86-A840-9F14D27B7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739" y="2076451"/>
            <a:ext cx="4333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/>
              <a:t>5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FCF3B24-DED8-4B84-9CAA-4230BECAB155}"/>
              </a:ext>
            </a:extLst>
          </p:cNvPr>
          <p:cNvGrpSpPr>
            <a:grpSpLocks/>
          </p:cNvGrpSpPr>
          <p:nvPr/>
        </p:nvGrpSpPr>
        <p:grpSpPr bwMode="auto">
          <a:xfrm>
            <a:off x="1919289" y="2924175"/>
            <a:ext cx="1081087" cy="369888"/>
            <a:chOff x="395288" y="2924175"/>
            <a:chExt cx="1081087" cy="369888"/>
          </a:xfrm>
        </p:grpSpPr>
        <p:cxnSp>
          <p:nvCxnSpPr>
            <p:cNvPr id="289" name="Connecteur droit avec flèche 288">
              <a:extLst>
                <a:ext uri="{FF2B5EF4-FFF2-40B4-BE49-F238E27FC236}">
                  <a16:creationId xmlns:a16="http://schemas.microsoft.com/office/drawing/2014/main" id="{DDB94291-047E-4C47-AD82-64A252560F56}"/>
                </a:ext>
              </a:extLst>
            </p:cNvPr>
            <p:cNvCxnSpPr/>
            <p:nvPr/>
          </p:nvCxnSpPr>
          <p:spPr>
            <a:xfrm>
              <a:off x="900113" y="3141663"/>
              <a:ext cx="576262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94" name="ZoneTexte 291">
              <a:extLst>
                <a:ext uri="{FF2B5EF4-FFF2-40B4-BE49-F238E27FC236}">
                  <a16:creationId xmlns:a16="http://schemas.microsoft.com/office/drawing/2014/main" id="{8AAEB852-B9CE-4617-852F-4E78BDF823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288" y="2924175"/>
              <a:ext cx="5762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chemeClr val="accent2"/>
                  </a:solidFill>
                </a:rPr>
                <a:t>m/2</a:t>
              </a:r>
            </a:p>
          </p:txBody>
        </p:sp>
      </p:grpSp>
      <p:sp>
        <p:nvSpPr>
          <p:cNvPr id="294" name="Text Box 132">
            <a:extLst>
              <a:ext uri="{FF2B5EF4-FFF2-40B4-BE49-F238E27FC236}">
                <a16:creationId xmlns:a16="http://schemas.microsoft.com/office/drawing/2014/main" id="{789A9F6F-04C2-49D1-B3EE-1913EBE96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6" y="1557338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/>
              <a:t>1</a:t>
            </a:r>
          </a:p>
        </p:txBody>
      </p:sp>
      <p:sp>
        <p:nvSpPr>
          <p:cNvPr id="295" name="Text Box 156">
            <a:extLst>
              <a:ext uri="{FF2B5EF4-FFF2-40B4-BE49-F238E27FC236}">
                <a16:creationId xmlns:a16="http://schemas.microsoft.com/office/drawing/2014/main" id="{FBA01364-0538-4B2F-8844-2549E21C0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4" y="2060576"/>
            <a:ext cx="382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2</a:t>
            </a:r>
          </a:p>
        </p:txBody>
      </p:sp>
      <p:sp>
        <p:nvSpPr>
          <p:cNvPr id="296" name="Text Box 132">
            <a:extLst>
              <a:ext uri="{FF2B5EF4-FFF2-40B4-BE49-F238E27FC236}">
                <a16:creationId xmlns:a16="http://schemas.microsoft.com/office/drawing/2014/main" id="{FCDBE4EB-7B21-4133-8211-B52F10A18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6" y="105251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 dirty="0"/>
              <a:t>0</a:t>
            </a:r>
          </a:p>
        </p:txBody>
      </p:sp>
      <p:sp>
        <p:nvSpPr>
          <p:cNvPr id="297" name="Text Box 132">
            <a:extLst>
              <a:ext uri="{FF2B5EF4-FFF2-40B4-BE49-F238E27FC236}">
                <a16:creationId xmlns:a16="http://schemas.microsoft.com/office/drawing/2014/main" id="{890716A6-C1E8-4863-8D44-967B11B6C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4" y="105251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/>
              <a:t>1</a:t>
            </a:r>
          </a:p>
        </p:txBody>
      </p:sp>
      <p:sp>
        <p:nvSpPr>
          <p:cNvPr id="298" name="Text Box 132">
            <a:extLst>
              <a:ext uri="{FF2B5EF4-FFF2-40B4-BE49-F238E27FC236}">
                <a16:creationId xmlns:a16="http://schemas.microsoft.com/office/drawing/2014/main" id="{CFFCA9B5-69E1-43B5-B0EF-64CF3CC00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1" y="105251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/>
              <a:t>2</a:t>
            </a:r>
          </a:p>
        </p:txBody>
      </p:sp>
      <p:sp>
        <p:nvSpPr>
          <p:cNvPr id="299" name="Text Box 132">
            <a:extLst>
              <a:ext uri="{FF2B5EF4-FFF2-40B4-BE49-F238E27FC236}">
                <a16:creationId xmlns:a16="http://schemas.microsoft.com/office/drawing/2014/main" id="{DD2A0787-1413-4984-92C8-00F2AF1B5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1" y="105251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/>
              <a:t>3</a:t>
            </a:r>
          </a:p>
        </p:txBody>
      </p:sp>
      <p:sp>
        <p:nvSpPr>
          <p:cNvPr id="300" name="Text Box 132">
            <a:extLst>
              <a:ext uri="{FF2B5EF4-FFF2-40B4-BE49-F238E27FC236}">
                <a16:creationId xmlns:a16="http://schemas.microsoft.com/office/drawing/2014/main" id="{6ACEFB91-37E0-4CB6-A7EB-34968B62A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6" y="105251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/>
              <a:t>4</a:t>
            </a:r>
          </a:p>
        </p:txBody>
      </p:sp>
      <p:sp>
        <p:nvSpPr>
          <p:cNvPr id="301" name="Text Box 132">
            <a:extLst>
              <a:ext uri="{FF2B5EF4-FFF2-40B4-BE49-F238E27FC236}">
                <a16:creationId xmlns:a16="http://schemas.microsoft.com/office/drawing/2014/main" id="{26D85625-4857-4D1F-9414-86DD29BA7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6" y="105251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/>
              <a:t>5</a:t>
            </a:r>
          </a:p>
        </p:txBody>
      </p:sp>
      <p:sp>
        <p:nvSpPr>
          <p:cNvPr id="302" name="Text Box 132">
            <a:extLst>
              <a:ext uri="{FF2B5EF4-FFF2-40B4-BE49-F238E27FC236}">
                <a16:creationId xmlns:a16="http://schemas.microsoft.com/office/drawing/2014/main" id="{D58DBA7F-42A7-4178-ABE6-8A261B9C66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6" y="105251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/>
              <a:t>6</a:t>
            </a:r>
          </a:p>
        </p:txBody>
      </p:sp>
      <p:sp>
        <p:nvSpPr>
          <p:cNvPr id="303" name="Text Box 132">
            <a:extLst>
              <a:ext uri="{FF2B5EF4-FFF2-40B4-BE49-F238E27FC236}">
                <a16:creationId xmlns:a16="http://schemas.microsoft.com/office/drawing/2014/main" id="{8415B591-7317-456E-A185-B550A9369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1" y="105251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/>
              <a:t>7</a:t>
            </a:r>
          </a:p>
        </p:txBody>
      </p:sp>
      <p:cxnSp>
        <p:nvCxnSpPr>
          <p:cNvPr id="306" name="Connecteur droit avec flèche 305">
            <a:extLst>
              <a:ext uri="{FF2B5EF4-FFF2-40B4-BE49-F238E27FC236}">
                <a16:creationId xmlns:a16="http://schemas.microsoft.com/office/drawing/2014/main" id="{E8076E21-BF3F-4C50-9E0D-0487AA92C46F}"/>
              </a:ext>
            </a:extLst>
          </p:cNvPr>
          <p:cNvCxnSpPr/>
          <p:nvPr/>
        </p:nvCxnSpPr>
        <p:spPr>
          <a:xfrm rot="5400000" flipH="1" flipV="1">
            <a:off x="3634582" y="2578894"/>
            <a:ext cx="46037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0" name="Connecteur droit avec flèche 319">
            <a:extLst>
              <a:ext uri="{FF2B5EF4-FFF2-40B4-BE49-F238E27FC236}">
                <a16:creationId xmlns:a16="http://schemas.microsoft.com/office/drawing/2014/main" id="{3A340190-BD66-4B8B-ABCB-D7EEF0BAC83A}"/>
              </a:ext>
            </a:extLst>
          </p:cNvPr>
          <p:cNvCxnSpPr/>
          <p:nvPr/>
        </p:nvCxnSpPr>
        <p:spPr>
          <a:xfrm rot="5400000" flipH="1" flipV="1">
            <a:off x="4353720" y="2578895"/>
            <a:ext cx="46037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1" name="Connecteur droit avec flèche 320">
            <a:extLst>
              <a:ext uri="{FF2B5EF4-FFF2-40B4-BE49-F238E27FC236}">
                <a16:creationId xmlns:a16="http://schemas.microsoft.com/office/drawing/2014/main" id="{8068073D-F18A-483F-86A8-E49658F4A7F0}"/>
              </a:ext>
            </a:extLst>
          </p:cNvPr>
          <p:cNvCxnSpPr/>
          <p:nvPr/>
        </p:nvCxnSpPr>
        <p:spPr>
          <a:xfrm rot="16200000" flipV="1">
            <a:off x="4929982" y="2507457"/>
            <a:ext cx="388937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3" name="Connecteur droit avec flèche 322">
            <a:extLst>
              <a:ext uri="{FF2B5EF4-FFF2-40B4-BE49-F238E27FC236}">
                <a16:creationId xmlns:a16="http://schemas.microsoft.com/office/drawing/2014/main" id="{70F05942-85E2-4A65-BDA4-411273B2C69F}"/>
              </a:ext>
            </a:extLst>
          </p:cNvPr>
          <p:cNvCxnSpPr/>
          <p:nvPr/>
        </p:nvCxnSpPr>
        <p:spPr>
          <a:xfrm rot="16200000" flipV="1">
            <a:off x="4280695" y="2507457"/>
            <a:ext cx="388937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6" name="Connecteur droit avec flèche 325">
            <a:extLst>
              <a:ext uri="{FF2B5EF4-FFF2-40B4-BE49-F238E27FC236}">
                <a16:creationId xmlns:a16="http://schemas.microsoft.com/office/drawing/2014/main" id="{84B3CCBC-80B3-479A-94EB-418D6BD2446C}"/>
              </a:ext>
            </a:extLst>
          </p:cNvPr>
          <p:cNvCxnSpPr/>
          <p:nvPr/>
        </p:nvCxnSpPr>
        <p:spPr>
          <a:xfrm rot="5400000" flipH="1" flipV="1">
            <a:off x="6298407" y="2578894"/>
            <a:ext cx="46037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0" name="Connecteur droit avec flèche 329">
            <a:extLst>
              <a:ext uri="{FF2B5EF4-FFF2-40B4-BE49-F238E27FC236}">
                <a16:creationId xmlns:a16="http://schemas.microsoft.com/office/drawing/2014/main" id="{9A12D995-2FBF-4DF1-AC55-E8064089B52A}"/>
              </a:ext>
            </a:extLst>
          </p:cNvPr>
          <p:cNvCxnSpPr/>
          <p:nvPr/>
        </p:nvCxnSpPr>
        <p:spPr>
          <a:xfrm rot="16200000" flipV="1">
            <a:off x="6873082" y="2507457"/>
            <a:ext cx="388937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1" name="Connecteur droit avec flèche 330">
            <a:extLst>
              <a:ext uri="{FF2B5EF4-FFF2-40B4-BE49-F238E27FC236}">
                <a16:creationId xmlns:a16="http://schemas.microsoft.com/office/drawing/2014/main" id="{5B8E37AB-3BFD-455C-93A6-68671DED86D7}"/>
              </a:ext>
            </a:extLst>
          </p:cNvPr>
          <p:cNvCxnSpPr/>
          <p:nvPr/>
        </p:nvCxnSpPr>
        <p:spPr>
          <a:xfrm rot="16200000" flipV="1">
            <a:off x="7593807" y="2507457"/>
            <a:ext cx="388937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3" name="Connecteur droit avec flèche 332">
            <a:extLst>
              <a:ext uri="{FF2B5EF4-FFF2-40B4-BE49-F238E27FC236}">
                <a16:creationId xmlns:a16="http://schemas.microsoft.com/office/drawing/2014/main" id="{C43F83A1-A26E-4A02-B438-E2FDE9E17929}"/>
              </a:ext>
            </a:extLst>
          </p:cNvPr>
          <p:cNvCxnSpPr/>
          <p:nvPr/>
        </p:nvCxnSpPr>
        <p:spPr>
          <a:xfrm rot="16200000" flipV="1">
            <a:off x="8241507" y="2507457"/>
            <a:ext cx="388937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337" name="Tableau 336">
            <a:extLst>
              <a:ext uri="{FF2B5EF4-FFF2-40B4-BE49-F238E27FC236}">
                <a16:creationId xmlns:a16="http://schemas.microsoft.com/office/drawing/2014/main" id="{3011D865-4592-4EDA-93EA-FC0804A173C0}"/>
              </a:ext>
            </a:extLst>
          </p:cNvPr>
          <p:cNvGraphicFramePr>
            <a:graphicFrameLocks noGrp="1"/>
          </p:cNvGraphicFramePr>
          <p:nvPr/>
        </p:nvGraphicFramePr>
        <p:xfrm>
          <a:off x="9120188" y="549275"/>
          <a:ext cx="671512" cy="5181600"/>
        </p:xfrm>
        <a:graphic>
          <a:graphicData uri="http://schemas.openxmlformats.org/drawingml/2006/table">
            <a:tbl>
              <a:tblPr/>
              <a:tblGrid>
                <a:gridCol w="671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113" name="Connecteur droit avec flèche 112">
            <a:extLst>
              <a:ext uri="{FF2B5EF4-FFF2-40B4-BE49-F238E27FC236}">
                <a16:creationId xmlns:a16="http://schemas.microsoft.com/office/drawing/2014/main" id="{7590170F-A5CA-410B-8959-C234B03DF002}"/>
              </a:ext>
            </a:extLst>
          </p:cNvPr>
          <p:cNvCxnSpPr/>
          <p:nvPr/>
        </p:nvCxnSpPr>
        <p:spPr>
          <a:xfrm rot="16200000" flipV="1">
            <a:off x="5553870" y="2421732"/>
            <a:ext cx="388937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4" name="Text Box 156">
            <a:extLst>
              <a:ext uri="{FF2B5EF4-FFF2-40B4-BE49-F238E27FC236}">
                <a16:creationId xmlns:a16="http://schemas.microsoft.com/office/drawing/2014/main" id="{9AFF2670-D019-4E3F-90F3-84B473A1B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908" y="2623998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3</a:t>
            </a:r>
          </a:p>
        </p:txBody>
      </p:sp>
      <p:sp>
        <p:nvSpPr>
          <p:cNvPr id="115" name="Text Box 156">
            <a:extLst>
              <a:ext uri="{FF2B5EF4-FFF2-40B4-BE49-F238E27FC236}">
                <a16:creationId xmlns:a16="http://schemas.microsoft.com/office/drawing/2014/main" id="{B44E6A62-1F25-4773-932D-1DE810F14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568" y="2614943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3</a:t>
            </a:r>
          </a:p>
        </p:txBody>
      </p:sp>
      <p:sp>
        <p:nvSpPr>
          <p:cNvPr id="116" name="Text Box 156">
            <a:extLst>
              <a:ext uri="{FF2B5EF4-FFF2-40B4-BE49-F238E27FC236}">
                <a16:creationId xmlns:a16="http://schemas.microsoft.com/office/drawing/2014/main" id="{DBB18ED5-A4FD-4EF9-9815-D6A3365CB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742" y="2614943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2</a:t>
            </a:r>
          </a:p>
        </p:txBody>
      </p:sp>
      <p:sp>
        <p:nvSpPr>
          <p:cNvPr id="117" name="Text Box 156">
            <a:extLst>
              <a:ext uri="{FF2B5EF4-FFF2-40B4-BE49-F238E27FC236}">
                <a16:creationId xmlns:a16="http://schemas.microsoft.com/office/drawing/2014/main" id="{6B1E34F7-E168-47B1-A0F2-5CF7FAEFB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8513" y="2605743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3</a:t>
            </a:r>
          </a:p>
        </p:txBody>
      </p:sp>
      <p:sp>
        <p:nvSpPr>
          <p:cNvPr id="118" name="Text Box 156">
            <a:extLst>
              <a:ext uri="{FF2B5EF4-FFF2-40B4-BE49-F238E27FC236}">
                <a16:creationId xmlns:a16="http://schemas.microsoft.com/office/drawing/2014/main" id="{0B415626-A3D4-4795-A258-64F7BBBF9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144" y="2606678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3</a:t>
            </a:r>
          </a:p>
        </p:txBody>
      </p:sp>
      <p:sp>
        <p:nvSpPr>
          <p:cNvPr id="119" name="Text Box 156">
            <a:extLst>
              <a:ext uri="{FF2B5EF4-FFF2-40B4-BE49-F238E27FC236}">
                <a16:creationId xmlns:a16="http://schemas.microsoft.com/office/drawing/2014/main" id="{553284BA-4A13-4F26-8A54-78C244EC4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414" y="2595563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3</a:t>
            </a:r>
          </a:p>
        </p:txBody>
      </p:sp>
      <p:sp>
        <p:nvSpPr>
          <p:cNvPr id="120" name="Text Box 171">
            <a:extLst>
              <a:ext uri="{FF2B5EF4-FFF2-40B4-BE49-F238E27FC236}">
                <a16:creationId xmlns:a16="http://schemas.microsoft.com/office/drawing/2014/main" id="{503D8A4C-B613-43B6-B691-CDF83C07C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0356" y="2593975"/>
            <a:ext cx="452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121" name="Text Box 171">
            <a:extLst>
              <a:ext uri="{FF2B5EF4-FFF2-40B4-BE49-F238E27FC236}">
                <a16:creationId xmlns:a16="http://schemas.microsoft.com/office/drawing/2014/main" id="{10EB06BC-F998-4E94-8211-045061AF1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660" y="2578893"/>
            <a:ext cx="452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2" grpId="0"/>
      <p:bldP spid="2180" grpId="0"/>
      <p:bldP spid="2180" grpId="1"/>
      <p:bldP spid="2182" grpId="0"/>
      <p:bldP spid="2182" grpId="1"/>
      <p:bldP spid="2183" grpId="0"/>
      <p:bldP spid="2183" grpId="1"/>
      <p:bldP spid="2185" grpId="0"/>
      <p:bldP spid="2185" grpId="1"/>
      <p:bldP spid="2194" grpId="0"/>
      <p:bldP spid="2194" grpId="1"/>
      <p:bldP spid="2197" grpId="0"/>
      <p:bldP spid="2197" grpId="1"/>
      <p:bldP spid="2200" grpId="0"/>
      <p:bldP spid="2200" grpId="1"/>
      <p:bldP spid="2204" grpId="0"/>
      <p:bldP spid="2204" grpId="1"/>
      <p:bldP spid="2208" grpId="0"/>
      <p:bldP spid="2208" grpId="1"/>
      <p:bldP spid="2210" grpId="0"/>
      <p:bldP spid="2210" grpId="1"/>
      <p:bldP spid="2214" grpId="0"/>
      <p:bldP spid="2214" grpId="1"/>
      <p:bldP spid="2216" grpId="0"/>
      <p:bldP spid="2216" grpId="1"/>
      <p:bldP spid="2219" grpId="0"/>
      <p:bldP spid="2219" grpId="1"/>
      <p:bldP spid="2222" grpId="0"/>
      <p:bldP spid="2222" grpId="1"/>
      <p:bldP spid="294" grpId="0"/>
      <p:bldP spid="294" grpId="1"/>
      <p:bldP spid="295" grpId="0"/>
      <p:bldP spid="295" grpId="1"/>
      <p:bldP spid="296" grpId="0"/>
      <p:bldP spid="296" grpId="1"/>
      <p:bldP spid="297" grpId="0"/>
      <p:bldP spid="297" grpId="1"/>
      <p:bldP spid="298" grpId="0"/>
      <p:bldP spid="298" grpId="1"/>
      <p:bldP spid="299" grpId="0"/>
      <p:bldP spid="299" grpId="1"/>
      <p:bldP spid="300" grpId="0"/>
      <p:bldP spid="300" grpId="1"/>
      <p:bldP spid="301" grpId="0"/>
      <p:bldP spid="301" grpId="1"/>
      <p:bldP spid="302" grpId="0"/>
      <p:bldP spid="302" grpId="1"/>
      <p:bldP spid="303" grpId="0"/>
      <p:bldP spid="303" grpId="1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34" name="Group 286">
            <a:extLst>
              <a:ext uri="{FF2B5EF4-FFF2-40B4-BE49-F238E27FC236}">
                <a16:creationId xmlns:a16="http://schemas.microsoft.com/office/drawing/2014/main" id="{4513D683-3168-4D94-B036-FD691946E4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891132"/>
              </p:ext>
            </p:extLst>
          </p:nvPr>
        </p:nvGraphicFramePr>
        <p:xfrm>
          <a:off x="3071813" y="549275"/>
          <a:ext cx="6048378" cy="5181600"/>
        </p:xfrm>
        <a:graphic>
          <a:graphicData uri="http://schemas.openxmlformats.org/drawingml/2006/table">
            <a:tbl>
              <a:tblPr/>
              <a:tblGrid>
                <a:gridCol w="648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3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14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3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14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16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162" name="Text Box 122">
            <a:extLst>
              <a:ext uri="{FF2B5EF4-FFF2-40B4-BE49-F238E27FC236}">
                <a16:creationId xmlns:a16="http://schemas.microsoft.com/office/drawing/2014/main" id="{5B69BBCD-F705-4A45-A29B-09740FC9A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88" y="914401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163" name="Text Box 123">
            <a:extLst>
              <a:ext uri="{FF2B5EF4-FFF2-40B4-BE49-F238E27FC236}">
                <a16:creationId xmlns:a16="http://schemas.microsoft.com/office/drawing/2014/main" id="{5D481AD0-4162-4E08-948F-FF65A4A9F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238" y="6572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171" name="Text Box 155">
            <a:extLst>
              <a:ext uri="{FF2B5EF4-FFF2-40B4-BE49-F238E27FC236}">
                <a16:creationId xmlns:a16="http://schemas.microsoft.com/office/drawing/2014/main" id="{50F9AD18-B2DD-4B61-933A-8D98231D1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4" y="333376"/>
            <a:ext cx="4333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/>
          </a:p>
        </p:txBody>
      </p:sp>
      <p:sp>
        <p:nvSpPr>
          <p:cNvPr id="2173" name="Text Box 159">
            <a:extLst>
              <a:ext uri="{FF2B5EF4-FFF2-40B4-BE49-F238E27FC236}">
                <a16:creationId xmlns:a16="http://schemas.microsoft.com/office/drawing/2014/main" id="{10473DFD-10A5-4B08-98DF-859843CF4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3" y="157163"/>
            <a:ext cx="379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FCF3B24-DED8-4B84-9CAA-4230BECAB155}"/>
              </a:ext>
            </a:extLst>
          </p:cNvPr>
          <p:cNvGrpSpPr>
            <a:grpSpLocks/>
          </p:cNvGrpSpPr>
          <p:nvPr/>
        </p:nvGrpSpPr>
        <p:grpSpPr bwMode="auto">
          <a:xfrm>
            <a:off x="1919289" y="2924175"/>
            <a:ext cx="1081087" cy="369888"/>
            <a:chOff x="395288" y="2924175"/>
            <a:chExt cx="1081087" cy="369888"/>
          </a:xfrm>
        </p:grpSpPr>
        <p:cxnSp>
          <p:nvCxnSpPr>
            <p:cNvPr id="289" name="Connecteur droit avec flèche 288">
              <a:extLst>
                <a:ext uri="{FF2B5EF4-FFF2-40B4-BE49-F238E27FC236}">
                  <a16:creationId xmlns:a16="http://schemas.microsoft.com/office/drawing/2014/main" id="{DDB94291-047E-4C47-AD82-64A252560F56}"/>
                </a:ext>
              </a:extLst>
            </p:cNvPr>
            <p:cNvCxnSpPr/>
            <p:nvPr/>
          </p:nvCxnSpPr>
          <p:spPr>
            <a:xfrm>
              <a:off x="900113" y="3141663"/>
              <a:ext cx="576262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94" name="ZoneTexte 291">
              <a:extLst>
                <a:ext uri="{FF2B5EF4-FFF2-40B4-BE49-F238E27FC236}">
                  <a16:creationId xmlns:a16="http://schemas.microsoft.com/office/drawing/2014/main" id="{8AAEB852-B9CE-4617-852F-4E78BDF823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288" y="2924175"/>
              <a:ext cx="5762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chemeClr val="accent2"/>
                  </a:solidFill>
                </a:rPr>
                <a:t>m/2</a:t>
              </a:r>
            </a:p>
          </p:txBody>
        </p:sp>
      </p:grpSp>
      <p:cxnSp>
        <p:nvCxnSpPr>
          <p:cNvPr id="306" name="Connecteur droit avec flèche 305">
            <a:extLst>
              <a:ext uri="{FF2B5EF4-FFF2-40B4-BE49-F238E27FC236}">
                <a16:creationId xmlns:a16="http://schemas.microsoft.com/office/drawing/2014/main" id="{E8076E21-BF3F-4C50-9E0D-0487AA92C46F}"/>
              </a:ext>
            </a:extLst>
          </p:cNvPr>
          <p:cNvCxnSpPr/>
          <p:nvPr/>
        </p:nvCxnSpPr>
        <p:spPr>
          <a:xfrm rot="5400000" flipH="1" flipV="1">
            <a:off x="3634582" y="2578894"/>
            <a:ext cx="46037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0" name="Connecteur droit avec flèche 319">
            <a:extLst>
              <a:ext uri="{FF2B5EF4-FFF2-40B4-BE49-F238E27FC236}">
                <a16:creationId xmlns:a16="http://schemas.microsoft.com/office/drawing/2014/main" id="{3A340190-BD66-4B8B-ABCB-D7EEF0BAC83A}"/>
              </a:ext>
            </a:extLst>
          </p:cNvPr>
          <p:cNvCxnSpPr/>
          <p:nvPr/>
        </p:nvCxnSpPr>
        <p:spPr>
          <a:xfrm rot="5400000" flipH="1" flipV="1">
            <a:off x="4353720" y="2578895"/>
            <a:ext cx="46037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1" name="Connecteur droit avec flèche 320">
            <a:extLst>
              <a:ext uri="{FF2B5EF4-FFF2-40B4-BE49-F238E27FC236}">
                <a16:creationId xmlns:a16="http://schemas.microsoft.com/office/drawing/2014/main" id="{8068073D-F18A-483F-86A8-E49658F4A7F0}"/>
              </a:ext>
            </a:extLst>
          </p:cNvPr>
          <p:cNvCxnSpPr/>
          <p:nvPr/>
        </p:nvCxnSpPr>
        <p:spPr>
          <a:xfrm rot="16200000" flipV="1">
            <a:off x="4929982" y="2507457"/>
            <a:ext cx="388937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3" name="Connecteur droit avec flèche 322">
            <a:extLst>
              <a:ext uri="{FF2B5EF4-FFF2-40B4-BE49-F238E27FC236}">
                <a16:creationId xmlns:a16="http://schemas.microsoft.com/office/drawing/2014/main" id="{70F05942-85E2-4A65-BDA4-411273B2C69F}"/>
              </a:ext>
            </a:extLst>
          </p:cNvPr>
          <p:cNvCxnSpPr/>
          <p:nvPr/>
        </p:nvCxnSpPr>
        <p:spPr>
          <a:xfrm rot="16200000" flipV="1">
            <a:off x="4280695" y="2507457"/>
            <a:ext cx="388937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6" name="Connecteur droit avec flèche 325">
            <a:extLst>
              <a:ext uri="{FF2B5EF4-FFF2-40B4-BE49-F238E27FC236}">
                <a16:creationId xmlns:a16="http://schemas.microsoft.com/office/drawing/2014/main" id="{84B3CCBC-80B3-479A-94EB-418D6BD2446C}"/>
              </a:ext>
            </a:extLst>
          </p:cNvPr>
          <p:cNvCxnSpPr/>
          <p:nvPr/>
        </p:nvCxnSpPr>
        <p:spPr>
          <a:xfrm rot="5400000" flipH="1" flipV="1">
            <a:off x="6298407" y="2578894"/>
            <a:ext cx="46037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0" name="Connecteur droit avec flèche 329">
            <a:extLst>
              <a:ext uri="{FF2B5EF4-FFF2-40B4-BE49-F238E27FC236}">
                <a16:creationId xmlns:a16="http://schemas.microsoft.com/office/drawing/2014/main" id="{9A12D995-2FBF-4DF1-AC55-E8064089B52A}"/>
              </a:ext>
            </a:extLst>
          </p:cNvPr>
          <p:cNvCxnSpPr/>
          <p:nvPr/>
        </p:nvCxnSpPr>
        <p:spPr>
          <a:xfrm rot="16200000" flipV="1">
            <a:off x="6873082" y="2507457"/>
            <a:ext cx="388937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1" name="Connecteur droit avec flèche 330">
            <a:extLst>
              <a:ext uri="{FF2B5EF4-FFF2-40B4-BE49-F238E27FC236}">
                <a16:creationId xmlns:a16="http://schemas.microsoft.com/office/drawing/2014/main" id="{5B8E37AB-3BFD-455C-93A6-68671DED86D7}"/>
              </a:ext>
            </a:extLst>
          </p:cNvPr>
          <p:cNvCxnSpPr/>
          <p:nvPr/>
        </p:nvCxnSpPr>
        <p:spPr>
          <a:xfrm rot="16200000" flipV="1">
            <a:off x="7593807" y="2507457"/>
            <a:ext cx="388937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3" name="Connecteur droit avec flèche 332">
            <a:extLst>
              <a:ext uri="{FF2B5EF4-FFF2-40B4-BE49-F238E27FC236}">
                <a16:creationId xmlns:a16="http://schemas.microsoft.com/office/drawing/2014/main" id="{C43F83A1-A26E-4A02-B438-E2FDE9E17929}"/>
              </a:ext>
            </a:extLst>
          </p:cNvPr>
          <p:cNvCxnSpPr/>
          <p:nvPr/>
        </p:nvCxnSpPr>
        <p:spPr>
          <a:xfrm rot="16200000" flipV="1">
            <a:off x="8241507" y="2507457"/>
            <a:ext cx="388937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337" name="Tableau 336">
            <a:extLst>
              <a:ext uri="{FF2B5EF4-FFF2-40B4-BE49-F238E27FC236}">
                <a16:creationId xmlns:a16="http://schemas.microsoft.com/office/drawing/2014/main" id="{3011D865-4592-4EDA-93EA-FC0804A173C0}"/>
              </a:ext>
            </a:extLst>
          </p:cNvPr>
          <p:cNvGraphicFramePr>
            <a:graphicFrameLocks noGrp="1"/>
          </p:cNvGraphicFramePr>
          <p:nvPr/>
        </p:nvGraphicFramePr>
        <p:xfrm>
          <a:off x="9120188" y="549275"/>
          <a:ext cx="671512" cy="5181600"/>
        </p:xfrm>
        <a:graphic>
          <a:graphicData uri="http://schemas.openxmlformats.org/drawingml/2006/table">
            <a:tbl>
              <a:tblPr/>
              <a:tblGrid>
                <a:gridCol w="671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113" name="Connecteur droit avec flèche 112">
            <a:extLst>
              <a:ext uri="{FF2B5EF4-FFF2-40B4-BE49-F238E27FC236}">
                <a16:creationId xmlns:a16="http://schemas.microsoft.com/office/drawing/2014/main" id="{7590170F-A5CA-410B-8959-C234B03DF002}"/>
              </a:ext>
            </a:extLst>
          </p:cNvPr>
          <p:cNvCxnSpPr/>
          <p:nvPr/>
        </p:nvCxnSpPr>
        <p:spPr>
          <a:xfrm rot="16200000" flipV="1">
            <a:off x="5553870" y="2421732"/>
            <a:ext cx="388937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4" name="Text Box 156">
            <a:extLst>
              <a:ext uri="{FF2B5EF4-FFF2-40B4-BE49-F238E27FC236}">
                <a16:creationId xmlns:a16="http://schemas.microsoft.com/office/drawing/2014/main" id="{9AFF2670-D019-4E3F-90F3-84B473A1B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908" y="2623998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3</a:t>
            </a:r>
          </a:p>
        </p:txBody>
      </p:sp>
      <p:sp>
        <p:nvSpPr>
          <p:cNvPr id="115" name="Text Box 156">
            <a:extLst>
              <a:ext uri="{FF2B5EF4-FFF2-40B4-BE49-F238E27FC236}">
                <a16:creationId xmlns:a16="http://schemas.microsoft.com/office/drawing/2014/main" id="{B44E6A62-1F25-4773-932D-1DE810F14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568" y="2614943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3</a:t>
            </a:r>
          </a:p>
        </p:txBody>
      </p:sp>
      <p:sp>
        <p:nvSpPr>
          <p:cNvPr id="116" name="Text Box 156">
            <a:extLst>
              <a:ext uri="{FF2B5EF4-FFF2-40B4-BE49-F238E27FC236}">
                <a16:creationId xmlns:a16="http://schemas.microsoft.com/office/drawing/2014/main" id="{DBB18ED5-A4FD-4EF9-9815-D6A3365CB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742" y="2614943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2</a:t>
            </a:r>
          </a:p>
        </p:txBody>
      </p:sp>
      <p:sp>
        <p:nvSpPr>
          <p:cNvPr id="117" name="Text Box 156">
            <a:extLst>
              <a:ext uri="{FF2B5EF4-FFF2-40B4-BE49-F238E27FC236}">
                <a16:creationId xmlns:a16="http://schemas.microsoft.com/office/drawing/2014/main" id="{6B1E34F7-E168-47B1-A0F2-5CF7FAEFB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8513" y="2605743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3</a:t>
            </a:r>
          </a:p>
        </p:txBody>
      </p:sp>
      <p:sp>
        <p:nvSpPr>
          <p:cNvPr id="118" name="Text Box 156">
            <a:extLst>
              <a:ext uri="{FF2B5EF4-FFF2-40B4-BE49-F238E27FC236}">
                <a16:creationId xmlns:a16="http://schemas.microsoft.com/office/drawing/2014/main" id="{0B415626-A3D4-4795-A258-64F7BBBF9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144" y="2606678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3</a:t>
            </a:r>
          </a:p>
        </p:txBody>
      </p:sp>
      <p:sp>
        <p:nvSpPr>
          <p:cNvPr id="120" name="Text Box 171">
            <a:extLst>
              <a:ext uri="{FF2B5EF4-FFF2-40B4-BE49-F238E27FC236}">
                <a16:creationId xmlns:a16="http://schemas.microsoft.com/office/drawing/2014/main" id="{503D8A4C-B613-43B6-B691-CDF83C07C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0356" y="2593975"/>
            <a:ext cx="452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121" name="Text Box 171">
            <a:extLst>
              <a:ext uri="{FF2B5EF4-FFF2-40B4-BE49-F238E27FC236}">
                <a16:creationId xmlns:a16="http://schemas.microsoft.com/office/drawing/2014/main" id="{10EB06BC-F998-4E94-8211-045061AF1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660" y="2578893"/>
            <a:ext cx="452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52" name="Text Box 132">
            <a:extLst>
              <a:ext uri="{FF2B5EF4-FFF2-40B4-BE49-F238E27FC236}">
                <a16:creationId xmlns:a16="http://schemas.microsoft.com/office/drawing/2014/main" id="{3E2901C1-0851-42A6-AD3B-CAB9EF77D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651" y="5229226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53" name="Text Box 132">
            <a:extLst>
              <a:ext uri="{FF2B5EF4-FFF2-40B4-BE49-F238E27FC236}">
                <a16:creationId xmlns:a16="http://schemas.microsoft.com/office/drawing/2014/main" id="{CE24F7FC-DFA2-4554-911E-8B4F549BC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1" y="5229226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54" name="Text Box 132">
            <a:extLst>
              <a:ext uri="{FF2B5EF4-FFF2-40B4-BE49-F238E27FC236}">
                <a16:creationId xmlns:a16="http://schemas.microsoft.com/office/drawing/2014/main" id="{4C23397B-BD27-4588-B813-E9E73E758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664" y="5229226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5" name="Text Box 132">
            <a:extLst>
              <a:ext uri="{FF2B5EF4-FFF2-40B4-BE49-F238E27FC236}">
                <a16:creationId xmlns:a16="http://schemas.microsoft.com/office/drawing/2014/main" id="{85F57140-3429-4CA0-BB4F-32DA6B53E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6" y="5229226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6" name="Text Box 132">
            <a:extLst>
              <a:ext uri="{FF2B5EF4-FFF2-40B4-BE49-F238E27FC236}">
                <a16:creationId xmlns:a16="http://schemas.microsoft.com/office/drawing/2014/main" id="{8BF7D1FD-044B-48F9-BE97-D99F6A11B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6" y="5229226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57" name="Text Box 132">
            <a:extLst>
              <a:ext uri="{FF2B5EF4-FFF2-40B4-BE49-F238E27FC236}">
                <a16:creationId xmlns:a16="http://schemas.microsoft.com/office/drawing/2014/main" id="{2FE0E1AF-8B0C-45EA-AF95-760C8A64E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9" y="5229226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58" name="Text Box 132">
            <a:extLst>
              <a:ext uri="{FF2B5EF4-FFF2-40B4-BE49-F238E27FC236}">
                <a16:creationId xmlns:a16="http://schemas.microsoft.com/office/drawing/2014/main" id="{999524E7-82C7-484E-985B-36CC587CD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839" y="5229226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59" name="Text Box 132">
            <a:extLst>
              <a:ext uri="{FF2B5EF4-FFF2-40B4-BE49-F238E27FC236}">
                <a16:creationId xmlns:a16="http://schemas.microsoft.com/office/drawing/2014/main" id="{9206153B-904A-428E-B9C9-DA61BF68F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4" y="5229226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60" name="Text Box 132">
            <a:extLst>
              <a:ext uri="{FF2B5EF4-FFF2-40B4-BE49-F238E27FC236}">
                <a16:creationId xmlns:a16="http://schemas.microsoft.com/office/drawing/2014/main" id="{8734844D-9A5C-44B5-A515-3B7F511C7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651" y="4724401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61" name="Text Box 132">
            <a:extLst>
              <a:ext uri="{FF2B5EF4-FFF2-40B4-BE49-F238E27FC236}">
                <a16:creationId xmlns:a16="http://schemas.microsoft.com/office/drawing/2014/main" id="{35D25AFC-4CE4-4908-B736-BDDBE4194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1" y="4724401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62" name="Text Box 132">
            <a:extLst>
              <a:ext uri="{FF2B5EF4-FFF2-40B4-BE49-F238E27FC236}">
                <a16:creationId xmlns:a16="http://schemas.microsoft.com/office/drawing/2014/main" id="{993CF5C9-B1A1-4117-B621-825B40BD5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664" y="4724401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63" name="Text Box 132">
            <a:extLst>
              <a:ext uri="{FF2B5EF4-FFF2-40B4-BE49-F238E27FC236}">
                <a16:creationId xmlns:a16="http://schemas.microsoft.com/office/drawing/2014/main" id="{F5FECF47-2890-4060-A1DE-158A84BAE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6" y="4724401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64" name="Text Box 132">
            <a:extLst>
              <a:ext uri="{FF2B5EF4-FFF2-40B4-BE49-F238E27FC236}">
                <a16:creationId xmlns:a16="http://schemas.microsoft.com/office/drawing/2014/main" id="{A43B1B3D-A9D8-41CA-A94C-DFDD0BD43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6" y="4724401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65" name="Text Box 132">
            <a:extLst>
              <a:ext uri="{FF2B5EF4-FFF2-40B4-BE49-F238E27FC236}">
                <a16:creationId xmlns:a16="http://schemas.microsoft.com/office/drawing/2014/main" id="{9EFFEF10-F823-4E10-9391-561D5256C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1" y="4724401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66" name="Text Box 132">
            <a:extLst>
              <a:ext uri="{FF2B5EF4-FFF2-40B4-BE49-F238E27FC236}">
                <a16:creationId xmlns:a16="http://schemas.microsoft.com/office/drawing/2014/main" id="{C122F09F-9319-48EA-8542-085F78105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3839" y="4724401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67" name="Text Box 132">
            <a:extLst>
              <a:ext uri="{FF2B5EF4-FFF2-40B4-BE49-F238E27FC236}">
                <a16:creationId xmlns:a16="http://schemas.microsoft.com/office/drawing/2014/main" id="{A68AABEB-F017-4829-A946-EBA1F033C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4" y="4724401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68" name="Text Box 132">
            <a:extLst>
              <a:ext uri="{FF2B5EF4-FFF2-40B4-BE49-F238E27FC236}">
                <a16:creationId xmlns:a16="http://schemas.microsoft.com/office/drawing/2014/main" id="{406BA5AA-A300-49EB-B03C-F2ED08704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651" y="4149726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69" name="Text Box 132">
            <a:extLst>
              <a:ext uri="{FF2B5EF4-FFF2-40B4-BE49-F238E27FC236}">
                <a16:creationId xmlns:a16="http://schemas.microsoft.com/office/drawing/2014/main" id="{5B16DAB8-44A4-4F8C-9F17-43362DB11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1" y="4149726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70" name="Text Box 132">
            <a:extLst>
              <a:ext uri="{FF2B5EF4-FFF2-40B4-BE49-F238E27FC236}">
                <a16:creationId xmlns:a16="http://schemas.microsoft.com/office/drawing/2014/main" id="{D0CA0E68-6FC2-48AD-9D7D-C046A24B0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6" y="4149726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71" name="Text Box 132">
            <a:extLst>
              <a:ext uri="{FF2B5EF4-FFF2-40B4-BE49-F238E27FC236}">
                <a16:creationId xmlns:a16="http://schemas.microsoft.com/office/drawing/2014/main" id="{382BDD2A-FFDF-4C7D-8B17-9E6E20239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6" y="4149726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72" name="Text Box 132">
            <a:extLst>
              <a:ext uri="{FF2B5EF4-FFF2-40B4-BE49-F238E27FC236}">
                <a16:creationId xmlns:a16="http://schemas.microsoft.com/office/drawing/2014/main" id="{10AA5CB3-298F-4BBC-AB1D-3922E9423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6" y="4149726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73" name="Text Box 132">
            <a:extLst>
              <a:ext uri="{FF2B5EF4-FFF2-40B4-BE49-F238E27FC236}">
                <a16:creationId xmlns:a16="http://schemas.microsoft.com/office/drawing/2014/main" id="{0B99D9E5-1922-420C-92D0-D560E3D22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9" y="4149726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74" name="Text Box 132">
            <a:extLst>
              <a:ext uri="{FF2B5EF4-FFF2-40B4-BE49-F238E27FC236}">
                <a16:creationId xmlns:a16="http://schemas.microsoft.com/office/drawing/2014/main" id="{12554DA6-D042-49CA-9B34-39A5EE20A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1" y="4149726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75" name="Text Box 132">
            <a:extLst>
              <a:ext uri="{FF2B5EF4-FFF2-40B4-BE49-F238E27FC236}">
                <a16:creationId xmlns:a16="http://schemas.microsoft.com/office/drawing/2014/main" id="{27020DCC-4788-4DC3-A3C5-9C769047C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4" y="4149726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76" name="Text Box 132">
            <a:extLst>
              <a:ext uri="{FF2B5EF4-FFF2-40B4-BE49-F238E27FC236}">
                <a16:creationId xmlns:a16="http://schemas.microsoft.com/office/drawing/2014/main" id="{A77AE56F-92F3-4EA4-8598-3CCE13083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651" y="3644901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77" name="Text Box 132">
            <a:extLst>
              <a:ext uri="{FF2B5EF4-FFF2-40B4-BE49-F238E27FC236}">
                <a16:creationId xmlns:a16="http://schemas.microsoft.com/office/drawing/2014/main" id="{E9F830BE-2B52-45C5-BCF0-ECA1E7C43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1" y="3644901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78" name="Text Box 132">
            <a:extLst>
              <a:ext uri="{FF2B5EF4-FFF2-40B4-BE49-F238E27FC236}">
                <a16:creationId xmlns:a16="http://schemas.microsoft.com/office/drawing/2014/main" id="{5692DA6C-B4A9-462E-B845-9F10FD2E2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6" y="3644901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79" name="Text Box 132">
            <a:extLst>
              <a:ext uri="{FF2B5EF4-FFF2-40B4-BE49-F238E27FC236}">
                <a16:creationId xmlns:a16="http://schemas.microsoft.com/office/drawing/2014/main" id="{6ED665AE-CB82-4F3C-A0F1-666C90C8D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6" y="3644901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80" name="Text Box 132">
            <a:extLst>
              <a:ext uri="{FF2B5EF4-FFF2-40B4-BE49-F238E27FC236}">
                <a16:creationId xmlns:a16="http://schemas.microsoft.com/office/drawing/2014/main" id="{B12634A9-327C-4DE7-85AE-2F98B1471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6" y="3644901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81" name="Text Box 132">
            <a:extLst>
              <a:ext uri="{FF2B5EF4-FFF2-40B4-BE49-F238E27FC236}">
                <a16:creationId xmlns:a16="http://schemas.microsoft.com/office/drawing/2014/main" id="{25DD5FA6-0279-447F-A619-356F08DCD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9" y="3644901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82" name="Text Box 132">
            <a:extLst>
              <a:ext uri="{FF2B5EF4-FFF2-40B4-BE49-F238E27FC236}">
                <a16:creationId xmlns:a16="http://schemas.microsoft.com/office/drawing/2014/main" id="{95647987-BADF-4037-9640-422FF4F0A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1" y="3644901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83" name="Text Box 132">
            <a:extLst>
              <a:ext uri="{FF2B5EF4-FFF2-40B4-BE49-F238E27FC236}">
                <a16:creationId xmlns:a16="http://schemas.microsoft.com/office/drawing/2014/main" id="{B17B5452-F755-487A-9E5E-4B8103B45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4" y="3644901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84" name="Text Box 132">
            <a:extLst>
              <a:ext uri="{FF2B5EF4-FFF2-40B4-BE49-F238E27FC236}">
                <a16:creationId xmlns:a16="http://schemas.microsoft.com/office/drawing/2014/main" id="{49AEA42F-F0B3-469E-8458-BA004F5CB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651" y="314166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85" name="Text Box 132">
            <a:extLst>
              <a:ext uri="{FF2B5EF4-FFF2-40B4-BE49-F238E27FC236}">
                <a16:creationId xmlns:a16="http://schemas.microsoft.com/office/drawing/2014/main" id="{2B0E5E46-FF56-474C-8F10-57D422A08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1" y="314166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86" name="Text Box 132">
            <a:extLst>
              <a:ext uri="{FF2B5EF4-FFF2-40B4-BE49-F238E27FC236}">
                <a16:creationId xmlns:a16="http://schemas.microsoft.com/office/drawing/2014/main" id="{7EEE22BB-F147-4256-9917-3C4C39316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6" y="314166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87" name="Text Box 132">
            <a:extLst>
              <a:ext uri="{FF2B5EF4-FFF2-40B4-BE49-F238E27FC236}">
                <a16:creationId xmlns:a16="http://schemas.microsoft.com/office/drawing/2014/main" id="{C3834D8D-F194-4AA4-8D48-EE5D97940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1227" y="3151656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88" name="Text Box 132">
            <a:extLst>
              <a:ext uri="{FF2B5EF4-FFF2-40B4-BE49-F238E27FC236}">
                <a16:creationId xmlns:a16="http://schemas.microsoft.com/office/drawing/2014/main" id="{F11AB122-C411-481F-ADAF-8F47CB685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6" y="314166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89" name="Text Box 132">
            <a:extLst>
              <a:ext uri="{FF2B5EF4-FFF2-40B4-BE49-F238E27FC236}">
                <a16:creationId xmlns:a16="http://schemas.microsoft.com/office/drawing/2014/main" id="{BA7BAA13-9E4B-4DCB-8E64-BB287339B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9" y="314166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90" name="Text Box 132">
            <a:extLst>
              <a:ext uri="{FF2B5EF4-FFF2-40B4-BE49-F238E27FC236}">
                <a16:creationId xmlns:a16="http://schemas.microsoft.com/office/drawing/2014/main" id="{7ACA0319-372B-48DF-BC90-93A8EC915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1" y="314166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91" name="Text Box 132">
            <a:extLst>
              <a:ext uri="{FF2B5EF4-FFF2-40B4-BE49-F238E27FC236}">
                <a16:creationId xmlns:a16="http://schemas.microsoft.com/office/drawing/2014/main" id="{FEC06DBA-13C7-423A-B984-5B3555D5C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4" y="314166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92" name="Text Box 156">
            <a:extLst>
              <a:ext uri="{FF2B5EF4-FFF2-40B4-BE49-F238E27FC236}">
                <a16:creationId xmlns:a16="http://schemas.microsoft.com/office/drawing/2014/main" id="{B86C2D71-061F-4ED0-8179-9926A2517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414" y="2595563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5126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34" name="Group 286">
            <a:extLst>
              <a:ext uri="{FF2B5EF4-FFF2-40B4-BE49-F238E27FC236}">
                <a16:creationId xmlns:a16="http://schemas.microsoft.com/office/drawing/2014/main" id="{4513D683-3168-4D94-B036-FD691946E4B7}"/>
              </a:ext>
            </a:extLst>
          </p:cNvPr>
          <p:cNvGraphicFramePr>
            <a:graphicFrameLocks noGrp="1"/>
          </p:cNvGraphicFramePr>
          <p:nvPr/>
        </p:nvGraphicFramePr>
        <p:xfrm>
          <a:off x="3071813" y="549275"/>
          <a:ext cx="6048378" cy="5181600"/>
        </p:xfrm>
        <a:graphic>
          <a:graphicData uri="http://schemas.openxmlformats.org/drawingml/2006/table">
            <a:tbl>
              <a:tblPr/>
              <a:tblGrid>
                <a:gridCol w="648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3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14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3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14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16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162" name="Text Box 122">
            <a:extLst>
              <a:ext uri="{FF2B5EF4-FFF2-40B4-BE49-F238E27FC236}">
                <a16:creationId xmlns:a16="http://schemas.microsoft.com/office/drawing/2014/main" id="{5B69BBCD-F705-4A45-A29B-09740FC9A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88" y="914401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163" name="Text Box 123">
            <a:extLst>
              <a:ext uri="{FF2B5EF4-FFF2-40B4-BE49-F238E27FC236}">
                <a16:creationId xmlns:a16="http://schemas.microsoft.com/office/drawing/2014/main" id="{5D481AD0-4162-4E08-948F-FF65A4A9F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238" y="6572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171" name="Text Box 155">
            <a:extLst>
              <a:ext uri="{FF2B5EF4-FFF2-40B4-BE49-F238E27FC236}">
                <a16:creationId xmlns:a16="http://schemas.microsoft.com/office/drawing/2014/main" id="{50F9AD18-B2DD-4B61-933A-8D98231D1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4" y="333376"/>
            <a:ext cx="4333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/>
          </a:p>
        </p:txBody>
      </p:sp>
      <p:sp>
        <p:nvSpPr>
          <p:cNvPr id="2173" name="Text Box 159">
            <a:extLst>
              <a:ext uri="{FF2B5EF4-FFF2-40B4-BE49-F238E27FC236}">
                <a16:creationId xmlns:a16="http://schemas.microsoft.com/office/drawing/2014/main" id="{10473DFD-10A5-4B08-98DF-859843CF4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3" y="157163"/>
            <a:ext cx="379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FCF3B24-DED8-4B84-9CAA-4230BECAB155}"/>
              </a:ext>
            </a:extLst>
          </p:cNvPr>
          <p:cNvGrpSpPr>
            <a:grpSpLocks/>
          </p:cNvGrpSpPr>
          <p:nvPr/>
        </p:nvGrpSpPr>
        <p:grpSpPr bwMode="auto">
          <a:xfrm>
            <a:off x="1919289" y="2924175"/>
            <a:ext cx="1081087" cy="369888"/>
            <a:chOff x="395288" y="2924175"/>
            <a:chExt cx="1081087" cy="369888"/>
          </a:xfrm>
        </p:grpSpPr>
        <p:cxnSp>
          <p:nvCxnSpPr>
            <p:cNvPr id="289" name="Connecteur droit avec flèche 288">
              <a:extLst>
                <a:ext uri="{FF2B5EF4-FFF2-40B4-BE49-F238E27FC236}">
                  <a16:creationId xmlns:a16="http://schemas.microsoft.com/office/drawing/2014/main" id="{DDB94291-047E-4C47-AD82-64A252560F56}"/>
                </a:ext>
              </a:extLst>
            </p:cNvPr>
            <p:cNvCxnSpPr/>
            <p:nvPr/>
          </p:nvCxnSpPr>
          <p:spPr>
            <a:xfrm>
              <a:off x="900113" y="3141663"/>
              <a:ext cx="576262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94" name="ZoneTexte 291">
              <a:extLst>
                <a:ext uri="{FF2B5EF4-FFF2-40B4-BE49-F238E27FC236}">
                  <a16:creationId xmlns:a16="http://schemas.microsoft.com/office/drawing/2014/main" id="{8AAEB852-B9CE-4617-852F-4E78BDF823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288" y="2924175"/>
              <a:ext cx="5762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chemeClr val="accent2"/>
                  </a:solidFill>
                </a:rPr>
                <a:t>m/2</a:t>
              </a:r>
            </a:p>
          </p:txBody>
        </p:sp>
      </p:grpSp>
      <p:cxnSp>
        <p:nvCxnSpPr>
          <p:cNvPr id="306" name="Connecteur droit avec flèche 305">
            <a:extLst>
              <a:ext uri="{FF2B5EF4-FFF2-40B4-BE49-F238E27FC236}">
                <a16:creationId xmlns:a16="http://schemas.microsoft.com/office/drawing/2014/main" id="{E8076E21-BF3F-4C50-9E0D-0487AA92C46F}"/>
              </a:ext>
            </a:extLst>
          </p:cNvPr>
          <p:cNvCxnSpPr/>
          <p:nvPr/>
        </p:nvCxnSpPr>
        <p:spPr>
          <a:xfrm rot="5400000" flipH="1" flipV="1">
            <a:off x="3634582" y="2578894"/>
            <a:ext cx="46037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0" name="Connecteur droit avec flèche 319">
            <a:extLst>
              <a:ext uri="{FF2B5EF4-FFF2-40B4-BE49-F238E27FC236}">
                <a16:creationId xmlns:a16="http://schemas.microsoft.com/office/drawing/2014/main" id="{3A340190-BD66-4B8B-ABCB-D7EEF0BAC83A}"/>
              </a:ext>
            </a:extLst>
          </p:cNvPr>
          <p:cNvCxnSpPr/>
          <p:nvPr/>
        </p:nvCxnSpPr>
        <p:spPr>
          <a:xfrm rot="5400000" flipH="1" flipV="1">
            <a:off x="4353720" y="2578895"/>
            <a:ext cx="46037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1" name="Connecteur droit avec flèche 320">
            <a:extLst>
              <a:ext uri="{FF2B5EF4-FFF2-40B4-BE49-F238E27FC236}">
                <a16:creationId xmlns:a16="http://schemas.microsoft.com/office/drawing/2014/main" id="{8068073D-F18A-483F-86A8-E49658F4A7F0}"/>
              </a:ext>
            </a:extLst>
          </p:cNvPr>
          <p:cNvCxnSpPr/>
          <p:nvPr/>
        </p:nvCxnSpPr>
        <p:spPr>
          <a:xfrm rot="16200000" flipV="1">
            <a:off x="4929982" y="2507457"/>
            <a:ext cx="388937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3" name="Connecteur droit avec flèche 322">
            <a:extLst>
              <a:ext uri="{FF2B5EF4-FFF2-40B4-BE49-F238E27FC236}">
                <a16:creationId xmlns:a16="http://schemas.microsoft.com/office/drawing/2014/main" id="{70F05942-85E2-4A65-BDA4-411273B2C69F}"/>
              </a:ext>
            </a:extLst>
          </p:cNvPr>
          <p:cNvCxnSpPr/>
          <p:nvPr/>
        </p:nvCxnSpPr>
        <p:spPr>
          <a:xfrm rot="16200000" flipV="1">
            <a:off x="4280695" y="2507457"/>
            <a:ext cx="388937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6" name="Connecteur droit avec flèche 325">
            <a:extLst>
              <a:ext uri="{FF2B5EF4-FFF2-40B4-BE49-F238E27FC236}">
                <a16:creationId xmlns:a16="http://schemas.microsoft.com/office/drawing/2014/main" id="{84B3CCBC-80B3-479A-94EB-418D6BD2446C}"/>
              </a:ext>
            </a:extLst>
          </p:cNvPr>
          <p:cNvCxnSpPr/>
          <p:nvPr/>
        </p:nvCxnSpPr>
        <p:spPr>
          <a:xfrm rot="5400000" flipH="1" flipV="1">
            <a:off x="6298407" y="2578894"/>
            <a:ext cx="46037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0" name="Connecteur droit avec flèche 329">
            <a:extLst>
              <a:ext uri="{FF2B5EF4-FFF2-40B4-BE49-F238E27FC236}">
                <a16:creationId xmlns:a16="http://schemas.microsoft.com/office/drawing/2014/main" id="{9A12D995-2FBF-4DF1-AC55-E8064089B52A}"/>
              </a:ext>
            </a:extLst>
          </p:cNvPr>
          <p:cNvCxnSpPr/>
          <p:nvPr/>
        </p:nvCxnSpPr>
        <p:spPr>
          <a:xfrm rot="16200000" flipV="1">
            <a:off x="6873082" y="2507457"/>
            <a:ext cx="388937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1" name="Connecteur droit avec flèche 330">
            <a:extLst>
              <a:ext uri="{FF2B5EF4-FFF2-40B4-BE49-F238E27FC236}">
                <a16:creationId xmlns:a16="http://schemas.microsoft.com/office/drawing/2014/main" id="{5B8E37AB-3BFD-455C-93A6-68671DED86D7}"/>
              </a:ext>
            </a:extLst>
          </p:cNvPr>
          <p:cNvCxnSpPr/>
          <p:nvPr/>
        </p:nvCxnSpPr>
        <p:spPr>
          <a:xfrm rot="16200000" flipV="1">
            <a:off x="7593807" y="2507457"/>
            <a:ext cx="388937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3" name="Connecteur droit avec flèche 332">
            <a:extLst>
              <a:ext uri="{FF2B5EF4-FFF2-40B4-BE49-F238E27FC236}">
                <a16:creationId xmlns:a16="http://schemas.microsoft.com/office/drawing/2014/main" id="{C43F83A1-A26E-4A02-B438-E2FDE9E17929}"/>
              </a:ext>
            </a:extLst>
          </p:cNvPr>
          <p:cNvCxnSpPr/>
          <p:nvPr/>
        </p:nvCxnSpPr>
        <p:spPr>
          <a:xfrm rot="16200000" flipV="1">
            <a:off x="8241507" y="2507457"/>
            <a:ext cx="388937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337" name="Tableau 336">
            <a:extLst>
              <a:ext uri="{FF2B5EF4-FFF2-40B4-BE49-F238E27FC236}">
                <a16:creationId xmlns:a16="http://schemas.microsoft.com/office/drawing/2014/main" id="{3011D865-4592-4EDA-93EA-FC0804A173C0}"/>
              </a:ext>
            </a:extLst>
          </p:cNvPr>
          <p:cNvGraphicFramePr>
            <a:graphicFrameLocks noGrp="1"/>
          </p:cNvGraphicFramePr>
          <p:nvPr/>
        </p:nvGraphicFramePr>
        <p:xfrm>
          <a:off x="9120188" y="549275"/>
          <a:ext cx="671512" cy="5181600"/>
        </p:xfrm>
        <a:graphic>
          <a:graphicData uri="http://schemas.openxmlformats.org/drawingml/2006/table">
            <a:tbl>
              <a:tblPr/>
              <a:tblGrid>
                <a:gridCol w="671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113" name="Connecteur droit avec flèche 112">
            <a:extLst>
              <a:ext uri="{FF2B5EF4-FFF2-40B4-BE49-F238E27FC236}">
                <a16:creationId xmlns:a16="http://schemas.microsoft.com/office/drawing/2014/main" id="{7590170F-A5CA-410B-8959-C234B03DF002}"/>
              </a:ext>
            </a:extLst>
          </p:cNvPr>
          <p:cNvCxnSpPr/>
          <p:nvPr/>
        </p:nvCxnSpPr>
        <p:spPr>
          <a:xfrm rot="16200000" flipV="1">
            <a:off x="5553870" y="2421732"/>
            <a:ext cx="388937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4" name="Text Box 156">
            <a:extLst>
              <a:ext uri="{FF2B5EF4-FFF2-40B4-BE49-F238E27FC236}">
                <a16:creationId xmlns:a16="http://schemas.microsoft.com/office/drawing/2014/main" id="{9AFF2670-D019-4E3F-90F3-84B473A1B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908" y="2623998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3</a:t>
            </a:r>
          </a:p>
        </p:txBody>
      </p:sp>
      <p:sp>
        <p:nvSpPr>
          <p:cNvPr id="115" name="Text Box 156">
            <a:extLst>
              <a:ext uri="{FF2B5EF4-FFF2-40B4-BE49-F238E27FC236}">
                <a16:creationId xmlns:a16="http://schemas.microsoft.com/office/drawing/2014/main" id="{B44E6A62-1F25-4773-932D-1DE810F14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568" y="2614943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3</a:t>
            </a:r>
          </a:p>
        </p:txBody>
      </p:sp>
      <p:sp>
        <p:nvSpPr>
          <p:cNvPr id="116" name="Text Box 156">
            <a:extLst>
              <a:ext uri="{FF2B5EF4-FFF2-40B4-BE49-F238E27FC236}">
                <a16:creationId xmlns:a16="http://schemas.microsoft.com/office/drawing/2014/main" id="{DBB18ED5-A4FD-4EF9-9815-D6A3365CB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742" y="2614943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2</a:t>
            </a:r>
          </a:p>
        </p:txBody>
      </p:sp>
      <p:sp>
        <p:nvSpPr>
          <p:cNvPr id="117" name="Text Box 156">
            <a:extLst>
              <a:ext uri="{FF2B5EF4-FFF2-40B4-BE49-F238E27FC236}">
                <a16:creationId xmlns:a16="http://schemas.microsoft.com/office/drawing/2014/main" id="{6B1E34F7-E168-47B1-A0F2-5CF7FAEFB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8513" y="2605743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3</a:t>
            </a:r>
          </a:p>
        </p:txBody>
      </p:sp>
      <p:sp>
        <p:nvSpPr>
          <p:cNvPr id="118" name="Text Box 156">
            <a:extLst>
              <a:ext uri="{FF2B5EF4-FFF2-40B4-BE49-F238E27FC236}">
                <a16:creationId xmlns:a16="http://schemas.microsoft.com/office/drawing/2014/main" id="{0B415626-A3D4-4795-A258-64F7BBBF9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144" y="2606678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3</a:t>
            </a:r>
          </a:p>
        </p:txBody>
      </p:sp>
      <p:sp>
        <p:nvSpPr>
          <p:cNvPr id="120" name="Text Box 171">
            <a:extLst>
              <a:ext uri="{FF2B5EF4-FFF2-40B4-BE49-F238E27FC236}">
                <a16:creationId xmlns:a16="http://schemas.microsoft.com/office/drawing/2014/main" id="{503D8A4C-B613-43B6-B691-CDF83C07C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0356" y="2593975"/>
            <a:ext cx="452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121" name="Text Box 171">
            <a:extLst>
              <a:ext uri="{FF2B5EF4-FFF2-40B4-BE49-F238E27FC236}">
                <a16:creationId xmlns:a16="http://schemas.microsoft.com/office/drawing/2014/main" id="{10EB06BC-F998-4E94-8211-045061AF1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660" y="2578893"/>
            <a:ext cx="452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76" name="Text Box 132">
            <a:extLst>
              <a:ext uri="{FF2B5EF4-FFF2-40B4-BE49-F238E27FC236}">
                <a16:creationId xmlns:a16="http://schemas.microsoft.com/office/drawing/2014/main" id="{A77AE56F-92F3-4EA4-8598-3CCE13083A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651" y="3644901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77" name="Text Box 132">
            <a:extLst>
              <a:ext uri="{FF2B5EF4-FFF2-40B4-BE49-F238E27FC236}">
                <a16:creationId xmlns:a16="http://schemas.microsoft.com/office/drawing/2014/main" id="{E9F830BE-2B52-45C5-BCF0-ECA1E7C43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1" y="3644901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78" name="Text Box 132">
            <a:extLst>
              <a:ext uri="{FF2B5EF4-FFF2-40B4-BE49-F238E27FC236}">
                <a16:creationId xmlns:a16="http://schemas.microsoft.com/office/drawing/2014/main" id="{5692DA6C-B4A9-462E-B845-9F10FD2E2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6" y="3644901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79" name="Text Box 132">
            <a:extLst>
              <a:ext uri="{FF2B5EF4-FFF2-40B4-BE49-F238E27FC236}">
                <a16:creationId xmlns:a16="http://schemas.microsoft.com/office/drawing/2014/main" id="{6ED665AE-CB82-4F3C-A0F1-666C90C8DF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6" y="3644901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80" name="Text Box 132">
            <a:extLst>
              <a:ext uri="{FF2B5EF4-FFF2-40B4-BE49-F238E27FC236}">
                <a16:creationId xmlns:a16="http://schemas.microsoft.com/office/drawing/2014/main" id="{B12634A9-327C-4DE7-85AE-2F98B1471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6" y="3644901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81" name="Text Box 132">
            <a:extLst>
              <a:ext uri="{FF2B5EF4-FFF2-40B4-BE49-F238E27FC236}">
                <a16:creationId xmlns:a16="http://schemas.microsoft.com/office/drawing/2014/main" id="{25DD5FA6-0279-447F-A619-356F08DCD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9" y="3644901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82" name="Text Box 132">
            <a:extLst>
              <a:ext uri="{FF2B5EF4-FFF2-40B4-BE49-F238E27FC236}">
                <a16:creationId xmlns:a16="http://schemas.microsoft.com/office/drawing/2014/main" id="{95647987-BADF-4037-9640-422FF4F0A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1" y="3644901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83" name="Text Box 132">
            <a:extLst>
              <a:ext uri="{FF2B5EF4-FFF2-40B4-BE49-F238E27FC236}">
                <a16:creationId xmlns:a16="http://schemas.microsoft.com/office/drawing/2014/main" id="{B17B5452-F755-487A-9E5E-4B8103B45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4" y="3644901"/>
            <a:ext cx="358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84" name="Text Box 132">
            <a:extLst>
              <a:ext uri="{FF2B5EF4-FFF2-40B4-BE49-F238E27FC236}">
                <a16:creationId xmlns:a16="http://schemas.microsoft.com/office/drawing/2014/main" id="{49AEA42F-F0B3-469E-8458-BA004F5CB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651" y="314166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85" name="Text Box 132">
            <a:extLst>
              <a:ext uri="{FF2B5EF4-FFF2-40B4-BE49-F238E27FC236}">
                <a16:creationId xmlns:a16="http://schemas.microsoft.com/office/drawing/2014/main" id="{2B0E5E46-FF56-474C-8F10-57D422A08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1" y="314166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86" name="Text Box 132">
            <a:extLst>
              <a:ext uri="{FF2B5EF4-FFF2-40B4-BE49-F238E27FC236}">
                <a16:creationId xmlns:a16="http://schemas.microsoft.com/office/drawing/2014/main" id="{7EEE22BB-F147-4256-9917-3C4C39316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6" y="314166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87" name="Text Box 132">
            <a:extLst>
              <a:ext uri="{FF2B5EF4-FFF2-40B4-BE49-F238E27FC236}">
                <a16:creationId xmlns:a16="http://schemas.microsoft.com/office/drawing/2014/main" id="{C3834D8D-F194-4AA4-8D48-EE5D97940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1227" y="3151656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88" name="Text Box 132">
            <a:extLst>
              <a:ext uri="{FF2B5EF4-FFF2-40B4-BE49-F238E27FC236}">
                <a16:creationId xmlns:a16="http://schemas.microsoft.com/office/drawing/2014/main" id="{F11AB122-C411-481F-ADAF-8F47CB685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6" y="314166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89" name="Text Box 132">
            <a:extLst>
              <a:ext uri="{FF2B5EF4-FFF2-40B4-BE49-F238E27FC236}">
                <a16:creationId xmlns:a16="http://schemas.microsoft.com/office/drawing/2014/main" id="{BA7BAA13-9E4B-4DCB-8E64-BB287339B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9" y="314166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90" name="Text Box 132">
            <a:extLst>
              <a:ext uri="{FF2B5EF4-FFF2-40B4-BE49-F238E27FC236}">
                <a16:creationId xmlns:a16="http://schemas.microsoft.com/office/drawing/2014/main" id="{7ACA0319-372B-48DF-BC90-93A8EC915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1" y="314166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91" name="Text Box 132">
            <a:extLst>
              <a:ext uri="{FF2B5EF4-FFF2-40B4-BE49-F238E27FC236}">
                <a16:creationId xmlns:a16="http://schemas.microsoft.com/office/drawing/2014/main" id="{FEC06DBA-13C7-423A-B984-5B3555D5C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4" y="314166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92" name="Text Box 156">
            <a:extLst>
              <a:ext uri="{FF2B5EF4-FFF2-40B4-BE49-F238E27FC236}">
                <a16:creationId xmlns:a16="http://schemas.microsoft.com/office/drawing/2014/main" id="{B86C2D71-061F-4ED0-8179-9926A2517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414" y="2595563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3</a:t>
            </a:r>
          </a:p>
        </p:txBody>
      </p:sp>
      <p:cxnSp>
        <p:nvCxnSpPr>
          <p:cNvPr id="93" name="Connecteur droit avec flèche 92">
            <a:extLst>
              <a:ext uri="{FF2B5EF4-FFF2-40B4-BE49-F238E27FC236}">
                <a16:creationId xmlns:a16="http://schemas.microsoft.com/office/drawing/2014/main" id="{505BEA78-23B2-4E6D-BCFF-0257E39905D6}"/>
              </a:ext>
            </a:extLst>
          </p:cNvPr>
          <p:cNvCxnSpPr>
            <a:cxnSpLocks/>
          </p:cNvCxnSpPr>
          <p:nvPr/>
        </p:nvCxnSpPr>
        <p:spPr>
          <a:xfrm>
            <a:off x="9015273" y="3378993"/>
            <a:ext cx="0" cy="5254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4" name="Connecteur droit avec flèche 93">
            <a:extLst>
              <a:ext uri="{FF2B5EF4-FFF2-40B4-BE49-F238E27FC236}">
                <a16:creationId xmlns:a16="http://schemas.microsoft.com/office/drawing/2014/main" id="{904240F2-43BE-4081-8940-822D60264A0D}"/>
              </a:ext>
            </a:extLst>
          </p:cNvPr>
          <p:cNvCxnSpPr>
            <a:cxnSpLocks/>
          </p:cNvCxnSpPr>
          <p:nvPr/>
        </p:nvCxnSpPr>
        <p:spPr>
          <a:xfrm>
            <a:off x="8269149" y="3408036"/>
            <a:ext cx="0" cy="5254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5" name="Connecteur droit avec flèche 94">
            <a:extLst>
              <a:ext uri="{FF2B5EF4-FFF2-40B4-BE49-F238E27FC236}">
                <a16:creationId xmlns:a16="http://schemas.microsoft.com/office/drawing/2014/main" id="{180FE43F-8529-4716-9909-8C2080383886}"/>
              </a:ext>
            </a:extLst>
          </p:cNvPr>
          <p:cNvCxnSpPr>
            <a:cxnSpLocks/>
          </p:cNvCxnSpPr>
          <p:nvPr/>
        </p:nvCxnSpPr>
        <p:spPr>
          <a:xfrm>
            <a:off x="8273445" y="3440509"/>
            <a:ext cx="343506" cy="3906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6" name="Connecteur droit avec flèche 95">
            <a:extLst>
              <a:ext uri="{FF2B5EF4-FFF2-40B4-BE49-F238E27FC236}">
                <a16:creationId xmlns:a16="http://schemas.microsoft.com/office/drawing/2014/main" id="{5126ED9E-46DD-4A35-BD2F-AFBA739B886C}"/>
              </a:ext>
            </a:extLst>
          </p:cNvPr>
          <p:cNvCxnSpPr>
            <a:cxnSpLocks/>
          </p:cNvCxnSpPr>
          <p:nvPr/>
        </p:nvCxnSpPr>
        <p:spPr>
          <a:xfrm>
            <a:off x="7637325" y="3398043"/>
            <a:ext cx="0" cy="5254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7" name="Connecteur droit avec flèche 96">
            <a:extLst>
              <a:ext uri="{FF2B5EF4-FFF2-40B4-BE49-F238E27FC236}">
                <a16:creationId xmlns:a16="http://schemas.microsoft.com/office/drawing/2014/main" id="{D357A5DC-0681-43E2-AE3F-974A3EF0659D}"/>
              </a:ext>
            </a:extLst>
          </p:cNvPr>
          <p:cNvCxnSpPr>
            <a:cxnSpLocks/>
          </p:cNvCxnSpPr>
          <p:nvPr/>
        </p:nvCxnSpPr>
        <p:spPr>
          <a:xfrm>
            <a:off x="7626769" y="3397963"/>
            <a:ext cx="343506" cy="3906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8" name="Connecteur droit avec flèche 97">
            <a:extLst>
              <a:ext uri="{FF2B5EF4-FFF2-40B4-BE49-F238E27FC236}">
                <a16:creationId xmlns:a16="http://schemas.microsoft.com/office/drawing/2014/main" id="{F0A92B08-5964-4C46-9E16-4C288BDA1E49}"/>
              </a:ext>
            </a:extLst>
          </p:cNvPr>
          <p:cNvCxnSpPr>
            <a:cxnSpLocks/>
          </p:cNvCxnSpPr>
          <p:nvPr/>
        </p:nvCxnSpPr>
        <p:spPr>
          <a:xfrm>
            <a:off x="6931705" y="3450570"/>
            <a:ext cx="343506" cy="3906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1" name="Connecteur droit avec flèche 100">
            <a:extLst>
              <a:ext uri="{FF2B5EF4-FFF2-40B4-BE49-F238E27FC236}">
                <a16:creationId xmlns:a16="http://schemas.microsoft.com/office/drawing/2014/main" id="{7167E591-4DD4-4988-B70F-A47C63D72682}"/>
              </a:ext>
            </a:extLst>
          </p:cNvPr>
          <p:cNvCxnSpPr>
            <a:cxnSpLocks/>
          </p:cNvCxnSpPr>
          <p:nvPr/>
        </p:nvCxnSpPr>
        <p:spPr>
          <a:xfrm>
            <a:off x="4971110" y="3408037"/>
            <a:ext cx="33431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2" name="Connecteur droit avec flèche 101">
            <a:extLst>
              <a:ext uri="{FF2B5EF4-FFF2-40B4-BE49-F238E27FC236}">
                <a16:creationId xmlns:a16="http://schemas.microsoft.com/office/drawing/2014/main" id="{CCDE75DD-94EB-4D0E-86AB-C1FCC8B3F8F9}"/>
              </a:ext>
            </a:extLst>
          </p:cNvPr>
          <p:cNvCxnSpPr>
            <a:cxnSpLocks/>
          </p:cNvCxnSpPr>
          <p:nvPr/>
        </p:nvCxnSpPr>
        <p:spPr>
          <a:xfrm>
            <a:off x="4991535" y="3408036"/>
            <a:ext cx="0" cy="5254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3" name="Connecteur droit avec flèche 102">
            <a:extLst>
              <a:ext uri="{FF2B5EF4-FFF2-40B4-BE49-F238E27FC236}">
                <a16:creationId xmlns:a16="http://schemas.microsoft.com/office/drawing/2014/main" id="{DAFEA21D-C305-410B-BEAB-4A51B893FDC7}"/>
              </a:ext>
            </a:extLst>
          </p:cNvPr>
          <p:cNvCxnSpPr>
            <a:cxnSpLocks/>
          </p:cNvCxnSpPr>
          <p:nvPr/>
        </p:nvCxnSpPr>
        <p:spPr>
          <a:xfrm>
            <a:off x="5587784" y="3429000"/>
            <a:ext cx="33431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4" name="Connecteur droit avec flèche 103">
            <a:extLst>
              <a:ext uri="{FF2B5EF4-FFF2-40B4-BE49-F238E27FC236}">
                <a16:creationId xmlns:a16="http://schemas.microsoft.com/office/drawing/2014/main" id="{12E31901-DE8A-4394-B948-78F7354C03CC}"/>
              </a:ext>
            </a:extLst>
          </p:cNvPr>
          <p:cNvCxnSpPr>
            <a:cxnSpLocks/>
          </p:cNvCxnSpPr>
          <p:nvPr/>
        </p:nvCxnSpPr>
        <p:spPr>
          <a:xfrm>
            <a:off x="6310314" y="3429000"/>
            <a:ext cx="33431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5" name="Connecteur droit avec flèche 104">
            <a:extLst>
              <a:ext uri="{FF2B5EF4-FFF2-40B4-BE49-F238E27FC236}">
                <a16:creationId xmlns:a16="http://schemas.microsoft.com/office/drawing/2014/main" id="{89E6CACE-B0BB-46AD-9C53-E4B2D72CC617}"/>
              </a:ext>
            </a:extLst>
          </p:cNvPr>
          <p:cNvCxnSpPr>
            <a:cxnSpLocks/>
          </p:cNvCxnSpPr>
          <p:nvPr/>
        </p:nvCxnSpPr>
        <p:spPr>
          <a:xfrm>
            <a:off x="9628049" y="3398043"/>
            <a:ext cx="0" cy="5254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73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34" name="Group 286">
            <a:extLst>
              <a:ext uri="{FF2B5EF4-FFF2-40B4-BE49-F238E27FC236}">
                <a16:creationId xmlns:a16="http://schemas.microsoft.com/office/drawing/2014/main" id="{4513D683-3168-4D94-B036-FD691946E4B7}"/>
              </a:ext>
            </a:extLst>
          </p:cNvPr>
          <p:cNvGraphicFramePr>
            <a:graphicFrameLocks noGrp="1"/>
          </p:cNvGraphicFramePr>
          <p:nvPr/>
        </p:nvGraphicFramePr>
        <p:xfrm>
          <a:off x="3071813" y="549275"/>
          <a:ext cx="6048378" cy="5181600"/>
        </p:xfrm>
        <a:graphic>
          <a:graphicData uri="http://schemas.openxmlformats.org/drawingml/2006/table">
            <a:tbl>
              <a:tblPr/>
              <a:tblGrid>
                <a:gridCol w="648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3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14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3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14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16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162" name="Text Box 122">
            <a:extLst>
              <a:ext uri="{FF2B5EF4-FFF2-40B4-BE49-F238E27FC236}">
                <a16:creationId xmlns:a16="http://schemas.microsoft.com/office/drawing/2014/main" id="{5B69BBCD-F705-4A45-A29B-09740FC9A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88" y="914401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163" name="Text Box 123">
            <a:extLst>
              <a:ext uri="{FF2B5EF4-FFF2-40B4-BE49-F238E27FC236}">
                <a16:creationId xmlns:a16="http://schemas.microsoft.com/office/drawing/2014/main" id="{5D481AD0-4162-4E08-948F-FF65A4A9F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238" y="6572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171" name="Text Box 155">
            <a:extLst>
              <a:ext uri="{FF2B5EF4-FFF2-40B4-BE49-F238E27FC236}">
                <a16:creationId xmlns:a16="http://schemas.microsoft.com/office/drawing/2014/main" id="{50F9AD18-B2DD-4B61-933A-8D98231D1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4" y="333376"/>
            <a:ext cx="4333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/>
          </a:p>
        </p:txBody>
      </p:sp>
      <p:sp>
        <p:nvSpPr>
          <p:cNvPr id="2173" name="Text Box 159">
            <a:extLst>
              <a:ext uri="{FF2B5EF4-FFF2-40B4-BE49-F238E27FC236}">
                <a16:creationId xmlns:a16="http://schemas.microsoft.com/office/drawing/2014/main" id="{10473DFD-10A5-4B08-98DF-859843CF4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3" y="157163"/>
            <a:ext cx="379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FCF3B24-DED8-4B84-9CAA-4230BECAB155}"/>
              </a:ext>
            </a:extLst>
          </p:cNvPr>
          <p:cNvGrpSpPr>
            <a:grpSpLocks/>
          </p:cNvGrpSpPr>
          <p:nvPr/>
        </p:nvGrpSpPr>
        <p:grpSpPr bwMode="auto">
          <a:xfrm>
            <a:off x="1919289" y="2924175"/>
            <a:ext cx="1081087" cy="369888"/>
            <a:chOff x="395288" y="2924175"/>
            <a:chExt cx="1081087" cy="369888"/>
          </a:xfrm>
        </p:grpSpPr>
        <p:cxnSp>
          <p:nvCxnSpPr>
            <p:cNvPr id="289" name="Connecteur droit avec flèche 288">
              <a:extLst>
                <a:ext uri="{FF2B5EF4-FFF2-40B4-BE49-F238E27FC236}">
                  <a16:creationId xmlns:a16="http://schemas.microsoft.com/office/drawing/2014/main" id="{DDB94291-047E-4C47-AD82-64A252560F56}"/>
                </a:ext>
              </a:extLst>
            </p:cNvPr>
            <p:cNvCxnSpPr/>
            <p:nvPr/>
          </p:nvCxnSpPr>
          <p:spPr>
            <a:xfrm>
              <a:off x="900113" y="3141663"/>
              <a:ext cx="576262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94" name="ZoneTexte 291">
              <a:extLst>
                <a:ext uri="{FF2B5EF4-FFF2-40B4-BE49-F238E27FC236}">
                  <a16:creationId xmlns:a16="http://schemas.microsoft.com/office/drawing/2014/main" id="{8AAEB852-B9CE-4617-852F-4E78BDF823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288" y="2924175"/>
              <a:ext cx="5762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chemeClr val="accent2"/>
                  </a:solidFill>
                </a:rPr>
                <a:t>m/2</a:t>
              </a:r>
            </a:p>
          </p:txBody>
        </p:sp>
      </p:grpSp>
      <p:cxnSp>
        <p:nvCxnSpPr>
          <p:cNvPr id="306" name="Connecteur droit avec flèche 305">
            <a:extLst>
              <a:ext uri="{FF2B5EF4-FFF2-40B4-BE49-F238E27FC236}">
                <a16:creationId xmlns:a16="http://schemas.microsoft.com/office/drawing/2014/main" id="{E8076E21-BF3F-4C50-9E0D-0487AA92C46F}"/>
              </a:ext>
            </a:extLst>
          </p:cNvPr>
          <p:cNvCxnSpPr/>
          <p:nvPr/>
        </p:nvCxnSpPr>
        <p:spPr>
          <a:xfrm rot="5400000" flipH="1" flipV="1">
            <a:off x="3634582" y="2578894"/>
            <a:ext cx="46037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0" name="Connecteur droit avec flèche 319">
            <a:extLst>
              <a:ext uri="{FF2B5EF4-FFF2-40B4-BE49-F238E27FC236}">
                <a16:creationId xmlns:a16="http://schemas.microsoft.com/office/drawing/2014/main" id="{3A340190-BD66-4B8B-ABCB-D7EEF0BAC83A}"/>
              </a:ext>
            </a:extLst>
          </p:cNvPr>
          <p:cNvCxnSpPr/>
          <p:nvPr/>
        </p:nvCxnSpPr>
        <p:spPr>
          <a:xfrm rot="5400000" flipH="1" flipV="1">
            <a:off x="4353720" y="2578895"/>
            <a:ext cx="46037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1" name="Connecteur droit avec flèche 320">
            <a:extLst>
              <a:ext uri="{FF2B5EF4-FFF2-40B4-BE49-F238E27FC236}">
                <a16:creationId xmlns:a16="http://schemas.microsoft.com/office/drawing/2014/main" id="{8068073D-F18A-483F-86A8-E49658F4A7F0}"/>
              </a:ext>
            </a:extLst>
          </p:cNvPr>
          <p:cNvCxnSpPr/>
          <p:nvPr/>
        </p:nvCxnSpPr>
        <p:spPr>
          <a:xfrm rot="16200000" flipV="1">
            <a:off x="4929982" y="2507457"/>
            <a:ext cx="388937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3" name="Connecteur droit avec flèche 322">
            <a:extLst>
              <a:ext uri="{FF2B5EF4-FFF2-40B4-BE49-F238E27FC236}">
                <a16:creationId xmlns:a16="http://schemas.microsoft.com/office/drawing/2014/main" id="{70F05942-85E2-4A65-BDA4-411273B2C69F}"/>
              </a:ext>
            </a:extLst>
          </p:cNvPr>
          <p:cNvCxnSpPr/>
          <p:nvPr/>
        </p:nvCxnSpPr>
        <p:spPr>
          <a:xfrm rot="16200000" flipV="1">
            <a:off x="4280695" y="2507457"/>
            <a:ext cx="388937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6" name="Connecteur droit avec flèche 325">
            <a:extLst>
              <a:ext uri="{FF2B5EF4-FFF2-40B4-BE49-F238E27FC236}">
                <a16:creationId xmlns:a16="http://schemas.microsoft.com/office/drawing/2014/main" id="{84B3CCBC-80B3-479A-94EB-418D6BD2446C}"/>
              </a:ext>
            </a:extLst>
          </p:cNvPr>
          <p:cNvCxnSpPr/>
          <p:nvPr/>
        </p:nvCxnSpPr>
        <p:spPr>
          <a:xfrm rot="5400000" flipH="1" flipV="1">
            <a:off x="6298407" y="2578894"/>
            <a:ext cx="46037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0" name="Connecteur droit avec flèche 329">
            <a:extLst>
              <a:ext uri="{FF2B5EF4-FFF2-40B4-BE49-F238E27FC236}">
                <a16:creationId xmlns:a16="http://schemas.microsoft.com/office/drawing/2014/main" id="{9A12D995-2FBF-4DF1-AC55-E8064089B52A}"/>
              </a:ext>
            </a:extLst>
          </p:cNvPr>
          <p:cNvCxnSpPr/>
          <p:nvPr/>
        </p:nvCxnSpPr>
        <p:spPr>
          <a:xfrm rot="16200000" flipV="1">
            <a:off x="6873082" y="2507457"/>
            <a:ext cx="388937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1" name="Connecteur droit avec flèche 330">
            <a:extLst>
              <a:ext uri="{FF2B5EF4-FFF2-40B4-BE49-F238E27FC236}">
                <a16:creationId xmlns:a16="http://schemas.microsoft.com/office/drawing/2014/main" id="{5B8E37AB-3BFD-455C-93A6-68671DED86D7}"/>
              </a:ext>
            </a:extLst>
          </p:cNvPr>
          <p:cNvCxnSpPr/>
          <p:nvPr/>
        </p:nvCxnSpPr>
        <p:spPr>
          <a:xfrm rot="16200000" flipV="1">
            <a:off x="7593807" y="2507457"/>
            <a:ext cx="388937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3" name="Connecteur droit avec flèche 332">
            <a:extLst>
              <a:ext uri="{FF2B5EF4-FFF2-40B4-BE49-F238E27FC236}">
                <a16:creationId xmlns:a16="http://schemas.microsoft.com/office/drawing/2014/main" id="{C43F83A1-A26E-4A02-B438-E2FDE9E17929}"/>
              </a:ext>
            </a:extLst>
          </p:cNvPr>
          <p:cNvCxnSpPr/>
          <p:nvPr/>
        </p:nvCxnSpPr>
        <p:spPr>
          <a:xfrm rot="16200000" flipV="1">
            <a:off x="8241507" y="2507457"/>
            <a:ext cx="388937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337" name="Tableau 336">
            <a:extLst>
              <a:ext uri="{FF2B5EF4-FFF2-40B4-BE49-F238E27FC236}">
                <a16:creationId xmlns:a16="http://schemas.microsoft.com/office/drawing/2014/main" id="{3011D865-4592-4EDA-93EA-FC0804A173C0}"/>
              </a:ext>
            </a:extLst>
          </p:cNvPr>
          <p:cNvGraphicFramePr>
            <a:graphicFrameLocks noGrp="1"/>
          </p:cNvGraphicFramePr>
          <p:nvPr/>
        </p:nvGraphicFramePr>
        <p:xfrm>
          <a:off x="9120188" y="549275"/>
          <a:ext cx="671512" cy="5181600"/>
        </p:xfrm>
        <a:graphic>
          <a:graphicData uri="http://schemas.openxmlformats.org/drawingml/2006/table">
            <a:tbl>
              <a:tblPr/>
              <a:tblGrid>
                <a:gridCol w="671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113" name="Connecteur droit avec flèche 112">
            <a:extLst>
              <a:ext uri="{FF2B5EF4-FFF2-40B4-BE49-F238E27FC236}">
                <a16:creationId xmlns:a16="http://schemas.microsoft.com/office/drawing/2014/main" id="{7590170F-A5CA-410B-8959-C234B03DF002}"/>
              </a:ext>
            </a:extLst>
          </p:cNvPr>
          <p:cNvCxnSpPr/>
          <p:nvPr/>
        </p:nvCxnSpPr>
        <p:spPr>
          <a:xfrm rot="16200000" flipV="1">
            <a:off x="5553870" y="2421732"/>
            <a:ext cx="388937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4" name="Text Box 156">
            <a:extLst>
              <a:ext uri="{FF2B5EF4-FFF2-40B4-BE49-F238E27FC236}">
                <a16:creationId xmlns:a16="http://schemas.microsoft.com/office/drawing/2014/main" id="{9AFF2670-D019-4E3F-90F3-84B473A1B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908" y="2623998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3</a:t>
            </a:r>
          </a:p>
        </p:txBody>
      </p:sp>
      <p:sp>
        <p:nvSpPr>
          <p:cNvPr id="115" name="Text Box 156">
            <a:extLst>
              <a:ext uri="{FF2B5EF4-FFF2-40B4-BE49-F238E27FC236}">
                <a16:creationId xmlns:a16="http://schemas.microsoft.com/office/drawing/2014/main" id="{B44E6A62-1F25-4773-932D-1DE810F14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568" y="2614943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3</a:t>
            </a:r>
          </a:p>
        </p:txBody>
      </p:sp>
      <p:sp>
        <p:nvSpPr>
          <p:cNvPr id="117" name="Text Box 156">
            <a:extLst>
              <a:ext uri="{FF2B5EF4-FFF2-40B4-BE49-F238E27FC236}">
                <a16:creationId xmlns:a16="http://schemas.microsoft.com/office/drawing/2014/main" id="{6B1E34F7-E168-47B1-A0F2-5CF7FAEFB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8513" y="2605743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3</a:t>
            </a:r>
          </a:p>
        </p:txBody>
      </p:sp>
      <p:sp>
        <p:nvSpPr>
          <p:cNvPr id="118" name="Text Box 156">
            <a:extLst>
              <a:ext uri="{FF2B5EF4-FFF2-40B4-BE49-F238E27FC236}">
                <a16:creationId xmlns:a16="http://schemas.microsoft.com/office/drawing/2014/main" id="{0B415626-A3D4-4795-A258-64F7BBBF9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144" y="2606678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3</a:t>
            </a:r>
          </a:p>
        </p:txBody>
      </p:sp>
      <p:sp>
        <p:nvSpPr>
          <p:cNvPr id="120" name="Text Box 171">
            <a:extLst>
              <a:ext uri="{FF2B5EF4-FFF2-40B4-BE49-F238E27FC236}">
                <a16:creationId xmlns:a16="http://schemas.microsoft.com/office/drawing/2014/main" id="{503D8A4C-B613-43B6-B691-CDF83C07C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0356" y="2593975"/>
            <a:ext cx="452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121" name="Text Box 171">
            <a:extLst>
              <a:ext uri="{FF2B5EF4-FFF2-40B4-BE49-F238E27FC236}">
                <a16:creationId xmlns:a16="http://schemas.microsoft.com/office/drawing/2014/main" id="{10EB06BC-F998-4E94-8211-045061AF1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660" y="2578893"/>
            <a:ext cx="452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84" name="Text Box 132">
            <a:extLst>
              <a:ext uri="{FF2B5EF4-FFF2-40B4-BE49-F238E27FC236}">
                <a16:creationId xmlns:a16="http://schemas.microsoft.com/office/drawing/2014/main" id="{49AEA42F-F0B3-469E-8458-BA004F5CB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651" y="314166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85" name="Text Box 132">
            <a:extLst>
              <a:ext uri="{FF2B5EF4-FFF2-40B4-BE49-F238E27FC236}">
                <a16:creationId xmlns:a16="http://schemas.microsoft.com/office/drawing/2014/main" id="{2B0E5E46-FF56-474C-8F10-57D422A08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1" y="314166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86" name="Text Box 132">
            <a:extLst>
              <a:ext uri="{FF2B5EF4-FFF2-40B4-BE49-F238E27FC236}">
                <a16:creationId xmlns:a16="http://schemas.microsoft.com/office/drawing/2014/main" id="{7EEE22BB-F147-4256-9917-3C4C39316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6" y="314166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87" name="Text Box 132">
            <a:extLst>
              <a:ext uri="{FF2B5EF4-FFF2-40B4-BE49-F238E27FC236}">
                <a16:creationId xmlns:a16="http://schemas.microsoft.com/office/drawing/2014/main" id="{C3834D8D-F194-4AA4-8D48-EE5D97940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3936" y="3157351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88" name="Text Box 132">
            <a:extLst>
              <a:ext uri="{FF2B5EF4-FFF2-40B4-BE49-F238E27FC236}">
                <a16:creationId xmlns:a16="http://schemas.microsoft.com/office/drawing/2014/main" id="{F11AB122-C411-481F-ADAF-8F47CB685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1671" y="314166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89" name="Text Box 132">
            <a:extLst>
              <a:ext uri="{FF2B5EF4-FFF2-40B4-BE49-F238E27FC236}">
                <a16:creationId xmlns:a16="http://schemas.microsoft.com/office/drawing/2014/main" id="{BA7BAA13-9E4B-4DCB-8E64-BB287339B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1508" y="314166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90" name="Text Box 132">
            <a:extLst>
              <a:ext uri="{FF2B5EF4-FFF2-40B4-BE49-F238E27FC236}">
                <a16:creationId xmlns:a16="http://schemas.microsoft.com/office/drawing/2014/main" id="{7ACA0319-372B-48DF-BC90-93A8EC915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1" y="314166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91" name="Text Box 132">
            <a:extLst>
              <a:ext uri="{FF2B5EF4-FFF2-40B4-BE49-F238E27FC236}">
                <a16:creationId xmlns:a16="http://schemas.microsoft.com/office/drawing/2014/main" id="{FEC06DBA-13C7-423A-B984-5B3555D5C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4" y="314166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92" name="Text Box 156">
            <a:extLst>
              <a:ext uri="{FF2B5EF4-FFF2-40B4-BE49-F238E27FC236}">
                <a16:creationId xmlns:a16="http://schemas.microsoft.com/office/drawing/2014/main" id="{B86C2D71-061F-4ED0-8179-9926A2517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414" y="2595563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3</a:t>
            </a:r>
          </a:p>
        </p:txBody>
      </p:sp>
      <p:cxnSp>
        <p:nvCxnSpPr>
          <p:cNvPr id="93" name="Connecteur droit avec flèche 92">
            <a:extLst>
              <a:ext uri="{FF2B5EF4-FFF2-40B4-BE49-F238E27FC236}">
                <a16:creationId xmlns:a16="http://schemas.microsoft.com/office/drawing/2014/main" id="{505BEA78-23B2-4E6D-BCFF-0257E39905D6}"/>
              </a:ext>
            </a:extLst>
          </p:cNvPr>
          <p:cNvCxnSpPr>
            <a:cxnSpLocks/>
          </p:cNvCxnSpPr>
          <p:nvPr/>
        </p:nvCxnSpPr>
        <p:spPr>
          <a:xfrm>
            <a:off x="9015273" y="3378993"/>
            <a:ext cx="0" cy="5254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4" name="Connecteur droit avec flèche 93">
            <a:extLst>
              <a:ext uri="{FF2B5EF4-FFF2-40B4-BE49-F238E27FC236}">
                <a16:creationId xmlns:a16="http://schemas.microsoft.com/office/drawing/2014/main" id="{904240F2-43BE-4081-8940-822D60264A0D}"/>
              </a:ext>
            </a:extLst>
          </p:cNvPr>
          <p:cNvCxnSpPr>
            <a:cxnSpLocks/>
          </p:cNvCxnSpPr>
          <p:nvPr/>
        </p:nvCxnSpPr>
        <p:spPr>
          <a:xfrm>
            <a:off x="8269149" y="3408036"/>
            <a:ext cx="0" cy="5254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5" name="Connecteur droit avec flèche 94">
            <a:extLst>
              <a:ext uri="{FF2B5EF4-FFF2-40B4-BE49-F238E27FC236}">
                <a16:creationId xmlns:a16="http://schemas.microsoft.com/office/drawing/2014/main" id="{180FE43F-8529-4716-9909-8C2080383886}"/>
              </a:ext>
            </a:extLst>
          </p:cNvPr>
          <p:cNvCxnSpPr>
            <a:cxnSpLocks/>
          </p:cNvCxnSpPr>
          <p:nvPr/>
        </p:nvCxnSpPr>
        <p:spPr>
          <a:xfrm>
            <a:off x="8273445" y="3440509"/>
            <a:ext cx="343506" cy="3906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6" name="Connecteur droit avec flèche 95">
            <a:extLst>
              <a:ext uri="{FF2B5EF4-FFF2-40B4-BE49-F238E27FC236}">
                <a16:creationId xmlns:a16="http://schemas.microsoft.com/office/drawing/2014/main" id="{5126ED9E-46DD-4A35-BD2F-AFBA739B886C}"/>
              </a:ext>
            </a:extLst>
          </p:cNvPr>
          <p:cNvCxnSpPr>
            <a:cxnSpLocks/>
          </p:cNvCxnSpPr>
          <p:nvPr/>
        </p:nvCxnSpPr>
        <p:spPr>
          <a:xfrm>
            <a:off x="7637325" y="3398043"/>
            <a:ext cx="0" cy="5254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7" name="Connecteur droit avec flèche 96">
            <a:extLst>
              <a:ext uri="{FF2B5EF4-FFF2-40B4-BE49-F238E27FC236}">
                <a16:creationId xmlns:a16="http://schemas.microsoft.com/office/drawing/2014/main" id="{D357A5DC-0681-43E2-AE3F-974A3EF0659D}"/>
              </a:ext>
            </a:extLst>
          </p:cNvPr>
          <p:cNvCxnSpPr>
            <a:cxnSpLocks/>
          </p:cNvCxnSpPr>
          <p:nvPr/>
        </p:nvCxnSpPr>
        <p:spPr>
          <a:xfrm>
            <a:off x="7626769" y="3397963"/>
            <a:ext cx="343506" cy="3906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8" name="Connecteur droit avec flèche 97">
            <a:extLst>
              <a:ext uri="{FF2B5EF4-FFF2-40B4-BE49-F238E27FC236}">
                <a16:creationId xmlns:a16="http://schemas.microsoft.com/office/drawing/2014/main" id="{F0A92B08-5964-4C46-9E16-4C288BDA1E49}"/>
              </a:ext>
            </a:extLst>
          </p:cNvPr>
          <p:cNvCxnSpPr>
            <a:cxnSpLocks/>
          </p:cNvCxnSpPr>
          <p:nvPr/>
        </p:nvCxnSpPr>
        <p:spPr>
          <a:xfrm>
            <a:off x="6931705" y="3450570"/>
            <a:ext cx="343506" cy="3906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1" name="Connecteur droit avec flèche 100">
            <a:extLst>
              <a:ext uri="{FF2B5EF4-FFF2-40B4-BE49-F238E27FC236}">
                <a16:creationId xmlns:a16="http://schemas.microsoft.com/office/drawing/2014/main" id="{7167E591-4DD4-4988-B70F-A47C63D72682}"/>
              </a:ext>
            </a:extLst>
          </p:cNvPr>
          <p:cNvCxnSpPr>
            <a:cxnSpLocks/>
          </p:cNvCxnSpPr>
          <p:nvPr/>
        </p:nvCxnSpPr>
        <p:spPr>
          <a:xfrm>
            <a:off x="4971110" y="3408037"/>
            <a:ext cx="33431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2" name="Connecteur droit avec flèche 101">
            <a:extLst>
              <a:ext uri="{FF2B5EF4-FFF2-40B4-BE49-F238E27FC236}">
                <a16:creationId xmlns:a16="http://schemas.microsoft.com/office/drawing/2014/main" id="{CCDE75DD-94EB-4D0E-86AB-C1FCC8B3F8F9}"/>
              </a:ext>
            </a:extLst>
          </p:cNvPr>
          <p:cNvCxnSpPr>
            <a:cxnSpLocks/>
          </p:cNvCxnSpPr>
          <p:nvPr/>
        </p:nvCxnSpPr>
        <p:spPr>
          <a:xfrm>
            <a:off x="4991535" y="3408036"/>
            <a:ext cx="0" cy="5254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3" name="Connecteur droit avec flèche 102">
            <a:extLst>
              <a:ext uri="{FF2B5EF4-FFF2-40B4-BE49-F238E27FC236}">
                <a16:creationId xmlns:a16="http://schemas.microsoft.com/office/drawing/2014/main" id="{DAFEA21D-C305-410B-BEAB-4A51B893FDC7}"/>
              </a:ext>
            </a:extLst>
          </p:cNvPr>
          <p:cNvCxnSpPr>
            <a:cxnSpLocks/>
          </p:cNvCxnSpPr>
          <p:nvPr/>
        </p:nvCxnSpPr>
        <p:spPr>
          <a:xfrm>
            <a:off x="5587784" y="3429000"/>
            <a:ext cx="33431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4" name="Connecteur droit avec flèche 103">
            <a:extLst>
              <a:ext uri="{FF2B5EF4-FFF2-40B4-BE49-F238E27FC236}">
                <a16:creationId xmlns:a16="http://schemas.microsoft.com/office/drawing/2014/main" id="{12E31901-DE8A-4394-B948-78F7354C03CC}"/>
              </a:ext>
            </a:extLst>
          </p:cNvPr>
          <p:cNvCxnSpPr>
            <a:cxnSpLocks/>
          </p:cNvCxnSpPr>
          <p:nvPr/>
        </p:nvCxnSpPr>
        <p:spPr>
          <a:xfrm>
            <a:off x="6310314" y="3429000"/>
            <a:ext cx="33431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5" name="Connecteur droit avec flèche 104">
            <a:extLst>
              <a:ext uri="{FF2B5EF4-FFF2-40B4-BE49-F238E27FC236}">
                <a16:creationId xmlns:a16="http://schemas.microsoft.com/office/drawing/2014/main" id="{89E6CACE-B0BB-46AD-9C53-E4B2D72CC617}"/>
              </a:ext>
            </a:extLst>
          </p:cNvPr>
          <p:cNvCxnSpPr>
            <a:cxnSpLocks/>
          </p:cNvCxnSpPr>
          <p:nvPr/>
        </p:nvCxnSpPr>
        <p:spPr>
          <a:xfrm>
            <a:off x="9628049" y="3398043"/>
            <a:ext cx="0" cy="5254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6" name="Ellipse 55">
            <a:extLst>
              <a:ext uri="{FF2B5EF4-FFF2-40B4-BE49-F238E27FC236}">
                <a16:creationId xmlns:a16="http://schemas.microsoft.com/office/drawing/2014/main" id="{87DDFDFC-80F0-4CBE-ACFB-FE1906CE9816}"/>
              </a:ext>
            </a:extLst>
          </p:cNvPr>
          <p:cNvSpPr/>
          <p:nvPr/>
        </p:nvSpPr>
        <p:spPr>
          <a:xfrm rot="19013464">
            <a:off x="4827864" y="2446988"/>
            <a:ext cx="481902" cy="133277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61C1F2CC-DABE-4E5B-93B8-BCAAB57DE629}"/>
              </a:ext>
            </a:extLst>
          </p:cNvPr>
          <p:cNvSpPr/>
          <p:nvPr/>
        </p:nvSpPr>
        <p:spPr>
          <a:xfrm rot="19013464">
            <a:off x="4199010" y="2468199"/>
            <a:ext cx="481902" cy="133277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EE6AB128-3B81-4527-8185-DA847E59EFA9}"/>
              </a:ext>
            </a:extLst>
          </p:cNvPr>
          <p:cNvSpPr/>
          <p:nvPr/>
        </p:nvSpPr>
        <p:spPr>
          <a:xfrm rot="19013464">
            <a:off x="5514124" y="2438139"/>
            <a:ext cx="481902" cy="133277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F8B1BBE7-1E0B-4CB3-AB0A-108B733A4660}"/>
              </a:ext>
            </a:extLst>
          </p:cNvPr>
          <p:cNvSpPr/>
          <p:nvPr/>
        </p:nvSpPr>
        <p:spPr>
          <a:xfrm rot="19013464">
            <a:off x="6160774" y="2462577"/>
            <a:ext cx="481902" cy="133277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828D747D-FD44-46C9-B690-1839D1A3E908}"/>
              </a:ext>
            </a:extLst>
          </p:cNvPr>
          <p:cNvSpPr/>
          <p:nvPr/>
        </p:nvSpPr>
        <p:spPr>
          <a:xfrm rot="19013464">
            <a:off x="6847101" y="2480831"/>
            <a:ext cx="481902" cy="133277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367599C1-F356-42AD-B01F-CC1F4786DBC0}"/>
              </a:ext>
            </a:extLst>
          </p:cNvPr>
          <p:cNvSpPr/>
          <p:nvPr/>
        </p:nvSpPr>
        <p:spPr>
          <a:xfrm rot="19013464">
            <a:off x="7514019" y="2471102"/>
            <a:ext cx="481902" cy="133277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64A44227-EA0E-4F31-9867-03D331B6A8CE}"/>
              </a:ext>
            </a:extLst>
          </p:cNvPr>
          <p:cNvSpPr/>
          <p:nvPr/>
        </p:nvSpPr>
        <p:spPr>
          <a:xfrm rot="19013464">
            <a:off x="8198283" y="2471102"/>
            <a:ext cx="481902" cy="133277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C9DDB204-C075-4B92-A377-843DC53CD0BD}"/>
              </a:ext>
            </a:extLst>
          </p:cNvPr>
          <p:cNvSpPr/>
          <p:nvPr/>
        </p:nvSpPr>
        <p:spPr>
          <a:xfrm rot="19013464">
            <a:off x="8844310" y="2471102"/>
            <a:ext cx="481902" cy="133277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6" name="Text Box 156">
            <a:extLst>
              <a:ext uri="{FF2B5EF4-FFF2-40B4-BE49-F238E27FC236}">
                <a16:creationId xmlns:a16="http://schemas.microsoft.com/office/drawing/2014/main" id="{F75873AC-AD2D-405A-8A69-9A7429005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4263" y="2595563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50347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34" name="Group 286">
            <a:extLst>
              <a:ext uri="{FF2B5EF4-FFF2-40B4-BE49-F238E27FC236}">
                <a16:creationId xmlns:a16="http://schemas.microsoft.com/office/drawing/2014/main" id="{4513D683-3168-4D94-B036-FD691946E4B7}"/>
              </a:ext>
            </a:extLst>
          </p:cNvPr>
          <p:cNvGraphicFramePr>
            <a:graphicFrameLocks noGrp="1"/>
          </p:cNvGraphicFramePr>
          <p:nvPr/>
        </p:nvGraphicFramePr>
        <p:xfrm>
          <a:off x="3071813" y="549275"/>
          <a:ext cx="6048378" cy="5181600"/>
        </p:xfrm>
        <a:graphic>
          <a:graphicData uri="http://schemas.openxmlformats.org/drawingml/2006/table">
            <a:tbl>
              <a:tblPr/>
              <a:tblGrid>
                <a:gridCol w="648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3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14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3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14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16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162" name="Text Box 122">
            <a:extLst>
              <a:ext uri="{FF2B5EF4-FFF2-40B4-BE49-F238E27FC236}">
                <a16:creationId xmlns:a16="http://schemas.microsoft.com/office/drawing/2014/main" id="{5B69BBCD-F705-4A45-A29B-09740FC9A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88" y="914401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163" name="Text Box 123">
            <a:extLst>
              <a:ext uri="{FF2B5EF4-FFF2-40B4-BE49-F238E27FC236}">
                <a16:creationId xmlns:a16="http://schemas.microsoft.com/office/drawing/2014/main" id="{5D481AD0-4162-4E08-948F-FF65A4A9F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238" y="6572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171" name="Text Box 155">
            <a:extLst>
              <a:ext uri="{FF2B5EF4-FFF2-40B4-BE49-F238E27FC236}">
                <a16:creationId xmlns:a16="http://schemas.microsoft.com/office/drawing/2014/main" id="{50F9AD18-B2DD-4B61-933A-8D98231D1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4" y="333376"/>
            <a:ext cx="4333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/>
          </a:p>
        </p:txBody>
      </p:sp>
      <p:sp>
        <p:nvSpPr>
          <p:cNvPr id="2173" name="Text Box 159">
            <a:extLst>
              <a:ext uri="{FF2B5EF4-FFF2-40B4-BE49-F238E27FC236}">
                <a16:creationId xmlns:a16="http://schemas.microsoft.com/office/drawing/2014/main" id="{10473DFD-10A5-4B08-98DF-859843CF4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3" y="157163"/>
            <a:ext cx="379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FCF3B24-DED8-4B84-9CAA-4230BECAB155}"/>
              </a:ext>
            </a:extLst>
          </p:cNvPr>
          <p:cNvGrpSpPr>
            <a:grpSpLocks/>
          </p:cNvGrpSpPr>
          <p:nvPr/>
        </p:nvGrpSpPr>
        <p:grpSpPr bwMode="auto">
          <a:xfrm>
            <a:off x="1919289" y="2924175"/>
            <a:ext cx="1081087" cy="369888"/>
            <a:chOff x="395288" y="2924175"/>
            <a:chExt cx="1081087" cy="369888"/>
          </a:xfrm>
        </p:grpSpPr>
        <p:cxnSp>
          <p:nvCxnSpPr>
            <p:cNvPr id="289" name="Connecteur droit avec flèche 288">
              <a:extLst>
                <a:ext uri="{FF2B5EF4-FFF2-40B4-BE49-F238E27FC236}">
                  <a16:creationId xmlns:a16="http://schemas.microsoft.com/office/drawing/2014/main" id="{DDB94291-047E-4C47-AD82-64A252560F56}"/>
                </a:ext>
              </a:extLst>
            </p:cNvPr>
            <p:cNvCxnSpPr/>
            <p:nvPr/>
          </p:nvCxnSpPr>
          <p:spPr>
            <a:xfrm>
              <a:off x="900113" y="3141663"/>
              <a:ext cx="576262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94" name="ZoneTexte 291">
              <a:extLst>
                <a:ext uri="{FF2B5EF4-FFF2-40B4-BE49-F238E27FC236}">
                  <a16:creationId xmlns:a16="http://schemas.microsoft.com/office/drawing/2014/main" id="{8AAEB852-B9CE-4617-852F-4E78BDF823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288" y="2924175"/>
              <a:ext cx="5762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chemeClr val="accent2"/>
                  </a:solidFill>
                </a:rPr>
                <a:t>m/2</a:t>
              </a:r>
            </a:p>
          </p:txBody>
        </p:sp>
      </p:grpSp>
      <p:cxnSp>
        <p:nvCxnSpPr>
          <p:cNvPr id="306" name="Connecteur droit avec flèche 305">
            <a:extLst>
              <a:ext uri="{FF2B5EF4-FFF2-40B4-BE49-F238E27FC236}">
                <a16:creationId xmlns:a16="http://schemas.microsoft.com/office/drawing/2014/main" id="{E8076E21-BF3F-4C50-9E0D-0487AA92C46F}"/>
              </a:ext>
            </a:extLst>
          </p:cNvPr>
          <p:cNvCxnSpPr/>
          <p:nvPr/>
        </p:nvCxnSpPr>
        <p:spPr>
          <a:xfrm rot="5400000" flipH="1" flipV="1">
            <a:off x="3634582" y="2578894"/>
            <a:ext cx="46037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0" name="Connecteur droit avec flèche 319">
            <a:extLst>
              <a:ext uri="{FF2B5EF4-FFF2-40B4-BE49-F238E27FC236}">
                <a16:creationId xmlns:a16="http://schemas.microsoft.com/office/drawing/2014/main" id="{3A340190-BD66-4B8B-ABCB-D7EEF0BAC83A}"/>
              </a:ext>
            </a:extLst>
          </p:cNvPr>
          <p:cNvCxnSpPr/>
          <p:nvPr/>
        </p:nvCxnSpPr>
        <p:spPr>
          <a:xfrm rot="5400000" flipH="1" flipV="1">
            <a:off x="4353720" y="2578895"/>
            <a:ext cx="460375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1" name="Connecteur droit avec flèche 320">
            <a:extLst>
              <a:ext uri="{FF2B5EF4-FFF2-40B4-BE49-F238E27FC236}">
                <a16:creationId xmlns:a16="http://schemas.microsoft.com/office/drawing/2014/main" id="{8068073D-F18A-483F-86A8-E49658F4A7F0}"/>
              </a:ext>
            </a:extLst>
          </p:cNvPr>
          <p:cNvCxnSpPr/>
          <p:nvPr/>
        </p:nvCxnSpPr>
        <p:spPr>
          <a:xfrm rot="16200000" flipV="1">
            <a:off x="4929982" y="2507457"/>
            <a:ext cx="388937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3" name="Connecteur droit avec flèche 322">
            <a:extLst>
              <a:ext uri="{FF2B5EF4-FFF2-40B4-BE49-F238E27FC236}">
                <a16:creationId xmlns:a16="http://schemas.microsoft.com/office/drawing/2014/main" id="{70F05942-85E2-4A65-BDA4-411273B2C69F}"/>
              </a:ext>
            </a:extLst>
          </p:cNvPr>
          <p:cNvCxnSpPr/>
          <p:nvPr/>
        </p:nvCxnSpPr>
        <p:spPr>
          <a:xfrm rot="16200000" flipV="1">
            <a:off x="4280695" y="2507457"/>
            <a:ext cx="388937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6" name="Connecteur droit avec flèche 325">
            <a:extLst>
              <a:ext uri="{FF2B5EF4-FFF2-40B4-BE49-F238E27FC236}">
                <a16:creationId xmlns:a16="http://schemas.microsoft.com/office/drawing/2014/main" id="{84B3CCBC-80B3-479A-94EB-418D6BD2446C}"/>
              </a:ext>
            </a:extLst>
          </p:cNvPr>
          <p:cNvCxnSpPr/>
          <p:nvPr/>
        </p:nvCxnSpPr>
        <p:spPr>
          <a:xfrm rot="5400000" flipH="1" flipV="1">
            <a:off x="6298407" y="2578894"/>
            <a:ext cx="460375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0" name="Connecteur droit avec flèche 329">
            <a:extLst>
              <a:ext uri="{FF2B5EF4-FFF2-40B4-BE49-F238E27FC236}">
                <a16:creationId xmlns:a16="http://schemas.microsoft.com/office/drawing/2014/main" id="{9A12D995-2FBF-4DF1-AC55-E8064089B52A}"/>
              </a:ext>
            </a:extLst>
          </p:cNvPr>
          <p:cNvCxnSpPr/>
          <p:nvPr/>
        </p:nvCxnSpPr>
        <p:spPr>
          <a:xfrm rot="16200000" flipV="1">
            <a:off x="6873082" y="2507457"/>
            <a:ext cx="388937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1" name="Connecteur droit avec flèche 330">
            <a:extLst>
              <a:ext uri="{FF2B5EF4-FFF2-40B4-BE49-F238E27FC236}">
                <a16:creationId xmlns:a16="http://schemas.microsoft.com/office/drawing/2014/main" id="{5B8E37AB-3BFD-455C-93A6-68671DED86D7}"/>
              </a:ext>
            </a:extLst>
          </p:cNvPr>
          <p:cNvCxnSpPr/>
          <p:nvPr/>
        </p:nvCxnSpPr>
        <p:spPr>
          <a:xfrm rot="16200000" flipV="1">
            <a:off x="7593807" y="2507457"/>
            <a:ext cx="388937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3" name="Connecteur droit avec flèche 332">
            <a:extLst>
              <a:ext uri="{FF2B5EF4-FFF2-40B4-BE49-F238E27FC236}">
                <a16:creationId xmlns:a16="http://schemas.microsoft.com/office/drawing/2014/main" id="{C43F83A1-A26E-4A02-B438-E2FDE9E17929}"/>
              </a:ext>
            </a:extLst>
          </p:cNvPr>
          <p:cNvCxnSpPr/>
          <p:nvPr/>
        </p:nvCxnSpPr>
        <p:spPr>
          <a:xfrm rot="16200000" flipV="1">
            <a:off x="8241507" y="2507457"/>
            <a:ext cx="388937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337" name="Tableau 336">
            <a:extLst>
              <a:ext uri="{FF2B5EF4-FFF2-40B4-BE49-F238E27FC236}">
                <a16:creationId xmlns:a16="http://schemas.microsoft.com/office/drawing/2014/main" id="{3011D865-4592-4EDA-93EA-FC0804A173C0}"/>
              </a:ext>
            </a:extLst>
          </p:cNvPr>
          <p:cNvGraphicFramePr>
            <a:graphicFrameLocks noGrp="1"/>
          </p:cNvGraphicFramePr>
          <p:nvPr/>
        </p:nvGraphicFramePr>
        <p:xfrm>
          <a:off x="9120188" y="549275"/>
          <a:ext cx="671512" cy="5181600"/>
        </p:xfrm>
        <a:graphic>
          <a:graphicData uri="http://schemas.openxmlformats.org/drawingml/2006/table">
            <a:tbl>
              <a:tblPr/>
              <a:tblGrid>
                <a:gridCol w="671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cxnSp>
        <p:nvCxnSpPr>
          <p:cNvPr id="113" name="Connecteur droit avec flèche 112">
            <a:extLst>
              <a:ext uri="{FF2B5EF4-FFF2-40B4-BE49-F238E27FC236}">
                <a16:creationId xmlns:a16="http://schemas.microsoft.com/office/drawing/2014/main" id="{7590170F-A5CA-410B-8959-C234B03DF002}"/>
              </a:ext>
            </a:extLst>
          </p:cNvPr>
          <p:cNvCxnSpPr/>
          <p:nvPr/>
        </p:nvCxnSpPr>
        <p:spPr>
          <a:xfrm rot="16200000" flipV="1">
            <a:off x="5553870" y="2421732"/>
            <a:ext cx="388937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4" name="Text Box 156">
            <a:extLst>
              <a:ext uri="{FF2B5EF4-FFF2-40B4-BE49-F238E27FC236}">
                <a16:creationId xmlns:a16="http://schemas.microsoft.com/office/drawing/2014/main" id="{9AFF2670-D019-4E3F-90F3-84B473A1B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4908" y="2623998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3</a:t>
            </a:r>
          </a:p>
        </p:txBody>
      </p:sp>
      <p:sp>
        <p:nvSpPr>
          <p:cNvPr id="115" name="Text Box 156">
            <a:extLst>
              <a:ext uri="{FF2B5EF4-FFF2-40B4-BE49-F238E27FC236}">
                <a16:creationId xmlns:a16="http://schemas.microsoft.com/office/drawing/2014/main" id="{B44E6A62-1F25-4773-932D-1DE810F14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568" y="2614943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3</a:t>
            </a:r>
          </a:p>
        </p:txBody>
      </p:sp>
      <p:sp>
        <p:nvSpPr>
          <p:cNvPr id="116" name="Text Box 156">
            <a:extLst>
              <a:ext uri="{FF2B5EF4-FFF2-40B4-BE49-F238E27FC236}">
                <a16:creationId xmlns:a16="http://schemas.microsoft.com/office/drawing/2014/main" id="{DBB18ED5-A4FD-4EF9-9815-D6A3365CB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4263" y="2595563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2</a:t>
            </a:r>
          </a:p>
        </p:txBody>
      </p:sp>
      <p:sp>
        <p:nvSpPr>
          <p:cNvPr id="117" name="Text Box 156">
            <a:extLst>
              <a:ext uri="{FF2B5EF4-FFF2-40B4-BE49-F238E27FC236}">
                <a16:creationId xmlns:a16="http://schemas.microsoft.com/office/drawing/2014/main" id="{6B1E34F7-E168-47B1-A0F2-5CF7FAEFB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8513" y="2605743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3</a:t>
            </a:r>
          </a:p>
        </p:txBody>
      </p:sp>
      <p:sp>
        <p:nvSpPr>
          <p:cNvPr id="118" name="Text Box 156">
            <a:extLst>
              <a:ext uri="{FF2B5EF4-FFF2-40B4-BE49-F238E27FC236}">
                <a16:creationId xmlns:a16="http://schemas.microsoft.com/office/drawing/2014/main" id="{0B415626-A3D4-4795-A258-64F7BBBF9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144" y="2606678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3</a:t>
            </a:r>
          </a:p>
        </p:txBody>
      </p:sp>
      <p:sp>
        <p:nvSpPr>
          <p:cNvPr id="120" name="Text Box 171">
            <a:extLst>
              <a:ext uri="{FF2B5EF4-FFF2-40B4-BE49-F238E27FC236}">
                <a16:creationId xmlns:a16="http://schemas.microsoft.com/office/drawing/2014/main" id="{503D8A4C-B613-43B6-B691-CDF83C07C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0356" y="2593975"/>
            <a:ext cx="452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121" name="Text Box 171">
            <a:extLst>
              <a:ext uri="{FF2B5EF4-FFF2-40B4-BE49-F238E27FC236}">
                <a16:creationId xmlns:a16="http://schemas.microsoft.com/office/drawing/2014/main" id="{10EB06BC-F998-4E94-8211-045061AF1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9660" y="2578893"/>
            <a:ext cx="452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84" name="Text Box 132">
            <a:extLst>
              <a:ext uri="{FF2B5EF4-FFF2-40B4-BE49-F238E27FC236}">
                <a16:creationId xmlns:a16="http://schemas.microsoft.com/office/drawing/2014/main" id="{49AEA42F-F0B3-469E-8458-BA004F5CB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651" y="314166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85" name="Text Box 132">
            <a:extLst>
              <a:ext uri="{FF2B5EF4-FFF2-40B4-BE49-F238E27FC236}">
                <a16:creationId xmlns:a16="http://schemas.microsoft.com/office/drawing/2014/main" id="{2B0E5E46-FF56-474C-8F10-57D422A08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1" y="314166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86" name="Text Box 132">
            <a:extLst>
              <a:ext uri="{FF2B5EF4-FFF2-40B4-BE49-F238E27FC236}">
                <a16:creationId xmlns:a16="http://schemas.microsoft.com/office/drawing/2014/main" id="{7EEE22BB-F147-4256-9917-3C4C39316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6" y="314166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87" name="Text Box 132">
            <a:extLst>
              <a:ext uri="{FF2B5EF4-FFF2-40B4-BE49-F238E27FC236}">
                <a16:creationId xmlns:a16="http://schemas.microsoft.com/office/drawing/2014/main" id="{C3834D8D-F194-4AA4-8D48-EE5D97940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3936" y="3157351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88" name="Text Box 132">
            <a:extLst>
              <a:ext uri="{FF2B5EF4-FFF2-40B4-BE49-F238E27FC236}">
                <a16:creationId xmlns:a16="http://schemas.microsoft.com/office/drawing/2014/main" id="{F11AB122-C411-481F-ADAF-8F47CB685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1671" y="314166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89" name="Text Box 132">
            <a:extLst>
              <a:ext uri="{FF2B5EF4-FFF2-40B4-BE49-F238E27FC236}">
                <a16:creationId xmlns:a16="http://schemas.microsoft.com/office/drawing/2014/main" id="{BA7BAA13-9E4B-4DCB-8E64-BB287339B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1344" y="314166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90" name="Text Box 132">
            <a:extLst>
              <a:ext uri="{FF2B5EF4-FFF2-40B4-BE49-F238E27FC236}">
                <a16:creationId xmlns:a16="http://schemas.microsoft.com/office/drawing/2014/main" id="{7ACA0319-372B-48DF-BC90-93A8EC915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1" y="314166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91" name="Text Box 132">
            <a:extLst>
              <a:ext uri="{FF2B5EF4-FFF2-40B4-BE49-F238E27FC236}">
                <a16:creationId xmlns:a16="http://schemas.microsoft.com/office/drawing/2014/main" id="{FEC06DBA-13C7-423A-B984-5B3555D5C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4" y="314166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92" name="Text Box 156">
            <a:extLst>
              <a:ext uri="{FF2B5EF4-FFF2-40B4-BE49-F238E27FC236}">
                <a16:creationId xmlns:a16="http://schemas.microsoft.com/office/drawing/2014/main" id="{B86C2D71-061F-4ED0-8179-9926A2517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414" y="2595563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3</a:t>
            </a:r>
          </a:p>
        </p:txBody>
      </p:sp>
      <p:cxnSp>
        <p:nvCxnSpPr>
          <p:cNvPr id="93" name="Connecteur droit avec flèche 92">
            <a:extLst>
              <a:ext uri="{FF2B5EF4-FFF2-40B4-BE49-F238E27FC236}">
                <a16:creationId xmlns:a16="http://schemas.microsoft.com/office/drawing/2014/main" id="{505BEA78-23B2-4E6D-BCFF-0257E39905D6}"/>
              </a:ext>
            </a:extLst>
          </p:cNvPr>
          <p:cNvCxnSpPr>
            <a:cxnSpLocks/>
          </p:cNvCxnSpPr>
          <p:nvPr/>
        </p:nvCxnSpPr>
        <p:spPr>
          <a:xfrm>
            <a:off x="9015273" y="3378993"/>
            <a:ext cx="0" cy="5254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4" name="Connecteur droit avec flèche 93">
            <a:extLst>
              <a:ext uri="{FF2B5EF4-FFF2-40B4-BE49-F238E27FC236}">
                <a16:creationId xmlns:a16="http://schemas.microsoft.com/office/drawing/2014/main" id="{904240F2-43BE-4081-8940-822D60264A0D}"/>
              </a:ext>
            </a:extLst>
          </p:cNvPr>
          <p:cNvCxnSpPr>
            <a:cxnSpLocks/>
          </p:cNvCxnSpPr>
          <p:nvPr/>
        </p:nvCxnSpPr>
        <p:spPr>
          <a:xfrm>
            <a:off x="8269149" y="3408036"/>
            <a:ext cx="0" cy="5254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5" name="Connecteur droit avec flèche 94">
            <a:extLst>
              <a:ext uri="{FF2B5EF4-FFF2-40B4-BE49-F238E27FC236}">
                <a16:creationId xmlns:a16="http://schemas.microsoft.com/office/drawing/2014/main" id="{180FE43F-8529-4716-9909-8C2080383886}"/>
              </a:ext>
            </a:extLst>
          </p:cNvPr>
          <p:cNvCxnSpPr>
            <a:cxnSpLocks/>
          </p:cNvCxnSpPr>
          <p:nvPr/>
        </p:nvCxnSpPr>
        <p:spPr>
          <a:xfrm>
            <a:off x="8273445" y="3440509"/>
            <a:ext cx="343506" cy="3906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6" name="Connecteur droit avec flèche 95">
            <a:extLst>
              <a:ext uri="{FF2B5EF4-FFF2-40B4-BE49-F238E27FC236}">
                <a16:creationId xmlns:a16="http://schemas.microsoft.com/office/drawing/2014/main" id="{5126ED9E-46DD-4A35-BD2F-AFBA739B886C}"/>
              </a:ext>
            </a:extLst>
          </p:cNvPr>
          <p:cNvCxnSpPr>
            <a:cxnSpLocks/>
          </p:cNvCxnSpPr>
          <p:nvPr/>
        </p:nvCxnSpPr>
        <p:spPr>
          <a:xfrm>
            <a:off x="7637325" y="3398043"/>
            <a:ext cx="0" cy="5254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7" name="Connecteur droit avec flèche 96">
            <a:extLst>
              <a:ext uri="{FF2B5EF4-FFF2-40B4-BE49-F238E27FC236}">
                <a16:creationId xmlns:a16="http://schemas.microsoft.com/office/drawing/2014/main" id="{D357A5DC-0681-43E2-AE3F-974A3EF0659D}"/>
              </a:ext>
            </a:extLst>
          </p:cNvPr>
          <p:cNvCxnSpPr>
            <a:cxnSpLocks/>
          </p:cNvCxnSpPr>
          <p:nvPr/>
        </p:nvCxnSpPr>
        <p:spPr>
          <a:xfrm>
            <a:off x="7626769" y="3397963"/>
            <a:ext cx="343506" cy="3906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8" name="Connecteur droit avec flèche 97">
            <a:extLst>
              <a:ext uri="{FF2B5EF4-FFF2-40B4-BE49-F238E27FC236}">
                <a16:creationId xmlns:a16="http://schemas.microsoft.com/office/drawing/2014/main" id="{F0A92B08-5964-4C46-9E16-4C288BDA1E49}"/>
              </a:ext>
            </a:extLst>
          </p:cNvPr>
          <p:cNvCxnSpPr>
            <a:cxnSpLocks/>
          </p:cNvCxnSpPr>
          <p:nvPr/>
        </p:nvCxnSpPr>
        <p:spPr>
          <a:xfrm>
            <a:off x="6931705" y="3450570"/>
            <a:ext cx="343506" cy="3906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1" name="Connecteur droit avec flèche 100">
            <a:extLst>
              <a:ext uri="{FF2B5EF4-FFF2-40B4-BE49-F238E27FC236}">
                <a16:creationId xmlns:a16="http://schemas.microsoft.com/office/drawing/2014/main" id="{7167E591-4DD4-4988-B70F-A47C63D72682}"/>
              </a:ext>
            </a:extLst>
          </p:cNvPr>
          <p:cNvCxnSpPr>
            <a:cxnSpLocks/>
          </p:cNvCxnSpPr>
          <p:nvPr/>
        </p:nvCxnSpPr>
        <p:spPr>
          <a:xfrm>
            <a:off x="4971110" y="3408037"/>
            <a:ext cx="33431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2" name="Connecteur droit avec flèche 101">
            <a:extLst>
              <a:ext uri="{FF2B5EF4-FFF2-40B4-BE49-F238E27FC236}">
                <a16:creationId xmlns:a16="http://schemas.microsoft.com/office/drawing/2014/main" id="{CCDE75DD-94EB-4D0E-86AB-C1FCC8B3F8F9}"/>
              </a:ext>
            </a:extLst>
          </p:cNvPr>
          <p:cNvCxnSpPr>
            <a:cxnSpLocks/>
          </p:cNvCxnSpPr>
          <p:nvPr/>
        </p:nvCxnSpPr>
        <p:spPr>
          <a:xfrm>
            <a:off x="4991535" y="3408036"/>
            <a:ext cx="0" cy="5254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3" name="Connecteur droit avec flèche 102">
            <a:extLst>
              <a:ext uri="{FF2B5EF4-FFF2-40B4-BE49-F238E27FC236}">
                <a16:creationId xmlns:a16="http://schemas.microsoft.com/office/drawing/2014/main" id="{DAFEA21D-C305-410B-BEAB-4A51B893FDC7}"/>
              </a:ext>
            </a:extLst>
          </p:cNvPr>
          <p:cNvCxnSpPr>
            <a:cxnSpLocks/>
          </p:cNvCxnSpPr>
          <p:nvPr/>
        </p:nvCxnSpPr>
        <p:spPr>
          <a:xfrm>
            <a:off x="5587784" y="3429000"/>
            <a:ext cx="33431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4" name="Connecteur droit avec flèche 103">
            <a:extLst>
              <a:ext uri="{FF2B5EF4-FFF2-40B4-BE49-F238E27FC236}">
                <a16:creationId xmlns:a16="http://schemas.microsoft.com/office/drawing/2014/main" id="{12E31901-DE8A-4394-B948-78F7354C03CC}"/>
              </a:ext>
            </a:extLst>
          </p:cNvPr>
          <p:cNvCxnSpPr>
            <a:cxnSpLocks/>
          </p:cNvCxnSpPr>
          <p:nvPr/>
        </p:nvCxnSpPr>
        <p:spPr>
          <a:xfrm>
            <a:off x="6310314" y="3429000"/>
            <a:ext cx="33431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5" name="Connecteur droit avec flèche 104">
            <a:extLst>
              <a:ext uri="{FF2B5EF4-FFF2-40B4-BE49-F238E27FC236}">
                <a16:creationId xmlns:a16="http://schemas.microsoft.com/office/drawing/2014/main" id="{89E6CACE-B0BB-46AD-9C53-E4B2D72CC617}"/>
              </a:ext>
            </a:extLst>
          </p:cNvPr>
          <p:cNvCxnSpPr>
            <a:cxnSpLocks/>
          </p:cNvCxnSpPr>
          <p:nvPr/>
        </p:nvCxnSpPr>
        <p:spPr>
          <a:xfrm>
            <a:off x="9628049" y="3398043"/>
            <a:ext cx="0" cy="5254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6" name="Ellipse 55">
            <a:extLst>
              <a:ext uri="{FF2B5EF4-FFF2-40B4-BE49-F238E27FC236}">
                <a16:creationId xmlns:a16="http://schemas.microsoft.com/office/drawing/2014/main" id="{87DDFDFC-80F0-4CBE-ACFB-FE1906CE9816}"/>
              </a:ext>
            </a:extLst>
          </p:cNvPr>
          <p:cNvSpPr/>
          <p:nvPr/>
        </p:nvSpPr>
        <p:spPr>
          <a:xfrm rot="19013464">
            <a:off x="4827864" y="2446988"/>
            <a:ext cx="481902" cy="133277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61C1F2CC-DABE-4E5B-93B8-BCAAB57DE629}"/>
              </a:ext>
            </a:extLst>
          </p:cNvPr>
          <p:cNvSpPr/>
          <p:nvPr/>
        </p:nvSpPr>
        <p:spPr>
          <a:xfrm rot="19013464">
            <a:off x="4199010" y="2468199"/>
            <a:ext cx="481902" cy="133277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EE6AB128-3B81-4527-8185-DA847E59EFA9}"/>
              </a:ext>
            </a:extLst>
          </p:cNvPr>
          <p:cNvSpPr/>
          <p:nvPr/>
        </p:nvSpPr>
        <p:spPr>
          <a:xfrm rot="19013464">
            <a:off x="5514124" y="2438139"/>
            <a:ext cx="481902" cy="13327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F8B1BBE7-1E0B-4CB3-AB0A-108B733A4660}"/>
              </a:ext>
            </a:extLst>
          </p:cNvPr>
          <p:cNvSpPr/>
          <p:nvPr/>
        </p:nvSpPr>
        <p:spPr>
          <a:xfrm rot="19013464">
            <a:off x="6160774" y="2462577"/>
            <a:ext cx="481902" cy="13327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828D747D-FD44-46C9-B690-1839D1A3E908}"/>
              </a:ext>
            </a:extLst>
          </p:cNvPr>
          <p:cNvSpPr/>
          <p:nvPr/>
        </p:nvSpPr>
        <p:spPr>
          <a:xfrm rot="19013464">
            <a:off x="6847101" y="2480831"/>
            <a:ext cx="481902" cy="133277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367599C1-F356-42AD-B01F-CC1F4786DBC0}"/>
              </a:ext>
            </a:extLst>
          </p:cNvPr>
          <p:cNvSpPr/>
          <p:nvPr/>
        </p:nvSpPr>
        <p:spPr>
          <a:xfrm rot="19013464">
            <a:off x="7514019" y="2471102"/>
            <a:ext cx="481902" cy="133277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64A44227-EA0E-4F31-9867-03D331B6A8CE}"/>
              </a:ext>
            </a:extLst>
          </p:cNvPr>
          <p:cNvSpPr/>
          <p:nvPr/>
        </p:nvSpPr>
        <p:spPr>
          <a:xfrm rot="19013464">
            <a:off x="8198283" y="2471102"/>
            <a:ext cx="481902" cy="133277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C9DDB204-C075-4B92-A377-843DC53CD0BD}"/>
              </a:ext>
            </a:extLst>
          </p:cNvPr>
          <p:cNvSpPr/>
          <p:nvPr/>
        </p:nvSpPr>
        <p:spPr>
          <a:xfrm rot="19013464">
            <a:off x="8844310" y="2471102"/>
            <a:ext cx="481902" cy="133277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67343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34" name="Group 286">
            <a:extLst>
              <a:ext uri="{FF2B5EF4-FFF2-40B4-BE49-F238E27FC236}">
                <a16:creationId xmlns:a16="http://schemas.microsoft.com/office/drawing/2014/main" id="{4513D683-3168-4D94-B036-FD691946E4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757732"/>
              </p:ext>
            </p:extLst>
          </p:nvPr>
        </p:nvGraphicFramePr>
        <p:xfrm>
          <a:off x="3071813" y="549275"/>
          <a:ext cx="6048378" cy="5181600"/>
        </p:xfrm>
        <a:graphic>
          <a:graphicData uri="http://schemas.openxmlformats.org/drawingml/2006/table">
            <a:tbl>
              <a:tblPr/>
              <a:tblGrid>
                <a:gridCol w="648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3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14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3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14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16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 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162" name="Text Box 122">
            <a:extLst>
              <a:ext uri="{FF2B5EF4-FFF2-40B4-BE49-F238E27FC236}">
                <a16:creationId xmlns:a16="http://schemas.microsoft.com/office/drawing/2014/main" id="{5B69BBCD-F705-4A45-A29B-09740FC9A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88" y="914401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163" name="Text Box 123">
            <a:extLst>
              <a:ext uri="{FF2B5EF4-FFF2-40B4-BE49-F238E27FC236}">
                <a16:creationId xmlns:a16="http://schemas.microsoft.com/office/drawing/2014/main" id="{5D481AD0-4162-4E08-948F-FF65A4A9F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238" y="6572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171" name="Text Box 155">
            <a:extLst>
              <a:ext uri="{FF2B5EF4-FFF2-40B4-BE49-F238E27FC236}">
                <a16:creationId xmlns:a16="http://schemas.microsoft.com/office/drawing/2014/main" id="{50F9AD18-B2DD-4B61-933A-8D98231D1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4" y="333376"/>
            <a:ext cx="4333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/>
          </a:p>
        </p:txBody>
      </p:sp>
      <p:sp>
        <p:nvSpPr>
          <p:cNvPr id="2173" name="Text Box 159">
            <a:extLst>
              <a:ext uri="{FF2B5EF4-FFF2-40B4-BE49-F238E27FC236}">
                <a16:creationId xmlns:a16="http://schemas.microsoft.com/office/drawing/2014/main" id="{10473DFD-10A5-4B08-98DF-859843CF4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3" y="157163"/>
            <a:ext cx="379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FCF3B24-DED8-4B84-9CAA-4230BECAB155}"/>
              </a:ext>
            </a:extLst>
          </p:cNvPr>
          <p:cNvGrpSpPr>
            <a:grpSpLocks/>
          </p:cNvGrpSpPr>
          <p:nvPr/>
        </p:nvGrpSpPr>
        <p:grpSpPr bwMode="auto">
          <a:xfrm>
            <a:off x="1919289" y="2924175"/>
            <a:ext cx="1081087" cy="369888"/>
            <a:chOff x="395288" y="2924175"/>
            <a:chExt cx="1081087" cy="369888"/>
          </a:xfrm>
        </p:grpSpPr>
        <p:cxnSp>
          <p:nvCxnSpPr>
            <p:cNvPr id="289" name="Connecteur droit avec flèche 288">
              <a:extLst>
                <a:ext uri="{FF2B5EF4-FFF2-40B4-BE49-F238E27FC236}">
                  <a16:creationId xmlns:a16="http://schemas.microsoft.com/office/drawing/2014/main" id="{DDB94291-047E-4C47-AD82-64A252560F56}"/>
                </a:ext>
              </a:extLst>
            </p:cNvPr>
            <p:cNvCxnSpPr/>
            <p:nvPr/>
          </p:nvCxnSpPr>
          <p:spPr>
            <a:xfrm>
              <a:off x="900113" y="3141663"/>
              <a:ext cx="576262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94" name="ZoneTexte 291">
              <a:extLst>
                <a:ext uri="{FF2B5EF4-FFF2-40B4-BE49-F238E27FC236}">
                  <a16:creationId xmlns:a16="http://schemas.microsoft.com/office/drawing/2014/main" id="{8AAEB852-B9CE-4617-852F-4E78BDF823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288" y="2924175"/>
              <a:ext cx="5762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chemeClr val="accent2"/>
                  </a:solidFill>
                </a:rPr>
                <a:t>m/2</a:t>
              </a:r>
            </a:p>
          </p:txBody>
        </p:sp>
      </p:grpSp>
      <p:cxnSp>
        <p:nvCxnSpPr>
          <p:cNvPr id="321" name="Connecteur droit avec flèche 320">
            <a:extLst>
              <a:ext uri="{FF2B5EF4-FFF2-40B4-BE49-F238E27FC236}">
                <a16:creationId xmlns:a16="http://schemas.microsoft.com/office/drawing/2014/main" id="{8068073D-F18A-483F-86A8-E49658F4A7F0}"/>
              </a:ext>
            </a:extLst>
          </p:cNvPr>
          <p:cNvCxnSpPr/>
          <p:nvPr/>
        </p:nvCxnSpPr>
        <p:spPr>
          <a:xfrm rot="16200000" flipV="1">
            <a:off x="4929982" y="2507457"/>
            <a:ext cx="388937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337" name="Tableau 336">
            <a:extLst>
              <a:ext uri="{FF2B5EF4-FFF2-40B4-BE49-F238E27FC236}">
                <a16:creationId xmlns:a16="http://schemas.microsoft.com/office/drawing/2014/main" id="{3011D865-4592-4EDA-93EA-FC0804A173C0}"/>
              </a:ext>
            </a:extLst>
          </p:cNvPr>
          <p:cNvGraphicFramePr>
            <a:graphicFrameLocks noGrp="1"/>
          </p:cNvGraphicFramePr>
          <p:nvPr/>
        </p:nvGraphicFramePr>
        <p:xfrm>
          <a:off x="9120188" y="549275"/>
          <a:ext cx="671512" cy="5181600"/>
        </p:xfrm>
        <a:graphic>
          <a:graphicData uri="http://schemas.openxmlformats.org/drawingml/2006/table">
            <a:tbl>
              <a:tblPr/>
              <a:tblGrid>
                <a:gridCol w="671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Arc 6">
            <a:extLst>
              <a:ext uri="{FF2B5EF4-FFF2-40B4-BE49-F238E27FC236}">
                <a16:creationId xmlns:a16="http://schemas.microsoft.com/office/drawing/2014/main" id="{6C3A5110-D90A-4673-9436-3F2DAD2CC3F3}"/>
              </a:ext>
            </a:extLst>
          </p:cNvPr>
          <p:cNvSpPr/>
          <p:nvPr/>
        </p:nvSpPr>
        <p:spPr>
          <a:xfrm rot="19757769">
            <a:off x="942975" y="2578893"/>
            <a:ext cx="960580" cy="1175080"/>
          </a:xfrm>
          <a:prstGeom prst="arc">
            <a:avLst>
              <a:gd name="adj1" fmla="val 21576067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000F3791-5E33-429C-BD55-9E6D8535151F}"/>
              </a:ext>
            </a:extLst>
          </p:cNvPr>
          <p:cNvSpPr/>
          <p:nvPr/>
        </p:nvSpPr>
        <p:spPr>
          <a:xfrm rot="19013464">
            <a:off x="5514124" y="2438139"/>
            <a:ext cx="481902" cy="13327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Text Box 156">
            <a:extLst>
              <a:ext uri="{FF2B5EF4-FFF2-40B4-BE49-F238E27FC236}">
                <a16:creationId xmlns:a16="http://schemas.microsoft.com/office/drawing/2014/main" id="{E4156109-1E33-46BB-A2F3-471C15D2A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4263" y="2595563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2</a:t>
            </a:r>
          </a:p>
        </p:txBody>
      </p:sp>
      <p:sp>
        <p:nvSpPr>
          <p:cNvPr id="20" name="Text Box 132">
            <a:extLst>
              <a:ext uri="{FF2B5EF4-FFF2-40B4-BE49-F238E27FC236}">
                <a16:creationId xmlns:a16="http://schemas.microsoft.com/office/drawing/2014/main" id="{7378283B-75FD-4720-A978-B58F84966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1344" y="314166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E69E8668-D641-476E-9970-4070A4DB07BF}"/>
              </a:ext>
            </a:extLst>
          </p:cNvPr>
          <p:cNvCxnSpPr>
            <a:cxnSpLocks/>
          </p:cNvCxnSpPr>
          <p:nvPr/>
        </p:nvCxnSpPr>
        <p:spPr>
          <a:xfrm>
            <a:off x="6310314" y="3429000"/>
            <a:ext cx="33431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8314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34" name="Group 286">
            <a:extLst>
              <a:ext uri="{FF2B5EF4-FFF2-40B4-BE49-F238E27FC236}">
                <a16:creationId xmlns:a16="http://schemas.microsoft.com/office/drawing/2014/main" id="{4513D683-3168-4D94-B036-FD691946E4B7}"/>
              </a:ext>
            </a:extLst>
          </p:cNvPr>
          <p:cNvGraphicFramePr>
            <a:graphicFrameLocks noGrp="1"/>
          </p:cNvGraphicFramePr>
          <p:nvPr/>
        </p:nvGraphicFramePr>
        <p:xfrm>
          <a:off x="3071813" y="549275"/>
          <a:ext cx="6048378" cy="5181600"/>
        </p:xfrm>
        <a:graphic>
          <a:graphicData uri="http://schemas.openxmlformats.org/drawingml/2006/table">
            <a:tbl>
              <a:tblPr/>
              <a:tblGrid>
                <a:gridCol w="648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3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14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3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14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16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 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162" name="Text Box 122">
            <a:extLst>
              <a:ext uri="{FF2B5EF4-FFF2-40B4-BE49-F238E27FC236}">
                <a16:creationId xmlns:a16="http://schemas.microsoft.com/office/drawing/2014/main" id="{5B69BBCD-F705-4A45-A29B-09740FC9A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88" y="914401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163" name="Text Box 123">
            <a:extLst>
              <a:ext uri="{FF2B5EF4-FFF2-40B4-BE49-F238E27FC236}">
                <a16:creationId xmlns:a16="http://schemas.microsoft.com/office/drawing/2014/main" id="{5D481AD0-4162-4E08-948F-FF65A4A9F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238" y="6572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171" name="Text Box 155">
            <a:extLst>
              <a:ext uri="{FF2B5EF4-FFF2-40B4-BE49-F238E27FC236}">
                <a16:creationId xmlns:a16="http://schemas.microsoft.com/office/drawing/2014/main" id="{50F9AD18-B2DD-4B61-933A-8D98231D1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4" y="333376"/>
            <a:ext cx="4333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/>
          </a:p>
        </p:txBody>
      </p:sp>
      <p:sp>
        <p:nvSpPr>
          <p:cNvPr id="2173" name="Text Box 159">
            <a:extLst>
              <a:ext uri="{FF2B5EF4-FFF2-40B4-BE49-F238E27FC236}">
                <a16:creationId xmlns:a16="http://schemas.microsoft.com/office/drawing/2014/main" id="{10473DFD-10A5-4B08-98DF-859843CF4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3" y="157163"/>
            <a:ext cx="379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FCF3B24-DED8-4B84-9CAA-4230BECAB155}"/>
              </a:ext>
            </a:extLst>
          </p:cNvPr>
          <p:cNvGrpSpPr>
            <a:grpSpLocks/>
          </p:cNvGrpSpPr>
          <p:nvPr/>
        </p:nvGrpSpPr>
        <p:grpSpPr bwMode="auto">
          <a:xfrm>
            <a:off x="1919289" y="2924175"/>
            <a:ext cx="1081087" cy="369888"/>
            <a:chOff x="395288" y="2924175"/>
            <a:chExt cx="1081087" cy="369888"/>
          </a:xfrm>
        </p:grpSpPr>
        <p:cxnSp>
          <p:nvCxnSpPr>
            <p:cNvPr id="289" name="Connecteur droit avec flèche 288">
              <a:extLst>
                <a:ext uri="{FF2B5EF4-FFF2-40B4-BE49-F238E27FC236}">
                  <a16:creationId xmlns:a16="http://schemas.microsoft.com/office/drawing/2014/main" id="{DDB94291-047E-4C47-AD82-64A252560F56}"/>
                </a:ext>
              </a:extLst>
            </p:cNvPr>
            <p:cNvCxnSpPr/>
            <p:nvPr/>
          </p:nvCxnSpPr>
          <p:spPr>
            <a:xfrm>
              <a:off x="900113" y="3141663"/>
              <a:ext cx="576262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94" name="ZoneTexte 291">
              <a:extLst>
                <a:ext uri="{FF2B5EF4-FFF2-40B4-BE49-F238E27FC236}">
                  <a16:creationId xmlns:a16="http://schemas.microsoft.com/office/drawing/2014/main" id="{8AAEB852-B9CE-4617-852F-4E78BDF823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288" y="2924175"/>
              <a:ext cx="5762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chemeClr val="accent2"/>
                  </a:solidFill>
                </a:rPr>
                <a:t>m/2</a:t>
              </a:r>
            </a:p>
          </p:txBody>
        </p:sp>
      </p:grpSp>
      <p:cxnSp>
        <p:nvCxnSpPr>
          <p:cNvPr id="321" name="Connecteur droit avec flèche 320">
            <a:extLst>
              <a:ext uri="{FF2B5EF4-FFF2-40B4-BE49-F238E27FC236}">
                <a16:creationId xmlns:a16="http://schemas.microsoft.com/office/drawing/2014/main" id="{8068073D-F18A-483F-86A8-E49658F4A7F0}"/>
              </a:ext>
            </a:extLst>
          </p:cNvPr>
          <p:cNvCxnSpPr/>
          <p:nvPr/>
        </p:nvCxnSpPr>
        <p:spPr>
          <a:xfrm rot="16200000" flipV="1">
            <a:off x="4929982" y="2507457"/>
            <a:ext cx="388937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337" name="Tableau 336">
            <a:extLst>
              <a:ext uri="{FF2B5EF4-FFF2-40B4-BE49-F238E27FC236}">
                <a16:creationId xmlns:a16="http://schemas.microsoft.com/office/drawing/2014/main" id="{3011D865-4592-4EDA-93EA-FC0804A173C0}"/>
              </a:ext>
            </a:extLst>
          </p:cNvPr>
          <p:cNvGraphicFramePr>
            <a:graphicFrameLocks noGrp="1"/>
          </p:cNvGraphicFramePr>
          <p:nvPr/>
        </p:nvGraphicFramePr>
        <p:xfrm>
          <a:off x="9120188" y="549275"/>
          <a:ext cx="671512" cy="5181600"/>
        </p:xfrm>
        <a:graphic>
          <a:graphicData uri="http://schemas.openxmlformats.org/drawingml/2006/table">
            <a:tbl>
              <a:tblPr/>
              <a:tblGrid>
                <a:gridCol w="671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Arc 6">
            <a:extLst>
              <a:ext uri="{FF2B5EF4-FFF2-40B4-BE49-F238E27FC236}">
                <a16:creationId xmlns:a16="http://schemas.microsoft.com/office/drawing/2014/main" id="{6C3A5110-D90A-4673-9436-3F2DAD2CC3F3}"/>
              </a:ext>
            </a:extLst>
          </p:cNvPr>
          <p:cNvSpPr/>
          <p:nvPr/>
        </p:nvSpPr>
        <p:spPr>
          <a:xfrm rot="19757769">
            <a:off x="942975" y="2578893"/>
            <a:ext cx="960580" cy="1175080"/>
          </a:xfrm>
          <a:prstGeom prst="arc">
            <a:avLst>
              <a:gd name="adj1" fmla="val 21576067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000F3791-5E33-429C-BD55-9E6D8535151F}"/>
              </a:ext>
            </a:extLst>
          </p:cNvPr>
          <p:cNvSpPr/>
          <p:nvPr/>
        </p:nvSpPr>
        <p:spPr>
          <a:xfrm rot="19013464">
            <a:off x="5514124" y="2438139"/>
            <a:ext cx="481902" cy="13327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Text Box 156">
            <a:extLst>
              <a:ext uri="{FF2B5EF4-FFF2-40B4-BE49-F238E27FC236}">
                <a16:creationId xmlns:a16="http://schemas.microsoft.com/office/drawing/2014/main" id="{E4156109-1E33-46BB-A2F3-471C15D2A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4263" y="2595563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2</a:t>
            </a:r>
          </a:p>
        </p:txBody>
      </p:sp>
      <p:sp>
        <p:nvSpPr>
          <p:cNvPr id="20" name="Text Box 132">
            <a:extLst>
              <a:ext uri="{FF2B5EF4-FFF2-40B4-BE49-F238E27FC236}">
                <a16:creationId xmlns:a16="http://schemas.microsoft.com/office/drawing/2014/main" id="{7378283B-75FD-4720-A978-B58F84966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1344" y="314166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 dirty="0">
                <a:solidFill>
                  <a:srgbClr val="0070C0"/>
                </a:solidFill>
              </a:rPr>
              <a:t>3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E69E8668-D641-476E-9970-4070A4DB07BF}"/>
              </a:ext>
            </a:extLst>
          </p:cNvPr>
          <p:cNvCxnSpPr>
            <a:cxnSpLocks/>
          </p:cNvCxnSpPr>
          <p:nvPr/>
        </p:nvCxnSpPr>
        <p:spPr>
          <a:xfrm>
            <a:off x="6310314" y="3429000"/>
            <a:ext cx="33431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19932B4-D74E-4911-9AFB-712E4ED03F97}"/>
              </a:ext>
            </a:extLst>
          </p:cNvPr>
          <p:cNvSpPr/>
          <p:nvPr/>
        </p:nvSpPr>
        <p:spPr>
          <a:xfrm>
            <a:off x="3719514" y="1052514"/>
            <a:ext cx="1368425" cy="1584325"/>
          </a:xfrm>
          <a:prstGeom prst="rect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D4D356-3761-462C-A9A9-8AF627451767}"/>
              </a:ext>
            </a:extLst>
          </p:cNvPr>
          <p:cNvSpPr/>
          <p:nvPr/>
        </p:nvSpPr>
        <p:spPr>
          <a:xfrm>
            <a:off x="6455570" y="3166433"/>
            <a:ext cx="3336130" cy="2564442"/>
          </a:xfrm>
          <a:prstGeom prst="rect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910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34" name="Group 286">
            <a:extLst>
              <a:ext uri="{FF2B5EF4-FFF2-40B4-BE49-F238E27FC236}">
                <a16:creationId xmlns:a16="http://schemas.microsoft.com/office/drawing/2014/main" id="{4513D683-3168-4D94-B036-FD691946E4B7}"/>
              </a:ext>
            </a:extLst>
          </p:cNvPr>
          <p:cNvGraphicFramePr>
            <a:graphicFrameLocks noGrp="1"/>
          </p:cNvGraphicFramePr>
          <p:nvPr/>
        </p:nvGraphicFramePr>
        <p:xfrm>
          <a:off x="3071813" y="549275"/>
          <a:ext cx="6048378" cy="5181600"/>
        </p:xfrm>
        <a:graphic>
          <a:graphicData uri="http://schemas.openxmlformats.org/drawingml/2006/table">
            <a:tbl>
              <a:tblPr/>
              <a:tblGrid>
                <a:gridCol w="648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3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14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3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14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16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162" name="Text Box 122">
            <a:extLst>
              <a:ext uri="{FF2B5EF4-FFF2-40B4-BE49-F238E27FC236}">
                <a16:creationId xmlns:a16="http://schemas.microsoft.com/office/drawing/2014/main" id="{5B69BBCD-F705-4A45-A29B-09740FC9A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88" y="914401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163" name="Text Box 123">
            <a:extLst>
              <a:ext uri="{FF2B5EF4-FFF2-40B4-BE49-F238E27FC236}">
                <a16:creationId xmlns:a16="http://schemas.microsoft.com/office/drawing/2014/main" id="{5D481AD0-4162-4E08-948F-FF65A4A9F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238" y="6572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171" name="Text Box 155">
            <a:extLst>
              <a:ext uri="{FF2B5EF4-FFF2-40B4-BE49-F238E27FC236}">
                <a16:creationId xmlns:a16="http://schemas.microsoft.com/office/drawing/2014/main" id="{50F9AD18-B2DD-4B61-933A-8D98231D1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4" y="333376"/>
            <a:ext cx="4333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/>
          </a:p>
        </p:txBody>
      </p:sp>
      <p:sp>
        <p:nvSpPr>
          <p:cNvPr id="2173" name="Text Box 159">
            <a:extLst>
              <a:ext uri="{FF2B5EF4-FFF2-40B4-BE49-F238E27FC236}">
                <a16:creationId xmlns:a16="http://schemas.microsoft.com/office/drawing/2014/main" id="{10473DFD-10A5-4B08-98DF-859843CF4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3" y="157163"/>
            <a:ext cx="379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FCF3B24-DED8-4B84-9CAA-4230BECAB155}"/>
              </a:ext>
            </a:extLst>
          </p:cNvPr>
          <p:cNvGrpSpPr>
            <a:grpSpLocks/>
          </p:cNvGrpSpPr>
          <p:nvPr/>
        </p:nvGrpSpPr>
        <p:grpSpPr bwMode="auto">
          <a:xfrm>
            <a:off x="1919289" y="2924175"/>
            <a:ext cx="1081087" cy="369888"/>
            <a:chOff x="395288" y="2924175"/>
            <a:chExt cx="1081087" cy="369888"/>
          </a:xfrm>
        </p:grpSpPr>
        <p:cxnSp>
          <p:nvCxnSpPr>
            <p:cNvPr id="289" name="Connecteur droit avec flèche 288">
              <a:extLst>
                <a:ext uri="{FF2B5EF4-FFF2-40B4-BE49-F238E27FC236}">
                  <a16:creationId xmlns:a16="http://schemas.microsoft.com/office/drawing/2014/main" id="{DDB94291-047E-4C47-AD82-64A252560F56}"/>
                </a:ext>
              </a:extLst>
            </p:cNvPr>
            <p:cNvCxnSpPr/>
            <p:nvPr/>
          </p:nvCxnSpPr>
          <p:spPr>
            <a:xfrm>
              <a:off x="900113" y="3141663"/>
              <a:ext cx="576262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94" name="ZoneTexte 291">
              <a:extLst>
                <a:ext uri="{FF2B5EF4-FFF2-40B4-BE49-F238E27FC236}">
                  <a16:creationId xmlns:a16="http://schemas.microsoft.com/office/drawing/2014/main" id="{8AAEB852-B9CE-4617-852F-4E78BDF823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288" y="2924175"/>
              <a:ext cx="5762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chemeClr val="accent2"/>
                  </a:solidFill>
                </a:rPr>
                <a:t>m/2</a:t>
              </a:r>
            </a:p>
          </p:txBody>
        </p:sp>
      </p:grpSp>
      <p:cxnSp>
        <p:nvCxnSpPr>
          <p:cNvPr id="321" name="Connecteur droit avec flèche 320">
            <a:extLst>
              <a:ext uri="{FF2B5EF4-FFF2-40B4-BE49-F238E27FC236}">
                <a16:creationId xmlns:a16="http://schemas.microsoft.com/office/drawing/2014/main" id="{8068073D-F18A-483F-86A8-E49658F4A7F0}"/>
              </a:ext>
            </a:extLst>
          </p:cNvPr>
          <p:cNvCxnSpPr/>
          <p:nvPr/>
        </p:nvCxnSpPr>
        <p:spPr>
          <a:xfrm rot="16200000" flipV="1">
            <a:off x="4929982" y="2507457"/>
            <a:ext cx="388937" cy="215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337" name="Tableau 336">
            <a:extLst>
              <a:ext uri="{FF2B5EF4-FFF2-40B4-BE49-F238E27FC236}">
                <a16:creationId xmlns:a16="http://schemas.microsoft.com/office/drawing/2014/main" id="{3011D865-4592-4EDA-93EA-FC0804A173C0}"/>
              </a:ext>
            </a:extLst>
          </p:cNvPr>
          <p:cNvGraphicFramePr>
            <a:graphicFrameLocks noGrp="1"/>
          </p:cNvGraphicFramePr>
          <p:nvPr/>
        </p:nvGraphicFramePr>
        <p:xfrm>
          <a:off x="9120188" y="549275"/>
          <a:ext cx="671512" cy="5181600"/>
        </p:xfrm>
        <a:graphic>
          <a:graphicData uri="http://schemas.openxmlformats.org/drawingml/2006/table">
            <a:tbl>
              <a:tblPr/>
              <a:tblGrid>
                <a:gridCol w="671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18" marR="91418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Arc 6">
            <a:extLst>
              <a:ext uri="{FF2B5EF4-FFF2-40B4-BE49-F238E27FC236}">
                <a16:creationId xmlns:a16="http://schemas.microsoft.com/office/drawing/2014/main" id="{6C3A5110-D90A-4673-9436-3F2DAD2CC3F3}"/>
              </a:ext>
            </a:extLst>
          </p:cNvPr>
          <p:cNvSpPr/>
          <p:nvPr/>
        </p:nvSpPr>
        <p:spPr>
          <a:xfrm rot="19757769">
            <a:off x="942975" y="2578893"/>
            <a:ext cx="960580" cy="1175080"/>
          </a:xfrm>
          <a:prstGeom prst="arc">
            <a:avLst>
              <a:gd name="adj1" fmla="val 21576067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CC28E6-6B6E-4CFC-85FC-4681376E78F2}"/>
              </a:ext>
            </a:extLst>
          </p:cNvPr>
          <p:cNvSpPr/>
          <p:nvPr/>
        </p:nvSpPr>
        <p:spPr>
          <a:xfrm>
            <a:off x="3719514" y="1052514"/>
            <a:ext cx="1368425" cy="1584325"/>
          </a:xfrm>
          <a:prstGeom prst="rect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41C77E-20FD-47BA-8ECD-DEB5FEDB3D97}"/>
              </a:ext>
            </a:extLst>
          </p:cNvPr>
          <p:cNvSpPr/>
          <p:nvPr/>
        </p:nvSpPr>
        <p:spPr>
          <a:xfrm>
            <a:off x="6455570" y="3166433"/>
            <a:ext cx="3336130" cy="2564442"/>
          </a:xfrm>
          <a:prstGeom prst="rect">
            <a:avLst/>
          </a:prstGeom>
          <a:noFill/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40072D0A-CC69-4E32-A40A-90F1CAC5D533}"/>
              </a:ext>
            </a:extLst>
          </p:cNvPr>
          <p:cNvCxnSpPr>
            <a:cxnSpLocks/>
          </p:cNvCxnSpPr>
          <p:nvPr/>
        </p:nvCxnSpPr>
        <p:spPr>
          <a:xfrm>
            <a:off x="6310314" y="3429000"/>
            <a:ext cx="33431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923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0971823-F63D-4240-9CA9-742DADA3A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Algorithmes de programmation dynamique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6D84ACE7-3278-4AD3-964A-A481C6461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41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CA" sz="2000" dirty="0">
                <a:solidFill>
                  <a:srgbClr val="3300CD"/>
                </a:solidFill>
              </a:rPr>
              <a:t>Alignement local ou global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sz="2000" dirty="0">
                <a:solidFill>
                  <a:srgbClr val="3300CD"/>
                </a:solidFill>
              </a:rPr>
              <a:t> </a:t>
            </a:r>
            <a:r>
              <a:rPr lang="fr-CA" sz="2000" i="1" dirty="0">
                <a:solidFill>
                  <a:srgbClr val="000000"/>
                </a:solidFill>
              </a:rPr>
              <a:t>O(mn)</a:t>
            </a:r>
            <a:r>
              <a:rPr lang="fr-CA" sz="2000" dirty="0">
                <a:solidFill>
                  <a:srgbClr val="000000"/>
                </a:solidFill>
              </a:rPr>
              <a:t> en temps et en espace (pire des cas et meilleur des cas).</a:t>
            </a:r>
          </a:p>
          <a:p>
            <a:pPr marL="0" indent="0">
              <a:buNone/>
            </a:pPr>
            <a:endParaRPr lang="fr-CA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CA" sz="2000" dirty="0">
                <a:solidFill>
                  <a:srgbClr val="000000"/>
                </a:solidFill>
              </a:rPr>
              <a:t>Une grande variété de méthodes d'optimisation en temps et en espace. Dans ce cours:</a:t>
            </a:r>
          </a:p>
          <a:p>
            <a:pPr marL="0" indent="0">
              <a:buNone/>
            </a:pPr>
            <a:endParaRPr lang="fr-CA" sz="20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romanUcPeriod"/>
            </a:pPr>
            <a:r>
              <a:rPr lang="fr-CA" sz="2000" b="1" dirty="0">
                <a:solidFill>
                  <a:srgbClr val="FF0000"/>
                </a:solidFill>
              </a:rPr>
              <a:t>Algorithme de </a:t>
            </a:r>
            <a:r>
              <a:rPr lang="fr-CA" sz="2000" b="1" dirty="0" err="1">
                <a:solidFill>
                  <a:srgbClr val="FF0000"/>
                </a:solidFill>
              </a:rPr>
              <a:t>Hirschberg</a:t>
            </a:r>
            <a:r>
              <a:rPr lang="fr-CA" sz="2000" b="1" dirty="0">
                <a:solidFill>
                  <a:srgbClr val="FF0000"/>
                </a:solidFill>
              </a:rPr>
              <a:t> </a:t>
            </a:r>
            <a:r>
              <a:rPr lang="fr-CA" sz="2000" dirty="0"/>
              <a:t>pour l’alignement global en espace linéaire; application à l’alignement local;</a:t>
            </a:r>
          </a:p>
          <a:p>
            <a:pPr marL="514350" indent="-514350">
              <a:buFont typeface="+mj-lt"/>
              <a:buAutoNum type="romanUcPeriod"/>
            </a:pPr>
            <a:r>
              <a:rPr lang="fr-CA" sz="2000" b="1" dirty="0">
                <a:solidFill>
                  <a:srgbClr val="FF0000"/>
                </a:solidFill>
              </a:rPr>
              <a:t>Alignement par bande </a:t>
            </a:r>
            <a:r>
              <a:rPr lang="fr-CA" sz="2000" dirty="0"/>
              <a:t>pour une optimisation en temps et en espace de l’alignement global; </a:t>
            </a:r>
          </a:p>
          <a:p>
            <a:pPr marL="514350" indent="-514350">
              <a:buFont typeface="+mj-lt"/>
              <a:buAutoNum type="romanUcPeriod"/>
            </a:pPr>
            <a:r>
              <a:rPr lang="fr-CA" sz="2000" b="1" dirty="0">
                <a:solidFill>
                  <a:srgbClr val="FF0000"/>
                </a:solidFill>
              </a:rPr>
              <a:t>Algorithme des quatre russes </a:t>
            </a:r>
            <a:r>
              <a:rPr lang="fr-CA" sz="2000" dirty="0"/>
              <a:t>pour une amélioration asymptotique en temps de l’alignement global; </a:t>
            </a:r>
          </a:p>
          <a:p>
            <a:pPr marL="514350" indent="-514350">
              <a:buFont typeface="+mj-lt"/>
              <a:buAutoNum type="romanUcPeriod"/>
            </a:pPr>
            <a:r>
              <a:rPr lang="fr-CA" sz="2000" b="1" dirty="0">
                <a:solidFill>
                  <a:srgbClr val="FF0000"/>
                </a:solidFill>
              </a:rPr>
              <a:t>Algorithme de Crochemore et Landau </a:t>
            </a:r>
            <a:r>
              <a:rPr lang="fr-CA" sz="2000" dirty="0"/>
              <a:t>pour une amélioration asymptotique en temps de l’alignement global et local.</a:t>
            </a:r>
          </a:p>
          <a:p>
            <a:pPr marL="0" indent="0">
              <a:buNone/>
            </a:pPr>
            <a:endParaRPr lang="fr-CA" dirty="0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738804-4172-48B5-A5C2-BA6E8011F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35283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6BD92E-1296-42E1-80E8-695C13656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Algorithme de </a:t>
            </a:r>
            <a:r>
              <a:rPr lang="fr-CA" dirty="0" err="1"/>
              <a:t>Hirschberg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69CF61-D67C-46EB-B465-D731B96ED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/>
              <a:t>Notation: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 Pour une séquence </a:t>
            </a:r>
            <a:r>
              <a:rPr lang="fr-CA" i="1" dirty="0"/>
              <a:t>S</a:t>
            </a:r>
            <a:r>
              <a:rPr lang="fr-CA" dirty="0"/>
              <a:t>, on note </a:t>
            </a:r>
            <a:r>
              <a:rPr lang="fr-CA" i="1" dirty="0"/>
              <a:t>S</a:t>
            </a:r>
            <a:r>
              <a:rPr lang="fr-CA" i="1" baseline="30000" dirty="0"/>
              <a:t>r</a:t>
            </a:r>
            <a:r>
              <a:rPr lang="fr-CA" dirty="0"/>
              <a:t> l’inverse de </a:t>
            </a:r>
            <a:r>
              <a:rPr lang="fr-CA" i="1" dirty="0"/>
              <a:t>S</a:t>
            </a:r>
            <a:r>
              <a:rPr lang="fr-CA" dirty="0"/>
              <a:t>, i.e. si </a:t>
            </a:r>
            <a:r>
              <a:rPr lang="fr-CA" i="1" dirty="0"/>
              <a:t>t </a:t>
            </a:r>
            <a:r>
              <a:rPr lang="fr-CA" dirty="0"/>
              <a:t>est la taille de </a:t>
            </a:r>
            <a:r>
              <a:rPr lang="fr-CA" i="1" dirty="0"/>
              <a:t>S</a:t>
            </a:r>
            <a:r>
              <a:rPr lang="fr-CA" dirty="0"/>
              <a:t>, </a:t>
            </a:r>
            <a:r>
              <a:rPr lang="fr-CA" i="1" dirty="0"/>
              <a:t>S</a:t>
            </a:r>
            <a:r>
              <a:rPr lang="fr-CA" i="1" baseline="30000" dirty="0"/>
              <a:t>r</a:t>
            </a:r>
            <a:r>
              <a:rPr lang="fr-CA" i="1" dirty="0"/>
              <a:t>[i]=S[t-i+1]</a:t>
            </a:r>
          </a:p>
          <a:p>
            <a:pPr marL="0" indent="0">
              <a:buNone/>
            </a:pPr>
            <a:r>
              <a:rPr lang="fr-CA" i="1" dirty="0"/>
              <a:t>Exemple: Si S = GTCAGGT, S</a:t>
            </a:r>
            <a:r>
              <a:rPr lang="fr-CA" i="1" baseline="30000" dirty="0"/>
              <a:t>r </a:t>
            </a:r>
            <a:r>
              <a:rPr lang="fr-CA" i="1" dirty="0"/>
              <a:t>= TGGACTG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i="1" dirty="0"/>
              <a:t> V </a:t>
            </a:r>
            <a:r>
              <a:rPr lang="fr-CA" i="1" baseline="30000" dirty="0"/>
              <a:t>r</a:t>
            </a:r>
            <a:r>
              <a:rPr lang="fr-CA" i="1" dirty="0"/>
              <a:t>(</a:t>
            </a:r>
            <a:r>
              <a:rPr lang="fr-CA" i="1" dirty="0" err="1"/>
              <a:t>i,j</a:t>
            </a:r>
            <a:r>
              <a:rPr lang="fr-CA" i="1" dirty="0"/>
              <a:t>): Valeur de l’alignement optimal entre S</a:t>
            </a:r>
            <a:r>
              <a:rPr lang="fr-CA" i="1" baseline="-25000" dirty="0"/>
              <a:t>1</a:t>
            </a:r>
            <a:r>
              <a:rPr lang="fr-CA" i="1" baseline="30000" dirty="0"/>
              <a:t>r </a:t>
            </a:r>
            <a:r>
              <a:rPr lang="fr-CA" i="1" dirty="0"/>
              <a:t>[1..i]=S</a:t>
            </a:r>
            <a:r>
              <a:rPr lang="fr-CA" i="1" baseline="-25000" dirty="0"/>
              <a:t>2</a:t>
            </a:r>
            <a:r>
              <a:rPr lang="fr-CA" i="1" baseline="30000" dirty="0"/>
              <a:t>r</a:t>
            </a:r>
            <a:r>
              <a:rPr lang="fr-CA" i="1" dirty="0"/>
              <a:t>[1..j], </a:t>
            </a:r>
            <a:r>
              <a:rPr lang="fr-CA" dirty="0"/>
              <a:t>autrement dit entre </a:t>
            </a:r>
            <a:r>
              <a:rPr lang="fr-CA" i="1" dirty="0"/>
              <a:t>S</a:t>
            </a:r>
            <a:r>
              <a:rPr lang="fr-CA" i="1" baseline="-25000" dirty="0"/>
              <a:t>1</a:t>
            </a:r>
            <a:r>
              <a:rPr lang="fr-CA" i="1" baseline="30000" dirty="0"/>
              <a:t> </a:t>
            </a:r>
            <a:r>
              <a:rPr lang="fr-CA" i="1" dirty="0"/>
              <a:t>[m-i+1..m]=S</a:t>
            </a:r>
            <a:r>
              <a:rPr lang="fr-CA" i="1" baseline="-25000" dirty="0"/>
              <a:t>2</a:t>
            </a:r>
            <a:r>
              <a:rPr lang="fr-CA" i="1" baseline="30000" dirty="0"/>
              <a:t>r</a:t>
            </a:r>
            <a:r>
              <a:rPr lang="fr-CA" i="1" dirty="0"/>
              <a:t>[n-j+1..n]</a:t>
            </a:r>
          </a:p>
          <a:p>
            <a:endParaRPr lang="fr-CA" i="1" dirty="0"/>
          </a:p>
          <a:p>
            <a:r>
              <a:rPr lang="fr-CA" i="1" dirty="0"/>
              <a:t>k</a:t>
            </a:r>
            <a:r>
              <a:rPr lang="fr-CA" i="1"/>
              <a:t>* maximise </a:t>
            </a:r>
            <a:r>
              <a:rPr lang="fr-CA" i="1" dirty="0"/>
              <a:t>V(m/2, k) + V </a:t>
            </a:r>
            <a:r>
              <a:rPr lang="fr-CA" i="1" baseline="30000" dirty="0"/>
              <a:t>r</a:t>
            </a:r>
            <a:r>
              <a:rPr lang="fr-CA" i="1" dirty="0"/>
              <a:t>(m/2,n-k), pour tout k, 1 ≤ k ≤ n</a:t>
            </a:r>
            <a:endParaRPr lang="fr-CA" dirty="0"/>
          </a:p>
          <a:p>
            <a:pPr marL="0" indent="0">
              <a:buNone/>
            </a:pPr>
            <a:endParaRPr lang="fr-CA" i="1" baseline="30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E7BA73-5576-4B8C-8D9B-D0B4C00BB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44695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E7BA73-5576-4B8C-8D9B-D0B4C00BB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21</a:t>
            </a:fld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6226B1B-732E-4F93-84E1-BD4F843BF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716" y="334862"/>
            <a:ext cx="8358715" cy="618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56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E7BA73-5576-4B8C-8D9B-D0B4C00BB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22</a:t>
            </a:fld>
            <a:endParaRPr lang="fr-CA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A412210-C4A9-4006-9E0B-73BBAC677D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98" y="311155"/>
            <a:ext cx="8998177" cy="654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24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E7BA73-5576-4B8C-8D9B-D0B4C00BB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23</a:t>
            </a:fld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142C3CB-1538-41F1-8A18-AFA3C6078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044" y="300210"/>
            <a:ext cx="8490377" cy="625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48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E7BA73-5576-4B8C-8D9B-D0B4C00BB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24</a:t>
            </a:fld>
            <a:endParaRPr lang="fr-CA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4BB10A0-D072-409A-8F52-4CA5AF3F9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391" y="390426"/>
            <a:ext cx="8097277" cy="596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95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E7BA73-5576-4B8C-8D9B-D0B4C00BB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25</a:t>
            </a:fld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FBA398-A17C-4A73-BDFD-3DCE13906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052" y="220337"/>
            <a:ext cx="8474735" cy="638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698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1BBA40-8859-4964-BFDC-EF37A4548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Application à l’alignement local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F79DF8-CADD-4AEB-A530-53874F971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1345"/>
            <a:ext cx="10515600" cy="46456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CA" dirty="0"/>
              <a:t>L’idée de l’algorithme d’</a:t>
            </a:r>
            <a:r>
              <a:rPr lang="fr-CA" dirty="0" err="1"/>
              <a:t>Hirschberg</a:t>
            </a:r>
            <a:r>
              <a:rPr lang="fr-CA" dirty="0"/>
              <a:t> peut s’appliquer à un alignement local. J’explique ici l’idée dans le cas d’un seul chemin optimal dans la table. L’idée peut être étendue au cas général.</a:t>
            </a:r>
          </a:p>
          <a:p>
            <a:pPr marL="0" indent="0">
              <a:buNone/>
            </a:pPr>
            <a:r>
              <a:rPr lang="fr-CA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(voir X. Huang, R.C. </a:t>
            </a:r>
            <a:r>
              <a:rPr lang="fr-CA" sz="1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Hardison</a:t>
            </a:r>
            <a:r>
              <a:rPr lang="fr-CA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W. Miller. A </a:t>
            </a:r>
            <a:r>
              <a:rPr lang="fr-CA" sz="1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space</a:t>
            </a:r>
            <a:r>
              <a:rPr lang="fr-CA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-efficient </a:t>
            </a:r>
            <a:r>
              <a:rPr lang="fr-CA" sz="1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algorithm</a:t>
            </a:r>
            <a:r>
              <a:rPr lang="fr-CA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for local </a:t>
            </a:r>
            <a:r>
              <a:rPr lang="fr-CA" sz="1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similarities</a:t>
            </a:r>
            <a:r>
              <a:rPr lang="fr-CA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fr-CA" sz="1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Computer applications in biosciences</a:t>
            </a:r>
            <a:r>
              <a:rPr lang="fr-CA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6(4):373-31,</a:t>
            </a:r>
            <a:r>
              <a:rPr lang="fr-CA" sz="19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CA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1990)</a:t>
            </a:r>
            <a:r>
              <a:rPr lang="fr-CA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 Exécuter l’alignement local en espace linéaire (conserver une ligne à chaque fois) pour les séquences </a:t>
            </a:r>
            <a:r>
              <a:rPr lang="fr-CA" i="1" dirty="0"/>
              <a:t>S</a:t>
            </a:r>
            <a:r>
              <a:rPr lang="fr-CA" i="1" baseline="-25000" dirty="0"/>
              <a:t>1</a:t>
            </a:r>
            <a:r>
              <a:rPr lang="fr-CA" dirty="0"/>
              <a:t> et </a:t>
            </a:r>
            <a:r>
              <a:rPr lang="fr-CA" i="1" dirty="0"/>
              <a:t>S</a:t>
            </a:r>
            <a:r>
              <a:rPr lang="fr-CA" i="1" baseline="-25000" dirty="0"/>
              <a:t>2</a:t>
            </a:r>
            <a:r>
              <a:rPr lang="fr-CA" dirty="0"/>
              <a:t> et conserver la case de valeur max. Cette case correspond au coin sud-est de la sous-table.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 Exécuter l’alignement local en espace linéaire pour les séquences inverses </a:t>
            </a:r>
            <a:r>
              <a:rPr lang="fr-CA" i="1" dirty="0"/>
              <a:t>S</a:t>
            </a:r>
            <a:r>
              <a:rPr lang="fr-CA" i="1" baseline="-25000" dirty="0"/>
              <a:t>1</a:t>
            </a:r>
            <a:r>
              <a:rPr lang="fr-CA" i="1" baseline="30000" dirty="0"/>
              <a:t>r</a:t>
            </a:r>
            <a:r>
              <a:rPr lang="fr-CA" dirty="0"/>
              <a:t> et </a:t>
            </a:r>
            <a:r>
              <a:rPr lang="fr-CA" i="1" dirty="0"/>
              <a:t>S</a:t>
            </a:r>
            <a:r>
              <a:rPr lang="fr-CA" i="1" baseline="-25000" dirty="0"/>
              <a:t>2</a:t>
            </a:r>
            <a:r>
              <a:rPr lang="fr-CA" i="1" baseline="30000" dirty="0"/>
              <a:t>r</a:t>
            </a:r>
            <a:r>
              <a:rPr lang="fr-CA" dirty="0"/>
              <a:t> à partir du coin sud-est identifié à l’étape précédente et conserver la case de valeur max. Cette case correspond au coin nord-ouest de la sous-table.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Exécuter l’algorithme de </a:t>
            </a:r>
            <a:r>
              <a:rPr lang="fr-CA" dirty="0" err="1"/>
              <a:t>Hirschberg</a:t>
            </a:r>
            <a:r>
              <a:rPr lang="fr-CA" dirty="0"/>
              <a:t> dans la sous-table déterminée par ces deux coins.</a:t>
            </a:r>
          </a:p>
          <a:p>
            <a:pPr>
              <a:buFont typeface="Wingdings" panose="05000000000000000000" pitchFamily="2" charset="2"/>
              <a:buChar char="Ø"/>
            </a:pP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FAEACE-B9C5-444C-A7E9-1A9D9DD5D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0696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D3FC82-1DA7-45F1-AF91-70B404C50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>
                <a:solidFill>
                  <a:srgbClr val="FF0000"/>
                </a:solidFill>
              </a:rPr>
              <a:t>II - Alignement global par bandes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D81C3A-D40E-4D4D-BBD1-F32D0F171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Supposons qu’on aligne deux gènes orthologues, autrement dit deux gènes de deux espèces différentes provenant du même ancêtre commun. </a:t>
            </a:r>
            <a:r>
              <a:rPr lang="fr-CA" dirty="0">
                <a:solidFill>
                  <a:srgbClr val="0070C0"/>
                </a:solidFill>
              </a:rPr>
              <a:t>On s’attend à peu de divergence entre le deux gènes.</a:t>
            </a:r>
          </a:p>
          <a:p>
            <a:pPr marL="0" indent="0">
              <a:buNone/>
            </a:pPr>
            <a:r>
              <a:rPr lang="fr-CA" dirty="0">
                <a:sym typeface="Wingdings" panose="05000000000000000000" pitchFamily="2" charset="2"/>
              </a:rPr>
              <a:t>	 </a:t>
            </a:r>
            <a:r>
              <a:rPr lang="fr-CA" dirty="0"/>
              <a:t> L’alignement va rester proche de la diagonale principale.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On s’inspire de cette idée pour </a:t>
            </a:r>
            <a:r>
              <a:rPr lang="fr-CA" dirty="0">
                <a:solidFill>
                  <a:srgbClr val="0070C0"/>
                </a:solidFill>
              </a:rPr>
              <a:t>limiter l’exploration autour de la diagonale principale</a:t>
            </a:r>
            <a:r>
              <a:rPr lang="fr-CA" dirty="0"/>
              <a:t>: gain de temps et d’espace. Soient </a:t>
            </a:r>
            <a:r>
              <a:rPr lang="fr-CA" i="1" dirty="0"/>
              <a:t>S</a:t>
            </a:r>
            <a:r>
              <a:rPr lang="fr-CA" i="1" baseline="-25000" dirty="0"/>
              <a:t>1</a:t>
            </a:r>
            <a:r>
              <a:rPr lang="fr-CA" dirty="0"/>
              <a:t> et </a:t>
            </a:r>
            <a:r>
              <a:rPr lang="fr-CA" i="1" dirty="0"/>
              <a:t>S</a:t>
            </a:r>
            <a:r>
              <a:rPr lang="fr-CA" i="1" baseline="-25000" dirty="0"/>
              <a:t>2</a:t>
            </a:r>
            <a:r>
              <a:rPr lang="fr-CA" dirty="0"/>
              <a:t> deux séquences de taille </a:t>
            </a:r>
            <a:r>
              <a:rPr lang="fr-CA" i="1" dirty="0"/>
              <a:t>n et m avec n&lt;m</a:t>
            </a:r>
            <a:r>
              <a:rPr lang="fr-CA" dirty="0"/>
              <a:t> et </a:t>
            </a:r>
            <a:r>
              <a:rPr lang="fr-CA" i="1" dirty="0"/>
              <a:t>k</a:t>
            </a:r>
            <a:r>
              <a:rPr lang="fr-CA" dirty="0"/>
              <a:t> une constante &lt;&lt; </a:t>
            </a:r>
            <a:r>
              <a:rPr lang="fr-CA" i="1" dirty="0"/>
              <a:t>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/>
              <a:t>Si</a:t>
            </a:r>
            <a:r>
              <a:rPr lang="fr-CA" i="1" dirty="0"/>
              <a:t> S</a:t>
            </a:r>
            <a:r>
              <a:rPr lang="fr-CA" i="1" baseline="-25000" dirty="0"/>
              <a:t>1</a:t>
            </a:r>
            <a:r>
              <a:rPr lang="fr-CA" dirty="0"/>
              <a:t> et </a:t>
            </a:r>
            <a:r>
              <a:rPr lang="fr-CA" i="1" dirty="0"/>
              <a:t>S</a:t>
            </a:r>
            <a:r>
              <a:rPr lang="fr-CA" i="1" baseline="-25000" dirty="0"/>
              <a:t>2 </a:t>
            </a:r>
            <a:r>
              <a:rPr lang="fr-CA" dirty="0"/>
              <a:t>sont suffisamment similaires (nb d’erreurs au plus </a:t>
            </a:r>
            <a:r>
              <a:rPr lang="fr-CA" i="1" dirty="0"/>
              <a:t>k</a:t>
            </a:r>
            <a:r>
              <a:rPr lang="fr-CA" dirty="0"/>
              <a:t>), algo en </a:t>
            </a:r>
            <a:r>
              <a:rPr lang="fr-CA" i="1" dirty="0">
                <a:solidFill>
                  <a:srgbClr val="0070C0"/>
                </a:solidFill>
              </a:rPr>
              <a:t>O(</a:t>
            </a:r>
            <a:r>
              <a:rPr lang="fr-CA" i="1" dirty="0" err="1">
                <a:solidFill>
                  <a:srgbClr val="0070C0"/>
                </a:solidFill>
              </a:rPr>
              <a:t>kn</a:t>
            </a:r>
            <a:r>
              <a:rPr lang="fr-CA" i="1" dirty="0">
                <a:solidFill>
                  <a:srgbClr val="0070C0"/>
                </a:solidFill>
              </a:rPr>
              <a:t>) </a:t>
            </a:r>
            <a:r>
              <a:rPr lang="fr-CA" dirty="0">
                <a:solidFill>
                  <a:srgbClr val="0070C0"/>
                </a:solidFill>
              </a:rPr>
              <a:t>en temps et en espace</a:t>
            </a:r>
            <a:r>
              <a:rPr lang="fr-CA" dirty="0"/>
              <a:t>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i="1" dirty="0"/>
              <a:t>O(nm) </a:t>
            </a:r>
            <a:r>
              <a:rPr lang="fr-CA" dirty="0"/>
              <a:t>dans le pire des cas, mais avec une plus grande constante de multiplicité.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124B523-D642-4546-86F7-9B1F574A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8255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34" name="Group 286">
            <a:extLst>
              <a:ext uri="{FF2B5EF4-FFF2-40B4-BE49-F238E27FC236}">
                <a16:creationId xmlns:a16="http://schemas.microsoft.com/office/drawing/2014/main" id="{EEF9FC82-AEC4-40B1-B185-B3E0B5678A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434801"/>
              </p:ext>
            </p:extLst>
          </p:nvPr>
        </p:nvGraphicFramePr>
        <p:xfrm>
          <a:off x="2944019" y="1320799"/>
          <a:ext cx="5934075" cy="5203826"/>
        </p:xfrm>
        <a:graphic>
          <a:graphicData uri="http://schemas.openxmlformats.org/drawingml/2006/table">
            <a:tbl>
              <a:tblPr/>
              <a:tblGrid>
                <a:gridCol w="500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4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32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46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32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46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321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32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321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dirty="0"/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dirty="0"/>
                        <a:t> 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dirty="0"/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dirty="0"/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CA" sz="280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 dirty="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 dirty="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 dirty="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 dirty="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 dirty="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 dirty="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 dirty="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 dirty="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 dirty="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 dirty="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 dirty="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fr-CA" sz="2800" dirty="0"/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ZoneTexte 3">
            <a:extLst>
              <a:ext uri="{FF2B5EF4-FFF2-40B4-BE49-F238E27FC236}">
                <a16:creationId xmlns:a16="http://schemas.microsoft.com/office/drawing/2014/main" id="{E139091B-F8E0-C8AC-3184-17357226E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333375"/>
            <a:ext cx="79835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On veut savoir si on peut aligner à 3 erreurs près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76F98C6-155F-63B0-56A0-99ACBF66EE54}"/>
              </a:ext>
            </a:extLst>
          </p:cNvPr>
          <p:cNvSpPr txBox="1"/>
          <p:nvPr/>
        </p:nvSpPr>
        <p:spPr>
          <a:xfrm>
            <a:off x="3562350" y="180022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/>
              <a:t>0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4CA6E38-8D63-33C0-DE8A-EF2FBC80B12A}"/>
              </a:ext>
            </a:extLst>
          </p:cNvPr>
          <p:cNvSpPr txBox="1"/>
          <p:nvPr/>
        </p:nvSpPr>
        <p:spPr>
          <a:xfrm>
            <a:off x="4180681" y="180022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/>
              <a:t>1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ECE9211-53EE-5761-3AC4-6DB339F85248}"/>
              </a:ext>
            </a:extLst>
          </p:cNvPr>
          <p:cNvSpPr txBox="1"/>
          <p:nvPr/>
        </p:nvSpPr>
        <p:spPr>
          <a:xfrm>
            <a:off x="4799012" y="180022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/>
              <a:t>2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DA5D12B-6696-88AA-B57F-CAA762C6FCC8}"/>
              </a:ext>
            </a:extLst>
          </p:cNvPr>
          <p:cNvSpPr txBox="1"/>
          <p:nvPr/>
        </p:nvSpPr>
        <p:spPr>
          <a:xfrm>
            <a:off x="5417343" y="180022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/>
              <a:t>3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3180D43-277C-0CCC-5176-D840FAC51FD9}"/>
              </a:ext>
            </a:extLst>
          </p:cNvPr>
          <p:cNvSpPr txBox="1"/>
          <p:nvPr/>
        </p:nvSpPr>
        <p:spPr>
          <a:xfrm>
            <a:off x="5912296" y="180022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E20C1B-8B1C-5B24-4C16-31DF3DC51DF3}"/>
              </a:ext>
            </a:extLst>
          </p:cNvPr>
          <p:cNvSpPr/>
          <p:nvPr/>
        </p:nvSpPr>
        <p:spPr>
          <a:xfrm>
            <a:off x="5851625" y="1847850"/>
            <a:ext cx="3026469" cy="5232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5696934-FA51-4E84-3A58-C00CFBA0D08E}"/>
              </a:ext>
            </a:extLst>
          </p:cNvPr>
          <p:cNvSpPr txBox="1"/>
          <p:nvPr/>
        </p:nvSpPr>
        <p:spPr>
          <a:xfrm>
            <a:off x="4122439" y="232344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/>
              <a:t>0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A08DE98-1C44-C062-DBFE-AF5CFBAF2B63}"/>
              </a:ext>
            </a:extLst>
          </p:cNvPr>
          <p:cNvSpPr txBox="1"/>
          <p:nvPr/>
        </p:nvSpPr>
        <p:spPr>
          <a:xfrm>
            <a:off x="4769891" y="232344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/>
              <a:t>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AA070B9-37B6-21B0-007F-9B8393B0837C}"/>
              </a:ext>
            </a:extLst>
          </p:cNvPr>
          <p:cNvSpPr txBox="1"/>
          <p:nvPr/>
        </p:nvSpPr>
        <p:spPr>
          <a:xfrm>
            <a:off x="5345510" y="232344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/>
              <a:t>2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5938725-66B3-24D3-A88F-20E2CFE68699}"/>
              </a:ext>
            </a:extLst>
          </p:cNvPr>
          <p:cNvSpPr txBox="1"/>
          <p:nvPr/>
        </p:nvSpPr>
        <p:spPr>
          <a:xfrm>
            <a:off x="5963841" y="233931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/>
              <a:t>3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E805F51-34D8-1471-E5BF-DC100199580C}"/>
              </a:ext>
            </a:extLst>
          </p:cNvPr>
          <p:cNvSpPr txBox="1"/>
          <p:nvPr/>
        </p:nvSpPr>
        <p:spPr>
          <a:xfrm>
            <a:off x="6582172" y="2339317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B26D43-20C7-F667-5BE4-A96C0C3DB3C7}"/>
              </a:ext>
            </a:extLst>
          </p:cNvPr>
          <p:cNvSpPr/>
          <p:nvPr/>
        </p:nvSpPr>
        <p:spPr>
          <a:xfrm>
            <a:off x="6469957" y="2351365"/>
            <a:ext cx="2408138" cy="5467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D5E13880-C7D2-0754-7907-E602DD4254FA}"/>
              </a:ext>
            </a:extLst>
          </p:cNvPr>
          <p:cNvCxnSpPr>
            <a:cxnSpLocks/>
          </p:cNvCxnSpPr>
          <p:nvPr/>
        </p:nvCxnSpPr>
        <p:spPr>
          <a:xfrm>
            <a:off x="2944019" y="1320799"/>
            <a:ext cx="5934075" cy="52038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A73CAAE8-EF0C-91C4-BC96-9ED911611E89}"/>
              </a:ext>
            </a:extLst>
          </p:cNvPr>
          <p:cNvSpPr txBox="1"/>
          <p:nvPr/>
        </p:nvSpPr>
        <p:spPr>
          <a:xfrm>
            <a:off x="2591195" y="807105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>
                <a:solidFill>
                  <a:srgbClr val="0070C0"/>
                </a:solidFill>
              </a:rPr>
              <a:t>0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E50B0869-0D8F-9F7E-F410-92490AD541AC}"/>
              </a:ext>
            </a:extLst>
          </p:cNvPr>
          <p:cNvCxnSpPr>
            <a:cxnSpLocks/>
          </p:cNvCxnSpPr>
          <p:nvPr/>
        </p:nvCxnSpPr>
        <p:spPr>
          <a:xfrm>
            <a:off x="3456384" y="1320799"/>
            <a:ext cx="5421710" cy="46990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B8A5C2DF-5BDF-4209-0D4D-7199BA6071F6}"/>
              </a:ext>
            </a:extLst>
          </p:cNvPr>
          <p:cNvSpPr txBox="1"/>
          <p:nvPr/>
        </p:nvSpPr>
        <p:spPr>
          <a:xfrm>
            <a:off x="3214785" y="81868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>
                <a:solidFill>
                  <a:srgbClr val="0070C0"/>
                </a:solidFill>
              </a:rPr>
              <a:t>1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32C4B9B9-92E5-3550-EBAB-68ACB4B39206}"/>
              </a:ext>
            </a:extLst>
          </p:cNvPr>
          <p:cNvCxnSpPr>
            <a:cxnSpLocks/>
          </p:cNvCxnSpPr>
          <p:nvPr/>
        </p:nvCxnSpPr>
        <p:spPr>
          <a:xfrm>
            <a:off x="4055021" y="1330325"/>
            <a:ext cx="4823073" cy="42068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EC283BAD-9A34-0068-10E9-2C4D58A1A84C}"/>
              </a:ext>
            </a:extLst>
          </p:cNvPr>
          <p:cNvSpPr txBox="1"/>
          <p:nvPr/>
        </p:nvSpPr>
        <p:spPr>
          <a:xfrm>
            <a:off x="3813397" y="81868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4B068F32-D96E-966A-FDFE-42EEBB943CCB}"/>
              </a:ext>
            </a:extLst>
          </p:cNvPr>
          <p:cNvCxnSpPr>
            <a:cxnSpLocks/>
          </p:cNvCxnSpPr>
          <p:nvPr/>
        </p:nvCxnSpPr>
        <p:spPr>
          <a:xfrm>
            <a:off x="4630279" y="1320799"/>
            <a:ext cx="4247815" cy="36293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>
            <a:extLst>
              <a:ext uri="{FF2B5EF4-FFF2-40B4-BE49-F238E27FC236}">
                <a16:creationId xmlns:a16="http://schemas.microsoft.com/office/drawing/2014/main" id="{7F64C18C-3AD7-5CD1-6DDA-6E50291B49E5}"/>
              </a:ext>
            </a:extLst>
          </p:cNvPr>
          <p:cNvSpPr txBox="1"/>
          <p:nvPr/>
        </p:nvSpPr>
        <p:spPr>
          <a:xfrm>
            <a:off x="4398392" y="81597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E4DC897D-6C1D-63F7-1717-1783F225CC22}"/>
              </a:ext>
            </a:extLst>
          </p:cNvPr>
          <p:cNvSpPr txBox="1"/>
          <p:nvPr/>
        </p:nvSpPr>
        <p:spPr>
          <a:xfrm>
            <a:off x="5035861" y="81597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A906CFA7-E204-BED2-077A-062F5393BA5D}"/>
              </a:ext>
            </a:extLst>
          </p:cNvPr>
          <p:cNvSpPr txBox="1"/>
          <p:nvPr/>
        </p:nvSpPr>
        <p:spPr>
          <a:xfrm>
            <a:off x="3552521" y="231424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/>
              <a:t>1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9E1AE1CB-6011-F0CE-4805-265EE25CA159}"/>
              </a:ext>
            </a:extLst>
          </p:cNvPr>
          <p:cNvSpPr txBox="1"/>
          <p:nvPr/>
        </p:nvSpPr>
        <p:spPr>
          <a:xfrm>
            <a:off x="3552521" y="2889251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/>
              <a:t>2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E2F5306C-624F-C447-EAFE-CC859425A9D6}"/>
              </a:ext>
            </a:extLst>
          </p:cNvPr>
          <p:cNvSpPr txBox="1"/>
          <p:nvPr/>
        </p:nvSpPr>
        <p:spPr>
          <a:xfrm>
            <a:off x="3536163" y="3419242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/>
              <a:t>3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A9D1C387-142B-C658-D9FF-B96EC0007A4D}"/>
              </a:ext>
            </a:extLst>
          </p:cNvPr>
          <p:cNvSpPr txBox="1"/>
          <p:nvPr/>
        </p:nvSpPr>
        <p:spPr>
          <a:xfrm>
            <a:off x="3562350" y="390599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7ED6E46-FF38-234A-66C1-F8D44B5D133A}"/>
              </a:ext>
            </a:extLst>
          </p:cNvPr>
          <p:cNvSpPr/>
          <p:nvPr/>
        </p:nvSpPr>
        <p:spPr>
          <a:xfrm>
            <a:off x="3440849" y="3897594"/>
            <a:ext cx="612495" cy="26372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F8B44D86-3CBB-4B72-29B6-82EB94A41789}"/>
              </a:ext>
            </a:extLst>
          </p:cNvPr>
          <p:cNvCxnSpPr>
            <a:cxnSpLocks/>
          </p:cNvCxnSpPr>
          <p:nvPr/>
        </p:nvCxnSpPr>
        <p:spPr>
          <a:xfrm>
            <a:off x="2944019" y="1856536"/>
            <a:ext cx="5318225" cy="4628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EA331E22-664F-BCD0-23F1-D43376FAFD56}"/>
              </a:ext>
            </a:extLst>
          </p:cNvPr>
          <p:cNvSpPr txBox="1"/>
          <p:nvPr/>
        </p:nvSpPr>
        <p:spPr>
          <a:xfrm>
            <a:off x="2328169" y="1538615"/>
            <a:ext cx="650733" cy="52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0070C0"/>
                </a:solidFill>
              </a:rPr>
              <a:t>-1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21338031-E941-5071-9B59-402C4FE36189}"/>
              </a:ext>
            </a:extLst>
          </p:cNvPr>
          <p:cNvSpPr txBox="1"/>
          <p:nvPr/>
        </p:nvSpPr>
        <p:spPr>
          <a:xfrm>
            <a:off x="2367633" y="2003751"/>
            <a:ext cx="650733" cy="52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0070C0"/>
                </a:solidFill>
              </a:rPr>
              <a:t>-2</a:t>
            </a:r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A6ABC39E-C7F2-61C6-FE89-19000963A210}"/>
              </a:ext>
            </a:extLst>
          </p:cNvPr>
          <p:cNvCxnSpPr>
            <a:cxnSpLocks/>
          </p:cNvCxnSpPr>
          <p:nvPr/>
        </p:nvCxnSpPr>
        <p:spPr>
          <a:xfrm>
            <a:off x="2924026" y="2343914"/>
            <a:ext cx="4778129" cy="41568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B707F17A-63B7-3381-4E42-8277AB180383}"/>
              </a:ext>
            </a:extLst>
          </p:cNvPr>
          <p:cNvCxnSpPr>
            <a:cxnSpLocks/>
          </p:cNvCxnSpPr>
          <p:nvPr/>
        </p:nvCxnSpPr>
        <p:spPr>
          <a:xfrm>
            <a:off x="2958603" y="2878232"/>
            <a:ext cx="4144555" cy="36289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>
            <a:extLst>
              <a:ext uri="{FF2B5EF4-FFF2-40B4-BE49-F238E27FC236}">
                <a16:creationId xmlns:a16="http://schemas.microsoft.com/office/drawing/2014/main" id="{69192BC7-286D-4551-A8E8-A2A64BAED876}"/>
              </a:ext>
            </a:extLst>
          </p:cNvPr>
          <p:cNvSpPr txBox="1"/>
          <p:nvPr/>
        </p:nvSpPr>
        <p:spPr>
          <a:xfrm>
            <a:off x="2370898" y="2568065"/>
            <a:ext cx="650733" cy="52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0070C0"/>
                </a:solidFill>
              </a:rPr>
              <a:t>-3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25653F66-3A60-9566-5907-2F71D21A85C3}"/>
              </a:ext>
            </a:extLst>
          </p:cNvPr>
          <p:cNvSpPr txBox="1"/>
          <p:nvPr/>
        </p:nvSpPr>
        <p:spPr>
          <a:xfrm>
            <a:off x="2400390" y="3053976"/>
            <a:ext cx="650733" cy="522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rgbClr val="0070C0"/>
                </a:solidFill>
              </a:rPr>
              <a:t>-4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888B94F-EFA7-CA3F-9B17-3F233FE29B57}"/>
              </a:ext>
            </a:extLst>
          </p:cNvPr>
          <p:cNvSpPr/>
          <p:nvPr/>
        </p:nvSpPr>
        <p:spPr>
          <a:xfrm>
            <a:off x="7010202" y="2905388"/>
            <a:ext cx="1850679" cy="513854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C33F8EC-AF0D-D25F-22BA-121231A17232}"/>
              </a:ext>
            </a:extLst>
          </p:cNvPr>
          <p:cNvSpPr/>
          <p:nvPr/>
        </p:nvSpPr>
        <p:spPr>
          <a:xfrm>
            <a:off x="7664284" y="3392109"/>
            <a:ext cx="1196597" cy="53657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B698366-9B31-9CE7-F725-41462F2CA355}"/>
              </a:ext>
            </a:extLst>
          </p:cNvPr>
          <p:cNvSpPr/>
          <p:nvPr/>
        </p:nvSpPr>
        <p:spPr>
          <a:xfrm>
            <a:off x="8282821" y="3905994"/>
            <a:ext cx="617449" cy="5467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C045099A-005E-4B44-2D11-341D6D2592E9}"/>
              </a:ext>
            </a:extLst>
          </p:cNvPr>
          <p:cNvCxnSpPr>
            <a:cxnSpLocks/>
          </p:cNvCxnSpPr>
          <p:nvPr/>
        </p:nvCxnSpPr>
        <p:spPr>
          <a:xfrm>
            <a:off x="5306046" y="1320799"/>
            <a:ext cx="3594224" cy="31449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EEE69FCB-710F-FE40-3A13-991CD54C1517}"/>
              </a:ext>
            </a:extLst>
          </p:cNvPr>
          <p:cNvSpPr/>
          <p:nvPr/>
        </p:nvSpPr>
        <p:spPr>
          <a:xfrm>
            <a:off x="4058138" y="4421678"/>
            <a:ext cx="593844" cy="210596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9871AF5-8C1C-9096-050C-CC524FDDE3EA}"/>
              </a:ext>
            </a:extLst>
          </p:cNvPr>
          <p:cNvSpPr/>
          <p:nvPr/>
        </p:nvSpPr>
        <p:spPr>
          <a:xfrm>
            <a:off x="4641102" y="4965798"/>
            <a:ext cx="626729" cy="156176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C45B0D5-EE37-F30C-52A0-FEB9E1972CA5}"/>
              </a:ext>
            </a:extLst>
          </p:cNvPr>
          <p:cNvSpPr/>
          <p:nvPr/>
        </p:nvSpPr>
        <p:spPr>
          <a:xfrm>
            <a:off x="5250620" y="5476314"/>
            <a:ext cx="600175" cy="103828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AF71B8D-AFB0-02E3-4527-779FEB434A09}"/>
              </a:ext>
            </a:extLst>
          </p:cNvPr>
          <p:cNvSpPr/>
          <p:nvPr/>
        </p:nvSpPr>
        <p:spPr>
          <a:xfrm>
            <a:off x="5859570" y="5975626"/>
            <a:ext cx="638322" cy="55852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CF42FCEC-349E-82CD-AC23-E34636B866F0}"/>
              </a:ext>
            </a:extLst>
          </p:cNvPr>
          <p:cNvCxnSpPr>
            <a:cxnSpLocks/>
          </p:cNvCxnSpPr>
          <p:nvPr/>
        </p:nvCxnSpPr>
        <p:spPr>
          <a:xfrm>
            <a:off x="2921843" y="3366052"/>
            <a:ext cx="3576049" cy="31993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  <p:bldP spid="14" grpId="0"/>
      <p:bldP spid="15" grpId="0"/>
      <p:bldP spid="16" grpId="0"/>
      <p:bldP spid="17" grpId="0"/>
      <p:bldP spid="18" grpId="0"/>
      <p:bldP spid="19" grpId="0" animBg="1"/>
      <p:bldP spid="26" grpId="0"/>
      <p:bldP spid="29" grpId="0"/>
      <p:bldP spid="32" grpId="0"/>
      <p:bldP spid="35" grpId="0"/>
      <p:bldP spid="38" grpId="0"/>
      <p:bldP spid="39" grpId="0"/>
      <p:bldP spid="41" grpId="0"/>
      <p:bldP spid="42" grpId="0"/>
      <p:bldP spid="43" grpId="0" animBg="1"/>
      <p:bldP spid="46" grpId="0"/>
      <p:bldP spid="47" grpId="0"/>
      <p:bldP spid="52" grpId="0"/>
      <p:bldP spid="55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DC7E2C7-0B85-449F-9817-8BA1C452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29</a:t>
            </a:fld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856F23E-B3C6-4971-B78E-07B9351B4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508" y="300767"/>
            <a:ext cx="8033976" cy="623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67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C788E5-0D13-48DC-8101-3D674BE08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47812"/>
          </a:xfrm>
        </p:spPr>
        <p:txBody>
          <a:bodyPr>
            <a:normAutofit fontScale="90000"/>
          </a:bodyPr>
          <a:lstStyle/>
          <a:p>
            <a:r>
              <a:rPr lang="fr-CA" b="1" dirty="0">
                <a:solidFill>
                  <a:srgbClr val="FF0000"/>
                </a:solidFill>
              </a:rPr>
              <a:t>I- Algorithme de </a:t>
            </a:r>
            <a:r>
              <a:rPr lang="fr-CA" b="1" dirty="0" err="1">
                <a:solidFill>
                  <a:srgbClr val="FF0000"/>
                </a:solidFill>
              </a:rPr>
              <a:t>Hirschberg</a:t>
            </a:r>
            <a:br>
              <a:rPr lang="fr-CA" dirty="0"/>
            </a:br>
            <a:r>
              <a:rPr lang="fr-CA" dirty="0"/>
              <a:t>Complexité en espace de l’alignement de séquences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74D2C8-0927-4E18-9734-F3C6FF7BD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4659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 </a:t>
            </a:r>
            <a:r>
              <a:rPr lang="fr-CA" i="1" dirty="0"/>
              <a:t>S</a:t>
            </a:r>
            <a:r>
              <a:rPr lang="fr-CA" i="1" baseline="-25000" dirty="0"/>
              <a:t>1</a:t>
            </a:r>
            <a:r>
              <a:rPr lang="fr-CA" dirty="0"/>
              <a:t> de taille </a:t>
            </a:r>
            <a:r>
              <a:rPr lang="fr-CA" i="1" dirty="0"/>
              <a:t>m;</a:t>
            </a:r>
            <a:r>
              <a:rPr lang="fr-CA" dirty="0"/>
              <a:t>  S</a:t>
            </a:r>
            <a:r>
              <a:rPr lang="fr-CA" baseline="-25000" dirty="0"/>
              <a:t>2</a:t>
            </a:r>
            <a:r>
              <a:rPr lang="fr-CA" dirty="0"/>
              <a:t> de taille </a:t>
            </a:r>
            <a:r>
              <a:rPr lang="fr-CA" i="1" dirty="0"/>
              <a:t>n </a:t>
            </a:r>
            <a:r>
              <a:rPr lang="fr-CA" dirty="0"/>
              <a:t>(m lignes, n colonnes)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 Valeur d'un alignement global optimal: </a:t>
            </a:r>
            <a:r>
              <a:rPr lang="fr-CA" i="1" dirty="0"/>
              <a:t>V (S,T)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i="1" dirty="0"/>
              <a:t> </a:t>
            </a:r>
            <a:r>
              <a:rPr lang="fr-CA" dirty="0"/>
              <a:t>Algorithme classique pour l'alignement global: Espace O(mn)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>
                <a:solidFill>
                  <a:srgbClr val="000000"/>
                </a:solidFill>
              </a:rPr>
              <a:t>Par exemple, deux séquences de taille 20000 nécessitera environ 1.6GB de RAM pour la table de programmation dynamique (si chaque case est représentée par un entier sur 4 bits)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/>
              <a:t>Impossible de considérer de longues séquences d'ADN.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 Calcul de </a:t>
            </a:r>
            <a:r>
              <a:rPr lang="fr-CA" i="1" dirty="0"/>
              <a:t>V (S,T)</a:t>
            </a:r>
            <a:r>
              <a:rPr lang="fr-CA" dirty="0"/>
              <a:t> </a:t>
            </a:r>
            <a:r>
              <a:rPr lang="fr-CA" b="1" dirty="0">
                <a:solidFill>
                  <a:srgbClr val="0070C0"/>
                </a:solidFill>
              </a:rPr>
              <a:t>sans alignement</a:t>
            </a:r>
            <a:r>
              <a:rPr lang="fr-CA" dirty="0"/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/>
              <a:t>Pour le calcul des valeurs d’une ligne </a:t>
            </a:r>
            <a:r>
              <a:rPr lang="fr-CA" i="1" dirty="0"/>
              <a:t>i</a:t>
            </a:r>
            <a:r>
              <a:rPr lang="fr-CA" dirty="0"/>
              <a:t>, on a besoin uniquement de la ligne </a:t>
            </a:r>
            <a:r>
              <a:rPr lang="fr-CA" i="1" dirty="0"/>
              <a:t>i-1</a:t>
            </a:r>
            <a:r>
              <a:rPr lang="fr-CA" dirty="0"/>
              <a:t>. A chaque étape, remplir la ligne courante a l'aide de la ligne précédente </a:t>
            </a:r>
            <a:r>
              <a:rPr lang="fr-CA" dirty="0">
                <a:sym typeface="Wingdings" panose="05000000000000000000" pitchFamily="2" charset="2"/>
              </a:rPr>
              <a:t> </a:t>
            </a:r>
            <a:r>
              <a:rPr lang="fr-CA" dirty="0"/>
              <a:t> Espace nécessaire : </a:t>
            </a:r>
            <a:r>
              <a:rPr lang="fr-CA" i="1" dirty="0"/>
              <a:t>2n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/>
              <a:t>On peut encore réduire l'espace a </a:t>
            </a:r>
            <a:r>
              <a:rPr lang="fr-CA" b="1" i="1" dirty="0">
                <a:solidFill>
                  <a:srgbClr val="0070C0"/>
                </a:solidFill>
              </a:rPr>
              <a:t>n+1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Une utilisation naïve de cette stratégie permet de retrouver un alignement en temps </a:t>
            </a:r>
            <a:r>
              <a:rPr lang="fr-CA" i="1" dirty="0">
                <a:solidFill>
                  <a:srgbClr val="0070C0"/>
                </a:solidFill>
              </a:rPr>
              <a:t>O</a:t>
            </a:r>
            <a:r>
              <a:rPr lang="fr-CA" i="1">
                <a:solidFill>
                  <a:srgbClr val="0070C0"/>
                </a:solidFill>
              </a:rPr>
              <a:t>(n</a:t>
            </a:r>
            <a:r>
              <a:rPr lang="fr-CA" i="1" baseline="30000">
                <a:solidFill>
                  <a:srgbClr val="0070C0"/>
                </a:solidFill>
              </a:rPr>
              <a:t>2</a:t>
            </a:r>
            <a:r>
              <a:rPr lang="fr-CA" i="1">
                <a:solidFill>
                  <a:srgbClr val="0070C0"/>
                </a:solidFill>
              </a:rPr>
              <a:t>m)</a:t>
            </a:r>
            <a:endParaRPr lang="fr-CA" i="1" dirty="0">
              <a:solidFill>
                <a:srgbClr val="0070C0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E31A09-93A9-4661-989D-AADC1E950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67194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6156948-4F11-48B0-A959-96BF6A50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30</a:t>
            </a:fld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033C357-EAFF-4C65-8376-EB720A8B5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713" y="343857"/>
            <a:ext cx="8509923" cy="63776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C4DE00B-2A1C-499F-B1CA-75DE3E2612D0}"/>
              </a:ext>
            </a:extLst>
          </p:cNvPr>
          <p:cNvSpPr/>
          <p:nvPr/>
        </p:nvSpPr>
        <p:spPr>
          <a:xfrm>
            <a:off x="2177592" y="4986779"/>
            <a:ext cx="1131216" cy="2545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78EE951-D523-4D45-BB74-F2C2192CAC04}"/>
              </a:ext>
            </a:extLst>
          </p:cNvPr>
          <p:cNvSpPr txBox="1"/>
          <p:nvPr/>
        </p:nvSpPr>
        <p:spPr>
          <a:xfrm>
            <a:off x="2177592" y="4921680"/>
            <a:ext cx="137631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900" dirty="0"/>
              <a:t>supérieure</a:t>
            </a:r>
          </a:p>
        </p:txBody>
      </p:sp>
    </p:spTree>
    <p:extLst>
      <p:ext uri="{BB962C8B-B14F-4D97-AF65-F5344CB8AC3E}">
        <p14:creationId xmlns:p14="http://schemas.microsoft.com/office/powerpoint/2010/main" val="35072885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6FCCC37-8DBC-4F4E-9E0D-C1305B045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31</a:t>
            </a:fld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322D371-91DE-4FBF-AEB3-00ABD175E9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581" y="253388"/>
            <a:ext cx="8540575" cy="656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69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DFBF3C-9ADD-48BF-B9EF-AA82F680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5077"/>
          </a:xfrm>
        </p:spPr>
        <p:txBody>
          <a:bodyPr>
            <a:normAutofit fontScale="90000"/>
          </a:bodyPr>
          <a:lstStyle/>
          <a:p>
            <a:r>
              <a:rPr lang="fr-CA" b="1" dirty="0">
                <a:solidFill>
                  <a:srgbClr val="FF0000"/>
                </a:solidFill>
              </a:rPr>
              <a:t>III- Algorithme des quatre russes </a:t>
            </a:r>
            <a:br>
              <a:rPr lang="fr-CA" dirty="0"/>
            </a:br>
            <a:r>
              <a:rPr lang="fr-CA" sz="4000" b="1" dirty="0"/>
              <a:t>Amélioration asymptotique en temps des algorithmes d’alignement global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3794F-3AD5-4BBB-BFEE-2F70064AD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0425"/>
            <a:ext cx="10887075" cy="436245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CA" sz="3200" dirty="0">
                <a:solidFill>
                  <a:srgbClr val="C00000"/>
                </a:solidFill>
              </a:rPr>
              <a:t> Méthode des quatre russes pour l’alignement global</a:t>
            </a:r>
          </a:p>
          <a:p>
            <a:pPr marL="0" indent="0">
              <a:buNone/>
            </a:pPr>
            <a:r>
              <a:rPr lang="fr-CA" sz="1400" dirty="0"/>
              <a:t>W.J. </a:t>
            </a:r>
            <a:r>
              <a:rPr lang="fr-CA" sz="1400" dirty="0" err="1"/>
              <a:t>Masek</a:t>
            </a:r>
            <a:r>
              <a:rPr lang="fr-CA" sz="1400" dirty="0"/>
              <a:t> et M.S. Paterson, A </a:t>
            </a:r>
            <a:r>
              <a:rPr lang="fr-CA" sz="1400" dirty="0" err="1"/>
              <a:t>faster</a:t>
            </a:r>
            <a:r>
              <a:rPr lang="fr-CA" sz="1400" dirty="0"/>
              <a:t> </a:t>
            </a:r>
            <a:r>
              <a:rPr lang="fr-CA" sz="1400" dirty="0" err="1"/>
              <a:t>algorithm</a:t>
            </a:r>
            <a:r>
              <a:rPr lang="fr-CA" sz="1400" dirty="0"/>
              <a:t> for </a:t>
            </a:r>
            <a:r>
              <a:rPr lang="fr-CA" sz="1400" dirty="0" err="1"/>
              <a:t>computing</a:t>
            </a:r>
            <a:r>
              <a:rPr lang="fr-CA" sz="1400" dirty="0"/>
              <a:t> string </a:t>
            </a:r>
            <a:r>
              <a:rPr lang="fr-CA" sz="1400" dirty="0" err="1"/>
              <a:t>edit</a:t>
            </a:r>
            <a:r>
              <a:rPr lang="fr-CA" sz="1400" dirty="0"/>
              <a:t> distances. </a:t>
            </a:r>
            <a:r>
              <a:rPr lang="fr-CA" sz="1400" i="1" dirty="0"/>
              <a:t>Journal of Computer and System Sciences</a:t>
            </a:r>
            <a:r>
              <a:rPr lang="fr-CA" sz="1400" dirty="0"/>
              <a:t>, 20 (1): 18-31, 1980.</a:t>
            </a:r>
          </a:p>
          <a:p>
            <a:pPr marL="0" indent="0">
              <a:buNone/>
            </a:pPr>
            <a:endParaRPr lang="fr-CA" sz="1400" dirty="0"/>
          </a:p>
          <a:p>
            <a:pPr marL="0" indent="0">
              <a:buNone/>
            </a:pPr>
            <a:r>
              <a:rPr lang="fr-CA" sz="2400" dirty="0"/>
              <a:t>Méthode d’</a:t>
            </a:r>
            <a:r>
              <a:rPr lang="fr-CA" sz="2400" dirty="0">
                <a:solidFill>
                  <a:srgbClr val="0070C0"/>
                </a:solidFill>
              </a:rPr>
              <a:t>accélération d’algorithmes basés sur la programmation dynamique</a:t>
            </a:r>
            <a:r>
              <a:rPr lang="fr-CA" sz="2400" dirty="0"/>
              <a:t>. Comparaison de deux séquences de taille n en temps</a:t>
            </a:r>
          </a:p>
          <a:p>
            <a:pPr marL="0" indent="0" algn="ctr">
              <a:buNone/>
            </a:pPr>
            <a:r>
              <a:rPr lang="fr-CA" sz="2400" i="1" dirty="0">
                <a:solidFill>
                  <a:srgbClr val="C00000"/>
                </a:solidFill>
              </a:rPr>
              <a:t>O(n</a:t>
            </a:r>
            <a:r>
              <a:rPr lang="fr-CA" sz="2400" i="1" baseline="30000" dirty="0">
                <a:solidFill>
                  <a:srgbClr val="C00000"/>
                </a:solidFill>
              </a:rPr>
              <a:t>2</a:t>
            </a:r>
            <a:r>
              <a:rPr lang="fr-CA" sz="2400" i="1" dirty="0">
                <a:solidFill>
                  <a:srgbClr val="C00000"/>
                </a:solidFill>
              </a:rPr>
              <a:t> / log n) </a:t>
            </a:r>
          </a:p>
          <a:p>
            <a:pPr marL="0" indent="0" algn="ctr">
              <a:buNone/>
            </a:pPr>
            <a:endParaRPr lang="fr-CA" sz="24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CA" sz="2400" dirty="0">
                <a:solidFill>
                  <a:srgbClr val="0070C0"/>
                </a:solidFill>
              </a:rPr>
              <a:t>t-bloc</a:t>
            </a:r>
            <a:r>
              <a:rPr lang="fr-CA" sz="2400" dirty="0"/>
              <a:t>: sous-tableau de taille t x t.</a:t>
            </a:r>
          </a:p>
          <a:p>
            <a:pPr marL="0" indent="0">
              <a:buNone/>
            </a:pPr>
            <a:r>
              <a:rPr lang="fr-CA" sz="2400" u="sng" dirty="0"/>
              <a:t>Idée générale</a:t>
            </a:r>
            <a:r>
              <a:rPr lang="fr-CA" sz="2400" dirty="0"/>
              <a:t>: Partitionner la table de prog. dyn. en t-blocs « pas trop » chevauchants. </a:t>
            </a:r>
            <a:r>
              <a:rPr lang="fr-CA" sz="2400" dirty="0">
                <a:solidFill>
                  <a:srgbClr val="0070C0"/>
                </a:solidFill>
              </a:rPr>
              <a:t>Calcul élémentaire effectué pour chaque t-bloc, en temps O(t).</a:t>
            </a:r>
          </a:p>
          <a:p>
            <a:pPr marL="0" indent="0">
              <a:buNone/>
            </a:pPr>
            <a:endParaRPr lang="fr-CA" dirty="0"/>
          </a:p>
          <a:p>
            <a:pPr>
              <a:buFont typeface="Wingdings" panose="05000000000000000000" pitchFamily="2" charset="2"/>
              <a:buChar char="Ø"/>
            </a:pPr>
            <a:endParaRPr lang="fr-CA" sz="3200" dirty="0">
              <a:solidFill>
                <a:srgbClr val="C00000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021E58-407A-4970-946B-12C5CE2CD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32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6125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5589EB1-7B94-417B-99F5-85B30A84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33</a:t>
            </a:fld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17DF8C4-36D9-45E4-A3B4-B45EEFE4B7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188" y="304800"/>
            <a:ext cx="8629321" cy="641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903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7274EF3-A13A-4B74-A9FF-BDA307CD4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34</a:t>
            </a:fld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D0DA9C8-4672-4834-B98B-D88DC4D45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751" y="335376"/>
            <a:ext cx="8138506" cy="628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67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6FA8B9E-BECF-4749-84DF-6CFD6759A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35</a:t>
            </a:fld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E4F1FE8-675C-45D3-869E-8BB303AB5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947" y="336525"/>
            <a:ext cx="8234357" cy="620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0549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6B10D9C-E4E0-4B56-A994-3569C7306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36</a:t>
            </a:fld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C59A204-2900-4499-9EA2-4208A0059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336" y="315517"/>
            <a:ext cx="8345864" cy="637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325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AF426EF-F895-45B9-AE4B-AC5828A1B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37</a:t>
            </a:fld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C49A66E-02A7-40BD-B7B1-F6AA277F5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495" y="333289"/>
            <a:ext cx="8459280" cy="628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3800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87" name="Group 315">
            <a:extLst>
              <a:ext uri="{FF2B5EF4-FFF2-40B4-BE49-F238E27FC236}">
                <a16:creationId xmlns:a16="http://schemas.microsoft.com/office/drawing/2014/main" id="{72FF91DD-9FCF-4C04-926C-34D3F1C96DDD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2424113" y="549275"/>
          <a:ext cx="4248150" cy="4145232"/>
        </p:xfrm>
        <a:graphic>
          <a:graphicData uri="http://schemas.openxmlformats.org/drawingml/2006/table">
            <a:tbl>
              <a:tblPr/>
              <a:tblGrid>
                <a:gridCol w="528637">
                  <a:extLst>
                    <a:ext uri="{9D8B030D-6E8A-4147-A177-3AD203B41FA5}">
                      <a16:colId xmlns:a16="http://schemas.microsoft.com/office/drawing/2014/main" val="2130341309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887534080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val="1685114853"/>
                    </a:ext>
                  </a:extLst>
                </a:gridCol>
                <a:gridCol w="531813">
                  <a:extLst>
                    <a:ext uri="{9D8B030D-6E8A-4147-A177-3AD203B41FA5}">
                      <a16:colId xmlns:a16="http://schemas.microsoft.com/office/drawing/2014/main" val="360673006"/>
                    </a:ext>
                  </a:extLst>
                </a:gridCol>
                <a:gridCol w="531812">
                  <a:extLst>
                    <a:ext uri="{9D8B030D-6E8A-4147-A177-3AD203B41FA5}">
                      <a16:colId xmlns:a16="http://schemas.microsoft.com/office/drawing/2014/main" val="1244776842"/>
                    </a:ext>
                  </a:extLst>
                </a:gridCol>
                <a:gridCol w="530225">
                  <a:extLst>
                    <a:ext uri="{9D8B030D-6E8A-4147-A177-3AD203B41FA5}">
                      <a16:colId xmlns:a16="http://schemas.microsoft.com/office/drawing/2014/main" val="73343109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836172845"/>
                    </a:ext>
                  </a:extLst>
                </a:gridCol>
                <a:gridCol w="528638">
                  <a:extLst>
                    <a:ext uri="{9D8B030D-6E8A-4147-A177-3AD203B41FA5}">
                      <a16:colId xmlns:a16="http://schemas.microsoft.com/office/drawing/2014/main" val="253502064"/>
                    </a:ext>
                  </a:extLst>
                </a:gridCol>
              </a:tblGrid>
              <a:tr h="518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9891380"/>
                  </a:ext>
                </a:extLst>
              </a:tr>
              <a:tr h="518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7730762"/>
                  </a:ext>
                </a:extLst>
              </a:tr>
              <a:tr h="518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2110547"/>
                  </a:ext>
                </a:extLst>
              </a:tr>
              <a:tr h="518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8949927"/>
                  </a:ext>
                </a:extLst>
              </a:tr>
              <a:tr h="518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325080"/>
                  </a:ext>
                </a:extLst>
              </a:tr>
              <a:tr h="518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6138660"/>
                  </a:ext>
                </a:extLst>
              </a:tr>
              <a:tr h="518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244923"/>
                  </a:ext>
                </a:extLst>
              </a:tr>
              <a:tr h="518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3288430"/>
                  </a:ext>
                </a:extLst>
              </a:tr>
            </a:tbl>
          </a:graphicData>
        </a:graphic>
      </p:graphicFrame>
      <p:sp>
        <p:nvSpPr>
          <p:cNvPr id="3163" name="Text Box 91">
            <a:extLst>
              <a:ext uri="{FF2B5EF4-FFF2-40B4-BE49-F238E27FC236}">
                <a16:creationId xmlns:a16="http://schemas.microsoft.com/office/drawing/2014/main" id="{EEFC8177-2894-472D-ACCB-62AB87942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1052513"/>
            <a:ext cx="288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/>
              <a:t>0</a:t>
            </a:r>
          </a:p>
        </p:txBody>
      </p:sp>
      <p:sp>
        <p:nvSpPr>
          <p:cNvPr id="3164" name="Text Box 92">
            <a:extLst>
              <a:ext uri="{FF2B5EF4-FFF2-40B4-BE49-F238E27FC236}">
                <a16:creationId xmlns:a16="http://schemas.microsoft.com/office/drawing/2014/main" id="{B25FD2F9-C0F5-47D6-A17F-478A3CB12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1" y="1052513"/>
            <a:ext cx="288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/>
              <a:t>1</a:t>
            </a:r>
          </a:p>
        </p:txBody>
      </p:sp>
      <p:sp>
        <p:nvSpPr>
          <p:cNvPr id="3165" name="Text Box 93">
            <a:extLst>
              <a:ext uri="{FF2B5EF4-FFF2-40B4-BE49-F238E27FC236}">
                <a16:creationId xmlns:a16="http://schemas.microsoft.com/office/drawing/2014/main" id="{9D3E9CCF-9A49-4AEF-B76F-1BFACB238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4" y="1052513"/>
            <a:ext cx="288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/>
              <a:t>2</a:t>
            </a:r>
          </a:p>
        </p:txBody>
      </p:sp>
      <p:sp>
        <p:nvSpPr>
          <p:cNvPr id="3168" name="Text Box 96">
            <a:extLst>
              <a:ext uri="{FF2B5EF4-FFF2-40B4-BE49-F238E27FC236}">
                <a16:creationId xmlns:a16="http://schemas.microsoft.com/office/drawing/2014/main" id="{6A2E7BC1-074B-4F51-BD91-B5D762949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39" y="1052513"/>
            <a:ext cx="288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/>
              <a:t>3</a:t>
            </a:r>
          </a:p>
        </p:txBody>
      </p:sp>
      <p:sp>
        <p:nvSpPr>
          <p:cNvPr id="3169" name="Text Box 97">
            <a:extLst>
              <a:ext uri="{FF2B5EF4-FFF2-40B4-BE49-F238E27FC236}">
                <a16:creationId xmlns:a16="http://schemas.microsoft.com/office/drawing/2014/main" id="{2B22C6E2-6A4B-4413-AD39-48D1575BD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1" y="1052513"/>
            <a:ext cx="288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/>
              <a:t>4</a:t>
            </a:r>
          </a:p>
        </p:txBody>
      </p:sp>
      <p:sp>
        <p:nvSpPr>
          <p:cNvPr id="3170" name="Text Box 98">
            <a:extLst>
              <a:ext uri="{FF2B5EF4-FFF2-40B4-BE49-F238E27FC236}">
                <a16:creationId xmlns:a16="http://schemas.microsoft.com/office/drawing/2014/main" id="{D183BE52-F663-4CA0-9B65-5CFC57086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5639" y="1052513"/>
            <a:ext cx="288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/>
              <a:t>5</a:t>
            </a:r>
          </a:p>
        </p:txBody>
      </p:sp>
      <p:sp>
        <p:nvSpPr>
          <p:cNvPr id="3171" name="Text Box 99">
            <a:extLst>
              <a:ext uri="{FF2B5EF4-FFF2-40B4-BE49-F238E27FC236}">
                <a16:creationId xmlns:a16="http://schemas.microsoft.com/office/drawing/2014/main" id="{D9FB6CEE-5216-4E6A-B772-86C955CAA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4" y="1052513"/>
            <a:ext cx="288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/>
              <a:t>6</a:t>
            </a:r>
          </a:p>
        </p:txBody>
      </p:sp>
      <p:sp>
        <p:nvSpPr>
          <p:cNvPr id="3172" name="Text Box 100">
            <a:extLst>
              <a:ext uri="{FF2B5EF4-FFF2-40B4-BE49-F238E27FC236}">
                <a16:creationId xmlns:a16="http://schemas.microsoft.com/office/drawing/2014/main" id="{4A540B17-CE31-433D-BE43-7EED55B5D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4149725"/>
            <a:ext cx="288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/>
              <a:t>6</a:t>
            </a:r>
          </a:p>
        </p:txBody>
      </p:sp>
      <p:sp>
        <p:nvSpPr>
          <p:cNvPr id="3173" name="Text Box 101">
            <a:extLst>
              <a:ext uri="{FF2B5EF4-FFF2-40B4-BE49-F238E27FC236}">
                <a16:creationId xmlns:a16="http://schemas.microsoft.com/office/drawing/2014/main" id="{50C8B18E-2F68-49D6-8F61-C99652131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3644900"/>
            <a:ext cx="288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/>
              <a:t>5</a:t>
            </a:r>
          </a:p>
        </p:txBody>
      </p:sp>
      <p:sp>
        <p:nvSpPr>
          <p:cNvPr id="3174" name="Text Box 102">
            <a:extLst>
              <a:ext uri="{FF2B5EF4-FFF2-40B4-BE49-F238E27FC236}">
                <a16:creationId xmlns:a16="http://schemas.microsoft.com/office/drawing/2014/main" id="{2A89EF81-F61C-456C-A733-ECDF9A4AB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3141663"/>
            <a:ext cx="288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/>
              <a:t>4</a:t>
            </a:r>
          </a:p>
        </p:txBody>
      </p:sp>
      <p:sp>
        <p:nvSpPr>
          <p:cNvPr id="3175" name="Text Box 103">
            <a:extLst>
              <a:ext uri="{FF2B5EF4-FFF2-40B4-BE49-F238E27FC236}">
                <a16:creationId xmlns:a16="http://schemas.microsoft.com/office/drawing/2014/main" id="{C7B9E127-317A-49AC-86B2-B1AFF9E53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2636838"/>
            <a:ext cx="288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/>
              <a:t>3</a:t>
            </a:r>
          </a:p>
        </p:txBody>
      </p:sp>
      <p:sp>
        <p:nvSpPr>
          <p:cNvPr id="3176" name="Text Box 104">
            <a:extLst>
              <a:ext uri="{FF2B5EF4-FFF2-40B4-BE49-F238E27FC236}">
                <a16:creationId xmlns:a16="http://schemas.microsoft.com/office/drawing/2014/main" id="{C26AF45E-03A6-416F-8025-B7681DE0C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2060575"/>
            <a:ext cx="288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/>
              <a:t>2</a:t>
            </a:r>
          </a:p>
        </p:txBody>
      </p:sp>
      <p:sp>
        <p:nvSpPr>
          <p:cNvPr id="3177" name="Text Box 105">
            <a:extLst>
              <a:ext uri="{FF2B5EF4-FFF2-40B4-BE49-F238E27FC236}">
                <a16:creationId xmlns:a16="http://schemas.microsoft.com/office/drawing/2014/main" id="{B01B94CD-80B3-42B2-9B1B-8518E7816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1557338"/>
            <a:ext cx="288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/>
              <a:t>1</a:t>
            </a:r>
          </a:p>
        </p:txBody>
      </p:sp>
      <p:sp>
        <p:nvSpPr>
          <p:cNvPr id="3179" name="Text Box 107">
            <a:extLst>
              <a:ext uri="{FF2B5EF4-FFF2-40B4-BE49-F238E27FC236}">
                <a16:creationId xmlns:a16="http://schemas.microsoft.com/office/drawing/2014/main" id="{A7802B50-0370-4D9E-9627-27EBF7E8F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625" y="908051"/>
            <a:ext cx="33845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500">
                <a:solidFill>
                  <a:srgbClr val="CC0000"/>
                </a:solidFill>
              </a:rPr>
              <a:t>Vecteurs offset 1ere ligne et colonne</a:t>
            </a:r>
          </a:p>
        </p:txBody>
      </p:sp>
      <p:sp>
        <p:nvSpPr>
          <p:cNvPr id="2" name="Text Box 108">
            <a:extLst>
              <a:ext uri="{FF2B5EF4-FFF2-40B4-BE49-F238E27FC236}">
                <a16:creationId xmlns:a16="http://schemas.microsoft.com/office/drawing/2014/main" id="{8C6A9D05-515A-48DB-9355-02EA40CE5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4" y="1700213"/>
            <a:ext cx="288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altLang="fr-FR" sz="1600"/>
          </a:p>
        </p:txBody>
      </p:sp>
      <p:sp>
        <p:nvSpPr>
          <p:cNvPr id="3181" name="Text Box 109">
            <a:extLst>
              <a:ext uri="{FF2B5EF4-FFF2-40B4-BE49-F238E27FC236}">
                <a16:creationId xmlns:a16="http://schemas.microsoft.com/office/drawing/2014/main" id="{F69C26B4-0FD5-498D-8486-301DBAFF6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4" y="1268413"/>
            <a:ext cx="503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+1</a:t>
            </a:r>
          </a:p>
        </p:txBody>
      </p:sp>
      <p:sp>
        <p:nvSpPr>
          <p:cNvPr id="3182" name="Text Box 110">
            <a:extLst>
              <a:ext uri="{FF2B5EF4-FFF2-40B4-BE49-F238E27FC236}">
                <a16:creationId xmlns:a16="http://schemas.microsoft.com/office/drawing/2014/main" id="{2EAE3140-08CE-40B0-8D15-CC9B38018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5" y="1268413"/>
            <a:ext cx="503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+1</a:t>
            </a:r>
          </a:p>
        </p:txBody>
      </p:sp>
      <p:sp>
        <p:nvSpPr>
          <p:cNvPr id="3183" name="Text Box 111">
            <a:extLst>
              <a:ext uri="{FF2B5EF4-FFF2-40B4-BE49-F238E27FC236}">
                <a16:creationId xmlns:a16="http://schemas.microsoft.com/office/drawing/2014/main" id="{C72F5067-BC8D-4E37-81CF-2C07EDBD0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4" y="1268413"/>
            <a:ext cx="503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+1</a:t>
            </a:r>
          </a:p>
        </p:txBody>
      </p:sp>
      <p:sp>
        <p:nvSpPr>
          <p:cNvPr id="3184" name="Text Box 112">
            <a:extLst>
              <a:ext uri="{FF2B5EF4-FFF2-40B4-BE49-F238E27FC236}">
                <a16:creationId xmlns:a16="http://schemas.microsoft.com/office/drawing/2014/main" id="{03C1EC53-789D-45FB-A3EB-D654B0D55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9" y="1268413"/>
            <a:ext cx="503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+1</a:t>
            </a:r>
          </a:p>
        </p:txBody>
      </p:sp>
      <p:sp>
        <p:nvSpPr>
          <p:cNvPr id="3185" name="Text Box 113">
            <a:extLst>
              <a:ext uri="{FF2B5EF4-FFF2-40B4-BE49-F238E27FC236}">
                <a16:creationId xmlns:a16="http://schemas.microsoft.com/office/drawing/2014/main" id="{76D99D3E-E5C3-4A6B-8018-EEAE3752E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0" y="1268413"/>
            <a:ext cx="503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+1</a:t>
            </a:r>
          </a:p>
        </p:txBody>
      </p:sp>
      <p:sp>
        <p:nvSpPr>
          <p:cNvPr id="3186" name="Text Box 114">
            <a:extLst>
              <a:ext uri="{FF2B5EF4-FFF2-40B4-BE49-F238E27FC236}">
                <a16:creationId xmlns:a16="http://schemas.microsoft.com/office/drawing/2014/main" id="{07C74916-0777-49F8-B86C-1DD627FC4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439" y="1268413"/>
            <a:ext cx="5032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+1</a:t>
            </a:r>
          </a:p>
        </p:txBody>
      </p:sp>
      <p:sp>
        <p:nvSpPr>
          <p:cNvPr id="3187" name="Text Box 115">
            <a:extLst>
              <a:ext uri="{FF2B5EF4-FFF2-40B4-BE49-F238E27FC236}">
                <a16:creationId xmlns:a16="http://schemas.microsoft.com/office/drawing/2014/main" id="{5614F72B-EFC4-49F7-9164-CC045D0CD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1" y="1773238"/>
            <a:ext cx="504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+1</a:t>
            </a:r>
          </a:p>
        </p:txBody>
      </p:sp>
      <p:sp>
        <p:nvSpPr>
          <p:cNvPr id="3188" name="Text Box 116">
            <a:extLst>
              <a:ext uri="{FF2B5EF4-FFF2-40B4-BE49-F238E27FC236}">
                <a16:creationId xmlns:a16="http://schemas.microsoft.com/office/drawing/2014/main" id="{5BCDF432-22A2-42E3-B44C-AB4EA677D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2276475"/>
            <a:ext cx="503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+1</a:t>
            </a:r>
          </a:p>
        </p:txBody>
      </p:sp>
      <p:sp>
        <p:nvSpPr>
          <p:cNvPr id="3189" name="Text Box 117">
            <a:extLst>
              <a:ext uri="{FF2B5EF4-FFF2-40B4-BE49-F238E27FC236}">
                <a16:creationId xmlns:a16="http://schemas.microsoft.com/office/drawing/2014/main" id="{AEEE0A22-7364-4EC1-AB85-A1753505D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2852738"/>
            <a:ext cx="503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+1</a:t>
            </a:r>
          </a:p>
        </p:txBody>
      </p:sp>
      <p:sp>
        <p:nvSpPr>
          <p:cNvPr id="3190" name="Text Box 118">
            <a:extLst>
              <a:ext uri="{FF2B5EF4-FFF2-40B4-BE49-F238E27FC236}">
                <a16:creationId xmlns:a16="http://schemas.microsoft.com/office/drawing/2014/main" id="{C834910B-F417-4F97-8EF1-8D001FB622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3357563"/>
            <a:ext cx="503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+1</a:t>
            </a:r>
          </a:p>
        </p:txBody>
      </p:sp>
      <p:sp>
        <p:nvSpPr>
          <p:cNvPr id="3191" name="Text Box 119">
            <a:extLst>
              <a:ext uri="{FF2B5EF4-FFF2-40B4-BE49-F238E27FC236}">
                <a16:creationId xmlns:a16="http://schemas.microsoft.com/office/drawing/2014/main" id="{5AED918F-FFC2-4E85-9070-79C76601F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3860800"/>
            <a:ext cx="503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+1</a:t>
            </a:r>
          </a:p>
        </p:txBody>
      </p:sp>
      <p:sp>
        <p:nvSpPr>
          <p:cNvPr id="3192" name="Text Box 120">
            <a:extLst>
              <a:ext uri="{FF2B5EF4-FFF2-40B4-BE49-F238E27FC236}">
                <a16:creationId xmlns:a16="http://schemas.microsoft.com/office/drawing/2014/main" id="{810C9472-72AB-41DA-8B4A-72A46345C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4365625"/>
            <a:ext cx="5032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+1</a:t>
            </a:r>
          </a:p>
        </p:txBody>
      </p:sp>
      <p:sp>
        <p:nvSpPr>
          <p:cNvPr id="3195" name="Text Box 123">
            <a:extLst>
              <a:ext uri="{FF2B5EF4-FFF2-40B4-BE49-F238E27FC236}">
                <a16:creationId xmlns:a16="http://schemas.microsoft.com/office/drawing/2014/main" id="{AC4AAD6C-1D6F-4343-8DC5-95ED5FE6B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6275" y="1268413"/>
            <a:ext cx="217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0</a:t>
            </a:r>
          </a:p>
        </p:txBody>
      </p:sp>
      <p:sp>
        <p:nvSpPr>
          <p:cNvPr id="3196" name="Text Box 124">
            <a:extLst>
              <a:ext uri="{FF2B5EF4-FFF2-40B4-BE49-F238E27FC236}">
                <a16:creationId xmlns:a16="http://schemas.microsoft.com/office/drawing/2014/main" id="{FD332091-6640-4E02-BB5B-2B49CCCF3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4" y="1484313"/>
            <a:ext cx="32400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>
                <a:solidFill>
                  <a:srgbClr val="CC0000"/>
                </a:solidFill>
              </a:rPr>
              <a:t>Subdiviser en t-blocs</a:t>
            </a:r>
          </a:p>
        </p:txBody>
      </p:sp>
      <p:sp>
        <p:nvSpPr>
          <p:cNvPr id="3199" name="Line 127">
            <a:extLst>
              <a:ext uri="{FF2B5EF4-FFF2-40B4-BE49-F238E27FC236}">
                <a16:creationId xmlns:a16="http://schemas.microsoft.com/office/drawing/2014/main" id="{981B4D93-8C8B-415C-8CA2-E724A34F46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83113" y="4652963"/>
            <a:ext cx="20891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200" name="Line 128">
            <a:extLst>
              <a:ext uri="{FF2B5EF4-FFF2-40B4-BE49-F238E27FC236}">
                <a16:creationId xmlns:a16="http://schemas.microsoft.com/office/drawing/2014/main" id="{22368FC9-1249-4F56-A23C-F814E61965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83113" y="2636838"/>
            <a:ext cx="20891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201" name="Line 129">
            <a:extLst>
              <a:ext uri="{FF2B5EF4-FFF2-40B4-BE49-F238E27FC236}">
                <a16:creationId xmlns:a16="http://schemas.microsoft.com/office/drawing/2014/main" id="{045AD1B7-EC90-494A-A488-B79C5496924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3113" y="2636839"/>
            <a:ext cx="0" cy="20161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202" name="Line 130">
            <a:extLst>
              <a:ext uri="{FF2B5EF4-FFF2-40B4-BE49-F238E27FC236}">
                <a16:creationId xmlns:a16="http://schemas.microsoft.com/office/drawing/2014/main" id="{40985ACA-E81E-4E4A-B7B1-939C858B51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2263" y="2636839"/>
            <a:ext cx="0" cy="20161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203" name="Line 131">
            <a:extLst>
              <a:ext uri="{FF2B5EF4-FFF2-40B4-BE49-F238E27FC236}">
                <a16:creationId xmlns:a16="http://schemas.microsoft.com/office/drawing/2014/main" id="{9772D771-55BC-4806-940A-93C662C59A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27350" y="1052513"/>
            <a:ext cx="20891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204" name="Line 132">
            <a:extLst>
              <a:ext uri="{FF2B5EF4-FFF2-40B4-BE49-F238E27FC236}">
                <a16:creationId xmlns:a16="http://schemas.microsoft.com/office/drawing/2014/main" id="{3DFC13EB-6880-420C-B228-2ADAFDD63A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7350" y="1052514"/>
            <a:ext cx="0" cy="20161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205" name="Line 133">
            <a:extLst>
              <a:ext uri="{FF2B5EF4-FFF2-40B4-BE49-F238E27FC236}">
                <a16:creationId xmlns:a16="http://schemas.microsoft.com/office/drawing/2014/main" id="{BAF69739-B517-4182-9A35-2893CC98E04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7938" y="1052514"/>
            <a:ext cx="0" cy="20161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206" name="Line 134">
            <a:extLst>
              <a:ext uri="{FF2B5EF4-FFF2-40B4-BE49-F238E27FC236}">
                <a16:creationId xmlns:a16="http://schemas.microsoft.com/office/drawing/2014/main" id="{6A4B3316-2186-4526-A8DA-14374B3911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27350" y="3141663"/>
            <a:ext cx="208915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207" name="Line 135">
            <a:extLst>
              <a:ext uri="{FF2B5EF4-FFF2-40B4-BE49-F238E27FC236}">
                <a16:creationId xmlns:a16="http://schemas.microsoft.com/office/drawing/2014/main" id="{26503744-83A9-43D0-B418-526A97873C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3113" y="1052513"/>
            <a:ext cx="0" cy="20891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208" name="Line 136">
            <a:extLst>
              <a:ext uri="{FF2B5EF4-FFF2-40B4-BE49-F238E27FC236}">
                <a16:creationId xmlns:a16="http://schemas.microsoft.com/office/drawing/2014/main" id="{7CDA671B-E59E-43A8-B692-D2CCCF7299DF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2263" y="1052513"/>
            <a:ext cx="0" cy="20891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209" name="Line 137">
            <a:extLst>
              <a:ext uri="{FF2B5EF4-FFF2-40B4-BE49-F238E27FC236}">
                <a16:creationId xmlns:a16="http://schemas.microsoft.com/office/drawing/2014/main" id="{0292C848-435B-486A-964C-0C995A646B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3113" y="3141663"/>
            <a:ext cx="20891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210" name="Line 138">
            <a:extLst>
              <a:ext uri="{FF2B5EF4-FFF2-40B4-BE49-F238E27FC236}">
                <a16:creationId xmlns:a16="http://schemas.microsoft.com/office/drawing/2014/main" id="{BC9BE35D-1B14-4137-90B4-D6FA4E0274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3113" y="1052513"/>
            <a:ext cx="20891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211" name="Line 139">
            <a:extLst>
              <a:ext uri="{FF2B5EF4-FFF2-40B4-BE49-F238E27FC236}">
                <a16:creationId xmlns:a16="http://schemas.microsoft.com/office/drawing/2014/main" id="{EE5A5CEF-4195-4894-AB67-96B5B2EA82A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7350" y="4652963"/>
            <a:ext cx="20891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213" name="Line 141">
            <a:extLst>
              <a:ext uri="{FF2B5EF4-FFF2-40B4-BE49-F238E27FC236}">
                <a16:creationId xmlns:a16="http://schemas.microsoft.com/office/drawing/2014/main" id="{AF1BD295-55AC-43E9-BE5A-FFA198AD0A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000375" y="2636838"/>
            <a:ext cx="20891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214" name="Line 142">
            <a:extLst>
              <a:ext uri="{FF2B5EF4-FFF2-40B4-BE49-F238E27FC236}">
                <a16:creationId xmlns:a16="http://schemas.microsoft.com/office/drawing/2014/main" id="{96629E93-B9A6-4428-9B28-EC685B6161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7938" y="2565400"/>
            <a:ext cx="0" cy="20891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3215" name="Line 143">
            <a:extLst>
              <a:ext uri="{FF2B5EF4-FFF2-40B4-BE49-F238E27FC236}">
                <a16:creationId xmlns:a16="http://schemas.microsoft.com/office/drawing/2014/main" id="{F51AA036-3D8A-4C10-8C40-0EB0FFB8D84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27350" y="2636838"/>
            <a:ext cx="0" cy="20891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CA"/>
          </a:p>
        </p:txBody>
      </p:sp>
      <p:graphicFrame>
        <p:nvGraphicFramePr>
          <p:cNvPr id="3254" name="Group 182">
            <a:extLst>
              <a:ext uri="{FF2B5EF4-FFF2-40B4-BE49-F238E27FC236}">
                <a16:creationId xmlns:a16="http://schemas.microsoft.com/office/drawing/2014/main" id="{842DA11C-FBF1-4647-8167-BB59F963248D}"/>
              </a:ext>
            </a:extLst>
          </p:cNvPr>
          <p:cNvGraphicFramePr>
            <a:graphicFrameLocks noGrp="1"/>
          </p:cNvGraphicFramePr>
          <p:nvPr/>
        </p:nvGraphicFramePr>
        <p:xfrm>
          <a:off x="7464426" y="620714"/>
          <a:ext cx="2087563" cy="2016125"/>
        </p:xfrm>
        <a:graphic>
          <a:graphicData uri="http://schemas.openxmlformats.org/drawingml/2006/table">
            <a:tbl>
              <a:tblPr/>
              <a:tblGrid>
                <a:gridCol w="417513">
                  <a:extLst>
                    <a:ext uri="{9D8B030D-6E8A-4147-A177-3AD203B41FA5}">
                      <a16:colId xmlns:a16="http://schemas.microsoft.com/office/drawing/2014/main" val="1497768197"/>
                    </a:ext>
                  </a:extLst>
                </a:gridCol>
                <a:gridCol w="417512">
                  <a:extLst>
                    <a:ext uri="{9D8B030D-6E8A-4147-A177-3AD203B41FA5}">
                      <a16:colId xmlns:a16="http://schemas.microsoft.com/office/drawing/2014/main" val="3765497831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2973539976"/>
                    </a:ext>
                  </a:extLst>
                </a:gridCol>
                <a:gridCol w="417512">
                  <a:extLst>
                    <a:ext uri="{9D8B030D-6E8A-4147-A177-3AD203B41FA5}">
                      <a16:colId xmlns:a16="http://schemas.microsoft.com/office/drawing/2014/main" val="4113609788"/>
                    </a:ext>
                  </a:extLst>
                </a:gridCol>
                <a:gridCol w="417513">
                  <a:extLst>
                    <a:ext uri="{9D8B030D-6E8A-4147-A177-3AD203B41FA5}">
                      <a16:colId xmlns:a16="http://schemas.microsoft.com/office/drawing/2014/main" val="3581496933"/>
                    </a:ext>
                  </a:extLst>
                </a:gridCol>
              </a:tblGrid>
              <a:tr h="403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2745077"/>
                  </a:ext>
                </a:extLst>
              </a:tr>
              <a:tr h="403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808327"/>
                  </a:ext>
                </a:extLst>
              </a:tr>
              <a:tr h="403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323306"/>
                  </a:ext>
                </a:extLst>
              </a:tr>
              <a:tr h="403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30351"/>
                  </a:ext>
                </a:extLst>
              </a:tr>
              <a:tr h="403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547006"/>
                  </a:ext>
                </a:extLst>
              </a:tr>
            </a:tbl>
          </a:graphicData>
        </a:graphic>
      </p:graphicFrame>
      <p:sp>
        <p:nvSpPr>
          <p:cNvPr id="3259" name="Text Box 187">
            <a:extLst>
              <a:ext uri="{FF2B5EF4-FFF2-40B4-BE49-F238E27FC236}">
                <a16:creationId xmlns:a16="http://schemas.microsoft.com/office/drawing/2014/main" id="{DFE135D7-2769-47E9-948C-3FB4ECF33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5013" y="1052513"/>
            <a:ext cx="215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0</a:t>
            </a:r>
          </a:p>
        </p:txBody>
      </p:sp>
      <p:sp>
        <p:nvSpPr>
          <p:cNvPr id="3264" name="Text Box 192">
            <a:extLst>
              <a:ext uri="{FF2B5EF4-FFF2-40B4-BE49-F238E27FC236}">
                <a16:creationId xmlns:a16="http://schemas.microsoft.com/office/drawing/2014/main" id="{0DE792CE-4389-4B4F-B87A-160C4FED8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1988" y="1484313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-1</a:t>
            </a:r>
          </a:p>
        </p:txBody>
      </p:sp>
      <p:sp>
        <p:nvSpPr>
          <p:cNvPr id="3265" name="Text Box 193">
            <a:extLst>
              <a:ext uri="{FF2B5EF4-FFF2-40B4-BE49-F238E27FC236}">
                <a16:creationId xmlns:a16="http://schemas.microsoft.com/office/drawing/2014/main" id="{2B60E587-338E-42EE-BCC7-C5A634DB9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133600"/>
            <a:ext cx="215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0</a:t>
            </a:r>
          </a:p>
        </p:txBody>
      </p:sp>
      <p:sp>
        <p:nvSpPr>
          <p:cNvPr id="3266" name="Text Box 194">
            <a:extLst>
              <a:ext uri="{FF2B5EF4-FFF2-40B4-BE49-F238E27FC236}">
                <a16:creationId xmlns:a16="http://schemas.microsoft.com/office/drawing/2014/main" id="{E362E1B9-E5A9-48BE-93B2-AF086142A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5013" y="2276475"/>
            <a:ext cx="215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0</a:t>
            </a:r>
          </a:p>
        </p:txBody>
      </p:sp>
      <p:sp>
        <p:nvSpPr>
          <p:cNvPr id="3268" name="Text Box 196">
            <a:extLst>
              <a:ext uri="{FF2B5EF4-FFF2-40B4-BE49-F238E27FC236}">
                <a16:creationId xmlns:a16="http://schemas.microsoft.com/office/drawing/2014/main" id="{8E5ECF6E-6EE0-4D62-84A8-41E93FD56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1" y="2636838"/>
            <a:ext cx="288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0</a:t>
            </a:r>
          </a:p>
        </p:txBody>
      </p:sp>
      <p:sp>
        <p:nvSpPr>
          <p:cNvPr id="3269" name="Text Box 197">
            <a:extLst>
              <a:ext uri="{FF2B5EF4-FFF2-40B4-BE49-F238E27FC236}">
                <a16:creationId xmlns:a16="http://schemas.microsoft.com/office/drawing/2014/main" id="{2A838EB0-5CBB-4020-B27C-3CA5BC318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851" y="2636838"/>
            <a:ext cx="288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0</a:t>
            </a:r>
          </a:p>
        </p:txBody>
      </p:sp>
      <p:sp>
        <p:nvSpPr>
          <p:cNvPr id="3270" name="Text Box 198">
            <a:extLst>
              <a:ext uri="{FF2B5EF4-FFF2-40B4-BE49-F238E27FC236}">
                <a16:creationId xmlns:a16="http://schemas.microsoft.com/office/drawing/2014/main" id="{88C26F6B-A7E9-41FB-87FF-39DABDC8C1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3213" y="2636838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-1</a:t>
            </a:r>
          </a:p>
        </p:txBody>
      </p:sp>
      <p:sp>
        <p:nvSpPr>
          <p:cNvPr id="3271" name="Text Box 199">
            <a:extLst>
              <a:ext uri="{FF2B5EF4-FFF2-40B4-BE49-F238E27FC236}">
                <a16:creationId xmlns:a16="http://schemas.microsoft.com/office/drawing/2014/main" id="{0E605E01-061D-4B8D-BAF8-F124755E9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1" y="2636838"/>
            <a:ext cx="288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0</a:t>
            </a:r>
          </a:p>
        </p:txBody>
      </p:sp>
      <p:sp>
        <p:nvSpPr>
          <p:cNvPr id="3273" name="Text Box 201">
            <a:extLst>
              <a:ext uri="{FF2B5EF4-FFF2-40B4-BE49-F238E27FC236}">
                <a16:creationId xmlns:a16="http://schemas.microsoft.com/office/drawing/2014/main" id="{04748ACF-3FA1-4DC3-B0F5-8D9BACFA4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1" y="2781300"/>
            <a:ext cx="288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0</a:t>
            </a:r>
          </a:p>
        </p:txBody>
      </p:sp>
      <p:sp>
        <p:nvSpPr>
          <p:cNvPr id="3274" name="Text Box 202">
            <a:extLst>
              <a:ext uri="{FF2B5EF4-FFF2-40B4-BE49-F238E27FC236}">
                <a16:creationId xmlns:a16="http://schemas.microsoft.com/office/drawing/2014/main" id="{77256898-8908-40FE-B188-C96870D1D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6" y="2781300"/>
            <a:ext cx="288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0</a:t>
            </a:r>
          </a:p>
        </p:txBody>
      </p:sp>
      <p:sp>
        <p:nvSpPr>
          <p:cNvPr id="3275" name="Text Box 203">
            <a:extLst>
              <a:ext uri="{FF2B5EF4-FFF2-40B4-BE49-F238E27FC236}">
                <a16:creationId xmlns:a16="http://schemas.microsoft.com/office/drawing/2014/main" id="{A20DC646-7167-4438-8F54-1BFFBBD9A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3" y="2781300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-1</a:t>
            </a:r>
          </a:p>
        </p:txBody>
      </p:sp>
      <p:sp>
        <p:nvSpPr>
          <p:cNvPr id="3276" name="Text Box 204">
            <a:extLst>
              <a:ext uri="{FF2B5EF4-FFF2-40B4-BE49-F238E27FC236}">
                <a16:creationId xmlns:a16="http://schemas.microsoft.com/office/drawing/2014/main" id="{EB2D6E85-2069-4357-8E15-9964B949A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1628775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-1</a:t>
            </a:r>
          </a:p>
        </p:txBody>
      </p:sp>
      <p:sp>
        <p:nvSpPr>
          <p:cNvPr id="3277" name="Text Box 205">
            <a:extLst>
              <a:ext uri="{FF2B5EF4-FFF2-40B4-BE49-F238E27FC236}">
                <a16:creationId xmlns:a16="http://schemas.microsoft.com/office/drawing/2014/main" id="{380A44A3-7107-4AD0-BF5C-BF4B7FDCE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5013" y="1844675"/>
            <a:ext cx="215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0</a:t>
            </a:r>
          </a:p>
        </p:txBody>
      </p:sp>
      <p:sp>
        <p:nvSpPr>
          <p:cNvPr id="3278" name="Text Box 206">
            <a:extLst>
              <a:ext uri="{FF2B5EF4-FFF2-40B4-BE49-F238E27FC236}">
                <a16:creationId xmlns:a16="http://schemas.microsoft.com/office/drawing/2014/main" id="{DE380030-E195-4E4D-958F-ECD0377AD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636838"/>
            <a:ext cx="215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0</a:t>
            </a:r>
          </a:p>
        </p:txBody>
      </p:sp>
      <p:sp>
        <p:nvSpPr>
          <p:cNvPr id="3" name="Text Box 207">
            <a:extLst>
              <a:ext uri="{FF2B5EF4-FFF2-40B4-BE49-F238E27FC236}">
                <a16:creationId xmlns:a16="http://schemas.microsoft.com/office/drawing/2014/main" id="{84AF1F98-ADB8-4F87-8B61-1569458D7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0338" y="170021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 altLang="fr-FR"/>
          </a:p>
        </p:txBody>
      </p:sp>
      <p:graphicFrame>
        <p:nvGraphicFramePr>
          <p:cNvPr id="3327" name="Group 255">
            <a:extLst>
              <a:ext uri="{FF2B5EF4-FFF2-40B4-BE49-F238E27FC236}">
                <a16:creationId xmlns:a16="http://schemas.microsoft.com/office/drawing/2014/main" id="{84B3D602-29AC-454B-9CFC-E1CD2C69F34E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7391401" y="2924175"/>
          <a:ext cx="2303463" cy="2233614"/>
        </p:xfrm>
        <a:graphic>
          <a:graphicData uri="http://schemas.openxmlformats.org/drawingml/2006/table">
            <a:tbl>
              <a:tblPr/>
              <a:tblGrid>
                <a:gridCol w="460375">
                  <a:extLst>
                    <a:ext uri="{9D8B030D-6E8A-4147-A177-3AD203B41FA5}">
                      <a16:colId xmlns:a16="http://schemas.microsoft.com/office/drawing/2014/main" val="16100086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114345580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59035242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3422642638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626866003"/>
                    </a:ext>
                  </a:extLst>
                </a:gridCol>
              </a:tblGrid>
              <a:tr h="44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8652631"/>
                  </a:ext>
                </a:extLst>
              </a:tr>
              <a:tr h="447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0862312"/>
                  </a:ext>
                </a:extLst>
              </a:tr>
              <a:tr h="44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8926760"/>
                  </a:ext>
                </a:extLst>
              </a:tr>
              <a:tr h="447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9714135"/>
                  </a:ext>
                </a:extLst>
              </a:tr>
              <a:tr h="4460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766921"/>
                  </a:ext>
                </a:extLst>
              </a:tr>
            </a:tbl>
          </a:graphicData>
        </a:graphic>
      </p:graphicFrame>
      <p:sp>
        <p:nvSpPr>
          <p:cNvPr id="3372" name="Text Box 300">
            <a:extLst>
              <a:ext uri="{FF2B5EF4-FFF2-40B4-BE49-F238E27FC236}">
                <a16:creationId xmlns:a16="http://schemas.microsoft.com/office/drawing/2014/main" id="{FCED0156-9CF7-49F5-8BC1-ADAA594A1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1" y="3429000"/>
            <a:ext cx="288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0</a:t>
            </a:r>
          </a:p>
        </p:txBody>
      </p:sp>
      <p:sp>
        <p:nvSpPr>
          <p:cNvPr id="3373" name="Text Box 301">
            <a:extLst>
              <a:ext uri="{FF2B5EF4-FFF2-40B4-BE49-F238E27FC236}">
                <a16:creationId xmlns:a16="http://schemas.microsoft.com/office/drawing/2014/main" id="{5D3077B8-4EF7-4464-85C4-9E375714C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3860800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-1</a:t>
            </a:r>
          </a:p>
        </p:txBody>
      </p:sp>
      <p:sp>
        <p:nvSpPr>
          <p:cNvPr id="3374" name="Text Box 302">
            <a:extLst>
              <a:ext uri="{FF2B5EF4-FFF2-40B4-BE49-F238E27FC236}">
                <a16:creationId xmlns:a16="http://schemas.microsoft.com/office/drawing/2014/main" id="{A7C759DE-55A9-4965-86DC-3E6382FCD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4292600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-1</a:t>
            </a:r>
          </a:p>
        </p:txBody>
      </p:sp>
      <p:sp>
        <p:nvSpPr>
          <p:cNvPr id="3375" name="Text Box 303">
            <a:extLst>
              <a:ext uri="{FF2B5EF4-FFF2-40B4-BE49-F238E27FC236}">
                <a16:creationId xmlns:a16="http://schemas.microsoft.com/office/drawing/2014/main" id="{951F2C18-71C0-46A8-917B-E2B2A035E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6450" y="4724400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0</a:t>
            </a:r>
          </a:p>
        </p:txBody>
      </p:sp>
      <p:sp>
        <p:nvSpPr>
          <p:cNvPr id="3376" name="Text Box 304">
            <a:extLst>
              <a:ext uri="{FF2B5EF4-FFF2-40B4-BE49-F238E27FC236}">
                <a16:creationId xmlns:a16="http://schemas.microsoft.com/office/drawing/2014/main" id="{C87F9BAE-08D7-401D-939B-BE60FD11E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7664" y="5156200"/>
            <a:ext cx="288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0</a:t>
            </a:r>
          </a:p>
        </p:txBody>
      </p:sp>
      <p:sp>
        <p:nvSpPr>
          <p:cNvPr id="3377" name="Text Box 305">
            <a:extLst>
              <a:ext uri="{FF2B5EF4-FFF2-40B4-BE49-F238E27FC236}">
                <a16:creationId xmlns:a16="http://schemas.microsoft.com/office/drawing/2014/main" id="{7AE1E9FB-030B-44D0-8100-FF2074548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025" y="5156200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 dirty="0">
                <a:solidFill>
                  <a:srgbClr val="CC0000"/>
                </a:solidFill>
              </a:rPr>
              <a:t>+1</a:t>
            </a:r>
          </a:p>
        </p:txBody>
      </p:sp>
      <p:sp>
        <p:nvSpPr>
          <p:cNvPr id="3378" name="Text Box 306">
            <a:extLst>
              <a:ext uri="{FF2B5EF4-FFF2-40B4-BE49-F238E27FC236}">
                <a16:creationId xmlns:a16="http://schemas.microsoft.com/office/drawing/2014/main" id="{417F8A23-1A58-4AD9-9A64-EE4B580CD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850" y="5156200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0</a:t>
            </a:r>
          </a:p>
        </p:txBody>
      </p:sp>
      <p:sp>
        <p:nvSpPr>
          <p:cNvPr id="3379" name="Text Box 307">
            <a:extLst>
              <a:ext uri="{FF2B5EF4-FFF2-40B4-BE49-F238E27FC236}">
                <a16:creationId xmlns:a16="http://schemas.microsoft.com/office/drawing/2014/main" id="{51E998DF-EF23-49CD-9A97-A27C841D1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650" y="5156200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+1</a:t>
            </a:r>
          </a:p>
        </p:txBody>
      </p:sp>
      <p:sp>
        <p:nvSpPr>
          <p:cNvPr id="3380" name="Text Box 308">
            <a:extLst>
              <a:ext uri="{FF2B5EF4-FFF2-40B4-BE49-F238E27FC236}">
                <a16:creationId xmlns:a16="http://schemas.microsoft.com/office/drawing/2014/main" id="{B77233AF-4D84-4D4A-B7C5-57DE21F2D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0" y="1628775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-1</a:t>
            </a:r>
          </a:p>
        </p:txBody>
      </p:sp>
      <p:sp>
        <p:nvSpPr>
          <p:cNvPr id="3381" name="Text Box 309">
            <a:extLst>
              <a:ext uri="{FF2B5EF4-FFF2-40B4-BE49-F238E27FC236}">
                <a16:creationId xmlns:a16="http://schemas.microsoft.com/office/drawing/2014/main" id="{25DB7D17-A280-43B5-B3C3-A340EE030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0" y="2205038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-1</a:t>
            </a:r>
          </a:p>
        </p:txBody>
      </p:sp>
      <p:sp>
        <p:nvSpPr>
          <p:cNvPr id="3382" name="Text Box 310">
            <a:extLst>
              <a:ext uri="{FF2B5EF4-FFF2-40B4-BE49-F238E27FC236}">
                <a16:creationId xmlns:a16="http://schemas.microsoft.com/office/drawing/2014/main" id="{81CA86C0-3B8F-44A9-A6CE-DE85E6A32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8" y="2636838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0</a:t>
            </a:r>
          </a:p>
        </p:txBody>
      </p:sp>
      <p:sp>
        <p:nvSpPr>
          <p:cNvPr id="3383" name="Text Box 311">
            <a:extLst>
              <a:ext uri="{FF2B5EF4-FFF2-40B4-BE49-F238E27FC236}">
                <a16:creationId xmlns:a16="http://schemas.microsoft.com/office/drawing/2014/main" id="{6AA1E0DB-D746-463B-AE16-E90AC1088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852738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+1</a:t>
            </a:r>
          </a:p>
        </p:txBody>
      </p:sp>
      <p:sp>
        <p:nvSpPr>
          <p:cNvPr id="3384" name="Text Box 312">
            <a:extLst>
              <a:ext uri="{FF2B5EF4-FFF2-40B4-BE49-F238E27FC236}">
                <a16:creationId xmlns:a16="http://schemas.microsoft.com/office/drawing/2014/main" id="{F4CF7AAE-CC8B-4840-AC00-AE324753A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2781300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 dirty="0">
                <a:solidFill>
                  <a:srgbClr val="CC0000"/>
                </a:solidFill>
              </a:rPr>
              <a:t>+1</a:t>
            </a:r>
          </a:p>
        </p:txBody>
      </p:sp>
      <p:sp>
        <p:nvSpPr>
          <p:cNvPr id="3385" name="Text Box 313">
            <a:extLst>
              <a:ext uri="{FF2B5EF4-FFF2-40B4-BE49-F238E27FC236}">
                <a16:creationId xmlns:a16="http://schemas.microsoft.com/office/drawing/2014/main" id="{EBBCB91C-F50E-4E4F-8B07-8E776508E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4200" y="2781300"/>
            <a:ext cx="431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0</a:t>
            </a:r>
          </a:p>
        </p:txBody>
      </p:sp>
      <p:sp>
        <p:nvSpPr>
          <p:cNvPr id="3388" name="Text Box 316">
            <a:extLst>
              <a:ext uri="{FF2B5EF4-FFF2-40B4-BE49-F238E27FC236}">
                <a16:creationId xmlns:a16="http://schemas.microsoft.com/office/drawing/2014/main" id="{E6F347B9-1DFF-43EF-A7A0-F796E3E63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1" y="4292600"/>
            <a:ext cx="504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-1</a:t>
            </a:r>
          </a:p>
        </p:txBody>
      </p:sp>
      <p:sp>
        <p:nvSpPr>
          <p:cNvPr id="3389" name="Text Box 317">
            <a:extLst>
              <a:ext uri="{FF2B5EF4-FFF2-40B4-BE49-F238E27FC236}">
                <a16:creationId xmlns:a16="http://schemas.microsoft.com/office/drawing/2014/main" id="{6237CA3E-5AF5-468F-8D48-AEBA90D6C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4" y="4365625"/>
            <a:ext cx="504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+1</a:t>
            </a:r>
          </a:p>
        </p:txBody>
      </p:sp>
      <p:sp>
        <p:nvSpPr>
          <p:cNvPr id="3390" name="Text Box 318">
            <a:extLst>
              <a:ext uri="{FF2B5EF4-FFF2-40B4-BE49-F238E27FC236}">
                <a16:creationId xmlns:a16="http://schemas.microsoft.com/office/drawing/2014/main" id="{09CB4C21-7A6E-41F9-B07C-E9B2CBE02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6" y="4149725"/>
            <a:ext cx="504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+1</a:t>
            </a:r>
          </a:p>
        </p:txBody>
      </p:sp>
      <p:sp>
        <p:nvSpPr>
          <p:cNvPr id="3391" name="Text Box 319">
            <a:extLst>
              <a:ext uri="{FF2B5EF4-FFF2-40B4-BE49-F238E27FC236}">
                <a16:creationId xmlns:a16="http://schemas.microsoft.com/office/drawing/2014/main" id="{EA1E158E-F0CB-4EFF-9FEF-AD1E538E0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6" y="3213100"/>
            <a:ext cx="504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+1</a:t>
            </a:r>
          </a:p>
        </p:txBody>
      </p:sp>
      <p:sp>
        <p:nvSpPr>
          <p:cNvPr id="3392" name="Text Box 320">
            <a:extLst>
              <a:ext uri="{FF2B5EF4-FFF2-40B4-BE49-F238E27FC236}">
                <a16:creationId xmlns:a16="http://schemas.microsoft.com/office/drawing/2014/main" id="{93B6D070-0C5B-4DC7-A86F-E9C2C5259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6" y="3716338"/>
            <a:ext cx="504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+1</a:t>
            </a:r>
          </a:p>
        </p:txBody>
      </p:sp>
      <p:sp>
        <p:nvSpPr>
          <p:cNvPr id="3393" name="Text Box 321">
            <a:extLst>
              <a:ext uri="{FF2B5EF4-FFF2-40B4-BE49-F238E27FC236}">
                <a16:creationId xmlns:a16="http://schemas.microsoft.com/office/drawing/2014/main" id="{1C5401BB-B997-4DCC-89AE-2440373FC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1" y="3213100"/>
            <a:ext cx="504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0</a:t>
            </a:r>
          </a:p>
        </p:txBody>
      </p:sp>
      <p:sp>
        <p:nvSpPr>
          <p:cNvPr id="3394" name="Text Box 322">
            <a:extLst>
              <a:ext uri="{FF2B5EF4-FFF2-40B4-BE49-F238E27FC236}">
                <a16:creationId xmlns:a16="http://schemas.microsoft.com/office/drawing/2014/main" id="{6D684423-1C7A-40E4-92D0-7FB321280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1" y="3716338"/>
            <a:ext cx="504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-1</a:t>
            </a:r>
          </a:p>
        </p:txBody>
      </p:sp>
      <p:sp>
        <p:nvSpPr>
          <p:cNvPr id="3395" name="Text Box 323">
            <a:extLst>
              <a:ext uri="{FF2B5EF4-FFF2-40B4-BE49-F238E27FC236}">
                <a16:creationId xmlns:a16="http://schemas.microsoft.com/office/drawing/2014/main" id="{F1ACB9A7-050B-49AE-AC0E-E21EAE0A6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1" y="4149725"/>
            <a:ext cx="504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-1</a:t>
            </a:r>
          </a:p>
        </p:txBody>
      </p:sp>
      <p:sp>
        <p:nvSpPr>
          <p:cNvPr id="3396" name="Text Box 324">
            <a:extLst>
              <a:ext uri="{FF2B5EF4-FFF2-40B4-BE49-F238E27FC236}">
                <a16:creationId xmlns:a16="http://schemas.microsoft.com/office/drawing/2014/main" id="{075F53B2-7E06-4FFA-9B0A-600163765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4365625"/>
            <a:ext cx="504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-1</a:t>
            </a:r>
          </a:p>
        </p:txBody>
      </p:sp>
      <p:sp>
        <p:nvSpPr>
          <p:cNvPr id="3397" name="Text Box 325">
            <a:extLst>
              <a:ext uri="{FF2B5EF4-FFF2-40B4-BE49-F238E27FC236}">
                <a16:creationId xmlns:a16="http://schemas.microsoft.com/office/drawing/2014/main" id="{40DA1F91-EEBC-4CDB-89FC-3B7ECB9F4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6" y="4292600"/>
            <a:ext cx="504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-1</a:t>
            </a:r>
          </a:p>
        </p:txBody>
      </p:sp>
      <p:sp>
        <p:nvSpPr>
          <p:cNvPr id="3398" name="Text Box 326">
            <a:extLst>
              <a:ext uri="{FF2B5EF4-FFF2-40B4-BE49-F238E27FC236}">
                <a16:creationId xmlns:a16="http://schemas.microsoft.com/office/drawing/2014/main" id="{576B8B79-35AA-4DAE-8387-D7F2C814C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9" y="4292600"/>
            <a:ext cx="504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-1</a:t>
            </a:r>
          </a:p>
        </p:txBody>
      </p:sp>
      <p:sp>
        <p:nvSpPr>
          <p:cNvPr id="3399" name="Text Box 327">
            <a:extLst>
              <a:ext uri="{FF2B5EF4-FFF2-40B4-BE49-F238E27FC236}">
                <a16:creationId xmlns:a16="http://schemas.microsoft.com/office/drawing/2014/main" id="{C7BA3760-BCA9-49F4-8B2D-5662DD08E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6" y="4292600"/>
            <a:ext cx="504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1600">
                <a:solidFill>
                  <a:srgbClr val="CC0000"/>
                </a:solidFill>
              </a:rPr>
              <a:t>-1</a:t>
            </a:r>
          </a:p>
        </p:txBody>
      </p:sp>
      <p:sp>
        <p:nvSpPr>
          <p:cNvPr id="3400" name="Text Box 328">
            <a:extLst>
              <a:ext uri="{FF2B5EF4-FFF2-40B4-BE49-F238E27FC236}">
                <a16:creationId xmlns:a16="http://schemas.microsoft.com/office/drawing/2014/main" id="{A5ABD1D8-F398-4E1B-BB0B-BC73F12F6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51" y="5661026"/>
            <a:ext cx="5832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altLang="fr-FR" sz="2800"/>
              <a:t>D(6,6)= D(6,0) -1 -1 +1 -1 -1 -1 =2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" grpId="0"/>
      <p:bldP spid="3165" grpId="0"/>
      <p:bldP spid="3168" grpId="0"/>
      <p:bldP spid="3169" grpId="0"/>
      <p:bldP spid="3170" grpId="0"/>
      <p:bldP spid="3171" grpId="0"/>
      <p:bldP spid="3172" grpId="0"/>
      <p:bldP spid="3173" grpId="0"/>
      <p:bldP spid="3174" grpId="0"/>
      <p:bldP spid="3175" grpId="0"/>
      <p:bldP spid="3177" grpId="0"/>
      <p:bldP spid="3179" grpId="0" build="allAtOnce"/>
      <p:bldP spid="3181" grpId="0"/>
      <p:bldP spid="3182" grpId="0"/>
      <p:bldP spid="3183" grpId="0"/>
      <p:bldP spid="3184" grpId="0"/>
      <p:bldP spid="3185" grpId="0"/>
      <p:bldP spid="3186" grpId="0"/>
      <p:bldP spid="3187" grpId="0"/>
      <p:bldP spid="3188" grpId="0"/>
      <p:bldP spid="3189" grpId="0"/>
      <p:bldP spid="3190" grpId="0"/>
      <p:bldP spid="3191" grpId="0"/>
      <p:bldP spid="3192" grpId="0"/>
      <p:bldP spid="3195" grpId="0"/>
      <p:bldP spid="3196" grpId="0"/>
      <p:bldP spid="3196" grpId="1"/>
      <p:bldP spid="3259" grpId="0"/>
      <p:bldP spid="3259" grpId="1"/>
      <p:bldP spid="3264" grpId="0"/>
      <p:bldP spid="3264" grpId="1"/>
      <p:bldP spid="3265" grpId="0"/>
      <p:bldP spid="3266" grpId="0"/>
      <p:bldP spid="3266" grpId="1"/>
      <p:bldP spid="3268" grpId="0"/>
      <p:bldP spid="3268" grpId="1"/>
      <p:bldP spid="3269" grpId="0"/>
      <p:bldP spid="3269" grpId="1"/>
      <p:bldP spid="3270" grpId="0"/>
      <p:bldP spid="3270" grpId="1"/>
      <p:bldP spid="3271" grpId="0"/>
      <p:bldP spid="3271" grpId="1"/>
      <p:bldP spid="3273" grpId="0"/>
      <p:bldP spid="3274" grpId="0"/>
      <p:bldP spid="3275" grpId="0"/>
      <p:bldP spid="3276" grpId="0"/>
      <p:bldP spid="3277" grpId="0"/>
      <p:bldP spid="3277" grpId="1"/>
      <p:bldP spid="3278" grpId="0"/>
      <p:bldP spid="3372" grpId="0" build="allAtOnce"/>
      <p:bldP spid="3373" grpId="0" build="allAtOnce"/>
      <p:bldP spid="3374" grpId="0" build="allAtOnce"/>
      <p:bldP spid="3375" grpId="0" build="allAtOnce"/>
      <p:bldP spid="3376" grpId="0" build="allAtOnce"/>
      <p:bldP spid="3377" grpId="0" build="allAtOnce"/>
      <p:bldP spid="3378" grpId="0" build="allAtOnce"/>
      <p:bldP spid="3379" grpId="0" build="allAtOnce"/>
      <p:bldP spid="3388" grpId="0"/>
      <p:bldP spid="3389" grpId="0"/>
      <p:bldP spid="3390" grpId="0"/>
      <p:bldP spid="3391" grpId="0"/>
      <p:bldP spid="3392" grpId="0"/>
      <p:bldP spid="3393" grpId="0"/>
      <p:bldP spid="3394" grpId="0"/>
      <p:bldP spid="3395" grpId="0"/>
      <p:bldP spid="3396" grpId="0"/>
      <p:bldP spid="3397" grpId="0"/>
      <p:bldP spid="3398" grpId="0"/>
      <p:bldP spid="3399" grpId="0"/>
      <p:bldP spid="340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34D3B48-E3F8-44B9-963F-427FCB182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39</a:t>
            </a:fld>
            <a:endParaRPr lang="fr-CA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C8D2D01-2B9B-4C34-80A8-8E4D917F3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00" y="400050"/>
            <a:ext cx="8752200" cy="617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3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34" name="Group 286">
            <a:extLst>
              <a:ext uri="{FF2B5EF4-FFF2-40B4-BE49-F238E27FC236}">
                <a16:creationId xmlns:a16="http://schemas.microsoft.com/office/drawing/2014/main" id="{895438A6-5175-4939-97E7-9DACB3303A25}"/>
              </a:ext>
            </a:extLst>
          </p:cNvPr>
          <p:cNvGraphicFramePr>
            <a:graphicFrameLocks noGrp="1"/>
          </p:cNvGraphicFramePr>
          <p:nvPr/>
        </p:nvGraphicFramePr>
        <p:xfrm>
          <a:off x="3071813" y="549275"/>
          <a:ext cx="6048378" cy="4663440"/>
        </p:xfrm>
        <a:graphic>
          <a:graphicData uri="http://schemas.openxmlformats.org/drawingml/2006/table">
            <a:tbl>
              <a:tblPr/>
              <a:tblGrid>
                <a:gridCol w="648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3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14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3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14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16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62" name="Text Box 122">
            <a:extLst>
              <a:ext uri="{FF2B5EF4-FFF2-40B4-BE49-F238E27FC236}">
                <a16:creationId xmlns:a16="http://schemas.microsoft.com/office/drawing/2014/main" id="{2885F595-7EAB-4F26-8C4F-B5951DDAC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88" y="914401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163" name="Text Box 123">
            <a:extLst>
              <a:ext uri="{FF2B5EF4-FFF2-40B4-BE49-F238E27FC236}">
                <a16:creationId xmlns:a16="http://schemas.microsoft.com/office/drawing/2014/main" id="{0A1820EB-899D-4209-934C-925BE0060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238" y="6572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180" name="Text Box 132">
            <a:extLst>
              <a:ext uri="{FF2B5EF4-FFF2-40B4-BE49-F238E27FC236}">
                <a16:creationId xmlns:a16="http://schemas.microsoft.com/office/drawing/2014/main" id="{FAA00854-2FD9-49AB-A82D-4CACAB247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89" y="157321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/>
              <a:t>1</a:t>
            </a:r>
          </a:p>
        </p:txBody>
      </p:sp>
      <p:sp>
        <p:nvSpPr>
          <p:cNvPr id="2182" name="Text Box 134">
            <a:extLst>
              <a:ext uri="{FF2B5EF4-FFF2-40B4-BE49-F238E27FC236}">
                <a16:creationId xmlns:a16="http://schemas.microsoft.com/office/drawing/2014/main" id="{31D12507-31CF-4EA8-AE80-F6CC15D10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189" y="1573213"/>
            <a:ext cx="382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2</a:t>
            </a:r>
          </a:p>
        </p:txBody>
      </p:sp>
      <p:sp>
        <p:nvSpPr>
          <p:cNvPr id="2183" name="Text Box 135">
            <a:extLst>
              <a:ext uri="{FF2B5EF4-FFF2-40B4-BE49-F238E27FC236}">
                <a16:creationId xmlns:a16="http://schemas.microsoft.com/office/drawing/2014/main" id="{1E3C1C12-C581-45BD-A840-EE5E0EBAA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914" y="1573213"/>
            <a:ext cx="382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2</a:t>
            </a:r>
          </a:p>
        </p:txBody>
      </p:sp>
      <p:sp>
        <p:nvSpPr>
          <p:cNvPr id="2185" name="Text Box 137">
            <a:extLst>
              <a:ext uri="{FF2B5EF4-FFF2-40B4-BE49-F238E27FC236}">
                <a16:creationId xmlns:a16="http://schemas.microsoft.com/office/drawing/2014/main" id="{43D4001F-CED1-4CB9-8025-FD48AEC27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1614" y="1573213"/>
            <a:ext cx="382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3</a:t>
            </a:r>
          </a:p>
        </p:txBody>
      </p:sp>
      <p:sp>
        <p:nvSpPr>
          <p:cNvPr id="2194" name="Text Box 146">
            <a:extLst>
              <a:ext uri="{FF2B5EF4-FFF2-40B4-BE49-F238E27FC236}">
                <a16:creationId xmlns:a16="http://schemas.microsoft.com/office/drawing/2014/main" id="{5DCB65A9-422D-4FA1-935B-2839781D8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339" y="1573213"/>
            <a:ext cx="4524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4</a:t>
            </a:r>
          </a:p>
        </p:txBody>
      </p:sp>
      <p:sp>
        <p:nvSpPr>
          <p:cNvPr id="2197" name="Text Box 149">
            <a:extLst>
              <a:ext uri="{FF2B5EF4-FFF2-40B4-BE49-F238E27FC236}">
                <a16:creationId xmlns:a16="http://schemas.microsoft.com/office/drawing/2014/main" id="{50C73913-57B7-449F-96EE-73D3D1F90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9" y="1573213"/>
            <a:ext cx="4524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5</a:t>
            </a:r>
          </a:p>
        </p:txBody>
      </p:sp>
      <p:sp>
        <p:nvSpPr>
          <p:cNvPr id="2200" name="Text Box 152">
            <a:extLst>
              <a:ext uri="{FF2B5EF4-FFF2-40B4-BE49-F238E27FC236}">
                <a16:creationId xmlns:a16="http://schemas.microsoft.com/office/drawing/2014/main" id="{53B05819-9A92-4994-937A-9DCDAFC17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739" y="1573213"/>
            <a:ext cx="433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/>
              <a:t>6</a:t>
            </a:r>
          </a:p>
        </p:txBody>
      </p:sp>
      <p:sp>
        <p:nvSpPr>
          <p:cNvPr id="2171" name="Text Box 155">
            <a:extLst>
              <a:ext uri="{FF2B5EF4-FFF2-40B4-BE49-F238E27FC236}">
                <a16:creationId xmlns:a16="http://schemas.microsoft.com/office/drawing/2014/main" id="{3CC81B2F-4D8C-48FF-A599-C9152651F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4" y="333376"/>
            <a:ext cx="4333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/>
          </a:p>
        </p:txBody>
      </p:sp>
      <p:sp>
        <p:nvSpPr>
          <p:cNvPr id="2204" name="Text Box 156">
            <a:extLst>
              <a:ext uri="{FF2B5EF4-FFF2-40B4-BE49-F238E27FC236}">
                <a16:creationId xmlns:a16="http://schemas.microsoft.com/office/drawing/2014/main" id="{DABDD3C5-FBB1-4FFE-9B4C-06396584D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89" y="2076451"/>
            <a:ext cx="382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2</a:t>
            </a:r>
          </a:p>
        </p:txBody>
      </p:sp>
      <p:sp>
        <p:nvSpPr>
          <p:cNvPr id="2173" name="Text Box 159">
            <a:extLst>
              <a:ext uri="{FF2B5EF4-FFF2-40B4-BE49-F238E27FC236}">
                <a16:creationId xmlns:a16="http://schemas.microsoft.com/office/drawing/2014/main" id="{EE2F7B4E-37FC-4FF4-B469-E191B3C94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3" y="157163"/>
            <a:ext cx="379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/>
          </a:p>
        </p:txBody>
      </p:sp>
      <p:sp>
        <p:nvSpPr>
          <p:cNvPr id="2208" name="Text Box 160">
            <a:extLst>
              <a:ext uri="{FF2B5EF4-FFF2-40B4-BE49-F238E27FC236}">
                <a16:creationId xmlns:a16="http://schemas.microsoft.com/office/drawing/2014/main" id="{B1740B62-56A3-4AF0-9467-04B04A493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189" y="2076451"/>
            <a:ext cx="382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2</a:t>
            </a:r>
          </a:p>
        </p:txBody>
      </p:sp>
      <p:sp>
        <p:nvSpPr>
          <p:cNvPr id="2210" name="Text Box 162">
            <a:extLst>
              <a:ext uri="{FF2B5EF4-FFF2-40B4-BE49-F238E27FC236}">
                <a16:creationId xmlns:a16="http://schemas.microsoft.com/office/drawing/2014/main" id="{95047330-BC9E-42AF-8D1F-AF043B8E5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914" y="2076451"/>
            <a:ext cx="382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3</a:t>
            </a:r>
          </a:p>
        </p:txBody>
      </p:sp>
      <p:sp>
        <p:nvSpPr>
          <p:cNvPr id="2214" name="Text Box 166">
            <a:extLst>
              <a:ext uri="{FF2B5EF4-FFF2-40B4-BE49-F238E27FC236}">
                <a16:creationId xmlns:a16="http://schemas.microsoft.com/office/drawing/2014/main" id="{93D6BEF8-C161-484E-92A2-B230C198B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1613" y="2076451"/>
            <a:ext cx="38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2</a:t>
            </a:r>
          </a:p>
        </p:txBody>
      </p:sp>
      <p:sp>
        <p:nvSpPr>
          <p:cNvPr id="2216" name="Text Box 168">
            <a:extLst>
              <a:ext uri="{FF2B5EF4-FFF2-40B4-BE49-F238E27FC236}">
                <a16:creationId xmlns:a16="http://schemas.microsoft.com/office/drawing/2014/main" id="{916E73FE-CCF6-486E-84D1-5D95E9A01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339" y="2076451"/>
            <a:ext cx="452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3</a:t>
            </a:r>
          </a:p>
        </p:txBody>
      </p:sp>
      <p:sp>
        <p:nvSpPr>
          <p:cNvPr id="2219" name="Text Box 171">
            <a:extLst>
              <a:ext uri="{FF2B5EF4-FFF2-40B4-BE49-F238E27FC236}">
                <a16:creationId xmlns:a16="http://schemas.microsoft.com/office/drawing/2014/main" id="{96D1FC79-44DE-43AE-B010-C9977B2B7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9" y="2076451"/>
            <a:ext cx="452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4</a:t>
            </a:r>
          </a:p>
        </p:txBody>
      </p:sp>
      <p:sp>
        <p:nvSpPr>
          <p:cNvPr id="2222" name="Text Box 174">
            <a:extLst>
              <a:ext uri="{FF2B5EF4-FFF2-40B4-BE49-F238E27FC236}">
                <a16:creationId xmlns:a16="http://schemas.microsoft.com/office/drawing/2014/main" id="{DBD9B29F-828A-48E3-A4A7-5DBE636F0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739" y="2076451"/>
            <a:ext cx="4333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/>
              <a:t>5</a:t>
            </a:r>
          </a:p>
        </p:txBody>
      </p:sp>
      <p:sp>
        <p:nvSpPr>
          <p:cNvPr id="2226" name="Text Box 178">
            <a:extLst>
              <a:ext uri="{FF2B5EF4-FFF2-40B4-BE49-F238E27FC236}">
                <a16:creationId xmlns:a16="http://schemas.microsoft.com/office/drawing/2014/main" id="{5225C995-FBAB-4D42-B782-5DB239102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3" y="2608119"/>
            <a:ext cx="360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3</a:t>
            </a:r>
          </a:p>
        </p:txBody>
      </p:sp>
      <p:sp>
        <p:nvSpPr>
          <p:cNvPr id="2229" name="Text Box 181">
            <a:extLst>
              <a:ext uri="{FF2B5EF4-FFF2-40B4-BE49-F238E27FC236}">
                <a16:creationId xmlns:a16="http://schemas.microsoft.com/office/drawing/2014/main" id="{BBD63A50-8CD1-4863-B812-2D3F0D94A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1763" y="2608119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2</a:t>
            </a:r>
          </a:p>
        </p:txBody>
      </p:sp>
      <p:sp>
        <p:nvSpPr>
          <p:cNvPr id="2231" name="Text Box 183">
            <a:extLst>
              <a:ext uri="{FF2B5EF4-FFF2-40B4-BE49-F238E27FC236}">
                <a16:creationId xmlns:a16="http://schemas.microsoft.com/office/drawing/2014/main" id="{D518E8B1-1FB2-4E93-A413-B319E6E4D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9463" y="2608119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3</a:t>
            </a:r>
          </a:p>
        </p:txBody>
      </p:sp>
      <p:sp>
        <p:nvSpPr>
          <p:cNvPr id="2234" name="Text Box 186">
            <a:extLst>
              <a:ext uri="{FF2B5EF4-FFF2-40B4-BE49-F238E27FC236}">
                <a16:creationId xmlns:a16="http://schemas.microsoft.com/office/drawing/2014/main" id="{89A518CB-5174-402A-A87A-C8D66E65B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189" y="2608119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3</a:t>
            </a:r>
          </a:p>
        </p:txBody>
      </p:sp>
      <p:sp>
        <p:nvSpPr>
          <p:cNvPr id="2238" name="Text Box 190">
            <a:extLst>
              <a:ext uri="{FF2B5EF4-FFF2-40B4-BE49-F238E27FC236}">
                <a16:creationId xmlns:a16="http://schemas.microsoft.com/office/drawing/2014/main" id="{F53896B1-ECDA-485B-BA0E-49B394596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7889" y="2608119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3</a:t>
            </a:r>
          </a:p>
        </p:txBody>
      </p:sp>
      <p:sp>
        <p:nvSpPr>
          <p:cNvPr id="2240" name="Text Box 192">
            <a:extLst>
              <a:ext uri="{FF2B5EF4-FFF2-40B4-BE49-F238E27FC236}">
                <a16:creationId xmlns:a16="http://schemas.microsoft.com/office/drawing/2014/main" id="{DE67AC0C-E20C-4C80-A5AD-220631F66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5589" y="2608119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4</a:t>
            </a:r>
          </a:p>
        </p:txBody>
      </p:sp>
      <p:sp>
        <p:nvSpPr>
          <p:cNvPr id="2243" name="Text Box 195">
            <a:extLst>
              <a:ext uri="{FF2B5EF4-FFF2-40B4-BE49-F238E27FC236}">
                <a16:creationId xmlns:a16="http://schemas.microsoft.com/office/drawing/2014/main" id="{5E7D5472-317A-4AB1-9036-6DF1A75FE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3289" y="2608119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4</a:t>
            </a:r>
          </a:p>
        </p:txBody>
      </p:sp>
      <p:sp>
        <p:nvSpPr>
          <p:cNvPr id="294" name="Text Box 132">
            <a:extLst>
              <a:ext uri="{FF2B5EF4-FFF2-40B4-BE49-F238E27FC236}">
                <a16:creationId xmlns:a16="http://schemas.microsoft.com/office/drawing/2014/main" id="{9DF7FAC0-6DC1-4B0E-B036-570AE743E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6" y="1557338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/>
              <a:t>1</a:t>
            </a:r>
          </a:p>
        </p:txBody>
      </p:sp>
      <p:sp>
        <p:nvSpPr>
          <p:cNvPr id="295" name="Text Box 156">
            <a:extLst>
              <a:ext uri="{FF2B5EF4-FFF2-40B4-BE49-F238E27FC236}">
                <a16:creationId xmlns:a16="http://schemas.microsoft.com/office/drawing/2014/main" id="{959650ED-EA8B-497D-85B7-BDA6B3FD5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4" y="2060576"/>
            <a:ext cx="382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2</a:t>
            </a:r>
          </a:p>
        </p:txBody>
      </p:sp>
      <p:sp>
        <p:nvSpPr>
          <p:cNvPr id="296" name="Text Box 132">
            <a:extLst>
              <a:ext uri="{FF2B5EF4-FFF2-40B4-BE49-F238E27FC236}">
                <a16:creationId xmlns:a16="http://schemas.microsoft.com/office/drawing/2014/main" id="{C3776E46-6790-4C05-9995-D06FB5B18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6" y="105251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/>
              <a:t>0</a:t>
            </a:r>
          </a:p>
        </p:txBody>
      </p:sp>
      <p:sp>
        <p:nvSpPr>
          <p:cNvPr id="297" name="Text Box 132">
            <a:extLst>
              <a:ext uri="{FF2B5EF4-FFF2-40B4-BE49-F238E27FC236}">
                <a16:creationId xmlns:a16="http://schemas.microsoft.com/office/drawing/2014/main" id="{DAA612C4-4D31-4806-8B72-061105D7B5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4" y="105251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/>
              <a:t>1</a:t>
            </a:r>
          </a:p>
        </p:txBody>
      </p:sp>
      <p:sp>
        <p:nvSpPr>
          <p:cNvPr id="298" name="Text Box 132">
            <a:extLst>
              <a:ext uri="{FF2B5EF4-FFF2-40B4-BE49-F238E27FC236}">
                <a16:creationId xmlns:a16="http://schemas.microsoft.com/office/drawing/2014/main" id="{22218F1A-B459-496B-A8E2-040395A22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1" y="105251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/>
              <a:t>2</a:t>
            </a:r>
          </a:p>
        </p:txBody>
      </p:sp>
      <p:sp>
        <p:nvSpPr>
          <p:cNvPr id="299" name="Text Box 132">
            <a:extLst>
              <a:ext uri="{FF2B5EF4-FFF2-40B4-BE49-F238E27FC236}">
                <a16:creationId xmlns:a16="http://schemas.microsoft.com/office/drawing/2014/main" id="{6878F273-72D1-4505-880C-2BC8610FD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1" y="105251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/>
              <a:t>3</a:t>
            </a:r>
          </a:p>
        </p:txBody>
      </p:sp>
      <p:sp>
        <p:nvSpPr>
          <p:cNvPr id="300" name="Text Box 132">
            <a:extLst>
              <a:ext uri="{FF2B5EF4-FFF2-40B4-BE49-F238E27FC236}">
                <a16:creationId xmlns:a16="http://schemas.microsoft.com/office/drawing/2014/main" id="{052DC5E0-2553-47BE-96D6-38B727A3A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6" y="105251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/>
              <a:t>4</a:t>
            </a:r>
          </a:p>
        </p:txBody>
      </p:sp>
      <p:sp>
        <p:nvSpPr>
          <p:cNvPr id="301" name="Text Box 132">
            <a:extLst>
              <a:ext uri="{FF2B5EF4-FFF2-40B4-BE49-F238E27FC236}">
                <a16:creationId xmlns:a16="http://schemas.microsoft.com/office/drawing/2014/main" id="{9EE4E433-A920-4A46-AFE3-388D71675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6" y="105251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/>
              <a:t>5</a:t>
            </a:r>
          </a:p>
        </p:txBody>
      </p:sp>
      <p:sp>
        <p:nvSpPr>
          <p:cNvPr id="302" name="Text Box 132">
            <a:extLst>
              <a:ext uri="{FF2B5EF4-FFF2-40B4-BE49-F238E27FC236}">
                <a16:creationId xmlns:a16="http://schemas.microsoft.com/office/drawing/2014/main" id="{D9B9088C-3A76-4054-BC6E-E5B068217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6" y="105251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/>
              <a:t>6</a:t>
            </a:r>
          </a:p>
        </p:txBody>
      </p:sp>
      <p:sp>
        <p:nvSpPr>
          <p:cNvPr id="303" name="Text Box 132">
            <a:extLst>
              <a:ext uri="{FF2B5EF4-FFF2-40B4-BE49-F238E27FC236}">
                <a16:creationId xmlns:a16="http://schemas.microsoft.com/office/drawing/2014/main" id="{77EE7D1A-4693-4D50-93A6-BF7FA23E98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1" y="105251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/>
              <a:t>7</a:t>
            </a:r>
          </a:p>
        </p:txBody>
      </p:sp>
      <p:sp>
        <p:nvSpPr>
          <p:cNvPr id="304" name="Text Box 178">
            <a:extLst>
              <a:ext uri="{FF2B5EF4-FFF2-40B4-BE49-F238E27FC236}">
                <a16:creationId xmlns:a16="http://schemas.microsoft.com/office/drawing/2014/main" id="{94499B7A-71E2-418D-A01D-6E5BB5992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6364" y="2608119"/>
            <a:ext cx="358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3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EEF1FCC-81C1-4DBF-BC85-BB7FE5FB0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4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0" grpId="0"/>
      <p:bldP spid="2182" grpId="0"/>
      <p:bldP spid="2183" grpId="0"/>
      <p:bldP spid="2185" grpId="0"/>
      <p:bldP spid="2194" grpId="0"/>
      <p:bldP spid="2197" grpId="0"/>
      <p:bldP spid="2200" grpId="0"/>
      <p:bldP spid="2204" grpId="0"/>
      <p:bldP spid="2208" grpId="0"/>
      <p:bldP spid="2210" grpId="0"/>
      <p:bldP spid="2214" grpId="0"/>
      <p:bldP spid="2216" grpId="0"/>
      <p:bldP spid="2219" grpId="0"/>
      <p:bldP spid="2222" grpId="0"/>
      <p:bldP spid="2226" grpId="0"/>
      <p:bldP spid="2229" grpId="0"/>
      <p:bldP spid="2231" grpId="0"/>
      <p:bldP spid="2234" grpId="0"/>
      <p:bldP spid="2238" grpId="0"/>
      <p:bldP spid="2240" grpId="0"/>
      <p:bldP spid="2243" grpId="0"/>
      <p:bldP spid="294" grpId="0"/>
      <p:bldP spid="295" grpId="0"/>
      <p:bldP spid="296" grpId="0"/>
      <p:bldP spid="296" grpId="1"/>
      <p:bldP spid="297" grpId="0"/>
      <p:bldP spid="297" grpId="1"/>
      <p:bldP spid="298" grpId="0"/>
      <p:bldP spid="298" grpId="1"/>
      <p:bldP spid="299" grpId="0"/>
      <p:bldP spid="299" grpId="1"/>
      <p:bldP spid="300" grpId="0"/>
      <p:bldP spid="300" grpId="1"/>
      <p:bldP spid="301" grpId="0"/>
      <p:bldP spid="301" grpId="1"/>
      <p:bldP spid="302" grpId="0"/>
      <p:bldP spid="302" grpId="1"/>
      <p:bldP spid="303" grpId="0"/>
      <p:bldP spid="303" grpId="1"/>
      <p:bldP spid="30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DFBF3C-9ADD-48BF-B9EF-AA82F680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46479"/>
          </a:xfrm>
        </p:spPr>
        <p:txBody>
          <a:bodyPr>
            <a:normAutofit fontScale="90000"/>
          </a:bodyPr>
          <a:lstStyle/>
          <a:p>
            <a:r>
              <a:rPr lang="fr-CA" b="1" dirty="0">
                <a:solidFill>
                  <a:srgbClr val="FF0000"/>
                </a:solidFill>
              </a:rPr>
              <a:t>III- Algorithme de Crochemore et Landau</a:t>
            </a:r>
            <a:br>
              <a:rPr lang="fr-CA" b="1" dirty="0">
                <a:solidFill>
                  <a:srgbClr val="FF0000"/>
                </a:solidFill>
              </a:rPr>
            </a:br>
            <a:r>
              <a:rPr lang="fr-CA" sz="4000" b="1" dirty="0"/>
              <a:t>Amélioration asymptotique en temps des algorithmes d’alignement global et local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53794F-3AD5-4BBB-BFEE-2F70064AD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224725"/>
            <a:ext cx="10887075" cy="449674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CA" sz="3200" dirty="0">
                <a:solidFill>
                  <a:srgbClr val="C00000"/>
                </a:solidFill>
              </a:rPr>
              <a:t> Méthode des quatre russes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/>
              <a:t>Limité à l’alignement global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/>
              <a:t>Système de pondération limité à des nombres rationnels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>
                <a:solidFill>
                  <a:srgbClr val="C00000"/>
                </a:solidFill>
              </a:rPr>
              <a:t>Méthode de Crochemore et Landau</a:t>
            </a:r>
          </a:p>
          <a:p>
            <a:pPr marL="0" indent="0">
              <a:buNone/>
            </a:pPr>
            <a:r>
              <a:rPr lang="fr-CA" sz="1400" dirty="0"/>
              <a:t>M. Crochemore, G.M. Landau and Z. Ziv-</a:t>
            </a:r>
            <a:r>
              <a:rPr lang="fr-CA" sz="1400" dirty="0" err="1"/>
              <a:t>Ukelson</a:t>
            </a:r>
            <a:r>
              <a:rPr lang="fr-CA" sz="1400" dirty="0"/>
              <a:t>. A </a:t>
            </a:r>
            <a:r>
              <a:rPr lang="fr-CA" sz="1400" dirty="0" err="1"/>
              <a:t>sub-quadratic</a:t>
            </a:r>
            <a:r>
              <a:rPr lang="fr-CA" sz="1400" dirty="0"/>
              <a:t> </a:t>
            </a:r>
            <a:r>
              <a:rPr lang="fr-CA" sz="1400" dirty="0" err="1"/>
              <a:t>sequence</a:t>
            </a:r>
            <a:r>
              <a:rPr lang="fr-CA" sz="1400" dirty="0"/>
              <a:t> </a:t>
            </a:r>
            <a:r>
              <a:rPr lang="fr-CA" sz="1400" dirty="0" err="1"/>
              <a:t>alignment</a:t>
            </a:r>
            <a:r>
              <a:rPr lang="fr-CA" sz="1400" dirty="0"/>
              <a:t> </a:t>
            </a:r>
            <a:r>
              <a:rPr lang="fr-CA" sz="1400" dirty="0" err="1"/>
              <a:t>algorithm</a:t>
            </a:r>
            <a:r>
              <a:rPr lang="fr-CA" sz="1400" dirty="0"/>
              <a:t> for </a:t>
            </a:r>
            <a:r>
              <a:rPr lang="fr-CA" sz="1400" dirty="0" err="1"/>
              <a:t>unrestricted</a:t>
            </a:r>
            <a:r>
              <a:rPr lang="fr-CA" sz="1400" dirty="0"/>
              <a:t> </a:t>
            </a:r>
            <a:r>
              <a:rPr lang="fr-CA" sz="1400" dirty="0" err="1"/>
              <a:t>cost</a:t>
            </a:r>
            <a:r>
              <a:rPr lang="fr-CA" sz="1400" dirty="0"/>
              <a:t> matrices. Proc. 13th </a:t>
            </a:r>
            <a:r>
              <a:rPr lang="fr-CA" sz="1400" dirty="0" err="1"/>
              <a:t>Annual</a:t>
            </a:r>
            <a:r>
              <a:rPr lang="fr-CA" sz="1400" dirty="0"/>
              <a:t> ACM-SIAM Symposium on </a:t>
            </a:r>
            <a:r>
              <a:rPr lang="fr-CA" sz="1400" dirty="0" err="1"/>
              <a:t>Discrete</a:t>
            </a:r>
            <a:r>
              <a:rPr lang="fr-CA" sz="1400" dirty="0"/>
              <a:t> </a:t>
            </a:r>
            <a:r>
              <a:rPr lang="fr-CA" sz="1400" dirty="0" err="1"/>
              <a:t>Algorithms</a:t>
            </a:r>
            <a:r>
              <a:rPr lang="fr-CA" sz="1400" dirty="0"/>
              <a:t>, pp 679-688, 2002.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sz="2200" dirty="0"/>
              <a:t>Remédie à ces limitations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sz="2200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O(n</a:t>
            </a:r>
            <a:r>
              <a:rPr lang="fr-CA" sz="2200" i="1" baseline="300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fr-CA" sz="2200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/ log n)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sz="2200" dirty="0"/>
              <a:t>Peut traiter des textes compressés. Même plus rapide dans ce cas: </a:t>
            </a:r>
          </a:p>
          <a:p>
            <a:pPr marL="457200" lvl="1" indent="0">
              <a:buNone/>
            </a:pPr>
            <a:r>
              <a:rPr lang="fr-CA" sz="2200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O(h.n</a:t>
            </a:r>
            <a:r>
              <a:rPr lang="fr-CA" sz="2200" i="1" baseline="300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fr-CA" sz="2200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/ log n) </a:t>
            </a:r>
            <a:r>
              <a:rPr lang="fr-CA" sz="2200" i="1" dirty="0">
                <a:solidFill>
                  <a:srgbClr val="C00000"/>
                </a:solidFill>
              </a:rPr>
              <a:t>pour </a:t>
            </a:r>
            <a:r>
              <a:rPr lang="fr-CA" sz="2200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 &lt; h ≤ 1</a:t>
            </a:r>
            <a:r>
              <a:rPr lang="fr-CA" sz="2200" i="1" dirty="0">
                <a:solidFill>
                  <a:srgbClr val="C00000"/>
                </a:solidFill>
              </a:rPr>
              <a:t>, </a:t>
            </a:r>
            <a:r>
              <a:rPr lang="fr-CA" sz="2200" dirty="0"/>
              <a:t>où </a:t>
            </a:r>
            <a:r>
              <a:rPr lang="fr-CA" sz="22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fr-CA" sz="2200" dirty="0"/>
              <a:t> représente l’entropie des mots, i.e. </a:t>
            </a:r>
            <a:r>
              <a:rPr lang="fr-CA" sz="2200"/>
              <a:t>leur degré de </a:t>
            </a:r>
            <a:r>
              <a:rPr lang="fr-CA" sz="2200" dirty="0"/>
              <a:t>« compressibilité » ou de répétitivité, ratio entre la taille de la séquence compressée et la taille de la séquence non-compressée. Plus le mot est répétitif, plus </a:t>
            </a:r>
            <a:r>
              <a:rPr lang="fr-CA" sz="2200" i="1" dirty="0"/>
              <a:t>h</a:t>
            </a:r>
            <a:r>
              <a:rPr lang="fr-CA" sz="2200" dirty="0"/>
              <a:t> est petit.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CA" dirty="0"/>
          </a:p>
          <a:p>
            <a:pPr lvl="1">
              <a:buFont typeface="Wingdings" panose="05000000000000000000" pitchFamily="2" charset="2"/>
              <a:buChar char="Ø"/>
            </a:pPr>
            <a:endParaRPr lang="fr-CA" sz="2800" dirty="0">
              <a:solidFill>
                <a:srgbClr val="C00000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021E58-407A-4970-946B-12C5CE2CD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40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994973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E2252A-53A9-4EB0-8A2F-933C2A759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1638"/>
            <a:ext cx="10515600" cy="57053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CA" dirty="0"/>
          </a:p>
          <a:p>
            <a:pPr marL="0" indent="0" algn="ctr">
              <a:buNone/>
            </a:pPr>
            <a:r>
              <a:rPr lang="fr-CA" sz="3600" dirty="0"/>
              <a:t>Le reste de ce document est donné en supplément. Il permet aux étudiants gradués du cours d’avoir un exemple de présentation d’article à laquelle je m’attends.</a:t>
            </a:r>
          </a:p>
          <a:p>
            <a:pPr marL="0" indent="0" algn="ctr">
              <a:buNone/>
            </a:pPr>
            <a:r>
              <a:rPr lang="fr-CA" sz="3600" b="1" dirty="0"/>
              <a:t>L’algorithme de Crochemore et Landau n’est pas requis pour les évaluations du cours.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C67148-6309-4ED4-9E49-BDEBA981F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41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428845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65AA09-EA15-4727-8ABE-E0B6DAD8D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Notions préliminaires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8ED965-D568-4228-B952-0D5F5A848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 Contrairement à la méthode des quatre russes, les bocs ne sont pas nécessairement carrés, et pas de taille égale.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Utilise la factorisation LZ78 (</a:t>
            </a:r>
            <a:r>
              <a:rPr lang="fr-CA" dirty="0" err="1"/>
              <a:t>Lempel</a:t>
            </a:r>
            <a:r>
              <a:rPr lang="fr-CA" dirty="0"/>
              <a:t>-Ziv) </a:t>
            </a:r>
          </a:p>
          <a:p>
            <a:pPr marL="0" indent="0">
              <a:buNone/>
            </a:pPr>
            <a:r>
              <a:rPr lang="fr-CA" dirty="0"/>
              <a:t>Le texte est divisé en mots où chaque mot est le plus long mot déjà vu + le prochain caractère dans le texte.</a:t>
            </a:r>
          </a:p>
          <a:p>
            <a:pPr marL="0" indent="0">
              <a:buNone/>
            </a:pPr>
            <a:r>
              <a:rPr lang="fr-CA" dirty="0"/>
              <a:t>Exemple : S = </a:t>
            </a:r>
            <a:r>
              <a:rPr lang="fr-CA" dirty="0" err="1"/>
              <a:t>aacgacg</a:t>
            </a:r>
            <a:endParaRPr lang="fr-CA" dirty="0"/>
          </a:p>
          <a:p>
            <a:r>
              <a:rPr lang="fr-CA" dirty="0"/>
              <a:t>1</a:t>
            </a:r>
            <a:r>
              <a:rPr lang="fr-CA" baseline="30000" dirty="0"/>
              <a:t>er</a:t>
            </a:r>
            <a:r>
              <a:rPr lang="fr-CA" dirty="0"/>
              <a:t> mot : a</a:t>
            </a:r>
          </a:p>
          <a:p>
            <a:r>
              <a:rPr lang="fr-CA" dirty="0"/>
              <a:t>2</a:t>
            </a:r>
            <a:r>
              <a:rPr lang="fr-CA" baseline="30000" dirty="0"/>
              <a:t>e</a:t>
            </a:r>
            <a:r>
              <a:rPr lang="fr-CA" dirty="0"/>
              <a:t> mot : </a:t>
            </a:r>
            <a:r>
              <a:rPr lang="fr-CA" dirty="0" err="1"/>
              <a:t>ac</a:t>
            </a:r>
            <a:endParaRPr lang="fr-CA" dirty="0"/>
          </a:p>
          <a:p>
            <a:r>
              <a:rPr lang="fr-CA" dirty="0"/>
              <a:t>3</a:t>
            </a:r>
            <a:r>
              <a:rPr lang="fr-CA" baseline="30000" dirty="0"/>
              <a:t>e</a:t>
            </a:r>
            <a:r>
              <a:rPr lang="fr-CA" dirty="0"/>
              <a:t> mot : g</a:t>
            </a:r>
          </a:p>
          <a:p>
            <a:r>
              <a:rPr lang="fr-CA" dirty="0"/>
              <a:t>4</a:t>
            </a:r>
            <a:r>
              <a:rPr lang="fr-CA" baseline="30000" dirty="0"/>
              <a:t>e</a:t>
            </a:r>
            <a:r>
              <a:rPr lang="fr-CA" dirty="0"/>
              <a:t> mot : </a:t>
            </a:r>
            <a:r>
              <a:rPr lang="fr-CA" dirty="0" err="1"/>
              <a:t>acg</a:t>
            </a:r>
            <a:endParaRPr lang="fr-CA" dirty="0"/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D6958D-6E0F-4D59-8BCB-0F82877B8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42</a:t>
            </a:fld>
            <a:endParaRPr lang="fr-CA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2AE3313-31D2-4214-AB63-BA4E83A53087}"/>
              </a:ext>
            </a:extLst>
          </p:cNvPr>
          <p:cNvSpPr txBox="1"/>
          <p:nvPr/>
        </p:nvSpPr>
        <p:spPr>
          <a:xfrm>
            <a:off x="4842588" y="3974841"/>
            <a:ext cx="635414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-</a:t>
            </a:r>
            <a:r>
              <a:rPr lang="fr-CA" sz="2000" dirty="0"/>
              <a:t>Chaque</a:t>
            </a:r>
            <a:r>
              <a:rPr lang="en-US" sz="2000" dirty="0"/>
              <a:t> mot </a:t>
            </a:r>
            <a:r>
              <a:rPr lang="fr-CA" sz="2000" dirty="0"/>
              <a:t>est</a:t>
            </a:r>
            <a:r>
              <a:rPr lang="en-US" sz="2000" dirty="0"/>
              <a:t> </a:t>
            </a:r>
            <a:r>
              <a:rPr lang="fr-CA" sz="2000" dirty="0"/>
              <a:t>encodé comme un indice allant vers son préfixe (un mot précédent) plus le caractère extra.</a:t>
            </a:r>
          </a:p>
          <a:p>
            <a:endParaRPr lang="fr-CA" sz="2000" dirty="0"/>
          </a:p>
          <a:p>
            <a:r>
              <a:rPr lang="en-US" sz="2000" dirty="0"/>
              <a:t>-</a:t>
            </a:r>
            <a:r>
              <a:rPr lang="fr-CA" sz="2000" dirty="0"/>
              <a:t>Chaque nouveau</a:t>
            </a:r>
            <a:r>
              <a:rPr lang="en-US" sz="2000" dirty="0"/>
              <a:t> mot </a:t>
            </a:r>
            <a:r>
              <a:rPr lang="fr-CA" sz="2000" dirty="0"/>
              <a:t>est</a:t>
            </a:r>
            <a:r>
              <a:rPr lang="en-US" sz="2000" dirty="0"/>
              <a:t> </a:t>
            </a:r>
            <a:r>
              <a:rPr lang="fr-CA" sz="2000" dirty="0"/>
              <a:t>ajouté à la liste des mots qui peuvent se faire référencer.</a:t>
            </a:r>
          </a:p>
          <a:p>
            <a:endParaRPr lang="fr-CA" dirty="0"/>
          </a:p>
          <a:p>
            <a:r>
              <a:rPr lang="fr-CA" dirty="0"/>
              <a:t>-On peut utiliser un arbre préfixe.</a:t>
            </a:r>
          </a:p>
        </p:txBody>
      </p:sp>
    </p:spTree>
    <p:extLst>
      <p:ext uri="{BB962C8B-B14F-4D97-AF65-F5344CB8AC3E}">
        <p14:creationId xmlns:p14="http://schemas.microsoft.com/office/powerpoint/2010/main" val="399128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96ADC9-B310-49BD-BC20-5F1125A59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Notions préliminaires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67AFC307-3A8C-47D7-89FC-283D5DD794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CA" dirty="0"/>
                  <a:t>Comme chaque mot est distinct, on peut montrer que le nombre maximal de mots distincts dans un texte S de taille </a:t>
                </a:r>
                <a:r>
                  <a:rPr lang="fr-CA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fr-CA" dirty="0"/>
                  <a:t> sur un alphabet fini est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fr-CA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fr-CA" dirty="0"/>
                  <a:t> . </a:t>
                </a:r>
              </a:p>
              <a:p>
                <a:r>
                  <a:rPr lang="fr-CA" dirty="0"/>
                  <a:t>En général, le nombre de mots distincts d’un texte est dans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fr-CA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fr-CA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fr-CA" dirty="0"/>
                  <a:t> où </a:t>
                </a:r>
                <a14:m>
                  <m:oMath xmlns:m="http://schemas.openxmlformats.org/officeDocument/2006/math">
                    <m:r>
                      <a:rPr lang="fr-CA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fr-CA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dirty="0"/>
                  <a:t> </a:t>
                </a:r>
                <a:r>
                  <a:rPr lang="fr-CA" dirty="0"/>
                  <a:t>est</a:t>
                </a:r>
                <a:r>
                  <a:rPr lang="en-US" dirty="0"/>
                  <a:t> </a:t>
                </a:r>
                <a:r>
                  <a:rPr lang="fr-CA" dirty="0"/>
                  <a:t>l’entropie</a:t>
                </a:r>
                <a:r>
                  <a:rPr lang="en-US" dirty="0"/>
                  <a:t> </a:t>
                </a:r>
                <a:r>
                  <a:rPr lang="fr-CA" dirty="0"/>
                  <a:t>du texte.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67AFC307-3A8C-47D7-89FC-283D5DD794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6586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69EDADC-B3DE-4BFB-9449-915B5C17F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A" dirty="0"/>
              <a:t>Subdivision de la table en blocs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FDC130-9CDB-4B70-9968-76E8A47E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23B7219-A5C4-4919-ACA7-5814ABE0E1C3}" type="slidenum">
              <a:rPr lang="fr-CA" smtClean="0"/>
              <a:t>44</a:t>
            </a:fld>
            <a:endParaRPr lang="fr-CA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7A860AE0-376F-4E35-A7D8-90D6902894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506415"/>
              </p:ext>
            </p:extLst>
          </p:nvPr>
        </p:nvGraphicFramePr>
        <p:xfrm>
          <a:off x="2587845" y="2123162"/>
          <a:ext cx="625231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5231">
                  <a:extLst>
                    <a:ext uri="{9D8B030D-6E8A-4147-A177-3AD203B41FA5}">
                      <a16:colId xmlns:a16="http://schemas.microsoft.com/office/drawing/2014/main" val="1531336588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487942394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248860055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560663282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2144625241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759242029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2397403117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2241234020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057822393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347664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392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616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358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531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823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44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360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17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06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622559"/>
                  </a:ext>
                </a:extLst>
              </a:tr>
            </a:tbl>
          </a:graphicData>
        </a:graphic>
      </p:graphicFrame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ADDD5FB6-A34F-4433-B4AB-C539B900199E}"/>
              </a:ext>
            </a:extLst>
          </p:cNvPr>
          <p:cNvCxnSpPr>
            <a:cxnSpLocks/>
          </p:cNvCxnSpPr>
          <p:nvPr/>
        </p:nvCxnSpPr>
        <p:spPr>
          <a:xfrm>
            <a:off x="3847216" y="2123162"/>
            <a:ext cx="0" cy="457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FA5931A4-1076-4EFC-BEEB-084DF8A9FB8A}"/>
              </a:ext>
            </a:extLst>
          </p:cNvPr>
          <p:cNvCxnSpPr>
            <a:cxnSpLocks/>
          </p:cNvCxnSpPr>
          <p:nvPr/>
        </p:nvCxnSpPr>
        <p:spPr>
          <a:xfrm>
            <a:off x="2587845" y="3037293"/>
            <a:ext cx="62523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E7A7711-2351-4A9F-ABB7-094A12299D7D}"/>
              </a:ext>
            </a:extLst>
          </p:cNvPr>
          <p:cNvCxnSpPr>
            <a:cxnSpLocks/>
          </p:cNvCxnSpPr>
          <p:nvPr/>
        </p:nvCxnSpPr>
        <p:spPr>
          <a:xfrm>
            <a:off x="4474537" y="2123162"/>
            <a:ext cx="0" cy="457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B09860FB-C20A-4A92-BD2C-672E1669BF5D}"/>
              </a:ext>
            </a:extLst>
          </p:cNvPr>
          <p:cNvCxnSpPr>
            <a:cxnSpLocks/>
          </p:cNvCxnSpPr>
          <p:nvPr/>
        </p:nvCxnSpPr>
        <p:spPr>
          <a:xfrm>
            <a:off x="5714000" y="2123162"/>
            <a:ext cx="0" cy="457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D6F83F54-E2BA-4B5F-9485-D8E59F2B6092}"/>
              </a:ext>
            </a:extLst>
          </p:cNvPr>
          <p:cNvCxnSpPr>
            <a:cxnSpLocks/>
          </p:cNvCxnSpPr>
          <p:nvPr/>
        </p:nvCxnSpPr>
        <p:spPr>
          <a:xfrm>
            <a:off x="6351954" y="2123162"/>
            <a:ext cx="0" cy="457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C811E939-14E7-4FB6-A5AB-E939C2776D80}"/>
              </a:ext>
            </a:extLst>
          </p:cNvPr>
          <p:cNvCxnSpPr>
            <a:cxnSpLocks/>
          </p:cNvCxnSpPr>
          <p:nvPr/>
        </p:nvCxnSpPr>
        <p:spPr>
          <a:xfrm>
            <a:off x="8223284" y="2123162"/>
            <a:ext cx="0" cy="457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6E9EBA4C-C0C9-49CE-8EAC-2B995F2AAC6E}"/>
              </a:ext>
            </a:extLst>
          </p:cNvPr>
          <p:cNvCxnSpPr>
            <a:cxnSpLocks/>
          </p:cNvCxnSpPr>
          <p:nvPr/>
        </p:nvCxnSpPr>
        <p:spPr>
          <a:xfrm>
            <a:off x="2587843" y="3515758"/>
            <a:ext cx="62523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82DBC9DC-8E27-4FE5-A18F-86ABD637C4E3}"/>
              </a:ext>
            </a:extLst>
          </p:cNvPr>
          <p:cNvCxnSpPr>
            <a:cxnSpLocks/>
          </p:cNvCxnSpPr>
          <p:nvPr/>
        </p:nvCxnSpPr>
        <p:spPr>
          <a:xfrm>
            <a:off x="2587843" y="3962326"/>
            <a:ext cx="62523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DF164ADC-53AC-4A72-A8A4-CCDEC07B931D}"/>
              </a:ext>
            </a:extLst>
          </p:cNvPr>
          <p:cNvCxnSpPr>
            <a:cxnSpLocks/>
          </p:cNvCxnSpPr>
          <p:nvPr/>
        </p:nvCxnSpPr>
        <p:spPr>
          <a:xfrm>
            <a:off x="2587843" y="4409162"/>
            <a:ext cx="62523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C05C3CB7-B8F7-4749-B17B-59B7D07CD75A}"/>
              </a:ext>
            </a:extLst>
          </p:cNvPr>
          <p:cNvCxnSpPr>
            <a:cxnSpLocks/>
          </p:cNvCxnSpPr>
          <p:nvPr/>
        </p:nvCxnSpPr>
        <p:spPr>
          <a:xfrm>
            <a:off x="2587843" y="5323562"/>
            <a:ext cx="62523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1FFD8E6B-3EC1-4209-8C05-10B2C651EFA3}"/>
              </a:ext>
            </a:extLst>
          </p:cNvPr>
          <p:cNvCxnSpPr>
            <a:cxnSpLocks/>
          </p:cNvCxnSpPr>
          <p:nvPr/>
        </p:nvCxnSpPr>
        <p:spPr>
          <a:xfrm>
            <a:off x="2587843" y="6216697"/>
            <a:ext cx="62523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FBE4D59-16E3-45DF-A7E8-94B5C39230E3}"/>
              </a:ext>
            </a:extLst>
          </p:cNvPr>
          <p:cNvCxnSpPr>
            <a:cxnSpLocks/>
          </p:cNvCxnSpPr>
          <p:nvPr/>
        </p:nvCxnSpPr>
        <p:spPr>
          <a:xfrm>
            <a:off x="2587843" y="6695162"/>
            <a:ext cx="62523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752BD78E-7BBA-4F2E-839C-00E6C7CE08FE}"/>
              </a:ext>
            </a:extLst>
          </p:cNvPr>
          <p:cNvCxnSpPr>
            <a:cxnSpLocks/>
          </p:cNvCxnSpPr>
          <p:nvPr/>
        </p:nvCxnSpPr>
        <p:spPr>
          <a:xfrm>
            <a:off x="8840155" y="2149475"/>
            <a:ext cx="0" cy="457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98879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69EDADC-B3DE-4BFB-9449-915B5C17F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A" dirty="0"/>
              <a:t>Subdivision de la table en blocs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E048EB2-9311-43E8-8C52-491BB1739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154"/>
            <a:ext cx="4589249" cy="475834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Pour chaque bloc </a:t>
            </a:r>
            <a:r>
              <a:rPr lang="fr-CA" i="1" dirty="0"/>
              <a:t>G</a:t>
            </a:r>
            <a:r>
              <a:rPr lang="fr-CA" dirty="0"/>
              <a:t> de hauteur </a:t>
            </a:r>
            <a:r>
              <a:rPr lang="fr-CA" i="1" dirty="0"/>
              <a:t>h</a:t>
            </a:r>
            <a:r>
              <a:rPr lang="fr-CA" dirty="0"/>
              <a:t> et de largeur </a:t>
            </a:r>
            <a:r>
              <a:rPr lang="fr-CA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FDC130-9CDB-4B70-9968-76E8A47E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23B7219-A5C4-4919-ACA7-5814ABE0E1C3}" type="slidenum">
              <a:rPr lang="fr-CA" smtClean="0"/>
              <a:t>45</a:t>
            </a:fld>
            <a:endParaRPr lang="fr-CA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7A860AE0-376F-4E35-A7D8-90D6902894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664620"/>
              </p:ext>
            </p:extLst>
          </p:nvPr>
        </p:nvGraphicFramePr>
        <p:xfrm>
          <a:off x="5664420" y="1608812"/>
          <a:ext cx="625231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5231">
                  <a:extLst>
                    <a:ext uri="{9D8B030D-6E8A-4147-A177-3AD203B41FA5}">
                      <a16:colId xmlns:a16="http://schemas.microsoft.com/office/drawing/2014/main" val="1531336588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487942394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248860055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560663282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2144625241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759242029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2397403117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2241234020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057822393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347664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392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616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358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531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823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44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360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17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06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622559"/>
                  </a:ext>
                </a:extLst>
              </a:tr>
            </a:tbl>
          </a:graphicData>
        </a:graphic>
      </p:graphicFrame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ADDD5FB6-A34F-4433-B4AB-C539B900199E}"/>
              </a:ext>
            </a:extLst>
          </p:cNvPr>
          <p:cNvCxnSpPr>
            <a:cxnSpLocks/>
          </p:cNvCxnSpPr>
          <p:nvPr/>
        </p:nvCxnSpPr>
        <p:spPr>
          <a:xfrm>
            <a:off x="6923791" y="1608812"/>
            <a:ext cx="0" cy="457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FA5931A4-1076-4EFC-BEEB-084DF8A9FB8A}"/>
              </a:ext>
            </a:extLst>
          </p:cNvPr>
          <p:cNvCxnSpPr>
            <a:cxnSpLocks/>
          </p:cNvCxnSpPr>
          <p:nvPr/>
        </p:nvCxnSpPr>
        <p:spPr>
          <a:xfrm>
            <a:off x="5664420" y="2522943"/>
            <a:ext cx="62523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E7A7711-2351-4A9F-ABB7-094A12299D7D}"/>
              </a:ext>
            </a:extLst>
          </p:cNvPr>
          <p:cNvCxnSpPr>
            <a:cxnSpLocks/>
          </p:cNvCxnSpPr>
          <p:nvPr/>
        </p:nvCxnSpPr>
        <p:spPr>
          <a:xfrm>
            <a:off x="7551112" y="1608812"/>
            <a:ext cx="0" cy="457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B09860FB-C20A-4A92-BD2C-672E1669BF5D}"/>
              </a:ext>
            </a:extLst>
          </p:cNvPr>
          <p:cNvCxnSpPr>
            <a:cxnSpLocks/>
          </p:cNvCxnSpPr>
          <p:nvPr/>
        </p:nvCxnSpPr>
        <p:spPr>
          <a:xfrm>
            <a:off x="8790575" y="1608812"/>
            <a:ext cx="0" cy="457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D6F83F54-E2BA-4B5F-9485-D8E59F2B6092}"/>
              </a:ext>
            </a:extLst>
          </p:cNvPr>
          <p:cNvCxnSpPr>
            <a:cxnSpLocks/>
          </p:cNvCxnSpPr>
          <p:nvPr/>
        </p:nvCxnSpPr>
        <p:spPr>
          <a:xfrm>
            <a:off x="9428529" y="1608812"/>
            <a:ext cx="0" cy="457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C811E939-14E7-4FB6-A5AB-E939C2776D80}"/>
              </a:ext>
            </a:extLst>
          </p:cNvPr>
          <p:cNvCxnSpPr>
            <a:cxnSpLocks/>
          </p:cNvCxnSpPr>
          <p:nvPr/>
        </p:nvCxnSpPr>
        <p:spPr>
          <a:xfrm>
            <a:off x="11299859" y="1608812"/>
            <a:ext cx="0" cy="457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6E9EBA4C-C0C9-49CE-8EAC-2B995F2AAC6E}"/>
              </a:ext>
            </a:extLst>
          </p:cNvPr>
          <p:cNvCxnSpPr>
            <a:cxnSpLocks/>
          </p:cNvCxnSpPr>
          <p:nvPr/>
        </p:nvCxnSpPr>
        <p:spPr>
          <a:xfrm>
            <a:off x="5664418" y="3001408"/>
            <a:ext cx="62523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82DBC9DC-8E27-4FE5-A18F-86ABD637C4E3}"/>
              </a:ext>
            </a:extLst>
          </p:cNvPr>
          <p:cNvCxnSpPr>
            <a:cxnSpLocks/>
          </p:cNvCxnSpPr>
          <p:nvPr/>
        </p:nvCxnSpPr>
        <p:spPr>
          <a:xfrm>
            <a:off x="5664418" y="3447976"/>
            <a:ext cx="62523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DF164ADC-53AC-4A72-A8A4-CCDEC07B931D}"/>
              </a:ext>
            </a:extLst>
          </p:cNvPr>
          <p:cNvCxnSpPr>
            <a:cxnSpLocks/>
          </p:cNvCxnSpPr>
          <p:nvPr/>
        </p:nvCxnSpPr>
        <p:spPr>
          <a:xfrm>
            <a:off x="5664418" y="3894812"/>
            <a:ext cx="62523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C05C3CB7-B8F7-4749-B17B-59B7D07CD75A}"/>
              </a:ext>
            </a:extLst>
          </p:cNvPr>
          <p:cNvCxnSpPr>
            <a:cxnSpLocks/>
          </p:cNvCxnSpPr>
          <p:nvPr/>
        </p:nvCxnSpPr>
        <p:spPr>
          <a:xfrm>
            <a:off x="5664418" y="4809212"/>
            <a:ext cx="62523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1FFD8E6B-3EC1-4209-8C05-10B2C651EFA3}"/>
              </a:ext>
            </a:extLst>
          </p:cNvPr>
          <p:cNvCxnSpPr>
            <a:cxnSpLocks/>
          </p:cNvCxnSpPr>
          <p:nvPr/>
        </p:nvCxnSpPr>
        <p:spPr>
          <a:xfrm>
            <a:off x="5664418" y="5702347"/>
            <a:ext cx="62523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FBE4D59-16E3-45DF-A7E8-94B5C39230E3}"/>
              </a:ext>
            </a:extLst>
          </p:cNvPr>
          <p:cNvCxnSpPr>
            <a:cxnSpLocks/>
          </p:cNvCxnSpPr>
          <p:nvPr/>
        </p:nvCxnSpPr>
        <p:spPr>
          <a:xfrm>
            <a:off x="5664418" y="6180812"/>
            <a:ext cx="62523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752BD78E-7BBA-4F2E-839C-00E6C7CE08FE}"/>
              </a:ext>
            </a:extLst>
          </p:cNvPr>
          <p:cNvCxnSpPr>
            <a:cxnSpLocks/>
          </p:cNvCxnSpPr>
          <p:nvPr/>
        </p:nvCxnSpPr>
        <p:spPr>
          <a:xfrm>
            <a:off x="11916730" y="1635125"/>
            <a:ext cx="0" cy="457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A2805352-EF53-4A41-ADE0-854C3AB45565}"/>
              </a:ext>
            </a:extLst>
          </p:cNvPr>
          <p:cNvCxnSpPr/>
          <p:nvPr/>
        </p:nvCxnSpPr>
        <p:spPr>
          <a:xfrm>
            <a:off x="9428529" y="4681353"/>
            <a:ext cx="187133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86594ADA-C43B-4363-99D9-8F90FEF38894}"/>
              </a:ext>
            </a:extLst>
          </p:cNvPr>
          <p:cNvCxnSpPr>
            <a:cxnSpLocks/>
          </p:cNvCxnSpPr>
          <p:nvPr/>
        </p:nvCxnSpPr>
        <p:spPr>
          <a:xfrm>
            <a:off x="9313752" y="4787947"/>
            <a:ext cx="0" cy="91440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BD65A442-C7D2-4A20-97AF-6487AE334BFC}"/>
              </a:ext>
            </a:extLst>
          </p:cNvPr>
          <p:cNvSpPr txBox="1"/>
          <p:nvPr/>
        </p:nvSpPr>
        <p:spPr>
          <a:xfrm>
            <a:off x="10105263" y="5003590"/>
            <a:ext cx="413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i="1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42275E5-0952-44FF-B53D-A848EE9E87CA}"/>
              </a:ext>
            </a:extLst>
          </p:cNvPr>
          <p:cNvSpPr txBox="1"/>
          <p:nvPr/>
        </p:nvSpPr>
        <p:spPr>
          <a:xfrm>
            <a:off x="8961049" y="4907667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i="1" dirty="0"/>
              <a:t>h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B9AEC41-7849-4F40-BEB5-DD8A798E8B24}"/>
              </a:ext>
            </a:extLst>
          </p:cNvPr>
          <p:cNvSpPr txBox="1"/>
          <p:nvPr/>
        </p:nvSpPr>
        <p:spPr>
          <a:xfrm>
            <a:off x="10105263" y="4324745"/>
            <a:ext cx="255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0219474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69EDADC-B3DE-4BFB-9449-915B5C17F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A" dirty="0"/>
              <a:t>Subdivision de la table en blocs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E048EB2-9311-43E8-8C52-491BB1739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154"/>
            <a:ext cx="4589249" cy="475834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Pour chaque bloc </a:t>
            </a:r>
            <a:r>
              <a:rPr lang="fr-CA" i="1" dirty="0"/>
              <a:t>G</a:t>
            </a:r>
            <a:r>
              <a:rPr lang="fr-CA" dirty="0"/>
              <a:t> de hauteur </a:t>
            </a:r>
            <a:r>
              <a:rPr lang="fr-CA" i="1" dirty="0"/>
              <a:t>h</a:t>
            </a:r>
            <a:r>
              <a:rPr lang="fr-CA" dirty="0"/>
              <a:t> et de largeur </a:t>
            </a:r>
            <a:r>
              <a:rPr lang="fr-CA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>
                <a:solidFill>
                  <a:schemeClr val="accent2"/>
                </a:solidFill>
                <a:cs typeface="Adobe Devanagari" panose="02040503050201020203" pitchFamily="18" charset="0"/>
              </a:rPr>
              <a:t>Préfixe gauche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FDC130-9CDB-4B70-9968-76E8A47E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23B7219-A5C4-4919-ACA7-5814ABE0E1C3}" type="slidenum">
              <a:rPr lang="fr-CA" smtClean="0"/>
              <a:t>46</a:t>
            </a:fld>
            <a:endParaRPr lang="fr-CA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7A860AE0-376F-4E35-A7D8-90D6902894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487821"/>
              </p:ext>
            </p:extLst>
          </p:nvPr>
        </p:nvGraphicFramePr>
        <p:xfrm>
          <a:off x="5664420" y="1608812"/>
          <a:ext cx="625231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5231">
                  <a:extLst>
                    <a:ext uri="{9D8B030D-6E8A-4147-A177-3AD203B41FA5}">
                      <a16:colId xmlns:a16="http://schemas.microsoft.com/office/drawing/2014/main" val="1531336588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487942394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248860055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560663282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2144625241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759242029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2397403117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2241234020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057822393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347664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392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616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358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531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823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44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360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17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06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622559"/>
                  </a:ext>
                </a:extLst>
              </a:tr>
            </a:tbl>
          </a:graphicData>
        </a:graphic>
      </p:graphicFrame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ADDD5FB6-A34F-4433-B4AB-C539B900199E}"/>
              </a:ext>
            </a:extLst>
          </p:cNvPr>
          <p:cNvCxnSpPr>
            <a:cxnSpLocks/>
          </p:cNvCxnSpPr>
          <p:nvPr/>
        </p:nvCxnSpPr>
        <p:spPr>
          <a:xfrm>
            <a:off x="6923791" y="1608812"/>
            <a:ext cx="0" cy="457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FA5931A4-1076-4EFC-BEEB-084DF8A9FB8A}"/>
              </a:ext>
            </a:extLst>
          </p:cNvPr>
          <p:cNvCxnSpPr>
            <a:cxnSpLocks/>
          </p:cNvCxnSpPr>
          <p:nvPr/>
        </p:nvCxnSpPr>
        <p:spPr>
          <a:xfrm>
            <a:off x="5664420" y="2522943"/>
            <a:ext cx="62523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E7A7711-2351-4A9F-ABB7-094A12299D7D}"/>
              </a:ext>
            </a:extLst>
          </p:cNvPr>
          <p:cNvCxnSpPr>
            <a:cxnSpLocks/>
          </p:cNvCxnSpPr>
          <p:nvPr/>
        </p:nvCxnSpPr>
        <p:spPr>
          <a:xfrm>
            <a:off x="7551112" y="1608812"/>
            <a:ext cx="0" cy="457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B09860FB-C20A-4A92-BD2C-672E1669BF5D}"/>
              </a:ext>
            </a:extLst>
          </p:cNvPr>
          <p:cNvCxnSpPr>
            <a:cxnSpLocks/>
          </p:cNvCxnSpPr>
          <p:nvPr/>
        </p:nvCxnSpPr>
        <p:spPr>
          <a:xfrm>
            <a:off x="8790575" y="1608812"/>
            <a:ext cx="0" cy="457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D6F83F54-E2BA-4B5F-9485-D8E59F2B6092}"/>
              </a:ext>
            </a:extLst>
          </p:cNvPr>
          <p:cNvCxnSpPr>
            <a:cxnSpLocks/>
          </p:cNvCxnSpPr>
          <p:nvPr/>
        </p:nvCxnSpPr>
        <p:spPr>
          <a:xfrm>
            <a:off x="9428529" y="1608812"/>
            <a:ext cx="0" cy="457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C811E939-14E7-4FB6-A5AB-E939C2776D80}"/>
              </a:ext>
            </a:extLst>
          </p:cNvPr>
          <p:cNvCxnSpPr>
            <a:cxnSpLocks/>
          </p:cNvCxnSpPr>
          <p:nvPr/>
        </p:nvCxnSpPr>
        <p:spPr>
          <a:xfrm>
            <a:off x="11299859" y="1608812"/>
            <a:ext cx="0" cy="457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6E9EBA4C-C0C9-49CE-8EAC-2B995F2AAC6E}"/>
              </a:ext>
            </a:extLst>
          </p:cNvPr>
          <p:cNvCxnSpPr>
            <a:cxnSpLocks/>
          </p:cNvCxnSpPr>
          <p:nvPr/>
        </p:nvCxnSpPr>
        <p:spPr>
          <a:xfrm>
            <a:off x="5664418" y="3001408"/>
            <a:ext cx="62523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82DBC9DC-8E27-4FE5-A18F-86ABD637C4E3}"/>
              </a:ext>
            </a:extLst>
          </p:cNvPr>
          <p:cNvCxnSpPr>
            <a:cxnSpLocks/>
          </p:cNvCxnSpPr>
          <p:nvPr/>
        </p:nvCxnSpPr>
        <p:spPr>
          <a:xfrm>
            <a:off x="5664418" y="3447976"/>
            <a:ext cx="62523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DF164ADC-53AC-4A72-A8A4-CCDEC07B931D}"/>
              </a:ext>
            </a:extLst>
          </p:cNvPr>
          <p:cNvCxnSpPr>
            <a:cxnSpLocks/>
          </p:cNvCxnSpPr>
          <p:nvPr/>
        </p:nvCxnSpPr>
        <p:spPr>
          <a:xfrm>
            <a:off x="5664418" y="3894812"/>
            <a:ext cx="62523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C05C3CB7-B8F7-4749-B17B-59B7D07CD75A}"/>
              </a:ext>
            </a:extLst>
          </p:cNvPr>
          <p:cNvCxnSpPr>
            <a:cxnSpLocks/>
          </p:cNvCxnSpPr>
          <p:nvPr/>
        </p:nvCxnSpPr>
        <p:spPr>
          <a:xfrm>
            <a:off x="5664418" y="4809212"/>
            <a:ext cx="62523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1FFD8E6B-3EC1-4209-8C05-10B2C651EFA3}"/>
              </a:ext>
            </a:extLst>
          </p:cNvPr>
          <p:cNvCxnSpPr>
            <a:cxnSpLocks/>
          </p:cNvCxnSpPr>
          <p:nvPr/>
        </p:nvCxnSpPr>
        <p:spPr>
          <a:xfrm>
            <a:off x="5664418" y="5702347"/>
            <a:ext cx="62523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FBE4D59-16E3-45DF-A7E8-94B5C39230E3}"/>
              </a:ext>
            </a:extLst>
          </p:cNvPr>
          <p:cNvCxnSpPr>
            <a:cxnSpLocks/>
          </p:cNvCxnSpPr>
          <p:nvPr/>
        </p:nvCxnSpPr>
        <p:spPr>
          <a:xfrm>
            <a:off x="5664418" y="6180812"/>
            <a:ext cx="62523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752BD78E-7BBA-4F2E-839C-00E6C7CE08FE}"/>
              </a:ext>
            </a:extLst>
          </p:cNvPr>
          <p:cNvCxnSpPr>
            <a:cxnSpLocks/>
          </p:cNvCxnSpPr>
          <p:nvPr/>
        </p:nvCxnSpPr>
        <p:spPr>
          <a:xfrm>
            <a:off x="11916730" y="1635125"/>
            <a:ext cx="0" cy="457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A2805352-EF53-4A41-ADE0-854C3AB45565}"/>
              </a:ext>
            </a:extLst>
          </p:cNvPr>
          <p:cNvCxnSpPr/>
          <p:nvPr/>
        </p:nvCxnSpPr>
        <p:spPr>
          <a:xfrm>
            <a:off x="9428529" y="4681353"/>
            <a:ext cx="187133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86594ADA-C43B-4363-99D9-8F90FEF38894}"/>
              </a:ext>
            </a:extLst>
          </p:cNvPr>
          <p:cNvCxnSpPr>
            <a:cxnSpLocks/>
          </p:cNvCxnSpPr>
          <p:nvPr/>
        </p:nvCxnSpPr>
        <p:spPr>
          <a:xfrm>
            <a:off x="9313752" y="4787947"/>
            <a:ext cx="0" cy="91440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BD65A442-C7D2-4A20-97AF-6487AE334BFC}"/>
              </a:ext>
            </a:extLst>
          </p:cNvPr>
          <p:cNvSpPr txBox="1"/>
          <p:nvPr/>
        </p:nvSpPr>
        <p:spPr>
          <a:xfrm>
            <a:off x="10105263" y="5003590"/>
            <a:ext cx="413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i="1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42275E5-0952-44FF-B53D-A848EE9E87CA}"/>
              </a:ext>
            </a:extLst>
          </p:cNvPr>
          <p:cNvSpPr txBox="1"/>
          <p:nvPr/>
        </p:nvSpPr>
        <p:spPr>
          <a:xfrm>
            <a:off x="8961049" y="4907667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i="1" dirty="0"/>
              <a:t>h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B9AEC41-7849-4F40-BEB5-DD8A798E8B24}"/>
              </a:ext>
            </a:extLst>
          </p:cNvPr>
          <p:cNvSpPr txBox="1"/>
          <p:nvPr/>
        </p:nvSpPr>
        <p:spPr>
          <a:xfrm>
            <a:off x="10105263" y="4324745"/>
            <a:ext cx="255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37688263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69EDADC-B3DE-4BFB-9449-915B5C17F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A" dirty="0"/>
              <a:t>Subdivision de la table en blocs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E048EB2-9311-43E8-8C52-491BB1739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154"/>
            <a:ext cx="4589249" cy="475834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Pour chaque bloc </a:t>
            </a:r>
            <a:r>
              <a:rPr lang="fr-CA" i="1" dirty="0"/>
              <a:t>G</a:t>
            </a:r>
            <a:r>
              <a:rPr lang="fr-CA" dirty="0"/>
              <a:t> de hauteur </a:t>
            </a:r>
            <a:r>
              <a:rPr lang="fr-CA" i="1" dirty="0"/>
              <a:t>h</a:t>
            </a:r>
            <a:r>
              <a:rPr lang="fr-CA" dirty="0"/>
              <a:t> et de largeur </a:t>
            </a:r>
            <a:r>
              <a:rPr lang="fr-CA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>
                <a:solidFill>
                  <a:schemeClr val="accent2"/>
                </a:solidFill>
                <a:cs typeface="Adobe Devanagari" panose="02040503050201020203" pitchFamily="18" charset="0"/>
              </a:rPr>
              <a:t>Préfixe gauche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>
                <a:solidFill>
                  <a:schemeClr val="accent4"/>
                </a:solidFill>
                <a:cs typeface="Adobe Devanagari" panose="02040503050201020203" pitchFamily="18" charset="0"/>
              </a:rPr>
              <a:t>Préfixe diagonal</a:t>
            </a:r>
          </a:p>
          <a:p>
            <a:pPr marL="457200" lvl="1" indent="0">
              <a:buNone/>
            </a:pPr>
            <a:endParaRPr lang="fr-CA" dirty="0">
              <a:solidFill>
                <a:schemeClr val="accent2"/>
              </a:solidFill>
              <a:cs typeface="Adobe Devanagari" panose="02040503050201020203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FDC130-9CDB-4B70-9968-76E8A47E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23B7219-A5C4-4919-ACA7-5814ABE0E1C3}" type="slidenum">
              <a:rPr lang="fr-CA" smtClean="0"/>
              <a:t>47</a:t>
            </a:fld>
            <a:endParaRPr lang="fr-CA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7A860AE0-376F-4E35-A7D8-90D6902894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16474"/>
              </p:ext>
            </p:extLst>
          </p:nvPr>
        </p:nvGraphicFramePr>
        <p:xfrm>
          <a:off x="5664420" y="1608812"/>
          <a:ext cx="625231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5231">
                  <a:extLst>
                    <a:ext uri="{9D8B030D-6E8A-4147-A177-3AD203B41FA5}">
                      <a16:colId xmlns:a16="http://schemas.microsoft.com/office/drawing/2014/main" val="1531336588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487942394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248860055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560663282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2144625241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759242029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2397403117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2241234020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057822393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347664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392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616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358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531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823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44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360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17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06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622559"/>
                  </a:ext>
                </a:extLst>
              </a:tr>
            </a:tbl>
          </a:graphicData>
        </a:graphic>
      </p:graphicFrame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ADDD5FB6-A34F-4433-B4AB-C539B900199E}"/>
              </a:ext>
            </a:extLst>
          </p:cNvPr>
          <p:cNvCxnSpPr>
            <a:cxnSpLocks/>
          </p:cNvCxnSpPr>
          <p:nvPr/>
        </p:nvCxnSpPr>
        <p:spPr>
          <a:xfrm>
            <a:off x="6923791" y="1608812"/>
            <a:ext cx="0" cy="457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FA5931A4-1076-4EFC-BEEB-084DF8A9FB8A}"/>
              </a:ext>
            </a:extLst>
          </p:cNvPr>
          <p:cNvCxnSpPr>
            <a:cxnSpLocks/>
          </p:cNvCxnSpPr>
          <p:nvPr/>
        </p:nvCxnSpPr>
        <p:spPr>
          <a:xfrm>
            <a:off x="5664420" y="2522943"/>
            <a:ext cx="62523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E7A7711-2351-4A9F-ABB7-094A12299D7D}"/>
              </a:ext>
            </a:extLst>
          </p:cNvPr>
          <p:cNvCxnSpPr>
            <a:cxnSpLocks/>
          </p:cNvCxnSpPr>
          <p:nvPr/>
        </p:nvCxnSpPr>
        <p:spPr>
          <a:xfrm>
            <a:off x="7551112" y="1608812"/>
            <a:ext cx="0" cy="457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B09860FB-C20A-4A92-BD2C-672E1669BF5D}"/>
              </a:ext>
            </a:extLst>
          </p:cNvPr>
          <p:cNvCxnSpPr>
            <a:cxnSpLocks/>
          </p:cNvCxnSpPr>
          <p:nvPr/>
        </p:nvCxnSpPr>
        <p:spPr>
          <a:xfrm>
            <a:off x="8790575" y="1608812"/>
            <a:ext cx="0" cy="457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D6F83F54-E2BA-4B5F-9485-D8E59F2B6092}"/>
              </a:ext>
            </a:extLst>
          </p:cNvPr>
          <p:cNvCxnSpPr>
            <a:cxnSpLocks/>
          </p:cNvCxnSpPr>
          <p:nvPr/>
        </p:nvCxnSpPr>
        <p:spPr>
          <a:xfrm>
            <a:off x="9428529" y="1608812"/>
            <a:ext cx="0" cy="457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C811E939-14E7-4FB6-A5AB-E939C2776D80}"/>
              </a:ext>
            </a:extLst>
          </p:cNvPr>
          <p:cNvCxnSpPr>
            <a:cxnSpLocks/>
          </p:cNvCxnSpPr>
          <p:nvPr/>
        </p:nvCxnSpPr>
        <p:spPr>
          <a:xfrm>
            <a:off x="11299859" y="1608812"/>
            <a:ext cx="0" cy="457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6E9EBA4C-C0C9-49CE-8EAC-2B995F2AAC6E}"/>
              </a:ext>
            </a:extLst>
          </p:cNvPr>
          <p:cNvCxnSpPr>
            <a:cxnSpLocks/>
          </p:cNvCxnSpPr>
          <p:nvPr/>
        </p:nvCxnSpPr>
        <p:spPr>
          <a:xfrm>
            <a:off x="5664418" y="3001408"/>
            <a:ext cx="62523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82DBC9DC-8E27-4FE5-A18F-86ABD637C4E3}"/>
              </a:ext>
            </a:extLst>
          </p:cNvPr>
          <p:cNvCxnSpPr>
            <a:cxnSpLocks/>
          </p:cNvCxnSpPr>
          <p:nvPr/>
        </p:nvCxnSpPr>
        <p:spPr>
          <a:xfrm>
            <a:off x="5664418" y="3447976"/>
            <a:ext cx="62523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DF164ADC-53AC-4A72-A8A4-CCDEC07B931D}"/>
              </a:ext>
            </a:extLst>
          </p:cNvPr>
          <p:cNvCxnSpPr>
            <a:cxnSpLocks/>
          </p:cNvCxnSpPr>
          <p:nvPr/>
        </p:nvCxnSpPr>
        <p:spPr>
          <a:xfrm>
            <a:off x="5664418" y="3894812"/>
            <a:ext cx="62523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C05C3CB7-B8F7-4749-B17B-59B7D07CD75A}"/>
              </a:ext>
            </a:extLst>
          </p:cNvPr>
          <p:cNvCxnSpPr>
            <a:cxnSpLocks/>
          </p:cNvCxnSpPr>
          <p:nvPr/>
        </p:nvCxnSpPr>
        <p:spPr>
          <a:xfrm>
            <a:off x="5664418" y="4809212"/>
            <a:ext cx="62523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1FFD8E6B-3EC1-4209-8C05-10B2C651EFA3}"/>
              </a:ext>
            </a:extLst>
          </p:cNvPr>
          <p:cNvCxnSpPr>
            <a:cxnSpLocks/>
          </p:cNvCxnSpPr>
          <p:nvPr/>
        </p:nvCxnSpPr>
        <p:spPr>
          <a:xfrm>
            <a:off x="5664418" y="5702347"/>
            <a:ext cx="62523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FBE4D59-16E3-45DF-A7E8-94B5C39230E3}"/>
              </a:ext>
            </a:extLst>
          </p:cNvPr>
          <p:cNvCxnSpPr>
            <a:cxnSpLocks/>
          </p:cNvCxnSpPr>
          <p:nvPr/>
        </p:nvCxnSpPr>
        <p:spPr>
          <a:xfrm>
            <a:off x="5664418" y="6180812"/>
            <a:ext cx="62523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752BD78E-7BBA-4F2E-839C-00E6C7CE08FE}"/>
              </a:ext>
            </a:extLst>
          </p:cNvPr>
          <p:cNvCxnSpPr>
            <a:cxnSpLocks/>
          </p:cNvCxnSpPr>
          <p:nvPr/>
        </p:nvCxnSpPr>
        <p:spPr>
          <a:xfrm>
            <a:off x="11916730" y="1635125"/>
            <a:ext cx="0" cy="457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A2805352-EF53-4A41-ADE0-854C3AB45565}"/>
              </a:ext>
            </a:extLst>
          </p:cNvPr>
          <p:cNvCxnSpPr/>
          <p:nvPr/>
        </p:nvCxnSpPr>
        <p:spPr>
          <a:xfrm>
            <a:off x="9428529" y="4681353"/>
            <a:ext cx="187133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86594ADA-C43B-4363-99D9-8F90FEF38894}"/>
              </a:ext>
            </a:extLst>
          </p:cNvPr>
          <p:cNvCxnSpPr>
            <a:cxnSpLocks/>
          </p:cNvCxnSpPr>
          <p:nvPr/>
        </p:nvCxnSpPr>
        <p:spPr>
          <a:xfrm>
            <a:off x="9313752" y="4787947"/>
            <a:ext cx="0" cy="91440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BD65A442-C7D2-4A20-97AF-6487AE334BFC}"/>
              </a:ext>
            </a:extLst>
          </p:cNvPr>
          <p:cNvSpPr txBox="1"/>
          <p:nvPr/>
        </p:nvSpPr>
        <p:spPr>
          <a:xfrm>
            <a:off x="10105263" y="5003590"/>
            <a:ext cx="413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i="1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42275E5-0952-44FF-B53D-A848EE9E87CA}"/>
              </a:ext>
            </a:extLst>
          </p:cNvPr>
          <p:cNvSpPr txBox="1"/>
          <p:nvPr/>
        </p:nvSpPr>
        <p:spPr>
          <a:xfrm>
            <a:off x="8961049" y="4907667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i="1" dirty="0"/>
              <a:t>h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B9AEC41-7849-4F40-BEB5-DD8A798E8B24}"/>
              </a:ext>
            </a:extLst>
          </p:cNvPr>
          <p:cNvSpPr txBox="1"/>
          <p:nvPr/>
        </p:nvSpPr>
        <p:spPr>
          <a:xfrm>
            <a:off x="10105263" y="4324745"/>
            <a:ext cx="255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8735509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69EDADC-B3DE-4BFB-9449-915B5C17F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A" dirty="0"/>
              <a:t>Subdivision de la table en blocs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E048EB2-9311-43E8-8C52-491BB1739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154"/>
            <a:ext cx="4589249" cy="475834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Pour chaque bloc </a:t>
            </a:r>
            <a:r>
              <a:rPr lang="fr-CA" i="1" dirty="0"/>
              <a:t>G</a:t>
            </a:r>
            <a:r>
              <a:rPr lang="fr-CA" dirty="0"/>
              <a:t> de hauteur </a:t>
            </a:r>
            <a:r>
              <a:rPr lang="fr-CA" i="1" dirty="0"/>
              <a:t>h</a:t>
            </a:r>
            <a:r>
              <a:rPr lang="fr-CA" dirty="0"/>
              <a:t> et de largeur </a:t>
            </a:r>
            <a:r>
              <a:rPr lang="fr-CA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>
                <a:solidFill>
                  <a:schemeClr val="accent2"/>
                </a:solidFill>
                <a:cs typeface="Adobe Devanagari" panose="02040503050201020203" pitchFamily="18" charset="0"/>
              </a:rPr>
              <a:t>Préfixe gauche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>
                <a:solidFill>
                  <a:schemeClr val="accent4"/>
                </a:solidFill>
                <a:cs typeface="Adobe Devanagari" panose="02040503050201020203" pitchFamily="18" charset="0"/>
              </a:rPr>
              <a:t>Préfixe diagonal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>
                <a:solidFill>
                  <a:schemeClr val="accent2">
                    <a:lumMod val="50000"/>
                  </a:schemeClr>
                </a:solidFill>
                <a:cs typeface="Adobe Devanagari" panose="02040503050201020203" pitchFamily="18" charset="0"/>
              </a:rPr>
              <a:t>Préfixe haut</a:t>
            </a:r>
          </a:p>
          <a:p>
            <a:pPr marL="457200" lvl="1" indent="0">
              <a:buNone/>
            </a:pPr>
            <a:endParaRPr lang="fr-CA" dirty="0">
              <a:solidFill>
                <a:schemeClr val="accent2">
                  <a:lumMod val="50000"/>
                </a:schemeClr>
              </a:solidFill>
              <a:cs typeface="Adobe Devanagari" panose="02040503050201020203" pitchFamily="18" charset="0"/>
            </a:endParaRPr>
          </a:p>
          <a:p>
            <a:pPr marL="0" indent="0">
              <a:buNone/>
            </a:pPr>
            <a:r>
              <a:rPr lang="fr-CA" dirty="0">
                <a:cs typeface="Adobe Devanagari" panose="02040503050201020203" pitchFamily="18" charset="0"/>
              </a:rPr>
              <a:t>Tous les trois calculés avant G.</a:t>
            </a:r>
          </a:p>
          <a:p>
            <a:pPr marL="457200" lvl="1" indent="0">
              <a:buNone/>
            </a:pPr>
            <a:endParaRPr lang="fr-CA" dirty="0">
              <a:solidFill>
                <a:schemeClr val="accent2"/>
              </a:solidFill>
              <a:cs typeface="Adobe Devanagari" panose="02040503050201020203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FDC130-9CDB-4B70-9968-76E8A47E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23B7219-A5C4-4919-ACA7-5814ABE0E1C3}" type="slidenum">
              <a:rPr lang="fr-CA" smtClean="0"/>
              <a:t>48</a:t>
            </a:fld>
            <a:endParaRPr lang="fr-CA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7A860AE0-376F-4E35-A7D8-90D6902894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318417"/>
              </p:ext>
            </p:extLst>
          </p:nvPr>
        </p:nvGraphicFramePr>
        <p:xfrm>
          <a:off x="5664420" y="1608812"/>
          <a:ext cx="625231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5231">
                  <a:extLst>
                    <a:ext uri="{9D8B030D-6E8A-4147-A177-3AD203B41FA5}">
                      <a16:colId xmlns:a16="http://schemas.microsoft.com/office/drawing/2014/main" val="1531336588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487942394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248860055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560663282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2144625241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759242029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2397403117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2241234020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057822393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347664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392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616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358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531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823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44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360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17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06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622559"/>
                  </a:ext>
                </a:extLst>
              </a:tr>
            </a:tbl>
          </a:graphicData>
        </a:graphic>
      </p:graphicFrame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ADDD5FB6-A34F-4433-B4AB-C539B900199E}"/>
              </a:ext>
            </a:extLst>
          </p:cNvPr>
          <p:cNvCxnSpPr>
            <a:cxnSpLocks/>
          </p:cNvCxnSpPr>
          <p:nvPr/>
        </p:nvCxnSpPr>
        <p:spPr>
          <a:xfrm>
            <a:off x="6923791" y="1608812"/>
            <a:ext cx="0" cy="457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FA5931A4-1076-4EFC-BEEB-084DF8A9FB8A}"/>
              </a:ext>
            </a:extLst>
          </p:cNvPr>
          <p:cNvCxnSpPr>
            <a:cxnSpLocks/>
          </p:cNvCxnSpPr>
          <p:nvPr/>
        </p:nvCxnSpPr>
        <p:spPr>
          <a:xfrm>
            <a:off x="5664420" y="2522943"/>
            <a:ext cx="62523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E7A7711-2351-4A9F-ABB7-094A12299D7D}"/>
              </a:ext>
            </a:extLst>
          </p:cNvPr>
          <p:cNvCxnSpPr>
            <a:cxnSpLocks/>
          </p:cNvCxnSpPr>
          <p:nvPr/>
        </p:nvCxnSpPr>
        <p:spPr>
          <a:xfrm>
            <a:off x="7551112" y="1608812"/>
            <a:ext cx="0" cy="457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B09860FB-C20A-4A92-BD2C-672E1669BF5D}"/>
              </a:ext>
            </a:extLst>
          </p:cNvPr>
          <p:cNvCxnSpPr>
            <a:cxnSpLocks/>
          </p:cNvCxnSpPr>
          <p:nvPr/>
        </p:nvCxnSpPr>
        <p:spPr>
          <a:xfrm>
            <a:off x="8790575" y="1608812"/>
            <a:ext cx="0" cy="457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D6F83F54-E2BA-4B5F-9485-D8E59F2B6092}"/>
              </a:ext>
            </a:extLst>
          </p:cNvPr>
          <p:cNvCxnSpPr>
            <a:cxnSpLocks/>
          </p:cNvCxnSpPr>
          <p:nvPr/>
        </p:nvCxnSpPr>
        <p:spPr>
          <a:xfrm>
            <a:off x="9428529" y="1608812"/>
            <a:ext cx="0" cy="457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C811E939-14E7-4FB6-A5AB-E939C2776D80}"/>
              </a:ext>
            </a:extLst>
          </p:cNvPr>
          <p:cNvCxnSpPr>
            <a:cxnSpLocks/>
          </p:cNvCxnSpPr>
          <p:nvPr/>
        </p:nvCxnSpPr>
        <p:spPr>
          <a:xfrm>
            <a:off x="11299859" y="1608812"/>
            <a:ext cx="0" cy="457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6E9EBA4C-C0C9-49CE-8EAC-2B995F2AAC6E}"/>
              </a:ext>
            </a:extLst>
          </p:cNvPr>
          <p:cNvCxnSpPr>
            <a:cxnSpLocks/>
          </p:cNvCxnSpPr>
          <p:nvPr/>
        </p:nvCxnSpPr>
        <p:spPr>
          <a:xfrm>
            <a:off x="5664418" y="3001408"/>
            <a:ext cx="62523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82DBC9DC-8E27-4FE5-A18F-86ABD637C4E3}"/>
              </a:ext>
            </a:extLst>
          </p:cNvPr>
          <p:cNvCxnSpPr>
            <a:cxnSpLocks/>
          </p:cNvCxnSpPr>
          <p:nvPr/>
        </p:nvCxnSpPr>
        <p:spPr>
          <a:xfrm>
            <a:off x="5664418" y="3447976"/>
            <a:ext cx="62523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DF164ADC-53AC-4A72-A8A4-CCDEC07B931D}"/>
              </a:ext>
            </a:extLst>
          </p:cNvPr>
          <p:cNvCxnSpPr>
            <a:cxnSpLocks/>
          </p:cNvCxnSpPr>
          <p:nvPr/>
        </p:nvCxnSpPr>
        <p:spPr>
          <a:xfrm>
            <a:off x="5664418" y="3894812"/>
            <a:ext cx="62523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C05C3CB7-B8F7-4749-B17B-59B7D07CD75A}"/>
              </a:ext>
            </a:extLst>
          </p:cNvPr>
          <p:cNvCxnSpPr>
            <a:cxnSpLocks/>
          </p:cNvCxnSpPr>
          <p:nvPr/>
        </p:nvCxnSpPr>
        <p:spPr>
          <a:xfrm>
            <a:off x="5664418" y="4809212"/>
            <a:ext cx="62523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1FFD8E6B-3EC1-4209-8C05-10B2C651EFA3}"/>
              </a:ext>
            </a:extLst>
          </p:cNvPr>
          <p:cNvCxnSpPr>
            <a:cxnSpLocks/>
          </p:cNvCxnSpPr>
          <p:nvPr/>
        </p:nvCxnSpPr>
        <p:spPr>
          <a:xfrm>
            <a:off x="5664418" y="5702347"/>
            <a:ext cx="62523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FBE4D59-16E3-45DF-A7E8-94B5C39230E3}"/>
              </a:ext>
            </a:extLst>
          </p:cNvPr>
          <p:cNvCxnSpPr>
            <a:cxnSpLocks/>
          </p:cNvCxnSpPr>
          <p:nvPr/>
        </p:nvCxnSpPr>
        <p:spPr>
          <a:xfrm>
            <a:off x="5664418" y="6180812"/>
            <a:ext cx="62523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752BD78E-7BBA-4F2E-839C-00E6C7CE08FE}"/>
              </a:ext>
            </a:extLst>
          </p:cNvPr>
          <p:cNvCxnSpPr>
            <a:cxnSpLocks/>
          </p:cNvCxnSpPr>
          <p:nvPr/>
        </p:nvCxnSpPr>
        <p:spPr>
          <a:xfrm>
            <a:off x="11916730" y="1635125"/>
            <a:ext cx="0" cy="457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A2805352-EF53-4A41-ADE0-854C3AB45565}"/>
              </a:ext>
            </a:extLst>
          </p:cNvPr>
          <p:cNvCxnSpPr/>
          <p:nvPr/>
        </p:nvCxnSpPr>
        <p:spPr>
          <a:xfrm>
            <a:off x="9428529" y="4681353"/>
            <a:ext cx="187133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86594ADA-C43B-4363-99D9-8F90FEF38894}"/>
              </a:ext>
            </a:extLst>
          </p:cNvPr>
          <p:cNvCxnSpPr>
            <a:cxnSpLocks/>
          </p:cNvCxnSpPr>
          <p:nvPr/>
        </p:nvCxnSpPr>
        <p:spPr>
          <a:xfrm>
            <a:off x="9313752" y="4787947"/>
            <a:ext cx="0" cy="91440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BD65A442-C7D2-4A20-97AF-6487AE334BFC}"/>
              </a:ext>
            </a:extLst>
          </p:cNvPr>
          <p:cNvSpPr txBox="1"/>
          <p:nvPr/>
        </p:nvSpPr>
        <p:spPr>
          <a:xfrm>
            <a:off x="10105263" y="5003590"/>
            <a:ext cx="413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i="1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42275E5-0952-44FF-B53D-A848EE9E87CA}"/>
              </a:ext>
            </a:extLst>
          </p:cNvPr>
          <p:cNvSpPr txBox="1"/>
          <p:nvPr/>
        </p:nvSpPr>
        <p:spPr>
          <a:xfrm>
            <a:off x="8961049" y="4907667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i="1" dirty="0"/>
              <a:t>h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B9AEC41-7849-4F40-BEB5-DD8A798E8B24}"/>
              </a:ext>
            </a:extLst>
          </p:cNvPr>
          <p:cNvSpPr txBox="1"/>
          <p:nvPr/>
        </p:nvSpPr>
        <p:spPr>
          <a:xfrm>
            <a:off x="10105263" y="4324745"/>
            <a:ext cx="255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7710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69EDADC-B3DE-4BFB-9449-915B5C17F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CA" dirty="0"/>
              <a:t>Subdivision de la table en blocs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E048EB2-9311-43E8-8C52-491BB1739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154"/>
            <a:ext cx="4589249" cy="475834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Pour chaque bloc </a:t>
            </a:r>
            <a:r>
              <a:rPr lang="fr-CA" i="1" dirty="0"/>
              <a:t>G</a:t>
            </a:r>
            <a:r>
              <a:rPr lang="fr-CA" dirty="0"/>
              <a:t> de hauteur </a:t>
            </a:r>
            <a:r>
              <a:rPr lang="fr-CA" i="1" dirty="0"/>
              <a:t>h</a:t>
            </a:r>
            <a:r>
              <a:rPr lang="fr-CA" dirty="0"/>
              <a:t> et de largeur </a:t>
            </a:r>
            <a:r>
              <a:rPr lang="fr-CA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>
                <a:solidFill>
                  <a:schemeClr val="accent2"/>
                </a:solidFill>
                <a:cs typeface="Adobe Devanagari" panose="02040503050201020203" pitchFamily="18" charset="0"/>
              </a:rPr>
              <a:t>Préfixe gauche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>
                <a:solidFill>
                  <a:schemeClr val="accent4"/>
                </a:solidFill>
                <a:cs typeface="Adobe Devanagari" panose="02040503050201020203" pitchFamily="18" charset="0"/>
              </a:rPr>
              <a:t>Préfixe diagonal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>
                <a:solidFill>
                  <a:schemeClr val="accent2">
                    <a:lumMod val="50000"/>
                  </a:schemeClr>
                </a:solidFill>
                <a:cs typeface="Adobe Devanagari" panose="02040503050201020203" pitchFamily="18" charset="0"/>
              </a:rPr>
              <a:t>Préfixe haut</a:t>
            </a:r>
          </a:p>
          <a:p>
            <a:pPr marL="457200" lvl="1" indent="0">
              <a:buNone/>
            </a:pPr>
            <a:endParaRPr lang="fr-CA" dirty="0">
              <a:solidFill>
                <a:schemeClr val="accent2">
                  <a:lumMod val="50000"/>
                </a:schemeClr>
              </a:solidFill>
              <a:cs typeface="Adobe Devanagari" panose="02040503050201020203" pitchFamily="18" charset="0"/>
            </a:endParaRPr>
          </a:p>
          <a:p>
            <a:pPr marL="0" indent="0">
              <a:buNone/>
            </a:pPr>
            <a:r>
              <a:rPr lang="fr-CA" dirty="0">
                <a:cs typeface="Adobe Devanagari" panose="02040503050201020203" pitchFamily="18" charset="0"/>
              </a:rPr>
              <a:t>Tous les trois calculés avant G (la seule case pas calculée est (</a:t>
            </a:r>
            <a:r>
              <a:rPr lang="fr-CA" dirty="0" err="1">
                <a:cs typeface="Adobe Devanagari" panose="02040503050201020203" pitchFamily="18" charset="0"/>
              </a:rPr>
              <a:t>g,g</a:t>
            </a:r>
            <a:r>
              <a:rPr lang="fr-CA" dirty="0">
                <a:cs typeface="Adobe Devanagari" panose="02040503050201020203" pitchFamily="18" charset="0"/>
              </a:rPr>
              <a:t>)). Mais résultat de G dépend des valeurs en entrées de G: </a:t>
            </a:r>
          </a:p>
          <a:p>
            <a:pPr marL="457200" lvl="1" indent="0">
              <a:buNone/>
            </a:pPr>
            <a:endParaRPr lang="fr-CA" dirty="0">
              <a:solidFill>
                <a:schemeClr val="accent2"/>
              </a:solidFill>
              <a:cs typeface="Adobe Devanagari" panose="02040503050201020203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FDC130-9CDB-4B70-9968-76E8A47E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23B7219-A5C4-4919-ACA7-5814ABE0E1C3}" type="slidenum">
              <a:rPr lang="fr-CA" smtClean="0"/>
              <a:t>49</a:t>
            </a:fld>
            <a:endParaRPr lang="fr-CA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7A860AE0-376F-4E35-A7D8-90D6902894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95221"/>
              </p:ext>
            </p:extLst>
          </p:nvPr>
        </p:nvGraphicFramePr>
        <p:xfrm>
          <a:off x="5664420" y="1608812"/>
          <a:ext cx="6252310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5231">
                  <a:extLst>
                    <a:ext uri="{9D8B030D-6E8A-4147-A177-3AD203B41FA5}">
                      <a16:colId xmlns:a16="http://schemas.microsoft.com/office/drawing/2014/main" val="1531336588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487942394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248860055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560663282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2144625241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759242029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2397403117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2241234020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057822393"/>
                    </a:ext>
                  </a:extLst>
                </a:gridCol>
                <a:gridCol w="625231">
                  <a:extLst>
                    <a:ext uri="{9D8B030D-6E8A-4147-A177-3AD203B41FA5}">
                      <a16:colId xmlns:a16="http://schemas.microsoft.com/office/drawing/2014/main" val="33476644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392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616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358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7531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823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448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360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17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06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622559"/>
                  </a:ext>
                </a:extLst>
              </a:tr>
            </a:tbl>
          </a:graphicData>
        </a:graphic>
      </p:graphicFrame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ADDD5FB6-A34F-4433-B4AB-C539B900199E}"/>
              </a:ext>
            </a:extLst>
          </p:cNvPr>
          <p:cNvCxnSpPr>
            <a:cxnSpLocks/>
          </p:cNvCxnSpPr>
          <p:nvPr/>
        </p:nvCxnSpPr>
        <p:spPr>
          <a:xfrm>
            <a:off x="6923791" y="1608812"/>
            <a:ext cx="0" cy="457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FA5931A4-1076-4EFC-BEEB-084DF8A9FB8A}"/>
              </a:ext>
            </a:extLst>
          </p:cNvPr>
          <p:cNvCxnSpPr>
            <a:cxnSpLocks/>
          </p:cNvCxnSpPr>
          <p:nvPr/>
        </p:nvCxnSpPr>
        <p:spPr>
          <a:xfrm>
            <a:off x="5664420" y="2522943"/>
            <a:ext cx="62523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0E7A7711-2351-4A9F-ABB7-094A12299D7D}"/>
              </a:ext>
            </a:extLst>
          </p:cNvPr>
          <p:cNvCxnSpPr>
            <a:cxnSpLocks/>
          </p:cNvCxnSpPr>
          <p:nvPr/>
        </p:nvCxnSpPr>
        <p:spPr>
          <a:xfrm>
            <a:off x="7551112" y="1608812"/>
            <a:ext cx="0" cy="457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B09860FB-C20A-4A92-BD2C-672E1669BF5D}"/>
              </a:ext>
            </a:extLst>
          </p:cNvPr>
          <p:cNvCxnSpPr>
            <a:cxnSpLocks/>
          </p:cNvCxnSpPr>
          <p:nvPr/>
        </p:nvCxnSpPr>
        <p:spPr>
          <a:xfrm>
            <a:off x="8790575" y="1608812"/>
            <a:ext cx="0" cy="457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D6F83F54-E2BA-4B5F-9485-D8E59F2B6092}"/>
              </a:ext>
            </a:extLst>
          </p:cNvPr>
          <p:cNvCxnSpPr>
            <a:cxnSpLocks/>
          </p:cNvCxnSpPr>
          <p:nvPr/>
        </p:nvCxnSpPr>
        <p:spPr>
          <a:xfrm>
            <a:off x="9428529" y="1608812"/>
            <a:ext cx="0" cy="457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C811E939-14E7-4FB6-A5AB-E939C2776D80}"/>
              </a:ext>
            </a:extLst>
          </p:cNvPr>
          <p:cNvCxnSpPr>
            <a:cxnSpLocks/>
          </p:cNvCxnSpPr>
          <p:nvPr/>
        </p:nvCxnSpPr>
        <p:spPr>
          <a:xfrm>
            <a:off x="11299859" y="1608812"/>
            <a:ext cx="0" cy="457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6E9EBA4C-C0C9-49CE-8EAC-2B995F2AAC6E}"/>
              </a:ext>
            </a:extLst>
          </p:cNvPr>
          <p:cNvCxnSpPr>
            <a:cxnSpLocks/>
          </p:cNvCxnSpPr>
          <p:nvPr/>
        </p:nvCxnSpPr>
        <p:spPr>
          <a:xfrm>
            <a:off x="5664418" y="3001408"/>
            <a:ext cx="62523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82DBC9DC-8E27-4FE5-A18F-86ABD637C4E3}"/>
              </a:ext>
            </a:extLst>
          </p:cNvPr>
          <p:cNvCxnSpPr>
            <a:cxnSpLocks/>
          </p:cNvCxnSpPr>
          <p:nvPr/>
        </p:nvCxnSpPr>
        <p:spPr>
          <a:xfrm>
            <a:off x="5664418" y="3447976"/>
            <a:ext cx="62523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DF164ADC-53AC-4A72-A8A4-CCDEC07B931D}"/>
              </a:ext>
            </a:extLst>
          </p:cNvPr>
          <p:cNvCxnSpPr>
            <a:cxnSpLocks/>
          </p:cNvCxnSpPr>
          <p:nvPr/>
        </p:nvCxnSpPr>
        <p:spPr>
          <a:xfrm>
            <a:off x="5664418" y="3894812"/>
            <a:ext cx="62523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C05C3CB7-B8F7-4749-B17B-59B7D07CD75A}"/>
              </a:ext>
            </a:extLst>
          </p:cNvPr>
          <p:cNvCxnSpPr>
            <a:cxnSpLocks/>
          </p:cNvCxnSpPr>
          <p:nvPr/>
        </p:nvCxnSpPr>
        <p:spPr>
          <a:xfrm>
            <a:off x="5664418" y="4809212"/>
            <a:ext cx="62523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1FFD8E6B-3EC1-4209-8C05-10B2C651EFA3}"/>
              </a:ext>
            </a:extLst>
          </p:cNvPr>
          <p:cNvCxnSpPr>
            <a:cxnSpLocks/>
          </p:cNvCxnSpPr>
          <p:nvPr/>
        </p:nvCxnSpPr>
        <p:spPr>
          <a:xfrm>
            <a:off x="5664418" y="5702347"/>
            <a:ext cx="62523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2FBE4D59-16E3-45DF-A7E8-94B5C39230E3}"/>
              </a:ext>
            </a:extLst>
          </p:cNvPr>
          <p:cNvCxnSpPr>
            <a:cxnSpLocks/>
          </p:cNvCxnSpPr>
          <p:nvPr/>
        </p:nvCxnSpPr>
        <p:spPr>
          <a:xfrm>
            <a:off x="5664418" y="6180812"/>
            <a:ext cx="62523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752BD78E-7BBA-4F2E-839C-00E6C7CE08FE}"/>
              </a:ext>
            </a:extLst>
          </p:cNvPr>
          <p:cNvCxnSpPr>
            <a:cxnSpLocks/>
          </p:cNvCxnSpPr>
          <p:nvPr/>
        </p:nvCxnSpPr>
        <p:spPr>
          <a:xfrm>
            <a:off x="11916730" y="1635125"/>
            <a:ext cx="0" cy="4572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A2805352-EF53-4A41-ADE0-854C3AB45565}"/>
              </a:ext>
            </a:extLst>
          </p:cNvPr>
          <p:cNvCxnSpPr/>
          <p:nvPr/>
        </p:nvCxnSpPr>
        <p:spPr>
          <a:xfrm>
            <a:off x="9428529" y="4681353"/>
            <a:ext cx="1871330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86594ADA-C43B-4363-99D9-8F90FEF38894}"/>
              </a:ext>
            </a:extLst>
          </p:cNvPr>
          <p:cNvCxnSpPr>
            <a:cxnSpLocks/>
          </p:cNvCxnSpPr>
          <p:nvPr/>
        </p:nvCxnSpPr>
        <p:spPr>
          <a:xfrm>
            <a:off x="9313752" y="4787947"/>
            <a:ext cx="0" cy="91440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BD65A442-C7D2-4A20-97AF-6487AE334BFC}"/>
              </a:ext>
            </a:extLst>
          </p:cNvPr>
          <p:cNvSpPr txBox="1"/>
          <p:nvPr/>
        </p:nvSpPr>
        <p:spPr>
          <a:xfrm>
            <a:off x="10105263" y="5003590"/>
            <a:ext cx="413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b="1" i="1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42275E5-0952-44FF-B53D-A848EE9E87CA}"/>
              </a:ext>
            </a:extLst>
          </p:cNvPr>
          <p:cNvSpPr txBox="1"/>
          <p:nvPr/>
        </p:nvSpPr>
        <p:spPr>
          <a:xfrm>
            <a:off x="8961049" y="4907667"/>
            <a:ext cx="343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i="1" dirty="0"/>
              <a:t>h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B9AEC41-7849-4F40-BEB5-DD8A798E8B24}"/>
              </a:ext>
            </a:extLst>
          </p:cNvPr>
          <p:cNvSpPr txBox="1"/>
          <p:nvPr/>
        </p:nvSpPr>
        <p:spPr>
          <a:xfrm>
            <a:off x="10105263" y="4324745"/>
            <a:ext cx="255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4107998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34" name="Group 286">
            <a:extLst>
              <a:ext uri="{FF2B5EF4-FFF2-40B4-BE49-F238E27FC236}">
                <a16:creationId xmlns:a16="http://schemas.microsoft.com/office/drawing/2014/main" id="{895438A6-5175-4939-97E7-9DACB3303A25}"/>
              </a:ext>
            </a:extLst>
          </p:cNvPr>
          <p:cNvGraphicFramePr>
            <a:graphicFrameLocks noGrp="1"/>
          </p:cNvGraphicFramePr>
          <p:nvPr/>
        </p:nvGraphicFramePr>
        <p:xfrm>
          <a:off x="3071813" y="549275"/>
          <a:ext cx="6048378" cy="4663440"/>
        </p:xfrm>
        <a:graphic>
          <a:graphicData uri="http://schemas.openxmlformats.org/drawingml/2006/table">
            <a:tbl>
              <a:tblPr/>
              <a:tblGrid>
                <a:gridCol w="648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3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14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3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14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16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62" name="Text Box 122">
            <a:extLst>
              <a:ext uri="{FF2B5EF4-FFF2-40B4-BE49-F238E27FC236}">
                <a16:creationId xmlns:a16="http://schemas.microsoft.com/office/drawing/2014/main" id="{2885F595-7EAB-4F26-8C4F-B5951DDAC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88" y="914401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163" name="Text Box 123">
            <a:extLst>
              <a:ext uri="{FF2B5EF4-FFF2-40B4-BE49-F238E27FC236}">
                <a16:creationId xmlns:a16="http://schemas.microsoft.com/office/drawing/2014/main" id="{0A1820EB-899D-4209-934C-925BE0060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238" y="6572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171" name="Text Box 155">
            <a:extLst>
              <a:ext uri="{FF2B5EF4-FFF2-40B4-BE49-F238E27FC236}">
                <a16:creationId xmlns:a16="http://schemas.microsoft.com/office/drawing/2014/main" id="{3CC81B2F-4D8C-48FF-A599-C9152651F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4" y="333376"/>
            <a:ext cx="4333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/>
          </a:p>
        </p:txBody>
      </p:sp>
      <p:sp>
        <p:nvSpPr>
          <p:cNvPr id="2173" name="Text Box 159">
            <a:extLst>
              <a:ext uri="{FF2B5EF4-FFF2-40B4-BE49-F238E27FC236}">
                <a16:creationId xmlns:a16="http://schemas.microsoft.com/office/drawing/2014/main" id="{EE2F7B4E-37FC-4FF4-B469-E191B3C94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3" y="157163"/>
            <a:ext cx="379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/>
          </a:p>
        </p:txBody>
      </p:sp>
      <p:sp>
        <p:nvSpPr>
          <p:cNvPr id="2226" name="Text Box 178">
            <a:extLst>
              <a:ext uri="{FF2B5EF4-FFF2-40B4-BE49-F238E27FC236}">
                <a16:creationId xmlns:a16="http://schemas.microsoft.com/office/drawing/2014/main" id="{5225C995-FBAB-4D42-B782-5DB239102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3" y="2608119"/>
            <a:ext cx="360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3</a:t>
            </a:r>
          </a:p>
        </p:txBody>
      </p:sp>
      <p:sp>
        <p:nvSpPr>
          <p:cNvPr id="2229" name="Text Box 181">
            <a:extLst>
              <a:ext uri="{FF2B5EF4-FFF2-40B4-BE49-F238E27FC236}">
                <a16:creationId xmlns:a16="http://schemas.microsoft.com/office/drawing/2014/main" id="{BBD63A50-8CD1-4863-B812-2D3F0D94A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1763" y="2608119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2</a:t>
            </a:r>
          </a:p>
        </p:txBody>
      </p:sp>
      <p:sp>
        <p:nvSpPr>
          <p:cNvPr id="2231" name="Text Box 183">
            <a:extLst>
              <a:ext uri="{FF2B5EF4-FFF2-40B4-BE49-F238E27FC236}">
                <a16:creationId xmlns:a16="http://schemas.microsoft.com/office/drawing/2014/main" id="{D518E8B1-1FB2-4E93-A413-B319E6E4D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9463" y="2608119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3</a:t>
            </a:r>
          </a:p>
        </p:txBody>
      </p:sp>
      <p:sp>
        <p:nvSpPr>
          <p:cNvPr id="2234" name="Text Box 186">
            <a:extLst>
              <a:ext uri="{FF2B5EF4-FFF2-40B4-BE49-F238E27FC236}">
                <a16:creationId xmlns:a16="http://schemas.microsoft.com/office/drawing/2014/main" id="{89A518CB-5174-402A-A87A-C8D66E65B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189" y="2608119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3</a:t>
            </a:r>
          </a:p>
        </p:txBody>
      </p:sp>
      <p:sp>
        <p:nvSpPr>
          <p:cNvPr id="2238" name="Text Box 190">
            <a:extLst>
              <a:ext uri="{FF2B5EF4-FFF2-40B4-BE49-F238E27FC236}">
                <a16:creationId xmlns:a16="http://schemas.microsoft.com/office/drawing/2014/main" id="{F53896B1-ECDA-485B-BA0E-49B394596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7889" y="2608119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3</a:t>
            </a:r>
          </a:p>
        </p:txBody>
      </p:sp>
      <p:sp>
        <p:nvSpPr>
          <p:cNvPr id="2240" name="Text Box 192">
            <a:extLst>
              <a:ext uri="{FF2B5EF4-FFF2-40B4-BE49-F238E27FC236}">
                <a16:creationId xmlns:a16="http://schemas.microsoft.com/office/drawing/2014/main" id="{DE67AC0C-E20C-4C80-A5AD-220631F66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5589" y="2608119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4</a:t>
            </a:r>
          </a:p>
        </p:txBody>
      </p:sp>
      <p:sp>
        <p:nvSpPr>
          <p:cNvPr id="2243" name="Text Box 195">
            <a:extLst>
              <a:ext uri="{FF2B5EF4-FFF2-40B4-BE49-F238E27FC236}">
                <a16:creationId xmlns:a16="http://schemas.microsoft.com/office/drawing/2014/main" id="{5E7D5472-317A-4AB1-9036-6DF1A75FE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3289" y="2608119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4</a:t>
            </a:r>
          </a:p>
        </p:txBody>
      </p:sp>
      <p:sp>
        <p:nvSpPr>
          <p:cNvPr id="304" name="Text Box 178">
            <a:extLst>
              <a:ext uri="{FF2B5EF4-FFF2-40B4-BE49-F238E27FC236}">
                <a16:creationId xmlns:a16="http://schemas.microsoft.com/office/drawing/2014/main" id="{94499B7A-71E2-418D-A01D-6E5BB5992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6364" y="2608119"/>
            <a:ext cx="358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3</a:t>
            </a:r>
          </a:p>
        </p:txBody>
      </p:sp>
      <p:sp>
        <p:nvSpPr>
          <p:cNvPr id="47" name="Text Box 178">
            <a:extLst>
              <a:ext uri="{FF2B5EF4-FFF2-40B4-BE49-F238E27FC236}">
                <a16:creationId xmlns:a16="http://schemas.microsoft.com/office/drawing/2014/main" id="{251DCFE6-8E00-44D1-84A5-CFD7ADD45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359" y="3131524"/>
            <a:ext cx="360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48" name="Text Box 181">
            <a:extLst>
              <a:ext uri="{FF2B5EF4-FFF2-40B4-BE49-F238E27FC236}">
                <a16:creationId xmlns:a16="http://schemas.microsoft.com/office/drawing/2014/main" id="{013F91EC-DD03-4AB8-9504-63F0B494B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7059" y="3131524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3</a:t>
            </a:r>
          </a:p>
        </p:txBody>
      </p:sp>
      <p:sp>
        <p:nvSpPr>
          <p:cNvPr id="49" name="Text Box 183">
            <a:extLst>
              <a:ext uri="{FF2B5EF4-FFF2-40B4-BE49-F238E27FC236}">
                <a16:creationId xmlns:a16="http://schemas.microsoft.com/office/drawing/2014/main" id="{4597228B-1A4C-4440-B903-2C3D2F758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4759" y="3131524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3</a:t>
            </a:r>
          </a:p>
        </p:txBody>
      </p:sp>
      <p:sp>
        <p:nvSpPr>
          <p:cNvPr id="50" name="Text Box 186">
            <a:extLst>
              <a:ext uri="{FF2B5EF4-FFF2-40B4-BE49-F238E27FC236}">
                <a16:creationId xmlns:a16="http://schemas.microsoft.com/office/drawing/2014/main" id="{1FFA190E-C6FC-41EA-AF93-31547476C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485" y="3131524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3</a:t>
            </a:r>
          </a:p>
        </p:txBody>
      </p:sp>
      <p:sp>
        <p:nvSpPr>
          <p:cNvPr id="51" name="Text Box 190">
            <a:extLst>
              <a:ext uri="{FF2B5EF4-FFF2-40B4-BE49-F238E27FC236}">
                <a16:creationId xmlns:a16="http://schemas.microsoft.com/office/drawing/2014/main" id="{58749F1D-7CA0-47BC-AA85-DAFDB0E86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185" y="3131524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52" name="Text Box 192">
            <a:extLst>
              <a:ext uri="{FF2B5EF4-FFF2-40B4-BE49-F238E27FC236}">
                <a16:creationId xmlns:a16="http://schemas.microsoft.com/office/drawing/2014/main" id="{7A54021C-54E2-4299-B2BF-BF5B085CE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0885" y="3131524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53" name="Text Box 195">
            <a:extLst>
              <a:ext uri="{FF2B5EF4-FFF2-40B4-BE49-F238E27FC236}">
                <a16:creationId xmlns:a16="http://schemas.microsoft.com/office/drawing/2014/main" id="{8F146A5D-4371-4EB1-81A2-76F88F077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8585" y="3131524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5</a:t>
            </a:r>
          </a:p>
        </p:txBody>
      </p:sp>
      <p:sp>
        <p:nvSpPr>
          <p:cNvPr id="54" name="Text Box 178">
            <a:extLst>
              <a:ext uri="{FF2B5EF4-FFF2-40B4-BE49-F238E27FC236}">
                <a16:creationId xmlns:a16="http://schemas.microsoft.com/office/drawing/2014/main" id="{71FF1F08-A58C-4CB1-B440-2F2AB0D37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1660" y="3131524"/>
            <a:ext cx="358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55" name="Text Box 178">
            <a:extLst>
              <a:ext uri="{FF2B5EF4-FFF2-40B4-BE49-F238E27FC236}">
                <a16:creationId xmlns:a16="http://schemas.microsoft.com/office/drawing/2014/main" id="{8C7DFB85-454D-4B39-A894-8C28779B9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457" y="3646184"/>
            <a:ext cx="360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56" name="Text Box 181">
            <a:extLst>
              <a:ext uri="{FF2B5EF4-FFF2-40B4-BE49-F238E27FC236}">
                <a16:creationId xmlns:a16="http://schemas.microsoft.com/office/drawing/2014/main" id="{3BEA6DCA-23F7-4DF4-83D8-6A8CA8EEC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5157" y="3646184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57" name="Text Box 183">
            <a:extLst>
              <a:ext uri="{FF2B5EF4-FFF2-40B4-BE49-F238E27FC236}">
                <a16:creationId xmlns:a16="http://schemas.microsoft.com/office/drawing/2014/main" id="{58C36C5B-F897-4837-A4F0-55E7FFABE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857" y="3646184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58" name="Text Box 186">
            <a:extLst>
              <a:ext uri="{FF2B5EF4-FFF2-40B4-BE49-F238E27FC236}">
                <a16:creationId xmlns:a16="http://schemas.microsoft.com/office/drawing/2014/main" id="{1C25CE5C-D826-454A-87D4-C007F874B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3583" y="3646184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59" name="Text Box 190">
            <a:extLst>
              <a:ext uri="{FF2B5EF4-FFF2-40B4-BE49-F238E27FC236}">
                <a16:creationId xmlns:a16="http://schemas.microsoft.com/office/drawing/2014/main" id="{82C617CC-8A34-4E6F-A4A8-6D59A5E53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283" y="3646184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3</a:t>
            </a:r>
          </a:p>
        </p:txBody>
      </p:sp>
      <p:sp>
        <p:nvSpPr>
          <p:cNvPr id="60" name="Text Box 192">
            <a:extLst>
              <a:ext uri="{FF2B5EF4-FFF2-40B4-BE49-F238E27FC236}">
                <a16:creationId xmlns:a16="http://schemas.microsoft.com/office/drawing/2014/main" id="{138C4FDD-BE9E-41A5-B66B-1DAB59EAF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983" y="3646184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61" name="Text Box 195">
            <a:extLst>
              <a:ext uri="{FF2B5EF4-FFF2-40B4-BE49-F238E27FC236}">
                <a16:creationId xmlns:a16="http://schemas.microsoft.com/office/drawing/2014/main" id="{E035853D-58D7-4F49-8DE4-3F43C55B9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6683" y="3646184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5</a:t>
            </a:r>
          </a:p>
        </p:txBody>
      </p:sp>
      <p:sp>
        <p:nvSpPr>
          <p:cNvPr id="62" name="Text Box 178">
            <a:extLst>
              <a:ext uri="{FF2B5EF4-FFF2-40B4-BE49-F238E27FC236}">
                <a16:creationId xmlns:a16="http://schemas.microsoft.com/office/drawing/2014/main" id="{44D4C4DE-C99E-41FE-BBFA-4EBE54E26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9758" y="3646184"/>
            <a:ext cx="358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5</a:t>
            </a:r>
          </a:p>
        </p:txBody>
      </p:sp>
      <p:sp>
        <p:nvSpPr>
          <p:cNvPr id="63" name="Text Box 178">
            <a:extLst>
              <a:ext uri="{FF2B5EF4-FFF2-40B4-BE49-F238E27FC236}">
                <a16:creationId xmlns:a16="http://schemas.microsoft.com/office/drawing/2014/main" id="{0B2B6448-9A66-4DF6-8350-FACFA3CFB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3" y="4169589"/>
            <a:ext cx="360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5</a:t>
            </a:r>
          </a:p>
        </p:txBody>
      </p:sp>
      <p:sp>
        <p:nvSpPr>
          <p:cNvPr id="64" name="Text Box 181">
            <a:extLst>
              <a:ext uri="{FF2B5EF4-FFF2-40B4-BE49-F238E27FC236}">
                <a16:creationId xmlns:a16="http://schemas.microsoft.com/office/drawing/2014/main" id="{33758B08-A00A-44EC-B7D7-2171BAD6E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1763" y="4169589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65" name="Text Box 183">
            <a:extLst>
              <a:ext uri="{FF2B5EF4-FFF2-40B4-BE49-F238E27FC236}">
                <a16:creationId xmlns:a16="http://schemas.microsoft.com/office/drawing/2014/main" id="{B51B0597-348F-4201-945E-ED3F220D7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9463" y="4169589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5</a:t>
            </a:r>
          </a:p>
        </p:txBody>
      </p:sp>
      <p:sp>
        <p:nvSpPr>
          <p:cNvPr id="66" name="Text Box 186">
            <a:extLst>
              <a:ext uri="{FF2B5EF4-FFF2-40B4-BE49-F238E27FC236}">
                <a16:creationId xmlns:a16="http://schemas.microsoft.com/office/drawing/2014/main" id="{27ADEE01-347D-4F8D-8B3D-FDB6E1081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189" y="4169589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5</a:t>
            </a:r>
          </a:p>
        </p:txBody>
      </p:sp>
      <p:sp>
        <p:nvSpPr>
          <p:cNvPr id="67" name="Text Box 190">
            <a:extLst>
              <a:ext uri="{FF2B5EF4-FFF2-40B4-BE49-F238E27FC236}">
                <a16:creationId xmlns:a16="http://schemas.microsoft.com/office/drawing/2014/main" id="{6999913B-5C20-4090-99D2-8D0B06DC9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7889" y="4169589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68" name="Text Box 192">
            <a:extLst>
              <a:ext uri="{FF2B5EF4-FFF2-40B4-BE49-F238E27FC236}">
                <a16:creationId xmlns:a16="http://schemas.microsoft.com/office/drawing/2014/main" id="{2989D516-C78C-4598-90BD-79DC7F2F9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5589" y="4169589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69" name="Text Box 195">
            <a:extLst>
              <a:ext uri="{FF2B5EF4-FFF2-40B4-BE49-F238E27FC236}">
                <a16:creationId xmlns:a16="http://schemas.microsoft.com/office/drawing/2014/main" id="{7446BFF4-58AD-4D38-8F99-5EA87D0FE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3289" y="4169589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70" name="Text Box 178">
            <a:extLst>
              <a:ext uri="{FF2B5EF4-FFF2-40B4-BE49-F238E27FC236}">
                <a16:creationId xmlns:a16="http://schemas.microsoft.com/office/drawing/2014/main" id="{B33F871F-DFFC-4E05-84A7-83BDF15D2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6364" y="4169589"/>
            <a:ext cx="358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6</a:t>
            </a:r>
          </a:p>
        </p:txBody>
      </p:sp>
      <p:sp>
        <p:nvSpPr>
          <p:cNvPr id="71" name="Text Box 178">
            <a:extLst>
              <a:ext uri="{FF2B5EF4-FFF2-40B4-BE49-F238E27FC236}">
                <a16:creationId xmlns:a16="http://schemas.microsoft.com/office/drawing/2014/main" id="{1AD5F72F-E744-4934-8DC8-25D33E9DA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073" y="4666963"/>
            <a:ext cx="360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6</a:t>
            </a:r>
          </a:p>
        </p:txBody>
      </p:sp>
      <p:sp>
        <p:nvSpPr>
          <p:cNvPr id="72" name="Text Box 181">
            <a:extLst>
              <a:ext uri="{FF2B5EF4-FFF2-40B4-BE49-F238E27FC236}">
                <a16:creationId xmlns:a16="http://schemas.microsoft.com/office/drawing/2014/main" id="{873B2AE1-7884-4343-9195-9CC4BCC1A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773" y="4666963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5</a:t>
            </a:r>
          </a:p>
        </p:txBody>
      </p:sp>
      <p:sp>
        <p:nvSpPr>
          <p:cNvPr id="73" name="Text Box 183">
            <a:extLst>
              <a:ext uri="{FF2B5EF4-FFF2-40B4-BE49-F238E27FC236}">
                <a16:creationId xmlns:a16="http://schemas.microsoft.com/office/drawing/2014/main" id="{2F0A4B81-026F-42C4-9A23-395223856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473" y="4666963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5</a:t>
            </a:r>
          </a:p>
        </p:txBody>
      </p:sp>
      <p:sp>
        <p:nvSpPr>
          <p:cNvPr id="74" name="Text Box 186">
            <a:extLst>
              <a:ext uri="{FF2B5EF4-FFF2-40B4-BE49-F238E27FC236}">
                <a16:creationId xmlns:a16="http://schemas.microsoft.com/office/drawing/2014/main" id="{0A30BCB8-1FAA-4DC4-BA46-C9E6E37B3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199" y="4666963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6</a:t>
            </a:r>
          </a:p>
        </p:txBody>
      </p:sp>
      <p:sp>
        <p:nvSpPr>
          <p:cNvPr id="75" name="Text Box 190">
            <a:extLst>
              <a:ext uri="{FF2B5EF4-FFF2-40B4-BE49-F238E27FC236}">
                <a16:creationId xmlns:a16="http://schemas.microsoft.com/office/drawing/2014/main" id="{59436020-732C-4C8F-980C-EDCA92B27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6899" y="4666963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5</a:t>
            </a:r>
          </a:p>
        </p:txBody>
      </p:sp>
      <p:sp>
        <p:nvSpPr>
          <p:cNvPr id="76" name="Text Box 192">
            <a:extLst>
              <a:ext uri="{FF2B5EF4-FFF2-40B4-BE49-F238E27FC236}">
                <a16:creationId xmlns:a16="http://schemas.microsoft.com/office/drawing/2014/main" id="{39A1CE1A-9520-4809-B96C-014D44BA8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599" y="4666963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77" name="Text Box 195">
            <a:extLst>
              <a:ext uri="{FF2B5EF4-FFF2-40B4-BE49-F238E27FC236}">
                <a16:creationId xmlns:a16="http://schemas.microsoft.com/office/drawing/2014/main" id="{69B7EDBA-4DD2-4796-8CA0-360406A5E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2299" y="4666963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5</a:t>
            </a:r>
          </a:p>
        </p:txBody>
      </p:sp>
      <p:sp>
        <p:nvSpPr>
          <p:cNvPr id="78" name="Text Box 178">
            <a:extLst>
              <a:ext uri="{FF2B5EF4-FFF2-40B4-BE49-F238E27FC236}">
                <a16:creationId xmlns:a16="http://schemas.microsoft.com/office/drawing/2014/main" id="{9C53E4E0-09FA-4F2F-82F4-9CD6E3183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374" y="4666963"/>
            <a:ext cx="358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7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C27704C-87D4-4689-A440-8E9724038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5941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6" grpId="0"/>
      <p:bldP spid="2229" grpId="0"/>
      <p:bldP spid="2231" grpId="0"/>
      <p:bldP spid="2234" grpId="0"/>
      <p:bldP spid="2238" grpId="0"/>
      <p:bldP spid="2240" grpId="0"/>
      <p:bldP spid="2243" grpId="0"/>
      <p:bldP spid="304" grpId="0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69EDADC-B3DE-4BFB-9449-915B5C17F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Subdivision de la table en blocs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E048EB2-9311-43E8-8C52-491BB1739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154"/>
            <a:ext cx="10515600" cy="18440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Pour chaque bloc </a:t>
            </a:r>
            <a:r>
              <a:rPr lang="fr-CA" i="1" dirty="0"/>
              <a:t>G</a:t>
            </a:r>
            <a:r>
              <a:rPr lang="fr-CA" dirty="0"/>
              <a:t> de hauteur </a:t>
            </a:r>
            <a:r>
              <a:rPr lang="fr-CA" i="1" dirty="0"/>
              <a:t>h</a:t>
            </a:r>
            <a:r>
              <a:rPr lang="fr-CA" dirty="0"/>
              <a:t> et de largeur</a:t>
            </a:r>
            <a:r>
              <a:rPr lang="fr-CA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 </a:t>
            </a:r>
            <a:r>
              <a:rPr lang="fr-CA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l</a:t>
            </a:r>
            <a:r>
              <a:rPr lang="fr-CA" i="1" dirty="0"/>
              <a:t>	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i="1" dirty="0"/>
              <a:t>p = h+</a:t>
            </a:r>
            <a:r>
              <a:rPr lang="fr-CA" i="1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l</a:t>
            </a:r>
            <a:r>
              <a:rPr lang="fr-CA" i="1" dirty="0"/>
              <a:t>-1 </a:t>
            </a:r>
            <a:r>
              <a:rPr lang="fr-CA" dirty="0"/>
              <a:t>le périmètre de </a:t>
            </a:r>
            <a:r>
              <a:rPr lang="fr-CA" i="1" dirty="0"/>
              <a:t>G.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>
                <a:solidFill>
                  <a:srgbClr val="00B0F0"/>
                </a:solidFill>
              </a:rPr>
              <a:t>Entrée</a:t>
            </a:r>
            <a:r>
              <a:rPr lang="fr-CA" i="1" dirty="0">
                <a:solidFill>
                  <a:srgbClr val="00B0F0"/>
                </a:solidFill>
              </a:rPr>
              <a:t> </a:t>
            </a:r>
            <a:r>
              <a:rPr lang="fr-CA" i="1" dirty="0">
                <a:solidFill>
                  <a:srgbClr val="00B0F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</a:t>
            </a:r>
            <a:r>
              <a:rPr lang="fr-CA" i="1" dirty="0">
                <a:solidFill>
                  <a:srgbClr val="00B0F0"/>
                </a:solidFill>
              </a:rPr>
              <a:t> </a:t>
            </a:r>
            <a:r>
              <a:rPr lang="fr-CA" dirty="0">
                <a:solidFill>
                  <a:srgbClr val="00B0F0"/>
                </a:solidFill>
              </a:rPr>
              <a:t>de taille </a:t>
            </a:r>
            <a:r>
              <a:rPr lang="fr-CA" i="1" dirty="0">
                <a:solidFill>
                  <a:srgbClr val="00B0F0"/>
                </a:solidFill>
              </a:rPr>
              <a:t>p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fr-CA" i="1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49A069D-64A3-4B21-BA8D-56F33A01F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636671"/>
              </p:ext>
            </p:extLst>
          </p:nvPr>
        </p:nvGraphicFramePr>
        <p:xfrm>
          <a:off x="2138325" y="3976164"/>
          <a:ext cx="3539460" cy="20022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4865">
                  <a:extLst>
                    <a:ext uri="{9D8B030D-6E8A-4147-A177-3AD203B41FA5}">
                      <a16:colId xmlns:a16="http://schemas.microsoft.com/office/drawing/2014/main" val="1420631685"/>
                    </a:ext>
                  </a:extLst>
                </a:gridCol>
                <a:gridCol w="884865">
                  <a:extLst>
                    <a:ext uri="{9D8B030D-6E8A-4147-A177-3AD203B41FA5}">
                      <a16:colId xmlns:a16="http://schemas.microsoft.com/office/drawing/2014/main" val="3972506005"/>
                    </a:ext>
                  </a:extLst>
                </a:gridCol>
                <a:gridCol w="884865">
                  <a:extLst>
                    <a:ext uri="{9D8B030D-6E8A-4147-A177-3AD203B41FA5}">
                      <a16:colId xmlns:a16="http://schemas.microsoft.com/office/drawing/2014/main" val="4256977036"/>
                    </a:ext>
                  </a:extLst>
                </a:gridCol>
                <a:gridCol w="884865">
                  <a:extLst>
                    <a:ext uri="{9D8B030D-6E8A-4147-A177-3AD203B41FA5}">
                      <a16:colId xmlns:a16="http://schemas.microsoft.com/office/drawing/2014/main" val="2877391962"/>
                    </a:ext>
                  </a:extLst>
                </a:gridCol>
              </a:tblGrid>
              <a:tr h="667423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686169"/>
                  </a:ext>
                </a:extLst>
              </a:tr>
              <a:tr h="667423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189923"/>
                  </a:ext>
                </a:extLst>
              </a:tr>
              <a:tr h="667423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069450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17AA1935-A528-4796-B74E-992CD2BE05A9}"/>
              </a:ext>
            </a:extLst>
          </p:cNvPr>
          <p:cNvSpPr txBox="1"/>
          <p:nvPr/>
        </p:nvSpPr>
        <p:spPr>
          <a:xfrm>
            <a:off x="1669311" y="5418000"/>
            <a:ext cx="26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g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0A95D7C-F0DF-46B0-93D8-C09BCE8A4F62}"/>
              </a:ext>
            </a:extLst>
          </p:cNvPr>
          <p:cNvSpPr txBox="1"/>
          <p:nvPr/>
        </p:nvSpPr>
        <p:spPr>
          <a:xfrm>
            <a:off x="1669311" y="4746465"/>
            <a:ext cx="263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a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A1648C5-FF53-448F-B432-0C218A3A60A9}"/>
              </a:ext>
            </a:extLst>
          </p:cNvPr>
          <p:cNvSpPr txBox="1"/>
          <p:nvPr/>
        </p:nvSpPr>
        <p:spPr>
          <a:xfrm>
            <a:off x="3226074" y="3372179"/>
            <a:ext cx="263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a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FE19A38-66C3-4439-8E73-94C5A1241D46}"/>
              </a:ext>
            </a:extLst>
          </p:cNvPr>
          <p:cNvSpPr txBox="1"/>
          <p:nvPr/>
        </p:nvSpPr>
        <p:spPr>
          <a:xfrm>
            <a:off x="4137913" y="3372178"/>
            <a:ext cx="249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c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B55CB15-3F55-418D-90C4-66B9BBB1261C}"/>
              </a:ext>
            </a:extLst>
          </p:cNvPr>
          <p:cNvSpPr txBox="1"/>
          <p:nvPr/>
        </p:nvSpPr>
        <p:spPr>
          <a:xfrm>
            <a:off x="5035739" y="3372179"/>
            <a:ext cx="26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7567060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69EDADC-B3DE-4BFB-9449-915B5C17F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Subdivision de la table en blocs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E048EB2-9311-43E8-8C52-491BB1739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154"/>
            <a:ext cx="10515600" cy="18440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Pour chaque bloc </a:t>
            </a:r>
            <a:r>
              <a:rPr lang="fr-CA" i="1" dirty="0"/>
              <a:t>G</a:t>
            </a:r>
            <a:r>
              <a:rPr lang="fr-CA" dirty="0"/>
              <a:t> de hauteur </a:t>
            </a:r>
            <a:r>
              <a:rPr lang="fr-CA" i="1" dirty="0"/>
              <a:t>h</a:t>
            </a:r>
            <a:r>
              <a:rPr lang="fr-CA" dirty="0"/>
              <a:t> et de largeur </a:t>
            </a:r>
            <a:r>
              <a:rPr lang="fr-CA" i="1" dirty="0"/>
              <a:t>l	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i="1" dirty="0"/>
              <a:t>p = h+l-1 </a:t>
            </a:r>
            <a:r>
              <a:rPr lang="fr-CA" dirty="0"/>
              <a:t>le périmètre de </a:t>
            </a:r>
            <a:r>
              <a:rPr lang="fr-CA" i="1" dirty="0"/>
              <a:t>G.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>
                <a:solidFill>
                  <a:srgbClr val="00B0F0"/>
                </a:solidFill>
              </a:rPr>
              <a:t>Entrée</a:t>
            </a:r>
            <a:r>
              <a:rPr lang="fr-CA" i="1" dirty="0">
                <a:solidFill>
                  <a:srgbClr val="00B0F0"/>
                </a:solidFill>
              </a:rPr>
              <a:t> </a:t>
            </a:r>
            <a:r>
              <a:rPr lang="fr-CA" i="1" dirty="0">
                <a:solidFill>
                  <a:srgbClr val="00B0F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</a:t>
            </a:r>
            <a:r>
              <a:rPr lang="fr-CA" i="1" dirty="0">
                <a:solidFill>
                  <a:srgbClr val="00B0F0"/>
                </a:solidFill>
              </a:rPr>
              <a:t> </a:t>
            </a:r>
            <a:r>
              <a:rPr lang="fr-CA" dirty="0">
                <a:solidFill>
                  <a:srgbClr val="00B0F0"/>
                </a:solidFill>
              </a:rPr>
              <a:t>de taille </a:t>
            </a:r>
            <a:r>
              <a:rPr lang="fr-CA" i="1" dirty="0">
                <a:solidFill>
                  <a:srgbClr val="00B0F0"/>
                </a:solidFill>
              </a:rPr>
              <a:t>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>
                <a:solidFill>
                  <a:srgbClr val="7030A0"/>
                </a:solidFill>
              </a:rPr>
              <a:t>Sortie</a:t>
            </a:r>
            <a:r>
              <a:rPr lang="fr-CA" i="1" dirty="0">
                <a:solidFill>
                  <a:srgbClr val="7030A0"/>
                </a:solidFill>
              </a:rPr>
              <a:t> O </a:t>
            </a:r>
            <a:r>
              <a:rPr lang="fr-CA" dirty="0">
                <a:solidFill>
                  <a:srgbClr val="7030A0"/>
                </a:solidFill>
              </a:rPr>
              <a:t>de taille </a:t>
            </a:r>
            <a:r>
              <a:rPr lang="fr-CA" i="1" dirty="0">
                <a:solidFill>
                  <a:srgbClr val="7030A0"/>
                </a:solidFill>
              </a:rPr>
              <a:t>p</a:t>
            </a:r>
          </a:p>
          <a:p>
            <a:pPr marL="457200" lvl="1" indent="0">
              <a:buNone/>
            </a:pPr>
            <a:endParaRPr lang="fr-CA" i="1" dirty="0">
              <a:solidFill>
                <a:srgbClr val="7030A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fr-CA" i="1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49A069D-64A3-4B21-BA8D-56F33A01F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972079"/>
              </p:ext>
            </p:extLst>
          </p:nvPr>
        </p:nvGraphicFramePr>
        <p:xfrm>
          <a:off x="2138325" y="3976164"/>
          <a:ext cx="3539460" cy="20022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4865">
                  <a:extLst>
                    <a:ext uri="{9D8B030D-6E8A-4147-A177-3AD203B41FA5}">
                      <a16:colId xmlns:a16="http://schemas.microsoft.com/office/drawing/2014/main" val="1420631685"/>
                    </a:ext>
                  </a:extLst>
                </a:gridCol>
                <a:gridCol w="884865">
                  <a:extLst>
                    <a:ext uri="{9D8B030D-6E8A-4147-A177-3AD203B41FA5}">
                      <a16:colId xmlns:a16="http://schemas.microsoft.com/office/drawing/2014/main" val="3972506005"/>
                    </a:ext>
                  </a:extLst>
                </a:gridCol>
                <a:gridCol w="884865">
                  <a:extLst>
                    <a:ext uri="{9D8B030D-6E8A-4147-A177-3AD203B41FA5}">
                      <a16:colId xmlns:a16="http://schemas.microsoft.com/office/drawing/2014/main" val="4256977036"/>
                    </a:ext>
                  </a:extLst>
                </a:gridCol>
                <a:gridCol w="884865">
                  <a:extLst>
                    <a:ext uri="{9D8B030D-6E8A-4147-A177-3AD203B41FA5}">
                      <a16:colId xmlns:a16="http://schemas.microsoft.com/office/drawing/2014/main" val="2877391962"/>
                    </a:ext>
                  </a:extLst>
                </a:gridCol>
              </a:tblGrid>
              <a:tr h="667423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686169"/>
                  </a:ext>
                </a:extLst>
              </a:tr>
              <a:tr h="667423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189923"/>
                  </a:ext>
                </a:extLst>
              </a:tr>
              <a:tr h="667423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069450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17AA1935-A528-4796-B74E-992CD2BE05A9}"/>
              </a:ext>
            </a:extLst>
          </p:cNvPr>
          <p:cNvSpPr txBox="1"/>
          <p:nvPr/>
        </p:nvSpPr>
        <p:spPr>
          <a:xfrm>
            <a:off x="1669311" y="5418000"/>
            <a:ext cx="26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g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0A95D7C-F0DF-46B0-93D8-C09BCE8A4F62}"/>
              </a:ext>
            </a:extLst>
          </p:cNvPr>
          <p:cNvSpPr txBox="1"/>
          <p:nvPr/>
        </p:nvSpPr>
        <p:spPr>
          <a:xfrm>
            <a:off x="1669311" y="4746465"/>
            <a:ext cx="263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a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A1648C5-FF53-448F-B432-0C218A3A60A9}"/>
              </a:ext>
            </a:extLst>
          </p:cNvPr>
          <p:cNvSpPr txBox="1"/>
          <p:nvPr/>
        </p:nvSpPr>
        <p:spPr>
          <a:xfrm>
            <a:off x="3226074" y="3372179"/>
            <a:ext cx="263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a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FE19A38-66C3-4439-8E73-94C5A1241D46}"/>
              </a:ext>
            </a:extLst>
          </p:cNvPr>
          <p:cNvSpPr txBox="1"/>
          <p:nvPr/>
        </p:nvSpPr>
        <p:spPr>
          <a:xfrm>
            <a:off x="4137913" y="3372178"/>
            <a:ext cx="249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c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B55CB15-3F55-418D-90C4-66B9BBB1261C}"/>
              </a:ext>
            </a:extLst>
          </p:cNvPr>
          <p:cNvSpPr txBox="1"/>
          <p:nvPr/>
        </p:nvSpPr>
        <p:spPr>
          <a:xfrm>
            <a:off x="5035739" y="3372179"/>
            <a:ext cx="26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62671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69EDADC-B3DE-4BFB-9449-915B5C17F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Subdivision de la table en blocs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E048EB2-9311-43E8-8C52-491BB1739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154"/>
            <a:ext cx="10515600" cy="18440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Pour chaque bloc </a:t>
            </a:r>
            <a:r>
              <a:rPr lang="fr-CA" i="1" dirty="0"/>
              <a:t>G</a:t>
            </a:r>
            <a:r>
              <a:rPr lang="fr-CA" dirty="0"/>
              <a:t> de hauteur </a:t>
            </a:r>
            <a:r>
              <a:rPr lang="fr-CA" i="1" dirty="0"/>
              <a:t>h</a:t>
            </a:r>
            <a:r>
              <a:rPr lang="fr-CA" dirty="0"/>
              <a:t> et de largeur </a:t>
            </a:r>
            <a:r>
              <a:rPr lang="fr-CA" i="1" dirty="0"/>
              <a:t>l	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i="1" dirty="0"/>
              <a:t>p = h+l-1 </a:t>
            </a:r>
            <a:r>
              <a:rPr lang="fr-CA" dirty="0"/>
              <a:t>le périmètre de </a:t>
            </a:r>
            <a:r>
              <a:rPr lang="fr-CA" i="1" dirty="0"/>
              <a:t>G.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>
                <a:solidFill>
                  <a:srgbClr val="00B0F0"/>
                </a:solidFill>
              </a:rPr>
              <a:t>Entrée</a:t>
            </a:r>
            <a:r>
              <a:rPr lang="fr-CA" i="1" dirty="0">
                <a:solidFill>
                  <a:srgbClr val="00B0F0"/>
                </a:solidFill>
              </a:rPr>
              <a:t> </a:t>
            </a:r>
            <a:r>
              <a:rPr lang="fr-CA" i="1" dirty="0">
                <a:solidFill>
                  <a:srgbClr val="00B0F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</a:t>
            </a:r>
            <a:r>
              <a:rPr lang="fr-CA" i="1" dirty="0">
                <a:solidFill>
                  <a:srgbClr val="00B0F0"/>
                </a:solidFill>
              </a:rPr>
              <a:t> </a:t>
            </a:r>
            <a:r>
              <a:rPr lang="fr-CA" dirty="0">
                <a:solidFill>
                  <a:srgbClr val="00B0F0"/>
                </a:solidFill>
              </a:rPr>
              <a:t>de taille </a:t>
            </a:r>
            <a:r>
              <a:rPr lang="fr-CA" i="1" dirty="0">
                <a:solidFill>
                  <a:srgbClr val="00B0F0"/>
                </a:solidFill>
              </a:rPr>
              <a:t>p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>
                <a:solidFill>
                  <a:srgbClr val="7030A0"/>
                </a:solidFill>
              </a:rPr>
              <a:t>Sortie</a:t>
            </a:r>
            <a:r>
              <a:rPr lang="fr-CA" i="1" dirty="0">
                <a:solidFill>
                  <a:srgbClr val="7030A0"/>
                </a:solidFill>
              </a:rPr>
              <a:t> O </a:t>
            </a:r>
            <a:r>
              <a:rPr lang="fr-CA" dirty="0">
                <a:solidFill>
                  <a:srgbClr val="7030A0"/>
                </a:solidFill>
              </a:rPr>
              <a:t>de taille </a:t>
            </a:r>
            <a:r>
              <a:rPr lang="fr-CA" i="1" dirty="0">
                <a:solidFill>
                  <a:srgbClr val="7030A0"/>
                </a:solidFill>
              </a:rPr>
              <a:t>p</a:t>
            </a:r>
          </a:p>
          <a:p>
            <a:pPr marL="457200" lvl="1" indent="0">
              <a:buNone/>
            </a:pPr>
            <a:endParaRPr lang="fr-CA" i="1" dirty="0">
              <a:solidFill>
                <a:srgbClr val="7030A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fr-CA" i="1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49A069D-64A3-4B21-BA8D-56F33A01F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633070"/>
              </p:ext>
            </p:extLst>
          </p:nvPr>
        </p:nvGraphicFramePr>
        <p:xfrm>
          <a:off x="2138325" y="3976164"/>
          <a:ext cx="3539460" cy="20022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4865">
                  <a:extLst>
                    <a:ext uri="{9D8B030D-6E8A-4147-A177-3AD203B41FA5}">
                      <a16:colId xmlns:a16="http://schemas.microsoft.com/office/drawing/2014/main" val="1420631685"/>
                    </a:ext>
                  </a:extLst>
                </a:gridCol>
                <a:gridCol w="884865">
                  <a:extLst>
                    <a:ext uri="{9D8B030D-6E8A-4147-A177-3AD203B41FA5}">
                      <a16:colId xmlns:a16="http://schemas.microsoft.com/office/drawing/2014/main" val="3972506005"/>
                    </a:ext>
                  </a:extLst>
                </a:gridCol>
                <a:gridCol w="884865">
                  <a:extLst>
                    <a:ext uri="{9D8B030D-6E8A-4147-A177-3AD203B41FA5}">
                      <a16:colId xmlns:a16="http://schemas.microsoft.com/office/drawing/2014/main" val="4256977036"/>
                    </a:ext>
                  </a:extLst>
                </a:gridCol>
                <a:gridCol w="884865">
                  <a:extLst>
                    <a:ext uri="{9D8B030D-6E8A-4147-A177-3AD203B41FA5}">
                      <a16:colId xmlns:a16="http://schemas.microsoft.com/office/drawing/2014/main" val="2877391962"/>
                    </a:ext>
                  </a:extLst>
                </a:gridCol>
              </a:tblGrid>
              <a:tr h="667423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686169"/>
                  </a:ext>
                </a:extLst>
              </a:tr>
              <a:tr h="667423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189923"/>
                  </a:ext>
                </a:extLst>
              </a:tr>
              <a:tr h="667423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069450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17AA1935-A528-4796-B74E-992CD2BE05A9}"/>
              </a:ext>
            </a:extLst>
          </p:cNvPr>
          <p:cNvSpPr txBox="1"/>
          <p:nvPr/>
        </p:nvSpPr>
        <p:spPr>
          <a:xfrm>
            <a:off x="1669311" y="5418000"/>
            <a:ext cx="26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g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0A95D7C-F0DF-46B0-93D8-C09BCE8A4F62}"/>
              </a:ext>
            </a:extLst>
          </p:cNvPr>
          <p:cNvSpPr txBox="1"/>
          <p:nvPr/>
        </p:nvSpPr>
        <p:spPr>
          <a:xfrm>
            <a:off x="1669311" y="4746465"/>
            <a:ext cx="263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a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A1648C5-FF53-448F-B432-0C218A3A60A9}"/>
              </a:ext>
            </a:extLst>
          </p:cNvPr>
          <p:cNvSpPr txBox="1"/>
          <p:nvPr/>
        </p:nvSpPr>
        <p:spPr>
          <a:xfrm>
            <a:off x="3226074" y="3372179"/>
            <a:ext cx="263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a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FE19A38-66C3-4439-8E73-94C5A1241D46}"/>
              </a:ext>
            </a:extLst>
          </p:cNvPr>
          <p:cNvSpPr txBox="1"/>
          <p:nvPr/>
        </p:nvSpPr>
        <p:spPr>
          <a:xfrm>
            <a:off x="4137913" y="3372178"/>
            <a:ext cx="249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c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B55CB15-3F55-418D-90C4-66B9BBB1261C}"/>
              </a:ext>
            </a:extLst>
          </p:cNvPr>
          <p:cNvSpPr txBox="1"/>
          <p:nvPr/>
        </p:nvSpPr>
        <p:spPr>
          <a:xfrm>
            <a:off x="5035739" y="3372179"/>
            <a:ext cx="26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8610108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69EDADC-B3DE-4BFB-9449-915B5C17F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Subdivision de la table en blocs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E048EB2-9311-43E8-8C52-491BB1739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726" y="1388097"/>
            <a:ext cx="10515600" cy="18440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Créer une matrice </a:t>
            </a:r>
            <a:r>
              <a:rPr lang="fr-CA" i="1" dirty="0">
                <a:latin typeface="Cambria Math" panose="02040503050406030204" pitchFamily="18" charset="0"/>
                <a:ea typeface="Cambria Math" panose="02040503050406030204" pitchFamily="18" charset="0"/>
              </a:rPr>
              <a:t>DIST</a:t>
            </a:r>
            <a:r>
              <a:rPr lang="fr-CA" dirty="0"/>
              <a:t> p x p : lignes correspondant aux cellules Entrée (I) et colonnes aux cellules Sortie (O) tel que </a:t>
            </a:r>
            <a:r>
              <a:rPr lang="fr-CA" i="1" dirty="0">
                <a:latin typeface="Cambria Math" panose="02040503050406030204" pitchFamily="18" charset="0"/>
                <a:ea typeface="Cambria Math" panose="02040503050406030204" pitchFamily="18" charset="0"/>
              </a:rPr>
              <a:t>DIST[</a:t>
            </a:r>
            <a:r>
              <a:rPr lang="fr-CA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i,j</a:t>
            </a:r>
            <a:r>
              <a:rPr lang="fr-CA" i="1" dirty="0">
                <a:latin typeface="Cambria Math" panose="02040503050406030204" pitchFamily="18" charset="0"/>
                <a:ea typeface="Cambria Math" panose="02040503050406030204" pitchFamily="18" charset="0"/>
              </a:rPr>
              <a:t>]</a:t>
            </a:r>
            <a:r>
              <a:rPr lang="fr-CA" i="1" dirty="0"/>
              <a:t> </a:t>
            </a:r>
            <a:r>
              <a:rPr lang="fr-CA" dirty="0"/>
              <a:t>contient la valeur d’un alignement optimal entre les cellules correspondantes.</a:t>
            </a:r>
            <a:endParaRPr lang="fr-CA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endParaRPr lang="fr-CA" i="1" dirty="0">
              <a:solidFill>
                <a:srgbClr val="7030A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fr-CA" i="1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49A069D-64A3-4B21-BA8D-56F33A01FE12}"/>
              </a:ext>
            </a:extLst>
          </p:cNvPr>
          <p:cNvGraphicFramePr>
            <a:graphicFrameLocks noGrp="1"/>
          </p:cNvGraphicFramePr>
          <p:nvPr/>
        </p:nvGraphicFramePr>
        <p:xfrm>
          <a:off x="2138325" y="3976164"/>
          <a:ext cx="3539460" cy="20022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4865">
                  <a:extLst>
                    <a:ext uri="{9D8B030D-6E8A-4147-A177-3AD203B41FA5}">
                      <a16:colId xmlns:a16="http://schemas.microsoft.com/office/drawing/2014/main" val="1420631685"/>
                    </a:ext>
                  </a:extLst>
                </a:gridCol>
                <a:gridCol w="884865">
                  <a:extLst>
                    <a:ext uri="{9D8B030D-6E8A-4147-A177-3AD203B41FA5}">
                      <a16:colId xmlns:a16="http://schemas.microsoft.com/office/drawing/2014/main" val="3972506005"/>
                    </a:ext>
                  </a:extLst>
                </a:gridCol>
                <a:gridCol w="884865">
                  <a:extLst>
                    <a:ext uri="{9D8B030D-6E8A-4147-A177-3AD203B41FA5}">
                      <a16:colId xmlns:a16="http://schemas.microsoft.com/office/drawing/2014/main" val="4256977036"/>
                    </a:ext>
                  </a:extLst>
                </a:gridCol>
                <a:gridCol w="884865">
                  <a:extLst>
                    <a:ext uri="{9D8B030D-6E8A-4147-A177-3AD203B41FA5}">
                      <a16:colId xmlns:a16="http://schemas.microsoft.com/office/drawing/2014/main" val="2877391962"/>
                    </a:ext>
                  </a:extLst>
                </a:gridCol>
              </a:tblGrid>
              <a:tr h="667423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686169"/>
                  </a:ext>
                </a:extLst>
              </a:tr>
              <a:tr h="667423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189923"/>
                  </a:ext>
                </a:extLst>
              </a:tr>
              <a:tr h="667423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069450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17AA1935-A528-4796-B74E-992CD2BE05A9}"/>
              </a:ext>
            </a:extLst>
          </p:cNvPr>
          <p:cNvSpPr txBox="1"/>
          <p:nvPr/>
        </p:nvSpPr>
        <p:spPr>
          <a:xfrm>
            <a:off x="1669311" y="5418000"/>
            <a:ext cx="26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g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0A95D7C-F0DF-46B0-93D8-C09BCE8A4F62}"/>
              </a:ext>
            </a:extLst>
          </p:cNvPr>
          <p:cNvSpPr txBox="1"/>
          <p:nvPr/>
        </p:nvSpPr>
        <p:spPr>
          <a:xfrm>
            <a:off x="1669311" y="4746465"/>
            <a:ext cx="263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a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A1648C5-FF53-448F-B432-0C218A3A60A9}"/>
              </a:ext>
            </a:extLst>
          </p:cNvPr>
          <p:cNvSpPr txBox="1"/>
          <p:nvPr/>
        </p:nvSpPr>
        <p:spPr>
          <a:xfrm>
            <a:off x="3226074" y="3372179"/>
            <a:ext cx="263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a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FE19A38-66C3-4439-8E73-94C5A1241D46}"/>
              </a:ext>
            </a:extLst>
          </p:cNvPr>
          <p:cNvSpPr txBox="1"/>
          <p:nvPr/>
        </p:nvSpPr>
        <p:spPr>
          <a:xfrm>
            <a:off x="4137913" y="3372178"/>
            <a:ext cx="249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c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B55CB15-3F55-418D-90C4-66B9BBB1261C}"/>
              </a:ext>
            </a:extLst>
          </p:cNvPr>
          <p:cNvSpPr txBox="1"/>
          <p:nvPr/>
        </p:nvSpPr>
        <p:spPr>
          <a:xfrm>
            <a:off x="5035739" y="3372179"/>
            <a:ext cx="26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g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E2C486E0-FE1F-4436-B50E-6C0276002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371597"/>
              </p:ext>
            </p:extLst>
          </p:nvPr>
        </p:nvGraphicFramePr>
        <p:xfrm>
          <a:off x="6982886" y="3073352"/>
          <a:ext cx="3687862" cy="31590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596">
                  <a:extLst>
                    <a:ext uri="{9D8B030D-6E8A-4147-A177-3AD203B41FA5}">
                      <a16:colId xmlns:a16="http://schemas.microsoft.com/office/drawing/2014/main" val="1237913456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1393706594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3839082625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3276714525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439697158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3536839175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2603818238"/>
                    </a:ext>
                  </a:extLst>
                </a:gridCol>
              </a:tblGrid>
              <a:tr h="451290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01952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8080188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23855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656877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11770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417961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613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5200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au 33">
            <a:extLst>
              <a:ext uri="{FF2B5EF4-FFF2-40B4-BE49-F238E27FC236}">
                <a16:creationId xmlns:a16="http://schemas.microsoft.com/office/drawing/2014/main" id="{EC8711D2-0D49-490D-BDA5-780D391BB5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995540"/>
              </p:ext>
            </p:extLst>
          </p:nvPr>
        </p:nvGraphicFramePr>
        <p:xfrm>
          <a:off x="6982886" y="3073352"/>
          <a:ext cx="3687862" cy="31590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596">
                  <a:extLst>
                    <a:ext uri="{9D8B030D-6E8A-4147-A177-3AD203B41FA5}">
                      <a16:colId xmlns:a16="http://schemas.microsoft.com/office/drawing/2014/main" val="1237913456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1393706594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3839082625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3276714525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439697158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3536839175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2603818238"/>
                    </a:ext>
                  </a:extLst>
                </a:gridCol>
              </a:tblGrid>
              <a:tr h="451290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01952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8080188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23855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656877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11770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417961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613148"/>
                  </a:ext>
                </a:extLst>
              </a:tr>
            </a:tbl>
          </a:graphicData>
        </a:graphic>
      </p:graphicFrame>
      <p:sp>
        <p:nvSpPr>
          <p:cNvPr id="5" name="Titre 4">
            <a:extLst>
              <a:ext uri="{FF2B5EF4-FFF2-40B4-BE49-F238E27FC236}">
                <a16:creationId xmlns:a16="http://schemas.microsoft.com/office/drawing/2014/main" id="{769EDADC-B3DE-4BFB-9449-915B5C17F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Subdivision de la table en blocs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E048EB2-9311-43E8-8C52-491BB1739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726" y="1388097"/>
            <a:ext cx="10515600" cy="18440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Créer une matrice </a:t>
            </a:r>
            <a:r>
              <a:rPr lang="fr-CA" i="1" dirty="0">
                <a:latin typeface="Cambria Math" panose="02040503050406030204" pitchFamily="18" charset="0"/>
                <a:ea typeface="Cambria Math" panose="02040503050406030204" pitchFamily="18" charset="0"/>
              </a:rPr>
              <a:t>DIST</a:t>
            </a:r>
            <a:r>
              <a:rPr lang="fr-CA" dirty="0"/>
              <a:t> p x p : lignes correspondant aux cellules Entrée (I) et colonnes aux cellules Sortie (O) tel que </a:t>
            </a:r>
            <a:r>
              <a:rPr lang="fr-CA" i="1" dirty="0">
                <a:latin typeface="Cambria Math" panose="02040503050406030204" pitchFamily="18" charset="0"/>
                <a:ea typeface="Cambria Math" panose="02040503050406030204" pitchFamily="18" charset="0"/>
              </a:rPr>
              <a:t>DIST[</a:t>
            </a:r>
            <a:r>
              <a:rPr lang="fr-CA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i,j</a:t>
            </a:r>
            <a:r>
              <a:rPr lang="fr-CA" i="1" dirty="0">
                <a:latin typeface="Cambria Math" panose="02040503050406030204" pitchFamily="18" charset="0"/>
                <a:ea typeface="Cambria Math" panose="02040503050406030204" pitchFamily="18" charset="0"/>
              </a:rPr>
              <a:t>]</a:t>
            </a:r>
            <a:r>
              <a:rPr lang="fr-CA" i="1" dirty="0"/>
              <a:t> </a:t>
            </a:r>
            <a:r>
              <a:rPr lang="fr-CA" dirty="0"/>
              <a:t>contient la valeur d’un alignement optimal entre les cellules correspondantes.</a:t>
            </a:r>
            <a:endParaRPr lang="fr-CA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endParaRPr lang="fr-CA" i="1" dirty="0">
              <a:solidFill>
                <a:srgbClr val="7030A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fr-CA" i="1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49A069D-64A3-4B21-BA8D-56F33A01F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765444"/>
              </p:ext>
            </p:extLst>
          </p:nvPr>
        </p:nvGraphicFramePr>
        <p:xfrm>
          <a:off x="2138325" y="3976164"/>
          <a:ext cx="3539460" cy="20022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4865">
                  <a:extLst>
                    <a:ext uri="{9D8B030D-6E8A-4147-A177-3AD203B41FA5}">
                      <a16:colId xmlns:a16="http://schemas.microsoft.com/office/drawing/2014/main" val="1420631685"/>
                    </a:ext>
                  </a:extLst>
                </a:gridCol>
                <a:gridCol w="884865">
                  <a:extLst>
                    <a:ext uri="{9D8B030D-6E8A-4147-A177-3AD203B41FA5}">
                      <a16:colId xmlns:a16="http://schemas.microsoft.com/office/drawing/2014/main" val="3972506005"/>
                    </a:ext>
                  </a:extLst>
                </a:gridCol>
                <a:gridCol w="884865">
                  <a:extLst>
                    <a:ext uri="{9D8B030D-6E8A-4147-A177-3AD203B41FA5}">
                      <a16:colId xmlns:a16="http://schemas.microsoft.com/office/drawing/2014/main" val="4256977036"/>
                    </a:ext>
                  </a:extLst>
                </a:gridCol>
                <a:gridCol w="884865">
                  <a:extLst>
                    <a:ext uri="{9D8B030D-6E8A-4147-A177-3AD203B41FA5}">
                      <a16:colId xmlns:a16="http://schemas.microsoft.com/office/drawing/2014/main" val="2877391962"/>
                    </a:ext>
                  </a:extLst>
                </a:gridCol>
              </a:tblGrid>
              <a:tr h="667423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686169"/>
                  </a:ext>
                </a:extLst>
              </a:tr>
              <a:tr h="667423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189923"/>
                  </a:ext>
                </a:extLst>
              </a:tr>
              <a:tr h="667423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069450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17AA1935-A528-4796-B74E-992CD2BE05A9}"/>
              </a:ext>
            </a:extLst>
          </p:cNvPr>
          <p:cNvSpPr txBox="1"/>
          <p:nvPr/>
        </p:nvSpPr>
        <p:spPr>
          <a:xfrm>
            <a:off x="1669311" y="5418000"/>
            <a:ext cx="26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g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0A95D7C-F0DF-46B0-93D8-C09BCE8A4F62}"/>
              </a:ext>
            </a:extLst>
          </p:cNvPr>
          <p:cNvSpPr txBox="1"/>
          <p:nvPr/>
        </p:nvSpPr>
        <p:spPr>
          <a:xfrm>
            <a:off x="1669311" y="4746465"/>
            <a:ext cx="263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a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A1648C5-FF53-448F-B432-0C218A3A60A9}"/>
              </a:ext>
            </a:extLst>
          </p:cNvPr>
          <p:cNvSpPr txBox="1"/>
          <p:nvPr/>
        </p:nvSpPr>
        <p:spPr>
          <a:xfrm>
            <a:off x="3226074" y="3372179"/>
            <a:ext cx="263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a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FE19A38-66C3-4439-8E73-94C5A1241D46}"/>
              </a:ext>
            </a:extLst>
          </p:cNvPr>
          <p:cNvSpPr txBox="1"/>
          <p:nvPr/>
        </p:nvSpPr>
        <p:spPr>
          <a:xfrm>
            <a:off x="4137913" y="3372178"/>
            <a:ext cx="249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c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B55CB15-3F55-418D-90C4-66B9BBB1261C}"/>
              </a:ext>
            </a:extLst>
          </p:cNvPr>
          <p:cNvSpPr txBox="1"/>
          <p:nvPr/>
        </p:nvSpPr>
        <p:spPr>
          <a:xfrm>
            <a:off x="5035739" y="3372179"/>
            <a:ext cx="26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g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CDD8C13C-8070-40DB-A1B4-27518A6200CB}"/>
              </a:ext>
            </a:extLst>
          </p:cNvPr>
          <p:cNvCxnSpPr>
            <a:cxnSpLocks/>
          </p:cNvCxnSpPr>
          <p:nvPr/>
        </p:nvCxnSpPr>
        <p:spPr>
          <a:xfrm>
            <a:off x="3674916" y="4460713"/>
            <a:ext cx="466277" cy="4295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917F696C-C827-42A3-A475-16529A8405EE}"/>
              </a:ext>
            </a:extLst>
          </p:cNvPr>
          <p:cNvCxnSpPr>
            <a:cxnSpLocks/>
          </p:cNvCxnSpPr>
          <p:nvPr/>
        </p:nvCxnSpPr>
        <p:spPr>
          <a:xfrm>
            <a:off x="4137913" y="4867275"/>
            <a:ext cx="0" cy="8011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E0DA1E8C-10B6-4AF2-92D3-C8B688D960D4}"/>
              </a:ext>
            </a:extLst>
          </p:cNvPr>
          <p:cNvSpPr/>
          <p:nvPr/>
        </p:nvSpPr>
        <p:spPr>
          <a:xfrm>
            <a:off x="4160413" y="4867275"/>
            <a:ext cx="113074" cy="1172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0258BBE6-8137-44A4-A7F2-0F5DD7B9E0C6}"/>
              </a:ext>
            </a:extLst>
          </p:cNvPr>
          <p:cNvSpPr/>
          <p:nvPr/>
        </p:nvSpPr>
        <p:spPr>
          <a:xfrm>
            <a:off x="8793328" y="4990569"/>
            <a:ext cx="113074" cy="1172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95713D4D-23F6-4ADE-8B1D-69A5C45F665E}"/>
              </a:ext>
            </a:extLst>
          </p:cNvPr>
          <p:cNvCxnSpPr>
            <a:cxnSpLocks/>
          </p:cNvCxnSpPr>
          <p:nvPr/>
        </p:nvCxnSpPr>
        <p:spPr>
          <a:xfrm>
            <a:off x="4271697" y="4910253"/>
            <a:ext cx="4555120" cy="946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590AD801-7E30-4FEB-8CEC-4027A5FB424B}"/>
              </a:ext>
            </a:extLst>
          </p:cNvPr>
          <p:cNvCxnSpPr>
            <a:cxnSpLocks/>
          </p:cNvCxnSpPr>
          <p:nvPr/>
        </p:nvCxnSpPr>
        <p:spPr>
          <a:xfrm>
            <a:off x="4225602" y="4983108"/>
            <a:ext cx="4647310" cy="8888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9542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69EDADC-B3DE-4BFB-9449-915B5C17F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Subdivision de la table en blocs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E048EB2-9311-43E8-8C52-491BB1739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726" y="1388097"/>
            <a:ext cx="10515600" cy="18440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La seule colonne de la table à compléter est celle pour la case 4.</a:t>
            </a:r>
            <a:endParaRPr lang="fr-CA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endParaRPr lang="fr-CA" i="1" dirty="0">
              <a:solidFill>
                <a:srgbClr val="7030A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fr-CA" i="1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49A069D-64A3-4B21-BA8D-56F33A01F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887891"/>
              </p:ext>
            </p:extLst>
          </p:nvPr>
        </p:nvGraphicFramePr>
        <p:xfrm>
          <a:off x="2138325" y="3976164"/>
          <a:ext cx="3539460" cy="20022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4865">
                  <a:extLst>
                    <a:ext uri="{9D8B030D-6E8A-4147-A177-3AD203B41FA5}">
                      <a16:colId xmlns:a16="http://schemas.microsoft.com/office/drawing/2014/main" val="1420631685"/>
                    </a:ext>
                  </a:extLst>
                </a:gridCol>
                <a:gridCol w="884865">
                  <a:extLst>
                    <a:ext uri="{9D8B030D-6E8A-4147-A177-3AD203B41FA5}">
                      <a16:colId xmlns:a16="http://schemas.microsoft.com/office/drawing/2014/main" val="3972506005"/>
                    </a:ext>
                  </a:extLst>
                </a:gridCol>
                <a:gridCol w="884865">
                  <a:extLst>
                    <a:ext uri="{9D8B030D-6E8A-4147-A177-3AD203B41FA5}">
                      <a16:colId xmlns:a16="http://schemas.microsoft.com/office/drawing/2014/main" val="4256977036"/>
                    </a:ext>
                  </a:extLst>
                </a:gridCol>
                <a:gridCol w="884865">
                  <a:extLst>
                    <a:ext uri="{9D8B030D-6E8A-4147-A177-3AD203B41FA5}">
                      <a16:colId xmlns:a16="http://schemas.microsoft.com/office/drawing/2014/main" val="2877391962"/>
                    </a:ext>
                  </a:extLst>
                </a:gridCol>
              </a:tblGrid>
              <a:tr h="667423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686169"/>
                  </a:ext>
                </a:extLst>
              </a:tr>
              <a:tr h="667423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189923"/>
                  </a:ext>
                </a:extLst>
              </a:tr>
              <a:tr h="667423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6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069450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17AA1935-A528-4796-B74E-992CD2BE05A9}"/>
              </a:ext>
            </a:extLst>
          </p:cNvPr>
          <p:cNvSpPr txBox="1"/>
          <p:nvPr/>
        </p:nvSpPr>
        <p:spPr>
          <a:xfrm>
            <a:off x="1669311" y="5418000"/>
            <a:ext cx="26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g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0A95D7C-F0DF-46B0-93D8-C09BCE8A4F62}"/>
              </a:ext>
            </a:extLst>
          </p:cNvPr>
          <p:cNvSpPr txBox="1"/>
          <p:nvPr/>
        </p:nvSpPr>
        <p:spPr>
          <a:xfrm>
            <a:off x="1669311" y="4746465"/>
            <a:ext cx="263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a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A1648C5-FF53-448F-B432-0C218A3A60A9}"/>
              </a:ext>
            </a:extLst>
          </p:cNvPr>
          <p:cNvSpPr txBox="1"/>
          <p:nvPr/>
        </p:nvSpPr>
        <p:spPr>
          <a:xfrm>
            <a:off x="3226074" y="3372179"/>
            <a:ext cx="263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a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FE19A38-66C3-4439-8E73-94C5A1241D46}"/>
              </a:ext>
            </a:extLst>
          </p:cNvPr>
          <p:cNvSpPr txBox="1"/>
          <p:nvPr/>
        </p:nvSpPr>
        <p:spPr>
          <a:xfrm>
            <a:off x="4137913" y="3372178"/>
            <a:ext cx="249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c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B55CB15-3F55-418D-90C4-66B9BBB1261C}"/>
              </a:ext>
            </a:extLst>
          </p:cNvPr>
          <p:cNvSpPr txBox="1"/>
          <p:nvPr/>
        </p:nvSpPr>
        <p:spPr>
          <a:xfrm>
            <a:off x="5035739" y="3372179"/>
            <a:ext cx="26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g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CDD8C13C-8070-40DB-A1B4-27518A6200CB}"/>
              </a:ext>
            </a:extLst>
          </p:cNvPr>
          <p:cNvCxnSpPr>
            <a:cxnSpLocks/>
          </p:cNvCxnSpPr>
          <p:nvPr/>
        </p:nvCxnSpPr>
        <p:spPr>
          <a:xfrm>
            <a:off x="3674916" y="4460713"/>
            <a:ext cx="466277" cy="4295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917F696C-C827-42A3-A475-16529A8405EE}"/>
              </a:ext>
            </a:extLst>
          </p:cNvPr>
          <p:cNvCxnSpPr>
            <a:cxnSpLocks/>
          </p:cNvCxnSpPr>
          <p:nvPr/>
        </p:nvCxnSpPr>
        <p:spPr>
          <a:xfrm>
            <a:off x="4137913" y="4867275"/>
            <a:ext cx="0" cy="8011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E0DA1E8C-10B6-4AF2-92D3-C8B688D960D4}"/>
              </a:ext>
            </a:extLst>
          </p:cNvPr>
          <p:cNvSpPr/>
          <p:nvPr/>
        </p:nvSpPr>
        <p:spPr>
          <a:xfrm>
            <a:off x="4160413" y="4867275"/>
            <a:ext cx="113074" cy="1172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0AE03F-8F0A-4511-BD01-0B673902D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063406"/>
              </p:ext>
            </p:extLst>
          </p:nvPr>
        </p:nvGraphicFramePr>
        <p:xfrm>
          <a:off x="6982886" y="3073352"/>
          <a:ext cx="3687862" cy="3164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596">
                  <a:extLst>
                    <a:ext uri="{9D8B030D-6E8A-4147-A177-3AD203B41FA5}">
                      <a16:colId xmlns:a16="http://schemas.microsoft.com/office/drawing/2014/main" val="1237913456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1393706594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3839082625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3276714525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439697158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3536839175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2603818238"/>
                    </a:ext>
                  </a:extLst>
                </a:gridCol>
              </a:tblGrid>
              <a:tr h="451290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01952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8080188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23855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656877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11770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417961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613148"/>
                  </a:ext>
                </a:extLst>
              </a:tr>
            </a:tbl>
          </a:graphicData>
        </a:graphic>
      </p:graphicFrame>
      <p:sp>
        <p:nvSpPr>
          <p:cNvPr id="21" name="Ellipse 20">
            <a:extLst>
              <a:ext uri="{FF2B5EF4-FFF2-40B4-BE49-F238E27FC236}">
                <a16:creationId xmlns:a16="http://schemas.microsoft.com/office/drawing/2014/main" id="{AD37DD3C-2C03-4A92-A8CE-5D368371FD7D}"/>
              </a:ext>
            </a:extLst>
          </p:cNvPr>
          <p:cNvSpPr/>
          <p:nvPr/>
        </p:nvSpPr>
        <p:spPr>
          <a:xfrm>
            <a:off x="8793328" y="4990569"/>
            <a:ext cx="113074" cy="1172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B0C6A2C-B9E4-4D8B-BD8B-7F0285E9A99A}"/>
              </a:ext>
            </a:extLst>
          </p:cNvPr>
          <p:cNvCxnSpPr>
            <a:cxnSpLocks/>
          </p:cNvCxnSpPr>
          <p:nvPr/>
        </p:nvCxnSpPr>
        <p:spPr>
          <a:xfrm>
            <a:off x="4225602" y="4983108"/>
            <a:ext cx="4647310" cy="8888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9199379F-32EA-47F2-949F-C59222E643D0}"/>
              </a:ext>
            </a:extLst>
          </p:cNvPr>
          <p:cNvCxnSpPr>
            <a:cxnSpLocks/>
          </p:cNvCxnSpPr>
          <p:nvPr/>
        </p:nvCxnSpPr>
        <p:spPr>
          <a:xfrm>
            <a:off x="4271697" y="4910253"/>
            <a:ext cx="4555120" cy="946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6186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69EDADC-B3DE-4BFB-9449-915B5C17F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Subdivision de la table en blocs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E048EB2-9311-43E8-8C52-491BB1739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726" y="1388097"/>
            <a:ext cx="10515600" cy="18440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La seule colonne de la table à compléter est celle pour la case 4.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Certaines cases n’ont pas de valeurs.</a:t>
            </a:r>
          </a:p>
          <a:p>
            <a:pPr marL="457200" lvl="1" indent="0">
              <a:buNone/>
            </a:pPr>
            <a:endParaRPr lang="fr-CA" i="1" dirty="0">
              <a:solidFill>
                <a:srgbClr val="7030A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fr-CA" i="1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49A069D-64A3-4B21-BA8D-56F33A01FE12}"/>
              </a:ext>
            </a:extLst>
          </p:cNvPr>
          <p:cNvGraphicFramePr>
            <a:graphicFrameLocks noGrp="1"/>
          </p:cNvGraphicFramePr>
          <p:nvPr/>
        </p:nvGraphicFramePr>
        <p:xfrm>
          <a:off x="2138325" y="3976164"/>
          <a:ext cx="3539460" cy="20022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4865">
                  <a:extLst>
                    <a:ext uri="{9D8B030D-6E8A-4147-A177-3AD203B41FA5}">
                      <a16:colId xmlns:a16="http://schemas.microsoft.com/office/drawing/2014/main" val="1420631685"/>
                    </a:ext>
                  </a:extLst>
                </a:gridCol>
                <a:gridCol w="884865">
                  <a:extLst>
                    <a:ext uri="{9D8B030D-6E8A-4147-A177-3AD203B41FA5}">
                      <a16:colId xmlns:a16="http://schemas.microsoft.com/office/drawing/2014/main" val="3972506005"/>
                    </a:ext>
                  </a:extLst>
                </a:gridCol>
                <a:gridCol w="884865">
                  <a:extLst>
                    <a:ext uri="{9D8B030D-6E8A-4147-A177-3AD203B41FA5}">
                      <a16:colId xmlns:a16="http://schemas.microsoft.com/office/drawing/2014/main" val="4256977036"/>
                    </a:ext>
                  </a:extLst>
                </a:gridCol>
                <a:gridCol w="884865">
                  <a:extLst>
                    <a:ext uri="{9D8B030D-6E8A-4147-A177-3AD203B41FA5}">
                      <a16:colId xmlns:a16="http://schemas.microsoft.com/office/drawing/2014/main" val="2877391962"/>
                    </a:ext>
                  </a:extLst>
                </a:gridCol>
              </a:tblGrid>
              <a:tr h="667423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686169"/>
                  </a:ext>
                </a:extLst>
              </a:tr>
              <a:tr h="667423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189923"/>
                  </a:ext>
                </a:extLst>
              </a:tr>
              <a:tr h="667423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6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069450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17AA1935-A528-4796-B74E-992CD2BE05A9}"/>
              </a:ext>
            </a:extLst>
          </p:cNvPr>
          <p:cNvSpPr txBox="1"/>
          <p:nvPr/>
        </p:nvSpPr>
        <p:spPr>
          <a:xfrm>
            <a:off x="1669311" y="5418000"/>
            <a:ext cx="26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g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0A95D7C-F0DF-46B0-93D8-C09BCE8A4F62}"/>
              </a:ext>
            </a:extLst>
          </p:cNvPr>
          <p:cNvSpPr txBox="1"/>
          <p:nvPr/>
        </p:nvSpPr>
        <p:spPr>
          <a:xfrm>
            <a:off x="1669311" y="4746465"/>
            <a:ext cx="263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a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A1648C5-FF53-448F-B432-0C218A3A60A9}"/>
              </a:ext>
            </a:extLst>
          </p:cNvPr>
          <p:cNvSpPr txBox="1"/>
          <p:nvPr/>
        </p:nvSpPr>
        <p:spPr>
          <a:xfrm>
            <a:off x="3226074" y="3372179"/>
            <a:ext cx="263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a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FE19A38-66C3-4439-8E73-94C5A1241D46}"/>
              </a:ext>
            </a:extLst>
          </p:cNvPr>
          <p:cNvSpPr txBox="1"/>
          <p:nvPr/>
        </p:nvSpPr>
        <p:spPr>
          <a:xfrm>
            <a:off x="4137913" y="3372178"/>
            <a:ext cx="249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c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B55CB15-3F55-418D-90C4-66B9BBB1261C}"/>
              </a:ext>
            </a:extLst>
          </p:cNvPr>
          <p:cNvSpPr txBox="1"/>
          <p:nvPr/>
        </p:nvSpPr>
        <p:spPr>
          <a:xfrm>
            <a:off x="5035739" y="3372179"/>
            <a:ext cx="26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g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CDD8C13C-8070-40DB-A1B4-27518A6200CB}"/>
              </a:ext>
            </a:extLst>
          </p:cNvPr>
          <p:cNvCxnSpPr>
            <a:cxnSpLocks/>
          </p:cNvCxnSpPr>
          <p:nvPr/>
        </p:nvCxnSpPr>
        <p:spPr>
          <a:xfrm>
            <a:off x="3674916" y="4460713"/>
            <a:ext cx="466277" cy="4295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917F696C-C827-42A3-A475-16529A8405EE}"/>
              </a:ext>
            </a:extLst>
          </p:cNvPr>
          <p:cNvCxnSpPr>
            <a:cxnSpLocks/>
          </p:cNvCxnSpPr>
          <p:nvPr/>
        </p:nvCxnSpPr>
        <p:spPr>
          <a:xfrm>
            <a:off x="4137913" y="4867275"/>
            <a:ext cx="0" cy="8011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E0DA1E8C-10B6-4AF2-92D3-C8B688D960D4}"/>
              </a:ext>
            </a:extLst>
          </p:cNvPr>
          <p:cNvSpPr/>
          <p:nvPr/>
        </p:nvSpPr>
        <p:spPr>
          <a:xfrm>
            <a:off x="4160413" y="4867275"/>
            <a:ext cx="113074" cy="1172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0AE03F-8F0A-4511-BD01-0B673902D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46753"/>
              </p:ext>
            </p:extLst>
          </p:nvPr>
        </p:nvGraphicFramePr>
        <p:xfrm>
          <a:off x="6982886" y="3073352"/>
          <a:ext cx="3687862" cy="3164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596">
                  <a:extLst>
                    <a:ext uri="{9D8B030D-6E8A-4147-A177-3AD203B41FA5}">
                      <a16:colId xmlns:a16="http://schemas.microsoft.com/office/drawing/2014/main" val="1237913456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1393706594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3839082625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3276714525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439697158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3536839175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2603818238"/>
                    </a:ext>
                  </a:extLst>
                </a:gridCol>
              </a:tblGrid>
              <a:tr h="451290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01952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80188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23855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656877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11770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417961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613148"/>
                  </a:ext>
                </a:extLst>
              </a:tr>
            </a:tbl>
          </a:graphicData>
        </a:graphic>
      </p:graphicFrame>
      <p:sp>
        <p:nvSpPr>
          <p:cNvPr id="21" name="Ellipse 20">
            <a:extLst>
              <a:ext uri="{FF2B5EF4-FFF2-40B4-BE49-F238E27FC236}">
                <a16:creationId xmlns:a16="http://schemas.microsoft.com/office/drawing/2014/main" id="{AD37DD3C-2C03-4A92-A8CE-5D368371FD7D}"/>
              </a:ext>
            </a:extLst>
          </p:cNvPr>
          <p:cNvSpPr/>
          <p:nvPr/>
        </p:nvSpPr>
        <p:spPr>
          <a:xfrm>
            <a:off x="8793328" y="4990569"/>
            <a:ext cx="113074" cy="1172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B0C6A2C-B9E4-4D8B-BD8B-7F0285E9A99A}"/>
              </a:ext>
            </a:extLst>
          </p:cNvPr>
          <p:cNvCxnSpPr>
            <a:cxnSpLocks/>
          </p:cNvCxnSpPr>
          <p:nvPr/>
        </p:nvCxnSpPr>
        <p:spPr>
          <a:xfrm>
            <a:off x="4225602" y="4983108"/>
            <a:ext cx="4647310" cy="8888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9199379F-32EA-47F2-949F-C59222E643D0}"/>
              </a:ext>
            </a:extLst>
          </p:cNvPr>
          <p:cNvCxnSpPr>
            <a:cxnSpLocks/>
          </p:cNvCxnSpPr>
          <p:nvPr/>
        </p:nvCxnSpPr>
        <p:spPr>
          <a:xfrm>
            <a:off x="4271697" y="4910253"/>
            <a:ext cx="4555120" cy="9467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336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69EDADC-B3DE-4BFB-9449-915B5C17F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Subdivision de la table en blocs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E048EB2-9311-43E8-8C52-491BB1739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726" y="1388097"/>
            <a:ext cx="10515600" cy="1844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dirty="0"/>
              <a:t>Remplissage de la table pour une valeur de similarité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>
                <a:latin typeface="Symbol" panose="05050102010706020507" pitchFamily="18" charset="2"/>
              </a:rPr>
              <a:t>d</a:t>
            </a:r>
            <a:r>
              <a:rPr lang="fr-CA" dirty="0"/>
              <a:t> (x,-) = </a:t>
            </a:r>
            <a:r>
              <a:rPr lang="fr-CA" dirty="0">
                <a:latin typeface="Symbol" panose="05050102010706020507" pitchFamily="18" charset="2"/>
              </a:rPr>
              <a:t>d</a:t>
            </a:r>
            <a:r>
              <a:rPr lang="fr-CA" dirty="0"/>
              <a:t> (-,y) = -1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>
                <a:latin typeface="Symbol" panose="05050102010706020507" pitchFamily="18" charset="2"/>
              </a:rPr>
              <a:t>d</a:t>
            </a:r>
            <a:r>
              <a:rPr lang="fr-CA" dirty="0"/>
              <a:t> (</a:t>
            </a:r>
            <a:r>
              <a:rPr lang="fr-CA" dirty="0" err="1"/>
              <a:t>x,y</a:t>
            </a:r>
            <a:r>
              <a:rPr lang="fr-CA" dirty="0"/>
              <a:t>) = -1 si x ≠ 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>
                <a:latin typeface="Symbol" panose="05050102010706020507" pitchFamily="18" charset="2"/>
              </a:rPr>
              <a:t>d</a:t>
            </a:r>
            <a:r>
              <a:rPr lang="fr-CA" dirty="0"/>
              <a:t> (</a:t>
            </a:r>
            <a:r>
              <a:rPr lang="fr-CA" dirty="0" err="1"/>
              <a:t>x,y</a:t>
            </a:r>
            <a:r>
              <a:rPr lang="fr-CA" dirty="0"/>
              <a:t>) = 1 si x = y</a:t>
            </a:r>
          </a:p>
          <a:p>
            <a:pPr marL="0" indent="0">
              <a:buNone/>
            </a:pPr>
            <a:endParaRPr lang="fr-CA" dirty="0"/>
          </a:p>
          <a:p>
            <a:pPr marL="457200" lvl="1" indent="0">
              <a:buNone/>
            </a:pPr>
            <a:endParaRPr lang="fr-CA" i="1" dirty="0">
              <a:solidFill>
                <a:srgbClr val="7030A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fr-CA" i="1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49A069D-64A3-4B21-BA8D-56F33A01FE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858311"/>
              </p:ext>
            </p:extLst>
          </p:nvPr>
        </p:nvGraphicFramePr>
        <p:xfrm>
          <a:off x="2138325" y="3976164"/>
          <a:ext cx="3539460" cy="20022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4865">
                  <a:extLst>
                    <a:ext uri="{9D8B030D-6E8A-4147-A177-3AD203B41FA5}">
                      <a16:colId xmlns:a16="http://schemas.microsoft.com/office/drawing/2014/main" val="1420631685"/>
                    </a:ext>
                  </a:extLst>
                </a:gridCol>
                <a:gridCol w="884865">
                  <a:extLst>
                    <a:ext uri="{9D8B030D-6E8A-4147-A177-3AD203B41FA5}">
                      <a16:colId xmlns:a16="http://schemas.microsoft.com/office/drawing/2014/main" val="3972506005"/>
                    </a:ext>
                  </a:extLst>
                </a:gridCol>
                <a:gridCol w="884865">
                  <a:extLst>
                    <a:ext uri="{9D8B030D-6E8A-4147-A177-3AD203B41FA5}">
                      <a16:colId xmlns:a16="http://schemas.microsoft.com/office/drawing/2014/main" val="4256977036"/>
                    </a:ext>
                  </a:extLst>
                </a:gridCol>
                <a:gridCol w="884865">
                  <a:extLst>
                    <a:ext uri="{9D8B030D-6E8A-4147-A177-3AD203B41FA5}">
                      <a16:colId xmlns:a16="http://schemas.microsoft.com/office/drawing/2014/main" val="2877391962"/>
                    </a:ext>
                  </a:extLst>
                </a:gridCol>
              </a:tblGrid>
              <a:tr h="667423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686169"/>
                  </a:ext>
                </a:extLst>
              </a:tr>
              <a:tr h="667423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189923"/>
                  </a:ext>
                </a:extLst>
              </a:tr>
              <a:tr h="667423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069450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17AA1935-A528-4796-B74E-992CD2BE05A9}"/>
              </a:ext>
            </a:extLst>
          </p:cNvPr>
          <p:cNvSpPr txBox="1"/>
          <p:nvPr/>
        </p:nvSpPr>
        <p:spPr>
          <a:xfrm>
            <a:off x="1669311" y="5418000"/>
            <a:ext cx="26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g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0A95D7C-F0DF-46B0-93D8-C09BCE8A4F62}"/>
              </a:ext>
            </a:extLst>
          </p:cNvPr>
          <p:cNvSpPr txBox="1"/>
          <p:nvPr/>
        </p:nvSpPr>
        <p:spPr>
          <a:xfrm>
            <a:off x="1669311" y="4746465"/>
            <a:ext cx="263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a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0A1648C5-FF53-448F-B432-0C218A3A60A9}"/>
              </a:ext>
            </a:extLst>
          </p:cNvPr>
          <p:cNvSpPr txBox="1"/>
          <p:nvPr/>
        </p:nvSpPr>
        <p:spPr>
          <a:xfrm>
            <a:off x="3226074" y="3372179"/>
            <a:ext cx="263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a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5FE19A38-66C3-4439-8E73-94C5A1241D46}"/>
              </a:ext>
            </a:extLst>
          </p:cNvPr>
          <p:cNvSpPr txBox="1"/>
          <p:nvPr/>
        </p:nvSpPr>
        <p:spPr>
          <a:xfrm>
            <a:off x="4137913" y="3372178"/>
            <a:ext cx="249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c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B55CB15-3F55-418D-90C4-66B9BBB1261C}"/>
              </a:ext>
            </a:extLst>
          </p:cNvPr>
          <p:cNvSpPr txBox="1"/>
          <p:nvPr/>
        </p:nvSpPr>
        <p:spPr>
          <a:xfrm>
            <a:off x="5035739" y="3372179"/>
            <a:ext cx="26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g</a:t>
            </a:r>
          </a:p>
        </p:txBody>
      </p: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0AE03F-8F0A-4511-BD01-0B673902D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780404"/>
              </p:ext>
            </p:extLst>
          </p:nvPr>
        </p:nvGraphicFramePr>
        <p:xfrm>
          <a:off x="6982886" y="3073352"/>
          <a:ext cx="3687862" cy="31590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596">
                  <a:extLst>
                    <a:ext uri="{9D8B030D-6E8A-4147-A177-3AD203B41FA5}">
                      <a16:colId xmlns:a16="http://schemas.microsoft.com/office/drawing/2014/main" val="1237913456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1393706594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3839082625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3276714525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439697158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3536839175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2603818238"/>
                    </a:ext>
                  </a:extLst>
                </a:gridCol>
              </a:tblGrid>
              <a:tr h="451290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01952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80188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23855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656877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11770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417961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613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986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69EDADC-B3DE-4BFB-9449-915B5C17F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Subdivision de la table en blocs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E048EB2-9311-43E8-8C52-491BB1739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726" y="1388097"/>
            <a:ext cx="10515600" cy="18440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Étant donnée une entrée </a:t>
            </a:r>
            <a:r>
              <a:rPr lang="fr-CA" i="1" dirty="0">
                <a:latin typeface="Cambria Math" panose="02040503050406030204" pitchFamily="18" charset="0"/>
                <a:ea typeface="Cambria Math" panose="02040503050406030204" pitchFamily="18" charset="0"/>
                <a:cs typeface="Adobe Devanagari" panose="02040503050201020203" pitchFamily="18" charset="0"/>
              </a:rPr>
              <a:t>I</a:t>
            </a:r>
            <a:r>
              <a:rPr lang="fr-CA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dobe Devanagari" panose="02040503050201020203" pitchFamily="18" charset="0"/>
              </a:rPr>
              <a:t>1</a:t>
            </a:r>
            <a:r>
              <a:rPr lang="fr-CA" i="1" dirty="0">
                <a:latin typeface="Cambria Math" panose="02040503050406030204" pitchFamily="18" charset="0"/>
                <a:ea typeface="Cambria Math" panose="02040503050406030204" pitchFamily="18" charset="0"/>
                <a:cs typeface="Adobe Devanagari" panose="02040503050201020203" pitchFamily="18" charset="0"/>
              </a:rPr>
              <a:t>, I</a:t>
            </a:r>
            <a:r>
              <a:rPr lang="fr-CA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dobe Devanagari" panose="02040503050201020203" pitchFamily="18" charset="0"/>
              </a:rPr>
              <a:t>2</a:t>
            </a:r>
            <a:r>
              <a:rPr lang="fr-CA" i="1" dirty="0">
                <a:latin typeface="Cambria Math" panose="02040503050406030204" pitchFamily="18" charset="0"/>
                <a:ea typeface="Cambria Math" panose="02040503050406030204" pitchFamily="18" charset="0"/>
                <a:cs typeface="Adobe Devanagari" panose="02040503050201020203" pitchFamily="18" charset="0"/>
              </a:rPr>
              <a:t>, … </a:t>
            </a:r>
            <a:r>
              <a:rPr lang="fr-CA" i="1" dirty="0" err="1">
                <a:latin typeface="Cambria Math" panose="02040503050406030204" pitchFamily="18" charset="0"/>
                <a:ea typeface="Cambria Math" panose="02040503050406030204" pitchFamily="18" charset="0"/>
                <a:cs typeface="Adobe Devanagari" panose="02040503050201020203" pitchFamily="18" charset="0"/>
              </a:rPr>
              <a:t>I</a:t>
            </a:r>
            <a:r>
              <a:rPr lang="fr-CA" i="1" baseline="-25000" dirty="0" err="1">
                <a:latin typeface="Cambria Math" panose="02040503050406030204" pitchFamily="18" charset="0"/>
                <a:ea typeface="Cambria Math" panose="02040503050406030204" pitchFamily="18" charset="0"/>
                <a:cs typeface="Adobe Devanagari" panose="02040503050201020203" pitchFamily="18" charset="0"/>
              </a:rPr>
              <a:t>p</a:t>
            </a:r>
            <a:r>
              <a:rPr lang="fr-CA" i="1" dirty="0">
                <a:latin typeface="Cambria Math" panose="02040503050406030204" pitchFamily="18" charset="0"/>
                <a:ea typeface="Cambria Math" panose="02040503050406030204" pitchFamily="18" charset="0"/>
                <a:cs typeface="Adobe Devanagari" panose="02040503050201020203" pitchFamily="18" charset="0"/>
              </a:rPr>
              <a:t>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i="1" dirty="0">
                <a:latin typeface="Cambria Math" panose="02040503050406030204" pitchFamily="18" charset="0"/>
                <a:ea typeface="Cambria Math" panose="02040503050406030204" pitchFamily="18" charset="0"/>
                <a:cs typeface="Adobe Devanagari" panose="02040503050201020203" pitchFamily="18" charset="0"/>
              </a:rPr>
              <a:t>OUT[</a:t>
            </a:r>
            <a:r>
              <a:rPr lang="fr-CA" i="1" dirty="0" err="1">
                <a:latin typeface="Cambria Math" panose="02040503050406030204" pitchFamily="18" charset="0"/>
                <a:ea typeface="Cambria Math" panose="02040503050406030204" pitchFamily="18" charset="0"/>
                <a:cs typeface="Adobe Devanagari" panose="02040503050201020203" pitchFamily="18" charset="0"/>
              </a:rPr>
              <a:t>i,j</a:t>
            </a:r>
            <a:r>
              <a:rPr lang="fr-CA" i="1" dirty="0">
                <a:latin typeface="Cambria Math" panose="02040503050406030204" pitchFamily="18" charset="0"/>
                <a:ea typeface="Cambria Math" panose="02040503050406030204" pitchFamily="18" charset="0"/>
                <a:cs typeface="Adobe Devanagari" panose="02040503050201020203" pitchFamily="18" charset="0"/>
              </a:rPr>
              <a:t>] = I</a:t>
            </a:r>
            <a:r>
              <a:rPr lang="fr-CA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dobe Devanagari" panose="02040503050201020203" pitchFamily="18" charset="0"/>
              </a:rPr>
              <a:t>i </a:t>
            </a:r>
            <a:r>
              <a:rPr lang="fr-CA" i="1" dirty="0">
                <a:latin typeface="Cambria Math" panose="02040503050406030204" pitchFamily="18" charset="0"/>
                <a:ea typeface="Cambria Math" panose="02040503050406030204" pitchFamily="18" charset="0"/>
                <a:cs typeface="Adobe Devanagari" panose="02040503050201020203" pitchFamily="18" charset="0"/>
              </a:rPr>
              <a:t>+ DIST[</a:t>
            </a:r>
            <a:r>
              <a:rPr lang="fr-CA" i="1" dirty="0" err="1">
                <a:latin typeface="Cambria Math" panose="02040503050406030204" pitchFamily="18" charset="0"/>
                <a:ea typeface="Cambria Math" panose="02040503050406030204" pitchFamily="18" charset="0"/>
                <a:cs typeface="Adobe Devanagari" panose="02040503050201020203" pitchFamily="18" charset="0"/>
              </a:rPr>
              <a:t>i,j</a:t>
            </a:r>
            <a:r>
              <a:rPr lang="fr-CA" i="1" dirty="0">
                <a:latin typeface="Cambria Math" panose="02040503050406030204" pitchFamily="18" charset="0"/>
                <a:ea typeface="Cambria Math" panose="02040503050406030204" pitchFamily="18" charset="0"/>
                <a:cs typeface="Adobe Devanagari" panose="02040503050201020203" pitchFamily="18" charset="0"/>
              </a:rPr>
              <a:t>]</a:t>
            </a:r>
            <a:endParaRPr lang="fr-CA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endParaRPr lang="fr-CA" i="1" dirty="0">
              <a:solidFill>
                <a:srgbClr val="7030A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fr-CA" i="1" dirty="0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49A069D-64A3-4B21-BA8D-56F33A01FE12}"/>
              </a:ext>
            </a:extLst>
          </p:cNvPr>
          <p:cNvGraphicFramePr>
            <a:graphicFrameLocks noGrp="1"/>
          </p:cNvGraphicFramePr>
          <p:nvPr/>
        </p:nvGraphicFramePr>
        <p:xfrm>
          <a:off x="2138325" y="3976164"/>
          <a:ext cx="3539460" cy="20022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4865">
                  <a:extLst>
                    <a:ext uri="{9D8B030D-6E8A-4147-A177-3AD203B41FA5}">
                      <a16:colId xmlns:a16="http://schemas.microsoft.com/office/drawing/2014/main" val="1420631685"/>
                    </a:ext>
                  </a:extLst>
                </a:gridCol>
                <a:gridCol w="884865">
                  <a:extLst>
                    <a:ext uri="{9D8B030D-6E8A-4147-A177-3AD203B41FA5}">
                      <a16:colId xmlns:a16="http://schemas.microsoft.com/office/drawing/2014/main" val="3972506005"/>
                    </a:ext>
                  </a:extLst>
                </a:gridCol>
                <a:gridCol w="884865">
                  <a:extLst>
                    <a:ext uri="{9D8B030D-6E8A-4147-A177-3AD203B41FA5}">
                      <a16:colId xmlns:a16="http://schemas.microsoft.com/office/drawing/2014/main" val="4256977036"/>
                    </a:ext>
                  </a:extLst>
                </a:gridCol>
                <a:gridCol w="884865">
                  <a:extLst>
                    <a:ext uri="{9D8B030D-6E8A-4147-A177-3AD203B41FA5}">
                      <a16:colId xmlns:a16="http://schemas.microsoft.com/office/drawing/2014/main" val="2877391962"/>
                    </a:ext>
                  </a:extLst>
                </a:gridCol>
              </a:tblGrid>
              <a:tr h="667423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686169"/>
                  </a:ext>
                </a:extLst>
              </a:tr>
              <a:tr h="667423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189923"/>
                  </a:ext>
                </a:extLst>
              </a:tr>
              <a:tr h="667423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069450"/>
                  </a:ext>
                </a:extLst>
              </a:tr>
            </a:tbl>
          </a:graphicData>
        </a:graphic>
      </p:graphicFrame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0AE03F-8F0A-4511-BD01-0B673902D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588292"/>
              </p:ext>
            </p:extLst>
          </p:nvPr>
        </p:nvGraphicFramePr>
        <p:xfrm>
          <a:off x="6982886" y="3073352"/>
          <a:ext cx="3687862" cy="31590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596">
                  <a:extLst>
                    <a:ext uri="{9D8B030D-6E8A-4147-A177-3AD203B41FA5}">
                      <a16:colId xmlns:a16="http://schemas.microsoft.com/office/drawing/2014/main" val="1237913456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1393706594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3839082625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3276714525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439697158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3536839175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2603818238"/>
                    </a:ext>
                  </a:extLst>
                </a:gridCol>
              </a:tblGrid>
              <a:tr h="451290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01952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80188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23855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656877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11770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417961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613148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3D3E9D36-5108-4CD0-B88E-0B562EA1827B}"/>
              </a:ext>
            </a:extLst>
          </p:cNvPr>
          <p:cNvSpPr txBox="1"/>
          <p:nvPr/>
        </p:nvSpPr>
        <p:spPr>
          <a:xfrm>
            <a:off x="6308131" y="3595658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</a:t>
            </a:r>
            <a:r>
              <a:rPr lang="fr-CA" sz="2000" baseline="-25000" dirty="0"/>
              <a:t>1</a:t>
            </a:r>
            <a:r>
              <a:rPr lang="fr-CA" sz="2000" dirty="0"/>
              <a:t> =1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1C91307-84BB-4992-BF2B-1DEFB330DE28}"/>
              </a:ext>
            </a:extLst>
          </p:cNvPr>
          <p:cNvSpPr txBox="1"/>
          <p:nvPr/>
        </p:nvSpPr>
        <p:spPr>
          <a:xfrm>
            <a:off x="6308131" y="4052858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</a:t>
            </a:r>
            <a:r>
              <a:rPr lang="fr-CA" sz="2000" baseline="-25000" dirty="0"/>
              <a:t>2</a:t>
            </a:r>
            <a:r>
              <a:rPr lang="fr-CA" sz="2000" dirty="0"/>
              <a:t> =2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83F4EEC-23E1-4852-BA14-1CE827F3C504}"/>
              </a:ext>
            </a:extLst>
          </p:cNvPr>
          <p:cNvSpPr txBox="1"/>
          <p:nvPr/>
        </p:nvSpPr>
        <p:spPr>
          <a:xfrm>
            <a:off x="6308131" y="4474392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</a:t>
            </a:r>
            <a:r>
              <a:rPr lang="fr-CA" sz="2000" baseline="-25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3</a:t>
            </a:r>
            <a:r>
              <a:rPr lang="fr-CA" sz="2000" dirty="0"/>
              <a:t> =3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04BB6F7-E850-4EF2-A458-99B4C35B033D}"/>
              </a:ext>
            </a:extLst>
          </p:cNvPr>
          <p:cNvSpPr txBox="1"/>
          <p:nvPr/>
        </p:nvSpPr>
        <p:spPr>
          <a:xfrm>
            <a:off x="6308131" y="4937966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</a:t>
            </a:r>
            <a:r>
              <a:rPr lang="fr-CA" sz="2000" baseline="-25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4</a:t>
            </a:r>
            <a:r>
              <a:rPr lang="fr-CA" sz="2000" dirty="0"/>
              <a:t> =2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711FE5B-6FE8-42D3-B7AF-FE01277DCFAF}"/>
              </a:ext>
            </a:extLst>
          </p:cNvPr>
          <p:cNvSpPr txBox="1"/>
          <p:nvPr/>
        </p:nvSpPr>
        <p:spPr>
          <a:xfrm>
            <a:off x="6308130" y="5353126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</a:t>
            </a:r>
            <a:r>
              <a:rPr lang="fr-CA" sz="2000" baseline="-25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5</a:t>
            </a:r>
            <a:r>
              <a:rPr lang="fr-CA" sz="2000" dirty="0"/>
              <a:t> =1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B2FFAD4-048B-4062-9EB8-3D38484927CD}"/>
              </a:ext>
            </a:extLst>
          </p:cNvPr>
          <p:cNvSpPr txBox="1"/>
          <p:nvPr/>
        </p:nvSpPr>
        <p:spPr>
          <a:xfrm>
            <a:off x="6308130" y="5823075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</a:t>
            </a:r>
            <a:r>
              <a:rPr lang="fr-CA" sz="2000" baseline="-25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6</a:t>
            </a:r>
            <a:r>
              <a:rPr lang="fr-CA" sz="2000" dirty="0"/>
              <a:t> =3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E5ED8E5-0042-4D3D-A9A3-A62554ECCFF7}"/>
              </a:ext>
            </a:extLst>
          </p:cNvPr>
          <p:cNvSpPr txBox="1"/>
          <p:nvPr/>
        </p:nvSpPr>
        <p:spPr>
          <a:xfrm>
            <a:off x="1462553" y="5469903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</a:t>
            </a:r>
            <a:r>
              <a:rPr lang="fr-CA" sz="2000" baseline="-25000" dirty="0"/>
              <a:t>1</a:t>
            </a:r>
            <a:r>
              <a:rPr lang="fr-CA" sz="2000" dirty="0"/>
              <a:t> =1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5C424B7-5761-4536-A06C-34D08E1F8909}"/>
              </a:ext>
            </a:extLst>
          </p:cNvPr>
          <p:cNvSpPr txBox="1"/>
          <p:nvPr/>
        </p:nvSpPr>
        <p:spPr>
          <a:xfrm>
            <a:off x="1471155" y="4777243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</a:t>
            </a:r>
            <a:r>
              <a:rPr lang="fr-CA" sz="2000" baseline="-25000" dirty="0"/>
              <a:t>2</a:t>
            </a:r>
            <a:r>
              <a:rPr lang="fr-CA" sz="2000" dirty="0"/>
              <a:t> =2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7BA9FF2-CBFF-4899-A47B-2D14B801466F}"/>
              </a:ext>
            </a:extLst>
          </p:cNvPr>
          <p:cNvSpPr txBox="1"/>
          <p:nvPr/>
        </p:nvSpPr>
        <p:spPr>
          <a:xfrm>
            <a:off x="1462553" y="4132086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</a:t>
            </a:r>
            <a:r>
              <a:rPr lang="fr-CA" sz="2000" baseline="-25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3</a:t>
            </a:r>
            <a:r>
              <a:rPr lang="fr-CA" sz="2000" dirty="0"/>
              <a:t> =3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DFC519C-797D-49A2-A1DE-C137F4C95927}"/>
              </a:ext>
            </a:extLst>
          </p:cNvPr>
          <p:cNvSpPr txBox="1"/>
          <p:nvPr/>
        </p:nvSpPr>
        <p:spPr>
          <a:xfrm>
            <a:off x="3151771" y="3525009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</a:t>
            </a:r>
            <a:r>
              <a:rPr lang="fr-CA" sz="2000" baseline="-25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4</a:t>
            </a:r>
            <a:r>
              <a:rPr lang="fr-CA" sz="2000" dirty="0"/>
              <a:t> =2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111DC76-BF55-4DA8-88E8-9298AE41C013}"/>
              </a:ext>
            </a:extLst>
          </p:cNvPr>
          <p:cNvSpPr txBox="1"/>
          <p:nvPr/>
        </p:nvSpPr>
        <p:spPr>
          <a:xfrm>
            <a:off x="3996979" y="3525009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</a:t>
            </a:r>
            <a:r>
              <a:rPr lang="fr-CA" sz="2000" baseline="-25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5</a:t>
            </a:r>
            <a:r>
              <a:rPr lang="fr-CA" sz="2000" dirty="0"/>
              <a:t> =1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1CD085B-F7F8-4275-91E0-F9A9828AD996}"/>
              </a:ext>
            </a:extLst>
          </p:cNvPr>
          <p:cNvSpPr txBox="1"/>
          <p:nvPr/>
        </p:nvSpPr>
        <p:spPr>
          <a:xfrm>
            <a:off x="4867177" y="3529051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</a:t>
            </a:r>
            <a:r>
              <a:rPr lang="fr-CA" sz="2000" baseline="-25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6</a:t>
            </a:r>
            <a:r>
              <a:rPr lang="fr-CA" sz="2000" dirty="0"/>
              <a:t> =3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4A409044-EF40-41E2-BC4D-350879968419}"/>
              </a:ext>
            </a:extLst>
          </p:cNvPr>
          <p:cNvCxnSpPr>
            <a:cxnSpLocks/>
          </p:cNvCxnSpPr>
          <p:nvPr/>
        </p:nvCxnSpPr>
        <p:spPr>
          <a:xfrm>
            <a:off x="3674916" y="4460713"/>
            <a:ext cx="466277" cy="4295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8303AAF6-21C8-4BA0-BDEC-B6EA4F213C48}"/>
              </a:ext>
            </a:extLst>
          </p:cNvPr>
          <p:cNvCxnSpPr>
            <a:cxnSpLocks/>
          </p:cNvCxnSpPr>
          <p:nvPr/>
        </p:nvCxnSpPr>
        <p:spPr>
          <a:xfrm>
            <a:off x="4137913" y="4867275"/>
            <a:ext cx="0" cy="8011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FECD54BB-375E-4E6B-8818-ED65134397A6}"/>
              </a:ext>
            </a:extLst>
          </p:cNvPr>
          <p:cNvSpPr/>
          <p:nvPr/>
        </p:nvSpPr>
        <p:spPr>
          <a:xfrm>
            <a:off x="8926678" y="5120309"/>
            <a:ext cx="113074" cy="1172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A90916DF-0F38-4977-BD79-1A1AD37B22FE}"/>
              </a:ext>
            </a:extLst>
          </p:cNvPr>
          <p:cNvSpPr/>
          <p:nvPr/>
        </p:nvSpPr>
        <p:spPr>
          <a:xfrm>
            <a:off x="4160413" y="4867275"/>
            <a:ext cx="113074" cy="1172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971471F-726B-48A6-98E3-F11591A4EF85}"/>
              </a:ext>
            </a:extLst>
          </p:cNvPr>
          <p:cNvSpPr txBox="1"/>
          <p:nvPr/>
        </p:nvSpPr>
        <p:spPr>
          <a:xfrm>
            <a:off x="3838466" y="6071218"/>
            <a:ext cx="2402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i="1" dirty="0">
                <a:solidFill>
                  <a:srgbClr val="C00000"/>
                </a:solidFill>
              </a:rPr>
              <a:t>OUT (4,3) </a:t>
            </a:r>
          </a:p>
          <a:p>
            <a:r>
              <a:rPr lang="fr-CA" b="1" i="1" dirty="0">
                <a:solidFill>
                  <a:srgbClr val="C00000"/>
                </a:solidFill>
              </a:rPr>
              <a:t>= </a:t>
            </a:r>
            <a:r>
              <a:rPr lang="fr-CA" b="1" i="1" dirty="0">
                <a:solidFill>
                  <a:srgbClr val="C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</a:t>
            </a:r>
            <a:r>
              <a:rPr lang="fr-CA" b="1" i="1" baseline="-25000" dirty="0">
                <a:solidFill>
                  <a:srgbClr val="C00000"/>
                </a:solidFill>
              </a:rPr>
              <a:t>4</a:t>
            </a:r>
            <a:r>
              <a:rPr lang="fr-CA" b="1" i="1" dirty="0">
                <a:solidFill>
                  <a:srgbClr val="C00000"/>
                </a:solidFill>
              </a:rPr>
              <a:t> + DIST (4,3) = 2-2=0</a:t>
            </a:r>
          </a:p>
        </p:txBody>
      </p:sp>
    </p:spTree>
    <p:extLst>
      <p:ext uri="{BB962C8B-B14F-4D97-AF65-F5344CB8AC3E}">
        <p14:creationId xmlns:p14="http://schemas.microsoft.com/office/powerpoint/2010/main" val="306360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69EDADC-B3DE-4BFB-9449-915B5C17F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Subdivision de la table en blocs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E048EB2-9311-43E8-8C52-491BB1739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726" y="1388097"/>
            <a:ext cx="10515600" cy="10686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Étant donnée une entrée </a:t>
            </a:r>
            <a:r>
              <a:rPr lang="fr-CA" i="1" dirty="0">
                <a:latin typeface="Cambria Math" panose="02040503050406030204" pitchFamily="18" charset="0"/>
                <a:ea typeface="Cambria Math" panose="02040503050406030204" pitchFamily="18" charset="0"/>
                <a:cs typeface="Adobe Devanagari" panose="02040503050201020203" pitchFamily="18" charset="0"/>
              </a:rPr>
              <a:t>I</a:t>
            </a:r>
            <a:r>
              <a:rPr lang="fr-CA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dobe Devanagari" panose="02040503050201020203" pitchFamily="18" charset="0"/>
              </a:rPr>
              <a:t>1</a:t>
            </a:r>
            <a:r>
              <a:rPr lang="fr-CA" i="1" dirty="0">
                <a:latin typeface="Cambria Math" panose="02040503050406030204" pitchFamily="18" charset="0"/>
                <a:ea typeface="Cambria Math" panose="02040503050406030204" pitchFamily="18" charset="0"/>
                <a:cs typeface="Adobe Devanagari" panose="02040503050201020203" pitchFamily="18" charset="0"/>
              </a:rPr>
              <a:t>, I</a:t>
            </a:r>
            <a:r>
              <a:rPr lang="fr-CA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dobe Devanagari" panose="02040503050201020203" pitchFamily="18" charset="0"/>
              </a:rPr>
              <a:t>2</a:t>
            </a:r>
            <a:r>
              <a:rPr lang="fr-CA" i="1" dirty="0">
                <a:latin typeface="Cambria Math" panose="02040503050406030204" pitchFamily="18" charset="0"/>
                <a:ea typeface="Cambria Math" panose="02040503050406030204" pitchFamily="18" charset="0"/>
                <a:cs typeface="Adobe Devanagari" panose="02040503050201020203" pitchFamily="18" charset="0"/>
              </a:rPr>
              <a:t>, … </a:t>
            </a:r>
            <a:r>
              <a:rPr lang="fr-CA" i="1" dirty="0" err="1">
                <a:latin typeface="Cambria Math" panose="02040503050406030204" pitchFamily="18" charset="0"/>
                <a:ea typeface="Cambria Math" panose="02040503050406030204" pitchFamily="18" charset="0"/>
                <a:cs typeface="Adobe Devanagari" panose="02040503050201020203" pitchFamily="18" charset="0"/>
              </a:rPr>
              <a:t>I</a:t>
            </a:r>
            <a:r>
              <a:rPr lang="fr-CA" i="1" baseline="-25000" dirty="0" err="1">
                <a:latin typeface="Cambria Math" panose="02040503050406030204" pitchFamily="18" charset="0"/>
                <a:ea typeface="Cambria Math" panose="02040503050406030204" pitchFamily="18" charset="0"/>
                <a:cs typeface="Adobe Devanagari" panose="02040503050201020203" pitchFamily="18" charset="0"/>
              </a:rPr>
              <a:t>p</a:t>
            </a:r>
            <a:r>
              <a:rPr lang="fr-CA" i="1" dirty="0">
                <a:latin typeface="Cambria Math" panose="02040503050406030204" pitchFamily="18" charset="0"/>
                <a:ea typeface="Cambria Math" panose="02040503050406030204" pitchFamily="18" charset="0"/>
                <a:cs typeface="Adobe Devanagari" panose="02040503050201020203" pitchFamily="18" charset="0"/>
              </a:rPr>
              <a:t>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i="1" dirty="0">
                <a:latin typeface="Cambria Math" panose="02040503050406030204" pitchFamily="18" charset="0"/>
                <a:ea typeface="Cambria Math" panose="02040503050406030204" pitchFamily="18" charset="0"/>
                <a:cs typeface="Adobe Devanagari" panose="02040503050201020203" pitchFamily="18" charset="0"/>
              </a:rPr>
              <a:t>OUT[</a:t>
            </a:r>
            <a:r>
              <a:rPr lang="fr-CA" i="1" dirty="0" err="1">
                <a:latin typeface="Cambria Math" panose="02040503050406030204" pitchFamily="18" charset="0"/>
                <a:ea typeface="Cambria Math" panose="02040503050406030204" pitchFamily="18" charset="0"/>
                <a:cs typeface="Adobe Devanagari" panose="02040503050201020203" pitchFamily="18" charset="0"/>
              </a:rPr>
              <a:t>i,j</a:t>
            </a:r>
            <a:r>
              <a:rPr lang="fr-CA" i="1" dirty="0">
                <a:latin typeface="Cambria Math" panose="02040503050406030204" pitchFamily="18" charset="0"/>
                <a:ea typeface="Cambria Math" panose="02040503050406030204" pitchFamily="18" charset="0"/>
                <a:cs typeface="Adobe Devanagari" panose="02040503050201020203" pitchFamily="18" charset="0"/>
              </a:rPr>
              <a:t>] = I</a:t>
            </a:r>
            <a:r>
              <a:rPr lang="fr-CA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dobe Devanagari" panose="02040503050201020203" pitchFamily="18" charset="0"/>
              </a:rPr>
              <a:t>i </a:t>
            </a:r>
            <a:r>
              <a:rPr lang="fr-CA" i="1" dirty="0">
                <a:latin typeface="Cambria Math" panose="02040503050406030204" pitchFamily="18" charset="0"/>
                <a:ea typeface="Cambria Math" panose="02040503050406030204" pitchFamily="18" charset="0"/>
                <a:cs typeface="Adobe Devanagari" panose="02040503050201020203" pitchFamily="18" charset="0"/>
              </a:rPr>
              <a:t>+ DIST[</a:t>
            </a:r>
            <a:r>
              <a:rPr lang="fr-CA" i="1" dirty="0" err="1">
                <a:latin typeface="Cambria Math" panose="02040503050406030204" pitchFamily="18" charset="0"/>
                <a:ea typeface="Cambria Math" panose="02040503050406030204" pitchFamily="18" charset="0"/>
                <a:cs typeface="Adobe Devanagari" panose="02040503050201020203" pitchFamily="18" charset="0"/>
              </a:rPr>
              <a:t>i,j</a:t>
            </a:r>
            <a:r>
              <a:rPr lang="fr-CA" i="1" dirty="0">
                <a:latin typeface="Cambria Math" panose="02040503050406030204" pitchFamily="18" charset="0"/>
                <a:ea typeface="Cambria Math" panose="02040503050406030204" pitchFamily="18" charset="0"/>
                <a:cs typeface="Adobe Devanagari" panose="02040503050201020203" pitchFamily="18" charset="0"/>
              </a:rPr>
              <a:t>]</a:t>
            </a:r>
            <a:endParaRPr lang="fr-CA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endParaRPr lang="fr-CA" i="1" dirty="0">
              <a:solidFill>
                <a:srgbClr val="7030A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fr-CA" i="1" dirty="0"/>
          </a:p>
        </p:txBody>
      </p: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0AE03F-8F0A-4511-BD01-0B673902D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843263"/>
              </p:ext>
            </p:extLst>
          </p:nvPr>
        </p:nvGraphicFramePr>
        <p:xfrm>
          <a:off x="1904110" y="3117420"/>
          <a:ext cx="3687862" cy="31590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596">
                  <a:extLst>
                    <a:ext uri="{9D8B030D-6E8A-4147-A177-3AD203B41FA5}">
                      <a16:colId xmlns:a16="http://schemas.microsoft.com/office/drawing/2014/main" val="1237913456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1393706594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3839082625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3276714525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439697158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3536839175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2603818238"/>
                    </a:ext>
                  </a:extLst>
                </a:gridCol>
              </a:tblGrid>
              <a:tr h="451290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01952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80188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23855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656877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11770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417961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613148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3D3E9D36-5108-4CD0-B88E-0B562EA1827B}"/>
              </a:ext>
            </a:extLst>
          </p:cNvPr>
          <p:cNvSpPr txBox="1"/>
          <p:nvPr/>
        </p:nvSpPr>
        <p:spPr>
          <a:xfrm>
            <a:off x="1229355" y="3639726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</a:t>
            </a:r>
            <a:r>
              <a:rPr lang="fr-CA" sz="2000" baseline="-25000" dirty="0"/>
              <a:t>1</a:t>
            </a:r>
            <a:r>
              <a:rPr lang="fr-CA" sz="2000" dirty="0"/>
              <a:t> =1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1C91307-84BB-4992-BF2B-1DEFB330DE28}"/>
              </a:ext>
            </a:extLst>
          </p:cNvPr>
          <p:cNvSpPr txBox="1"/>
          <p:nvPr/>
        </p:nvSpPr>
        <p:spPr>
          <a:xfrm>
            <a:off x="1229355" y="4096926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</a:t>
            </a:r>
            <a:r>
              <a:rPr lang="fr-CA" sz="2000" baseline="-25000" dirty="0"/>
              <a:t>2</a:t>
            </a:r>
            <a:r>
              <a:rPr lang="fr-CA" sz="2000" dirty="0"/>
              <a:t> =2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83F4EEC-23E1-4852-BA14-1CE827F3C504}"/>
              </a:ext>
            </a:extLst>
          </p:cNvPr>
          <p:cNvSpPr txBox="1"/>
          <p:nvPr/>
        </p:nvSpPr>
        <p:spPr>
          <a:xfrm>
            <a:off x="1229355" y="4518460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</a:t>
            </a:r>
            <a:r>
              <a:rPr lang="fr-CA" sz="2000" baseline="-25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3</a:t>
            </a:r>
            <a:r>
              <a:rPr lang="fr-CA" sz="2000" dirty="0"/>
              <a:t> =3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04BB6F7-E850-4EF2-A458-99B4C35B033D}"/>
              </a:ext>
            </a:extLst>
          </p:cNvPr>
          <p:cNvSpPr txBox="1"/>
          <p:nvPr/>
        </p:nvSpPr>
        <p:spPr>
          <a:xfrm>
            <a:off x="1229355" y="4982034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</a:t>
            </a:r>
            <a:r>
              <a:rPr lang="fr-CA" sz="2000" baseline="-25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4</a:t>
            </a:r>
            <a:r>
              <a:rPr lang="fr-CA" sz="2000" dirty="0"/>
              <a:t> =2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711FE5B-6FE8-42D3-B7AF-FE01277DCFAF}"/>
              </a:ext>
            </a:extLst>
          </p:cNvPr>
          <p:cNvSpPr txBox="1"/>
          <p:nvPr/>
        </p:nvSpPr>
        <p:spPr>
          <a:xfrm>
            <a:off x="1229354" y="5397194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</a:t>
            </a:r>
            <a:r>
              <a:rPr lang="fr-CA" sz="2000" baseline="-25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5</a:t>
            </a:r>
            <a:r>
              <a:rPr lang="fr-CA" sz="2000" dirty="0"/>
              <a:t> =1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B2FFAD4-048B-4062-9EB8-3D38484927CD}"/>
              </a:ext>
            </a:extLst>
          </p:cNvPr>
          <p:cNvSpPr txBox="1"/>
          <p:nvPr/>
        </p:nvSpPr>
        <p:spPr>
          <a:xfrm>
            <a:off x="1229354" y="5867143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</a:t>
            </a:r>
            <a:r>
              <a:rPr lang="fr-CA" sz="2000" baseline="-25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6</a:t>
            </a:r>
            <a:r>
              <a:rPr lang="fr-CA" sz="2000" dirty="0"/>
              <a:t> =3</a:t>
            </a:r>
          </a:p>
        </p:txBody>
      </p:sp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5CD0761C-4C23-41F3-A4AC-6CD3DA3FE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607508"/>
              </p:ext>
            </p:extLst>
          </p:nvPr>
        </p:nvGraphicFramePr>
        <p:xfrm>
          <a:off x="6817633" y="3108223"/>
          <a:ext cx="3687862" cy="31590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596">
                  <a:extLst>
                    <a:ext uri="{9D8B030D-6E8A-4147-A177-3AD203B41FA5}">
                      <a16:colId xmlns:a16="http://schemas.microsoft.com/office/drawing/2014/main" val="1237913456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1393706594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3839082625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3276714525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439697158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3536839175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2603818238"/>
                    </a:ext>
                  </a:extLst>
                </a:gridCol>
              </a:tblGrid>
              <a:tr h="451290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01952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80188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23855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656877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11770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417961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613148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4A549E45-9491-4318-AE61-38F05D8654A0}"/>
              </a:ext>
            </a:extLst>
          </p:cNvPr>
          <p:cNvSpPr txBox="1"/>
          <p:nvPr/>
        </p:nvSpPr>
        <p:spPr>
          <a:xfrm>
            <a:off x="3375118" y="2551659"/>
            <a:ext cx="740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/>
              <a:t>DIST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41AC1FA-34E4-4C87-8E57-9BC5194BA307}"/>
              </a:ext>
            </a:extLst>
          </p:cNvPr>
          <p:cNvSpPr txBox="1"/>
          <p:nvPr/>
        </p:nvSpPr>
        <p:spPr>
          <a:xfrm>
            <a:off x="8288641" y="2536388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/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3567108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Box 192">
            <a:extLst>
              <a:ext uri="{FF2B5EF4-FFF2-40B4-BE49-F238E27FC236}">
                <a16:creationId xmlns:a16="http://schemas.microsoft.com/office/drawing/2014/main" id="{39A1CE1A-9520-4809-B96C-014D44BA8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7855" y="4700761"/>
            <a:ext cx="452437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graphicFrame>
        <p:nvGraphicFramePr>
          <p:cNvPr id="2334" name="Group 286">
            <a:extLst>
              <a:ext uri="{FF2B5EF4-FFF2-40B4-BE49-F238E27FC236}">
                <a16:creationId xmlns:a16="http://schemas.microsoft.com/office/drawing/2014/main" id="{895438A6-5175-4939-97E7-9DACB3303A25}"/>
              </a:ext>
            </a:extLst>
          </p:cNvPr>
          <p:cNvGraphicFramePr>
            <a:graphicFrameLocks noGrp="1"/>
          </p:cNvGraphicFramePr>
          <p:nvPr/>
        </p:nvGraphicFramePr>
        <p:xfrm>
          <a:off x="3071813" y="549275"/>
          <a:ext cx="6048378" cy="4663440"/>
        </p:xfrm>
        <a:graphic>
          <a:graphicData uri="http://schemas.openxmlformats.org/drawingml/2006/table">
            <a:tbl>
              <a:tblPr/>
              <a:tblGrid>
                <a:gridCol w="648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3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14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3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14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16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62" name="Text Box 122">
            <a:extLst>
              <a:ext uri="{FF2B5EF4-FFF2-40B4-BE49-F238E27FC236}">
                <a16:creationId xmlns:a16="http://schemas.microsoft.com/office/drawing/2014/main" id="{2885F595-7EAB-4F26-8C4F-B5951DDAC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88" y="914401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163" name="Text Box 123">
            <a:extLst>
              <a:ext uri="{FF2B5EF4-FFF2-40B4-BE49-F238E27FC236}">
                <a16:creationId xmlns:a16="http://schemas.microsoft.com/office/drawing/2014/main" id="{0A1820EB-899D-4209-934C-925BE0060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238" y="6572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171" name="Text Box 155">
            <a:extLst>
              <a:ext uri="{FF2B5EF4-FFF2-40B4-BE49-F238E27FC236}">
                <a16:creationId xmlns:a16="http://schemas.microsoft.com/office/drawing/2014/main" id="{3CC81B2F-4D8C-48FF-A599-C9152651F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4" y="333376"/>
            <a:ext cx="4333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/>
          </a:p>
        </p:txBody>
      </p:sp>
      <p:sp>
        <p:nvSpPr>
          <p:cNvPr id="2173" name="Text Box 159">
            <a:extLst>
              <a:ext uri="{FF2B5EF4-FFF2-40B4-BE49-F238E27FC236}">
                <a16:creationId xmlns:a16="http://schemas.microsoft.com/office/drawing/2014/main" id="{EE2F7B4E-37FC-4FF4-B469-E191B3C94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3" y="157163"/>
            <a:ext cx="379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/>
          </a:p>
        </p:txBody>
      </p:sp>
      <p:sp>
        <p:nvSpPr>
          <p:cNvPr id="63" name="Text Box 178">
            <a:extLst>
              <a:ext uri="{FF2B5EF4-FFF2-40B4-BE49-F238E27FC236}">
                <a16:creationId xmlns:a16="http://schemas.microsoft.com/office/drawing/2014/main" id="{0B2B6448-9A66-4DF6-8350-FACFA3CFB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3" y="4169589"/>
            <a:ext cx="360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5</a:t>
            </a:r>
          </a:p>
        </p:txBody>
      </p:sp>
      <p:sp>
        <p:nvSpPr>
          <p:cNvPr id="64" name="Text Box 181">
            <a:extLst>
              <a:ext uri="{FF2B5EF4-FFF2-40B4-BE49-F238E27FC236}">
                <a16:creationId xmlns:a16="http://schemas.microsoft.com/office/drawing/2014/main" id="{33758B08-A00A-44EC-B7D7-2171BAD6E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1763" y="4169589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65" name="Text Box 183">
            <a:extLst>
              <a:ext uri="{FF2B5EF4-FFF2-40B4-BE49-F238E27FC236}">
                <a16:creationId xmlns:a16="http://schemas.microsoft.com/office/drawing/2014/main" id="{B51B0597-348F-4201-945E-ED3F220D7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9463" y="4169589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5</a:t>
            </a:r>
          </a:p>
        </p:txBody>
      </p:sp>
      <p:sp>
        <p:nvSpPr>
          <p:cNvPr id="66" name="Text Box 186">
            <a:extLst>
              <a:ext uri="{FF2B5EF4-FFF2-40B4-BE49-F238E27FC236}">
                <a16:creationId xmlns:a16="http://schemas.microsoft.com/office/drawing/2014/main" id="{27ADEE01-347D-4F8D-8B3D-FDB6E1081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189" y="4169589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5</a:t>
            </a:r>
          </a:p>
        </p:txBody>
      </p:sp>
      <p:sp>
        <p:nvSpPr>
          <p:cNvPr id="67" name="Text Box 190">
            <a:extLst>
              <a:ext uri="{FF2B5EF4-FFF2-40B4-BE49-F238E27FC236}">
                <a16:creationId xmlns:a16="http://schemas.microsoft.com/office/drawing/2014/main" id="{6999913B-5C20-4090-99D2-8D0B06DC9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7889" y="4169589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68" name="Text Box 192">
            <a:extLst>
              <a:ext uri="{FF2B5EF4-FFF2-40B4-BE49-F238E27FC236}">
                <a16:creationId xmlns:a16="http://schemas.microsoft.com/office/drawing/2014/main" id="{2989D516-C78C-4598-90BD-79DC7F2F9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8845" y="4203387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69" name="Text Box 195">
            <a:extLst>
              <a:ext uri="{FF2B5EF4-FFF2-40B4-BE49-F238E27FC236}">
                <a16:creationId xmlns:a16="http://schemas.microsoft.com/office/drawing/2014/main" id="{7446BFF4-58AD-4D38-8F99-5EA87D0FE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3289" y="4169589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70" name="Text Box 178">
            <a:extLst>
              <a:ext uri="{FF2B5EF4-FFF2-40B4-BE49-F238E27FC236}">
                <a16:creationId xmlns:a16="http://schemas.microsoft.com/office/drawing/2014/main" id="{B33F871F-DFFC-4E05-84A7-83BDF15D2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6364" y="4169589"/>
            <a:ext cx="358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6</a:t>
            </a:r>
          </a:p>
        </p:txBody>
      </p:sp>
      <p:sp>
        <p:nvSpPr>
          <p:cNvPr id="71" name="Text Box 178">
            <a:extLst>
              <a:ext uri="{FF2B5EF4-FFF2-40B4-BE49-F238E27FC236}">
                <a16:creationId xmlns:a16="http://schemas.microsoft.com/office/drawing/2014/main" id="{1AD5F72F-E744-4934-8DC8-25D33E9DA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073" y="4666963"/>
            <a:ext cx="360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6</a:t>
            </a:r>
          </a:p>
        </p:txBody>
      </p:sp>
      <p:sp>
        <p:nvSpPr>
          <p:cNvPr id="72" name="Text Box 181">
            <a:extLst>
              <a:ext uri="{FF2B5EF4-FFF2-40B4-BE49-F238E27FC236}">
                <a16:creationId xmlns:a16="http://schemas.microsoft.com/office/drawing/2014/main" id="{873B2AE1-7884-4343-9195-9CC4BCC1A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0773" y="4666963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5</a:t>
            </a:r>
          </a:p>
        </p:txBody>
      </p:sp>
      <p:sp>
        <p:nvSpPr>
          <p:cNvPr id="73" name="Text Box 183">
            <a:extLst>
              <a:ext uri="{FF2B5EF4-FFF2-40B4-BE49-F238E27FC236}">
                <a16:creationId xmlns:a16="http://schemas.microsoft.com/office/drawing/2014/main" id="{2F0A4B81-026F-42C4-9A23-395223856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473" y="4666963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5</a:t>
            </a:r>
          </a:p>
        </p:txBody>
      </p:sp>
      <p:sp>
        <p:nvSpPr>
          <p:cNvPr id="74" name="Text Box 186">
            <a:extLst>
              <a:ext uri="{FF2B5EF4-FFF2-40B4-BE49-F238E27FC236}">
                <a16:creationId xmlns:a16="http://schemas.microsoft.com/office/drawing/2014/main" id="{0A30BCB8-1FAA-4DC4-BA46-C9E6E37B3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199" y="4666963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6</a:t>
            </a:r>
          </a:p>
        </p:txBody>
      </p:sp>
      <p:sp>
        <p:nvSpPr>
          <p:cNvPr id="75" name="Text Box 190">
            <a:extLst>
              <a:ext uri="{FF2B5EF4-FFF2-40B4-BE49-F238E27FC236}">
                <a16:creationId xmlns:a16="http://schemas.microsoft.com/office/drawing/2014/main" id="{59436020-732C-4C8F-980C-EDCA92B27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6899" y="4666963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5</a:t>
            </a:r>
          </a:p>
        </p:txBody>
      </p:sp>
      <p:sp>
        <p:nvSpPr>
          <p:cNvPr id="77" name="Text Box 195">
            <a:extLst>
              <a:ext uri="{FF2B5EF4-FFF2-40B4-BE49-F238E27FC236}">
                <a16:creationId xmlns:a16="http://schemas.microsoft.com/office/drawing/2014/main" id="{69B7EDBA-4DD2-4796-8CA0-360406A5E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2299" y="4666963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5</a:t>
            </a:r>
          </a:p>
        </p:txBody>
      </p:sp>
      <p:sp>
        <p:nvSpPr>
          <p:cNvPr id="78" name="Text Box 178">
            <a:extLst>
              <a:ext uri="{FF2B5EF4-FFF2-40B4-BE49-F238E27FC236}">
                <a16:creationId xmlns:a16="http://schemas.microsoft.com/office/drawing/2014/main" id="{9C53E4E0-09FA-4F2F-82F4-9CD6E3183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374" y="4666963"/>
            <a:ext cx="358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7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2144DB34-3940-4271-A9D9-EFE756BD09AF}"/>
              </a:ext>
            </a:extLst>
          </p:cNvPr>
          <p:cNvCxnSpPr>
            <a:cxnSpLocks/>
          </p:cNvCxnSpPr>
          <p:nvPr/>
        </p:nvCxnSpPr>
        <p:spPr>
          <a:xfrm flipV="1">
            <a:off x="3903106" y="4431200"/>
            <a:ext cx="0" cy="3805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>
            <a:extLst>
              <a:ext uri="{FF2B5EF4-FFF2-40B4-BE49-F238E27FC236}">
                <a16:creationId xmlns:a16="http://schemas.microsoft.com/office/drawing/2014/main" id="{F208039B-8B4F-42DD-ACEF-91D450A13EB0}"/>
              </a:ext>
            </a:extLst>
          </p:cNvPr>
          <p:cNvCxnSpPr>
            <a:cxnSpLocks/>
          </p:cNvCxnSpPr>
          <p:nvPr/>
        </p:nvCxnSpPr>
        <p:spPr>
          <a:xfrm flipH="1" flipV="1">
            <a:off x="4257282" y="4529584"/>
            <a:ext cx="277881" cy="282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avec flèche 80">
            <a:extLst>
              <a:ext uri="{FF2B5EF4-FFF2-40B4-BE49-F238E27FC236}">
                <a16:creationId xmlns:a16="http://schemas.microsoft.com/office/drawing/2014/main" id="{17637528-9F36-443D-9811-DA2E49D807FA}"/>
              </a:ext>
            </a:extLst>
          </p:cNvPr>
          <p:cNvCxnSpPr>
            <a:cxnSpLocks/>
          </p:cNvCxnSpPr>
          <p:nvPr/>
        </p:nvCxnSpPr>
        <p:spPr>
          <a:xfrm flipV="1">
            <a:off x="5211763" y="4444883"/>
            <a:ext cx="0" cy="3805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>
            <a:extLst>
              <a:ext uri="{FF2B5EF4-FFF2-40B4-BE49-F238E27FC236}">
                <a16:creationId xmlns:a16="http://schemas.microsoft.com/office/drawing/2014/main" id="{78262FBF-331D-4DF8-91EA-D566F78BA2CC}"/>
              </a:ext>
            </a:extLst>
          </p:cNvPr>
          <p:cNvCxnSpPr>
            <a:cxnSpLocks/>
          </p:cNvCxnSpPr>
          <p:nvPr/>
        </p:nvCxnSpPr>
        <p:spPr>
          <a:xfrm flipH="1" flipV="1">
            <a:off x="5577374" y="4529584"/>
            <a:ext cx="277881" cy="282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avec flèche 82">
            <a:extLst>
              <a:ext uri="{FF2B5EF4-FFF2-40B4-BE49-F238E27FC236}">
                <a16:creationId xmlns:a16="http://schemas.microsoft.com/office/drawing/2014/main" id="{CF2554CD-CC77-4C70-8E98-E51CF4CE6865}"/>
              </a:ext>
            </a:extLst>
          </p:cNvPr>
          <p:cNvCxnSpPr>
            <a:cxnSpLocks/>
          </p:cNvCxnSpPr>
          <p:nvPr/>
        </p:nvCxnSpPr>
        <p:spPr>
          <a:xfrm flipH="1">
            <a:off x="6219459" y="4908709"/>
            <a:ext cx="344692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>
            <a:extLst>
              <a:ext uri="{FF2B5EF4-FFF2-40B4-BE49-F238E27FC236}">
                <a16:creationId xmlns:a16="http://schemas.microsoft.com/office/drawing/2014/main" id="{6BD7B7E1-868A-475C-8E78-390D032EE23F}"/>
              </a:ext>
            </a:extLst>
          </p:cNvPr>
          <p:cNvCxnSpPr>
            <a:cxnSpLocks/>
          </p:cNvCxnSpPr>
          <p:nvPr/>
        </p:nvCxnSpPr>
        <p:spPr>
          <a:xfrm flipV="1">
            <a:off x="7227888" y="4476712"/>
            <a:ext cx="0" cy="3805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eur droit avec flèche 84">
            <a:extLst>
              <a:ext uri="{FF2B5EF4-FFF2-40B4-BE49-F238E27FC236}">
                <a16:creationId xmlns:a16="http://schemas.microsoft.com/office/drawing/2014/main" id="{D939B235-8F71-4FAA-9AB6-22E12AF5CB52}"/>
              </a:ext>
            </a:extLst>
          </p:cNvPr>
          <p:cNvCxnSpPr>
            <a:cxnSpLocks/>
          </p:cNvCxnSpPr>
          <p:nvPr/>
        </p:nvCxnSpPr>
        <p:spPr>
          <a:xfrm flipH="1" flipV="1">
            <a:off x="7641380" y="4537170"/>
            <a:ext cx="277881" cy="282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avec flèche 85">
            <a:extLst>
              <a:ext uri="{FF2B5EF4-FFF2-40B4-BE49-F238E27FC236}">
                <a16:creationId xmlns:a16="http://schemas.microsoft.com/office/drawing/2014/main" id="{A2341F3F-6D14-4D30-A9AA-111ACE155F96}"/>
              </a:ext>
            </a:extLst>
          </p:cNvPr>
          <p:cNvCxnSpPr>
            <a:cxnSpLocks/>
          </p:cNvCxnSpPr>
          <p:nvPr/>
        </p:nvCxnSpPr>
        <p:spPr>
          <a:xfrm flipH="1">
            <a:off x="8231623" y="5017076"/>
            <a:ext cx="344692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avec flèche 86">
            <a:extLst>
              <a:ext uri="{FF2B5EF4-FFF2-40B4-BE49-F238E27FC236}">
                <a16:creationId xmlns:a16="http://schemas.microsoft.com/office/drawing/2014/main" id="{D09CBC69-A2A2-43C1-91B7-A2DC8821E9C2}"/>
              </a:ext>
            </a:extLst>
          </p:cNvPr>
          <p:cNvCxnSpPr>
            <a:cxnSpLocks/>
          </p:cNvCxnSpPr>
          <p:nvPr/>
        </p:nvCxnSpPr>
        <p:spPr>
          <a:xfrm flipH="1" flipV="1">
            <a:off x="7641380" y="4548436"/>
            <a:ext cx="277881" cy="28211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avec flèche 87">
            <a:extLst>
              <a:ext uri="{FF2B5EF4-FFF2-40B4-BE49-F238E27FC236}">
                <a16:creationId xmlns:a16="http://schemas.microsoft.com/office/drawing/2014/main" id="{0626606A-9664-4B03-BDCF-8CBA2810F67F}"/>
              </a:ext>
            </a:extLst>
          </p:cNvPr>
          <p:cNvCxnSpPr>
            <a:cxnSpLocks/>
          </p:cNvCxnSpPr>
          <p:nvPr/>
        </p:nvCxnSpPr>
        <p:spPr>
          <a:xfrm flipV="1">
            <a:off x="4564063" y="4431200"/>
            <a:ext cx="0" cy="3805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>
            <a:extLst>
              <a:ext uri="{FF2B5EF4-FFF2-40B4-BE49-F238E27FC236}">
                <a16:creationId xmlns:a16="http://schemas.microsoft.com/office/drawing/2014/main" id="{7856BE16-6C3B-46E3-8C7C-C71829A330D6}"/>
              </a:ext>
            </a:extLst>
          </p:cNvPr>
          <p:cNvCxnSpPr>
            <a:cxnSpLocks/>
          </p:cNvCxnSpPr>
          <p:nvPr/>
        </p:nvCxnSpPr>
        <p:spPr>
          <a:xfrm flipV="1">
            <a:off x="6564151" y="4502558"/>
            <a:ext cx="0" cy="3805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avec flèche 89">
            <a:extLst>
              <a:ext uri="{FF2B5EF4-FFF2-40B4-BE49-F238E27FC236}">
                <a16:creationId xmlns:a16="http://schemas.microsoft.com/office/drawing/2014/main" id="{A01BB6E0-2366-430C-B2ED-8D249ED0B2AF}"/>
              </a:ext>
            </a:extLst>
          </p:cNvPr>
          <p:cNvCxnSpPr>
            <a:cxnSpLocks/>
          </p:cNvCxnSpPr>
          <p:nvPr/>
        </p:nvCxnSpPr>
        <p:spPr>
          <a:xfrm flipH="1" flipV="1">
            <a:off x="6269552" y="4571594"/>
            <a:ext cx="277881" cy="282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avec flèche 90">
            <a:extLst>
              <a:ext uri="{FF2B5EF4-FFF2-40B4-BE49-F238E27FC236}">
                <a16:creationId xmlns:a16="http://schemas.microsoft.com/office/drawing/2014/main" id="{865B3C06-8B96-4A55-9A29-44B0DF8CA136}"/>
              </a:ext>
            </a:extLst>
          </p:cNvPr>
          <p:cNvCxnSpPr>
            <a:cxnSpLocks/>
          </p:cNvCxnSpPr>
          <p:nvPr/>
        </p:nvCxnSpPr>
        <p:spPr>
          <a:xfrm flipH="1" flipV="1">
            <a:off x="6961414" y="4575096"/>
            <a:ext cx="277881" cy="282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eur droit avec flèche 91">
            <a:extLst>
              <a:ext uri="{FF2B5EF4-FFF2-40B4-BE49-F238E27FC236}">
                <a16:creationId xmlns:a16="http://schemas.microsoft.com/office/drawing/2014/main" id="{F8A74135-8B8C-4DBA-8B14-CFD1DF4A426F}"/>
              </a:ext>
            </a:extLst>
          </p:cNvPr>
          <p:cNvCxnSpPr>
            <a:cxnSpLocks/>
          </p:cNvCxnSpPr>
          <p:nvPr/>
        </p:nvCxnSpPr>
        <p:spPr>
          <a:xfrm flipV="1">
            <a:off x="8555554" y="4605391"/>
            <a:ext cx="0" cy="3805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avec flèche 92">
            <a:extLst>
              <a:ext uri="{FF2B5EF4-FFF2-40B4-BE49-F238E27FC236}">
                <a16:creationId xmlns:a16="http://schemas.microsoft.com/office/drawing/2014/main" id="{E376176F-B0D5-455C-AA61-26CBFA5DE66D}"/>
              </a:ext>
            </a:extLst>
          </p:cNvPr>
          <p:cNvCxnSpPr>
            <a:cxnSpLocks/>
          </p:cNvCxnSpPr>
          <p:nvPr/>
        </p:nvCxnSpPr>
        <p:spPr>
          <a:xfrm flipH="1" flipV="1">
            <a:off x="8274614" y="4696592"/>
            <a:ext cx="277881" cy="282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13A7151C-B38E-4D48-B55D-1F76D59E22FF}"/>
              </a:ext>
            </a:extLst>
          </p:cNvPr>
          <p:cNvSpPr/>
          <p:nvPr/>
        </p:nvSpPr>
        <p:spPr>
          <a:xfrm>
            <a:off x="7878828" y="4733526"/>
            <a:ext cx="452437" cy="43145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A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0122EE4-CD9C-40A7-B148-BABCB15DA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1062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69EDADC-B3DE-4BFB-9449-915B5C17F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Subdivision de la table en blocs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E048EB2-9311-43E8-8C52-491BB1739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726" y="1388097"/>
            <a:ext cx="10515600" cy="10686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Étant donnée une entrée </a:t>
            </a:r>
            <a:r>
              <a:rPr lang="fr-CA" i="1" dirty="0">
                <a:latin typeface="Cambria Math" panose="02040503050406030204" pitchFamily="18" charset="0"/>
                <a:ea typeface="Cambria Math" panose="02040503050406030204" pitchFamily="18" charset="0"/>
                <a:cs typeface="Adobe Devanagari" panose="02040503050201020203" pitchFamily="18" charset="0"/>
              </a:rPr>
              <a:t>I</a:t>
            </a:r>
            <a:r>
              <a:rPr lang="fr-CA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dobe Devanagari" panose="02040503050201020203" pitchFamily="18" charset="0"/>
              </a:rPr>
              <a:t>1</a:t>
            </a:r>
            <a:r>
              <a:rPr lang="fr-CA" i="1" dirty="0">
                <a:latin typeface="Cambria Math" panose="02040503050406030204" pitchFamily="18" charset="0"/>
                <a:ea typeface="Cambria Math" panose="02040503050406030204" pitchFamily="18" charset="0"/>
                <a:cs typeface="Adobe Devanagari" panose="02040503050201020203" pitchFamily="18" charset="0"/>
              </a:rPr>
              <a:t>, I</a:t>
            </a:r>
            <a:r>
              <a:rPr lang="fr-CA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dobe Devanagari" panose="02040503050201020203" pitchFamily="18" charset="0"/>
              </a:rPr>
              <a:t>2</a:t>
            </a:r>
            <a:r>
              <a:rPr lang="fr-CA" i="1" dirty="0">
                <a:latin typeface="Cambria Math" panose="02040503050406030204" pitchFamily="18" charset="0"/>
                <a:ea typeface="Cambria Math" panose="02040503050406030204" pitchFamily="18" charset="0"/>
                <a:cs typeface="Adobe Devanagari" panose="02040503050201020203" pitchFamily="18" charset="0"/>
              </a:rPr>
              <a:t>, … </a:t>
            </a:r>
            <a:r>
              <a:rPr lang="fr-CA" i="1" dirty="0" err="1">
                <a:latin typeface="Cambria Math" panose="02040503050406030204" pitchFamily="18" charset="0"/>
                <a:ea typeface="Cambria Math" panose="02040503050406030204" pitchFamily="18" charset="0"/>
                <a:cs typeface="Adobe Devanagari" panose="02040503050201020203" pitchFamily="18" charset="0"/>
              </a:rPr>
              <a:t>I</a:t>
            </a:r>
            <a:r>
              <a:rPr lang="fr-CA" i="1" baseline="-25000" dirty="0" err="1">
                <a:latin typeface="Cambria Math" panose="02040503050406030204" pitchFamily="18" charset="0"/>
                <a:ea typeface="Cambria Math" panose="02040503050406030204" pitchFamily="18" charset="0"/>
                <a:cs typeface="Adobe Devanagari" panose="02040503050201020203" pitchFamily="18" charset="0"/>
              </a:rPr>
              <a:t>p</a:t>
            </a:r>
            <a:r>
              <a:rPr lang="fr-CA" i="1" dirty="0">
                <a:latin typeface="Cambria Math" panose="02040503050406030204" pitchFamily="18" charset="0"/>
                <a:ea typeface="Cambria Math" panose="02040503050406030204" pitchFamily="18" charset="0"/>
                <a:cs typeface="Adobe Devanagari" panose="02040503050201020203" pitchFamily="18" charset="0"/>
              </a:rPr>
              <a:t>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i="1" dirty="0">
                <a:latin typeface="Cambria Math" panose="02040503050406030204" pitchFamily="18" charset="0"/>
                <a:ea typeface="Cambria Math" panose="02040503050406030204" pitchFamily="18" charset="0"/>
                <a:cs typeface="Adobe Devanagari" panose="02040503050201020203" pitchFamily="18" charset="0"/>
              </a:rPr>
              <a:t>OUT[</a:t>
            </a:r>
            <a:r>
              <a:rPr lang="fr-CA" i="1" dirty="0" err="1">
                <a:latin typeface="Cambria Math" panose="02040503050406030204" pitchFamily="18" charset="0"/>
                <a:ea typeface="Cambria Math" panose="02040503050406030204" pitchFamily="18" charset="0"/>
                <a:cs typeface="Adobe Devanagari" panose="02040503050201020203" pitchFamily="18" charset="0"/>
              </a:rPr>
              <a:t>i,j</a:t>
            </a:r>
            <a:r>
              <a:rPr lang="fr-CA" i="1" dirty="0">
                <a:latin typeface="Cambria Math" panose="02040503050406030204" pitchFamily="18" charset="0"/>
                <a:ea typeface="Cambria Math" panose="02040503050406030204" pitchFamily="18" charset="0"/>
                <a:cs typeface="Adobe Devanagari" panose="02040503050201020203" pitchFamily="18" charset="0"/>
              </a:rPr>
              <a:t>] = I</a:t>
            </a:r>
            <a:r>
              <a:rPr lang="fr-CA" i="1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Adobe Devanagari" panose="02040503050201020203" pitchFamily="18" charset="0"/>
              </a:rPr>
              <a:t>i </a:t>
            </a:r>
            <a:r>
              <a:rPr lang="fr-CA" i="1" dirty="0">
                <a:latin typeface="Cambria Math" panose="02040503050406030204" pitchFamily="18" charset="0"/>
                <a:ea typeface="Cambria Math" panose="02040503050406030204" pitchFamily="18" charset="0"/>
                <a:cs typeface="Adobe Devanagari" panose="02040503050201020203" pitchFamily="18" charset="0"/>
              </a:rPr>
              <a:t>+ DIST[</a:t>
            </a:r>
            <a:r>
              <a:rPr lang="fr-CA" i="1" dirty="0" err="1">
                <a:latin typeface="Cambria Math" panose="02040503050406030204" pitchFamily="18" charset="0"/>
                <a:ea typeface="Cambria Math" panose="02040503050406030204" pitchFamily="18" charset="0"/>
                <a:cs typeface="Adobe Devanagari" panose="02040503050201020203" pitchFamily="18" charset="0"/>
              </a:rPr>
              <a:t>i,j</a:t>
            </a:r>
            <a:r>
              <a:rPr lang="fr-CA" i="1" dirty="0">
                <a:latin typeface="Cambria Math" panose="02040503050406030204" pitchFamily="18" charset="0"/>
                <a:ea typeface="Cambria Math" panose="02040503050406030204" pitchFamily="18" charset="0"/>
                <a:cs typeface="Adobe Devanagari" panose="02040503050201020203" pitchFamily="18" charset="0"/>
              </a:rPr>
              <a:t>]</a:t>
            </a:r>
            <a:endParaRPr lang="fr-CA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endParaRPr lang="fr-CA" i="1" dirty="0">
              <a:solidFill>
                <a:srgbClr val="7030A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fr-CA" i="1" dirty="0"/>
          </a:p>
        </p:txBody>
      </p: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0AE03F-8F0A-4511-BD01-0B673902DBB4}"/>
              </a:ext>
            </a:extLst>
          </p:cNvPr>
          <p:cNvGraphicFramePr>
            <a:graphicFrameLocks noGrp="1"/>
          </p:cNvGraphicFramePr>
          <p:nvPr/>
        </p:nvGraphicFramePr>
        <p:xfrm>
          <a:off x="1904110" y="3117420"/>
          <a:ext cx="3687862" cy="31590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596">
                  <a:extLst>
                    <a:ext uri="{9D8B030D-6E8A-4147-A177-3AD203B41FA5}">
                      <a16:colId xmlns:a16="http://schemas.microsoft.com/office/drawing/2014/main" val="1237913456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1393706594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3839082625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3276714525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439697158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3536839175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2603818238"/>
                    </a:ext>
                  </a:extLst>
                </a:gridCol>
              </a:tblGrid>
              <a:tr h="451290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01952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80188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23855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656877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11770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417961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613148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3D3E9D36-5108-4CD0-B88E-0B562EA1827B}"/>
              </a:ext>
            </a:extLst>
          </p:cNvPr>
          <p:cNvSpPr txBox="1"/>
          <p:nvPr/>
        </p:nvSpPr>
        <p:spPr>
          <a:xfrm>
            <a:off x="1229355" y="3639726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</a:t>
            </a:r>
            <a:r>
              <a:rPr lang="fr-CA" sz="2000" baseline="-25000" dirty="0"/>
              <a:t>1</a:t>
            </a:r>
            <a:r>
              <a:rPr lang="fr-CA" sz="2000" dirty="0"/>
              <a:t> =1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1C91307-84BB-4992-BF2B-1DEFB330DE28}"/>
              </a:ext>
            </a:extLst>
          </p:cNvPr>
          <p:cNvSpPr txBox="1"/>
          <p:nvPr/>
        </p:nvSpPr>
        <p:spPr>
          <a:xfrm>
            <a:off x="1229355" y="4096926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</a:t>
            </a:r>
            <a:r>
              <a:rPr lang="fr-CA" sz="2000" baseline="-25000" dirty="0"/>
              <a:t>2</a:t>
            </a:r>
            <a:r>
              <a:rPr lang="fr-CA" sz="2000" dirty="0"/>
              <a:t> =2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83F4EEC-23E1-4852-BA14-1CE827F3C504}"/>
              </a:ext>
            </a:extLst>
          </p:cNvPr>
          <p:cNvSpPr txBox="1"/>
          <p:nvPr/>
        </p:nvSpPr>
        <p:spPr>
          <a:xfrm>
            <a:off x="1229355" y="4518460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</a:t>
            </a:r>
            <a:r>
              <a:rPr lang="fr-CA" sz="2000" baseline="-25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3</a:t>
            </a:r>
            <a:r>
              <a:rPr lang="fr-CA" sz="2000" dirty="0"/>
              <a:t> =3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04BB6F7-E850-4EF2-A458-99B4C35B033D}"/>
              </a:ext>
            </a:extLst>
          </p:cNvPr>
          <p:cNvSpPr txBox="1"/>
          <p:nvPr/>
        </p:nvSpPr>
        <p:spPr>
          <a:xfrm>
            <a:off x="1229355" y="4982034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</a:t>
            </a:r>
            <a:r>
              <a:rPr lang="fr-CA" sz="2000" baseline="-25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4</a:t>
            </a:r>
            <a:r>
              <a:rPr lang="fr-CA" sz="2000" dirty="0"/>
              <a:t> =2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711FE5B-6FE8-42D3-B7AF-FE01277DCFAF}"/>
              </a:ext>
            </a:extLst>
          </p:cNvPr>
          <p:cNvSpPr txBox="1"/>
          <p:nvPr/>
        </p:nvSpPr>
        <p:spPr>
          <a:xfrm>
            <a:off x="1229354" y="5397194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</a:t>
            </a:r>
            <a:r>
              <a:rPr lang="fr-CA" sz="2000" baseline="-25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5</a:t>
            </a:r>
            <a:r>
              <a:rPr lang="fr-CA" sz="2000" dirty="0"/>
              <a:t> =1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B2FFAD4-048B-4062-9EB8-3D38484927CD}"/>
              </a:ext>
            </a:extLst>
          </p:cNvPr>
          <p:cNvSpPr txBox="1"/>
          <p:nvPr/>
        </p:nvSpPr>
        <p:spPr>
          <a:xfrm>
            <a:off x="1229354" y="5867143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</a:t>
            </a:r>
            <a:r>
              <a:rPr lang="fr-CA" sz="2000" baseline="-25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6</a:t>
            </a:r>
            <a:r>
              <a:rPr lang="fr-CA" sz="2000" dirty="0"/>
              <a:t> =3</a:t>
            </a:r>
          </a:p>
        </p:txBody>
      </p:sp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5CD0761C-4C23-41F3-A4AC-6CD3DA3FE6DF}"/>
              </a:ext>
            </a:extLst>
          </p:cNvPr>
          <p:cNvGraphicFramePr>
            <a:graphicFrameLocks noGrp="1"/>
          </p:cNvGraphicFramePr>
          <p:nvPr/>
        </p:nvGraphicFramePr>
        <p:xfrm>
          <a:off x="6817633" y="3108223"/>
          <a:ext cx="3687862" cy="31590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596">
                  <a:extLst>
                    <a:ext uri="{9D8B030D-6E8A-4147-A177-3AD203B41FA5}">
                      <a16:colId xmlns:a16="http://schemas.microsoft.com/office/drawing/2014/main" val="1237913456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1393706594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3839082625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3276714525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439697158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3536839175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2603818238"/>
                    </a:ext>
                  </a:extLst>
                </a:gridCol>
              </a:tblGrid>
              <a:tr h="451290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01952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80188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23855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656877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11770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417961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613148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4A549E45-9491-4318-AE61-38F05D8654A0}"/>
              </a:ext>
            </a:extLst>
          </p:cNvPr>
          <p:cNvSpPr txBox="1"/>
          <p:nvPr/>
        </p:nvSpPr>
        <p:spPr>
          <a:xfrm>
            <a:off x="3375118" y="2551659"/>
            <a:ext cx="740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/>
              <a:t>DIST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641AC1FA-34E4-4C87-8E57-9BC5194BA307}"/>
              </a:ext>
            </a:extLst>
          </p:cNvPr>
          <p:cNvSpPr txBox="1"/>
          <p:nvPr/>
        </p:nvSpPr>
        <p:spPr>
          <a:xfrm>
            <a:off x="8288641" y="2536388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/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153431572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69EDADC-B3DE-4BFB-9449-915B5C17F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Subdivision de la table en blocs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5">
                <a:extLst>
                  <a:ext uri="{FF2B5EF4-FFF2-40B4-BE49-F238E27FC236}">
                    <a16:creationId xmlns:a16="http://schemas.microsoft.com/office/drawing/2014/main" id="{7E048EB2-9311-43E8-8C52-491BB1739B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4726" y="1388096"/>
                <a:ext cx="10515600" cy="2002269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fr-CA" dirty="0"/>
                  <a:t>Étant donnée une entrée </a:t>
                </a:r>
                <a:r>
                  <a:rPr lang="fr-CA" dirty="0">
                    <a:latin typeface="Adobe Devanagari" panose="02040503050201020203" pitchFamily="18" charset="0"/>
                    <a:cs typeface="Adobe Devanagari" panose="02040503050201020203" pitchFamily="18" charset="0"/>
                  </a:rPr>
                  <a:t>I</a:t>
                </a:r>
                <a:r>
                  <a:rPr lang="fr-CA" baseline="-25000" dirty="0">
                    <a:latin typeface="Adobe Devanagari" panose="02040503050201020203" pitchFamily="18" charset="0"/>
                    <a:cs typeface="Adobe Devanagari" panose="02040503050201020203" pitchFamily="18" charset="0"/>
                  </a:rPr>
                  <a:t>1</a:t>
                </a:r>
                <a:r>
                  <a:rPr lang="fr-CA" dirty="0">
                    <a:latin typeface="Adobe Devanagari" panose="02040503050201020203" pitchFamily="18" charset="0"/>
                    <a:cs typeface="Adobe Devanagari" panose="02040503050201020203" pitchFamily="18" charset="0"/>
                  </a:rPr>
                  <a:t>, I</a:t>
                </a:r>
                <a:r>
                  <a:rPr lang="fr-CA" baseline="-25000" dirty="0">
                    <a:latin typeface="Adobe Devanagari" panose="02040503050201020203" pitchFamily="18" charset="0"/>
                    <a:cs typeface="Adobe Devanagari" panose="02040503050201020203" pitchFamily="18" charset="0"/>
                  </a:rPr>
                  <a:t>2</a:t>
                </a:r>
                <a:r>
                  <a:rPr lang="fr-CA" dirty="0">
                    <a:latin typeface="Adobe Devanagari" panose="02040503050201020203" pitchFamily="18" charset="0"/>
                    <a:cs typeface="Adobe Devanagari" panose="02040503050201020203" pitchFamily="18" charset="0"/>
                  </a:rPr>
                  <a:t>, … </a:t>
                </a:r>
                <a:r>
                  <a:rPr lang="fr-CA" dirty="0" err="1">
                    <a:latin typeface="Adobe Devanagari" panose="02040503050201020203" pitchFamily="18" charset="0"/>
                    <a:cs typeface="Adobe Devanagari" panose="02040503050201020203" pitchFamily="18" charset="0"/>
                  </a:rPr>
                  <a:t>I</a:t>
                </a:r>
                <a:r>
                  <a:rPr lang="fr-CA" baseline="-25000" dirty="0" err="1">
                    <a:latin typeface="Adobe Devanagari" panose="02040503050201020203" pitchFamily="18" charset="0"/>
                    <a:cs typeface="Adobe Devanagari" panose="02040503050201020203" pitchFamily="18" charset="0"/>
                  </a:rPr>
                  <a:t>p</a:t>
                </a:r>
                <a:r>
                  <a:rPr lang="fr-CA" dirty="0">
                    <a:latin typeface="Adobe Devanagari" panose="02040503050201020203" pitchFamily="18" charset="0"/>
                    <a:cs typeface="Adobe Devanagari" panose="02040503050201020203" pitchFamily="18" charset="0"/>
                  </a:rPr>
                  <a:t>,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fr-CA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dobe Devanagari" panose="02040503050201020203" pitchFamily="18" charset="0"/>
                  </a:rPr>
                  <a:t>OUT[</a:t>
                </a:r>
                <a:r>
                  <a:rPr lang="fr-CA" i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Adobe Devanagari" panose="02040503050201020203" pitchFamily="18" charset="0"/>
                  </a:rPr>
                  <a:t>i,j</a:t>
                </a:r>
                <a:r>
                  <a:rPr lang="fr-CA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dobe Devanagari" panose="02040503050201020203" pitchFamily="18" charset="0"/>
                  </a:rPr>
                  <a:t>] = I</a:t>
                </a:r>
                <a:r>
                  <a:rPr lang="fr-CA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  <a:cs typeface="Adobe Devanagari" panose="02040503050201020203" pitchFamily="18" charset="0"/>
                  </a:rPr>
                  <a:t>i </a:t>
                </a:r>
                <a:r>
                  <a:rPr lang="fr-CA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dobe Devanagari" panose="02040503050201020203" pitchFamily="18" charset="0"/>
                  </a:rPr>
                  <a:t>+ DIST[</a:t>
                </a:r>
                <a:r>
                  <a:rPr lang="fr-CA" i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Adobe Devanagari" panose="02040503050201020203" pitchFamily="18" charset="0"/>
                  </a:rPr>
                  <a:t>i,j</a:t>
                </a:r>
                <a:r>
                  <a:rPr lang="fr-CA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dobe Devanagari" panose="02040503050201020203" pitchFamily="18" charset="0"/>
                  </a:rPr>
                  <a:t>]</a:t>
                </a:r>
                <a:endParaRPr lang="fr-CA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fr-CA" i="1" dirty="0">
                    <a:latin typeface="Adobe Devanagari" panose="02040503050201020203" pitchFamily="18" charset="0"/>
                    <a:cs typeface="Adobe Devanagari" panose="02040503050201020203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CA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fr-CA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CA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CA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CA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fr-CA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𝐷𝐼𝑆𝑇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]}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A" dirty="0"/>
                  <a:t> </a:t>
                </a:r>
              </a:p>
              <a:p>
                <a:pPr marL="457200" lvl="1" indent="0">
                  <a:buNone/>
                </a:pPr>
                <a:endParaRPr lang="fr-CA" i="1" dirty="0">
                  <a:solidFill>
                    <a:srgbClr val="7030A0"/>
                  </a:solidFill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fr-CA" i="1" dirty="0"/>
              </a:p>
            </p:txBody>
          </p:sp>
        </mc:Choice>
        <mc:Fallback xmlns="">
          <p:sp>
            <p:nvSpPr>
              <p:cNvPr id="6" name="Espace réservé du contenu 5">
                <a:extLst>
                  <a:ext uri="{FF2B5EF4-FFF2-40B4-BE49-F238E27FC236}">
                    <a16:creationId xmlns:a16="http://schemas.microsoft.com/office/drawing/2014/main" id="{7E048EB2-9311-43E8-8C52-491BB1739B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4726" y="1388096"/>
                <a:ext cx="10515600" cy="2002269"/>
              </a:xfrm>
              <a:blipFill>
                <a:blip r:embed="rId2"/>
                <a:stretch>
                  <a:fillRect l="-1043" t="-670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5CD0761C-4C23-41F3-A4AC-6CD3DA3FE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139002"/>
              </p:ext>
            </p:extLst>
          </p:nvPr>
        </p:nvGraphicFramePr>
        <p:xfrm>
          <a:off x="6817633" y="3108223"/>
          <a:ext cx="3687862" cy="3616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596">
                  <a:extLst>
                    <a:ext uri="{9D8B030D-6E8A-4147-A177-3AD203B41FA5}">
                      <a16:colId xmlns:a16="http://schemas.microsoft.com/office/drawing/2014/main" val="1237913456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1393706594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3839082625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3276714525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439697158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3536839175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2603818238"/>
                    </a:ext>
                  </a:extLst>
                </a:gridCol>
              </a:tblGrid>
              <a:tr h="451290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01952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-2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80188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23855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656877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11770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417961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61314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O</a:t>
                      </a:r>
                      <a:r>
                        <a:rPr lang="fr-CA" sz="2400" b="1" baseline="-25000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O</a:t>
                      </a:r>
                      <a:r>
                        <a:rPr lang="fr-CA" sz="2400" b="1" baseline="-25000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b="1" dirty="0"/>
                        <a:t>O</a:t>
                      </a:r>
                      <a:r>
                        <a:rPr lang="fr-CA" sz="2400" b="1" baseline="-25000" dirty="0"/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O</a:t>
                      </a:r>
                      <a:r>
                        <a:rPr lang="fr-CA" sz="2400" b="1" baseline="-25000" dirty="0"/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O</a:t>
                      </a:r>
                      <a:r>
                        <a:rPr lang="fr-CA" sz="2400" b="1" baseline="-25000" dirty="0"/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O</a:t>
                      </a:r>
                      <a:r>
                        <a:rPr lang="fr-CA" sz="2400" b="1" baseline="-25000" dirty="0"/>
                        <a:t>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8728485"/>
                  </a:ext>
                </a:extLst>
              </a:tr>
            </a:tbl>
          </a:graphicData>
        </a:graphic>
      </p:graphicFrame>
      <p:sp>
        <p:nvSpPr>
          <p:cNvPr id="29" name="ZoneTexte 28">
            <a:extLst>
              <a:ext uri="{FF2B5EF4-FFF2-40B4-BE49-F238E27FC236}">
                <a16:creationId xmlns:a16="http://schemas.microsoft.com/office/drawing/2014/main" id="{641AC1FA-34E4-4C87-8E57-9BC5194BA307}"/>
              </a:ext>
            </a:extLst>
          </p:cNvPr>
          <p:cNvSpPr txBox="1"/>
          <p:nvPr/>
        </p:nvSpPr>
        <p:spPr>
          <a:xfrm>
            <a:off x="8288641" y="2536388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/>
              <a:t>OUT</a:t>
            </a:r>
          </a:p>
        </p:txBody>
      </p:sp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61E0092E-7741-4665-BD73-EB1D49478E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133133"/>
              </p:ext>
            </p:extLst>
          </p:nvPr>
        </p:nvGraphicFramePr>
        <p:xfrm>
          <a:off x="2138325" y="3976164"/>
          <a:ext cx="3539460" cy="20022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4865">
                  <a:extLst>
                    <a:ext uri="{9D8B030D-6E8A-4147-A177-3AD203B41FA5}">
                      <a16:colId xmlns:a16="http://schemas.microsoft.com/office/drawing/2014/main" val="1420631685"/>
                    </a:ext>
                  </a:extLst>
                </a:gridCol>
                <a:gridCol w="884865">
                  <a:extLst>
                    <a:ext uri="{9D8B030D-6E8A-4147-A177-3AD203B41FA5}">
                      <a16:colId xmlns:a16="http://schemas.microsoft.com/office/drawing/2014/main" val="3972506005"/>
                    </a:ext>
                  </a:extLst>
                </a:gridCol>
                <a:gridCol w="884865">
                  <a:extLst>
                    <a:ext uri="{9D8B030D-6E8A-4147-A177-3AD203B41FA5}">
                      <a16:colId xmlns:a16="http://schemas.microsoft.com/office/drawing/2014/main" val="4256977036"/>
                    </a:ext>
                  </a:extLst>
                </a:gridCol>
                <a:gridCol w="884865">
                  <a:extLst>
                    <a:ext uri="{9D8B030D-6E8A-4147-A177-3AD203B41FA5}">
                      <a16:colId xmlns:a16="http://schemas.microsoft.com/office/drawing/2014/main" val="2877391962"/>
                    </a:ext>
                  </a:extLst>
                </a:gridCol>
              </a:tblGrid>
              <a:tr h="667423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686169"/>
                  </a:ext>
                </a:extLst>
              </a:tr>
              <a:tr h="667423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189923"/>
                  </a:ext>
                </a:extLst>
              </a:tr>
              <a:tr h="667423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069450"/>
                  </a:ext>
                </a:extLst>
              </a:tr>
            </a:tbl>
          </a:graphicData>
        </a:graphic>
      </p:graphicFrame>
      <p:sp>
        <p:nvSpPr>
          <p:cNvPr id="45" name="ZoneTexte 44">
            <a:extLst>
              <a:ext uri="{FF2B5EF4-FFF2-40B4-BE49-F238E27FC236}">
                <a16:creationId xmlns:a16="http://schemas.microsoft.com/office/drawing/2014/main" id="{3C611360-A60C-479B-838C-95C16DAFB5C4}"/>
              </a:ext>
            </a:extLst>
          </p:cNvPr>
          <p:cNvSpPr txBox="1"/>
          <p:nvPr/>
        </p:nvSpPr>
        <p:spPr>
          <a:xfrm>
            <a:off x="3151771" y="3525009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</a:t>
            </a:r>
            <a:r>
              <a:rPr lang="fr-CA" sz="2000" baseline="-25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4</a:t>
            </a:r>
            <a:r>
              <a:rPr lang="fr-CA" sz="2000" dirty="0"/>
              <a:t> =2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6D9F23C4-5B21-4729-87EC-C021E1558610}"/>
              </a:ext>
            </a:extLst>
          </p:cNvPr>
          <p:cNvSpPr txBox="1"/>
          <p:nvPr/>
        </p:nvSpPr>
        <p:spPr>
          <a:xfrm>
            <a:off x="3996979" y="3525009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</a:t>
            </a:r>
            <a:r>
              <a:rPr lang="fr-CA" sz="2000" baseline="-25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5</a:t>
            </a:r>
            <a:r>
              <a:rPr lang="fr-CA" sz="2000" dirty="0"/>
              <a:t> =1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D7F5F0D0-A02D-4A0D-A42D-6E01D3ACBEB1}"/>
              </a:ext>
            </a:extLst>
          </p:cNvPr>
          <p:cNvSpPr txBox="1"/>
          <p:nvPr/>
        </p:nvSpPr>
        <p:spPr>
          <a:xfrm>
            <a:off x="4867177" y="3529051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</a:t>
            </a:r>
            <a:r>
              <a:rPr lang="fr-CA" sz="2000" baseline="-25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6</a:t>
            </a:r>
            <a:r>
              <a:rPr lang="fr-CA" sz="2000" dirty="0"/>
              <a:t> =3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BC6CA508-B5C0-4D56-8A32-83D77D7EF0E4}"/>
              </a:ext>
            </a:extLst>
          </p:cNvPr>
          <p:cNvSpPr txBox="1"/>
          <p:nvPr/>
        </p:nvSpPr>
        <p:spPr>
          <a:xfrm>
            <a:off x="1462553" y="5469903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</a:t>
            </a:r>
            <a:r>
              <a:rPr lang="fr-CA" sz="2000" baseline="-25000" dirty="0"/>
              <a:t>1</a:t>
            </a:r>
            <a:r>
              <a:rPr lang="fr-CA" sz="2000" dirty="0"/>
              <a:t> =1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C3353A33-CB67-43FF-AFD1-9E059CBF0F6A}"/>
              </a:ext>
            </a:extLst>
          </p:cNvPr>
          <p:cNvSpPr txBox="1"/>
          <p:nvPr/>
        </p:nvSpPr>
        <p:spPr>
          <a:xfrm>
            <a:off x="1471155" y="4777243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</a:t>
            </a:r>
            <a:r>
              <a:rPr lang="fr-CA" sz="2000" baseline="-25000" dirty="0"/>
              <a:t>2</a:t>
            </a:r>
            <a:r>
              <a:rPr lang="fr-CA" sz="2000" dirty="0"/>
              <a:t> =2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7E798FB9-E37A-4C1B-8F41-361A1A9F14A2}"/>
              </a:ext>
            </a:extLst>
          </p:cNvPr>
          <p:cNvSpPr txBox="1"/>
          <p:nvPr/>
        </p:nvSpPr>
        <p:spPr>
          <a:xfrm>
            <a:off x="1462553" y="4132086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</a:t>
            </a:r>
            <a:r>
              <a:rPr lang="fr-CA" sz="2000" baseline="-25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3</a:t>
            </a:r>
            <a:r>
              <a:rPr lang="fr-CA" sz="2000" dirty="0"/>
              <a:t> =3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925F109B-6CC9-4BF5-A1D9-18C6DF1A2E90}"/>
              </a:ext>
            </a:extLst>
          </p:cNvPr>
          <p:cNvSpPr txBox="1"/>
          <p:nvPr/>
        </p:nvSpPr>
        <p:spPr>
          <a:xfrm>
            <a:off x="2190236" y="6041621"/>
            <a:ext cx="50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O</a:t>
            </a:r>
            <a:r>
              <a:rPr lang="fr-CA" sz="2000" baseline="-25000" dirty="0"/>
              <a:t>1</a:t>
            </a:r>
            <a:r>
              <a:rPr lang="fr-CA" sz="2000" dirty="0"/>
              <a:t> 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338D7D4E-5240-4CAA-A799-A2FE55903B40}"/>
              </a:ext>
            </a:extLst>
          </p:cNvPr>
          <p:cNvSpPr txBox="1"/>
          <p:nvPr/>
        </p:nvSpPr>
        <p:spPr>
          <a:xfrm>
            <a:off x="3075639" y="6041621"/>
            <a:ext cx="495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O</a:t>
            </a:r>
            <a:r>
              <a:rPr lang="fr-CA" sz="2000" baseline="-25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2</a:t>
            </a:r>
            <a:r>
              <a:rPr lang="fr-CA" sz="2000" dirty="0"/>
              <a:t> 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F0622272-C243-402B-B0FC-294FA30F4103}"/>
              </a:ext>
            </a:extLst>
          </p:cNvPr>
          <p:cNvSpPr txBox="1"/>
          <p:nvPr/>
        </p:nvSpPr>
        <p:spPr>
          <a:xfrm>
            <a:off x="3905186" y="6052638"/>
            <a:ext cx="4956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O</a:t>
            </a:r>
            <a:r>
              <a:rPr lang="fr-CA" sz="2000" baseline="-25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3</a:t>
            </a:r>
            <a:r>
              <a:rPr lang="fr-CA" sz="2000" dirty="0"/>
              <a:t> 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D376367E-7A89-4D0A-AF2F-56B396C8D4DB}"/>
              </a:ext>
            </a:extLst>
          </p:cNvPr>
          <p:cNvSpPr txBox="1"/>
          <p:nvPr/>
        </p:nvSpPr>
        <p:spPr>
          <a:xfrm>
            <a:off x="4844694" y="6065777"/>
            <a:ext cx="437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O</a:t>
            </a:r>
            <a:r>
              <a:rPr lang="fr-CA" sz="2000" baseline="-25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4</a:t>
            </a:r>
            <a:endParaRPr lang="fr-CA" sz="2000" dirty="0"/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94F498A6-F7C0-4FD1-B306-D8EA8177D69A}"/>
              </a:ext>
            </a:extLst>
          </p:cNvPr>
          <p:cNvSpPr txBox="1"/>
          <p:nvPr/>
        </p:nvSpPr>
        <p:spPr>
          <a:xfrm>
            <a:off x="5692349" y="4777243"/>
            <a:ext cx="437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O</a:t>
            </a:r>
            <a:r>
              <a:rPr lang="fr-CA" sz="2000" baseline="-25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5</a:t>
            </a:r>
            <a:endParaRPr lang="fr-CA" sz="2000" dirty="0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034CA0E9-AB52-4953-9694-1926906C96C4}"/>
              </a:ext>
            </a:extLst>
          </p:cNvPr>
          <p:cNvSpPr txBox="1"/>
          <p:nvPr/>
        </p:nvSpPr>
        <p:spPr>
          <a:xfrm>
            <a:off x="5692349" y="4116992"/>
            <a:ext cx="4379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O</a:t>
            </a:r>
            <a:r>
              <a:rPr lang="fr-CA" sz="2000" baseline="-25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6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32765336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769EDADC-B3DE-4BFB-9449-915B5C17F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Subdivision de la table en blocs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5">
                <a:extLst>
                  <a:ext uri="{FF2B5EF4-FFF2-40B4-BE49-F238E27FC236}">
                    <a16:creationId xmlns:a16="http://schemas.microsoft.com/office/drawing/2014/main" id="{7E048EB2-9311-43E8-8C52-491BB1739B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4726" y="1388096"/>
                <a:ext cx="10515600" cy="1844363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fr-CA" dirty="0"/>
                  <a:t>Étant donnée une entrée </a:t>
                </a:r>
                <a:r>
                  <a:rPr lang="fr-CA" dirty="0">
                    <a:latin typeface="Adobe Devanagari" panose="02040503050201020203" pitchFamily="18" charset="0"/>
                    <a:cs typeface="Adobe Devanagari" panose="02040503050201020203" pitchFamily="18" charset="0"/>
                  </a:rPr>
                  <a:t>I</a:t>
                </a:r>
                <a:r>
                  <a:rPr lang="fr-CA" baseline="-25000" dirty="0">
                    <a:latin typeface="Adobe Devanagari" panose="02040503050201020203" pitchFamily="18" charset="0"/>
                    <a:cs typeface="Adobe Devanagari" panose="02040503050201020203" pitchFamily="18" charset="0"/>
                  </a:rPr>
                  <a:t>1</a:t>
                </a:r>
                <a:r>
                  <a:rPr lang="fr-CA" dirty="0">
                    <a:latin typeface="Adobe Devanagari" panose="02040503050201020203" pitchFamily="18" charset="0"/>
                    <a:cs typeface="Adobe Devanagari" panose="02040503050201020203" pitchFamily="18" charset="0"/>
                  </a:rPr>
                  <a:t>, I</a:t>
                </a:r>
                <a:r>
                  <a:rPr lang="fr-CA" baseline="-25000" dirty="0">
                    <a:latin typeface="Adobe Devanagari" panose="02040503050201020203" pitchFamily="18" charset="0"/>
                    <a:cs typeface="Adobe Devanagari" panose="02040503050201020203" pitchFamily="18" charset="0"/>
                  </a:rPr>
                  <a:t>2</a:t>
                </a:r>
                <a:r>
                  <a:rPr lang="fr-CA" dirty="0">
                    <a:latin typeface="Adobe Devanagari" panose="02040503050201020203" pitchFamily="18" charset="0"/>
                    <a:cs typeface="Adobe Devanagari" panose="02040503050201020203" pitchFamily="18" charset="0"/>
                  </a:rPr>
                  <a:t>, … </a:t>
                </a:r>
                <a:r>
                  <a:rPr lang="fr-CA" dirty="0" err="1">
                    <a:latin typeface="Adobe Devanagari" panose="02040503050201020203" pitchFamily="18" charset="0"/>
                    <a:cs typeface="Adobe Devanagari" panose="02040503050201020203" pitchFamily="18" charset="0"/>
                  </a:rPr>
                  <a:t>I</a:t>
                </a:r>
                <a:r>
                  <a:rPr lang="fr-CA" baseline="-25000" dirty="0" err="1">
                    <a:latin typeface="Adobe Devanagari" panose="02040503050201020203" pitchFamily="18" charset="0"/>
                    <a:cs typeface="Adobe Devanagari" panose="02040503050201020203" pitchFamily="18" charset="0"/>
                  </a:rPr>
                  <a:t>p</a:t>
                </a:r>
                <a:r>
                  <a:rPr lang="fr-CA" dirty="0">
                    <a:latin typeface="Adobe Devanagari" panose="02040503050201020203" pitchFamily="18" charset="0"/>
                    <a:cs typeface="Adobe Devanagari" panose="02040503050201020203" pitchFamily="18" charset="0"/>
                  </a:rPr>
                  <a:t>,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fr-CA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dobe Devanagari" panose="02040503050201020203" pitchFamily="18" charset="0"/>
                  </a:rPr>
                  <a:t>OUT[</a:t>
                </a:r>
                <a:r>
                  <a:rPr lang="fr-CA" i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Adobe Devanagari" panose="02040503050201020203" pitchFamily="18" charset="0"/>
                  </a:rPr>
                  <a:t>i,j</a:t>
                </a:r>
                <a:r>
                  <a:rPr lang="fr-CA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dobe Devanagari" panose="02040503050201020203" pitchFamily="18" charset="0"/>
                  </a:rPr>
                  <a:t>] = I</a:t>
                </a:r>
                <a:r>
                  <a:rPr lang="fr-CA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  <a:cs typeface="Adobe Devanagari" panose="02040503050201020203" pitchFamily="18" charset="0"/>
                  </a:rPr>
                  <a:t>i </a:t>
                </a:r>
                <a:r>
                  <a:rPr lang="fr-CA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dobe Devanagari" panose="02040503050201020203" pitchFamily="18" charset="0"/>
                  </a:rPr>
                  <a:t>+ DIST[</a:t>
                </a:r>
                <a:r>
                  <a:rPr lang="fr-CA" i="1" dirty="0" err="1">
                    <a:latin typeface="Cambria Math" panose="02040503050406030204" pitchFamily="18" charset="0"/>
                    <a:ea typeface="Cambria Math" panose="02040503050406030204" pitchFamily="18" charset="0"/>
                    <a:cs typeface="Adobe Devanagari" panose="02040503050201020203" pitchFamily="18" charset="0"/>
                  </a:rPr>
                  <a:t>i,j</a:t>
                </a:r>
                <a:r>
                  <a:rPr lang="fr-CA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dobe Devanagari" panose="02040503050201020203" pitchFamily="18" charset="0"/>
                  </a:rPr>
                  <a:t>]</a:t>
                </a:r>
                <a:endParaRPr lang="fr-CA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fr-CA" i="1" dirty="0">
                    <a:latin typeface="Adobe Devanagari" panose="02040503050201020203" pitchFamily="18" charset="0"/>
                    <a:cs typeface="Adobe Devanagari" panose="02040503050201020203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C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A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fr-CA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fr-CA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fr-CA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CA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CA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0≤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fr-CA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𝐷𝐼𝑆𝑇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]}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A" dirty="0"/>
                  <a:t> </a:t>
                </a:r>
              </a:p>
              <a:p>
                <a:pPr marL="457200" lvl="1" indent="0">
                  <a:buNone/>
                </a:pPr>
                <a:r>
                  <a:rPr lang="fr-CA" dirty="0">
                    <a:solidFill>
                      <a:srgbClr val="C00000"/>
                    </a:solidFill>
                    <a:cs typeface="Adobe Devanagari" panose="02040503050201020203" pitchFamily="18" charset="0"/>
                  </a:rPr>
                  <a:t>Comment calculer </a:t>
                </a:r>
                <a:r>
                  <a:rPr lang="fr-CA" dirty="0" err="1">
                    <a:solidFill>
                      <a:srgbClr val="C00000"/>
                    </a:solidFill>
                    <a:cs typeface="Adobe Devanagari" panose="02040503050201020203" pitchFamily="18" charset="0"/>
                  </a:rPr>
                  <a:t>path</a:t>
                </a:r>
                <a:r>
                  <a:rPr lang="fr-CA" dirty="0">
                    <a:solidFill>
                      <a:srgbClr val="C00000"/>
                    </a:solidFill>
                    <a:cs typeface="Adobe Devanagari" panose="02040503050201020203" pitchFamily="18" charset="0"/>
                  </a:rPr>
                  <a:t> et OUT de façon efficace?</a:t>
                </a:r>
              </a:p>
              <a:p>
                <a:pPr marL="457200" lvl="1" indent="0">
                  <a:buNone/>
                </a:pPr>
                <a:endParaRPr lang="fr-CA" i="1" dirty="0">
                  <a:solidFill>
                    <a:srgbClr val="7030A0"/>
                  </a:solidFill>
                </a:endParaRP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fr-CA" i="1" dirty="0"/>
              </a:p>
            </p:txBody>
          </p:sp>
        </mc:Choice>
        <mc:Fallback xmlns="">
          <p:sp>
            <p:nvSpPr>
              <p:cNvPr id="6" name="Espace réservé du contenu 5">
                <a:extLst>
                  <a:ext uri="{FF2B5EF4-FFF2-40B4-BE49-F238E27FC236}">
                    <a16:creationId xmlns:a16="http://schemas.microsoft.com/office/drawing/2014/main" id="{7E048EB2-9311-43E8-8C52-491BB1739B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4726" y="1388096"/>
                <a:ext cx="10515600" cy="1844363"/>
              </a:xfrm>
              <a:blipFill>
                <a:blip r:embed="rId2"/>
                <a:stretch>
                  <a:fillRect l="-1043" t="-7285" b="-496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Tableau 25">
            <a:extLst>
              <a:ext uri="{FF2B5EF4-FFF2-40B4-BE49-F238E27FC236}">
                <a16:creationId xmlns:a16="http://schemas.microsoft.com/office/drawing/2014/main" id="{5CD0761C-4C23-41F3-A4AC-6CD3DA3FE6DF}"/>
              </a:ext>
            </a:extLst>
          </p:cNvPr>
          <p:cNvGraphicFramePr>
            <a:graphicFrameLocks noGrp="1"/>
          </p:cNvGraphicFramePr>
          <p:nvPr/>
        </p:nvGraphicFramePr>
        <p:xfrm>
          <a:off x="6817633" y="3108223"/>
          <a:ext cx="3687862" cy="3616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596">
                  <a:extLst>
                    <a:ext uri="{9D8B030D-6E8A-4147-A177-3AD203B41FA5}">
                      <a16:colId xmlns:a16="http://schemas.microsoft.com/office/drawing/2014/main" val="1237913456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1393706594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3839082625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3276714525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439697158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3536839175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2603818238"/>
                    </a:ext>
                  </a:extLst>
                </a:gridCol>
              </a:tblGrid>
              <a:tr h="451290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01952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80188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23855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656877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11770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417961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b="1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61314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endParaRPr lang="fr-CA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O</a:t>
                      </a:r>
                      <a:r>
                        <a:rPr lang="fr-CA" sz="2400" b="1" baseline="-25000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O</a:t>
                      </a:r>
                      <a:r>
                        <a:rPr lang="fr-CA" sz="2400" b="1" baseline="-25000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b="1" dirty="0"/>
                        <a:t>O</a:t>
                      </a:r>
                      <a:r>
                        <a:rPr lang="fr-CA" sz="2400" b="1" baseline="-25000" dirty="0"/>
                        <a:t>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O</a:t>
                      </a:r>
                      <a:r>
                        <a:rPr lang="fr-CA" sz="2400" b="1" baseline="-25000" dirty="0"/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O</a:t>
                      </a:r>
                      <a:r>
                        <a:rPr lang="fr-CA" sz="2400" b="1" baseline="-25000" dirty="0"/>
                        <a:t>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b="1" dirty="0"/>
                        <a:t>O</a:t>
                      </a:r>
                      <a:r>
                        <a:rPr lang="fr-CA" sz="2400" b="1" baseline="-25000" dirty="0"/>
                        <a:t>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8728485"/>
                  </a:ext>
                </a:extLst>
              </a:tr>
            </a:tbl>
          </a:graphicData>
        </a:graphic>
      </p:graphicFrame>
      <p:sp>
        <p:nvSpPr>
          <p:cNvPr id="29" name="ZoneTexte 28">
            <a:extLst>
              <a:ext uri="{FF2B5EF4-FFF2-40B4-BE49-F238E27FC236}">
                <a16:creationId xmlns:a16="http://schemas.microsoft.com/office/drawing/2014/main" id="{641AC1FA-34E4-4C87-8E57-9BC5194BA307}"/>
              </a:ext>
            </a:extLst>
          </p:cNvPr>
          <p:cNvSpPr txBox="1"/>
          <p:nvPr/>
        </p:nvSpPr>
        <p:spPr>
          <a:xfrm>
            <a:off x="8288641" y="2536388"/>
            <a:ext cx="736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/>
              <a:t>OUT</a:t>
            </a:r>
          </a:p>
        </p:txBody>
      </p:sp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61E0092E-7741-4665-BD73-EB1D49478E52}"/>
              </a:ext>
            </a:extLst>
          </p:cNvPr>
          <p:cNvGraphicFramePr>
            <a:graphicFrameLocks noGrp="1"/>
          </p:cNvGraphicFramePr>
          <p:nvPr/>
        </p:nvGraphicFramePr>
        <p:xfrm>
          <a:off x="2138325" y="3976164"/>
          <a:ext cx="3539460" cy="20022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4865">
                  <a:extLst>
                    <a:ext uri="{9D8B030D-6E8A-4147-A177-3AD203B41FA5}">
                      <a16:colId xmlns:a16="http://schemas.microsoft.com/office/drawing/2014/main" val="1420631685"/>
                    </a:ext>
                  </a:extLst>
                </a:gridCol>
                <a:gridCol w="884865">
                  <a:extLst>
                    <a:ext uri="{9D8B030D-6E8A-4147-A177-3AD203B41FA5}">
                      <a16:colId xmlns:a16="http://schemas.microsoft.com/office/drawing/2014/main" val="3972506005"/>
                    </a:ext>
                  </a:extLst>
                </a:gridCol>
                <a:gridCol w="884865">
                  <a:extLst>
                    <a:ext uri="{9D8B030D-6E8A-4147-A177-3AD203B41FA5}">
                      <a16:colId xmlns:a16="http://schemas.microsoft.com/office/drawing/2014/main" val="4256977036"/>
                    </a:ext>
                  </a:extLst>
                </a:gridCol>
                <a:gridCol w="884865">
                  <a:extLst>
                    <a:ext uri="{9D8B030D-6E8A-4147-A177-3AD203B41FA5}">
                      <a16:colId xmlns:a16="http://schemas.microsoft.com/office/drawing/2014/main" val="2877391962"/>
                    </a:ext>
                  </a:extLst>
                </a:gridCol>
              </a:tblGrid>
              <a:tr h="667423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686169"/>
                  </a:ext>
                </a:extLst>
              </a:tr>
              <a:tr h="667423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189923"/>
                  </a:ext>
                </a:extLst>
              </a:tr>
              <a:tr h="667423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069450"/>
                  </a:ext>
                </a:extLst>
              </a:tr>
            </a:tbl>
          </a:graphicData>
        </a:graphic>
      </p:graphicFrame>
      <p:sp>
        <p:nvSpPr>
          <p:cNvPr id="45" name="ZoneTexte 44">
            <a:extLst>
              <a:ext uri="{FF2B5EF4-FFF2-40B4-BE49-F238E27FC236}">
                <a16:creationId xmlns:a16="http://schemas.microsoft.com/office/drawing/2014/main" id="{3C611360-A60C-479B-838C-95C16DAFB5C4}"/>
              </a:ext>
            </a:extLst>
          </p:cNvPr>
          <p:cNvSpPr txBox="1"/>
          <p:nvPr/>
        </p:nvSpPr>
        <p:spPr>
          <a:xfrm>
            <a:off x="3151771" y="3525009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</a:t>
            </a:r>
            <a:r>
              <a:rPr lang="fr-CA" sz="2000" baseline="-25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4</a:t>
            </a:r>
            <a:r>
              <a:rPr lang="fr-CA" sz="2000" dirty="0"/>
              <a:t> =2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6D9F23C4-5B21-4729-87EC-C021E1558610}"/>
              </a:ext>
            </a:extLst>
          </p:cNvPr>
          <p:cNvSpPr txBox="1"/>
          <p:nvPr/>
        </p:nvSpPr>
        <p:spPr>
          <a:xfrm>
            <a:off x="3996979" y="3525009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</a:t>
            </a:r>
            <a:r>
              <a:rPr lang="fr-CA" sz="2000" baseline="-25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5</a:t>
            </a:r>
            <a:r>
              <a:rPr lang="fr-CA" sz="2000" dirty="0"/>
              <a:t> =1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D7F5F0D0-A02D-4A0D-A42D-6E01D3ACBEB1}"/>
              </a:ext>
            </a:extLst>
          </p:cNvPr>
          <p:cNvSpPr txBox="1"/>
          <p:nvPr/>
        </p:nvSpPr>
        <p:spPr>
          <a:xfrm>
            <a:off x="4867177" y="3529051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</a:t>
            </a:r>
            <a:r>
              <a:rPr lang="fr-CA" sz="2000" baseline="-25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6</a:t>
            </a:r>
            <a:r>
              <a:rPr lang="fr-CA" sz="2000" dirty="0"/>
              <a:t> =3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BC6CA508-B5C0-4D56-8A32-83D77D7EF0E4}"/>
              </a:ext>
            </a:extLst>
          </p:cNvPr>
          <p:cNvSpPr txBox="1"/>
          <p:nvPr/>
        </p:nvSpPr>
        <p:spPr>
          <a:xfrm>
            <a:off x="1462553" y="5469903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</a:t>
            </a:r>
            <a:r>
              <a:rPr lang="fr-CA" sz="2000" baseline="-25000" dirty="0"/>
              <a:t>1</a:t>
            </a:r>
            <a:r>
              <a:rPr lang="fr-CA" sz="2000" dirty="0"/>
              <a:t> =1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C3353A33-CB67-43FF-AFD1-9E059CBF0F6A}"/>
              </a:ext>
            </a:extLst>
          </p:cNvPr>
          <p:cNvSpPr txBox="1"/>
          <p:nvPr/>
        </p:nvSpPr>
        <p:spPr>
          <a:xfrm>
            <a:off x="1471155" y="4777243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</a:t>
            </a:r>
            <a:r>
              <a:rPr lang="fr-CA" sz="2000" baseline="-25000" dirty="0"/>
              <a:t>2</a:t>
            </a:r>
            <a:r>
              <a:rPr lang="fr-CA" sz="2000" dirty="0"/>
              <a:t> =2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7E798FB9-E37A-4C1B-8F41-361A1A9F14A2}"/>
              </a:ext>
            </a:extLst>
          </p:cNvPr>
          <p:cNvSpPr txBox="1"/>
          <p:nvPr/>
        </p:nvSpPr>
        <p:spPr>
          <a:xfrm>
            <a:off x="1462553" y="4132086"/>
            <a:ext cx="657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I</a:t>
            </a:r>
            <a:r>
              <a:rPr lang="fr-CA" sz="2000" baseline="-25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3</a:t>
            </a:r>
            <a:r>
              <a:rPr lang="fr-CA" sz="2000" dirty="0"/>
              <a:t> =3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925F109B-6CC9-4BF5-A1D9-18C6DF1A2E90}"/>
              </a:ext>
            </a:extLst>
          </p:cNvPr>
          <p:cNvSpPr txBox="1"/>
          <p:nvPr/>
        </p:nvSpPr>
        <p:spPr>
          <a:xfrm>
            <a:off x="2190236" y="6041621"/>
            <a:ext cx="763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O</a:t>
            </a:r>
            <a:r>
              <a:rPr lang="fr-CA" sz="2000" baseline="-25000" dirty="0"/>
              <a:t>1</a:t>
            </a:r>
            <a:r>
              <a:rPr lang="fr-CA" sz="2000" dirty="0"/>
              <a:t> =1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338D7D4E-5240-4CAA-A799-A2FE55903B40}"/>
              </a:ext>
            </a:extLst>
          </p:cNvPr>
          <p:cNvSpPr txBox="1"/>
          <p:nvPr/>
        </p:nvSpPr>
        <p:spPr>
          <a:xfrm>
            <a:off x="3075639" y="6041621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O</a:t>
            </a:r>
            <a:r>
              <a:rPr lang="fr-CA" sz="2000" baseline="-25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2</a:t>
            </a:r>
            <a:r>
              <a:rPr lang="fr-CA" sz="2000" dirty="0"/>
              <a:t> =3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F0622272-C243-402B-B0FC-294FA30F4103}"/>
              </a:ext>
            </a:extLst>
          </p:cNvPr>
          <p:cNvSpPr txBox="1"/>
          <p:nvPr/>
        </p:nvSpPr>
        <p:spPr>
          <a:xfrm>
            <a:off x="3905186" y="6052638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O</a:t>
            </a:r>
            <a:r>
              <a:rPr lang="fr-CA" sz="2000" baseline="-25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3</a:t>
            </a:r>
            <a:r>
              <a:rPr lang="fr-CA" sz="2000" dirty="0"/>
              <a:t> =3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D376367E-7A89-4D0A-AF2F-56B396C8D4DB}"/>
              </a:ext>
            </a:extLst>
          </p:cNvPr>
          <p:cNvSpPr txBox="1"/>
          <p:nvPr/>
        </p:nvSpPr>
        <p:spPr>
          <a:xfrm>
            <a:off x="4844694" y="6065777"/>
            <a:ext cx="696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O</a:t>
            </a:r>
            <a:r>
              <a:rPr lang="fr-CA" sz="2000" baseline="-25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4</a:t>
            </a:r>
            <a:r>
              <a:rPr lang="fr-CA" sz="2000" dirty="0"/>
              <a:t>=4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94F498A6-F7C0-4FD1-B306-D8EA8177D69A}"/>
              </a:ext>
            </a:extLst>
          </p:cNvPr>
          <p:cNvSpPr txBox="1"/>
          <p:nvPr/>
        </p:nvSpPr>
        <p:spPr>
          <a:xfrm>
            <a:off x="5692349" y="4777243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O</a:t>
            </a:r>
            <a:r>
              <a:rPr lang="fr-CA" sz="2000" baseline="-25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5</a:t>
            </a:r>
            <a:r>
              <a:rPr lang="fr-CA" sz="2000" dirty="0"/>
              <a:t> =2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034CA0E9-AB52-4953-9694-1926906C96C4}"/>
              </a:ext>
            </a:extLst>
          </p:cNvPr>
          <p:cNvSpPr txBox="1"/>
          <p:nvPr/>
        </p:nvSpPr>
        <p:spPr>
          <a:xfrm>
            <a:off x="5692349" y="4116992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O</a:t>
            </a:r>
            <a:r>
              <a:rPr lang="fr-CA" sz="2000" baseline="-25000" dirty="0">
                <a:latin typeface="Adobe Devanagari" panose="02040503050201020203" pitchFamily="18" charset="0"/>
                <a:cs typeface="Adobe Devanagari" panose="02040503050201020203" pitchFamily="18" charset="0"/>
              </a:rPr>
              <a:t>6</a:t>
            </a:r>
            <a:r>
              <a:rPr lang="fr-CA" sz="2000" dirty="0"/>
              <a:t> =3</a:t>
            </a:r>
          </a:p>
        </p:txBody>
      </p:sp>
    </p:spTree>
    <p:extLst>
      <p:ext uri="{BB962C8B-B14F-4D97-AF65-F5344CB8AC3E}">
        <p14:creationId xmlns:p14="http://schemas.microsoft.com/office/powerpoint/2010/main" val="247525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F7B012-3680-4A2E-89D6-5DAE93305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Structures de données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6A40993-5398-4D88-A4D8-8E26EF5D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63</a:t>
            </a:fld>
            <a:endParaRPr lang="fr-CA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57B80EB-02A1-4DE7-9945-04FF3501F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6164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Représenter les deux séquences par des indexes: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/>
              <a:t> A = c t a c g a g a </a:t>
            </a:r>
            <a:r>
              <a:rPr lang="fr-CA" dirty="0">
                <a:sym typeface="Wingdings" panose="05000000000000000000" pitchFamily="2" charset="2"/>
              </a:rPr>
              <a:t> c | t | a | cg | ag | a |</a:t>
            </a:r>
            <a:endParaRPr lang="fr-CA" dirty="0"/>
          </a:p>
        </p:txBody>
      </p:sp>
      <p:sp>
        <p:nvSpPr>
          <p:cNvPr id="6" name="Espace réservé du contenu 4">
            <a:extLst>
              <a:ext uri="{FF2B5EF4-FFF2-40B4-BE49-F238E27FC236}">
                <a16:creationId xmlns:a16="http://schemas.microsoft.com/office/drawing/2014/main" id="{9190A1A5-64C8-414C-B8C8-E68323F670BF}"/>
              </a:ext>
            </a:extLst>
          </p:cNvPr>
          <p:cNvSpPr txBox="1">
            <a:spLocks/>
          </p:cNvSpPr>
          <p:nvPr/>
        </p:nvSpPr>
        <p:spPr>
          <a:xfrm>
            <a:off x="838200" y="4469674"/>
            <a:ext cx="10515600" cy="961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Représenter les deux séquences par des indexes: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/>
              <a:t> A = a </a:t>
            </a:r>
            <a:r>
              <a:rPr lang="fr-CA" dirty="0" err="1"/>
              <a:t>a</a:t>
            </a:r>
            <a:r>
              <a:rPr lang="fr-CA" dirty="0"/>
              <a:t> c t a c g a </a:t>
            </a:r>
            <a:r>
              <a:rPr lang="fr-CA" dirty="0">
                <a:sym typeface="Wingdings" panose="05000000000000000000" pitchFamily="2" charset="2"/>
              </a:rPr>
              <a:t> a | </a:t>
            </a:r>
            <a:r>
              <a:rPr lang="fr-CA" dirty="0" err="1">
                <a:sym typeface="Wingdings" panose="05000000000000000000" pitchFamily="2" charset="2"/>
              </a:rPr>
              <a:t>ac</a:t>
            </a:r>
            <a:r>
              <a:rPr lang="fr-CA" dirty="0">
                <a:sym typeface="Wingdings" panose="05000000000000000000" pitchFamily="2" charset="2"/>
              </a:rPr>
              <a:t> | t | </a:t>
            </a:r>
            <a:r>
              <a:rPr lang="fr-CA" dirty="0" err="1">
                <a:sym typeface="Wingdings" panose="05000000000000000000" pitchFamily="2" charset="2"/>
              </a:rPr>
              <a:t>acg</a:t>
            </a:r>
            <a:r>
              <a:rPr lang="fr-CA" dirty="0">
                <a:sym typeface="Wingdings" panose="05000000000000000000" pitchFamily="2" charset="2"/>
              </a:rPr>
              <a:t> | a |</a:t>
            </a:r>
            <a:endParaRPr lang="fr-CA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A9DD8C8-0AB1-44B1-9019-1B21DB23F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8215" y="2245456"/>
            <a:ext cx="1902551" cy="2222980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DB16FA0A-8DDA-4C86-A9D1-86C661DF145D}"/>
              </a:ext>
            </a:extLst>
          </p:cNvPr>
          <p:cNvGrpSpPr/>
          <p:nvPr/>
        </p:nvGrpSpPr>
        <p:grpSpPr>
          <a:xfrm>
            <a:off x="8398918" y="4070734"/>
            <a:ext cx="1583282" cy="2175928"/>
            <a:chOff x="8497152" y="1894806"/>
            <a:chExt cx="1319645" cy="1870963"/>
          </a:xfrm>
        </p:grpSpPr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0C72A822-E878-46B1-97AB-B9435752C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7152" y="1894806"/>
              <a:ext cx="1319645" cy="187096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58F737B-6570-4C19-98A5-4A4A51CFDB28}"/>
                </a:ext>
              </a:extLst>
            </p:cNvPr>
            <p:cNvSpPr/>
            <p:nvPr/>
          </p:nvSpPr>
          <p:spPr>
            <a:xfrm>
              <a:off x="9301343" y="2411222"/>
              <a:ext cx="184804" cy="2308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E1692E23-9745-4D7A-A873-B9E56CA91E5A}"/>
                </a:ext>
              </a:extLst>
            </p:cNvPr>
            <p:cNvSpPr txBox="1"/>
            <p:nvPr/>
          </p:nvSpPr>
          <p:spPr>
            <a:xfrm>
              <a:off x="9221331" y="2384695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b="1" dirty="0"/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84747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F7B012-3680-4A2E-89D6-5DAE93305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Structures de données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6A40993-5398-4D88-A4D8-8E26EF5D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64</a:t>
            </a:fld>
            <a:endParaRPr lang="fr-CA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57B80EB-02A1-4DE7-9945-04FF3501F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8170"/>
            <a:ext cx="10515600" cy="5650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Une « table de blocs » contenant une entrée par bloc.</a:t>
            </a:r>
          </a:p>
        </p:txBody>
      </p:sp>
      <p:graphicFrame>
        <p:nvGraphicFramePr>
          <p:cNvPr id="36" name="Tableau 35">
            <a:extLst>
              <a:ext uri="{FF2B5EF4-FFF2-40B4-BE49-F238E27FC236}">
                <a16:creationId xmlns:a16="http://schemas.microsoft.com/office/drawing/2014/main" id="{68C22D0D-14C3-489A-AAFE-EEB61DADD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013271"/>
              </p:ext>
            </p:extLst>
          </p:nvPr>
        </p:nvGraphicFramePr>
        <p:xfrm>
          <a:off x="521889" y="2530475"/>
          <a:ext cx="4527930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793">
                  <a:extLst>
                    <a:ext uri="{9D8B030D-6E8A-4147-A177-3AD203B41FA5}">
                      <a16:colId xmlns:a16="http://schemas.microsoft.com/office/drawing/2014/main" val="1531336588"/>
                    </a:ext>
                  </a:extLst>
                </a:gridCol>
                <a:gridCol w="452793">
                  <a:extLst>
                    <a:ext uri="{9D8B030D-6E8A-4147-A177-3AD203B41FA5}">
                      <a16:colId xmlns:a16="http://schemas.microsoft.com/office/drawing/2014/main" val="487942394"/>
                    </a:ext>
                  </a:extLst>
                </a:gridCol>
                <a:gridCol w="452793">
                  <a:extLst>
                    <a:ext uri="{9D8B030D-6E8A-4147-A177-3AD203B41FA5}">
                      <a16:colId xmlns:a16="http://schemas.microsoft.com/office/drawing/2014/main" val="3248860055"/>
                    </a:ext>
                  </a:extLst>
                </a:gridCol>
                <a:gridCol w="452793">
                  <a:extLst>
                    <a:ext uri="{9D8B030D-6E8A-4147-A177-3AD203B41FA5}">
                      <a16:colId xmlns:a16="http://schemas.microsoft.com/office/drawing/2014/main" val="560663282"/>
                    </a:ext>
                  </a:extLst>
                </a:gridCol>
                <a:gridCol w="452793">
                  <a:extLst>
                    <a:ext uri="{9D8B030D-6E8A-4147-A177-3AD203B41FA5}">
                      <a16:colId xmlns:a16="http://schemas.microsoft.com/office/drawing/2014/main" val="2144625241"/>
                    </a:ext>
                  </a:extLst>
                </a:gridCol>
                <a:gridCol w="452793">
                  <a:extLst>
                    <a:ext uri="{9D8B030D-6E8A-4147-A177-3AD203B41FA5}">
                      <a16:colId xmlns:a16="http://schemas.microsoft.com/office/drawing/2014/main" val="3759242029"/>
                    </a:ext>
                  </a:extLst>
                </a:gridCol>
                <a:gridCol w="452793">
                  <a:extLst>
                    <a:ext uri="{9D8B030D-6E8A-4147-A177-3AD203B41FA5}">
                      <a16:colId xmlns:a16="http://schemas.microsoft.com/office/drawing/2014/main" val="2397403117"/>
                    </a:ext>
                  </a:extLst>
                </a:gridCol>
                <a:gridCol w="452793">
                  <a:extLst>
                    <a:ext uri="{9D8B030D-6E8A-4147-A177-3AD203B41FA5}">
                      <a16:colId xmlns:a16="http://schemas.microsoft.com/office/drawing/2014/main" val="2241234020"/>
                    </a:ext>
                  </a:extLst>
                </a:gridCol>
                <a:gridCol w="452793">
                  <a:extLst>
                    <a:ext uri="{9D8B030D-6E8A-4147-A177-3AD203B41FA5}">
                      <a16:colId xmlns:a16="http://schemas.microsoft.com/office/drawing/2014/main" val="3057822393"/>
                    </a:ext>
                  </a:extLst>
                </a:gridCol>
                <a:gridCol w="452793">
                  <a:extLst>
                    <a:ext uri="{9D8B030D-6E8A-4147-A177-3AD203B41FA5}">
                      <a16:colId xmlns:a16="http://schemas.microsoft.com/office/drawing/2014/main" val="3347664491"/>
                    </a:ext>
                  </a:extLst>
                </a:gridCol>
              </a:tblGrid>
              <a:tr h="369490"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392514"/>
                  </a:ext>
                </a:extLst>
              </a:tr>
              <a:tr h="369490"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616045"/>
                  </a:ext>
                </a:extLst>
              </a:tr>
              <a:tr h="369490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358653"/>
                  </a:ext>
                </a:extLst>
              </a:tr>
              <a:tr h="369490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531854"/>
                  </a:ext>
                </a:extLst>
              </a:tr>
              <a:tr h="369490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823440"/>
                  </a:ext>
                </a:extLst>
              </a:tr>
              <a:tr h="369490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244837"/>
                  </a:ext>
                </a:extLst>
              </a:tr>
              <a:tr h="369490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360062"/>
                  </a:ext>
                </a:extLst>
              </a:tr>
              <a:tr h="369490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7170012"/>
                  </a:ext>
                </a:extLst>
              </a:tr>
              <a:tr h="369490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206219"/>
                  </a:ext>
                </a:extLst>
              </a:tr>
              <a:tr h="369490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3622559"/>
                  </a:ext>
                </a:extLst>
              </a:tr>
            </a:tbl>
          </a:graphicData>
        </a:graphic>
      </p:graphicFrame>
      <p:pic>
        <p:nvPicPr>
          <p:cNvPr id="37" name="Image 36">
            <a:extLst>
              <a:ext uri="{FF2B5EF4-FFF2-40B4-BE49-F238E27FC236}">
                <a16:creationId xmlns:a16="http://schemas.microsoft.com/office/drawing/2014/main" id="{F34B285D-05BE-453F-961B-A4C9920A4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195" y="1858885"/>
            <a:ext cx="1780058" cy="2079856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4D6DC1CC-9B14-4328-88BC-389414305FFF}"/>
              </a:ext>
            </a:extLst>
          </p:cNvPr>
          <p:cNvSpPr/>
          <p:nvPr/>
        </p:nvSpPr>
        <p:spPr>
          <a:xfrm>
            <a:off x="5314222" y="3881159"/>
            <a:ext cx="24769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b="1" dirty="0">
                <a:sym typeface="Wingdings" panose="05000000000000000000" pitchFamily="2" charset="2"/>
              </a:rPr>
              <a:t>c | t | a | cg | ag | a |</a:t>
            </a:r>
            <a:endParaRPr lang="fr-CA" sz="2000" b="1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623999B-7403-4E05-B2D3-C2E12A190AFF}"/>
              </a:ext>
            </a:extLst>
          </p:cNvPr>
          <p:cNvSpPr/>
          <p:nvPr/>
        </p:nvSpPr>
        <p:spPr>
          <a:xfrm>
            <a:off x="8196983" y="3846113"/>
            <a:ext cx="2244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b="1" dirty="0">
                <a:sym typeface="Wingdings" panose="05000000000000000000" pitchFamily="2" charset="2"/>
              </a:rPr>
              <a:t>a | </a:t>
            </a:r>
            <a:r>
              <a:rPr lang="fr-CA" sz="2000" b="1" dirty="0" err="1">
                <a:sym typeface="Wingdings" panose="05000000000000000000" pitchFamily="2" charset="2"/>
              </a:rPr>
              <a:t>ac</a:t>
            </a:r>
            <a:r>
              <a:rPr lang="fr-CA" sz="2000" b="1" dirty="0">
                <a:sym typeface="Wingdings" panose="05000000000000000000" pitchFamily="2" charset="2"/>
              </a:rPr>
              <a:t> | t | </a:t>
            </a:r>
            <a:r>
              <a:rPr lang="fr-CA" sz="2000" b="1" dirty="0" err="1">
                <a:sym typeface="Wingdings" panose="05000000000000000000" pitchFamily="2" charset="2"/>
              </a:rPr>
              <a:t>acg</a:t>
            </a:r>
            <a:r>
              <a:rPr lang="fr-CA" sz="2000" b="1" dirty="0">
                <a:sym typeface="Wingdings" panose="05000000000000000000" pitchFamily="2" charset="2"/>
              </a:rPr>
              <a:t> | a |</a:t>
            </a:r>
            <a:endParaRPr lang="fr-CA" sz="2000" b="1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D942F89-DD12-49DD-8AC0-02D3945BFDC2}"/>
              </a:ext>
            </a:extLst>
          </p:cNvPr>
          <p:cNvSpPr/>
          <p:nvPr/>
        </p:nvSpPr>
        <p:spPr>
          <a:xfrm>
            <a:off x="64072" y="4246223"/>
            <a:ext cx="370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dirty="0">
                <a:sym typeface="Wingdings" panose="05000000000000000000" pitchFamily="2" charset="2"/>
              </a:rPr>
              <a:t>A</a:t>
            </a:r>
            <a:endParaRPr lang="fr-CA" sz="2400" b="1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96F968F-EAAD-457E-8BF8-1D4185B2C066}"/>
              </a:ext>
            </a:extLst>
          </p:cNvPr>
          <p:cNvSpPr/>
          <p:nvPr/>
        </p:nvSpPr>
        <p:spPr>
          <a:xfrm>
            <a:off x="2855689" y="2027252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400" b="1" dirty="0">
                <a:sym typeface="Wingdings" panose="05000000000000000000" pitchFamily="2" charset="2"/>
              </a:rPr>
              <a:t>B</a:t>
            </a:r>
            <a:endParaRPr lang="fr-CA" sz="2400" b="1" dirty="0"/>
          </a:p>
        </p:txBody>
      </p: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3B0FA390-E767-4F27-8C3B-781EEAB9A67B}"/>
              </a:ext>
            </a:extLst>
          </p:cNvPr>
          <p:cNvGrpSpPr/>
          <p:nvPr/>
        </p:nvGrpSpPr>
        <p:grpSpPr>
          <a:xfrm>
            <a:off x="8497152" y="1894806"/>
            <a:ext cx="1319645" cy="1870963"/>
            <a:chOff x="8497152" y="1894806"/>
            <a:chExt cx="1319645" cy="1870963"/>
          </a:xfrm>
        </p:grpSpPr>
        <p:pic>
          <p:nvPicPr>
            <p:cNvPr id="62" name="Image 61">
              <a:extLst>
                <a:ext uri="{FF2B5EF4-FFF2-40B4-BE49-F238E27FC236}">
                  <a16:creationId xmlns:a16="http://schemas.microsoft.com/office/drawing/2014/main" id="{CADDE6BE-9DE4-443F-9DC6-6AF92F78F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7152" y="1894806"/>
              <a:ext cx="1319645" cy="1870963"/>
            </a:xfrm>
            <a:prstGeom prst="rect">
              <a:avLst/>
            </a:prstGeom>
          </p:spPr>
        </p:pic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B7679FA-EEBD-4D10-96AE-A43D59190D0E}"/>
                </a:ext>
              </a:extLst>
            </p:cNvPr>
            <p:cNvSpPr/>
            <p:nvPr/>
          </p:nvSpPr>
          <p:spPr>
            <a:xfrm>
              <a:off x="9301343" y="2411222"/>
              <a:ext cx="184804" cy="2308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417E3696-7F1D-4278-BB72-EEC5522A9A5E}"/>
                </a:ext>
              </a:extLst>
            </p:cNvPr>
            <p:cNvSpPr txBox="1"/>
            <p:nvPr/>
          </p:nvSpPr>
          <p:spPr>
            <a:xfrm>
              <a:off x="9203903" y="2355661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b="1" dirty="0"/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578458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F7B012-3680-4A2E-89D6-5DAE93305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Structures de données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6A40993-5398-4D88-A4D8-8E26EF5D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65</a:t>
            </a:fld>
            <a:endParaRPr lang="fr-CA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57B80EB-02A1-4DE7-9945-04FF3501F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8170"/>
            <a:ext cx="10515600" cy="5650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Une « table de blocs » contenant une entrée par bloc.</a:t>
            </a:r>
          </a:p>
        </p:txBody>
      </p:sp>
      <p:graphicFrame>
        <p:nvGraphicFramePr>
          <p:cNvPr id="36" name="Tableau 35">
            <a:extLst>
              <a:ext uri="{FF2B5EF4-FFF2-40B4-BE49-F238E27FC236}">
                <a16:creationId xmlns:a16="http://schemas.microsoft.com/office/drawing/2014/main" id="{68C22D0D-14C3-489A-AAFE-EEB61DADD5D7}"/>
              </a:ext>
            </a:extLst>
          </p:cNvPr>
          <p:cNvGraphicFramePr>
            <a:graphicFrameLocks noGrp="1"/>
          </p:cNvGraphicFramePr>
          <p:nvPr/>
        </p:nvGraphicFramePr>
        <p:xfrm>
          <a:off x="521889" y="2530475"/>
          <a:ext cx="4527930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793">
                  <a:extLst>
                    <a:ext uri="{9D8B030D-6E8A-4147-A177-3AD203B41FA5}">
                      <a16:colId xmlns:a16="http://schemas.microsoft.com/office/drawing/2014/main" val="1531336588"/>
                    </a:ext>
                  </a:extLst>
                </a:gridCol>
                <a:gridCol w="452793">
                  <a:extLst>
                    <a:ext uri="{9D8B030D-6E8A-4147-A177-3AD203B41FA5}">
                      <a16:colId xmlns:a16="http://schemas.microsoft.com/office/drawing/2014/main" val="487942394"/>
                    </a:ext>
                  </a:extLst>
                </a:gridCol>
                <a:gridCol w="452793">
                  <a:extLst>
                    <a:ext uri="{9D8B030D-6E8A-4147-A177-3AD203B41FA5}">
                      <a16:colId xmlns:a16="http://schemas.microsoft.com/office/drawing/2014/main" val="3248860055"/>
                    </a:ext>
                  </a:extLst>
                </a:gridCol>
                <a:gridCol w="452793">
                  <a:extLst>
                    <a:ext uri="{9D8B030D-6E8A-4147-A177-3AD203B41FA5}">
                      <a16:colId xmlns:a16="http://schemas.microsoft.com/office/drawing/2014/main" val="560663282"/>
                    </a:ext>
                  </a:extLst>
                </a:gridCol>
                <a:gridCol w="452793">
                  <a:extLst>
                    <a:ext uri="{9D8B030D-6E8A-4147-A177-3AD203B41FA5}">
                      <a16:colId xmlns:a16="http://schemas.microsoft.com/office/drawing/2014/main" val="2144625241"/>
                    </a:ext>
                  </a:extLst>
                </a:gridCol>
                <a:gridCol w="452793">
                  <a:extLst>
                    <a:ext uri="{9D8B030D-6E8A-4147-A177-3AD203B41FA5}">
                      <a16:colId xmlns:a16="http://schemas.microsoft.com/office/drawing/2014/main" val="3759242029"/>
                    </a:ext>
                  </a:extLst>
                </a:gridCol>
                <a:gridCol w="452793">
                  <a:extLst>
                    <a:ext uri="{9D8B030D-6E8A-4147-A177-3AD203B41FA5}">
                      <a16:colId xmlns:a16="http://schemas.microsoft.com/office/drawing/2014/main" val="2397403117"/>
                    </a:ext>
                  </a:extLst>
                </a:gridCol>
                <a:gridCol w="452793">
                  <a:extLst>
                    <a:ext uri="{9D8B030D-6E8A-4147-A177-3AD203B41FA5}">
                      <a16:colId xmlns:a16="http://schemas.microsoft.com/office/drawing/2014/main" val="2241234020"/>
                    </a:ext>
                  </a:extLst>
                </a:gridCol>
                <a:gridCol w="452793">
                  <a:extLst>
                    <a:ext uri="{9D8B030D-6E8A-4147-A177-3AD203B41FA5}">
                      <a16:colId xmlns:a16="http://schemas.microsoft.com/office/drawing/2014/main" val="3057822393"/>
                    </a:ext>
                  </a:extLst>
                </a:gridCol>
                <a:gridCol w="452793">
                  <a:extLst>
                    <a:ext uri="{9D8B030D-6E8A-4147-A177-3AD203B41FA5}">
                      <a16:colId xmlns:a16="http://schemas.microsoft.com/office/drawing/2014/main" val="3347664491"/>
                    </a:ext>
                  </a:extLst>
                </a:gridCol>
              </a:tblGrid>
              <a:tr h="369490"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392514"/>
                  </a:ext>
                </a:extLst>
              </a:tr>
              <a:tr h="369490"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4616045"/>
                  </a:ext>
                </a:extLst>
              </a:tr>
              <a:tr h="369490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9358653"/>
                  </a:ext>
                </a:extLst>
              </a:tr>
              <a:tr h="369490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531854"/>
                  </a:ext>
                </a:extLst>
              </a:tr>
              <a:tr h="369490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1823440"/>
                  </a:ext>
                </a:extLst>
              </a:tr>
              <a:tr h="369490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244837"/>
                  </a:ext>
                </a:extLst>
              </a:tr>
              <a:tr h="369490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360062"/>
                  </a:ext>
                </a:extLst>
              </a:tr>
              <a:tr h="369490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7170012"/>
                  </a:ext>
                </a:extLst>
              </a:tr>
              <a:tr h="369490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206219"/>
                  </a:ext>
                </a:extLst>
              </a:tr>
              <a:tr h="369490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3622559"/>
                  </a:ext>
                </a:extLst>
              </a:tr>
            </a:tbl>
          </a:graphicData>
        </a:graphic>
      </p:graphicFrame>
      <p:pic>
        <p:nvPicPr>
          <p:cNvPr id="37" name="Image 36">
            <a:extLst>
              <a:ext uri="{FF2B5EF4-FFF2-40B4-BE49-F238E27FC236}">
                <a16:creationId xmlns:a16="http://schemas.microsoft.com/office/drawing/2014/main" id="{F34B285D-05BE-453F-961B-A4C9920A4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195" y="1858885"/>
            <a:ext cx="1780058" cy="2079856"/>
          </a:xfrm>
          <a:prstGeom prst="rect">
            <a:avLst/>
          </a:prstGeom>
        </p:spPr>
      </p:pic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7B930A49-6E61-49EA-80B6-C422D2A83056}"/>
              </a:ext>
            </a:extLst>
          </p:cNvPr>
          <p:cNvCxnSpPr>
            <a:cxnSpLocks/>
          </p:cNvCxnSpPr>
          <p:nvPr/>
        </p:nvCxnSpPr>
        <p:spPr>
          <a:xfrm>
            <a:off x="1441487" y="2530475"/>
            <a:ext cx="0" cy="396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CA98F4A2-2A72-411F-B155-20B8300BF9B9}"/>
              </a:ext>
            </a:extLst>
          </p:cNvPr>
          <p:cNvCxnSpPr>
            <a:cxnSpLocks/>
          </p:cNvCxnSpPr>
          <p:nvPr/>
        </p:nvCxnSpPr>
        <p:spPr>
          <a:xfrm>
            <a:off x="1882161" y="2530475"/>
            <a:ext cx="0" cy="396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F541A45A-78D9-4B3B-BAE5-A97DAF9EF8E2}"/>
              </a:ext>
            </a:extLst>
          </p:cNvPr>
          <p:cNvCxnSpPr>
            <a:cxnSpLocks/>
          </p:cNvCxnSpPr>
          <p:nvPr/>
        </p:nvCxnSpPr>
        <p:spPr>
          <a:xfrm>
            <a:off x="2796561" y="2530475"/>
            <a:ext cx="0" cy="396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DC078B0A-FCFD-4AF6-80B8-DA972E991E46}"/>
              </a:ext>
            </a:extLst>
          </p:cNvPr>
          <p:cNvCxnSpPr>
            <a:cxnSpLocks/>
          </p:cNvCxnSpPr>
          <p:nvPr/>
        </p:nvCxnSpPr>
        <p:spPr>
          <a:xfrm>
            <a:off x="3237236" y="2530475"/>
            <a:ext cx="0" cy="396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06BD8FBD-23DD-495F-A912-DFB25F1E0FB0}"/>
              </a:ext>
            </a:extLst>
          </p:cNvPr>
          <p:cNvCxnSpPr>
            <a:cxnSpLocks/>
          </p:cNvCxnSpPr>
          <p:nvPr/>
        </p:nvCxnSpPr>
        <p:spPr>
          <a:xfrm>
            <a:off x="4581294" y="2530475"/>
            <a:ext cx="0" cy="396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DEE00708-206F-4A3A-BAA6-10D80956136C}"/>
              </a:ext>
            </a:extLst>
          </p:cNvPr>
          <p:cNvCxnSpPr>
            <a:cxnSpLocks/>
          </p:cNvCxnSpPr>
          <p:nvPr/>
        </p:nvCxnSpPr>
        <p:spPr>
          <a:xfrm>
            <a:off x="521889" y="3328471"/>
            <a:ext cx="45279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C1F015EE-FD50-4C10-8D7C-6D5D28729A7C}"/>
              </a:ext>
            </a:extLst>
          </p:cNvPr>
          <p:cNvCxnSpPr>
            <a:cxnSpLocks/>
          </p:cNvCxnSpPr>
          <p:nvPr/>
        </p:nvCxnSpPr>
        <p:spPr>
          <a:xfrm>
            <a:off x="521889" y="3736096"/>
            <a:ext cx="45279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DB019A7D-E93F-4737-8C37-89D784A35357}"/>
              </a:ext>
            </a:extLst>
          </p:cNvPr>
          <p:cNvCxnSpPr>
            <a:cxnSpLocks/>
          </p:cNvCxnSpPr>
          <p:nvPr/>
        </p:nvCxnSpPr>
        <p:spPr>
          <a:xfrm>
            <a:off x="532596" y="4132704"/>
            <a:ext cx="45279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4C7E6313-0AD3-4AA5-998D-3AC57BC53FE5}"/>
              </a:ext>
            </a:extLst>
          </p:cNvPr>
          <p:cNvCxnSpPr>
            <a:cxnSpLocks/>
          </p:cNvCxnSpPr>
          <p:nvPr/>
        </p:nvCxnSpPr>
        <p:spPr>
          <a:xfrm>
            <a:off x="532596" y="4511675"/>
            <a:ext cx="45279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5222ACF2-3960-4360-8BA1-25B1926297C3}"/>
              </a:ext>
            </a:extLst>
          </p:cNvPr>
          <p:cNvCxnSpPr>
            <a:cxnSpLocks/>
          </p:cNvCxnSpPr>
          <p:nvPr/>
        </p:nvCxnSpPr>
        <p:spPr>
          <a:xfrm>
            <a:off x="521889" y="6087087"/>
            <a:ext cx="45279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64C3F8E0-DA78-44EA-99C3-4043AD849546}"/>
              </a:ext>
            </a:extLst>
          </p:cNvPr>
          <p:cNvCxnSpPr>
            <a:cxnSpLocks/>
          </p:cNvCxnSpPr>
          <p:nvPr/>
        </p:nvCxnSpPr>
        <p:spPr>
          <a:xfrm>
            <a:off x="521889" y="5293873"/>
            <a:ext cx="45279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ED738FC7-8856-48CE-9EFA-E3321588A305}"/>
              </a:ext>
            </a:extLst>
          </p:cNvPr>
          <p:cNvCxnSpPr>
            <a:cxnSpLocks/>
          </p:cNvCxnSpPr>
          <p:nvPr/>
        </p:nvCxnSpPr>
        <p:spPr>
          <a:xfrm>
            <a:off x="521889" y="6492875"/>
            <a:ext cx="45279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89A00265-4E9A-4C8A-8435-802F0E08B290}"/>
              </a:ext>
            </a:extLst>
          </p:cNvPr>
          <p:cNvSpPr/>
          <p:nvPr/>
        </p:nvSpPr>
        <p:spPr>
          <a:xfrm>
            <a:off x="5314222" y="3881159"/>
            <a:ext cx="24769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b="1" dirty="0">
                <a:sym typeface="Wingdings" panose="05000000000000000000" pitchFamily="2" charset="2"/>
              </a:rPr>
              <a:t>c | t | a | cg | ag | a |</a:t>
            </a:r>
            <a:endParaRPr lang="fr-CA" sz="20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FA91CD-31FE-4C70-A937-ACDE3D059EB6}"/>
              </a:ext>
            </a:extLst>
          </p:cNvPr>
          <p:cNvSpPr/>
          <p:nvPr/>
        </p:nvSpPr>
        <p:spPr>
          <a:xfrm>
            <a:off x="8196983" y="3846113"/>
            <a:ext cx="2244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b="1" dirty="0">
                <a:sym typeface="Wingdings" panose="05000000000000000000" pitchFamily="2" charset="2"/>
              </a:rPr>
              <a:t>a | </a:t>
            </a:r>
            <a:r>
              <a:rPr lang="fr-CA" sz="2000" b="1" dirty="0" err="1">
                <a:sym typeface="Wingdings" panose="05000000000000000000" pitchFamily="2" charset="2"/>
              </a:rPr>
              <a:t>ac</a:t>
            </a:r>
            <a:r>
              <a:rPr lang="fr-CA" sz="2000" b="1" dirty="0">
                <a:sym typeface="Wingdings" panose="05000000000000000000" pitchFamily="2" charset="2"/>
              </a:rPr>
              <a:t> | t | </a:t>
            </a:r>
            <a:r>
              <a:rPr lang="fr-CA" sz="2000" b="1" dirty="0" err="1">
                <a:sym typeface="Wingdings" panose="05000000000000000000" pitchFamily="2" charset="2"/>
              </a:rPr>
              <a:t>acg</a:t>
            </a:r>
            <a:r>
              <a:rPr lang="fr-CA" sz="2000" b="1" dirty="0">
                <a:sym typeface="Wingdings" panose="05000000000000000000" pitchFamily="2" charset="2"/>
              </a:rPr>
              <a:t> | a |</a:t>
            </a:r>
            <a:endParaRPr lang="fr-CA" sz="20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908EA3A-6703-479D-BAB6-F7934A6356AA}"/>
              </a:ext>
            </a:extLst>
          </p:cNvPr>
          <p:cNvSpPr/>
          <p:nvPr/>
        </p:nvSpPr>
        <p:spPr>
          <a:xfrm>
            <a:off x="64072" y="4246223"/>
            <a:ext cx="370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dirty="0">
                <a:sym typeface="Wingdings" panose="05000000000000000000" pitchFamily="2" charset="2"/>
              </a:rPr>
              <a:t>A</a:t>
            </a:r>
            <a:endParaRPr lang="fr-CA" sz="24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9DCCD84-0EE9-435A-8E81-E108625FE382}"/>
              </a:ext>
            </a:extLst>
          </p:cNvPr>
          <p:cNvSpPr/>
          <p:nvPr/>
        </p:nvSpPr>
        <p:spPr>
          <a:xfrm>
            <a:off x="2855689" y="2027252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400" b="1" dirty="0">
                <a:sym typeface="Wingdings" panose="05000000000000000000" pitchFamily="2" charset="2"/>
              </a:rPr>
              <a:t>B</a:t>
            </a:r>
            <a:endParaRPr lang="fr-CA" sz="2400" b="1" dirty="0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3F1DCDDB-2352-4DEB-996F-138422F196CF}"/>
              </a:ext>
            </a:extLst>
          </p:cNvPr>
          <p:cNvGrpSpPr/>
          <p:nvPr/>
        </p:nvGrpSpPr>
        <p:grpSpPr>
          <a:xfrm>
            <a:off x="8497152" y="1894806"/>
            <a:ext cx="1319645" cy="1870963"/>
            <a:chOff x="8497152" y="1894806"/>
            <a:chExt cx="1319645" cy="1870963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232650B7-BA55-4289-B861-2E22806C6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7152" y="1894806"/>
              <a:ext cx="1319645" cy="1870963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B7FAF5F-327D-425A-802F-1818C8252AF6}"/>
                </a:ext>
              </a:extLst>
            </p:cNvPr>
            <p:cNvSpPr/>
            <p:nvPr/>
          </p:nvSpPr>
          <p:spPr>
            <a:xfrm>
              <a:off x="9301343" y="2411222"/>
              <a:ext cx="184804" cy="2308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91F64D0D-996C-4AE9-8612-BBF7774402AB}"/>
                </a:ext>
              </a:extLst>
            </p:cNvPr>
            <p:cNvSpPr txBox="1"/>
            <p:nvPr/>
          </p:nvSpPr>
          <p:spPr>
            <a:xfrm>
              <a:off x="9203903" y="2355661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b="1" dirty="0"/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78427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F7B012-3680-4A2E-89D6-5DAE93305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Structures de données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6A40993-5398-4D88-A4D8-8E26EF5D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66</a:t>
            </a:fld>
            <a:endParaRPr lang="fr-CA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57B80EB-02A1-4DE7-9945-04FF3501F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8170"/>
            <a:ext cx="10515600" cy="5650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Une « table de blocs » contenant une entrée par bloc.</a:t>
            </a:r>
          </a:p>
        </p:txBody>
      </p:sp>
      <p:graphicFrame>
        <p:nvGraphicFramePr>
          <p:cNvPr id="36" name="Tableau 35">
            <a:extLst>
              <a:ext uri="{FF2B5EF4-FFF2-40B4-BE49-F238E27FC236}">
                <a16:creationId xmlns:a16="http://schemas.microsoft.com/office/drawing/2014/main" id="{68C22D0D-14C3-489A-AAFE-EEB61DADD5D7}"/>
              </a:ext>
            </a:extLst>
          </p:cNvPr>
          <p:cNvGraphicFramePr>
            <a:graphicFrameLocks noGrp="1"/>
          </p:cNvGraphicFramePr>
          <p:nvPr/>
        </p:nvGraphicFramePr>
        <p:xfrm>
          <a:off x="521889" y="2530475"/>
          <a:ext cx="4527930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793">
                  <a:extLst>
                    <a:ext uri="{9D8B030D-6E8A-4147-A177-3AD203B41FA5}">
                      <a16:colId xmlns:a16="http://schemas.microsoft.com/office/drawing/2014/main" val="1531336588"/>
                    </a:ext>
                  </a:extLst>
                </a:gridCol>
                <a:gridCol w="452793">
                  <a:extLst>
                    <a:ext uri="{9D8B030D-6E8A-4147-A177-3AD203B41FA5}">
                      <a16:colId xmlns:a16="http://schemas.microsoft.com/office/drawing/2014/main" val="487942394"/>
                    </a:ext>
                  </a:extLst>
                </a:gridCol>
                <a:gridCol w="452793">
                  <a:extLst>
                    <a:ext uri="{9D8B030D-6E8A-4147-A177-3AD203B41FA5}">
                      <a16:colId xmlns:a16="http://schemas.microsoft.com/office/drawing/2014/main" val="3248860055"/>
                    </a:ext>
                  </a:extLst>
                </a:gridCol>
                <a:gridCol w="452793">
                  <a:extLst>
                    <a:ext uri="{9D8B030D-6E8A-4147-A177-3AD203B41FA5}">
                      <a16:colId xmlns:a16="http://schemas.microsoft.com/office/drawing/2014/main" val="560663282"/>
                    </a:ext>
                  </a:extLst>
                </a:gridCol>
                <a:gridCol w="452793">
                  <a:extLst>
                    <a:ext uri="{9D8B030D-6E8A-4147-A177-3AD203B41FA5}">
                      <a16:colId xmlns:a16="http://schemas.microsoft.com/office/drawing/2014/main" val="2144625241"/>
                    </a:ext>
                  </a:extLst>
                </a:gridCol>
                <a:gridCol w="452793">
                  <a:extLst>
                    <a:ext uri="{9D8B030D-6E8A-4147-A177-3AD203B41FA5}">
                      <a16:colId xmlns:a16="http://schemas.microsoft.com/office/drawing/2014/main" val="3759242029"/>
                    </a:ext>
                  </a:extLst>
                </a:gridCol>
                <a:gridCol w="452793">
                  <a:extLst>
                    <a:ext uri="{9D8B030D-6E8A-4147-A177-3AD203B41FA5}">
                      <a16:colId xmlns:a16="http://schemas.microsoft.com/office/drawing/2014/main" val="2397403117"/>
                    </a:ext>
                  </a:extLst>
                </a:gridCol>
                <a:gridCol w="452793">
                  <a:extLst>
                    <a:ext uri="{9D8B030D-6E8A-4147-A177-3AD203B41FA5}">
                      <a16:colId xmlns:a16="http://schemas.microsoft.com/office/drawing/2014/main" val="2241234020"/>
                    </a:ext>
                  </a:extLst>
                </a:gridCol>
                <a:gridCol w="452793">
                  <a:extLst>
                    <a:ext uri="{9D8B030D-6E8A-4147-A177-3AD203B41FA5}">
                      <a16:colId xmlns:a16="http://schemas.microsoft.com/office/drawing/2014/main" val="3057822393"/>
                    </a:ext>
                  </a:extLst>
                </a:gridCol>
                <a:gridCol w="452793">
                  <a:extLst>
                    <a:ext uri="{9D8B030D-6E8A-4147-A177-3AD203B41FA5}">
                      <a16:colId xmlns:a16="http://schemas.microsoft.com/office/drawing/2014/main" val="3347664491"/>
                    </a:ext>
                  </a:extLst>
                </a:gridCol>
              </a:tblGrid>
              <a:tr h="369490"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392514"/>
                  </a:ext>
                </a:extLst>
              </a:tr>
              <a:tr h="369490"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616045"/>
                  </a:ext>
                </a:extLst>
              </a:tr>
              <a:tr h="369490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358653"/>
                  </a:ext>
                </a:extLst>
              </a:tr>
              <a:tr h="369490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531854"/>
                  </a:ext>
                </a:extLst>
              </a:tr>
              <a:tr h="369490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823440"/>
                  </a:ext>
                </a:extLst>
              </a:tr>
              <a:tr h="369490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44837"/>
                  </a:ext>
                </a:extLst>
              </a:tr>
              <a:tr h="369490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360062"/>
                  </a:ext>
                </a:extLst>
              </a:tr>
              <a:tr h="369490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170012"/>
                  </a:ext>
                </a:extLst>
              </a:tr>
              <a:tr h="369490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06219"/>
                  </a:ext>
                </a:extLst>
              </a:tr>
              <a:tr h="369490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622559"/>
                  </a:ext>
                </a:extLst>
              </a:tr>
            </a:tbl>
          </a:graphicData>
        </a:graphic>
      </p:graphicFrame>
      <p:pic>
        <p:nvPicPr>
          <p:cNvPr id="37" name="Image 36">
            <a:extLst>
              <a:ext uri="{FF2B5EF4-FFF2-40B4-BE49-F238E27FC236}">
                <a16:creationId xmlns:a16="http://schemas.microsoft.com/office/drawing/2014/main" id="{F34B285D-05BE-453F-961B-A4C9920A4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195" y="1858885"/>
            <a:ext cx="1780058" cy="2079856"/>
          </a:xfrm>
          <a:prstGeom prst="rect">
            <a:avLst/>
          </a:prstGeom>
        </p:spPr>
      </p:pic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7B930A49-6E61-49EA-80B6-C422D2A83056}"/>
              </a:ext>
            </a:extLst>
          </p:cNvPr>
          <p:cNvCxnSpPr>
            <a:cxnSpLocks/>
          </p:cNvCxnSpPr>
          <p:nvPr/>
        </p:nvCxnSpPr>
        <p:spPr>
          <a:xfrm>
            <a:off x="1441487" y="2530475"/>
            <a:ext cx="0" cy="396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CA98F4A2-2A72-411F-B155-20B8300BF9B9}"/>
              </a:ext>
            </a:extLst>
          </p:cNvPr>
          <p:cNvCxnSpPr>
            <a:cxnSpLocks/>
          </p:cNvCxnSpPr>
          <p:nvPr/>
        </p:nvCxnSpPr>
        <p:spPr>
          <a:xfrm>
            <a:off x="1882161" y="2530475"/>
            <a:ext cx="0" cy="396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F541A45A-78D9-4B3B-BAE5-A97DAF9EF8E2}"/>
              </a:ext>
            </a:extLst>
          </p:cNvPr>
          <p:cNvCxnSpPr>
            <a:cxnSpLocks/>
          </p:cNvCxnSpPr>
          <p:nvPr/>
        </p:nvCxnSpPr>
        <p:spPr>
          <a:xfrm>
            <a:off x="2796561" y="2530475"/>
            <a:ext cx="0" cy="396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DC078B0A-FCFD-4AF6-80B8-DA972E991E46}"/>
              </a:ext>
            </a:extLst>
          </p:cNvPr>
          <p:cNvCxnSpPr>
            <a:cxnSpLocks/>
          </p:cNvCxnSpPr>
          <p:nvPr/>
        </p:nvCxnSpPr>
        <p:spPr>
          <a:xfrm>
            <a:off x="3237236" y="2530475"/>
            <a:ext cx="0" cy="396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06BD8FBD-23DD-495F-A912-DFB25F1E0FB0}"/>
              </a:ext>
            </a:extLst>
          </p:cNvPr>
          <p:cNvCxnSpPr>
            <a:cxnSpLocks/>
          </p:cNvCxnSpPr>
          <p:nvPr/>
        </p:nvCxnSpPr>
        <p:spPr>
          <a:xfrm>
            <a:off x="4581294" y="2530475"/>
            <a:ext cx="0" cy="396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DEE00708-206F-4A3A-BAA6-10D80956136C}"/>
              </a:ext>
            </a:extLst>
          </p:cNvPr>
          <p:cNvCxnSpPr>
            <a:cxnSpLocks/>
          </p:cNvCxnSpPr>
          <p:nvPr/>
        </p:nvCxnSpPr>
        <p:spPr>
          <a:xfrm>
            <a:off x="521889" y="3328471"/>
            <a:ext cx="45279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C1F015EE-FD50-4C10-8D7C-6D5D28729A7C}"/>
              </a:ext>
            </a:extLst>
          </p:cNvPr>
          <p:cNvCxnSpPr>
            <a:cxnSpLocks/>
          </p:cNvCxnSpPr>
          <p:nvPr/>
        </p:nvCxnSpPr>
        <p:spPr>
          <a:xfrm>
            <a:off x="521889" y="3736096"/>
            <a:ext cx="45279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DB019A7D-E93F-4737-8C37-89D784A35357}"/>
              </a:ext>
            </a:extLst>
          </p:cNvPr>
          <p:cNvCxnSpPr>
            <a:cxnSpLocks/>
          </p:cNvCxnSpPr>
          <p:nvPr/>
        </p:nvCxnSpPr>
        <p:spPr>
          <a:xfrm>
            <a:off x="532596" y="4132704"/>
            <a:ext cx="45279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4C7E6313-0AD3-4AA5-998D-3AC57BC53FE5}"/>
              </a:ext>
            </a:extLst>
          </p:cNvPr>
          <p:cNvCxnSpPr>
            <a:cxnSpLocks/>
          </p:cNvCxnSpPr>
          <p:nvPr/>
        </p:nvCxnSpPr>
        <p:spPr>
          <a:xfrm>
            <a:off x="532596" y="4511675"/>
            <a:ext cx="45279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5222ACF2-3960-4360-8BA1-25B1926297C3}"/>
              </a:ext>
            </a:extLst>
          </p:cNvPr>
          <p:cNvCxnSpPr>
            <a:cxnSpLocks/>
          </p:cNvCxnSpPr>
          <p:nvPr/>
        </p:nvCxnSpPr>
        <p:spPr>
          <a:xfrm>
            <a:off x="521889" y="6087087"/>
            <a:ext cx="45279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64C3F8E0-DA78-44EA-99C3-4043AD849546}"/>
              </a:ext>
            </a:extLst>
          </p:cNvPr>
          <p:cNvCxnSpPr>
            <a:cxnSpLocks/>
          </p:cNvCxnSpPr>
          <p:nvPr/>
        </p:nvCxnSpPr>
        <p:spPr>
          <a:xfrm>
            <a:off x="521889" y="5293873"/>
            <a:ext cx="45279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ED738FC7-8856-48CE-9EFA-E3321588A305}"/>
              </a:ext>
            </a:extLst>
          </p:cNvPr>
          <p:cNvCxnSpPr>
            <a:cxnSpLocks/>
          </p:cNvCxnSpPr>
          <p:nvPr/>
        </p:nvCxnSpPr>
        <p:spPr>
          <a:xfrm>
            <a:off x="521889" y="6492875"/>
            <a:ext cx="45279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3F95887-A587-431C-A4BB-00AC182D7AA1}"/>
              </a:ext>
            </a:extLst>
          </p:cNvPr>
          <p:cNvSpPr/>
          <p:nvPr/>
        </p:nvSpPr>
        <p:spPr>
          <a:xfrm>
            <a:off x="5314222" y="3881159"/>
            <a:ext cx="24769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b="1" dirty="0">
                <a:sym typeface="Wingdings" panose="05000000000000000000" pitchFamily="2" charset="2"/>
              </a:rPr>
              <a:t>c | t | a | cg | ag | a |</a:t>
            </a:r>
            <a:endParaRPr lang="fr-CA" sz="2000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891BD0B-2FA5-4C74-89D0-37CB75D11A46}"/>
              </a:ext>
            </a:extLst>
          </p:cNvPr>
          <p:cNvSpPr/>
          <p:nvPr/>
        </p:nvSpPr>
        <p:spPr>
          <a:xfrm>
            <a:off x="8196983" y="3846113"/>
            <a:ext cx="2244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b="1" dirty="0">
                <a:sym typeface="Wingdings" panose="05000000000000000000" pitchFamily="2" charset="2"/>
              </a:rPr>
              <a:t>a | </a:t>
            </a:r>
            <a:r>
              <a:rPr lang="fr-CA" sz="2000" b="1" dirty="0" err="1">
                <a:sym typeface="Wingdings" panose="05000000000000000000" pitchFamily="2" charset="2"/>
              </a:rPr>
              <a:t>ac</a:t>
            </a:r>
            <a:r>
              <a:rPr lang="fr-CA" sz="2000" b="1" dirty="0">
                <a:sym typeface="Wingdings" panose="05000000000000000000" pitchFamily="2" charset="2"/>
              </a:rPr>
              <a:t> | t | </a:t>
            </a:r>
            <a:r>
              <a:rPr lang="fr-CA" sz="2000" b="1" dirty="0" err="1">
                <a:sym typeface="Wingdings" panose="05000000000000000000" pitchFamily="2" charset="2"/>
              </a:rPr>
              <a:t>acg</a:t>
            </a:r>
            <a:r>
              <a:rPr lang="fr-CA" sz="2000" b="1" dirty="0">
                <a:sym typeface="Wingdings" panose="05000000000000000000" pitchFamily="2" charset="2"/>
              </a:rPr>
              <a:t> | a |</a:t>
            </a:r>
            <a:endParaRPr lang="fr-CA" sz="200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9179B2C-3CD0-484B-B2F7-714002A41AA2}"/>
              </a:ext>
            </a:extLst>
          </p:cNvPr>
          <p:cNvSpPr/>
          <p:nvPr/>
        </p:nvSpPr>
        <p:spPr>
          <a:xfrm>
            <a:off x="64072" y="4246223"/>
            <a:ext cx="370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dirty="0">
                <a:sym typeface="Wingdings" panose="05000000000000000000" pitchFamily="2" charset="2"/>
              </a:rPr>
              <a:t>A</a:t>
            </a:r>
            <a:endParaRPr lang="fr-CA" sz="24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70B4A2A-D9B4-431B-B0AE-337E4C75F25A}"/>
              </a:ext>
            </a:extLst>
          </p:cNvPr>
          <p:cNvSpPr/>
          <p:nvPr/>
        </p:nvSpPr>
        <p:spPr>
          <a:xfrm>
            <a:off x="2855689" y="2027252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400" b="1" dirty="0">
                <a:sym typeface="Wingdings" panose="05000000000000000000" pitchFamily="2" charset="2"/>
              </a:rPr>
              <a:t>B</a:t>
            </a:r>
            <a:endParaRPr lang="fr-CA" sz="2400" b="1" dirty="0"/>
          </a:p>
        </p:txBody>
      </p: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5028CB8F-6B17-479C-86D8-3AEC09D7EC4F}"/>
              </a:ext>
            </a:extLst>
          </p:cNvPr>
          <p:cNvGrpSpPr/>
          <p:nvPr/>
        </p:nvGrpSpPr>
        <p:grpSpPr>
          <a:xfrm>
            <a:off x="8497152" y="1894806"/>
            <a:ext cx="1319645" cy="1870963"/>
            <a:chOff x="8497152" y="1894806"/>
            <a:chExt cx="1319645" cy="1870963"/>
          </a:xfrm>
        </p:grpSpPr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E43B1EC6-DBFF-4BCB-B135-F2DA21BC9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7152" y="1894806"/>
              <a:ext cx="1319645" cy="1870963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57DCE4C-D981-4CB7-BC18-A565DE9BAA83}"/>
                </a:ext>
              </a:extLst>
            </p:cNvPr>
            <p:cNvSpPr/>
            <p:nvPr/>
          </p:nvSpPr>
          <p:spPr>
            <a:xfrm>
              <a:off x="9301343" y="2411222"/>
              <a:ext cx="184804" cy="2308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4A512AB9-7F1C-48AB-AA5C-2797A268126A}"/>
                </a:ext>
              </a:extLst>
            </p:cNvPr>
            <p:cNvSpPr txBox="1"/>
            <p:nvPr/>
          </p:nvSpPr>
          <p:spPr>
            <a:xfrm>
              <a:off x="9203903" y="2355661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b="1" dirty="0"/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45727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F7B012-3680-4A2E-89D6-5DAE93305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Structures de données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6A40993-5398-4D88-A4D8-8E26EF5D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67</a:t>
            </a:fld>
            <a:endParaRPr lang="fr-CA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57B80EB-02A1-4DE7-9945-04FF3501F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8170"/>
            <a:ext cx="10515600" cy="5650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Une « table de blocs » contenant une entrée par bloc.</a:t>
            </a:r>
          </a:p>
        </p:txBody>
      </p:sp>
      <p:graphicFrame>
        <p:nvGraphicFramePr>
          <p:cNvPr id="36" name="Tableau 35">
            <a:extLst>
              <a:ext uri="{FF2B5EF4-FFF2-40B4-BE49-F238E27FC236}">
                <a16:creationId xmlns:a16="http://schemas.microsoft.com/office/drawing/2014/main" id="{68C22D0D-14C3-489A-AAFE-EEB61DADD5D7}"/>
              </a:ext>
            </a:extLst>
          </p:cNvPr>
          <p:cNvGraphicFramePr>
            <a:graphicFrameLocks noGrp="1"/>
          </p:cNvGraphicFramePr>
          <p:nvPr/>
        </p:nvGraphicFramePr>
        <p:xfrm>
          <a:off x="521889" y="2530475"/>
          <a:ext cx="4527930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793">
                  <a:extLst>
                    <a:ext uri="{9D8B030D-6E8A-4147-A177-3AD203B41FA5}">
                      <a16:colId xmlns:a16="http://schemas.microsoft.com/office/drawing/2014/main" val="1531336588"/>
                    </a:ext>
                  </a:extLst>
                </a:gridCol>
                <a:gridCol w="452793">
                  <a:extLst>
                    <a:ext uri="{9D8B030D-6E8A-4147-A177-3AD203B41FA5}">
                      <a16:colId xmlns:a16="http://schemas.microsoft.com/office/drawing/2014/main" val="487942394"/>
                    </a:ext>
                  </a:extLst>
                </a:gridCol>
                <a:gridCol w="452793">
                  <a:extLst>
                    <a:ext uri="{9D8B030D-6E8A-4147-A177-3AD203B41FA5}">
                      <a16:colId xmlns:a16="http://schemas.microsoft.com/office/drawing/2014/main" val="3248860055"/>
                    </a:ext>
                  </a:extLst>
                </a:gridCol>
                <a:gridCol w="452793">
                  <a:extLst>
                    <a:ext uri="{9D8B030D-6E8A-4147-A177-3AD203B41FA5}">
                      <a16:colId xmlns:a16="http://schemas.microsoft.com/office/drawing/2014/main" val="560663282"/>
                    </a:ext>
                  </a:extLst>
                </a:gridCol>
                <a:gridCol w="452793">
                  <a:extLst>
                    <a:ext uri="{9D8B030D-6E8A-4147-A177-3AD203B41FA5}">
                      <a16:colId xmlns:a16="http://schemas.microsoft.com/office/drawing/2014/main" val="2144625241"/>
                    </a:ext>
                  </a:extLst>
                </a:gridCol>
                <a:gridCol w="452793">
                  <a:extLst>
                    <a:ext uri="{9D8B030D-6E8A-4147-A177-3AD203B41FA5}">
                      <a16:colId xmlns:a16="http://schemas.microsoft.com/office/drawing/2014/main" val="3759242029"/>
                    </a:ext>
                  </a:extLst>
                </a:gridCol>
                <a:gridCol w="452793">
                  <a:extLst>
                    <a:ext uri="{9D8B030D-6E8A-4147-A177-3AD203B41FA5}">
                      <a16:colId xmlns:a16="http://schemas.microsoft.com/office/drawing/2014/main" val="2397403117"/>
                    </a:ext>
                  </a:extLst>
                </a:gridCol>
                <a:gridCol w="452793">
                  <a:extLst>
                    <a:ext uri="{9D8B030D-6E8A-4147-A177-3AD203B41FA5}">
                      <a16:colId xmlns:a16="http://schemas.microsoft.com/office/drawing/2014/main" val="2241234020"/>
                    </a:ext>
                  </a:extLst>
                </a:gridCol>
                <a:gridCol w="452793">
                  <a:extLst>
                    <a:ext uri="{9D8B030D-6E8A-4147-A177-3AD203B41FA5}">
                      <a16:colId xmlns:a16="http://schemas.microsoft.com/office/drawing/2014/main" val="3057822393"/>
                    </a:ext>
                  </a:extLst>
                </a:gridCol>
                <a:gridCol w="452793">
                  <a:extLst>
                    <a:ext uri="{9D8B030D-6E8A-4147-A177-3AD203B41FA5}">
                      <a16:colId xmlns:a16="http://schemas.microsoft.com/office/drawing/2014/main" val="3347664491"/>
                    </a:ext>
                  </a:extLst>
                </a:gridCol>
              </a:tblGrid>
              <a:tr h="369490"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392514"/>
                  </a:ext>
                </a:extLst>
              </a:tr>
              <a:tr h="369490"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616045"/>
                  </a:ext>
                </a:extLst>
              </a:tr>
              <a:tr h="369490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358653"/>
                  </a:ext>
                </a:extLst>
              </a:tr>
              <a:tr h="369490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531854"/>
                  </a:ext>
                </a:extLst>
              </a:tr>
              <a:tr h="369490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823440"/>
                  </a:ext>
                </a:extLst>
              </a:tr>
              <a:tr h="369490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44837"/>
                  </a:ext>
                </a:extLst>
              </a:tr>
              <a:tr h="369490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360062"/>
                  </a:ext>
                </a:extLst>
              </a:tr>
              <a:tr h="369490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170012"/>
                  </a:ext>
                </a:extLst>
              </a:tr>
              <a:tr h="369490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06219"/>
                  </a:ext>
                </a:extLst>
              </a:tr>
              <a:tr h="369490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622559"/>
                  </a:ext>
                </a:extLst>
              </a:tr>
            </a:tbl>
          </a:graphicData>
        </a:graphic>
      </p:graphicFrame>
      <p:pic>
        <p:nvPicPr>
          <p:cNvPr id="37" name="Image 36">
            <a:extLst>
              <a:ext uri="{FF2B5EF4-FFF2-40B4-BE49-F238E27FC236}">
                <a16:creationId xmlns:a16="http://schemas.microsoft.com/office/drawing/2014/main" id="{F34B285D-05BE-453F-961B-A4C9920A4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195" y="1858885"/>
            <a:ext cx="1780058" cy="2079856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2CC7C292-7152-48EC-B238-931A40DC408C}"/>
              </a:ext>
            </a:extLst>
          </p:cNvPr>
          <p:cNvSpPr/>
          <p:nvPr/>
        </p:nvSpPr>
        <p:spPr>
          <a:xfrm>
            <a:off x="5314222" y="3881159"/>
            <a:ext cx="24769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b="1" dirty="0">
                <a:sym typeface="Wingdings" panose="05000000000000000000" pitchFamily="2" charset="2"/>
              </a:rPr>
              <a:t>c | t | a | cg | ag | a |</a:t>
            </a:r>
            <a:endParaRPr lang="fr-CA" sz="2000" b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33AD01B-56D0-456F-98F2-8ABDDBF28187}"/>
              </a:ext>
            </a:extLst>
          </p:cNvPr>
          <p:cNvSpPr/>
          <p:nvPr/>
        </p:nvSpPr>
        <p:spPr>
          <a:xfrm>
            <a:off x="8196983" y="3846113"/>
            <a:ext cx="2244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b="1" dirty="0">
                <a:sym typeface="Wingdings" panose="05000000000000000000" pitchFamily="2" charset="2"/>
              </a:rPr>
              <a:t>a | </a:t>
            </a:r>
            <a:r>
              <a:rPr lang="fr-CA" sz="2000" b="1" dirty="0" err="1">
                <a:sym typeface="Wingdings" panose="05000000000000000000" pitchFamily="2" charset="2"/>
              </a:rPr>
              <a:t>ac</a:t>
            </a:r>
            <a:r>
              <a:rPr lang="fr-CA" sz="2000" b="1" dirty="0">
                <a:sym typeface="Wingdings" panose="05000000000000000000" pitchFamily="2" charset="2"/>
              </a:rPr>
              <a:t> | t | </a:t>
            </a:r>
            <a:r>
              <a:rPr lang="fr-CA" sz="2000" b="1" dirty="0" err="1">
                <a:sym typeface="Wingdings" panose="05000000000000000000" pitchFamily="2" charset="2"/>
              </a:rPr>
              <a:t>acg</a:t>
            </a:r>
            <a:r>
              <a:rPr lang="fr-CA" sz="2000" b="1" dirty="0">
                <a:sym typeface="Wingdings" panose="05000000000000000000" pitchFamily="2" charset="2"/>
              </a:rPr>
              <a:t> | a |</a:t>
            </a:r>
            <a:endParaRPr lang="fr-CA" sz="2000" b="1" dirty="0"/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7B930A49-6E61-49EA-80B6-C422D2A83056}"/>
              </a:ext>
            </a:extLst>
          </p:cNvPr>
          <p:cNvCxnSpPr>
            <a:cxnSpLocks/>
          </p:cNvCxnSpPr>
          <p:nvPr/>
        </p:nvCxnSpPr>
        <p:spPr>
          <a:xfrm>
            <a:off x="1441487" y="2530475"/>
            <a:ext cx="0" cy="396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CA98F4A2-2A72-411F-B155-20B8300BF9B9}"/>
              </a:ext>
            </a:extLst>
          </p:cNvPr>
          <p:cNvCxnSpPr>
            <a:cxnSpLocks/>
          </p:cNvCxnSpPr>
          <p:nvPr/>
        </p:nvCxnSpPr>
        <p:spPr>
          <a:xfrm>
            <a:off x="1882161" y="2530475"/>
            <a:ext cx="0" cy="396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F541A45A-78D9-4B3B-BAE5-A97DAF9EF8E2}"/>
              </a:ext>
            </a:extLst>
          </p:cNvPr>
          <p:cNvCxnSpPr>
            <a:cxnSpLocks/>
          </p:cNvCxnSpPr>
          <p:nvPr/>
        </p:nvCxnSpPr>
        <p:spPr>
          <a:xfrm>
            <a:off x="2796561" y="2530475"/>
            <a:ext cx="0" cy="396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DC078B0A-FCFD-4AF6-80B8-DA972E991E46}"/>
              </a:ext>
            </a:extLst>
          </p:cNvPr>
          <p:cNvCxnSpPr>
            <a:cxnSpLocks/>
          </p:cNvCxnSpPr>
          <p:nvPr/>
        </p:nvCxnSpPr>
        <p:spPr>
          <a:xfrm>
            <a:off x="3237236" y="2530475"/>
            <a:ext cx="0" cy="396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06BD8FBD-23DD-495F-A912-DFB25F1E0FB0}"/>
              </a:ext>
            </a:extLst>
          </p:cNvPr>
          <p:cNvCxnSpPr>
            <a:cxnSpLocks/>
          </p:cNvCxnSpPr>
          <p:nvPr/>
        </p:nvCxnSpPr>
        <p:spPr>
          <a:xfrm>
            <a:off x="4581294" y="2530475"/>
            <a:ext cx="0" cy="396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DEE00708-206F-4A3A-BAA6-10D80956136C}"/>
              </a:ext>
            </a:extLst>
          </p:cNvPr>
          <p:cNvCxnSpPr>
            <a:cxnSpLocks/>
          </p:cNvCxnSpPr>
          <p:nvPr/>
        </p:nvCxnSpPr>
        <p:spPr>
          <a:xfrm>
            <a:off x="521889" y="3328471"/>
            <a:ext cx="45279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C1F015EE-FD50-4C10-8D7C-6D5D28729A7C}"/>
              </a:ext>
            </a:extLst>
          </p:cNvPr>
          <p:cNvCxnSpPr>
            <a:cxnSpLocks/>
          </p:cNvCxnSpPr>
          <p:nvPr/>
        </p:nvCxnSpPr>
        <p:spPr>
          <a:xfrm>
            <a:off x="521889" y="3736096"/>
            <a:ext cx="45279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DB019A7D-E93F-4737-8C37-89D784A35357}"/>
              </a:ext>
            </a:extLst>
          </p:cNvPr>
          <p:cNvCxnSpPr>
            <a:cxnSpLocks/>
          </p:cNvCxnSpPr>
          <p:nvPr/>
        </p:nvCxnSpPr>
        <p:spPr>
          <a:xfrm>
            <a:off x="532596" y="4132704"/>
            <a:ext cx="45279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4C7E6313-0AD3-4AA5-998D-3AC57BC53FE5}"/>
              </a:ext>
            </a:extLst>
          </p:cNvPr>
          <p:cNvCxnSpPr>
            <a:cxnSpLocks/>
          </p:cNvCxnSpPr>
          <p:nvPr/>
        </p:nvCxnSpPr>
        <p:spPr>
          <a:xfrm>
            <a:off x="532596" y="4511675"/>
            <a:ext cx="45279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5222ACF2-3960-4360-8BA1-25B1926297C3}"/>
              </a:ext>
            </a:extLst>
          </p:cNvPr>
          <p:cNvCxnSpPr>
            <a:cxnSpLocks/>
          </p:cNvCxnSpPr>
          <p:nvPr/>
        </p:nvCxnSpPr>
        <p:spPr>
          <a:xfrm>
            <a:off x="521889" y="6087087"/>
            <a:ext cx="45279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64C3F8E0-DA78-44EA-99C3-4043AD849546}"/>
              </a:ext>
            </a:extLst>
          </p:cNvPr>
          <p:cNvCxnSpPr>
            <a:cxnSpLocks/>
          </p:cNvCxnSpPr>
          <p:nvPr/>
        </p:nvCxnSpPr>
        <p:spPr>
          <a:xfrm>
            <a:off x="521889" y="5293873"/>
            <a:ext cx="45279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ED738FC7-8856-48CE-9EFA-E3321588A305}"/>
              </a:ext>
            </a:extLst>
          </p:cNvPr>
          <p:cNvCxnSpPr>
            <a:cxnSpLocks/>
          </p:cNvCxnSpPr>
          <p:nvPr/>
        </p:nvCxnSpPr>
        <p:spPr>
          <a:xfrm>
            <a:off x="521889" y="6492875"/>
            <a:ext cx="45279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FF85F254-1071-4A36-A6F1-C51111A63CBE}"/>
              </a:ext>
            </a:extLst>
          </p:cNvPr>
          <p:cNvSpPr/>
          <p:nvPr/>
        </p:nvSpPr>
        <p:spPr>
          <a:xfrm>
            <a:off x="64072" y="4246223"/>
            <a:ext cx="370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dirty="0">
                <a:sym typeface="Wingdings" panose="05000000000000000000" pitchFamily="2" charset="2"/>
              </a:rPr>
              <a:t>A</a:t>
            </a:r>
            <a:endParaRPr lang="fr-CA" sz="2400" b="1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0B0EA6D-CCAD-4FF3-8B90-4B9F5C43FEAF}"/>
              </a:ext>
            </a:extLst>
          </p:cNvPr>
          <p:cNvSpPr/>
          <p:nvPr/>
        </p:nvSpPr>
        <p:spPr>
          <a:xfrm>
            <a:off x="2855689" y="2027252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400" b="1" dirty="0">
                <a:sym typeface="Wingdings" panose="05000000000000000000" pitchFamily="2" charset="2"/>
              </a:rPr>
              <a:t>B</a:t>
            </a:r>
            <a:endParaRPr lang="fr-CA" sz="2400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26A90CB-5D44-47CA-8BF2-C239EC0D68B6}"/>
              </a:ext>
            </a:extLst>
          </p:cNvPr>
          <p:cNvSpPr txBox="1"/>
          <p:nvPr/>
        </p:nvSpPr>
        <p:spPr>
          <a:xfrm>
            <a:off x="1357244" y="334913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</a:rPr>
              <a:t>(1,1)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D96B1CF-2D1C-4DC5-85DE-D6358B441D08}"/>
              </a:ext>
            </a:extLst>
          </p:cNvPr>
          <p:cNvSpPr txBox="1"/>
          <p:nvPr/>
        </p:nvSpPr>
        <p:spPr>
          <a:xfrm>
            <a:off x="2014383" y="333811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(1,2)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E492098-3246-447F-860B-C73D1B817CD8}"/>
              </a:ext>
            </a:extLst>
          </p:cNvPr>
          <p:cNvSpPr txBox="1"/>
          <p:nvPr/>
        </p:nvSpPr>
        <p:spPr>
          <a:xfrm>
            <a:off x="2701301" y="333811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(1,3)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7FB6F843-DEE7-465D-BB36-F8D651E692C1}"/>
              </a:ext>
            </a:extLst>
          </p:cNvPr>
          <p:cNvGrpSpPr/>
          <p:nvPr/>
        </p:nvGrpSpPr>
        <p:grpSpPr>
          <a:xfrm>
            <a:off x="8497152" y="1894806"/>
            <a:ext cx="1319645" cy="1870963"/>
            <a:chOff x="8497152" y="1894806"/>
            <a:chExt cx="1319645" cy="1870963"/>
          </a:xfrm>
        </p:grpSpPr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F95908AD-8068-491A-8CEF-AE43BB4CA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7152" y="1894806"/>
              <a:ext cx="1319645" cy="187096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19CEA55-1F2C-4D56-8C08-55A8D7E4F77B}"/>
                </a:ext>
              </a:extLst>
            </p:cNvPr>
            <p:cNvSpPr/>
            <p:nvPr/>
          </p:nvSpPr>
          <p:spPr>
            <a:xfrm>
              <a:off x="9301343" y="2411222"/>
              <a:ext cx="184804" cy="2308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6600DE5C-BBE1-45F8-996B-2BC82EEA8D41}"/>
                </a:ext>
              </a:extLst>
            </p:cNvPr>
            <p:cNvSpPr txBox="1"/>
            <p:nvPr/>
          </p:nvSpPr>
          <p:spPr>
            <a:xfrm>
              <a:off x="9203903" y="2355661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b="1" dirty="0"/>
                <a:t>t</a:t>
              </a:r>
            </a:p>
          </p:txBody>
        </p: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BF62B4A9-1422-4A82-92AB-BF53F3E2E7D7}"/>
              </a:ext>
            </a:extLst>
          </p:cNvPr>
          <p:cNvSpPr txBox="1"/>
          <p:nvPr/>
        </p:nvSpPr>
        <p:spPr>
          <a:xfrm>
            <a:off x="3587606" y="3350505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</a:rPr>
              <a:t>(1,4)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8C787BB-6582-4AE1-9093-865539D4AA13}"/>
              </a:ext>
            </a:extLst>
          </p:cNvPr>
          <p:cNvSpPr txBox="1"/>
          <p:nvPr/>
        </p:nvSpPr>
        <p:spPr>
          <a:xfrm>
            <a:off x="4527602" y="333811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(1,1)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FBB6A81-7E32-4390-905E-FC4B8A0E6A43}"/>
              </a:ext>
            </a:extLst>
          </p:cNvPr>
          <p:cNvSpPr txBox="1"/>
          <p:nvPr/>
        </p:nvSpPr>
        <p:spPr>
          <a:xfrm>
            <a:off x="1339396" y="3745735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</a:rPr>
              <a:t>(2,1)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808C972-8DEC-4611-8903-71CBC7A38683}"/>
              </a:ext>
            </a:extLst>
          </p:cNvPr>
          <p:cNvSpPr txBox="1"/>
          <p:nvPr/>
        </p:nvSpPr>
        <p:spPr>
          <a:xfrm>
            <a:off x="2026503" y="3745735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</a:rPr>
              <a:t>(2,2)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D76B93E-BE96-4E5D-B29B-3E8F30E0A1AC}"/>
              </a:ext>
            </a:extLst>
          </p:cNvPr>
          <p:cNvSpPr txBox="1"/>
          <p:nvPr/>
        </p:nvSpPr>
        <p:spPr>
          <a:xfrm>
            <a:off x="2694304" y="375511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</a:rPr>
              <a:t>(2,3)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2940060-534B-4CD2-ABC1-82B804D6AA1A}"/>
              </a:ext>
            </a:extLst>
          </p:cNvPr>
          <p:cNvSpPr txBox="1"/>
          <p:nvPr/>
        </p:nvSpPr>
        <p:spPr>
          <a:xfrm>
            <a:off x="3587606" y="3734049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(2,4)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AA07EB31-F3A7-4489-9C6C-55BB0E77DA57}"/>
              </a:ext>
            </a:extLst>
          </p:cNvPr>
          <p:cNvSpPr txBox="1"/>
          <p:nvPr/>
        </p:nvSpPr>
        <p:spPr>
          <a:xfrm>
            <a:off x="4527602" y="3741337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</a:rPr>
              <a:t>(2,1)</a:t>
            </a:r>
          </a:p>
        </p:txBody>
      </p:sp>
    </p:spTree>
    <p:extLst>
      <p:ext uri="{BB962C8B-B14F-4D97-AF65-F5344CB8AC3E}">
        <p14:creationId xmlns:p14="http://schemas.microsoft.com/office/powerpoint/2010/main" val="31786900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F7B012-3680-4A2E-89D6-5DAE93305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Structures de données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6A40993-5398-4D88-A4D8-8E26EF5D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23B7219-A5C4-4919-ACA7-5814ABE0E1C3}" type="slidenum">
              <a:rPr lang="fr-CA" smtClean="0"/>
              <a:t>68</a:t>
            </a:fld>
            <a:endParaRPr lang="fr-CA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57B80EB-02A1-4DE7-9945-04FF3501F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8170"/>
            <a:ext cx="10515600" cy="5650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Une « table de blocs » contenant une entrée par bloc.</a:t>
            </a:r>
          </a:p>
        </p:txBody>
      </p:sp>
      <p:graphicFrame>
        <p:nvGraphicFramePr>
          <p:cNvPr id="36" name="Tableau 35">
            <a:extLst>
              <a:ext uri="{FF2B5EF4-FFF2-40B4-BE49-F238E27FC236}">
                <a16:creationId xmlns:a16="http://schemas.microsoft.com/office/drawing/2014/main" id="{68C22D0D-14C3-489A-AAFE-EEB61DADD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280887"/>
              </p:ext>
            </p:extLst>
          </p:nvPr>
        </p:nvGraphicFramePr>
        <p:xfrm>
          <a:off x="521889" y="2530475"/>
          <a:ext cx="4527930" cy="3962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793">
                  <a:extLst>
                    <a:ext uri="{9D8B030D-6E8A-4147-A177-3AD203B41FA5}">
                      <a16:colId xmlns:a16="http://schemas.microsoft.com/office/drawing/2014/main" val="1531336588"/>
                    </a:ext>
                  </a:extLst>
                </a:gridCol>
                <a:gridCol w="452793">
                  <a:extLst>
                    <a:ext uri="{9D8B030D-6E8A-4147-A177-3AD203B41FA5}">
                      <a16:colId xmlns:a16="http://schemas.microsoft.com/office/drawing/2014/main" val="487942394"/>
                    </a:ext>
                  </a:extLst>
                </a:gridCol>
                <a:gridCol w="452793">
                  <a:extLst>
                    <a:ext uri="{9D8B030D-6E8A-4147-A177-3AD203B41FA5}">
                      <a16:colId xmlns:a16="http://schemas.microsoft.com/office/drawing/2014/main" val="3248860055"/>
                    </a:ext>
                  </a:extLst>
                </a:gridCol>
                <a:gridCol w="452793">
                  <a:extLst>
                    <a:ext uri="{9D8B030D-6E8A-4147-A177-3AD203B41FA5}">
                      <a16:colId xmlns:a16="http://schemas.microsoft.com/office/drawing/2014/main" val="560663282"/>
                    </a:ext>
                  </a:extLst>
                </a:gridCol>
                <a:gridCol w="452793">
                  <a:extLst>
                    <a:ext uri="{9D8B030D-6E8A-4147-A177-3AD203B41FA5}">
                      <a16:colId xmlns:a16="http://schemas.microsoft.com/office/drawing/2014/main" val="2144625241"/>
                    </a:ext>
                  </a:extLst>
                </a:gridCol>
                <a:gridCol w="452793">
                  <a:extLst>
                    <a:ext uri="{9D8B030D-6E8A-4147-A177-3AD203B41FA5}">
                      <a16:colId xmlns:a16="http://schemas.microsoft.com/office/drawing/2014/main" val="3759242029"/>
                    </a:ext>
                  </a:extLst>
                </a:gridCol>
                <a:gridCol w="452793">
                  <a:extLst>
                    <a:ext uri="{9D8B030D-6E8A-4147-A177-3AD203B41FA5}">
                      <a16:colId xmlns:a16="http://schemas.microsoft.com/office/drawing/2014/main" val="2397403117"/>
                    </a:ext>
                  </a:extLst>
                </a:gridCol>
                <a:gridCol w="452793">
                  <a:extLst>
                    <a:ext uri="{9D8B030D-6E8A-4147-A177-3AD203B41FA5}">
                      <a16:colId xmlns:a16="http://schemas.microsoft.com/office/drawing/2014/main" val="2241234020"/>
                    </a:ext>
                  </a:extLst>
                </a:gridCol>
                <a:gridCol w="452793">
                  <a:extLst>
                    <a:ext uri="{9D8B030D-6E8A-4147-A177-3AD203B41FA5}">
                      <a16:colId xmlns:a16="http://schemas.microsoft.com/office/drawing/2014/main" val="3057822393"/>
                    </a:ext>
                  </a:extLst>
                </a:gridCol>
                <a:gridCol w="452793">
                  <a:extLst>
                    <a:ext uri="{9D8B030D-6E8A-4147-A177-3AD203B41FA5}">
                      <a16:colId xmlns:a16="http://schemas.microsoft.com/office/drawing/2014/main" val="3347664491"/>
                    </a:ext>
                  </a:extLst>
                </a:gridCol>
              </a:tblGrid>
              <a:tr h="369490"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392514"/>
                  </a:ext>
                </a:extLst>
              </a:tr>
              <a:tr h="369490"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616045"/>
                  </a:ext>
                </a:extLst>
              </a:tr>
              <a:tr h="369490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358653"/>
                  </a:ext>
                </a:extLst>
              </a:tr>
              <a:tr h="369490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531854"/>
                  </a:ext>
                </a:extLst>
              </a:tr>
              <a:tr h="369490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823440"/>
                  </a:ext>
                </a:extLst>
              </a:tr>
              <a:tr h="369490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244837"/>
                  </a:ext>
                </a:extLst>
              </a:tr>
              <a:tr h="369490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360062"/>
                  </a:ext>
                </a:extLst>
              </a:tr>
              <a:tr h="369490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170012"/>
                  </a:ext>
                </a:extLst>
              </a:tr>
              <a:tr h="369490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06219"/>
                  </a:ext>
                </a:extLst>
              </a:tr>
              <a:tr h="369490">
                <a:tc>
                  <a:txBody>
                    <a:bodyPr/>
                    <a:lstStyle/>
                    <a:p>
                      <a:pPr algn="ctr"/>
                      <a:r>
                        <a:rPr lang="fr-CA" sz="20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000" b="1" dirty="0"/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3622559"/>
                  </a:ext>
                </a:extLst>
              </a:tr>
            </a:tbl>
          </a:graphicData>
        </a:graphic>
      </p:graphicFrame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7B930A49-6E61-49EA-80B6-C422D2A83056}"/>
              </a:ext>
            </a:extLst>
          </p:cNvPr>
          <p:cNvCxnSpPr>
            <a:cxnSpLocks/>
          </p:cNvCxnSpPr>
          <p:nvPr/>
        </p:nvCxnSpPr>
        <p:spPr>
          <a:xfrm>
            <a:off x="1441487" y="2530475"/>
            <a:ext cx="0" cy="396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CA98F4A2-2A72-411F-B155-20B8300BF9B9}"/>
              </a:ext>
            </a:extLst>
          </p:cNvPr>
          <p:cNvCxnSpPr>
            <a:cxnSpLocks/>
          </p:cNvCxnSpPr>
          <p:nvPr/>
        </p:nvCxnSpPr>
        <p:spPr>
          <a:xfrm>
            <a:off x="1882161" y="2530475"/>
            <a:ext cx="0" cy="396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F541A45A-78D9-4B3B-BAE5-A97DAF9EF8E2}"/>
              </a:ext>
            </a:extLst>
          </p:cNvPr>
          <p:cNvCxnSpPr>
            <a:cxnSpLocks/>
          </p:cNvCxnSpPr>
          <p:nvPr/>
        </p:nvCxnSpPr>
        <p:spPr>
          <a:xfrm>
            <a:off x="2796561" y="2530475"/>
            <a:ext cx="0" cy="396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DC078B0A-FCFD-4AF6-80B8-DA972E991E46}"/>
              </a:ext>
            </a:extLst>
          </p:cNvPr>
          <p:cNvCxnSpPr>
            <a:cxnSpLocks/>
          </p:cNvCxnSpPr>
          <p:nvPr/>
        </p:nvCxnSpPr>
        <p:spPr>
          <a:xfrm>
            <a:off x="3237236" y="2530475"/>
            <a:ext cx="0" cy="396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06BD8FBD-23DD-495F-A912-DFB25F1E0FB0}"/>
              </a:ext>
            </a:extLst>
          </p:cNvPr>
          <p:cNvCxnSpPr>
            <a:cxnSpLocks/>
          </p:cNvCxnSpPr>
          <p:nvPr/>
        </p:nvCxnSpPr>
        <p:spPr>
          <a:xfrm>
            <a:off x="4581294" y="2530475"/>
            <a:ext cx="0" cy="3962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DEE00708-206F-4A3A-BAA6-10D80956136C}"/>
              </a:ext>
            </a:extLst>
          </p:cNvPr>
          <p:cNvCxnSpPr>
            <a:cxnSpLocks/>
          </p:cNvCxnSpPr>
          <p:nvPr/>
        </p:nvCxnSpPr>
        <p:spPr>
          <a:xfrm>
            <a:off x="521889" y="3328471"/>
            <a:ext cx="45279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C1F015EE-FD50-4C10-8D7C-6D5D28729A7C}"/>
              </a:ext>
            </a:extLst>
          </p:cNvPr>
          <p:cNvCxnSpPr>
            <a:cxnSpLocks/>
          </p:cNvCxnSpPr>
          <p:nvPr/>
        </p:nvCxnSpPr>
        <p:spPr>
          <a:xfrm>
            <a:off x="521889" y="3736096"/>
            <a:ext cx="45279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DB019A7D-E93F-4737-8C37-89D784A35357}"/>
              </a:ext>
            </a:extLst>
          </p:cNvPr>
          <p:cNvCxnSpPr>
            <a:cxnSpLocks/>
          </p:cNvCxnSpPr>
          <p:nvPr/>
        </p:nvCxnSpPr>
        <p:spPr>
          <a:xfrm>
            <a:off x="532596" y="4132704"/>
            <a:ext cx="45279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4C7E6313-0AD3-4AA5-998D-3AC57BC53FE5}"/>
              </a:ext>
            </a:extLst>
          </p:cNvPr>
          <p:cNvCxnSpPr>
            <a:cxnSpLocks/>
          </p:cNvCxnSpPr>
          <p:nvPr/>
        </p:nvCxnSpPr>
        <p:spPr>
          <a:xfrm>
            <a:off x="532596" y="4511675"/>
            <a:ext cx="45279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5222ACF2-3960-4360-8BA1-25B1926297C3}"/>
              </a:ext>
            </a:extLst>
          </p:cNvPr>
          <p:cNvCxnSpPr>
            <a:cxnSpLocks/>
          </p:cNvCxnSpPr>
          <p:nvPr/>
        </p:nvCxnSpPr>
        <p:spPr>
          <a:xfrm>
            <a:off x="521889" y="6087087"/>
            <a:ext cx="45279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64C3F8E0-DA78-44EA-99C3-4043AD849546}"/>
              </a:ext>
            </a:extLst>
          </p:cNvPr>
          <p:cNvCxnSpPr>
            <a:cxnSpLocks/>
          </p:cNvCxnSpPr>
          <p:nvPr/>
        </p:nvCxnSpPr>
        <p:spPr>
          <a:xfrm>
            <a:off x="521889" y="5293873"/>
            <a:ext cx="45279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ED738FC7-8856-48CE-9EFA-E3321588A305}"/>
              </a:ext>
            </a:extLst>
          </p:cNvPr>
          <p:cNvCxnSpPr>
            <a:cxnSpLocks/>
          </p:cNvCxnSpPr>
          <p:nvPr/>
        </p:nvCxnSpPr>
        <p:spPr>
          <a:xfrm>
            <a:off x="521889" y="6492875"/>
            <a:ext cx="45279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FF85F254-1071-4A36-A6F1-C51111A63CBE}"/>
              </a:ext>
            </a:extLst>
          </p:cNvPr>
          <p:cNvSpPr/>
          <p:nvPr/>
        </p:nvSpPr>
        <p:spPr>
          <a:xfrm>
            <a:off x="64072" y="4246223"/>
            <a:ext cx="370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dirty="0">
                <a:sym typeface="Wingdings" panose="05000000000000000000" pitchFamily="2" charset="2"/>
              </a:rPr>
              <a:t>A</a:t>
            </a:r>
            <a:endParaRPr lang="fr-CA" sz="2400" b="1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0B0EA6D-CCAD-4FF3-8B90-4B9F5C43FEAF}"/>
              </a:ext>
            </a:extLst>
          </p:cNvPr>
          <p:cNvSpPr/>
          <p:nvPr/>
        </p:nvSpPr>
        <p:spPr>
          <a:xfrm>
            <a:off x="2855689" y="2027252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400" b="1" dirty="0">
                <a:sym typeface="Wingdings" panose="05000000000000000000" pitchFamily="2" charset="2"/>
              </a:rPr>
              <a:t>B</a:t>
            </a:r>
            <a:endParaRPr lang="fr-CA" sz="2400" b="1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26A90CB-5D44-47CA-8BF2-C239EC0D68B6}"/>
              </a:ext>
            </a:extLst>
          </p:cNvPr>
          <p:cNvSpPr txBox="1"/>
          <p:nvPr/>
        </p:nvSpPr>
        <p:spPr>
          <a:xfrm>
            <a:off x="1357244" y="334913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</a:rPr>
              <a:t>(1,1)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5D96B1CF-2D1C-4DC5-85DE-D6358B441D08}"/>
              </a:ext>
            </a:extLst>
          </p:cNvPr>
          <p:cNvSpPr txBox="1"/>
          <p:nvPr/>
        </p:nvSpPr>
        <p:spPr>
          <a:xfrm>
            <a:off x="2014383" y="333811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(1,2)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E492098-3246-447F-860B-C73D1B817CD8}"/>
              </a:ext>
            </a:extLst>
          </p:cNvPr>
          <p:cNvSpPr txBox="1"/>
          <p:nvPr/>
        </p:nvSpPr>
        <p:spPr>
          <a:xfrm>
            <a:off x="2701301" y="3338110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(1,3)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F62B4A9-1422-4A82-92AB-BF53F3E2E7D7}"/>
              </a:ext>
            </a:extLst>
          </p:cNvPr>
          <p:cNvSpPr txBox="1"/>
          <p:nvPr/>
        </p:nvSpPr>
        <p:spPr>
          <a:xfrm>
            <a:off x="3587606" y="3350505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</a:rPr>
              <a:t>(1,4)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8C787BB-6582-4AE1-9093-865539D4AA13}"/>
              </a:ext>
            </a:extLst>
          </p:cNvPr>
          <p:cNvSpPr txBox="1"/>
          <p:nvPr/>
        </p:nvSpPr>
        <p:spPr>
          <a:xfrm>
            <a:off x="4527602" y="3338110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(1,1)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FBB6A81-7E32-4390-905E-FC4B8A0E6A43}"/>
              </a:ext>
            </a:extLst>
          </p:cNvPr>
          <p:cNvSpPr txBox="1"/>
          <p:nvPr/>
        </p:nvSpPr>
        <p:spPr>
          <a:xfrm>
            <a:off x="1339396" y="3745735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</a:rPr>
              <a:t>(2,1)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A808C972-8DEC-4611-8903-71CBC7A38683}"/>
              </a:ext>
            </a:extLst>
          </p:cNvPr>
          <p:cNvSpPr txBox="1"/>
          <p:nvPr/>
        </p:nvSpPr>
        <p:spPr>
          <a:xfrm>
            <a:off x="2026503" y="3745735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</a:rPr>
              <a:t>(2,2)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2D76B93E-BE96-4E5D-B29B-3E8F30E0A1AC}"/>
              </a:ext>
            </a:extLst>
          </p:cNvPr>
          <p:cNvSpPr txBox="1"/>
          <p:nvPr/>
        </p:nvSpPr>
        <p:spPr>
          <a:xfrm>
            <a:off x="2694304" y="375511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</a:rPr>
              <a:t>(2,3)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2940060-534B-4CD2-ABC1-82B804D6AA1A}"/>
              </a:ext>
            </a:extLst>
          </p:cNvPr>
          <p:cNvSpPr txBox="1"/>
          <p:nvPr/>
        </p:nvSpPr>
        <p:spPr>
          <a:xfrm>
            <a:off x="3587606" y="3734049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(2,4)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AA07EB31-F3A7-4489-9C6C-55BB0E77DA57}"/>
              </a:ext>
            </a:extLst>
          </p:cNvPr>
          <p:cNvSpPr txBox="1"/>
          <p:nvPr/>
        </p:nvSpPr>
        <p:spPr>
          <a:xfrm>
            <a:off x="4527602" y="3741337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chemeClr val="bg1"/>
                </a:solidFill>
              </a:rPr>
              <a:t>(2,1)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C248F88E-2441-4750-9F77-1675D53BA64D}"/>
              </a:ext>
            </a:extLst>
          </p:cNvPr>
          <p:cNvSpPr txBox="1"/>
          <p:nvPr/>
        </p:nvSpPr>
        <p:spPr>
          <a:xfrm>
            <a:off x="3598122" y="5496634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(5,4)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E1D2650-EF1A-4007-9813-865872420DA8}"/>
              </a:ext>
            </a:extLst>
          </p:cNvPr>
          <p:cNvCxnSpPr/>
          <p:nvPr/>
        </p:nvCxnSpPr>
        <p:spPr>
          <a:xfrm>
            <a:off x="5387248" y="4472848"/>
            <a:ext cx="85931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08F0F7CB-7BED-448A-807B-F5B8B42073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446903"/>
              </p:ext>
            </p:extLst>
          </p:nvPr>
        </p:nvGraphicFramePr>
        <p:xfrm>
          <a:off x="6678094" y="3344819"/>
          <a:ext cx="3027690" cy="31508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5538">
                  <a:extLst>
                    <a:ext uri="{9D8B030D-6E8A-4147-A177-3AD203B41FA5}">
                      <a16:colId xmlns:a16="http://schemas.microsoft.com/office/drawing/2014/main" val="928031321"/>
                    </a:ext>
                  </a:extLst>
                </a:gridCol>
                <a:gridCol w="605538">
                  <a:extLst>
                    <a:ext uri="{9D8B030D-6E8A-4147-A177-3AD203B41FA5}">
                      <a16:colId xmlns:a16="http://schemas.microsoft.com/office/drawing/2014/main" val="3681173103"/>
                    </a:ext>
                  </a:extLst>
                </a:gridCol>
                <a:gridCol w="605538">
                  <a:extLst>
                    <a:ext uri="{9D8B030D-6E8A-4147-A177-3AD203B41FA5}">
                      <a16:colId xmlns:a16="http://schemas.microsoft.com/office/drawing/2014/main" val="3366918562"/>
                    </a:ext>
                  </a:extLst>
                </a:gridCol>
                <a:gridCol w="605538">
                  <a:extLst>
                    <a:ext uri="{9D8B030D-6E8A-4147-A177-3AD203B41FA5}">
                      <a16:colId xmlns:a16="http://schemas.microsoft.com/office/drawing/2014/main" val="3453429747"/>
                    </a:ext>
                  </a:extLst>
                </a:gridCol>
                <a:gridCol w="605538">
                  <a:extLst>
                    <a:ext uri="{9D8B030D-6E8A-4147-A177-3AD203B41FA5}">
                      <a16:colId xmlns:a16="http://schemas.microsoft.com/office/drawing/2014/main" val="3373424800"/>
                    </a:ext>
                  </a:extLst>
                </a:gridCol>
              </a:tblGrid>
              <a:tr h="525135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692508"/>
                  </a:ext>
                </a:extLst>
              </a:tr>
              <a:tr h="525135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26452"/>
                  </a:ext>
                </a:extLst>
              </a:tr>
              <a:tr h="525135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280325"/>
                  </a:ext>
                </a:extLst>
              </a:tr>
              <a:tr h="525135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628342"/>
                  </a:ext>
                </a:extLst>
              </a:tr>
              <a:tr h="525135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85154"/>
                  </a:ext>
                </a:extLst>
              </a:tr>
              <a:tr h="525135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188987"/>
                  </a:ext>
                </a:extLst>
              </a:tr>
            </a:tbl>
          </a:graphicData>
        </a:graphic>
      </p:graphicFrame>
      <p:pic>
        <p:nvPicPr>
          <p:cNvPr id="68" name="Image 67">
            <a:extLst>
              <a:ext uri="{FF2B5EF4-FFF2-40B4-BE49-F238E27FC236}">
                <a16:creationId xmlns:a16="http://schemas.microsoft.com/office/drawing/2014/main" id="{4CB60308-22D5-49F6-A6AD-4CE3E2EA3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455" y="1191452"/>
            <a:ext cx="1780058" cy="2079856"/>
          </a:xfrm>
          <a:prstGeom prst="rect">
            <a:avLst/>
          </a:prstGeom>
        </p:spPr>
      </p:pic>
      <p:grpSp>
        <p:nvGrpSpPr>
          <p:cNvPr id="71" name="Groupe 70">
            <a:extLst>
              <a:ext uri="{FF2B5EF4-FFF2-40B4-BE49-F238E27FC236}">
                <a16:creationId xmlns:a16="http://schemas.microsoft.com/office/drawing/2014/main" id="{D08EC2D2-804E-4DB3-AF3A-E80C3099B932}"/>
              </a:ext>
            </a:extLst>
          </p:cNvPr>
          <p:cNvGrpSpPr/>
          <p:nvPr/>
        </p:nvGrpSpPr>
        <p:grpSpPr>
          <a:xfrm>
            <a:off x="10806795" y="1295898"/>
            <a:ext cx="1319645" cy="1870963"/>
            <a:chOff x="8497152" y="1894806"/>
            <a:chExt cx="1319645" cy="1870963"/>
          </a:xfrm>
        </p:grpSpPr>
        <p:pic>
          <p:nvPicPr>
            <p:cNvPr id="72" name="Image 71">
              <a:extLst>
                <a:ext uri="{FF2B5EF4-FFF2-40B4-BE49-F238E27FC236}">
                  <a16:creationId xmlns:a16="http://schemas.microsoft.com/office/drawing/2014/main" id="{DE9ABC45-6858-4F74-BC3B-F68BAE09F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7152" y="1894806"/>
              <a:ext cx="1319645" cy="1870963"/>
            </a:xfrm>
            <a:prstGeom prst="rect">
              <a:avLst/>
            </a:prstGeom>
          </p:spPr>
        </p:pic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AA46D45-F209-4EC9-A12B-A2E1D08BF3DC}"/>
                </a:ext>
              </a:extLst>
            </p:cNvPr>
            <p:cNvSpPr/>
            <p:nvPr/>
          </p:nvSpPr>
          <p:spPr>
            <a:xfrm>
              <a:off x="9301343" y="2411222"/>
              <a:ext cx="184804" cy="2308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58E4211D-9206-4A3E-B4EE-D60ED6196AFA}"/>
                </a:ext>
              </a:extLst>
            </p:cNvPr>
            <p:cNvSpPr txBox="1"/>
            <p:nvPr/>
          </p:nvSpPr>
          <p:spPr>
            <a:xfrm>
              <a:off x="9203903" y="2355661"/>
              <a:ext cx="2648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b="1" dirty="0"/>
                <a:t>t</a:t>
              </a: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6C1749E6-5E1F-4657-B532-2C07DFDEA0D4}"/>
              </a:ext>
            </a:extLst>
          </p:cNvPr>
          <p:cNvSpPr txBox="1"/>
          <p:nvPr/>
        </p:nvSpPr>
        <p:spPr>
          <a:xfrm>
            <a:off x="6788203" y="300236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0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EEA26FC4-2EF3-4EFA-AF6D-3E00829CAF85}"/>
              </a:ext>
            </a:extLst>
          </p:cNvPr>
          <p:cNvSpPr txBox="1"/>
          <p:nvPr/>
        </p:nvSpPr>
        <p:spPr>
          <a:xfrm>
            <a:off x="7391221" y="298463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1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8835928E-4AF8-4A36-B02F-B0FE136DA5BC}"/>
              </a:ext>
            </a:extLst>
          </p:cNvPr>
          <p:cNvSpPr txBox="1"/>
          <p:nvPr/>
        </p:nvSpPr>
        <p:spPr>
          <a:xfrm>
            <a:off x="8000896" y="298463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2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E4726F96-9D3A-4DDF-B22A-572398C9831E}"/>
              </a:ext>
            </a:extLst>
          </p:cNvPr>
          <p:cNvSpPr txBox="1"/>
          <p:nvPr/>
        </p:nvSpPr>
        <p:spPr>
          <a:xfrm>
            <a:off x="8531171" y="299822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3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BC240E9E-B462-47A7-8D89-963D63B9A8F0}"/>
              </a:ext>
            </a:extLst>
          </p:cNvPr>
          <p:cNvSpPr txBox="1"/>
          <p:nvPr/>
        </p:nvSpPr>
        <p:spPr>
          <a:xfrm>
            <a:off x="9184843" y="299822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4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EF39A7F4-0F6E-475F-8D26-9400B88D515A}"/>
              </a:ext>
            </a:extLst>
          </p:cNvPr>
          <p:cNvSpPr txBox="1"/>
          <p:nvPr/>
        </p:nvSpPr>
        <p:spPr>
          <a:xfrm>
            <a:off x="6397568" y="390332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1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F0A3FA01-0D47-406B-AB58-41BEF01EF807}"/>
              </a:ext>
            </a:extLst>
          </p:cNvPr>
          <p:cNvSpPr txBox="1"/>
          <p:nvPr/>
        </p:nvSpPr>
        <p:spPr>
          <a:xfrm>
            <a:off x="6364229" y="443433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2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4AED75B5-0333-4157-B12F-4887DCA68ABD}"/>
              </a:ext>
            </a:extLst>
          </p:cNvPr>
          <p:cNvSpPr txBox="1"/>
          <p:nvPr/>
        </p:nvSpPr>
        <p:spPr>
          <a:xfrm>
            <a:off x="6363584" y="492022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3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FB173CB1-C640-4674-B3BE-9BDC26F9E36E}"/>
              </a:ext>
            </a:extLst>
          </p:cNvPr>
          <p:cNvSpPr txBox="1"/>
          <p:nvPr/>
        </p:nvSpPr>
        <p:spPr>
          <a:xfrm>
            <a:off x="6379429" y="547231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4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30142D74-25A0-4AA3-A370-8B5CC30A9FA4}"/>
              </a:ext>
            </a:extLst>
          </p:cNvPr>
          <p:cNvSpPr txBox="1"/>
          <p:nvPr/>
        </p:nvSpPr>
        <p:spPr>
          <a:xfrm>
            <a:off x="6379429" y="602439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5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DF7C52DE-5173-4968-B5BE-A3675D6BA867}"/>
              </a:ext>
            </a:extLst>
          </p:cNvPr>
          <p:cNvCxnSpPr>
            <a:cxnSpLocks/>
            <a:stCxn id="78" idx="3"/>
          </p:cNvCxnSpPr>
          <p:nvPr/>
        </p:nvCxnSpPr>
        <p:spPr>
          <a:xfrm flipV="1">
            <a:off x="9499353" y="3033156"/>
            <a:ext cx="1350711" cy="1651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>
            <a:extLst>
              <a:ext uri="{FF2B5EF4-FFF2-40B4-BE49-F238E27FC236}">
                <a16:creationId xmlns:a16="http://schemas.microsoft.com/office/drawing/2014/main" id="{D9D6EA35-D6FF-4A61-AC2C-EFC1DF3CCA99}"/>
              </a:ext>
            </a:extLst>
          </p:cNvPr>
          <p:cNvCxnSpPr>
            <a:cxnSpLocks/>
          </p:cNvCxnSpPr>
          <p:nvPr/>
        </p:nvCxnSpPr>
        <p:spPr>
          <a:xfrm flipV="1">
            <a:off x="6588087" y="3033154"/>
            <a:ext cx="2382368" cy="31473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ZoneTexte 84">
            <a:extLst>
              <a:ext uri="{FF2B5EF4-FFF2-40B4-BE49-F238E27FC236}">
                <a16:creationId xmlns:a16="http://schemas.microsoft.com/office/drawing/2014/main" id="{FA2653A3-0B58-4A13-9FA9-DF27359BF937}"/>
              </a:ext>
            </a:extLst>
          </p:cNvPr>
          <p:cNvSpPr txBox="1"/>
          <p:nvPr/>
        </p:nvSpPr>
        <p:spPr>
          <a:xfrm>
            <a:off x="9051274" y="6025141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(5,4)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CD8E328-72B6-4AEF-8C00-BF3A22BA0110}"/>
              </a:ext>
            </a:extLst>
          </p:cNvPr>
          <p:cNvSpPr txBox="1"/>
          <p:nvPr/>
        </p:nvSpPr>
        <p:spPr>
          <a:xfrm>
            <a:off x="10047383" y="3903326"/>
            <a:ext cx="1802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Taille de la table:</a:t>
            </a:r>
          </a:p>
          <a:p>
            <a:r>
              <a:rPr lang="fr-CA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O((</a:t>
            </a:r>
            <a:r>
              <a:rPr lang="fr-CA" i="1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h.n</a:t>
            </a:r>
            <a:r>
              <a:rPr lang="fr-CA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/ log n)</a:t>
            </a:r>
            <a:r>
              <a:rPr lang="fr-CA" i="1" baseline="300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fr-CA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fr-CA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82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1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5" grpId="0"/>
      <p:bldP spid="2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A044BC-172F-47E7-AD20-3942E0EE3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Structures de données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F5A891-2D3E-4ED8-B52B-C19CBEEFB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À chaque case de la table te blocs, associer une seule colonne de la matrice </a:t>
            </a:r>
            <a:r>
              <a:rPr lang="fr-CA" i="1" dirty="0"/>
              <a:t>DIST</a:t>
            </a:r>
            <a:r>
              <a:rPr lang="fr-CA" dirty="0"/>
              <a:t> du bloc : la colonne correspondant à la cellule en bas à droite du bloc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F35F8652-282A-4B80-A304-AB1D96CAA6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192097"/>
              </p:ext>
            </p:extLst>
          </p:nvPr>
        </p:nvGraphicFramePr>
        <p:xfrm>
          <a:off x="767263" y="3455809"/>
          <a:ext cx="3027690" cy="31508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5538">
                  <a:extLst>
                    <a:ext uri="{9D8B030D-6E8A-4147-A177-3AD203B41FA5}">
                      <a16:colId xmlns:a16="http://schemas.microsoft.com/office/drawing/2014/main" val="928031321"/>
                    </a:ext>
                  </a:extLst>
                </a:gridCol>
                <a:gridCol w="605538">
                  <a:extLst>
                    <a:ext uri="{9D8B030D-6E8A-4147-A177-3AD203B41FA5}">
                      <a16:colId xmlns:a16="http://schemas.microsoft.com/office/drawing/2014/main" val="3681173103"/>
                    </a:ext>
                  </a:extLst>
                </a:gridCol>
                <a:gridCol w="605538">
                  <a:extLst>
                    <a:ext uri="{9D8B030D-6E8A-4147-A177-3AD203B41FA5}">
                      <a16:colId xmlns:a16="http://schemas.microsoft.com/office/drawing/2014/main" val="3366918562"/>
                    </a:ext>
                  </a:extLst>
                </a:gridCol>
                <a:gridCol w="605538">
                  <a:extLst>
                    <a:ext uri="{9D8B030D-6E8A-4147-A177-3AD203B41FA5}">
                      <a16:colId xmlns:a16="http://schemas.microsoft.com/office/drawing/2014/main" val="3453429747"/>
                    </a:ext>
                  </a:extLst>
                </a:gridCol>
                <a:gridCol w="605538">
                  <a:extLst>
                    <a:ext uri="{9D8B030D-6E8A-4147-A177-3AD203B41FA5}">
                      <a16:colId xmlns:a16="http://schemas.microsoft.com/office/drawing/2014/main" val="3373424800"/>
                    </a:ext>
                  </a:extLst>
                </a:gridCol>
              </a:tblGrid>
              <a:tr h="525135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692508"/>
                  </a:ext>
                </a:extLst>
              </a:tr>
              <a:tr h="525135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26452"/>
                  </a:ext>
                </a:extLst>
              </a:tr>
              <a:tr h="525135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280325"/>
                  </a:ext>
                </a:extLst>
              </a:tr>
              <a:tr h="525135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628342"/>
                  </a:ext>
                </a:extLst>
              </a:tr>
              <a:tr h="525135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85154"/>
                  </a:ext>
                </a:extLst>
              </a:tr>
              <a:tr h="525135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6188987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0F3DD84E-6D3E-4047-9B0A-7E44F056CEA8}"/>
              </a:ext>
            </a:extLst>
          </p:cNvPr>
          <p:cNvSpPr txBox="1"/>
          <p:nvPr/>
        </p:nvSpPr>
        <p:spPr>
          <a:xfrm>
            <a:off x="877372" y="311335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B913EB7-AB50-472A-AA35-215D06CD52CE}"/>
              </a:ext>
            </a:extLst>
          </p:cNvPr>
          <p:cNvSpPr txBox="1"/>
          <p:nvPr/>
        </p:nvSpPr>
        <p:spPr>
          <a:xfrm>
            <a:off x="1480390" y="309562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7A0F61D-AC54-41E6-9350-28D89A374CC4}"/>
              </a:ext>
            </a:extLst>
          </p:cNvPr>
          <p:cNvSpPr txBox="1"/>
          <p:nvPr/>
        </p:nvSpPr>
        <p:spPr>
          <a:xfrm>
            <a:off x="2090065" y="309562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AFDA5BA-1E15-4891-AD8B-84089FAD4390}"/>
              </a:ext>
            </a:extLst>
          </p:cNvPr>
          <p:cNvSpPr txBox="1"/>
          <p:nvPr/>
        </p:nvSpPr>
        <p:spPr>
          <a:xfrm>
            <a:off x="2620340" y="310921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1C539C2-BC51-4962-986B-1EC2705F3048}"/>
              </a:ext>
            </a:extLst>
          </p:cNvPr>
          <p:cNvSpPr txBox="1"/>
          <p:nvPr/>
        </p:nvSpPr>
        <p:spPr>
          <a:xfrm>
            <a:off x="3274012" y="310921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4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81D174B-FD8B-4ACB-AD2C-3017333DAEB4}"/>
              </a:ext>
            </a:extLst>
          </p:cNvPr>
          <p:cNvSpPr txBox="1"/>
          <p:nvPr/>
        </p:nvSpPr>
        <p:spPr>
          <a:xfrm>
            <a:off x="486737" y="401431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F8F04AB-AD7F-4970-AD1E-42617BFB1879}"/>
              </a:ext>
            </a:extLst>
          </p:cNvPr>
          <p:cNvSpPr txBox="1"/>
          <p:nvPr/>
        </p:nvSpPr>
        <p:spPr>
          <a:xfrm>
            <a:off x="453398" y="454532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2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92B142D-E5B7-4886-BC77-F2551AA747BD}"/>
              </a:ext>
            </a:extLst>
          </p:cNvPr>
          <p:cNvSpPr txBox="1"/>
          <p:nvPr/>
        </p:nvSpPr>
        <p:spPr>
          <a:xfrm>
            <a:off x="452753" y="503121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3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755A12F-778A-4326-9186-9D9D78599D12}"/>
              </a:ext>
            </a:extLst>
          </p:cNvPr>
          <p:cNvSpPr txBox="1"/>
          <p:nvPr/>
        </p:nvSpPr>
        <p:spPr>
          <a:xfrm>
            <a:off x="468598" y="55833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4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40A339E-1170-4B0F-ADF1-094DC5DD9BCC}"/>
              </a:ext>
            </a:extLst>
          </p:cNvPr>
          <p:cNvSpPr txBox="1"/>
          <p:nvPr/>
        </p:nvSpPr>
        <p:spPr>
          <a:xfrm>
            <a:off x="468598" y="613538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95325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Box 192">
            <a:extLst>
              <a:ext uri="{FF2B5EF4-FFF2-40B4-BE49-F238E27FC236}">
                <a16:creationId xmlns:a16="http://schemas.microsoft.com/office/drawing/2014/main" id="{39A1CE1A-9520-4809-B96C-014D44BA8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7855" y="4700761"/>
            <a:ext cx="452437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graphicFrame>
        <p:nvGraphicFramePr>
          <p:cNvPr id="2334" name="Group 286">
            <a:extLst>
              <a:ext uri="{FF2B5EF4-FFF2-40B4-BE49-F238E27FC236}">
                <a16:creationId xmlns:a16="http://schemas.microsoft.com/office/drawing/2014/main" id="{895438A6-5175-4939-97E7-9DACB3303A25}"/>
              </a:ext>
            </a:extLst>
          </p:cNvPr>
          <p:cNvGraphicFramePr>
            <a:graphicFrameLocks noGrp="1"/>
          </p:cNvGraphicFramePr>
          <p:nvPr/>
        </p:nvGraphicFramePr>
        <p:xfrm>
          <a:off x="3071813" y="549275"/>
          <a:ext cx="6048378" cy="4663440"/>
        </p:xfrm>
        <a:graphic>
          <a:graphicData uri="http://schemas.openxmlformats.org/drawingml/2006/table">
            <a:tbl>
              <a:tblPr/>
              <a:tblGrid>
                <a:gridCol w="648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3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14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3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14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16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62" name="Text Box 122">
            <a:extLst>
              <a:ext uri="{FF2B5EF4-FFF2-40B4-BE49-F238E27FC236}">
                <a16:creationId xmlns:a16="http://schemas.microsoft.com/office/drawing/2014/main" id="{2885F595-7EAB-4F26-8C4F-B5951DDAC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88" y="914401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163" name="Text Box 123">
            <a:extLst>
              <a:ext uri="{FF2B5EF4-FFF2-40B4-BE49-F238E27FC236}">
                <a16:creationId xmlns:a16="http://schemas.microsoft.com/office/drawing/2014/main" id="{0A1820EB-899D-4209-934C-925BE0060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238" y="6572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171" name="Text Box 155">
            <a:extLst>
              <a:ext uri="{FF2B5EF4-FFF2-40B4-BE49-F238E27FC236}">
                <a16:creationId xmlns:a16="http://schemas.microsoft.com/office/drawing/2014/main" id="{3CC81B2F-4D8C-48FF-A599-C9152651F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4" y="333376"/>
            <a:ext cx="4333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/>
          </a:p>
        </p:txBody>
      </p:sp>
      <p:sp>
        <p:nvSpPr>
          <p:cNvPr id="2173" name="Text Box 159">
            <a:extLst>
              <a:ext uri="{FF2B5EF4-FFF2-40B4-BE49-F238E27FC236}">
                <a16:creationId xmlns:a16="http://schemas.microsoft.com/office/drawing/2014/main" id="{EE2F7B4E-37FC-4FF4-B469-E191B3C94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3" y="157163"/>
            <a:ext cx="379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/>
          </a:p>
        </p:txBody>
      </p:sp>
      <p:sp>
        <p:nvSpPr>
          <p:cNvPr id="67" name="Text Box 190">
            <a:extLst>
              <a:ext uri="{FF2B5EF4-FFF2-40B4-BE49-F238E27FC236}">
                <a16:creationId xmlns:a16="http://schemas.microsoft.com/office/drawing/2014/main" id="{6999913B-5C20-4090-99D2-8D0B06DC9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7889" y="4169589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cxnSp>
        <p:nvCxnSpPr>
          <p:cNvPr id="85" name="Connecteur droit avec flèche 84">
            <a:extLst>
              <a:ext uri="{FF2B5EF4-FFF2-40B4-BE49-F238E27FC236}">
                <a16:creationId xmlns:a16="http://schemas.microsoft.com/office/drawing/2014/main" id="{D939B235-8F71-4FAA-9AB6-22E12AF5CB52}"/>
              </a:ext>
            </a:extLst>
          </p:cNvPr>
          <p:cNvCxnSpPr>
            <a:cxnSpLocks/>
          </p:cNvCxnSpPr>
          <p:nvPr/>
        </p:nvCxnSpPr>
        <p:spPr>
          <a:xfrm flipH="1" flipV="1">
            <a:off x="7641380" y="4537170"/>
            <a:ext cx="277881" cy="282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avec flèche 86">
            <a:extLst>
              <a:ext uri="{FF2B5EF4-FFF2-40B4-BE49-F238E27FC236}">
                <a16:creationId xmlns:a16="http://schemas.microsoft.com/office/drawing/2014/main" id="{D09CBC69-A2A2-43C1-91B7-A2DC8821E9C2}"/>
              </a:ext>
            </a:extLst>
          </p:cNvPr>
          <p:cNvCxnSpPr>
            <a:cxnSpLocks/>
          </p:cNvCxnSpPr>
          <p:nvPr/>
        </p:nvCxnSpPr>
        <p:spPr>
          <a:xfrm flipH="1" flipV="1">
            <a:off x="7641380" y="4548436"/>
            <a:ext cx="277881" cy="28211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13A7151C-B38E-4D48-B55D-1F76D59E22FF}"/>
              </a:ext>
            </a:extLst>
          </p:cNvPr>
          <p:cNvSpPr/>
          <p:nvPr/>
        </p:nvSpPr>
        <p:spPr>
          <a:xfrm>
            <a:off x="7878828" y="4733526"/>
            <a:ext cx="452437" cy="43145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A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D6C36353-972F-421A-A8AD-EFE99C296E9A}"/>
              </a:ext>
            </a:extLst>
          </p:cNvPr>
          <p:cNvSpPr/>
          <p:nvPr/>
        </p:nvSpPr>
        <p:spPr>
          <a:xfrm>
            <a:off x="7205327" y="4205519"/>
            <a:ext cx="452437" cy="43145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A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FC71C17-3A6D-4E9B-881C-78FF74EBC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7</a:t>
            </a:fld>
            <a:endParaRPr lang="fr-CA"/>
          </a:p>
        </p:txBody>
      </p:sp>
      <p:sp>
        <p:nvSpPr>
          <p:cNvPr id="29" name="Text Box 132">
            <a:extLst>
              <a:ext uri="{FF2B5EF4-FFF2-40B4-BE49-F238E27FC236}">
                <a16:creationId xmlns:a16="http://schemas.microsoft.com/office/drawing/2014/main" id="{5F21A1A7-B0E8-4445-A216-C3FBA1ABF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6" y="105251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/>
              <a:t>0</a:t>
            </a:r>
          </a:p>
        </p:txBody>
      </p:sp>
      <p:sp>
        <p:nvSpPr>
          <p:cNvPr id="30" name="Text Box 132">
            <a:extLst>
              <a:ext uri="{FF2B5EF4-FFF2-40B4-BE49-F238E27FC236}">
                <a16:creationId xmlns:a16="http://schemas.microsoft.com/office/drawing/2014/main" id="{137C8F81-F7D3-4DA2-BD35-EBEB229FA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4" y="105251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/>
              <a:t>1</a:t>
            </a:r>
          </a:p>
        </p:txBody>
      </p:sp>
      <p:sp>
        <p:nvSpPr>
          <p:cNvPr id="31" name="Text Box 132">
            <a:extLst>
              <a:ext uri="{FF2B5EF4-FFF2-40B4-BE49-F238E27FC236}">
                <a16:creationId xmlns:a16="http://schemas.microsoft.com/office/drawing/2014/main" id="{5A9B78DA-F8F9-4A3B-A803-A45D39300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401" y="105251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/>
              <a:t>2</a:t>
            </a:r>
          </a:p>
        </p:txBody>
      </p:sp>
      <p:sp>
        <p:nvSpPr>
          <p:cNvPr id="32" name="Text Box 132">
            <a:extLst>
              <a:ext uri="{FF2B5EF4-FFF2-40B4-BE49-F238E27FC236}">
                <a16:creationId xmlns:a16="http://schemas.microsoft.com/office/drawing/2014/main" id="{443EB398-D606-4BF1-8BAD-B079A48D8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0101" y="105251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/>
              <a:t>3</a:t>
            </a:r>
          </a:p>
        </p:txBody>
      </p:sp>
      <p:sp>
        <p:nvSpPr>
          <p:cNvPr id="33" name="Text Box 132">
            <a:extLst>
              <a:ext uri="{FF2B5EF4-FFF2-40B4-BE49-F238E27FC236}">
                <a16:creationId xmlns:a16="http://schemas.microsoft.com/office/drawing/2014/main" id="{01FBBEC9-D2DE-40AA-9EBF-B6A6DBB5F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6" y="105251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/>
              <a:t>4</a:t>
            </a:r>
          </a:p>
        </p:txBody>
      </p:sp>
      <p:sp>
        <p:nvSpPr>
          <p:cNvPr id="34" name="Text Box 132">
            <a:extLst>
              <a:ext uri="{FF2B5EF4-FFF2-40B4-BE49-F238E27FC236}">
                <a16:creationId xmlns:a16="http://schemas.microsoft.com/office/drawing/2014/main" id="{82116D91-384A-4EEB-952B-72CD79B3E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6" y="105251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/>
              <a:t>5</a:t>
            </a:r>
          </a:p>
        </p:txBody>
      </p:sp>
      <p:sp>
        <p:nvSpPr>
          <p:cNvPr id="35" name="Text Box 132">
            <a:extLst>
              <a:ext uri="{FF2B5EF4-FFF2-40B4-BE49-F238E27FC236}">
                <a16:creationId xmlns:a16="http://schemas.microsoft.com/office/drawing/2014/main" id="{B4A84F22-E598-4C73-A0FF-66860078C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6" y="105251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/>
              <a:t>6</a:t>
            </a:r>
          </a:p>
        </p:txBody>
      </p:sp>
      <p:sp>
        <p:nvSpPr>
          <p:cNvPr id="36" name="Text Box 132">
            <a:extLst>
              <a:ext uri="{FF2B5EF4-FFF2-40B4-BE49-F238E27FC236}">
                <a16:creationId xmlns:a16="http://schemas.microsoft.com/office/drawing/2014/main" id="{0AB70BC0-64E3-41C0-8C92-8341481E2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6951" y="105251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/>
              <a:t>7</a:t>
            </a:r>
          </a:p>
        </p:txBody>
      </p:sp>
      <p:sp>
        <p:nvSpPr>
          <p:cNvPr id="37" name="Text Box 132">
            <a:extLst>
              <a:ext uri="{FF2B5EF4-FFF2-40B4-BE49-F238E27FC236}">
                <a16:creationId xmlns:a16="http://schemas.microsoft.com/office/drawing/2014/main" id="{E83852BE-44DD-4E57-AC13-ABAC5FD87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89" y="1573213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/>
              <a:t>1</a:t>
            </a:r>
          </a:p>
        </p:txBody>
      </p:sp>
      <p:sp>
        <p:nvSpPr>
          <p:cNvPr id="38" name="Text Box 134">
            <a:extLst>
              <a:ext uri="{FF2B5EF4-FFF2-40B4-BE49-F238E27FC236}">
                <a16:creationId xmlns:a16="http://schemas.microsoft.com/office/drawing/2014/main" id="{8ED3F398-B4C7-4840-A5FB-3DFD79D9A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189" y="1573213"/>
            <a:ext cx="382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2</a:t>
            </a:r>
          </a:p>
        </p:txBody>
      </p:sp>
      <p:sp>
        <p:nvSpPr>
          <p:cNvPr id="47" name="Text Box 135">
            <a:extLst>
              <a:ext uri="{FF2B5EF4-FFF2-40B4-BE49-F238E27FC236}">
                <a16:creationId xmlns:a16="http://schemas.microsoft.com/office/drawing/2014/main" id="{C7DFD69A-ACC0-44AD-A0FB-DCE185BFE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914" y="1573213"/>
            <a:ext cx="382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2</a:t>
            </a:r>
          </a:p>
        </p:txBody>
      </p:sp>
      <p:sp>
        <p:nvSpPr>
          <p:cNvPr id="48" name="Text Box 137">
            <a:extLst>
              <a:ext uri="{FF2B5EF4-FFF2-40B4-BE49-F238E27FC236}">
                <a16:creationId xmlns:a16="http://schemas.microsoft.com/office/drawing/2014/main" id="{97496D64-C2F7-4070-AD7C-4C6E7BDDC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1614" y="1573213"/>
            <a:ext cx="382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3</a:t>
            </a:r>
          </a:p>
        </p:txBody>
      </p:sp>
      <p:sp>
        <p:nvSpPr>
          <p:cNvPr id="50" name="Text Box 146">
            <a:extLst>
              <a:ext uri="{FF2B5EF4-FFF2-40B4-BE49-F238E27FC236}">
                <a16:creationId xmlns:a16="http://schemas.microsoft.com/office/drawing/2014/main" id="{EBCA415F-F021-4C5A-A599-009711269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339" y="1573213"/>
            <a:ext cx="4524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4</a:t>
            </a:r>
          </a:p>
        </p:txBody>
      </p:sp>
      <p:sp>
        <p:nvSpPr>
          <p:cNvPr id="51" name="Text Box 149">
            <a:extLst>
              <a:ext uri="{FF2B5EF4-FFF2-40B4-BE49-F238E27FC236}">
                <a16:creationId xmlns:a16="http://schemas.microsoft.com/office/drawing/2014/main" id="{295532F5-ABA2-48B7-A22B-8AB3CC8C5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9" y="1573213"/>
            <a:ext cx="4524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5</a:t>
            </a:r>
          </a:p>
        </p:txBody>
      </p:sp>
      <p:sp>
        <p:nvSpPr>
          <p:cNvPr id="52" name="Text Box 152">
            <a:extLst>
              <a:ext uri="{FF2B5EF4-FFF2-40B4-BE49-F238E27FC236}">
                <a16:creationId xmlns:a16="http://schemas.microsoft.com/office/drawing/2014/main" id="{8A471F93-623C-4663-B30A-6BD3E330B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739" y="1573213"/>
            <a:ext cx="433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/>
              <a:t>6</a:t>
            </a:r>
          </a:p>
        </p:txBody>
      </p:sp>
      <p:sp>
        <p:nvSpPr>
          <p:cNvPr id="53" name="Text Box 132">
            <a:extLst>
              <a:ext uri="{FF2B5EF4-FFF2-40B4-BE49-F238E27FC236}">
                <a16:creationId xmlns:a16="http://schemas.microsoft.com/office/drawing/2014/main" id="{590C10E7-6D6B-499E-AEB2-83857AADA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6" y="1557338"/>
            <a:ext cx="3587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/>
              <a:t>1</a:t>
            </a:r>
          </a:p>
        </p:txBody>
      </p:sp>
      <p:sp>
        <p:nvSpPr>
          <p:cNvPr id="54" name="Text Box 156">
            <a:extLst>
              <a:ext uri="{FF2B5EF4-FFF2-40B4-BE49-F238E27FC236}">
                <a16:creationId xmlns:a16="http://schemas.microsoft.com/office/drawing/2014/main" id="{810C2F79-183F-4326-8043-27F30E65C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89" y="2076451"/>
            <a:ext cx="382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2</a:t>
            </a:r>
          </a:p>
        </p:txBody>
      </p:sp>
      <p:sp>
        <p:nvSpPr>
          <p:cNvPr id="55" name="Text Box 160">
            <a:extLst>
              <a:ext uri="{FF2B5EF4-FFF2-40B4-BE49-F238E27FC236}">
                <a16:creationId xmlns:a16="http://schemas.microsoft.com/office/drawing/2014/main" id="{2F1EE910-8B33-4459-819E-86C277053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189" y="2076451"/>
            <a:ext cx="382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2</a:t>
            </a:r>
          </a:p>
        </p:txBody>
      </p:sp>
      <p:sp>
        <p:nvSpPr>
          <p:cNvPr id="56" name="Text Box 162">
            <a:extLst>
              <a:ext uri="{FF2B5EF4-FFF2-40B4-BE49-F238E27FC236}">
                <a16:creationId xmlns:a16="http://schemas.microsoft.com/office/drawing/2014/main" id="{57CD17D5-1FCA-4C2D-8542-79DE3E591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914" y="2076451"/>
            <a:ext cx="382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3</a:t>
            </a:r>
          </a:p>
        </p:txBody>
      </p:sp>
      <p:sp>
        <p:nvSpPr>
          <p:cNvPr id="57" name="Text Box 166">
            <a:extLst>
              <a:ext uri="{FF2B5EF4-FFF2-40B4-BE49-F238E27FC236}">
                <a16:creationId xmlns:a16="http://schemas.microsoft.com/office/drawing/2014/main" id="{559E7FF5-B0B2-4EC3-B940-A06A5A9DB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1613" y="2076451"/>
            <a:ext cx="385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2</a:t>
            </a:r>
          </a:p>
        </p:txBody>
      </p:sp>
      <p:sp>
        <p:nvSpPr>
          <p:cNvPr id="58" name="Text Box 168">
            <a:extLst>
              <a:ext uri="{FF2B5EF4-FFF2-40B4-BE49-F238E27FC236}">
                <a16:creationId xmlns:a16="http://schemas.microsoft.com/office/drawing/2014/main" id="{9FC1C6F0-1183-4BCA-A280-223D9E9C6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339" y="2076451"/>
            <a:ext cx="452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3</a:t>
            </a:r>
          </a:p>
        </p:txBody>
      </p:sp>
      <p:sp>
        <p:nvSpPr>
          <p:cNvPr id="59" name="Text Box 171">
            <a:extLst>
              <a:ext uri="{FF2B5EF4-FFF2-40B4-BE49-F238E27FC236}">
                <a16:creationId xmlns:a16="http://schemas.microsoft.com/office/drawing/2014/main" id="{D328ABBA-63F2-460D-AEE3-F61599485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9" y="2076451"/>
            <a:ext cx="4524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4</a:t>
            </a:r>
          </a:p>
        </p:txBody>
      </p:sp>
      <p:sp>
        <p:nvSpPr>
          <p:cNvPr id="60" name="Text Box 174">
            <a:extLst>
              <a:ext uri="{FF2B5EF4-FFF2-40B4-BE49-F238E27FC236}">
                <a16:creationId xmlns:a16="http://schemas.microsoft.com/office/drawing/2014/main" id="{5F3FF913-FF76-4766-AA8F-38AFF504E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739" y="2076451"/>
            <a:ext cx="4333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2800"/>
              <a:t>5</a:t>
            </a:r>
          </a:p>
        </p:txBody>
      </p:sp>
      <p:sp>
        <p:nvSpPr>
          <p:cNvPr id="61" name="Text Box 156">
            <a:extLst>
              <a:ext uri="{FF2B5EF4-FFF2-40B4-BE49-F238E27FC236}">
                <a16:creationId xmlns:a16="http://schemas.microsoft.com/office/drawing/2014/main" id="{BDDF6F4B-8481-4E6F-90AD-15475E07A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4" y="2060576"/>
            <a:ext cx="382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2</a:t>
            </a:r>
          </a:p>
        </p:txBody>
      </p:sp>
      <p:sp>
        <p:nvSpPr>
          <p:cNvPr id="62" name="Text Box 178">
            <a:extLst>
              <a:ext uri="{FF2B5EF4-FFF2-40B4-BE49-F238E27FC236}">
                <a16:creationId xmlns:a16="http://schemas.microsoft.com/office/drawing/2014/main" id="{8CCDB039-C705-4DC0-BE7D-BD30BC4F4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3" y="2608119"/>
            <a:ext cx="360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3</a:t>
            </a:r>
          </a:p>
        </p:txBody>
      </p:sp>
      <p:sp>
        <p:nvSpPr>
          <p:cNvPr id="71" name="Text Box 181">
            <a:extLst>
              <a:ext uri="{FF2B5EF4-FFF2-40B4-BE49-F238E27FC236}">
                <a16:creationId xmlns:a16="http://schemas.microsoft.com/office/drawing/2014/main" id="{872A9847-3F81-4FB2-8212-7C8E1B301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1763" y="2608119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2</a:t>
            </a:r>
          </a:p>
        </p:txBody>
      </p:sp>
      <p:sp>
        <p:nvSpPr>
          <p:cNvPr id="72" name="Text Box 183">
            <a:extLst>
              <a:ext uri="{FF2B5EF4-FFF2-40B4-BE49-F238E27FC236}">
                <a16:creationId xmlns:a16="http://schemas.microsoft.com/office/drawing/2014/main" id="{7D1226F4-2D60-4070-9D5B-A8CA70D61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9463" y="2608119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3</a:t>
            </a:r>
          </a:p>
        </p:txBody>
      </p:sp>
      <p:sp>
        <p:nvSpPr>
          <p:cNvPr id="73" name="Text Box 186">
            <a:extLst>
              <a:ext uri="{FF2B5EF4-FFF2-40B4-BE49-F238E27FC236}">
                <a16:creationId xmlns:a16="http://schemas.microsoft.com/office/drawing/2014/main" id="{E45CE456-EC6D-4C53-96ED-3B3E08765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189" y="2608119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3</a:t>
            </a:r>
          </a:p>
        </p:txBody>
      </p:sp>
      <p:sp>
        <p:nvSpPr>
          <p:cNvPr id="74" name="Text Box 190">
            <a:extLst>
              <a:ext uri="{FF2B5EF4-FFF2-40B4-BE49-F238E27FC236}">
                <a16:creationId xmlns:a16="http://schemas.microsoft.com/office/drawing/2014/main" id="{527BF11F-0D23-4229-A049-011E57675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7889" y="2608119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3</a:t>
            </a:r>
          </a:p>
        </p:txBody>
      </p:sp>
      <p:sp>
        <p:nvSpPr>
          <p:cNvPr id="75" name="Text Box 192">
            <a:extLst>
              <a:ext uri="{FF2B5EF4-FFF2-40B4-BE49-F238E27FC236}">
                <a16:creationId xmlns:a16="http://schemas.microsoft.com/office/drawing/2014/main" id="{3A54432A-1985-4272-B2C0-FA69FF1D1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5589" y="2608119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4</a:t>
            </a:r>
          </a:p>
        </p:txBody>
      </p:sp>
      <p:sp>
        <p:nvSpPr>
          <p:cNvPr id="77" name="Text Box 195">
            <a:extLst>
              <a:ext uri="{FF2B5EF4-FFF2-40B4-BE49-F238E27FC236}">
                <a16:creationId xmlns:a16="http://schemas.microsoft.com/office/drawing/2014/main" id="{F3417AD0-FF7E-41AB-BF2D-F7040148A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3289" y="2608119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/>
              <a:t>4</a:t>
            </a:r>
          </a:p>
        </p:txBody>
      </p:sp>
      <p:sp>
        <p:nvSpPr>
          <p:cNvPr id="78" name="Text Box 178">
            <a:extLst>
              <a:ext uri="{FF2B5EF4-FFF2-40B4-BE49-F238E27FC236}">
                <a16:creationId xmlns:a16="http://schemas.microsoft.com/office/drawing/2014/main" id="{A326ADFE-D50B-488D-8B04-C4ECA3DFD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6364" y="2608119"/>
            <a:ext cx="358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3</a:t>
            </a:r>
          </a:p>
        </p:txBody>
      </p:sp>
      <p:sp>
        <p:nvSpPr>
          <p:cNvPr id="79" name="Text Box 178">
            <a:extLst>
              <a:ext uri="{FF2B5EF4-FFF2-40B4-BE49-F238E27FC236}">
                <a16:creationId xmlns:a16="http://schemas.microsoft.com/office/drawing/2014/main" id="{EA1B8AAC-30FA-4298-89F3-E51546E17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359" y="3131524"/>
            <a:ext cx="360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80" name="Text Box 181">
            <a:extLst>
              <a:ext uri="{FF2B5EF4-FFF2-40B4-BE49-F238E27FC236}">
                <a16:creationId xmlns:a16="http://schemas.microsoft.com/office/drawing/2014/main" id="{05CDDBB7-0172-4D4F-BE43-2BC2037B6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7059" y="3131524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3</a:t>
            </a:r>
          </a:p>
        </p:txBody>
      </p:sp>
      <p:sp>
        <p:nvSpPr>
          <p:cNvPr id="81" name="Text Box 183">
            <a:extLst>
              <a:ext uri="{FF2B5EF4-FFF2-40B4-BE49-F238E27FC236}">
                <a16:creationId xmlns:a16="http://schemas.microsoft.com/office/drawing/2014/main" id="{E525A282-D00A-49B1-84EF-3AD4B0D75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4759" y="3131524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3</a:t>
            </a:r>
          </a:p>
        </p:txBody>
      </p:sp>
      <p:sp>
        <p:nvSpPr>
          <p:cNvPr id="82" name="Text Box 186">
            <a:extLst>
              <a:ext uri="{FF2B5EF4-FFF2-40B4-BE49-F238E27FC236}">
                <a16:creationId xmlns:a16="http://schemas.microsoft.com/office/drawing/2014/main" id="{10F40B78-4AB3-467D-8D2F-9C148B117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485" y="3131524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3</a:t>
            </a:r>
          </a:p>
        </p:txBody>
      </p:sp>
      <p:sp>
        <p:nvSpPr>
          <p:cNvPr id="83" name="Text Box 190">
            <a:extLst>
              <a:ext uri="{FF2B5EF4-FFF2-40B4-BE49-F238E27FC236}">
                <a16:creationId xmlns:a16="http://schemas.microsoft.com/office/drawing/2014/main" id="{F0C3751E-51DC-4137-B366-196830667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185" y="3131524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84" name="Text Box 192">
            <a:extLst>
              <a:ext uri="{FF2B5EF4-FFF2-40B4-BE49-F238E27FC236}">
                <a16:creationId xmlns:a16="http://schemas.microsoft.com/office/drawing/2014/main" id="{52545770-9CF1-427F-A6C7-8B7165E47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0885" y="3131524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86" name="Text Box 195">
            <a:extLst>
              <a:ext uri="{FF2B5EF4-FFF2-40B4-BE49-F238E27FC236}">
                <a16:creationId xmlns:a16="http://schemas.microsoft.com/office/drawing/2014/main" id="{54CD9F90-9029-44D1-BC8C-7367B177B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8585" y="3131524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5</a:t>
            </a:r>
          </a:p>
        </p:txBody>
      </p:sp>
      <p:sp>
        <p:nvSpPr>
          <p:cNvPr id="88" name="Text Box 178">
            <a:extLst>
              <a:ext uri="{FF2B5EF4-FFF2-40B4-BE49-F238E27FC236}">
                <a16:creationId xmlns:a16="http://schemas.microsoft.com/office/drawing/2014/main" id="{777DC4D2-89D5-45EB-BC2F-7437CDB5E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1660" y="3131524"/>
            <a:ext cx="358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89" name="Text Box 178">
            <a:extLst>
              <a:ext uri="{FF2B5EF4-FFF2-40B4-BE49-F238E27FC236}">
                <a16:creationId xmlns:a16="http://schemas.microsoft.com/office/drawing/2014/main" id="{87473F6B-93FF-4A80-9896-A8AA306DE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457" y="3646184"/>
            <a:ext cx="360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90" name="Text Box 181">
            <a:extLst>
              <a:ext uri="{FF2B5EF4-FFF2-40B4-BE49-F238E27FC236}">
                <a16:creationId xmlns:a16="http://schemas.microsoft.com/office/drawing/2014/main" id="{C96BEC37-628E-4814-90C2-025431E9F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5157" y="3646184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91" name="Text Box 183">
            <a:extLst>
              <a:ext uri="{FF2B5EF4-FFF2-40B4-BE49-F238E27FC236}">
                <a16:creationId xmlns:a16="http://schemas.microsoft.com/office/drawing/2014/main" id="{25DD394E-D803-4A02-BC3F-B092147CB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857" y="3646184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92" name="Text Box 186">
            <a:extLst>
              <a:ext uri="{FF2B5EF4-FFF2-40B4-BE49-F238E27FC236}">
                <a16:creationId xmlns:a16="http://schemas.microsoft.com/office/drawing/2014/main" id="{8C1E0625-D632-48A6-A249-324B698B7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3583" y="3646184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93" name="Text Box 190">
            <a:extLst>
              <a:ext uri="{FF2B5EF4-FFF2-40B4-BE49-F238E27FC236}">
                <a16:creationId xmlns:a16="http://schemas.microsoft.com/office/drawing/2014/main" id="{19484AA9-C40F-47EF-9CC9-C344C869F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283" y="3646184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3</a:t>
            </a:r>
          </a:p>
        </p:txBody>
      </p:sp>
      <p:sp>
        <p:nvSpPr>
          <p:cNvPr id="94" name="Text Box 192">
            <a:extLst>
              <a:ext uri="{FF2B5EF4-FFF2-40B4-BE49-F238E27FC236}">
                <a16:creationId xmlns:a16="http://schemas.microsoft.com/office/drawing/2014/main" id="{4966D6C4-E9CC-4F53-B26A-705D073B5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983" y="3646184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95" name="Text Box 195">
            <a:extLst>
              <a:ext uri="{FF2B5EF4-FFF2-40B4-BE49-F238E27FC236}">
                <a16:creationId xmlns:a16="http://schemas.microsoft.com/office/drawing/2014/main" id="{AE706894-0860-4142-8A73-5D2818959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6683" y="3646184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5</a:t>
            </a:r>
          </a:p>
        </p:txBody>
      </p:sp>
      <p:sp>
        <p:nvSpPr>
          <p:cNvPr id="96" name="Text Box 178">
            <a:extLst>
              <a:ext uri="{FF2B5EF4-FFF2-40B4-BE49-F238E27FC236}">
                <a16:creationId xmlns:a16="http://schemas.microsoft.com/office/drawing/2014/main" id="{42CC0FFF-DCDF-45FE-910A-FA913A515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9758" y="3646184"/>
            <a:ext cx="358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5</a:t>
            </a:r>
          </a:p>
        </p:txBody>
      </p:sp>
      <p:sp>
        <p:nvSpPr>
          <p:cNvPr id="101" name="Text Box 192">
            <a:extLst>
              <a:ext uri="{FF2B5EF4-FFF2-40B4-BE49-F238E27FC236}">
                <a16:creationId xmlns:a16="http://schemas.microsoft.com/office/drawing/2014/main" id="{6928112E-5B57-461B-B1D8-D99E17D0C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8845" y="4203387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102" name="Text Box 195">
            <a:extLst>
              <a:ext uri="{FF2B5EF4-FFF2-40B4-BE49-F238E27FC236}">
                <a16:creationId xmlns:a16="http://schemas.microsoft.com/office/drawing/2014/main" id="{A989BDB0-2AA7-4827-BD8E-A6E262016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3289" y="4169589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103" name="Text Box 178">
            <a:extLst>
              <a:ext uri="{FF2B5EF4-FFF2-40B4-BE49-F238E27FC236}">
                <a16:creationId xmlns:a16="http://schemas.microsoft.com/office/drawing/2014/main" id="{FD91B69F-CEF0-4DBA-B1A8-52B2D75B21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3" y="4169589"/>
            <a:ext cx="360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5</a:t>
            </a:r>
          </a:p>
        </p:txBody>
      </p:sp>
      <p:sp>
        <p:nvSpPr>
          <p:cNvPr id="104" name="Text Box 181">
            <a:extLst>
              <a:ext uri="{FF2B5EF4-FFF2-40B4-BE49-F238E27FC236}">
                <a16:creationId xmlns:a16="http://schemas.microsoft.com/office/drawing/2014/main" id="{E2DE2190-7459-4EC5-BCDB-106FFD988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1763" y="4169589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105" name="Text Box 183">
            <a:extLst>
              <a:ext uri="{FF2B5EF4-FFF2-40B4-BE49-F238E27FC236}">
                <a16:creationId xmlns:a16="http://schemas.microsoft.com/office/drawing/2014/main" id="{20DACEEB-FB24-4DEC-B275-4F4EA85A0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9463" y="4169589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5</a:t>
            </a:r>
          </a:p>
        </p:txBody>
      </p:sp>
      <p:sp>
        <p:nvSpPr>
          <p:cNvPr id="106" name="Text Box 186">
            <a:extLst>
              <a:ext uri="{FF2B5EF4-FFF2-40B4-BE49-F238E27FC236}">
                <a16:creationId xmlns:a16="http://schemas.microsoft.com/office/drawing/2014/main" id="{2F14E31B-E78B-448A-9F6D-DAC78D44C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189" y="4169589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5</a:t>
            </a:r>
          </a:p>
        </p:txBody>
      </p:sp>
      <p:sp>
        <p:nvSpPr>
          <p:cNvPr id="107" name="Text Box 190">
            <a:extLst>
              <a:ext uri="{FF2B5EF4-FFF2-40B4-BE49-F238E27FC236}">
                <a16:creationId xmlns:a16="http://schemas.microsoft.com/office/drawing/2014/main" id="{F123E1AB-9D42-44DD-8048-69401202F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7889" y="4169589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108" name="Text Box 178">
            <a:extLst>
              <a:ext uri="{FF2B5EF4-FFF2-40B4-BE49-F238E27FC236}">
                <a16:creationId xmlns:a16="http://schemas.microsoft.com/office/drawing/2014/main" id="{A5A84675-FEB3-4B57-B1FD-30A6A1B2C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6364" y="4169589"/>
            <a:ext cx="358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8312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2" grpId="0"/>
      <p:bldP spid="2162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47" grpId="0"/>
      <p:bldP spid="47" grpId="1"/>
      <p:bldP spid="48" grpId="0"/>
      <p:bldP spid="48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7" grpId="0"/>
      <p:bldP spid="77" grpId="1"/>
      <p:bldP spid="78" grpId="0"/>
      <p:bldP spid="78" grpId="1"/>
      <p:bldP spid="79" grpId="0"/>
      <p:bldP spid="80" grpId="0"/>
      <p:bldP spid="81" grpId="0"/>
      <p:bldP spid="82" grpId="0"/>
      <p:bldP spid="83" grpId="0"/>
      <p:bldP spid="84" grpId="0"/>
      <p:bldP spid="86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101" grpId="0"/>
      <p:bldP spid="102" grpId="0"/>
      <p:bldP spid="103" grpId="0"/>
      <p:bldP spid="104" grpId="0"/>
      <p:bldP spid="105" grpId="0"/>
      <p:bldP spid="106" grpId="0"/>
      <p:bldP spid="10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A044BC-172F-47E7-AD20-3942E0EE3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Structures de données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F5A891-2D3E-4ED8-B52B-C19CBEEFB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À chaque case de la table de blocs, associer une seule colonne de la matrice </a:t>
            </a:r>
            <a:r>
              <a:rPr lang="fr-CA" i="1" dirty="0"/>
              <a:t>DIST</a:t>
            </a:r>
            <a:r>
              <a:rPr lang="fr-CA" dirty="0"/>
              <a:t> du bloc : la colonne correspondant à la cellule en bas à droite du bloc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CA5F464-75C3-4140-A189-E2ABAA35C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70</a:t>
            </a:fld>
            <a:endParaRPr lang="fr-CA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F35F8652-282A-4B80-A304-AB1D96CAA627}"/>
              </a:ext>
            </a:extLst>
          </p:cNvPr>
          <p:cNvGraphicFramePr>
            <a:graphicFrameLocks noGrp="1"/>
          </p:cNvGraphicFramePr>
          <p:nvPr/>
        </p:nvGraphicFramePr>
        <p:xfrm>
          <a:off x="767263" y="3455809"/>
          <a:ext cx="3027690" cy="31508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5538">
                  <a:extLst>
                    <a:ext uri="{9D8B030D-6E8A-4147-A177-3AD203B41FA5}">
                      <a16:colId xmlns:a16="http://schemas.microsoft.com/office/drawing/2014/main" val="928031321"/>
                    </a:ext>
                  </a:extLst>
                </a:gridCol>
                <a:gridCol w="605538">
                  <a:extLst>
                    <a:ext uri="{9D8B030D-6E8A-4147-A177-3AD203B41FA5}">
                      <a16:colId xmlns:a16="http://schemas.microsoft.com/office/drawing/2014/main" val="3681173103"/>
                    </a:ext>
                  </a:extLst>
                </a:gridCol>
                <a:gridCol w="605538">
                  <a:extLst>
                    <a:ext uri="{9D8B030D-6E8A-4147-A177-3AD203B41FA5}">
                      <a16:colId xmlns:a16="http://schemas.microsoft.com/office/drawing/2014/main" val="3366918562"/>
                    </a:ext>
                  </a:extLst>
                </a:gridCol>
                <a:gridCol w="605538">
                  <a:extLst>
                    <a:ext uri="{9D8B030D-6E8A-4147-A177-3AD203B41FA5}">
                      <a16:colId xmlns:a16="http://schemas.microsoft.com/office/drawing/2014/main" val="3453429747"/>
                    </a:ext>
                  </a:extLst>
                </a:gridCol>
                <a:gridCol w="605538">
                  <a:extLst>
                    <a:ext uri="{9D8B030D-6E8A-4147-A177-3AD203B41FA5}">
                      <a16:colId xmlns:a16="http://schemas.microsoft.com/office/drawing/2014/main" val="3373424800"/>
                    </a:ext>
                  </a:extLst>
                </a:gridCol>
              </a:tblGrid>
              <a:tr h="525135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692508"/>
                  </a:ext>
                </a:extLst>
              </a:tr>
              <a:tr h="525135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26452"/>
                  </a:ext>
                </a:extLst>
              </a:tr>
              <a:tr h="525135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280325"/>
                  </a:ext>
                </a:extLst>
              </a:tr>
              <a:tr h="525135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628342"/>
                  </a:ext>
                </a:extLst>
              </a:tr>
              <a:tr h="525135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85154"/>
                  </a:ext>
                </a:extLst>
              </a:tr>
              <a:tr h="525135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188987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0F3DD84E-6D3E-4047-9B0A-7E44F056CEA8}"/>
              </a:ext>
            </a:extLst>
          </p:cNvPr>
          <p:cNvSpPr txBox="1"/>
          <p:nvPr/>
        </p:nvSpPr>
        <p:spPr>
          <a:xfrm>
            <a:off x="877372" y="311335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B913EB7-AB50-472A-AA35-215D06CD52CE}"/>
              </a:ext>
            </a:extLst>
          </p:cNvPr>
          <p:cNvSpPr txBox="1"/>
          <p:nvPr/>
        </p:nvSpPr>
        <p:spPr>
          <a:xfrm>
            <a:off x="1480390" y="309562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7A0F61D-AC54-41E6-9350-28D89A374CC4}"/>
              </a:ext>
            </a:extLst>
          </p:cNvPr>
          <p:cNvSpPr txBox="1"/>
          <p:nvPr/>
        </p:nvSpPr>
        <p:spPr>
          <a:xfrm>
            <a:off x="2090065" y="309562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AFDA5BA-1E15-4891-AD8B-84089FAD4390}"/>
              </a:ext>
            </a:extLst>
          </p:cNvPr>
          <p:cNvSpPr txBox="1"/>
          <p:nvPr/>
        </p:nvSpPr>
        <p:spPr>
          <a:xfrm>
            <a:off x="2620340" y="310921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1C539C2-BC51-4962-986B-1EC2705F3048}"/>
              </a:ext>
            </a:extLst>
          </p:cNvPr>
          <p:cNvSpPr txBox="1"/>
          <p:nvPr/>
        </p:nvSpPr>
        <p:spPr>
          <a:xfrm>
            <a:off x="3274012" y="310921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4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81D174B-FD8B-4ACB-AD2C-3017333DAEB4}"/>
              </a:ext>
            </a:extLst>
          </p:cNvPr>
          <p:cNvSpPr txBox="1"/>
          <p:nvPr/>
        </p:nvSpPr>
        <p:spPr>
          <a:xfrm>
            <a:off x="486737" y="401431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F8F04AB-AD7F-4970-AD1E-42617BFB1879}"/>
              </a:ext>
            </a:extLst>
          </p:cNvPr>
          <p:cNvSpPr txBox="1"/>
          <p:nvPr/>
        </p:nvSpPr>
        <p:spPr>
          <a:xfrm>
            <a:off x="453398" y="454532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2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92B142D-E5B7-4886-BC77-F2551AA747BD}"/>
              </a:ext>
            </a:extLst>
          </p:cNvPr>
          <p:cNvSpPr txBox="1"/>
          <p:nvPr/>
        </p:nvSpPr>
        <p:spPr>
          <a:xfrm>
            <a:off x="452753" y="503121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3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755A12F-778A-4326-9186-9D9D78599D12}"/>
              </a:ext>
            </a:extLst>
          </p:cNvPr>
          <p:cNvSpPr txBox="1"/>
          <p:nvPr/>
        </p:nvSpPr>
        <p:spPr>
          <a:xfrm>
            <a:off x="468598" y="55833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4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40A339E-1170-4B0F-ADF1-094DC5DD9BCC}"/>
              </a:ext>
            </a:extLst>
          </p:cNvPr>
          <p:cNvSpPr txBox="1"/>
          <p:nvPr/>
        </p:nvSpPr>
        <p:spPr>
          <a:xfrm>
            <a:off x="468598" y="613538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5</a:t>
            </a:r>
          </a:p>
        </p:txBody>
      </p:sp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4E5B6F9F-DF5D-476E-963C-392638E61319}"/>
              </a:ext>
            </a:extLst>
          </p:cNvPr>
          <p:cNvGraphicFramePr>
            <a:graphicFrameLocks noGrp="1"/>
          </p:cNvGraphicFramePr>
          <p:nvPr/>
        </p:nvGraphicFramePr>
        <p:xfrm>
          <a:off x="4542010" y="4052342"/>
          <a:ext cx="3027692" cy="1767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6923">
                  <a:extLst>
                    <a:ext uri="{9D8B030D-6E8A-4147-A177-3AD203B41FA5}">
                      <a16:colId xmlns:a16="http://schemas.microsoft.com/office/drawing/2014/main" val="1420631685"/>
                    </a:ext>
                  </a:extLst>
                </a:gridCol>
                <a:gridCol w="756923">
                  <a:extLst>
                    <a:ext uri="{9D8B030D-6E8A-4147-A177-3AD203B41FA5}">
                      <a16:colId xmlns:a16="http://schemas.microsoft.com/office/drawing/2014/main" val="3972506005"/>
                    </a:ext>
                  </a:extLst>
                </a:gridCol>
                <a:gridCol w="756923">
                  <a:extLst>
                    <a:ext uri="{9D8B030D-6E8A-4147-A177-3AD203B41FA5}">
                      <a16:colId xmlns:a16="http://schemas.microsoft.com/office/drawing/2014/main" val="4256977036"/>
                    </a:ext>
                  </a:extLst>
                </a:gridCol>
                <a:gridCol w="756923">
                  <a:extLst>
                    <a:ext uri="{9D8B030D-6E8A-4147-A177-3AD203B41FA5}">
                      <a16:colId xmlns:a16="http://schemas.microsoft.com/office/drawing/2014/main" val="2877391962"/>
                    </a:ext>
                  </a:extLst>
                </a:gridCol>
              </a:tblGrid>
              <a:tr h="589144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686169"/>
                  </a:ext>
                </a:extLst>
              </a:tr>
              <a:tr h="589144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189923"/>
                  </a:ext>
                </a:extLst>
              </a:tr>
              <a:tr h="589144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069450"/>
                  </a:ext>
                </a:extLst>
              </a:tr>
            </a:tbl>
          </a:graphicData>
        </a:graphic>
      </p:graphicFrame>
      <p:sp>
        <p:nvSpPr>
          <p:cNvPr id="19" name="ZoneTexte 18">
            <a:extLst>
              <a:ext uri="{FF2B5EF4-FFF2-40B4-BE49-F238E27FC236}">
                <a16:creationId xmlns:a16="http://schemas.microsoft.com/office/drawing/2014/main" id="{8FAB2993-07F5-4031-979F-356332881E83}"/>
              </a:ext>
            </a:extLst>
          </p:cNvPr>
          <p:cNvSpPr txBox="1"/>
          <p:nvPr/>
        </p:nvSpPr>
        <p:spPr>
          <a:xfrm>
            <a:off x="4172109" y="5302639"/>
            <a:ext cx="26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g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4814FE0-1C33-45D0-9183-A15936674C2E}"/>
              </a:ext>
            </a:extLst>
          </p:cNvPr>
          <p:cNvSpPr txBox="1"/>
          <p:nvPr/>
        </p:nvSpPr>
        <p:spPr>
          <a:xfrm>
            <a:off x="4172109" y="4714598"/>
            <a:ext cx="263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a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3B53D3D-A5AE-4562-B6B8-8BDA8259B226}"/>
              </a:ext>
            </a:extLst>
          </p:cNvPr>
          <p:cNvSpPr txBox="1"/>
          <p:nvPr/>
        </p:nvSpPr>
        <p:spPr>
          <a:xfrm>
            <a:off x="5456909" y="3590677"/>
            <a:ext cx="263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5002949-8DA5-4A2C-91BB-46FE241E16D3}"/>
              </a:ext>
            </a:extLst>
          </p:cNvPr>
          <p:cNvSpPr txBox="1"/>
          <p:nvPr/>
        </p:nvSpPr>
        <p:spPr>
          <a:xfrm>
            <a:off x="6246694" y="3562704"/>
            <a:ext cx="249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c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8C1ED12-5301-45F0-8B37-389898A37FA8}"/>
              </a:ext>
            </a:extLst>
          </p:cNvPr>
          <p:cNvSpPr txBox="1"/>
          <p:nvPr/>
        </p:nvSpPr>
        <p:spPr>
          <a:xfrm>
            <a:off x="6966174" y="3543941"/>
            <a:ext cx="26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g</a:t>
            </a:r>
          </a:p>
        </p:txBody>
      </p:sp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id="{C3566660-D20C-4949-88E8-A603875CFFC1}"/>
              </a:ext>
            </a:extLst>
          </p:cNvPr>
          <p:cNvGraphicFramePr>
            <a:graphicFrameLocks noGrp="1"/>
          </p:cNvGraphicFramePr>
          <p:nvPr/>
        </p:nvGraphicFramePr>
        <p:xfrm>
          <a:off x="8172602" y="3276954"/>
          <a:ext cx="3687862" cy="31590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596">
                  <a:extLst>
                    <a:ext uri="{9D8B030D-6E8A-4147-A177-3AD203B41FA5}">
                      <a16:colId xmlns:a16="http://schemas.microsoft.com/office/drawing/2014/main" val="1237913456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1393706594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3839082625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3276714525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439697158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3536839175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2603818238"/>
                    </a:ext>
                  </a:extLst>
                </a:gridCol>
              </a:tblGrid>
              <a:tr h="451290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01952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80188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23855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656877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11770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417961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613148"/>
                  </a:ext>
                </a:extLst>
              </a:tr>
            </a:tbl>
          </a:graphicData>
        </a:graphic>
      </p:graphicFrame>
      <p:sp>
        <p:nvSpPr>
          <p:cNvPr id="25" name="ZoneTexte 24">
            <a:extLst>
              <a:ext uri="{FF2B5EF4-FFF2-40B4-BE49-F238E27FC236}">
                <a16:creationId xmlns:a16="http://schemas.microsoft.com/office/drawing/2014/main" id="{B6735DD4-2CCD-40B6-BD6D-4151E3AC1A72}"/>
              </a:ext>
            </a:extLst>
          </p:cNvPr>
          <p:cNvSpPr txBox="1"/>
          <p:nvPr/>
        </p:nvSpPr>
        <p:spPr>
          <a:xfrm>
            <a:off x="9571660" y="2752406"/>
            <a:ext cx="738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i="1" dirty="0"/>
              <a:t>DIST</a:t>
            </a:r>
          </a:p>
        </p:txBody>
      </p:sp>
    </p:spTree>
    <p:extLst>
      <p:ext uri="{BB962C8B-B14F-4D97-AF65-F5344CB8AC3E}">
        <p14:creationId xmlns:p14="http://schemas.microsoft.com/office/powerpoint/2010/main" val="117936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/>
      <p:bldP spid="21" grpId="0"/>
      <p:bldP spid="22" grpId="0"/>
      <p:bldP spid="23" grpId="0"/>
      <p:bldP spid="2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A044BC-172F-47E7-AD20-3942E0EE3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Structures de données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F5A891-2D3E-4ED8-B52B-C19CBEEFB7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106" y="1783648"/>
            <a:ext cx="10515600" cy="13255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À chaque case de la table te blocs, associer une seule colonne de la matrice </a:t>
            </a:r>
            <a:r>
              <a:rPr lang="fr-CA" i="1" dirty="0"/>
              <a:t>DIST</a:t>
            </a:r>
            <a:r>
              <a:rPr lang="fr-CA" dirty="0"/>
              <a:t> du bloc : la colonne correspondant à la cellule en bas à droite du bloc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CA5F464-75C3-4140-A189-E2ABAA35C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71</a:t>
            </a:fld>
            <a:endParaRPr lang="fr-CA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F35F8652-282A-4B80-A304-AB1D96CAA627}"/>
              </a:ext>
            </a:extLst>
          </p:cNvPr>
          <p:cNvGraphicFramePr>
            <a:graphicFrameLocks noGrp="1"/>
          </p:cNvGraphicFramePr>
          <p:nvPr/>
        </p:nvGraphicFramePr>
        <p:xfrm>
          <a:off x="767263" y="3455809"/>
          <a:ext cx="3027690" cy="31508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5538">
                  <a:extLst>
                    <a:ext uri="{9D8B030D-6E8A-4147-A177-3AD203B41FA5}">
                      <a16:colId xmlns:a16="http://schemas.microsoft.com/office/drawing/2014/main" val="928031321"/>
                    </a:ext>
                  </a:extLst>
                </a:gridCol>
                <a:gridCol w="605538">
                  <a:extLst>
                    <a:ext uri="{9D8B030D-6E8A-4147-A177-3AD203B41FA5}">
                      <a16:colId xmlns:a16="http://schemas.microsoft.com/office/drawing/2014/main" val="3681173103"/>
                    </a:ext>
                  </a:extLst>
                </a:gridCol>
                <a:gridCol w="605538">
                  <a:extLst>
                    <a:ext uri="{9D8B030D-6E8A-4147-A177-3AD203B41FA5}">
                      <a16:colId xmlns:a16="http://schemas.microsoft.com/office/drawing/2014/main" val="3366918562"/>
                    </a:ext>
                  </a:extLst>
                </a:gridCol>
                <a:gridCol w="605538">
                  <a:extLst>
                    <a:ext uri="{9D8B030D-6E8A-4147-A177-3AD203B41FA5}">
                      <a16:colId xmlns:a16="http://schemas.microsoft.com/office/drawing/2014/main" val="3453429747"/>
                    </a:ext>
                  </a:extLst>
                </a:gridCol>
                <a:gridCol w="605538">
                  <a:extLst>
                    <a:ext uri="{9D8B030D-6E8A-4147-A177-3AD203B41FA5}">
                      <a16:colId xmlns:a16="http://schemas.microsoft.com/office/drawing/2014/main" val="3373424800"/>
                    </a:ext>
                  </a:extLst>
                </a:gridCol>
              </a:tblGrid>
              <a:tr h="525135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692508"/>
                  </a:ext>
                </a:extLst>
              </a:tr>
              <a:tr h="525135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826452"/>
                  </a:ext>
                </a:extLst>
              </a:tr>
              <a:tr h="525135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280325"/>
                  </a:ext>
                </a:extLst>
              </a:tr>
              <a:tr h="525135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628342"/>
                  </a:ext>
                </a:extLst>
              </a:tr>
              <a:tr h="525135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185154"/>
                  </a:ext>
                </a:extLst>
              </a:tr>
              <a:tr h="525135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188987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0F3DD84E-6D3E-4047-9B0A-7E44F056CEA8}"/>
              </a:ext>
            </a:extLst>
          </p:cNvPr>
          <p:cNvSpPr txBox="1"/>
          <p:nvPr/>
        </p:nvSpPr>
        <p:spPr>
          <a:xfrm>
            <a:off x="877372" y="311335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0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B913EB7-AB50-472A-AA35-215D06CD52CE}"/>
              </a:ext>
            </a:extLst>
          </p:cNvPr>
          <p:cNvSpPr txBox="1"/>
          <p:nvPr/>
        </p:nvSpPr>
        <p:spPr>
          <a:xfrm>
            <a:off x="1480390" y="309562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7A0F61D-AC54-41E6-9350-28D89A374CC4}"/>
              </a:ext>
            </a:extLst>
          </p:cNvPr>
          <p:cNvSpPr txBox="1"/>
          <p:nvPr/>
        </p:nvSpPr>
        <p:spPr>
          <a:xfrm>
            <a:off x="2090065" y="309562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AFDA5BA-1E15-4891-AD8B-84089FAD4390}"/>
              </a:ext>
            </a:extLst>
          </p:cNvPr>
          <p:cNvSpPr txBox="1"/>
          <p:nvPr/>
        </p:nvSpPr>
        <p:spPr>
          <a:xfrm>
            <a:off x="2620340" y="310921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1C539C2-BC51-4962-986B-1EC2705F3048}"/>
              </a:ext>
            </a:extLst>
          </p:cNvPr>
          <p:cNvSpPr txBox="1"/>
          <p:nvPr/>
        </p:nvSpPr>
        <p:spPr>
          <a:xfrm>
            <a:off x="3274012" y="310921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4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81D174B-FD8B-4ACB-AD2C-3017333DAEB4}"/>
              </a:ext>
            </a:extLst>
          </p:cNvPr>
          <p:cNvSpPr txBox="1"/>
          <p:nvPr/>
        </p:nvSpPr>
        <p:spPr>
          <a:xfrm>
            <a:off x="486737" y="401431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F8F04AB-AD7F-4970-AD1E-42617BFB1879}"/>
              </a:ext>
            </a:extLst>
          </p:cNvPr>
          <p:cNvSpPr txBox="1"/>
          <p:nvPr/>
        </p:nvSpPr>
        <p:spPr>
          <a:xfrm>
            <a:off x="453398" y="454532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2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92B142D-E5B7-4886-BC77-F2551AA747BD}"/>
              </a:ext>
            </a:extLst>
          </p:cNvPr>
          <p:cNvSpPr txBox="1"/>
          <p:nvPr/>
        </p:nvSpPr>
        <p:spPr>
          <a:xfrm>
            <a:off x="452753" y="503121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3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755A12F-778A-4326-9186-9D9D78599D12}"/>
              </a:ext>
            </a:extLst>
          </p:cNvPr>
          <p:cNvSpPr txBox="1"/>
          <p:nvPr/>
        </p:nvSpPr>
        <p:spPr>
          <a:xfrm>
            <a:off x="468598" y="55833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4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40A339E-1170-4B0F-ADF1-094DC5DD9BCC}"/>
              </a:ext>
            </a:extLst>
          </p:cNvPr>
          <p:cNvSpPr txBox="1"/>
          <p:nvPr/>
        </p:nvSpPr>
        <p:spPr>
          <a:xfrm>
            <a:off x="468598" y="613538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b="1" dirty="0"/>
              <a:t>5</a:t>
            </a:r>
          </a:p>
        </p:txBody>
      </p:sp>
      <p:graphicFrame>
        <p:nvGraphicFramePr>
          <p:cNvPr id="18" name="Tableau 17">
            <a:extLst>
              <a:ext uri="{FF2B5EF4-FFF2-40B4-BE49-F238E27FC236}">
                <a16:creationId xmlns:a16="http://schemas.microsoft.com/office/drawing/2014/main" id="{4E5B6F9F-DF5D-476E-963C-392638E613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024901"/>
              </p:ext>
            </p:extLst>
          </p:nvPr>
        </p:nvGraphicFramePr>
        <p:xfrm>
          <a:off x="4542010" y="4052342"/>
          <a:ext cx="3027692" cy="18793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56923">
                  <a:extLst>
                    <a:ext uri="{9D8B030D-6E8A-4147-A177-3AD203B41FA5}">
                      <a16:colId xmlns:a16="http://schemas.microsoft.com/office/drawing/2014/main" val="1420631685"/>
                    </a:ext>
                  </a:extLst>
                </a:gridCol>
                <a:gridCol w="756923">
                  <a:extLst>
                    <a:ext uri="{9D8B030D-6E8A-4147-A177-3AD203B41FA5}">
                      <a16:colId xmlns:a16="http://schemas.microsoft.com/office/drawing/2014/main" val="3972506005"/>
                    </a:ext>
                  </a:extLst>
                </a:gridCol>
                <a:gridCol w="756923">
                  <a:extLst>
                    <a:ext uri="{9D8B030D-6E8A-4147-A177-3AD203B41FA5}">
                      <a16:colId xmlns:a16="http://schemas.microsoft.com/office/drawing/2014/main" val="4256977036"/>
                    </a:ext>
                  </a:extLst>
                </a:gridCol>
                <a:gridCol w="756923">
                  <a:extLst>
                    <a:ext uri="{9D8B030D-6E8A-4147-A177-3AD203B41FA5}">
                      <a16:colId xmlns:a16="http://schemas.microsoft.com/office/drawing/2014/main" val="2877391962"/>
                    </a:ext>
                  </a:extLst>
                </a:gridCol>
              </a:tblGrid>
              <a:tr h="589144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686169"/>
                  </a:ext>
                </a:extLst>
              </a:tr>
              <a:tr h="589144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189923"/>
                  </a:ext>
                </a:extLst>
              </a:tr>
              <a:tr h="589144"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4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400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069450"/>
                  </a:ext>
                </a:extLst>
              </a:tr>
            </a:tbl>
          </a:graphicData>
        </a:graphic>
      </p:graphicFrame>
      <p:sp>
        <p:nvSpPr>
          <p:cNvPr id="19" name="ZoneTexte 18">
            <a:extLst>
              <a:ext uri="{FF2B5EF4-FFF2-40B4-BE49-F238E27FC236}">
                <a16:creationId xmlns:a16="http://schemas.microsoft.com/office/drawing/2014/main" id="{8FAB2993-07F5-4031-979F-356332881E83}"/>
              </a:ext>
            </a:extLst>
          </p:cNvPr>
          <p:cNvSpPr txBox="1"/>
          <p:nvPr/>
        </p:nvSpPr>
        <p:spPr>
          <a:xfrm>
            <a:off x="4172109" y="5302639"/>
            <a:ext cx="26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g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4814FE0-1C33-45D0-9183-A15936674C2E}"/>
              </a:ext>
            </a:extLst>
          </p:cNvPr>
          <p:cNvSpPr txBox="1"/>
          <p:nvPr/>
        </p:nvSpPr>
        <p:spPr>
          <a:xfrm>
            <a:off x="4172109" y="4714598"/>
            <a:ext cx="263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a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3B53D3D-A5AE-4562-B6B8-8BDA8259B226}"/>
              </a:ext>
            </a:extLst>
          </p:cNvPr>
          <p:cNvSpPr txBox="1"/>
          <p:nvPr/>
        </p:nvSpPr>
        <p:spPr>
          <a:xfrm>
            <a:off x="5456909" y="3590677"/>
            <a:ext cx="263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a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5002949-8DA5-4A2C-91BB-46FE241E16D3}"/>
              </a:ext>
            </a:extLst>
          </p:cNvPr>
          <p:cNvSpPr txBox="1"/>
          <p:nvPr/>
        </p:nvSpPr>
        <p:spPr>
          <a:xfrm>
            <a:off x="6246694" y="3562704"/>
            <a:ext cx="249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c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8C1ED12-5301-45F0-8B37-389898A37FA8}"/>
              </a:ext>
            </a:extLst>
          </p:cNvPr>
          <p:cNvSpPr txBox="1"/>
          <p:nvPr/>
        </p:nvSpPr>
        <p:spPr>
          <a:xfrm>
            <a:off x="6966174" y="3543941"/>
            <a:ext cx="26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g</a:t>
            </a:r>
          </a:p>
        </p:txBody>
      </p:sp>
      <p:graphicFrame>
        <p:nvGraphicFramePr>
          <p:cNvPr id="24" name="Tableau 23">
            <a:extLst>
              <a:ext uri="{FF2B5EF4-FFF2-40B4-BE49-F238E27FC236}">
                <a16:creationId xmlns:a16="http://schemas.microsoft.com/office/drawing/2014/main" id="{C3566660-D20C-4949-88E8-A603875CF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141734"/>
              </p:ext>
            </p:extLst>
          </p:nvPr>
        </p:nvGraphicFramePr>
        <p:xfrm>
          <a:off x="8172602" y="3276954"/>
          <a:ext cx="3687862" cy="31590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596">
                  <a:extLst>
                    <a:ext uri="{9D8B030D-6E8A-4147-A177-3AD203B41FA5}">
                      <a16:colId xmlns:a16="http://schemas.microsoft.com/office/drawing/2014/main" val="1237913456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1393706594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3839082625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3276714525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439697158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3536839175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2603818238"/>
                    </a:ext>
                  </a:extLst>
                </a:gridCol>
              </a:tblGrid>
              <a:tr h="451290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01952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80188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23855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656877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11770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417961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613148"/>
                  </a:ext>
                </a:extLst>
              </a:tr>
            </a:tbl>
          </a:graphicData>
        </a:graphic>
      </p:graphicFrame>
      <p:sp>
        <p:nvSpPr>
          <p:cNvPr id="25" name="ZoneTexte 24">
            <a:extLst>
              <a:ext uri="{FF2B5EF4-FFF2-40B4-BE49-F238E27FC236}">
                <a16:creationId xmlns:a16="http://schemas.microsoft.com/office/drawing/2014/main" id="{B6735DD4-2CCD-40B6-BD6D-4151E3AC1A72}"/>
              </a:ext>
            </a:extLst>
          </p:cNvPr>
          <p:cNvSpPr txBox="1"/>
          <p:nvPr/>
        </p:nvSpPr>
        <p:spPr>
          <a:xfrm>
            <a:off x="9571660" y="2752406"/>
            <a:ext cx="738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i="1" dirty="0"/>
              <a:t>DIST</a:t>
            </a:r>
          </a:p>
        </p:txBody>
      </p:sp>
    </p:spTree>
    <p:extLst>
      <p:ext uri="{BB962C8B-B14F-4D97-AF65-F5344CB8AC3E}">
        <p14:creationId xmlns:p14="http://schemas.microsoft.com/office/powerpoint/2010/main" val="275644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  <p:bldP spid="20" grpId="0"/>
      <p:bldP spid="21" grpId="0"/>
      <p:bldP spid="22" grpId="0"/>
      <p:bldP spid="23" grpId="0"/>
      <p:bldP spid="2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286A0A-EB2A-4FA8-99A8-215BDBBD7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Algorithme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A76915-71F1-4B1F-8C9A-F3DD79D1A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8459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A" dirty="0"/>
              <a:t>Pour chaque bloc G de périmètre p: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Calculer la colonne de la matrice </a:t>
            </a:r>
            <a:r>
              <a:rPr lang="fr-CA" i="1" dirty="0">
                <a:cs typeface="Adobe Devanagari" panose="02040503050201020203" pitchFamily="18" charset="0"/>
              </a:rPr>
              <a:t>DIST</a:t>
            </a:r>
            <a:r>
              <a:rPr lang="fr-CA" dirty="0"/>
              <a:t> dont on a besoin (voir plus haut); se fait </a:t>
            </a:r>
            <a:r>
              <a:rPr lang="fr-CA" i="1" dirty="0"/>
              <a:t>O(p) </a:t>
            </a:r>
            <a:r>
              <a:rPr lang="fr-CA" dirty="0"/>
              <a:t>en utilisant l’info sur les blocs voisins (qui peuvent être trouvées en temps constant dans la table de blocs);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Compléter la matrice </a:t>
            </a:r>
            <a:r>
              <a:rPr lang="fr-CA" i="1" dirty="0">
                <a:cs typeface="Adobe Devanagari" panose="02040503050201020203" pitchFamily="18" charset="0"/>
              </a:rPr>
              <a:t>DIST</a:t>
            </a:r>
            <a:r>
              <a:rPr lang="fr-CA" dirty="0"/>
              <a:t> en allant rechercher les colonnes correspondantes dans la table de blocs; se fait en temps </a:t>
            </a:r>
            <a:r>
              <a:rPr lang="fr-CA" i="1" dirty="0"/>
              <a:t>O(p);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Calculer la matrice OUT et la Sortie. Se fait en temps </a:t>
            </a:r>
            <a:r>
              <a:rPr lang="fr-CA" i="1" dirty="0"/>
              <a:t>O(p).</a:t>
            </a:r>
          </a:p>
          <a:p>
            <a:pPr marL="0" indent="0">
              <a:buNone/>
            </a:pPr>
            <a:endParaRPr lang="fr-CA" i="1" dirty="0"/>
          </a:p>
          <a:p>
            <a:r>
              <a:rPr lang="fr-CA" dirty="0"/>
              <a:t>Et donc le temps total est proportionnel au périmètre total des cellules, ce qui correspond à </a:t>
            </a:r>
            <a:r>
              <a:rPr lang="fr-CA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O(</a:t>
            </a:r>
            <a:r>
              <a:rPr lang="fr-CA" i="1" dirty="0" err="1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h.n</a:t>
            </a:r>
            <a:r>
              <a:rPr lang="fr-CA" i="1" baseline="30000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</a:t>
            </a:r>
            <a:r>
              <a:rPr lang="fr-CA" i="1" dirty="0">
                <a:solidFill>
                  <a:srgbClr val="C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/ log n)</a:t>
            </a:r>
            <a:endParaRPr lang="fr-CA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fr-CA" i="1" dirty="0"/>
          </a:p>
          <a:p>
            <a:pPr>
              <a:buFont typeface="Wingdings" panose="05000000000000000000" pitchFamily="2" charset="2"/>
              <a:buChar char="Ø"/>
            </a:pPr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57517D-B7CC-4A64-8AFE-EED15C5C2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72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411921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286A0A-EB2A-4FA8-99A8-215BDBBD7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Pour l’étape 2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57517D-B7CC-4A64-8AFE-EED15C5C2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73</a:t>
            </a:fld>
            <a:endParaRPr lang="fr-CA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208E8F7-C133-43F4-861F-E70D97A90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732" y="1497056"/>
            <a:ext cx="7442482" cy="536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070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EF425E-9DA3-442B-B0C6-66CAC71E3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Pour l’étape 3: Propriétés des matrices </a:t>
            </a:r>
            <a:r>
              <a:rPr lang="fr-CA" dirty="0" err="1"/>
              <a:t>path</a:t>
            </a:r>
            <a:r>
              <a:rPr lang="fr-CA" dirty="0"/>
              <a:t> et OUT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7728DF-BB0F-4BDF-B65A-0B2AE222F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555" y="1605858"/>
            <a:ext cx="5727454" cy="1911846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Ce sont des matrices Monge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CA" dirty="0"/>
              <a:t>Donc totalement monotones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CA" dirty="0"/>
              <a:t>Algorithme SMAWK peut calculer tous les maximas des lignes et des colonnes d’une matrice totalement monotone en </a:t>
            </a:r>
            <a:r>
              <a:rPr lang="fr-CA" i="1" dirty="0"/>
              <a:t>O(p)</a:t>
            </a:r>
            <a:r>
              <a:rPr lang="fr-CA" dirty="0"/>
              <a:t>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1B8DCFB-4640-4298-A73B-616F9218C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74</a:t>
            </a:fld>
            <a:endParaRPr lang="fr-CA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45015DB-B353-406B-82ED-52DD48087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135" y="1517153"/>
            <a:ext cx="4788146" cy="20892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743A76D-99B8-443E-A57B-88F010B9D2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583" y="3932965"/>
            <a:ext cx="4788146" cy="1998750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E84DCC93-A7FE-437E-B4C6-57F66DB377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113399"/>
              </p:ext>
            </p:extLst>
          </p:nvPr>
        </p:nvGraphicFramePr>
        <p:xfrm>
          <a:off x="1660351" y="3562445"/>
          <a:ext cx="3687862" cy="31590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1596">
                  <a:extLst>
                    <a:ext uri="{9D8B030D-6E8A-4147-A177-3AD203B41FA5}">
                      <a16:colId xmlns:a16="http://schemas.microsoft.com/office/drawing/2014/main" val="1237913456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1393706594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3839082625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3276714525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439697158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3536839175"/>
                    </a:ext>
                  </a:extLst>
                </a:gridCol>
                <a:gridCol w="522711">
                  <a:extLst>
                    <a:ext uri="{9D8B030D-6E8A-4147-A177-3AD203B41FA5}">
                      <a16:colId xmlns:a16="http://schemas.microsoft.com/office/drawing/2014/main" val="2603818238"/>
                    </a:ext>
                  </a:extLst>
                </a:gridCol>
              </a:tblGrid>
              <a:tr h="451290"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01952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80188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23855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656877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117708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417961"/>
                  </a:ext>
                </a:extLst>
              </a:tr>
              <a:tr h="451290"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6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613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45773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EFD265-D402-46A2-AD33-CB6902F08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fr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4EB74255-B21F-4824-94AE-7DF9E49219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31207"/>
              </a:xfrm>
            </p:spPr>
            <p:txBody>
              <a:bodyPr>
                <a:normAutofit/>
              </a:bodyPr>
              <a:lstStyle/>
              <a:p>
                <a:r>
                  <a:rPr lang="fr-CA" dirty="0"/>
                  <a:t>L’algorithme</a:t>
                </a:r>
                <a:r>
                  <a:rPr lang="en-US" dirty="0"/>
                  <a:t> </a:t>
                </a:r>
                <a:r>
                  <a:rPr lang="fr-CA" dirty="0"/>
                  <a:t>présenté permet une comparaison de deux séquences en temps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fr-CA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A" i="1">
                            <a:latin typeface="Cambria Math" panose="02040503050406030204" pitchFamily="18" charset="0"/>
                          </a:rPr>
                          <m:t>h𝑛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fr-CA" dirty="0"/>
                  <a:t>.</a:t>
                </a:r>
              </a:p>
              <a:p>
                <a:r>
                  <a:rPr lang="fr-CA" dirty="0"/>
                  <a:t>La matrice des scores n’est pas restreinte à des nombres rationnels.</a:t>
                </a:r>
              </a:p>
              <a:p>
                <a:r>
                  <a:rPr lang="fr-CA" dirty="0"/>
                  <a:t>L’algorithme peut être étendu pour le problème de l’alignement local.</a:t>
                </a:r>
              </a:p>
              <a:p>
                <a:r>
                  <a:rPr lang="fr-CA" dirty="0"/>
                  <a:t>La complexité en espace peut être réduite à </a:t>
                </a:r>
                <a14:m>
                  <m:oMath xmlns:m="http://schemas.openxmlformats.org/officeDocument/2006/math">
                    <m:r>
                      <a:rPr lang="fr-CA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fr-CA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CA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C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CA" dirty="0"/>
                  <a:t> si la matrice des scores est restreinte à des scores rationnels.</a:t>
                </a:r>
              </a:p>
              <a:p>
                <a:r>
                  <a:rPr lang="fr-CA" dirty="0"/>
                  <a:t>Il est possible, autant pour l’alignement global que l’alignement local,  de retrouver l’alignement optimal avec une complexité en temps qui est linéaire en la taille du chemin correspondant à l’alignement dans le graphe, donc sans augmenter la complexité de l’algorithme.</a:t>
                </a:r>
              </a:p>
              <a:p>
                <a:endParaRPr lang="fr-CA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4EB74255-B21F-4824-94AE-7DF9E49219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31207"/>
              </a:xfrm>
              <a:blipFill>
                <a:blip r:embed="rId2"/>
                <a:stretch>
                  <a:fillRect l="-1043" t="-2018" r="-1217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69795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424B0B-0374-4B10-A7E9-B6715C11D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Références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EA0A12-188C-4D23-9363-939812BA0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b="1" i="1" dirty="0"/>
              <a:t>Algorithms on Strings, Trees and Sequences – Computer science and Computational biology</a:t>
            </a:r>
            <a:r>
              <a:rPr lang="en-CA" sz="2400" dirty="0"/>
              <a:t>, Dan </a:t>
            </a:r>
            <a:r>
              <a:rPr lang="en-CA" sz="2400" dirty="0" err="1"/>
              <a:t>Gusfield</a:t>
            </a:r>
            <a:r>
              <a:rPr lang="en-CA" sz="2400" dirty="0"/>
              <a:t>, Cambridge University Press, 1997.</a:t>
            </a:r>
          </a:p>
          <a:p>
            <a:r>
              <a:rPr lang="en-CA" sz="2400" b="1" dirty="0"/>
              <a:t>Handbook of Computational Molecular Biology</a:t>
            </a:r>
            <a:r>
              <a:rPr lang="en-CA" sz="2400" dirty="0"/>
              <a:t>, Srinivas </a:t>
            </a:r>
            <a:r>
              <a:rPr lang="en-CA" sz="2400" dirty="0" err="1"/>
              <a:t>Aluru</a:t>
            </a:r>
            <a:r>
              <a:rPr lang="en-CA" sz="2400" dirty="0"/>
              <a:t> ed., Chapman &amp; Hall/CRC Computer and Information Science Series, 2005.</a:t>
            </a:r>
          </a:p>
          <a:p>
            <a:r>
              <a:rPr lang="en-CA" sz="2400" b="1" dirty="0"/>
              <a:t>Pour </a:t>
            </a:r>
            <a:r>
              <a:rPr lang="en-CA" sz="2400" b="1" dirty="0" err="1"/>
              <a:t>l’algorithme</a:t>
            </a:r>
            <a:r>
              <a:rPr lang="en-CA" sz="2400" b="1" dirty="0"/>
              <a:t> de </a:t>
            </a:r>
            <a:r>
              <a:rPr lang="en-CA" sz="2400" b="1" dirty="0" err="1"/>
              <a:t>Crochemore</a:t>
            </a:r>
            <a:r>
              <a:rPr lang="en-CA" sz="2400" b="1" dirty="0"/>
              <a:t> et Landau:</a:t>
            </a:r>
          </a:p>
          <a:p>
            <a:pPr lvl="1"/>
            <a:r>
              <a:rPr lang="fr-CA" sz="1800" dirty="0"/>
              <a:t>M. Crochemore, G.M. Landau and Z. Ziv-</a:t>
            </a:r>
            <a:r>
              <a:rPr lang="fr-CA" sz="1800" dirty="0" err="1"/>
              <a:t>Ukelson</a:t>
            </a:r>
            <a:r>
              <a:rPr lang="fr-CA" sz="1800" dirty="0"/>
              <a:t>. A </a:t>
            </a:r>
            <a:r>
              <a:rPr lang="fr-CA" sz="1800" dirty="0" err="1"/>
              <a:t>sub-quadratic</a:t>
            </a:r>
            <a:r>
              <a:rPr lang="fr-CA" sz="1800" dirty="0"/>
              <a:t> </a:t>
            </a:r>
            <a:r>
              <a:rPr lang="fr-CA" sz="1800" dirty="0" err="1"/>
              <a:t>sequence</a:t>
            </a:r>
            <a:r>
              <a:rPr lang="fr-CA" sz="1800" dirty="0"/>
              <a:t> </a:t>
            </a:r>
            <a:r>
              <a:rPr lang="fr-CA" sz="1800" dirty="0" err="1"/>
              <a:t>alignment</a:t>
            </a:r>
            <a:r>
              <a:rPr lang="fr-CA" sz="1800" dirty="0"/>
              <a:t> </a:t>
            </a:r>
            <a:r>
              <a:rPr lang="fr-CA" sz="1800" dirty="0" err="1"/>
              <a:t>algorithm</a:t>
            </a:r>
            <a:r>
              <a:rPr lang="fr-CA" sz="1800" dirty="0"/>
              <a:t> for </a:t>
            </a:r>
            <a:r>
              <a:rPr lang="fr-CA" sz="1800" dirty="0" err="1"/>
              <a:t>unrestricted</a:t>
            </a:r>
            <a:r>
              <a:rPr lang="fr-CA" sz="1800" dirty="0"/>
              <a:t> </a:t>
            </a:r>
            <a:r>
              <a:rPr lang="fr-CA" sz="1800" dirty="0" err="1"/>
              <a:t>cost</a:t>
            </a:r>
            <a:r>
              <a:rPr lang="fr-CA" sz="1800" dirty="0"/>
              <a:t> matrices. Proc. 13th </a:t>
            </a:r>
            <a:r>
              <a:rPr lang="fr-CA" sz="1800" dirty="0" err="1"/>
              <a:t>Annual</a:t>
            </a:r>
            <a:r>
              <a:rPr lang="fr-CA" sz="1800" dirty="0"/>
              <a:t> ACM-SIAM Symposium on </a:t>
            </a:r>
            <a:r>
              <a:rPr lang="fr-CA" sz="1800" dirty="0" err="1"/>
              <a:t>Discrete</a:t>
            </a:r>
            <a:r>
              <a:rPr lang="fr-CA" sz="1800" dirty="0"/>
              <a:t> </a:t>
            </a:r>
            <a:r>
              <a:rPr lang="fr-CA" sz="1800" dirty="0" err="1"/>
              <a:t>Algorithms</a:t>
            </a:r>
            <a:r>
              <a:rPr lang="fr-CA" sz="1800" dirty="0"/>
              <a:t>, pp 679-688, 2002.</a:t>
            </a:r>
          </a:p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1D05217-A626-4297-BCEE-0097DDC8C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76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75716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Box 192">
            <a:extLst>
              <a:ext uri="{FF2B5EF4-FFF2-40B4-BE49-F238E27FC236}">
                <a16:creationId xmlns:a16="http://schemas.microsoft.com/office/drawing/2014/main" id="{39A1CE1A-9520-4809-B96C-014D44BA8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7855" y="4700761"/>
            <a:ext cx="452437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graphicFrame>
        <p:nvGraphicFramePr>
          <p:cNvPr id="2334" name="Group 286">
            <a:extLst>
              <a:ext uri="{FF2B5EF4-FFF2-40B4-BE49-F238E27FC236}">
                <a16:creationId xmlns:a16="http://schemas.microsoft.com/office/drawing/2014/main" id="{895438A6-5175-4939-97E7-9DACB3303A25}"/>
              </a:ext>
            </a:extLst>
          </p:cNvPr>
          <p:cNvGraphicFramePr>
            <a:graphicFrameLocks noGrp="1"/>
          </p:cNvGraphicFramePr>
          <p:nvPr/>
        </p:nvGraphicFramePr>
        <p:xfrm>
          <a:off x="3071813" y="549275"/>
          <a:ext cx="6048378" cy="4663440"/>
        </p:xfrm>
        <a:graphic>
          <a:graphicData uri="http://schemas.openxmlformats.org/drawingml/2006/table">
            <a:tbl>
              <a:tblPr/>
              <a:tblGrid>
                <a:gridCol w="648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3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14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3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14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16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62" name="Text Box 122">
            <a:extLst>
              <a:ext uri="{FF2B5EF4-FFF2-40B4-BE49-F238E27FC236}">
                <a16:creationId xmlns:a16="http://schemas.microsoft.com/office/drawing/2014/main" id="{2885F595-7EAB-4F26-8C4F-B5951DDAC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88" y="914401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163" name="Text Box 123">
            <a:extLst>
              <a:ext uri="{FF2B5EF4-FFF2-40B4-BE49-F238E27FC236}">
                <a16:creationId xmlns:a16="http://schemas.microsoft.com/office/drawing/2014/main" id="{0A1820EB-899D-4209-934C-925BE0060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238" y="6572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171" name="Text Box 155">
            <a:extLst>
              <a:ext uri="{FF2B5EF4-FFF2-40B4-BE49-F238E27FC236}">
                <a16:creationId xmlns:a16="http://schemas.microsoft.com/office/drawing/2014/main" id="{3CC81B2F-4D8C-48FF-A599-C9152651F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4" y="333376"/>
            <a:ext cx="4333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/>
          </a:p>
        </p:txBody>
      </p:sp>
      <p:sp>
        <p:nvSpPr>
          <p:cNvPr id="2173" name="Text Box 159">
            <a:extLst>
              <a:ext uri="{FF2B5EF4-FFF2-40B4-BE49-F238E27FC236}">
                <a16:creationId xmlns:a16="http://schemas.microsoft.com/office/drawing/2014/main" id="{EE2F7B4E-37FC-4FF4-B469-E191B3C94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3" y="157163"/>
            <a:ext cx="379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/>
          </a:p>
        </p:txBody>
      </p:sp>
      <p:sp>
        <p:nvSpPr>
          <p:cNvPr id="63" name="Text Box 178">
            <a:extLst>
              <a:ext uri="{FF2B5EF4-FFF2-40B4-BE49-F238E27FC236}">
                <a16:creationId xmlns:a16="http://schemas.microsoft.com/office/drawing/2014/main" id="{0B2B6448-9A66-4DF6-8350-FACFA3CFB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3" y="4169589"/>
            <a:ext cx="360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5</a:t>
            </a:r>
          </a:p>
        </p:txBody>
      </p:sp>
      <p:sp>
        <p:nvSpPr>
          <p:cNvPr id="64" name="Text Box 181">
            <a:extLst>
              <a:ext uri="{FF2B5EF4-FFF2-40B4-BE49-F238E27FC236}">
                <a16:creationId xmlns:a16="http://schemas.microsoft.com/office/drawing/2014/main" id="{33758B08-A00A-44EC-B7D7-2171BAD6E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1763" y="4169589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65" name="Text Box 183">
            <a:extLst>
              <a:ext uri="{FF2B5EF4-FFF2-40B4-BE49-F238E27FC236}">
                <a16:creationId xmlns:a16="http://schemas.microsoft.com/office/drawing/2014/main" id="{B51B0597-348F-4201-945E-ED3F220D7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9463" y="4169589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5</a:t>
            </a:r>
          </a:p>
        </p:txBody>
      </p:sp>
      <p:sp>
        <p:nvSpPr>
          <p:cNvPr id="66" name="Text Box 186">
            <a:extLst>
              <a:ext uri="{FF2B5EF4-FFF2-40B4-BE49-F238E27FC236}">
                <a16:creationId xmlns:a16="http://schemas.microsoft.com/office/drawing/2014/main" id="{27ADEE01-347D-4F8D-8B3D-FDB6E1081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189" y="4169589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5</a:t>
            </a:r>
          </a:p>
        </p:txBody>
      </p:sp>
      <p:sp>
        <p:nvSpPr>
          <p:cNvPr id="67" name="Text Box 190">
            <a:extLst>
              <a:ext uri="{FF2B5EF4-FFF2-40B4-BE49-F238E27FC236}">
                <a16:creationId xmlns:a16="http://schemas.microsoft.com/office/drawing/2014/main" id="{6999913B-5C20-4090-99D2-8D0B06DC9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7889" y="4169589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68" name="Text Box 192">
            <a:extLst>
              <a:ext uri="{FF2B5EF4-FFF2-40B4-BE49-F238E27FC236}">
                <a16:creationId xmlns:a16="http://schemas.microsoft.com/office/drawing/2014/main" id="{2989D516-C78C-4598-90BD-79DC7F2F9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8845" y="4203387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69" name="Text Box 195">
            <a:extLst>
              <a:ext uri="{FF2B5EF4-FFF2-40B4-BE49-F238E27FC236}">
                <a16:creationId xmlns:a16="http://schemas.microsoft.com/office/drawing/2014/main" id="{7446BFF4-58AD-4D38-8F99-5EA87D0FE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3289" y="4169589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70" name="Text Box 178">
            <a:extLst>
              <a:ext uri="{FF2B5EF4-FFF2-40B4-BE49-F238E27FC236}">
                <a16:creationId xmlns:a16="http://schemas.microsoft.com/office/drawing/2014/main" id="{B33F871F-DFFC-4E05-84A7-83BDF15D2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6364" y="4169589"/>
            <a:ext cx="358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6</a:t>
            </a:r>
          </a:p>
        </p:txBody>
      </p:sp>
      <p:cxnSp>
        <p:nvCxnSpPr>
          <p:cNvPr id="85" name="Connecteur droit avec flèche 84">
            <a:extLst>
              <a:ext uri="{FF2B5EF4-FFF2-40B4-BE49-F238E27FC236}">
                <a16:creationId xmlns:a16="http://schemas.microsoft.com/office/drawing/2014/main" id="{D939B235-8F71-4FAA-9AB6-22E12AF5CB52}"/>
              </a:ext>
            </a:extLst>
          </p:cNvPr>
          <p:cNvCxnSpPr>
            <a:cxnSpLocks/>
          </p:cNvCxnSpPr>
          <p:nvPr/>
        </p:nvCxnSpPr>
        <p:spPr>
          <a:xfrm flipH="1" flipV="1">
            <a:off x="7641380" y="4537170"/>
            <a:ext cx="277881" cy="282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avec flèche 86">
            <a:extLst>
              <a:ext uri="{FF2B5EF4-FFF2-40B4-BE49-F238E27FC236}">
                <a16:creationId xmlns:a16="http://schemas.microsoft.com/office/drawing/2014/main" id="{D09CBC69-A2A2-43C1-91B7-A2DC8821E9C2}"/>
              </a:ext>
            </a:extLst>
          </p:cNvPr>
          <p:cNvCxnSpPr>
            <a:cxnSpLocks/>
          </p:cNvCxnSpPr>
          <p:nvPr/>
        </p:nvCxnSpPr>
        <p:spPr>
          <a:xfrm flipH="1" flipV="1">
            <a:off x="7641380" y="4548436"/>
            <a:ext cx="277881" cy="28211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13A7151C-B38E-4D48-B55D-1F76D59E22FF}"/>
              </a:ext>
            </a:extLst>
          </p:cNvPr>
          <p:cNvSpPr/>
          <p:nvPr/>
        </p:nvSpPr>
        <p:spPr>
          <a:xfrm>
            <a:off x="7878828" y="4733526"/>
            <a:ext cx="452437" cy="43145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A"/>
          </a:p>
        </p:txBody>
      </p:sp>
      <p:sp>
        <p:nvSpPr>
          <p:cNvPr id="39" name="Text Box 178">
            <a:extLst>
              <a:ext uri="{FF2B5EF4-FFF2-40B4-BE49-F238E27FC236}">
                <a16:creationId xmlns:a16="http://schemas.microsoft.com/office/drawing/2014/main" id="{F27B97E0-6505-4CEB-8B94-F3AEA103E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457" y="3646184"/>
            <a:ext cx="360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40" name="Text Box 181">
            <a:extLst>
              <a:ext uri="{FF2B5EF4-FFF2-40B4-BE49-F238E27FC236}">
                <a16:creationId xmlns:a16="http://schemas.microsoft.com/office/drawing/2014/main" id="{96C4BBDA-1712-4FEB-B695-E04FEF409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5157" y="3646184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41" name="Text Box 183">
            <a:extLst>
              <a:ext uri="{FF2B5EF4-FFF2-40B4-BE49-F238E27FC236}">
                <a16:creationId xmlns:a16="http://schemas.microsoft.com/office/drawing/2014/main" id="{4197E208-1A8F-4197-A4B5-DEBB668D4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857" y="3646184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42" name="Text Box 186">
            <a:extLst>
              <a:ext uri="{FF2B5EF4-FFF2-40B4-BE49-F238E27FC236}">
                <a16:creationId xmlns:a16="http://schemas.microsoft.com/office/drawing/2014/main" id="{DF2E0409-147A-4E88-897D-C1BF403BF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3583" y="3646184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43" name="Text Box 190">
            <a:extLst>
              <a:ext uri="{FF2B5EF4-FFF2-40B4-BE49-F238E27FC236}">
                <a16:creationId xmlns:a16="http://schemas.microsoft.com/office/drawing/2014/main" id="{E21A7654-4E62-494C-8F88-15DFFF848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283" y="3646184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3</a:t>
            </a:r>
          </a:p>
        </p:txBody>
      </p:sp>
      <p:sp>
        <p:nvSpPr>
          <p:cNvPr id="44" name="Text Box 192">
            <a:extLst>
              <a:ext uri="{FF2B5EF4-FFF2-40B4-BE49-F238E27FC236}">
                <a16:creationId xmlns:a16="http://schemas.microsoft.com/office/drawing/2014/main" id="{E65A148B-7435-4EA6-8048-F6A84C886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983" y="3646184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45" name="Text Box 195">
            <a:extLst>
              <a:ext uri="{FF2B5EF4-FFF2-40B4-BE49-F238E27FC236}">
                <a16:creationId xmlns:a16="http://schemas.microsoft.com/office/drawing/2014/main" id="{9CB8D193-8B47-4C02-B7C1-331746BCB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6683" y="3646184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5</a:t>
            </a:r>
          </a:p>
        </p:txBody>
      </p:sp>
      <p:sp>
        <p:nvSpPr>
          <p:cNvPr id="46" name="Text Box 178">
            <a:extLst>
              <a:ext uri="{FF2B5EF4-FFF2-40B4-BE49-F238E27FC236}">
                <a16:creationId xmlns:a16="http://schemas.microsoft.com/office/drawing/2014/main" id="{4C27CB36-9462-421F-9602-FA74788CB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9758" y="3646184"/>
            <a:ext cx="358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5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61F85895-17AE-4CE7-BD9E-14C87B0ABA56}"/>
              </a:ext>
            </a:extLst>
          </p:cNvPr>
          <p:cNvCxnSpPr>
            <a:cxnSpLocks/>
          </p:cNvCxnSpPr>
          <p:nvPr/>
        </p:nvCxnSpPr>
        <p:spPr>
          <a:xfrm flipV="1">
            <a:off x="3863752" y="3979153"/>
            <a:ext cx="0" cy="3805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4492DF89-0C1D-4267-A63B-C4F5AEA5D3C4}"/>
              </a:ext>
            </a:extLst>
          </p:cNvPr>
          <p:cNvCxnSpPr>
            <a:cxnSpLocks/>
          </p:cNvCxnSpPr>
          <p:nvPr/>
        </p:nvCxnSpPr>
        <p:spPr>
          <a:xfrm flipH="1" flipV="1">
            <a:off x="4947191" y="4006179"/>
            <a:ext cx="277881" cy="282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29A8C1CF-A3CA-4382-839F-FEE371E1032C}"/>
              </a:ext>
            </a:extLst>
          </p:cNvPr>
          <p:cNvCxnSpPr>
            <a:cxnSpLocks/>
          </p:cNvCxnSpPr>
          <p:nvPr/>
        </p:nvCxnSpPr>
        <p:spPr>
          <a:xfrm flipV="1">
            <a:off x="4534539" y="3935660"/>
            <a:ext cx="0" cy="3805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979BC71D-DF24-443D-B3F6-E056CC4E5A69}"/>
              </a:ext>
            </a:extLst>
          </p:cNvPr>
          <p:cNvCxnSpPr>
            <a:cxnSpLocks/>
          </p:cNvCxnSpPr>
          <p:nvPr/>
        </p:nvCxnSpPr>
        <p:spPr>
          <a:xfrm flipH="1">
            <a:off x="5531575" y="4347733"/>
            <a:ext cx="344692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3159CD04-0D17-49FB-AE13-85A05ED46226}"/>
              </a:ext>
            </a:extLst>
          </p:cNvPr>
          <p:cNvCxnSpPr>
            <a:cxnSpLocks/>
          </p:cNvCxnSpPr>
          <p:nvPr/>
        </p:nvCxnSpPr>
        <p:spPr>
          <a:xfrm flipV="1">
            <a:off x="5852482" y="3956986"/>
            <a:ext cx="0" cy="3805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AD2031E1-4B66-47FD-8673-C76A1749B9FE}"/>
              </a:ext>
            </a:extLst>
          </p:cNvPr>
          <p:cNvCxnSpPr>
            <a:cxnSpLocks/>
          </p:cNvCxnSpPr>
          <p:nvPr/>
        </p:nvCxnSpPr>
        <p:spPr>
          <a:xfrm flipH="1" flipV="1">
            <a:off x="5538754" y="4024835"/>
            <a:ext cx="277881" cy="282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F811BB12-792E-4A43-B783-E1C313DA477E}"/>
              </a:ext>
            </a:extLst>
          </p:cNvPr>
          <p:cNvCxnSpPr>
            <a:cxnSpLocks/>
          </p:cNvCxnSpPr>
          <p:nvPr/>
        </p:nvCxnSpPr>
        <p:spPr>
          <a:xfrm flipH="1" flipV="1">
            <a:off x="6279757" y="4006178"/>
            <a:ext cx="277881" cy="282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46028518-3175-464C-A0E1-F8E185DEC111}"/>
              </a:ext>
            </a:extLst>
          </p:cNvPr>
          <p:cNvCxnSpPr>
            <a:cxnSpLocks/>
          </p:cNvCxnSpPr>
          <p:nvPr/>
        </p:nvCxnSpPr>
        <p:spPr>
          <a:xfrm flipV="1">
            <a:off x="6580188" y="3907794"/>
            <a:ext cx="0" cy="3805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EB2548BE-A722-4FAF-8247-E5EBA91558AD}"/>
              </a:ext>
            </a:extLst>
          </p:cNvPr>
          <p:cNvCxnSpPr>
            <a:cxnSpLocks/>
          </p:cNvCxnSpPr>
          <p:nvPr/>
        </p:nvCxnSpPr>
        <p:spPr>
          <a:xfrm flipV="1">
            <a:off x="7227888" y="3940230"/>
            <a:ext cx="0" cy="3805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B8C0B56D-6E20-4DBF-988A-979EA83796DA}"/>
              </a:ext>
            </a:extLst>
          </p:cNvPr>
          <p:cNvCxnSpPr>
            <a:cxnSpLocks/>
          </p:cNvCxnSpPr>
          <p:nvPr/>
        </p:nvCxnSpPr>
        <p:spPr>
          <a:xfrm flipH="1" flipV="1">
            <a:off x="7629974" y="4016779"/>
            <a:ext cx="277881" cy="282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4455113C-3F17-4759-A68E-534D65226D66}"/>
              </a:ext>
            </a:extLst>
          </p:cNvPr>
          <p:cNvCxnSpPr>
            <a:cxnSpLocks/>
          </p:cNvCxnSpPr>
          <p:nvPr/>
        </p:nvCxnSpPr>
        <p:spPr>
          <a:xfrm flipH="1" flipV="1">
            <a:off x="8291920" y="3979154"/>
            <a:ext cx="277881" cy="282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lipse 47">
            <a:extLst>
              <a:ext uri="{FF2B5EF4-FFF2-40B4-BE49-F238E27FC236}">
                <a16:creationId xmlns:a16="http://schemas.microsoft.com/office/drawing/2014/main" id="{B2433D34-71CD-478E-BD44-B5EF49E20A30}"/>
              </a:ext>
            </a:extLst>
          </p:cNvPr>
          <p:cNvSpPr/>
          <p:nvPr/>
        </p:nvSpPr>
        <p:spPr>
          <a:xfrm>
            <a:off x="7205327" y="4205519"/>
            <a:ext cx="452437" cy="43145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A"/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6C4D499A-B323-4948-8C63-D3133659E6BF}"/>
              </a:ext>
            </a:extLst>
          </p:cNvPr>
          <p:cNvCxnSpPr>
            <a:cxnSpLocks/>
          </p:cNvCxnSpPr>
          <p:nvPr/>
        </p:nvCxnSpPr>
        <p:spPr>
          <a:xfrm flipV="1">
            <a:off x="7227888" y="3956985"/>
            <a:ext cx="0" cy="38050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lipse 49">
            <a:extLst>
              <a:ext uri="{FF2B5EF4-FFF2-40B4-BE49-F238E27FC236}">
                <a16:creationId xmlns:a16="http://schemas.microsoft.com/office/drawing/2014/main" id="{1905C6F1-BCD9-4F49-9944-EC48BA3251B1}"/>
              </a:ext>
            </a:extLst>
          </p:cNvPr>
          <p:cNvSpPr/>
          <p:nvPr/>
        </p:nvSpPr>
        <p:spPr>
          <a:xfrm>
            <a:off x="7226778" y="3675989"/>
            <a:ext cx="452437" cy="43145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A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7DB5853-0F86-4913-8FB0-E8BEA4AF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6201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 Box 192">
            <a:extLst>
              <a:ext uri="{FF2B5EF4-FFF2-40B4-BE49-F238E27FC236}">
                <a16:creationId xmlns:a16="http://schemas.microsoft.com/office/drawing/2014/main" id="{39A1CE1A-9520-4809-B96C-014D44BA8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7855" y="4700761"/>
            <a:ext cx="452437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graphicFrame>
        <p:nvGraphicFramePr>
          <p:cNvPr id="2334" name="Group 286">
            <a:extLst>
              <a:ext uri="{FF2B5EF4-FFF2-40B4-BE49-F238E27FC236}">
                <a16:creationId xmlns:a16="http://schemas.microsoft.com/office/drawing/2014/main" id="{895438A6-5175-4939-97E7-9DACB3303A25}"/>
              </a:ext>
            </a:extLst>
          </p:cNvPr>
          <p:cNvGraphicFramePr>
            <a:graphicFrameLocks noGrp="1"/>
          </p:cNvGraphicFramePr>
          <p:nvPr/>
        </p:nvGraphicFramePr>
        <p:xfrm>
          <a:off x="3071813" y="549275"/>
          <a:ext cx="6048378" cy="4663440"/>
        </p:xfrm>
        <a:graphic>
          <a:graphicData uri="http://schemas.openxmlformats.org/drawingml/2006/table">
            <a:tbl>
              <a:tblPr/>
              <a:tblGrid>
                <a:gridCol w="648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3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14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3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14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16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A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G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1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46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marL="91435" marR="9143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35" marR="9143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162" name="Text Box 122">
            <a:extLst>
              <a:ext uri="{FF2B5EF4-FFF2-40B4-BE49-F238E27FC236}">
                <a16:creationId xmlns:a16="http://schemas.microsoft.com/office/drawing/2014/main" id="{2885F595-7EAB-4F26-8C4F-B5951DDAC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5488" y="914401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163" name="Text Box 123">
            <a:extLst>
              <a:ext uri="{FF2B5EF4-FFF2-40B4-BE49-F238E27FC236}">
                <a16:creationId xmlns:a16="http://schemas.microsoft.com/office/drawing/2014/main" id="{0A1820EB-899D-4209-934C-925BE0060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238" y="6572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171" name="Text Box 155">
            <a:extLst>
              <a:ext uri="{FF2B5EF4-FFF2-40B4-BE49-F238E27FC236}">
                <a16:creationId xmlns:a16="http://schemas.microsoft.com/office/drawing/2014/main" id="{3CC81B2F-4D8C-48FF-A599-C9152651F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4" y="333376"/>
            <a:ext cx="4333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/>
          </a:p>
        </p:txBody>
      </p:sp>
      <p:sp>
        <p:nvSpPr>
          <p:cNvPr id="2173" name="Text Box 159">
            <a:extLst>
              <a:ext uri="{FF2B5EF4-FFF2-40B4-BE49-F238E27FC236}">
                <a16:creationId xmlns:a16="http://schemas.microsoft.com/office/drawing/2014/main" id="{EE2F7B4E-37FC-4FF4-B469-E191B3C94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063" y="157163"/>
            <a:ext cx="379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800"/>
          </a:p>
        </p:txBody>
      </p:sp>
      <p:sp>
        <p:nvSpPr>
          <p:cNvPr id="67" name="Text Box 190">
            <a:extLst>
              <a:ext uri="{FF2B5EF4-FFF2-40B4-BE49-F238E27FC236}">
                <a16:creationId xmlns:a16="http://schemas.microsoft.com/office/drawing/2014/main" id="{6999913B-5C20-4090-99D2-8D0B06DC9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7889" y="4169589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cxnSp>
        <p:nvCxnSpPr>
          <p:cNvPr id="85" name="Connecteur droit avec flèche 84">
            <a:extLst>
              <a:ext uri="{FF2B5EF4-FFF2-40B4-BE49-F238E27FC236}">
                <a16:creationId xmlns:a16="http://schemas.microsoft.com/office/drawing/2014/main" id="{D939B235-8F71-4FAA-9AB6-22E12AF5CB52}"/>
              </a:ext>
            </a:extLst>
          </p:cNvPr>
          <p:cNvCxnSpPr>
            <a:cxnSpLocks/>
          </p:cNvCxnSpPr>
          <p:nvPr/>
        </p:nvCxnSpPr>
        <p:spPr>
          <a:xfrm flipH="1" flipV="1">
            <a:off x="7641380" y="4537170"/>
            <a:ext cx="277881" cy="282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avec flèche 86">
            <a:extLst>
              <a:ext uri="{FF2B5EF4-FFF2-40B4-BE49-F238E27FC236}">
                <a16:creationId xmlns:a16="http://schemas.microsoft.com/office/drawing/2014/main" id="{D09CBC69-A2A2-43C1-91B7-A2DC8821E9C2}"/>
              </a:ext>
            </a:extLst>
          </p:cNvPr>
          <p:cNvCxnSpPr>
            <a:cxnSpLocks/>
          </p:cNvCxnSpPr>
          <p:nvPr/>
        </p:nvCxnSpPr>
        <p:spPr>
          <a:xfrm flipH="1" flipV="1">
            <a:off x="7641380" y="4548436"/>
            <a:ext cx="277881" cy="28211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13A7151C-B38E-4D48-B55D-1F76D59E22FF}"/>
              </a:ext>
            </a:extLst>
          </p:cNvPr>
          <p:cNvSpPr/>
          <p:nvPr/>
        </p:nvSpPr>
        <p:spPr>
          <a:xfrm>
            <a:off x="7878828" y="4733526"/>
            <a:ext cx="452437" cy="43145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A"/>
          </a:p>
        </p:txBody>
      </p:sp>
      <p:sp>
        <p:nvSpPr>
          <p:cNvPr id="39" name="Text Box 178">
            <a:extLst>
              <a:ext uri="{FF2B5EF4-FFF2-40B4-BE49-F238E27FC236}">
                <a16:creationId xmlns:a16="http://schemas.microsoft.com/office/drawing/2014/main" id="{F27B97E0-6505-4CEB-8B94-F3AEA103E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457" y="3646184"/>
            <a:ext cx="360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40" name="Text Box 181">
            <a:extLst>
              <a:ext uri="{FF2B5EF4-FFF2-40B4-BE49-F238E27FC236}">
                <a16:creationId xmlns:a16="http://schemas.microsoft.com/office/drawing/2014/main" id="{96C4BBDA-1712-4FEB-B695-E04FEF4096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5157" y="3646184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41" name="Text Box 183">
            <a:extLst>
              <a:ext uri="{FF2B5EF4-FFF2-40B4-BE49-F238E27FC236}">
                <a16:creationId xmlns:a16="http://schemas.microsoft.com/office/drawing/2014/main" id="{4197E208-1A8F-4197-A4B5-DEBB668D4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857" y="3646184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42" name="Text Box 186">
            <a:extLst>
              <a:ext uri="{FF2B5EF4-FFF2-40B4-BE49-F238E27FC236}">
                <a16:creationId xmlns:a16="http://schemas.microsoft.com/office/drawing/2014/main" id="{DF2E0409-147A-4E88-897D-C1BF403BF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3583" y="3646184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43" name="Text Box 190">
            <a:extLst>
              <a:ext uri="{FF2B5EF4-FFF2-40B4-BE49-F238E27FC236}">
                <a16:creationId xmlns:a16="http://schemas.microsoft.com/office/drawing/2014/main" id="{E21A7654-4E62-494C-8F88-15DFFF848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283" y="3646184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3</a:t>
            </a:r>
          </a:p>
        </p:txBody>
      </p:sp>
      <p:sp>
        <p:nvSpPr>
          <p:cNvPr id="44" name="Text Box 192">
            <a:extLst>
              <a:ext uri="{FF2B5EF4-FFF2-40B4-BE49-F238E27FC236}">
                <a16:creationId xmlns:a16="http://schemas.microsoft.com/office/drawing/2014/main" id="{E65A148B-7435-4EA6-8048-F6A84C886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983" y="3646184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45" name="Text Box 195">
            <a:extLst>
              <a:ext uri="{FF2B5EF4-FFF2-40B4-BE49-F238E27FC236}">
                <a16:creationId xmlns:a16="http://schemas.microsoft.com/office/drawing/2014/main" id="{9CB8D193-8B47-4C02-B7C1-331746BCB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6683" y="3646184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5</a:t>
            </a:r>
          </a:p>
        </p:txBody>
      </p:sp>
      <p:sp>
        <p:nvSpPr>
          <p:cNvPr id="46" name="Text Box 178">
            <a:extLst>
              <a:ext uri="{FF2B5EF4-FFF2-40B4-BE49-F238E27FC236}">
                <a16:creationId xmlns:a16="http://schemas.microsoft.com/office/drawing/2014/main" id="{4C27CB36-9462-421F-9602-FA74788CB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9758" y="3646184"/>
            <a:ext cx="358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5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EB2548BE-A722-4FAF-8247-E5EBA91558AD}"/>
              </a:ext>
            </a:extLst>
          </p:cNvPr>
          <p:cNvCxnSpPr>
            <a:cxnSpLocks/>
          </p:cNvCxnSpPr>
          <p:nvPr/>
        </p:nvCxnSpPr>
        <p:spPr>
          <a:xfrm flipV="1">
            <a:off x="7227888" y="3940230"/>
            <a:ext cx="0" cy="3805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lipse 47">
            <a:extLst>
              <a:ext uri="{FF2B5EF4-FFF2-40B4-BE49-F238E27FC236}">
                <a16:creationId xmlns:a16="http://schemas.microsoft.com/office/drawing/2014/main" id="{B2433D34-71CD-478E-BD44-B5EF49E20A30}"/>
              </a:ext>
            </a:extLst>
          </p:cNvPr>
          <p:cNvSpPr/>
          <p:nvPr/>
        </p:nvSpPr>
        <p:spPr>
          <a:xfrm>
            <a:off x="7205327" y="4205519"/>
            <a:ext cx="452437" cy="43145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A"/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6C4D499A-B323-4948-8C63-D3133659E6BF}"/>
              </a:ext>
            </a:extLst>
          </p:cNvPr>
          <p:cNvCxnSpPr>
            <a:cxnSpLocks/>
          </p:cNvCxnSpPr>
          <p:nvPr/>
        </p:nvCxnSpPr>
        <p:spPr>
          <a:xfrm flipV="1">
            <a:off x="7227888" y="3956985"/>
            <a:ext cx="0" cy="38050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Box 178">
            <a:extLst>
              <a:ext uri="{FF2B5EF4-FFF2-40B4-BE49-F238E27FC236}">
                <a16:creationId xmlns:a16="http://schemas.microsoft.com/office/drawing/2014/main" id="{E7C550CD-BA7C-4E17-B838-FA9F77939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9359" y="3131524"/>
            <a:ext cx="360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50" name="Text Box 181">
            <a:extLst>
              <a:ext uri="{FF2B5EF4-FFF2-40B4-BE49-F238E27FC236}">
                <a16:creationId xmlns:a16="http://schemas.microsoft.com/office/drawing/2014/main" id="{5BBA69BA-39F7-4F2F-B239-638A42B6F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7059" y="3131524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3</a:t>
            </a:r>
          </a:p>
        </p:txBody>
      </p:sp>
      <p:sp>
        <p:nvSpPr>
          <p:cNvPr id="51" name="Text Box 183">
            <a:extLst>
              <a:ext uri="{FF2B5EF4-FFF2-40B4-BE49-F238E27FC236}">
                <a16:creationId xmlns:a16="http://schemas.microsoft.com/office/drawing/2014/main" id="{C9CBB6E5-8F94-4F86-BE8F-AD8F816BA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4759" y="3131524"/>
            <a:ext cx="38504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3</a:t>
            </a:r>
          </a:p>
        </p:txBody>
      </p:sp>
      <p:sp>
        <p:nvSpPr>
          <p:cNvPr id="52" name="Text Box 186">
            <a:extLst>
              <a:ext uri="{FF2B5EF4-FFF2-40B4-BE49-F238E27FC236}">
                <a16:creationId xmlns:a16="http://schemas.microsoft.com/office/drawing/2014/main" id="{1CB2AF26-B097-4725-B9AE-F7FD3A441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5485" y="3131524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3</a:t>
            </a:r>
          </a:p>
        </p:txBody>
      </p:sp>
      <p:sp>
        <p:nvSpPr>
          <p:cNvPr id="53" name="Text Box 190">
            <a:extLst>
              <a:ext uri="{FF2B5EF4-FFF2-40B4-BE49-F238E27FC236}">
                <a16:creationId xmlns:a16="http://schemas.microsoft.com/office/drawing/2014/main" id="{1C7DCA91-EBAC-4663-811D-242EDEAAE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185" y="3131524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54" name="Text Box 192">
            <a:extLst>
              <a:ext uri="{FF2B5EF4-FFF2-40B4-BE49-F238E27FC236}">
                <a16:creationId xmlns:a16="http://schemas.microsoft.com/office/drawing/2014/main" id="{A85E34F1-5166-474E-8718-876F0C064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0885" y="3131524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55" name="Text Box 195">
            <a:extLst>
              <a:ext uri="{FF2B5EF4-FFF2-40B4-BE49-F238E27FC236}">
                <a16:creationId xmlns:a16="http://schemas.microsoft.com/office/drawing/2014/main" id="{4FF67D9B-EA96-4C25-9E76-45ACB483EA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8585" y="3131524"/>
            <a:ext cx="4524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5</a:t>
            </a:r>
          </a:p>
        </p:txBody>
      </p:sp>
      <p:sp>
        <p:nvSpPr>
          <p:cNvPr id="56" name="Text Box 178">
            <a:extLst>
              <a:ext uri="{FF2B5EF4-FFF2-40B4-BE49-F238E27FC236}">
                <a16:creationId xmlns:a16="http://schemas.microsoft.com/office/drawing/2014/main" id="{686F3F85-2C65-4021-A1FE-246CF8445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1660" y="3131524"/>
            <a:ext cx="3587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dirty="0"/>
              <a:t>4</a:t>
            </a: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11C5381A-C7D8-4863-BA28-779AA8E34EA7}"/>
              </a:ext>
            </a:extLst>
          </p:cNvPr>
          <p:cNvSpPr/>
          <p:nvPr/>
        </p:nvSpPr>
        <p:spPr>
          <a:xfrm>
            <a:off x="7226778" y="3675989"/>
            <a:ext cx="452437" cy="43145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A"/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C25F58ED-4A99-4FCA-B6A9-273E6ADB1FBD}"/>
              </a:ext>
            </a:extLst>
          </p:cNvPr>
          <p:cNvCxnSpPr>
            <a:cxnSpLocks/>
          </p:cNvCxnSpPr>
          <p:nvPr/>
        </p:nvCxnSpPr>
        <p:spPr>
          <a:xfrm flipV="1">
            <a:off x="3901659" y="3414278"/>
            <a:ext cx="0" cy="3805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E765C15A-A156-4B28-ABAF-07F517515D62}"/>
              </a:ext>
            </a:extLst>
          </p:cNvPr>
          <p:cNvCxnSpPr>
            <a:cxnSpLocks/>
          </p:cNvCxnSpPr>
          <p:nvPr/>
        </p:nvCxnSpPr>
        <p:spPr>
          <a:xfrm flipH="1" flipV="1">
            <a:off x="4236648" y="3463471"/>
            <a:ext cx="277881" cy="282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ABB3DBCE-FF9B-4FD7-8DCF-F021D48FD49A}"/>
              </a:ext>
            </a:extLst>
          </p:cNvPr>
          <p:cNvCxnSpPr>
            <a:cxnSpLocks/>
          </p:cNvCxnSpPr>
          <p:nvPr/>
        </p:nvCxnSpPr>
        <p:spPr>
          <a:xfrm flipH="1">
            <a:off x="8231965" y="3771799"/>
            <a:ext cx="344692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B30ACF99-056F-48F3-B9E0-E6A91A529E8E}"/>
              </a:ext>
            </a:extLst>
          </p:cNvPr>
          <p:cNvCxnSpPr>
            <a:cxnSpLocks/>
          </p:cNvCxnSpPr>
          <p:nvPr/>
        </p:nvCxnSpPr>
        <p:spPr>
          <a:xfrm flipV="1">
            <a:off x="5215157" y="3429000"/>
            <a:ext cx="0" cy="3805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8283B774-60C0-42E0-B51B-B490C753C778}"/>
              </a:ext>
            </a:extLst>
          </p:cNvPr>
          <p:cNvCxnSpPr>
            <a:cxnSpLocks/>
          </p:cNvCxnSpPr>
          <p:nvPr/>
        </p:nvCxnSpPr>
        <p:spPr>
          <a:xfrm flipH="1" flipV="1">
            <a:off x="5608188" y="3478192"/>
            <a:ext cx="277881" cy="282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B7B10B65-7A0A-4536-9475-1F539F778CDC}"/>
              </a:ext>
            </a:extLst>
          </p:cNvPr>
          <p:cNvCxnSpPr>
            <a:cxnSpLocks/>
          </p:cNvCxnSpPr>
          <p:nvPr/>
        </p:nvCxnSpPr>
        <p:spPr>
          <a:xfrm flipV="1">
            <a:off x="5886068" y="3383557"/>
            <a:ext cx="0" cy="3805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F9D98816-F09A-4FEC-A3D0-AD4E211CA345}"/>
              </a:ext>
            </a:extLst>
          </p:cNvPr>
          <p:cNvCxnSpPr>
            <a:cxnSpLocks/>
          </p:cNvCxnSpPr>
          <p:nvPr/>
        </p:nvCxnSpPr>
        <p:spPr>
          <a:xfrm flipH="1" flipV="1">
            <a:off x="6217119" y="3505125"/>
            <a:ext cx="277881" cy="282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1A876C59-2671-4DBF-99C5-301043138C8A}"/>
              </a:ext>
            </a:extLst>
          </p:cNvPr>
          <p:cNvCxnSpPr>
            <a:cxnSpLocks/>
          </p:cNvCxnSpPr>
          <p:nvPr/>
        </p:nvCxnSpPr>
        <p:spPr>
          <a:xfrm flipV="1">
            <a:off x="6525780" y="3414278"/>
            <a:ext cx="0" cy="3805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>
            <a:extLst>
              <a:ext uri="{FF2B5EF4-FFF2-40B4-BE49-F238E27FC236}">
                <a16:creationId xmlns:a16="http://schemas.microsoft.com/office/drawing/2014/main" id="{9D41D3AF-46DF-4C87-AA2B-2AAE2B539C18}"/>
              </a:ext>
            </a:extLst>
          </p:cNvPr>
          <p:cNvCxnSpPr>
            <a:cxnSpLocks/>
          </p:cNvCxnSpPr>
          <p:nvPr/>
        </p:nvCxnSpPr>
        <p:spPr>
          <a:xfrm flipH="1" flipV="1">
            <a:off x="6939140" y="3491519"/>
            <a:ext cx="277881" cy="282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B9882B44-F9B4-46EC-9DB9-3ACA9B622251}"/>
              </a:ext>
            </a:extLst>
          </p:cNvPr>
          <p:cNvCxnSpPr>
            <a:cxnSpLocks/>
          </p:cNvCxnSpPr>
          <p:nvPr/>
        </p:nvCxnSpPr>
        <p:spPr>
          <a:xfrm flipH="1">
            <a:off x="7604500" y="3774215"/>
            <a:ext cx="344692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BE46A982-D8E5-4DAA-A2E7-D3D4EECA0D07}"/>
              </a:ext>
            </a:extLst>
          </p:cNvPr>
          <p:cNvCxnSpPr>
            <a:cxnSpLocks/>
          </p:cNvCxnSpPr>
          <p:nvPr/>
        </p:nvCxnSpPr>
        <p:spPr>
          <a:xfrm flipH="1" flipV="1">
            <a:off x="7658372" y="3470852"/>
            <a:ext cx="277881" cy="282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8C4A09AD-B34F-4FE9-AD3D-1F0AF30F5EE9}"/>
              </a:ext>
            </a:extLst>
          </p:cNvPr>
          <p:cNvCxnSpPr>
            <a:cxnSpLocks/>
          </p:cNvCxnSpPr>
          <p:nvPr/>
        </p:nvCxnSpPr>
        <p:spPr>
          <a:xfrm flipH="1" flipV="1">
            <a:off x="8318746" y="3478191"/>
            <a:ext cx="277881" cy="2821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Ellipse 63">
            <a:extLst>
              <a:ext uri="{FF2B5EF4-FFF2-40B4-BE49-F238E27FC236}">
                <a16:creationId xmlns:a16="http://schemas.microsoft.com/office/drawing/2014/main" id="{655A8B9A-A73E-4291-92A8-B4D79A257DC7}"/>
              </a:ext>
            </a:extLst>
          </p:cNvPr>
          <p:cNvSpPr/>
          <p:nvPr/>
        </p:nvSpPr>
        <p:spPr>
          <a:xfrm>
            <a:off x="6536942" y="3186026"/>
            <a:ext cx="452437" cy="43145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A"/>
          </a:p>
        </p:txBody>
      </p: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EE0559CA-D54F-4F3B-A480-EEC8D41FD9ED}"/>
              </a:ext>
            </a:extLst>
          </p:cNvPr>
          <p:cNvCxnSpPr>
            <a:cxnSpLocks/>
          </p:cNvCxnSpPr>
          <p:nvPr/>
        </p:nvCxnSpPr>
        <p:spPr>
          <a:xfrm flipH="1" flipV="1">
            <a:off x="6928667" y="3463470"/>
            <a:ext cx="277881" cy="28211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1C0DDA3-2CAD-46E1-81DE-E22AA6025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7219-A5C4-4919-ACA7-5814ABE0E1C3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90164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4622</TotalTime>
  <Words>5196</Words>
  <Application>Microsoft Office PowerPoint</Application>
  <PresentationFormat>Grand écran</PresentationFormat>
  <Paragraphs>2226</Paragraphs>
  <Slides>76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76</vt:i4>
      </vt:variant>
    </vt:vector>
  </HeadingPairs>
  <TitlesOfParts>
    <vt:vector size="84" baseType="lpstr">
      <vt:lpstr>Adobe Devanagari</vt:lpstr>
      <vt:lpstr>Arial</vt:lpstr>
      <vt:lpstr>Calibri</vt:lpstr>
      <vt:lpstr>Calibri Light</vt:lpstr>
      <vt:lpstr>Cambria Math</vt:lpstr>
      <vt:lpstr>Symbol</vt:lpstr>
      <vt:lpstr>Wingdings</vt:lpstr>
      <vt:lpstr>Thème Office</vt:lpstr>
      <vt:lpstr>Optimisation des algorithmes d’alignement de séquences</vt:lpstr>
      <vt:lpstr>Algorithmes de programmation dynamique</vt:lpstr>
      <vt:lpstr>I- Algorithme de Hirschberg Complexité en espace de l’alignement de séquences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Algorithme de Hirschberg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Algorithme de Hirschberg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Application à l’alignement local</vt:lpstr>
      <vt:lpstr>II - Alignement global par bandes</vt:lpstr>
      <vt:lpstr>Présentation PowerPoint</vt:lpstr>
      <vt:lpstr>Présentation PowerPoint</vt:lpstr>
      <vt:lpstr>Présentation PowerPoint</vt:lpstr>
      <vt:lpstr>Présentation PowerPoint</vt:lpstr>
      <vt:lpstr>III- Algorithme des quatre russes  Amélioration asymptotique en temps des algorithmes d’alignement global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III- Algorithme de Crochemore et Landau Amélioration asymptotique en temps des algorithmes d’alignement global et local</vt:lpstr>
      <vt:lpstr>Présentation PowerPoint</vt:lpstr>
      <vt:lpstr>Notions préliminaires</vt:lpstr>
      <vt:lpstr>Notions préliminaires</vt:lpstr>
      <vt:lpstr>Subdivision de la table en blocs</vt:lpstr>
      <vt:lpstr>Subdivision de la table en blocs</vt:lpstr>
      <vt:lpstr>Subdivision de la table en blocs</vt:lpstr>
      <vt:lpstr>Subdivision de la table en blocs</vt:lpstr>
      <vt:lpstr>Subdivision de la table en blocs</vt:lpstr>
      <vt:lpstr>Subdivision de la table en blocs</vt:lpstr>
      <vt:lpstr>Subdivision de la table en blocs</vt:lpstr>
      <vt:lpstr>Subdivision de la table en blocs</vt:lpstr>
      <vt:lpstr>Subdivision de la table en blocs</vt:lpstr>
      <vt:lpstr>Subdivision de la table en blocs</vt:lpstr>
      <vt:lpstr>Subdivision de la table en blocs</vt:lpstr>
      <vt:lpstr>Subdivision de la table en blocs</vt:lpstr>
      <vt:lpstr>Subdivision de la table en blocs</vt:lpstr>
      <vt:lpstr>Subdivision de la table en blocs</vt:lpstr>
      <vt:lpstr>Subdivision de la table en blocs</vt:lpstr>
      <vt:lpstr>Subdivision de la table en blocs</vt:lpstr>
      <vt:lpstr>Subdivision de la table en blocs</vt:lpstr>
      <vt:lpstr>Subdivision de la table en blocs</vt:lpstr>
      <vt:lpstr>Subdivision de la table en blocs</vt:lpstr>
      <vt:lpstr>Structures de données</vt:lpstr>
      <vt:lpstr>Structures de données</vt:lpstr>
      <vt:lpstr>Structures de données</vt:lpstr>
      <vt:lpstr>Structures de données</vt:lpstr>
      <vt:lpstr>Structures de données</vt:lpstr>
      <vt:lpstr>Structures de données</vt:lpstr>
      <vt:lpstr>Structures de données</vt:lpstr>
      <vt:lpstr>Structures de données</vt:lpstr>
      <vt:lpstr>Structures de données</vt:lpstr>
      <vt:lpstr>Algorithme</vt:lpstr>
      <vt:lpstr>Pour l’étape 2</vt:lpstr>
      <vt:lpstr>Pour l’étape 3: Propriétés des matrices path et OUT</vt:lpstr>
      <vt:lpstr>Conclusion</vt:lpstr>
      <vt:lpstr>Références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Optimisation des algorithmes d’alignement de séquences</dc:title>
  <dc:creator>El-Mabrouk Nadia</dc:creator>
  <cp:lastModifiedBy>Nadia El-Mabrouk</cp:lastModifiedBy>
  <cp:revision>129</cp:revision>
  <dcterms:created xsi:type="dcterms:W3CDTF">2021-06-01T16:36:13Z</dcterms:created>
  <dcterms:modified xsi:type="dcterms:W3CDTF">2024-09-23T23:00:21Z</dcterms:modified>
</cp:coreProperties>
</file>