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68" r:id="rId3"/>
    <p:sldId id="257" r:id="rId4"/>
    <p:sldId id="258" r:id="rId5"/>
    <p:sldId id="260" r:id="rId6"/>
    <p:sldId id="259" r:id="rId7"/>
    <p:sldId id="262" r:id="rId8"/>
    <p:sldId id="261" r:id="rId9"/>
    <p:sldId id="263" r:id="rId10"/>
    <p:sldId id="264" r:id="rId11"/>
    <p:sldId id="266" r:id="rId12"/>
    <p:sldId id="265" r:id="rId13"/>
    <p:sldId id="309" r:id="rId14"/>
    <p:sldId id="267" r:id="rId15"/>
    <p:sldId id="270" r:id="rId16"/>
    <p:sldId id="269" r:id="rId17"/>
    <p:sldId id="271" r:id="rId18"/>
    <p:sldId id="272" r:id="rId19"/>
    <p:sldId id="31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6" r:id="rId43"/>
    <p:sldId id="307" r:id="rId44"/>
    <p:sldId id="308" r:id="rId45"/>
    <p:sldId id="304" r:id="rId46"/>
    <p:sldId id="300" r:id="rId47"/>
    <p:sldId id="301" r:id="rId48"/>
    <p:sldId id="302" r:id="rId49"/>
    <p:sldId id="305" r:id="rId50"/>
    <p:sldId id="303" r:id="rId51"/>
    <p:sldId id="298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48FF-59C6-4926-92CF-2BA78375FB9E}" type="datetimeFigureOut">
              <a:rPr lang="fr-CA" smtClean="0"/>
              <a:t>2022-10-11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C9A6A-8004-41D8-A980-A3AFC12397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823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933D41-845C-43C9-B184-576EC49D03B7}" type="slidenum">
              <a:rPr lang="fr-FR" altLang="fr-FR" smtClean="0"/>
              <a:pPr eaLnBrk="1" hangingPunct="1">
                <a:spcBef>
                  <a:spcPct val="0"/>
                </a:spcBef>
              </a:pPr>
              <a:t>42</a:t>
            </a:fld>
            <a:endParaRPr lang="fr-FR" altLang="fr-F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DCB-1D7D-40D2-B034-737830C0A0FE}" type="datetimeFigureOut">
              <a:rPr lang="fr-CA" smtClean="0"/>
              <a:t>2022-10-11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62A41A9-E90E-4256-BE07-10693A078801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DCB-1D7D-40D2-B034-737830C0A0FE}" type="datetimeFigureOut">
              <a:rPr lang="fr-CA" smtClean="0"/>
              <a:t>2022-10-11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41A9-E90E-4256-BE07-10693A07880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DCB-1D7D-40D2-B034-737830C0A0FE}" type="datetimeFigureOut">
              <a:rPr lang="fr-CA" smtClean="0"/>
              <a:t>2022-10-11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41A9-E90E-4256-BE07-10693A07880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753F6-521B-411E-AB5E-1A9E8FF40E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811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E06B5-F2D9-46F3-9111-4C22CD3321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93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740DC-E602-46E2-A5B5-72D7A6E56A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24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DCB-1D7D-40D2-B034-737830C0A0FE}" type="datetimeFigureOut">
              <a:rPr lang="fr-CA" smtClean="0"/>
              <a:t>2022-10-11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41A9-E90E-4256-BE07-10693A078801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DCB-1D7D-40D2-B034-737830C0A0FE}" type="datetimeFigureOut">
              <a:rPr lang="fr-CA" smtClean="0"/>
              <a:t>2022-10-11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C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2A41A9-E90E-4256-BE07-10693A078801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DCB-1D7D-40D2-B034-737830C0A0FE}" type="datetimeFigureOut">
              <a:rPr lang="fr-CA" smtClean="0"/>
              <a:t>2022-10-11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41A9-E90E-4256-BE07-10693A078801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DCB-1D7D-40D2-B034-737830C0A0FE}" type="datetimeFigureOut">
              <a:rPr lang="fr-CA" smtClean="0"/>
              <a:t>2022-10-11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41A9-E90E-4256-BE07-10693A078801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DCB-1D7D-40D2-B034-737830C0A0FE}" type="datetimeFigureOut">
              <a:rPr lang="fr-CA" smtClean="0"/>
              <a:t>2022-10-11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41A9-E90E-4256-BE07-10693A07880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DCB-1D7D-40D2-B034-737830C0A0FE}" type="datetimeFigureOut">
              <a:rPr lang="fr-CA" smtClean="0"/>
              <a:t>2022-10-11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41A9-E90E-4256-BE07-10693A07880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DCB-1D7D-40D2-B034-737830C0A0FE}" type="datetimeFigureOut">
              <a:rPr lang="fr-CA" smtClean="0"/>
              <a:t>2022-10-11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41A9-E90E-4256-BE07-10693A078801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DCB-1D7D-40D2-B034-737830C0A0FE}" type="datetimeFigureOut">
              <a:rPr lang="fr-CA" smtClean="0"/>
              <a:t>2022-10-11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2A41A9-E90E-4256-BE07-10693A078801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5D19DCB-1D7D-40D2-B034-737830C0A0FE}" type="datetimeFigureOut">
              <a:rPr lang="fr-CA" smtClean="0"/>
              <a:t>2022-10-11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2A41A9-E90E-4256-BE07-10693A078801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Nadia El-</a:t>
            </a:r>
            <a:r>
              <a:rPr lang="en-CA" dirty="0" err="1"/>
              <a:t>Mabrouk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/>
              <a:t>Alignement</a:t>
            </a:r>
            <a:r>
              <a:rPr lang="en-CA" dirty="0"/>
              <a:t> multiple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1792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87918"/>
              </p:ext>
            </p:extLst>
          </p:nvPr>
        </p:nvGraphicFramePr>
        <p:xfrm>
          <a:off x="395536" y="-459432"/>
          <a:ext cx="8280920" cy="550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Acrobat Document" r:id="rId3" imgW="6035040" imgH="4663440" progId="AcroExch.Document.11">
                  <p:embed/>
                </p:oleObj>
              </mc:Choice>
              <mc:Fallback>
                <p:oleObj name="Acrobat Document" r:id="rId3" imgW="6035040" imgH="46634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-459432"/>
                        <a:ext cx="8280920" cy="550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51520" y="5877272"/>
            <a:ext cx="8294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Présentation</a:t>
            </a:r>
            <a:r>
              <a:rPr lang="en-CA" dirty="0"/>
              <a:t> de Tandy </a:t>
            </a:r>
            <a:r>
              <a:rPr lang="en-CA" dirty="0" err="1"/>
              <a:t>Warnow</a:t>
            </a:r>
            <a:r>
              <a:rPr lang="en-CA" dirty="0"/>
              <a:t> à MAGE</a:t>
            </a:r>
          </a:p>
          <a:p>
            <a:r>
              <a:rPr lang="en-CA" dirty="0"/>
              <a:t>http://www-etud.iro.umontreal.ca/~lafonman/MAGE2013/slides/Tandy-Warnow-MAGE.pdf</a:t>
            </a:r>
            <a:endParaRPr lang="fr-CA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933060"/>
              </p:ext>
            </p:extLst>
          </p:nvPr>
        </p:nvGraphicFramePr>
        <p:xfrm>
          <a:off x="2483768" y="4221088"/>
          <a:ext cx="4536504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19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A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G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G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G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C</a:t>
                      </a:r>
                      <a:endParaRPr lang="fr-CA" sz="1400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A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T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194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T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A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G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C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C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C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A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194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T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A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G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A</a:t>
                      </a:r>
                      <a:endParaRPr lang="fr-CA" sz="1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C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T</a:t>
                      </a:r>
                      <a:endParaRPr lang="fr-CA" sz="1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T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19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A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G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C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A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C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A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A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19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A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G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C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G</a:t>
                      </a:r>
                      <a:endParaRPr lang="fr-CA" sz="1400" b="1" dirty="0">
                        <a:solidFill>
                          <a:srgbClr val="0070C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C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T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 Black" panose="020B0A04020102020204" pitchFamily="34" charset="0"/>
                        </a:rPr>
                        <a:t>T</a:t>
                      </a:r>
                      <a:endParaRPr lang="fr-CA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81676" y="4446239"/>
            <a:ext cx="1912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Alignement</a:t>
            </a:r>
            <a:r>
              <a:rPr lang="en-CA" dirty="0"/>
              <a:t> multiple</a:t>
            </a:r>
          </a:p>
          <a:p>
            <a:r>
              <a:rPr lang="en-CA" dirty="0" err="1"/>
              <a:t>induit</a:t>
            </a:r>
            <a:r>
              <a:rPr lang="en-CA" dirty="0"/>
              <a:t>:</a:t>
            </a:r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1763688" y="332656"/>
            <a:ext cx="554461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Modèle</a:t>
            </a:r>
            <a:r>
              <a:rPr lang="en-CA" dirty="0"/>
              <a:t> </a:t>
            </a:r>
            <a:r>
              <a:rPr lang="en-CA" dirty="0" err="1"/>
              <a:t>évolutif</a:t>
            </a:r>
            <a:r>
              <a:rPr lang="en-CA" dirty="0"/>
              <a:t> sous-</a:t>
            </a:r>
            <a:r>
              <a:rPr lang="en-CA" dirty="0" err="1"/>
              <a:t>jacent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1854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755576" y="376882"/>
            <a:ext cx="7416824" cy="6076454"/>
            <a:chOff x="1331640" y="1484784"/>
            <a:chExt cx="6035675" cy="4664075"/>
          </a:xfrm>
        </p:grpSpPr>
        <p:graphicFrame>
          <p:nvGraphicFramePr>
            <p:cNvPr id="4" name="Obje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0161963"/>
                </p:ext>
              </p:extLst>
            </p:nvPr>
          </p:nvGraphicFramePr>
          <p:xfrm>
            <a:off x="1331640" y="1484784"/>
            <a:ext cx="6035675" cy="4664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5" name="Acrobat Document" r:id="rId3" imgW="6035040" imgH="4663440" progId="AcroExch.Document.11">
                    <p:embed/>
                  </p:oleObj>
                </mc:Choice>
                <mc:Fallback>
                  <p:oleObj name="Acrobat Document" r:id="rId3" imgW="6035040" imgH="4663440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31640" y="1484784"/>
                          <a:ext cx="6035675" cy="4664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2411760" y="2132856"/>
              <a:ext cx="396044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Retrouver</a:t>
            </a:r>
            <a:r>
              <a:rPr lang="en-CA" dirty="0"/>
              <a:t> la </a:t>
            </a:r>
            <a:r>
              <a:rPr lang="en-CA" dirty="0" err="1"/>
              <a:t>phylogénie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5877272"/>
            <a:ext cx="8294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Présentation</a:t>
            </a:r>
            <a:r>
              <a:rPr lang="en-CA" dirty="0"/>
              <a:t> de Tandy </a:t>
            </a:r>
            <a:r>
              <a:rPr lang="en-CA" dirty="0" err="1"/>
              <a:t>Warnow</a:t>
            </a:r>
            <a:r>
              <a:rPr lang="en-CA" dirty="0"/>
              <a:t> à MAGE</a:t>
            </a:r>
          </a:p>
          <a:p>
            <a:r>
              <a:rPr lang="en-CA" dirty="0"/>
              <a:t>http://www-etud.iro.umontreal.ca/~lafonman/MAGE2013/slides/Tandy-Warnow-MAGE.pdf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7034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Pondération</a:t>
            </a:r>
            <a:r>
              <a:rPr lang="en-CA" dirty="0"/>
              <a:t> d’un </a:t>
            </a:r>
            <a:r>
              <a:rPr lang="en-CA" dirty="0" err="1"/>
              <a:t>alignement</a:t>
            </a:r>
            <a:r>
              <a:rPr lang="en-CA" dirty="0"/>
              <a:t> multiple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altLang="fr-FR" dirty="0"/>
              <a:t>Par rapport à </a:t>
            </a:r>
            <a:r>
              <a:rPr lang="fr-FR" altLang="fr-FR" dirty="0">
                <a:solidFill>
                  <a:srgbClr val="0070C0"/>
                </a:solidFill>
              </a:rPr>
              <a:t>l’arbre phylogénétique </a:t>
            </a:r>
            <a:r>
              <a:rPr lang="fr-FR" altLang="fr-FR" dirty="0"/>
              <a:t>produit. Garder l’alignement qui produit </a:t>
            </a:r>
            <a:r>
              <a:rPr lang="fr-FR" altLang="fr-FR" dirty="0">
                <a:solidFill>
                  <a:srgbClr val="0070C0"/>
                </a:solidFill>
              </a:rPr>
              <a:t>l’arbre de poids minimal. </a:t>
            </a:r>
            <a:r>
              <a:rPr lang="fr-FR" altLang="fr-FR" dirty="0"/>
              <a:t>Complexité de calcul considérable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04137"/>
            <a:ext cx="60118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46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6B76D-8107-4801-AAB6-635F24AA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Pondération</a:t>
            </a:r>
            <a:r>
              <a:rPr lang="en-CA" dirty="0"/>
              <a:t> d’un </a:t>
            </a:r>
            <a:r>
              <a:rPr lang="en-CA" dirty="0" err="1"/>
              <a:t>alignement</a:t>
            </a:r>
            <a:r>
              <a:rPr lang="en-CA" dirty="0"/>
              <a:t> multiple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79BB714-6DF7-4EAA-9303-456558BAD31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r-CA" dirty="0"/>
                  <a:t>Presque toutes les méthodes de pondération prennent pour hypothèse l’indépendance statistique des colonnes </a:t>
                </a: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fr-CA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fr-CA" dirty="0"/>
                  <a:t> d’un l’alignement </a:t>
                </a: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fr-CA" dirty="0"/>
                  <a:t>.</a:t>
                </a:r>
              </a:p>
              <a:p>
                <a:r>
                  <a:rPr lang="fr-CA" dirty="0"/>
                  <a:t>Fonctions objectives généralement sous la forme: </a:t>
                </a:r>
              </a:p>
              <a:p>
                <a:pPr marL="0" indent="0">
                  <a:buNone/>
                </a:pPr>
                <a:r>
                  <a:rPr lang="fr-CA" dirty="0"/>
                  <a:t>	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CA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fr-CA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CA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fr-CA" dirty="0"/>
              </a:p>
              <a:p>
                <a:r>
                  <a:rPr lang="fr-CA" dirty="0"/>
                  <a:t>G est une fonction de pondération des </a:t>
                </a:r>
                <a:r>
                  <a:rPr lang="fr-CA" dirty="0" err="1"/>
                  <a:t>indels</a:t>
                </a:r>
                <a:r>
                  <a:rPr lang="fr-CA" dirty="0"/>
                  <a:t>. La plus simple façon de procéder est de considérer un espace (-) comme un caractère supplémentaire de l’alphabet des nucléotides, et dans ce cas </a:t>
                </a:r>
                <a14:m>
                  <m:oMath xmlns:m="http://schemas.openxmlformats.org/officeDocument/2006/math">
                    <m:r>
                      <a:rPr lang="fr-CA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C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fr-CA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fr-CA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CA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fr-CA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CA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A" i="1" dirty="0">
                            <a:latin typeface="Cambria Math" panose="02040503050406030204" pitchFamily="18" charset="0"/>
                          </a:rPr>
                          <m:t>𝐴𝑖</m:t>
                        </m:r>
                        <m:r>
                          <a:rPr lang="fr-CA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fr-CA" dirty="0"/>
                  <a:t>. Cependant la pondération affine (coût supérieur pour l’ouverture d’un « gap » que pour son élongation) est souvent utilisée.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79BB714-6DF7-4EAA-9303-456558BAD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784" t="-1867" r="-54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329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Score « </a:t>
            </a:r>
            <a:r>
              <a:rPr lang="fr-FR" altLang="fr-FR" dirty="0" err="1"/>
              <a:t>sum</a:t>
            </a:r>
            <a:r>
              <a:rPr lang="fr-FR" altLang="fr-FR" dirty="0"/>
              <a:t> of pairs » (SP)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r>
              <a:rPr lang="fr-FR" altLang="fr-FR" sz="2800" dirty="0">
                <a:solidFill>
                  <a:srgbClr val="0070C0"/>
                </a:solidFill>
              </a:rPr>
              <a:t>Généralisation</a:t>
            </a:r>
            <a:r>
              <a:rPr lang="fr-FR" altLang="fr-FR" sz="2800" dirty="0"/>
              <a:t> du score utilisé pour l’alignement de deux séquences</a:t>
            </a:r>
          </a:p>
          <a:p>
            <a:r>
              <a:rPr lang="fr-FR" altLang="fr-FR" sz="2800" dirty="0"/>
              <a:t>Le plus utilisé, bonnes </a:t>
            </a:r>
            <a:r>
              <a:rPr lang="fr-FR" altLang="fr-FR" sz="2800" dirty="0" err="1"/>
              <a:t>propriétes</a:t>
            </a:r>
            <a:r>
              <a:rPr lang="fr-FR" altLang="fr-FR" sz="2800" dirty="0"/>
              <a:t> théoriques et pratiques</a:t>
            </a:r>
            <a:endParaRPr lang="en-CA" altLang="fr-FR" dirty="0"/>
          </a:p>
          <a:p>
            <a:r>
              <a:rPr lang="fr-FR" altLang="fr-FR" sz="2800" dirty="0">
                <a:solidFill>
                  <a:srgbClr val="0070C0"/>
                </a:solidFill>
              </a:rPr>
              <a:t>Score SP </a:t>
            </a:r>
            <a:r>
              <a:rPr lang="fr-FR" altLang="fr-FR" sz="2800" dirty="0"/>
              <a:t>d’un alignement </a:t>
            </a:r>
            <a:r>
              <a:rPr lang="fr-FR" altLang="fr-FR" sz="2800" i="1" dirty="0"/>
              <a:t>A </a:t>
            </a:r>
            <a:r>
              <a:rPr lang="fr-FR" altLang="fr-FR" sz="2800" dirty="0"/>
              <a:t>= somme des scores des alignements induits pour chaque paire de séquences dans </a:t>
            </a:r>
            <a:r>
              <a:rPr lang="fr-FR" altLang="fr-FR" sz="2800" i="1" dirty="0"/>
              <a:t>A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" y="4293096"/>
            <a:ext cx="8559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146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FF0000"/>
                </a:solidFill>
              </a:rPr>
              <a:t>Solution </a:t>
            </a:r>
            <a:r>
              <a:rPr lang="en-CA" dirty="0" err="1">
                <a:solidFill>
                  <a:srgbClr val="FF0000"/>
                </a:solidFill>
              </a:rPr>
              <a:t>exacte</a:t>
            </a:r>
            <a:r>
              <a:rPr lang="en-CA" dirty="0">
                <a:solidFill>
                  <a:srgbClr val="FF0000"/>
                </a:solidFill>
              </a:rPr>
              <a:t> pour </a:t>
            </a:r>
            <a:r>
              <a:rPr lang="en-CA" dirty="0" err="1">
                <a:solidFill>
                  <a:srgbClr val="FF0000"/>
                </a:solidFill>
              </a:rPr>
              <a:t>l’alignement</a:t>
            </a:r>
            <a:r>
              <a:rPr lang="en-CA" dirty="0">
                <a:solidFill>
                  <a:srgbClr val="FF0000"/>
                </a:solidFill>
              </a:rPr>
              <a:t> multiple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</a:t>
            </a:r>
            <a:r>
              <a:rPr lang="en-CA" dirty="0"/>
              <a:t> </a:t>
            </a:r>
            <a:r>
              <a:rPr lang="en-CA" dirty="0" err="1"/>
              <a:t>bornée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Alignement</a:t>
            </a:r>
            <a:r>
              <a:rPr lang="en-CA" dirty="0"/>
              <a:t> </a:t>
            </a:r>
            <a:r>
              <a:rPr lang="en-CA" dirty="0" err="1"/>
              <a:t>phylogénétique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progressives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</a:t>
            </a:r>
            <a:r>
              <a:rPr lang="en-CA" dirty="0" err="1"/>
              <a:t>itératives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par point </a:t>
            </a:r>
            <a:r>
              <a:rPr lang="en-CA" dirty="0" err="1"/>
              <a:t>d’ancrage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778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FF0000"/>
                </a:solidFill>
              </a:rPr>
              <a:t>2. Solution </a:t>
            </a:r>
            <a:r>
              <a:rPr lang="en-CA" dirty="0" err="1">
                <a:solidFill>
                  <a:srgbClr val="FF0000"/>
                </a:solidFill>
              </a:rPr>
              <a:t>exacte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 err="1"/>
              <a:t>Alignement</a:t>
            </a:r>
            <a:r>
              <a:rPr lang="en-CA" dirty="0"/>
              <a:t> multiple pour le score SP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altLang="fr-FR" sz="3200" dirty="0"/>
              <a:t>Trouver un alignement multiple ayant un </a:t>
            </a:r>
            <a:r>
              <a:rPr lang="fr-FR" altLang="fr-FR" sz="3200" dirty="0">
                <a:solidFill>
                  <a:srgbClr val="0070C0"/>
                </a:solidFill>
              </a:rPr>
              <a:t>score SP minimum. </a:t>
            </a:r>
          </a:p>
          <a:p>
            <a:r>
              <a:rPr lang="fr-FR" altLang="fr-FR" sz="3200" dirty="0"/>
              <a:t>Problème </a:t>
            </a:r>
            <a:r>
              <a:rPr lang="fr-FR" altLang="fr-FR" sz="3200" dirty="0">
                <a:solidFill>
                  <a:srgbClr val="0070C0"/>
                </a:solidFill>
              </a:rPr>
              <a:t>NP-complet</a:t>
            </a:r>
            <a:r>
              <a:rPr lang="fr-FR" altLang="fr-FR" sz="3200" dirty="0">
                <a:solidFill>
                  <a:schemeClr val="hlink"/>
                </a:solidFill>
              </a:rPr>
              <a:t> </a:t>
            </a:r>
            <a:r>
              <a:rPr lang="fr-FR" altLang="fr-FR" sz="3200" i="1" dirty="0"/>
              <a:t>(Wang and Jiang 1994)</a:t>
            </a:r>
          </a:p>
          <a:p>
            <a:r>
              <a:rPr lang="fr-FR" altLang="fr-FR" sz="3200" dirty="0"/>
              <a:t>Généralisation de l’alignement de deux séquences: si </a:t>
            </a:r>
            <a:r>
              <a:rPr lang="fr-FR" altLang="fr-FR" sz="3200" i="1" dirty="0"/>
              <a:t>m</a:t>
            </a:r>
            <a:r>
              <a:rPr lang="fr-FR" altLang="fr-FR" sz="3200" dirty="0"/>
              <a:t> séquences de taille </a:t>
            </a:r>
            <a:r>
              <a:rPr lang="fr-FR" altLang="fr-FR" sz="3200" i="1" dirty="0"/>
              <a:t>n</a:t>
            </a:r>
            <a:r>
              <a:rPr lang="fr-FR" altLang="fr-FR" sz="3200" dirty="0"/>
              <a:t>, algorithme en </a:t>
            </a:r>
            <a:r>
              <a:rPr lang="fr-FR" altLang="fr-FR" sz="3200" i="1" dirty="0"/>
              <a:t>O(n</a:t>
            </a:r>
            <a:r>
              <a:rPr lang="fr-FR" altLang="fr-FR" sz="3200" i="1" baseline="30000" dirty="0"/>
              <a:t>m</a:t>
            </a:r>
            <a:r>
              <a:rPr lang="fr-FR" altLang="fr-FR" sz="3200" i="1" dirty="0"/>
              <a:t>). </a:t>
            </a:r>
            <a:r>
              <a:rPr lang="fr-FR" altLang="fr-FR" sz="3200" dirty="0"/>
              <a:t>Très inefficace dès que </a:t>
            </a:r>
            <a:r>
              <a:rPr lang="fr-FR" altLang="fr-FR" sz="3200" i="1" dirty="0"/>
              <a:t>m</a:t>
            </a:r>
            <a:r>
              <a:rPr lang="en-US" altLang="fr-FR" sz="3200" i="1" dirty="0">
                <a:cs typeface="Times New Roman" charset="0"/>
              </a:rPr>
              <a:t>&gt;5</a:t>
            </a:r>
            <a:r>
              <a:rPr lang="en-US" altLang="fr-FR" sz="3200" dirty="0">
                <a:cs typeface="Times New Roman" charset="0"/>
              </a:rPr>
              <a:t> et </a:t>
            </a:r>
            <a:r>
              <a:rPr lang="en-US" altLang="fr-FR" sz="3200" i="1" dirty="0">
                <a:cs typeface="Times New Roman" charset="0"/>
              </a:rPr>
              <a:t>n~100</a:t>
            </a:r>
            <a:endParaRPr lang="fr-FR" altLang="fr-FR" sz="32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80816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Solution exacte pour </a:t>
            </a:r>
            <a:r>
              <a:rPr lang="fr-FR" altLang="fr-FR" i="1" dirty="0"/>
              <a:t>n=3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altLang="fr-FR" sz="3200" dirty="0"/>
              <a:t>On considère la </a:t>
            </a:r>
            <a:r>
              <a:rPr lang="fr-FR" altLang="fr-FR" sz="3200" dirty="0">
                <a:solidFill>
                  <a:srgbClr val="0070C0"/>
                </a:solidFill>
              </a:rPr>
              <a:t>distance d’édition avec pondération de l’alphabet. </a:t>
            </a:r>
          </a:p>
          <a:p>
            <a:r>
              <a:rPr lang="fr-FR" alt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S,T,U</a:t>
            </a:r>
            <a:r>
              <a:rPr lang="fr-FR" altLang="fr-FR" sz="3200" dirty="0"/>
              <a:t> trois </a:t>
            </a:r>
            <a:r>
              <a:rPr lang="fr-FR" altLang="fr-FR" sz="3200" dirty="0" err="1"/>
              <a:t>seq</a:t>
            </a:r>
            <a:r>
              <a:rPr lang="fr-FR" altLang="fr-FR" sz="3200" dirty="0"/>
              <a:t>. de tailles </a:t>
            </a:r>
            <a:r>
              <a:rPr lang="fr-FR" alt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fr-FR" altLang="fr-FR" sz="32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fr-FR" alt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, n</a:t>
            </a:r>
            <a:r>
              <a:rPr lang="fr-FR" altLang="fr-FR" sz="32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alt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, n</a:t>
            </a:r>
            <a:r>
              <a:rPr lang="fr-FR" altLang="fr-FR" sz="32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fr-FR" altLang="fr-FR" sz="3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fr-FR" altLang="fr-FR" sz="3200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D(</a:t>
            </a:r>
            <a:r>
              <a:rPr lang="fr-FR" altLang="fr-FR" sz="3200" i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i,j,k</a:t>
            </a:r>
            <a:r>
              <a:rPr lang="fr-FR" altLang="fr-FR" sz="3200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fr-FR" altLang="fr-FR" sz="3200" i="1" dirty="0">
                <a:solidFill>
                  <a:srgbClr val="0070C0"/>
                </a:solidFill>
              </a:rPr>
              <a:t>: </a:t>
            </a:r>
            <a:r>
              <a:rPr lang="fr-FR" altLang="fr-FR" sz="3200" dirty="0"/>
              <a:t>Score SP de l’al. op. de </a:t>
            </a:r>
            <a:r>
              <a:rPr lang="fr-FR" alt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altLang="fr-FR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[1..i], T[1..j]</a:t>
            </a:r>
            <a:r>
              <a:rPr lang="en-US" altLang="fr-FR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, </a:t>
            </a:r>
            <a:r>
              <a:rPr lang="en-US" altLang="fr-FR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U[1..k]</a:t>
            </a:r>
            <a:r>
              <a:rPr lang="en-US" altLang="fr-FR" sz="3200" i="1" dirty="0">
                <a:cs typeface="Times New Roman" charset="0"/>
              </a:rPr>
              <a:t>; </a:t>
            </a:r>
          </a:p>
          <a:p>
            <a:r>
              <a:rPr lang="en-US" altLang="fr-FR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b</a:t>
            </a:r>
            <a:r>
              <a:rPr lang="en-US" altLang="fr-FR" sz="3200" dirty="0">
                <a:cs typeface="Times New Roman" charset="0"/>
              </a:rPr>
              <a:t>: score d’un </a:t>
            </a:r>
            <a:r>
              <a:rPr lang="en-US" altLang="fr-FR" sz="3200" dirty="0" err="1">
                <a:cs typeface="Times New Roman" charset="0"/>
              </a:rPr>
              <a:t>indel</a:t>
            </a:r>
            <a:r>
              <a:rPr lang="en-US" altLang="fr-FR" sz="3200" dirty="0">
                <a:cs typeface="Times New Roman" charset="0"/>
              </a:rPr>
              <a:t>; </a:t>
            </a:r>
          </a:p>
          <a:p>
            <a:r>
              <a:rPr lang="en-US" altLang="fr-FR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c(</a:t>
            </a:r>
            <a:r>
              <a:rPr lang="en-US" altLang="fr-FR" sz="3200" i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i,j</a:t>
            </a:r>
            <a:r>
              <a:rPr lang="en-US" altLang="fr-FR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)</a:t>
            </a:r>
            <a:r>
              <a:rPr lang="en-US" altLang="fr-FR" sz="3200" i="1" dirty="0">
                <a:cs typeface="Times New Roman" charset="0"/>
              </a:rPr>
              <a:t>:</a:t>
            </a:r>
            <a:r>
              <a:rPr lang="en-US" altLang="fr-FR" sz="3200" dirty="0">
                <a:cs typeface="Times New Roman" charset="0"/>
              </a:rPr>
              <a:t> sore de </a:t>
            </a:r>
            <a:r>
              <a:rPr lang="en-US" altLang="fr-FR" sz="3200" dirty="0" err="1">
                <a:cs typeface="Times New Roman" charset="0"/>
              </a:rPr>
              <a:t>l’appariement</a:t>
            </a:r>
            <a:r>
              <a:rPr lang="en-US" altLang="fr-FR" sz="3200" dirty="0">
                <a:cs typeface="Times New Roman" charset="0"/>
              </a:rPr>
              <a:t> </a:t>
            </a:r>
            <a:r>
              <a:rPr lang="en-US" altLang="fr-FR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(S [</a:t>
            </a:r>
            <a:r>
              <a:rPr lang="en-US" altLang="fr-FR" sz="3200" i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i</a:t>
            </a:r>
            <a:r>
              <a:rPr lang="en-US" altLang="fr-FR" sz="32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],T [j]).</a:t>
            </a:r>
            <a:endParaRPr lang="fr-FR" altLang="fr-FR" sz="3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2564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Solution exacte pour </a:t>
            </a:r>
            <a:r>
              <a:rPr lang="fr-FR" altLang="fr-FR" i="1" dirty="0"/>
              <a:t>n=3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altLang="fr-FR" sz="2800" dirty="0"/>
              <a:t>Pour chaque case </a:t>
            </a:r>
            <a:r>
              <a:rPr lang="fr-FR" altLang="fr-FR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fr-FR" altLang="fr-FR" sz="28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i,j,k</a:t>
            </a:r>
            <a:r>
              <a:rPr lang="fr-FR" altLang="fr-FR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fr-FR" altLang="fr-FR" sz="2800" i="1" dirty="0"/>
              <a:t>, </a:t>
            </a:r>
            <a:r>
              <a:rPr lang="fr-FR" altLang="fr-FR" sz="2800" dirty="0"/>
              <a:t>examiner 7 cases voisines:</a:t>
            </a:r>
            <a:endParaRPr lang="fr-CA" altLang="fr-FR" dirty="0"/>
          </a:p>
          <a:p>
            <a:pPr lvl="1">
              <a:lnSpc>
                <a:spcPct val="90000"/>
              </a:lnSpc>
            </a:pP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d1= D(i-1,j-1,k-1)+c(</a:t>
            </a:r>
            <a:r>
              <a:rPr lang="fr-FR" altLang="fr-F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i,j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)+c(</a:t>
            </a:r>
            <a:r>
              <a:rPr lang="fr-FR" altLang="fr-F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i,k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)+c(</a:t>
            </a:r>
            <a:r>
              <a:rPr lang="fr-FR" altLang="fr-F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j,k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d2= D(i-1,j-1,k)+c(</a:t>
            </a:r>
            <a:r>
              <a:rPr lang="fr-FR" altLang="fr-F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i,j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)+2b; </a:t>
            </a:r>
          </a:p>
          <a:p>
            <a:pPr lvl="1">
              <a:lnSpc>
                <a:spcPct val="90000"/>
              </a:lnSpc>
            </a:pP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d3= D(i-1,j,k-1)+c(</a:t>
            </a:r>
            <a:r>
              <a:rPr lang="fr-FR" altLang="fr-F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i,k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+2b;</a:t>
            </a:r>
          </a:p>
          <a:p>
            <a:pPr lvl="1">
              <a:lnSpc>
                <a:spcPct val="90000"/>
              </a:lnSpc>
            </a:pP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d4= D(i,j-1,k-1)+c(</a:t>
            </a:r>
            <a:r>
              <a:rPr lang="fr-FR" altLang="fr-F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j,k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)+2b</a:t>
            </a:r>
          </a:p>
          <a:p>
            <a:pPr lvl="1">
              <a:lnSpc>
                <a:spcPct val="90000"/>
              </a:lnSpc>
            </a:pP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d5= D(i-1,j,k)+2b ; </a:t>
            </a:r>
          </a:p>
          <a:p>
            <a:pPr lvl="1">
              <a:lnSpc>
                <a:spcPct val="90000"/>
              </a:lnSpc>
            </a:pP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d6=D(i,j-1,k)+2b; </a:t>
            </a:r>
          </a:p>
          <a:p>
            <a:pPr lvl="1">
              <a:lnSpc>
                <a:spcPct val="90000"/>
              </a:lnSpc>
            </a:pP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d7=D(i,j,k-1)+2b.</a:t>
            </a:r>
          </a:p>
          <a:p>
            <a:pPr>
              <a:lnSpc>
                <a:spcPct val="90000"/>
              </a:lnSpc>
            </a:pPr>
            <a:r>
              <a:rPr lang="fr-FR" altLang="fr-FR" sz="2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D(</a:t>
            </a:r>
            <a:r>
              <a:rPr lang="fr-FR" altLang="fr-FR" sz="22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i,j,k</a:t>
            </a:r>
            <a:r>
              <a:rPr lang="fr-FR" altLang="fr-FR" sz="2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= min(d1,d2,d3,d4,d5,d6,d7)</a:t>
            </a:r>
          </a:p>
          <a:p>
            <a:pPr>
              <a:lnSpc>
                <a:spcPct val="90000"/>
              </a:lnSpc>
            </a:pPr>
            <a:r>
              <a:rPr lang="fr-FR" altLang="fr-FR" sz="2400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fr-FR" altLang="fr-FR" sz="2400" i="1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</a:t>
            </a:r>
            <a:r>
              <a:rPr lang="fr-FR" altLang="fr-FR" sz="2400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fr-FR" altLang="fr-FR" sz="2400" i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i,j</a:t>
            </a:r>
            <a:r>
              <a:rPr lang="fr-FR" altLang="fr-FR" sz="2400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fr-FR" altLang="fr-FR" sz="2400" i="1" dirty="0">
                <a:solidFill>
                  <a:srgbClr val="0070C0"/>
                </a:solidFill>
              </a:rPr>
              <a:t>:</a:t>
            </a:r>
            <a:r>
              <a:rPr lang="fr-FR" altLang="fr-FR" sz="2400" dirty="0">
                <a:solidFill>
                  <a:srgbClr val="0070C0"/>
                </a:solidFill>
              </a:rPr>
              <a:t> </a:t>
            </a:r>
            <a:r>
              <a:rPr lang="fr-FR" altLang="fr-FR" sz="2400" dirty="0"/>
              <a:t>Score de l’al. Op. de </a:t>
            </a:r>
            <a:r>
              <a:rPr lang="fr-FR" altLang="fr-FR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altLang="fr-FR" sz="24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[1..i] et T[1..j];</a:t>
            </a:r>
          </a:p>
          <a:p>
            <a:pPr lvl="1">
              <a:lnSpc>
                <a:spcPct val="90000"/>
              </a:lnSpc>
            </a:pP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D(i,j,0) = D</a:t>
            </a:r>
            <a:r>
              <a:rPr lang="fr-FR" altLang="fr-FR" sz="1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ST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fr-FR" altLang="fr-F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i,j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+(</a:t>
            </a:r>
            <a:r>
              <a:rPr lang="fr-FR" altLang="fr-F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i+j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)b; </a:t>
            </a:r>
          </a:p>
          <a:p>
            <a:pPr lvl="1">
              <a:lnSpc>
                <a:spcPct val="90000"/>
              </a:lnSpc>
            </a:pP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D(i,0,k) = D</a:t>
            </a:r>
            <a:r>
              <a:rPr lang="fr-FR" altLang="fr-FR" sz="1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SU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fr-FR" altLang="fr-F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i,k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)+(</a:t>
            </a:r>
            <a:r>
              <a:rPr lang="fr-FR" altLang="fr-F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i+k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)b; </a:t>
            </a:r>
          </a:p>
          <a:p>
            <a:pPr lvl="1">
              <a:lnSpc>
                <a:spcPct val="90000"/>
              </a:lnSpc>
            </a:pP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D(0,j,k) = D</a:t>
            </a:r>
            <a:r>
              <a:rPr lang="fr-FR" altLang="fr-FR" sz="1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TU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fr-FR" altLang="fr-F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i,k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)+(</a:t>
            </a:r>
            <a:r>
              <a:rPr lang="fr-FR" altLang="fr-F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i+k</a:t>
            </a:r>
            <a:r>
              <a:rPr lang="fr-FR" alt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)b</a:t>
            </a:r>
          </a:p>
          <a:p>
            <a:pPr>
              <a:lnSpc>
                <a:spcPct val="90000"/>
              </a:lnSpc>
            </a:pPr>
            <a:endParaRPr lang="en-US" altLang="fr-FR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fr-FR" altLang="fr-FR" sz="2200" i="1" dirty="0"/>
          </a:p>
          <a:p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4251445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FC922-AFA2-490D-88EB-FF6DAE76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fr-CA" dirty="0"/>
              <a:t> quelconque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BFEC4AF-FA00-4167-9FDA-F96F35A4BFA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fr-C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- 1 </a:t>
                </a:r>
                <a:r>
                  <a:rPr lang="fr-CA" dirty="0"/>
                  <a:t>combinaisons possibles</a:t>
                </a:r>
              </a:p>
              <a:p>
                <a:r>
                  <a:rPr lang="fr-CA" dirty="0"/>
                  <a:t>Pour des séquences de taille </a:t>
                </a: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CA" dirty="0">
                    <a:ea typeface="Cambria Math" panose="02040503050406030204" pitchFamily="18" charset="0"/>
                  </a:rPr>
                  <a:t>Espace </a:t>
                </a: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O(n</a:t>
                </a:r>
                <a:r>
                  <a:rPr lang="fr-CA" i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fr-CA" dirty="0">
                    <a:ea typeface="Cambria Math" panose="02040503050406030204" pitchFamily="18" charset="0"/>
                  </a:rPr>
                  <a:t>Temps en </a:t>
                </a: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O(2</a:t>
                </a:r>
                <a:r>
                  <a:rPr lang="fr-CA" i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fr-CA" i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BFEC4AF-FA00-4167-9FDA-F96F35A4B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784" t="-2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04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Solution </a:t>
            </a:r>
            <a:r>
              <a:rPr lang="en-CA" dirty="0" err="1"/>
              <a:t>exacte</a:t>
            </a:r>
            <a:r>
              <a:rPr lang="en-CA" dirty="0"/>
              <a:t> pour </a:t>
            </a:r>
            <a:r>
              <a:rPr lang="en-CA" dirty="0" err="1"/>
              <a:t>l’alignement</a:t>
            </a:r>
            <a:r>
              <a:rPr lang="en-CA" dirty="0"/>
              <a:t> multiple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</a:t>
            </a:r>
            <a:r>
              <a:rPr lang="en-CA" dirty="0"/>
              <a:t> </a:t>
            </a:r>
            <a:r>
              <a:rPr lang="en-CA" dirty="0" err="1"/>
              <a:t>bornée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Alignement</a:t>
            </a:r>
            <a:r>
              <a:rPr lang="en-CA" dirty="0"/>
              <a:t> </a:t>
            </a:r>
            <a:r>
              <a:rPr lang="en-CA" dirty="0" err="1"/>
              <a:t>phylogénétique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progressives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</a:t>
            </a:r>
            <a:r>
              <a:rPr lang="en-CA" dirty="0" err="1"/>
              <a:t>itératives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par point </a:t>
            </a:r>
            <a:r>
              <a:rPr lang="en-CA" dirty="0" err="1"/>
              <a:t>d’ancrage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09373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400" dirty="0"/>
              <a:t>Optimisation: Algorithme de </a:t>
            </a:r>
            <a:r>
              <a:rPr lang="fr-FR" altLang="fr-FR" sz="4000" dirty="0" err="1"/>
              <a:t>Carillo</a:t>
            </a:r>
            <a:r>
              <a:rPr lang="fr-FR" altLang="fr-FR" sz="4000" dirty="0"/>
              <a:t> &amp; </a:t>
            </a:r>
            <a:r>
              <a:rPr lang="fr-FR" altLang="fr-FR" sz="4000" dirty="0" err="1"/>
              <a:t>Lipman</a:t>
            </a:r>
            <a:r>
              <a:rPr lang="fr-FR" altLang="fr-FR" sz="4000" dirty="0"/>
              <a:t> 1988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altLang="fr-FR" sz="3200" dirty="0"/>
              <a:t>Implémenté dans MSA </a:t>
            </a:r>
            <a:r>
              <a:rPr lang="fr-CA" altLang="fr-FR" sz="2400" dirty="0"/>
              <a:t>(</a:t>
            </a:r>
            <a:r>
              <a:rPr lang="fr-CA" altLang="fr-FR" sz="2400" dirty="0" err="1"/>
              <a:t>Lipman</a:t>
            </a:r>
            <a:r>
              <a:rPr lang="fr-CA" altLang="fr-FR" sz="2400" dirty="0"/>
              <a:t>, </a:t>
            </a:r>
            <a:r>
              <a:rPr lang="fr-CA" altLang="fr-FR" sz="2400" dirty="0" err="1"/>
              <a:t>Altschul</a:t>
            </a:r>
            <a:r>
              <a:rPr lang="fr-CA" altLang="fr-FR" sz="2400" dirty="0"/>
              <a:t> &amp; </a:t>
            </a:r>
            <a:r>
              <a:rPr lang="fr-CA" altLang="fr-FR" sz="2400" dirty="0" err="1"/>
              <a:t>Kececioglu</a:t>
            </a:r>
            <a:r>
              <a:rPr lang="fr-CA" altLang="fr-FR" sz="2400" dirty="0"/>
              <a:t> 1989) </a:t>
            </a:r>
          </a:p>
          <a:p>
            <a:r>
              <a:rPr lang="fr-CA" altLang="fr-FR" sz="3200" dirty="0"/>
              <a:t>Calculer les alignements optimaux pour </a:t>
            </a:r>
            <a:r>
              <a:rPr lang="fr-CA" altLang="fr-FR" sz="3200" dirty="0">
                <a:solidFill>
                  <a:srgbClr val="0070C0"/>
                </a:solidFill>
              </a:rPr>
              <a:t>chaque paire de séquences;</a:t>
            </a:r>
          </a:p>
          <a:p>
            <a:r>
              <a:rPr lang="fr-CA" altLang="fr-FR" sz="3200" dirty="0"/>
              <a:t>Trouver un </a:t>
            </a:r>
            <a:r>
              <a:rPr lang="fr-CA" altLang="fr-FR" sz="3200" dirty="0">
                <a:solidFill>
                  <a:srgbClr val="0070C0"/>
                </a:solidFill>
              </a:rPr>
              <a:t>alignement multiple provisoire </a:t>
            </a:r>
            <a:r>
              <a:rPr lang="fr-CA" altLang="fr-FR" sz="3200" dirty="0"/>
              <a:t>par une heuristique rapide: </a:t>
            </a:r>
            <a:r>
              <a:rPr lang="fr-CA" altLang="fr-FR" sz="3200" i="1" dirty="0">
                <a:solidFill>
                  <a:srgbClr val="0070C0"/>
                </a:solidFill>
              </a:rPr>
              <a:t>z</a:t>
            </a:r>
          </a:p>
          <a:p>
            <a:r>
              <a:rPr lang="fr-CA" altLang="fr-FR" sz="3200" dirty="0"/>
              <a:t>Effectuer la </a:t>
            </a:r>
            <a:r>
              <a:rPr lang="fr-CA" altLang="fr-FR" sz="3200" dirty="0">
                <a:solidFill>
                  <a:srgbClr val="0070C0"/>
                </a:solidFill>
              </a:rPr>
              <a:t>programmation dynamique en </a:t>
            </a:r>
            <a:r>
              <a:rPr lang="fr-CA" altLang="fr-FR" sz="3200" dirty="0" err="1">
                <a:solidFill>
                  <a:srgbClr val="0070C0"/>
                </a:solidFill>
              </a:rPr>
              <a:t>scrutage</a:t>
            </a:r>
            <a:r>
              <a:rPr lang="fr-CA" altLang="fr-FR" sz="3200" dirty="0">
                <a:solidFill>
                  <a:srgbClr val="0070C0"/>
                </a:solidFill>
              </a:rPr>
              <a:t> avant </a:t>
            </a:r>
            <a:r>
              <a:rPr lang="fr-CA" altLang="fr-FR" sz="3200" dirty="0"/>
              <a:t>dans un espace d’alignement restreint.</a:t>
            </a:r>
          </a:p>
        </p:txBody>
      </p:sp>
    </p:spTree>
    <p:extLst>
      <p:ext uri="{BB962C8B-B14F-4D97-AF65-F5344CB8AC3E}">
        <p14:creationId xmlns:p14="http://schemas.microsoft.com/office/powerpoint/2010/main" val="1739448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fr-FR" sz="4000" dirty="0"/>
              <a:t>Programmation dynamique avec </a:t>
            </a:r>
            <a:r>
              <a:rPr lang="fr-FR" altLang="fr-FR" sz="4000" dirty="0" err="1"/>
              <a:t>scrutage</a:t>
            </a:r>
            <a:r>
              <a:rPr lang="fr-FR" altLang="fr-FR" sz="4000" dirty="0"/>
              <a:t> avant</a:t>
            </a:r>
          </a:p>
        </p:txBody>
      </p:sp>
      <p:graphicFrame>
        <p:nvGraphicFramePr>
          <p:cNvPr id="91267" name="Group 131"/>
          <p:cNvGraphicFramePr>
            <a:graphicFrameLocks noGrp="1"/>
          </p:cNvGraphicFramePr>
          <p:nvPr>
            <p:ph idx="1"/>
          </p:nvPr>
        </p:nvGraphicFramePr>
        <p:xfrm>
          <a:off x="395288" y="1989138"/>
          <a:ext cx="4762500" cy="4040189"/>
        </p:xfrm>
        <a:graphic>
          <a:graphicData uri="http://schemas.openxmlformats.org/drawingml/2006/table">
            <a:tbl>
              <a:tblPr/>
              <a:tblGrid>
                <a:gridCol w="52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513" name="Text Box 116"/>
          <p:cNvSpPr txBox="1">
            <a:spLocks noChangeArrowheads="1"/>
          </p:cNvSpPr>
          <p:nvPr/>
        </p:nvSpPr>
        <p:spPr bwMode="auto">
          <a:xfrm>
            <a:off x="5364088" y="2133600"/>
            <a:ext cx="367240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>
                <a:latin typeface="Times New Roman" charset="0"/>
              </a:rPr>
              <a:t>Les flèches vont de </a:t>
            </a:r>
            <a:r>
              <a:rPr lang="fr-FR" altLang="fr-FR" sz="2000" i="1" dirty="0">
                <a:solidFill>
                  <a:srgbClr val="0070C0"/>
                </a:solidFill>
                <a:latin typeface="Times New Roman" charset="0"/>
              </a:rPr>
              <a:t>(</a:t>
            </a:r>
            <a:r>
              <a:rPr lang="fr-FR" altLang="fr-FR" sz="2000" i="1" dirty="0" err="1">
                <a:solidFill>
                  <a:srgbClr val="0070C0"/>
                </a:solidFill>
                <a:latin typeface="Times New Roman" charset="0"/>
              </a:rPr>
              <a:t>i,j</a:t>
            </a:r>
            <a:r>
              <a:rPr lang="fr-FR" altLang="fr-FR" sz="2000" i="1" dirty="0">
                <a:solidFill>
                  <a:srgbClr val="0070C0"/>
                </a:solidFill>
                <a:latin typeface="Times New Roman" charset="0"/>
              </a:rPr>
              <a:t>) à (i,j+1), (i+1,j) et (i+1,j+1)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i="1" dirty="0">
                <a:solidFill>
                  <a:schemeClr val="accent2"/>
                </a:solidFill>
                <a:latin typeface="Times New Roman" charset="0"/>
              </a:rPr>
              <a:t>p(</a:t>
            </a:r>
            <a:r>
              <a:rPr lang="fr-FR" altLang="fr-FR" sz="2000" i="1" dirty="0" err="1">
                <a:solidFill>
                  <a:schemeClr val="accent2"/>
                </a:solidFill>
                <a:latin typeface="Times New Roman" charset="0"/>
              </a:rPr>
              <a:t>v,w</a:t>
            </a:r>
            <a:r>
              <a:rPr lang="fr-FR" altLang="fr-FR" sz="2000" i="1" dirty="0">
                <a:solidFill>
                  <a:schemeClr val="accent2"/>
                </a:solidFill>
                <a:latin typeface="Times New Roman" charset="0"/>
              </a:rPr>
              <a:t>)</a:t>
            </a:r>
            <a:r>
              <a:rPr lang="fr-FR" altLang="fr-FR" sz="2000" dirty="0">
                <a:solidFill>
                  <a:schemeClr val="accent2"/>
                </a:solidFill>
                <a:latin typeface="Times New Roman" charset="0"/>
              </a:rPr>
              <a:t>:</a:t>
            </a:r>
            <a:r>
              <a:rPr lang="fr-FR" altLang="fr-FR" sz="2000" dirty="0">
                <a:latin typeface="Times New Roman" charset="0"/>
              </a:rPr>
              <a:t> Poids de la flèche de </a:t>
            </a:r>
            <a:r>
              <a:rPr lang="fr-FR" altLang="fr-FR" sz="2000" i="1" dirty="0">
                <a:latin typeface="Times New Roman" charset="0"/>
              </a:rPr>
              <a:t>v</a:t>
            </a:r>
            <a:r>
              <a:rPr lang="fr-FR" altLang="fr-FR" sz="2000" dirty="0">
                <a:latin typeface="Times New Roman" charset="0"/>
              </a:rPr>
              <a:t> à </a:t>
            </a:r>
            <a:r>
              <a:rPr lang="fr-FR" altLang="fr-FR" sz="2000" i="1" dirty="0">
                <a:latin typeface="Times New Roman" charset="0"/>
              </a:rPr>
              <a:t>w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i="1" dirty="0">
                <a:solidFill>
                  <a:schemeClr val="accent2"/>
                </a:solidFill>
                <a:latin typeface="Times New Roman" charset="0"/>
              </a:rPr>
              <a:t>p(w)</a:t>
            </a:r>
            <a:r>
              <a:rPr lang="fr-FR" altLang="fr-FR" sz="2000" dirty="0">
                <a:solidFill>
                  <a:schemeClr val="accent2"/>
                </a:solidFill>
                <a:latin typeface="Times New Roman" charset="0"/>
              </a:rPr>
              <a:t>:</a:t>
            </a:r>
            <a:r>
              <a:rPr lang="fr-FR" altLang="fr-FR" sz="2000" dirty="0">
                <a:latin typeface="Times New Roman" charset="0"/>
              </a:rPr>
              <a:t> Valeur provisoire de </a:t>
            </a:r>
            <a:r>
              <a:rPr lang="fr-FR" altLang="fr-FR" sz="2000" i="1" dirty="0">
                <a:latin typeface="Times New Roman" charset="0"/>
              </a:rPr>
              <a:t>D(w)</a:t>
            </a:r>
            <a:r>
              <a:rPr lang="fr-FR" altLang="fr-FR" sz="2000" dirty="0">
                <a:latin typeface="Times New Roman" charset="0"/>
              </a:rPr>
              <a:t>. Après calcul de </a:t>
            </a:r>
            <a:r>
              <a:rPr lang="fr-FR" altLang="fr-FR" sz="2000" i="1" dirty="0">
                <a:latin typeface="Times New Roman" charset="0"/>
              </a:rPr>
              <a:t>D(v)</a:t>
            </a:r>
            <a:r>
              <a:rPr lang="fr-FR" altLang="fr-FR" sz="2000" dirty="0">
                <a:latin typeface="Times New Roman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i="1" dirty="0">
                <a:solidFill>
                  <a:srgbClr val="0070C0"/>
                </a:solidFill>
                <a:latin typeface="Times New Roman" charset="0"/>
              </a:rPr>
              <a:t>p(w) = min(p(w), D(v)+p(</a:t>
            </a:r>
            <a:r>
              <a:rPr lang="fr-FR" altLang="fr-FR" sz="2000" i="1" dirty="0" err="1">
                <a:solidFill>
                  <a:srgbClr val="0070C0"/>
                </a:solidFill>
                <a:latin typeface="Times New Roman" charset="0"/>
              </a:rPr>
              <a:t>v,w</a:t>
            </a:r>
            <a:r>
              <a:rPr lang="fr-FR" altLang="fr-FR" sz="2000" i="1" dirty="0">
                <a:solidFill>
                  <a:srgbClr val="0070C0"/>
                </a:solidFill>
                <a:latin typeface="Times New Roman" charset="0"/>
              </a:rPr>
              <a:t>))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>
                <a:solidFill>
                  <a:srgbClr val="0070C0"/>
                </a:solidFill>
                <a:latin typeface="Times New Roman" charset="0"/>
              </a:rPr>
              <a:t>Valeur de </a:t>
            </a:r>
            <a:r>
              <a:rPr lang="fr-FR" altLang="fr-FR" sz="2000" i="1" dirty="0">
                <a:solidFill>
                  <a:srgbClr val="0070C0"/>
                </a:solidFill>
                <a:latin typeface="Times New Roman" charset="0"/>
              </a:rPr>
              <a:t>D(w</a:t>
            </a:r>
            <a:r>
              <a:rPr lang="fr-FR" altLang="fr-FR" sz="2000" dirty="0">
                <a:solidFill>
                  <a:srgbClr val="0070C0"/>
                </a:solidFill>
                <a:latin typeface="Times New Roman" charset="0"/>
              </a:rPr>
              <a:t>) </a:t>
            </a:r>
            <a:r>
              <a:rPr lang="fr-FR" altLang="fr-FR" sz="2000" dirty="0">
                <a:latin typeface="Times New Roman" charset="0"/>
              </a:rPr>
              <a:t>= valeur de p(w) après considération de tous les voisins de w </a:t>
            </a:r>
          </a:p>
        </p:txBody>
      </p:sp>
      <p:sp>
        <p:nvSpPr>
          <p:cNvPr id="91253" name="Line 117"/>
          <p:cNvSpPr>
            <a:spLocks noChangeShapeType="1"/>
          </p:cNvSpPr>
          <p:nvPr/>
        </p:nvSpPr>
        <p:spPr bwMode="auto">
          <a:xfrm>
            <a:off x="3348038" y="35734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55" name="Line 119"/>
          <p:cNvSpPr>
            <a:spLocks noChangeShapeType="1"/>
          </p:cNvSpPr>
          <p:nvPr/>
        </p:nvSpPr>
        <p:spPr bwMode="auto">
          <a:xfrm>
            <a:off x="3348038" y="35734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56" name="Line 120"/>
          <p:cNvSpPr>
            <a:spLocks noChangeShapeType="1"/>
          </p:cNvSpPr>
          <p:nvPr/>
        </p:nvSpPr>
        <p:spPr bwMode="auto">
          <a:xfrm>
            <a:off x="3348038" y="35734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57" name="Text Box 121"/>
          <p:cNvSpPr txBox="1">
            <a:spLocks noChangeArrowheads="1"/>
          </p:cNvSpPr>
          <p:nvPr/>
        </p:nvSpPr>
        <p:spPr bwMode="auto">
          <a:xfrm>
            <a:off x="3132138" y="321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charset="0"/>
              </a:rPr>
              <a:t>v</a:t>
            </a:r>
          </a:p>
        </p:txBody>
      </p:sp>
      <p:sp>
        <p:nvSpPr>
          <p:cNvPr id="91258" name="Text Box 122"/>
          <p:cNvSpPr txBox="1">
            <a:spLocks noChangeArrowheads="1"/>
          </p:cNvSpPr>
          <p:nvPr/>
        </p:nvSpPr>
        <p:spPr bwMode="auto">
          <a:xfrm>
            <a:off x="3758406" y="3290888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Times New Roman" charset="0"/>
              </a:rPr>
              <a:t>w</a:t>
            </a:r>
          </a:p>
        </p:txBody>
      </p:sp>
      <p:sp>
        <p:nvSpPr>
          <p:cNvPr id="91269" name="Line 133"/>
          <p:cNvSpPr>
            <a:spLocks noChangeShapeType="1"/>
          </p:cNvSpPr>
          <p:nvPr/>
        </p:nvSpPr>
        <p:spPr bwMode="auto">
          <a:xfrm>
            <a:off x="1258888" y="26368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70" name="Text Box 134"/>
          <p:cNvSpPr txBox="1">
            <a:spLocks noChangeArrowheads="1"/>
          </p:cNvSpPr>
          <p:nvPr/>
        </p:nvSpPr>
        <p:spPr bwMode="auto">
          <a:xfrm>
            <a:off x="1619250" y="2420938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1</a:t>
            </a:r>
          </a:p>
        </p:txBody>
      </p:sp>
      <p:sp>
        <p:nvSpPr>
          <p:cNvPr id="91271" name="Line 135"/>
          <p:cNvSpPr>
            <a:spLocks noChangeShapeType="1"/>
          </p:cNvSpPr>
          <p:nvPr/>
        </p:nvSpPr>
        <p:spPr bwMode="auto">
          <a:xfrm>
            <a:off x="1908175" y="26368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72" name="Text Box 136"/>
          <p:cNvSpPr txBox="1">
            <a:spLocks noChangeArrowheads="1"/>
          </p:cNvSpPr>
          <p:nvPr/>
        </p:nvSpPr>
        <p:spPr bwMode="auto">
          <a:xfrm>
            <a:off x="2195513" y="24209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2</a:t>
            </a:r>
          </a:p>
        </p:txBody>
      </p:sp>
      <p:sp>
        <p:nvSpPr>
          <p:cNvPr id="91273" name="Line 137"/>
          <p:cNvSpPr>
            <a:spLocks noChangeShapeType="1"/>
          </p:cNvSpPr>
          <p:nvPr/>
        </p:nvSpPr>
        <p:spPr bwMode="auto">
          <a:xfrm>
            <a:off x="2411413" y="26368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74" name="Text Box 138"/>
          <p:cNvSpPr txBox="1">
            <a:spLocks noChangeArrowheads="1"/>
          </p:cNvSpPr>
          <p:nvPr/>
        </p:nvSpPr>
        <p:spPr bwMode="auto">
          <a:xfrm>
            <a:off x="2700338" y="24209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3</a:t>
            </a:r>
          </a:p>
        </p:txBody>
      </p:sp>
      <p:sp>
        <p:nvSpPr>
          <p:cNvPr id="91275" name="Line 139"/>
          <p:cNvSpPr>
            <a:spLocks noChangeShapeType="1"/>
          </p:cNvSpPr>
          <p:nvPr/>
        </p:nvSpPr>
        <p:spPr bwMode="auto">
          <a:xfrm>
            <a:off x="2987675" y="26368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77" name="Line 141"/>
          <p:cNvSpPr>
            <a:spLocks noChangeShapeType="1"/>
          </p:cNvSpPr>
          <p:nvPr/>
        </p:nvSpPr>
        <p:spPr bwMode="auto">
          <a:xfrm>
            <a:off x="3492500" y="26368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78" name="Text Box 142"/>
          <p:cNvSpPr txBox="1">
            <a:spLocks noChangeArrowheads="1"/>
          </p:cNvSpPr>
          <p:nvPr/>
        </p:nvSpPr>
        <p:spPr bwMode="auto">
          <a:xfrm>
            <a:off x="3779838" y="24209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5</a:t>
            </a:r>
          </a:p>
        </p:txBody>
      </p:sp>
      <p:sp>
        <p:nvSpPr>
          <p:cNvPr id="91280" name="Line 144"/>
          <p:cNvSpPr>
            <a:spLocks noChangeShapeType="1"/>
          </p:cNvSpPr>
          <p:nvPr/>
        </p:nvSpPr>
        <p:spPr bwMode="auto">
          <a:xfrm>
            <a:off x="1187450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82" name="Text Box 146"/>
          <p:cNvSpPr txBox="1">
            <a:spLocks noChangeArrowheads="1"/>
          </p:cNvSpPr>
          <p:nvPr/>
        </p:nvSpPr>
        <p:spPr bwMode="auto">
          <a:xfrm>
            <a:off x="971550" y="29241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1</a:t>
            </a:r>
          </a:p>
        </p:txBody>
      </p:sp>
      <p:sp>
        <p:nvSpPr>
          <p:cNvPr id="91283" name="Line 147"/>
          <p:cNvSpPr>
            <a:spLocks noChangeShapeType="1"/>
          </p:cNvSpPr>
          <p:nvPr/>
        </p:nvSpPr>
        <p:spPr bwMode="auto">
          <a:xfrm>
            <a:off x="1258888" y="2636838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84" name="Text Box 148"/>
          <p:cNvSpPr txBox="1">
            <a:spLocks noChangeArrowheads="1"/>
          </p:cNvSpPr>
          <p:nvPr/>
        </p:nvSpPr>
        <p:spPr bwMode="auto">
          <a:xfrm>
            <a:off x="1547813" y="29241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1</a:t>
            </a:r>
          </a:p>
        </p:txBody>
      </p:sp>
      <p:sp>
        <p:nvSpPr>
          <p:cNvPr id="91285" name="Line 149"/>
          <p:cNvSpPr>
            <a:spLocks noChangeShapeType="1"/>
          </p:cNvSpPr>
          <p:nvPr/>
        </p:nvSpPr>
        <p:spPr bwMode="auto">
          <a:xfrm>
            <a:off x="1835150" y="2708275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86" name="Line 150"/>
          <p:cNvSpPr>
            <a:spLocks noChangeShapeType="1"/>
          </p:cNvSpPr>
          <p:nvPr/>
        </p:nvSpPr>
        <p:spPr bwMode="auto">
          <a:xfrm>
            <a:off x="1763713" y="26368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87" name="Text Box 151"/>
          <p:cNvSpPr txBox="1">
            <a:spLocks noChangeArrowheads="1"/>
          </p:cNvSpPr>
          <p:nvPr/>
        </p:nvSpPr>
        <p:spPr bwMode="auto">
          <a:xfrm>
            <a:off x="2124075" y="29241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2</a:t>
            </a:r>
          </a:p>
        </p:txBody>
      </p:sp>
      <p:sp>
        <p:nvSpPr>
          <p:cNvPr id="91288" name="Line 152"/>
          <p:cNvSpPr>
            <a:spLocks noChangeShapeType="1"/>
          </p:cNvSpPr>
          <p:nvPr/>
        </p:nvSpPr>
        <p:spPr bwMode="auto">
          <a:xfrm>
            <a:off x="2339975" y="2708275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89" name="Line 153"/>
          <p:cNvSpPr>
            <a:spLocks noChangeShapeType="1"/>
          </p:cNvSpPr>
          <p:nvPr/>
        </p:nvSpPr>
        <p:spPr bwMode="auto">
          <a:xfrm>
            <a:off x="2339975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90" name="Text Box 154"/>
          <p:cNvSpPr txBox="1">
            <a:spLocks noChangeArrowheads="1"/>
          </p:cNvSpPr>
          <p:nvPr/>
        </p:nvSpPr>
        <p:spPr bwMode="auto">
          <a:xfrm>
            <a:off x="2627313" y="29241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2</a:t>
            </a:r>
          </a:p>
        </p:txBody>
      </p:sp>
      <p:sp>
        <p:nvSpPr>
          <p:cNvPr id="91291" name="Line 155"/>
          <p:cNvSpPr>
            <a:spLocks noChangeShapeType="1"/>
          </p:cNvSpPr>
          <p:nvPr/>
        </p:nvSpPr>
        <p:spPr bwMode="auto">
          <a:xfrm>
            <a:off x="2916238" y="2708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92" name="Line 156"/>
          <p:cNvSpPr>
            <a:spLocks noChangeShapeType="1"/>
          </p:cNvSpPr>
          <p:nvPr/>
        </p:nvSpPr>
        <p:spPr bwMode="auto">
          <a:xfrm>
            <a:off x="2916238" y="2708275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93" name="Line 157"/>
          <p:cNvSpPr>
            <a:spLocks noChangeShapeType="1"/>
          </p:cNvSpPr>
          <p:nvPr/>
        </p:nvSpPr>
        <p:spPr bwMode="auto">
          <a:xfrm>
            <a:off x="2987675" y="26368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94" name="Text Box 158"/>
          <p:cNvSpPr txBox="1">
            <a:spLocks noChangeArrowheads="1"/>
          </p:cNvSpPr>
          <p:nvPr/>
        </p:nvSpPr>
        <p:spPr bwMode="auto">
          <a:xfrm>
            <a:off x="3203575" y="29241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4</a:t>
            </a:r>
          </a:p>
        </p:txBody>
      </p:sp>
      <p:sp>
        <p:nvSpPr>
          <p:cNvPr id="91295" name="Text Box 159"/>
          <p:cNvSpPr txBox="1">
            <a:spLocks noChangeArrowheads="1"/>
          </p:cNvSpPr>
          <p:nvPr/>
        </p:nvSpPr>
        <p:spPr bwMode="auto">
          <a:xfrm>
            <a:off x="3203575" y="2420938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4</a:t>
            </a:r>
          </a:p>
        </p:txBody>
      </p:sp>
      <p:sp>
        <p:nvSpPr>
          <p:cNvPr id="91296" name="Line 160"/>
          <p:cNvSpPr>
            <a:spLocks noChangeShapeType="1"/>
          </p:cNvSpPr>
          <p:nvPr/>
        </p:nvSpPr>
        <p:spPr bwMode="auto">
          <a:xfrm>
            <a:off x="3419475" y="2708275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97" name="Line 161"/>
          <p:cNvSpPr>
            <a:spLocks noChangeShapeType="1"/>
          </p:cNvSpPr>
          <p:nvPr/>
        </p:nvSpPr>
        <p:spPr bwMode="auto">
          <a:xfrm>
            <a:off x="3419475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98" name="Text Box 162"/>
          <p:cNvSpPr txBox="1">
            <a:spLocks noChangeArrowheads="1"/>
          </p:cNvSpPr>
          <p:nvPr/>
        </p:nvSpPr>
        <p:spPr bwMode="auto">
          <a:xfrm>
            <a:off x="3708400" y="29241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5</a:t>
            </a:r>
          </a:p>
        </p:txBody>
      </p:sp>
      <p:sp>
        <p:nvSpPr>
          <p:cNvPr id="37" name="Text Box 142"/>
          <p:cNvSpPr txBox="1">
            <a:spLocks noChangeArrowheads="1"/>
          </p:cNvSpPr>
          <p:nvPr/>
        </p:nvSpPr>
        <p:spPr bwMode="auto">
          <a:xfrm>
            <a:off x="4211638" y="24209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6</a:t>
            </a:r>
          </a:p>
        </p:txBody>
      </p:sp>
      <p:sp>
        <p:nvSpPr>
          <p:cNvPr id="38" name="Line 141"/>
          <p:cNvSpPr>
            <a:spLocks noChangeShapeType="1"/>
          </p:cNvSpPr>
          <p:nvPr/>
        </p:nvSpPr>
        <p:spPr bwMode="auto">
          <a:xfrm>
            <a:off x="3995738" y="26368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9" name="Line 161"/>
          <p:cNvSpPr>
            <a:spLocks noChangeShapeType="1"/>
          </p:cNvSpPr>
          <p:nvPr/>
        </p:nvSpPr>
        <p:spPr bwMode="auto">
          <a:xfrm>
            <a:off x="3924300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0" name="Text Box 142"/>
          <p:cNvSpPr txBox="1">
            <a:spLocks noChangeArrowheads="1"/>
          </p:cNvSpPr>
          <p:nvPr/>
        </p:nvSpPr>
        <p:spPr bwMode="auto">
          <a:xfrm>
            <a:off x="4716463" y="24209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7</a:t>
            </a:r>
          </a:p>
        </p:txBody>
      </p:sp>
      <p:sp>
        <p:nvSpPr>
          <p:cNvPr id="41" name="Line 141"/>
          <p:cNvSpPr>
            <a:spLocks noChangeShapeType="1"/>
          </p:cNvSpPr>
          <p:nvPr/>
        </p:nvSpPr>
        <p:spPr bwMode="auto">
          <a:xfrm>
            <a:off x="4500563" y="26368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" name="Line 160"/>
          <p:cNvSpPr>
            <a:spLocks noChangeShapeType="1"/>
          </p:cNvSpPr>
          <p:nvPr/>
        </p:nvSpPr>
        <p:spPr bwMode="auto">
          <a:xfrm>
            <a:off x="3924300" y="2708275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" name="Line 161"/>
          <p:cNvSpPr>
            <a:spLocks noChangeShapeType="1"/>
          </p:cNvSpPr>
          <p:nvPr/>
        </p:nvSpPr>
        <p:spPr bwMode="auto">
          <a:xfrm>
            <a:off x="4500563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4" name="Text Box 162"/>
          <p:cNvSpPr txBox="1">
            <a:spLocks noChangeArrowheads="1"/>
          </p:cNvSpPr>
          <p:nvPr/>
        </p:nvSpPr>
        <p:spPr bwMode="auto">
          <a:xfrm>
            <a:off x="4211638" y="29241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6</a:t>
            </a:r>
          </a:p>
        </p:txBody>
      </p:sp>
      <p:sp>
        <p:nvSpPr>
          <p:cNvPr id="45" name="Line 160"/>
          <p:cNvSpPr>
            <a:spLocks noChangeShapeType="1"/>
          </p:cNvSpPr>
          <p:nvPr/>
        </p:nvSpPr>
        <p:spPr bwMode="auto">
          <a:xfrm>
            <a:off x="4500563" y="2708275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6" name="Text Box 162"/>
          <p:cNvSpPr txBox="1">
            <a:spLocks noChangeArrowheads="1"/>
          </p:cNvSpPr>
          <p:nvPr/>
        </p:nvSpPr>
        <p:spPr bwMode="auto">
          <a:xfrm>
            <a:off x="4787900" y="29241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85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53" grpId="0" animBg="1"/>
      <p:bldP spid="91255" grpId="0" animBg="1"/>
      <p:bldP spid="91256" grpId="0" animBg="1"/>
      <p:bldP spid="91257" grpId="0"/>
      <p:bldP spid="91258" grpId="0"/>
      <p:bldP spid="91269" grpId="0" animBg="1"/>
      <p:bldP spid="91270" grpId="0"/>
      <p:bldP spid="91271" grpId="0" animBg="1"/>
      <p:bldP spid="91272" grpId="0"/>
      <p:bldP spid="91273" grpId="0" animBg="1"/>
      <p:bldP spid="91274" grpId="0"/>
      <p:bldP spid="91275" grpId="0" animBg="1"/>
      <p:bldP spid="91277" grpId="0" animBg="1"/>
      <p:bldP spid="91278" grpId="0"/>
      <p:bldP spid="91280" grpId="0" animBg="1"/>
      <p:bldP spid="91282" grpId="0"/>
      <p:bldP spid="91283" grpId="0" animBg="1"/>
      <p:bldP spid="91284" grpId="0"/>
      <p:bldP spid="91285" grpId="0" animBg="1"/>
      <p:bldP spid="91286" grpId="0" animBg="1"/>
      <p:bldP spid="91287" grpId="0"/>
      <p:bldP spid="91288" grpId="0" animBg="1"/>
      <p:bldP spid="91289" grpId="0" animBg="1"/>
      <p:bldP spid="91290" grpId="0"/>
      <p:bldP spid="91291" grpId="0" animBg="1"/>
      <p:bldP spid="91292" grpId="0" animBg="1"/>
      <p:bldP spid="91293" grpId="0" animBg="1"/>
      <p:bldP spid="91294" grpId="0"/>
      <p:bldP spid="91295" grpId="0"/>
      <p:bldP spid="91296" grpId="0" animBg="1"/>
      <p:bldP spid="91297" grpId="0" animBg="1"/>
      <p:bldP spid="91298" grpId="0"/>
      <p:bldP spid="37" grpId="0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/>
      <p:bldP spid="45" grpId="0" animBg="1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altLang="fr-FR" sz="3600" dirty="0"/>
              <a:t>Programmation dynamique avec </a:t>
            </a:r>
            <a:r>
              <a:rPr lang="fr-FR" altLang="fr-FR" sz="3600" dirty="0" err="1"/>
              <a:t>scrutage</a:t>
            </a:r>
            <a:r>
              <a:rPr lang="fr-FR" altLang="fr-FR" sz="3600" dirty="0"/>
              <a:t> avant</a:t>
            </a:r>
          </a:p>
        </p:txBody>
      </p:sp>
      <p:graphicFrame>
        <p:nvGraphicFramePr>
          <p:cNvPr id="91267" name="Group 131"/>
          <p:cNvGraphicFramePr>
            <a:graphicFrameLocks noGrp="1"/>
          </p:cNvGraphicFramePr>
          <p:nvPr>
            <p:ph idx="1"/>
          </p:nvPr>
        </p:nvGraphicFramePr>
        <p:xfrm>
          <a:off x="395288" y="1989138"/>
          <a:ext cx="4762500" cy="4040189"/>
        </p:xfrm>
        <a:graphic>
          <a:graphicData uri="http://schemas.openxmlformats.org/drawingml/2006/table">
            <a:tbl>
              <a:tblPr/>
              <a:tblGrid>
                <a:gridCol w="52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538" name="Line 133"/>
          <p:cNvSpPr>
            <a:spLocks noChangeShapeType="1"/>
          </p:cNvSpPr>
          <p:nvPr/>
        </p:nvSpPr>
        <p:spPr bwMode="auto">
          <a:xfrm>
            <a:off x="1258888" y="26368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39" name="Text Box 134"/>
          <p:cNvSpPr txBox="1">
            <a:spLocks noChangeArrowheads="1"/>
          </p:cNvSpPr>
          <p:nvPr/>
        </p:nvSpPr>
        <p:spPr bwMode="auto">
          <a:xfrm>
            <a:off x="1619250" y="2420938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1</a:t>
            </a:r>
          </a:p>
        </p:txBody>
      </p:sp>
      <p:sp>
        <p:nvSpPr>
          <p:cNvPr id="18540" name="Line 135"/>
          <p:cNvSpPr>
            <a:spLocks noChangeShapeType="1"/>
          </p:cNvSpPr>
          <p:nvPr/>
        </p:nvSpPr>
        <p:spPr bwMode="auto">
          <a:xfrm>
            <a:off x="1908175" y="26368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41" name="Text Box 136"/>
          <p:cNvSpPr txBox="1">
            <a:spLocks noChangeArrowheads="1"/>
          </p:cNvSpPr>
          <p:nvPr/>
        </p:nvSpPr>
        <p:spPr bwMode="auto">
          <a:xfrm>
            <a:off x="2195513" y="24209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2</a:t>
            </a:r>
          </a:p>
        </p:txBody>
      </p:sp>
      <p:sp>
        <p:nvSpPr>
          <p:cNvPr id="18542" name="Line 137"/>
          <p:cNvSpPr>
            <a:spLocks noChangeShapeType="1"/>
          </p:cNvSpPr>
          <p:nvPr/>
        </p:nvSpPr>
        <p:spPr bwMode="auto">
          <a:xfrm>
            <a:off x="2411413" y="26368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43" name="Text Box 138"/>
          <p:cNvSpPr txBox="1">
            <a:spLocks noChangeArrowheads="1"/>
          </p:cNvSpPr>
          <p:nvPr/>
        </p:nvSpPr>
        <p:spPr bwMode="auto">
          <a:xfrm>
            <a:off x="2700338" y="24209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rgbClr val="993300"/>
                </a:solidFill>
                <a:latin typeface="Times New Roman" charset="0"/>
              </a:rPr>
              <a:t>3</a:t>
            </a:r>
          </a:p>
        </p:txBody>
      </p:sp>
      <p:sp>
        <p:nvSpPr>
          <p:cNvPr id="18544" name="Line 139"/>
          <p:cNvSpPr>
            <a:spLocks noChangeShapeType="1"/>
          </p:cNvSpPr>
          <p:nvPr/>
        </p:nvSpPr>
        <p:spPr bwMode="auto">
          <a:xfrm>
            <a:off x="2987675" y="26368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45" name="Line 141"/>
          <p:cNvSpPr>
            <a:spLocks noChangeShapeType="1"/>
          </p:cNvSpPr>
          <p:nvPr/>
        </p:nvSpPr>
        <p:spPr bwMode="auto">
          <a:xfrm>
            <a:off x="3492500" y="26368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46" name="Text Box 142"/>
          <p:cNvSpPr txBox="1">
            <a:spLocks noChangeArrowheads="1"/>
          </p:cNvSpPr>
          <p:nvPr/>
        </p:nvSpPr>
        <p:spPr bwMode="auto">
          <a:xfrm>
            <a:off x="3779838" y="24209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5</a:t>
            </a:r>
          </a:p>
        </p:txBody>
      </p:sp>
      <p:sp>
        <p:nvSpPr>
          <p:cNvPr id="18547" name="Line 144"/>
          <p:cNvSpPr>
            <a:spLocks noChangeShapeType="1"/>
          </p:cNvSpPr>
          <p:nvPr/>
        </p:nvSpPr>
        <p:spPr bwMode="auto">
          <a:xfrm>
            <a:off x="1187450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48" name="Text Box 146"/>
          <p:cNvSpPr txBox="1">
            <a:spLocks noChangeArrowheads="1"/>
          </p:cNvSpPr>
          <p:nvPr/>
        </p:nvSpPr>
        <p:spPr bwMode="auto">
          <a:xfrm>
            <a:off x="971550" y="29241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1</a:t>
            </a:r>
          </a:p>
        </p:txBody>
      </p:sp>
      <p:sp>
        <p:nvSpPr>
          <p:cNvPr id="18549" name="Line 147"/>
          <p:cNvSpPr>
            <a:spLocks noChangeShapeType="1"/>
          </p:cNvSpPr>
          <p:nvPr/>
        </p:nvSpPr>
        <p:spPr bwMode="auto">
          <a:xfrm>
            <a:off x="1258888" y="2636838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84" name="Text Box 148"/>
          <p:cNvSpPr txBox="1">
            <a:spLocks noChangeArrowheads="1"/>
          </p:cNvSpPr>
          <p:nvPr/>
        </p:nvSpPr>
        <p:spPr bwMode="auto">
          <a:xfrm>
            <a:off x="1547813" y="29241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1</a:t>
            </a:r>
          </a:p>
        </p:txBody>
      </p:sp>
      <p:sp>
        <p:nvSpPr>
          <p:cNvPr id="18551" name="Line 149"/>
          <p:cNvSpPr>
            <a:spLocks noChangeShapeType="1"/>
          </p:cNvSpPr>
          <p:nvPr/>
        </p:nvSpPr>
        <p:spPr bwMode="auto">
          <a:xfrm>
            <a:off x="1835150" y="2708275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52" name="Line 150"/>
          <p:cNvSpPr>
            <a:spLocks noChangeShapeType="1"/>
          </p:cNvSpPr>
          <p:nvPr/>
        </p:nvSpPr>
        <p:spPr bwMode="auto">
          <a:xfrm>
            <a:off x="1763713" y="26368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1287" name="Text Box 151"/>
          <p:cNvSpPr txBox="1">
            <a:spLocks noChangeArrowheads="1"/>
          </p:cNvSpPr>
          <p:nvPr/>
        </p:nvSpPr>
        <p:spPr bwMode="auto">
          <a:xfrm>
            <a:off x="2124075" y="29241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2</a:t>
            </a:r>
          </a:p>
        </p:txBody>
      </p:sp>
      <p:sp>
        <p:nvSpPr>
          <p:cNvPr id="18554" name="Line 152"/>
          <p:cNvSpPr>
            <a:spLocks noChangeShapeType="1"/>
          </p:cNvSpPr>
          <p:nvPr/>
        </p:nvSpPr>
        <p:spPr bwMode="auto">
          <a:xfrm>
            <a:off x="2339975" y="2708275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55" name="Line 153"/>
          <p:cNvSpPr>
            <a:spLocks noChangeShapeType="1"/>
          </p:cNvSpPr>
          <p:nvPr/>
        </p:nvSpPr>
        <p:spPr bwMode="auto">
          <a:xfrm>
            <a:off x="2339975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56" name="Text Box 154"/>
          <p:cNvSpPr txBox="1">
            <a:spLocks noChangeArrowheads="1"/>
          </p:cNvSpPr>
          <p:nvPr/>
        </p:nvSpPr>
        <p:spPr bwMode="auto">
          <a:xfrm>
            <a:off x="2627313" y="29241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2</a:t>
            </a:r>
          </a:p>
        </p:txBody>
      </p:sp>
      <p:sp>
        <p:nvSpPr>
          <p:cNvPr id="18557" name="Line 155"/>
          <p:cNvSpPr>
            <a:spLocks noChangeShapeType="1"/>
          </p:cNvSpPr>
          <p:nvPr/>
        </p:nvSpPr>
        <p:spPr bwMode="auto">
          <a:xfrm>
            <a:off x="2916238" y="2708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58" name="Line 156"/>
          <p:cNvSpPr>
            <a:spLocks noChangeShapeType="1"/>
          </p:cNvSpPr>
          <p:nvPr/>
        </p:nvSpPr>
        <p:spPr bwMode="auto">
          <a:xfrm>
            <a:off x="2916238" y="2708275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59" name="Line 157"/>
          <p:cNvSpPr>
            <a:spLocks noChangeShapeType="1"/>
          </p:cNvSpPr>
          <p:nvPr/>
        </p:nvSpPr>
        <p:spPr bwMode="auto">
          <a:xfrm>
            <a:off x="2987675" y="26368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60" name="Text Box 158"/>
          <p:cNvSpPr txBox="1">
            <a:spLocks noChangeArrowheads="1"/>
          </p:cNvSpPr>
          <p:nvPr/>
        </p:nvSpPr>
        <p:spPr bwMode="auto">
          <a:xfrm>
            <a:off x="3203575" y="29241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chemeClr val="accent2"/>
                </a:solidFill>
                <a:latin typeface="Times New Roman" charset="0"/>
              </a:rPr>
              <a:t>4</a:t>
            </a:r>
          </a:p>
        </p:txBody>
      </p:sp>
      <p:sp>
        <p:nvSpPr>
          <p:cNvPr id="18561" name="Text Box 159"/>
          <p:cNvSpPr txBox="1">
            <a:spLocks noChangeArrowheads="1"/>
          </p:cNvSpPr>
          <p:nvPr/>
        </p:nvSpPr>
        <p:spPr bwMode="auto">
          <a:xfrm>
            <a:off x="3203575" y="2420938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4</a:t>
            </a:r>
          </a:p>
        </p:txBody>
      </p:sp>
      <p:sp>
        <p:nvSpPr>
          <p:cNvPr id="18562" name="Line 160"/>
          <p:cNvSpPr>
            <a:spLocks noChangeShapeType="1"/>
          </p:cNvSpPr>
          <p:nvPr/>
        </p:nvSpPr>
        <p:spPr bwMode="auto">
          <a:xfrm>
            <a:off x="3419475" y="2708275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63" name="Line 161"/>
          <p:cNvSpPr>
            <a:spLocks noChangeShapeType="1"/>
          </p:cNvSpPr>
          <p:nvPr/>
        </p:nvSpPr>
        <p:spPr bwMode="auto">
          <a:xfrm>
            <a:off x="3419475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64" name="Text Box 162"/>
          <p:cNvSpPr txBox="1">
            <a:spLocks noChangeArrowheads="1"/>
          </p:cNvSpPr>
          <p:nvPr/>
        </p:nvSpPr>
        <p:spPr bwMode="auto">
          <a:xfrm>
            <a:off x="3708400" y="29241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5</a:t>
            </a:r>
          </a:p>
        </p:txBody>
      </p:sp>
      <p:sp>
        <p:nvSpPr>
          <p:cNvPr id="18565" name="Text Box 142"/>
          <p:cNvSpPr txBox="1">
            <a:spLocks noChangeArrowheads="1"/>
          </p:cNvSpPr>
          <p:nvPr/>
        </p:nvSpPr>
        <p:spPr bwMode="auto">
          <a:xfrm>
            <a:off x="4211638" y="24209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6</a:t>
            </a:r>
          </a:p>
        </p:txBody>
      </p:sp>
      <p:sp>
        <p:nvSpPr>
          <p:cNvPr id="18566" name="Line 141"/>
          <p:cNvSpPr>
            <a:spLocks noChangeShapeType="1"/>
          </p:cNvSpPr>
          <p:nvPr/>
        </p:nvSpPr>
        <p:spPr bwMode="auto">
          <a:xfrm>
            <a:off x="3995738" y="26368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67" name="Line 161"/>
          <p:cNvSpPr>
            <a:spLocks noChangeShapeType="1"/>
          </p:cNvSpPr>
          <p:nvPr/>
        </p:nvSpPr>
        <p:spPr bwMode="auto">
          <a:xfrm>
            <a:off x="3924300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68" name="Text Box 142"/>
          <p:cNvSpPr txBox="1">
            <a:spLocks noChangeArrowheads="1"/>
          </p:cNvSpPr>
          <p:nvPr/>
        </p:nvSpPr>
        <p:spPr bwMode="auto">
          <a:xfrm>
            <a:off x="4716463" y="24209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7</a:t>
            </a:r>
          </a:p>
        </p:txBody>
      </p:sp>
      <p:sp>
        <p:nvSpPr>
          <p:cNvPr id="18569" name="Line 141"/>
          <p:cNvSpPr>
            <a:spLocks noChangeShapeType="1"/>
          </p:cNvSpPr>
          <p:nvPr/>
        </p:nvSpPr>
        <p:spPr bwMode="auto">
          <a:xfrm>
            <a:off x="4500563" y="26368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70" name="Line 160"/>
          <p:cNvSpPr>
            <a:spLocks noChangeShapeType="1"/>
          </p:cNvSpPr>
          <p:nvPr/>
        </p:nvSpPr>
        <p:spPr bwMode="auto">
          <a:xfrm>
            <a:off x="3924300" y="2708275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71" name="Line 161"/>
          <p:cNvSpPr>
            <a:spLocks noChangeShapeType="1"/>
          </p:cNvSpPr>
          <p:nvPr/>
        </p:nvSpPr>
        <p:spPr bwMode="auto">
          <a:xfrm>
            <a:off x="4500563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72" name="Text Box 162"/>
          <p:cNvSpPr txBox="1">
            <a:spLocks noChangeArrowheads="1"/>
          </p:cNvSpPr>
          <p:nvPr/>
        </p:nvSpPr>
        <p:spPr bwMode="auto">
          <a:xfrm>
            <a:off x="4211638" y="29241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6</a:t>
            </a:r>
          </a:p>
        </p:txBody>
      </p:sp>
      <p:sp>
        <p:nvSpPr>
          <p:cNvPr id="18573" name="Line 160"/>
          <p:cNvSpPr>
            <a:spLocks noChangeShapeType="1"/>
          </p:cNvSpPr>
          <p:nvPr/>
        </p:nvSpPr>
        <p:spPr bwMode="auto">
          <a:xfrm>
            <a:off x="4500563" y="2708275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574" name="Text Box 162"/>
          <p:cNvSpPr txBox="1">
            <a:spLocks noChangeArrowheads="1"/>
          </p:cNvSpPr>
          <p:nvPr/>
        </p:nvSpPr>
        <p:spPr bwMode="auto">
          <a:xfrm>
            <a:off x="4787900" y="29241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7</a:t>
            </a:r>
          </a:p>
        </p:txBody>
      </p:sp>
      <p:sp>
        <p:nvSpPr>
          <p:cNvPr id="47" name="Line 144"/>
          <p:cNvSpPr>
            <a:spLocks noChangeShapeType="1"/>
          </p:cNvSpPr>
          <p:nvPr/>
        </p:nvSpPr>
        <p:spPr bwMode="auto">
          <a:xfrm>
            <a:off x="1187450" y="314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8" name="Line 147"/>
          <p:cNvSpPr>
            <a:spLocks noChangeShapeType="1"/>
          </p:cNvSpPr>
          <p:nvPr/>
        </p:nvSpPr>
        <p:spPr bwMode="auto">
          <a:xfrm>
            <a:off x="1187450" y="3141663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9" name="Line 133"/>
          <p:cNvSpPr>
            <a:spLocks noChangeShapeType="1"/>
          </p:cNvSpPr>
          <p:nvPr/>
        </p:nvSpPr>
        <p:spPr bwMode="auto">
          <a:xfrm>
            <a:off x="1258888" y="31416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0" name="Text Box 136"/>
          <p:cNvSpPr txBox="1">
            <a:spLocks noChangeArrowheads="1"/>
          </p:cNvSpPr>
          <p:nvPr/>
        </p:nvSpPr>
        <p:spPr bwMode="auto">
          <a:xfrm>
            <a:off x="971550" y="33575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2</a:t>
            </a:r>
          </a:p>
        </p:txBody>
      </p:sp>
      <p:sp>
        <p:nvSpPr>
          <p:cNvPr id="52" name="Text Box 154"/>
          <p:cNvSpPr txBox="1">
            <a:spLocks noChangeArrowheads="1"/>
          </p:cNvSpPr>
          <p:nvPr/>
        </p:nvSpPr>
        <p:spPr bwMode="auto">
          <a:xfrm>
            <a:off x="1547813" y="335756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2</a:t>
            </a:r>
          </a:p>
        </p:txBody>
      </p:sp>
      <p:sp>
        <p:nvSpPr>
          <p:cNvPr id="53" name="Text Box 146"/>
          <p:cNvSpPr txBox="1">
            <a:spLocks noChangeArrowheads="1"/>
          </p:cNvSpPr>
          <p:nvPr/>
        </p:nvSpPr>
        <p:spPr bwMode="auto">
          <a:xfrm>
            <a:off x="1547813" y="29241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1</a:t>
            </a:r>
          </a:p>
        </p:txBody>
      </p:sp>
      <p:sp>
        <p:nvSpPr>
          <p:cNvPr id="54" name="Line 133"/>
          <p:cNvSpPr>
            <a:spLocks noChangeShapeType="1"/>
          </p:cNvSpPr>
          <p:nvPr/>
        </p:nvSpPr>
        <p:spPr bwMode="auto">
          <a:xfrm>
            <a:off x="1835150" y="31416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5" name="Line 147"/>
          <p:cNvSpPr>
            <a:spLocks noChangeShapeType="1"/>
          </p:cNvSpPr>
          <p:nvPr/>
        </p:nvSpPr>
        <p:spPr bwMode="auto">
          <a:xfrm>
            <a:off x="1835150" y="3213100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7" name="Line 144"/>
          <p:cNvSpPr>
            <a:spLocks noChangeShapeType="1"/>
          </p:cNvSpPr>
          <p:nvPr/>
        </p:nvSpPr>
        <p:spPr bwMode="auto">
          <a:xfrm>
            <a:off x="1835150" y="32131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8" name="Text Box 154"/>
          <p:cNvSpPr txBox="1">
            <a:spLocks noChangeArrowheads="1"/>
          </p:cNvSpPr>
          <p:nvPr/>
        </p:nvSpPr>
        <p:spPr bwMode="auto">
          <a:xfrm>
            <a:off x="2154995" y="335756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2</a:t>
            </a:r>
          </a:p>
        </p:txBody>
      </p:sp>
      <p:sp>
        <p:nvSpPr>
          <p:cNvPr id="59" name="Text Box 136"/>
          <p:cNvSpPr txBox="1">
            <a:spLocks noChangeArrowheads="1"/>
          </p:cNvSpPr>
          <p:nvPr/>
        </p:nvSpPr>
        <p:spPr bwMode="auto">
          <a:xfrm>
            <a:off x="2124075" y="29241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rgbClr val="993300"/>
                </a:solidFill>
                <a:latin typeface="Times New Roman" charset="0"/>
              </a:rPr>
              <a:t>2</a:t>
            </a:r>
          </a:p>
        </p:txBody>
      </p:sp>
      <p:sp>
        <p:nvSpPr>
          <p:cNvPr id="56" name="Text Box 116"/>
          <p:cNvSpPr txBox="1">
            <a:spLocks noChangeArrowheads="1"/>
          </p:cNvSpPr>
          <p:nvPr/>
        </p:nvSpPr>
        <p:spPr bwMode="auto">
          <a:xfrm>
            <a:off x="5364088" y="2133600"/>
            <a:ext cx="367240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>
                <a:latin typeface="Times New Roman" charset="0"/>
              </a:rPr>
              <a:t>Les flèches vont de </a:t>
            </a:r>
            <a:r>
              <a:rPr lang="fr-FR" altLang="fr-FR" sz="2000" i="1" dirty="0">
                <a:solidFill>
                  <a:srgbClr val="0070C0"/>
                </a:solidFill>
                <a:latin typeface="Times New Roman" charset="0"/>
              </a:rPr>
              <a:t>(</a:t>
            </a:r>
            <a:r>
              <a:rPr lang="fr-FR" altLang="fr-FR" sz="2000" i="1" dirty="0" err="1">
                <a:solidFill>
                  <a:srgbClr val="0070C0"/>
                </a:solidFill>
                <a:latin typeface="Times New Roman" charset="0"/>
              </a:rPr>
              <a:t>i,j</a:t>
            </a:r>
            <a:r>
              <a:rPr lang="fr-FR" altLang="fr-FR" sz="2000" i="1" dirty="0">
                <a:solidFill>
                  <a:srgbClr val="0070C0"/>
                </a:solidFill>
                <a:latin typeface="Times New Roman" charset="0"/>
              </a:rPr>
              <a:t>) à (i,j+1), (i+1,j) et (i+1,j+1)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i="1" dirty="0">
                <a:solidFill>
                  <a:schemeClr val="accent2"/>
                </a:solidFill>
                <a:latin typeface="Times New Roman" charset="0"/>
              </a:rPr>
              <a:t>p(</a:t>
            </a:r>
            <a:r>
              <a:rPr lang="fr-FR" altLang="fr-FR" sz="2000" i="1" dirty="0" err="1">
                <a:solidFill>
                  <a:schemeClr val="accent2"/>
                </a:solidFill>
                <a:latin typeface="Times New Roman" charset="0"/>
              </a:rPr>
              <a:t>v,w</a:t>
            </a:r>
            <a:r>
              <a:rPr lang="fr-FR" altLang="fr-FR" sz="2000" i="1" dirty="0">
                <a:solidFill>
                  <a:schemeClr val="accent2"/>
                </a:solidFill>
                <a:latin typeface="Times New Roman" charset="0"/>
              </a:rPr>
              <a:t>)</a:t>
            </a:r>
            <a:r>
              <a:rPr lang="fr-FR" altLang="fr-FR" sz="2000" dirty="0">
                <a:solidFill>
                  <a:schemeClr val="accent2"/>
                </a:solidFill>
                <a:latin typeface="Times New Roman" charset="0"/>
              </a:rPr>
              <a:t>:</a:t>
            </a:r>
            <a:r>
              <a:rPr lang="fr-FR" altLang="fr-FR" sz="2000" dirty="0">
                <a:latin typeface="Times New Roman" charset="0"/>
              </a:rPr>
              <a:t> Poids de la flèche de </a:t>
            </a:r>
            <a:r>
              <a:rPr lang="fr-FR" altLang="fr-FR" sz="2000" i="1" dirty="0">
                <a:latin typeface="Times New Roman" charset="0"/>
              </a:rPr>
              <a:t>v</a:t>
            </a:r>
            <a:r>
              <a:rPr lang="fr-FR" altLang="fr-FR" sz="2000" dirty="0">
                <a:latin typeface="Times New Roman" charset="0"/>
              </a:rPr>
              <a:t> à </a:t>
            </a:r>
            <a:r>
              <a:rPr lang="fr-FR" altLang="fr-FR" sz="2000" i="1" dirty="0">
                <a:latin typeface="Times New Roman" charset="0"/>
              </a:rPr>
              <a:t>w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i="1" dirty="0">
                <a:solidFill>
                  <a:schemeClr val="accent2"/>
                </a:solidFill>
                <a:latin typeface="Times New Roman" charset="0"/>
              </a:rPr>
              <a:t>p(w)</a:t>
            </a:r>
            <a:r>
              <a:rPr lang="fr-FR" altLang="fr-FR" sz="2000" dirty="0">
                <a:solidFill>
                  <a:schemeClr val="accent2"/>
                </a:solidFill>
                <a:latin typeface="Times New Roman" charset="0"/>
              </a:rPr>
              <a:t>:</a:t>
            </a:r>
            <a:r>
              <a:rPr lang="fr-FR" altLang="fr-FR" sz="2000" dirty="0">
                <a:latin typeface="Times New Roman" charset="0"/>
              </a:rPr>
              <a:t> Valeur provisoire de </a:t>
            </a:r>
            <a:r>
              <a:rPr lang="fr-FR" altLang="fr-FR" sz="2000" i="1" dirty="0">
                <a:latin typeface="Times New Roman" charset="0"/>
              </a:rPr>
              <a:t>D(w)</a:t>
            </a:r>
            <a:r>
              <a:rPr lang="fr-FR" altLang="fr-FR" sz="2000" dirty="0">
                <a:latin typeface="Times New Roman" charset="0"/>
              </a:rPr>
              <a:t>. Après calcul de </a:t>
            </a:r>
            <a:r>
              <a:rPr lang="fr-FR" altLang="fr-FR" sz="2000" i="1" dirty="0">
                <a:latin typeface="Times New Roman" charset="0"/>
              </a:rPr>
              <a:t>D(v)</a:t>
            </a:r>
            <a:r>
              <a:rPr lang="fr-FR" altLang="fr-FR" sz="2000" dirty="0">
                <a:latin typeface="Times New Roman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i="1" dirty="0">
                <a:solidFill>
                  <a:srgbClr val="0070C0"/>
                </a:solidFill>
                <a:latin typeface="Times New Roman" charset="0"/>
              </a:rPr>
              <a:t>p(w) = min(p(w), D(v)+p(</a:t>
            </a:r>
            <a:r>
              <a:rPr lang="fr-FR" altLang="fr-FR" sz="2000" i="1" dirty="0" err="1">
                <a:solidFill>
                  <a:srgbClr val="0070C0"/>
                </a:solidFill>
                <a:latin typeface="Times New Roman" charset="0"/>
              </a:rPr>
              <a:t>v,w</a:t>
            </a:r>
            <a:r>
              <a:rPr lang="fr-FR" altLang="fr-FR" sz="2000" i="1" dirty="0">
                <a:solidFill>
                  <a:srgbClr val="0070C0"/>
                </a:solidFill>
                <a:latin typeface="Times New Roman" charset="0"/>
              </a:rPr>
              <a:t>))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>
                <a:solidFill>
                  <a:srgbClr val="0070C0"/>
                </a:solidFill>
                <a:latin typeface="Times New Roman" charset="0"/>
              </a:rPr>
              <a:t>Valeur de </a:t>
            </a:r>
            <a:r>
              <a:rPr lang="fr-FR" altLang="fr-FR" sz="2000" i="1" dirty="0">
                <a:solidFill>
                  <a:srgbClr val="0070C0"/>
                </a:solidFill>
                <a:latin typeface="Times New Roman" charset="0"/>
              </a:rPr>
              <a:t>D(w</a:t>
            </a:r>
            <a:r>
              <a:rPr lang="fr-FR" altLang="fr-FR" sz="2000" dirty="0">
                <a:solidFill>
                  <a:srgbClr val="0070C0"/>
                </a:solidFill>
                <a:latin typeface="Times New Roman" charset="0"/>
              </a:rPr>
              <a:t>) </a:t>
            </a:r>
            <a:r>
              <a:rPr lang="fr-FR" altLang="fr-FR" sz="2000" dirty="0">
                <a:latin typeface="Times New Roman" charset="0"/>
              </a:rPr>
              <a:t>= valeur de p(w) après considération de tous les voisins de w </a:t>
            </a:r>
          </a:p>
        </p:txBody>
      </p:sp>
      <p:sp>
        <p:nvSpPr>
          <p:cNvPr id="60" name="Line 133">
            <a:extLst>
              <a:ext uri="{FF2B5EF4-FFF2-40B4-BE49-F238E27FC236}">
                <a16:creationId xmlns:a16="http://schemas.microsoft.com/office/drawing/2014/main" id="{1846CFDC-141E-4A5B-B33B-E886A0E5B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4899" y="314819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1" name="Line 144">
            <a:extLst>
              <a:ext uri="{FF2B5EF4-FFF2-40B4-BE49-F238E27FC236}">
                <a16:creationId xmlns:a16="http://schemas.microsoft.com/office/drawing/2014/main" id="{2472B486-EABA-47B5-92DE-C63887778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318944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2" name="Line 147">
            <a:extLst>
              <a:ext uri="{FF2B5EF4-FFF2-40B4-BE49-F238E27FC236}">
                <a16:creationId xmlns:a16="http://schemas.microsoft.com/office/drawing/2014/main" id="{4AE07672-DBE0-4CFB-BF10-F996BF0D1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6613" y="3190857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3" name="Text Box 138">
            <a:extLst>
              <a:ext uri="{FF2B5EF4-FFF2-40B4-BE49-F238E27FC236}">
                <a16:creationId xmlns:a16="http://schemas.microsoft.com/office/drawing/2014/main" id="{ADD73AD5-EAAD-436D-AD50-5125591D9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939" y="335756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rgbClr val="993300"/>
                </a:solidFill>
                <a:latin typeface="Times New Roman" charset="0"/>
              </a:rPr>
              <a:t>3</a:t>
            </a:r>
          </a:p>
        </p:txBody>
      </p:sp>
      <p:sp>
        <p:nvSpPr>
          <p:cNvPr id="64" name="Line 133">
            <a:extLst>
              <a:ext uri="{FF2B5EF4-FFF2-40B4-BE49-F238E27FC236}">
                <a16:creationId xmlns:a16="http://schemas.microsoft.com/office/drawing/2014/main" id="{CF213A77-D8AF-46FA-9DC8-268703CBA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454" y="31400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5" name="Line 147">
            <a:extLst>
              <a:ext uri="{FF2B5EF4-FFF2-40B4-BE49-F238E27FC236}">
                <a16:creationId xmlns:a16="http://schemas.microsoft.com/office/drawing/2014/main" id="{0DCB94E8-E20B-42F9-808A-33F18184F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8931" y="3157390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6" name="Line 144">
            <a:extLst>
              <a:ext uri="{FF2B5EF4-FFF2-40B4-BE49-F238E27FC236}">
                <a16:creationId xmlns:a16="http://schemas.microsoft.com/office/drawing/2014/main" id="{5D317A89-B4DF-4B52-BB6C-2AF0EC481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4650" y="316318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7" name="Text Box 138">
            <a:extLst>
              <a:ext uri="{FF2B5EF4-FFF2-40B4-BE49-F238E27FC236}">
                <a16:creationId xmlns:a16="http://schemas.microsoft.com/office/drawing/2014/main" id="{A8166D27-C7FF-4EA2-9645-3F5FBFE06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776" y="335756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rgbClr val="993300"/>
                </a:solidFill>
                <a:latin typeface="Times New Roman" charset="0"/>
              </a:rPr>
              <a:t>3</a:t>
            </a:r>
          </a:p>
        </p:txBody>
      </p:sp>
      <p:sp>
        <p:nvSpPr>
          <p:cNvPr id="68" name="Text Box 138">
            <a:extLst>
              <a:ext uri="{FF2B5EF4-FFF2-40B4-BE49-F238E27FC236}">
                <a16:creationId xmlns:a16="http://schemas.microsoft.com/office/drawing/2014/main" id="{9CA596C2-1397-47ED-848D-7379722A5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776" y="2941586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rgbClr val="993300"/>
                </a:solidFill>
                <a:latin typeface="Times New Roman" charset="0"/>
              </a:rPr>
              <a:t>3</a:t>
            </a:r>
          </a:p>
        </p:txBody>
      </p:sp>
      <p:sp>
        <p:nvSpPr>
          <p:cNvPr id="69" name="Line 147">
            <a:extLst>
              <a:ext uri="{FF2B5EF4-FFF2-40B4-BE49-F238E27FC236}">
                <a16:creationId xmlns:a16="http://schemas.microsoft.com/office/drawing/2014/main" id="{C5B1A857-C127-4D88-A299-CFC155B5D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5562" y="3184113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70" name="Line 133">
            <a:extLst>
              <a:ext uri="{FF2B5EF4-FFF2-40B4-BE49-F238E27FC236}">
                <a16:creationId xmlns:a16="http://schemas.microsoft.com/office/drawing/2014/main" id="{79DA847F-10C7-436A-9693-A4DB6F207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4" y="314819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71" name="Line 144">
            <a:extLst>
              <a:ext uri="{FF2B5EF4-FFF2-40B4-BE49-F238E27FC236}">
                <a16:creationId xmlns:a16="http://schemas.microsoft.com/office/drawing/2014/main" id="{9A032EDD-D0C5-414D-997B-B6C824398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126" y="314788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72" name="Text Box 138">
            <a:extLst>
              <a:ext uri="{FF2B5EF4-FFF2-40B4-BE49-F238E27FC236}">
                <a16:creationId xmlns:a16="http://schemas.microsoft.com/office/drawing/2014/main" id="{77E847BE-0F0A-4737-9C60-9C0DD21D6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478" y="3350059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rgbClr val="993300"/>
                </a:solidFill>
                <a:latin typeface="Times New Roman" charset="0"/>
              </a:rPr>
              <a:t>4</a:t>
            </a:r>
          </a:p>
        </p:txBody>
      </p:sp>
      <p:sp>
        <p:nvSpPr>
          <p:cNvPr id="73" name="Text Box 138">
            <a:extLst>
              <a:ext uri="{FF2B5EF4-FFF2-40B4-BE49-F238E27FC236}">
                <a16:creationId xmlns:a16="http://schemas.microsoft.com/office/drawing/2014/main" id="{B696CE6C-A2AF-42AE-A611-48BB184D9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411" y="2913809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rgbClr val="993300"/>
                </a:solidFill>
                <a:latin typeface="Times New Roman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502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84" grpId="0"/>
      <p:bldP spid="91287" grpId="0"/>
      <p:bldP spid="18560" grpId="0"/>
      <p:bldP spid="18564" grpId="0"/>
      <p:bldP spid="47" grpId="0" animBg="1"/>
      <p:bldP spid="48" grpId="0" animBg="1"/>
      <p:bldP spid="49" grpId="0" animBg="1"/>
      <p:bldP spid="50" grpId="0"/>
      <p:bldP spid="52" grpId="0"/>
      <p:bldP spid="53" grpId="0"/>
      <p:bldP spid="54" grpId="0" animBg="1"/>
      <p:bldP spid="55" grpId="0" animBg="1"/>
      <p:bldP spid="57" grpId="0" animBg="1"/>
      <p:bldP spid="58" grpId="0"/>
      <p:bldP spid="59" grpId="0"/>
      <p:bldP spid="60" grpId="0" animBg="1"/>
      <p:bldP spid="61" grpId="0" animBg="1"/>
      <p:bldP spid="62" grpId="0" animBg="1"/>
      <p:bldP spid="63" grpId="0"/>
      <p:bldP spid="64" grpId="0" animBg="1"/>
      <p:bldP spid="65" grpId="0" animBg="1"/>
      <p:bldP spid="66" grpId="0" animBg="1"/>
      <p:bldP spid="67" grpId="0"/>
      <p:bldP spid="68" grpId="0"/>
      <p:bldP spid="69" grpId="0" animBg="1"/>
      <p:bldP spid="70" grpId="0" animBg="1"/>
      <p:bldP spid="71" grpId="0" animBg="1"/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pPr eaLnBrk="1" hangingPunct="1"/>
            <a:r>
              <a:rPr lang="fr-FR" altLang="fr-FR" dirty="0" err="1"/>
              <a:t>Algorithm</a:t>
            </a:r>
            <a:r>
              <a:rPr lang="fr-FR" altLang="fr-FR" dirty="0"/>
              <a:t>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857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3200" i="1" dirty="0"/>
              <a:t>q=(0,0)</a:t>
            </a:r>
            <a:r>
              <a:rPr lang="fr-FR" altLang="fr-FR" sz="3200" dirty="0"/>
              <a:t> (liste contenant les cases à considérer)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3200" dirty="0"/>
              <a:t>Tant que </a:t>
            </a:r>
            <a:r>
              <a:rPr lang="fr-FR" altLang="fr-FR" sz="3200" i="1" dirty="0"/>
              <a:t>q </a:t>
            </a:r>
            <a:r>
              <a:rPr lang="fr-FR" altLang="fr-FR" sz="3200" dirty="0"/>
              <a:t>n’est pas vide faire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FR" altLang="fr-FR" sz="3200" i="1" dirty="0"/>
              <a:t>v = (</a:t>
            </a:r>
            <a:r>
              <a:rPr lang="fr-FR" altLang="fr-FR" sz="3200" i="1" dirty="0" err="1"/>
              <a:t>i,j</a:t>
            </a:r>
            <a:r>
              <a:rPr lang="fr-FR" altLang="fr-FR" sz="3200" i="1" dirty="0"/>
              <a:t>) :</a:t>
            </a:r>
            <a:r>
              <a:rPr lang="fr-FR" altLang="fr-FR" sz="3200" dirty="0"/>
              <a:t> première case de </a:t>
            </a:r>
            <a:r>
              <a:rPr lang="fr-FR" altLang="fr-FR" sz="3200" i="1" dirty="0"/>
              <a:t>q</a:t>
            </a:r>
            <a:r>
              <a:rPr lang="fr-FR" altLang="fr-FR" sz="3200" dirty="0"/>
              <a:t>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FR" altLang="fr-FR" sz="3200" dirty="0"/>
              <a:t>Supprimer </a:t>
            </a:r>
            <a:r>
              <a:rPr lang="fr-FR" altLang="fr-FR" sz="3200" i="1" dirty="0"/>
              <a:t>v</a:t>
            </a:r>
            <a:r>
              <a:rPr lang="fr-FR" altLang="fr-FR" sz="3200" dirty="0"/>
              <a:t> de </a:t>
            </a:r>
            <a:r>
              <a:rPr lang="fr-FR" altLang="fr-FR" sz="3200" i="1" dirty="0"/>
              <a:t>q;</a:t>
            </a:r>
            <a:r>
              <a:rPr lang="fr-FR" altLang="fr-FR" sz="3200" dirty="0"/>
              <a:t> </a:t>
            </a:r>
            <a:r>
              <a:rPr lang="fr-FR" altLang="fr-FR" sz="3200" i="1" dirty="0"/>
              <a:t>D(v)=p(v);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FR" altLang="fr-FR" sz="3200" dirty="0"/>
              <a:t>Si </a:t>
            </a:r>
            <a:r>
              <a:rPr lang="fr-FR" altLang="fr-FR" sz="3200" i="1" dirty="0"/>
              <a:t>w=(i,j+1)</a:t>
            </a:r>
            <a:r>
              <a:rPr lang="fr-FR" altLang="fr-FR" sz="3200" dirty="0"/>
              <a:t> pas dans </a:t>
            </a:r>
            <a:r>
              <a:rPr lang="fr-FR" altLang="fr-FR" sz="3200" i="1" dirty="0"/>
              <a:t>q</a:t>
            </a:r>
            <a:r>
              <a:rPr lang="fr-FR" altLang="fr-FR" sz="3200" dirty="0"/>
              <a:t>, le rajouter a la fin de </a:t>
            </a:r>
            <a:r>
              <a:rPr lang="fr-FR" altLang="fr-FR" sz="3200" i="1" dirty="0"/>
              <a:t>q</a:t>
            </a:r>
            <a:r>
              <a:rPr lang="fr-FR" altLang="fr-FR" sz="3200" dirty="0"/>
              <a:t>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FR" altLang="fr-FR" sz="3200" i="1" dirty="0"/>
              <a:t>p(w)=min(p(w),D(v)+p(</a:t>
            </a:r>
            <a:r>
              <a:rPr lang="fr-FR" altLang="fr-FR" sz="3200" i="1" dirty="0" err="1"/>
              <a:t>v,w</a:t>
            </a:r>
            <a:r>
              <a:rPr lang="fr-FR" altLang="fr-FR" sz="3200" i="1" dirty="0"/>
              <a:t>))</a:t>
            </a:r>
            <a:r>
              <a:rPr lang="fr-FR" altLang="fr-FR" sz="3200" dirty="0"/>
              <a:t>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FR" altLang="fr-FR" sz="3200" dirty="0"/>
              <a:t>Même chose pour </a:t>
            </a:r>
            <a:r>
              <a:rPr lang="fr-FR" altLang="fr-FR" sz="3200" i="1" dirty="0"/>
              <a:t>w=(i+1,j) </a:t>
            </a:r>
            <a:r>
              <a:rPr lang="fr-FR" altLang="fr-FR" sz="3200" dirty="0"/>
              <a:t>et </a:t>
            </a:r>
            <a:r>
              <a:rPr lang="fr-FR" altLang="fr-FR" sz="3200" i="1" dirty="0"/>
              <a:t>w=(i+1,j+1) </a:t>
            </a:r>
          </a:p>
        </p:txBody>
      </p:sp>
    </p:spTree>
    <p:extLst>
      <p:ext uri="{BB962C8B-B14F-4D97-AF65-F5344CB8AC3E}">
        <p14:creationId xmlns:p14="http://schemas.microsoft.com/office/powerpoint/2010/main" val="1541613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60" name="Group 4"/>
          <p:cNvGraphicFramePr>
            <a:graphicFrameLocks noGrp="1"/>
          </p:cNvGraphicFramePr>
          <p:nvPr/>
        </p:nvGraphicFramePr>
        <p:xfrm>
          <a:off x="1042988" y="620713"/>
          <a:ext cx="4762500" cy="4040189"/>
        </p:xfrm>
        <a:graphic>
          <a:graphicData uri="http://schemas.openxmlformats.org/drawingml/2006/table">
            <a:tbl>
              <a:tblPr/>
              <a:tblGrid>
                <a:gridCol w="52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6367" name="Line 111"/>
          <p:cNvSpPr>
            <a:spLocks noChangeShapeType="1"/>
          </p:cNvSpPr>
          <p:nvPr/>
        </p:nvSpPr>
        <p:spPr bwMode="auto">
          <a:xfrm>
            <a:off x="1906588" y="12684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368" name="Text Box 112"/>
          <p:cNvSpPr txBox="1">
            <a:spLocks noChangeArrowheads="1"/>
          </p:cNvSpPr>
          <p:nvPr/>
        </p:nvSpPr>
        <p:spPr bwMode="auto">
          <a:xfrm>
            <a:off x="2266950" y="105251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1</a:t>
            </a:r>
          </a:p>
        </p:txBody>
      </p:sp>
      <p:sp>
        <p:nvSpPr>
          <p:cNvPr id="96369" name="Line 113"/>
          <p:cNvSpPr>
            <a:spLocks noChangeShapeType="1"/>
          </p:cNvSpPr>
          <p:nvPr/>
        </p:nvSpPr>
        <p:spPr bwMode="auto">
          <a:xfrm>
            <a:off x="2555875" y="12684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370" name="Text Box 114"/>
          <p:cNvSpPr txBox="1">
            <a:spLocks noChangeArrowheads="1"/>
          </p:cNvSpPr>
          <p:nvPr/>
        </p:nvSpPr>
        <p:spPr bwMode="auto">
          <a:xfrm>
            <a:off x="1619250" y="1989138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2</a:t>
            </a:r>
          </a:p>
        </p:txBody>
      </p:sp>
      <p:sp>
        <p:nvSpPr>
          <p:cNvPr id="96376" name="Line 120"/>
          <p:cNvSpPr>
            <a:spLocks noChangeShapeType="1"/>
          </p:cNvSpPr>
          <p:nvPr/>
        </p:nvSpPr>
        <p:spPr bwMode="auto">
          <a:xfrm>
            <a:off x="1835150" y="13414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377" name="Text Box 121"/>
          <p:cNvSpPr txBox="1">
            <a:spLocks noChangeArrowheads="1"/>
          </p:cNvSpPr>
          <p:nvPr/>
        </p:nvSpPr>
        <p:spPr bwMode="auto">
          <a:xfrm>
            <a:off x="1619250" y="1555750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1</a:t>
            </a:r>
          </a:p>
        </p:txBody>
      </p:sp>
      <p:sp>
        <p:nvSpPr>
          <p:cNvPr id="96378" name="Line 122"/>
          <p:cNvSpPr>
            <a:spLocks noChangeShapeType="1"/>
          </p:cNvSpPr>
          <p:nvPr/>
        </p:nvSpPr>
        <p:spPr bwMode="auto">
          <a:xfrm>
            <a:off x="1906588" y="1268413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379" name="Text Box 123"/>
          <p:cNvSpPr txBox="1">
            <a:spLocks noChangeArrowheads="1"/>
          </p:cNvSpPr>
          <p:nvPr/>
        </p:nvSpPr>
        <p:spPr bwMode="auto">
          <a:xfrm>
            <a:off x="2195513" y="1555750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1</a:t>
            </a:r>
          </a:p>
        </p:txBody>
      </p:sp>
      <p:sp>
        <p:nvSpPr>
          <p:cNvPr id="96380" name="Line 124"/>
          <p:cNvSpPr>
            <a:spLocks noChangeShapeType="1"/>
          </p:cNvSpPr>
          <p:nvPr/>
        </p:nvSpPr>
        <p:spPr bwMode="auto">
          <a:xfrm>
            <a:off x="2482850" y="1339850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381" name="Line 125"/>
          <p:cNvSpPr>
            <a:spLocks noChangeShapeType="1"/>
          </p:cNvSpPr>
          <p:nvPr/>
        </p:nvSpPr>
        <p:spPr bwMode="auto">
          <a:xfrm>
            <a:off x="2411413" y="12684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382" name="Text Box 126"/>
          <p:cNvSpPr txBox="1">
            <a:spLocks noChangeArrowheads="1"/>
          </p:cNvSpPr>
          <p:nvPr/>
        </p:nvSpPr>
        <p:spPr bwMode="auto">
          <a:xfrm>
            <a:off x="2771775" y="1555750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2</a:t>
            </a:r>
          </a:p>
        </p:txBody>
      </p:sp>
      <p:sp>
        <p:nvSpPr>
          <p:cNvPr id="20595" name="Text Box 138"/>
          <p:cNvSpPr txBox="1">
            <a:spLocks noChangeArrowheads="1"/>
          </p:cNvSpPr>
          <p:nvPr/>
        </p:nvSpPr>
        <p:spPr bwMode="auto">
          <a:xfrm>
            <a:off x="611188" y="5157788"/>
            <a:ext cx="180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latin typeface="Times New Roman" charset="0"/>
              </a:rPr>
              <a:t>q: (0,0)</a:t>
            </a:r>
          </a:p>
        </p:txBody>
      </p:sp>
      <p:sp>
        <p:nvSpPr>
          <p:cNvPr id="96395" name="Line 139"/>
          <p:cNvSpPr>
            <a:spLocks noChangeShapeType="1"/>
          </p:cNvSpPr>
          <p:nvPr/>
        </p:nvSpPr>
        <p:spPr bwMode="auto">
          <a:xfrm>
            <a:off x="1116013" y="5157788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396" name="Line 140"/>
          <p:cNvSpPr>
            <a:spLocks noChangeShapeType="1"/>
          </p:cNvSpPr>
          <p:nvPr/>
        </p:nvSpPr>
        <p:spPr bwMode="auto">
          <a:xfrm flipH="1">
            <a:off x="1116013" y="5229225"/>
            <a:ext cx="6477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397" name="Text Box 141"/>
          <p:cNvSpPr txBox="1">
            <a:spLocks noChangeArrowheads="1"/>
          </p:cNvSpPr>
          <p:nvPr/>
        </p:nvSpPr>
        <p:spPr bwMode="auto">
          <a:xfrm>
            <a:off x="1835150" y="5157788"/>
            <a:ext cx="2409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latin typeface="Times New Roman" charset="0"/>
              </a:rPr>
              <a:t>(0,1) (1,0) (1,1)</a:t>
            </a:r>
          </a:p>
        </p:txBody>
      </p:sp>
      <p:sp>
        <p:nvSpPr>
          <p:cNvPr id="96398" name="Line 142"/>
          <p:cNvSpPr>
            <a:spLocks noChangeShapeType="1"/>
          </p:cNvSpPr>
          <p:nvPr/>
        </p:nvSpPr>
        <p:spPr bwMode="auto">
          <a:xfrm>
            <a:off x="1979613" y="5157788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399" name="Line 143"/>
          <p:cNvSpPr>
            <a:spLocks noChangeShapeType="1"/>
          </p:cNvSpPr>
          <p:nvPr/>
        </p:nvSpPr>
        <p:spPr bwMode="auto">
          <a:xfrm flipH="1">
            <a:off x="1979613" y="5157788"/>
            <a:ext cx="6477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400" name="Text Box 144"/>
          <p:cNvSpPr txBox="1">
            <a:spLocks noChangeArrowheads="1"/>
          </p:cNvSpPr>
          <p:nvPr/>
        </p:nvSpPr>
        <p:spPr bwMode="auto">
          <a:xfrm>
            <a:off x="4140200" y="5157788"/>
            <a:ext cx="1655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latin typeface="Times New Roman" charset="0"/>
              </a:rPr>
              <a:t>(0,2) (1,2)</a:t>
            </a:r>
          </a:p>
        </p:txBody>
      </p:sp>
      <p:sp>
        <p:nvSpPr>
          <p:cNvPr id="96401" name="Line 145"/>
          <p:cNvSpPr>
            <a:spLocks noChangeShapeType="1"/>
          </p:cNvSpPr>
          <p:nvPr/>
        </p:nvSpPr>
        <p:spPr bwMode="auto">
          <a:xfrm>
            <a:off x="1908175" y="1773238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402" name="Line 146"/>
          <p:cNvSpPr>
            <a:spLocks noChangeShapeType="1"/>
          </p:cNvSpPr>
          <p:nvPr/>
        </p:nvSpPr>
        <p:spPr bwMode="auto">
          <a:xfrm>
            <a:off x="1908175" y="17732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403" name="Line 147"/>
          <p:cNvSpPr>
            <a:spLocks noChangeShapeType="1"/>
          </p:cNvSpPr>
          <p:nvPr/>
        </p:nvSpPr>
        <p:spPr bwMode="auto">
          <a:xfrm>
            <a:off x="1908175" y="18446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404" name="Line 148"/>
          <p:cNvSpPr>
            <a:spLocks noChangeShapeType="1"/>
          </p:cNvSpPr>
          <p:nvPr/>
        </p:nvSpPr>
        <p:spPr bwMode="auto">
          <a:xfrm flipH="1">
            <a:off x="2700338" y="5157788"/>
            <a:ext cx="6477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405" name="Line 149"/>
          <p:cNvSpPr>
            <a:spLocks noChangeShapeType="1"/>
          </p:cNvSpPr>
          <p:nvPr/>
        </p:nvSpPr>
        <p:spPr bwMode="auto">
          <a:xfrm>
            <a:off x="2771775" y="5157788"/>
            <a:ext cx="5762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6407" name="Text Box 151"/>
          <p:cNvSpPr txBox="1">
            <a:spLocks noChangeArrowheads="1"/>
          </p:cNvSpPr>
          <p:nvPr/>
        </p:nvSpPr>
        <p:spPr bwMode="auto">
          <a:xfrm>
            <a:off x="5724525" y="5157788"/>
            <a:ext cx="172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latin typeface="Times New Roman" charset="0"/>
              </a:rPr>
              <a:t>(2,0)  (2,1)</a:t>
            </a:r>
          </a:p>
        </p:txBody>
      </p:sp>
      <p:sp>
        <p:nvSpPr>
          <p:cNvPr id="96408" name="Text Box 152"/>
          <p:cNvSpPr txBox="1">
            <a:spLocks noChangeArrowheads="1"/>
          </p:cNvSpPr>
          <p:nvPr/>
        </p:nvSpPr>
        <p:spPr bwMode="auto">
          <a:xfrm>
            <a:off x="2195513" y="19891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2</a:t>
            </a:r>
          </a:p>
        </p:txBody>
      </p:sp>
      <p:sp>
        <p:nvSpPr>
          <p:cNvPr id="96409" name="Text Box 153"/>
          <p:cNvSpPr txBox="1">
            <a:spLocks noChangeArrowheads="1"/>
          </p:cNvSpPr>
          <p:nvPr/>
        </p:nvSpPr>
        <p:spPr bwMode="auto">
          <a:xfrm>
            <a:off x="2195513" y="155733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chemeClr val="accent2"/>
                </a:solidFill>
                <a:latin typeface="Times New Roman" charset="0"/>
              </a:rPr>
              <a:t>2</a:t>
            </a:r>
          </a:p>
        </p:txBody>
      </p:sp>
      <p:sp>
        <p:nvSpPr>
          <p:cNvPr id="96410" name="Text Box 154"/>
          <p:cNvSpPr txBox="1">
            <a:spLocks noChangeArrowheads="1"/>
          </p:cNvSpPr>
          <p:nvPr/>
        </p:nvSpPr>
        <p:spPr bwMode="auto">
          <a:xfrm>
            <a:off x="2843213" y="105251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993300"/>
                </a:solidFill>
                <a:latin typeface="Times New Roman" charset="0"/>
              </a:rPr>
              <a:t>2</a:t>
            </a:r>
          </a:p>
        </p:txBody>
      </p:sp>
      <p:sp>
        <p:nvSpPr>
          <p:cNvPr id="20612" name="Text Box 156"/>
          <p:cNvSpPr txBox="1">
            <a:spLocks noChangeArrowheads="1"/>
          </p:cNvSpPr>
          <p:nvPr/>
        </p:nvSpPr>
        <p:spPr bwMode="auto">
          <a:xfrm>
            <a:off x="1619250" y="260350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0</a:t>
            </a:r>
          </a:p>
        </p:txBody>
      </p:sp>
      <p:sp>
        <p:nvSpPr>
          <p:cNvPr id="20613" name="Text Box 157"/>
          <p:cNvSpPr txBox="1">
            <a:spLocks noChangeArrowheads="1"/>
          </p:cNvSpPr>
          <p:nvPr/>
        </p:nvSpPr>
        <p:spPr bwMode="auto">
          <a:xfrm>
            <a:off x="2195513" y="260350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1</a:t>
            </a:r>
          </a:p>
        </p:txBody>
      </p:sp>
      <p:sp>
        <p:nvSpPr>
          <p:cNvPr id="20614" name="Text Box 158"/>
          <p:cNvSpPr txBox="1">
            <a:spLocks noChangeArrowheads="1"/>
          </p:cNvSpPr>
          <p:nvPr/>
        </p:nvSpPr>
        <p:spPr bwMode="auto">
          <a:xfrm>
            <a:off x="2700338" y="260350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2</a:t>
            </a:r>
          </a:p>
        </p:txBody>
      </p:sp>
      <p:sp>
        <p:nvSpPr>
          <p:cNvPr id="20615" name="Text Box 159"/>
          <p:cNvSpPr txBox="1">
            <a:spLocks noChangeArrowheads="1"/>
          </p:cNvSpPr>
          <p:nvPr/>
        </p:nvSpPr>
        <p:spPr bwMode="auto">
          <a:xfrm>
            <a:off x="3276600" y="260350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3</a:t>
            </a:r>
          </a:p>
        </p:txBody>
      </p:sp>
      <p:sp>
        <p:nvSpPr>
          <p:cNvPr id="20616" name="Text Box 160"/>
          <p:cNvSpPr txBox="1">
            <a:spLocks noChangeArrowheads="1"/>
          </p:cNvSpPr>
          <p:nvPr/>
        </p:nvSpPr>
        <p:spPr bwMode="auto">
          <a:xfrm>
            <a:off x="3779838" y="260350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4</a:t>
            </a:r>
          </a:p>
        </p:txBody>
      </p:sp>
      <p:sp>
        <p:nvSpPr>
          <p:cNvPr id="20617" name="Text Box 161"/>
          <p:cNvSpPr txBox="1">
            <a:spLocks noChangeArrowheads="1"/>
          </p:cNvSpPr>
          <p:nvPr/>
        </p:nvSpPr>
        <p:spPr bwMode="auto">
          <a:xfrm>
            <a:off x="4284663" y="260350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5</a:t>
            </a:r>
          </a:p>
        </p:txBody>
      </p:sp>
      <p:sp>
        <p:nvSpPr>
          <p:cNvPr id="20618" name="Text Box 162"/>
          <p:cNvSpPr txBox="1">
            <a:spLocks noChangeArrowheads="1"/>
          </p:cNvSpPr>
          <p:nvPr/>
        </p:nvSpPr>
        <p:spPr bwMode="auto">
          <a:xfrm>
            <a:off x="4859338" y="260350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6</a:t>
            </a:r>
          </a:p>
        </p:txBody>
      </p:sp>
      <p:sp>
        <p:nvSpPr>
          <p:cNvPr id="20619" name="Text Box 163"/>
          <p:cNvSpPr txBox="1">
            <a:spLocks noChangeArrowheads="1"/>
          </p:cNvSpPr>
          <p:nvPr/>
        </p:nvSpPr>
        <p:spPr bwMode="auto">
          <a:xfrm>
            <a:off x="5364163" y="260350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7</a:t>
            </a:r>
          </a:p>
        </p:txBody>
      </p:sp>
      <p:sp>
        <p:nvSpPr>
          <p:cNvPr id="20620" name="Text Box 164"/>
          <p:cNvSpPr txBox="1">
            <a:spLocks noChangeArrowheads="1"/>
          </p:cNvSpPr>
          <p:nvPr/>
        </p:nvSpPr>
        <p:spPr bwMode="auto">
          <a:xfrm>
            <a:off x="755650" y="1125538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0</a:t>
            </a:r>
          </a:p>
        </p:txBody>
      </p:sp>
      <p:sp>
        <p:nvSpPr>
          <p:cNvPr id="20621" name="Text Box 165"/>
          <p:cNvSpPr txBox="1">
            <a:spLocks noChangeArrowheads="1"/>
          </p:cNvSpPr>
          <p:nvPr/>
        </p:nvSpPr>
        <p:spPr bwMode="auto">
          <a:xfrm>
            <a:off x="755650" y="1557338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1</a:t>
            </a:r>
          </a:p>
        </p:txBody>
      </p:sp>
      <p:sp>
        <p:nvSpPr>
          <p:cNvPr id="20622" name="Text Box 166"/>
          <p:cNvSpPr txBox="1">
            <a:spLocks noChangeArrowheads="1"/>
          </p:cNvSpPr>
          <p:nvPr/>
        </p:nvSpPr>
        <p:spPr bwMode="auto">
          <a:xfrm>
            <a:off x="755650" y="2060575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2</a:t>
            </a:r>
          </a:p>
        </p:txBody>
      </p:sp>
      <p:sp>
        <p:nvSpPr>
          <p:cNvPr id="20623" name="Text Box 167"/>
          <p:cNvSpPr txBox="1">
            <a:spLocks noChangeArrowheads="1"/>
          </p:cNvSpPr>
          <p:nvPr/>
        </p:nvSpPr>
        <p:spPr bwMode="auto">
          <a:xfrm>
            <a:off x="755650" y="2492375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3</a:t>
            </a:r>
          </a:p>
        </p:txBody>
      </p:sp>
      <p:sp>
        <p:nvSpPr>
          <p:cNvPr id="20624" name="Text Box 168"/>
          <p:cNvSpPr txBox="1">
            <a:spLocks noChangeArrowheads="1"/>
          </p:cNvSpPr>
          <p:nvPr/>
        </p:nvSpPr>
        <p:spPr bwMode="auto">
          <a:xfrm>
            <a:off x="755650" y="2924175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4</a:t>
            </a:r>
          </a:p>
        </p:txBody>
      </p:sp>
      <p:sp>
        <p:nvSpPr>
          <p:cNvPr id="20625" name="Text Box 169"/>
          <p:cNvSpPr txBox="1">
            <a:spLocks noChangeArrowheads="1"/>
          </p:cNvSpPr>
          <p:nvPr/>
        </p:nvSpPr>
        <p:spPr bwMode="auto">
          <a:xfrm>
            <a:off x="755650" y="3357563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5</a:t>
            </a:r>
          </a:p>
        </p:txBody>
      </p:sp>
      <p:sp>
        <p:nvSpPr>
          <p:cNvPr id="20626" name="Text Box 170"/>
          <p:cNvSpPr txBox="1">
            <a:spLocks noChangeArrowheads="1"/>
          </p:cNvSpPr>
          <p:nvPr/>
        </p:nvSpPr>
        <p:spPr bwMode="auto">
          <a:xfrm>
            <a:off x="755650" y="3860800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6</a:t>
            </a:r>
          </a:p>
        </p:txBody>
      </p:sp>
      <p:sp>
        <p:nvSpPr>
          <p:cNvPr id="20627" name="Text Box 171"/>
          <p:cNvSpPr txBox="1">
            <a:spLocks noChangeArrowheads="1"/>
          </p:cNvSpPr>
          <p:nvPr/>
        </p:nvSpPr>
        <p:spPr bwMode="auto">
          <a:xfrm>
            <a:off x="755650" y="4292600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710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67" grpId="0" animBg="1"/>
      <p:bldP spid="96368" grpId="0"/>
      <p:bldP spid="96369" grpId="0" animBg="1"/>
      <p:bldP spid="96370" grpId="0"/>
      <p:bldP spid="96376" grpId="0" animBg="1"/>
      <p:bldP spid="96377" grpId="0"/>
      <p:bldP spid="96378" grpId="0" animBg="1"/>
      <p:bldP spid="96379" grpId="0"/>
      <p:bldP spid="96379" grpId="1"/>
      <p:bldP spid="96380" grpId="0" animBg="1"/>
      <p:bldP spid="96381" grpId="0" animBg="1"/>
      <p:bldP spid="96382" grpId="0"/>
      <p:bldP spid="96395" grpId="0" animBg="1"/>
      <p:bldP spid="96396" grpId="0" animBg="1"/>
      <p:bldP spid="96397" grpId="0"/>
      <p:bldP spid="96398" grpId="0" animBg="1"/>
      <p:bldP spid="96399" grpId="0" animBg="1"/>
      <p:bldP spid="96400" grpId="0"/>
      <p:bldP spid="96401" grpId="0" animBg="1"/>
      <p:bldP spid="96402" grpId="0" animBg="1"/>
      <p:bldP spid="96403" grpId="0" animBg="1"/>
      <p:bldP spid="96404" grpId="0" animBg="1"/>
      <p:bldP spid="96405" grpId="0" animBg="1"/>
      <p:bldP spid="96407" grpId="0"/>
      <p:bldP spid="96408" grpId="0"/>
      <p:bldP spid="96409" grpId="0"/>
      <p:bldP spid="96410" grpId="0"/>
      <p:bldP spid="964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4862" cy="839788"/>
          </a:xfrm>
        </p:spPr>
        <p:txBody>
          <a:bodyPr/>
          <a:lstStyle/>
          <a:p>
            <a:pPr eaLnBrk="1" hangingPunct="1"/>
            <a:r>
              <a:rPr lang="fr-FR" altLang="fr-FR" sz="3600" dirty="0"/>
              <a:t>Accélération de l’alignement SP exact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2562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fr-FR" altLang="fr-FR" sz="2000" i="1" dirty="0">
                <a:solidFill>
                  <a:srgbClr val="0070C0"/>
                </a:solidFill>
              </a:rPr>
              <a:t>ID</a:t>
            </a:r>
            <a:r>
              <a:rPr lang="fr-FR" altLang="fr-FR" sz="2000" i="1" baseline="-25000" dirty="0">
                <a:solidFill>
                  <a:srgbClr val="0070C0"/>
                </a:solidFill>
              </a:rPr>
              <a:t>ST</a:t>
            </a:r>
            <a:r>
              <a:rPr lang="fr-FR" altLang="fr-FR" sz="1000" i="1" dirty="0">
                <a:solidFill>
                  <a:srgbClr val="0070C0"/>
                </a:solidFill>
              </a:rPr>
              <a:t> </a:t>
            </a:r>
            <a:r>
              <a:rPr lang="fr-FR" altLang="fr-FR" sz="2000" i="1" dirty="0">
                <a:solidFill>
                  <a:srgbClr val="0070C0"/>
                </a:solidFill>
              </a:rPr>
              <a:t>(</a:t>
            </a:r>
            <a:r>
              <a:rPr lang="fr-FR" altLang="fr-FR" sz="2000" i="1" dirty="0" err="1">
                <a:solidFill>
                  <a:srgbClr val="0070C0"/>
                </a:solidFill>
              </a:rPr>
              <a:t>i,j</a:t>
            </a:r>
            <a:r>
              <a:rPr lang="fr-FR" altLang="fr-FR" sz="2000" i="1" dirty="0">
                <a:solidFill>
                  <a:srgbClr val="0070C0"/>
                </a:solidFill>
              </a:rPr>
              <a:t>): </a:t>
            </a:r>
            <a:r>
              <a:rPr lang="fr-FR" altLang="fr-FR" sz="2000" dirty="0"/>
              <a:t>Score de l’al. Op. de S</a:t>
            </a:r>
            <a:r>
              <a:rPr lang="en-US" altLang="fr-FR" sz="2000" i="1" dirty="0">
                <a:cs typeface="Times New Roman" charset="0"/>
              </a:rPr>
              <a:t>[</a:t>
            </a:r>
            <a:r>
              <a:rPr lang="en-US" altLang="fr-FR" sz="2000" i="1" dirty="0" err="1">
                <a:cs typeface="Times New Roman" charset="0"/>
              </a:rPr>
              <a:t>i</a:t>
            </a:r>
            <a:r>
              <a:rPr lang="en-US" altLang="fr-FR" sz="2000" i="1" dirty="0">
                <a:cs typeface="Times New Roman" charset="0"/>
              </a:rPr>
              <a:t>..n] et </a:t>
            </a:r>
            <a:r>
              <a:rPr lang="fr-FR" altLang="fr-FR" sz="2000" i="1" dirty="0"/>
              <a:t>T</a:t>
            </a:r>
            <a:r>
              <a:rPr lang="en-US" altLang="fr-FR" sz="2000" i="1" dirty="0">
                <a:cs typeface="Times New Roman" charset="0"/>
              </a:rPr>
              <a:t>[</a:t>
            </a:r>
            <a:r>
              <a:rPr lang="en-US" altLang="fr-FR" sz="2000" i="1" dirty="0" err="1">
                <a:cs typeface="Times New Roman" charset="0"/>
              </a:rPr>
              <a:t>j..n</a:t>
            </a:r>
            <a:r>
              <a:rPr lang="en-US" altLang="fr-FR" sz="2000" i="1" dirty="0">
                <a:cs typeface="Times New Roman" charset="0"/>
              </a:rPr>
              <a:t>].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fr-FR" sz="2000" i="1" dirty="0">
                <a:cs typeface="Times New Roman" charset="0"/>
              </a:rPr>
              <a:t>     </a:t>
            </a:r>
            <a:r>
              <a:rPr lang="en-US" altLang="fr-FR" sz="2000" dirty="0" err="1">
                <a:cs typeface="Times New Roman" charset="0"/>
              </a:rPr>
              <a:t>Définition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en-US" altLang="fr-FR" sz="2000" dirty="0" err="1">
                <a:cs typeface="Times New Roman" charset="0"/>
              </a:rPr>
              <a:t>similaire</a:t>
            </a:r>
            <a:r>
              <a:rPr lang="en-US" altLang="fr-FR" sz="2000" dirty="0">
                <a:cs typeface="Times New Roman" charset="0"/>
              </a:rPr>
              <a:t> pour </a:t>
            </a:r>
            <a:r>
              <a:rPr lang="fr-FR" altLang="fr-FR" sz="2000" i="1" dirty="0">
                <a:solidFill>
                  <a:srgbClr val="0070C0"/>
                </a:solidFill>
              </a:rPr>
              <a:t>ID</a:t>
            </a:r>
            <a:r>
              <a:rPr lang="fr-FR" altLang="fr-FR" sz="1000" i="1" dirty="0">
                <a:solidFill>
                  <a:srgbClr val="0070C0"/>
                </a:solidFill>
              </a:rPr>
              <a:t>SU </a:t>
            </a:r>
            <a:r>
              <a:rPr lang="fr-FR" altLang="fr-FR" sz="2000" i="1" dirty="0">
                <a:solidFill>
                  <a:srgbClr val="0070C0"/>
                </a:solidFill>
              </a:rPr>
              <a:t>(</a:t>
            </a:r>
            <a:r>
              <a:rPr lang="fr-FR" altLang="fr-FR" sz="2000" i="1" dirty="0" err="1">
                <a:solidFill>
                  <a:srgbClr val="0070C0"/>
                </a:solidFill>
              </a:rPr>
              <a:t>i,k</a:t>
            </a:r>
            <a:r>
              <a:rPr lang="fr-FR" altLang="fr-FR" sz="2000" i="1" dirty="0">
                <a:solidFill>
                  <a:srgbClr val="0070C0"/>
                </a:solidFill>
              </a:rPr>
              <a:t>)</a:t>
            </a:r>
            <a:r>
              <a:rPr lang="fr-FR" altLang="fr-FR" sz="2000" i="1" dirty="0"/>
              <a:t> et </a:t>
            </a:r>
            <a:r>
              <a:rPr lang="fr-FR" altLang="fr-FR" sz="2000" i="1" dirty="0">
                <a:solidFill>
                  <a:srgbClr val="0070C0"/>
                </a:solidFill>
              </a:rPr>
              <a:t>ID</a:t>
            </a:r>
            <a:r>
              <a:rPr lang="fr-FR" altLang="fr-FR" sz="1000" i="1" dirty="0">
                <a:solidFill>
                  <a:srgbClr val="0070C0"/>
                </a:solidFill>
              </a:rPr>
              <a:t>TU </a:t>
            </a:r>
            <a:r>
              <a:rPr lang="fr-FR" altLang="fr-FR" sz="2000" i="1" dirty="0">
                <a:solidFill>
                  <a:srgbClr val="0070C0"/>
                </a:solidFill>
              </a:rPr>
              <a:t>(</a:t>
            </a:r>
            <a:r>
              <a:rPr lang="fr-FR" altLang="fr-FR" sz="2000" i="1" dirty="0" err="1">
                <a:solidFill>
                  <a:srgbClr val="0070C0"/>
                </a:solidFill>
              </a:rPr>
              <a:t>j,k</a:t>
            </a:r>
            <a:r>
              <a:rPr lang="fr-FR" altLang="fr-FR" sz="2000" i="1" dirty="0">
                <a:solidFill>
                  <a:srgbClr val="0070C0"/>
                </a:solidFill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fr-FR" altLang="fr-FR" sz="2000" b="1" i="1" dirty="0">
                <a:solidFill>
                  <a:srgbClr val="0070C0"/>
                </a:solidFill>
              </a:rPr>
              <a:t>z</a:t>
            </a:r>
            <a:r>
              <a:rPr lang="fr-FR" altLang="fr-FR" sz="2000" dirty="0"/>
              <a:t> = score d’</a:t>
            </a:r>
            <a:r>
              <a:rPr lang="fr-FR" altLang="fr-FR" sz="2000" dirty="0">
                <a:solidFill>
                  <a:srgbClr val="0070C0"/>
                </a:solidFill>
              </a:rPr>
              <a:t>UN</a:t>
            </a:r>
            <a:r>
              <a:rPr lang="fr-FR" altLang="fr-FR" sz="2000" dirty="0"/>
              <a:t> alignement multiple de </a:t>
            </a:r>
            <a:r>
              <a:rPr lang="fr-FR" altLang="fr-FR" sz="2000" i="1" dirty="0"/>
              <a:t>S, T, U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altLang="fr-FR" sz="2000" i="1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fr-FR" sz="2000" b="1" u="sng" dirty="0">
                <a:solidFill>
                  <a:srgbClr val="FF0000"/>
                </a:solidFill>
              </a:rPr>
              <a:t>Observation:</a:t>
            </a:r>
            <a:r>
              <a:rPr lang="en-US" altLang="fr-FR" sz="2000" dirty="0">
                <a:solidFill>
                  <a:srgbClr val="FF0000"/>
                </a:solidFill>
              </a:rPr>
              <a:t>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fr-FR" sz="2000" dirty="0"/>
          </a:p>
          <a:p>
            <a:pPr>
              <a:lnSpc>
                <a:spcPct val="80000"/>
              </a:lnSpc>
            </a:pPr>
            <a:r>
              <a:rPr lang="en-US" altLang="fr-FR" sz="2000" dirty="0"/>
              <a:t>Score SP pour </a:t>
            </a:r>
            <a:r>
              <a:rPr lang="fr-FR" altLang="fr-FR" sz="2000" i="1" dirty="0"/>
              <a:t>S</a:t>
            </a:r>
            <a:r>
              <a:rPr lang="en-US" altLang="fr-FR" sz="2000" i="1" dirty="0">
                <a:cs typeface="Times New Roman" charset="0"/>
              </a:rPr>
              <a:t>[</a:t>
            </a:r>
            <a:r>
              <a:rPr lang="en-US" altLang="fr-FR" sz="2000" i="1" dirty="0" err="1">
                <a:cs typeface="Times New Roman" charset="0"/>
              </a:rPr>
              <a:t>i</a:t>
            </a:r>
            <a:r>
              <a:rPr lang="en-US" altLang="fr-FR" sz="2000" i="1" dirty="0">
                <a:cs typeface="Times New Roman" charset="0"/>
              </a:rPr>
              <a:t>..n],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fr-FR" altLang="fr-FR" sz="2000" i="1" dirty="0"/>
              <a:t>T</a:t>
            </a:r>
            <a:r>
              <a:rPr lang="en-US" altLang="fr-FR" sz="2000" i="1" dirty="0">
                <a:cs typeface="Times New Roman" charset="0"/>
              </a:rPr>
              <a:t>[</a:t>
            </a:r>
            <a:r>
              <a:rPr lang="en-US" altLang="fr-FR" sz="2000" i="1" dirty="0" err="1">
                <a:cs typeface="Times New Roman" charset="0"/>
              </a:rPr>
              <a:t>j..n</a:t>
            </a:r>
            <a:r>
              <a:rPr lang="en-US" altLang="fr-FR" sz="2000" i="1" dirty="0">
                <a:cs typeface="Times New Roman" charset="0"/>
              </a:rPr>
              <a:t>],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fr-FR" altLang="fr-FR" sz="2000" i="1" dirty="0"/>
              <a:t>U</a:t>
            </a:r>
            <a:r>
              <a:rPr lang="en-US" altLang="fr-FR" sz="2000" i="1" dirty="0">
                <a:cs typeface="Times New Roman" charset="0"/>
              </a:rPr>
              <a:t>[</a:t>
            </a:r>
            <a:r>
              <a:rPr lang="en-US" altLang="fr-FR" sz="2000" i="1" dirty="0" err="1">
                <a:cs typeface="Times New Roman" charset="0"/>
              </a:rPr>
              <a:t>k..n</a:t>
            </a:r>
            <a:r>
              <a:rPr lang="en-US" altLang="fr-FR" sz="2000" i="1" dirty="0">
                <a:cs typeface="Times New Roman" charset="0"/>
              </a:rPr>
              <a:t>]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fr-FR" sz="2000" dirty="0">
                <a:solidFill>
                  <a:srgbClr val="0070C0"/>
                </a:solidFill>
                <a:cs typeface="Times New Roman" charset="0"/>
              </a:rPr>
              <a:t>                                              </a:t>
            </a:r>
            <a:r>
              <a:rPr lang="en-US" altLang="fr-FR" sz="2000" dirty="0" err="1">
                <a:solidFill>
                  <a:srgbClr val="0070C0"/>
                </a:solidFill>
                <a:cs typeface="Times New Roman" charset="0"/>
              </a:rPr>
              <a:t>supérieur</a:t>
            </a:r>
            <a:r>
              <a:rPr lang="en-US" altLang="fr-FR" sz="2000" dirty="0">
                <a:solidFill>
                  <a:srgbClr val="0070C0"/>
                </a:solidFill>
                <a:cs typeface="Times New Roman" charset="0"/>
              </a:rPr>
              <a:t> </a:t>
            </a:r>
            <a:r>
              <a:rPr lang="en-US" altLang="fr-FR" sz="2000" dirty="0" err="1">
                <a:solidFill>
                  <a:srgbClr val="0070C0"/>
                </a:solidFill>
                <a:cs typeface="Times New Roman" charset="0"/>
              </a:rPr>
              <a:t>ou</a:t>
            </a:r>
            <a:r>
              <a:rPr lang="en-US" altLang="fr-FR" sz="2000" dirty="0">
                <a:solidFill>
                  <a:srgbClr val="0070C0"/>
                </a:solidFill>
                <a:cs typeface="Times New Roman" charset="0"/>
              </a:rPr>
              <a:t> </a:t>
            </a:r>
            <a:r>
              <a:rPr lang="en-US" altLang="fr-FR" sz="2000" dirty="0" err="1">
                <a:solidFill>
                  <a:srgbClr val="0070C0"/>
                </a:solidFill>
                <a:cs typeface="Times New Roman" charset="0"/>
              </a:rPr>
              <a:t>égal</a:t>
            </a:r>
            <a:r>
              <a:rPr lang="en-US" altLang="fr-FR" sz="2000" dirty="0">
                <a:solidFill>
                  <a:srgbClr val="0070C0"/>
                </a:solidFill>
                <a:cs typeface="Times New Roman" charset="0"/>
              </a:rPr>
              <a:t>  à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fr-FR" sz="2000" i="1" dirty="0">
                <a:cs typeface="Times New Roman" charset="0"/>
              </a:rPr>
              <a:t>					ID</a:t>
            </a:r>
            <a:r>
              <a:rPr lang="fr-FR" altLang="fr-FR" sz="2000" i="1" baseline="-25000" dirty="0"/>
              <a:t>ST</a:t>
            </a:r>
            <a:r>
              <a:rPr lang="fr-FR" altLang="fr-FR" sz="2000" i="1" dirty="0"/>
              <a:t>(</a:t>
            </a:r>
            <a:r>
              <a:rPr lang="fr-FR" altLang="fr-FR" sz="2000" i="1" dirty="0" err="1"/>
              <a:t>i,j</a:t>
            </a:r>
            <a:r>
              <a:rPr lang="fr-FR" altLang="fr-FR" sz="2000" i="1" dirty="0"/>
              <a:t>)</a:t>
            </a:r>
            <a:r>
              <a:rPr lang="fr-FR" altLang="fr-FR" sz="2000" dirty="0"/>
              <a:t> +</a:t>
            </a:r>
            <a:r>
              <a:rPr lang="fr-FR" altLang="fr-FR" sz="2000" i="1" dirty="0"/>
              <a:t>ID</a:t>
            </a:r>
            <a:r>
              <a:rPr lang="fr-FR" altLang="fr-FR" sz="2000" i="1" baseline="-25000" dirty="0"/>
              <a:t>SU</a:t>
            </a:r>
            <a:r>
              <a:rPr lang="fr-FR" altLang="fr-FR" sz="2000" i="1" dirty="0"/>
              <a:t>(</a:t>
            </a:r>
            <a:r>
              <a:rPr lang="fr-FR" altLang="fr-FR" sz="2000" i="1" dirty="0" err="1"/>
              <a:t>i,k</a:t>
            </a:r>
            <a:r>
              <a:rPr lang="fr-FR" altLang="fr-FR" sz="2000" i="1" dirty="0"/>
              <a:t>)</a:t>
            </a:r>
            <a:r>
              <a:rPr lang="fr-FR" altLang="fr-FR" sz="2000" dirty="0"/>
              <a:t> + </a:t>
            </a:r>
            <a:r>
              <a:rPr lang="fr-FR" altLang="fr-FR" sz="2000" i="1" dirty="0"/>
              <a:t>ID</a:t>
            </a:r>
            <a:r>
              <a:rPr lang="fr-FR" altLang="fr-FR" sz="2000" i="1" baseline="-25000" dirty="0"/>
              <a:t>TU</a:t>
            </a:r>
            <a:r>
              <a:rPr lang="fr-FR" altLang="fr-FR" sz="2000" i="1" dirty="0"/>
              <a:t>(</a:t>
            </a:r>
            <a:r>
              <a:rPr lang="fr-FR" altLang="fr-FR" sz="2000" i="1" dirty="0" err="1"/>
              <a:t>j,k</a:t>
            </a:r>
            <a:r>
              <a:rPr lang="fr-FR" altLang="fr-FR" sz="2000" i="1" dirty="0"/>
              <a:t>)</a:t>
            </a:r>
            <a:r>
              <a:rPr lang="fr-FR" altLang="fr-FR" sz="2000" dirty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fr-FR" sz="2000" i="1" dirty="0">
              <a:cs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altLang="fr-FR" sz="2000" dirty="0">
                <a:cs typeface="Times New Roman" charset="0"/>
              </a:rPr>
              <a:t>Si </a:t>
            </a:r>
            <a:r>
              <a:rPr lang="en-US" altLang="fr-FR" sz="2000" i="1" dirty="0">
                <a:cs typeface="Times New Roman" charset="0"/>
              </a:rPr>
              <a:t>D(</a:t>
            </a:r>
            <a:r>
              <a:rPr lang="en-US" altLang="fr-FR" sz="2000" i="1" dirty="0" err="1">
                <a:cs typeface="Times New Roman" charset="0"/>
              </a:rPr>
              <a:t>i,j,k</a:t>
            </a:r>
            <a:r>
              <a:rPr lang="en-US" altLang="fr-FR" sz="2000" i="1" dirty="0">
                <a:cs typeface="Times New Roman" charset="0"/>
              </a:rPr>
              <a:t>) +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en-US" altLang="fr-FR" sz="2000" i="1" dirty="0">
                <a:cs typeface="Times New Roman" charset="0"/>
              </a:rPr>
              <a:t>ID</a:t>
            </a:r>
            <a:r>
              <a:rPr lang="fr-FR" altLang="fr-FR" sz="2000" i="1" baseline="-25000" dirty="0"/>
              <a:t>ST</a:t>
            </a:r>
            <a:r>
              <a:rPr lang="fr-FR" altLang="fr-FR" sz="2000" i="1" dirty="0"/>
              <a:t>(</a:t>
            </a:r>
            <a:r>
              <a:rPr lang="fr-FR" altLang="fr-FR" sz="2000" i="1" dirty="0" err="1"/>
              <a:t>i,j</a:t>
            </a:r>
            <a:r>
              <a:rPr lang="fr-FR" altLang="fr-FR" sz="2000" i="1" dirty="0"/>
              <a:t>)</a:t>
            </a:r>
            <a:r>
              <a:rPr lang="fr-FR" altLang="fr-FR" sz="2000" dirty="0"/>
              <a:t> + </a:t>
            </a:r>
            <a:r>
              <a:rPr lang="fr-FR" altLang="fr-FR" sz="2000" i="1" dirty="0"/>
              <a:t>ID</a:t>
            </a:r>
            <a:r>
              <a:rPr lang="fr-FR" altLang="fr-FR" sz="2000" i="1" baseline="-25000" dirty="0"/>
              <a:t>SU</a:t>
            </a:r>
            <a:r>
              <a:rPr lang="fr-FR" altLang="fr-FR" sz="2000" i="1" dirty="0"/>
              <a:t>(</a:t>
            </a:r>
            <a:r>
              <a:rPr lang="fr-FR" altLang="fr-FR" sz="2000" i="1" dirty="0" err="1"/>
              <a:t>i,k</a:t>
            </a:r>
            <a:r>
              <a:rPr lang="fr-FR" altLang="fr-FR" sz="2000" i="1" dirty="0"/>
              <a:t>)</a:t>
            </a:r>
            <a:r>
              <a:rPr lang="fr-FR" altLang="fr-FR" sz="2000" dirty="0"/>
              <a:t> + </a:t>
            </a:r>
            <a:r>
              <a:rPr lang="fr-FR" altLang="fr-FR" sz="2000" i="1" dirty="0"/>
              <a:t>ID</a:t>
            </a:r>
            <a:r>
              <a:rPr lang="fr-FR" altLang="fr-FR" sz="2000" i="1" baseline="-25000" dirty="0"/>
              <a:t>TU</a:t>
            </a:r>
            <a:r>
              <a:rPr lang="fr-FR" altLang="fr-FR" sz="2000" i="1" dirty="0"/>
              <a:t>(</a:t>
            </a:r>
            <a:r>
              <a:rPr lang="fr-FR" altLang="fr-FR" sz="2000" i="1" dirty="0" err="1"/>
              <a:t>j,k</a:t>
            </a:r>
            <a:r>
              <a:rPr lang="fr-FR" altLang="fr-FR" sz="2000" i="1" dirty="0"/>
              <a:t>)</a:t>
            </a:r>
            <a:r>
              <a:rPr lang="fr-FR" altLang="fr-FR" sz="2000" dirty="0"/>
              <a:t> </a:t>
            </a:r>
            <a:r>
              <a:rPr lang="en-US" altLang="fr-FR" sz="2000" dirty="0">
                <a:cs typeface="Times New Roman" charset="0"/>
              </a:rPr>
              <a:t>&gt; </a:t>
            </a:r>
            <a:r>
              <a:rPr lang="en-US" altLang="fr-FR" sz="2000" i="1" dirty="0">
                <a:cs typeface="Times New Roman" charset="0"/>
              </a:rPr>
              <a:t>z, </a:t>
            </a:r>
            <a:r>
              <a:rPr lang="en-US" altLang="fr-FR" sz="2000" dirty="0" err="1">
                <a:cs typeface="Times New Roman" charset="0"/>
              </a:rPr>
              <a:t>alors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en-US" altLang="fr-FR" sz="2000" i="1" dirty="0">
                <a:solidFill>
                  <a:srgbClr val="0070C0"/>
                </a:solidFill>
                <a:cs typeface="Times New Roman" charset="0"/>
              </a:rPr>
              <a:t>(</a:t>
            </a:r>
            <a:r>
              <a:rPr lang="en-US" altLang="fr-FR" sz="2000" i="1" dirty="0" err="1">
                <a:solidFill>
                  <a:srgbClr val="0070C0"/>
                </a:solidFill>
                <a:cs typeface="Times New Roman" charset="0"/>
              </a:rPr>
              <a:t>i,j,k</a:t>
            </a:r>
            <a:r>
              <a:rPr lang="en-US" altLang="fr-FR" sz="2000" i="1" dirty="0">
                <a:solidFill>
                  <a:srgbClr val="0070C0"/>
                </a:solidFill>
                <a:cs typeface="Times New Roman" charset="0"/>
              </a:rPr>
              <a:t>)</a:t>
            </a:r>
            <a:r>
              <a:rPr lang="en-US" altLang="fr-FR" sz="2000" dirty="0">
                <a:solidFill>
                  <a:srgbClr val="0070C0"/>
                </a:solidFill>
                <a:cs typeface="Times New Roman" charset="0"/>
              </a:rPr>
              <a:t> ne </a:t>
            </a:r>
            <a:r>
              <a:rPr lang="en-US" altLang="fr-FR" sz="2000" dirty="0" err="1">
                <a:solidFill>
                  <a:srgbClr val="0070C0"/>
                </a:solidFill>
                <a:cs typeface="Times New Roman" charset="0"/>
              </a:rPr>
              <a:t>peut</a:t>
            </a:r>
            <a:r>
              <a:rPr lang="en-US" altLang="fr-FR" sz="2000" dirty="0">
                <a:solidFill>
                  <a:srgbClr val="0070C0"/>
                </a:solidFill>
                <a:cs typeface="Times New Roman" charset="0"/>
              </a:rPr>
              <a:t> pas faire </a:t>
            </a:r>
            <a:r>
              <a:rPr lang="en-US" altLang="fr-FR" sz="2000" dirty="0" err="1">
                <a:solidFill>
                  <a:srgbClr val="0070C0"/>
                </a:solidFill>
                <a:cs typeface="Times New Roman" charset="0"/>
              </a:rPr>
              <a:t>partie</a:t>
            </a:r>
            <a:r>
              <a:rPr lang="en-US" altLang="fr-FR" sz="2000" dirty="0">
                <a:solidFill>
                  <a:srgbClr val="0070C0"/>
                </a:solidFill>
                <a:cs typeface="Times New Roman" charset="0"/>
              </a:rPr>
              <a:t> d’un </a:t>
            </a:r>
            <a:r>
              <a:rPr lang="en-US" altLang="fr-FR" sz="2000" dirty="0" err="1">
                <a:solidFill>
                  <a:srgbClr val="0070C0"/>
                </a:solidFill>
                <a:cs typeface="Times New Roman" charset="0"/>
              </a:rPr>
              <a:t>chemin</a:t>
            </a:r>
            <a:r>
              <a:rPr lang="en-US" altLang="fr-FR" sz="2000" dirty="0">
                <a:solidFill>
                  <a:srgbClr val="0070C0"/>
                </a:solidFill>
                <a:cs typeface="Times New Roman" charset="0"/>
              </a:rPr>
              <a:t> optimal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fr-FR" sz="2000" dirty="0">
              <a:solidFill>
                <a:schemeClr val="hlink"/>
              </a:solidFill>
              <a:cs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altLang="fr-FR" sz="2000" dirty="0" err="1">
                <a:cs typeface="Times New Roman" charset="0"/>
              </a:rPr>
              <a:t>Aucun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en-US" altLang="fr-FR" sz="2000" dirty="0" err="1">
                <a:cs typeface="Times New Roman" charset="0"/>
              </a:rPr>
              <a:t>scrutage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en-US" altLang="fr-FR" sz="2000" dirty="0" err="1">
                <a:cs typeface="Times New Roman" charset="0"/>
              </a:rPr>
              <a:t>avant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en-US" altLang="fr-FR" sz="2000" dirty="0" err="1">
                <a:cs typeface="Times New Roman" charset="0"/>
              </a:rPr>
              <a:t>n’est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en-US" altLang="fr-FR" sz="2000" dirty="0" err="1">
                <a:cs typeface="Times New Roman" charset="0"/>
              </a:rPr>
              <a:t>nécessaire</a:t>
            </a:r>
            <a:r>
              <a:rPr lang="en-US" altLang="fr-FR" sz="2000" dirty="0">
                <a:cs typeface="Times New Roman" charset="0"/>
              </a:rPr>
              <a:t> pour </a:t>
            </a:r>
            <a:r>
              <a:rPr lang="en-US" altLang="fr-FR" sz="2000" i="1" dirty="0">
                <a:cs typeface="Times New Roman" charset="0"/>
              </a:rPr>
              <a:t>(</a:t>
            </a:r>
            <a:r>
              <a:rPr lang="en-US" altLang="fr-FR" sz="2000" i="1" dirty="0" err="1">
                <a:cs typeface="Times New Roman" charset="0"/>
              </a:rPr>
              <a:t>i,j,k</a:t>
            </a:r>
            <a:r>
              <a:rPr lang="en-US" altLang="fr-FR" sz="2000" i="1" dirty="0">
                <a:cs typeface="Times New Roman" charset="0"/>
              </a:rPr>
              <a:t>)</a:t>
            </a:r>
            <a:r>
              <a:rPr lang="en-US" altLang="fr-FR" sz="2000" dirty="0">
                <a:cs typeface="Times New Roman" charset="0"/>
              </a:rPr>
              <a:t>. Plus important, </a:t>
            </a:r>
            <a:r>
              <a:rPr lang="en-US" altLang="fr-FR" sz="2000" dirty="0" err="1">
                <a:solidFill>
                  <a:srgbClr val="0070C0"/>
                </a:solidFill>
                <a:cs typeface="Times New Roman" charset="0"/>
              </a:rPr>
              <a:t>certaines</a:t>
            </a:r>
            <a:r>
              <a:rPr lang="en-US" altLang="fr-FR" sz="2000" dirty="0">
                <a:solidFill>
                  <a:srgbClr val="0070C0"/>
                </a:solidFill>
                <a:cs typeface="Times New Roman" charset="0"/>
              </a:rPr>
              <a:t> cases ne </a:t>
            </a:r>
            <a:r>
              <a:rPr lang="en-US" altLang="fr-FR" sz="2000" dirty="0" err="1">
                <a:solidFill>
                  <a:srgbClr val="0070C0"/>
                </a:solidFill>
                <a:cs typeface="Times New Roman" charset="0"/>
              </a:rPr>
              <a:t>sont</a:t>
            </a:r>
            <a:r>
              <a:rPr lang="en-US" altLang="fr-FR" sz="2000" dirty="0">
                <a:solidFill>
                  <a:srgbClr val="0070C0"/>
                </a:solidFill>
                <a:cs typeface="Times New Roman" charset="0"/>
              </a:rPr>
              <a:t> </a:t>
            </a:r>
            <a:r>
              <a:rPr lang="en-US" altLang="fr-FR" sz="2000" dirty="0" err="1">
                <a:solidFill>
                  <a:srgbClr val="0070C0"/>
                </a:solidFill>
                <a:cs typeface="Times New Roman" charset="0"/>
              </a:rPr>
              <a:t>jamais</a:t>
            </a:r>
            <a:r>
              <a:rPr lang="en-US" altLang="fr-FR" sz="2000" dirty="0">
                <a:solidFill>
                  <a:srgbClr val="0070C0"/>
                </a:solidFill>
                <a:cs typeface="Times New Roman" charset="0"/>
              </a:rPr>
              <a:t> </a:t>
            </a:r>
            <a:r>
              <a:rPr lang="en-US" altLang="fr-FR" sz="2000" dirty="0" err="1">
                <a:solidFill>
                  <a:srgbClr val="0070C0"/>
                </a:solidFill>
                <a:cs typeface="Times New Roman" charset="0"/>
              </a:rPr>
              <a:t>introduites</a:t>
            </a:r>
            <a:r>
              <a:rPr lang="en-US" altLang="fr-FR" sz="2000" dirty="0">
                <a:solidFill>
                  <a:srgbClr val="0070C0"/>
                </a:solidFill>
                <a:cs typeface="Times New Roman" charset="0"/>
              </a:rPr>
              <a:t> </a:t>
            </a:r>
            <a:r>
              <a:rPr lang="en-US" altLang="fr-FR" sz="2000" dirty="0" err="1">
                <a:solidFill>
                  <a:srgbClr val="0070C0"/>
                </a:solidFill>
                <a:cs typeface="Times New Roman" charset="0"/>
              </a:rPr>
              <a:t>dans</a:t>
            </a:r>
            <a:r>
              <a:rPr lang="en-US" altLang="fr-FR" sz="2000" dirty="0">
                <a:solidFill>
                  <a:srgbClr val="0070C0"/>
                </a:solidFill>
                <a:cs typeface="Times New Roman" charset="0"/>
              </a:rPr>
              <a:t> la </a:t>
            </a:r>
            <a:r>
              <a:rPr lang="en-US" altLang="fr-FR" sz="2000" dirty="0" err="1">
                <a:solidFill>
                  <a:srgbClr val="0070C0"/>
                </a:solidFill>
                <a:cs typeface="Times New Roman" charset="0"/>
              </a:rPr>
              <a:t>liste</a:t>
            </a:r>
            <a:r>
              <a:rPr lang="en-US" altLang="fr-FR" sz="2000" dirty="0">
                <a:solidFill>
                  <a:srgbClr val="0070C0"/>
                </a:solidFill>
                <a:cs typeface="Times New Roman" charset="0"/>
              </a:rPr>
              <a:t> </a:t>
            </a:r>
            <a:r>
              <a:rPr lang="en-US" altLang="fr-FR" sz="2000" i="1" dirty="0">
                <a:solidFill>
                  <a:srgbClr val="0070C0"/>
                </a:solidFill>
                <a:cs typeface="Times New Roman" charset="0"/>
              </a:rPr>
              <a:t>q.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fr-FR" sz="2000" dirty="0">
              <a:solidFill>
                <a:schemeClr val="hlink"/>
              </a:solidFill>
              <a:cs typeface="Times New Roman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fr-FR" sz="2000" b="1" u="sng" dirty="0">
                <a:solidFill>
                  <a:srgbClr val="FF0000"/>
                </a:solidFill>
                <a:cs typeface="Times New Roman" charset="0"/>
              </a:rPr>
              <a:t>Observation </a:t>
            </a:r>
            <a:r>
              <a:rPr lang="en-US" altLang="fr-FR" sz="2000" b="1" u="sng" dirty="0" err="1">
                <a:solidFill>
                  <a:srgbClr val="FF0000"/>
                </a:solidFill>
                <a:cs typeface="Times New Roman" charset="0"/>
              </a:rPr>
              <a:t>ampirique</a:t>
            </a:r>
            <a:r>
              <a:rPr lang="en-US" altLang="fr-FR" sz="2000" b="1" u="sng" dirty="0">
                <a:solidFill>
                  <a:srgbClr val="FF0000"/>
                </a:solidFill>
                <a:cs typeface="Times New Roman" charset="0"/>
              </a:rPr>
              <a:t>: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en-US" altLang="fr-FR" sz="2000" dirty="0" err="1">
                <a:cs typeface="Times New Roman" charset="0"/>
              </a:rPr>
              <a:t>Cette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en-US" altLang="fr-FR" sz="2000" dirty="0" err="1">
                <a:cs typeface="Times New Roman" charset="0"/>
              </a:rPr>
              <a:t>méthode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en-US" altLang="fr-FR" sz="2000" dirty="0" err="1">
                <a:cs typeface="Times New Roman" charset="0"/>
              </a:rPr>
              <a:t>peut</a:t>
            </a:r>
            <a:r>
              <a:rPr lang="en-US" altLang="fr-FR" sz="2000" dirty="0">
                <a:cs typeface="Times New Roman" charset="0"/>
              </a:rPr>
              <a:t> aligner </a:t>
            </a:r>
            <a:r>
              <a:rPr lang="en-US" altLang="fr-FR" sz="2000" dirty="0" err="1">
                <a:cs typeface="Times New Roman" charset="0"/>
              </a:rPr>
              <a:t>efficacement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en-US" altLang="fr-FR" sz="2000" dirty="0" err="1">
                <a:cs typeface="Times New Roman" charset="0"/>
              </a:rPr>
              <a:t>jusqu’à</a:t>
            </a:r>
            <a:r>
              <a:rPr lang="en-US" altLang="fr-FR" sz="2000" dirty="0">
                <a:cs typeface="Times New Roman" charset="0"/>
              </a:rPr>
              <a:t> 6 </a:t>
            </a:r>
            <a:r>
              <a:rPr lang="en-US" altLang="fr-FR" sz="2000" dirty="0" err="1">
                <a:cs typeface="Times New Roman" charset="0"/>
              </a:rPr>
              <a:t>séquences</a:t>
            </a:r>
            <a:r>
              <a:rPr lang="en-US" altLang="fr-FR" sz="2000" dirty="0">
                <a:cs typeface="Times New Roman" charset="0"/>
              </a:rPr>
              <a:t> de </a:t>
            </a:r>
            <a:r>
              <a:rPr lang="en-US" altLang="fr-FR" sz="2000" dirty="0" err="1">
                <a:cs typeface="Times New Roman" charset="0"/>
              </a:rPr>
              <a:t>longueur</a:t>
            </a:r>
            <a:r>
              <a:rPr lang="en-US" altLang="fr-FR" sz="2000" dirty="0">
                <a:cs typeface="Times New Roman" charset="0"/>
              </a:rPr>
              <a:t> 200. </a:t>
            </a:r>
            <a:r>
              <a:rPr lang="en-US" altLang="fr-FR" sz="2000" dirty="0" err="1">
                <a:cs typeface="Times New Roman" charset="0"/>
              </a:rPr>
              <a:t>Efficacité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en-US" altLang="fr-FR" sz="2000" dirty="0" err="1">
                <a:cs typeface="Times New Roman" charset="0"/>
              </a:rPr>
              <a:t>dépend</a:t>
            </a:r>
            <a:r>
              <a:rPr lang="en-US" altLang="fr-FR" sz="2000" dirty="0">
                <a:cs typeface="Times New Roman" charset="0"/>
              </a:rPr>
              <a:t> beaucoup de la </a:t>
            </a:r>
            <a:r>
              <a:rPr lang="en-US" altLang="fr-FR" sz="2000" dirty="0" err="1">
                <a:cs typeface="Times New Roman" charset="0"/>
              </a:rPr>
              <a:t>valeur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en-US" altLang="fr-FR" sz="2000" i="1" dirty="0">
                <a:cs typeface="Times New Roman" charset="0"/>
              </a:rPr>
              <a:t>z</a:t>
            </a:r>
            <a:r>
              <a:rPr lang="en-US" altLang="fr-FR" sz="2000" dirty="0">
                <a:cs typeface="Times New Roman" charset="0"/>
              </a:rPr>
              <a:t> </a:t>
            </a:r>
            <a:r>
              <a:rPr lang="en-US" altLang="fr-FR" sz="2000" dirty="0" err="1">
                <a:cs typeface="Times New Roman" charset="0"/>
              </a:rPr>
              <a:t>initiale</a:t>
            </a:r>
            <a:endParaRPr lang="en-US" altLang="fr-FR" sz="20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7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Solution </a:t>
            </a:r>
            <a:r>
              <a:rPr lang="en-CA" dirty="0" err="1"/>
              <a:t>exacte</a:t>
            </a:r>
            <a:r>
              <a:rPr lang="en-CA" dirty="0"/>
              <a:t> pour </a:t>
            </a:r>
            <a:r>
              <a:rPr lang="en-CA" dirty="0" err="1"/>
              <a:t>l’alignement</a:t>
            </a:r>
            <a:r>
              <a:rPr lang="en-CA" dirty="0"/>
              <a:t> multiple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>
                <a:solidFill>
                  <a:srgbClr val="FF0000"/>
                </a:solidFill>
              </a:rPr>
              <a:t>Heuristique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bornée</a:t>
            </a:r>
            <a:endParaRPr lang="en-CA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Alignement</a:t>
            </a:r>
            <a:r>
              <a:rPr lang="en-CA" dirty="0"/>
              <a:t> </a:t>
            </a:r>
            <a:r>
              <a:rPr lang="en-CA" dirty="0" err="1"/>
              <a:t>phylogénétique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progressives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</a:t>
            </a:r>
            <a:r>
              <a:rPr lang="en-CA" dirty="0" err="1"/>
              <a:t>itératives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par point </a:t>
            </a:r>
            <a:r>
              <a:rPr lang="en-CA" dirty="0" err="1"/>
              <a:t>d’ancrage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5254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fr-FR" sz="3800" dirty="0">
                <a:solidFill>
                  <a:srgbClr val="FF0000"/>
                </a:solidFill>
              </a:rPr>
              <a:t>3. Heuristique bornée pour le score SP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3200" dirty="0">
                <a:solidFill>
                  <a:srgbClr val="0070C0"/>
                </a:solidFill>
              </a:rPr>
              <a:t>Heuristique:</a:t>
            </a:r>
            <a:r>
              <a:rPr lang="fr-FR" altLang="fr-FR" sz="3200" dirty="0"/>
              <a:t> Algorithme qui n’est pas garanti d’obtenir la solution optimale. Utilisé pour des problèmes difficiles (NP-complet).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3200" dirty="0">
                <a:solidFill>
                  <a:srgbClr val="FF0000"/>
                </a:solidFill>
              </a:rPr>
              <a:t>Heuristique bornée: </a:t>
            </a:r>
            <a:r>
              <a:rPr lang="fr-FR" altLang="fr-FR" sz="3200" dirty="0"/>
              <a:t>On sait dans quel intervalle se situe la solution.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3200" dirty="0">
                <a:solidFill>
                  <a:schemeClr val="accent2"/>
                </a:solidFill>
              </a:rPr>
              <a:t>Heuristique pour le score SP:</a:t>
            </a:r>
            <a:r>
              <a:rPr lang="fr-FR" altLang="fr-FR" sz="3200" dirty="0"/>
              <a:t> Algorithme garanti d’obtenir un alignement dont le score est </a:t>
            </a:r>
            <a:r>
              <a:rPr lang="fr-FR" altLang="fr-FR" sz="3200" dirty="0">
                <a:solidFill>
                  <a:srgbClr val="0070C0"/>
                </a:solidFill>
              </a:rPr>
              <a:t>au plus deux fois plus élevé </a:t>
            </a:r>
            <a:r>
              <a:rPr lang="fr-FR" altLang="fr-FR" sz="3200" dirty="0"/>
              <a:t>que le score d’un alignement optimal.</a:t>
            </a:r>
          </a:p>
        </p:txBody>
      </p:sp>
    </p:spTree>
    <p:extLst>
      <p:ext uri="{BB962C8B-B14F-4D97-AF65-F5344CB8AC3E}">
        <p14:creationId xmlns:p14="http://schemas.microsoft.com/office/powerpoint/2010/main" val="218245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fr-FR" altLang="fr-FR" sz="3800" dirty="0"/>
              <a:t>Alignement « consistant » avec un arbre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122912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800" b="1" i="1" dirty="0">
                <a:solidFill>
                  <a:srgbClr val="0070C0"/>
                </a:solidFill>
              </a:rPr>
              <a:t>S</a:t>
            </a:r>
            <a:r>
              <a:rPr lang="fr-FR" altLang="fr-FR" sz="2800" dirty="0">
                <a:solidFill>
                  <a:srgbClr val="0070C0"/>
                </a:solidFill>
              </a:rPr>
              <a:t>:</a:t>
            </a:r>
            <a:r>
              <a:rPr lang="fr-FR" altLang="fr-FR" sz="2800" dirty="0"/>
              <a:t> Ensemble de séquences;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800" i="1" dirty="0">
                <a:solidFill>
                  <a:srgbClr val="0070C0"/>
                </a:solidFill>
              </a:rPr>
              <a:t>T</a:t>
            </a:r>
            <a:r>
              <a:rPr lang="fr-FR" altLang="fr-FR" sz="2800" dirty="0">
                <a:solidFill>
                  <a:srgbClr val="0070C0"/>
                </a:solidFill>
              </a:rPr>
              <a:t>: </a:t>
            </a:r>
            <a:r>
              <a:rPr lang="fr-FR" altLang="fr-FR" sz="2800" dirty="0"/>
              <a:t>Arbre « guide » reliant les </a:t>
            </a:r>
            <a:r>
              <a:rPr lang="fr-FR" altLang="fr-FR" sz="2800" dirty="0" err="1"/>
              <a:t>séq</a:t>
            </a:r>
            <a:r>
              <a:rPr lang="fr-FR" altLang="fr-FR" sz="2800" dirty="0"/>
              <a:t>. de </a:t>
            </a:r>
            <a:r>
              <a:rPr lang="fr-FR" altLang="fr-FR" sz="2800" b="1" i="1" dirty="0"/>
              <a:t>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800" i="1" dirty="0">
                <a:solidFill>
                  <a:srgbClr val="0070C0"/>
                </a:solidFill>
              </a:rPr>
              <a:t>A:</a:t>
            </a:r>
            <a:r>
              <a:rPr lang="fr-FR" altLang="fr-FR" sz="2800" b="1" i="1" dirty="0">
                <a:solidFill>
                  <a:srgbClr val="0070C0"/>
                </a:solidFill>
              </a:rPr>
              <a:t> </a:t>
            </a:r>
            <a:r>
              <a:rPr lang="fr-FR" altLang="fr-FR" sz="2800" dirty="0"/>
              <a:t>Alignement multiple de </a:t>
            </a:r>
            <a:r>
              <a:rPr lang="fr-FR" altLang="fr-FR" sz="2800" b="1" i="1" dirty="0"/>
              <a:t>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2800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800" i="1" dirty="0"/>
              <a:t>A</a:t>
            </a:r>
            <a:r>
              <a:rPr lang="fr-FR" altLang="fr-FR" sz="2800" dirty="0"/>
              <a:t> « consistant » avec </a:t>
            </a:r>
            <a:r>
              <a:rPr lang="fr-FR" altLang="fr-FR" sz="2800" b="1" i="1" dirty="0"/>
              <a:t>T</a:t>
            </a:r>
            <a:r>
              <a:rPr lang="fr-FR" altLang="fr-FR" sz="2800" b="1" i="1" dirty="0">
                <a:solidFill>
                  <a:schemeClr val="bg2"/>
                </a:solidFill>
              </a:rPr>
              <a:t> </a:t>
            </a:r>
            <a:r>
              <a:rPr lang="fr-FR" altLang="fr-FR" sz="2800" dirty="0" err="1"/>
              <a:t>ssi</a:t>
            </a:r>
            <a:r>
              <a:rPr lang="fr-FR" altLang="fr-FR" sz="2800" dirty="0"/>
              <a:t>: pour tout couple de séquences </a:t>
            </a:r>
            <a:r>
              <a:rPr lang="fr-FR" altLang="fr-FR" sz="2800" i="1" dirty="0"/>
              <a:t>S</a:t>
            </a:r>
            <a:r>
              <a:rPr lang="fr-FR" altLang="fr-FR" sz="2800" i="1" baseline="-25000" dirty="0"/>
              <a:t>i</a:t>
            </a:r>
            <a:r>
              <a:rPr lang="fr-FR" altLang="fr-FR" sz="2800" i="1" dirty="0"/>
              <a:t>, </a:t>
            </a:r>
            <a:r>
              <a:rPr lang="fr-FR" altLang="fr-FR" sz="2800" i="1" dirty="0" err="1"/>
              <a:t>S</a:t>
            </a:r>
            <a:r>
              <a:rPr lang="fr-FR" altLang="fr-FR" sz="2800" i="1" baseline="-25000" dirty="0" err="1"/>
              <a:t>j</a:t>
            </a:r>
            <a:r>
              <a:rPr lang="fr-FR" altLang="fr-FR" sz="2800" dirty="0"/>
              <a:t> reliées par une arête, </a:t>
            </a:r>
            <a:r>
              <a:rPr lang="fr-FR" altLang="fr-FR" sz="2800" i="1" dirty="0"/>
              <a:t>S</a:t>
            </a:r>
            <a:r>
              <a:rPr lang="fr-FR" altLang="fr-FR" sz="2800" i="1" baseline="-25000" dirty="0"/>
              <a:t>i </a:t>
            </a:r>
            <a:r>
              <a:rPr lang="fr-FR" altLang="fr-FR" sz="2800" dirty="0"/>
              <a:t>et</a:t>
            </a:r>
            <a:r>
              <a:rPr lang="fr-FR" altLang="fr-FR" sz="2800" i="1" dirty="0"/>
              <a:t> </a:t>
            </a:r>
            <a:r>
              <a:rPr lang="fr-FR" altLang="fr-FR" sz="2800" i="1" dirty="0" err="1"/>
              <a:t>S</a:t>
            </a:r>
            <a:r>
              <a:rPr lang="fr-FR" altLang="fr-FR" sz="2800" i="1" baseline="-25000" dirty="0" err="1"/>
              <a:t>j</a:t>
            </a:r>
            <a:r>
              <a:rPr lang="fr-FR" altLang="fr-FR" sz="2800" dirty="0"/>
              <a:t> sont alignées de façon optimale dans </a:t>
            </a:r>
            <a:r>
              <a:rPr lang="fr-FR" altLang="fr-FR" sz="2800" i="1" dirty="0"/>
              <a:t>A.</a:t>
            </a:r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>
            <a:off x="6156325" y="1844675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3557" name="Line 8"/>
          <p:cNvSpPr>
            <a:spLocks noChangeShapeType="1"/>
          </p:cNvSpPr>
          <p:nvPr/>
        </p:nvSpPr>
        <p:spPr bwMode="auto">
          <a:xfrm flipV="1">
            <a:off x="7019925" y="1844675"/>
            <a:ext cx="7207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3558" name="Line 9"/>
          <p:cNvSpPr>
            <a:spLocks noChangeShapeType="1"/>
          </p:cNvSpPr>
          <p:nvPr/>
        </p:nvSpPr>
        <p:spPr bwMode="auto">
          <a:xfrm>
            <a:off x="7019925" y="27082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3559" name="Line 10"/>
          <p:cNvSpPr>
            <a:spLocks noChangeShapeType="1"/>
          </p:cNvSpPr>
          <p:nvPr/>
        </p:nvSpPr>
        <p:spPr bwMode="auto">
          <a:xfrm>
            <a:off x="7019925" y="3644900"/>
            <a:ext cx="7921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5795963" y="14843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Times New Roman" charset="0"/>
              </a:rPr>
              <a:t>ACT</a:t>
            </a:r>
          </a:p>
        </p:txBody>
      </p:sp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7524750" y="1484313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Times New Roman" charset="0"/>
              </a:rPr>
              <a:t>ACT</a:t>
            </a:r>
          </a:p>
        </p:txBody>
      </p:sp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7072313" y="2586038"/>
            <a:ext cx="800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Times New Roman" charset="0"/>
              </a:rPr>
              <a:t>ACCT</a:t>
            </a:r>
          </a:p>
        </p:txBody>
      </p:sp>
      <p:sp>
        <p:nvSpPr>
          <p:cNvPr id="23563" name="Text Box 14"/>
          <p:cNvSpPr txBox="1">
            <a:spLocks noChangeArrowheads="1"/>
          </p:cNvSpPr>
          <p:nvPr/>
        </p:nvSpPr>
        <p:spPr bwMode="auto">
          <a:xfrm>
            <a:off x="7050709" y="3306763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Times New Roman" charset="0"/>
              </a:rPr>
              <a:t>AGT</a:t>
            </a:r>
          </a:p>
        </p:txBody>
      </p:sp>
      <p:sp>
        <p:nvSpPr>
          <p:cNvPr id="23564" name="Text Box 15"/>
          <p:cNvSpPr txBox="1">
            <a:spLocks noChangeArrowheads="1"/>
          </p:cNvSpPr>
          <p:nvPr/>
        </p:nvSpPr>
        <p:spPr bwMode="auto">
          <a:xfrm>
            <a:off x="7791450" y="4025900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Times New Roman" charset="0"/>
              </a:rPr>
              <a:t>AGCGT</a:t>
            </a:r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5940425" y="4652963"/>
            <a:ext cx="157844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Times New Roman" charset="0"/>
              </a:rPr>
              <a:t>3: A C  </a:t>
            </a:r>
            <a:r>
              <a:rPr lang="fr-FR" altLang="fr-FR" sz="1800" dirty="0" err="1">
                <a:latin typeface="Times New Roman" charset="0"/>
              </a:rPr>
              <a:t>C</a:t>
            </a:r>
            <a:r>
              <a:rPr lang="fr-FR" altLang="fr-FR" sz="1800" dirty="0">
                <a:latin typeface="Times New Roman" charset="0"/>
              </a:rPr>
              <a:t>  -  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Times New Roman" charset="0"/>
              </a:rPr>
              <a:t>1: A C   -  -   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Times New Roman" charset="0"/>
              </a:rPr>
              <a:t>2: A  -   C -   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Times New Roman" charset="0"/>
              </a:rPr>
              <a:t>4: A  G   -  -  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Times New Roman" charset="0"/>
              </a:rPr>
              <a:t>5: A  G  C G T</a:t>
            </a:r>
          </a:p>
        </p:txBody>
      </p:sp>
      <p:sp>
        <p:nvSpPr>
          <p:cNvPr id="23566" name="Text Box 17"/>
          <p:cNvSpPr txBox="1">
            <a:spLocks noChangeArrowheads="1"/>
          </p:cNvSpPr>
          <p:nvPr/>
        </p:nvSpPr>
        <p:spPr bwMode="auto">
          <a:xfrm>
            <a:off x="6783388" y="2586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folHlink"/>
                </a:solidFill>
                <a:latin typeface="Times New Roman" charset="0"/>
              </a:rPr>
              <a:t>3</a:t>
            </a:r>
          </a:p>
        </p:txBody>
      </p:sp>
      <p:sp>
        <p:nvSpPr>
          <p:cNvPr id="23567" name="Text Box 18"/>
          <p:cNvSpPr txBox="1">
            <a:spLocks noChangeArrowheads="1"/>
          </p:cNvSpPr>
          <p:nvPr/>
        </p:nvSpPr>
        <p:spPr bwMode="auto">
          <a:xfrm>
            <a:off x="5919788" y="1793875"/>
            <a:ext cx="3079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folHlink"/>
                </a:solidFill>
                <a:latin typeface="Times New Roman" charset="0"/>
              </a:rPr>
              <a:t>1</a:t>
            </a:r>
          </a:p>
        </p:txBody>
      </p:sp>
      <p:sp>
        <p:nvSpPr>
          <p:cNvPr id="23568" name="Text Box 19"/>
          <p:cNvSpPr txBox="1">
            <a:spLocks noChangeArrowheads="1"/>
          </p:cNvSpPr>
          <p:nvPr/>
        </p:nvSpPr>
        <p:spPr bwMode="auto">
          <a:xfrm>
            <a:off x="7791450" y="179387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folHlink"/>
                </a:solidFill>
                <a:latin typeface="Times New Roman" charset="0"/>
              </a:rPr>
              <a:t>2</a:t>
            </a:r>
          </a:p>
        </p:txBody>
      </p:sp>
      <p:sp>
        <p:nvSpPr>
          <p:cNvPr id="23569" name="Text Box 20"/>
          <p:cNvSpPr txBox="1">
            <a:spLocks noChangeArrowheads="1"/>
          </p:cNvSpPr>
          <p:nvPr/>
        </p:nvSpPr>
        <p:spPr bwMode="auto">
          <a:xfrm>
            <a:off x="6711950" y="3594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folHlink"/>
                </a:solidFill>
                <a:latin typeface="Times New Roman" charset="0"/>
              </a:rPr>
              <a:t>4</a:t>
            </a:r>
          </a:p>
        </p:txBody>
      </p:sp>
      <p:sp>
        <p:nvSpPr>
          <p:cNvPr id="23570" name="Text Box 22"/>
          <p:cNvSpPr txBox="1">
            <a:spLocks noChangeArrowheads="1"/>
          </p:cNvSpPr>
          <p:nvPr/>
        </p:nvSpPr>
        <p:spPr bwMode="auto">
          <a:xfrm>
            <a:off x="7740650" y="42211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folHlink"/>
                </a:solidFill>
                <a:latin typeface="Times New Roman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51364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fr-FR" altLang="fr-FR" sz="4000" dirty="0"/>
              <a:t>Méthode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/>
          </a:bodyPr>
          <a:lstStyle/>
          <a:p>
            <a:r>
              <a:rPr lang="fr-FR" altLang="fr-FR" sz="2800" dirty="0"/>
              <a:t>Choisir deux séquences quelconques </a:t>
            </a:r>
            <a:r>
              <a:rPr lang="fr-FR" altLang="fr-FR" sz="2800" dirty="0">
                <a:solidFill>
                  <a:srgbClr val="0070C0"/>
                </a:solidFill>
              </a:rPr>
              <a:t>adjacentes dans l’arbre </a:t>
            </a:r>
            <a:r>
              <a:rPr lang="fr-FR" altLang="fr-FR" sz="2800" dirty="0"/>
              <a:t>et former un alignement optimal </a:t>
            </a:r>
            <a:r>
              <a:rPr lang="fr-FR" altLang="fr-FR" sz="2800" i="1" dirty="0"/>
              <a:t>A;</a:t>
            </a:r>
          </a:p>
          <a:p>
            <a:r>
              <a:rPr lang="fr-FR" altLang="fr-FR" sz="2800" dirty="0"/>
              <a:t>Choisir une séquence non encore alignée </a:t>
            </a:r>
            <a:r>
              <a:rPr lang="fr-FR" altLang="fr-FR" sz="2800" i="1" dirty="0"/>
              <a:t>S</a:t>
            </a:r>
            <a:r>
              <a:rPr lang="fr-FR" altLang="fr-FR" sz="2800" i="1" baseline="-25000" dirty="0"/>
              <a:t>i</a:t>
            </a:r>
            <a:r>
              <a:rPr lang="fr-FR" altLang="fr-FR" sz="2800" dirty="0"/>
              <a:t>, </a:t>
            </a:r>
            <a:r>
              <a:rPr lang="fr-FR" altLang="fr-FR" sz="2800" dirty="0">
                <a:solidFill>
                  <a:srgbClr val="0070C0"/>
                </a:solidFill>
              </a:rPr>
              <a:t>adjacente à une séquence alignée </a:t>
            </a:r>
            <a:r>
              <a:rPr lang="fr-FR" altLang="fr-FR" sz="2800" i="1" dirty="0" err="1"/>
              <a:t>S</a:t>
            </a:r>
            <a:r>
              <a:rPr lang="fr-FR" altLang="fr-FR" sz="2800" i="1" baseline="-25000" dirty="0" err="1"/>
              <a:t>j</a:t>
            </a:r>
            <a:endParaRPr lang="fr-FR" altLang="fr-FR" sz="2800" i="1" baseline="-25000" dirty="0"/>
          </a:p>
          <a:p>
            <a:r>
              <a:rPr lang="fr-FR" altLang="fr-FR" sz="2800" dirty="0"/>
              <a:t>Aligner </a:t>
            </a:r>
            <a:r>
              <a:rPr lang="fr-FR" altLang="fr-FR" sz="2800" i="1" dirty="0"/>
              <a:t>S</a:t>
            </a:r>
            <a:r>
              <a:rPr lang="fr-FR" altLang="fr-FR" sz="2800" i="1" baseline="-25000" dirty="0"/>
              <a:t>i</a:t>
            </a:r>
            <a:r>
              <a:rPr lang="fr-FR" altLang="fr-FR" sz="2800" baseline="-25000" dirty="0"/>
              <a:t> </a:t>
            </a:r>
            <a:r>
              <a:rPr lang="fr-FR" altLang="fr-FR" sz="2800" dirty="0"/>
              <a:t>et </a:t>
            </a:r>
            <a:r>
              <a:rPr lang="fr-FR" altLang="fr-FR" sz="2800" i="1" dirty="0" err="1"/>
              <a:t>S</a:t>
            </a:r>
            <a:r>
              <a:rPr lang="fr-FR" altLang="fr-FR" sz="2800" i="1" baseline="-25000" dirty="0" err="1"/>
              <a:t>j</a:t>
            </a:r>
            <a:r>
              <a:rPr lang="fr-FR" altLang="fr-FR" sz="2800" dirty="0"/>
              <a:t>.</a:t>
            </a:r>
          </a:p>
          <a:p>
            <a:r>
              <a:rPr lang="fr-FR" altLang="fr-FR" sz="2800" dirty="0"/>
              <a:t>Incorporer l’alignement à </a:t>
            </a:r>
            <a:r>
              <a:rPr lang="fr-FR" altLang="fr-FR" sz="2800" i="1" dirty="0"/>
              <a:t>A</a:t>
            </a:r>
            <a:r>
              <a:rPr lang="fr-FR" altLang="fr-FR" sz="2800" dirty="0"/>
              <a:t>.</a:t>
            </a:r>
          </a:p>
          <a:p>
            <a:pPr lvl="1" eaLnBrk="1" hangingPunct="1"/>
            <a:r>
              <a:rPr lang="fr-FR" altLang="fr-FR" sz="2400" dirty="0"/>
              <a:t>Si un nouvel </a:t>
            </a:r>
            <a:r>
              <a:rPr lang="fr-FR" altLang="fr-FR" sz="2400" dirty="0" err="1"/>
              <a:t>indel</a:t>
            </a:r>
            <a:r>
              <a:rPr lang="fr-FR" altLang="fr-FR" sz="2400" dirty="0"/>
              <a:t> a été rajouté dans </a:t>
            </a:r>
            <a:r>
              <a:rPr lang="fr-FR" altLang="fr-FR" sz="2400" i="1" dirty="0" err="1"/>
              <a:t>S</a:t>
            </a:r>
            <a:r>
              <a:rPr lang="fr-FR" altLang="fr-FR" sz="2400" i="1" baseline="-25000" dirty="0" err="1"/>
              <a:t>j</a:t>
            </a:r>
            <a:r>
              <a:rPr lang="fr-FR" altLang="fr-FR" sz="2400" dirty="0"/>
              <a:t>, </a:t>
            </a:r>
            <a:r>
              <a:rPr lang="fr-FR" altLang="fr-FR" sz="2400" dirty="0">
                <a:solidFill>
                  <a:srgbClr val="0070C0"/>
                </a:solidFill>
              </a:rPr>
              <a:t>rajouter un espace à chaque ligne </a:t>
            </a:r>
            <a:r>
              <a:rPr lang="fr-FR" altLang="fr-FR" sz="2400" dirty="0"/>
              <a:t>à la colonne correspondante dans </a:t>
            </a:r>
            <a:r>
              <a:rPr lang="fr-FR" altLang="fr-FR" sz="2400" i="1" dirty="0"/>
              <a:t>A</a:t>
            </a:r>
          </a:p>
          <a:p>
            <a:pPr eaLnBrk="1" hangingPunct="1">
              <a:buFontTx/>
              <a:buNone/>
            </a:pPr>
            <a:endParaRPr lang="fr-FR" altLang="fr-FR" sz="2800" b="1" i="1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fr-FR" altLang="fr-FR" sz="2800" b="1" i="1" dirty="0">
                <a:solidFill>
                  <a:srgbClr val="FF0000"/>
                </a:solidFill>
              </a:rPr>
              <a:t>Complexité:</a:t>
            </a:r>
            <a:r>
              <a:rPr lang="fr-FR" altLang="fr-FR" sz="2800" i="1" dirty="0">
                <a:solidFill>
                  <a:schemeClr val="bg2"/>
                </a:solidFill>
              </a:rPr>
              <a:t> </a:t>
            </a:r>
            <a:r>
              <a:rPr lang="fr-FR" altLang="fr-FR" sz="2800" i="1" dirty="0"/>
              <a:t>k </a:t>
            </a:r>
            <a:r>
              <a:rPr lang="fr-FR" altLang="fr-FR" sz="2800" dirty="0"/>
              <a:t>séquences de taille </a:t>
            </a:r>
            <a:r>
              <a:rPr lang="fr-FR" altLang="fr-FR" sz="2800" i="1" dirty="0"/>
              <a:t>n ,  </a:t>
            </a:r>
            <a:r>
              <a:rPr lang="fr-FR" altLang="fr-FR" sz="2800" i="1" dirty="0">
                <a:solidFill>
                  <a:srgbClr val="FF0000"/>
                </a:solidFill>
              </a:rPr>
              <a:t>O(kn</a:t>
            </a:r>
            <a:r>
              <a:rPr lang="fr-FR" altLang="fr-FR" sz="2800" i="1" baseline="30000" dirty="0">
                <a:solidFill>
                  <a:srgbClr val="FF0000"/>
                </a:solidFill>
              </a:rPr>
              <a:t>2</a:t>
            </a:r>
            <a:r>
              <a:rPr lang="fr-FR" altLang="fr-FR" sz="2800" i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026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1. Introduction</a:t>
            </a:r>
            <a:endParaRPr lang="fr-CA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1355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altLang="fr-FR" sz="2400" dirty="0"/>
                  <a:t>Généralisation de l’alignement de 2 séquences</a:t>
                </a:r>
              </a:p>
              <a:p>
                <a:r>
                  <a:rPr lang="fr-FR" altLang="fr-FR" sz="2400" dirty="0">
                    <a:solidFill>
                      <a:schemeClr val="accent2"/>
                    </a:solidFill>
                  </a:rPr>
                  <a:t>Données</a:t>
                </a:r>
                <a:r>
                  <a:rPr lang="fr-FR" altLang="fr-FR" sz="2400" dirty="0"/>
                  <a:t>: Un ensemble de séquence homologues (nucléotides ou AA): </a:t>
                </a:r>
                <a:r>
                  <a:rPr lang="fr-FR" altLang="fr-FR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fr-FR" altLang="fr-FR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 altLang="fr-FR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S</a:t>
                </a:r>
                <a:r>
                  <a:rPr lang="fr-FR" altLang="fr-FR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fr-FR" altLang="fr-FR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…, </a:t>
                </a:r>
                <a:r>
                  <a:rPr lang="fr-FR" altLang="fr-FR" sz="24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fr-FR" altLang="fr-FR" sz="16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endParaRPr lang="fr-FR" altLang="fr-FR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altLang="fr-FR" sz="2400" dirty="0">
                    <a:solidFill>
                      <a:schemeClr val="accent2"/>
                    </a:solidFill>
                  </a:rPr>
                  <a:t>Alignement multiple</a:t>
                </a:r>
                <a:r>
                  <a:rPr lang="fr-FR" altLang="fr-FR" sz="2400" dirty="0"/>
                  <a:t>: Matrice </a:t>
                </a:r>
                <a:r>
                  <a:rPr lang="fr-FR" altLang="fr-FR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= (</a:t>
                </a:r>
                <a:r>
                  <a:rPr lang="fr-FR" altLang="fr-FR" sz="24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fr-FR" altLang="fr-FR" sz="16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ij</a:t>
                </a:r>
                <a:r>
                  <a:rPr lang="fr-FR" altLang="fr-FR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altLang="fr-FR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</a:t>
                </a:r>
                <a:r>
                  <a:rPr lang="fr-FR" altLang="fr-FR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 altLang="fr-FR" sz="18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charset="0"/>
                  </a:rPr>
                  <a:t>≤i≤k;  1 ≤</a:t>
                </a:r>
                <a:r>
                  <a:rPr lang="fr-FR" altLang="fr-FR" sz="1800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charset="0"/>
                  </a:rPr>
                  <a:t>j≤l</a:t>
                </a:r>
                <a:r>
                  <a:rPr lang="fr-FR" altLang="fr-FR" sz="24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charset="0"/>
                  </a:rPr>
                  <a:t>. </a:t>
                </a:r>
              </a:p>
              <a:p>
                <a:pPr>
                  <a:buNone/>
                </a:pPr>
                <a:r>
                  <a:rPr lang="fr-FR" altLang="fr-FR" sz="2400" dirty="0">
                    <a:cs typeface="Times New Roman" charset="0"/>
                  </a:rPr>
                  <a:t>    </a:t>
                </a:r>
                <a:r>
                  <a:rPr lang="fr-FR" altLang="fr-FR" sz="2400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charset="0"/>
                  </a:rPr>
                  <a:t>a</a:t>
                </a:r>
                <a:r>
                  <a:rPr lang="fr-FR" altLang="fr-FR" sz="1600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charset="0"/>
                  </a:rPr>
                  <a:t>ij</a:t>
                </a:r>
                <a:r>
                  <a:rPr lang="fr-FR" altLang="fr-FR" sz="1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charset="0"/>
                  </a:rPr>
                  <a:t> </a:t>
                </a:r>
                <a:r>
                  <a:rPr lang="fr-FR" altLang="fr-FR" sz="2400" dirty="0">
                    <a:cs typeface="Times New Roman" charset="0"/>
                  </a:rPr>
                  <a:t>symboles de l’alphabet ou ‘-’, </a:t>
                </a:r>
                <a:r>
                  <a:rPr lang="fr-FR" altLang="fr-FR" sz="2400" dirty="0" err="1">
                    <a:cs typeface="Times New Roman" charset="0"/>
                  </a:rPr>
                  <a:t>tq</a:t>
                </a:r>
                <a:r>
                  <a:rPr lang="fr-FR" altLang="fr-FR" sz="2400" dirty="0">
                    <a:cs typeface="Times New Roman" charset="0"/>
                  </a:rPr>
                  <a:t> </a:t>
                </a:r>
                <a:r>
                  <a:rPr lang="fr-FR" altLang="fr-FR" sz="2400" dirty="0" err="1">
                    <a:cs typeface="Times New Roman" charset="0"/>
                  </a:rPr>
                  <a:t>contaténation</a:t>
                </a:r>
                <a:r>
                  <a:rPr lang="fr-FR" altLang="fr-FR" sz="2400" dirty="0">
                    <a:cs typeface="Times New Roman" charset="0"/>
                  </a:rPr>
                  <a:t> des caractères à la ligne </a:t>
                </a:r>
                <a:r>
                  <a:rPr lang="fr-FR" altLang="fr-FR" sz="24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charset="0"/>
                  </a:rPr>
                  <a:t>i</a:t>
                </a:r>
                <a:r>
                  <a:rPr lang="fr-FR" altLang="fr-FR" sz="2400" dirty="0">
                    <a:cs typeface="Times New Roman" charset="0"/>
                  </a:rPr>
                  <a:t> produit </a:t>
                </a:r>
                <a:r>
                  <a:rPr lang="fr-FR" altLang="fr-FR" sz="24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charset="0"/>
                  </a:rPr>
                  <a:t>S</a:t>
                </a:r>
                <a:r>
                  <a:rPr lang="fr-FR" altLang="fr-FR" sz="18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charset="0"/>
                  </a:rPr>
                  <a:t>i.</a:t>
                </a:r>
              </a:p>
              <a:p>
                <a:pPr>
                  <a:buNone/>
                </a:pPr>
                <a:endParaRPr lang="fr-FR" altLang="fr-FR" sz="1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charset="0"/>
                </a:endParaRPr>
              </a:p>
              <a:p>
                <a:pPr>
                  <a:buNone/>
                </a:pPr>
                <a:endParaRPr lang="fr-FR" altLang="fr-FR" sz="1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charset="0"/>
                </a:endParaRPr>
              </a:p>
              <a:p>
                <a:pPr>
                  <a:buNone/>
                </a:pPr>
                <a:endParaRPr lang="fr-FR" altLang="fr-FR" sz="1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charset="0"/>
                </a:endParaRPr>
              </a:p>
              <a:p>
                <a:pPr>
                  <a:buNone/>
                </a:pPr>
                <a:endParaRPr lang="fr-FR" altLang="fr-FR" sz="1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charset="0"/>
                </a:endParaRPr>
              </a:p>
              <a:p>
                <a:pPr>
                  <a:buNone/>
                </a:pPr>
                <a:endParaRPr lang="fr-FR" altLang="fr-FR" sz="2400" dirty="0">
                  <a:ea typeface="Cambria Math" panose="02040503050406030204" pitchFamily="18" charset="0"/>
                  <a:cs typeface="Times New Roman" charset="0"/>
                </a:endParaRPr>
              </a:p>
              <a:p>
                <a:pPr>
                  <a:buNone/>
                </a:pPr>
                <a:endParaRPr lang="fr-FR" altLang="fr-FR" sz="2400" dirty="0">
                  <a:ea typeface="Cambria Math" panose="02040503050406030204" pitchFamily="18" charset="0"/>
                  <a:cs typeface="Times New Roman" charset="0"/>
                </a:endParaRPr>
              </a:p>
              <a:p>
                <a:pPr>
                  <a:buNone/>
                </a:pPr>
                <a:r>
                  <a:rPr lang="fr-FR" altLang="fr-FR" sz="2400" dirty="0">
                    <a:ea typeface="Cambria Math" panose="02040503050406030204" pitchFamily="18" charset="0"/>
                    <a:cs typeface="Times New Roman" charset="0"/>
                  </a:rPr>
                  <a:t>Autrement dit, si L est le nombre </a:t>
                </a:r>
                <a:r>
                  <a:rPr lang="fr-FR" altLang="fr-FR" sz="2400">
                    <a:ea typeface="Cambria Math" panose="02040503050406030204" pitchFamily="18" charset="0"/>
                    <a:cs typeface="Times New Roman" charset="0"/>
                  </a:rPr>
                  <a:t>de  colonnes </a:t>
                </a:r>
                <a:r>
                  <a:rPr lang="fr-FR" altLang="fr-FR" sz="2400" dirty="0">
                    <a:ea typeface="Cambria Math" panose="02040503050406030204" pitchFamily="18" charset="0"/>
                    <a:cs typeface="Times New Roman" charset="0"/>
                  </a:rPr>
                  <a:t>de l’alignement multiple, on a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altLang="fr-F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altLang="fr-F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altLang="fr-FR" sz="18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max</m:t>
                            </m:r>
                          </m:e>
                          <m:lim>
                            <m:r>
                              <a:rPr lang="fr-FR" alt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1≤</m:t>
                            </m:r>
                            <m:r>
                              <a:rPr lang="fr-FR" alt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𝑖</m:t>
                            </m:r>
                            <m:r>
                              <a:rPr lang="fr-FR" alt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≤</m:t>
                            </m:r>
                            <m:r>
                              <a:rPr lang="fr-FR" alt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altLang="fr-F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fr-FR" alt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𝑆𝑖</m:t>
                            </m:r>
                          </m:e>
                        </m:d>
                        <m:r>
                          <a:rPr lang="fr-FR" altLang="fr-F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≤</m:t>
                        </m:r>
                        <m:r>
                          <a:rPr lang="fr-FR" alt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𝐿</m:t>
                        </m:r>
                        <m:r>
                          <a:rPr lang="fr-FR" alt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 ≤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fr-FR" alt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fr-FR" alt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1</m:t>
                            </m:r>
                            <m:r>
                              <a:rPr lang="fr-FR" alt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≤</m:t>
                            </m:r>
                            <m:r>
                              <a:rPr lang="fr-FR" alt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𝑖</m:t>
                            </m:r>
                            <m:r>
                              <a:rPr lang="fr-FR" alt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≤</m:t>
                            </m:r>
                            <m:r>
                              <a:rPr lang="fr-FR" alt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𝑘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altLang="fr-F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fr-FR" altLang="fr-F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𝑆𝑖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fr-FR" altLang="fr-FR" sz="12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charset="0"/>
                </a:endParaRPr>
              </a:p>
              <a:p>
                <a:pPr>
                  <a:buNone/>
                </a:pPr>
                <a:endParaRPr lang="fr-FR" altLang="fr-FR" sz="12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charset="0"/>
                </a:endParaRPr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135562"/>
              </a:xfrm>
              <a:blipFill>
                <a:blip r:embed="rId2"/>
                <a:stretch>
                  <a:fillRect l="-1020" t="-1306" b="-451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3897298"/>
            <a:ext cx="3024187" cy="1541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479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fr-FR" altLang="fr-FR" sz="3800" dirty="0"/>
              <a:t>Arbre étoile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147050" cy="2592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800" b="1" i="1" dirty="0"/>
              <a:t>S</a:t>
            </a:r>
            <a:r>
              <a:rPr lang="fr-FR" altLang="fr-FR" sz="2800" dirty="0"/>
              <a:t>: ensemble de séquences</a:t>
            </a:r>
            <a:endParaRPr lang="fr-FR" altLang="fr-FR" sz="2800" i="1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fr-FR" altLang="fr-FR" sz="2800" dirty="0">
                <a:solidFill>
                  <a:srgbClr val="0070C0"/>
                </a:solidFill>
              </a:rPr>
              <a:t>Séquence centrale </a:t>
            </a:r>
            <a:r>
              <a:rPr lang="fr-FR" altLang="fr-FR" sz="2800" b="1" i="1" dirty="0" err="1">
                <a:solidFill>
                  <a:srgbClr val="0070C0"/>
                </a:solidFill>
              </a:rPr>
              <a:t>S</a:t>
            </a:r>
            <a:r>
              <a:rPr lang="fr-FR" altLang="fr-FR" sz="2800" b="1" i="1" baseline="-25000" dirty="0" err="1">
                <a:solidFill>
                  <a:srgbClr val="0070C0"/>
                </a:solidFill>
              </a:rPr>
              <a:t>c</a:t>
            </a:r>
            <a:r>
              <a:rPr lang="fr-FR" altLang="fr-FR" sz="2800" dirty="0">
                <a:solidFill>
                  <a:srgbClr val="0070C0"/>
                </a:solidFill>
              </a:rPr>
              <a:t>: </a:t>
            </a:r>
            <a:r>
              <a:rPr lang="fr-FR" altLang="fr-FR" sz="2800" dirty="0"/>
              <a:t>Séquence de </a:t>
            </a:r>
            <a:r>
              <a:rPr lang="fr-FR" altLang="fr-FR" sz="2800" b="1" i="1" dirty="0"/>
              <a:t>S </a:t>
            </a:r>
            <a:r>
              <a:rPr lang="fr-FR" altLang="fr-FR" sz="2800" dirty="0" err="1"/>
              <a:t>tq</a:t>
            </a:r>
            <a:r>
              <a:rPr lang="fr-FR" altLang="fr-FR" sz="2800" dirty="0"/>
              <a:t> la somme des distances à toutes les autres séquences de </a:t>
            </a:r>
            <a:r>
              <a:rPr lang="fr-FR" altLang="fr-FR" sz="2800" b="1" i="1" dirty="0"/>
              <a:t>S</a:t>
            </a:r>
            <a:r>
              <a:rPr lang="fr-FR" altLang="fr-FR" sz="2800" dirty="0"/>
              <a:t> est minimale.</a:t>
            </a:r>
          </a:p>
          <a:p>
            <a:pPr>
              <a:lnSpc>
                <a:spcPct val="90000"/>
              </a:lnSpc>
            </a:pPr>
            <a:r>
              <a:rPr lang="fr-FR" altLang="fr-FR" sz="2800" dirty="0">
                <a:solidFill>
                  <a:srgbClr val="0070C0"/>
                </a:solidFill>
              </a:rPr>
              <a:t>Arbre étoile </a:t>
            </a:r>
            <a:r>
              <a:rPr lang="fr-FR" altLang="fr-FR" sz="2800" i="1" dirty="0">
                <a:solidFill>
                  <a:srgbClr val="0070C0"/>
                </a:solidFill>
              </a:rPr>
              <a:t>T</a:t>
            </a:r>
            <a:r>
              <a:rPr lang="fr-FR" altLang="fr-FR" sz="2800" i="1" baseline="-25000" dirty="0">
                <a:solidFill>
                  <a:srgbClr val="0070C0"/>
                </a:solidFill>
              </a:rPr>
              <a:t>c</a:t>
            </a:r>
            <a:r>
              <a:rPr lang="fr-FR" altLang="fr-FR" sz="2800" dirty="0">
                <a:solidFill>
                  <a:srgbClr val="0070C0"/>
                </a:solidFill>
              </a:rPr>
              <a:t>:</a:t>
            </a:r>
            <a:r>
              <a:rPr lang="fr-FR" altLang="fr-FR" sz="2800" dirty="0"/>
              <a:t> Arbre en étoile, connectant toutes les séquences de </a:t>
            </a:r>
            <a:r>
              <a:rPr lang="fr-FR" altLang="fr-FR" sz="2800" b="1" i="1" dirty="0"/>
              <a:t>S</a:t>
            </a:r>
            <a:r>
              <a:rPr lang="fr-FR" altLang="fr-FR" sz="2800" dirty="0"/>
              <a:t>, et de racine </a:t>
            </a:r>
            <a:r>
              <a:rPr lang="fr-FR" altLang="fr-FR" sz="2800" b="1" i="1" dirty="0"/>
              <a:t>S</a:t>
            </a:r>
            <a:r>
              <a:rPr lang="fr-FR" altLang="fr-FR" sz="2800" b="1" i="1" baseline="-25000" dirty="0"/>
              <a:t>c</a:t>
            </a:r>
            <a:r>
              <a:rPr lang="fr-FR" altLang="fr-FR" sz="2800" dirty="0"/>
              <a:t>.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 flipV="1">
            <a:off x="2916238" y="4843463"/>
            <a:ext cx="8636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>
            <a:off x="2844800" y="5492750"/>
            <a:ext cx="9350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779838" y="5492750"/>
            <a:ext cx="43338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779838" y="4700588"/>
            <a:ext cx="5048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779838" y="549275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555875" y="4579938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S1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768850" y="5321300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S2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276600" y="5300663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FF0000"/>
                </a:solidFill>
                <a:latin typeface="Times New Roman" charset="0"/>
              </a:rPr>
              <a:t>S3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213225" y="4364038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S4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484438" y="5948363"/>
            <a:ext cx="398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Times New Roman" charset="0"/>
              </a:rPr>
              <a:t>S5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140200" y="62118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charset="0"/>
              </a:rPr>
              <a:t>S6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416550" y="5176838"/>
            <a:ext cx="214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>
                <a:latin typeface="Times New Roman" charset="0"/>
              </a:rPr>
              <a:t>S</a:t>
            </a:r>
            <a:r>
              <a:rPr lang="fr-FR" altLang="fr-FR" sz="1600">
                <a:latin typeface="Times New Roman" charset="0"/>
              </a:rPr>
              <a:t>=</a:t>
            </a:r>
            <a:r>
              <a:rPr lang="en-US" altLang="fr-FR" sz="1600">
                <a:latin typeface="Times New Roman" charset="0"/>
                <a:cs typeface="Times New Roman" charset="0"/>
              </a:rPr>
              <a:t>{S1,S2,S3,S4,S5,S6}</a:t>
            </a:r>
          </a:p>
        </p:txBody>
      </p:sp>
    </p:spTree>
    <p:extLst>
      <p:ext uri="{BB962C8B-B14F-4D97-AF65-F5344CB8AC3E}">
        <p14:creationId xmlns:p14="http://schemas.microsoft.com/office/powerpoint/2010/main" val="2114822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91512" cy="4752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i="1" dirty="0"/>
              <a:t>k</a:t>
            </a:r>
            <a:r>
              <a:rPr lang="fr-FR" altLang="fr-FR" dirty="0"/>
              <a:t> = nb de séquences, </a:t>
            </a:r>
            <a:r>
              <a:rPr lang="fr-FR" altLang="fr-FR" i="1" dirty="0"/>
              <a:t>n</a:t>
            </a:r>
            <a:r>
              <a:rPr lang="fr-FR" altLang="fr-FR" dirty="0"/>
              <a:t> = taille de chaque séquence</a:t>
            </a:r>
            <a:endParaRPr lang="fr-FR" altLang="fr-FR" b="1" i="1" dirty="0"/>
          </a:p>
          <a:p>
            <a:pPr eaLnBrk="1" hangingPunct="1">
              <a:buFontTx/>
              <a:buNone/>
            </a:pPr>
            <a:endParaRPr lang="fr-FR" altLang="fr-FR" b="1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fr-FR" altLang="fr-FR" b="1" i="1" dirty="0">
                <a:solidFill>
                  <a:srgbClr val="FF0000"/>
                </a:solidFill>
              </a:rPr>
              <a:t>Complexité: </a:t>
            </a:r>
          </a:p>
          <a:p>
            <a:r>
              <a:rPr lang="fr-FR" altLang="fr-FR" dirty="0"/>
              <a:t>Trouver la séquence centrale </a:t>
            </a:r>
            <a:r>
              <a:rPr lang="fr-FR" altLang="fr-FR" i="1" dirty="0" err="1"/>
              <a:t>S</a:t>
            </a:r>
            <a:r>
              <a:rPr lang="fr-FR" altLang="fr-FR" i="1" baseline="-25000" dirty="0" err="1"/>
              <a:t>c</a:t>
            </a:r>
            <a:r>
              <a:rPr lang="fr-FR" altLang="fr-FR" dirty="0"/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altLang="fr-FR" i="1" dirty="0"/>
              <a:t>			</a:t>
            </a:r>
            <a:r>
              <a:rPr lang="fr-FR" altLang="fr-FR" i="1" dirty="0">
                <a:solidFill>
                  <a:srgbClr val="0070C0"/>
                </a:solidFill>
              </a:rPr>
              <a:t>O(k</a:t>
            </a:r>
            <a:r>
              <a:rPr lang="fr-FR" altLang="fr-FR" i="1" baseline="30000" dirty="0">
                <a:solidFill>
                  <a:srgbClr val="0070C0"/>
                </a:solidFill>
              </a:rPr>
              <a:t>2</a:t>
            </a:r>
            <a:r>
              <a:rPr lang="fr-FR" altLang="fr-FR" i="1" dirty="0">
                <a:solidFill>
                  <a:srgbClr val="0070C0"/>
                </a:solidFill>
              </a:rPr>
              <a:t>n</a:t>
            </a:r>
            <a:r>
              <a:rPr lang="fr-FR" altLang="fr-FR" i="1" baseline="30000" dirty="0">
                <a:solidFill>
                  <a:srgbClr val="0070C0"/>
                </a:solidFill>
              </a:rPr>
              <a:t>2</a:t>
            </a:r>
            <a:r>
              <a:rPr lang="fr-FR" altLang="fr-FR" i="1" dirty="0">
                <a:solidFill>
                  <a:srgbClr val="0070C0"/>
                </a:solidFill>
              </a:rPr>
              <a:t>)</a:t>
            </a:r>
          </a:p>
          <a:p>
            <a:r>
              <a:rPr lang="fr-FR" altLang="fr-FR" dirty="0"/>
              <a:t>Alignement </a:t>
            </a:r>
            <a:r>
              <a:rPr lang="fr-FR" altLang="fr-FR" i="1" dirty="0" err="1"/>
              <a:t>A</a:t>
            </a:r>
            <a:r>
              <a:rPr lang="fr-FR" altLang="fr-FR" i="1" baseline="-25000" dirty="0" err="1"/>
              <a:t>c</a:t>
            </a:r>
            <a:r>
              <a:rPr lang="fr-FR" altLang="fr-FR" dirty="0"/>
              <a:t> consistant avec </a:t>
            </a:r>
            <a:r>
              <a:rPr lang="fr-FR" altLang="fr-FR" i="1" dirty="0"/>
              <a:t>T</a:t>
            </a:r>
            <a:r>
              <a:rPr lang="fr-FR" altLang="fr-FR" i="1" baseline="-25000" dirty="0"/>
              <a:t>c</a:t>
            </a:r>
            <a:r>
              <a:rPr lang="fr-FR" altLang="fr-FR" dirty="0"/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altLang="fr-FR" i="1" dirty="0"/>
              <a:t>			</a:t>
            </a:r>
            <a:r>
              <a:rPr lang="fr-FR" altLang="fr-FR" i="1" dirty="0">
                <a:solidFill>
                  <a:srgbClr val="0070C0"/>
                </a:solidFill>
              </a:rPr>
              <a:t>O(kn</a:t>
            </a:r>
            <a:r>
              <a:rPr lang="fr-FR" altLang="fr-FR" i="1" baseline="30000" dirty="0">
                <a:solidFill>
                  <a:srgbClr val="0070C0"/>
                </a:solidFill>
              </a:rPr>
              <a:t>2</a:t>
            </a:r>
            <a:r>
              <a:rPr lang="fr-FR" altLang="fr-FR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8280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400" dirty="0">
                <a:solidFill>
                  <a:schemeClr val="tx2"/>
                </a:solidFill>
              </a:rPr>
              <a:t>Trouver un Alignement « consistant » avec l’arbre étoile</a:t>
            </a:r>
          </a:p>
        </p:txBody>
      </p:sp>
    </p:spTree>
    <p:extLst>
      <p:ext uri="{BB962C8B-B14F-4D97-AF65-F5344CB8AC3E}">
        <p14:creationId xmlns:p14="http://schemas.microsoft.com/office/powerpoint/2010/main" val="29899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880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altLang="fr-FR" sz="2400" i="1" dirty="0">
                <a:solidFill>
                  <a:srgbClr val="0070C0"/>
                </a:solidFill>
              </a:rPr>
              <a:t>d(A): </a:t>
            </a:r>
            <a:r>
              <a:rPr lang="fr-FR" altLang="fr-FR" sz="2400" dirty="0"/>
              <a:t>Score SP d’un alignement multiple </a:t>
            </a:r>
            <a:r>
              <a:rPr lang="fr-FR" altLang="fr-FR" sz="2400" i="1" dirty="0"/>
              <a:t>A</a:t>
            </a:r>
          </a:p>
          <a:p>
            <a:pPr>
              <a:lnSpc>
                <a:spcPct val="90000"/>
              </a:lnSpc>
            </a:pPr>
            <a:r>
              <a:rPr lang="fr-FR" altLang="fr-FR" sz="2400" i="1" dirty="0" err="1">
                <a:solidFill>
                  <a:srgbClr val="0070C0"/>
                </a:solidFill>
              </a:rPr>
              <a:t>A</a:t>
            </a:r>
            <a:r>
              <a:rPr lang="fr-FR" altLang="fr-FR" sz="2400" i="1" baseline="-25000" dirty="0" err="1">
                <a:solidFill>
                  <a:srgbClr val="0070C0"/>
                </a:solidFill>
              </a:rPr>
              <a:t>c</a:t>
            </a:r>
            <a:r>
              <a:rPr lang="fr-FR" altLang="fr-FR" sz="2400" i="1" dirty="0">
                <a:solidFill>
                  <a:srgbClr val="0070C0"/>
                </a:solidFill>
              </a:rPr>
              <a:t> :</a:t>
            </a:r>
            <a:r>
              <a:rPr lang="fr-FR" altLang="fr-FR" sz="2400" dirty="0"/>
              <a:t> Alignement  « consistant » avec l’arbre étoile</a:t>
            </a:r>
            <a:endParaRPr lang="fr-FR" altLang="fr-FR" sz="2400" i="1" dirty="0"/>
          </a:p>
          <a:p>
            <a:pPr>
              <a:lnSpc>
                <a:spcPct val="90000"/>
              </a:lnSpc>
            </a:pPr>
            <a:r>
              <a:rPr lang="fr-FR" altLang="fr-FR" sz="2400" i="1" dirty="0">
                <a:solidFill>
                  <a:srgbClr val="0070C0"/>
                </a:solidFill>
              </a:rPr>
              <a:t>d</a:t>
            </a:r>
            <a:r>
              <a:rPr lang="fr-FR" altLang="fr-FR" sz="2400" i="1" baseline="-25000" dirty="0">
                <a:solidFill>
                  <a:srgbClr val="0070C0"/>
                </a:solidFill>
              </a:rPr>
              <a:t>c</a:t>
            </a:r>
            <a:r>
              <a:rPr lang="fr-FR" altLang="fr-FR" sz="2400" i="1" dirty="0">
                <a:solidFill>
                  <a:srgbClr val="0070C0"/>
                </a:solidFill>
              </a:rPr>
              <a:t>(</a:t>
            </a:r>
            <a:r>
              <a:rPr lang="fr-FR" altLang="fr-FR" sz="2400" i="1" dirty="0" err="1">
                <a:solidFill>
                  <a:srgbClr val="0070C0"/>
                </a:solidFill>
              </a:rPr>
              <a:t>Si,Sj</a:t>
            </a:r>
            <a:r>
              <a:rPr lang="fr-FR" altLang="fr-FR" sz="2400" i="1" dirty="0">
                <a:solidFill>
                  <a:srgbClr val="0070C0"/>
                </a:solidFill>
              </a:rPr>
              <a:t>): </a:t>
            </a:r>
            <a:r>
              <a:rPr lang="fr-FR" altLang="fr-FR" sz="2400" dirty="0"/>
              <a:t>Score induit par </a:t>
            </a:r>
            <a:r>
              <a:rPr lang="fr-FR" altLang="fr-FR" sz="2400" i="1" dirty="0" err="1"/>
              <a:t>A</a:t>
            </a:r>
            <a:r>
              <a:rPr lang="fr-FR" altLang="fr-FR" sz="2400" i="1" baseline="-25000" dirty="0" err="1"/>
              <a:t>c</a:t>
            </a:r>
            <a:r>
              <a:rPr lang="fr-FR" altLang="fr-FR" sz="2400" i="1" baseline="-25000" dirty="0"/>
              <a:t> </a:t>
            </a:r>
            <a:r>
              <a:rPr lang="fr-FR" altLang="fr-FR" sz="2400" dirty="0"/>
              <a:t>pour </a:t>
            </a:r>
            <a:r>
              <a:rPr lang="fr-FR" altLang="fr-FR" sz="2400" i="1" dirty="0"/>
              <a:t>S</a:t>
            </a:r>
            <a:r>
              <a:rPr lang="fr-FR" altLang="fr-FR" sz="2400" i="1" baseline="-25000" dirty="0"/>
              <a:t>i</a:t>
            </a:r>
            <a:r>
              <a:rPr lang="fr-FR" altLang="fr-FR" sz="2400" i="1" dirty="0"/>
              <a:t>, </a:t>
            </a:r>
            <a:r>
              <a:rPr lang="fr-FR" altLang="fr-FR" sz="2400" i="1" dirty="0" err="1"/>
              <a:t>S</a:t>
            </a:r>
            <a:r>
              <a:rPr lang="fr-FR" altLang="fr-FR" sz="2400" i="1" baseline="-25000" dirty="0" err="1"/>
              <a:t>j</a:t>
            </a:r>
            <a:endParaRPr lang="fr-FR" altLang="fr-FR" sz="2400" i="1" baseline="-25000" dirty="0"/>
          </a:p>
          <a:p>
            <a:pPr>
              <a:lnSpc>
                <a:spcPct val="90000"/>
              </a:lnSpc>
            </a:pPr>
            <a:r>
              <a:rPr lang="fr-FR" altLang="fr-FR" sz="2400" i="1" dirty="0">
                <a:solidFill>
                  <a:srgbClr val="0070C0"/>
                </a:solidFill>
              </a:rPr>
              <a:t>D(</a:t>
            </a:r>
            <a:r>
              <a:rPr lang="fr-FR" altLang="fr-FR" sz="2400" i="1" dirty="0" err="1">
                <a:solidFill>
                  <a:srgbClr val="0070C0"/>
                </a:solidFill>
              </a:rPr>
              <a:t>Si,Sj</a:t>
            </a:r>
            <a:r>
              <a:rPr lang="fr-FR" altLang="fr-FR" sz="2400" i="1" dirty="0">
                <a:solidFill>
                  <a:srgbClr val="0070C0"/>
                </a:solidFill>
              </a:rPr>
              <a:t>): </a:t>
            </a:r>
            <a:r>
              <a:rPr lang="fr-FR" altLang="fr-FR" sz="2400" dirty="0"/>
              <a:t>Score d’un alignement optimal de S</a:t>
            </a:r>
            <a:r>
              <a:rPr lang="fr-FR" altLang="fr-FR" sz="2400" baseline="-25000" dirty="0"/>
              <a:t>i</a:t>
            </a:r>
            <a:r>
              <a:rPr lang="fr-FR" altLang="fr-FR" sz="2400" dirty="0"/>
              <a:t> et </a:t>
            </a:r>
            <a:r>
              <a:rPr lang="fr-FR" altLang="fr-FR" sz="2400" dirty="0" err="1"/>
              <a:t>S</a:t>
            </a:r>
            <a:r>
              <a:rPr lang="fr-FR" altLang="fr-FR" sz="2400" baseline="-25000" dirty="0" err="1"/>
              <a:t>j</a:t>
            </a:r>
            <a:endParaRPr lang="fr-FR" altLang="fr-FR" sz="2400" baseline="-25000" dirty="0"/>
          </a:p>
          <a:p>
            <a:pPr>
              <a:lnSpc>
                <a:spcPct val="90000"/>
              </a:lnSpc>
            </a:pPr>
            <a:r>
              <a:rPr lang="fr-FR" altLang="fr-FR" sz="2400" i="1" dirty="0">
                <a:solidFill>
                  <a:srgbClr val="0070C0"/>
                </a:solidFill>
              </a:rPr>
              <a:t>A*: </a:t>
            </a:r>
            <a:r>
              <a:rPr lang="fr-FR" altLang="fr-FR" sz="2400" dirty="0"/>
              <a:t>Alignement multiple optimal de </a:t>
            </a:r>
            <a:r>
              <a:rPr lang="fr-FR" altLang="fr-FR" sz="2400" b="1" i="1" dirty="0"/>
              <a:t>S</a:t>
            </a:r>
          </a:p>
          <a:p>
            <a:pPr>
              <a:lnSpc>
                <a:spcPct val="90000"/>
              </a:lnSpc>
            </a:pPr>
            <a:r>
              <a:rPr lang="fr-FR" altLang="fr-FR" sz="2400" i="1" dirty="0">
                <a:solidFill>
                  <a:srgbClr val="0070C0"/>
                </a:solidFill>
              </a:rPr>
              <a:t>d*(</a:t>
            </a:r>
            <a:r>
              <a:rPr lang="fr-FR" altLang="fr-FR" sz="2400" i="1" dirty="0" err="1">
                <a:solidFill>
                  <a:srgbClr val="0070C0"/>
                </a:solidFill>
              </a:rPr>
              <a:t>Si,Sj</a:t>
            </a:r>
            <a:r>
              <a:rPr lang="fr-FR" altLang="fr-FR" sz="2400" i="1" dirty="0">
                <a:solidFill>
                  <a:srgbClr val="0070C0"/>
                </a:solidFill>
              </a:rPr>
              <a:t>):</a:t>
            </a:r>
            <a:r>
              <a:rPr lang="fr-FR" altLang="fr-FR" sz="2400" i="1" dirty="0"/>
              <a:t> </a:t>
            </a:r>
            <a:r>
              <a:rPr lang="fr-FR" altLang="fr-FR" sz="2400" dirty="0"/>
              <a:t>Score induit par </a:t>
            </a:r>
            <a:r>
              <a:rPr lang="fr-FR" altLang="fr-FR" sz="2400" i="1" dirty="0"/>
              <a:t>A*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2400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400" dirty="0"/>
              <a:t>Si le score considéré vérifie l’inégalité triangulaire: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400" i="1" dirty="0">
                <a:solidFill>
                  <a:srgbClr val="0070C0"/>
                </a:solidFill>
              </a:rPr>
              <a:t>e(</a:t>
            </a:r>
            <a:r>
              <a:rPr lang="fr-FR" altLang="fr-FR" sz="2400" i="1" dirty="0" err="1">
                <a:solidFill>
                  <a:srgbClr val="0070C0"/>
                </a:solidFill>
              </a:rPr>
              <a:t>x,z</a:t>
            </a:r>
            <a:r>
              <a:rPr lang="fr-FR" altLang="fr-FR" sz="2400" i="1" dirty="0">
                <a:solidFill>
                  <a:srgbClr val="0070C0"/>
                </a:solidFill>
              </a:rPr>
              <a:t>)</a:t>
            </a:r>
            <a:r>
              <a:rPr lang="fr-FR" altLang="fr-FR" sz="2400" i="1" dirty="0">
                <a:solidFill>
                  <a:srgbClr val="0070C0"/>
                </a:solidFill>
                <a:cs typeface="Times New Roman" charset="0"/>
              </a:rPr>
              <a:t>≤ e(</a:t>
            </a:r>
            <a:r>
              <a:rPr lang="fr-FR" altLang="fr-FR" sz="2400" i="1" dirty="0" err="1">
                <a:solidFill>
                  <a:srgbClr val="0070C0"/>
                </a:solidFill>
                <a:cs typeface="Times New Roman" charset="0"/>
              </a:rPr>
              <a:t>x,y</a:t>
            </a:r>
            <a:r>
              <a:rPr lang="fr-FR" altLang="fr-FR" sz="2400" i="1" dirty="0">
                <a:solidFill>
                  <a:srgbClr val="0070C0"/>
                </a:solidFill>
                <a:cs typeface="Times New Roman" charset="0"/>
              </a:rPr>
              <a:t>)+e(</a:t>
            </a:r>
            <a:r>
              <a:rPr lang="fr-FR" altLang="fr-FR" sz="2400" i="1" dirty="0" err="1">
                <a:solidFill>
                  <a:srgbClr val="0070C0"/>
                </a:solidFill>
                <a:cs typeface="Times New Roman" charset="0"/>
              </a:rPr>
              <a:t>y,z</a:t>
            </a:r>
            <a:r>
              <a:rPr lang="fr-FR" altLang="fr-FR" sz="2400" i="1" dirty="0">
                <a:solidFill>
                  <a:srgbClr val="0070C0"/>
                </a:solidFill>
                <a:cs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400" i="1" dirty="0">
                <a:cs typeface="Times New Roman" charset="0"/>
              </a:rPr>
              <a:t>alors</a:t>
            </a:r>
            <a:endParaRPr lang="fr-FR" altLang="fr-FR" sz="2800" i="1" dirty="0"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400" i="1" dirty="0">
                <a:cs typeface="Times New Roman" charset="0"/>
              </a:rPr>
              <a:t>d</a:t>
            </a:r>
            <a:r>
              <a:rPr lang="fr-FR" altLang="fr-FR" sz="2400" i="1" baseline="-25000" dirty="0">
                <a:cs typeface="Times New Roman" charset="0"/>
              </a:rPr>
              <a:t>c</a:t>
            </a:r>
            <a:r>
              <a:rPr lang="fr-FR" altLang="fr-FR" sz="2400" i="1" dirty="0">
                <a:cs typeface="Times New Roman" charset="0"/>
              </a:rPr>
              <a:t>(</a:t>
            </a:r>
            <a:r>
              <a:rPr lang="fr-FR" altLang="fr-FR" sz="2400" i="1" dirty="0" err="1">
                <a:cs typeface="Times New Roman" charset="0"/>
              </a:rPr>
              <a:t>S</a:t>
            </a:r>
            <a:r>
              <a:rPr lang="fr-FR" altLang="fr-FR" sz="2400" i="1" baseline="-25000" dirty="0" err="1">
                <a:cs typeface="Times New Roman" charset="0"/>
              </a:rPr>
              <a:t>i</a:t>
            </a:r>
            <a:r>
              <a:rPr lang="fr-FR" altLang="fr-FR" sz="2400" i="1" dirty="0" err="1">
                <a:cs typeface="Times New Roman" charset="0"/>
              </a:rPr>
              <a:t>,S</a:t>
            </a:r>
            <a:r>
              <a:rPr lang="fr-FR" altLang="fr-FR" sz="2400" i="1" baseline="-25000" dirty="0" err="1">
                <a:cs typeface="Times New Roman" charset="0"/>
              </a:rPr>
              <a:t>j</a:t>
            </a:r>
            <a:r>
              <a:rPr lang="fr-FR" altLang="fr-FR" sz="2400" i="1" dirty="0">
                <a:cs typeface="Times New Roman" charset="0"/>
              </a:rPr>
              <a:t>) ≤ d</a:t>
            </a:r>
            <a:r>
              <a:rPr lang="fr-FR" altLang="fr-FR" sz="2400" i="1" baseline="-25000" dirty="0">
                <a:cs typeface="Times New Roman" charset="0"/>
              </a:rPr>
              <a:t>c</a:t>
            </a:r>
            <a:r>
              <a:rPr lang="fr-FR" altLang="fr-FR" sz="2400" i="1" dirty="0">
                <a:cs typeface="Times New Roman" charset="0"/>
              </a:rPr>
              <a:t>(</a:t>
            </a:r>
            <a:r>
              <a:rPr lang="fr-FR" altLang="fr-FR" sz="2400" i="1" dirty="0" err="1">
                <a:cs typeface="Times New Roman" charset="0"/>
              </a:rPr>
              <a:t>S</a:t>
            </a:r>
            <a:r>
              <a:rPr lang="fr-FR" altLang="fr-FR" sz="2400" i="1" baseline="-25000" dirty="0" err="1">
                <a:cs typeface="Times New Roman" charset="0"/>
              </a:rPr>
              <a:t>i</a:t>
            </a:r>
            <a:r>
              <a:rPr lang="fr-FR" altLang="fr-FR" sz="2400" i="1" dirty="0" err="1">
                <a:cs typeface="Times New Roman" charset="0"/>
              </a:rPr>
              <a:t>,S</a:t>
            </a:r>
            <a:r>
              <a:rPr lang="fr-FR" altLang="fr-FR" sz="2400" i="1" baseline="-25000" dirty="0" err="1">
                <a:cs typeface="Times New Roman" charset="0"/>
              </a:rPr>
              <a:t>c</a:t>
            </a:r>
            <a:r>
              <a:rPr lang="fr-FR" altLang="fr-FR" sz="2400" i="1" dirty="0">
                <a:cs typeface="Times New Roman" charset="0"/>
              </a:rPr>
              <a:t>) + d</a:t>
            </a:r>
            <a:r>
              <a:rPr lang="fr-FR" altLang="fr-FR" sz="2400" i="1" baseline="-25000" dirty="0">
                <a:cs typeface="Times New Roman" charset="0"/>
              </a:rPr>
              <a:t>c</a:t>
            </a:r>
            <a:r>
              <a:rPr lang="fr-FR" altLang="fr-FR" sz="2400" i="1" dirty="0">
                <a:cs typeface="Times New Roman" charset="0"/>
              </a:rPr>
              <a:t>(</a:t>
            </a:r>
            <a:r>
              <a:rPr lang="fr-FR" altLang="fr-FR" sz="2400" i="1" dirty="0" err="1">
                <a:cs typeface="Times New Roman" charset="0"/>
              </a:rPr>
              <a:t>S</a:t>
            </a:r>
            <a:r>
              <a:rPr lang="fr-FR" altLang="fr-FR" sz="2400" i="1" baseline="-25000" dirty="0" err="1">
                <a:cs typeface="Times New Roman" charset="0"/>
              </a:rPr>
              <a:t>c</a:t>
            </a:r>
            <a:r>
              <a:rPr lang="fr-FR" altLang="fr-FR" sz="2400" i="1" dirty="0" err="1">
                <a:cs typeface="Times New Roman" charset="0"/>
              </a:rPr>
              <a:t>,S</a:t>
            </a:r>
            <a:r>
              <a:rPr lang="fr-FR" altLang="fr-FR" sz="2400" i="1" baseline="-25000" dirty="0" err="1">
                <a:cs typeface="Times New Roman" charset="0"/>
              </a:rPr>
              <a:t>j</a:t>
            </a:r>
            <a:r>
              <a:rPr lang="fr-FR" altLang="fr-FR" sz="2400" i="1" dirty="0">
                <a:cs typeface="Times New Roman" charset="0"/>
              </a:rPr>
              <a:t>) = D(</a:t>
            </a:r>
            <a:r>
              <a:rPr lang="fr-FR" altLang="fr-FR" sz="2400" i="1" dirty="0" err="1">
                <a:cs typeface="Times New Roman" charset="0"/>
              </a:rPr>
              <a:t>S</a:t>
            </a:r>
            <a:r>
              <a:rPr lang="fr-FR" altLang="fr-FR" sz="2400" i="1" baseline="-25000" dirty="0" err="1">
                <a:cs typeface="Times New Roman" charset="0"/>
              </a:rPr>
              <a:t>i</a:t>
            </a:r>
            <a:r>
              <a:rPr lang="fr-FR" altLang="fr-FR" sz="2400" i="1" dirty="0" err="1">
                <a:cs typeface="Times New Roman" charset="0"/>
              </a:rPr>
              <a:t>,S</a:t>
            </a:r>
            <a:r>
              <a:rPr lang="fr-FR" altLang="fr-FR" sz="2400" i="1" baseline="-25000" dirty="0" err="1">
                <a:cs typeface="Times New Roman" charset="0"/>
              </a:rPr>
              <a:t>c</a:t>
            </a:r>
            <a:r>
              <a:rPr lang="fr-FR" altLang="fr-FR" sz="2400" i="1" dirty="0">
                <a:cs typeface="Times New Roman" charset="0"/>
              </a:rPr>
              <a:t>)+D(</a:t>
            </a:r>
            <a:r>
              <a:rPr lang="fr-FR" altLang="fr-FR" sz="2400" i="1" dirty="0" err="1">
                <a:cs typeface="Times New Roman" charset="0"/>
              </a:rPr>
              <a:t>S</a:t>
            </a:r>
            <a:r>
              <a:rPr lang="fr-FR" altLang="fr-FR" sz="2400" i="1" baseline="-25000" dirty="0" err="1">
                <a:cs typeface="Times New Roman" charset="0"/>
              </a:rPr>
              <a:t>c</a:t>
            </a:r>
            <a:r>
              <a:rPr lang="fr-FR" altLang="fr-FR" sz="2400" i="1" dirty="0" err="1">
                <a:cs typeface="Times New Roman" charset="0"/>
              </a:rPr>
              <a:t>,S</a:t>
            </a:r>
            <a:r>
              <a:rPr lang="fr-FR" altLang="fr-FR" sz="2400" i="1" baseline="-25000" dirty="0" err="1">
                <a:cs typeface="Times New Roman" charset="0"/>
              </a:rPr>
              <a:t>j</a:t>
            </a:r>
            <a:r>
              <a:rPr lang="fr-FR" altLang="fr-FR" sz="2400" i="1" dirty="0">
                <a:cs typeface="Times New Roman" charset="0"/>
              </a:rPr>
              <a:t>)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2400" i="1" dirty="0"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400" i="1" dirty="0">
                <a:cs typeface="Arial" charset="0"/>
              </a:rPr>
              <a:t>Et donc: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400" i="1" dirty="0">
                <a:solidFill>
                  <a:srgbClr val="FF0000"/>
                </a:solidFill>
                <a:cs typeface="Arial" charset="0"/>
              </a:rPr>
              <a:t>d(</a:t>
            </a:r>
            <a:r>
              <a:rPr lang="fr-FR" altLang="fr-FR" sz="2400" i="1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fr-FR" altLang="fr-FR" sz="2400" i="1" baseline="-25000" dirty="0" err="1">
                <a:solidFill>
                  <a:srgbClr val="FF0000"/>
                </a:solidFill>
                <a:cs typeface="Arial" charset="0"/>
              </a:rPr>
              <a:t>c</a:t>
            </a:r>
            <a:r>
              <a:rPr lang="fr-FR" altLang="fr-FR" sz="2400" i="1" dirty="0">
                <a:solidFill>
                  <a:srgbClr val="FF0000"/>
                </a:solidFill>
                <a:cs typeface="Arial" charset="0"/>
              </a:rPr>
              <a:t>)/d(A*) ≤ 2(k-1)/k </a:t>
            </a:r>
            <a:r>
              <a:rPr lang="en-US" altLang="fr-FR" sz="2400" i="1" dirty="0">
                <a:solidFill>
                  <a:srgbClr val="FF0000"/>
                </a:solidFill>
                <a:cs typeface="Arial" charset="0"/>
              </a:rPr>
              <a:t>&lt; 2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2400" dirty="0">
              <a:solidFill>
                <a:schemeClr val="accent2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471863" y="130175"/>
            <a:ext cx="163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tx2"/>
                </a:solidFill>
              </a:rPr>
              <a:t>Bornes</a:t>
            </a:r>
          </a:p>
        </p:txBody>
      </p:sp>
    </p:spTree>
    <p:extLst>
      <p:ext uri="{BB962C8B-B14F-4D97-AF65-F5344CB8AC3E}">
        <p14:creationId xmlns:p14="http://schemas.microsoft.com/office/powerpoint/2010/main" val="2948171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Solution </a:t>
            </a:r>
            <a:r>
              <a:rPr lang="en-CA" dirty="0" err="1"/>
              <a:t>exacte</a:t>
            </a:r>
            <a:r>
              <a:rPr lang="en-CA" dirty="0"/>
              <a:t> pour </a:t>
            </a:r>
            <a:r>
              <a:rPr lang="en-CA" dirty="0" err="1"/>
              <a:t>l’alignement</a:t>
            </a:r>
            <a:r>
              <a:rPr lang="en-CA" dirty="0"/>
              <a:t> multiple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</a:t>
            </a:r>
            <a:r>
              <a:rPr lang="en-CA" dirty="0"/>
              <a:t> </a:t>
            </a:r>
            <a:r>
              <a:rPr lang="en-CA" dirty="0" err="1"/>
              <a:t>bornée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>
                <a:solidFill>
                  <a:srgbClr val="FF0000"/>
                </a:solidFill>
              </a:rPr>
              <a:t>Alignement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phylogénétique</a:t>
            </a:r>
            <a:endParaRPr lang="en-CA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/>
              <a:t>: Méthodes</a:t>
            </a:r>
            <a:r>
              <a:rPr lang="en-CA" dirty="0"/>
              <a:t> progressives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</a:t>
            </a:r>
            <a:r>
              <a:rPr lang="en-CA" dirty="0" err="1"/>
              <a:t>itératives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par point </a:t>
            </a:r>
            <a:r>
              <a:rPr lang="en-CA" dirty="0" err="1"/>
              <a:t>d’ancrage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fr-C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63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84784"/>
            <a:ext cx="8640960" cy="4895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altLang="fr-FR" sz="2400" b="1" dirty="0"/>
              <a:t>Données:</a:t>
            </a:r>
            <a:r>
              <a:rPr lang="fr-FR" altLang="fr-FR" sz="2400" dirty="0">
                <a:solidFill>
                  <a:srgbClr val="0070C0"/>
                </a:solidFill>
              </a:rPr>
              <a:t> </a:t>
            </a:r>
            <a:r>
              <a:rPr lang="fr-FR" altLang="fr-FR" sz="2400" dirty="0"/>
              <a:t>Un ensemble de </a:t>
            </a:r>
            <a:r>
              <a:rPr lang="fr-FR" altLang="fr-FR" sz="2400" dirty="0">
                <a:solidFill>
                  <a:srgbClr val="FF0000"/>
                </a:solidFill>
              </a:rPr>
              <a:t>séquences </a:t>
            </a:r>
            <a:r>
              <a:rPr lang="fr-FR" altLang="fr-FR" sz="2400" i="1" dirty="0">
                <a:solidFill>
                  <a:srgbClr val="FF0000"/>
                </a:solidFill>
              </a:rPr>
              <a:t>S, </a:t>
            </a:r>
            <a:r>
              <a:rPr lang="fr-FR" altLang="fr-FR" sz="2400" dirty="0"/>
              <a:t>et un </a:t>
            </a:r>
            <a:r>
              <a:rPr lang="fr-FR" altLang="fr-FR" sz="2400" dirty="0">
                <a:solidFill>
                  <a:srgbClr val="FF0000"/>
                </a:solidFill>
              </a:rPr>
              <a:t>arbre phylogénétique </a:t>
            </a:r>
            <a:r>
              <a:rPr lang="fr-FR" altLang="fr-FR" sz="2400" i="1" dirty="0">
                <a:solidFill>
                  <a:srgbClr val="FF0000"/>
                </a:solidFill>
              </a:rPr>
              <a:t>T</a:t>
            </a:r>
            <a:r>
              <a:rPr lang="fr-FR" altLang="fr-FR" sz="2400" dirty="0">
                <a:solidFill>
                  <a:srgbClr val="FF0000"/>
                </a:solidFill>
              </a:rPr>
              <a:t> </a:t>
            </a:r>
            <a:r>
              <a:rPr lang="fr-FR" altLang="fr-FR" sz="2400" dirty="0"/>
              <a:t>pour </a:t>
            </a:r>
            <a:r>
              <a:rPr lang="fr-FR" altLang="fr-FR" sz="2400" i="1" dirty="0"/>
              <a:t>S. </a:t>
            </a:r>
          </a:p>
          <a:p>
            <a:pPr>
              <a:lnSpc>
                <a:spcPct val="80000"/>
              </a:lnSpc>
            </a:pPr>
            <a:r>
              <a:rPr lang="fr-FR" altLang="fr-FR" sz="2400" b="1" dirty="0"/>
              <a:t>Problème:</a:t>
            </a:r>
            <a:r>
              <a:rPr lang="fr-FR" altLang="fr-FR" sz="2400" b="1" dirty="0">
                <a:solidFill>
                  <a:schemeClr val="accent2"/>
                </a:solidFill>
              </a:rPr>
              <a:t> </a:t>
            </a:r>
            <a:r>
              <a:rPr lang="fr-FR" altLang="fr-FR" sz="2400" dirty="0"/>
              <a:t>Trouver un étiquetage des nœuds internes de </a:t>
            </a:r>
            <a:r>
              <a:rPr lang="fr-FR" altLang="fr-FR" sz="2400" i="1" dirty="0"/>
              <a:t>T</a:t>
            </a:r>
            <a:r>
              <a:rPr lang="fr-FR" altLang="fr-FR" sz="2400" dirty="0"/>
              <a:t> qui </a:t>
            </a:r>
            <a:r>
              <a:rPr lang="fr-FR" altLang="fr-FR" sz="2400" dirty="0">
                <a:solidFill>
                  <a:srgbClr val="0070C0"/>
                </a:solidFill>
              </a:rPr>
              <a:t>minimise la score de </a:t>
            </a:r>
            <a:r>
              <a:rPr lang="fr-FR" altLang="fr-FR" sz="2400" i="1" dirty="0">
                <a:solidFill>
                  <a:srgbClr val="0070C0"/>
                </a:solidFill>
              </a:rPr>
              <a:t>T</a:t>
            </a:r>
            <a:r>
              <a:rPr lang="fr-FR" altLang="fr-FR" sz="2400" dirty="0">
                <a:solidFill>
                  <a:srgbClr val="0070C0"/>
                </a:solidFill>
              </a:rPr>
              <a:t> </a:t>
            </a:r>
            <a:r>
              <a:rPr lang="fr-FR" altLang="fr-FR" sz="2400" dirty="0"/>
              <a:t>(somme des poids des arêtes)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L’arbre </a:t>
            </a:r>
            <a:r>
              <a:rPr lang="fr-FR" altLang="fr-FR" sz="2400" i="1" dirty="0"/>
              <a:t>T</a:t>
            </a:r>
            <a:r>
              <a:rPr lang="fr-FR" altLang="fr-FR" sz="2400" dirty="0"/>
              <a:t> avec étiquetage de ses nœuds internes est appelé </a:t>
            </a:r>
            <a:r>
              <a:rPr lang="fr-FR" altLang="fr-FR" sz="2400" dirty="0">
                <a:solidFill>
                  <a:srgbClr val="0070C0"/>
                </a:solidFill>
              </a:rPr>
              <a:t>alignement phylogénétique.</a:t>
            </a:r>
            <a:endParaRPr lang="fr-FR" altLang="fr-FR" sz="2400" i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sz="2400" dirty="0"/>
              <a:t>Un alignement phylogénétique </a:t>
            </a:r>
            <a:r>
              <a:rPr lang="fr-FR" altLang="fr-FR" sz="2400" i="1" dirty="0"/>
              <a:t>T*</a:t>
            </a:r>
            <a:r>
              <a:rPr lang="fr-FR" altLang="fr-FR" sz="2400" dirty="0"/>
              <a:t> induit un alignement de S: c’est l’alignement consistant avec T*.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Problème de l’étiquetage: NP-complet</a:t>
            </a:r>
          </a:p>
          <a:p>
            <a:pPr>
              <a:lnSpc>
                <a:spcPct val="80000"/>
              </a:lnSpc>
            </a:pPr>
            <a:r>
              <a:rPr lang="fr-FR" altLang="fr-FR" sz="2400" b="1" dirty="0"/>
              <a:t>Alignement soulevé: </a:t>
            </a:r>
            <a:r>
              <a:rPr lang="fr-FR" altLang="fr-FR" sz="2400" dirty="0"/>
              <a:t>Les étiquettes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400" dirty="0"/>
              <a:t>      Sont des séquences de </a:t>
            </a:r>
            <a:r>
              <a:rPr lang="fr-FR" altLang="fr-FR" sz="2400" b="1" i="1" dirty="0"/>
              <a:t>S</a:t>
            </a:r>
          </a:p>
        </p:txBody>
      </p:sp>
      <p:pic>
        <p:nvPicPr>
          <p:cNvPr id="28676" name="Picture 4" descr="arbre-evol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36" y="4365104"/>
            <a:ext cx="4968875" cy="2016125"/>
          </a:xfr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4. </a:t>
            </a:r>
            <a:r>
              <a:rPr lang="en-CA" dirty="0" err="1">
                <a:solidFill>
                  <a:srgbClr val="FF0000"/>
                </a:solidFill>
              </a:rPr>
              <a:t>Alignement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phylogénétique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61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1055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600" dirty="0"/>
              <a:t>Alignement soulevé optimal: </a:t>
            </a:r>
            <a:br>
              <a:rPr lang="fr-FR" altLang="fr-FR" sz="3600" dirty="0"/>
            </a:br>
            <a:r>
              <a:rPr lang="fr-FR" altLang="fr-FR" sz="3600" dirty="0"/>
              <a:t>borne sup pour l’al. </a:t>
            </a:r>
            <a:r>
              <a:rPr lang="fr-FR" altLang="fr-FR" sz="3600" dirty="0" err="1"/>
              <a:t>phyl</a:t>
            </a:r>
            <a:r>
              <a:rPr lang="fr-FR" altLang="fr-FR" sz="3600" dirty="0"/>
              <a:t>. </a:t>
            </a:r>
            <a:r>
              <a:rPr lang="fr-FR" altLang="fr-FR" sz="3600" dirty="0" err="1"/>
              <a:t>opt</a:t>
            </a:r>
            <a:r>
              <a:rPr lang="fr-FR" altLang="fr-FR" sz="3600" dirty="0"/>
              <a:t>.</a:t>
            </a:r>
            <a:endParaRPr lang="fr-FR" altLang="fr-FR" sz="2400" i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675688" cy="198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 i="1" dirty="0">
                <a:solidFill>
                  <a:srgbClr val="0070C0"/>
                </a:solidFill>
              </a:rPr>
              <a:t>T*</a:t>
            </a:r>
            <a:r>
              <a:rPr lang="fr-FR" altLang="fr-FR" sz="2400" dirty="0">
                <a:solidFill>
                  <a:schemeClr val="accent2"/>
                </a:solidFill>
              </a:rPr>
              <a:t>:</a:t>
            </a:r>
            <a:r>
              <a:rPr lang="fr-FR" altLang="fr-FR" sz="2400" dirty="0"/>
              <a:t> alignement phylogénétique optimal</a:t>
            </a:r>
          </a:p>
          <a:p>
            <a:pPr>
              <a:lnSpc>
                <a:spcPct val="90000"/>
              </a:lnSpc>
            </a:pPr>
            <a:r>
              <a:rPr lang="fr-FR" altLang="fr-FR" sz="2400" dirty="0"/>
              <a:t>On veut construire un </a:t>
            </a:r>
            <a:r>
              <a:rPr lang="fr-FR" altLang="fr-FR" sz="2400" dirty="0">
                <a:solidFill>
                  <a:srgbClr val="0070C0"/>
                </a:solidFill>
              </a:rPr>
              <a:t>alignement soulevé </a:t>
            </a:r>
            <a:r>
              <a:rPr lang="fr-FR" altLang="fr-FR" sz="2400" i="1" dirty="0">
                <a:solidFill>
                  <a:srgbClr val="0070C0"/>
                </a:solidFill>
              </a:rPr>
              <a:t>T</a:t>
            </a:r>
            <a:r>
              <a:rPr lang="fr-FR" altLang="fr-FR" sz="2400" i="1" baseline="30000" dirty="0">
                <a:solidFill>
                  <a:srgbClr val="0070C0"/>
                </a:solidFill>
              </a:rPr>
              <a:t>S</a:t>
            </a:r>
            <a:r>
              <a:rPr lang="fr-FR" altLang="fr-FR" sz="2400" dirty="0">
                <a:solidFill>
                  <a:srgbClr val="0070C0"/>
                </a:solidFill>
              </a:rPr>
              <a:t> </a:t>
            </a:r>
            <a:r>
              <a:rPr lang="fr-FR" altLang="fr-FR" sz="2400" dirty="0"/>
              <a:t>à partir de </a:t>
            </a:r>
            <a:r>
              <a:rPr lang="fr-FR" altLang="fr-FR" sz="2400" i="1" dirty="0"/>
              <a:t>T*</a:t>
            </a:r>
            <a:endParaRPr lang="fr-FR" altLang="fr-FR" sz="2400" i="1" baseline="30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400" dirty="0"/>
              <a:t>Dans </a:t>
            </a:r>
            <a:r>
              <a:rPr lang="fr-FR" altLang="fr-FR" sz="2400" i="1" dirty="0"/>
              <a:t>T</a:t>
            </a:r>
            <a:r>
              <a:rPr lang="fr-FR" altLang="fr-FR" sz="2400" i="1" baseline="30000" dirty="0"/>
              <a:t>S</a:t>
            </a:r>
            <a:r>
              <a:rPr lang="fr-FR" altLang="fr-FR" sz="2400" dirty="0"/>
              <a:t> , </a:t>
            </a:r>
            <a:r>
              <a:rPr lang="fr-FR" altLang="fr-FR" sz="2400" i="1" dirty="0"/>
              <a:t>v</a:t>
            </a:r>
            <a:r>
              <a:rPr lang="fr-FR" altLang="fr-FR" sz="2400" dirty="0"/>
              <a:t> est étiqueté par la </a:t>
            </a:r>
            <a:r>
              <a:rPr lang="fr-FR" altLang="fr-FR" sz="2400" dirty="0">
                <a:solidFill>
                  <a:srgbClr val="0070C0"/>
                </a:solidFill>
              </a:rPr>
              <a:t>séquence de </a:t>
            </a:r>
            <a:r>
              <a:rPr lang="fr-FR" altLang="fr-FR" sz="2400" b="1" i="1" dirty="0">
                <a:solidFill>
                  <a:srgbClr val="0070C0"/>
                </a:solidFill>
              </a:rPr>
              <a:t>S</a:t>
            </a:r>
            <a:r>
              <a:rPr lang="fr-FR" altLang="fr-FR" sz="2400" dirty="0">
                <a:solidFill>
                  <a:srgbClr val="0070C0"/>
                </a:solidFill>
              </a:rPr>
              <a:t> la plus proche de </a:t>
            </a:r>
            <a:r>
              <a:rPr lang="fr-FR" altLang="fr-FR" sz="2400" i="1" dirty="0">
                <a:solidFill>
                  <a:srgbClr val="0070C0"/>
                </a:solidFill>
              </a:rPr>
              <a:t>S</a:t>
            </a:r>
            <a:r>
              <a:rPr lang="fr-FR" altLang="fr-FR" sz="2400" i="1" baseline="-25000" dirty="0">
                <a:solidFill>
                  <a:srgbClr val="0070C0"/>
                </a:solidFill>
              </a:rPr>
              <a:t>v</a:t>
            </a:r>
            <a:r>
              <a:rPr lang="fr-FR" altLang="fr-FR" sz="2400" i="1" baseline="30000" dirty="0">
                <a:solidFill>
                  <a:srgbClr val="0070C0"/>
                </a:solidFill>
              </a:rPr>
              <a:t>* </a:t>
            </a:r>
          </a:p>
        </p:txBody>
      </p:sp>
      <p:pic>
        <p:nvPicPr>
          <p:cNvPr id="29700" name="Picture 4" descr="alSoule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3716338"/>
            <a:ext cx="5545138" cy="1722437"/>
          </a:xfrm>
          <a:noFill/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051050" y="5876925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0070C0"/>
                </a:solidFill>
                <a:latin typeface="Times New Roman" charset="0"/>
              </a:rPr>
              <a:t>Score de T</a:t>
            </a:r>
            <a:r>
              <a:rPr lang="fr-FR" altLang="fr-FR" sz="2400" baseline="30000" dirty="0">
                <a:solidFill>
                  <a:srgbClr val="0070C0"/>
                </a:solidFill>
                <a:latin typeface="Times New Roman" charset="0"/>
              </a:rPr>
              <a:t>S</a:t>
            </a:r>
            <a:r>
              <a:rPr lang="fr-FR" altLang="fr-FR" sz="2400" dirty="0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fr-FR" altLang="fr-FR" sz="2400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≤ 2 fois score de T*</a:t>
            </a:r>
          </a:p>
        </p:txBody>
      </p:sp>
    </p:spTree>
    <p:extLst>
      <p:ext uri="{BB962C8B-B14F-4D97-AF65-F5344CB8AC3E}">
        <p14:creationId xmlns:p14="http://schemas.microsoft.com/office/powerpoint/2010/main" val="371750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pPr eaLnBrk="1" hangingPunct="1"/>
            <a:r>
              <a:rPr lang="fr-FR" altLang="fr-FR" sz="3800" dirty="0"/>
              <a:t>Alignement soulevé optimal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24862" cy="1152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altLang="fr-FR" sz="2400" i="1" dirty="0">
                <a:solidFill>
                  <a:srgbClr val="0070C0"/>
                </a:solidFill>
              </a:rPr>
              <a:t>T</a:t>
            </a:r>
            <a:r>
              <a:rPr lang="fr-FR" altLang="fr-FR" sz="2400" i="1" baseline="-25000" dirty="0">
                <a:solidFill>
                  <a:srgbClr val="0070C0"/>
                </a:solidFill>
              </a:rPr>
              <a:t>v</a:t>
            </a:r>
            <a:r>
              <a:rPr lang="fr-FR" altLang="fr-FR" sz="2400" dirty="0">
                <a:solidFill>
                  <a:srgbClr val="0070C0"/>
                </a:solidFill>
              </a:rPr>
              <a:t>:</a:t>
            </a:r>
            <a:r>
              <a:rPr lang="fr-FR" altLang="fr-FR" sz="2400" dirty="0"/>
              <a:t> </a:t>
            </a:r>
            <a:r>
              <a:rPr lang="fr-FR" altLang="fr-FR" sz="2400" dirty="0" err="1"/>
              <a:t>sous-arbre</a:t>
            </a:r>
            <a:r>
              <a:rPr lang="fr-FR" altLang="fr-FR" sz="2400" dirty="0"/>
              <a:t> de racine </a:t>
            </a:r>
            <a:r>
              <a:rPr lang="fr-FR" altLang="fr-FR" sz="2400" i="1" dirty="0"/>
              <a:t>v de </a:t>
            </a:r>
            <a:r>
              <a:rPr lang="fr-FR" altLang="fr-FR" sz="2400" dirty="0"/>
              <a:t>T</a:t>
            </a:r>
          </a:p>
          <a:p>
            <a:pPr>
              <a:lnSpc>
                <a:spcPct val="90000"/>
              </a:lnSpc>
            </a:pPr>
            <a:r>
              <a:rPr lang="fr-FR" altLang="fr-FR" sz="2400" i="1" dirty="0">
                <a:solidFill>
                  <a:srgbClr val="0070C0"/>
                </a:solidFill>
              </a:rPr>
              <a:t>d(</a:t>
            </a:r>
            <a:r>
              <a:rPr lang="fr-FR" altLang="fr-FR" sz="2400" i="1" dirty="0" err="1">
                <a:solidFill>
                  <a:srgbClr val="0070C0"/>
                </a:solidFill>
              </a:rPr>
              <a:t>v,S</a:t>
            </a:r>
            <a:r>
              <a:rPr lang="fr-FR" altLang="fr-FR" sz="2400" i="1" dirty="0">
                <a:solidFill>
                  <a:srgbClr val="0070C0"/>
                </a:solidFill>
              </a:rPr>
              <a:t>):</a:t>
            </a:r>
            <a:r>
              <a:rPr lang="fr-FR" altLang="fr-FR" sz="2400" dirty="0">
                <a:solidFill>
                  <a:srgbClr val="0070C0"/>
                </a:solidFill>
              </a:rPr>
              <a:t> </a:t>
            </a:r>
            <a:r>
              <a:rPr lang="fr-FR" altLang="fr-FR" sz="2400" dirty="0"/>
              <a:t>Score de l’al. </a:t>
            </a:r>
            <a:r>
              <a:rPr lang="fr-FR" altLang="fr-FR" sz="2400" dirty="0" err="1"/>
              <a:t>phyl</a:t>
            </a:r>
            <a:r>
              <a:rPr lang="fr-FR" altLang="fr-FR" sz="2400" dirty="0"/>
              <a:t>. </a:t>
            </a:r>
            <a:r>
              <a:rPr lang="fr-FR" altLang="fr-FR" sz="2400" dirty="0" err="1"/>
              <a:t>opt</a:t>
            </a:r>
            <a:r>
              <a:rPr lang="fr-FR" altLang="fr-FR" sz="2400" dirty="0"/>
              <a:t>. de </a:t>
            </a:r>
            <a:r>
              <a:rPr lang="fr-FR" altLang="fr-FR" sz="2400" i="1" dirty="0"/>
              <a:t>T</a:t>
            </a:r>
            <a:r>
              <a:rPr lang="fr-FR" altLang="fr-FR" sz="2400" i="1" baseline="-25000" dirty="0"/>
              <a:t>v</a:t>
            </a:r>
            <a:r>
              <a:rPr lang="fr-FR" altLang="fr-FR" sz="2400" i="1" dirty="0"/>
              <a:t> </a:t>
            </a:r>
            <a:r>
              <a:rPr lang="fr-FR" altLang="fr-FR" sz="2400" dirty="0"/>
              <a:t>sachant que v étiqueté par </a:t>
            </a:r>
            <a:r>
              <a:rPr lang="fr-FR" altLang="fr-FR" sz="2400" i="1" dirty="0"/>
              <a:t>S</a:t>
            </a:r>
            <a:r>
              <a:rPr lang="fr-FR" altLang="fr-FR" sz="2400" dirty="0"/>
              <a:t> 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H="1">
            <a:off x="2124075" y="2060575"/>
            <a:ext cx="792163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2916238" y="2060575"/>
            <a:ext cx="720725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2484438" y="2781300"/>
            <a:ext cx="4318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268538" y="2492375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latin typeface="Times New Roman" charset="0"/>
              </a:rPr>
              <a:t>v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889125" y="34496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latin typeface="Times New Roman" charset="0"/>
              </a:rPr>
              <a:t>S1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773363" y="34290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latin typeface="Times New Roman" charset="0"/>
              </a:rPr>
              <a:t>S2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84213" y="3933825"/>
            <a:ext cx="3459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i="1">
                <a:latin typeface="Times New Roman" charset="0"/>
              </a:rPr>
              <a:t>d(v,S) = </a:t>
            </a:r>
            <a:r>
              <a:rPr lang="en-US" altLang="fr-FR" sz="2400" i="1">
                <a:latin typeface="Times New Roman" charset="0"/>
                <a:cs typeface="Times New Roman" charset="0"/>
              </a:rPr>
              <a:t> D(S,S1)+D(S,S2)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2536825" y="2586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latin typeface="Times New Roman" charset="0"/>
              </a:rPr>
              <a:t>S</a:t>
            </a: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H="1">
            <a:off x="5581650" y="1989138"/>
            <a:ext cx="107950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6661150" y="1989139"/>
            <a:ext cx="1871290" cy="16438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5940425" y="3213100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6300788" y="2636838"/>
            <a:ext cx="1296987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6084888" y="2276475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latin typeface="Times New Roman" charset="0"/>
              </a:rPr>
              <a:t>v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6300788" y="24209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latin typeface="Times New Roman" charset="0"/>
              </a:rPr>
              <a:t>S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5653088" y="29972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charset="0"/>
              </a:rPr>
              <a:t>v’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6013450" y="30686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latin typeface="Times New Roman" charset="0"/>
              </a:rPr>
              <a:t>S’</a:t>
            </a: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4260850" y="3933825"/>
            <a:ext cx="488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i="1">
                <a:latin typeface="Times New Roman" charset="0"/>
              </a:rPr>
              <a:t>d(v,S) = </a:t>
            </a:r>
            <a:r>
              <a:rPr lang="en-US" altLang="fr-FR" sz="2400" i="1">
                <a:latin typeface="Times New Roman" charset="0"/>
                <a:cs typeface="Times New Roman" charset="0"/>
              </a:rPr>
              <a:t> </a:t>
            </a:r>
            <a:r>
              <a:rPr lang="en-US" altLang="fr-FR" sz="2400" i="1">
                <a:latin typeface="Symbol" pitchFamily="18" charset="2"/>
                <a:cs typeface="Times New Roman" charset="0"/>
              </a:rPr>
              <a:t>S</a:t>
            </a:r>
            <a:r>
              <a:rPr lang="en-US" altLang="fr-FR" sz="2400" i="1" baseline="-25000">
                <a:latin typeface="Times New Roman" charset="0"/>
                <a:cs typeface="Times New Roman" charset="0"/>
              </a:rPr>
              <a:t>v’</a:t>
            </a:r>
            <a:r>
              <a:rPr lang="en-US" altLang="fr-FR" sz="2400" i="1">
                <a:latin typeface="Times New Roman" charset="0"/>
                <a:cs typeface="Times New Roman" charset="0"/>
              </a:rPr>
              <a:t> min</a:t>
            </a:r>
            <a:r>
              <a:rPr lang="en-US" altLang="fr-FR" sz="2400" i="1" baseline="-25000">
                <a:latin typeface="Times New Roman" charset="0"/>
                <a:cs typeface="Times New Roman" charset="0"/>
              </a:rPr>
              <a:t>S’</a:t>
            </a:r>
            <a:r>
              <a:rPr lang="en-US" altLang="fr-FR" sz="2400" i="1">
                <a:latin typeface="Times New Roman" charset="0"/>
                <a:cs typeface="Times New Roman" charset="0"/>
              </a:rPr>
              <a:t> [D(S,S’) + d(v’,S’)]</a:t>
            </a:r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 flipH="1">
            <a:off x="6661150" y="3284538"/>
            <a:ext cx="2873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323850" y="4508500"/>
            <a:ext cx="84963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200" dirty="0">
                <a:latin typeface="Times New Roman" charset="0"/>
              </a:rPr>
              <a:t>Valeur de l’al. Soulevé op.  = minimum de </a:t>
            </a:r>
            <a:r>
              <a:rPr lang="fr-FR" altLang="fr-FR" sz="2200" i="1" dirty="0">
                <a:latin typeface="Times New Roman" charset="0"/>
              </a:rPr>
              <a:t>d(</a:t>
            </a:r>
            <a:r>
              <a:rPr lang="fr-FR" altLang="fr-FR" sz="2200" i="1" dirty="0" err="1">
                <a:latin typeface="Times New Roman" charset="0"/>
              </a:rPr>
              <a:t>r,S</a:t>
            </a:r>
            <a:r>
              <a:rPr lang="fr-FR" altLang="fr-FR" sz="2200" i="1" dirty="0">
                <a:latin typeface="Times New Roman" charset="0"/>
              </a:rPr>
              <a:t>)</a:t>
            </a:r>
            <a:r>
              <a:rPr lang="fr-FR" altLang="fr-FR" sz="2200" dirty="0">
                <a:latin typeface="Times New Roman" charset="0"/>
              </a:rPr>
              <a:t> où r racine de l’arbre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200" b="1" i="1" dirty="0">
                <a:solidFill>
                  <a:srgbClr val="FF0000"/>
                </a:solidFill>
                <a:latin typeface="Times New Roman" charset="0"/>
              </a:rPr>
              <a:t>Complexité:</a:t>
            </a:r>
            <a:r>
              <a:rPr lang="fr-FR" altLang="fr-FR" sz="2200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fr-FR" altLang="fr-FR" sz="2200" i="1" dirty="0">
                <a:latin typeface="Times New Roman" charset="0"/>
              </a:rPr>
              <a:t>k</a:t>
            </a:r>
            <a:r>
              <a:rPr lang="fr-FR" altLang="fr-FR" sz="2200" dirty="0">
                <a:latin typeface="Times New Roman" charset="0"/>
              </a:rPr>
              <a:t> </a:t>
            </a:r>
            <a:r>
              <a:rPr lang="fr-FR" altLang="fr-FR" sz="2200" dirty="0" err="1">
                <a:latin typeface="Times New Roman" charset="0"/>
              </a:rPr>
              <a:t>seq</a:t>
            </a:r>
            <a:r>
              <a:rPr lang="fr-FR" altLang="fr-FR" sz="2200" dirty="0">
                <a:latin typeface="Times New Roman" charset="0"/>
              </a:rPr>
              <a:t>. de taille </a:t>
            </a:r>
            <a:r>
              <a:rPr lang="fr-FR" altLang="fr-FR" sz="2200" i="1" dirty="0">
                <a:latin typeface="Times New Roman" charset="0"/>
              </a:rPr>
              <a:t>n</a:t>
            </a:r>
            <a:r>
              <a:rPr lang="fr-FR" altLang="fr-FR" sz="2200" dirty="0">
                <a:latin typeface="Times New Roman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200" dirty="0">
                <a:latin typeface="Times New Roman" charset="0"/>
              </a:rPr>
              <a:t>Au cours d’un prétraitement, calculer tous les </a:t>
            </a:r>
            <a:r>
              <a:rPr lang="fr-FR" altLang="fr-FR" sz="2200" i="1" dirty="0">
                <a:latin typeface="Times New Roman" charset="0"/>
              </a:rPr>
              <a:t>D(</a:t>
            </a:r>
            <a:r>
              <a:rPr lang="fr-FR" altLang="fr-FR" sz="2200" i="1" dirty="0" err="1">
                <a:latin typeface="Times New Roman" charset="0"/>
              </a:rPr>
              <a:t>Si,Sj</a:t>
            </a:r>
            <a:r>
              <a:rPr lang="fr-FR" altLang="fr-FR" sz="2200" i="1" dirty="0">
                <a:latin typeface="Times New Roman" charset="0"/>
              </a:rPr>
              <a:t>)</a:t>
            </a:r>
            <a:r>
              <a:rPr lang="fr-FR" altLang="fr-FR" sz="2200" dirty="0">
                <a:latin typeface="Times New Roman" charset="0"/>
              </a:rPr>
              <a:t>: </a:t>
            </a:r>
            <a:r>
              <a:rPr lang="fr-FR" altLang="fr-FR" sz="2200" b="1" i="1" dirty="0">
                <a:solidFill>
                  <a:srgbClr val="FF0000"/>
                </a:solidFill>
                <a:latin typeface="Times New Roman" charset="0"/>
              </a:rPr>
              <a:t>O(k</a:t>
            </a:r>
            <a:r>
              <a:rPr lang="fr-FR" altLang="fr-FR" sz="2200" b="1" i="1" baseline="300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fr-FR" altLang="fr-FR" sz="2200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fr-FR" altLang="fr-FR" sz="2200" b="1" i="1" baseline="300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fr-FR" altLang="fr-FR" sz="2200" b="1" i="1" dirty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200" dirty="0">
                <a:latin typeface="Times New Roman" charset="0"/>
              </a:rPr>
              <a:t>Pour chaque nœud v, calculer chaque d(</a:t>
            </a:r>
            <a:r>
              <a:rPr lang="fr-FR" altLang="fr-FR" sz="2200" dirty="0" err="1">
                <a:latin typeface="Times New Roman" charset="0"/>
              </a:rPr>
              <a:t>v,S</a:t>
            </a:r>
            <a:r>
              <a:rPr lang="fr-FR" altLang="fr-FR" sz="2200" dirty="0">
                <a:latin typeface="Times New Roman" charset="0"/>
              </a:rPr>
              <a:t>) en </a:t>
            </a:r>
            <a:r>
              <a:rPr lang="fr-FR" altLang="fr-FR" sz="2200" i="1" dirty="0">
                <a:latin typeface="Times New Roman" charset="0"/>
              </a:rPr>
              <a:t>O(k)</a:t>
            </a:r>
            <a:r>
              <a:rPr lang="fr-FR" altLang="fr-FR" sz="2200" dirty="0">
                <a:latin typeface="Times New Roman" charset="0"/>
              </a:rPr>
              <a:t> </a:t>
            </a:r>
            <a:r>
              <a:rPr lang="fr-FR" altLang="fr-FR" sz="2200" dirty="0">
                <a:solidFill>
                  <a:schemeClr val="hlink"/>
                </a:solidFill>
                <a:latin typeface="Times New Roman" charset="0"/>
              </a:rPr>
              <a:t>: </a:t>
            </a:r>
            <a:r>
              <a:rPr lang="fr-FR" altLang="fr-FR" sz="2200" b="1" i="1" dirty="0">
                <a:solidFill>
                  <a:srgbClr val="FF0000"/>
                </a:solidFill>
                <a:latin typeface="Times New Roman" charset="0"/>
              </a:rPr>
              <a:t>O(k</a:t>
            </a:r>
            <a:r>
              <a:rPr lang="fr-FR" altLang="fr-FR" sz="2200" b="1" i="1" baseline="300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fr-FR" altLang="fr-FR" sz="2200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fr-FR" altLang="fr-FR" sz="2200" b="1" i="1" baseline="300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fr-FR" altLang="fr-FR" sz="2200" b="1" i="1" dirty="0">
                <a:solidFill>
                  <a:srgbClr val="FF0000"/>
                </a:solidFill>
                <a:latin typeface="Times New Roman" charset="0"/>
              </a:rPr>
              <a:t>+k</a:t>
            </a:r>
            <a:r>
              <a:rPr lang="fr-FR" altLang="fr-FR" sz="2200" b="1" i="1" baseline="300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fr-FR" altLang="fr-FR" sz="2200" b="1" i="1" dirty="0">
                <a:solidFill>
                  <a:srgbClr val="FF0000"/>
                </a:solidFill>
                <a:latin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31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  <p:bldP spid="64516" grpId="0" animBg="1"/>
      <p:bldP spid="64517" grpId="0" animBg="1"/>
      <p:bldP spid="64518" grpId="0" animBg="1"/>
      <p:bldP spid="64519" grpId="0"/>
      <p:bldP spid="64520" grpId="0"/>
      <p:bldP spid="64521" grpId="0"/>
      <p:bldP spid="64522" grpId="0"/>
      <p:bldP spid="64523" grpId="0"/>
      <p:bldP spid="64524" grpId="0" animBg="1"/>
      <p:bldP spid="64525" grpId="0" animBg="1"/>
      <p:bldP spid="64526" grpId="0" animBg="1"/>
      <p:bldP spid="64527" grpId="0" animBg="1"/>
      <p:bldP spid="64528" grpId="0"/>
      <p:bldP spid="64529" grpId="0"/>
      <p:bldP spid="64530" grpId="0"/>
      <p:bldP spid="64531" grpId="0"/>
      <p:bldP spid="64533" grpId="0"/>
      <p:bldP spid="645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Solution </a:t>
            </a:r>
            <a:r>
              <a:rPr lang="en-CA" dirty="0" err="1"/>
              <a:t>exacte</a:t>
            </a:r>
            <a:r>
              <a:rPr lang="en-CA" dirty="0"/>
              <a:t> pour </a:t>
            </a:r>
            <a:r>
              <a:rPr lang="en-CA" dirty="0" err="1"/>
              <a:t>l’alignement</a:t>
            </a:r>
            <a:r>
              <a:rPr lang="en-CA" dirty="0"/>
              <a:t> multiple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</a:t>
            </a:r>
            <a:r>
              <a:rPr lang="en-CA" dirty="0"/>
              <a:t> </a:t>
            </a:r>
            <a:r>
              <a:rPr lang="en-CA" dirty="0" err="1"/>
              <a:t>bornée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Alignement</a:t>
            </a:r>
            <a:r>
              <a:rPr lang="en-CA" dirty="0"/>
              <a:t> </a:t>
            </a:r>
            <a:r>
              <a:rPr lang="en-CA" dirty="0" err="1"/>
              <a:t>phylogénétique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>
                <a:solidFill>
                  <a:srgbClr val="FF0000"/>
                </a:solidFill>
              </a:rPr>
              <a:t>Heuristiques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usuelles</a:t>
            </a:r>
            <a:r>
              <a:rPr lang="en-CA" dirty="0">
                <a:solidFill>
                  <a:srgbClr val="FF0000"/>
                </a:solidFill>
              </a:rPr>
              <a:t>: </a:t>
            </a:r>
            <a:r>
              <a:rPr lang="en-CA" dirty="0" err="1">
                <a:solidFill>
                  <a:srgbClr val="FF0000"/>
                </a:solidFill>
              </a:rPr>
              <a:t>Méthodes</a:t>
            </a:r>
            <a:r>
              <a:rPr lang="en-CA" dirty="0">
                <a:solidFill>
                  <a:srgbClr val="FF0000"/>
                </a:solidFill>
              </a:rPr>
              <a:t> progressives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</a:t>
            </a:r>
            <a:r>
              <a:rPr lang="en-CA" dirty="0" err="1"/>
              <a:t>itératives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par point </a:t>
            </a:r>
            <a:r>
              <a:rPr lang="en-CA" dirty="0" err="1"/>
              <a:t>d’ancrage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9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06072" cy="1143000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5. </a:t>
            </a:r>
            <a:r>
              <a:rPr lang="en-CA" sz="3200" b="1" dirty="0" err="1">
                <a:solidFill>
                  <a:srgbClr val="FF0000"/>
                </a:solidFill>
              </a:rPr>
              <a:t>Heuristiques</a:t>
            </a:r>
            <a:r>
              <a:rPr lang="en-CA" sz="3200" b="1" dirty="0">
                <a:solidFill>
                  <a:srgbClr val="FF0000"/>
                </a:solidFill>
              </a:rPr>
              <a:t> </a:t>
            </a:r>
            <a:r>
              <a:rPr lang="en-CA" sz="3200" b="1" dirty="0" err="1">
                <a:solidFill>
                  <a:srgbClr val="FF0000"/>
                </a:solidFill>
              </a:rPr>
              <a:t>usuelles</a:t>
            </a:r>
            <a:r>
              <a:rPr lang="en-CA" sz="3200" b="1" dirty="0">
                <a:solidFill>
                  <a:srgbClr val="FF0000"/>
                </a:solidFill>
              </a:rPr>
              <a:t> – </a:t>
            </a:r>
            <a:r>
              <a:rPr lang="en-CA" sz="3200" b="1" dirty="0" err="1">
                <a:solidFill>
                  <a:srgbClr val="FF0000"/>
                </a:solidFill>
              </a:rPr>
              <a:t>Méthodes</a:t>
            </a:r>
            <a:r>
              <a:rPr lang="en-CA" sz="3200" b="1" dirty="0">
                <a:solidFill>
                  <a:srgbClr val="FF0000"/>
                </a:solidFill>
              </a:rPr>
              <a:t> progressives</a:t>
            </a:r>
            <a:endParaRPr lang="fr-CA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dirty="0"/>
              <a:t>Créer un alignement multiple de </a:t>
            </a:r>
            <a:r>
              <a:rPr lang="fr-FR" altLang="fr-FR" b="1" i="1" dirty="0"/>
              <a:t>S</a:t>
            </a:r>
            <a:r>
              <a:rPr lang="fr-FR" altLang="fr-FR" dirty="0"/>
              <a:t> en </a:t>
            </a:r>
            <a:r>
              <a:rPr lang="fr-FR" altLang="fr-FR" dirty="0">
                <a:solidFill>
                  <a:srgbClr val="0070C0"/>
                </a:solidFill>
              </a:rPr>
              <a:t>fusionnant deux alignements </a:t>
            </a:r>
            <a:r>
              <a:rPr lang="fr-FR" altLang="fr-FR" dirty="0"/>
              <a:t>de deux sous-ensembles </a:t>
            </a:r>
            <a:r>
              <a:rPr lang="fr-FR" altLang="fr-FR" b="1" i="1" dirty="0"/>
              <a:t>S1</a:t>
            </a:r>
            <a:r>
              <a:rPr lang="fr-FR" altLang="fr-FR" dirty="0"/>
              <a:t> et </a:t>
            </a:r>
            <a:r>
              <a:rPr lang="fr-FR" altLang="fr-FR" b="1" i="1" dirty="0"/>
              <a:t>S2</a:t>
            </a:r>
            <a:r>
              <a:rPr lang="fr-FR" altLang="fr-FR" dirty="0"/>
              <a:t> de </a:t>
            </a:r>
            <a:r>
              <a:rPr lang="fr-FR" altLang="fr-FR" b="1" i="1" dirty="0"/>
              <a:t>S</a:t>
            </a:r>
          </a:p>
          <a:p>
            <a:pPr>
              <a:lnSpc>
                <a:spcPct val="90000"/>
              </a:lnSpc>
              <a:buNone/>
            </a:pPr>
            <a:endParaRPr lang="fr-FR" altLang="fr-FR" b="1" i="1" dirty="0"/>
          </a:p>
          <a:p>
            <a:pPr>
              <a:lnSpc>
                <a:spcPct val="90000"/>
              </a:lnSpc>
              <a:buNone/>
            </a:pPr>
            <a:r>
              <a:rPr lang="fr-FR" altLang="fr-FR" u="sng" dirty="0">
                <a:solidFill>
                  <a:srgbClr val="0070C0"/>
                </a:solidFill>
              </a:rPr>
              <a:t>Méthode générale</a:t>
            </a:r>
            <a:r>
              <a:rPr lang="fr-FR" altLang="fr-FR" dirty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fr-FR" altLang="fr-FR" dirty="0"/>
              <a:t>Calculer les alignements deux à deux;</a:t>
            </a:r>
          </a:p>
          <a:p>
            <a:pPr>
              <a:lnSpc>
                <a:spcPct val="90000"/>
              </a:lnSpc>
            </a:pPr>
            <a:r>
              <a:rPr lang="fr-FR" altLang="fr-FR" dirty="0"/>
              <a:t>Construire un arbre guide des séquences (UPGMA, </a:t>
            </a:r>
            <a:r>
              <a:rPr lang="fr-FR" altLang="fr-FR" dirty="0" err="1"/>
              <a:t>Neighbour-Joining</a:t>
            </a:r>
            <a:r>
              <a:rPr lang="fr-FR" altLang="fr-FR" dirty="0"/>
              <a:t>);</a:t>
            </a:r>
          </a:p>
          <a:p>
            <a:pPr>
              <a:lnSpc>
                <a:spcPct val="90000"/>
              </a:lnSpc>
            </a:pPr>
            <a:r>
              <a:rPr lang="fr-FR" altLang="fr-FR" dirty="0"/>
              <a:t>Incorporer les séquences une à une dans l’alignement multiple, en suivant l’ordre déterminé par l’arbre guide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9006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785"/>
            <a:ext cx="3169047" cy="4536504"/>
          </a:xfrm>
        </p:spPr>
        <p:txBody>
          <a:bodyPr/>
          <a:lstStyle/>
          <a:p>
            <a:r>
              <a:rPr lang="fr-FR" altLang="fr-FR" sz="2400" dirty="0"/>
              <a:t>Pour commencer, aligner les deux séquences de </a:t>
            </a:r>
            <a:r>
              <a:rPr lang="fr-FR" altLang="fr-FR" sz="2400" dirty="0">
                <a:solidFill>
                  <a:srgbClr val="0070C0"/>
                </a:solidFill>
              </a:rPr>
              <a:t>distance minimale</a:t>
            </a:r>
          </a:p>
          <a:p>
            <a:r>
              <a:rPr lang="fr-FR" altLang="fr-FR" sz="2400" dirty="0"/>
              <a:t>À chaque étape, choisir la séquence dont la </a:t>
            </a:r>
            <a:r>
              <a:rPr lang="fr-FR" altLang="fr-FR" sz="2400" dirty="0">
                <a:solidFill>
                  <a:srgbClr val="0070C0"/>
                </a:solidFill>
              </a:rPr>
              <a:t>distance avec une des séquences déjà alignée est minimale</a:t>
            </a:r>
          </a:p>
        </p:txBody>
      </p:sp>
      <p:pic>
        <p:nvPicPr>
          <p:cNvPr id="32772" name="Picture 4" descr="al-mul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1340768"/>
            <a:ext cx="5940152" cy="4866953"/>
          </a:xfr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CA" dirty="0"/>
              <a:t>5.1 </a:t>
            </a:r>
            <a:r>
              <a:rPr lang="en-CA" dirty="0" err="1"/>
              <a:t>Exemple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842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Exemple</a:t>
            </a:r>
            <a:r>
              <a:rPr lang="en-CA" dirty="0"/>
              <a:t>: </a:t>
            </a:r>
            <a:r>
              <a:rPr lang="en-CA" dirty="0" err="1"/>
              <a:t>Alignement</a:t>
            </a:r>
            <a:r>
              <a:rPr lang="en-CA" dirty="0"/>
              <a:t> multiple </a:t>
            </a:r>
            <a:r>
              <a:rPr lang="en-CA" dirty="0" err="1"/>
              <a:t>d’ARN</a:t>
            </a:r>
            <a:endParaRPr lang="fr-CA" dirty="0"/>
          </a:p>
        </p:txBody>
      </p:sp>
      <p:pic>
        <p:nvPicPr>
          <p:cNvPr id="1026" name="Picture 2" descr="C:\Users\Nadia\Documents\Enseignement\IFT3295\AUT13\alignement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4273"/>
            <a:ext cx="84987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939" y="6309320"/>
            <a:ext cx="8639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/>
              <a:t>http://en.wikipedia.org/wiki/File:Multiple_alignment_and_the_consensus_secondary_structure_model_of_the_sRNA-Xcc1_homologs.jpg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8144" y="2132856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/>
              <a:t>sRNA-Xcc1</a:t>
            </a:r>
          </a:p>
        </p:txBody>
      </p:sp>
    </p:spTree>
    <p:extLst>
      <p:ext uri="{BB962C8B-B14F-4D97-AF65-F5344CB8AC3E}">
        <p14:creationId xmlns:p14="http://schemas.microsoft.com/office/powerpoint/2010/main" val="1592824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2800" dirty="0" err="1">
                <a:solidFill>
                  <a:srgbClr val="0070C0"/>
                </a:solidFill>
              </a:rPr>
              <a:t>MultAlign</a:t>
            </a:r>
            <a:r>
              <a:rPr lang="fr-FR" altLang="fr-FR" sz="2800" dirty="0">
                <a:solidFill>
                  <a:srgbClr val="0070C0"/>
                </a:solidFill>
              </a:rPr>
              <a:t>, </a:t>
            </a:r>
            <a:r>
              <a:rPr lang="fr-FR" altLang="fr-FR" sz="2800" dirty="0" err="1">
                <a:solidFill>
                  <a:srgbClr val="0070C0"/>
                </a:solidFill>
              </a:rPr>
              <a:t>ClustalW</a:t>
            </a:r>
            <a:r>
              <a:rPr lang="fr-FR" altLang="fr-FR" sz="2800" dirty="0">
                <a:solidFill>
                  <a:srgbClr val="0070C0"/>
                </a:solidFill>
              </a:rPr>
              <a:t>, </a:t>
            </a:r>
            <a:r>
              <a:rPr lang="fr-FR" altLang="fr-FR" sz="2800" dirty="0" err="1">
                <a:solidFill>
                  <a:srgbClr val="0070C0"/>
                </a:solidFill>
              </a:rPr>
              <a:t>Pileup</a:t>
            </a:r>
            <a:r>
              <a:rPr lang="fr-FR" altLang="fr-FR" sz="2800" dirty="0">
                <a:solidFill>
                  <a:srgbClr val="0070C0"/>
                </a:solidFill>
              </a:rPr>
              <a:t>, T-Coffee, DIALIGN…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dirty="0"/>
              <a:t>Diffèrent surtout par la méthode de construction de l’arbre guide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b="1" u="sng" dirty="0"/>
              <a:t>Avantages</a:t>
            </a:r>
            <a:r>
              <a:rPr lang="fr-FR" altLang="fr-FR" sz="2800" b="1" dirty="0"/>
              <a:t>:</a:t>
            </a:r>
            <a:r>
              <a:rPr lang="fr-FR" altLang="fr-FR" sz="2800" b="1" dirty="0">
                <a:solidFill>
                  <a:srgbClr val="FF0000"/>
                </a:solidFill>
              </a:rPr>
              <a:t> </a:t>
            </a:r>
            <a:r>
              <a:rPr lang="fr-FR" altLang="fr-FR" sz="2800" dirty="0">
                <a:solidFill>
                  <a:srgbClr val="FF0000"/>
                </a:solidFill>
              </a:rPr>
              <a:t>Rapide, simple</a:t>
            </a:r>
            <a:r>
              <a:rPr lang="fr-FR" altLang="fr-FR" sz="2800" dirty="0"/>
              <a:t> à programmer, nécessite peu de mémoire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b="1" u="sng" dirty="0"/>
              <a:t>Inconvénients</a:t>
            </a:r>
            <a:r>
              <a:rPr lang="fr-FR" altLang="fr-FR" sz="2800" b="1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Alignement obtenu </a:t>
            </a:r>
            <a:r>
              <a:rPr lang="fr-FR" altLang="fr-FR" sz="2400" dirty="0">
                <a:solidFill>
                  <a:srgbClr val="FF0000"/>
                </a:solidFill>
              </a:rPr>
              <a:t>très dépendant de l’arbre guide</a:t>
            </a:r>
            <a:r>
              <a:rPr lang="fr-FR" altLang="fr-FR" sz="2400" dirty="0"/>
              <a:t> considéré. D’où l’importance d’avoir un bon arbre de départ.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L’alignement ne peut pas être modifié au cours du processus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Produit un seul alignement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772400" cy="1008112"/>
          </a:xfrm>
        </p:spPr>
        <p:txBody>
          <a:bodyPr>
            <a:normAutofit/>
          </a:bodyPr>
          <a:lstStyle/>
          <a:p>
            <a:r>
              <a:rPr lang="en-CA" sz="3600" dirty="0"/>
              <a:t>5.2 </a:t>
            </a:r>
            <a:r>
              <a:rPr lang="fr-FR" altLang="fr-FR" sz="3600" dirty="0"/>
              <a:t>Plusieurs implémentations</a:t>
            </a:r>
          </a:p>
        </p:txBody>
      </p:sp>
    </p:spTree>
    <p:extLst>
      <p:ext uri="{BB962C8B-B14F-4D97-AF65-F5344CB8AC3E}">
        <p14:creationId xmlns:p14="http://schemas.microsoft.com/office/powerpoint/2010/main" val="2864645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280275" cy="1143000"/>
          </a:xfrm>
        </p:spPr>
        <p:txBody>
          <a:bodyPr>
            <a:noAutofit/>
          </a:bodyPr>
          <a:lstStyle/>
          <a:p>
            <a:r>
              <a:rPr lang="en-CA" altLang="fr-FR" sz="3600" dirty="0"/>
              <a:t>5.3 </a:t>
            </a:r>
            <a:r>
              <a:rPr lang="fr-FR" altLang="fr-FR" sz="3600" dirty="0" err="1"/>
              <a:t>ClustalW</a:t>
            </a:r>
            <a:r>
              <a:rPr lang="fr-FR" altLang="fr-FR" sz="3600" dirty="0"/>
              <a:t>  </a:t>
            </a:r>
            <a:r>
              <a:rPr lang="fr-FR" altLang="fr-FR" sz="2800" dirty="0"/>
              <a:t>(Thompson, Higgins, Gibson 1994)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2289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400" dirty="0"/>
              <a:t>Algorithme progressif le plus utilisé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Calcule les scores d’alignement de chaque paire de séquences.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Construit un arbre guide par </a:t>
            </a:r>
            <a:r>
              <a:rPr lang="fr-FR" altLang="fr-FR" sz="2400" dirty="0" err="1">
                <a:solidFill>
                  <a:srgbClr val="0070C0"/>
                </a:solidFill>
              </a:rPr>
              <a:t>Neighbour-Joining</a:t>
            </a:r>
            <a:endParaRPr lang="fr-FR" altLang="fr-FR" sz="24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sz="2400" dirty="0"/>
              <a:t>Utilise cet arbre pour choisir les séquences à incorporer à l’alignement. Choisit les plus petites distances à chaque fois</a:t>
            </a: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2719388" y="4198938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 flipH="1">
            <a:off x="3008313" y="4630738"/>
            <a:ext cx="4318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3440113" y="463073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 flipV="1">
            <a:off x="4375150" y="4198938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>
            <a:off x="4375150" y="4630738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2432050" y="39830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charset="0"/>
              </a:rPr>
              <a:t>A</a:t>
            </a:r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2647950" y="5207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charset="0"/>
              </a:rPr>
              <a:t>B</a:t>
            </a:r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4932363" y="48688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charset="0"/>
              </a:rPr>
              <a:t>C</a:t>
            </a:r>
          </a:p>
        </p:txBody>
      </p:sp>
      <p:sp>
        <p:nvSpPr>
          <p:cNvPr id="34828" name="Text Box 13"/>
          <p:cNvSpPr txBox="1">
            <a:spLocks noChangeArrowheads="1"/>
          </p:cNvSpPr>
          <p:nvPr/>
        </p:nvSpPr>
        <p:spPr bwMode="auto">
          <a:xfrm>
            <a:off x="5075238" y="39322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charset="0"/>
              </a:rPr>
              <a:t>D</a:t>
            </a:r>
          </a:p>
        </p:txBody>
      </p:sp>
      <p:sp>
        <p:nvSpPr>
          <p:cNvPr id="34829" name="Text Box 14"/>
          <p:cNvSpPr txBox="1">
            <a:spLocks noChangeArrowheads="1"/>
          </p:cNvSpPr>
          <p:nvPr/>
        </p:nvSpPr>
        <p:spPr bwMode="auto">
          <a:xfrm>
            <a:off x="2987675" y="40767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charset="0"/>
              </a:rPr>
              <a:t>2</a:t>
            </a:r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2935288" y="470217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charset="0"/>
              </a:rPr>
              <a:t>1</a:t>
            </a:r>
          </a:p>
        </p:txBody>
      </p:sp>
      <p:sp>
        <p:nvSpPr>
          <p:cNvPr id="34831" name="Text Box 16"/>
          <p:cNvSpPr txBox="1">
            <a:spLocks noChangeArrowheads="1"/>
          </p:cNvSpPr>
          <p:nvPr/>
        </p:nvSpPr>
        <p:spPr bwMode="auto">
          <a:xfrm>
            <a:off x="3635375" y="4292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charset="0"/>
              </a:rPr>
              <a:t>3</a:t>
            </a:r>
          </a:p>
        </p:txBody>
      </p:sp>
      <p:sp>
        <p:nvSpPr>
          <p:cNvPr id="34832" name="Text Box 17"/>
          <p:cNvSpPr txBox="1">
            <a:spLocks noChangeArrowheads="1"/>
          </p:cNvSpPr>
          <p:nvPr/>
        </p:nvSpPr>
        <p:spPr bwMode="auto">
          <a:xfrm>
            <a:off x="4500563" y="41481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charset="0"/>
              </a:rPr>
              <a:t>4</a:t>
            </a:r>
          </a:p>
        </p:txBody>
      </p:sp>
      <p:sp>
        <p:nvSpPr>
          <p:cNvPr id="34833" name="Text Box 18"/>
          <p:cNvSpPr txBox="1">
            <a:spLocks noChangeArrowheads="1"/>
          </p:cNvSpPr>
          <p:nvPr/>
        </p:nvSpPr>
        <p:spPr bwMode="auto">
          <a:xfrm>
            <a:off x="4427538" y="4724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charset="0"/>
              </a:rPr>
              <a:t>2</a:t>
            </a:r>
          </a:p>
        </p:txBody>
      </p:sp>
      <p:sp>
        <p:nvSpPr>
          <p:cNvPr id="34834" name="Text Box 20"/>
          <p:cNvSpPr txBox="1">
            <a:spLocks noChangeArrowheads="1"/>
          </p:cNvSpPr>
          <p:nvPr/>
        </p:nvSpPr>
        <p:spPr bwMode="auto">
          <a:xfrm>
            <a:off x="684213" y="5589588"/>
            <a:ext cx="7775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latin typeface="Times New Roman" charset="0"/>
              </a:rPr>
              <a:t>Effectue trois sortes d’alignements: Entre </a:t>
            </a:r>
            <a:r>
              <a:rPr lang="fr-FR" altLang="fr-FR" sz="2400" dirty="0">
                <a:solidFill>
                  <a:srgbClr val="0070C0"/>
                </a:solidFill>
                <a:latin typeface="Times New Roman" charset="0"/>
              </a:rPr>
              <a:t>deux séquences, une séquence et une matrice consensus,</a:t>
            </a:r>
            <a:r>
              <a:rPr lang="fr-FR" altLang="fr-FR" sz="2400" dirty="0">
                <a:latin typeface="Times New Roman" charset="0"/>
              </a:rPr>
              <a:t> ou </a:t>
            </a:r>
            <a:r>
              <a:rPr lang="fr-FR" altLang="fr-FR" sz="2400" dirty="0">
                <a:solidFill>
                  <a:srgbClr val="0070C0"/>
                </a:solidFill>
                <a:latin typeface="Times New Roman" charset="0"/>
              </a:rPr>
              <a:t>deux matrices consensus</a:t>
            </a:r>
          </a:p>
        </p:txBody>
      </p:sp>
    </p:spTree>
    <p:extLst>
      <p:ext uri="{BB962C8B-B14F-4D97-AF65-F5344CB8AC3E}">
        <p14:creationId xmlns:p14="http://schemas.microsoft.com/office/powerpoint/2010/main" val="2684593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9" name="Group 3"/>
          <p:cNvGraphicFramePr>
            <a:graphicFrameLocks noGrp="1"/>
          </p:cNvGraphicFramePr>
          <p:nvPr>
            <p:ph sz="quarter" idx="2"/>
          </p:nvPr>
        </p:nvGraphicFramePr>
        <p:xfrm>
          <a:off x="395288" y="2060575"/>
          <a:ext cx="4038600" cy="2286000"/>
        </p:xfrm>
        <a:graphic>
          <a:graphicData uri="http://schemas.openxmlformats.org/drawingml/2006/table">
            <a:tbl>
              <a:tblPr/>
              <a:tblGrid>
                <a:gridCol w="73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5880" name="Group 104"/>
          <p:cNvGraphicFramePr>
            <a:graphicFrameLocks noGrp="1"/>
          </p:cNvGraphicFramePr>
          <p:nvPr>
            <p:ph sz="quarter" idx="3"/>
          </p:nvPr>
        </p:nvGraphicFramePr>
        <p:xfrm>
          <a:off x="4572000" y="1989138"/>
          <a:ext cx="4321175" cy="2378076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944" name="Rectangle 101"/>
          <p:cNvSpPr>
            <a:spLocks noChangeArrowheads="1"/>
          </p:cNvSpPr>
          <p:nvPr/>
        </p:nvSpPr>
        <p:spPr bwMode="auto">
          <a:xfrm>
            <a:off x="395288" y="260350"/>
            <a:ext cx="7921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tx2"/>
                </a:solidFill>
                <a:latin typeface="Times New Roman" charset="0"/>
              </a:rPr>
              <a:t>Alignement d’une séquence avec une matrice consensus</a:t>
            </a:r>
          </a:p>
        </p:txBody>
      </p:sp>
      <p:sp>
        <p:nvSpPr>
          <p:cNvPr id="36945" name="Text Box 102"/>
          <p:cNvSpPr txBox="1">
            <a:spLocks noChangeArrowheads="1"/>
          </p:cNvSpPr>
          <p:nvPr/>
        </p:nvSpPr>
        <p:spPr bwMode="auto">
          <a:xfrm>
            <a:off x="250825" y="5157788"/>
            <a:ext cx="8569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latin typeface="Times New Roman" charset="0"/>
              </a:rPr>
              <a:t>			</a:t>
            </a:r>
            <a:r>
              <a:rPr lang="fr-FR" altLang="fr-FR" sz="2400" dirty="0">
                <a:solidFill>
                  <a:srgbClr val="0070C0"/>
                </a:solidFill>
                <a:latin typeface="Times New Roman" charset="0"/>
              </a:rPr>
              <a:t>      a    </a:t>
            </a:r>
            <a:r>
              <a:rPr lang="fr-FR" altLang="fr-FR" sz="2400" dirty="0" err="1">
                <a:solidFill>
                  <a:srgbClr val="0070C0"/>
                </a:solidFill>
                <a:latin typeface="Times New Roman" charset="0"/>
              </a:rPr>
              <a:t>a</a:t>
            </a:r>
            <a:r>
              <a:rPr lang="fr-FR" altLang="fr-FR" sz="2400" dirty="0">
                <a:solidFill>
                  <a:srgbClr val="0070C0"/>
                </a:solidFill>
                <a:latin typeface="Times New Roman" charset="0"/>
              </a:rPr>
              <a:t>    c     -     c     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rgbClr val="0070C0"/>
                </a:solidFill>
                <a:latin typeface="Times New Roman" charset="0"/>
              </a:rPr>
              <a:t>       C1  -   C2   C3  C4  C5</a:t>
            </a:r>
          </a:p>
        </p:txBody>
      </p:sp>
    </p:spTree>
    <p:extLst>
      <p:ext uri="{BB962C8B-B14F-4D97-AF65-F5344CB8AC3E}">
        <p14:creationId xmlns:p14="http://schemas.microsoft.com/office/powerpoint/2010/main" val="217305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fr-FR" altLang="fr-FR" sz="4000" dirty="0"/>
              <a:t>Valeur d’un tel alignement?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altLang="fr-FR" sz="2400" dirty="0"/>
              <a:t>Matrice de pondération</a:t>
            </a:r>
          </a:p>
          <a:p>
            <a:pPr eaLnBrk="1" hangingPunct="1">
              <a:buFontTx/>
              <a:buNone/>
            </a:pPr>
            <a:endParaRPr lang="fr-FR" altLang="fr-FR" sz="2400" dirty="0"/>
          </a:p>
        </p:txBody>
      </p:sp>
      <p:sp>
        <p:nvSpPr>
          <p:cNvPr id="77888" name="Rectangle 6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dirty="0"/>
              <a:t>Matrice consensus</a:t>
            </a:r>
          </a:p>
          <a:p>
            <a:pPr eaLnBrk="1" hangingPunct="1">
              <a:buFontTx/>
              <a:buNone/>
            </a:pPr>
            <a:r>
              <a:rPr lang="fr-FR" altLang="fr-FR" dirty="0"/>
              <a:t> </a:t>
            </a:r>
          </a:p>
        </p:txBody>
      </p:sp>
      <p:graphicFrame>
        <p:nvGraphicFramePr>
          <p:cNvPr id="77963" name="Group 139"/>
          <p:cNvGraphicFramePr>
            <a:graphicFrameLocks noGrp="1"/>
          </p:cNvGraphicFramePr>
          <p:nvPr>
            <p:ph sz="half" idx="4294967295"/>
          </p:nvPr>
        </p:nvGraphicFramePr>
        <p:xfrm>
          <a:off x="1187450" y="2147888"/>
          <a:ext cx="2376488" cy="2244725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944" name="Text Box 62"/>
          <p:cNvSpPr txBox="1">
            <a:spLocks noChangeArrowheads="1"/>
          </p:cNvSpPr>
          <p:nvPr/>
        </p:nvSpPr>
        <p:spPr bwMode="auto">
          <a:xfrm>
            <a:off x="5003800" y="1989138"/>
            <a:ext cx="367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3600">
              <a:latin typeface="Times New Roman" charset="0"/>
            </a:endParaRPr>
          </a:p>
        </p:txBody>
      </p:sp>
      <p:sp>
        <p:nvSpPr>
          <p:cNvPr id="37945" name="Text Box 63"/>
          <p:cNvSpPr txBox="1">
            <a:spLocks noChangeArrowheads="1"/>
          </p:cNvSpPr>
          <p:nvPr/>
        </p:nvSpPr>
        <p:spPr bwMode="auto">
          <a:xfrm>
            <a:off x="4572000" y="1989138"/>
            <a:ext cx="360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3600">
              <a:latin typeface="Times New Roman" charset="0"/>
            </a:endParaRPr>
          </a:p>
        </p:txBody>
      </p:sp>
      <p:graphicFrame>
        <p:nvGraphicFramePr>
          <p:cNvPr id="77958" name="Group 134"/>
          <p:cNvGraphicFramePr>
            <a:graphicFrameLocks noGrp="1"/>
          </p:cNvGraphicFramePr>
          <p:nvPr/>
        </p:nvGraphicFramePr>
        <p:xfrm>
          <a:off x="4932363" y="2349500"/>
          <a:ext cx="3529012" cy="2016160"/>
        </p:xfrm>
        <a:graphic>
          <a:graphicData uri="http://schemas.openxmlformats.org/drawingml/2006/table">
            <a:tbl>
              <a:tblPr/>
              <a:tblGrid>
                <a:gridCol w="58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7952" name="Text Box 128"/>
          <p:cNvSpPr txBox="1">
            <a:spLocks noChangeArrowheads="1"/>
          </p:cNvSpPr>
          <p:nvPr/>
        </p:nvSpPr>
        <p:spPr bwMode="auto">
          <a:xfrm>
            <a:off x="250825" y="5013325"/>
            <a:ext cx="30241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fr-FR" altLang="fr-FR" sz="2000" dirty="0">
                <a:latin typeface="Times New Roman" charset="0"/>
              </a:rPr>
              <a:t> </a:t>
            </a:r>
            <a:r>
              <a:rPr lang="fr-FR" altLang="fr-FR" sz="2400" dirty="0">
                <a:latin typeface="Times New Roman" charset="0"/>
              </a:rPr>
              <a:t>Alignement :  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fr-FR" altLang="fr-FR" sz="2000" dirty="0">
                <a:latin typeface="Times New Roman" charset="0"/>
              </a:rPr>
              <a:t> </a:t>
            </a:r>
            <a:r>
              <a:rPr lang="fr-FR" altLang="fr-FR" sz="2000" dirty="0">
                <a:solidFill>
                  <a:srgbClr val="0070C0"/>
                </a:solidFill>
                <a:latin typeface="Times New Roman" charset="0"/>
              </a:rPr>
              <a:t>S: a     </a:t>
            </a:r>
            <a:r>
              <a:rPr lang="fr-FR" altLang="fr-FR" sz="2000" dirty="0" err="1">
                <a:solidFill>
                  <a:srgbClr val="0070C0"/>
                </a:solidFill>
                <a:latin typeface="Times New Roman" charset="0"/>
              </a:rPr>
              <a:t>a</a:t>
            </a:r>
            <a:r>
              <a:rPr lang="fr-FR" altLang="fr-FR" sz="2000" dirty="0">
                <a:solidFill>
                  <a:srgbClr val="0070C0"/>
                </a:solidFill>
                <a:latin typeface="Times New Roman" charset="0"/>
              </a:rPr>
              <a:t>    c      –     c     g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fr-FR" altLang="fr-FR" sz="2000" dirty="0">
                <a:solidFill>
                  <a:srgbClr val="0070C0"/>
                </a:solidFill>
                <a:latin typeface="Times New Roman" charset="0"/>
              </a:rPr>
              <a:t>    C1   -   C2   C3   C4  C5</a:t>
            </a:r>
          </a:p>
          <a:p>
            <a:pPr eaLnBrk="1" hangingPunct="1"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fr-FR" altLang="fr-FR" sz="2000" dirty="0">
              <a:latin typeface="Times New Roman" charset="0"/>
            </a:endParaRPr>
          </a:p>
        </p:txBody>
      </p:sp>
      <p:sp>
        <p:nvSpPr>
          <p:cNvPr id="77953" name="Text Box 129"/>
          <p:cNvSpPr txBox="1">
            <a:spLocks noChangeArrowheads="1"/>
          </p:cNvSpPr>
          <p:nvPr/>
        </p:nvSpPr>
        <p:spPr bwMode="auto">
          <a:xfrm>
            <a:off x="3022600" y="4724400"/>
            <a:ext cx="6121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Times New Roman" charset="0"/>
              </a:rPr>
              <a:t>          </a:t>
            </a:r>
            <a:r>
              <a:rPr lang="fr-FR" altLang="fr-FR" sz="2000" dirty="0">
                <a:latin typeface="Times New Roman" charset="0"/>
              </a:rPr>
              <a:t>p(a,C1) = 2 * 0.75 – 1 * 0.25 = 1.25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>
                <a:latin typeface="Times New Roman" charset="0"/>
              </a:rPr>
              <a:t>         p(a,-) = -1*1 = -1 </a:t>
            </a:r>
            <a:r>
              <a:rPr lang="fr-FR" altLang="fr-FR" sz="2000">
                <a:latin typeface="Times New Roman" charset="0"/>
              </a:rPr>
              <a:t>; p(c,C2</a:t>
            </a:r>
            <a:r>
              <a:rPr lang="fr-FR" altLang="fr-FR" sz="2000" dirty="0">
                <a:latin typeface="Times New Roman" charset="0"/>
              </a:rPr>
              <a:t>)= 2*0.75 -3*0.25 =0.75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>
                <a:latin typeface="Times New Roman" charset="0"/>
              </a:rPr>
              <a:t>         p(-,C3) = -1 * 0.25 -1 * 0.50 + 0 * 0.25 = -0.75 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>
                <a:latin typeface="Times New Roman" charset="0"/>
              </a:rPr>
              <a:t>=</a:t>
            </a:r>
            <a:r>
              <a:rPr lang="en-US" altLang="fr-FR" sz="2000" dirty="0">
                <a:latin typeface="Times New Roman" charset="0"/>
                <a:cs typeface="Times New Roman" charset="0"/>
              </a:rPr>
              <a:t>&gt; </a:t>
            </a:r>
            <a:r>
              <a:rPr lang="en-US" altLang="fr-FR" sz="2000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Score </a:t>
            </a:r>
            <a:r>
              <a:rPr lang="en-US" altLang="fr-FR" sz="2000" dirty="0" err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alignement</a:t>
            </a:r>
            <a:r>
              <a:rPr lang="en-US" altLang="fr-FR" sz="2000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 = </a:t>
            </a:r>
            <a:r>
              <a:rPr lang="en-US" altLang="fr-FR" sz="2000" dirty="0">
                <a:solidFill>
                  <a:srgbClr val="0070C0"/>
                </a:solidFill>
                <a:latin typeface="Symbol" pitchFamily="18" charset="2"/>
                <a:cs typeface="Times New Roman" charset="0"/>
              </a:rPr>
              <a:t>S</a:t>
            </a:r>
            <a:r>
              <a:rPr lang="en-US" altLang="fr-FR" sz="2000" baseline="-25000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i</a:t>
            </a:r>
            <a:r>
              <a:rPr lang="en-US" altLang="fr-FR" sz="2000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 p(</a:t>
            </a:r>
            <a:r>
              <a:rPr lang="en-US" altLang="fr-FR" sz="2000" dirty="0" err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Ci,ti</a:t>
            </a:r>
            <a:r>
              <a:rPr lang="en-US" altLang="fr-FR" sz="2000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) </a:t>
            </a:r>
            <a:r>
              <a:rPr lang="en-US" altLang="fr-FR" sz="2000" dirty="0">
                <a:latin typeface="Times New Roman" charset="0"/>
                <a:cs typeface="Times New Roman" charset="0"/>
              </a:rPr>
              <a:t>=1.25 1+0.75+…= -1</a:t>
            </a:r>
            <a:endParaRPr lang="en-US" altLang="fr-FR" sz="2000" baseline="-250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847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fr-FR" altLang="fr-FR" sz="4000" dirty="0"/>
              <a:t>Calcul d’un alignement optimal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600" i="1" dirty="0"/>
              <a:t>D(</a:t>
            </a:r>
            <a:r>
              <a:rPr lang="fr-FR" altLang="fr-FR" sz="2600" i="1" dirty="0" err="1"/>
              <a:t>i,j</a:t>
            </a:r>
            <a:r>
              <a:rPr lang="fr-FR" altLang="fr-FR" sz="2600" i="1" dirty="0"/>
              <a:t>)</a:t>
            </a:r>
            <a:r>
              <a:rPr lang="fr-FR" altLang="fr-FR" sz="2600" dirty="0"/>
              <a:t> : Score alignement optimal entre </a:t>
            </a:r>
            <a:r>
              <a:rPr lang="fr-FR" altLang="fr-FR" sz="2600" i="1" dirty="0"/>
              <a:t>S</a:t>
            </a:r>
            <a:r>
              <a:rPr lang="en-US" altLang="fr-FR" sz="2600" i="1" dirty="0">
                <a:cs typeface="Times New Roman" charset="0"/>
              </a:rPr>
              <a:t>[1..i]</a:t>
            </a:r>
            <a:r>
              <a:rPr lang="en-US" altLang="fr-FR" sz="2600" dirty="0">
                <a:cs typeface="Times New Roman" charset="0"/>
              </a:rPr>
              <a:t> et </a:t>
            </a:r>
            <a:r>
              <a:rPr lang="en-US" altLang="fr-FR" sz="2600" i="1" dirty="0">
                <a:cs typeface="Times New Roman" charset="0"/>
              </a:rPr>
              <a:t>C[1..j]</a:t>
            </a:r>
            <a:r>
              <a:rPr lang="en-US" altLang="fr-FR" sz="2600" dirty="0">
                <a:cs typeface="Times New Roman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fr-FR" sz="26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altLang="fr-FR" sz="2800" i="1" dirty="0">
                <a:cs typeface="Times New Roman" charset="0"/>
              </a:rPr>
              <a:t>D(i,0) = </a:t>
            </a:r>
            <a:r>
              <a:rPr lang="en-US" altLang="fr-FR" sz="2800" i="1" dirty="0" err="1">
                <a:latin typeface="Symbol" pitchFamily="18" charset="2"/>
                <a:cs typeface="Times New Roman" charset="0"/>
              </a:rPr>
              <a:t>S</a:t>
            </a:r>
            <a:r>
              <a:rPr lang="en-US" altLang="fr-FR" sz="2800" i="1" baseline="-25000" dirty="0" err="1">
                <a:cs typeface="Times New Roman" charset="0"/>
              </a:rPr>
              <a:t>k≤i</a:t>
            </a:r>
            <a:r>
              <a:rPr lang="en-US" altLang="fr-FR" sz="2800" i="1" baseline="-25000" dirty="0">
                <a:cs typeface="Times New Roman" charset="0"/>
              </a:rPr>
              <a:t> </a:t>
            </a:r>
            <a:r>
              <a:rPr lang="en-US" altLang="fr-FR" sz="2800" i="1" dirty="0">
                <a:cs typeface="Times New Roman" charset="0"/>
              </a:rPr>
              <a:t>p(</a:t>
            </a:r>
            <a:r>
              <a:rPr lang="en-US" altLang="fr-FR" sz="2800" i="1" dirty="0" err="1">
                <a:cs typeface="Times New Roman" charset="0"/>
              </a:rPr>
              <a:t>t</a:t>
            </a:r>
            <a:r>
              <a:rPr lang="en-US" altLang="fr-FR" sz="2800" i="1" baseline="-25000" dirty="0" err="1">
                <a:cs typeface="Times New Roman" charset="0"/>
              </a:rPr>
              <a:t>k</a:t>
            </a:r>
            <a:r>
              <a:rPr lang="en-US" altLang="fr-FR" sz="2800" i="1" dirty="0">
                <a:cs typeface="Times New Roman" charset="0"/>
              </a:rPr>
              <a:t>,-)  ; D(0,j) = </a:t>
            </a:r>
            <a:r>
              <a:rPr lang="en-US" altLang="fr-FR" sz="2800" i="1" dirty="0" err="1">
                <a:latin typeface="Symbol" pitchFamily="18" charset="2"/>
                <a:cs typeface="Times New Roman" charset="0"/>
              </a:rPr>
              <a:t>S</a:t>
            </a:r>
            <a:r>
              <a:rPr lang="en-US" altLang="fr-FR" sz="2800" i="1" baseline="-25000" dirty="0" err="1">
                <a:cs typeface="Times New Roman" charset="0"/>
              </a:rPr>
              <a:t>k≤j</a:t>
            </a:r>
            <a:r>
              <a:rPr lang="en-US" altLang="fr-FR" sz="2800" i="1" baseline="-25000" dirty="0">
                <a:cs typeface="Times New Roman" charset="0"/>
              </a:rPr>
              <a:t> </a:t>
            </a:r>
            <a:r>
              <a:rPr lang="en-US" altLang="fr-FR" sz="2800" i="1" dirty="0">
                <a:cs typeface="Times New Roman" charset="0"/>
              </a:rPr>
              <a:t>p(-,</a:t>
            </a:r>
            <a:r>
              <a:rPr lang="en-US" altLang="fr-FR" sz="2800" i="1" dirty="0" err="1">
                <a:cs typeface="Times New Roman" charset="0"/>
              </a:rPr>
              <a:t>C</a:t>
            </a:r>
            <a:r>
              <a:rPr lang="en-US" altLang="fr-FR" sz="2800" i="1" baseline="-25000" dirty="0" err="1">
                <a:cs typeface="Times New Roman" charset="0"/>
              </a:rPr>
              <a:t>k</a:t>
            </a:r>
            <a:r>
              <a:rPr lang="en-US" altLang="fr-FR" sz="2800" i="1" dirty="0">
                <a:cs typeface="Times New Roman" charset="0"/>
              </a:rPr>
              <a:t>)</a:t>
            </a:r>
            <a:r>
              <a:rPr lang="en-US" altLang="fr-FR" sz="2800" dirty="0">
                <a:cs typeface="Times New Roman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fr-FR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altLang="fr-FR" sz="2800" i="1" dirty="0">
                <a:cs typeface="Times New Roman" charset="0"/>
              </a:rPr>
              <a:t>D(</a:t>
            </a:r>
            <a:r>
              <a:rPr lang="en-US" altLang="fr-FR" sz="2800" i="1" dirty="0" err="1">
                <a:cs typeface="Times New Roman" charset="0"/>
              </a:rPr>
              <a:t>i,j</a:t>
            </a:r>
            <a:r>
              <a:rPr lang="en-US" altLang="fr-FR" sz="2800" i="1" dirty="0">
                <a:cs typeface="Times New Roman" charset="0"/>
              </a:rPr>
              <a:t>) = max [D(i-1,j-1)+p(</a:t>
            </a:r>
            <a:r>
              <a:rPr lang="en-US" altLang="fr-FR" sz="2800" i="1" dirty="0" err="1">
                <a:cs typeface="Times New Roman" charset="0"/>
              </a:rPr>
              <a:t>S</a:t>
            </a:r>
            <a:r>
              <a:rPr lang="en-US" altLang="fr-FR" sz="2800" i="1" baseline="-25000" dirty="0" err="1">
                <a:cs typeface="Times New Roman" charset="0"/>
              </a:rPr>
              <a:t>i</a:t>
            </a:r>
            <a:r>
              <a:rPr lang="en-US" altLang="fr-FR" sz="2800" i="1" dirty="0" err="1">
                <a:cs typeface="Times New Roman" charset="0"/>
              </a:rPr>
              <a:t>,C</a:t>
            </a:r>
            <a:r>
              <a:rPr lang="en-US" altLang="fr-FR" sz="2800" i="1" baseline="-25000" dirty="0" err="1">
                <a:cs typeface="Times New Roman" charset="0"/>
              </a:rPr>
              <a:t>j</a:t>
            </a:r>
            <a:r>
              <a:rPr lang="en-US" altLang="fr-FR" sz="2800" i="1" dirty="0">
                <a:cs typeface="Times New Roman" charset="0"/>
              </a:rPr>
              <a:t>), D(i-1,j)+p</a:t>
            </a:r>
            <a:r>
              <a:rPr lang="en-US" altLang="fr-FR" sz="2800" i="1">
                <a:cs typeface="Times New Roman" charset="0"/>
              </a:rPr>
              <a:t>(S</a:t>
            </a:r>
            <a:r>
              <a:rPr lang="en-US" altLang="fr-FR" sz="2800" i="1" baseline="-25000">
                <a:cs typeface="Times New Roman" charset="0"/>
              </a:rPr>
              <a:t>i</a:t>
            </a:r>
            <a:r>
              <a:rPr lang="en-US" altLang="fr-FR" sz="2800" i="1">
                <a:cs typeface="Times New Roman" charset="0"/>
              </a:rPr>
              <a:t>,-), </a:t>
            </a:r>
            <a:endParaRPr lang="en-US" altLang="fr-FR" sz="2800" i="1" dirty="0"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fr-FR" sz="2800" i="1" dirty="0">
                <a:cs typeface="Times New Roman" charset="0"/>
              </a:rPr>
              <a:t>                             D(i,j-1)+p(-,</a:t>
            </a:r>
            <a:r>
              <a:rPr lang="en-US" altLang="fr-FR" sz="2800" i="1" dirty="0" err="1">
                <a:cs typeface="Times New Roman" charset="0"/>
              </a:rPr>
              <a:t>C</a:t>
            </a:r>
            <a:r>
              <a:rPr lang="en-US" altLang="fr-FR" sz="2800" i="1" baseline="-25000" dirty="0" err="1">
                <a:cs typeface="Times New Roman" charset="0"/>
              </a:rPr>
              <a:t>j</a:t>
            </a:r>
            <a:r>
              <a:rPr lang="en-US" altLang="fr-FR" sz="2800" i="1" dirty="0">
                <a:cs typeface="Times New Roman" charset="0"/>
              </a:rPr>
              <a:t>)]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fr-FR" sz="2800" i="1" dirty="0"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fr-FR" sz="2800" i="1" dirty="0"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fr-FR" sz="2800" b="1" i="1" dirty="0" err="1">
                <a:solidFill>
                  <a:srgbClr val="FF0000"/>
                </a:solidFill>
                <a:cs typeface="Times New Roman" charset="0"/>
              </a:rPr>
              <a:t>Complexité</a:t>
            </a:r>
            <a:r>
              <a:rPr lang="en-US" altLang="fr-FR" sz="2800" dirty="0">
                <a:solidFill>
                  <a:schemeClr val="accent2"/>
                </a:solidFill>
                <a:cs typeface="Times New Roman" charset="0"/>
              </a:rPr>
              <a:t>:</a:t>
            </a:r>
            <a:r>
              <a:rPr lang="en-US" altLang="fr-FR" sz="2800" dirty="0">
                <a:solidFill>
                  <a:schemeClr val="bg2"/>
                </a:solidFill>
                <a:cs typeface="Times New Roman" charset="0"/>
              </a:rPr>
              <a:t> </a:t>
            </a:r>
            <a:r>
              <a:rPr lang="en-US" altLang="fr-FR" sz="2800" dirty="0">
                <a:cs typeface="Times New Roman" charset="0"/>
              </a:rPr>
              <a:t>O(|</a:t>
            </a:r>
            <a:r>
              <a:rPr lang="en-US" altLang="fr-FR" i="1" dirty="0">
                <a:latin typeface="Symbol" pitchFamily="18" charset="2"/>
                <a:cs typeface="Times New Roman" charset="0"/>
              </a:rPr>
              <a:t>S </a:t>
            </a:r>
            <a:r>
              <a:rPr lang="en-US" altLang="fr-FR" sz="2800" dirty="0">
                <a:cs typeface="Times New Roman" charset="0"/>
              </a:rPr>
              <a:t>| </a:t>
            </a:r>
            <a:r>
              <a:rPr lang="en-US" altLang="fr-FR" sz="2800" dirty="0" err="1">
                <a:cs typeface="Times New Roman" charset="0"/>
              </a:rPr>
              <a:t>mn</a:t>
            </a:r>
            <a:r>
              <a:rPr lang="en-US" altLang="fr-FR" sz="2800" dirty="0">
                <a:cs typeface="Times New Roman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fr-FR" sz="2400" dirty="0">
                <a:cs typeface="Times New Roman" charset="0"/>
              </a:rPr>
              <a:t>	(</a:t>
            </a:r>
            <a:r>
              <a:rPr lang="en-US" altLang="fr-FR" sz="2400" i="1" dirty="0">
                <a:cs typeface="Times New Roman" charset="0"/>
              </a:rPr>
              <a:t>n</a:t>
            </a:r>
            <a:r>
              <a:rPr lang="en-US" altLang="fr-FR" sz="2400" dirty="0">
                <a:cs typeface="Times New Roman" charset="0"/>
              </a:rPr>
              <a:t>: </a:t>
            </a:r>
            <a:r>
              <a:rPr lang="en-US" altLang="fr-FR" sz="2400" dirty="0" err="1">
                <a:cs typeface="Times New Roman" charset="0"/>
              </a:rPr>
              <a:t>nbre</a:t>
            </a:r>
            <a:r>
              <a:rPr lang="en-US" altLang="fr-FR" sz="2400" dirty="0">
                <a:cs typeface="Times New Roman" charset="0"/>
              </a:rPr>
              <a:t> de </a:t>
            </a:r>
            <a:r>
              <a:rPr lang="en-US" altLang="fr-FR" sz="2400" dirty="0" err="1">
                <a:cs typeface="Times New Roman" charset="0"/>
              </a:rPr>
              <a:t>colonnes</a:t>
            </a:r>
            <a:r>
              <a:rPr lang="en-US" altLang="fr-FR" sz="2400" dirty="0">
                <a:cs typeface="Times New Roman" charset="0"/>
              </a:rPr>
              <a:t> de </a:t>
            </a:r>
            <a:r>
              <a:rPr lang="en-US" altLang="fr-FR" sz="2400" i="1" dirty="0">
                <a:cs typeface="Times New Roman" charset="0"/>
              </a:rPr>
              <a:t>C</a:t>
            </a:r>
            <a:r>
              <a:rPr lang="en-US" altLang="fr-FR" sz="2400" dirty="0">
                <a:cs typeface="Times New Roman" charset="0"/>
              </a:rPr>
              <a:t>; </a:t>
            </a:r>
            <a:r>
              <a:rPr lang="en-US" altLang="fr-FR" sz="2400" i="1" dirty="0">
                <a:cs typeface="Times New Roman" charset="0"/>
              </a:rPr>
              <a:t>m</a:t>
            </a:r>
            <a:r>
              <a:rPr lang="en-US" altLang="fr-FR" sz="2400" dirty="0">
                <a:cs typeface="Times New Roman" charset="0"/>
              </a:rPr>
              <a:t>: </a:t>
            </a:r>
            <a:r>
              <a:rPr lang="en-US" altLang="fr-FR" sz="2400" dirty="0" err="1">
                <a:cs typeface="Times New Roman" charset="0"/>
              </a:rPr>
              <a:t>taille</a:t>
            </a:r>
            <a:r>
              <a:rPr lang="en-US" altLang="fr-FR" sz="2400" dirty="0">
                <a:cs typeface="Times New Roman" charset="0"/>
              </a:rPr>
              <a:t> de </a:t>
            </a:r>
            <a:r>
              <a:rPr lang="en-US" altLang="fr-FR" sz="2400" i="1" dirty="0">
                <a:cs typeface="Times New Roman" charset="0"/>
              </a:rPr>
              <a:t>S</a:t>
            </a:r>
            <a:r>
              <a:rPr lang="en-US" altLang="fr-FR" sz="2400" dirty="0">
                <a:cs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8148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Solution </a:t>
            </a:r>
            <a:r>
              <a:rPr lang="en-CA" dirty="0" err="1"/>
              <a:t>exacte</a:t>
            </a:r>
            <a:r>
              <a:rPr lang="en-CA" dirty="0"/>
              <a:t> pour </a:t>
            </a:r>
            <a:r>
              <a:rPr lang="en-CA" dirty="0" err="1"/>
              <a:t>l’alignement</a:t>
            </a:r>
            <a:r>
              <a:rPr lang="en-CA" dirty="0"/>
              <a:t> multiple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</a:t>
            </a:r>
            <a:r>
              <a:rPr lang="en-CA" dirty="0"/>
              <a:t> </a:t>
            </a:r>
            <a:r>
              <a:rPr lang="en-CA" dirty="0" err="1"/>
              <a:t>bornée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Alignement</a:t>
            </a:r>
            <a:r>
              <a:rPr lang="en-CA" dirty="0"/>
              <a:t> </a:t>
            </a:r>
            <a:r>
              <a:rPr lang="en-CA" dirty="0" err="1"/>
              <a:t>phylogénétique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progressives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>
                <a:solidFill>
                  <a:srgbClr val="FF0000"/>
                </a:solidFill>
              </a:rPr>
              <a:t>Heuristiques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usuelles</a:t>
            </a:r>
            <a:r>
              <a:rPr lang="en-CA" dirty="0">
                <a:solidFill>
                  <a:srgbClr val="FF0000"/>
                </a:solidFill>
              </a:rPr>
              <a:t>: </a:t>
            </a:r>
            <a:r>
              <a:rPr lang="en-CA" dirty="0" err="1">
                <a:solidFill>
                  <a:srgbClr val="FF0000"/>
                </a:solidFill>
              </a:rPr>
              <a:t>Méthodes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itératives</a:t>
            </a:r>
            <a:endParaRPr lang="en-CA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par point </a:t>
            </a:r>
            <a:r>
              <a:rPr lang="en-CA" dirty="0" err="1"/>
              <a:t>d’ancrage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96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000" dirty="0">
                <a:solidFill>
                  <a:srgbClr val="FF0000"/>
                </a:solidFill>
              </a:rPr>
              <a:t>6. </a:t>
            </a:r>
            <a:r>
              <a:rPr lang="en-CA" dirty="0" err="1">
                <a:solidFill>
                  <a:srgbClr val="FF0000"/>
                </a:solidFill>
              </a:rPr>
              <a:t>Heuristiques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usuelles</a:t>
            </a:r>
            <a:r>
              <a:rPr lang="en-CA" dirty="0">
                <a:solidFill>
                  <a:srgbClr val="FF0000"/>
                </a:solidFill>
              </a:rPr>
              <a:t>: </a:t>
            </a:r>
            <a:r>
              <a:rPr lang="en-CA" dirty="0" err="1">
                <a:solidFill>
                  <a:srgbClr val="FF0000"/>
                </a:solidFill>
              </a:rPr>
              <a:t>Méthodes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itératives</a:t>
            </a:r>
            <a:endParaRPr lang="fr-FR" altLang="fr-FR" sz="4000" dirty="0">
              <a:solidFill>
                <a:srgbClr val="FF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r>
              <a:rPr lang="fr-FR" altLang="fr-FR" dirty="0"/>
              <a:t>Un des problèmes des méthodes progressives: alignements intermédiaires « figés »</a:t>
            </a:r>
          </a:p>
          <a:p>
            <a:pPr eaLnBrk="1" hangingPunct="1">
              <a:buFontTx/>
              <a:buNone/>
            </a:pPr>
            <a:r>
              <a:rPr lang="fr-FR" altLang="fr-FR" dirty="0"/>
              <a:t>             </a:t>
            </a:r>
            <a:r>
              <a:rPr lang="fr-FR" altLang="fr-FR" sz="2400" dirty="0"/>
              <a:t>X: GAAGTT</a:t>
            </a:r>
          </a:p>
          <a:p>
            <a:pPr eaLnBrk="1" hangingPunct="1">
              <a:buFontTx/>
              <a:buNone/>
            </a:pPr>
            <a:r>
              <a:rPr lang="fr-FR" altLang="fr-FR" sz="2400" dirty="0"/>
              <a:t>                Y: GAC - TT   1er alignement intermédiaire</a:t>
            </a:r>
          </a:p>
          <a:p>
            <a:pPr eaLnBrk="1" hangingPunct="1">
              <a:buFontTx/>
              <a:buNone/>
            </a:pPr>
            <a:endParaRPr lang="fr-FR" altLang="fr-FR" sz="2400" dirty="0"/>
          </a:p>
          <a:p>
            <a:pPr eaLnBrk="1" hangingPunct="1">
              <a:buFontTx/>
              <a:buNone/>
            </a:pPr>
            <a:r>
              <a:rPr lang="fr-FR" altLang="fr-FR" sz="2400" dirty="0"/>
              <a:t>		 Z: GAACTG</a:t>
            </a:r>
          </a:p>
          <a:p>
            <a:pPr eaLnBrk="1" hangingPunct="1">
              <a:buFontTx/>
              <a:buNone/>
            </a:pPr>
            <a:r>
              <a:rPr lang="fr-FR" altLang="fr-FR" sz="2400" dirty="0"/>
              <a:t>              W: GTACTG    Y aurait dû être: G - ACTT</a:t>
            </a:r>
          </a:p>
        </p:txBody>
      </p:sp>
    </p:spTree>
    <p:extLst>
      <p:ext uri="{BB962C8B-B14F-4D97-AF65-F5344CB8AC3E}">
        <p14:creationId xmlns:p14="http://schemas.microsoft.com/office/powerpoint/2010/main" val="4009062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fr-FR" altLang="fr-FR" sz="4000" dirty="0"/>
              <a:t>Méthode itérative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47800"/>
            <a:ext cx="8075240" cy="4572000"/>
          </a:xfrm>
        </p:spPr>
        <p:txBody>
          <a:bodyPr/>
          <a:lstStyle/>
          <a:p>
            <a:r>
              <a:rPr lang="fr-FR" altLang="fr-FR" sz="2800" dirty="0"/>
              <a:t>Obtenir un premier alignement multiple de basse qualité</a:t>
            </a:r>
          </a:p>
          <a:p>
            <a:r>
              <a:rPr lang="fr-FR" altLang="fr-FR" sz="2800" dirty="0"/>
              <a:t>Améliorer l’alignement par une suite d’itérations bien définies, jusqu’à ce que l’alignement ne puisse plus être amélioré.</a:t>
            </a:r>
          </a:p>
          <a:p>
            <a:r>
              <a:rPr lang="fr-FR" altLang="fr-FR" sz="2800" dirty="0"/>
              <a:t>Méthodes</a:t>
            </a:r>
            <a:r>
              <a:rPr lang="fr-FR" altLang="fr-FR" sz="2800" dirty="0">
                <a:solidFill>
                  <a:schemeClr val="bg2"/>
                </a:solidFill>
              </a:rPr>
              <a:t> </a:t>
            </a:r>
            <a:r>
              <a:rPr lang="fr-FR" altLang="fr-FR" sz="2800" dirty="0">
                <a:solidFill>
                  <a:srgbClr val="0070C0"/>
                </a:solidFill>
              </a:rPr>
              <a:t>déterministes</a:t>
            </a:r>
            <a:r>
              <a:rPr lang="fr-FR" altLang="fr-FR" sz="2800" dirty="0">
                <a:solidFill>
                  <a:schemeClr val="bg2"/>
                </a:solidFill>
              </a:rPr>
              <a:t> </a:t>
            </a:r>
            <a:r>
              <a:rPr lang="fr-FR" altLang="fr-FR" sz="2800" dirty="0"/>
              <a:t>ou</a:t>
            </a:r>
            <a:r>
              <a:rPr lang="fr-FR" altLang="fr-FR" sz="2800" dirty="0">
                <a:solidFill>
                  <a:schemeClr val="bg2"/>
                </a:solidFill>
              </a:rPr>
              <a:t> </a:t>
            </a:r>
            <a:r>
              <a:rPr lang="fr-FR" altLang="fr-FR" sz="2800" dirty="0">
                <a:solidFill>
                  <a:srgbClr val="0070C0"/>
                </a:solidFill>
              </a:rPr>
              <a:t>stochastiques</a:t>
            </a:r>
            <a:r>
              <a:rPr lang="fr-FR" altLang="fr-FR" sz="2800" dirty="0">
                <a:solidFill>
                  <a:schemeClr val="hlink"/>
                </a:solidFill>
              </a:rPr>
              <a:t> </a:t>
            </a:r>
            <a:r>
              <a:rPr lang="fr-FR" altLang="fr-FR" sz="2800" dirty="0"/>
              <a:t>(alignement modifié au hasard)</a:t>
            </a:r>
          </a:p>
          <a:p>
            <a:r>
              <a:rPr lang="fr-FR" altLang="fr-FR" sz="2800" dirty="0" err="1"/>
              <a:t>MultAlign</a:t>
            </a:r>
            <a:r>
              <a:rPr lang="fr-FR" altLang="fr-FR" sz="2800" dirty="0"/>
              <a:t>,  </a:t>
            </a:r>
            <a:r>
              <a:rPr lang="fr-FR" altLang="fr-FR" sz="2800" dirty="0" err="1"/>
              <a:t>IterAlign</a:t>
            </a:r>
            <a:r>
              <a:rPr lang="fr-FR" altLang="fr-FR" sz="2800" dirty="0"/>
              <a:t>, Praline, SAGA, HMMER…</a:t>
            </a:r>
          </a:p>
        </p:txBody>
      </p:sp>
    </p:spTree>
    <p:extLst>
      <p:ext uri="{BB962C8B-B14F-4D97-AF65-F5344CB8AC3E}">
        <p14:creationId xmlns:p14="http://schemas.microsoft.com/office/powerpoint/2010/main" val="2445611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fr-FR" sz="3800" dirty="0"/>
              <a:t>Algorithme de Barton-</a:t>
            </a:r>
            <a:r>
              <a:rPr lang="fr-FR" altLang="fr-FR" sz="3800" dirty="0" err="1"/>
              <a:t>Stenberg</a:t>
            </a:r>
            <a:r>
              <a:rPr lang="fr-FR" altLang="fr-FR" sz="3800" dirty="0"/>
              <a:t> (</a:t>
            </a:r>
            <a:r>
              <a:rPr lang="fr-FR" altLang="fr-FR" sz="3800" dirty="0" err="1"/>
              <a:t>MultAlign</a:t>
            </a:r>
            <a:r>
              <a:rPr lang="fr-FR" altLang="fr-FR" sz="3800" dirty="0"/>
              <a:t>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075240" cy="5149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altLang="fr-FR" sz="2400" dirty="0"/>
              <a:t>Calculer tous les alignements deux à deux</a:t>
            </a:r>
          </a:p>
          <a:p>
            <a:pPr>
              <a:lnSpc>
                <a:spcPct val="90000"/>
              </a:lnSpc>
            </a:pPr>
            <a:r>
              <a:rPr lang="fr-FR" altLang="fr-FR" sz="2400" dirty="0"/>
              <a:t>Choisir l’alignement de score max, </a:t>
            </a:r>
            <a:r>
              <a:rPr lang="fr-FR" altLang="fr-FR" sz="2400" dirty="0">
                <a:solidFill>
                  <a:srgbClr val="0070C0"/>
                </a:solidFill>
              </a:rPr>
              <a:t>une première matrice consensus</a:t>
            </a:r>
          </a:p>
          <a:p>
            <a:pPr>
              <a:lnSpc>
                <a:spcPct val="90000"/>
              </a:lnSpc>
            </a:pPr>
            <a:r>
              <a:rPr lang="fr-FR" altLang="fr-FR" sz="2400" dirty="0"/>
              <a:t>À chaque étape,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choisir une paire de séquences de score max, </a:t>
            </a:r>
            <a:r>
              <a:rPr lang="fr-FR" altLang="fr-FR" sz="2000" dirty="0" err="1"/>
              <a:t>tq</a:t>
            </a:r>
            <a:r>
              <a:rPr lang="fr-FR" altLang="fr-FR" sz="2000" dirty="0"/>
              <a:t> exactement une des séquences est dans l’alignement partiel obtenu.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Aligner la nouvelle séquence avec la matrice consensus courante.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Mettre à jour la matrice consensus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Recommencer jusqu’à épuisement des séquences</a:t>
            </a:r>
          </a:p>
          <a:p>
            <a:pPr>
              <a:lnSpc>
                <a:spcPct val="90000"/>
              </a:lnSpc>
            </a:pPr>
            <a:r>
              <a:rPr lang="fr-FR" altLang="fr-FR" sz="2400" dirty="0"/>
              <a:t>Retirer S1 et la réaligner avec la matrice consensus de l’al. restant (S2…. Sn). Recommencer avec S2,…,Sn</a:t>
            </a:r>
          </a:p>
          <a:p>
            <a:pPr>
              <a:lnSpc>
                <a:spcPct val="90000"/>
              </a:lnSpc>
            </a:pPr>
            <a:r>
              <a:rPr lang="fr-FR" altLang="fr-FR" sz="2400" dirty="0"/>
              <a:t>Répéter le processus un </a:t>
            </a:r>
            <a:r>
              <a:rPr lang="fr-FR" altLang="fr-FR" sz="2400" dirty="0" err="1"/>
              <a:t>nbre</a:t>
            </a:r>
            <a:r>
              <a:rPr lang="fr-FR" altLang="fr-FR" sz="2400" dirty="0"/>
              <a:t> fixé de fois, ou jusqu’à ce que le score de l’alignement converge.</a:t>
            </a:r>
            <a:endParaRPr lang="fr-FR" alt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1526737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Solution </a:t>
            </a:r>
            <a:r>
              <a:rPr lang="en-CA" dirty="0" err="1"/>
              <a:t>exacte</a:t>
            </a:r>
            <a:r>
              <a:rPr lang="en-CA" dirty="0"/>
              <a:t> pour </a:t>
            </a:r>
            <a:r>
              <a:rPr lang="en-CA" dirty="0" err="1"/>
              <a:t>l’alignement</a:t>
            </a:r>
            <a:r>
              <a:rPr lang="en-CA" dirty="0"/>
              <a:t> multiple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</a:t>
            </a:r>
            <a:r>
              <a:rPr lang="en-CA" dirty="0"/>
              <a:t> </a:t>
            </a:r>
            <a:r>
              <a:rPr lang="en-CA" dirty="0" err="1"/>
              <a:t>bornée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Alignement</a:t>
            </a:r>
            <a:r>
              <a:rPr lang="en-CA" dirty="0"/>
              <a:t> </a:t>
            </a:r>
            <a:r>
              <a:rPr lang="en-CA" dirty="0" err="1"/>
              <a:t>phylogénétique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progressives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Heuristiques</a:t>
            </a:r>
            <a:r>
              <a:rPr lang="en-CA" dirty="0"/>
              <a:t> </a:t>
            </a:r>
            <a:r>
              <a:rPr lang="en-CA" dirty="0" err="1"/>
              <a:t>usuelles</a:t>
            </a:r>
            <a:r>
              <a:rPr lang="en-CA" dirty="0"/>
              <a:t>: </a:t>
            </a:r>
            <a:r>
              <a:rPr lang="en-CA" dirty="0" err="1"/>
              <a:t>Méthodes</a:t>
            </a:r>
            <a:r>
              <a:rPr lang="en-CA" dirty="0"/>
              <a:t> </a:t>
            </a:r>
            <a:r>
              <a:rPr lang="en-CA" dirty="0" err="1"/>
              <a:t>itératives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>
                <a:solidFill>
                  <a:srgbClr val="FF0000"/>
                </a:solidFill>
              </a:rPr>
              <a:t>Heuristiques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usuelles</a:t>
            </a:r>
            <a:r>
              <a:rPr lang="en-CA" dirty="0">
                <a:solidFill>
                  <a:srgbClr val="FF0000"/>
                </a:solidFill>
              </a:rPr>
              <a:t>: </a:t>
            </a:r>
            <a:r>
              <a:rPr lang="en-CA" dirty="0" err="1">
                <a:solidFill>
                  <a:srgbClr val="FF0000"/>
                </a:solidFill>
              </a:rPr>
              <a:t>Méthodes</a:t>
            </a:r>
            <a:r>
              <a:rPr lang="en-CA" dirty="0">
                <a:solidFill>
                  <a:srgbClr val="FF0000"/>
                </a:solidFill>
              </a:rPr>
              <a:t> par point </a:t>
            </a:r>
            <a:r>
              <a:rPr lang="en-CA" dirty="0" err="1">
                <a:solidFill>
                  <a:srgbClr val="FF0000"/>
                </a:solidFill>
              </a:rPr>
              <a:t>d’ancrage</a:t>
            </a:r>
            <a:endParaRPr lang="en-CA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CA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5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Alignement</a:t>
            </a:r>
            <a:r>
              <a:rPr lang="en-CA" dirty="0"/>
              <a:t> multiple </a:t>
            </a:r>
            <a:r>
              <a:rPr lang="en-CA" dirty="0" err="1"/>
              <a:t>d’acides</a:t>
            </a:r>
            <a:r>
              <a:rPr lang="en-CA" dirty="0"/>
              <a:t> </a:t>
            </a:r>
            <a:r>
              <a:rPr lang="en-CA" dirty="0" err="1"/>
              <a:t>aminés</a:t>
            </a:r>
            <a:endParaRPr lang="fr-CA" dirty="0"/>
          </a:p>
        </p:txBody>
      </p:sp>
      <p:pic>
        <p:nvPicPr>
          <p:cNvPr id="2054" name="Picture 6" descr="C:\Users\Nadia\Documents\Enseignement\IFT3295\AUT13\AlignementMul\almultCY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3199"/>
            <a:ext cx="6912768" cy="461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31640" y="6101750"/>
            <a:ext cx="4855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Alignment of </a:t>
            </a:r>
            <a:r>
              <a:rPr lang="en-US" b="1" dirty="0" err="1"/>
              <a:t>forkhead</a:t>
            </a:r>
            <a:r>
              <a:rPr lang="en-US" b="1" dirty="0"/>
              <a:t> box (Fox) genes in mice.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613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fr-FR" dirty="0">
                <a:solidFill>
                  <a:srgbClr val="FF0000"/>
                </a:solidFill>
              </a:rPr>
              <a:t>7. </a:t>
            </a:r>
            <a:r>
              <a:rPr lang="fr-FR" altLang="fr-FR" sz="4000" dirty="0">
                <a:solidFill>
                  <a:srgbClr val="FF0000"/>
                </a:solidFill>
              </a:rPr>
              <a:t>Méthode d’alignement par points d’ancrage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altLang="fr-FR" sz="2400" dirty="0"/>
              <a:t>Basée sur la </a:t>
            </a:r>
            <a:r>
              <a:rPr lang="fr-FR" altLang="fr-FR" sz="2400" dirty="0">
                <a:solidFill>
                  <a:srgbClr val="FF0000"/>
                </a:solidFill>
              </a:rPr>
              <a:t>recherche de motifs </a:t>
            </a:r>
            <a:r>
              <a:rPr lang="fr-FR" altLang="fr-FR" sz="2400" dirty="0"/>
              <a:t>(points d’ancrage, séquences consensus…).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fr-FR" altLang="fr-FR" sz="2400" dirty="0"/>
              <a:t>Par exemple, </a:t>
            </a:r>
            <a:r>
              <a:rPr lang="fr-FR" altLang="fr-FR" sz="2400" dirty="0">
                <a:solidFill>
                  <a:srgbClr val="FF0000"/>
                </a:solidFill>
              </a:rPr>
              <a:t>MACAW</a:t>
            </a:r>
            <a:r>
              <a:rPr lang="fr-FR" altLang="fr-FR" sz="2400" dirty="0"/>
              <a:t>: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Rechercher un </a:t>
            </a:r>
            <a:r>
              <a:rPr lang="fr-FR" altLang="fr-FR" sz="2400" dirty="0">
                <a:solidFill>
                  <a:srgbClr val="0070C0"/>
                </a:solidFill>
              </a:rPr>
              <a:t>motif suffisamment long </a:t>
            </a:r>
            <a:r>
              <a:rPr lang="fr-FR" altLang="fr-FR" sz="2400" dirty="0"/>
              <a:t>commun à une majorité de séquences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Problème subdivisé en deux: partie gauche et partie droite par rapport au motif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Recommencer récursivement avec chaque partie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Les séquences ne contenant pas le motif sont alignées séparément, par score SP. Les deux sous-alignements sont ensuite fusionnés</a:t>
            </a:r>
          </a:p>
          <a:p>
            <a:pPr>
              <a:lnSpc>
                <a:spcPct val="80000"/>
              </a:lnSpc>
            </a:pPr>
            <a:r>
              <a:rPr lang="fr-FR" altLang="fr-FR" sz="2400" dirty="0"/>
              <a:t>Lorsque les sous-séquences ne contiennent plus de bons motifs, elles sont alignées par score SP</a:t>
            </a:r>
          </a:p>
        </p:txBody>
      </p:sp>
    </p:spTree>
    <p:extLst>
      <p:ext uri="{BB962C8B-B14F-4D97-AF65-F5344CB8AC3E}">
        <p14:creationId xmlns:p14="http://schemas.microsoft.com/office/powerpoint/2010/main" val="5655857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>
            <a:extLst>
              <a:ext uri="{FF2B5EF4-FFF2-40B4-BE49-F238E27FC236}">
                <a16:creationId xmlns:a16="http://schemas.microsoft.com/office/drawing/2014/main" id="{21126640-F970-4EA2-9965-C2B04293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Références</a:t>
            </a:r>
          </a:p>
        </p:txBody>
      </p:sp>
      <p:sp>
        <p:nvSpPr>
          <p:cNvPr id="41987" name="Espace réservé du contenu 2">
            <a:extLst>
              <a:ext uri="{FF2B5EF4-FFF2-40B4-BE49-F238E27FC236}">
                <a16:creationId xmlns:a16="http://schemas.microsoft.com/office/drawing/2014/main" id="{E491C020-DAEB-4417-ACD5-095BEDE9EE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i="1" dirty="0"/>
              <a:t>Algorithms on Strings, Trees and Sequences – Computer science and Computational biology, </a:t>
            </a:r>
            <a:r>
              <a:rPr lang="en-CA" dirty="0"/>
              <a:t>Dan </a:t>
            </a:r>
            <a:r>
              <a:rPr lang="en-CA" dirty="0" err="1"/>
              <a:t>Gusfield</a:t>
            </a:r>
            <a:r>
              <a:rPr lang="en-CA" dirty="0"/>
              <a:t>, Cambridge University Press, 1997. </a:t>
            </a:r>
            <a:r>
              <a:rPr lang="en-CA" dirty="0" err="1"/>
              <a:t>Chapitre</a:t>
            </a:r>
            <a:r>
              <a:rPr lang="en-CA" dirty="0"/>
              <a:t> 14.</a:t>
            </a:r>
          </a:p>
          <a:p>
            <a:r>
              <a:rPr lang="en-CA" altLang="fr-FR" i="1" dirty="0"/>
              <a:t>Biological sequence analysis, Probabilistic models of proteins and nucleic acids</a:t>
            </a:r>
            <a:r>
              <a:rPr lang="en-CA" altLang="fr-FR" dirty="0"/>
              <a:t>, R. Durbin, S. Eddy, A. Krogh and G. </a:t>
            </a:r>
            <a:r>
              <a:rPr lang="en-CA" altLang="fr-FR" dirty="0" err="1"/>
              <a:t>Mitchison</a:t>
            </a:r>
            <a:r>
              <a:rPr lang="en-CA" altLang="fr-FR" dirty="0"/>
              <a:t>, Cambridge 1998. </a:t>
            </a:r>
            <a:r>
              <a:rPr lang="en-CA" altLang="fr-FR" dirty="0" err="1"/>
              <a:t>Chapitre</a:t>
            </a:r>
            <a:r>
              <a:rPr lang="en-CA" altLang="fr-FR" dirty="0"/>
              <a:t> 6.</a:t>
            </a:r>
          </a:p>
          <a:p>
            <a:r>
              <a:rPr lang="en-CA" i="1" dirty="0"/>
              <a:t>Handbook of Computational Molecular Biology, </a:t>
            </a:r>
            <a:r>
              <a:rPr lang="en-CA" dirty="0"/>
              <a:t>Srinivas </a:t>
            </a:r>
            <a:r>
              <a:rPr lang="en-CA" dirty="0" err="1"/>
              <a:t>Aluru</a:t>
            </a:r>
            <a:r>
              <a:rPr lang="en-CA" dirty="0"/>
              <a:t> ed., Chapman &amp; Hall/CRC Computer and Information Science Series, 2005. </a:t>
            </a:r>
            <a:r>
              <a:rPr lang="en-CA" dirty="0" err="1"/>
              <a:t>Chapitre</a:t>
            </a:r>
            <a:r>
              <a:rPr lang="en-CA" dirty="0"/>
              <a:t> 3.</a:t>
            </a:r>
          </a:p>
          <a:p>
            <a:endParaRPr lang="fr-CA" alt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Alignement</a:t>
            </a:r>
            <a:r>
              <a:rPr lang="en-CA" dirty="0"/>
              <a:t> multiple de </a:t>
            </a:r>
            <a:r>
              <a:rPr lang="en-CA" dirty="0" err="1"/>
              <a:t>gènes</a:t>
            </a:r>
            <a:endParaRPr lang="fr-CA" dirty="0"/>
          </a:p>
        </p:txBody>
      </p:sp>
      <p:pic>
        <p:nvPicPr>
          <p:cNvPr id="1026" name="Picture 2" descr="C:\Users\Nadia\Documents\Enseignement\IFT3295\AUT13\AlignementMul\alMultEnsemb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576" y="5877272"/>
            <a:ext cx="562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Base de </a:t>
            </a:r>
            <a:r>
              <a:rPr lang="en-CA" dirty="0" err="1"/>
              <a:t>donnée</a:t>
            </a:r>
            <a:r>
              <a:rPr lang="en-CA" dirty="0"/>
              <a:t> </a:t>
            </a:r>
            <a:r>
              <a:rPr lang="en-CA" dirty="0" err="1"/>
              <a:t>Ensembl</a:t>
            </a:r>
            <a:r>
              <a:rPr lang="en-CA" dirty="0"/>
              <a:t> </a:t>
            </a:r>
            <a:r>
              <a:rPr lang="en-CA" dirty="0" err="1"/>
              <a:t>contient</a:t>
            </a:r>
            <a:r>
              <a:rPr lang="en-CA" dirty="0"/>
              <a:t> plus de 100,000 </a:t>
            </a:r>
            <a:r>
              <a:rPr lang="en-CA" dirty="0" err="1"/>
              <a:t>arbres</a:t>
            </a:r>
            <a:r>
              <a:rPr lang="en-CA" dirty="0"/>
              <a:t> de </a:t>
            </a:r>
            <a:r>
              <a:rPr lang="en-CA" dirty="0" err="1"/>
              <a:t>gènes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8392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4077072"/>
            <a:ext cx="9109075" cy="2444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 err="1">
                <a:latin typeface="Courier New"/>
                <a:ea typeface="Calibri"/>
                <a:cs typeface="Times New Roman"/>
              </a:rPr>
              <a:t>B.subtilis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 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 err="1">
                <a:latin typeface="Courier New"/>
                <a:ea typeface="Calibri"/>
                <a:cs typeface="Times New Roman"/>
              </a:rPr>
              <a:t>Anc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Ile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Ile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Met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Val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Pro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--- Met Asp 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>
                <a:solidFill>
                  <a:srgbClr val="FFC000"/>
                </a:solidFill>
                <a:latin typeface="Courier New"/>
                <a:ea typeface="Calibri"/>
                <a:cs typeface="Times New Roman"/>
              </a:rPr>
              <a:t>Met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 Asp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(1) 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Met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Val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Pro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Pro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--- Met 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Asp -------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b="1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Met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Asp </a:t>
            </a:r>
            <a:r>
              <a:rPr lang="en-CA" sz="450" dirty="0" err="1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 Val Met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Asp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(2) 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Met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-----------------------------------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Pro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--- Met 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Asp -------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b="1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Met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Asp </a:t>
            </a:r>
            <a:r>
              <a:rPr lang="en-CA" sz="450" dirty="0" err="1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 Val Met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Asp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(3) 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Met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Val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Pro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Pro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--- Met 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Asp -------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b="1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Met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Asp </a:t>
            </a:r>
            <a:r>
              <a:rPr lang="en-CA" sz="450" dirty="0" err="1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4F81BD"/>
                </a:solidFill>
                <a:latin typeface="Courier New"/>
                <a:ea typeface="Calibri"/>
                <a:cs typeface="Times New Roman"/>
              </a:rPr>
              <a:t> Val Met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Asp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(4) 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Met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-----------------------------------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Pro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--- Met 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Asp -------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b="1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Met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 Asp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(5) 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Met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-----------------------------------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--- Met 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Asp -------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b="1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Met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 Asp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(6) 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Met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-------------------------------------------------------------------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--- Met 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Asp -------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Met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 Asp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(7)  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Met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-------------------------------------------------------------------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--- Met 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Asp -------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>
                <a:solidFill>
                  <a:srgbClr val="FFC000"/>
                </a:solidFill>
                <a:latin typeface="Courier New"/>
                <a:ea typeface="Calibri"/>
                <a:cs typeface="Times New Roman"/>
              </a:rPr>
              <a:t>Met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 Asp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(8) 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Met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Val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Pro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Pro ---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0000"/>
                </a:solidFill>
                <a:latin typeface="Courier New"/>
                <a:ea typeface="Calibri"/>
                <a:cs typeface="Times New Roman"/>
              </a:rPr>
              <a:t>---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Met 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Asp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b="1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Val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 Asp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(9)  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Met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Val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Pro 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Pro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--- Met 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Asp -------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b="1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Met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 Asp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(10)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Met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-----------------------------------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</a:t>
            </a:r>
            <a:r>
              <a:rPr lang="en-CA" sz="450" dirty="0">
                <a:solidFill>
                  <a:srgbClr val="00B0F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 --- Met 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Asp -------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b="1" dirty="0">
                <a:solidFill>
                  <a:srgbClr val="FFC000"/>
                </a:solidFill>
                <a:latin typeface="Courier New"/>
                <a:ea typeface="Calibri"/>
                <a:cs typeface="Times New Roman"/>
              </a:rPr>
              <a:t>Met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 Asp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(11) ------------------- Met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-----------------------------------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Lys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Ile 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Met 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Asp -------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Val </a:t>
            </a:r>
            <a:r>
              <a:rPr lang="en-CA" sz="450" b="1" dirty="0">
                <a:solidFill>
                  <a:srgbClr val="FFC000"/>
                </a:solidFill>
                <a:latin typeface="Courier New"/>
                <a:ea typeface="Calibri"/>
                <a:cs typeface="Times New Roman"/>
              </a:rPr>
              <a:t>Met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----------------------- Asp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Tyr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CA" sz="450" dirty="0">
                <a:latin typeface="Calibri"/>
                <a:ea typeface="Calibri"/>
                <a:cs typeface="Times New Roman"/>
              </a:rPr>
              <a:t> 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 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CA" sz="450" dirty="0" err="1">
                <a:latin typeface="Courier New"/>
                <a:ea typeface="Calibri"/>
                <a:cs typeface="Times New Roman"/>
              </a:rPr>
              <a:t>Anc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 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His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Cys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[t] -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  -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-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-Ile -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-His -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-Asp -Met -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-Met ------------------------ -Met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-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-Pro -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-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-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-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-Lys -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-Val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--------  -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-Asp -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–Lys 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(1)  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His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Cys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[t]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 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–Ile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–His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–Asp –Met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–Met ------------------------ –Met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–Pro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–Lys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–Val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----–---  -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–Asp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–Lys 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(2)  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His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Cys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[t]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 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–Ile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–His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7030A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7030A0"/>
                </a:solidFill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solidFill>
                  <a:srgbClr val="7030A0"/>
                </a:solidFill>
                <a:latin typeface="Courier New"/>
                <a:ea typeface="Calibri"/>
                <a:cs typeface="Times New Roman"/>
              </a:rPr>
              <a:t> –Asp –Met –</a:t>
            </a:r>
            <a:r>
              <a:rPr lang="en-CA" sz="450" dirty="0" err="1">
                <a:solidFill>
                  <a:srgbClr val="7030A0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7030A0"/>
                </a:solidFill>
                <a:latin typeface="Courier New"/>
                <a:ea typeface="Calibri"/>
                <a:cs typeface="Times New Roman"/>
              </a:rPr>
              <a:t> –Met –</a:t>
            </a:r>
            <a:r>
              <a:rPr lang="en-CA" sz="450" dirty="0" err="1">
                <a:solidFill>
                  <a:srgbClr val="7030A0"/>
                </a:solidFill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solidFill>
                  <a:srgbClr val="7030A0"/>
                </a:solidFill>
                <a:latin typeface="Courier New"/>
                <a:ea typeface="Calibri"/>
                <a:cs typeface="Times New Roman"/>
              </a:rPr>
              <a:t> –Asp –Met –</a:t>
            </a:r>
            <a:r>
              <a:rPr lang="en-CA" sz="450" dirty="0" err="1">
                <a:solidFill>
                  <a:srgbClr val="7030A0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7030A0"/>
                </a:solidFill>
                <a:latin typeface="Courier New"/>
                <a:ea typeface="Calibri"/>
                <a:cs typeface="Times New Roman"/>
              </a:rPr>
              <a:t> –Met 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–Met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–Pro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–Lys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–Val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–Ile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–Asp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–Lys 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(3)  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His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Cys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[t]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 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–Ile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–His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–Asp –Met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–Met ------------------------ –Met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–Pro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–Lys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–Val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--------- -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–Asp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–Lys 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(4)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His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Cys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[t]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 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–Ile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–His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–Asp –Met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–Met ------------------------ –Met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–Pro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–Lys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–Val </a:t>
            </a:r>
            <a:r>
              <a:rPr lang="en-CA" sz="450" dirty="0">
                <a:solidFill>
                  <a:srgbClr val="000000"/>
                </a:solidFill>
                <a:latin typeface="Courier New"/>
                <a:ea typeface="Calibri"/>
                <a:cs typeface="Times New Roman"/>
              </a:rPr>
              <a:t>---------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–Asp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–Lys 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(5)  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His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Cys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[t]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 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–Ile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–His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–Asp –Met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–Met ------------------------ –Met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–Pro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–Lys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–Val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--------- -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–Asp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–Lys 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(6)  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His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Cys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[t]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–Ile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–His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–Asp –Met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–Met ------------------------ –Met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–Pro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–Lys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–Val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---------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–Asp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–Lys 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(7)  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His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Cys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[t]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–Ile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–His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–Asp –Met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–Met ------------------------ –Met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–Pro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–Lys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–Val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---------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–Asp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–Lys 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(8)  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His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Cys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[t]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–Ile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–His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–Asp –Met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–Met ------------------------ –Met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–Pro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–Lys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–Val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-Ile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–Asp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–Lys 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(9)  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His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Cys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[t]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–Ile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–His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–Asp –Met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–Met ------------------------ –Met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–Pro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–Lys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–Val 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00B050"/>
                </a:solidFill>
                <a:latin typeface="Courier New"/>
                <a:ea typeface="Calibri"/>
                <a:cs typeface="Times New Roman"/>
              </a:rPr>
              <a:t> –Ile</a:t>
            </a:r>
            <a:r>
              <a:rPr lang="en-CA" sz="450" dirty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–Asp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–Lys 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(10) 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His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Cys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-Val[t] -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–Ile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–His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–Asp –Met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–Met ------------------------ –Met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FC00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Pro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 ---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–Lys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–Val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---------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–Asp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–Lys </a:t>
            </a:r>
            <a:endParaRPr lang="fr-CA" sz="4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en-CA" sz="450" dirty="0">
                <a:latin typeface="Courier New"/>
                <a:ea typeface="Calibri"/>
                <a:cs typeface="Times New Roman"/>
              </a:rPr>
              <a:t>(11) 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Trp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His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Cys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Val [t]  -------------- 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Gln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----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Asn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–Ile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–His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–Asp –Met –</a:t>
            </a:r>
            <a:r>
              <a:rPr lang="en-CA" sz="450" dirty="0" err="1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Ser</a:t>
            </a:r>
            <a:r>
              <a:rPr lang="en-CA" sz="450" dirty="0">
                <a:solidFill>
                  <a:srgbClr val="F79646"/>
                </a:solidFill>
                <a:latin typeface="Courier New"/>
                <a:ea typeface="Calibri"/>
                <a:cs typeface="Times New Roman"/>
              </a:rPr>
              <a:t> –Met ------------------------ –Met 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–Pro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-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Gly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Leu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–Lys –</a:t>
            </a:r>
            <a:r>
              <a:rPr lang="en-CA" sz="45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Thr</a:t>
            </a:r>
            <a:r>
              <a:rPr lang="en-CA" sz="45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 –Val 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--------- -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Ala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Arg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Phe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–Asp –</a:t>
            </a:r>
            <a:r>
              <a:rPr lang="en-CA" sz="450" dirty="0" err="1">
                <a:latin typeface="Courier New"/>
                <a:ea typeface="Calibri"/>
                <a:cs typeface="Times New Roman"/>
              </a:rPr>
              <a:t>Glu</a:t>
            </a:r>
            <a:r>
              <a:rPr lang="en-CA" sz="450" dirty="0">
                <a:latin typeface="Courier New"/>
                <a:ea typeface="Calibri"/>
                <a:cs typeface="Times New Roman"/>
              </a:rPr>
              <a:t> –Lys </a:t>
            </a:r>
            <a:endParaRPr lang="fr-CA" sz="450" dirty="0">
              <a:latin typeface="Calibri"/>
              <a:ea typeface="Calibri"/>
              <a:cs typeface="Times New Roman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11560" y="1514285"/>
            <a:ext cx="7977188" cy="2490779"/>
            <a:chOff x="484825" y="2989758"/>
            <a:chExt cx="8074025" cy="3600450"/>
          </a:xfrm>
        </p:grpSpPr>
        <p:graphicFrame>
          <p:nvGraphicFramePr>
            <p:cNvPr id="8195" name="Obje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9262708"/>
                </p:ext>
              </p:extLst>
            </p:nvPr>
          </p:nvGraphicFramePr>
          <p:xfrm>
            <a:off x="484825" y="2989758"/>
            <a:ext cx="8074025" cy="360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5" name="Acrobat Document" r:id="rId3" imgW="5486400" imgH="4114800" progId="AcroExch.Document.11">
                    <p:embed/>
                  </p:oleObj>
                </mc:Choice>
                <mc:Fallback>
                  <p:oleObj name="Acrobat Document" r:id="rId3" imgW="5486400" imgH="4114800" progId="AcroExch.Document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25" y="2989758"/>
                          <a:ext cx="8074025" cy="3600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Ellipse 8"/>
            <p:cNvSpPr/>
            <p:nvPr/>
          </p:nvSpPr>
          <p:spPr>
            <a:xfrm>
              <a:off x="2700975" y="3853358"/>
              <a:ext cx="5761038" cy="12969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sp>
          <p:nvSpPr>
            <p:cNvPr id="8197" name="ZoneTexte 9"/>
            <p:cNvSpPr txBox="1">
              <a:spLocks noChangeArrowheads="1"/>
            </p:cNvSpPr>
            <p:nvPr/>
          </p:nvSpPr>
          <p:spPr bwMode="auto">
            <a:xfrm>
              <a:off x="2585088" y="3961308"/>
              <a:ext cx="5667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CA" altLang="fr-FR" sz="140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ANC</a:t>
              </a:r>
              <a:endParaRPr lang="fr-CA" altLang="fr-FR" sz="1400">
                <a:solidFill>
                  <a:srgbClr val="FF0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Alignement</a:t>
            </a:r>
            <a:r>
              <a:rPr lang="en-CA" dirty="0"/>
              <a:t> de </a:t>
            </a:r>
            <a:r>
              <a:rPr lang="en-CA" dirty="0" err="1"/>
              <a:t>génomes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9933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But de </a:t>
            </a:r>
            <a:r>
              <a:rPr lang="en-CA" dirty="0" err="1"/>
              <a:t>l’alignement</a:t>
            </a:r>
            <a:r>
              <a:rPr lang="en-CA" dirty="0"/>
              <a:t> multiple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fr-FR" altLang="fr-FR" sz="2800" dirty="0"/>
              <a:t>Trouver des </a:t>
            </a:r>
            <a:r>
              <a:rPr lang="fr-FR" altLang="fr-FR" sz="2800" dirty="0">
                <a:solidFill>
                  <a:srgbClr val="0070C0"/>
                </a:solidFill>
              </a:rPr>
              <a:t>contraintes de structures </a:t>
            </a:r>
            <a:r>
              <a:rPr lang="fr-FR" altLang="fr-FR" sz="2800" dirty="0"/>
              <a:t>pour les ARN</a:t>
            </a:r>
          </a:p>
          <a:p>
            <a:pPr>
              <a:lnSpc>
                <a:spcPct val="80000"/>
              </a:lnSpc>
              <a:defRPr/>
            </a:pPr>
            <a:r>
              <a:rPr lang="fr-FR" altLang="fr-FR" sz="2800" dirty="0"/>
              <a:t>Trouver des </a:t>
            </a:r>
            <a:r>
              <a:rPr lang="fr-FR" altLang="fr-FR" sz="2800" dirty="0">
                <a:solidFill>
                  <a:srgbClr val="0070C0"/>
                </a:solidFill>
              </a:rPr>
              <a:t>caractéristiques communes </a:t>
            </a:r>
            <a:r>
              <a:rPr lang="fr-FR" altLang="fr-FR" sz="2800" dirty="0"/>
              <a:t>à une famille de protéines;</a:t>
            </a:r>
          </a:p>
          <a:p>
            <a:pPr>
              <a:lnSpc>
                <a:spcPct val="80000"/>
              </a:lnSpc>
              <a:defRPr/>
            </a:pPr>
            <a:r>
              <a:rPr lang="fr-FR" altLang="fr-FR" sz="2800" dirty="0"/>
              <a:t>Caractériser les </a:t>
            </a:r>
            <a:r>
              <a:rPr lang="fr-FR" altLang="fr-FR" sz="2800" dirty="0">
                <a:solidFill>
                  <a:srgbClr val="0070C0"/>
                </a:solidFill>
              </a:rPr>
              <a:t>régions conservées </a:t>
            </a:r>
            <a:r>
              <a:rPr lang="fr-FR" altLang="fr-FR" sz="2800" dirty="0"/>
              <a:t>et les régions variables</a:t>
            </a:r>
          </a:p>
          <a:p>
            <a:pPr>
              <a:lnSpc>
                <a:spcPct val="80000"/>
              </a:lnSpc>
              <a:defRPr/>
            </a:pPr>
            <a:r>
              <a:rPr lang="fr-FR" altLang="fr-FR" sz="2800" dirty="0"/>
              <a:t>Relier la séquence à la structure et à la fonction</a:t>
            </a:r>
          </a:p>
          <a:p>
            <a:pPr>
              <a:lnSpc>
                <a:spcPct val="80000"/>
              </a:lnSpc>
              <a:defRPr/>
            </a:pPr>
            <a:r>
              <a:rPr lang="fr-FR" altLang="fr-FR" sz="2800" dirty="0" err="1">
                <a:solidFill>
                  <a:srgbClr val="0070C0"/>
                </a:solidFill>
              </a:rPr>
              <a:t>Reconstuire</a:t>
            </a:r>
            <a:r>
              <a:rPr lang="fr-FR" altLang="fr-FR" sz="2800" dirty="0">
                <a:solidFill>
                  <a:srgbClr val="0070C0"/>
                </a:solidFill>
              </a:rPr>
              <a:t> des phylogénies</a:t>
            </a:r>
          </a:p>
          <a:p>
            <a:pPr lvl="1">
              <a:lnSpc>
                <a:spcPct val="80000"/>
              </a:lnSpc>
              <a:defRPr/>
            </a:pPr>
            <a:r>
              <a:rPr lang="fr-FR" altLang="fr-FR" dirty="0"/>
              <a:t>Sélectionner des séquences homologues</a:t>
            </a:r>
          </a:p>
          <a:p>
            <a:pPr lvl="1">
              <a:lnSpc>
                <a:spcPct val="80000"/>
              </a:lnSpc>
              <a:defRPr/>
            </a:pPr>
            <a:r>
              <a:rPr lang="fr-FR" altLang="fr-FR" dirty="0"/>
              <a:t>Trouver un alignement multiple</a:t>
            </a:r>
          </a:p>
          <a:p>
            <a:pPr lvl="1">
              <a:lnSpc>
                <a:spcPct val="80000"/>
              </a:lnSpc>
              <a:defRPr/>
            </a:pPr>
            <a:r>
              <a:rPr lang="fr-FR" altLang="fr-FR" dirty="0"/>
              <a:t>L’utiliser pour construire l’arbre phylogénétique.</a:t>
            </a:r>
          </a:p>
          <a:p>
            <a:pPr>
              <a:lnSpc>
                <a:spcPct val="80000"/>
              </a:lnSpc>
              <a:defRPr/>
            </a:pPr>
            <a:r>
              <a:rPr lang="fr-FR" altLang="fr-FR" sz="2800" dirty="0"/>
              <a:t>Inférer des scénarios d’évolution</a:t>
            </a:r>
          </a:p>
          <a:p>
            <a:pPr>
              <a:lnSpc>
                <a:spcPct val="80000"/>
              </a:lnSpc>
              <a:defRPr/>
            </a:pPr>
            <a:endParaRPr lang="fr-FR" altLang="fr-FR" sz="28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r-FR" altLang="fr-FR" sz="2800" dirty="0"/>
              <a:t>En résumé, l’alignement multiple joue un rôle central pour comprendre les relations entre fonction, évolution, séquence et structure d’une famille de gènes ou de protéines.</a:t>
            </a:r>
            <a:endParaRPr lang="fr-FR" altLang="fr-FR" sz="2600" dirty="0"/>
          </a:p>
          <a:p>
            <a:pPr marL="320040" lvl="1" indent="0">
              <a:lnSpc>
                <a:spcPct val="80000"/>
              </a:lnSpc>
              <a:buNone/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4759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Modèle</a:t>
            </a:r>
            <a:r>
              <a:rPr lang="en-CA" dirty="0"/>
              <a:t> </a:t>
            </a:r>
            <a:r>
              <a:rPr lang="en-CA" dirty="0" err="1"/>
              <a:t>évolutif</a:t>
            </a:r>
            <a:r>
              <a:rPr lang="en-CA" dirty="0"/>
              <a:t> sous-</a:t>
            </a:r>
            <a:r>
              <a:rPr lang="en-CA" dirty="0" err="1"/>
              <a:t>jacent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4608512" cy="5005536"/>
          </a:xfrm>
        </p:spPr>
        <p:txBody>
          <a:bodyPr/>
          <a:lstStyle/>
          <a:p>
            <a:endParaRPr lang="fr-FR" altLang="fr-FR" dirty="0"/>
          </a:p>
          <a:p>
            <a:r>
              <a:rPr lang="fr-FR" altLang="fr-FR" dirty="0"/>
              <a:t>Un </a:t>
            </a:r>
            <a:r>
              <a:rPr lang="fr-FR" altLang="fr-FR" i="1" dirty="0">
                <a:solidFill>
                  <a:srgbClr val="FF0000"/>
                </a:solidFill>
              </a:rPr>
              <a:t>bon</a:t>
            </a:r>
            <a:r>
              <a:rPr lang="fr-FR" altLang="fr-FR" dirty="0"/>
              <a:t> alignement reflète le </a:t>
            </a:r>
            <a:r>
              <a:rPr lang="fr-FR" altLang="fr-FR" dirty="0">
                <a:solidFill>
                  <a:srgbClr val="0070C0"/>
                </a:solidFill>
              </a:rPr>
              <a:t>modèle d’évolution </a:t>
            </a:r>
            <a:r>
              <a:rPr lang="fr-FR" altLang="fr-FR" dirty="0"/>
              <a:t>qui a donné lieu aux séquences</a:t>
            </a:r>
          </a:p>
          <a:p>
            <a:r>
              <a:rPr lang="fr-FR" altLang="fr-FR" dirty="0">
                <a:solidFill>
                  <a:srgbClr val="FF0000"/>
                </a:solidFill>
              </a:rPr>
              <a:t>Hypothèses: </a:t>
            </a:r>
          </a:p>
          <a:p>
            <a:pPr lvl="1"/>
            <a:r>
              <a:rPr lang="fr-FR" altLang="fr-FR" dirty="0"/>
              <a:t>les séquences à aligner descendent d’un </a:t>
            </a:r>
            <a:r>
              <a:rPr lang="fr-FR" altLang="fr-FR" dirty="0">
                <a:solidFill>
                  <a:srgbClr val="0070C0"/>
                </a:solidFill>
              </a:rPr>
              <a:t>ancêtre commun</a:t>
            </a:r>
          </a:p>
          <a:p>
            <a:pPr lvl="1"/>
            <a:r>
              <a:rPr lang="fr-FR" altLang="fr-FR" dirty="0"/>
              <a:t>Les séquences ont évolué par </a:t>
            </a:r>
            <a:r>
              <a:rPr lang="fr-FR" altLang="fr-FR" dirty="0">
                <a:solidFill>
                  <a:srgbClr val="0070C0"/>
                </a:solidFill>
              </a:rPr>
              <a:t>mutations ponctuelles</a:t>
            </a:r>
          </a:p>
          <a:p>
            <a:pPr marL="0" indent="0">
              <a:buNone/>
            </a:pPr>
            <a:endParaRPr lang="fr-CA" dirty="0"/>
          </a:p>
        </p:txBody>
      </p:sp>
      <p:grpSp>
        <p:nvGrpSpPr>
          <p:cNvPr id="20" name="Groupe 19"/>
          <p:cNvGrpSpPr/>
          <p:nvPr/>
        </p:nvGrpSpPr>
        <p:grpSpPr>
          <a:xfrm>
            <a:off x="5625794" y="1973646"/>
            <a:ext cx="3024063" cy="3171649"/>
            <a:chOff x="5940425" y="2060575"/>
            <a:chExt cx="3455988" cy="3171649"/>
          </a:xfrm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>
              <a:off x="7885113" y="3357563"/>
              <a:ext cx="720725" cy="144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H="1">
              <a:off x="7164388" y="3357563"/>
              <a:ext cx="719137" cy="144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6732587" y="4941888"/>
              <a:ext cx="2663826" cy="290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fr-CA" altLang="fr-FR" sz="1800" dirty="0"/>
                <a:t>   </a:t>
              </a:r>
              <a:r>
                <a:rPr lang="fr-CA" altLang="fr-FR" sz="1800" dirty="0">
                  <a:solidFill>
                    <a:srgbClr val="0070C0"/>
                  </a:solidFill>
                </a:rPr>
                <a:t>G</a:t>
              </a:r>
              <a:r>
                <a:rPr lang="fr-CA" altLang="fr-FR" sz="1800" dirty="0"/>
                <a:t>CG              ACG</a:t>
              </a:r>
              <a:endParaRPr lang="fr-CA" altLang="fr-FR" sz="1800" dirty="0">
                <a:solidFill>
                  <a:schemeClr val="hlink"/>
                </a:solidFill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7308850" y="2924175"/>
              <a:ext cx="10810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CA" altLang="fr-FR" sz="1600" dirty="0">
                  <a:solidFill>
                    <a:srgbClr val="0070C0"/>
                  </a:solidFill>
                </a:rPr>
                <a:t>A</a:t>
              </a:r>
              <a:r>
                <a:rPr lang="fr-CA" altLang="fr-FR" sz="1600" dirty="0"/>
                <a:t>CG</a:t>
              </a:r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6792913" y="3140075"/>
              <a:ext cx="731837" cy="1584325"/>
            </a:xfrm>
            <a:custGeom>
              <a:avLst/>
              <a:gdLst>
                <a:gd name="T0" fmla="*/ 2147483647 w 461"/>
                <a:gd name="T1" fmla="*/ 0 h 998"/>
                <a:gd name="T2" fmla="*/ 2147483647 w 461"/>
                <a:gd name="T3" fmla="*/ 2147483647 h 998"/>
                <a:gd name="T4" fmla="*/ 2147483647 w 461"/>
                <a:gd name="T5" fmla="*/ 2147483647 h 998"/>
                <a:gd name="T6" fmla="*/ 0 60000 65536"/>
                <a:gd name="T7" fmla="*/ 0 60000 65536"/>
                <a:gd name="T8" fmla="*/ 0 60000 65536"/>
                <a:gd name="T9" fmla="*/ 0 w 461"/>
                <a:gd name="T10" fmla="*/ 0 h 998"/>
                <a:gd name="T11" fmla="*/ 461 w 461"/>
                <a:gd name="T12" fmla="*/ 998 h 9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1" h="998">
                  <a:moveTo>
                    <a:pt x="461" y="0"/>
                  </a:moveTo>
                  <a:cubicBezTo>
                    <a:pt x="283" y="121"/>
                    <a:pt x="106" y="243"/>
                    <a:pt x="53" y="409"/>
                  </a:cubicBezTo>
                  <a:cubicBezTo>
                    <a:pt x="0" y="575"/>
                    <a:pt x="72" y="786"/>
                    <a:pt x="144" y="998"/>
                  </a:cubicBezTo>
                </a:path>
              </a:pathLst>
            </a:cu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5940425" y="3860800"/>
              <a:ext cx="1008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fr-FR" sz="1600" dirty="0">
                  <a:solidFill>
                    <a:schemeClr val="accent1"/>
                  </a:solidFill>
                </a:rPr>
                <a:t> </a:t>
              </a:r>
              <a:r>
                <a:rPr lang="fr-CA" altLang="fr-FR" sz="1600" dirty="0">
                  <a:solidFill>
                    <a:srgbClr val="0070C0"/>
                  </a:solidFill>
                </a:rPr>
                <a:t>A      G</a:t>
              </a:r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 rot="18900000">
              <a:off x="6300788" y="3932238"/>
              <a:ext cx="161925" cy="16351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6156325" y="2060575"/>
              <a:ext cx="1081088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1800" dirty="0">
                  <a:solidFill>
                    <a:srgbClr val="0070C0"/>
                  </a:solidFill>
                  <a:latin typeface="Times New Roman" charset="0"/>
                </a:rPr>
                <a:t>G</a:t>
              </a:r>
              <a:r>
                <a:rPr lang="fr-CA" altLang="fr-FR" sz="1800" dirty="0">
                  <a:latin typeface="Times New Roman" charset="0"/>
                </a:rPr>
                <a:t> C 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1800" dirty="0">
                  <a:latin typeface="Times New Roman" charset="0"/>
                </a:rPr>
                <a:t>     |   |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1800" dirty="0">
                  <a:solidFill>
                    <a:srgbClr val="0070C0"/>
                  </a:solidFill>
                  <a:latin typeface="Times New Roman" charset="0"/>
                </a:rPr>
                <a:t>A</a:t>
              </a:r>
              <a:r>
                <a:rPr lang="fr-CA" altLang="fr-FR" sz="1800" dirty="0">
                  <a:latin typeface="Times New Roman" charset="0"/>
                </a:rPr>
                <a:t> C 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1046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6406</TotalTime>
  <Words>5359</Words>
  <Application>Microsoft Office PowerPoint</Application>
  <PresentationFormat>Affichage à l'écran (4:3)</PresentationFormat>
  <Paragraphs>704</Paragraphs>
  <Slides>51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65" baseType="lpstr">
      <vt:lpstr>Aharoni</vt:lpstr>
      <vt:lpstr>Arial</vt:lpstr>
      <vt:lpstr>Arial Black</vt:lpstr>
      <vt:lpstr>Calibri</vt:lpstr>
      <vt:lpstr>Cambria Math</vt:lpstr>
      <vt:lpstr>Courier New</vt:lpstr>
      <vt:lpstr>Franklin Gothic Book</vt:lpstr>
      <vt:lpstr>Perpetua</vt:lpstr>
      <vt:lpstr>Symbol</vt:lpstr>
      <vt:lpstr>Times New Roman</vt:lpstr>
      <vt:lpstr>Wingdings</vt:lpstr>
      <vt:lpstr>Wingdings 2</vt:lpstr>
      <vt:lpstr>Capitaux</vt:lpstr>
      <vt:lpstr>Acrobat Document</vt:lpstr>
      <vt:lpstr>Alignement multiple</vt:lpstr>
      <vt:lpstr>Plan</vt:lpstr>
      <vt:lpstr>1. Introduction</vt:lpstr>
      <vt:lpstr>Exemple: Alignement multiple d’ARN</vt:lpstr>
      <vt:lpstr>Alignement multiple d’acides aminés</vt:lpstr>
      <vt:lpstr>Alignement multiple de gènes</vt:lpstr>
      <vt:lpstr>Alignement de génomes</vt:lpstr>
      <vt:lpstr>But de l’alignement multiple</vt:lpstr>
      <vt:lpstr>Modèle évolutif sous-jacent</vt:lpstr>
      <vt:lpstr>Modèle évolutif sous-jacent</vt:lpstr>
      <vt:lpstr>Retrouver la phylogénie</vt:lpstr>
      <vt:lpstr>Pondération d’un alignement multiple</vt:lpstr>
      <vt:lpstr>Pondération d’un alignement multiple</vt:lpstr>
      <vt:lpstr>Score « sum of pairs » (SP)</vt:lpstr>
      <vt:lpstr>Plan</vt:lpstr>
      <vt:lpstr>2. Solution exacte Alignement multiple pour le score SP</vt:lpstr>
      <vt:lpstr>Solution exacte pour n=3</vt:lpstr>
      <vt:lpstr>Solution exacte pour n=3</vt:lpstr>
      <vt:lpstr>Pour m quelconque</vt:lpstr>
      <vt:lpstr>Optimisation: Algorithme de Carillo &amp; Lipman 1988</vt:lpstr>
      <vt:lpstr>Programmation dynamique avec scrutage avant</vt:lpstr>
      <vt:lpstr>Programmation dynamique avec scrutage avant</vt:lpstr>
      <vt:lpstr>Algorithm:</vt:lpstr>
      <vt:lpstr>Présentation PowerPoint</vt:lpstr>
      <vt:lpstr>Accélération de l’alignement SP exact</vt:lpstr>
      <vt:lpstr>Plan</vt:lpstr>
      <vt:lpstr>3. Heuristique bornée pour le score SP</vt:lpstr>
      <vt:lpstr>Alignement « consistant » avec un arbre</vt:lpstr>
      <vt:lpstr>Méthode</vt:lpstr>
      <vt:lpstr>Arbre étoile</vt:lpstr>
      <vt:lpstr>Présentation PowerPoint</vt:lpstr>
      <vt:lpstr>Présentation PowerPoint</vt:lpstr>
      <vt:lpstr>Plan</vt:lpstr>
      <vt:lpstr>4. Alignement phylogénétique</vt:lpstr>
      <vt:lpstr>Alignement soulevé optimal:  borne sup pour l’al. phyl. opt.</vt:lpstr>
      <vt:lpstr>Alignement soulevé optimal</vt:lpstr>
      <vt:lpstr>Plan</vt:lpstr>
      <vt:lpstr>5. Heuristiques usuelles – Méthodes progressives</vt:lpstr>
      <vt:lpstr>5.1 Exemple</vt:lpstr>
      <vt:lpstr>5.2 Plusieurs implémentations</vt:lpstr>
      <vt:lpstr>5.3 ClustalW  (Thompson, Higgins, Gibson 1994)</vt:lpstr>
      <vt:lpstr>Présentation PowerPoint</vt:lpstr>
      <vt:lpstr>Valeur d’un tel alignement?</vt:lpstr>
      <vt:lpstr>Calcul d’un alignement optimal</vt:lpstr>
      <vt:lpstr>Plan</vt:lpstr>
      <vt:lpstr>6. Heuristiques usuelles: Méthodes itératives</vt:lpstr>
      <vt:lpstr>Méthode itérative</vt:lpstr>
      <vt:lpstr>Algorithme de Barton-Stenberg (MultAlign)</vt:lpstr>
      <vt:lpstr>Plan</vt:lpstr>
      <vt:lpstr>7. Méthode d’alignement par points d’ancrage</vt:lpstr>
      <vt:lpstr>Références</vt:lpstr>
    </vt:vector>
  </TitlesOfParts>
  <Company>Universite de Montreal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Alignement multiple</dc:title>
  <dc:creator>Nadia</dc:creator>
  <cp:lastModifiedBy>El-Mabrouk Nadia</cp:lastModifiedBy>
  <cp:revision>118</cp:revision>
  <dcterms:created xsi:type="dcterms:W3CDTF">2013-10-03T16:10:08Z</dcterms:created>
  <dcterms:modified xsi:type="dcterms:W3CDTF">2022-10-11T20:23:57Z</dcterms:modified>
</cp:coreProperties>
</file>