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2"/>
  </p:notesMasterIdLst>
  <p:sldIdLst>
    <p:sldId id="256" r:id="rId2"/>
    <p:sldId id="306" r:id="rId3"/>
    <p:sldId id="263" r:id="rId4"/>
    <p:sldId id="265" r:id="rId5"/>
    <p:sldId id="370" r:id="rId6"/>
    <p:sldId id="371" r:id="rId7"/>
    <p:sldId id="360" r:id="rId8"/>
    <p:sldId id="356" r:id="rId9"/>
    <p:sldId id="357" r:id="rId10"/>
    <p:sldId id="372" r:id="rId11"/>
    <p:sldId id="358" r:id="rId12"/>
    <p:sldId id="359" r:id="rId13"/>
    <p:sldId id="300" r:id="rId14"/>
    <p:sldId id="275" r:id="rId15"/>
    <p:sldId id="361" r:id="rId16"/>
    <p:sldId id="362" r:id="rId17"/>
    <p:sldId id="363" r:id="rId18"/>
    <p:sldId id="364" r:id="rId19"/>
    <p:sldId id="365" r:id="rId20"/>
    <p:sldId id="301" r:id="rId21"/>
    <p:sldId id="266" r:id="rId22"/>
    <p:sldId id="302" r:id="rId23"/>
    <p:sldId id="296" r:id="rId24"/>
    <p:sldId id="298" r:id="rId25"/>
    <p:sldId id="297" r:id="rId26"/>
    <p:sldId id="299" r:id="rId27"/>
    <p:sldId id="303" r:id="rId28"/>
    <p:sldId id="304" r:id="rId29"/>
    <p:sldId id="313" r:id="rId30"/>
    <p:sldId id="314" r:id="rId31"/>
    <p:sldId id="315" r:id="rId32"/>
    <p:sldId id="316" r:id="rId33"/>
    <p:sldId id="317" r:id="rId34"/>
    <p:sldId id="373" r:id="rId35"/>
    <p:sldId id="374" r:id="rId36"/>
    <p:sldId id="375" r:id="rId37"/>
    <p:sldId id="376" r:id="rId38"/>
    <p:sldId id="377" r:id="rId39"/>
    <p:sldId id="379" r:id="rId40"/>
    <p:sldId id="378" r:id="rId41"/>
    <p:sldId id="381" r:id="rId42"/>
    <p:sldId id="383" r:id="rId43"/>
    <p:sldId id="380" r:id="rId44"/>
    <p:sldId id="382" r:id="rId45"/>
    <p:sldId id="384" r:id="rId46"/>
    <p:sldId id="319" r:id="rId47"/>
    <p:sldId id="320" r:id="rId48"/>
    <p:sldId id="321" r:id="rId49"/>
    <p:sldId id="322" r:id="rId50"/>
    <p:sldId id="324" r:id="rId51"/>
    <p:sldId id="323" r:id="rId52"/>
    <p:sldId id="325" r:id="rId53"/>
    <p:sldId id="326" r:id="rId54"/>
    <p:sldId id="327" r:id="rId55"/>
    <p:sldId id="329" r:id="rId56"/>
    <p:sldId id="328" r:id="rId57"/>
    <p:sldId id="330" r:id="rId58"/>
    <p:sldId id="331" r:id="rId59"/>
    <p:sldId id="332" r:id="rId60"/>
    <p:sldId id="333" r:id="rId61"/>
    <p:sldId id="334" r:id="rId62"/>
    <p:sldId id="335" r:id="rId63"/>
    <p:sldId id="336" r:id="rId64"/>
    <p:sldId id="337" r:id="rId65"/>
    <p:sldId id="338" r:id="rId66"/>
    <p:sldId id="339" r:id="rId67"/>
    <p:sldId id="366" r:id="rId68"/>
    <p:sldId id="367" r:id="rId69"/>
    <p:sldId id="369" r:id="rId70"/>
    <p:sldId id="368" r:id="rId7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9" autoAdjust="0"/>
    <p:restoredTop sz="78495" autoAdjust="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359CF6-AEF4-4C10-8B71-9A1CC96992A8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D3B783-A3E1-41D5-91CC-30CBEAEEE8E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365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432AD9A-AB0A-4474-BB65-101C5F621F41}" type="datetimeFigureOut">
              <a:rPr lang="fr-FR" smtClean="0"/>
              <a:pPr/>
              <a:t>17/12/2024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F7F007-11CA-45B2-9900-20A7433F0B1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Inférence phylogénétique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2893903" y="3554555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5" name="Rectangle 44"/>
          <p:cNvSpPr/>
          <p:nvPr/>
        </p:nvSpPr>
        <p:spPr>
          <a:xfrm>
            <a:off x="2893903" y="5408131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Rectangle 41"/>
          <p:cNvSpPr/>
          <p:nvPr/>
        </p:nvSpPr>
        <p:spPr>
          <a:xfrm>
            <a:off x="542586" y="5371200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51310" y="3485038"/>
          <a:ext cx="280831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r>
                        <a:rPr lang="fr-FR" i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61410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93458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25506" y="35730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29562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61610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45720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3722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20072" y="4797152"/>
            <a:ext cx="50405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6372200" y="4005064"/>
            <a:ext cx="504056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7184248" y="4723255"/>
            <a:ext cx="252028" cy="865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4410738" y="559445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562866" y="55835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273831" y="55835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7046488" y="558350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800312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6281371" y="557048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047738" y="556897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D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799614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399116" y="4424295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C00000"/>
                </a:solidFill>
              </a:rPr>
              <a:t>3</a:t>
            </a:r>
            <a:endParaRPr lang="fr-CA" sz="2000" b="1" dirty="0">
              <a:solidFill>
                <a:srgbClr val="C00000"/>
              </a:solidFill>
            </a:endParaRPr>
          </a:p>
        </p:txBody>
      </p:sp>
      <p:sp>
        <p:nvSpPr>
          <p:cNvPr id="4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45140"/>
          </a:xfrm>
        </p:spPr>
        <p:txBody>
          <a:bodyPr>
            <a:normAutofit/>
          </a:bodyPr>
          <a:lstStyle/>
          <a:p>
            <a:r>
              <a:rPr lang="fr-FR" dirty="0"/>
              <a:t>Contrainte plus forte qu’une distance additive: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Toute distance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r>
              <a:rPr lang="fr-FR" dirty="0">
                <a:solidFill>
                  <a:srgbClr val="0070C0"/>
                </a:solidFill>
              </a:rPr>
              <a:t> est additive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Mais toute distance additive n’est pas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55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5" grpId="0" animBg="1"/>
      <p:bldP spid="42" grpId="0" animBg="1"/>
      <p:bldP spid="33" grpId="0"/>
      <p:bldP spid="34" grpId="0"/>
      <p:bldP spid="35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>
          <a:xfrm>
            <a:off x="490978" y="4968039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5" name="Rectangle 44"/>
          <p:cNvSpPr/>
          <p:nvPr/>
        </p:nvSpPr>
        <p:spPr>
          <a:xfrm>
            <a:off x="2861610" y="4956192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Rectangle 41"/>
          <p:cNvSpPr/>
          <p:nvPr/>
        </p:nvSpPr>
        <p:spPr>
          <a:xfrm>
            <a:off x="2861610" y="3582308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827986"/>
              </p:ext>
            </p:extLst>
          </p:nvPr>
        </p:nvGraphicFramePr>
        <p:xfrm>
          <a:off x="521350" y="3485038"/>
          <a:ext cx="280831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61410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93458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25506" y="35730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29562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61610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45720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3722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20072" y="4797152"/>
            <a:ext cx="50405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6372200" y="4005064"/>
            <a:ext cx="504056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7184248" y="4723255"/>
            <a:ext cx="252028" cy="865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4410738" y="559445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562866" y="55835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273831" y="55835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7046488" y="558350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800312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6281371" y="557048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047738" y="556897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D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799614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399116" y="4424295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C00000"/>
                </a:solidFill>
              </a:rPr>
              <a:t>3</a:t>
            </a:r>
            <a:endParaRPr lang="fr-CA" sz="2000" b="1" dirty="0">
              <a:solidFill>
                <a:srgbClr val="C0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6847112" y="3690478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C00000"/>
                </a:solidFill>
              </a:rPr>
              <a:t>5</a:t>
            </a:r>
            <a:endParaRPr lang="fr-CA" sz="2000" b="1" dirty="0">
              <a:solidFill>
                <a:srgbClr val="C00000"/>
              </a:solidFill>
            </a:endParaRPr>
          </a:p>
        </p:txBody>
      </p:sp>
      <p:sp>
        <p:nvSpPr>
          <p:cNvPr id="4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45140"/>
          </a:xfrm>
        </p:spPr>
        <p:txBody>
          <a:bodyPr>
            <a:normAutofit/>
          </a:bodyPr>
          <a:lstStyle/>
          <a:p>
            <a:r>
              <a:rPr lang="fr-FR" dirty="0"/>
              <a:t>Contrainte plus forte qu’une distance additive: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Toute distance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r>
              <a:rPr lang="fr-FR" dirty="0">
                <a:solidFill>
                  <a:srgbClr val="0070C0"/>
                </a:solidFill>
              </a:rPr>
              <a:t> est additive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Mais toute distance additive n’est pas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98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5" grpId="0" animBg="1"/>
      <p:bldP spid="42" grpId="0" animBg="1"/>
      <p:bldP spid="4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2391248" y="4929264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Rectangle 36"/>
          <p:cNvSpPr/>
          <p:nvPr/>
        </p:nvSpPr>
        <p:spPr>
          <a:xfrm>
            <a:off x="490978" y="4968039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Rectangle 41"/>
          <p:cNvSpPr/>
          <p:nvPr/>
        </p:nvSpPr>
        <p:spPr>
          <a:xfrm>
            <a:off x="2391248" y="3542720"/>
            <a:ext cx="360040" cy="360040"/>
          </a:xfrm>
          <a:prstGeom prst="rect">
            <a:avLst/>
          </a:prstGeom>
          <a:solidFill>
            <a:schemeClr val="bg1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0310803"/>
              </p:ext>
            </p:extLst>
          </p:nvPr>
        </p:nvGraphicFramePr>
        <p:xfrm>
          <a:off x="490978" y="3485038"/>
          <a:ext cx="280831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61410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93458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25506" y="35730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29562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861610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45720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3722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20072" y="4797152"/>
            <a:ext cx="50405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6372200" y="4005064"/>
            <a:ext cx="504056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7184248" y="4723255"/>
            <a:ext cx="252028" cy="865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4410738" y="559445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562866" y="55835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273831" y="55835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7046488" y="558350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800312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6281371" y="5570484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C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7047738" y="5568971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D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799614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C00000"/>
                </a:solidFill>
              </a:rPr>
              <a:t>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7399116" y="4424295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C00000"/>
                </a:solidFill>
              </a:rPr>
              <a:t>3</a:t>
            </a:r>
            <a:endParaRPr lang="fr-CA" sz="2000" b="1" dirty="0">
              <a:solidFill>
                <a:srgbClr val="C000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6847112" y="3690478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C00000"/>
                </a:solidFill>
              </a:rPr>
              <a:t>5</a:t>
            </a:r>
            <a:endParaRPr lang="fr-CA" sz="2000" b="1" dirty="0">
              <a:solidFill>
                <a:srgbClr val="C00000"/>
              </a:solidFill>
            </a:endParaRPr>
          </a:p>
        </p:txBody>
      </p:sp>
      <p:sp>
        <p:nvSpPr>
          <p:cNvPr id="40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45140"/>
          </a:xfrm>
        </p:spPr>
        <p:txBody>
          <a:bodyPr>
            <a:normAutofit/>
          </a:bodyPr>
          <a:lstStyle/>
          <a:p>
            <a:r>
              <a:rPr lang="fr-FR" dirty="0"/>
              <a:t>Contrainte plus forte qu’une distance additive: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Toute distance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r>
              <a:rPr lang="fr-FR" dirty="0">
                <a:solidFill>
                  <a:srgbClr val="0070C0"/>
                </a:solidFill>
              </a:rPr>
              <a:t> est additive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Mais toute distance additive n’est pas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7274550" y="3689517"/>
            <a:ext cx="494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b="1" dirty="0">
                <a:solidFill>
                  <a:srgbClr val="C00000"/>
                </a:solidFill>
              </a:rPr>
              <a:t>6 !!</a:t>
            </a:r>
            <a:endParaRPr lang="fr-CA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83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i="1" dirty="0"/>
              <a:t>T</a:t>
            </a:r>
            <a:r>
              <a:rPr lang="fr-FR" dirty="0"/>
              <a:t> est un arbre </a:t>
            </a:r>
            <a:r>
              <a:rPr lang="fr-FR" dirty="0" err="1"/>
              <a:t>ultramétrique</a:t>
            </a:r>
            <a:r>
              <a:rPr lang="fr-FR" dirty="0"/>
              <a:t> associé à la distance </a:t>
            </a:r>
            <a:r>
              <a:rPr lang="fr-FR" dirty="0" err="1"/>
              <a:t>ultramétrique</a:t>
            </a:r>
            <a:r>
              <a:rPr lang="fr-FR" dirty="0"/>
              <a:t> </a:t>
            </a:r>
            <a:r>
              <a:rPr lang="fr-FR" i="1" dirty="0"/>
              <a:t>D</a:t>
            </a:r>
            <a:r>
              <a:rPr lang="fr-FR" dirty="0"/>
              <a:t> </a:t>
            </a:r>
            <a:r>
              <a:rPr lang="fr-FR" dirty="0" err="1"/>
              <a:t>ssi</a:t>
            </a:r>
            <a:r>
              <a:rPr lang="fr-FR" dirty="0"/>
              <a:t>:</a:t>
            </a:r>
          </a:p>
          <a:p>
            <a:r>
              <a:rPr lang="fr-FR" i="1" dirty="0"/>
              <a:t>T</a:t>
            </a:r>
            <a:r>
              <a:rPr lang="fr-FR" dirty="0"/>
              <a:t> contient n feuilles, chacune étiquetée par une ligne de </a:t>
            </a:r>
            <a:r>
              <a:rPr lang="fr-FR" i="1" dirty="0"/>
              <a:t>D</a:t>
            </a:r>
            <a:r>
              <a:rPr lang="fr-FR" dirty="0"/>
              <a:t>;</a:t>
            </a:r>
          </a:p>
          <a:p>
            <a:r>
              <a:rPr lang="fr-FR" dirty="0"/>
              <a:t>Chaque nœud interne est étiqueté par une case de </a:t>
            </a:r>
            <a:r>
              <a:rPr lang="fr-FR" i="1" dirty="0"/>
              <a:t>D</a:t>
            </a:r>
            <a:r>
              <a:rPr lang="fr-FR" dirty="0"/>
              <a:t> et a au moins deux fils;</a:t>
            </a:r>
          </a:p>
          <a:p>
            <a:r>
              <a:rPr lang="fr-FR" b="1" dirty="0">
                <a:solidFill>
                  <a:srgbClr val="0070C0"/>
                </a:solidFill>
              </a:rPr>
              <a:t>Le long d’un chemin de la racine à une feuille les valeurs des étiquettes des nœuds décroissent strictement;</a:t>
            </a:r>
          </a:p>
          <a:p>
            <a:r>
              <a:rPr lang="fr-FR" b="1" dirty="0">
                <a:solidFill>
                  <a:srgbClr val="0070C0"/>
                </a:solidFill>
              </a:rPr>
              <a:t>Pour deux feuilles quelconques </a:t>
            </a:r>
            <a:r>
              <a:rPr lang="fr-FR" b="1" i="1" dirty="0">
                <a:solidFill>
                  <a:srgbClr val="0070C0"/>
                </a:solidFill>
              </a:rPr>
              <a:t>i, j, D(</a:t>
            </a:r>
            <a:r>
              <a:rPr lang="fr-FR" b="1" i="1" dirty="0" err="1">
                <a:solidFill>
                  <a:srgbClr val="0070C0"/>
                </a:solidFill>
              </a:rPr>
              <a:t>i,j</a:t>
            </a:r>
            <a:r>
              <a:rPr lang="fr-FR" b="1" i="1" dirty="0">
                <a:solidFill>
                  <a:srgbClr val="0070C0"/>
                </a:solidFill>
              </a:rPr>
              <a:t>) </a:t>
            </a:r>
            <a:r>
              <a:rPr lang="fr-FR" b="1" dirty="0">
                <a:solidFill>
                  <a:srgbClr val="0070C0"/>
                </a:solidFill>
              </a:rPr>
              <a:t>est l’étiquette du dernier ancêtre commun de </a:t>
            </a:r>
            <a:r>
              <a:rPr lang="fr-FR" b="1" i="1" dirty="0">
                <a:solidFill>
                  <a:srgbClr val="0070C0"/>
                </a:solidFill>
              </a:rPr>
              <a:t>i</a:t>
            </a:r>
            <a:r>
              <a:rPr lang="fr-FR" b="1" dirty="0">
                <a:solidFill>
                  <a:srgbClr val="0070C0"/>
                </a:solidFill>
              </a:rPr>
              <a:t> et </a:t>
            </a:r>
            <a:r>
              <a:rPr lang="fr-FR" b="1" i="1" dirty="0">
                <a:solidFill>
                  <a:srgbClr val="0070C0"/>
                </a:solidFill>
              </a:rPr>
              <a:t>j</a:t>
            </a:r>
            <a:r>
              <a:rPr lang="fr-FR" b="1" dirty="0">
                <a:solidFill>
                  <a:srgbClr val="0070C0"/>
                </a:solidFill>
              </a:rPr>
              <a:t> dans </a:t>
            </a:r>
            <a:r>
              <a:rPr lang="fr-FR" b="1" i="1" dirty="0">
                <a:solidFill>
                  <a:srgbClr val="0070C0"/>
                </a:solidFill>
              </a:rPr>
              <a:t>T</a:t>
            </a:r>
            <a:r>
              <a:rPr lang="fr-FR" b="1" dirty="0">
                <a:solidFill>
                  <a:srgbClr val="0070C0"/>
                </a:solidFill>
              </a:rPr>
              <a:t>.</a:t>
            </a:r>
          </a:p>
          <a:p>
            <a:pPr marL="0" indent="0">
              <a:buNone/>
            </a:pPr>
            <a:r>
              <a:rPr lang="fr-FR" i="1" dirty="0"/>
              <a:t>T</a:t>
            </a:r>
            <a:r>
              <a:rPr lang="fr-FR" dirty="0"/>
              <a:t>, s’il existe, est une représentation compacte de </a:t>
            </a:r>
            <a:r>
              <a:rPr lang="fr-FR" i="1" dirty="0"/>
              <a:t>D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i="1" dirty="0">
                <a:solidFill>
                  <a:srgbClr val="0070C0"/>
                </a:solidFill>
              </a:rPr>
              <a:t>Remarque:</a:t>
            </a:r>
            <a:r>
              <a:rPr lang="fr-FR" dirty="0"/>
              <a:t> </a:t>
            </a:r>
            <a:r>
              <a:rPr lang="fr-FR" i="1" dirty="0"/>
              <a:t>T</a:t>
            </a:r>
            <a:r>
              <a:rPr lang="fr-FR" dirty="0"/>
              <a:t> a au plus </a:t>
            </a:r>
            <a:r>
              <a:rPr lang="fr-FR" i="1" dirty="0"/>
              <a:t>n-1</a:t>
            </a:r>
            <a:r>
              <a:rPr lang="fr-FR" dirty="0"/>
              <a:t> nœuds internes. Donc, si </a:t>
            </a:r>
            <a:r>
              <a:rPr lang="fr-FR" i="1" dirty="0"/>
              <a:t>D</a:t>
            </a:r>
            <a:r>
              <a:rPr lang="fr-FR" dirty="0"/>
              <a:t> a plus de </a:t>
            </a:r>
            <a:r>
              <a:rPr lang="fr-FR" i="1" dirty="0"/>
              <a:t>n-1</a:t>
            </a:r>
            <a:r>
              <a:rPr lang="fr-FR" dirty="0"/>
              <a:t> valeurs, il n’existe pas d’arbre </a:t>
            </a:r>
            <a:r>
              <a:rPr lang="fr-FR" dirty="0" err="1"/>
              <a:t>ultramétrique</a:t>
            </a:r>
            <a:r>
              <a:rPr lang="fr-FR" dirty="0"/>
              <a:t> pour </a:t>
            </a:r>
            <a:r>
              <a:rPr lang="fr-FR" i="1" dirty="0"/>
              <a:t>D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9424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2629272"/>
          </a:xfrm>
        </p:spPr>
        <p:txBody>
          <a:bodyPr>
            <a:normAutofit lnSpcReduction="10000"/>
          </a:bodyPr>
          <a:lstStyle/>
          <a:p>
            <a:r>
              <a:rPr lang="fr-FR" sz="2800" i="1" dirty="0">
                <a:solidFill>
                  <a:srgbClr val="FF0000"/>
                </a:solidFill>
              </a:rPr>
              <a:t>D</a:t>
            </a:r>
            <a:r>
              <a:rPr lang="fr-FR" sz="2800" dirty="0">
                <a:solidFill>
                  <a:srgbClr val="FF0000"/>
                </a:solidFill>
              </a:rPr>
              <a:t> est </a:t>
            </a:r>
            <a:r>
              <a:rPr lang="fr-FR" sz="2800" dirty="0" err="1">
                <a:solidFill>
                  <a:srgbClr val="FF0000"/>
                </a:solidFill>
              </a:rPr>
              <a:t>ultramétrique</a:t>
            </a:r>
            <a:r>
              <a:rPr lang="fr-FR" sz="2800" dirty="0">
                <a:solidFill>
                  <a:srgbClr val="FF0000"/>
                </a:solidFill>
              </a:rPr>
              <a:t> si et seulement si </a:t>
            </a:r>
            <a:r>
              <a:rPr lang="fr-FR" sz="2800" i="1" dirty="0">
                <a:solidFill>
                  <a:srgbClr val="FF0000"/>
                </a:solidFill>
              </a:rPr>
              <a:t>D</a:t>
            </a:r>
            <a:r>
              <a:rPr lang="fr-FR" sz="2800" dirty="0">
                <a:solidFill>
                  <a:srgbClr val="FF0000"/>
                </a:solidFill>
              </a:rPr>
              <a:t> satisfait la </a:t>
            </a:r>
            <a:r>
              <a:rPr lang="fr-FR" dirty="0">
                <a:solidFill>
                  <a:srgbClr val="FF0000"/>
                </a:solidFill>
              </a:rPr>
              <a:t>condition des 3 points: </a:t>
            </a:r>
            <a:r>
              <a:rPr lang="fr-FR" dirty="0"/>
              <a:t>Pour tout choix de 3 feuilles A, B,C, </a:t>
            </a:r>
            <a:r>
              <a:rPr lang="fr-FR" b="1" dirty="0">
                <a:solidFill>
                  <a:srgbClr val="0070C0"/>
                </a:solidFill>
              </a:rPr>
              <a:t>parmi les trois distances </a:t>
            </a:r>
            <a:r>
              <a:rPr lang="fr-FR" b="1" i="1" dirty="0">
                <a:solidFill>
                  <a:srgbClr val="0070C0"/>
                </a:solidFill>
              </a:rPr>
              <a:t>D(A,B), D(A,C) et D(B,C), </a:t>
            </a:r>
            <a:r>
              <a:rPr lang="fr-FR" b="1" dirty="0">
                <a:solidFill>
                  <a:srgbClr val="0070C0"/>
                </a:solidFill>
              </a:rPr>
              <a:t>deux sont égales et supérieures à la troisième.</a:t>
            </a:r>
          </a:p>
          <a:p>
            <a:endParaRPr lang="fr-FR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b="1" i="1" dirty="0">
                <a:solidFill>
                  <a:srgbClr val="0070C0"/>
                </a:solidFill>
              </a:rPr>
              <a:t>Preuve:</a:t>
            </a:r>
            <a:r>
              <a:rPr lang="fr-FR" b="1" dirty="0">
                <a:solidFill>
                  <a:srgbClr val="0070C0"/>
                </a:solidFill>
              </a:rPr>
              <a:t> </a:t>
            </a:r>
            <a:r>
              <a:rPr lang="fr-FR" b="1" dirty="0"/>
              <a:t>=&gt; Évident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3131840" y="4581128"/>
            <a:ext cx="1296144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427984" y="4581128"/>
            <a:ext cx="108012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851920" y="5229200"/>
            <a:ext cx="576064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987824" y="602128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283968" y="602128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364088" y="602128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779912" y="42210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D(A,C) = D(B,C)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149086" y="50131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D(A,B)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4789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i="1" dirty="0">
                <a:solidFill>
                  <a:srgbClr val="FF0000"/>
                </a:solidFill>
              </a:rPr>
              <a:t>D</a:t>
            </a:r>
            <a:r>
              <a:rPr lang="fr-FR" sz="2400" b="1" dirty="0">
                <a:solidFill>
                  <a:srgbClr val="FF0000"/>
                </a:solidFill>
              </a:rPr>
              <a:t> est </a:t>
            </a:r>
            <a:r>
              <a:rPr lang="fr-FR" sz="2400" b="1" dirty="0" err="1">
                <a:solidFill>
                  <a:srgbClr val="FF0000"/>
                </a:solidFill>
              </a:rPr>
              <a:t>ultramétrique</a:t>
            </a:r>
            <a:r>
              <a:rPr lang="fr-FR" sz="2400" b="1" dirty="0">
                <a:solidFill>
                  <a:srgbClr val="FF0000"/>
                </a:solidFill>
              </a:rPr>
              <a:t> si et seulement si </a:t>
            </a:r>
            <a:r>
              <a:rPr lang="fr-FR" sz="2400" b="1" i="1" dirty="0">
                <a:solidFill>
                  <a:srgbClr val="FF0000"/>
                </a:solidFill>
              </a:rPr>
              <a:t>D</a:t>
            </a:r>
            <a:r>
              <a:rPr lang="fr-FR" sz="2400" b="1" dirty="0">
                <a:solidFill>
                  <a:srgbClr val="FF0000"/>
                </a:solidFill>
              </a:rPr>
              <a:t> satisfait la </a:t>
            </a:r>
            <a:r>
              <a:rPr lang="fr-FR" b="1" dirty="0">
                <a:solidFill>
                  <a:srgbClr val="FF0000"/>
                </a:solidFill>
              </a:rPr>
              <a:t>condition des 3 points:</a:t>
            </a:r>
            <a:endParaRPr lang="fr-FR" b="1" dirty="0"/>
          </a:p>
          <a:p>
            <a:pPr marL="0" indent="0">
              <a:buNone/>
            </a:pPr>
            <a:r>
              <a:rPr lang="fr-FR" b="1" i="1" dirty="0"/>
              <a:t>Preuve: </a:t>
            </a:r>
            <a:r>
              <a:rPr lang="fr-FR" b="1" dirty="0"/>
              <a:t>&lt;=  </a:t>
            </a:r>
            <a:r>
              <a:rPr lang="fr-FR" dirty="0"/>
              <a:t>Méthode constructive.</a:t>
            </a:r>
          </a:p>
          <a:p>
            <a:pPr marL="0" indent="0">
              <a:buNone/>
            </a:pPr>
            <a:r>
              <a:rPr lang="fr-FR" dirty="0"/>
              <a:t>Procéder pour chaque </a:t>
            </a:r>
            <a:r>
              <a:rPr lang="fr-FR"/>
              <a:t>ligne i de </a:t>
            </a:r>
            <a:r>
              <a:rPr lang="fr-FR" i="1" dirty="0"/>
              <a:t>D</a:t>
            </a:r>
            <a:r>
              <a:rPr lang="fr-FR" dirty="0"/>
              <a:t>. </a:t>
            </a:r>
          </a:p>
          <a:p>
            <a:r>
              <a:rPr lang="fr-FR" dirty="0"/>
              <a:t>Pour chaque ligne, former les clades en fonction de leur distance avec i.</a:t>
            </a:r>
          </a:p>
          <a:p>
            <a:r>
              <a:rPr lang="fr-FR" dirty="0"/>
              <a:t>Ordonner les clades dans l’arbre par ordre croissant de distance.</a:t>
            </a:r>
          </a:p>
          <a:p>
            <a:r>
              <a:rPr lang="fr-FR" dirty="0"/>
              <a:t>Itérer sur chaque clade non-résolu.</a:t>
            </a:r>
          </a:p>
          <a:p>
            <a:pPr marL="0" indent="0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899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4789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i="1" dirty="0">
                <a:solidFill>
                  <a:srgbClr val="FF0000"/>
                </a:solidFill>
              </a:rPr>
              <a:t>Exemple:</a:t>
            </a:r>
          </a:p>
          <a:p>
            <a:pPr marL="0" indent="0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044" y="1892443"/>
            <a:ext cx="7056784" cy="2352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67544" y="4941168"/>
            <a:ext cx="30443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Clades: {E}, {D}, {B,C}</a:t>
            </a:r>
            <a:endParaRPr lang="fr-CA" sz="2400" dirty="0"/>
          </a:p>
        </p:txBody>
      </p:sp>
      <p:cxnSp>
        <p:nvCxnSpPr>
          <p:cNvPr id="7" name="Connecteur droit avec flèche 6"/>
          <p:cNvCxnSpPr/>
          <p:nvPr/>
        </p:nvCxnSpPr>
        <p:spPr>
          <a:xfrm>
            <a:off x="3635896" y="5166072"/>
            <a:ext cx="68159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4684894" y="4244704"/>
            <a:ext cx="1720824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6405718" y="4244704"/>
            <a:ext cx="1584176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450485" y="6078487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A</a:t>
            </a:r>
            <a:endParaRPr lang="fr-CA" sz="2400" dirty="0"/>
          </a:p>
        </p:txBody>
      </p:sp>
      <p:cxnSp>
        <p:nvCxnSpPr>
          <p:cNvPr id="15" name="Connecteur droit 14"/>
          <p:cNvCxnSpPr/>
          <p:nvPr/>
        </p:nvCxnSpPr>
        <p:spPr>
          <a:xfrm flipH="1" flipV="1">
            <a:off x="5255746" y="5517232"/>
            <a:ext cx="540390" cy="64807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932040" y="517200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</a:rPr>
              <a:t>3</a:t>
            </a:r>
            <a:endParaRPr lang="fr-CA" sz="2400" dirty="0"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45306" y="6078487"/>
            <a:ext cx="6367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/>
              <a:t>{E}</a:t>
            </a:r>
            <a:endParaRPr lang="fr-CA" sz="2400" dirty="0"/>
          </a:p>
        </p:txBody>
      </p:sp>
      <p:cxnSp>
        <p:nvCxnSpPr>
          <p:cNvPr id="20" name="Connecteur droit 19"/>
          <p:cNvCxnSpPr/>
          <p:nvPr/>
        </p:nvCxnSpPr>
        <p:spPr>
          <a:xfrm flipH="1" flipV="1">
            <a:off x="5796137" y="4933846"/>
            <a:ext cx="1008111" cy="123145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6405718" y="6078486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/>
              <a:t>{D}</a:t>
            </a:r>
            <a:endParaRPr lang="fr-CA" sz="2400" dirty="0"/>
          </a:p>
        </p:txBody>
      </p:sp>
      <p:sp>
        <p:nvSpPr>
          <p:cNvPr id="29" name="Rectangle 28"/>
          <p:cNvSpPr/>
          <p:nvPr/>
        </p:nvSpPr>
        <p:spPr>
          <a:xfrm>
            <a:off x="7524328" y="6064646"/>
            <a:ext cx="9156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2400" dirty="0"/>
              <a:t>{B,C}</a:t>
            </a:r>
            <a:endParaRPr lang="fr-CA" sz="2400" dirty="0"/>
          </a:p>
        </p:txBody>
      </p:sp>
      <p:sp>
        <p:nvSpPr>
          <p:cNvPr id="30" name="ZoneTexte 29"/>
          <p:cNvSpPr txBox="1"/>
          <p:nvPr/>
        </p:nvSpPr>
        <p:spPr>
          <a:xfrm>
            <a:off x="5473300" y="458112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</a:rPr>
              <a:t>5</a:t>
            </a:r>
            <a:endParaRPr lang="fr-CA" sz="2400" dirty="0">
              <a:solidFill>
                <a:srgbClr val="0070C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079988" y="4006585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</a:rPr>
              <a:t>8</a:t>
            </a:r>
            <a:endParaRPr lang="fr-CA" sz="2400" dirty="0">
              <a:solidFill>
                <a:srgbClr val="0070C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F88F227-183E-1C90-422D-9DFF9C4BEE48}"/>
              </a:ext>
            </a:extLst>
          </p:cNvPr>
          <p:cNvSpPr/>
          <p:nvPr/>
        </p:nvSpPr>
        <p:spPr>
          <a:xfrm>
            <a:off x="4572000" y="1844824"/>
            <a:ext cx="2880320" cy="21108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804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8" grpId="0"/>
      <p:bldP spid="19" grpId="0"/>
      <p:bldP spid="26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799"/>
            <a:ext cx="7859216" cy="4953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i="1" dirty="0">
                <a:solidFill>
                  <a:srgbClr val="FF0000"/>
                </a:solidFill>
              </a:rPr>
              <a:t>Cas général:</a:t>
            </a:r>
          </a:p>
          <a:p>
            <a:pPr marL="0" indent="0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2710146" y="1757510"/>
            <a:ext cx="1720824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4430970" y="1757510"/>
            <a:ext cx="1584176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475737" y="359129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A</a:t>
            </a:r>
            <a:endParaRPr lang="fr-CA" sz="2400" dirty="0"/>
          </a:p>
        </p:txBody>
      </p:sp>
      <p:cxnSp>
        <p:nvCxnSpPr>
          <p:cNvPr id="15" name="Connecteur droit 14"/>
          <p:cNvCxnSpPr/>
          <p:nvPr/>
        </p:nvCxnSpPr>
        <p:spPr>
          <a:xfrm flipH="1" flipV="1">
            <a:off x="3280998" y="3030038"/>
            <a:ext cx="540390" cy="64807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957292" y="2684806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 flipV="1">
            <a:off x="3821389" y="2446652"/>
            <a:ext cx="1008111" cy="123145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3498552" y="209393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50818" y="1432464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 flipH="1" flipV="1">
            <a:off x="4130146" y="2102081"/>
            <a:ext cx="643225" cy="8135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3551194" y="2717811"/>
            <a:ext cx="499624" cy="63626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5533312" y="3736674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Ellipse 27"/>
          <p:cNvSpPr/>
          <p:nvPr/>
        </p:nvSpPr>
        <p:spPr>
          <a:xfrm>
            <a:off x="4416784" y="3725658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Ellipse 31"/>
          <p:cNvSpPr/>
          <p:nvPr/>
        </p:nvSpPr>
        <p:spPr>
          <a:xfrm>
            <a:off x="3280998" y="3699616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ZoneTexte 12"/>
          <p:cNvSpPr txBox="1"/>
          <p:nvPr/>
        </p:nvSpPr>
        <p:spPr>
          <a:xfrm>
            <a:off x="4716018" y="3791348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x</a:t>
            </a:r>
            <a:endParaRPr lang="fr-CA" sz="28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848273" y="3772211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y</a:t>
            </a:r>
            <a:endParaRPr lang="fr-CA" sz="28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853399" y="3784526"/>
            <a:ext cx="1805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rgbClr val="0070C0"/>
                </a:solidFill>
              </a:rPr>
              <a:t>D(</a:t>
            </a:r>
            <a:r>
              <a:rPr lang="en-CA" sz="2800" dirty="0" err="1">
                <a:solidFill>
                  <a:srgbClr val="0070C0"/>
                </a:solidFill>
              </a:rPr>
              <a:t>x,y</a:t>
            </a:r>
            <a:r>
              <a:rPr lang="en-CA" sz="2800" dirty="0">
                <a:solidFill>
                  <a:srgbClr val="0070C0"/>
                </a:solidFill>
              </a:rPr>
              <a:t>) = </a:t>
            </a:r>
            <a:r>
              <a:rPr lang="en-CA" sz="28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en-CA" sz="2800" dirty="0">
                <a:solidFill>
                  <a:srgbClr val="0070C0"/>
                </a:solidFill>
              </a:rPr>
              <a:t> ?</a:t>
            </a:r>
            <a:endParaRPr lang="fr-CA" sz="2800" dirty="0"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27584" y="4807460"/>
            <a:ext cx="7626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Ce qu’on sait par construction:  </a:t>
            </a:r>
          </a:p>
          <a:p>
            <a:r>
              <a:rPr lang="fr-FR" sz="2400" dirty="0"/>
              <a:t>	</a:t>
            </a:r>
            <a:r>
              <a:rPr lang="fr-FR" sz="2400" i="1" dirty="0">
                <a:solidFill>
                  <a:srgbClr val="0070C0"/>
                </a:solidFill>
              </a:rPr>
              <a:t>D(</a:t>
            </a:r>
            <a:r>
              <a:rPr lang="fr-FR" sz="2400" i="1" dirty="0" err="1">
                <a:solidFill>
                  <a:srgbClr val="0070C0"/>
                </a:solidFill>
              </a:rPr>
              <a:t>A,x</a:t>
            </a:r>
            <a:r>
              <a:rPr lang="fr-FR" sz="2400" i="1" dirty="0">
                <a:solidFill>
                  <a:srgbClr val="0070C0"/>
                </a:solidFill>
              </a:rPr>
              <a:t>)= </a:t>
            </a:r>
            <a:r>
              <a:rPr lang="fr-FR" sz="2400" i="1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fr-FR" sz="2400" i="1" dirty="0">
                <a:solidFill>
                  <a:srgbClr val="0070C0"/>
                </a:solidFill>
              </a:rPr>
              <a:t>,  D(</a:t>
            </a:r>
            <a:r>
              <a:rPr lang="fr-FR" sz="2400" i="1" dirty="0" err="1">
                <a:solidFill>
                  <a:srgbClr val="0070C0"/>
                </a:solidFill>
              </a:rPr>
              <a:t>A,y</a:t>
            </a:r>
            <a:r>
              <a:rPr lang="fr-FR" sz="2400" i="1" dirty="0">
                <a:solidFill>
                  <a:srgbClr val="0070C0"/>
                </a:solidFill>
              </a:rPr>
              <a:t>) = </a:t>
            </a:r>
            <a:r>
              <a:rPr lang="fr-FR" sz="2400" i="1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r>
              <a:rPr lang="fr-FR" sz="2400" i="1" dirty="0">
                <a:solidFill>
                  <a:srgbClr val="0070C0"/>
                </a:solidFill>
              </a:rPr>
              <a:t> et D(</a:t>
            </a:r>
            <a:r>
              <a:rPr lang="fr-FR" sz="2400" i="1" dirty="0" err="1">
                <a:solidFill>
                  <a:srgbClr val="0070C0"/>
                </a:solidFill>
              </a:rPr>
              <a:t>A,x</a:t>
            </a:r>
            <a:r>
              <a:rPr lang="fr-FR" sz="2400" i="1" dirty="0">
                <a:solidFill>
                  <a:srgbClr val="0070C0"/>
                </a:solidFill>
              </a:rPr>
              <a:t>) &lt; D(</a:t>
            </a:r>
            <a:r>
              <a:rPr lang="fr-FR" sz="2400" i="1" dirty="0" err="1">
                <a:solidFill>
                  <a:srgbClr val="0070C0"/>
                </a:solidFill>
              </a:rPr>
              <a:t>A,y</a:t>
            </a:r>
            <a:r>
              <a:rPr lang="fr-FR" sz="2400" i="1" dirty="0">
                <a:solidFill>
                  <a:srgbClr val="0070C0"/>
                </a:solidFill>
              </a:rPr>
              <a:t>)</a:t>
            </a:r>
          </a:p>
          <a:p>
            <a:endParaRPr lang="fr-FR" sz="2400" i="1" dirty="0">
              <a:solidFill>
                <a:srgbClr val="0070C0"/>
              </a:solidFill>
            </a:endParaRPr>
          </a:p>
          <a:p>
            <a:r>
              <a:rPr lang="fr-FR" sz="2400" dirty="0"/>
              <a:t>La condition des 3 points =&gt; </a:t>
            </a:r>
            <a:r>
              <a:rPr lang="fr-FR" sz="2400" dirty="0">
                <a:solidFill>
                  <a:srgbClr val="FF0000"/>
                </a:solidFill>
              </a:rPr>
              <a:t>D(</a:t>
            </a:r>
            <a:r>
              <a:rPr lang="fr-FR" sz="2400" dirty="0" err="1">
                <a:solidFill>
                  <a:srgbClr val="FF0000"/>
                </a:solidFill>
              </a:rPr>
              <a:t>x,y</a:t>
            </a:r>
            <a:r>
              <a:rPr lang="fr-FR" sz="2400" dirty="0">
                <a:solidFill>
                  <a:srgbClr val="FF0000"/>
                </a:solidFill>
              </a:rPr>
              <a:t>)  = D(</a:t>
            </a:r>
            <a:r>
              <a:rPr lang="fr-FR" sz="2400" dirty="0" err="1">
                <a:solidFill>
                  <a:srgbClr val="FF0000"/>
                </a:solidFill>
              </a:rPr>
              <a:t>A,y</a:t>
            </a:r>
            <a:r>
              <a:rPr lang="fr-FR" sz="2400" dirty="0">
                <a:solidFill>
                  <a:srgbClr val="FF0000"/>
                </a:solidFill>
              </a:rPr>
              <a:t>) = </a:t>
            </a:r>
            <a:r>
              <a:rPr lang="fr-FR" sz="24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endParaRPr lang="fr-FR" sz="2400" dirty="0">
              <a:solidFill>
                <a:srgbClr val="FF0000"/>
              </a:solidFill>
            </a:endParaRPr>
          </a:p>
        </p:txBody>
      </p:sp>
      <p:cxnSp>
        <p:nvCxnSpPr>
          <p:cNvPr id="21" name="Connecteur droit 20"/>
          <p:cNvCxnSpPr>
            <a:stCxn id="2" idx="2"/>
          </p:cNvCxnSpPr>
          <p:nvPr/>
        </p:nvCxnSpPr>
        <p:spPr>
          <a:xfrm flipH="1">
            <a:off x="4396365" y="1417638"/>
            <a:ext cx="404235" cy="38172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95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33" grpId="0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799"/>
            <a:ext cx="7859216" cy="4953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i="1" dirty="0">
                <a:solidFill>
                  <a:srgbClr val="FF0000"/>
                </a:solidFill>
              </a:rPr>
              <a:t>Cas général:</a:t>
            </a:r>
          </a:p>
          <a:p>
            <a:pPr marL="0" indent="0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2710146" y="1757510"/>
            <a:ext cx="1720824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4430970" y="1757510"/>
            <a:ext cx="1584176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475737" y="359129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A</a:t>
            </a:r>
            <a:endParaRPr lang="fr-CA" sz="2400" dirty="0"/>
          </a:p>
        </p:txBody>
      </p:sp>
      <p:cxnSp>
        <p:nvCxnSpPr>
          <p:cNvPr id="15" name="Connecteur droit 14"/>
          <p:cNvCxnSpPr/>
          <p:nvPr/>
        </p:nvCxnSpPr>
        <p:spPr>
          <a:xfrm flipH="1" flipV="1">
            <a:off x="3280998" y="3030038"/>
            <a:ext cx="540390" cy="64807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957292" y="2684806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 flipV="1">
            <a:off x="3821389" y="2446652"/>
            <a:ext cx="1008111" cy="123145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3498552" y="209393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50818" y="1432464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 flipH="1" flipV="1">
            <a:off x="4130146" y="2102081"/>
            <a:ext cx="643225" cy="8135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3551194" y="2717811"/>
            <a:ext cx="499624" cy="63626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5533312" y="3736674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Ellipse 27"/>
          <p:cNvSpPr/>
          <p:nvPr/>
        </p:nvSpPr>
        <p:spPr>
          <a:xfrm>
            <a:off x="4416784" y="3725658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Ellipse 31"/>
          <p:cNvSpPr/>
          <p:nvPr/>
        </p:nvSpPr>
        <p:spPr>
          <a:xfrm>
            <a:off x="3280998" y="3699616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ZoneTexte 12"/>
          <p:cNvSpPr txBox="1"/>
          <p:nvPr/>
        </p:nvSpPr>
        <p:spPr>
          <a:xfrm>
            <a:off x="4716018" y="3791348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x</a:t>
            </a:r>
            <a:endParaRPr lang="fr-CA" sz="2800" dirty="0"/>
          </a:p>
        </p:txBody>
      </p:sp>
      <p:sp>
        <p:nvSpPr>
          <p:cNvPr id="33" name="ZoneTexte 32"/>
          <p:cNvSpPr txBox="1"/>
          <p:nvPr/>
        </p:nvSpPr>
        <p:spPr>
          <a:xfrm>
            <a:off x="3595958" y="3784526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y</a:t>
            </a:r>
            <a:endParaRPr lang="fr-CA" sz="28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853399" y="3784526"/>
            <a:ext cx="1854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rgbClr val="0070C0"/>
                </a:solidFill>
              </a:rPr>
              <a:t>D(</a:t>
            </a:r>
            <a:r>
              <a:rPr lang="en-CA" sz="2800" dirty="0" err="1">
                <a:solidFill>
                  <a:srgbClr val="0070C0"/>
                </a:solidFill>
              </a:rPr>
              <a:t>x,y</a:t>
            </a:r>
            <a:r>
              <a:rPr lang="en-CA" sz="2800" dirty="0">
                <a:solidFill>
                  <a:srgbClr val="0070C0"/>
                </a:solidFill>
              </a:rPr>
              <a:t>) = </a:t>
            </a:r>
            <a:r>
              <a:rPr lang="en-CA" sz="28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en-CA" sz="2800" dirty="0">
                <a:solidFill>
                  <a:srgbClr val="0070C0"/>
                </a:solidFill>
              </a:rPr>
              <a:t> ?</a:t>
            </a:r>
            <a:endParaRPr lang="fr-CA" sz="2800" dirty="0"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27584" y="4807460"/>
            <a:ext cx="7626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Ce qu’on sait par construction:  </a:t>
            </a:r>
          </a:p>
          <a:p>
            <a:r>
              <a:rPr lang="fr-FR" sz="2400" dirty="0"/>
              <a:t>	</a:t>
            </a:r>
            <a:r>
              <a:rPr lang="fr-FR" sz="2400" i="1" dirty="0">
                <a:solidFill>
                  <a:srgbClr val="0070C0"/>
                </a:solidFill>
              </a:rPr>
              <a:t>D(</a:t>
            </a:r>
            <a:r>
              <a:rPr lang="fr-FR" sz="2400" i="1" dirty="0" err="1">
                <a:solidFill>
                  <a:srgbClr val="0070C0"/>
                </a:solidFill>
              </a:rPr>
              <a:t>A,x</a:t>
            </a:r>
            <a:r>
              <a:rPr lang="fr-FR" sz="2400" i="1" dirty="0">
                <a:solidFill>
                  <a:srgbClr val="0070C0"/>
                </a:solidFill>
              </a:rPr>
              <a:t>)= </a:t>
            </a:r>
            <a:r>
              <a:rPr lang="fr-FR" sz="2400" i="1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fr-FR" sz="2400" i="1" dirty="0">
                <a:solidFill>
                  <a:srgbClr val="0070C0"/>
                </a:solidFill>
              </a:rPr>
              <a:t>,  D(</a:t>
            </a:r>
            <a:r>
              <a:rPr lang="fr-FR" sz="2400" i="1" dirty="0" err="1">
                <a:solidFill>
                  <a:srgbClr val="0070C0"/>
                </a:solidFill>
              </a:rPr>
              <a:t>A,y</a:t>
            </a:r>
            <a:r>
              <a:rPr lang="fr-FR" sz="2400" i="1" dirty="0">
                <a:solidFill>
                  <a:srgbClr val="0070C0"/>
                </a:solidFill>
              </a:rPr>
              <a:t>) = </a:t>
            </a:r>
            <a:r>
              <a:rPr lang="fr-FR" sz="2400" i="1" dirty="0">
                <a:solidFill>
                  <a:srgbClr val="0070C0"/>
                </a:solidFill>
                <a:latin typeface="Symbol" panose="05050102010706020507" pitchFamily="18" charset="2"/>
              </a:rPr>
              <a:t>a </a:t>
            </a:r>
            <a:r>
              <a:rPr lang="fr-FR" sz="2400" i="1" dirty="0">
                <a:solidFill>
                  <a:srgbClr val="0070C0"/>
                </a:solidFill>
              </a:rPr>
              <a:t>et D(</a:t>
            </a:r>
            <a:r>
              <a:rPr lang="fr-FR" sz="2400" i="1" dirty="0" err="1">
                <a:solidFill>
                  <a:srgbClr val="0070C0"/>
                </a:solidFill>
              </a:rPr>
              <a:t>A,x</a:t>
            </a:r>
            <a:r>
              <a:rPr lang="fr-FR" sz="2400" i="1" dirty="0">
                <a:solidFill>
                  <a:srgbClr val="0070C0"/>
                </a:solidFill>
              </a:rPr>
              <a:t>) &gt; D(</a:t>
            </a:r>
            <a:r>
              <a:rPr lang="fr-FR" sz="2400" i="1" dirty="0" err="1">
                <a:solidFill>
                  <a:srgbClr val="0070C0"/>
                </a:solidFill>
              </a:rPr>
              <a:t>A,y</a:t>
            </a:r>
            <a:r>
              <a:rPr lang="fr-FR" sz="2400" i="1" dirty="0">
                <a:solidFill>
                  <a:srgbClr val="0070C0"/>
                </a:solidFill>
              </a:rPr>
              <a:t>)</a:t>
            </a:r>
          </a:p>
          <a:p>
            <a:endParaRPr lang="fr-FR" sz="2400" i="1" dirty="0">
              <a:solidFill>
                <a:srgbClr val="0070C0"/>
              </a:solidFill>
            </a:endParaRPr>
          </a:p>
          <a:p>
            <a:r>
              <a:rPr lang="fr-FR" sz="2400" dirty="0"/>
              <a:t>La condition des 3 points =&gt; </a:t>
            </a:r>
            <a:r>
              <a:rPr lang="fr-FR" sz="2400" dirty="0">
                <a:solidFill>
                  <a:srgbClr val="FF0000"/>
                </a:solidFill>
              </a:rPr>
              <a:t>D(</a:t>
            </a:r>
            <a:r>
              <a:rPr lang="fr-FR" sz="2400" dirty="0" err="1">
                <a:solidFill>
                  <a:srgbClr val="FF0000"/>
                </a:solidFill>
              </a:rPr>
              <a:t>x,y</a:t>
            </a:r>
            <a:r>
              <a:rPr lang="fr-FR" sz="2400" dirty="0">
                <a:solidFill>
                  <a:srgbClr val="FF0000"/>
                </a:solidFill>
              </a:rPr>
              <a:t>)  = D(</a:t>
            </a:r>
            <a:r>
              <a:rPr lang="fr-FR" sz="2400" dirty="0" err="1">
                <a:solidFill>
                  <a:srgbClr val="FF0000"/>
                </a:solidFill>
              </a:rPr>
              <a:t>A,x</a:t>
            </a:r>
            <a:r>
              <a:rPr lang="fr-FR" sz="2400" dirty="0">
                <a:solidFill>
                  <a:srgbClr val="FF0000"/>
                </a:solidFill>
              </a:rPr>
              <a:t>) = </a:t>
            </a:r>
            <a:r>
              <a:rPr lang="fr-FR" sz="2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830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799"/>
            <a:ext cx="7859216" cy="49537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400" b="1" i="1" dirty="0">
                <a:solidFill>
                  <a:srgbClr val="FF0000"/>
                </a:solidFill>
              </a:rPr>
              <a:t>Cas général:</a:t>
            </a:r>
          </a:p>
          <a:p>
            <a:pPr marL="0" indent="0"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cxnSp>
        <p:nvCxnSpPr>
          <p:cNvPr id="10" name="Connecteur droit 9"/>
          <p:cNvCxnSpPr/>
          <p:nvPr/>
        </p:nvCxnSpPr>
        <p:spPr>
          <a:xfrm flipV="1">
            <a:off x="2710146" y="1757510"/>
            <a:ext cx="1720824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4430970" y="1757510"/>
            <a:ext cx="1584176" cy="19206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475737" y="3591293"/>
            <a:ext cx="367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A</a:t>
            </a:r>
            <a:endParaRPr lang="fr-CA" sz="2400" dirty="0"/>
          </a:p>
        </p:txBody>
      </p:sp>
      <p:cxnSp>
        <p:nvCxnSpPr>
          <p:cNvPr id="15" name="Connecteur droit 14"/>
          <p:cNvCxnSpPr/>
          <p:nvPr/>
        </p:nvCxnSpPr>
        <p:spPr>
          <a:xfrm flipH="1" flipV="1">
            <a:off x="3280998" y="3030038"/>
            <a:ext cx="540390" cy="64807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957292" y="2684806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cxnSp>
        <p:nvCxnSpPr>
          <p:cNvPr id="20" name="Connecteur droit 19"/>
          <p:cNvCxnSpPr/>
          <p:nvPr/>
        </p:nvCxnSpPr>
        <p:spPr>
          <a:xfrm flipH="1" flipV="1">
            <a:off x="3821389" y="2446652"/>
            <a:ext cx="1008111" cy="123145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3498552" y="2093934"/>
            <a:ext cx="3529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4050818" y="1432464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0070C0"/>
                </a:solidFill>
                <a:latin typeface="Symbol" panose="05050102010706020507" pitchFamily="18" charset="2"/>
              </a:rPr>
              <a:t>g</a:t>
            </a:r>
            <a:endParaRPr lang="fr-CA" sz="2400" dirty="0">
              <a:solidFill>
                <a:srgbClr val="0070C0"/>
              </a:solidFill>
              <a:latin typeface="Symbol" panose="05050102010706020507" pitchFamily="18" charset="2"/>
            </a:endParaRPr>
          </a:p>
        </p:txBody>
      </p:sp>
      <p:cxnSp>
        <p:nvCxnSpPr>
          <p:cNvPr id="22" name="Connecteur droit 21"/>
          <p:cNvCxnSpPr/>
          <p:nvPr/>
        </p:nvCxnSpPr>
        <p:spPr>
          <a:xfrm flipH="1" flipV="1">
            <a:off x="4130146" y="2102081"/>
            <a:ext cx="643225" cy="81355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 flipV="1">
            <a:off x="3551194" y="2717811"/>
            <a:ext cx="499624" cy="63626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lipse 26"/>
          <p:cNvSpPr/>
          <p:nvPr/>
        </p:nvSpPr>
        <p:spPr>
          <a:xfrm>
            <a:off x="5533312" y="3736674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Ellipse 27"/>
          <p:cNvSpPr/>
          <p:nvPr/>
        </p:nvSpPr>
        <p:spPr>
          <a:xfrm>
            <a:off x="4416784" y="3725658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Ellipse 31"/>
          <p:cNvSpPr/>
          <p:nvPr/>
        </p:nvSpPr>
        <p:spPr>
          <a:xfrm>
            <a:off x="3280998" y="3699616"/>
            <a:ext cx="963667" cy="706684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ZoneTexte 12"/>
          <p:cNvSpPr txBox="1"/>
          <p:nvPr/>
        </p:nvSpPr>
        <p:spPr>
          <a:xfrm>
            <a:off x="4716018" y="3791348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x</a:t>
            </a:r>
            <a:endParaRPr lang="fr-CA" sz="2800" dirty="0"/>
          </a:p>
        </p:txBody>
      </p:sp>
      <p:sp>
        <p:nvSpPr>
          <p:cNvPr id="33" name="ZoneTexte 32"/>
          <p:cNvSpPr txBox="1"/>
          <p:nvPr/>
        </p:nvSpPr>
        <p:spPr>
          <a:xfrm>
            <a:off x="5014717" y="3779603"/>
            <a:ext cx="3337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 err="1"/>
              <a:t>y</a:t>
            </a:r>
            <a:endParaRPr lang="fr-CA" sz="2800" dirty="0"/>
          </a:p>
        </p:txBody>
      </p:sp>
      <p:sp>
        <p:nvSpPr>
          <p:cNvPr id="34" name="ZoneTexte 33"/>
          <p:cNvSpPr txBox="1"/>
          <p:nvPr/>
        </p:nvSpPr>
        <p:spPr>
          <a:xfrm>
            <a:off x="6853399" y="3784526"/>
            <a:ext cx="18549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rgbClr val="0070C0"/>
                </a:solidFill>
              </a:rPr>
              <a:t>D(</a:t>
            </a:r>
            <a:r>
              <a:rPr lang="en-CA" sz="2800" dirty="0" err="1">
                <a:solidFill>
                  <a:srgbClr val="0070C0"/>
                </a:solidFill>
              </a:rPr>
              <a:t>x,y</a:t>
            </a:r>
            <a:r>
              <a:rPr lang="en-CA" sz="2800" dirty="0">
                <a:solidFill>
                  <a:srgbClr val="0070C0"/>
                </a:solidFill>
              </a:rPr>
              <a:t>) &lt; </a:t>
            </a:r>
            <a:r>
              <a:rPr lang="en-CA" sz="2800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en-CA" sz="2800" dirty="0">
                <a:solidFill>
                  <a:srgbClr val="0070C0"/>
                </a:solidFill>
              </a:rPr>
              <a:t> ?</a:t>
            </a:r>
            <a:endParaRPr lang="fr-CA" sz="2800" dirty="0">
              <a:solidFill>
                <a:srgbClr val="0070C0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827584" y="4807460"/>
            <a:ext cx="76260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Ce qu’on sait par construction:  </a:t>
            </a:r>
          </a:p>
          <a:p>
            <a:r>
              <a:rPr lang="fr-FR" sz="2400" dirty="0"/>
              <a:t>	</a:t>
            </a:r>
            <a:r>
              <a:rPr lang="fr-FR" sz="2400" i="1" dirty="0">
                <a:solidFill>
                  <a:srgbClr val="0070C0"/>
                </a:solidFill>
              </a:rPr>
              <a:t>D(</a:t>
            </a:r>
            <a:r>
              <a:rPr lang="fr-FR" sz="2400" i="1" dirty="0" err="1">
                <a:solidFill>
                  <a:srgbClr val="0070C0"/>
                </a:solidFill>
              </a:rPr>
              <a:t>A,x</a:t>
            </a:r>
            <a:r>
              <a:rPr lang="fr-FR" sz="2400" i="1" dirty="0">
                <a:solidFill>
                  <a:srgbClr val="0070C0"/>
                </a:solidFill>
              </a:rPr>
              <a:t>)= D(</a:t>
            </a:r>
            <a:r>
              <a:rPr lang="fr-FR" sz="2400" i="1" dirty="0" err="1">
                <a:solidFill>
                  <a:srgbClr val="0070C0"/>
                </a:solidFill>
              </a:rPr>
              <a:t>A,y</a:t>
            </a:r>
            <a:r>
              <a:rPr lang="fr-FR" sz="2400" i="1" dirty="0">
                <a:solidFill>
                  <a:srgbClr val="0070C0"/>
                </a:solidFill>
              </a:rPr>
              <a:t>) = </a:t>
            </a:r>
            <a:r>
              <a:rPr lang="fr-FR" sz="2400" i="1" dirty="0">
                <a:solidFill>
                  <a:srgbClr val="0070C0"/>
                </a:solidFill>
                <a:latin typeface="Symbol" panose="05050102010706020507" pitchFamily="18" charset="2"/>
              </a:rPr>
              <a:t>b</a:t>
            </a:r>
            <a:r>
              <a:rPr lang="fr-FR" sz="2400" i="1" dirty="0">
                <a:solidFill>
                  <a:srgbClr val="0070C0"/>
                </a:solidFill>
              </a:rPr>
              <a:t>,</a:t>
            </a:r>
          </a:p>
          <a:p>
            <a:endParaRPr lang="fr-FR" sz="2400" i="1" dirty="0">
              <a:solidFill>
                <a:srgbClr val="0070C0"/>
              </a:solidFill>
            </a:endParaRPr>
          </a:p>
          <a:p>
            <a:r>
              <a:rPr lang="fr-FR" sz="2400" dirty="0"/>
              <a:t>La condition des 3 points =&gt; </a:t>
            </a:r>
            <a:r>
              <a:rPr lang="fr-FR" sz="2400" dirty="0">
                <a:solidFill>
                  <a:srgbClr val="FF0000"/>
                </a:solidFill>
              </a:rPr>
              <a:t>D(</a:t>
            </a:r>
            <a:r>
              <a:rPr lang="fr-FR" sz="2400" dirty="0" err="1">
                <a:solidFill>
                  <a:srgbClr val="FF0000"/>
                </a:solidFill>
              </a:rPr>
              <a:t>x,y</a:t>
            </a:r>
            <a:r>
              <a:rPr lang="fr-FR" sz="2400" dirty="0">
                <a:solidFill>
                  <a:srgbClr val="FF0000"/>
                </a:solidFill>
              </a:rPr>
              <a:t>)  &lt; </a:t>
            </a:r>
            <a:r>
              <a:rPr lang="fr-FR" sz="24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559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Inférence d’arbres phylogénétiques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rgbClr val="0070C0"/>
                </a:solidFill>
              </a:rPr>
              <a:t>Méthodes de distance</a:t>
            </a:r>
          </a:p>
          <a:p>
            <a:pPr lvl="1"/>
            <a:r>
              <a:rPr lang="fr-FR" dirty="0"/>
              <a:t>Input: Matrice de distances  </a:t>
            </a:r>
            <a:r>
              <a:rPr lang="fr-FR" i="1" dirty="0"/>
              <a:t>D</a:t>
            </a:r>
          </a:p>
          <a:p>
            <a:pPr lvl="1"/>
            <a:r>
              <a:rPr lang="fr-FR" dirty="0"/>
              <a:t>Construire un arbre qui « réalise »  cette matrice: chaque paire </a:t>
            </a:r>
            <a:r>
              <a:rPr lang="fr-FR" i="1" dirty="0"/>
              <a:t>(</a:t>
            </a:r>
            <a:r>
              <a:rPr lang="fr-FR" i="1" dirty="0" err="1"/>
              <a:t>x,y</a:t>
            </a:r>
            <a:r>
              <a:rPr lang="fr-FR" i="1" dirty="0"/>
              <a:t>) </a:t>
            </a:r>
            <a:r>
              <a:rPr lang="fr-FR" dirty="0"/>
              <a:t>de feuilles est reliée par un chemin dont le score est égal à la distance </a:t>
            </a:r>
            <a:r>
              <a:rPr lang="fr-FR" i="1" dirty="0"/>
              <a:t>D(</a:t>
            </a:r>
            <a:r>
              <a:rPr lang="fr-FR" i="1" dirty="0" err="1"/>
              <a:t>x,y</a:t>
            </a:r>
            <a:r>
              <a:rPr lang="fr-FR" i="1" dirty="0"/>
              <a:t>)</a:t>
            </a:r>
            <a:r>
              <a:rPr lang="fr-FR" dirty="0"/>
              <a:t> entre </a:t>
            </a:r>
            <a:r>
              <a:rPr lang="fr-FR" i="1" dirty="0"/>
              <a:t>x</a:t>
            </a:r>
            <a:r>
              <a:rPr lang="fr-FR" dirty="0"/>
              <a:t> et </a:t>
            </a:r>
            <a:r>
              <a:rPr lang="fr-FR" i="1" dirty="0"/>
              <a:t>y</a:t>
            </a:r>
            <a:r>
              <a:rPr lang="fr-FR" dirty="0"/>
              <a:t>. </a:t>
            </a:r>
          </a:p>
          <a:p>
            <a:r>
              <a:rPr lang="fr-FR" dirty="0">
                <a:solidFill>
                  <a:srgbClr val="0070C0"/>
                </a:solidFill>
              </a:rPr>
              <a:t>Méthodes de parcimonie</a:t>
            </a:r>
            <a:r>
              <a:rPr lang="fr-FR" dirty="0"/>
              <a:t>: Arbre qui explique l’évolution des espèces par un nombre minimum de mutations. Deux composantes principales:</a:t>
            </a:r>
          </a:p>
          <a:p>
            <a:pPr lvl="1"/>
            <a:r>
              <a:rPr lang="fr-FR" dirty="0"/>
              <a:t>Calcul d’un score d’un arbre donné.</a:t>
            </a:r>
          </a:p>
          <a:p>
            <a:pPr lvl="1"/>
            <a:r>
              <a:rPr lang="fr-FR" dirty="0"/>
              <a:t>Recherche, parmi tous les arbres, l’arbre de score minimal.</a:t>
            </a:r>
          </a:p>
          <a:p>
            <a:r>
              <a:rPr lang="fr-FR" dirty="0">
                <a:solidFill>
                  <a:srgbClr val="0070C0"/>
                </a:solidFill>
              </a:rPr>
              <a:t>Méthodes probabilistes</a:t>
            </a:r>
          </a:p>
          <a:p>
            <a:pPr lvl="1"/>
            <a:r>
              <a:rPr lang="fr-FR" dirty="0"/>
              <a:t>Maximisation de la vraisemblance d’un arbre</a:t>
            </a:r>
          </a:p>
          <a:p>
            <a:pPr lvl="1"/>
            <a:r>
              <a:rPr lang="fr-FR" dirty="0"/>
              <a:t>Inférence Bayésienne, basée sur la probabilité postérieure  des hypothèses en fonction des données.</a:t>
            </a:r>
          </a:p>
        </p:txBody>
      </p:sp>
    </p:spTree>
    <p:extLst>
      <p:ext uri="{BB962C8B-B14F-4D97-AF65-F5344CB8AC3E}">
        <p14:creationId xmlns:p14="http://schemas.microsoft.com/office/powerpoint/2010/main" val="1037971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Distance/arbre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u="sng" dirty="0">
                <a:solidFill>
                  <a:srgbClr val="0070C0"/>
                </a:solidFill>
              </a:rPr>
              <a:t>Théorème</a:t>
            </a:r>
            <a:r>
              <a:rPr lang="fr-FR" dirty="0"/>
              <a:t>: Si </a:t>
            </a:r>
            <a:r>
              <a:rPr lang="fr-FR" i="1" dirty="0"/>
              <a:t>D</a:t>
            </a:r>
            <a:r>
              <a:rPr lang="fr-FR" dirty="0"/>
              <a:t> est une matrice </a:t>
            </a:r>
            <a:r>
              <a:rPr lang="fr-FR" dirty="0" err="1"/>
              <a:t>ultramétrique</a:t>
            </a:r>
            <a:r>
              <a:rPr lang="fr-FR" dirty="0"/>
              <a:t>, alors l’arbre </a:t>
            </a:r>
            <a:r>
              <a:rPr lang="fr-FR" dirty="0" err="1"/>
              <a:t>ultramétrique</a:t>
            </a:r>
            <a:r>
              <a:rPr lang="fr-FR" dirty="0"/>
              <a:t> de </a:t>
            </a:r>
            <a:r>
              <a:rPr lang="fr-FR" i="1" dirty="0"/>
              <a:t>D</a:t>
            </a:r>
            <a:r>
              <a:rPr lang="fr-FR" dirty="0"/>
              <a:t> est unique.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 effet, dans la preuve précédente, les classes sont « forcées ».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Conséquence: Si </a:t>
            </a:r>
            <a:r>
              <a:rPr lang="fr-FR" i="1" dirty="0"/>
              <a:t>D</a:t>
            </a:r>
            <a:r>
              <a:rPr lang="fr-FR" dirty="0"/>
              <a:t> reflète effectivement la distance d’évolution entre les espèces, alors l’arbre obtenu est nécessairement le vrai arbre.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u="sng" dirty="0">
                <a:solidFill>
                  <a:srgbClr val="0070C0"/>
                </a:solidFill>
              </a:rPr>
              <a:t>Théorème</a:t>
            </a:r>
            <a:r>
              <a:rPr lang="fr-FR" dirty="0"/>
              <a:t>: Si </a:t>
            </a:r>
            <a:r>
              <a:rPr lang="fr-FR" i="1" dirty="0"/>
              <a:t>D</a:t>
            </a:r>
            <a:r>
              <a:rPr lang="fr-FR" dirty="0"/>
              <a:t> est </a:t>
            </a:r>
            <a:r>
              <a:rPr lang="fr-FR" dirty="0" err="1"/>
              <a:t>ultramétrique</a:t>
            </a:r>
            <a:r>
              <a:rPr lang="fr-FR" dirty="0"/>
              <a:t>, alors l’arbre </a:t>
            </a:r>
            <a:r>
              <a:rPr lang="fr-FR" dirty="0" err="1"/>
              <a:t>ultramétrique</a:t>
            </a:r>
            <a:r>
              <a:rPr lang="fr-FR" dirty="0"/>
              <a:t> peut-être construit en temps </a:t>
            </a:r>
            <a:r>
              <a:rPr lang="fr-FR" i="1" dirty="0"/>
              <a:t>O(n</a:t>
            </a:r>
            <a:r>
              <a:rPr lang="fr-FR" i="1" baseline="30000" dirty="0"/>
              <a:t>2</a:t>
            </a:r>
            <a:r>
              <a:rPr lang="fr-FR" i="1" dirty="0"/>
              <a:t>)</a:t>
            </a:r>
            <a:r>
              <a:rPr lang="fr-FR" dirty="0"/>
              <a:t>. De plus, on peut déterminer en </a:t>
            </a:r>
            <a:r>
              <a:rPr lang="fr-FR" i="1" dirty="0"/>
              <a:t>O(n</a:t>
            </a:r>
            <a:r>
              <a:rPr lang="fr-FR" i="1" baseline="30000" dirty="0"/>
              <a:t>2</a:t>
            </a:r>
            <a:r>
              <a:rPr lang="fr-FR" i="1" dirty="0"/>
              <a:t>)</a:t>
            </a:r>
            <a:r>
              <a:rPr lang="fr-FR" dirty="0"/>
              <a:t> si une distance est </a:t>
            </a:r>
            <a:r>
              <a:rPr lang="fr-FR" dirty="0" err="1"/>
              <a:t>ultramétrique</a:t>
            </a:r>
            <a:r>
              <a:rPr lang="fr-FR" dirty="0"/>
              <a:t> ou non.  </a:t>
            </a:r>
          </a:p>
        </p:txBody>
      </p:sp>
    </p:spTree>
    <p:extLst>
      <p:ext uri="{BB962C8B-B14F-4D97-AF65-F5344CB8AC3E}">
        <p14:creationId xmlns:p14="http://schemas.microsoft.com/office/powerpoint/2010/main" val="30873544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2629272"/>
          </a:xfrm>
        </p:spPr>
        <p:txBody>
          <a:bodyPr>
            <a:normAutofit/>
          </a:bodyPr>
          <a:lstStyle/>
          <a:p>
            <a:r>
              <a:rPr lang="fr-FR" dirty="0">
                <a:sym typeface="Wingdings" panose="05000000000000000000" pitchFamily="2" charset="2"/>
              </a:rPr>
              <a:t>Si </a:t>
            </a:r>
            <a:r>
              <a:rPr lang="fr-FR" i="1" dirty="0">
                <a:sym typeface="Wingdings" panose="05000000000000000000" pitchFamily="2" charset="2"/>
              </a:rPr>
              <a:t>T</a:t>
            </a:r>
            <a:r>
              <a:rPr lang="fr-FR" dirty="0">
                <a:sym typeface="Wingdings" panose="05000000000000000000" pitchFamily="2" charset="2"/>
              </a:rPr>
              <a:t> est un arbre </a:t>
            </a:r>
            <a:r>
              <a:rPr lang="fr-FR" dirty="0" err="1">
                <a:sym typeface="Wingdings" panose="05000000000000000000" pitchFamily="2" charset="2"/>
              </a:rPr>
              <a:t>ultramétrique</a:t>
            </a:r>
            <a:r>
              <a:rPr lang="fr-FR" dirty="0">
                <a:sym typeface="Wingdings" panose="05000000000000000000" pitchFamily="2" charset="2"/>
              </a:rPr>
              <a:t> pour </a:t>
            </a:r>
            <a:r>
              <a:rPr lang="fr-FR" i="1" dirty="0">
                <a:sym typeface="Wingdings" panose="05000000000000000000" pitchFamily="2" charset="2"/>
              </a:rPr>
              <a:t>D</a:t>
            </a:r>
            <a:r>
              <a:rPr lang="fr-FR" dirty="0">
                <a:sym typeface="Wingdings" panose="05000000000000000000" pitchFamily="2" charset="2"/>
              </a:rPr>
              <a:t>,</a:t>
            </a:r>
            <a:r>
              <a:rPr lang="fr-FR" b="1" dirty="0">
                <a:solidFill>
                  <a:srgbClr val="0070C0"/>
                </a:solidFill>
                <a:sym typeface="Wingdings" panose="05000000000000000000" pitchFamily="2" charset="2"/>
              </a:rPr>
              <a:t> il existe un étiquetage des branches de </a:t>
            </a:r>
            <a:r>
              <a:rPr lang="fr-FR" b="1" i="1" dirty="0">
                <a:solidFill>
                  <a:srgbClr val="0070C0"/>
                </a:solidFill>
                <a:sym typeface="Wingdings" panose="05000000000000000000" pitchFamily="2" charset="2"/>
              </a:rPr>
              <a:t>T</a:t>
            </a:r>
            <a:r>
              <a:rPr lang="fr-FR" b="1" dirty="0">
                <a:solidFill>
                  <a:srgbClr val="0070C0"/>
                </a:solidFill>
                <a:sym typeface="Wingdings" panose="05000000000000000000" pitchFamily="2" charset="2"/>
              </a:rPr>
              <a:t> qui réalise </a:t>
            </a:r>
            <a:r>
              <a:rPr lang="fr-FR" b="1" i="1" dirty="0">
                <a:solidFill>
                  <a:srgbClr val="0070C0"/>
                </a:solidFill>
                <a:sym typeface="Wingdings" panose="05000000000000000000" pitchFamily="2" charset="2"/>
              </a:rPr>
              <a:t>D</a:t>
            </a:r>
            <a:r>
              <a:rPr lang="fr-FR" b="1" dirty="0">
                <a:solidFill>
                  <a:srgbClr val="0070C0"/>
                </a:solidFill>
                <a:sym typeface="Wingdings" panose="05000000000000000000" pitchFamily="2" charset="2"/>
              </a:rPr>
              <a:t> </a:t>
            </a:r>
            <a:r>
              <a:rPr lang="fr-FR" dirty="0">
                <a:sym typeface="Wingdings" panose="05000000000000000000" pitchFamily="2" charset="2"/>
              </a:rPr>
              <a:t>tel que tous les chemins de la racine à n’importe quelle feuille sont de même longueur.</a:t>
            </a:r>
          </a:p>
          <a:p>
            <a:r>
              <a:rPr lang="fr-FR" dirty="0"/>
              <a:t>Un tel arbre satisfait la théorie de </a:t>
            </a:r>
            <a:r>
              <a:rPr lang="fr-FR" b="1" dirty="0">
                <a:solidFill>
                  <a:srgbClr val="FF0000"/>
                </a:solidFill>
              </a:rPr>
              <a:t>l’horloge moléculaire</a:t>
            </a:r>
            <a:r>
              <a:rPr lang="fr-FR" dirty="0"/>
              <a:t>: taux de mutation constant sur toutes les branches.</a:t>
            </a:r>
          </a:p>
        </p:txBody>
      </p:sp>
      <p:cxnSp>
        <p:nvCxnSpPr>
          <p:cNvPr id="11" name="Connecteur droit 10"/>
          <p:cNvCxnSpPr/>
          <p:nvPr/>
        </p:nvCxnSpPr>
        <p:spPr>
          <a:xfrm flipH="1">
            <a:off x="2889961" y="4258272"/>
            <a:ext cx="1660733" cy="2006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550693" y="4258272"/>
            <a:ext cx="1660733" cy="20067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487824" y="5529239"/>
            <a:ext cx="465005" cy="7358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4550693" y="4829130"/>
            <a:ext cx="465005" cy="14716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 flipH="1">
            <a:off x="5299829" y="5460591"/>
            <a:ext cx="232503" cy="8044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2741192" y="6269910"/>
            <a:ext cx="297537" cy="343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3804061" y="6259734"/>
            <a:ext cx="278313" cy="343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4459945" y="6259734"/>
            <a:ext cx="301974" cy="343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172742" y="6269910"/>
            <a:ext cx="312325" cy="343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6055264" y="6278243"/>
            <a:ext cx="278313" cy="343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3209511" y="5235281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272380" y="4005063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4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4961319" y="4483801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5485067" y="5178347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2843630" y="5676982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3" name="ZoneTexte 32"/>
          <p:cNvSpPr txBox="1"/>
          <p:nvPr/>
        </p:nvSpPr>
        <p:spPr>
          <a:xfrm>
            <a:off x="3689836" y="5674570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4" name="ZoneTexte 33"/>
          <p:cNvSpPr txBox="1"/>
          <p:nvPr/>
        </p:nvSpPr>
        <p:spPr>
          <a:xfrm>
            <a:off x="5015699" y="5594884"/>
            <a:ext cx="455771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0.5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5827378" y="5594884"/>
            <a:ext cx="455771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0.5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4411537" y="5157550"/>
            <a:ext cx="448376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1.5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5243584" y="4889978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8" name="ZoneTexte 37"/>
          <p:cNvSpPr txBox="1"/>
          <p:nvPr/>
        </p:nvSpPr>
        <p:spPr>
          <a:xfrm>
            <a:off x="3793898" y="4607572"/>
            <a:ext cx="278313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39" name="ZoneTexte 38"/>
          <p:cNvSpPr txBox="1"/>
          <p:nvPr/>
        </p:nvSpPr>
        <p:spPr>
          <a:xfrm>
            <a:off x="4859912" y="4269813"/>
            <a:ext cx="448376" cy="3716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0.5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 signifient des données </a:t>
            </a:r>
            <a:r>
              <a:rPr lang="fr-FR" dirty="0" err="1"/>
              <a:t>ultramétriques</a:t>
            </a:r>
            <a:r>
              <a:rPr lang="fr-FR" dirty="0"/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Distances étiquetant les arbres </a:t>
            </a:r>
            <a:r>
              <a:rPr lang="fr-FR" dirty="0" err="1"/>
              <a:t>ultramétriques</a:t>
            </a:r>
            <a:r>
              <a:rPr lang="fr-FR" dirty="0"/>
              <a:t> supposées refléter le temps qui s’est écoulé depuis la séparation des deux espèces.</a:t>
            </a:r>
          </a:p>
          <a:p>
            <a:r>
              <a:rPr lang="fr-FR" i="1" dirty="0">
                <a:solidFill>
                  <a:srgbClr val="0070C0"/>
                </a:solidFill>
              </a:rPr>
              <a:t>Théorie de l’horloge moléculaire</a:t>
            </a:r>
            <a:r>
              <a:rPr lang="fr-FR" dirty="0"/>
              <a:t> (1960): Pour une protéine donnée, le taux de mutations acceptées par intervalle de temps est constant.</a:t>
            </a:r>
          </a:p>
          <a:p>
            <a:r>
              <a:rPr lang="fr-FR" dirty="0"/>
              <a:t>Donc, si </a:t>
            </a:r>
            <a:r>
              <a:rPr lang="fr-FR" i="1" dirty="0"/>
              <a:t>k</a:t>
            </a:r>
            <a:r>
              <a:rPr lang="fr-FR" dirty="0"/>
              <a:t> mutations acceptées entre les protéines A et B, on estime à </a:t>
            </a:r>
            <a:r>
              <a:rPr lang="fr-FR" i="1" dirty="0"/>
              <a:t>k/2</a:t>
            </a:r>
            <a:r>
              <a:rPr lang="fr-FR" dirty="0"/>
              <a:t> le nombre de mutations survenues sur chaque branche depuis l’ancêtre commun de A et B.</a:t>
            </a: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716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Algorithme UPGMA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UPGMA: Algorithme de classification ascendante hiérarchique. </a:t>
            </a:r>
          </a:p>
          <a:p>
            <a:r>
              <a:rPr lang="fr-FR" dirty="0"/>
              <a:t>Procède par regroupement des séquences les plus proches. À chaque étape, les deux regroupements les plus « proches » sont fusionnés.</a:t>
            </a:r>
          </a:p>
          <a:p>
            <a:r>
              <a:rPr lang="fr-FR" dirty="0"/>
              <a:t>Si </a:t>
            </a:r>
            <a:r>
              <a:rPr lang="fr-FR" i="1" dirty="0"/>
              <a:t>D</a:t>
            </a:r>
            <a:r>
              <a:rPr lang="fr-FR" dirty="0"/>
              <a:t> est une distance </a:t>
            </a:r>
            <a:r>
              <a:rPr lang="fr-FR" dirty="0" err="1"/>
              <a:t>ultramétrique</a:t>
            </a:r>
            <a:r>
              <a:rPr lang="fr-FR" dirty="0"/>
              <a:t>, alors UPGMA construit l’arbre </a:t>
            </a:r>
            <a:r>
              <a:rPr lang="fr-FR" dirty="0" err="1"/>
              <a:t>ultramétrique</a:t>
            </a:r>
            <a:r>
              <a:rPr lang="fr-FR" dirty="0"/>
              <a:t> associé.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15629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Algorithme UPGMA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/>
          <a:lstStyle/>
          <a:p>
            <a:r>
              <a:rPr lang="fr-FR" i="1" dirty="0"/>
              <a:t>n</a:t>
            </a:r>
            <a:r>
              <a:rPr lang="fr-FR" dirty="0"/>
              <a:t> séquences; </a:t>
            </a:r>
            <a:r>
              <a:rPr lang="fr-FR" i="1" dirty="0" err="1"/>
              <a:t>D</a:t>
            </a:r>
            <a:r>
              <a:rPr lang="fr-FR" i="1" baseline="-25000" dirty="0" err="1"/>
              <a:t>i,j</a:t>
            </a:r>
            <a:r>
              <a:rPr lang="fr-FR" dirty="0"/>
              <a:t>: Distance entre les séquences </a:t>
            </a:r>
            <a:r>
              <a:rPr lang="fr-FR" i="1" dirty="0"/>
              <a:t>i</a:t>
            </a:r>
            <a:r>
              <a:rPr lang="fr-FR" dirty="0"/>
              <a:t> et </a:t>
            </a:r>
            <a:r>
              <a:rPr lang="fr-FR" i="1" dirty="0"/>
              <a:t>j</a:t>
            </a:r>
            <a:r>
              <a:rPr lang="fr-FR" dirty="0"/>
              <a:t>.</a:t>
            </a:r>
          </a:p>
          <a:p>
            <a:r>
              <a:rPr lang="fr-FR" i="1" dirty="0" err="1"/>
              <a:t>D</a:t>
            </a:r>
            <a:r>
              <a:rPr lang="fr-FR" i="1" baseline="-25000" dirty="0" err="1"/>
              <a:t>ij</a:t>
            </a:r>
            <a:r>
              <a:rPr lang="fr-FR" i="1" dirty="0"/>
              <a:t> d</a:t>
            </a:r>
            <a:r>
              <a:rPr lang="fr-FR" dirty="0"/>
              <a:t>istance entre deux regroupements </a:t>
            </a:r>
            <a:r>
              <a:rPr lang="fr-FR" i="1" dirty="0"/>
              <a:t>C</a:t>
            </a:r>
            <a:r>
              <a:rPr lang="fr-FR" i="1" baseline="-25000" dirty="0"/>
              <a:t>i</a:t>
            </a:r>
            <a:r>
              <a:rPr lang="fr-FR" dirty="0"/>
              <a:t> et </a:t>
            </a:r>
            <a:r>
              <a:rPr lang="fr-FR" i="1" dirty="0" err="1"/>
              <a:t>C</a:t>
            </a:r>
            <a:r>
              <a:rPr lang="fr-FR" i="1" baseline="-25000" dirty="0" err="1"/>
              <a:t>j</a:t>
            </a:r>
            <a:r>
              <a:rPr lang="fr-FR" dirty="0"/>
              <a:t> : Moyenne des distances des paires de séquences entre les deux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/>
              <a:t>regroupements.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Si </a:t>
            </a:r>
            <a:r>
              <a:rPr lang="fr-FR" i="1" dirty="0" err="1"/>
              <a:t>C</a:t>
            </a:r>
            <a:r>
              <a:rPr lang="fr-FR" i="1" baseline="-25000" dirty="0" err="1"/>
              <a:t>k</a:t>
            </a:r>
            <a:r>
              <a:rPr lang="fr-FR" i="1" dirty="0"/>
              <a:t> = C</a:t>
            </a:r>
            <a:r>
              <a:rPr lang="fr-FR" i="1" baseline="-25000" dirty="0"/>
              <a:t>i</a:t>
            </a:r>
            <a:r>
              <a:rPr lang="fr-FR" i="1" dirty="0"/>
              <a:t> </a:t>
            </a:r>
            <a:r>
              <a:rPr lang="fr-FR" i="1" dirty="0">
                <a:latin typeface="Arial" panose="020B0604020202020204" pitchFamily="34" charset="0"/>
                <a:cs typeface="Arial" panose="020B0604020202020204" pitchFamily="34" charset="0"/>
              </a:rPr>
              <a:t>U </a:t>
            </a:r>
            <a:r>
              <a:rPr lang="fr-FR" i="1" dirty="0" err="1">
                <a:cs typeface="Arial" panose="020B0604020202020204" pitchFamily="34" charset="0"/>
              </a:rPr>
              <a:t>C</a:t>
            </a:r>
            <a:r>
              <a:rPr lang="fr-FR" baseline="-25000" dirty="0" err="1">
                <a:cs typeface="Arial" panose="020B0604020202020204" pitchFamily="34" charset="0"/>
              </a:rPr>
              <a:t>j</a:t>
            </a:r>
            <a:r>
              <a:rPr lang="fr-FR" dirty="0">
                <a:cs typeface="Arial" panose="020B0604020202020204" pitchFamily="34" charset="0"/>
              </a:rPr>
              <a:t> et </a:t>
            </a:r>
            <a:r>
              <a:rPr lang="fr-FR" i="1" dirty="0">
                <a:cs typeface="Arial" panose="020B0604020202020204" pitchFamily="34" charset="0"/>
              </a:rPr>
              <a:t>C</a:t>
            </a:r>
            <a:r>
              <a:rPr lang="fr-FR" i="1" baseline="-25000" dirty="0">
                <a:cs typeface="Arial" panose="020B0604020202020204" pitchFamily="34" charset="0"/>
              </a:rPr>
              <a:t>l</a:t>
            </a:r>
            <a:r>
              <a:rPr lang="fr-FR" dirty="0">
                <a:cs typeface="Arial" panose="020B0604020202020204" pitchFamily="34" charset="0"/>
              </a:rPr>
              <a:t> est un autre regroupement, alors: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46" y="3356992"/>
            <a:ext cx="5256584" cy="1007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5409" y="5157192"/>
            <a:ext cx="3816424" cy="1238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22736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5241457"/>
              </p:ext>
            </p:extLst>
          </p:nvPr>
        </p:nvGraphicFramePr>
        <p:xfrm>
          <a:off x="611560" y="476672"/>
          <a:ext cx="10854475" cy="5616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11021648" imgH="5704576" progId="Word.Document.8">
                  <p:embed/>
                </p:oleObj>
              </mc:Choice>
              <mc:Fallback>
                <p:oleObj name="Document" r:id="rId2" imgW="11021648" imgH="5704576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11560" y="476672"/>
                        <a:ext cx="10854475" cy="56166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5DB8CD4-EB4F-446A-9350-15E6AC3C0F17}"/>
              </a:ext>
            </a:extLst>
          </p:cNvPr>
          <p:cNvCxnSpPr>
            <a:cxnSpLocks/>
          </p:cNvCxnSpPr>
          <p:nvPr/>
        </p:nvCxnSpPr>
        <p:spPr>
          <a:xfrm>
            <a:off x="2195736" y="2492896"/>
            <a:ext cx="10801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BE6A72DA-535D-46DD-9EB0-4065BA8418DE}"/>
              </a:ext>
            </a:extLst>
          </p:cNvPr>
          <p:cNvCxnSpPr>
            <a:cxnSpLocks/>
          </p:cNvCxnSpPr>
          <p:nvPr/>
        </p:nvCxnSpPr>
        <p:spPr>
          <a:xfrm>
            <a:off x="2195736" y="3573016"/>
            <a:ext cx="86409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AD0835AF-AD77-40D6-95C2-E652E1522949}"/>
              </a:ext>
            </a:extLst>
          </p:cNvPr>
          <p:cNvCxnSpPr>
            <a:cxnSpLocks/>
          </p:cNvCxnSpPr>
          <p:nvPr/>
        </p:nvCxnSpPr>
        <p:spPr>
          <a:xfrm>
            <a:off x="2195736" y="4509120"/>
            <a:ext cx="7200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6CD48698-B9BA-417F-A194-3729D288E0F4}"/>
              </a:ext>
            </a:extLst>
          </p:cNvPr>
          <p:cNvCxnSpPr>
            <a:cxnSpLocks/>
          </p:cNvCxnSpPr>
          <p:nvPr/>
        </p:nvCxnSpPr>
        <p:spPr>
          <a:xfrm>
            <a:off x="2195736" y="5733256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1439734A-F704-D6B1-FA53-2D1348E0486D}"/>
              </a:ext>
            </a:extLst>
          </p:cNvPr>
          <p:cNvSpPr/>
          <p:nvPr/>
        </p:nvSpPr>
        <p:spPr>
          <a:xfrm>
            <a:off x="2627784" y="5409220"/>
            <a:ext cx="72008" cy="720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72574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D837DAD-3A34-4703-AB00-DD66E4BDEA02}"/>
              </a:ext>
            </a:extLst>
          </p:cNvPr>
          <p:cNvSpPr txBox="1"/>
          <p:nvPr/>
        </p:nvSpPr>
        <p:spPr>
          <a:xfrm>
            <a:off x="683568" y="535900"/>
            <a:ext cx="8136904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200" b="1" dirty="0">
                <a:solidFill>
                  <a:srgbClr val="0070C0"/>
                </a:solidFill>
              </a:rPr>
              <a:t>Algorithme UPGMA :</a:t>
            </a:r>
          </a:p>
          <a:p>
            <a:endParaRPr lang="fr-CA" sz="2200" dirty="0"/>
          </a:p>
          <a:p>
            <a:r>
              <a:rPr lang="fr-CA" sz="2200" i="1" dirty="0"/>
              <a:t>Initialisation:</a:t>
            </a:r>
          </a:p>
          <a:p>
            <a:r>
              <a:rPr lang="fr-CA" sz="2200" dirty="0"/>
              <a:t>         Définir </a:t>
            </a:r>
            <a:r>
              <a:rPr lang="fr-CA" sz="2200" b="1" i="1" dirty="0"/>
              <a:t>n</a:t>
            </a:r>
            <a:r>
              <a:rPr lang="fr-CA" sz="2200" dirty="0"/>
              <a:t> regroupements, chaque regroupement </a:t>
            </a:r>
            <a:r>
              <a:rPr lang="fr-CA" sz="2200" b="1" i="1" dirty="0"/>
              <a:t>C</a:t>
            </a:r>
            <a:r>
              <a:rPr lang="fr-CA" sz="2200" b="1" i="1" baseline="-25000" dirty="0"/>
              <a:t>i</a:t>
            </a:r>
            <a:r>
              <a:rPr lang="fr-CA" sz="2200" b="1" dirty="0"/>
              <a:t> </a:t>
            </a:r>
            <a:r>
              <a:rPr lang="fr-CA" sz="2200" dirty="0"/>
              <a:t>contenant la seule</a:t>
            </a:r>
          </a:p>
          <a:p>
            <a:r>
              <a:rPr lang="fr-CA" sz="2200" dirty="0"/>
              <a:t>         séquence numéro</a:t>
            </a:r>
            <a:r>
              <a:rPr lang="fr-CA" sz="2200" i="1" dirty="0"/>
              <a:t> </a:t>
            </a:r>
            <a:r>
              <a:rPr lang="fr-CA" sz="2200" b="1" i="1" dirty="0"/>
              <a:t>i</a:t>
            </a:r>
            <a:r>
              <a:rPr lang="fr-CA" sz="2200" dirty="0"/>
              <a:t>;</a:t>
            </a:r>
          </a:p>
          <a:p>
            <a:r>
              <a:rPr lang="fr-CA" sz="2200" dirty="0"/>
              <a:t>         Définir un arbre </a:t>
            </a:r>
            <a:r>
              <a:rPr lang="fr-CA" sz="2200" b="1" i="1" dirty="0"/>
              <a:t>T</a:t>
            </a:r>
            <a:r>
              <a:rPr lang="fr-CA" sz="2200" b="1" dirty="0"/>
              <a:t> </a:t>
            </a:r>
            <a:r>
              <a:rPr lang="fr-CA" sz="2200" dirty="0"/>
              <a:t>restreint à un ensemble </a:t>
            </a:r>
            <a:r>
              <a:rPr lang="fr-CA" sz="2200" b="1" i="1" dirty="0"/>
              <a:t>n</a:t>
            </a:r>
            <a:r>
              <a:rPr lang="fr-CA" sz="2200" dirty="0"/>
              <a:t> de feuilles, une feuille</a:t>
            </a:r>
          </a:p>
          <a:p>
            <a:r>
              <a:rPr lang="fr-CA" sz="2200" dirty="0"/>
              <a:t>         pour chaque regroupement. Toutes les feuilles sont de hauteur 0;</a:t>
            </a:r>
          </a:p>
          <a:p>
            <a:r>
              <a:rPr lang="fr-CA" sz="2200" i="1" dirty="0"/>
              <a:t>Itération</a:t>
            </a:r>
          </a:p>
          <a:p>
            <a:r>
              <a:rPr lang="fr-CA" sz="2200" dirty="0"/>
              <a:t>         Considérer deux regroupements </a:t>
            </a:r>
            <a:r>
              <a:rPr lang="fr-CA" sz="2200" b="1" i="1" dirty="0"/>
              <a:t>C</a:t>
            </a:r>
            <a:r>
              <a:rPr lang="fr-CA" sz="2200" b="1" i="1" baseline="-25000" dirty="0"/>
              <a:t>i</a:t>
            </a:r>
            <a:r>
              <a:rPr lang="fr-CA" sz="2200" b="1" i="1" dirty="0"/>
              <a:t>, </a:t>
            </a:r>
            <a:r>
              <a:rPr lang="fr-CA" sz="2200" b="1" i="1" dirty="0" err="1"/>
              <a:t>C</a:t>
            </a:r>
            <a:r>
              <a:rPr lang="fr-CA" sz="2200" b="1" i="1" baseline="-25000" dirty="0" err="1"/>
              <a:t>j</a:t>
            </a:r>
            <a:r>
              <a:rPr lang="fr-CA" sz="2200" b="1" i="1" dirty="0"/>
              <a:t> </a:t>
            </a:r>
            <a:r>
              <a:rPr lang="fr-CA" sz="2200" dirty="0"/>
              <a:t>tels que </a:t>
            </a:r>
            <a:r>
              <a:rPr lang="fr-CA" sz="2200" b="1" i="1" dirty="0" err="1"/>
              <a:t>d</a:t>
            </a:r>
            <a:r>
              <a:rPr lang="fr-CA" sz="2200" b="1" i="1" baseline="-25000" dirty="0" err="1"/>
              <a:t>ij</a:t>
            </a:r>
            <a:r>
              <a:rPr lang="fr-CA" sz="2200" i="1" dirty="0"/>
              <a:t> s</a:t>
            </a:r>
            <a:r>
              <a:rPr lang="fr-CA" sz="2200" dirty="0"/>
              <a:t>oit minimal;</a:t>
            </a:r>
          </a:p>
          <a:p>
            <a:r>
              <a:rPr lang="fr-CA" sz="2200" dirty="0"/>
              <a:t>         Définir un nouveau regroupement </a:t>
            </a:r>
            <a:r>
              <a:rPr lang="fr-CA" sz="2200" b="1" i="1" dirty="0" err="1"/>
              <a:t>C</a:t>
            </a:r>
            <a:r>
              <a:rPr lang="fr-CA" sz="2200" b="1" i="1" baseline="-25000" dirty="0" err="1"/>
              <a:t>k</a:t>
            </a:r>
            <a:r>
              <a:rPr lang="fr-CA" sz="2200" b="1" i="1" dirty="0"/>
              <a:t> = C</a:t>
            </a:r>
            <a:r>
              <a:rPr lang="fr-CA" sz="2200" b="1" i="1" baseline="-25000" dirty="0"/>
              <a:t>i</a:t>
            </a:r>
            <a:r>
              <a:rPr lang="fr-CA" sz="2200" b="1" i="1" dirty="0"/>
              <a:t> union </a:t>
            </a:r>
            <a:r>
              <a:rPr lang="fr-CA" sz="2200" b="1" i="1" dirty="0" err="1"/>
              <a:t>C</a:t>
            </a:r>
            <a:r>
              <a:rPr lang="fr-CA" sz="2200" b="1" i="1" baseline="-25000" dirty="0" err="1"/>
              <a:t>j</a:t>
            </a:r>
            <a:r>
              <a:rPr lang="fr-CA" sz="2200" dirty="0"/>
              <a:t>, et définir les </a:t>
            </a:r>
            <a:r>
              <a:rPr lang="fr-CA" sz="2200" b="1" i="1" dirty="0" err="1"/>
              <a:t>d</a:t>
            </a:r>
            <a:r>
              <a:rPr lang="fr-CA" sz="2200" b="1" i="1" baseline="-25000" dirty="0" err="1"/>
              <a:t>kl</a:t>
            </a:r>
            <a:endParaRPr lang="fr-CA" sz="2200" b="1" i="1" baseline="-25000" dirty="0"/>
          </a:p>
          <a:p>
            <a:r>
              <a:rPr lang="fr-CA" sz="2200" b="1" i="1" baseline="-25000" dirty="0"/>
              <a:t>            </a:t>
            </a:r>
            <a:r>
              <a:rPr lang="fr-CA" sz="2200" b="1" i="1" dirty="0"/>
              <a:t> </a:t>
            </a:r>
            <a:r>
              <a:rPr lang="fr-CA" sz="2200" dirty="0"/>
              <a:t>pour out </a:t>
            </a:r>
            <a:r>
              <a:rPr lang="fr-CA" sz="2200" b="1" i="1" dirty="0"/>
              <a:t>l</a:t>
            </a:r>
            <a:r>
              <a:rPr lang="fr-CA" sz="2200" dirty="0"/>
              <a:t>;</a:t>
            </a:r>
          </a:p>
          <a:p>
            <a:r>
              <a:rPr lang="fr-CA" sz="2200" dirty="0"/>
              <a:t>         Définir un nouveau nœud </a:t>
            </a:r>
            <a:r>
              <a:rPr lang="fr-CA" sz="2200" b="1" i="1" dirty="0"/>
              <a:t>k</a:t>
            </a:r>
            <a:r>
              <a:rPr lang="fr-CA" sz="2200" dirty="0"/>
              <a:t> de fils </a:t>
            </a:r>
            <a:r>
              <a:rPr lang="fr-CA" sz="2200" b="1" i="1" dirty="0"/>
              <a:t>i, j </a:t>
            </a:r>
            <a:r>
              <a:rPr lang="fr-CA" sz="2200" dirty="0"/>
              <a:t>et placer le à une hauteur </a:t>
            </a:r>
            <a:r>
              <a:rPr lang="fr-CA" sz="2200" b="1" i="1" dirty="0" err="1"/>
              <a:t>d</a:t>
            </a:r>
            <a:r>
              <a:rPr lang="fr-CA" sz="2200" b="1" i="1" baseline="-25000" dirty="0" err="1"/>
              <a:t>ij</a:t>
            </a:r>
            <a:r>
              <a:rPr lang="fr-CA" sz="2200" b="1" i="1" dirty="0"/>
              <a:t>/2</a:t>
            </a:r>
            <a:r>
              <a:rPr lang="fr-CA" sz="2200" dirty="0"/>
              <a:t>;</a:t>
            </a:r>
          </a:p>
          <a:p>
            <a:r>
              <a:rPr lang="fr-CA" sz="2200" dirty="0"/>
              <a:t>         Rajouter </a:t>
            </a:r>
            <a:r>
              <a:rPr lang="fr-CA" sz="2200" b="1" i="1" dirty="0" err="1"/>
              <a:t>C</a:t>
            </a:r>
            <a:r>
              <a:rPr lang="fr-CA" sz="2200" b="1" i="1" baseline="-25000" dirty="0" err="1"/>
              <a:t>k</a:t>
            </a:r>
            <a:r>
              <a:rPr lang="fr-CA" sz="2200" b="1" i="1" dirty="0"/>
              <a:t> </a:t>
            </a:r>
            <a:r>
              <a:rPr lang="fr-CA" sz="2200" dirty="0"/>
              <a:t>dans l’ensemble des regroupements et éliminer </a:t>
            </a:r>
            <a:r>
              <a:rPr lang="fr-CA" sz="2200" b="1" i="1" dirty="0"/>
              <a:t>C</a:t>
            </a:r>
            <a:r>
              <a:rPr lang="fr-CA" sz="2200" b="1" i="1" baseline="-25000" dirty="0"/>
              <a:t>i</a:t>
            </a:r>
            <a:r>
              <a:rPr lang="fr-CA" sz="2200" b="1" i="1" dirty="0"/>
              <a:t> </a:t>
            </a:r>
            <a:r>
              <a:rPr lang="fr-CA" sz="2200" dirty="0"/>
              <a:t>et </a:t>
            </a:r>
            <a:r>
              <a:rPr lang="fr-CA" sz="2200" b="1" i="1" dirty="0" err="1"/>
              <a:t>C</a:t>
            </a:r>
            <a:r>
              <a:rPr lang="fr-CA" sz="2200" b="1" i="1" baseline="-25000" dirty="0" err="1"/>
              <a:t>j</a:t>
            </a:r>
            <a:r>
              <a:rPr lang="fr-CA" sz="2200" dirty="0"/>
              <a:t>;</a:t>
            </a:r>
          </a:p>
          <a:p>
            <a:r>
              <a:rPr lang="fr-CA" sz="2200" i="1" dirty="0"/>
              <a:t>Fin</a:t>
            </a:r>
          </a:p>
          <a:p>
            <a:r>
              <a:rPr lang="fr-CA" sz="2200" dirty="0"/>
              <a:t>         Lorsqu’il ne reste plus que deux regroupements </a:t>
            </a:r>
            <a:r>
              <a:rPr lang="fr-CA" sz="2200" b="1" i="1" dirty="0"/>
              <a:t>C</a:t>
            </a:r>
            <a:r>
              <a:rPr lang="fr-CA" sz="2200" b="1" i="1" baseline="-25000" dirty="0"/>
              <a:t>i</a:t>
            </a:r>
            <a:r>
              <a:rPr lang="fr-CA" sz="2200" b="1" i="1" dirty="0"/>
              <a:t> </a:t>
            </a:r>
            <a:r>
              <a:rPr lang="fr-CA" sz="2200" dirty="0"/>
              <a:t>et </a:t>
            </a:r>
            <a:r>
              <a:rPr lang="fr-CA" sz="2200" b="1" i="1" dirty="0" err="1"/>
              <a:t>C</a:t>
            </a:r>
            <a:r>
              <a:rPr lang="fr-CA" sz="2200" b="1" i="1" baseline="-25000" dirty="0" err="1"/>
              <a:t>j</a:t>
            </a:r>
            <a:r>
              <a:rPr lang="fr-CA" sz="2200" dirty="0"/>
              <a:t>, placer la racine</a:t>
            </a:r>
          </a:p>
          <a:p>
            <a:r>
              <a:rPr lang="fr-CA" sz="2200" dirty="0"/>
              <a:t>         à une hauteur </a:t>
            </a:r>
            <a:r>
              <a:rPr lang="fr-CA" sz="2200" b="1" i="1" dirty="0" err="1"/>
              <a:t>d</a:t>
            </a:r>
            <a:r>
              <a:rPr lang="fr-CA" sz="2200" b="1" i="1" baseline="-25000" dirty="0" err="1"/>
              <a:t>ij</a:t>
            </a:r>
            <a:r>
              <a:rPr lang="fr-CA" sz="2200" b="1" i="1" dirty="0"/>
              <a:t>/2</a:t>
            </a:r>
            <a:r>
              <a:rPr lang="fr-CA" sz="2200" dirty="0"/>
              <a:t>;</a:t>
            </a:r>
          </a:p>
          <a:p>
            <a:r>
              <a:rPr lang="fr-C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06828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Distance/</a:t>
            </a:r>
            <a:r>
              <a:rPr lang="en-CA" dirty="0" err="1">
                <a:solidFill>
                  <a:srgbClr val="FF0000"/>
                </a:solidFill>
              </a:rPr>
              <a:t>arbre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additif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i="1" dirty="0">
                <a:solidFill>
                  <a:srgbClr val="0070C0"/>
                </a:solidFill>
              </a:rPr>
              <a:t>T</a:t>
            </a:r>
            <a:r>
              <a:rPr lang="fr-FR" dirty="0">
                <a:solidFill>
                  <a:srgbClr val="0070C0"/>
                </a:solidFill>
              </a:rPr>
              <a:t> arbre additif pour </a:t>
            </a:r>
            <a:r>
              <a:rPr lang="fr-FR" i="1" dirty="0">
                <a:solidFill>
                  <a:srgbClr val="0070C0"/>
                </a:solidFill>
              </a:rPr>
              <a:t>D </a:t>
            </a:r>
            <a:r>
              <a:rPr lang="fr-FR" dirty="0">
                <a:solidFill>
                  <a:srgbClr val="0070C0"/>
                </a:solidFill>
              </a:rPr>
              <a:t>si pour toute paire de nœuds </a:t>
            </a:r>
            <a:r>
              <a:rPr lang="fr-FR" i="1" dirty="0">
                <a:solidFill>
                  <a:srgbClr val="0070C0"/>
                </a:solidFill>
              </a:rPr>
              <a:t>(</a:t>
            </a:r>
            <a:r>
              <a:rPr lang="fr-FR" i="1" dirty="0" err="1">
                <a:solidFill>
                  <a:srgbClr val="0070C0"/>
                </a:solidFill>
              </a:rPr>
              <a:t>i,j</a:t>
            </a:r>
            <a:r>
              <a:rPr lang="fr-FR" i="1" dirty="0">
                <a:solidFill>
                  <a:srgbClr val="0070C0"/>
                </a:solidFill>
              </a:rPr>
              <a:t>), </a:t>
            </a:r>
            <a:r>
              <a:rPr lang="fr-FR" dirty="0">
                <a:solidFill>
                  <a:srgbClr val="0070C0"/>
                </a:solidFill>
              </a:rPr>
              <a:t>le poids total du chemin de </a:t>
            </a:r>
            <a:r>
              <a:rPr lang="fr-FR" i="1" dirty="0">
                <a:solidFill>
                  <a:srgbClr val="0070C0"/>
                </a:solidFill>
              </a:rPr>
              <a:t>i</a:t>
            </a:r>
            <a:r>
              <a:rPr lang="fr-FR" dirty="0">
                <a:solidFill>
                  <a:srgbClr val="0070C0"/>
                </a:solidFill>
              </a:rPr>
              <a:t> à </a:t>
            </a:r>
            <a:r>
              <a:rPr lang="fr-FR" i="1" dirty="0">
                <a:solidFill>
                  <a:srgbClr val="0070C0"/>
                </a:solidFill>
              </a:rPr>
              <a:t>j</a:t>
            </a:r>
            <a:r>
              <a:rPr lang="fr-FR" dirty="0">
                <a:solidFill>
                  <a:srgbClr val="0070C0"/>
                </a:solidFill>
              </a:rPr>
              <a:t> est D(</a:t>
            </a:r>
            <a:r>
              <a:rPr lang="fr-FR" dirty="0" err="1">
                <a:solidFill>
                  <a:srgbClr val="0070C0"/>
                </a:solidFill>
              </a:rPr>
              <a:t>i,j</a:t>
            </a:r>
            <a:r>
              <a:rPr lang="fr-FR" dirty="0">
                <a:solidFill>
                  <a:srgbClr val="0070C0"/>
                </a:solidFill>
              </a:rPr>
              <a:t>).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996952"/>
            <a:ext cx="557212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0433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Distance/</a:t>
            </a:r>
            <a:r>
              <a:rPr lang="en-CA" dirty="0" err="1">
                <a:solidFill>
                  <a:srgbClr val="FF0000"/>
                </a:solidFill>
              </a:rPr>
              <a:t>arbre</a:t>
            </a:r>
            <a:r>
              <a:rPr lang="en-CA" dirty="0">
                <a:solidFill>
                  <a:srgbClr val="FF0000"/>
                </a:solidFill>
              </a:rPr>
              <a:t> </a:t>
            </a:r>
            <a:r>
              <a:rPr lang="en-CA" dirty="0" err="1">
                <a:solidFill>
                  <a:srgbClr val="FF0000"/>
                </a:solidFill>
              </a:rPr>
              <a:t>additif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Problème</a:t>
            </a:r>
            <a:r>
              <a:rPr lang="fr-FR" dirty="0"/>
              <a:t>: Trouver un arbre additif pour </a:t>
            </a:r>
            <a:r>
              <a:rPr lang="fr-FR" i="1" dirty="0"/>
              <a:t>D</a:t>
            </a:r>
            <a:r>
              <a:rPr lang="fr-FR" dirty="0"/>
              <a:t> ou déterminer qu’un tel arbre n’existe pas.</a:t>
            </a:r>
          </a:p>
          <a:p>
            <a:endParaRPr lang="fr-FR" dirty="0"/>
          </a:p>
          <a:p>
            <a:r>
              <a:rPr lang="fr-FR" u="sng" dirty="0">
                <a:solidFill>
                  <a:srgbClr val="0070C0"/>
                </a:solidFill>
              </a:rPr>
              <a:t>Théorème</a:t>
            </a:r>
            <a:r>
              <a:rPr lang="fr-FR" dirty="0"/>
              <a:t>: Il existe un arbre additif pour </a:t>
            </a:r>
            <a:r>
              <a:rPr lang="fr-FR" i="1" dirty="0"/>
              <a:t>D</a:t>
            </a:r>
            <a:r>
              <a:rPr lang="fr-FR" dirty="0"/>
              <a:t> </a:t>
            </a:r>
            <a:r>
              <a:rPr lang="fr-FR" dirty="0" err="1"/>
              <a:t>ssi</a:t>
            </a:r>
            <a:r>
              <a:rPr lang="fr-FR" dirty="0"/>
              <a:t> </a:t>
            </a:r>
            <a:r>
              <a:rPr lang="fr-FR" i="1" dirty="0"/>
              <a:t>D</a:t>
            </a:r>
            <a:r>
              <a:rPr lang="fr-FR" dirty="0"/>
              <a:t> est une distance additive (i.e. vérifie la condition des 4 points).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Distance additive: Contrainte moins forte que la contrainte </a:t>
            </a:r>
            <a:r>
              <a:rPr lang="fr-FR" dirty="0" err="1"/>
              <a:t>ultramétrique</a:t>
            </a:r>
            <a:r>
              <a:rPr lang="fr-FR" dirty="0"/>
              <a:t>. </a:t>
            </a:r>
            <a:r>
              <a:rPr lang="fr-FR" dirty="0">
                <a:solidFill>
                  <a:srgbClr val="0070C0"/>
                </a:solidFill>
              </a:rPr>
              <a:t>Une distance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r>
              <a:rPr lang="fr-FR" dirty="0">
                <a:solidFill>
                  <a:srgbClr val="0070C0"/>
                </a:solidFill>
              </a:rPr>
              <a:t> est additive. Le contraire n’est pas vrai.</a:t>
            </a:r>
          </a:p>
          <a:p>
            <a:r>
              <a:rPr lang="fr-FR" dirty="0"/>
              <a:t>Cependant, les données réelles sont rarement additives </a:t>
            </a:r>
          </a:p>
        </p:txBody>
      </p:sp>
    </p:spTree>
    <p:extLst>
      <p:ext uri="{BB962C8B-B14F-4D97-AF65-F5344CB8AC3E}">
        <p14:creationId xmlns:p14="http://schemas.microsoft.com/office/powerpoint/2010/main" val="24485264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/>
              <a:t>Neighbor-Joining (</a:t>
            </a:r>
            <a:r>
              <a:rPr lang="fr-FR" dirty="0" err="1"/>
              <a:t>Saitou</a:t>
            </a:r>
            <a:r>
              <a:rPr lang="fr-FR" dirty="0"/>
              <a:t> et </a:t>
            </a:r>
            <a:r>
              <a:rPr lang="fr-FR" dirty="0" err="1"/>
              <a:t>Nei</a:t>
            </a:r>
            <a:r>
              <a:rPr lang="fr-FR" dirty="0"/>
              <a:t> en 1986)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6647" y="1340768"/>
            <a:ext cx="7772400" cy="5256584"/>
          </a:xfrm>
        </p:spPr>
        <p:txBody>
          <a:bodyPr>
            <a:normAutofit fontScale="92500"/>
          </a:bodyPr>
          <a:lstStyle/>
          <a:p>
            <a:r>
              <a:rPr lang="fr-FR" dirty="0"/>
              <a:t>Algorithme glouton qui choisit à chaque étape une paire de feuilles voisines. </a:t>
            </a:r>
          </a:p>
          <a:p>
            <a:r>
              <a:rPr lang="fr-FR" dirty="0">
                <a:solidFill>
                  <a:srgbClr val="FF0000"/>
                </a:solidFill>
              </a:rPr>
              <a:t>Paire de feuilles voisines</a:t>
            </a:r>
            <a:r>
              <a:rPr lang="fr-FR" dirty="0"/>
              <a:t>: Deux feuilles de T ayant le même père.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>
              <a:solidFill>
                <a:srgbClr val="0070C0"/>
              </a:solidFill>
            </a:endParaRPr>
          </a:p>
          <a:p>
            <a:r>
              <a:rPr lang="fr-FR" dirty="0">
                <a:solidFill>
                  <a:srgbClr val="0070C0"/>
                </a:solidFill>
              </a:rPr>
              <a:t>Un arbre est déterminé par l’ensemble des (n-2) paires de voisins qu’il contient. 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2251999" y="3293477"/>
            <a:ext cx="648072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2251999" y="3902894"/>
            <a:ext cx="648072" cy="3986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900071" y="3897154"/>
            <a:ext cx="1584176" cy="57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044087" y="3326830"/>
            <a:ext cx="648072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4441905" y="3326830"/>
            <a:ext cx="906438" cy="5886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 flipV="1">
            <a:off x="4484247" y="3202336"/>
            <a:ext cx="281694" cy="5138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441905" y="3902894"/>
            <a:ext cx="1043429" cy="6666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flipV="1">
            <a:off x="5024307" y="3880201"/>
            <a:ext cx="648072" cy="3986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1993623" y="308976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1</a:t>
            </a:r>
            <a:endParaRPr lang="fr-CA" dirty="0"/>
          </a:p>
        </p:txBody>
      </p:sp>
      <p:sp>
        <p:nvSpPr>
          <p:cNvPr id="21" name="ZoneTexte 20"/>
          <p:cNvSpPr txBox="1"/>
          <p:nvPr/>
        </p:nvSpPr>
        <p:spPr>
          <a:xfrm>
            <a:off x="1993623" y="411443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2</a:t>
            </a:r>
            <a:endParaRPr lang="fr-CA" dirty="0"/>
          </a:p>
        </p:txBody>
      </p:sp>
      <p:sp>
        <p:nvSpPr>
          <p:cNvPr id="22" name="ZoneTexte 21"/>
          <p:cNvSpPr txBox="1"/>
          <p:nvPr/>
        </p:nvSpPr>
        <p:spPr>
          <a:xfrm>
            <a:off x="2895088" y="301767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3</a:t>
            </a:r>
            <a:endParaRPr lang="fr-CA" dirty="0"/>
          </a:p>
        </p:txBody>
      </p:sp>
      <p:sp>
        <p:nvSpPr>
          <p:cNvPr id="23" name="ZoneTexte 22"/>
          <p:cNvSpPr txBox="1"/>
          <p:nvPr/>
        </p:nvSpPr>
        <p:spPr>
          <a:xfrm>
            <a:off x="4334630" y="292587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4</a:t>
            </a:r>
            <a:endParaRPr lang="fr-CA" dirty="0"/>
          </a:p>
        </p:txBody>
      </p:sp>
      <p:sp>
        <p:nvSpPr>
          <p:cNvPr id="24" name="ZoneTexte 23"/>
          <p:cNvSpPr txBox="1"/>
          <p:nvPr/>
        </p:nvSpPr>
        <p:spPr>
          <a:xfrm>
            <a:off x="5413714" y="302100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5</a:t>
            </a:r>
            <a:endParaRPr lang="fr-CA" dirty="0"/>
          </a:p>
        </p:txBody>
      </p:sp>
      <p:sp>
        <p:nvSpPr>
          <p:cNvPr id="25" name="ZoneTexte 24"/>
          <p:cNvSpPr txBox="1"/>
          <p:nvPr/>
        </p:nvSpPr>
        <p:spPr>
          <a:xfrm>
            <a:off x="5704178" y="3690567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6</a:t>
            </a:r>
            <a:endParaRPr lang="fr-CA" dirty="0"/>
          </a:p>
        </p:txBody>
      </p:sp>
      <p:sp>
        <p:nvSpPr>
          <p:cNvPr id="26" name="ZoneTexte 25"/>
          <p:cNvSpPr txBox="1"/>
          <p:nvPr/>
        </p:nvSpPr>
        <p:spPr>
          <a:xfrm>
            <a:off x="5485334" y="4384831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7</a:t>
            </a:r>
            <a:endParaRPr lang="fr-CA" dirty="0"/>
          </a:p>
        </p:txBody>
      </p:sp>
      <p:sp>
        <p:nvSpPr>
          <p:cNvPr id="27" name="Ellipse 26"/>
          <p:cNvSpPr/>
          <p:nvPr/>
        </p:nvSpPr>
        <p:spPr>
          <a:xfrm>
            <a:off x="1819951" y="3110537"/>
            <a:ext cx="756084" cy="145896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ZoneTexte 27"/>
          <p:cNvSpPr txBox="1"/>
          <p:nvPr/>
        </p:nvSpPr>
        <p:spPr>
          <a:xfrm>
            <a:off x="1231257" y="5134438"/>
            <a:ext cx="729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(1,2),</a:t>
            </a:r>
            <a:endParaRPr lang="fr-CA" sz="2000" dirty="0"/>
          </a:p>
        </p:txBody>
      </p:sp>
      <p:sp>
        <p:nvSpPr>
          <p:cNvPr id="29" name="Ellipse 28"/>
          <p:cNvSpPr/>
          <p:nvPr/>
        </p:nvSpPr>
        <p:spPr>
          <a:xfrm>
            <a:off x="5238558" y="3473966"/>
            <a:ext cx="756084" cy="145896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ZoneTexte 29"/>
          <p:cNvSpPr txBox="1"/>
          <p:nvPr/>
        </p:nvSpPr>
        <p:spPr>
          <a:xfrm>
            <a:off x="1895730" y="5150448"/>
            <a:ext cx="729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(6,7),</a:t>
            </a:r>
            <a:endParaRPr lang="fr-CA" sz="2000" dirty="0"/>
          </a:p>
        </p:txBody>
      </p:sp>
      <p:sp>
        <p:nvSpPr>
          <p:cNvPr id="31" name="Ellipse 30"/>
          <p:cNvSpPr/>
          <p:nvPr/>
        </p:nvSpPr>
        <p:spPr>
          <a:xfrm>
            <a:off x="4245297" y="2817356"/>
            <a:ext cx="1530502" cy="80382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ZoneTexte 31"/>
          <p:cNvSpPr txBox="1"/>
          <p:nvPr/>
        </p:nvSpPr>
        <p:spPr>
          <a:xfrm>
            <a:off x="2595200" y="5150448"/>
            <a:ext cx="729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(4,5),</a:t>
            </a:r>
            <a:endParaRPr lang="fr-CA" sz="2000" dirty="0"/>
          </a:p>
        </p:txBody>
      </p:sp>
      <p:sp>
        <p:nvSpPr>
          <p:cNvPr id="33" name="Ellipse 32"/>
          <p:cNvSpPr/>
          <p:nvPr/>
        </p:nvSpPr>
        <p:spPr>
          <a:xfrm>
            <a:off x="1576935" y="2777688"/>
            <a:ext cx="1791188" cy="1791809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ZoneTexte 33"/>
          <p:cNvSpPr txBox="1"/>
          <p:nvPr/>
        </p:nvSpPr>
        <p:spPr>
          <a:xfrm>
            <a:off x="3252282" y="5165105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((1,2),3),</a:t>
            </a:r>
            <a:endParaRPr lang="fr-CA" sz="2000" dirty="0"/>
          </a:p>
        </p:txBody>
      </p:sp>
      <p:sp>
        <p:nvSpPr>
          <p:cNvPr id="35" name="ZoneTexte 34"/>
          <p:cNvSpPr txBox="1"/>
          <p:nvPr/>
        </p:nvSpPr>
        <p:spPr>
          <a:xfrm>
            <a:off x="4245297" y="5165105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((4,5),(6,7)),</a:t>
            </a:r>
            <a:endParaRPr lang="fr-CA" sz="2000" dirty="0"/>
          </a:p>
        </p:txBody>
      </p:sp>
      <p:sp>
        <p:nvSpPr>
          <p:cNvPr id="36" name="Ellipse 35"/>
          <p:cNvSpPr/>
          <p:nvPr/>
        </p:nvSpPr>
        <p:spPr>
          <a:xfrm>
            <a:off x="4058221" y="2580594"/>
            <a:ext cx="2442249" cy="241512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7" name="Ellipse 36"/>
          <p:cNvSpPr/>
          <p:nvPr/>
        </p:nvSpPr>
        <p:spPr>
          <a:xfrm>
            <a:off x="1231257" y="2580593"/>
            <a:ext cx="5269213" cy="2415123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ZoneTexte 37"/>
          <p:cNvSpPr txBox="1"/>
          <p:nvPr/>
        </p:nvSpPr>
        <p:spPr>
          <a:xfrm>
            <a:off x="5604527" y="5139773"/>
            <a:ext cx="23849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(((4,5),(6,7)), (1,2),3))</a:t>
            </a: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43610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7" grpId="1" animBg="1"/>
      <p:bldP spid="28" grpId="0"/>
      <p:bldP spid="29" grpId="0" animBg="1"/>
      <p:bldP spid="29" grpId="1" animBg="1"/>
      <p:bldP spid="30" grpId="0"/>
      <p:bldP spid="31" grpId="0" animBg="1"/>
      <p:bldP spid="31" grpId="1" animBg="1"/>
      <p:bldP spid="32" grpId="0"/>
      <p:bldP spid="33" grpId="0" animBg="1"/>
      <p:bldP spid="33" grpId="3" animBg="1"/>
      <p:bldP spid="34" grpId="0"/>
      <p:bldP spid="35" grpId="0"/>
      <p:bldP spid="36" grpId="0" animBg="1"/>
      <p:bldP spid="36" grpId="1" animBg="1"/>
      <p:bldP spid="37" grpId="2" animBg="1"/>
      <p:bldP spid="3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I. Méthodes de distance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 err="1">
                <a:solidFill>
                  <a:srgbClr val="FF0000"/>
                </a:solidFill>
              </a:rPr>
              <a:t>Distance</a:t>
            </a:r>
            <a:r>
              <a:rPr lang="fr-FR" dirty="0">
                <a:solidFill>
                  <a:srgbClr val="FF0000"/>
                </a:solidFill>
              </a:rPr>
              <a:t> additive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174514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Étant donnée une matrice de distance </a:t>
            </a:r>
            <a:r>
              <a:rPr lang="fr-FR" i="1" dirty="0"/>
              <a:t>D</a:t>
            </a:r>
            <a:r>
              <a:rPr lang="fr-FR" dirty="0"/>
              <a:t>, existe-t-il un </a:t>
            </a:r>
            <a:r>
              <a:rPr lang="fr-FR" b="1" dirty="0">
                <a:solidFill>
                  <a:srgbClr val="0070C0"/>
                </a:solidFill>
              </a:rPr>
              <a:t>arbre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b="1" dirty="0">
                <a:solidFill>
                  <a:srgbClr val="0070C0"/>
                </a:solidFill>
              </a:rPr>
              <a:t>binaire avec un </a:t>
            </a:r>
            <a:r>
              <a:rPr lang="fr-FR" b="1" dirty="0">
                <a:solidFill>
                  <a:srgbClr val="FF0000"/>
                </a:solidFill>
              </a:rPr>
              <a:t>étiquetage des branches </a:t>
            </a:r>
            <a:r>
              <a:rPr lang="fr-FR" b="1" dirty="0">
                <a:solidFill>
                  <a:srgbClr val="0070C0"/>
                </a:solidFill>
              </a:rPr>
              <a:t>qui « réalise » la matrice</a:t>
            </a:r>
            <a:r>
              <a:rPr lang="fr-FR" dirty="0"/>
              <a:t>, i.e. </a:t>
            </a:r>
            <a:r>
              <a:rPr lang="fr-FR" dirty="0" err="1"/>
              <a:t>telque</a:t>
            </a:r>
            <a:r>
              <a:rPr lang="fr-FR" dirty="0"/>
              <a:t> pour chaque paire de feuilles i, j, la somme des étiquettes des branches du chemin qui relie i et j est égal à </a:t>
            </a:r>
            <a:r>
              <a:rPr lang="fr-FR" i="1" dirty="0"/>
              <a:t>D(</a:t>
            </a:r>
            <a:r>
              <a:rPr lang="fr-FR" i="1" dirty="0" err="1"/>
              <a:t>i,j</a:t>
            </a:r>
            <a:r>
              <a:rPr lang="fr-FR" i="1" dirty="0"/>
              <a:t>)</a:t>
            </a:r>
            <a:r>
              <a:rPr lang="fr-FR" dirty="0"/>
              <a:t>.</a:t>
            </a:r>
          </a:p>
          <a:p>
            <a:r>
              <a:rPr lang="fr-FR" dirty="0"/>
              <a:t>Si oui, la matrice </a:t>
            </a:r>
            <a:r>
              <a:rPr lang="fr-FR" b="1" i="1" dirty="0">
                <a:solidFill>
                  <a:srgbClr val="FF0000"/>
                </a:solidFill>
              </a:rPr>
              <a:t>D</a:t>
            </a:r>
            <a:r>
              <a:rPr lang="fr-FR" b="1" dirty="0">
                <a:solidFill>
                  <a:srgbClr val="FF0000"/>
                </a:solidFill>
              </a:rPr>
              <a:t> est additive.</a:t>
            </a: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971600" y="3501008"/>
          <a:ext cx="280831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547664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79712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11760" y="35730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915816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347864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12" name="Connecteur droit 11"/>
          <p:cNvCxnSpPr/>
          <p:nvPr/>
        </p:nvCxnSpPr>
        <p:spPr>
          <a:xfrm flipH="1" flipV="1">
            <a:off x="6012160" y="3192940"/>
            <a:ext cx="1807027" cy="26323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7819187" y="577707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17" name="Connecteur droit 16"/>
          <p:cNvCxnSpPr/>
          <p:nvPr/>
        </p:nvCxnSpPr>
        <p:spPr>
          <a:xfrm rot="10800000" flipV="1">
            <a:off x="4578827" y="3192940"/>
            <a:ext cx="1433333" cy="1264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 rot="16200000" flipH="1">
            <a:off x="5154891" y="3985028"/>
            <a:ext cx="936104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5400000">
            <a:off x="6811076" y="5497195"/>
            <a:ext cx="864095" cy="4320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 flipH="1">
            <a:off x="6601878" y="4345068"/>
            <a:ext cx="209197" cy="616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6811075" y="621727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35" name="ZoneTexte 34"/>
          <p:cNvSpPr txBox="1"/>
          <p:nvPr/>
        </p:nvSpPr>
        <p:spPr>
          <a:xfrm>
            <a:off x="6430182" y="496120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5802963" y="47051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4362803" y="448908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4722843" y="376900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</a:t>
            </a:r>
          </a:p>
        </p:txBody>
      </p:sp>
      <p:sp>
        <p:nvSpPr>
          <p:cNvPr id="41" name="ZoneTexte 40"/>
          <p:cNvSpPr txBox="1"/>
          <p:nvPr/>
        </p:nvSpPr>
        <p:spPr>
          <a:xfrm>
            <a:off x="5658947" y="4057036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</a:t>
            </a:r>
          </a:p>
        </p:txBody>
      </p:sp>
      <p:sp>
        <p:nvSpPr>
          <p:cNvPr id="43" name="ZoneTexte 42"/>
          <p:cNvSpPr txBox="1"/>
          <p:nvPr/>
        </p:nvSpPr>
        <p:spPr>
          <a:xfrm>
            <a:off x="5226899" y="3336956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  <p:sp>
        <p:nvSpPr>
          <p:cNvPr id="45" name="ZoneTexte 44"/>
          <p:cNvSpPr txBox="1"/>
          <p:nvPr/>
        </p:nvSpPr>
        <p:spPr>
          <a:xfrm>
            <a:off x="6451035" y="3480972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4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6390305" y="4361037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7171115" y="4561092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6955091" y="5425188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</a:t>
            </a:r>
          </a:p>
        </p:txBody>
      </p:sp>
      <p:sp>
        <p:nvSpPr>
          <p:cNvPr id="50" name="ZoneTexte 49"/>
          <p:cNvSpPr txBox="1"/>
          <p:nvPr/>
        </p:nvSpPr>
        <p:spPr>
          <a:xfrm>
            <a:off x="7613108" y="529596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Neighbor-Joining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fr-FR" sz="2400" dirty="0"/>
              <a:t>Choisir deux objets </a:t>
            </a:r>
            <a:r>
              <a:rPr lang="fr-FR" sz="2400" i="1" dirty="0"/>
              <a:t>i, j </a:t>
            </a:r>
            <a:r>
              <a:rPr lang="fr-FR" sz="2400" dirty="0"/>
              <a:t>garantis d’être voisins dans un arbre additif.</a:t>
            </a:r>
          </a:p>
          <a:p>
            <a:r>
              <a:rPr lang="fr-FR" sz="2400" dirty="0"/>
              <a:t>Supprimer </a:t>
            </a:r>
            <a:r>
              <a:rPr lang="fr-FR" sz="2400" i="1" dirty="0"/>
              <a:t>i, j </a:t>
            </a:r>
            <a:r>
              <a:rPr lang="fr-FR" sz="2400" dirty="0"/>
              <a:t>de la liste des objets et rajouter le nœud créé </a:t>
            </a:r>
            <a:r>
              <a:rPr lang="fr-FR" sz="2400" i="1" dirty="0"/>
              <a:t>k</a:t>
            </a:r>
            <a:r>
              <a:rPr lang="fr-FR" sz="2400" dirty="0"/>
              <a:t> correspondant au père commun de </a:t>
            </a:r>
            <a:r>
              <a:rPr lang="fr-FR" sz="2400" i="1" dirty="0"/>
              <a:t>i</a:t>
            </a:r>
            <a:r>
              <a:rPr lang="fr-FR" sz="2400" dirty="0"/>
              <a:t> et </a:t>
            </a:r>
            <a:r>
              <a:rPr lang="fr-FR" sz="2400" i="1" dirty="0"/>
              <a:t>j</a:t>
            </a:r>
            <a:r>
              <a:rPr lang="fr-FR" sz="2400" dirty="0"/>
              <a:t>. </a:t>
            </a:r>
          </a:p>
          <a:p>
            <a:r>
              <a:rPr lang="fr-FR" sz="2400" dirty="0"/>
              <a:t>Distance de </a:t>
            </a:r>
            <a:r>
              <a:rPr lang="fr-FR" sz="2400" i="1" dirty="0"/>
              <a:t>k</a:t>
            </a:r>
            <a:r>
              <a:rPr lang="fr-FR" sz="2400" dirty="0"/>
              <a:t> à une feuille </a:t>
            </a:r>
            <a:r>
              <a:rPr lang="fr-FR" sz="2400" i="1" dirty="0"/>
              <a:t>m</a:t>
            </a:r>
            <a:r>
              <a:rPr lang="fr-FR" sz="2400" dirty="0"/>
              <a:t> quelconque:</a:t>
            </a:r>
          </a:p>
          <a:p>
            <a:pPr marL="0" indent="0">
              <a:buNone/>
            </a:pPr>
            <a:endParaRPr lang="fr-FR" sz="2400" dirty="0"/>
          </a:p>
          <a:p>
            <a:endParaRPr lang="fr-FR" sz="2400" dirty="0"/>
          </a:p>
          <a:p>
            <a:endParaRPr lang="fr-FR" sz="2400" dirty="0"/>
          </a:p>
          <a:p>
            <a:pPr marL="0" lvl="1" indent="0">
              <a:spcBef>
                <a:spcPts val="580"/>
              </a:spcBef>
              <a:buClr>
                <a:schemeClr val="accent1"/>
              </a:buClr>
              <a:buNone/>
            </a:pPr>
            <a:endParaRPr lang="fr-FR" i="1" dirty="0"/>
          </a:p>
        </p:txBody>
      </p:sp>
      <p:cxnSp>
        <p:nvCxnSpPr>
          <p:cNvPr id="4" name="Connecteur droit 3"/>
          <p:cNvCxnSpPr/>
          <p:nvPr/>
        </p:nvCxnSpPr>
        <p:spPr>
          <a:xfrm>
            <a:off x="2688742" y="3835662"/>
            <a:ext cx="648072" cy="62204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V="1">
            <a:off x="2688742" y="4445079"/>
            <a:ext cx="648072" cy="3986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3336814" y="4439339"/>
            <a:ext cx="1584176" cy="57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3480830" y="3869015"/>
            <a:ext cx="648072" cy="5760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4878648" y="3869015"/>
            <a:ext cx="906438" cy="5886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4920990" y="3744521"/>
            <a:ext cx="281694" cy="51384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4878648" y="4445079"/>
            <a:ext cx="1043429" cy="6666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5461050" y="4422386"/>
            <a:ext cx="648072" cy="3986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2430366" y="363194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1</a:t>
            </a:r>
            <a:endParaRPr lang="fr-CA" dirty="0"/>
          </a:p>
        </p:txBody>
      </p:sp>
      <p:sp>
        <p:nvSpPr>
          <p:cNvPr id="13" name="ZoneTexte 12"/>
          <p:cNvSpPr txBox="1"/>
          <p:nvPr/>
        </p:nvSpPr>
        <p:spPr>
          <a:xfrm>
            <a:off x="2430366" y="465662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2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3331831" y="3559855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3</a:t>
            </a:r>
            <a:endParaRPr lang="fr-CA" dirty="0"/>
          </a:p>
        </p:txBody>
      </p:sp>
      <p:sp>
        <p:nvSpPr>
          <p:cNvPr id="15" name="ZoneTexte 14"/>
          <p:cNvSpPr txBox="1"/>
          <p:nvPr/>
        </p:nvSpPr>
        <p:spPr>
          <a:xfrm>
            <a:off x="4771373" y="346805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4</a:t>
            </a:r>
            <a:endParaRPr lang="fr-CA" dirty="0"/>
          </a:p>
        </p:txBody>
      </p:sp>
      <p:sp>
        <p:nvSpPr>
          <p:cNvPr id="16" name="ZoneTexte 15"/>
          <p:cNvSpPr txBox="1"/>
          <p:nvPr/>
        </p:nvSpPr>
        <p:spPr>
          <a:xfrm>
            <a:off x="5850457" y="356319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5</a:t>
            </a:r>
            <a:endParaRPr lang="fr-CA" dirty="0"/>
          </a:p>
        </p:txBody>
      </p:sp>
      <p:sp>
        <p:nvSpPr>
          <p:cNvPr id="17" name="ZoneTexte 16"/>
          <p:cNvSpPr txBox="1"/>
          <p:nvPr/>
        </p:nvSpPr>
        <p:spPr>
          <a:xfrm>
            <a:off x="6140921" y="4232752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6</a:t>
            </a:r>
            <a:endParaRPr lang="fr-CA" dirty="0"/>
          </a:p>
        </p:txBody>
      </p:sp>
      <p:sp>
        <p:nvSpPr>
          <p:cNvPr id="18" name="ZoneTexte 17"/>
          <p:cNvSpPr txBox="1"/>
          <p:nvPr/>
        </p:nvSpPr>
        <p:spPr>
          <a:xfrm>
            <a:off x="5922077" y="4927016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7</a:t>
            </a:r>
            <a:endParaRPr lang="fr-CA" dirty="0"/>
          </a:p>
        </p:txBody>
      </p:sp>
      <p:sp>
        <p:nvSpPr>
          <p:cNvPr id="25" name="ZoneTexte 24"/>
          <p:cNvSpPr txBox="1"/>
          <p:nvPr/>
        </p:nvSpPr>
        <p:spPr>
          <a:xfrm>
            <a:off x="2297402" y="3616560"/>
            <a:ext cx="375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</a:rPr>
              <a:t>i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2281507" y="4621026"/>
            <a:ext cx="3754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 err="1">
                <a:solidFill>
                  <a:srgbClr val="FF0000"/>
                </a:solidFill>
              </a:rPr>
              <a:t>j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2991587" y="4237720"/>
            <a:ext cx="285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k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5609397" y="3431818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m</a:t>
            </a:r>
            <a:endParaRPr lang="fr-CA" dirty="0">
              <a:solidFill>
                <a:srgbClr val="FF0000"/>
              </a:solidFill>
            </a:endParaRPr>
          </a:p>
        </p:txBody>
      </p:sp>
      <p:cxnSp>
        <p:nvCxnSpPr>
          <p:cNvPr id="31" name="Connecteur droit 30"/>
          <p:cNvCxnSpPr/>
          <p:nvPr/>
        </p:nvCxnSpPr>
        <p:spPr>
          <a:xfrm>
            <a:off x="3331831" y="4593711"/>
            <a:ext cx="1584774" cy="0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 flipV="1">
            <a:off x="4916605" y="4001281"/>
            <a:ext cx="933852" cy="600803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/>
          <p:nvPr/>
        </p:nvCxnSpPr>
        <p:spPr>
          <a:xfrm>
            <a:off x="3336814" y="4301682"/>
            <a:ext cx="158477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 flipV="1">
            <a:off x="4916605" y="3747860"/>
            <a:ext cx="729295" cy="55382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42"/>
          <p:cNvCxnSpPr/>
          <p:nvPr/>
        </p:nvCxnSpPr>
        <p:spPr>
          <a:xfrm>
            <a:off x="2720830" y="3744521"/>
            <a:ext cx="615984" cy="557161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/>
          <p:nvPr/>
        </p:nvCxnSpPr>
        <p:spPr>
          <a:xfrm>
            <a:off x="3336814" y="4701475"/>
            <a:ext cx="1661423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flipV="1">
            <a:off x="4974558" y="4123694"/>
            <a:ext cx="875899" cy="577781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 flipV="1">
            <a:off x="2720830" y="4701476"/>
            <a:ext cx="611001" cy="410206"/>
          </a:xfrm>
          <a:prstGeom prst="line">
            <a:avLst/>
          </a:prstGeom>
          <a:ln w="2857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2360907" y="5637047"/>
            <a:ext cx="1063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i="1" dirty="0">
                <a:solidFill>
                  <a:srgbClr val="FF0000"/>
                </a:solidFill>
              </a:rPr>
              <a:t>D(</a:t>
            </a:r>
            <a:r>
              <a:rPr lang="fr-FR" sz="2000" i="1" dirty="0" err="1">
                <a:solidFill>
                  <a:srgbClr val="FF0000"/>
                </a:solidFill>
              </a:rPr>
              <a:t>k,m</a:t>
            </a:r>
            <a:r>
              <a:rPr lang="fr-FR" sz="2000" i="1" dirty="0">
                <a:solidFill>
                  <a:srgbClr val="FF0000"/>
                </a:solidFill>
              </a:rPr>
              <a:t>)  =</a:t>
            </a:r>
            <a:endParaRPr lang="fr-CA" sz="2000" dirty="0"/>
          </a:p>
        </p:txBody>
      </p:sp>
      <p:sp>
        <p:nvSpPr>
          <p:cNvPr id="61" name="ZoneTexte 60"/>
          <p:cNvSpPr txBox="1"/>
          <p:nvPr/>
        </p:nvSpPr>
        <p:spPr>
          <a:xfrm>
            <a:off x="3769169" y="5641163"/>
            <a:ext cx="81144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i="1" dirty="0">
                <a:solidFill>
                  <a:srgbClr val="0070C0"/>
                </a:solidFill>
              </a:rPr>
              <a:t>(D(</a:t>
            </a:r>
            <a:r>
              <a:rPr lang="fr-FR" sz="2000" i="1" dirty="0" err="1">
                <a:solidFill>
                  <a:srgbClr val="0070C0"/>
                </a:solidFill>
              </a:rPr>
              <a:t>i,m</a:t>
            </a:r>
            <a:r>
              <a:rPr lang="fr-FR" sz="2000" i="1" dirty="0">
                <a:solidFill>
                  <a:srgbClr val="0070C0"/>
                </a:solidFill>
              </a:rPr>
              <a:t>)</a:t>
            </a:r>
            <a:endParaRPr lang="fr-CA" sz="2000" dirty="0">
              <a:solidFill>
                <a:srgbClr val="0070C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4381456" y="5641163"/>
            <a:ext cx="1031051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i="1" dirty="0">
                <a:solidFill>
                  <a:srgbClr val="0070C0"/>
                </a:solidFill>
              </a:rPr>
              <a:t>+ D(</a:t>
            </a:r>
            <a:r>
              <a:rPr lang="fr-FR" sz="2000" i="1" dirty="0" err="1">
                <a:solidFill>
                  <a:srgbClr val="0070C0"/>
                </a:solidFill>
              </a:rPr>
              <a:t>j,m</a:t>
            </a:r>
            <a:r>
              <a:rPr lang="fr-FR" sz="2000" i="1" dirty="0">
                <a:solidFill>
                  <a:srgbClr val="0070C0"/>
                </a:solidFill>
              </a:rPr>
              <a:t>) </a:t>
            </a:r>
            <a:endParaRPr lang="fr-CA" sz="2000" dirty="0">
              <a:solidFill>
                <a:srgbClr val="0070C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5230617" y="5648223"/>
            <a:ext cx="97815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i="1" dirty="0">
                <a:solidFill>
                  <a:srgbClr val="0070C0"/>
                </a:solidFill>
              </a:rPr>
              <a:t>- D(</a:t>
            </a:r>
            <a:r>
              <a:rPr lang="fr-FR" sz="2000" i="1" dirty="0" err="1">
                <a:solidFill>
                  <a:srgbClr val="0070C0"/>
                </a:solidFill>
              </a:rPr>
              <a:t>i,j</a:t>
            </a:r>
            <a:r>
              <a:rPr lang="fr-FR" sz="2000" i="1" dirty="0">
                <a:solidFill>
                  <a:srgbClr val="0070C0"/>
                </a:solidFill>
              </a:rPr>
              <a:t>) ) </a:t>
            </a:r>
            <a:endParaRPr lang="fr-CA" sz="2000" dirty="0">
              <a:solidFill>
                <a:srgbClr val="0070C0"/>
              </a:solidFill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3312817" y="5648223"/>
            <a:ext cx="60465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i="1" dirty="0">
                <a:solidFill>
                  <a:srgbClr val="0070C0"/>
                </a:solidFill>
              </a:rPr>
              <a:t>1/2 </a:t>
            </a:r>
            <a:endParaRPr lang="fr-CA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70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1" grpId="0"/>
      <p:bldP spid="62" grpId="0"/>
      <p:bldP spid="63" grpId="0"/>
      <p:bldP spid="7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Neighbor-Joining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Comment déterminer, à partir de </a:t>
            </a:r>
            <a:r>
              <a:rPr lang="fr-FR" i="1" dirty="0"/>
              <a:t>D</a:t>
            </a:r>
            <a:r>
              <a:rPr lang="fr-FR" dirty="0"/>
              <a:t>, deux feuilles qui sont nécessairement voisines dans un arbre additif de </a:t>
            </a:r>
            <a:r>
              <a:rPr lang="fr-FR" i="1" dirty="0"/>
              <a:t>D</a:t>
            </a:r>
            <a:r>
              <a:rPr lang="fr-FR" dirty="0"/>
              <a:t>?</a:t>
            </a:r>
          </a:p>
          <a:p>
            <a:r>
              <a:rPr lang="fr-FR" dirty="0"/>
              <a:t>Il ne suffit pas de choisir une paire d’objets dont la distance </a:t>
            </a:r>
            <a:r>
              <a:rPr lang="fr-FR"/>
              <a:t>est minimale: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cxnSp>
        <p:nvCxnSpPr>
          <p:cNvPr id="5" name="Connecteur droit 4"/>
          <p:cNvCxnSpPr/>
          <p:nvPr/>
        </p:nvCxnSpPr>
        <p:spPr>
          <a:xfrm>
            <a:off x="3079223" y="4232791"/>
            <a:ext cx="79208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871311" y="3728735"/>
            <a:ext cx="36004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2647175" y="3728735"/>
            <a:ext cx="432048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 flipV="1">
            <a:off x="3871311" y="4232791"/>
            <a:ext cx="648072" cy="19442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 flipV="1">
            <a:off x="2503159" y="4232791"/>
            <a:ext cx="576064" cy="19442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2489505" y="3328625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1</a:t>
            </a:r>
            <a:endParaRPr lang="fr-CA" sz="2000" dirty="0"/>
          </a:p>
        </p:txBody>
      </p:sp>
      <p:sp>
        <p:nvSpPr>
          <p:cNvPr id="18" name="ZoneTexte 17"/>
          <p:cNvSpPr txBox="1"/>
          <p:nvPr/>
        </p:nvSpPr>
        <p:spPr>
          <a:xfrm>
            <a:off x="4160151" y="3328625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2</a:t>
            </a:r>
            <a:endParaRPr lang="fr-CA" sz="2000" dirty="0"/>
          </a:p>
        </p:txBody>
      </p:sp>
      <p:sp>
        <p:nvSpPr>
          <p:cNvPr id="19" name="ZoneTexte 18"/>
          <p:cNvSpPr txBox="1"/>
          <p:nvPr/>
        </p:nvSpPr>
        <p:spPr>
          <a:xfrm>
            <a:off x="4374490" y="610499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4</a:t>
            </a:r>
            <a:endParaRPr lang="fr-CA" sz="2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2345489" y="610499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3</a:t>
            </a:r>
            <a:endParaRPr lang="fr-CA" sz="2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561513" y="3832681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i="1" dirty="0"/>
              <a:t>1</a:t>
            </a:r>
            <a:endParaRPr lang="fr-CA" sz="2000" i="1" dirty="0"/>
          </a:p>
        </p:txBody>
      </p:sp>
      <p:sp>
        <p:nvSpPr>
          <p:cNvPr id="22" name="ZoneTexte 21"/>
          <p:cNvSpPr txBox="1"/>
          <p:nvPr/>
        </p:nvSpPr>
        <p:spPr>
          <a:xfrm>
            <a:off x="4041157" y="381752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i="1" dirty="0"/>
              <a:t>1</a:t>
            </a:r>
            <a:endParaRPr lang="fr-CA" sz="2000" i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3324424" y="3839447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i="1" dirty="0"/>
              <a:t>1</a:t>
            </a:r>
            <a:endParaRPr lang="fr-CA" sz="2000" i="1" dirty="0"/>
          </a:p>
        </p:txBody>
      </p:sp>
      <p:sp>
        <p:nvSpPr>
          <p:cNvPr id="24" name="ZoneTexte 23"/>
          <p:cNvSpPr txBox="1"/>
          <p:nvPr/>
        </p:nvSpPr>
        <p:spPr>
          <a:xfrm>
            <a:off x="2514458" y="500484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i="1" dirty="0"/>
              <a:t>4</a:t>
            </a:r>
            <a:endParaRPr lang="fr-CA" sz="2000" i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4195347" y="500032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i="1" dirty="0"/>
              <a:t>4</a:t>
            </a:r>
            <a:endParaRPr lang="fr-CA" sz="2000" i="1" dirty="0"/>
          </a:p>
        </p:txBody>
      </p:sp>
      <p:sp>
        <p:nvSpPr>
          <p:cNvPr id="27" name="Ellipse 26"/>
          <p:cNvSpPr/>
          <p:nvPr/>
        </p:nvSpPr>
        <p:spPr>
          <a:xfrm>
            <a:off x="2155058" y="3084361"/>
            <a:ext cx="2640418" cy="1368152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ZoneTexte 27"/>
          <p:cNvSpPr txBox="1"/>
          <p:nvPr/>
        </p:nvSpPr>
        <p:spPr>
          <a:xfrm>
            <a:off x="4932040" y="3362393"/>
            <a:ext cx="40460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dirty="0">
                <a:solidFill>
                  <a:srgbClr val="FF0000"/>
                </a:solidFill>
              </a:rPr>
              <a:t>(1, 2) de distance </a:t>
            </a:r>
            <a:r>
              <a:rPr lang="en-CA" sz="2800" dirty="0" err="1">
                <a:solidFill>
                  <a:srgbClr val="FF0000"/>
                </a:solidFill>
              </a:rPr>
              <a:t>minimale</a:t>
            </a:r>
            <a:r>
              <a:rPr lang="en-CA" sz="2800" dirty="0">
                <a:solidFill>
                  <a:srgbClr val="FF0000"/>
                </a:solidFill>
              </a:rPr>
              <a:t>, </a:t>
            </a:r>
          </a:p>
          <a:p>
            <a:r>
              <a:rPr lang="en-CA" sz="2800" dirty="0" err="1">
                <a:solidFill>
                  <a:srgbClr val="FF0000"/>
                </a:solidFill>
              </a:rPr>
              <a:t>mais</a:t>
            </a:r>
            <a:r>
              <a:rPr lang="en-CA" sz="2800" dirty="0">
                <a:solidFill>
                  <a:srgbClr val="FF0000"/>
                </a:solidFill>
              </a:rPr>
              <a:t> pas </a:t>
            </a:r>
            <a:r>
              <a:rPr lang="en-CA" sz="2800" dirty="0" err="1">
                <a:solidFill>
                  <a:srgbClr val="FF0000"/>
                </a:solidFill>
              </a:rPr>
              <a:t>voisines</a:t>
            </a:r>
            <a:r>
              <a:rPr lang="en-CA" sz="2800" dirty="0">
                <a:solidFill>
                  <a:srgbClr val="FF0000"/>
                </a:solidFill>
              </a:rPr>
              <a:t> </a:t>
            </a:r>
            <a:r>
              <a:rPr lang="en-CA" sz="2800" dirty="0" err="1">
                <a:solidFill>
                  <a:srgbClr val="FF0000"/>
                </a:solidFill>
              </a:rPr>
              <a:t>dans</a:t>
            </a:r>
            <a:r>
              <a:rPr lang="en-CA" sz="2800" dirty="0">
                <a:solidFill>
                  <a:srgbClr val="FF0000"/>
                </a:solidFill>
              </a:rPr>
              <a:t> </a:t>
            </a:r>
            <a:r>
              <a:rPr lang="en-CA" sz="2800" dirty="0" err="1">
                <a:solidFill>
                  <a:srgbClr val="FF0000"/>
                </a:solidFill>
              </a:rPr>
              <a:t>l’arbre</a:t>
            </a:r>
            <a:r>
              <a:rPr lang="en-CA" sz="2800" dirty="0">
                <a:solidFill>
                  <a:srgbClr val="FF0000"/>
                </a:solidFill>
              </a:rPr>
              <a:t>.</a:t>
            </a:r>
            <a:endParaRPr lang="fr-C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54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Neighbor-Joining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i="1" dirty="0"/>
              <a:t>L</a:t>
            </a:r>
            <a:r>
              <a:rPr lang="fr-FR" dirty="0"/>
              <a:t>: Ensemble des feuilles d’un arbre additif.</a:t>
            </a:r>
          </a:p>
          <a:p>
            <a:r>
              <a:rPr lang="fr-FR" dirty="0"/>
              <a:t>Pour tout </a:t>
            </a:r>
            <a:r>
              <a:rPr lang="fr-FR" i="1" dirty="0"/>
              <a:t>(</a:t>
            </a:r>
            <a:r>
              <a:rPr lang="fr-FR" i="1" dirty="0" err="1"/>
              <a:t>i,j</a:t>
            </a:r>
            <a:r>
              <a:rPr lang="fr-FR" i="1" dirty="0"/>
              <a:t>), </a:t>
            </a:r>
            <a:r>
              <a:rPr lang="fr-FR" dirty="0">
                <a:latin typeface="Blackadder ITC" panose="04020505051007020D02" pitchFamily="82" charset="0"/>
              </a:rPr>
              <a:t>D</a:t>
            </a:r>
            <a:r>
              <a:rPr lang="fr-FR" i="1" dirty="0"/>
              <a:t>(</a:t>
            </a:r>
            <a:r>
              <a:rPr lang="fr-FR" i="1" dirty="0" err="1"/>
              <a:t>i,j</a:t>
            </a:r>
            <a:r>
              <a:rPr lang="fr-FR" i="1" dirty="0"/>
              <a:t>): </a:t>
            </a:r>
            <a:r>
              <a:rPr lang="fr-FR" dirty="0"/>
              <a:t>valeur obtenue en soustrayant de </a:t>
            </a:r>
            <a:r>
              <a:rPr lang="fr-FR" i="1" dirty="0"/>
              <a:t>D(</a:t>
            </a:r>
            <a:r>
              <a:rPr lang="fr-FR" i="1" dirty="0" err="1"/>
              <a:t>i,j</a:t>
            </a:r>
            <a:r>
              <a:rPr lang="fr-FR" i="1" dirty="0"/>
              <a:t>)</a:t>
            </a:r>
            <a:r>
              <a:rPr lang="fr-FR" dirty="0"/>
              <a:t> la distance moyenne de </a:t>
            </a:r>
            <a:r>
              <a:rPr lang="fr-FR" i="1" dirty="0"/>
              <a:t>i</a:t>
            </a:r>
            <a:r>
              <a:rPr lang="fr-FR" dirty="0"/>
              <a:t> et </a:t>
            </a:r>
            <a:r>
              <a:rPr lang="fr-FR" i="1" dirty="0"/>
              <a:t>j</a:t>
            </a:r>
            <a:r>
              <a:rPr lang="fr-FR" dirty="0"/>
              <a:t> à toutes les autres feuilles.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i="1" dirty="0"/>
              <a:t>                          </a:t>
            </a:r>
            <a:r>
              <a:rPr lang="fr-FR" dirty="0">
                <a:latin typeface="Blackadder ITC" panose="04020505051007020D02" pitchFamily="82" charset="0"/>
              </a:rPr>
              <a:t>D</a:t>
            </a:r>
            <a:r>
              <a:rPr lang="fr-FR" i="1" dirty="0"/>
              <a:t>(</a:t>
            </a:r>
            <a:r>
              <a:rPr lang="fr-FR" i="1" dirty="0" err="1"/>
              <a:t>i,j</a:t>
            </a:r>
            <a:r>
              <a:rPr lang="fr-FR" i="1" dirty="0"/>
              <a:t>) =  D(</a:t>
            </a:r>
            <a:r>
              <a:rPr lang="fr-FR" i="1" dirty="0" err="1"/>
              <a:t>i,j</a:t>
            </a:r>
            <a:r>
              <a:rPr lang="fr-FR" i="1" dirty="0"/>
              <a:t>) – (</a:t>
            </a:r>
            <a:r>
              <a:rPr lang="fr-FR" i="1" dirty="0" err="1"/>
              <a:t>r</a:t>
            </a:r>
            <a:r>
              <a:rPr lang="fr-FR" i="1" baseline="-25000" dirty="0" err="1"/>
              <a:t>i</a:t>
            </a:r>
            <a:r>
              <a:rPr lang="fr-FR" i="1" dirty="0" err="1"/>
              <a:t>+r</a:t>
            </a:r>
            <a:r>
              <a:rPr lang="fr-FR" i="1" baseline="-25000" dirty="0" err="1"/>
              <a:t>j</a:t>
            </a:r>
            <a:r>
              <a:rPr lang="fr-FR" i="1" dirty="0"/>
              <a:t>)</a:t>
            </a:r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endParaRPr lang="fr-FR" i="1" dirty="0"/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</a:rPr>
              <a:t>Théorème: </a:t>
            </a:r>
            <a:r>
              <a:rPr lang="fr-FR" dirty="0"/>
              <a:t>Si </a:t>
            </a:r>
            <a:r>
              <a:rPr lang="fr-FR" i="1" dirty="0"/>
              <a:t>T</a:t>
            </a:r>
            <a:r>
              <a:rPr lang="fr-FR" dirty="0"/>
              <a:t> est un arbre additif pour la distance additive </a:t>
            </a:r>
            <a:r>
              <a:rPr lang="fr-FR" i="1" dirty="0"/>
              <a:t>D</a:t>
            </a:r>
            <a:r>
              <a:rPr lang="fr-FR" dirty="0"/>
              <a:t>, si </a:t>
            </a:r>
            <a:r>
              <a:rPr lang="fr-FR" i="1" dirty="0"/>
              <a:t>(</a:t>
            </a:r>
            <a:r>
              <a:rPr lang="fr-FR" i="1" dirty="0" err="1"/>
              <a:t>i,j</a:t>
            </a:r>
            <a:r>
              <a:rPr lang="fr-FR" i="1" dirty="0"/>
              <a:t>) </a:t>
            </a:r>
            <a:r>
              <a:rPr lang="fr-FR" dirty="0"/>
              <a:t>est une paire de feuille telle que </a:t>
            </a:r>
            <a:r>
              <a:rPr lang="fr-FR" dirty="0">
                <a:latin typeface="Blackadder ITC" panose="04020505051007020D02" pitchFamily="82" charset="0"/>
              </a:rPr>
              <a:t>D</a:t>
            </a:r>
            <a:r>
              <a:rPr lang="fr-FR" i="1" dirty="0"/>
              <a:t>(</a:t>
            </a:r>
            <a:r>
              <a:rPr lang="fr-FR" i="1" dirty="0" err="1"/>
              <a:t>i,j</a:t>
            </a:r>
            <a:r>
              <a:rPr lang="fr-FR" i="1" dirty="0"/>
              <a:t>) </a:t>
            </a:r>
            <a:r>
              <a:rPr lang="fr-FR" dirty="0"/>
              <a:t>est minimal parmi toutes les paires de feuilles, alors </a:t>
            </a:r>
            <a:r>
              <a:rPr lang="fr-FR" i="1" dirty="0"/>
              <a:t>i</a:t>
            </a:r>
            <a:r>
              <a:rPr lang="fr-FR" dirty="0"/>
              <a:t> et </a:t>
            </a:r>
            <a:r>
              <a:rPr lang="fr-FR" i="1" dirty="0"/>
              <a:t>j</a:t>
            </a:r>
            <a:r>
              <a:rPr lang="fr-FR" dirty="0"/>
              <a:t> sont voisines dans </a:t>
            </a:r>
            <a:r>
              <a:rPr lang="fr-FR" i="1" dirty="0"/>
              <a:t>T</a:t>
            </a:r>
            <a:r>
              <a:rPr lang="fr-FR" dirty="0"/>
              <a:t>.</a:t>
            </a:r>
            <a:endParaRPr lang="fr-FR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853804"/>
            <a:ext cx="3214298" cy="727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DEC91DB-F71B-6A18-73B9-CC50B43606DC}"/>
              </a:ext>
            </a:extLst>
          </p:cNvPr>
          <p:cNvSpPr/>
          <p:nvPr/>
        </p:nvSpPr>
        <p:spPr>
          <a:xfrm>
            <a:off x="4656584" y="4359248"/>
            <a:ext cx="288032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56358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6912768" cy="44481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085184"/>
            <a:ext cx="6912768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796725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634460-168B-863B-53D4-1A7D95C7A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Méthode de Fitch-</a:t>
            </a:r>
            <a:r>
              <a:rPr lang="fr-CA" dirty="0" err="1"/>
              <a:t>Margoliash</a:t>
            </a:r>
            <a:endParaRPr lang="fr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4E46D4A-FDB8-C181-4A2B-CA352ECF9A56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Ø"/>
                </a:pPr>
                <a:r>
                  <a:rPr lang="fr-CA" dirty="0"/>
                  <a:t>Méthode des moindres carrés : Déterminer en même temps l’arbre et la valeur de longueur des branches </a:t>
                </a:r>
                <a:r>
                  <a:rPr lang="fr-CA" dirty="0" err="1">
                    <a:latin typeface="Symbol" panose="05050102010706020507" pitchFamily="18" charset="2"/>
                  </a:rPr>
                  <a:t>d</a:t>
                </a:r>
                <a:r>
                  <a:rPr lang="fr-CA" baseline="-25000" dirty="0" err="1"/>
                  <a:t>ij</a:t>
                </a:r>
                <a:r>
                  <a:rPr lang="fr-CA" dirty="0"/>
                  <a:t> de telle sorte à minimiser </a:t>
                </a:r>
              </a:p>
              <a:p>
                <a:pPr marL="32004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CA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fr-CA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fr-CA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fr-C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fr-CA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fr-CA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r>
                            <a:rPr lang="fr-CA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m:rPr>
                              <m:sty m:val="p"/>
                            </m:rPr>
                            <a:rPr lang="fr-CA" b="0" i="0" baseline="-25000" smtClean="0">
                              <a:latin typeface="Cambria Math" panose="02040503050406030204" pitchFamily="18" charset="0"/>
                            </a:rPr>
                            <m:t>ij</m:t>
                          </m:r>
                          <m:d>
                            <m:dPr>
                              <m:ctrlPr>
                                <a:rPr lang="fr-CA" b="0" i="1" baseline="-2500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fr-CA" b="0" i="0" smtClean="0">
                                  <a:latin typeface="Cambria Math" panose="02040503050406030204" pitchFamily="18" charset="0"/>
                                </a:rPr>
                                <m:t>d</m:t>
                              </m:r>
                              <m:r>
                                <m:rPr>
                                  <m:sty m:val="p"/>
                                </m:rPr>
                                <a:rPr lang="fr-CA" b="0" i="0" baseline="-25000" smtClean="0">
                                  <a:latin typeface="Cambria Math" panose="02040503050406030204" pitchFamily="18" charset="0"/>
                                </a:rPr>
                                <m:t>ij</m:t>
                              </m:r>
                              <m:r>
                                <a:rPr lang="fr-CA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fr-CA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fr-CA" b="0" i="1" baseline="-2500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𝑖𝑗</m:t>
                              </m:r>
                            </m:e>
                          </m:d>
                          <m:r>
                            <a:rPr lang="fr-CA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fr-C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fr-CA" dirty="0"/>
              </a:p>
              <a:p>
                <a:pPr marL="45720" indent="0">
                  <a:buNone/>
                </a:pPr>
                <a:r>
                  <a:rPr lang="fr-CA" dirty="0"/>
                  <a:t>Où </a:t>
                </a:r>
                <a:r>
                  <a:rPr lang="fr-CA" dirty="0" err="1"/>
                  <a:t>w</a:t>
                </a:r>
                <a:r>
                  <a:rPr lang="fr-CA" baseline="-25000" dirty="0" err="1"/>
                  <a:t>ij</a:t>
                </a:r>
                <a:r>
                  <a:rPr lang="fr-CA" dirty="0"/>
                  <a:t> est la valeur de pondération associée à chaque paire (</a:t>
                </a:r>
                <a:r>
                  <a:rPr lang="fr-CA" dirty="0" err="1"/>
                  <a:t>i,j</a:t>
                </a:r>
                <a:r>
                  <a:rPr lang="fr-CA" dirty="0"/>
                  <a:t>). On peut tout simplement considérer </a:t>
                </a:r>
                <a:r>
                  <a:rPr lang="fr-CA" dirty="0" err="1"/>
                  <a:t>w</a:t>
                </a:r>
                <a:r>
                  <a:rPr lang="fr-CA" baseline="-25000" dirty="0" err="1"/>
                  <a:t>ij</a:t>
                </a:r>
                <a:r>
                  <a:rPr lang="fr-CA" dirty="0"/>
                  <a:t> =1 pour tout (</a:t>
                </a:r>
                <a:r>
                  <a:rPr lang="fr-CA" dirty="0" err="1"/>
                  <a:t>i,j</a:t>
                </a:r>
                <a:r>
                  <a:rPr lang="fr-CA" dirty="0"/>
                  <a:t>).</a:t>
                </a:r>
              </a:p>
              <a:p>
                <a:pPr marL="502920" indent="-457200">
                  <a:buFont typeface="Wingdings" panose="05000000000000000000" pitchFamily="2" charset="2"/>
                  <a:buChar char="Ø"/>
                </a:pPr>
                <a:r>
                  <a:rPr lang="fr-CA" dirty="0"/>
                  <a:t>Algorithme de Fitch-</a:t>
                </a:r>
                <a:r>
                  <a:rPr lang="fr-CA" dirty="0" err="1"/>
                  <a:t>Margoliash</a:t>
                </a:r>
                <a:r>
                  <a:rPr lang="fr-CA" dirty="0"/>
                  <a:t> permet d’approximer la valeur de Q.</a:t>
                </a:r>
              </a:p>
            </p:txBody>
          </p:sp>
        </mc:Choice>
        <mc:Fallback xmlns="">
          <p:sp>
            <p:nvSpPr>
              <p:cNvPr id="3" name="Espace réservé du contenu 2">
                <a:extLst>
                  <a:ext uri="{FF2B5EF4-FFF2-40B4-BE49-F238E27FC236}">
                    <a16:creationId xmlns:a16="http://schemas.microsoft.com/office/drawing/2014/main" id="{24E46D4A-FDB8-C181-4A2B-CA352ECF9A5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863" t="-1200" r="-1569"/>
                </a:stretch>
              </a:blipFill>
            </p:spPr>
            <p:txBody>
              <a:bodyPr/>
              <a:lstStyle/>
              <a:p>
                <a:r>
                  <a:rPr lang="fr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7068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7EBF4D-91DB-E1C9-18FB-DD4089E69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Méthode de Fitch-</a:t>
            </a:r>
            <a:r>
              <a:rPr lang="fr-CA" dirty="0" err="1"/>
              <a:t>Margoliash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E4ADC63-A20A-546E-318B-701F7377CDC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41040"/>
          </a:xfrm>
        </p:spPr>
        <p:txBody>
          <a:bodyPr/>
          <a:lstStyle/>
          <a:p>
            <a:r>
              <a:rPr lang="fr-CA" dirty="0"/>
              <a:t>L’idée est de ramener à un arbre à trois groupes :</a:t>
            </a:r>
          </a:p>
        </p:txBody>
      </p:sp>
      <p:pic>
        <p:nvPicPr>
          <p:cNvPr id="5" name="Image 4" descr="Une image contenant ligne, diagramme, cercle&#10;&#10;Description générée automatiquement">
            <a:extLst>
              <a:ext uri="{FF2B5EF4-FFF2-40B4-BE49-F238E27FC236}">
                <a16:creationId xmlns:a16="http://schemas.microsoft.com/office/drawing/2014/main" id="{CAD0A4E9-8AAE-E373-FB57-6A0DF79F62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799" y="2672891"/>
            <a:ext cx="2930201" cy="1823236"/>
          </a:xfrm>
          <a:prstGeom prst="rect">
            <a:avLst/>
          </a:prstGeom>
        </p:spPr>
      </p:pic>
      <p:pic>
        <p:nvPicPr>
          <p:cNvPr id="7" name="Image 6" descr="Une image contenant Police, texte, écriture manuscrite, blanc&#10;&#10;Description générée automatiquement">
            <a:extLst>
              <a:ext uri="{FF2B5EF4-FFF2-40B4-BE49-F238E27FC236}">
                <a16:creationId xmlns:a16="http://schemas.microsoft.com/office/drawing/2014/main" id="{5A669C7F-74F6-0A4F-42A9-78761F9ED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136289"/>
            <a:ext cx="1625684" cy="1073205"/>
          </a:xfrm>
          <a:prstGeom prst="rect">
            <a:avLst/>
          </a:prstGeom>
        </p:spPr>
      </p:pic>
      <p:pic>
        <p:nvPicPr>
          <p:cNvPr id="11" name="Image 10" descr="Une image contenant texte, Police, écriture manuscrite, calligraphie&#10;&#10;Description générée automatiquement">
            <a:extLst>
              <a:ext uri="{FF2B5EF4-FFF2-40B4-BE49-F238E27FC236}">
                <a16:creationId xmlns:a16="http://schemas.microsoft.com/office/drawing/2014/main" id="{773194B9-EF9F-8083-B40A-A205B17089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64204"/>
            <a:ext cx="2654436" cy="1104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3664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Police, capture d’écran, ligne&#10;&#10;Description générée automatiquement">
            <a:extLst>
              <a:ext uri="{FF2B5EF4-FFF2-40B4-BE49-F238E27FC236}">
                <a16:creationId xmlns:a16="http://schemas.microsoft.com/office/drawing/2014/main" id="{58FEF091-D097-E4D4-40C2-F69DB25D1C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4221088"/>
            <a:ext cx="6120680" cy="1438527"/>
          </a:xfrm>
          <a:prstGeom prst="rect">
            <a:avLst/>
          </a:prstGeom>
        </p:spPr>
      </p:pic>
      <p:pic>
        <p:nvPicPr>
          <p:cNvPr id="3" name="Image 2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id="{E0AA2439-C044-93E6-4AEB-825CEAF30A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023" y="404664"/>
            <a:ext cx="6535953" cy="397501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953AAFD-0D7F-3BBF-8614-F38AED39D8DE}"/>
              </a:ext>
            </a:extLst>
          </p:cNvPr>
          <p:cNvSpPr txBox="1"/>
          <p:nvPr/>
        </p:nvSpPr>
        <p:spPr>
          <a:xfrm>
            <a:off x="3203848" y="5877272"/>
            <a:ext cx="5259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« Concepts et méthodes en phylogénie moléculaire », </a:t>
            </a:r>
          </a:p>
          <a:p>
            <a:r>
              <a:rPr lang="fr-CA" dirty="0"/>
              <a:t>    Guy Perrière et Céline </a:t>
            </a:r>
            <a:r>
              <a:rPr lang="fr-CA" dirty="0" err="1"/>
              <a:t>Brochier-Armanet</a:t>
            </a:r>
            <a:r>
              <a:rPr lang="fr-CA" dirty="0"/>
              <a:t>, Springer, 2010  </a:t>
            </a:r>
          </a:p>
        </p:txBody>
      </p:sp>
    </p:spTree>
    <p:extLst>
      <p:ext uri="{BB962C8B-B14F-4D97-AF65-F5344CB8AC3E}">
        <p14:creationId xmlns:p14="http://schemas.microsoft.com/office/powerpoint/2010/main" val="237915166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16CA34-4372-31F8-E20E-9563E4000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Exemple –Fitch-</a:t>
            </a:r>
            <a:r>
              <a:rPr lang="fr-CA" dirty="0" err="1"/>
              <a:t>Margoliash</a:t>
            </a:r>
            <a:endParaRPr lang="fr-CA" dirty="0"/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6925D294-697E-96FA-ED77-2150F325199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1560" y="4581128"/>
            <a:ext cx="8075240" cy="165618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CA" dirty="0"/>
              <a:t>1. Prendre les deux taxons les plus proches</a:t>
            </a:r>
          </a:p>
          <a:p>
            <a:pPr marL="274320" lvl="1" indent="0">
              <a:buNone/>
            </a:pPr>
            <a:r>
              <a:rPr lang="fr-CA" dirty="0">
                <a:sym typeface="Wingdings" panose="05000000000000000000" pitchFamily="2" charset="2"/>
              </a:rPr>
              <a:t>	 (Chimpanzé, Homme) ou (C,H)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2. </a:t>
            </a:r>
            <a:r>
              <a:rPr lang="fr-CA" dirty="0"/>
              <a:t>Mettre tous les autres dans un seul regroupement </a:t>
            </a:r>
          </a:p>
          <a:p>
            <a:pPr marL="0" indent="0">
              <a:buNone/>
            </a:pPr>
            <a:r>
              <a:rPr lang="fr-CA" dirty="0">
                <a:sym typeface="Wingdings" panose="05000000000000000000" pitchFamily="2" charset="2"/>
              </a:rPr>
              <a:t>	 </a:t>
            </a:r>
            <a:r>
              <a:rPr lang="fr-CA" dirty="0">
                <a:latin typeface="Script MT Bold" panose="03040602040607080904" pitchFamily="66" charset="0"/>
              </a:rPr>
              <a:t>C </a:t>
            </a:r>
            <a:r>
              <a:rPr lang="fr-CA" dirty="0"/>
              <a:t>= {</a:t>
            </a:r>
            <a:r>
              <a:rPr lang="fr-CA" dirty="0" err="1"/>
              <a:t>Go,O,Gi</a:t>
            </a:r>
            <a:r>
              <a:rPr lang="fr-CA" dirty="0"/>
              <a:t>}</a:t>
            </a:r>
          </a:p>
          <a:p>
            <a:pPr marL="274320" lvl="1" indent="0">
              <a:buNone/>
            </a:pPr>
            <a:endParaRPr lang="fr-CA" dirty="0"/>
          </a:p>
        </p:txBody>
      </p:sp>
      <p:pic>
        <p:nvPicPr>
          <p:cNvPr id="4" name="Image 3" descr="Une image contenant texte, capture d’écran, Police, ligne&#10;&#10;Description générée automatiquement">
            <a:extLst>
              <a:ext uri="{FF2B5EF4-FFF2-40B4-BE49-F238E27FC236}">
                <a16:creationId xmlns:a16="http://schemas.microsoft.com/office/drawing/2014/main" id="{CBC3987A-6B07-A3A2-F025-F615B35A03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07" y="1700808"/>
            <a:ext cx="837429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26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texte, Police, écriture manuscrite, calligraphie&#10;&#10;Description générée automatiquement">
            <a:extLst>
              <a:ext uri="{FF2B5EF4-FFF2-40B4-BE49-F238E27FC236}">
                <a16:creationId xmlns:a16="http://schemas.microsoft.com/office/drawing/2014/main" id="{929E550C-69CA-9784-BA13-29CC8E84EE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757" y="674024"/>
            <a:ext cx="3600807" cy="1498901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id="{F679F217-85EE-DA3A-BF19-D380568C9166}"/>
              </a:ext>
            </a:extLst>
          </p:cNvPr>
          <p:cNvGrpSpPr/>
          <p:nvPr/>
        </p:nvGrpSpPr>
        <p:grpSpPr>
          <a:xfrm>
            <a:off x="1092270" y="779090"/>
            <a:ext cx="3512279" cy="1616633"/>
            <a:chOff x="1092270" y="779090"/>
            <a:chExt cx="3512279" cy="1616633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EBEAA062-6B4A-001D-D368-A0F5C1315DB7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41" y="1052736"/>
              <a:ext cx="792088" cy="57606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8B65D532-9396-DE44-FC12-4F4BE1300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7641" y="1628800"/>
              <a:ext cx="792088" cy="4320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B0B727C-4628-2FB9-BBFB-437B66B18B77}"/>
                </a:ext>
              </a:extLst>
            </p:cNvPr>
            <p:cNvCxnSpPr>
              <a:cxnSpLocks/>
            </p:cNvCxnSpPr>
            <p:nvPr/>
          </p:nvCxnSpPr>
          <p:spPr>
            <a:xfrm>
              <a:off x="2659729" y="1628800"/>
              <a:ext cx="122413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9947802D-464E-A0EA-52CE-24AB08A9A6F5}"/>
                </a:ext>
              </a:extLst>
            </p:cNvPr>
            <p:cNvSpPr txBox="1"/>
            <p:nvPr/>
          </p:nvSpPr>
          <p:spPr>
            <a:xfrm>
              <a:off x="1092270" y="779090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H (1)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CFFCBCF9-1486-E436-6FAC-47E51002C2C1}"/>
                </a:ext>
              </a:extLst>
            </p:cNvPr>
            <p:cNvSpPr txBox="1"/>
            <p:nvPr/>
          </p:nvSpPr>
          <p:spPr>
            <a:xfrm>
              <a:off x="1172555" y="1995614"/>
              <a:ext cx="720080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C (2) 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48FE4CA-F5A7-EE28-713A-6F3F2760693E}"/>
                </a:ext>
              </a:extLst>
            </p:cNvPr>
            <p:cNvSpPr txBox="1"/>
            <p:nvPr/>
          </p:nvSpPr>
          <p:spPr>
            <a:xfrm>
              <a:off x="3908525" y="1377505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000" dirty="0">
                  <a:latin typeface="Script MT Bold" panose="03040602040607080904" pitchFamily="66" charset="0"/>
                </a:rPr>
                <a:t>C </a:t>
              </a:r>
              <a:r>
                <a:rPr lang="fr-CA" sz="2000" b="1" dirty="0"/>
                <a:t>(3)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2B595D0-C69D-9EFE-0053-6D2A10F64014}"/>
                </a:ext>
              </a:extLst>
            </p:cNvPr>
            <p:cNvSpPr txBox="1"/>
            <p:nvPr/>
          </p:nvSpPr>
          <p:spPr>
            <a:xfrm>
              <a:off x="2263685" y="1008173"/>
              <a:ext cx="3914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400" i="1" dirty="0"/>
                <a:t>b</a:t>
              </a:r>
              <a:r>
                <a:rPr lang="fr-CA" sz="2400" i="1" baseline="-25000" dirty="0"/>
                <a:t>1</a:t>
              </a:r>
            </a:p>
          </p:txBody>
        </p:sp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B759E1AF-0DD4-1134-98D5-82FB0ED92240}"/>
                </a:ext>
              </a:extLst>
            </p:cNvPr>
            <p:cNvSpPr txBox="1"/>
            <p:nvPr/>
          </p:nvSpPr>
          <p:spPr>
            <a:xfrm>
              <a:off x="2223740" y="1838310"/>
              <a:ext cx="3914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400" i="1" dirty="0"/>
                <a:t>b</a:t>
              </a:r>
              <a:r>
                <a:rPr lang="fr-CA" sz="2400" i="1" baseline="-25000" dirty="0"/>
                <a:t>2</a:t>
              </a: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F027A8FB-9F40-6F27-6C23-4C7D66E894CF}"/>
                </a:ext>
              </a:extLst>
            </p:cNvPr>
            <p:cNvSpPr txBox="1"/>
            <p:nvPr/>
          </p:nvSpPr>
          <p:spPr>
            <a:xfrm>
              <a:off x="3039056" y="1198458"/>
              <a:ext cx="3914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400" i="1" dirty="0"/>
                <a:t>b</a:t>
              </a:r>
              <a:r>
                <a:rPr lang="fr-CA" sz="2400" i="1" baseline="-25000" dirty="0"/>
                <a:t>3</a:t>
              </a: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6D93D5F9-3C91-5DF5-2715-0E3A26628781}"/>
              </a:ext>
            </a:extLst>
          </p:cNvPr>
          <p:cNvSpPr txBox="1"/>
          <p:nvPr/>
        </p:nvSpPr>
        <p:spPr>
          <a:xfrm>
            <a:off x="1654089" y="2905130"/>
            <a:ext cx="52048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ym typeface="Wingdings" panose="05000000000000000000" pitchFamily="2" charset="2"/>
              </a:rPr>
              <a:t> </a:t>
            </a:r>
            <a:r>
              <a:rPr lang="fr-CA" sz="2400" i="1" dirty="0">
                <a:sym typeface="Wingdings" panose="05000000000000000000" pitchFamily="2" charset="2"/>
              </a:rPr>
              <a:t>d</a:t>
            </a:r>
            <a:r>
              <a:rPr lang="fr-CA" sz="2400" i="1" baseline="-25000" dirty="0">
                <a:sym typeface="Wingdings" panose="05000000000000000000" pitchFamily="2" charset="2"/>
              </a:rPr>
              <a:t>12</a:t>
            </a:r>
            <a:r>
              <a:rPr lang="fr-CA" sz="2400" i="1" dirty="0">
                <a:sym typeface="Wingdings" panose="05000000000000000000" pitchFamily="2" charset="2"/>
              </a:rPr>
              <a:t> = 0.092</a:t>
            </a:r>
          </a:p>
          <a:p>
            <a:r>
              <a:rPr lang="fr-CA" sz="2400" i="1" dirty="0">
                <a:sym typeface="Wingdings" panose="05000000000000000000" pitchFamily="2" charset="2"/>
              </a:rPr>
              <a:t>    d</a:t>
            </a:r>
            <a:r>
              <a:rPr lang="fr-CA" sz="2400" i="1" baseline="-25000" dirty="0">
                <a:sym typeface="Wingdings" panose="05000000000000000000" pitchFamily="2" charset="2"/>
              </a:rPr>
              <a:t>13</a:t>
            </a:r>
            <a:r>
              <a:rPr lang="fr-CA" sz="2400" i="1" dirty="0">
                <a:sym typeface="Wingdings" panose="05000000000000000000" pitchFamily="2" charset="2"/>
              </a:rPr>
              <a:t> = (0.106+0.177+0.207)/3 = 0.163</a:t>
            </a:r>
          </a:p>
          <a:p>
            <a:r>
              <a:rPr lang="fr-CA" sz="2400" i="1" dirty="0">
                <a:sym typeface="Wingdings" panose="05000000000000000000" pitchFamily="2" charset="2"/>
              </a:rPr>
              <a:t>    d</a:t>
            </a:r>
            <a:r>
              <a:rPr lang="fr-CA" sz="2400" i="1" baseline="-25000" dirty="0">
                <a:sym typeface="Wingdings" panose="05000000000000000000" pitchFamily="2" charset="2"/>
              </a:rPr>
              <a:t>23</a:t>
            </a:r>
            <a:r>
              <a:rPr lang="fr-CA" sz="2400" i="1" dirty="0">
                <a:sym typeface="Wingdings" panose="05000000000000000000" pitchFamily="2" charset="2"/>
              </a:rPr>
              <a:t> = (0.111+0.193+0.218)/3 = 0,174</a:t>
            </a:r>
          </a:p>
          <a:p>
            <a:endParaRPr lang="fr-CA" sz="2400" i="1" dirty="0">
              <a:sym typeface="Wingdings" panose="05000000000000000000" pitchFamily="2" charset="2"/>
            </a:endParaRPr>
          </a:p>
          <a:p>
            <a:r>
              <a:rPr lang="fr-CA" sz="2400" dirty="0">
                <a:sym typeface="Wingdings" panose="05000000000000000000" pitchFamily="2" charset="2"/>
              </a:rPr>
              <a:t> </a:t>
            </a:r>
            <a:r>
              <a:rPr lang="fr-CA" sz="2400" i="1" dirty="0">
                <a:sym typeface="Wingdings" panose="05000000000000000000" pitchFamily="2" charset="2"/>
              </a:rPr>
              <a:t>b</a:t>
            </a:r>
            <a:r>
              <a:rPr lang="fr-CA" sz="2400" i="1" baseline="-25000" dirty="0">
                <a:sym typeface="Wingdings" panose="05000000000000000000" pitchFamily="2" charset="2"/>
              </a:rPr>
              <a:t>1</a:t>
            </a:r>
            <a:r>
              <a:rPr lang="fr-CA" sz="2400" i="1" dirty="0">
                <a:sym typeface="Wingdings" panose="05000000000000000000" pitchFamily="2" charset="2"/>
              </a:rPr>
              <a:t> = 0,041 ; b</a:t>
            </a:r>
            <a:r>
              <a:rPr lang="fr-CA" sz="2400" i="1" baseline="-25000" dirty="0">
                <a:sym typeface="Wingdings" panose="05000000000000000000" pitchFamily="2" charset="2"/>
              </a:rPr>
              <a:t>2 </a:t>
            </a:r>
            <a:r>
              <a:rPr lang="fr-CA" sz="2400" i="1" dirty="0">
                <a:sym typeface="Wingdings" panose="05000000000000000000" pitchFamily="2" charset="2"/>
              </a:rPr>
              <a:t>= 0,051 ; b</a:t>
            </a:r>
            <a:r>
              <a:rPr lang="fr-CA" sz="2400" i="1" baseline="-25000" dirty="0">
                <a:sym typeface="Wingdings" panose="05000000000000000000" pitchFamily="2" charset="2"/>
              </a:rPr>
              <a:t>3 </a:t>
            </a:r>
            <a:r>
              <a:rPr lang="fr-CA" sz="2400" i="1" dirty="0">
                <a:sym typeface="Wingdings" panose="05000000000000000000" pitchFamily="2" charset="2"/>
              </a:rPr>
              <a:t>= 0,123</a:t>
            </a:r>
            <a:endParaRPr lang="fr-CA" sz="2400" i="1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9DA9C3D-8E20-0950-32C6-C34A231A7A68}"/>
              </a:ext>
            </a:extLst>
          </p:cNvPr>
          <p:cNvSpPr txBox="1"/>
          <p:nvPr/>
        </p:nvSpPr>
        <p:spPr>
          <a:xfrm>
            <a:off x="407646" y="48935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281832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 descr="Une image contenant texte, Police, écriture manuscrite, calligraphie&#10;&#10;Description générée automatiquement">
            <a:extLst>
              <a:ext uri="{FF2B5EF4-FFF2-40B4-BE49-F238E27FC236}">
                <a16:creationId xmlns:a16="http://schemas.microsoft.com/office/drawing/2014/main" id="{929E550C-69CA-9784-BA13-29CC8E84EE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757" y="674024"/>
            <a:ext cx="3600807" cy="1498901"/>
          </a:xfrm>
          <a:prstGeom prst="rect">
            <a:avLst/>
          </a:prstGeom>
        </p:spPr>
      </p:pic>
      <p:grpSp>
        <p:nvGrpSpPr>
          <p:cNvPr id="21" name="Groupe 20">
            <a:extLst>
              <a:ext uri="{FF2B5EF4-FFF2-40B4-BE49-F238E27FC236}">
                <a16:creationId xmlns:a16="http://schemas.microsoft.com/office/drawing/2014/main" id="{F679F217-85EE-DA3A-BF19-D380568C9166}"/>
              </a:ext>
            </a:extLst>
          </p:cNvPr>
          <p:cNvGrpSpPr/>
          <p:nvPr/>
        </p:nvGrpSpPr>
        <p:grpSpPr>
          <a:xfrm>
            <a:off x="1092270" y="779090"/>
            <a:ext cx="3512279" cy="1616633"/>
            <a:chOff x="1092270" y="779090"/>
            <a:chExt cx="3512279" cy="1616633"/>
          </a:xfrm>
        </p:grpSpPr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EBEAA062-6B4A-001D-D368-A0F5C1315DB7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41" y="1052736"/>
              <a:ext cx="792088" cy="57606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Connecteur droit 3">
              <a:extLst>
                <a:ext uri="{FF2B5EF4-FFF2-40B4-BE49-F238E27FC236}">
                  <a16:creationId xmlns:a16="http://schemas.microsoft.com/office/drawing/2014/main" id="{8B65D532-9396-DE44-FC12-4F4BE13003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7641" y="1628800"/>
              <a:ext cx="792088" cy="4320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Connecteur droit 6">
              <a:extLst>
                <a:ext uri="{FF2B5EF4-FFF2-40B4-BE49-F238E27FC236}">
                  <a16:creationId xmlns:a16="http://schemas.microsoft.com/office/drawing/2014/main" id="{EB0B727C-4628-2FB9-BBFB-437B66B18B77}"/>
                </a:ext>
              </a:extLst>
            </p:cNvPr>
            <p:cNvCxnSpPr>
              <a:cxnSpLocks/>
            </p:cNvCxnSpPr>
            <p:nvPr/>
          </p:nvCxnSpPr>
          <p:spPr>
            <a:xfrm>
              <a:off x="2659729" y="1628800"/>
              <a:ext cx="122413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9947802D-464E-A0EA-52CE-24AB08A9A6F5}"/>
                </a:ext>
              </a:extLst>
            </p:cNvPr>
            <p:cNvSpPr txBox="1"/>
            <p:nvPr/>
          </p:nvSpPr>
          <p:spPr>
            <a:xfrm>
              <a:off x="1092270" y="779090"/>
              <a:ext cx="79208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H (1)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CFFCBCF9-1486-E436-6FAC-47E51002C2C1}"/>
                </a:ext>
              </a:extLst>
            </p:cNvPr>
            <p:cNvSpPr txBox="1"/>
            <p:nvPr/>
          </p:nvSpPr>
          <p:spPr>
            <a:xfrm>
              <a:off x="1172555" y="1995614"/>
              <a:ext cx="720080" cy="4001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C (2) </a:t>
              </a:r>
            </a:p>
          </p:txBody>
        </p: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B48FE4CA-F5A7-EE28-713A-6F3F2760693E}"/>
                </a:ext>
              </a:extLst>
            </p:cNvPr>
            <p:cNvSpPr txBox="1"/>
            <p:nvPr/>
          </p:nvSpPr>
          <p:spPr>
            <a:xfrm>
              <a:off x="3908525" y="1377505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000" dirty="0">
                  <a:latin typeface="Script MT Bold" panose="03040602040607080904" pitchFamily="66" charset="0"/>
                </a:rPr>
                <a:t>C </a:t>
              </a:r>
              <a:r>
                <a:rPr lang="fr-CA" sz="2000" b="1" dirty="0"/>
                <a:t>(3)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D2B595D0-C69D-9EFE-0053-6D2A10F64014}"/>
                </a:ext>
              </a:extLst>
            </p:cNvPr>
            <p:cNvSpPr txBox="1"/>
            <p:nvPr/>
          </p:nvSpPr>
          <p:spPr>
            <a:xfrm>
              <a:off x="2190113" y="926779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>
                  <a:solidFill>
                    <a:srgbClr val="FF0000"/>
                  </a:solidFill>
                </a:rPr>
                <a:t>0,041</a:t>
              </a:r>
            </a:p>
          </p:txBody>
        </p: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45BA54E4-1326-5A33-D2CA-14FCBEBCFA3A}"/>
                </a:ext>
              </a:extLst>
            </p:cNvPr>
            <p:cNvSpPr txBox="1"/>
            <p:nvPr/>
          </p:nvSpPr>
          <p:spPr>
            <a:xfrm>
              <a:off x="2117251" y="1826385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>
                  <a:solidFill>
                    <a:srgbClr val="FF0000"/>
                  </a:solidFill>
                </a:rPr>
                <a:t>0,051</a:t>
              </a:r>
            </a:p>
          </p:txBody>
        </p:sp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EFC203D-0DA6-E58A-7E2C-DB08E1B220C5}"/>
                </a:ext>
              </a:extLst>
            </p:cNvPr>
            <p:cNvSpPr txBox="1"/>
            <p:nvPr/>
          </p:nvSpPr>
          <p:spPr>
            <a:xfrm>
              <a:off x="2960235" y="1195425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>
                  <a:solidFill>
                    <a:srgbClr val="FF0000"/>
                  </a:solidFill>
                </a:rPr>
                <a:t>0,123</a:t>
              </a:r>
            </a:p>
          </p:txBody>
        </p:sp>
      </p:grpSp>
      <p:sp>
        <p:nvSpPr>
          <p:cNvPr id="19" name="ZoneTexte 18">
            <a:extLst>
              <a:ext uri="{FF2B5EF4-FFF2-40B4-BE49-F238E27FC236}">
                <a16:creationId xmlns:a16="http://schemas.microsoft.com/office/drawing/2014/main" id="{6D93D5F9-3C91-5DF5-2715-0E3A26628781}"/>
              </a:ext>
            </a:extLst>
          </p:cNvPr>
          <p:cNvSpPr txBox="1"/>
          <p:nvPr/>
        </p:nvSpPr>
        <p:spPr>
          <a:xfrm>
            <a:off x="1654089" y="2905130"/>
            <a:ext cx="52048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ym typeface="Wingdings" panose="05000000000000000000" pitchFamily="2" charset="2"/>
              </a:rPr>
              <a:t> </a:t>
            </a:r>
            <a:r>
              <a:rPr lang="fr-CA" sz="2400" i="1" dirty="0">
                <a:sym typeface="Wingdings" panose="05000000000000000000" pitchFamily="2" charset="2"/>
              </a:rPr>
              <a:t>d</a:t>
            </a:r>
            <a:r>
              <a:rPr lang="fr-CA" sz="2400" i="1" baseline="-25000" dirty="0">
                <a:sym typeface="Wingdings" panose="05000000000000000000" pitchFamily="2" charset="2"/>
              </a:rPr>
              <a:t>12</a:t>
            </a:r>
            <a:r>
              <a:rPr lang="fr-CA" sz="2400" i="1" dirty="0">
                <a:sym typeface="Wingdings" panose="05000000000000000000" pitchFamily="2" charset="2"/>
              </a:rPr>
              <a:t> = 0.092</a:t>
            </a:r>
          </a:p>
          <a:p>
            <a:r>
              <a:rPr lang="fr-CA" sz="2400" i="1" dirty="0">
                <a:sym typeface="Wingdings" panose="05000000000000000000" pitchFamily="2" charset="2"/>
              </a:rPr>
              <a:t>    d</a:t>
            </a:r>
            <a:r>
              <a:rPr lang="fr-CA" sz="2400" i="1" baseline="-25000" dirty="0">
                <a:sym typeface="Wingdings" panose="05000000000000000000" pitchFamily="2" charset="2"/>
              </a:rPr>
              <a:t>13</a:t>
            </a:r>
            <a:r>
              <a:rPr lang="fr-CA" sz="2400" i="1" dirty="0">
                <a:sym typeface="Wingdings" panose="05000000000000000000" pitchFamily="2" charset="2"/>
              </a:rPr>
              <a:t> = (0.106+0.177+0.207)/3 = 0.163</a:t>
            </a:r>
          </a:p>
          <a:p>
            <a:r>
              <a:rPr lang="fr-CA" sz="2400" i="1" dirty="0">
                <a:sym typeface="Wingdings" panose="05000000000000000000" pitchFamily="2" charset="2"/>
              </a:rPr>
              <a:t>    d</a:t>
            </a:r>
            <a:r>
              <a:rPr lang="fr-CA" sz="2400" i="1" baseline="-25000" dirty="0">
                <a:sym typeface="Wingdings" panose="05000000000000000000" pitchFamily="2" charset="2"/>
              </a:rPr>
              <a:t>23</a:t>
            </a:r>
            <a:r>
              <a:rPr lang="fr-CA" sz="2400" i="1" dirty="0">
                <a:sym typeface="Wingdings" panose="05000000000000000000" pitchFamily="2" charset="2"/>
              </a:rPr>
              <a:t> = (0.111+0.193+0.218)/3 = 0,174</a:t>
            </a:r>
          </a:p>
          <a:p>
            <a:endParaRPr lang="fr-CA" sz="2400" i="1" dirty="0">
              <a:sym typeface="Wingdings" panose="05000000000000000000" pitchFamily="2" charset="2"/>
            </a:endParaRPr>
          </a:p>
          <a:p>
            <a:r>
              <a:rPr lang="fr-CA" sz="2400" dirty="0">
                <a:sym typeface="Wingdings" panose="05000000000000000000" pitchFamily="2" charset="2"/>
              </a:rPr>
              <a:t> </a:t>
            </a:r>
            <a:r>
              <a:rPr lang="fr-CA" sz="2400" i="1" dirty="0">
                <a:sym typeface="Wingdings" panose="05000000000000000000" pitchFamily="2" charset="2"/>
              </a:rPr>
              <a:t>b</a:t>
            </a:r>
            <a:r>
              <a:rPr lang="fr-CA" sz="2400" i="1" baseline="-25000" dirty="0">
                <a:sym typeface="Wingdings" panose="05000000000000000000" pitchFamily="2" charset="2"/>
              </a:rPr>
              <a:t>1</a:t>
            </a:r>
            <a:r>
              <a:rPr lang="fr-CA" sz="2400" i="1" dirty="0">
                <a:sym typeface="Wingdings" panose="05000000000000000000" pitchFamily="2" charset="2"/>
              </a:rPr>
              <a:t> = 0,041 ; b</a:t>
            </a:r>
            <a:r>
              <a:rPr lang="fr-CA" sz="2400" i="1" baseline="-25000" dirty="0">
                <a:sym typeface="Wingdings" panose="05000000000000000000" pitchFamily="2" charset="2"/>
              </a:rPr>
              <a:t>2 </a:t>
            </a:r>
            <a:r>
              <a:rPr lang="fr-CA" sz="2400" i="1" dirty="0">
                <a:sym typeface="Wingdings" panose="05000000000000000000" pitchFamily="2" charset="2"/>
              </a:rPr>
              <a:t>= 0,051 ; b</a:t>
            </a:r>
            <a:r>
              <a:rPr lang="fr-CA" sz="2400" i="1" baseline="-25000" dirty="0">
                <a:sym typeface="Wingdings" panose="05000000000000000000" pitchFamily="2" charset="2"/>
              </a:rPr>
              <a:t>3 </a:t>
            </a:r>
            <a:r>
              <a:rPr lang="fr-CA" sz="2400" i="1" dirty="0">
                <a:sym typeface="Wingdings" panose="05000000000000000000" pitchFamily="2" charset="2"/>
              </a:rPr>
              <a:t>= 0,123</a:t>
            </a:r>
            <a:endParaRPr lang="fr-CA" sz="2400" i="1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9DA9C3D-8E20-0950-32C6-C34A231A7A68}"/>
              </a:ext>
            </a:extLst>
          </p:cNvPr>
          <p:cNvSpPr txBox="1"/>
          <p:nvPr/>
        </p:nvSpPr>
        <p:spPr>
          <a:xfrm>
            <a:off x="407646" y="48935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875800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Condition des 4 points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557264"/>
          </a:xfrm>
        </p:spPr>
        <p:txBody>
          <a:bodyPr>
            <a:normAutofit/>
          </a:bodyPr>
          <a:lstStyle/>
          <a:p>
            <a:r>
              <a:rPr lang="fr-FR" sz="2400" b="1" i="1" dirty="0">
                <a:solidFill>
                  <a:srgbClr val="FF0000"/>
                </a:solidFill>
              </a:rPr>
              <a:t>D</a:t>
            </a:r>
            <a:r>
              <a:rPr lang="fr-FR" sz="2400" b="1" dirty="0">
                <a:solidFill>
                  <a:srgbClr val="FF0000"/>
                </a:solidFill>
              </a:rPr>
              <a:t> est additive si et seulement </a:t>
            </a:r>
            <a:r>
              <a:rPr lang="fr-FR" sz="2400" b="1" i="1" dirty="0">
                <a:solidFill>
                  <a:srgbClr val="FF0000"/>
                </a:solidFill>
              </a:rPr>
              <a:t>D</a:t>
            </a:r>
            <a:r>
              <a:rPr lang="fr-FR" sz="2400" b="1" dirty="0">
                <a:solidFill>
                  <a:srgbClr val="FF0000"/>
                </a:solidFill>
              </a:rPr>
              <a:t> satisfait la condition des 4 points: </a:t>
            </a:r>
            <a:r>
              <a:rPr lang="fr-FR" sz="2400" dirty="0"/>
              <a:t>Pour tout choix de 4 feuilles A, B, C, D, </a:t>
            </a:r>
            <a:r>
              <a:rPr lang="fr-FR" sz="2400" b="1" dirty="0">
                <a:solidFill>
                  <a:srgbClr val="002060"/>
                </a:solidFill>
              </a:rPr>
              <a:t>deux des sommes suivantes sont égales et supérieures à la 3</a:t>
            </a:r>
            <a:r>
              <a:rPr lang="fr-FR" sz="2400" b="1" baseline="30000" dirty="0">
                <a:solidFill>
                  <a:srgbClr val="002060"/>
                </a:solidFill>
              </a:rPr>
              <a:t>ème</a:t>
            </a:r>
            <a:r>
              <a:rPr lang="fr-FR" sz="2400" b="1" dirty="0">
                <a:solidFill>
                  <a:srgbClr val="002060"/>
                </a:solidFill>
              </a:rPr>
              <a:t>:  </a:t>
            </a:r>
            <a:r>
              <a:rPr lang="fr-FR" sz="2400" b="1" i="1" dirty="0">
                <a:solidFill>
                  <a:srgbClr val="002060"/>
                </a:solidFill>
              </a:rPr>
              <a:t>D(A,B) + D(C,D), D(A,D) + D(B,C)  et D(A,C)+D(B,D)</a:t>
            </a:r>
          </a:p>
        </p:txBody>
      </p:sp>
      <p:cxnSp>
        <p:nvCxnSpPr>
          <p:cNvPr id="5" name="Connecteur droit 4"/>
          <p:cNvCxnSpPr/>
          <p:nvPr/>
        </p:nvCxnSpPr>
        <p:spPr>
          <a:xfrm rot="16200000" flipH="1">
            <a:off x="719572" y="4601163"/>
            <a:ext cx="648072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rot="10800000" flipV="1">
            <a:off x="755576" y="5213231"/>
            <a:ext cx="57606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1331640" y="5213231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5400000" flipH="1" flipV="1">
            <a:off x="2303748" y="4529155"/>
            <a:ext cx="72008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339752" y="5213231"/>
            <a:ext cx="792088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467544" y="4277127"/>
            <a:ext cx="33695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67544" y="5501263"/>
            <a:ext cx="341760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2915816" y="4205119"/>
            <a:ext cx="31611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3131840" y="5429255"/>
            <a:ext cx="35618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49" name="Connecteur droit 48"/>
          <p:cNvCxnSpPr/>
          <p:nvPr/>
        </p:nvCxnSpPr>
        <p:spPr>
          <a:xfrm rot="16200000" flipH="1">
            <a:off x="935596" y="4601163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cteur droit 50"/>
          <p:cNvCxnSpPr/>
          <p:nvPr/>
        </p:nvCxnSpPr>
        <p:spPr>
          <a:xfrm>
            <a:off x="1331640" y="4997207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rot="5400000" flipH="1" flipV="1">
            <a:off x="2267744" y="4421143"/>
            <a:ext cx="57606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 flipV="1">
            <a:off x="899592" y="5429255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1403648" y="5429255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>
            <a:off x="2267744" y="5429255"/>
            <a:ext cx="79208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rot="16200000" flipH="1">
            <a:off x="3887924" y="3737067"/>
            <a:ext cx="648072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rot="10800000" flipV="1">
            <a:off x="3923928" y="4349135"/>
            <a:ext cx="57606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4499992" y="4349135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/>
          <p:nvPr/>
        </p:nvCxnSpPr>
        <p:spPr>
          <a:xfrm rot="5400000" flipH="1" flipV="1">
            <a:off x="5472100" y="3665059"/>
            <a:ext cx="72008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5508104" y="4349135"/>
            <a:ext cx="792088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ZoneTexte 67"/>
          <p:cNvSpPr txBox="1"/>
          <p:nvPr/>
        </p:nvSpPr>
        <p:spPr>
          <a:xfrm>
            <a:off x="3635896" y="3413031"/>
            <a:ext cx="33695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3635896" y="4637167"/>
            <a:ext cx="341760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6084168" y="3341023"/>
            <a:ext cx="31611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6300192" y="4565159"/>
            <a:ext cx="35618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72" name="Connecteur droit 71"/>
          <p:cNvCxnSpPr/>
          <p:nvPr/>
        </p:nvCxnSpPr>
        <p:spPr>
          <a:xfrm rot="16200000" flipH="1">
            <a:off x="4031940" y="3665059"/>
            <a:ext cx="504056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cteur droit 72"/>
          <p:cNvCxnSpPr/>
          <p:nvPr/>
        </p:nvCxnSpPr>
        <p:spPr>
          <a:xfrm>
            <a:off x="4499992" y="4133111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V="1">
            <a:off x="4067944" y="4565159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cteur droit 75"/>
          <p:cNvCxnSpPr/>
          <p:nvPr/>
        </p:nvCxnSpPr>
        <p:spPr>
          <a:xfrm>
            <a:off x="4572000" y="4565159"/>
            <a:ext cx="9361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rot="16200000" flipH="1">
            <a:off x="5904148" y="5249235"/>
            <a:ext cx="648072" cy="5760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 rot="10800000" flipV="1">
            <a:off x="5940152" y="5861303"/>
            <a:ext cx="576064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>
            <a:off x="6516216" y="5861303"/>
            <a:ext cx="10081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rot="5400000" flipH="1" flipV="1">
            <a:off x="7488324" y="5177227"/>
            <a:ext cx="72008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>
            <a:off x="7524328" y="5861303"/>
            <a:ext cx="792088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ZoneTexte 82"/>
          <p:cNvSpPr txBox="1"/>
          <p:nvPr/>
        </p:nvSpPr>
        <p:spPr>
          <a:xfrm>
            <a:off x="5652120" y="4925199"/>
            <a:ext cx="33695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A</a:t>
            </a:r>
          </a:p>
        </p:txBody>
      </p:sp>
      <p:sp>
        <p:nvSpPr>
          <p:cNvPr id="84" name="ZoneTexte 83"/>
          <p:cNvSpPr txBox="1"/>
          <p:nvPr/>
        </p:nvSpPr>
        <p:spPr>
          <a:xfrm>
            <a:off x="5652120" y="6149335"/>
            <a:ext cx="341760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C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8100392" y="4853191"/>
            <a:ext cx="316112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B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8316416" y="6077327"/>
            <a:ext cx="356188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sz="2000" dirty="0"/>
              <a:t>D</a:t>
            </a:r>
          </a:p>
        </p:txBody>
      </p:sp>
      <p:cxnSp>
        <p:nvCxnSpPr>
          <p:cNvPr id="89" name="Connecteur droit 88"/>
          <p:cNvCxnSpPr/>
          <p:nvPr/>
        </p:nvCxnSpPr>
        <p:spPr>
          <a:xfrm rot="5400000" flipH="1" flipV="1">
            <a:off x="7740352" y="5213231"/>
            <a:ext cx="57606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flipV="1">
            <a:off x="5724128" y="5789295"/>
            <a:ext cx="57606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eur droit 94"/>
          <p:cNvCxnSpPr/>
          <p:nvPr/>
        </p:nvCxnSpPr>
        <p:spPr>
          <a:xfrm>
            <a:off x="5364088" y="4133111"/>
            <a:ext cx="93610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endCxn id="70" idx="2"/>
          </p:cNvCxnSpPr>
          <p:nvPr/>
        </p:nvCxnSpPr>
        <p:spPr>
          <a:xfrm rot="5400000" flipH="1" flipV="1">
            <a:off x="5463151" y="3786086"/>
            <a:ext cx="824026" cy="734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cteur droit 76"/>
          <p:cNvCxnSpPr>
            <a:stCxn id="83" idx="2"/>
          </p:cNvCxnSpPr>
          <p:nvPr/>
        </p:nvCxnSpPr>
        <p:spPr>
          <a:xfrm>
            <a:off x="5820596" y="5325309"/>
            <a:ext cx="479596" cy="4639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droit 93"/>
          <p:cNvCxnSpPr/>
          <p:nvPr/>
        </p:nvCxnSpPr>
        <p:spPr>
          <a:xfrm>
            <a:off x="7740352" y="5789295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3D9B8A1-A2AB-C062-BA71-ECFB7675E971}"/>
              </a:ext>
            </a:extLst>
          </p:cNvPr>
          <p:cNvSpPr txBox="1"/>
          <p:nvPr/>
        </p:nvSpPr>
        <p:spPr>
          <a:xfrm>
            <a:off x="407646" y="48935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4.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602186E-90D8-E7F8-EFA4-EF7E4797AD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5744902"/>
              </p:ext>
            </p:extLst>
          </p:nvPr>
        </p:nvGraphicFramePr>
        <p:xfrm>
          <a:off x="897295" y="489358"/>
          <a:ext cx="3456385" cy="3096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1277">
                  <a:extLst>
                    <a:ext uri="{9D8B030D-6E8A-4147-A177-3AD203B41FA5}">
                      <a16:colId xmlns:a16="http://schemas.microsoft.com/office/drawing/2014/main" val="977949559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1058058103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714902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4121526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3254386903"/>
                    </a:ext>
                  </a:extLst>
                </a:gridCol>
              </a:tblGrid>
              <a:tr h="619269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2780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5648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90015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54128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20008"/>
                  </a:ext>
                </a:extLst>
              </a:tr>
            </a:tbl>
          </a:graphicData>
        </a:graphic>
      </p:graphicFrame>
      <p:grpSp>
        <p:nvGrpSpPr>
          <p:cNvPr id="27" name="Groupe 26">
            <a:extLst>
              <a:ext uri="{FF2B5EF4-FFF2-40B4-BE49-F238E27FC236}">
                <a16:creationId xmlns:a16="http://schemas.microsoft.com/office/drawing/2014/main" id="{B32FF4D3-5993-D55B-5FC1-8DB82145ACF7}"/>
              </a:ext>
            </a:extLst>
          </p:cNvPr>
          <p:cNvGrpSpPr/>
          <p:nvPr/>
        </p:nvGrpSpPr>
        <p:grpSpPr>
          <a:xfrm>
            <a:off x="899592" y="3981868"/>
            <a:ext cx="3154916" cy="1630570"/>
            <a:chOff x="1449633" y="775461"/>
            <a:chExt cx="3154916" cy="1630570"/>
          </a:xfrm>
        </p:grpSpPr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668D2605-370C-4787-FB6F-4BCACBF1F535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41" y="1052736"/>
              <a:ext cx="792088" cy="57606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E06502F4-869C-E177-4354-DA05EB09AC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7641" y="1628800"/>
              <a:ext cx="792088" cy="4320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29">
              <a:extLst>
                <a:ext uri="{FF2B5EF4-FFF2-40B4-BE49-F238E27FC236}">
                  <a16:creationId xmlns:a16="http://schemas.microsoft.com/office/drawing/2014/main" id="{328FF25C-8B8C-834C-8827-D37DD1F02E05}"/>
                </a:ext>
              </a:extLst>
            </p:cNvPr>
            <p:cNvCxnSpPr>
              <a:cxnSpLocks/>
            </p:cNvCxnSpPr>
            <p:nvPr/>
          </p:nvCxnSpPr>
          <p:spPr>
            <a:xfrm>
              <a:off x="2659729" y="1628800"/>
              <a:ext cx="122413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471ABC1B-F6FE-BFA4-2457-9D0C046F6C05}"/>
                </a:ext>
              </a:extLst>
            </p:cNvPr>
            <p:cNvSpPr txBox="1"/>
            <p:nvPr/>
          </p:nvSpPr>
          <p:spPr>
            <a:xfrm>
              <a:off x="1449633" y="775461"/>
              <a:ext cx="2885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H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9BE312E0-8B25-2C12-404A-517069957DF4}"/>
                </a:ext>
              </a:extLst>
            </p:cNvPr>
            <p:cNvSpPr txBox="1"/>
            <p:nvPr/>
          </p:nvSpPr>
          <p:spPr>
            <a:xfrm>
              <a:off x="1548513" y="2005921"/>
              <a:ext cx="2885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C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268ECF84-E404-9FAF-E421-8268E7D145C9}"/>
                </a:ext>
              </a:extLst>
            </p:cNvPr>
            <p:cNvSpPr txBox="1"/>
            <p:nvPr/>
          </p:nvSpPr>
          <p:spPr>
            <a:xfrm>
              <a:off x="3908525" y="1377505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000" dirty="0">
                  <a:latin typeface="Script MT Bold" panose="03040602040607080904" pitchFamily="66" charset="0"/>
                </a:rPr>
                <a:t>C </a:t>
              </a:r>
              <a:r>
                <a:rPr lang="fr-CA" sz="2000" b="1" dirty="0"/>
                <a:t>(3)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1D4AA50E-F54E-7F9B-7F74-46D8FA008221}"/>
                </a:ext>
              </a:extLst>
            </p:cNvPr>
            <p:cNvSpPr txBox="1"/>
            <p:nvPr/>
          </p:nvSpPr>
          <p:spPr>
            <a:xfrm>
              <a:off x="2190113" y="926779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/>
                <a:t>0,041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BA6F1BD2-4BAC-6111-72F0-67F445DCFD4A}"/>
                </a:ext>
              </a:extLst>
            </p:cNvPr>
            <p:cNvSpPr txBox="1"/>
            <p:nvPr/>
          </p:nvSpPr>
          <p:spPr>
            <a:xfrm>
              <a:off x="2117251" y="1826385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/>
                <a:t>0,051</a:t>
              </a: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DEB6A4CC-343D-C771-E192-A733B6620CEE}"/>
                </a:ext>
              </a:extLst>
            </p:cNvPr>
            <p:cNvSpPr txBox="1"/>
            <p:nvPr/>
          </p:nvSpPr>
          <p:spPr>
            <a:xfrm>
              <a:off x="2960235" y="1195425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/>
                <a:t>0,123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51453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3D9B8A1-A2AB-C062-BA71-ECFB7675E971}"/>
              </a:ext>
            </a:extLst>
          </p:cNvPr>
          <p:cNvSpPr txBox="1"/>
          <p:nvPr/>
        </p:nvSpPr>
        <p:spPr>
          <a:xfrm>
            <a:off x="407646" y="48935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4.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602186E-90D8-E7F8-EFA4-EF7E4797AD39}"/>
              </a:ext>
            </a:extLst>
          </p:cNvPr>
          <p:cNvGraphicFramePr>
            <a:graphicFrameLocks noGrp="1"/>
          </p:cNvGraphicFramePr>
          <p:nvPr/>
        </p:nvGraphicFramePr>
        <p:xfrm>
          <a:off x="897295" y="489358"/>
          <a:ext cx="3456385" cy="3096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1277">
                  <a:extLst>
                    <a:ext uri="{9D8B030D-6E8A-4147-A177-3AD203B41FA5}">
                      <a16:colId xmlns:a16="http://schemas.microsoft.com/office/drawing/2014/main" val="977949559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1058058103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714902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4121526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3254386903"/>
                    </a:ext>
                  </a:extLst>
                </a:gridCol>
              </a:tblGrid>
              <a:tr h="619269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2780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5648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90015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54128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20008"/>
                  </a:ext>
                </a:extLst>
              </a:tr>
            </a:tbl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D88DDB9F-BA2C-A686-3F2F-8B7D47447913}"/>
              </a:ext>
            </a:extLst>
          </p:cNvPr>
          <p:cNvSpPr/>
          <p:nvPr/>
        </p:nvSpPr>
        <p:spPr>
          <a:xfrm>
            <a:off x="1545366" y="1641486"/>
            <a:ext cx="720080" cy="504056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Espace réservé du contenu 4">
            <a:extLst>
              <a:ext uri="{FF2B5EF4-FFF2-40B4-BE49-F238E27FC236}">
                <a16:creationId xmlns:a16="http://schemas.microsoft.com/office/drawing/2014/main" id="{2D9D8982-0EC9-6443-5872-F8A1A9408F7F}"/>
              </a:ext>
            </a:extLst>
          </p:cNvPr>
          <p:cNvSpPr txBox="1">
            <a:spLocks/>
          </p:cNvSpPr>
          <p:nvPr/>
        </p:nvSpPr>
        <p:spPr>
          <a:xfrm>
            <a:off x="4729559" y="764704"/>
            <a:ext cx="4032446" cy="2889235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fr-CA" dirty="0"/>
              <a:t>1. Prendre les deux taxons les plus proches</a:t>
            </a:r>
          </a:p>
          <a:p>
            <a:pPr marL="274320" lvl="1" indent="0">
              <a:buFont typeface="Wingdings 2"/>
              <a:buNone/>
            </a:pPr>
            <a:r>
              <a:rPr lang="fr-CA" dirty="0">
                <a:sym typeface="Wingdings" panose="05000000000000000000" pitchFamily="2" charset="2"/>
              </a:rPr>
              <a:t>	 ((C,H), Go)</a:t>
            </a:r>
          </a:p>
          <a:p>
            <a:pPr marL="274320" lvl="1" indent="0">
              <a:buFont typeface="Wingdings 2"/>
              <a:buNone/>
            </a:pPr>
            <a:endParaRPr lang="fr-CA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76E15A5A-0986-63E3-D6BF-395303D72AB9}"/>
              </a:ext>
            </a:extLst>
          </p:cNvPr>
          <p:cNvGrpSpPr/>
          <p:nvPr/>
        </p:nvGrpSpPr>
        <p:grpSpPr>
          <a:xfrm>
            <a:off x="899592" y="3981868"/>
            <a:ext cx="3154916" cy="1630570"/>
            <a:chOff x="1449633" y="775461"/>
            <a:chExt cx="3154916" cy="1630570"/>
          </a:xfrm>
        </p:grpSpPr>
        <p:cxnSp>
          <p:nvCxnSpPr>
            <p:cNvPr id="8" name="Connecteur droit 7">
              <a:extLst>
                <a:ext uri="{FF2B5EF4-FFF2-40B4-BE49-F238E27FC236}">
                  <a16:creationId xmlns:a16="http://schemas.microsoft.com/office/drawing/2014/main" id="{5C906687-BC0C-C3E7-671C-9D9F4F619AAE}"/>
                </a:ext>
              </a:extLst>
            </p:cNvPr>
            <p:cNvCxnSpPr>
              <a:cxnSpLocks/>
            </p:cNvCxnSpPr>
            <p:nvPr/>
          </p:nvCxnSpPr>
          <p:spPr>
            <a:xfrm>
              <a:off x="1867641" y="1052736"/>
              <a:ext cx="792088" cy="57606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A3370121-305A-7582-6B81-570F5811B6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867641" y="1628800"/>
              <a:ext cx="792088" cy="43204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necteur droit 10">
              <a:extLst>
                <a:ext uri="{FF2B5EF4-FFF2-40B4-BE49-F238E27FC236}">
                  <a16:creationId xmlns:a16="http://schemas.microsoft.com/office/drawing/2014/main" id="{1623CE43-4C8A-037F-DBED-0141B789CFA3}"/>
                </a:ext>
              </a:extLst>
            </p:cNvPr>
            <p:cNvCxnSpPr>
              <a:cxnSpLocks/>
            </p:cNvCxnSpPr>
            <p:nvPr/>
          </p:nvCxnSpPr>
          <p:spPr>
            <a:xfrm>
              <a:off x="2659729" y="1628800"/>
              <a:ext cx="1224136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08ABFAB8-96A2-DADE-E4CE-94F7E6F7BE0F}"/>
                </a:ext>
              </a:extLst>
            </p:cNvPr>
            <p:cNvSpPr txBox="1"/>
            <p:nvPr/>
          </p:nvSpPr>
          <p:spPr>
            <a:xfrm>
              <a:off x="1449633" y="775461"/>
              <a:ext cx="2885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H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31CF5FE9-A992-839F-189E-1060FF6D4109}"/>
                </a:ext>
              </a:extLst>
            </p:cNvPr>
            <p:cNvSpPr txBox="1"/>
            <p:nvPr/>
          </p:nvSpPr>
          <p:spPr>
            <a:xfrm>
              <a:off x="1548513" y="2005921"/>
              <a:ext cx="28853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 dirty="0"/>
                <a:t>C</a:t>
              </a: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830A8D34-054B-6709-7DEA-73EB5A786A58}"/>
                </a:ext>
              </a:extLst>
            </p:cNvPr>
            <p:cNvSpPr txBox="1"/>
            <p:nvPr/>
          </p:nvSpPr>
          <p:spPr>
            <a:xfrm>
              <a:off x="3908525" y="1377505"/>
              <a:ext cx="6960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000" dirty="0">
                  <a:latin typeface="Script MT Bold" panose="03040602040607080904" pitchFamily="66" charset="0"/>
                </a:rPr>
                <a:t>C </a:t>
              </a:r>
              <a:r>
                <a:rPr lang="fr-CA" sz="2000" b="1" dirty="0"/>
                <a:t>(3)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986166B7-0A12-F470-4F4F-C0CDDE02F654}"/>
                </a:ext>
              </a:extLst>
            </p:cNvPr>
            <p:cNvSpPr txBox="1"/>
            <p:nvPr/>
          </p:nvSpPr>
          <p:spPr>
            <a:xfrm>
              <a:off x="2190113" y="926779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/>
                <a:t>0,041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30BF0DD-84AE-5781-5449-63552F3BAA0B}"/>
                </a:ext>
              </a:extLst>
            </p:cNvPr>
            <p:cNvSpPr txBox="1"/>
            <p:nvPr/>
          </p:nvSpPr>
          <p:spPr>
            <a:xfrm>
              <a:off x="2117251" y="1826385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/>
                <a:t>0,051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CF49A593-5A13-0FE5-B133-444F46D8583B}"/>
                </a:ext>
              </a:extLst>
            </p:cNvPr>
            <p:cNvSpPr txBox="1"/>
            <p:nvPr/>
          </p:nvSpPr>
          <p:spPr>
            <a:xfrm>
              <a:off x="2960235" y="1195425"/>
              <a:ext cx="683200" cy="3795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sz="2800" b="1" i="1" baseline="-25000" dirty="0"/>
                <a:t>0,123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2170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3D9B8A1-A2AB-C062-BA71-ECFB7675E971}"/>
              </a:ext>
            </a:extLst>
          </p:cNvPr>
          <p:cNvSpPr txBox="1"/>
          <p:nvPr/>
        </p:nvSpPr>
        <p:spPr>
          <a:xfrm>
            <a:off x="407646" y="48935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4.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602186E-90D8-E7F8-EFA4-EF7E4797AD39}"/>
              </a:ext>
            </a:extLst>
          </p:cNvPr>
          <p:cNvGraphicFramePr>
            <a:graphicFrameLocks noGrp="1"/>
          </p:cNvGraphicFramePr>
          <p:nvPr/>
        </p:nvGraphicFramePr>
        <p:xfrm>
          <a:off x="897295" y="489358"/>
          <a:ext cx="3456385" cy="3096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1277">
                  <a:extLst>
                    <a:ext uri="{9D8B030D-6E8A-4147-A177-3AD203B41FA5}">
                      <a16:colId xmlns:a16="http://schemas.microsoft.com/office/drawing/2014/main" val="977949559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1058058103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714902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4121526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3254386903"/>
                    </a:ext>
                  </a:extLst>
                </a:gridCol>
              </a:tblGrid>
              <a:tr h="619269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2780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5648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90015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54128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20008"/>
                  </a:ext>
                </a:extLst>
              </a:tr>
            </a:tbl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D88DDB9F-BA2C-A686-3F2F-8B7D47447913}"/>
              </a:ext>
            </a:extLst>
          </p:cNvPr>
          <p:cNvSpPr/>
          <p:nvPr/>
        </p:nvSpPr>
        <p:spPr>
          <a:xfrm>
            <a:off x="1545366" y="1641486"/>
            <a:ext cx="720080" cy="504056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FBD54E7-FA43-AEA4-2968-EE4388BC1DCC}"/>
              </a:ext>
            </a:extLst>
          </p:cNvPr>
          <p:cNvCxnSpPr>
            <a:cxnSpLocks/>
          </p:cNvCxnSpPr>
          <p:nvPr/>
        </p:nvCxnSpPr>
        <p:spPr>
          <a:xfrm>
            <a:off x="1317600" y="4259143"/>
            <a:ext cx="792088" cy="5760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B236DA-ADD0-FD78-72AA-2CC7D5515220}"/>
              </a:ext>
            </a:extLst>
          </p:cNvPr>
          <p:cNvCxnSpPr>
            <a:cxnSpLocks/>
          </p:cNvCxnSpPr>
          <p:nvPr/>
        </p:nvCxnSpPr>
        <p:spPr>
          <a:xfrm flipV="1">
            <a:off x="1317600" y="4835207"/>
            <a:ext cx="792088" cy="4320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5588F7D-5F92-6898-C6B5-53A71857194C}"/>
              </a:ext>
            </a:extLst>
          </p:cNvPr>
          <p:cNvCxnSpPr>
            <a:cxnSpLocks/>
          </p:cNvCxnSpPr>
          <p:nvPr/>
        </p:nvCxnSpPr>
        <p:spPr>
          <a:xfrm>
            <a:off x="2109688" y="4835207"/>
            <a:ext cx="1224136" cy="6646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E78C98FE-3675-961D-2423-7398DB5A1FD4}"/>
              </a:ext>
            </a:extLst>
          </p:cNvPr>
          <p:cNvSpPr txBox="1"/>
          <p:nvPr/>
        </p:nvSpPr>
        <p:spPr>
          <a:xfrm>
            <a:off x="899592" y="3981868"/>
            <a:ext cx="28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H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606AB53-8978-E27A-F69C-507781AED14B}"/>
              </a:ext>
            </a:extLst>
          </p:cNvPr>
          <p:cNvSpPr txBox="1"/>
          <p:nvPr/>
        </p:nvSpPr>
        <p:spPr>
          <a:xfrm>
            <a:off x="998472" y="5212328"/>
            <a:ext cx="28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C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7C73B47-A5D7-ED86-AC5D-C0652E2072A3}"/>
              </a:ext>
            </a:extLst>
          </p:cNvPr>
          <p:cNvSpPr txBox="1"/>
          <p:nvPr/>
        </p:nvSpPr>
        <p:spPr>
          <a:xfrm>
            <a:off x="4750276" y="528419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>
                <a:latin typeface="Script MT Bold" panose="03040602040607080904" pitchFamily="66" charset="0"/>
              </a:rPr>
              <a:t>C </a:t>
            </a:r>
            <a:r>
              <a:rPr lang="fr-CA" sz="2000" b="1" dirty="0"/>
              <a:t>(3)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5B86D44-28F8-F4E9-0BF3-CBD88E0A81E7}"/>
              </a:ext>
            </a:extLst>
          </p:cNvPr>
          <p:cNvSpPr txBox="1"/>
          <p:nvPr/>
        </p:nvSpPr>
        <p:spPr>
          <a:xfrm>
            <a:off x="1640072" y="4133186"/>
            <a:ext cx="683200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baseline="-25000" dirty="0"/>
              <a:t>0,041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EBE54C9-CFFA-436E-DE6F-A34B0E011E83}"/>
              </a:ext>
            </a:extLst>
          </p:cNvPr>
          <p:cNvSpPr txBox="1"/>
          <p:nvPr/>
        </p:nvSpPr>
        <p:spPr>
          <a:xfrm>
            <a:off x="1567210" y="5032792"/>
            <a:ext cx="683200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baseline="-25000" dirty="0"/>
              <a:t>0,051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96EFAE3-87AF-0132-9734-59E9D4374FBE}"/>
              </a:ext>
            </a:extLst>
          </p:cNvPr>
          <p:cNvSpPr txBox="1"/>
          <p:nvPr/>
        </p:nvSpPr>
        <p:spPr>
          <a:xfrm>
            <a:off x="2560176" y="4676711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dirty="0"/>
              <a:t>b</a:t>
            </a:r>
            <a:r>
              <a:rPr lang="fr-CA" sz="2800" b="1" i="1" baseline="-25000" dirty="0"/>
              <a:t>1</a:t>
            </a:r>
          </a:p>
        </p:txBody>
      </p:sp>
      <p:sp>
        <p:nvSpPr>
          <p:cNvPr id="26" name="Espace réservé du contenu 4">
            <a:extLst>
              <a:ext uri="{FF2B5EF4-FFF2-40B4-BE49-F238E27FC236}">
                <a16:creationId xmlns:a16="http://schemas.microsoft.com/office/drawing/2014/main" id="{2D9D8982-0EC9-6443-5872-F8A1A9408F7F}"/>
              </a:ext>
            </a:extLst>
          </p:cNvPr>
          <p:cNvSpPr txBox="1">
            <a:spLocks/>
          </p:cNvSpPr>
          <p:nvPr/>
        </p:nvSpPr>
        <p:spPr>
          <a:xfrm>
            <a:off x="4729559" y="764704"/>
            <a:ext cx="4032446" cy="2889235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fr-CA" dirty="0"/>
              <a:t>1. Prendre les deux taxons les plus proches</a:t>
            </a:r>
          </a:p>
          <a:p>
            <a:pPr marL="274320" lvl="1" indent="0">
              <a:buFont typeface="Wingdings 2"/>
              <a:buNone/>
            </a:pPr>
            <a:r>
              <a:rPr lang="fr-CA" dirty="0">
                <a:sym typeface="Wingdings" panose="05000000000000000000" pitchFamily="2" charset="2"/>
              </a:rPr>
              <a:t>	 ((C,H), Go)</a:t>
            </a:r>
          </a:p>
          <a:p>
            <a:pPr marL="0" indent="0">
              <a:buFont typeface="Wingdings 2"/>
              <a:buNone/>
            </a:pPr>
            <a:r>
              <a:rPr lang="fr-CA" dirty="0">
                <a:sym typeface="Wingdings" panose="05000000000000000000" pitchFamily="2" charset="2"/>
              </a:rPr>
              <a:t>2. </a:t>
            </a:r>
            <a:r>
              <a:rPr lang="fr-CA" dirty="0"/>
              <a:t>Mettre tous les autres dans un seul regroupement </a:t>
            </a:r>
          </a:p>
          <a:p>
            <a:pPr marL="0" indent="0">
              <a:buFont typeface="Wingdings 2"/>
              <a:buNone/>
            </a:pPr>
            <a:r>
              <a:rPr lang="fr-CA" dirty="0">
                <a:sym typeface="Wingdings" panose="05000000000000000000" pitchFamily="2" charset="2"/>
              </a:rPr>
              <a:t>	 </a:t>
            </a:r>
            <a:r>
              <a:rPr lang="fr-CA" dirty="0">
                <a:latin typeface="Script MT Bold" panose="03040602040607080904" pitchFamily="66" charset="0"/>
              </a:rPr>
              <a:t>C </a:t>
            </a:r>
            <a:r>
              <a:rPr lang="fr-CA" dirty="0"/>
              <a:t>= {</a:t>
            </a:r>
            <a:r>
              <a:rPr lang="fr-CA" dirty="0" err="1"/>
              <a:t>O,Gi</a:t>
            </a:r>
            <a:r>
              <a:rPr lang="fr-CA" dirty="0"/>
              <a:t>}</a:t>
            </a:r>
          </a:p>
          <a:p>
            <a:pPr marL="274320" lvl="1" indent="0">
              <a:buFont typeface="Wingdings 2"/>
              <a:buNone/>
            </a:pPr>
            <a:endParaRPr lang="fr-CA" dirty="0"/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842D31D-D7AC-9977-E33C-E34E5328FEE3}"/>
              </a:ext>
            </a:extLst>
          </p:cNvPr>
          <p:cNvCxnSpPr>
            <a:cxnSpLocks/>
          </p:cNvCxnSpPr>
          <p:nvPr/>
        </p:nvCxnSpPr>
        <p:spPr>
          <a:xfrm flipH="1">
            <a:off x="1417440" y="5486934"/>
            <a:ext cx="1916384" cy="10507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3C3BA859-AC98-A0CF-CCD9-64BB348265E3}"/>
              </a:ext>
            </a:extLst>
          </p:cNvPr>
          <p:cNvCxnSpPr>
            <a:cxnSpLocks/>
          </p:cNvCxnSpPr>
          <p:nvPr/>
        </p:nvCxnSpPr>
        <p:spPr>
          <a:xfrm>
            <a:off x="3333824" y="5486934"/>
            <a:ext cx="13957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8B66F4F4-A759-5DE9-8F7B-99E2D43A82F8}"/>
              </a:ext>
            </a:extLst>
          </p:cNvPr>
          <p:cNvSpPr txBox="1"/>
          <p:nvPr/>
        </p:nvSpPr>
        <p:spPr>
          <a:xfrm>
            <a:off x="541858" y="6275667"/>
            <a:ext cx="562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Go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4EF49F1-50C9-A136-5127-B80F78D699F8}"/>
              </a:ext>
            </a:extLst>
          </p:cNvPr>
          <p:cNvSpPr/>
          <p:nvPr/>
        </p:nvSpPr>
        <p:spPr>
          <a:xfrm>
            <a:off x="611560" y="3861050"/>
            <a:ext cx="1766723" cy="1872196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2723AC-191E-646C-56E0-E995C6321B6C}"/>
              </a:ext>
            </a:extLst>
          </p:cNvPr>
          <p:cNvSpPr txBox="1"/>
          <p:nvPr/>
        </p:nvSpPr>
        <p:spPr>
          <a:xfrm>
            <a:off x="1547284" y="5655566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b="1" dirty="0"/>
              <a:t>(1)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44A8E7E-DD3C-7BF0-FCC6-821847552EB2}"/>
              </a:ext>
            </a:extLst>
          </p:cNvPr>
          <p:cNvSpPr txBox="1"/>
          <p:nvPr/>
        </p:nvSpPr>
        <p:spPr>
          <a:xfrm>
            <a:off x="898924" y="6304631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b="1" dirty="0"/>
              <a:t>(2)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6BB8763-E43C-82F6-B097-CDBD8E2EDCF9}"/>
              </a:ext>
            </a:extLst>
          </p:cNvPr>
          <p:cNvSpPr txBox="1"/>
          <p:nvPr/>
        </p:nvSpPr>
        <p:spPr>
          <a:xfrm>
            <a:off x="2467491" y="5992008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dirty="0"/>
              <a:t>b</a:t>
            </a:r>
            <a:r>
              <a:rPr lang="fr-CA" sz="2800" b="1" i="1" baseline="-25000" dirty="0"/>
              <a:t>2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E405257-8D6E-39AC-488B-98A5B23EFB09}"/>
              </a:ext>
            </a:extLst>
          </p:cNvPr>
          <p:cNvSpPr txBox="1"/>
          <p:nvPr/>
        </p:nvSpPr>
        <p:spPr>
          <a:xfrm>
            <a:off x="3822666" y="4976635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dirty="0"/>
              <a:t>b</a:t>
            </a:r>
            <a:r>
              <a:rPr lang="fr-CA" sz="2800" b="1" i="1" baseline="-250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7562447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3D9B8A1-A2AB-C062-BA71-ECFB7675E971}"/>
              </a:ext>
            </a:extLst>
          </p:cNvPr>
          <p:cNvSpPr txBox="1"/>
          <p:nvPr/>
        </p:nvSpPr>
        <p:spPr>
          <a:xfrm>
            <a:off x="407646" y="489358"/>
            <a:ext cx="415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400" dirty="0"/>
              <a:t>4.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602186E-90D8-E7F8-EFA4-EF7E4797AD39}"/>
              </a:ext>
            </a:extLst>
          </p:cNvPr>
          <p:cNvGraphicFramePr>
            <a:graphicFrameLocks noGrp="1"/>
          </p:cNvGraphicFramePr>
          <p:nvPr/>
        </p:nvGraphicFramePr>
        <p:xfrm>
          <a:off x="897295" y="489358"/>
          <a:ext cx="3456385" cy="30963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1277">
                  <a:extLst>
                    <a:ext uri="{9D8B030D-6E8A-4147-A177-3AD203B41FA5}">
                      <a16:colId xmlns:a16="http://schemas.microsoft.com/office/drawing/2014/main" val="977949559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1058058103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714902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2412152655"/>
                    </a:ext>
                  </a:extLst>
                </a:gridCol>
                <a:gridCol w="691277">
                  <a:extLst>
                    <a:ext uri="{9D8B030D-6E8A-4147-A177-3AD203B41FA5}">
                      <a16:colId xmlns:a16="http://schemas.microsoft.com/office/drawing/2014/main" val="3254386903"/>
                    </a:ext>
                  </a:extLst>
                </a:gridCol>
              </a:tblGrid>
              <a:tr h="619269"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62780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dirty="0"/>
                        <a:t>(C,H)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8156483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90015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0.185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0.188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1541289"/>
                  </a:ext>
                </a:extLst>
              </a:tr>
              <a:tr h="619269">
                <a:tc>
                  <a:txBody>
                    <a:bodyPr/>
                    <a:lstStyle/>
                    <a:p>
                      <a:r>
                        <a:rPr lang="fr-CA" dirty="0"/>
                        <a:t>Gi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CA" dirty="0"/>
                        <a:t>0.219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220008"/>
                  </a:ext>
                </a:extLst>
              </a:tr>
            </a:tbl>
          </a:graphicData>
        </a:graphic>
      </p:graphicFrame>
      <p:sp>
        <p:nvSpPr>
          <p:cNvPr id="5" name="Ellipse 4">
            <a:extLst>
              <a:ext uri="{FF2B5EF4-FFF2-40B4-BE49-F238E27FC236}">
                <a16:creationId xmlns:a16="http://schemas.microsoft.com/office/drawing/2014/main" id="{D88DDB9F-BA2C-A686-3F2F-8B7D47447913}"/>
              </a:ext>
            </a:extLst>
          </p:cNvPr>
          <p:cNvSpPr/>
          <p:nvPr/>
        </p:nvSpPr>
        <p:spPr>
          <a:xfrm>
            <a:off x="1545366" y="1641486"/>
            <a:ext cx="720080" cy="504056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EFBD54E7-FA43-AEA4-2968-EE4388BC1DCC}"/>
              </a:ext>
            </a:extLst>
          </p:cNvPr>
          <p:cNvCxnSpPr>
            <a:cxnSpLocks/>
          </p:cNvCxnSpPr>
          <p:nvPr/>
        </p:nvCxnSpPr>
        <p:spPr>
          <a:xfrm>
            <a:off x="1317600" y="4259143"/>
            <a:ext cx="792088" cy="5760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4DB236DA-ADD0-FD78-72AA-2CC7D5515220}"/>
              </a:ext>
            </a:extLst>
          </p:cNvPr>
          <p:cNvCxnSpPr>
            <a:cxnSpLocks/>
          </p:cNvCxnSpPr>
          <p:nvPr/>
        </p:nvCxnSpPr>
        <p:spPr>
          <a:xfrm flipV="1">
            <a:off x="1317600" y="4835207"/>
            <a:ext cx="792088" cy="4320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15588F7D-5F92-6898-C6B5-53A71857194C}"/>
              </a:ext>
            </a:extLst>
          </p:cNvPr>
          <p:cNvCxnSpPr>
            <a:cxnSpLocks/>
          </p:cNvCxnSpPr>
          <p:nvPr/>
        </p:nvCxnSpPr>
        <p:spPr>
          <a:xfrm>
            <a:off x="2109688" y="4835207"/>
            <a:ext cx="1224136" cy="6646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ZoneTexte 19">
            <a:extLst>
              <a:ext uri="{FF2B5EF4-FFF2-40B4-BE49-F238E27FC236}">
                <a16:creationId xmlns:a16="http://schemas.microsoft.com/office/drawing/2014/main" id="{E78C98FE-3675-961D-2423-7398DB5A1FD4}"/>
              </a:ext>
            </a:extLst>
          </p:cNvPr>
          <p:cNvSpPr txBox="1"/>
          <p:nvPr/>
        </p:nvSpPr>
        <p:spPr>
          <a:xfrm>
            <a:off x="899592" y="3981868"/>
            <a:ext cx="28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H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4606AB53-8978-E27A-F69C-507781AED14B}"/>
              </a:ext>
            </a:extLst>
          </p:cNvPr>
          <p:cNvSpPr txBox="1"/>
          <p:nvPr/>
        </p:nvSpPr>
        <p:spPr>
          <a:xfrm>
            <a:off x="998472" y="5212328"/>
            <a:ext cx="2885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C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7C73B47-A5D7-ED86-AC5D-C0652E2072A3}"/>
              </a:ext>
            </a:extLst>
          </p:cNvPr>
          <p:cNvSpPr txBox="1"/>
          <p:nvPr/>
        </p:nvSpPr>
        <p:spPr>
          <a:xfrm>
            <a:off x="4750276" y="5284196"/>
            <a:ext cx="6960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dirty="0">
                <a:latin typeface="Script MT Bold" panose="03040602040607080904" pitchFamily="66" charset="0"/>
              </a:rPr>
              <a:t>C </a:t>
            </a:r>
            <a:r>
              <a:rPr lang="fr-CA" sz="2000" b="1" dirty="0"/>
              <a:t>(3)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55B86D44-28F8-F4E9-0BF3-CBD88E0A81E7}"/>
              </a:ext>
            </a:extLst>
          </p:cNvPr>
          <p:cNvSpPr txBox="1"/>
          <p:nvPr/>
        </p:nvSpPr>
        <p:spPr>
          <a:xfrm>
            <a:off x="1640072" y="4133186"/>
            <a:ext cx="683200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baseline="-25000" dirty="0"/>
              <a:t>0,041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9EBE54C9-CFFA-436E-DE6F-A34B0E011E83}"/>
              </a:ext>
            </a:extLst>
          </p:cNvPr>
          <p:cNvSpPr txBox="1"/>
          <p:nvPr/>
        </p:nvSpPr>
        <p:spPr>
          <a:xfrm>
            <a:off x="1567210" y="5032792"/>
            <a:ext cx="683200" cy="3795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baseline="-25000" dirty="0"/>
              <a:t>0,051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796EFAE3-87AF-0132-9734-59E9D4374FBE}"/>
              </a:ext>
            </a:extLst>
          </p:cNvPr>
          <p:cNvSpPr txBox="1"/>
          <p:nvPr/>
        </p:nvSpPr>
        <p:spPr>
          <a:xfrm>
            <a:off x="2560176" y="4676711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dirty="0"/>
              <a:t>b</a:t>
            </a:r>
            <a:r>
              <a:rPr lang="fr-CA" sz="2800" b="1" i="1" baseline="-25000" dirty="0"/>
              <a:t>1</a:t>
            </a: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842D31D-D7AC-9977-E33C-E34E5328FEE3}"/>
              </a:ext>
            </a:extLst>
          </p:cNvPr>
          <p:cNvCxnSpPr>
            <a:cxnSpLocks/>
          </p:cNvCxnSpPr>
          <p:nvPr/>
        </p:nvCxnSpPr>
        <p:spPr>
          <a:xfrm flipH="1">
            <a:off x="1417440" y="5486934"/>
            <a:ext cx="1916384" cy="105071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3C3BA859-AC98-A0CF-CCD9-64BB348265E3}"/>
              </a:ext>
            </a:extLst>
          </p:cNvPr>
          <p:cNvCxnSpPr>
            <a:cxnSpLocks/>
          </p:cNvCxnSpPr>
          <p:nvPr/>
        </p:nvCxnSpPr>
        <p:spPr>
          <a:xfrm>
            <a:off x="3333824" y="5486934"/>
            <a:ext cx="1395735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8B66F4F4-A759-5DE9-8F7B-99E2D43A82F8}"/>
              </a:ext>
            </a:extLst>
          </p:cNvPr>
          <p:cNvSpPr txBox="1"/>
          <p:nvPr/>
        </p:nvSpPr>
        <p:spPr>
          <a:xfrm>
            <a:off x="541858" y="6275667"/>
            <a:ext cx="5625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b="1" dirty="0"/>
              <a:t>Go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4EF49F1-50C9-A136-5127-B80F78D699F8}"/>
              </a:ext>
            </a:extLst>
          </p:cNvPr>
          <p:cNvSpPr/>
          <p:nvPr/>
        </p:nvSpPr>
        <p:spPr>
          <a:xfrm>
            <a:off x="611560" y="3861050"/>
            <a:ext cx="1766723" cy="1872196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442723AC-191E-646C-56E0-E995C6321B6C}"/>
              </a:ext>
            </a:extLst>
          </p:cNvPr>
          <p:cNvSpPr txBox="1"/>
          <p:nvPr/>
        </p:nvSpPr>
        <p:spPr>
          <a:xfrm>
            <a:off x="1547284" y="5655566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b="1" dirty="0"/>
              <a:t>(1)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44A8E7E-DD3C-7BF0-FCC6-821847552EB2}"/>
              </a:ext>
            </a:extLst>
          </p:cNvPr>
          <p:cNvSpPr txBox="1"/>
          <p:nvPr/>
        </p:nvSpPr>
        <p:spPr>
          <a:xfrm>
            <a:off x="898924" y="6304631"/>
            <a:ext cx="4876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000" b="1" dirty="0"/>
              <a:t>(2)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A6BB8763-E43C-82F6-B097-CDBD8E2EDCF9}"/>
              </a:ext>
            </a:extLst>
          </p:cNvPr>
          <p:cNvSpPr txBox="1"/>
          <p:nvPr/>
        </p:nvSpPr>
        <p:spPr>
          <a:xfrm>
            <a:off x="2467491" y="5992008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dirty="0"/>
              <a:t>b</a:t>
            </a:r>
            <a:r>
              <a:rPr lang="fr-CA" sz="2800" b="1" i="1" baseline="-25000" dirty="0"/>
              <a:t>2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1E405257-8D6E-39AC-488B-98A5B23EFB09}"/>
              </a:ext>
            </a:extLst>
          </p:cNvPr>
          <p:cNvSpPr txBox="1"/>
          <p:nvPr/>
        </p:nvSpPr>
        <p:spPr>
          <a:xfrm>
            <a:off x="3822666" y="4976635"/>
            <a:ext cx="4700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b="1" i="1" dirty="0"/>
              <a:t>b</a:t>
            </a:r>
            <a:r>
              <a:rPr lang="fr-CA" sz="2800" b="1" i="1" baseline="-25000" dirty="0"/>
              <a:t>3</a:t>
            </a:r>
          </a:p>
        </p:txBody>
      </p:sp>
      <p:pic>
        <p:nvPicPr>
          <p:cNvPr id="35" name="Image 34" descr="Une image contenant texte, Police, écriture manuscrite, calligraphie&#10;&#10;Description générée automatiquement">
            <a:extLst>
              <a:ext uri="{FF2B5EF4-FFF2-40B4-BE49-F238E27FC236}">
                <a16:creationId xmlns:a16="http://schemas.microsoft.com/office/drawing/2014/main" id="{E79B5EDF-2AB1-6D29-74E1-7290C0C663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751" y="394613"/>
            <a:ext cx="3600807" cy="1498901"/>
          </a:xfrm>
          <a:prstGeom prst="rect">
            <a:avLst/>
          </a:prstGeom>
        </p:spPr>
      </p:pic>
      <p:sp>
        <p:nvSpPr>
          <p:cNvPr id="37" name="ZoneTexte 36">
            <a:extLst>
              <a:ext uri="{FF2B5EF4-FFF2-40B4-BE49-F238E27FC236}">
                <a16:creationId xmlns:a16="http://schemas.microsoft.com/office/drawing/2014/main" id="{D7642905-3676-6283-48C7-CFAFEE550ED6}"/>
              </a:ext>
            </a:extLst>
          </p:cNvPr>
          <p:cNvSpPr txBox="1"/>
          <p:nvPr/>
        </p:nvSpPr>
        <p:spPr>
          <a:xfrm>
            <a:off x="4729559" y="1953763"/>
            <a:ext cx="4034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ym typeface="Wingdings" panose="05000000000000000000" pitchFamily="2" charset="2"/>
              </a:rPr>
              <a:t> </a:t>
            </a:r>
            <a:r>
              <a:rPr lang="fr-CA" sz="2400" i="1" dirty="0">
                <a:sym typeface="Wingdings" panose="05000000000000000000" pitchFamily="2" charset="2"/>
              </a:rPr>
              <a:t>d</a:t>
            </a:r>
            <a:r>
              <a:rPr lang="fr-CA" sz="2400" i="1" baseline="-25000" dirty="0">
                <a:sym typeface="Wingdings" panose="05000000000000000000" pitchFamily="2" charset="2"/>
              </a:rPr>
              <a:t>12</a:t>
            </a:r>
            <a:r>
              <a:rPr lang="fr-CA" sz="2400" i="1" dirty="0">
                <a:sym typeface="Wingdings" panose="05000000000000000000" pitchFamily="2" charset="2"/>
              </a:rPr>
              <a:t> = 0.109</a:t>
            </a:r>
          </a:p>
          <a:p>
            <a:r>
              <a:rPr lang="fr-CA" sz="2400" i="1" dirty="0">
                <a:sym typeface="Wingdings" panose="05000000000000000000" pitchFamily="2" charset="2"/>
              </a:rPr>
              <a:t>    d</a:t>
            </a:r>
            <a:r>
              <a:rPr lang="fr-CA" sz="2400" i="1" baseline="-25000" dirty="0">
                <a:sym typeface="Wingdings" panose="05000000000000000000" pitchFamily="2" charset="2"/>
              </a:rPr>
              <a:t>13</a:t>
            </a:r>
            <a:r>
              <a:rPr lang="fr-CA" sz="2400" i="1" dirty="0">
                <a:sym typeface="Wingdings" panose="05000000000000000000" pitchFamily="2" charset="2"/>
              </a:rPr>
              <a:t> = (0.185+0.213)/2 = 0.199</a:t>
            </a:r>
          </a:p>
          <a:p>
            <a:r>
              <a:rPr lang="fr-CA" sz="2400" i="1" dirty="0">
                <a:sym typeface="Wingdings" panose="05000000000000000000" pitchFamily="2" charset="2"/>
              </a:rPr>
              <a:t>    d</a:t>
            </a:r>
            <a:r>
              <a:rPr lang="fr-CA" sz="2400" i="1" baseline="-25000" dirty="0">
                <a:sym typeface="Wingdings" panose="05000000000000000000" pitchFamily="2" charset="2"/>
              </a:rPr>
              <a:t>23</a:t>
            </a:r>
            <a:r>
              <a:rPr lang="fr-CA" sz="2400" i="1" dirty="0">
                <a:sym typeface="Wingdings" panose="05000000000000000000" pitchFamily="2" charset="2"/>
              </a:rPr>
              <a:t> = (0.188+0.218)/2 = 0,203</a:t>
            </a:r>
          </a:p>
          <a:p>
            <a:endParaRPr lang="fr-CA" sz="2400" i="1" dirty="0">
              <a:sym typeface="Wingdings" panose="05000000000000000000" pitchFamily="2" charset="2"/>
            </a:endParaRPr>
          </a:p>
          <a:p>
            <a:r>
              <a:rPr lang="fr-CA" sz="2400" dirty="0">
                <a:sym typeface="Wingdings" panose="05000000000000000000" pitchFamily="2" charset="2"/>
              </a:rPr>
              <a:t> </a:t>
            </a:r>
            <a:r>
              <a:rPr lang="fr-CA" sz="2400" i="1" dirty="0">
                <a:sym typeface="Wingdings" panose="05000000000000000000" pitchFamily="2" charset="2"/>
              </a:rPr>
              <a:t>b</a:t>
            </a:r>
            <a:r>
              <a:rPr lang="fr-CA" sz="2400" i="1" baseline="-25000" dirty="0">
                <a:sym typeface="Wingdings" panose="05000000000000000000" pitchFamily="2" charset="2"/>
              </a:rPr>
              <a:t>1</a:t>
            </a:r>
            <a:r>
              <a:rPr lang="fr-CA" sz="2400" i="1" dirty="0">
                <a:sym typeface="Wingdings" panose="05000000000000000000" pitchFamily="2" charset="2"/>
              </a:rPr>
              <a:t> = 0,053 ; b</a:t>
            </a:r>
            <a:r>
              <a:rPr lang="fr-CA" sz="2400" i="1" baseline="-25000" dirty="0">
                <a:sym typeface="Wingdings" panose="05000000000000000000" pitchFamily="2" charset="2"/>
              </a:rPr>
              <a:t>2 </a:t>
            </a:r>
            <a:r>
              <a:rPr lang="fr-CA" sz="2400" i="1" dirty="0">
                <a:sym typeface="Wingdings" panose="05000000000000000000" pitchFamily="2" charset="2"/>
              </a:rPr>
              <a:t>= 0,056 ; b</a:t>
            </a:r>
            <a:r>
              <a:rPr lang="fr-CA" sz="2400" i="1" baseline="-25000" dirty="0">
                <a:sym typeface="Wingdings" panose="05000000000000000000" pitchFamily="2" charset="2"/>
              </a:rPr>
              <a:t>3 </a:t>
            </a:r>
            <a:r>
              <a:rPr lang="fr-CA" sz="2400" i="1" dirty="0">
                <a:sym typeface="Wingdings" panose="05000000000000000000" pitchFamily="2" charset="2"/>
              </a:rPr>
              <a:t>= 0,146</a:t>
            </a:r>
            <a:endParaRPr lang="fr-CA" sz="2400" i="1" dirty="0"/>
          </a:p>
        </p:txBody>
      </p:sp>
    </p:spTree>
    <p:extLst>
      <p:ext uri="{BB962C8B-B14F-4D97-AF65-F5344CB8AC3E}">
        <p14:creationId xmlns:p14="http://schemas.microsoft.com/office/powerpoint/2010/main" val="36612526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ligne, Police&#10;&#10;Description générée automatiquement">
            <a:extLst>
              <a:ext uri="{FF2B5EF4-FFF2-40B4-BE49-F238E27FC236}">
                <a16:creationId xmlns:a16="http://schemas.microsoft.com/office/drawing/2014/main" id="{E4F4EFC8-C3E5-4C8B-1DFC-2720F9444D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764704"/>
            <a:ext cx="5820457" cy="393714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54C93BC-0461-7647-ECB4-C21B429C345C}"/>
              </a:ext>
            </a:extLst>
          </p:cNvPr>
          <p:cNvSpPr txBox="1"/>
          <p:nvPr/>
        </p:nvSpPr>
        <p:spPr>
          <a:xfrm>
            <a:off x="1916588" y="5085184"/>
            <a:ext cx="53323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sz="2800" dirty="0"/>
              <a:t>Arbre final obtenu par Fitch-</a:t>
            </a:r>
            <a:r>
              <a:rPr lang="fr-CA" sz="2800" dirty="0" err="1"/>
              <a:t>Margoliash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28337139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CB7CE8-EFD9-AE52-29C1-914315DF7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Fitch-</a:t>
            </a:r>
            <a:r>
              <a:rPr lang="fr-CA" dirty="0" err="1"/>
              <a:t>Margoliash</a:t>
            </a:r>
            <a:r>
              <a:rPr lang="fr-CA" dirty="0"/>
              <a:t> : Optimisation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70E18A8-AD02-ECAE-8D2C-FE98F37E1C7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CA" dirty="0"/>
              <a:t>Une fois un premier arbre est construit, le processus est répété en l’initialisant avec toutes les paires d’autres taxons possibles</a:t>
            </a:r>
          </a:p>
          <a:p>
            <a:r>
              <a:rPr lang="fr-CA" dirty="0"/>
              <a:t>Si un seul arbre est considéré, la complexité de Fitch-</a:t>
            </a:r>
            <a:r>
              <a:rPr lang="fr-CA" dirty="0" err="1"/>
              <a:t>Margoliash</a:t>
            </a:r>
            <a:r>
              <a:rPr lang="fr-CA" dirty="0"/>
              <a:t> est en </a:t>
            </a:r>
            <a:r>
              <a:rPr lang="fr-CA" i="1" dirty="0"/>
              <a:t>O(n</a:t>
            </a:r>
            <a:r>
              <a:rPr lang="fr-CA" i="1" baseline="30000" dirty="0"/>
              <a:t>3</a:t>
            </a:r>
            <a:r>
              <a:rPr lang="fr-CA" i="1" dirty="0"/>
              <a:t>), </a:t>
            </a:r>
            <a:r>
              <a:rPr lang="fr-CA" dirty="0"/>
              <a:t>comme pour UPGMA.</a:t>
            </a:r>
          </a:p>
          <a:p>
            <a:r>
              <a:rPr lang="fr-CA" dirty="0"/>
              <a:t>Sinon, comme il y a n(n-1)/2 paires de départ possible, complexité en </a:t>
            </a:r>
            <a:r>
              <a:rPr lang="fr-CA" i="1" dirty="0"/>
              <a:t>O(n</a:t>
            </a:r>
            <a:r>
              <a:rPr lang="fr-CA" i="1" baseline="30000" dirty="0"/>
              <a:t>5</a:t>
            </a:r>
            <a:r>
              <a:rPr lang="fr-CA" i="1" dirty="0"/>
              <a:t>).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628150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II. </a:t>
            </a:r>
            <a:r>
              <a:rPr lang="fr-FR" dirty="0">
                <a:solidFill>
                  <a:srgbClr val="FF0000"/>
                </a:solidFill>
              </a:rPr>
              <a:t>Méthode de parcimonie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Basée sur le principe de </a:t>
            </a:r>
            <a:r>
              <a:rPr lang="fr-FR" dirty="0">
                <a:solidFill>
                  <a:srgbClr val="0070C0"/>
                </a:solidFill>
              </a:rPr>
              <a:t>maximum de parcimonie</a:t>
            </a:r>
            <a:r>
              <a:rPr lang="fr-FR" dirty="0"/>
              <a:t>. Hypothèse la plus simple: expliquer un processus par le plus petit nombre d’événements.</a:t>
            </a:r>
          </a:p>
          <a:p>
            <a:r>
              <a:rPr lang="fr-FR" dirty="0"/>
              <a:t>À la différence des méthodes de distances, </a:t>
            </a:r>
            <a:r>
              <a:rPr lang="fr-FR" dirty="0">
                <a:solidFill>
                  <a:srgbClr val="FF0000"/>
                </a:solidFill>
              </a:rPr>
              <a:t>considère chaque site d’un alignement multiple individuellement</a:t>
            </a:r>
            <a:r>
              <a:rPr lang="fr-FR" dirty="0"/>
              <a:t>. Sous-entend l’hypothèse d’indépendance des sites.</a:t>
            </a:r>
          </a:p>
          <a:p>
            <a:r>
              <a:rPr lang="fr-FR" dirty="0">
                <a:solidFill>
                  <a:srgbClr val="0070C0"/>
                </a:solidFill>
              </a:rPr>
              <a:t>Méthode générale: </a:t>
            </a:r>
            <a:r>
              <a:rPr lang="fr-FR" dirty="0"/>
              <a:t>Pour un ensemble de feuilles:</a:t>
            </a:r>
          </a:p>
          <a:p>
            <a:pPr lvl="1"/>
            <a:r>
              <a:rPr lang="fr-FR" dirty="0"/>
              <a:t>Considérer toutes les topologies d’arbre possibles;</a:t>
            </a:r>
          </a:p>
          <a:p>
            <a:pPr lvl="1"/>
            <a:r>
              <a:rPr lang="fr-FR" dirty="0"/>
              <a:t>Calculer un poids pour chaque arbre;</a:t>
            </a:r>
          </a:p>
          <a:p>
            <a:pPr lvl="1"/>
            <a:r>
              <a:rPr lang="fr-FR" dirty="0"/>
              <a:t>Sélectionner un arbre de poids minimal.</a:t>
            </a:r>
          </a:p>
        </p:txBody>
      </p:sp>
    </p:spTree>
    <p:extLst>
      <p:ext uri="{BB962C8B-B14F-4D97-AF65-F5344CB8AC3E}">
        <p14:creationId xmlns:p14="http://schemas.microsoft.com/office/powerpoint/2010/main" val="6451917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 de parcimonie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07570" y="1389529"/>
            <a:ext cx="7772400" cy="4572000"/>
          </a:xfrm>
        </p:spPr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Pondération d’un arbre</a:t>
            </a:r>
            <a:r>
              <a:rPr lang="fr-FR" dirty="0"/>
              <a:t>: Affecter des séquences aux nœuds internes de telle sorte à minimiser le poids total de l’arbre (somme des poids des branches).</a:t>
            </a:r>
          </a:p>
          <a:p>
            <a:pPr marL="0" indent="0">
              <a:buNone/>
            </a:pPr>
            <a:r>
              <a:rPr lang="fr-FR" i="1" dirty="0"/>
              <a:t>    </a:t>
            </a:r>
            <a:r>
              <a:rPr lang="fr-FR" i="1" u="sng" dirty="0"/>
              <a:t>Exemple</a:t>
            </a:r>
            <a:r>
              <a:rPr lang="fr-FR" i="1" dirty="0"/>
              <a:t>:</a:t>
            </a: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331640" y="3414084"/>
            <a:ext cx="1152128" cy="144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483768" y="3429000"/>
            <a:ext cx="1008112" cy="1425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699792" y="4293096"/>
            <a:ext cx="432048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755114" y="4293096"/>
            <a:ext cx="368614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3799" y="3443242"/>
            <a:ext cx="14100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1</a:t>
            </a:r>
            <a:r>
              <a:rPr lang="fr-CA" sz="2000" dirty="0"/>
              <a:t>: AAG</a:t>
            </a:r>
          </a:p>
          <a:p>
            <a:r>
              <a:rPr lang="fr-CA" sz="2000" dirty="0"/>
              <a:t>S</a:t>
            </a:r>
            <a:r>
              <a:rPr lang="fr-CA" sz="2000" baseline="-25000" dirty="0"/>
              <a:t>2</a:t>
            </a:r>
            <a:r>
              <a:rPr lang="fr-CA" sz="2000" dirty="0"/>
              <a:t>: AAA</a:t>
            </a:r>
          </a:p>
          <a:p>
            <a:r>
              <a:rPr lang="fr-CA" sz="2000" dirty="0"/>
              <a:t>S</a:t>
            </a:r>
            <a:r>
              <a:rPr lang="fr-CA" sz="2000" baseline="-25000" dirty="0"/>
              <a:t>3</a:t>
            </a:r>
            <a:r>
              <a:rPr lang="fr-CA" sz="2000" dirty="0"/>
              <a:t>: GGA</a:t>
            </a:r>
          </a:p>
          <a:p>
            <a:r>
              <a:rPr lang="fr-CA" sz="2000" dirty="0"/>
              <a:t>S</a:t>
            </a:r>
            <a:r>
              <a:rPr lang="fr-CA" sz="2000" baseline="-25000" dirty="0"/>
              <a:t>4</a:t>
            </a:r>
            <a:r>
              <a:rPr lang="fr-CA" sz="2000" dirty="0"/>
              <a:t>: AGA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141672" y="4812195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1</a:t>
            </a:r>
            <a:endParaRPr lang="fr-CA" sz="2000" dirty="0"/>
          </a:p>
        </p:txBody>
      </p:sp>
      <p:sp>
        <p:nvSpPr>
          <p:cNvPr id="20" name="ZoneTexte 19"/>
          <p:cNvSpPr txBox="1"/>
          <p:nvPr/>
        </p:nvSpPr>
        <p:spPr>
          <a:xfrm>
            <a:off x="1920732" y="4812195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2</a:t>
            </a:r>
            <a:endParaRPr lang="fr-CA" sz="20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552983" y="482580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3</a:t>
            </a:r>
            <a:endParaRPr lang="fr-CA" sz="2000" dirty="0"/>
          </a:p>
        </p:txBody>
      </p:sp>
      <p:sp>
        <p:nvSpPr>
          <p:cNvPr id="22" name="ZoneTexte 21"/>
          <p:cNvSpPr txBox="1"/>
          <p:nvPr/>
        </p:nvSpPr>
        <p:spPr>
          <a:xfrm>
            <a:off x="3288884" y="482580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4</a:t>
            </a:r>
            <a:endParaRPr lang="fr-CA" sz="2000" dirty="0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3923928" y="3475474"/>
            <a:ext cx="1152128" cy="144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5076056" y="3490390"/>
            <a:ext cx="1008112" cy="1425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>
            <a:off x="5292080" y="4354486"/>
            <a:ext cx="432048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4347402" y="4354486"/>
            <a:ext cx="368614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3733960" y="4873585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1</a:t>
            </a:r>
            <a:endParaRPr lang="fr-CA" sz="2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513020" y="4873585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3</a:t>
            </a:r>
            <a:endParaRPr lang="fr-CA" sz="2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5145271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2</a:t>
            </a:r>
            <a:endParaRPr lang="fr-CA" sz="2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5881172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4</a:t>
            </a:r>
            <a:endParaRPr lang="fr-CA" sz="2000" dirty="0"/>
          </a:p>
        </p:txBody>
      </p:sp>
      <p:cxnSp>
        <p:nvCxnSpPr>
          <p:cNvPr id="31" name="Connecteur droit 30"/>
          <p:cNvCxnSpPr/>
          <p:nvPr/>
        </p:nvCxnSpPr>
        <p:spPr>
          <a:xfrm flipH="1">
            <a:off x="6647204" y="3489088"/>
            <a:ext cx="1152128" cy="144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7799332" y="3504004"/>
            <a:ext cx="1008112" cy="1425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8015356" y="4368100"/>
            <a:ext cx="432048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7070678" y="4368100"/>
            <a:ext cx="368614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6457236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1</a:t>
            </a:r>
            <a:endParaRPr lang="fr-CA" sz="2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7236296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4</a:t>
            </a:r>
            <a:endParaRPr lang="fr-CA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7868547" y="4900813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2</a:t>
            </a:r>
            <a:endParaRPr lang="fr-CA" sz="2000" dirty="0"/>
          </a:p>
        </p:txBody>
      </p:sp>
      <p:sp>
        <p:nvSpPr>
          <p:cNvPr id="38" name="ZoneTexte 37"/>
          <p:cNvSpPr txBox="1"/>
          <p:nvPr/>
        </p:nvSpPr>
        <p:spPr>
          <a:xfrm>
            <a:off x="8604448" y="4900813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3</a:t>
            </a:r>
            <a:endParaRPr lang="fr-CA" sz="2000" dirty="0"/>
          </a:p>
        </p:txBody>
      </p:sp>
      <p:sp>
        <p:nvSpPr>
          <p:cNvPr id="39" name="Rectangle 38"/>
          <p:cNvSpPr/>
          <p:nvPr/>
        </p:nvSpPr>
        <p:spPr>
          <a:xfrm>
            <a:off x="702164" y="3414084"/>
            <a:ext cx="271031" cy="13981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40" name="ZoneTexte 39"/>
          <p:cNvSpPr txBox="1"/>
          <p:nvPr/>
        </p:nvSpPr>
        <p:spPr>
          <a:xfrm>
            <a:off x="973196" y="51008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41" name="ZoneTexte 40"/>
          <p:cNvSpPr txBox="1"/>
          <p:nvPr/>
        </p:nvSpPr>
        <p:spPr>
          <a:xfrm>
            <a:off x="1755114" y="5100868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42" name="ZoneTexte 41"/>
          <p:cNvSpPr txBox="1"/>
          <p:nvPr/>
        </p:nvSpPr>
        <p:spPr>
          <a:xfrm>
            <a:off x="2384507" y="508725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43" name="ZoneTexte 42"/>
          <p:cNvSpPr txBox="1"/>
          <p:nvPr/>
        </p:nvSpPr>
        <p:spPr>
          <a:xfrm>
            <a:off x="3051943" y="51008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44" name="ZoneTexte 43"/>
          <p:cNvSpPr txBox="1"/>
          <p:nvPr/>
        </p:nvSpPr>
        <p:spPr>
          <a:xfrm>
            <a:off x="1802662" y="414258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3051943" y="3967990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46" name="ZoneTexte 45"/>
          <p:cNvSpPr txBox="1"/>
          <p:nvPr/>
        </p:nvSpPr>
        <p:spPr>
          <a:xfrm>
            <a:off x="2531316" y="3103894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2622023" y="43767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33893" y="3427698"/>
            <a:ext cx="271031" cy="13981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62" name="ZoneTexte 61"/>
          <p:cNvSpPr txBox="1"/>
          <p:nvPr/>
        </p:nvSpPr>
        <p:spPr>
          <a:xfrm>
            <a:off x="1176192" y="510176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63" name="ZoneTexte 62"/>
          <p:cNvSpPr txBox="1"/>
          <p:nvPr/>
        </p:nvSpPr>
        <p:spPr>
          <a:xfrm>
            <a:off x="1958110" y="5101764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64" name="ZoneTexte 63"/>
          <p:cNvSpPr txBox="1"/>
          <p:nvPr/>
        </p:nvSpPr>
        <p:spPr>
          <a:xfrm>
            <a:off x="2587503" y="508815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65" name="ZoneTexte 64"/>
          <p:cNvSpPr txBox="1"/>
          <p:nvPr/>
        </p:nvSpPr>
        <p:spPr>
          <a:xfrm>
            <a:off x="3254939" y="51017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66" name="ZoneTexte 65"/>
          <p:cNvSpPr txBox="1"/>
          <p:nvPr/>
        </p:nvSpPr>
        <p:spPr>
          <a:xfrm>
            <a:off x="1971138" y="414258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67" name="ZoneTexte 66"/>
          <p:cNvSpPr txBox="1"/>
          <p:nvPr/>
        </p:nvSpPr>
        <p:spPr>
          <a:xfrm>
            <a:off x="3220419" y="39679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G</a:t>
            </a:r>
            <a:endParaRPr lang="fr-CA" sz="2000" dirty="0"/>
          </a:p>
        </p:txBody>
      </p:sp>
      <p:sp>
        <p:nvSpPr>
          <p:cNvPr id="68" name="ZoneTexte 67"/>
          <p:cNvSpPr txBox="1"/>
          <p:nvPr/>
        </p:nvSpPr>
        <p:spPr>
          <a:xfrm>
            <a:off x="2699792" y="3103894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70" name="ZoneTexte 69"/>
          <p:cNvSpPr txBox="1"/>
          <p:nvPr/>
        </p:nvSpPr>
        <p:spPr>
          <a:xfrm>
            <a:off x="2734189" y="347547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962033" y="3414083"/>
            <a:ext cx="271031" cy="1398111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73" name="ZoneTexte 72"/>
          <p:cNvSpPr txBox="1"/>
          <p:nvPr/>
        </p:nvSpPr>
        <p:spPr>
          <a:xfrm>
            <a:off x="1372386" y="51017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74" name="ZoneTexte 73"/>
          <p:cNvSpPr txBox="1"/>
          <p:nvPr/>
        </p:nvSpPr>
        <p:spPr>
          <a:xfrm>
            <a:off x="2168483" y="5103985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75" name="ZoneTexte 74"/>
          <p:cNvSpPr txBox="1"/>
          <p:nvPr/>
        </p:nvSpPr>
        <p:spPr>
          <a:xfrm>
            <a:off x="2795574" y="5103985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76" name="ZoneTexte 75"/>
          <p:cNvSpPr txBox="1"/>
          <p:nvPr/>
        </p:nvSpPr>
        <p:spPr>
          <a:xfrm>
            <a:off x="3456349" y="5103985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77" name="ZoneTexte 76"/>
          <p:cNvSpPr txBox="1"/>
          <p:nvPr/>
        </p:nvSpPr>
        <p:spPr>
          <a:xfrm>
            <a:off x="2139614" y="414258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78" name="ZoneTexte 77"/>
          <p:cNvSpPr txBox="1"/>
          <p:nvPr/>
        </p:nvSpPr>
        <p:spPr>
          <a:xfrm>
            <a:off x="3381413" y="397741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79" name="ZoneTexte 78"/>
          <p:cNvSpPr txBox="1"/>
          <p:nvPr/>
        </p:nvSpPr>
        <p:spPr>
          <a:xfrm>
            <a:off x="2864664" y="3103894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80" name="ZoneTexte 79"/>
          <p:cNvSpPr txBox="1"/>
          <p:nvPr/>
        </p:nvSpPr>
        <p:spPr>
          <a:xfrm>
            <a:off x="1310148" y="43767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255315" y="5668229"/>
            <a:ext cx="1757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rgbClr val="FF0000"/>
                </a:solidFill>
              </a:rPr>
              <a:t>Poids</a:t>
            </a:r>
            <a:r>
              <a:rPr lang="en-CA" dirty="0">
                <a:solidFill>
                  <a:srgbClr val="FF0000"/>
                </a:solidFill>
              </a:rPr>
              <a:t> de </a:t>
            </a:r>
            <a:r>
              <a:rPr lang="en-CA" dirty="0" err="1">
                <a:solidFill>
                  <a:srgbClr val="FF0000"/>
                </a:solidFill>
              </a:rPr>
              <a:t>l’arbre</a:t>
            </a:r>
            <a:r>
              <a:rPr lang="en-CA" dirty="0">
                <a:solidFill>
                  <a:srgbClr val="FF0000"/>
                </a:solidFill>
              </a:rPr>
              <a:t>:  3</a:t>
            </a: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613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 animBg="1"/>
      <p:bldP spid="48" grpId="1" animBg="1"/>
      <p:bldP spid="62" grpId="0"/>
      <p:bldP spid="63" grpId="0"/>
      <p:bldP spid="64" grpId="0"/>
      <p:bldP spid="65" grpId="0"/>
      <p:bldP spid="66" grpId="0"/>
      <p:bldP spid="67" grpId="0"/>
      <p:bldP spid="68" grpId="0"/>
      <p:bldP spid="70" grpId="0"/>
      <p:bldP spid="71" grpId="0" animBg="1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Méthode de parcimonie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07570" y="1389529"/>
            <a:ext cx="7772400" cy="4572000"/>
          </a:xfrm>
        </p:spPr>
        <p:txBody>
          <a:bodyPr/>
          <a:lstStyle/>
          <a:p>
            <a:r>
              <a:rPr lang="fr-FR" dirty="0"/>
              <a:t>Pondération d’un arbre: Affecter des séquences aux nœuds internes de telle sorte à minimiser le poids total de l’arbre (somme des distances des branches).</a:t>
            </a:r>
          </a:p>
          <a:p>
            <a:pPr marL="0" indent="0">
              <a:buNone/>
            </a:pPr>
            <a:r>
              <a:rPr lang="fr-FR" i="1" dirty="0">
                <a:solidFill>
                  <a:srgbClr val="0070C0"/>
                </a:solidFill>
              </a:rPr>
              <a:t>    </a:t>
            </a:r>
            <a:r>
              <a:rPr lang="fr-FR" i="1" u="sng" dirty="0"/>
              <a:t>Exemple</a:t>
            </a:r>
            <a:r>
              <a:rPr lang="fr-FR" i="1" dirty="0"/>
              <a:t>:</a:t>
            </a:r>
          </a:p>
        </p:txBody>
      </p:sp>
      <p:cxnSp>
        <p:nvCxnSpPr>
          <p:cNvPr id="5" name="Connecteur droit 4"/>
          <p:cNvCxnSpPr/>
          <p:nvPr/>
        </p:nvCxnSpPr>
        <p:spPr>
          <a:xfrm flipH="1">
            <a:off x="1331640" y="3414084"/>
            <a:ext cx="1152128" cy="144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483768" y="3429000"/>
            <a:ext cx="1008112" cy="1425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H="1">
            <a:off x="2699792" y="4293096"/>
            <a:ext cx="432048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1755114" y="4293096"/>
            <a:ext cx="368614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353799" y="3443242"/>
            <a:ext cx="141003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1</a:t>
            </a:r>
            <a:r>
              <a:rPr lang="fr-CA" sz="2000" dirty="0"/>
              <a:t>: AAG</a:t>
            </a:r>
          </a:p>
          <a:p>
            <a:r>
              <a:rPr lang="fr-CA" sz="2000" dirty="0"/>
              <a:t>S</a:t>
            </a:r>
            <a:r>
              <a:rPr lang="fr-CA" sz="2000" baseline="-25000" dirty="0"/>
              <a:t>2</a:t>
            </a:r>
            <a:r>
              <a:rPr lang="fr-CA" sz="2000" dirty="0"/>
              <a:t>: AAA</a:t>
            </a:r>
          </a:p>
          <a:p>
            <a:r>
              <a:rPr lang="fr-CA" sz="2000" dirty="0"/>
              <a:t>S</a:t>
            </a:r>
            <a:r>
              <a:rPr lang="fr-CA" sz="2000" baseline="-25000" dirty="0"/>
              <a:t>3</a:t>
            </a:r>
            <a:r>
              <a:rPr lang="fr-CA" sz="2000" dirty="0"/>
              <a:t>: GGA</a:t>
            </a:r>
          </a:p>
          <a:p>
            <a:r>
              <a:rPr lang="fr-CA" sz="2000" dirty="0"/>
              <a:t>S</a:t>
            </a:r>
            <a:r>
              <a:rPr lang="fr-CA" sz="2000" baseline="-25000" dirty="0"/>
              <a:t>4</a:t>
            </a:r>
            <a:r>
              <a:rPr lang="fr-CA" sz="2000" dirty="0"/>
              <a:t>: AGA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141672" y="4812195"/>
            <a:ext cx="40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</a:t>
            </a:r>
            <a:r>
              <a:rPr lang="fr-CA" baseline="-25000" dirty="0"/>
              <a:t>1</a:t>
            </a:r>
            <a:endParaRPr lang="fr-CA" dirty="0"/>
          </a:p>
        </p:txBody>
      </p:sp>
      <p:sp>
        <p:nvSpPr>
          <p:cNvPr id="20" name="ZoneTexte 19"/>
          <p:cNvSpPr txBox="1"/>
          <p:nvPr/>
        </p:nvSpPr>
        <p:spPr>
          <a:xfrm>
            <a:off x="1920732" y="4812195"/>
            <a:ext cx="40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</a:t>
            </a:r>
            <a:r>
              <a:rPr lang="fr-CA" baseline="-25000" dirty="0"/>
              <a:t>2</a:t>
            </a:r>
            <a:endParaRPr lang="fr-CA" dirty="0"/>
          </a:p>
        </p:txBody>
      </p:sp>
      <p:sp>
        <p:nvSpPr>
          <p:cNvPr id="21" name="ZoneTexte 20"/>
          <p:cNvSpPr txBox="1"/>
          <p:nvPr/>
        </p:nvSpPr>
        <p:spPr>
          <a:xfrm>
            <a:off x="2552983" y="4825809"/>
            <a:ext cx="40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</a:t>
            </a:r>
            <a:r>
              <a:rPr lang="fr-CA" baseline="-25000" dirty="0"/>
              <a:t>3</a:t>
            </a:r>
            <a:endParaRPr lang="fr-CA" dirty="0"/>
          </a:p>
        </p:txBody>
      </p:sp>
      <p:sp>
        <p:nvSpPr>
          <p:cNvPr id="22" name="ZoneTexte 21"/>
          <p:cNvSpPr txBox="1"/>
          <p:nvPr/>
        </p:nvSpPr>
        <p:spPr>
          <a:xfrm>
            <a:off x="3288884" y="4825809"/>
            <a:ext cx="405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S</a:t>
            </a:r>
            <a:r>
              <a:rPr lang="fr-CA" baseline="-25000" dirty="0"/>
              <a:t>4</a:t>
            </a:r>
            <a:endParaRPr lang="fr-CA" dirty="0"/>
          </a:p>
        </p:txBody>
      </p:sp>
      <p:cxnSp>
        <p:nvCxnSpPr>
          <p:cNvPr id="23" name="Connecteur droit 22"/>
          <p:cNvCxnSpPr/>
          <p:nvPr/>
        </p:nvCxnSpPr>
        <p:spPr>
          <a:xfrm flipH="1">
            <a:off x="3923928" y="3475474"/>
            <a:ext cx="1152128" cy="144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5076056" y="3490390"/>
            <a:ext cx="1008112" cy="1425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H="1">
            <a:off x="5292080" y="4354486"/>
            <a:ext cx="432048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4347402" y="4354486"/>
            <a:ext cx="368614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3733960" y="4873585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1</a:t>
            </a:r>
            <a:endParaRPr lang="fr-CA" sz="2000" dirty="0"/>
          </a:p>
        </p:txBody>
      </p:sp>
      <p:sp>
        <p:nvSpPr>
          <p:cNvPr id="28" name="ZoneTexte 27"/>
          <p:cNvSpPr txBox="1"/>
          <p:nvPr/>
        </p:nvSpPr>
        <p:spPr>
          <a:xfrm>
            <a:off x="4513020" y="4873585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3</a:t>
            </a:r>
            <a:endParaRPr lang="fr-CA" sz="2000" dirty="0"/>
          </a:p>
        </p:txBody>
      </p:sp>
      <p:sp>
        <p:nvSpPr>
          <p:cNvPr id="29" name="ZoneTexte 28"/>
          <p:cNvSpPr txBox="1"/>
          <p:nvPr/>
        </p:nvSpPr>
        <p:spPr>
          <a:xfrm>
            <a:off x="5145271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2</a:t>
            </a:r>
            <a:endParaRPr lang="fr-CA" sz="2000" dirty="0"/>
          </a:p>
        </p:txBody>
      </p:sp>
      <p:sp>
        <p:nvSpPr>
          <p:cNvPr id="30" name="ZoneTexte 29"/>
          <p:cNvSpPr txBox="1"/>
          <p:nvPr/>
        </p:nvSpPr>
        <p:spPr>
          <a:xfrm>
            <a:off x="5881172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4</a:t>
            </a:r>
            <a:endParaRPr lang="fr-CA" sz="2000" dirty="0"/>
          </a:p>
        </p:txBody>
      </p:sp>
      <p:cxnSp>
        <p:nvCxnSpPr>
          <p:cNvPr id="31" name="Connecteur droit 30"/>
          <p:cNvCxnSpPr/>
          <p:nvPr/>
        </p:nvCxnSpPr>
        <p:spPr>
          <a:xfrm flipH="1">
            <a:off x="6647204" y="3489088"/>
            <a:ext cx="1152128" cy="144016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7799332" y="3504004"/>
            <a:ext cx="1008112" cy="142524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 flipH="1">
            <a:off x="8015356" y="4368100"/>
            <a:ext cx="432048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7070678" y="4368100"/>
            <a:ext cx="368614" cy="5611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6457236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1</a:t>
            </a:r>
            <a:endParaRPr lang="fr-CA" sz="2000" dirty="0"/>
          </a:p>
        </p:txBody>
      </p:sp>
      <p:sp>
        <p:nvSpPr>
          <p:cNvPr id="36" name="ZoneTexte 35"/>
          <p:cNvSpPr txBox="1"/>
          <p:nvPr/>
        </p:nvSpPr>
        <p:spPr>
          <a:xfrm>
            <a:off x="7236296" y="4887199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4</a:t>
            </a:r>
            <a:endParaRPr lang="fr-CA" sz="2000" dirty="0"/>
          </a:p>
        </p:txBody>
      </p:sp>
      <p:sp>
        <p:nvSpPr>
          <p:cNvPr id="37" name="ZoneTexte 36"/>
          <p:cNvSpPr txBox="1"/>
          <p:nvPr/>
        </p:nvSpPr>
        <p:spPr>
          <a:xfrm>
            <a:off x="7868547" y="4900813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2</a:t>
            </a:r>
            <a:endParaRPr lang="fr-CA" sz="2000" dirty="0"/>
          </a:p>
        </p:txBody>
      </p:sp>
      <p:sp>
        <p:nvSpPr>
          <p:cNvPr id="38" name="ZoneTexte 37"/>
          <p:cNvSpPr txBox="1"/>
          <p:nvPr/>
        </p:nvSpPr>
        <p:spPr>
          <a:xfrm>
            <a:off x="8604448" y="4900813"/>
            <a:ext cx="4059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/>
              <a:t>S</a:t>
            </a:r>
            <a:r>
              <a:rPr lang="fr-CA" sz="2000" baseline="-25000" dirty="0"/>
              <a:t>3</a:t>
            </a:r>
            <a:endParaRPr lang="fr-CA" sz="2000" dirty="0"/>
          </a:p>
        </p:txBody>
      </p:sp>
      <p:sp>
        <p:nvSpPr>
          <p:cNvPr id="40" name="ZoneTexte 39"/>
          <p:cNvSpPr txBox="1"/>
          <p:nvPr/>
        </p:nvSpPr>
        <p:spPr>
          <a:xfrm>
            <a:off x="973196" y="51008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41" name="ZoneTexte 40"/>
          <p:cNvSpPr txBox="1"/>
          <p:nvPr/>
        </p:nvSpPr>
        <p:spPr>
          <a:xfrm>
            <a:off x="1715328" y="5100868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42" name="ZoneTexte 41"/>
          <p:cNvSpPr txBox="1"/>
          <p:nvPr/>
        </p:nvSpPr>
        <p:spPr>
          <a:xfrm>
            <a:off x="2384507" y="508725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43" name="ZoneTexte 42"/>
          <p:cNvSpPr txBox="1"/>
          <p:nvPr/>
        </p:nvSpPr>
        <p:spPr>
          <a:xfrm>
            <a:off x="3051943" y="51008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44" name="ZoneTexte 43"/>
          <p:cNvSpPr txBox="1"/>
          <p:nvPr/>
        </p:nvSpPr>
        <p:spPr>
          <a:xfrm>
            <a:off x="1802662" y="414258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45" name="ZoneTexte 44"/>
          <p:cNvSpPr txBox="1"/>
          <p:nvPr/>
        </p:nvSpPr>
        <p:spPr>
          <a:xfrm>
            <a:off x="3051943" y="3967990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46" name="ZoneTexte 45"/>
          <p:cNvSpPr txBox="1"/>
          <p:nvPr/>
        </p:nvSpPr>
        <p:spPr>
          <a:xfrm>
            <a:off x="2531316" y="3103894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47" name="ZoneTexte 46"/>
          <p:cNvSpPr txBox="1"/>
          <p:nvPr/>
        </p:nvSpPr>
        <p:spPr>
          <a:xfrm>
            <a:off x="2622023" y="43767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62" name="ZoneTexte 61"/>
          <p:cNvSpPr txBox="1"/>
          <p:nvPr/>
        </p:nvSpPr>
        <p:spPr>
          <a:xfrm>
            <a:off x="1176192" y="5101764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63" name="ZoneTexte 62"/>
          <p:cNvSpPr txBox="1"/>
          <p:nvPr/>
        </p:nvSpPr>
        <p:spPr>
          <a:xfrm>
            <a:off x="1918324" y="5101764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64" name="ZoneTexte 63"/>
          <p:cNvSpPr txBox="1"/>
          <p:nvPr/>
        </p:nvSpPr>
        <p:spPr>
          <a:xfrm>
            <a:off x="2587503" y="5088150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65" name="ZoneTexte 64"/>
          <p:cNvSpPr txBox="1"/>
          <p:nvPr/>
        </p:nvSpPr>
        <p:spPr>
          <a:xfrm>
            <a:off x="3254939" y="51017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66" name="ZoneTexte 65"/>
          <p:cNvSpPr txBox="1"/>
          <p:nvPr/>
        </p:nvSpPr>
        <p:spPr>
          <a:xfrm>
            <a:off x="1971138" y="414258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67" name="ZoneTexte 66"/>
          <p:cNvSpPr txBox="1"/>
          <p:nvPr/>
        </p:nvSpPr>
        <p:spPr>
          <a:xfrm>
            <a:off x="3220419" y="39679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G</a:t>
            </a:r>
            <a:endParaRPr lang="fr-CA" sz="2000" dirty="0"/>
          </a:p>
        </p:txBody>
      </p:sp>
      <p:sp>
        <p:nvSpPr>
          <p:cNvPr id="68" name="ZoneTexte 67"/>
          <p:cNvSpPr txBox="1"/>
          <p:nvPr/>
        </p:nvSpPr>
        <p:spPr>
          <a:xfrm>
            <a:off x="2699792" y="3103894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70" name="ZoneTexte 69"/>
          <p:cNvSpPr txBox="1"/>
          <p:nvPr/>
        </p:nvSpPr>
        <p:spPr>
          <a:xfrm>
            <a:off x="2734189" y="347547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1372386" y="5101764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</a:t>
            </a:r>
            <a:endParaRPr lang="fr-CA" dirty="0"/>
          </a:p>
        </p:txBody>
      </p:sp>
      <p:sp>
        <p:nvSpPr>
          <p:cNvPr id="74" name="ZoneTexte 73"/>
          <p:cNvSpPr txBox="1"/>
          <p:nvPr/>
        </p:nvSpPr>
        <p:spPr>
          <a:xfrm>
            <a:off x="2115669" y="5103985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75" name="ZoneTexte 74"/>
          <p:cNvSpPr txBox="1"/>
          <p:nvPr/>
        </p:nvSpPr>
        <p:spPr>
          <a:xfrm>
            <a:off x="2795574" y="5103985"/>
            <a:ext cx="38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76" name="ZoneTexte 75"/>
          <p:cNvSpPr txBox="1"/>
          <p:nvPr/>
        </p:nvSpPr>
        <p:spPr>
          <a:xfrm>
            <a:off x="3456349" y="5103985"/>
            <a:ext cx="384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77" name="ZoneTexte 76"/>
          <p:cNvSpPr txBox="1"/>
          <p:nvPr/>
        </p:nvSpPr>
        <p:spPr>
          <a:xfrm>
            <a:off x="2139614" y="414258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78" name="ZoneTexte 77"/>
          <p:cNvSpPr txBox="1"/>
          <p:nvPr/>
        </p:nvSpPr>
        <p:spPr>
          <a:xfrm>
            <a:off x="3381413" y="3977416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79" name="ZoneTexte 78"/>
          <p:cNvSpPr txBox="1"/>
          <p:nvPr/>
        </p:nvSpPr>
        <p:spPr>
          <a:xfrm>
            <a:off x="2864664" y="3103894"/>
            <a:ext cx="3369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/>
              <a:t>A</a:t>
            </a:r>
            <a:endParaRPr lang="fr-CA" sz="2000" dirty="0"/>
          </a:p>
        </p:txBody>
      </p:sp>
      <p:sp>
        <p:nvSpPr>
          <p:cNvPr id="80" name="ZoneTexte 79"/>
          <p:cNvSpPr txBox="1"/>
          <p:nvPr/>
        </p:nvSpPr>
        <p:spPr>
          <a:xfrm>
            <a:off x="1310148" y="43767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747814" y="5136569"/>
            <a:ext cx="599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AAG</a:t>
            </a:r>
            <a:endParaRPr lang="fr-CA" dirty="0"/>
          </a:p>
        </p:txBody>
      </p:sp>
      <p:sp>
        <p:nvSpPr>
          <p:cNvPr id="58" name="ZoneTexte 57"/>
          <p:cNvSpPr txBox="1"/>
          <p:nvPr/>
        </p:nvSpPr>
        <p:spPr>
          <a:xfrm>
            <a:off x="4416222" y="5137499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GGA</a:t>
            </a:r>
            <a:endParaRPr lang="fr-CA" dirty="0"/>
          </a:p>
        </p:txBody>
      </p:sp>
      <p:sp>
        <p:nvSpPr>
          <p:cNvPr id="59" name="ZoneTexte 58"/>
          <p:cNvSpPr txBox="1"/>
          <p:nvPr/>
        </p:nvSpPr>
        <p:spPr>
          <a:xfrm>
            <a:off x="5076056" y="513749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60" name="ZoneTexte 59"/>
          <p:cNvSpPr txBox="1"/>
          <p:nvPr/>
        </p:nvSpPr>
        <p:spPr>
          <a:xfrm>
            <a:off x="5724128" y="5120071"/>
            <a:ext cx="599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AGA</a:t>
            </a:r>
            <a:endParaRPr lang="fr-CA" dirty="0"/>
          </a:p>
        </p:txBody>
      </p:sp>
      <p:sp>
        <p:nvSpPr>
          <p:cNvPr id="61" name="ZoneTexte 60"/>
          <p:cNvSpPr txBox="1"/>
          <p:nvPr/>
        </p:nvSpPr>
        <p:spPr>
          <a:xfrm>
            <a:off x="6457236" y="5181527"/>
            <a:ext cx="599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AAG</a:t>
            </a:r>
            <a:endParaRPr lang="fr-CA" dirty="0"/>
          </a:p>
        </p:txBody>
      </p:sp>
      <p:sp>
        <p:nvSpPr>
          <p:cNvPr id="69" name="ZoneTexte 68"/>
          <p:cNvSpPr txBox="1"/>
          <p:nvPr/>
        </p:nvSpPr>
        <p:spPr>
          <a:xfrm>
            <a:off x="7149405" y="5191395"/>
            <a:ext cx="599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AGA</a:t>
            </a:r>
            <a:endParaRPr lang="fr-CA" dirty="0"/>
          </a:p>
        </p:txBody>
      </p:sp>
      <p:sp>
        <p:nvSpPr>
          <p:cNvPr id="72" name="ZoneTexte 71"/>
          <p:cNvSpPr txBox="1"/>
          <p:nvPr/>
        </p:nvSpPr>
        <p:spPr>
          <a:xfrm>
            <a:off x="7727638" y="519514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81" name="ZoneTexte 80"/>
          <p:cNvSpPr txBox="1"/>
          <p:nvPr/>
        </p:nvSpPr>
        <p:spPr>
          <a:xfrm>
            <a:off x="8447404" y="5181527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GGA</a:t>
            </a:r>
            <a:endParaRPr lang="fr-CA" dirty="0"/>
          </a:p>
        </p:txBody>
      </p:sp>
      <p:sp>
        <p:nvSpPr>
          <p:cNvPr id="82" name="ZoneTexte 81"/>
          <p:cNvSpPr txBox="1"/>
          <p:nvPr/>
        </p:nvSpPr>
        <p:spPr>
          <a:xfrm>
            <a:off x="4355458" y="42091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83" name="ZoneTexte 82"/>
          <p:cNvSpPr txBox="1"/>
          <p:nvPr/>
        </p:nvSpPr>
        <p:spPr>
          <a:xfrm>
            <a:off x="5639394" y="410496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84" name="ZoneTexte 83"/>
          <p:cNvSpPr txBox="1"/>
          <p:nvPr/>
        </p:nvSpPr>
        <p:spPr>
          <a:xfrm>
            <a:off x="5145271" y="328812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85" name="ZoneTexte 84"/>
          <p:cNvSpPr txBox="1"/>
          <p:nvPr/>
        </p:nvSpPr>
        <p:spPr>
          <a:xfrm>
            <a:off x="7839429" y="32585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86" name="ZoneTexte 85"/>
          <p:cNvSpPr txBox="1"/>
          <p:nvPr/>
        </p:nvSpPr>
        <p:spPr>
          <a:xfrm>
            <a:off x="8274539" y="410496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87" name="ZoneTexte 86"/>
          <p:cNvSpPr txBox="1"/>
          <p:nvPr/>
        </p:nvSpPr>
        <p:spPr>
          <a:xfrm>
            <a:off x="7167826" y="415928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AAA</a:t>
            </a:r>
            <a:endParaRPr lang="fr-CA" dirty="0"/>
          </a:p>
        </p:txBody>
      </p:sp>
      <p:sp>
        <p:nvSpPr>
          <p:cNvPr id="88" name="ZoneTexte 87"/>
          <p:cNvSpPr txBox="1"/>
          <p:nvPr/>
        </p:nvSpPr>
        <p:spPr>
          <a:xfrm>
            <a:off x="3923928" y="43767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4577323" y="4435005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2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90" name="ZoneTexte 89"/>
          <p:cNvSpPr txBox="1"/>
          <p:nvPr/>
        </p:nvSpPr>
        <p:spPr>
          <a:xfrm>
            <a:off x="5903399" y="43767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92" name="ZoneTexte 91"/>
          <p:cNvSpPr txBox="1"/>
          <p:nvPr/>
        </p:nvSpPr>
        <p:spPr>
          <a:xfrm>
            <a:off x="6561542" y="43767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93" name="ZoneTexte 92"/>
          <p:cNvSpPr txBox="1"/>
          <p:nvPr/>
        </p:nvSpPr>
        <p:spPr>
          <a:xfrm>
            <a:off x="7236296" y="4421626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1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94" name="ZoneTexte 93"/>
          <p:cNvSpPr txBox="1"/>
          <p:nvPr/>
        </p:nvSpPr>
        <p:spPr>
          <a:xfrm>
            <a:off x="8604448" y="4421626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FF0000"/>
                </a:solidFill>
              </a:rPr>
              <a:t>2</a:t>
            </a:r>
            <a:endParaRPr lang="fr-CA" sz="2000" dirty="0">
              <a:solidFill>
                <a:srgbClr val="FF0000"/>
              </a:solidFill>
            </a:endParaRPr>
          </a:p>
        </p:txBody>
      </p:sp>
      <p:sp>
        <p:nvSpPr>
          <p:cNvPr id="95" name="ZoneTexte 94"/>
          <p:cNvSpPr txBox="1"/>
          <p:nvPr/>
        </p:nvSpPr>
        <p:spPr>
          <a:xfrm>
            <a:off x="255315" y="5668229"/>
            <a:ext cx="75089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>
                <a:solidFill>
                  <a:srgbClr val="FF0000"/>
                </a:solidFill>
              </a:rPr>
              <a:t>Poids</a:t>
            </a:r>
            <a:r>
              <a:rPr lang="en-CA" dirty="0">
                <a:solidFill>
                  <a:srgbClr val="FF0000"/>
                </a:solidFill>
              </a:rPr>
              <a:t> de </a:t>
            </a:r>
            <a:r>
              <a:rPr lang="en-CA" dirty="0" err="1">
                <a:solidFill>
                  <a:srgbClr val="FF0000"/>
                </a:solidFill>
              </a:rPr>
              <a:t>l’arbre</a:t>
            </a:r>
            <a:r>
              <a:rPr lang="en-CA" dirty="0">
                <a:solidFill>
                  <a:srgbClr val="FF0000"/>
                </a:solidFill>
              </a:rPr>
              <a:t>:  3                                                     4                                                       4</a:t>
            </a: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95208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Parcimonie pondérée </a:t>
            </a:r>
            <a:br>
              <a:rPr lang="fr-FR" dirty="0"/>
            </a:br>
            <a:r>
              <a:rPr lang="fr-FR" dirty="0"/>
              <a:t>(Algorithme de </a:t>
            </a:r>
            <a:r>
              <a:rPr lang="fr-FR" dirty="0" err="1"/>
              <a:t>Sankoff</a:t>
            </a:r>
            <a:r>
              <a:rPr lang="fr-FR" dirty="0"/>
              <a:t>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On ne compte pas juste le nombre de substitutions, mais un poids </a:t>
            </a:r>
            <a:r>
              <a:rPr lang="fr-FR" i="1" dirty="0">
                <a:solidFill>
                  <a:srgbClr val="0070C0"/>
                </a:solidFill>
              </a:rPr>
              <a:t>S(a, b)</a:t>
            </a:r>
            <a:r>
              <a:rPr lang="fr-FR" dirty="0">
                <a:solidFill>
                  <a:srgbClr val="0070C0"/>
                </a:solidFill>
              </a:rPr>
              <a:t> pour la substitution de </a:t>
            </a:r>
            <a:r>
              <a:rPr lang="fr-FR" i="1" dirty="0">
                <a:solidFill>
                  <a:srgbClr val="0070C0"/>
                </a:solidFill>
              </a:rPr>
              <a:t>a</a:t>
            </a:r>
            <a:r>
              <a:rPr lang="fr-FR" dirty="0">
                <a:solidFill>
                  <a:srgbClr val="0070C0"/>
                </a:solidFill>
              </a:rPr>
              <a:t> en </a:t>
            </a:r>
            <a:r>
              <a:rPr lang="fr-FR" i="1" dirty="0">
                <a:solidFill>
                  <a:srgbClr val="0070C0"/>
                </a:solidFill>
              </a:rPr>
              <a:t>b</a:t>
            </a:r>
            <a:r>
              <a:rPr lang="fr-FR" dirty="0"/>
              <a:t>.</a:t>
            </a:r>
          </a:p>
          <a:p>
            <a:r>
              <a:rPr lang="fr-FR" dirty="0"/>
              <a:t>Étiqueter les nœuds internes de telle sorte a minimiser le poids total de l'arbre.</a:t>
            </a:r>
          </a:p>
          <a:p>
            <a:r>
              <a:rPr lang="fr-FR" dirty="0"/>
              <a:t>Par récurrence: étiquette d'un nœud déduite des étiquettes des nœuds fils.</a:t>
            </a:r>
          </a:p>
          <a:p>
            <a:r>
              <a:rPr lang="fr-FR" dirty="0" err="1">
                <a:solidFill>
                  <a:srgbClr val="0070C0"/>
                </a:solidFill>
              </a:rPr>
              <a:t>S</a:t>
            </a:r>
            <a:r>
              <a:rPr lang="fr-FR" baseline="-25000" dirty="0" err="1">
                <a:solidFill>
                  <a:srgbClr val="0070C0"/>
                </a:solidFill>
              </a:rPr>
              <a:t>k</a:t>
            </a:r>
            <a:r>
              <a:rPr lang="fr-FR" dirty="0">
                <a:solidFill>
                  <a:srgbClr val="0070C0"/>
                </a:solidFill>
              </a:rPr>
              <a:t>(a)</a:t>
            </a:r>
            <a:r>
              <a:rPr lang="fr-FR" dirty="0"/>
              <a:t>: poids du </a:t>
            </a:r>
            <a:r>
              <a:rPr lang="fr-FR" dirty="0" err="1"/>
              <a:t>sous-arbre</a:t>
            </a:r>
            <a:r>
              <a:rPr lang="fr-FR" dirty="0"/>
              <a:t> de racine </a:t>
            </a:r>
            <a:r>
              <a:rPr lang="fr-FR" i="1" dirty="0"/>
              <a:t>k</a:t>
            </a:r>
            <a:r>
              <a:rPr lang="fr-FR" dirty="0"/>
              <a:t>, sous la condition que </a:t>
            </a:r>
            <a:r>
              <a:rPr lang="fr-FR" i="1" dirty="0"/>
              <a:t>k</a:t>
            </a:r>
            <a:r>
              <a:rPr lang="fr-FR" dirty="0"/>
              <a:t> est étiqueté par</a:t>
            </a:r>
            <a:r>
              <a:rPr lang="fr-FR" dirty="0">
                <a:solidFill>
                  <a:srgbClr val="0070C0"/>
                </a:solidFill>
              </a:rPr>
              <a:t> a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0629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Distances additives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1045096"/>
          </a:xfrm>
        </p:spPr>
        <p:txBody>
          <a:bodyPr>
            <a:normAutofit/>
          </a:bodyPr>
          <a:lstStyle/>
          <a:p>
            <a:r>
              <a:rPr lang="fr-FR" dirty="0"/>
              <a:t>Une matrice de distance qui satisfait la </a:t>
            </a:r>
            <a:r>
              <a:rPr lang="fr-FR" b="1" dirty="0">
                <a:solidFill>
                  <a:srgbClr val="FF0000"/>
                </a:solidFill>
              </a:rPr>
              <a:t>condition des 4 points </a:t>
            </a:r>
            <a:r>
              <a:rPr lang="fr-FR" dirty="0"/>
              <a:t>est une matrice de </a:t>
            </a:r>
            <a:r>
              <a:rPr lang="fr-FR" b="1" dirty="0">
                <a:solidFill>
                  <a:srgbClr val="FF0000"/>
                </a:solidFill>
              </a:rPr>
              <a:t>distance additive</a:t>
            </a:r>
            <a:r>
              <a:rPr lang="fr-FR" dirty="0"/>
              <a:t>.</a:t>
            </a:r>
          </a:p>
        </p:txBody>
      </p:sp>
      <p:graphicFrame>
        <p:nvGraphicFramePr>
          <p:cNvPr id="44" name="Tableau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524008"/>
              </p:ext>
            </p:extLst>
          </p:nvPr>
        </p:nvGraphicFramePr>
        <p:xfrm>
          <a:off x="1093266" y="2870395"/>
          <a:ext cx="2340260" cy="234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r>
                        <a:rPr lang="fr-FR" b="1" i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" name="ZoneTexte 44"/>
          <p:cNvSpPr txBox="1"/>
          <p:nvPr/>
        </p:nvSpPr>
        <p:spPr>
          <a:xfrm>
            <a:off x="1669330" y="301441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101378" y="30144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2533426" y="3014411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3037482" y="301441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39BAFC-5E09-4229-A774-5F81D2522E2B}"/>
              </a:ext>
            </a:extLst>
          </p:cNvPr>
          <p:cNvSpPr txBox="1"/>
          <p:nvPr/>
        </p:nvSpPr>
        <p:spPr>
          <a:xfrm>
            <a:off x="4550733" y="2787316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D</a:t>
            </a:r>
            <a:r>
              <a:rPr lang="fr-CA" dirty="0"/>
              <a:t>(A,B) + </a:t>
            </a:r>
            <a:r>
              <a:rPr lang="fr-FR" b="1" i="1" dirty="0"/>
              <a:t>D</a:t>
            </a:r>
            <a:r>
              <a:rPr lang="fr-CA" dirty="0"/>
              <a:t>(C,D) = 3 + 4 =7</a:t>
            </a:r>
          </a:p>
          <a:p>
            <a:r>
              <a:rPr lang="fr-FR" b="1" i="1" dirty="0"/>
              <a:t>D</a:t>
            </a:r>
            <a:r>
              <a:rPr lang="fr-CA" dirty="0"/>
              <a:t>(A,C) + </a:t>
            </a:r>
            <a:r>
              <a:rPr lang="fr-FR" b="1" i="1" dirty="0"/>
              <a:t>D</a:t>
            </a:r>
            <a:r>
              <a:rPr lang="fr-CA" dirty="0"/>
              <a:t>(B,D) = 3 + 6 =9</a:t>
            </a:r>
            <a:endParaRPr lang="fr-FR" b="1" i="1" dirty="0"/>
          </a:p>
          <a:p>
            <a:r>
              <a:rPr lang="fr-FR" b="1" i="1" dirty="0"/>
              <a:t>D</a:t>
            </a:r>
            <a:r>
              <a:rPr lang="fr-CA" dirty="0"/>
              <a:t>(A,D) + </a:t>
            </a:r>
            <a:r>
              <a:rPr lang="fr-FR" b="1" i="1" dirty="0"/>
              <a:t>D</a:t>
            </a:r>
            <a:r>
              <a:rPr lang="fr-CA" dirty="0"/>
              <a:t>(B,C) = 5 + 4 =9</a:t>
            </a: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045E440-ADF4-4228-829C-7315AF016B67}"/>
              </a:ext>
            </a:extLst>
          </p:cNvPr>
          <p:cNvGrpSpPr/>
          <p:nvPr/>
        </p:nvGrpSpPr>
        <p:grpSpPr>
          <a:xfrm>
            <a:off x="4572000" y="4280324"/>
            <a:ext cx="3020484" cy="1696254"/>
            <a:chOff x="4738494" y="3089940"/>
            <a:chExt cx="3020484" cy="1696254"/>
          </a:xfrm>
        </p:grpSpPr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58B781C0-2696-4537-AC96-48A274667C3D}"/>
                </a:ext>
              </a:extLst>
            </p:cNvPr>
            <p:cNvCxnSpPr/>
            <p:nvPr/>
          </p:nvCxnSpPr>
          <p:spPr>
            <a:xfrm rot="16200000" flipH="1">
              <a:off x="4990522" y="3485984"/>
              <a:ext cx="648072" cy="5760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3B44E5BC-D087-4A8C-A97A-57460EBE51C9}"/>
                </a:ext>
              </a:extLst>
            </p:cNvPr>
            <p:cNvCxnSpPr/>
            <p:nvPr/>
          </p:nvCxnSpPr>
          <p:spPr>
            <a:xfrm rot="10800000" flipV="1">
              <a:off x="5026526" y="4098052"/>
              <a:ext cx="576064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F75188B0-E771-4F26-8091-C46AF93DBD62}"/>
                </a:ext>
              </a:extLst>
            </p:cNvPr>
            <p:cNvCxnSpPr/>
            <p:nvPr/>
          </p:nvCxnSpPr>
          <p:spPr>
            <a:xfrm>
              <a:off x="5602590" y="4098052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C47510FF-2AB1-4DFF-B7D2-014C41EE4FD0}"/>
                </a:ext>
              </a:extLst>
            </p:cNvPr>
            <p:cNvCxnSpPr/>
            <p:nvPr/>
          </p:nvCxnSpPr>
          <p:spPr>
            <a:xfrm rot="5400000" flipH="1" flipV="1">
              <a:off x="6574698" y="3413976"/>
              <a:ext cx="720080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EB22BEEF-DFEF-4063-B067-ADA876EF92F5}"/>
                </a:ext>
              </a:extLst>
            </p:cNvPr>
            <p:cNvCxnSpPr/>
            <p:nvPr/>
          </p:nvCxnSpPr>
          <p:spPr>
            <a:xfrm>
              <a:off x="6610702" y="4098052"/>
              <a:ext cx="792088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9E38260D-0A8F-4B06-977F-97788C920B14}"/>
                </a:ext>
              </a:extLst>
            </p:cNvPr>
            <p:cNvSpPr txBox="1"/>
            <p:nvPr/>
          </p:nvSpPr>
          <p:spPr>
            <a:xfrm>
              <a:off x="4738494" y="3161948"/>
              <a:ext cx="33695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A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07481772-3E66-4A33-BE10-C525C9F1DE7A}"/>
                </a:ext>
              </a:extLst>
            </p:cNvPr>
            <p:cNvSpPr txBox="1"/>
            <p:nvPr/>
          </p:nvSpPr>
          <p:spPr>
            <a:xfrm>
              <a:off x="4738494" y="4386084"/>
              <a:ext cx="31611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B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E56F31B8-44C2-4EAA-A307-9E176A2C8903}"/>
                </a:ext>
              </a:extLst>
            </p:cNvPr>
            <p:cNvSpPr txBox="1"/>
            <p:nvPr/>
          </p:nvSpPr>
          <p:spPr>
            <a:xfrm>
              <a:off x="7186766" y="3089940"/>
              <a:ext cx="34176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C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0B198709-4813-483F-B2F4-420B05A05FFC}"/>
                </a:ext>
              </a:extLst>
            </p:cNvPr>
            <p:cNvSpPr txBox="1"/>
            <p:nvPr/>
          </p:nvSpPr>
          <p:spPr>
            <a:xfrm>
              <a:off x="7402790" y="4314076"/>
              <a:ext cx="35618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543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Parcimonie pondérée </a:t>
            </a:r>
            <a:br>
              <a:rPr lang="fr-FR" dirty="0"/>
            </a:br>
            <a:r>
              <a:rPr lang="fr-FR" dirty="0"/>
              <a:t>(Algorithme de </a:t>
            </a:r>
            <a:r>
              <a:rPr lang="fr-FR" dirty="0" err="1"/>
              <a:t>Sankoff</a:t>
            </a:r>
            <a:r>
              <a:rPr lang="fr-FR" dirty="0"/>
              <a:t>)</a:t>
            </a:r>
            <a:endParaRPr lang="fr-CA" dirty="0"/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 flipH="1">
            <a:off x="3956268" y="1900692"/>
            <a:ext cx="1647777" cy="35445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5604045" y="1900694"/>
            <a:ext cx="2856386" cy="299621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>
            <a:off x="4503912" y="4261785"/>
            <a:ext cx="656688" cy="11834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>
            <a:off x="5053979" y="3081238"/>
            <a:ext cx="1979755" cy="22308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17" name="Text Box 16"/>
          <p:cNvSpPr txBox="1">
            <a:spLocks noChangeArrowheads="1"/>
          </p:cNvSpPr>
          <p:nvPr/>
        </p:nvSpPr>
        <p:spPr bwMode="auto">
          <a:xfrm>
            <a:off x="4658239" y="2727098"/>
            <a:ext cx="442751" cy="58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i="1" dirty="0">
                <a:latin typeface="+mn-lt"/>
              </a:rPr>
              <a:t>k:</a:t>
            </a: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5160600" y="2704493"/>
            <a:ext cx="367408" cy="58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dirty="0">
                <a:latin typeface="Times New Roman" charset="0"/>
              </a:rPr>
              <a:t>a</a:t>
            </a: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140775" y="3805559"/>
            <a:ext cx="298480" cy="58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i="1" dirty="0">
                <a:latin typeface="Times New Roman" charset="0"/>
              </a:rPr>
              <a:t>i</a:t>
            </a:r>
          </a:p>
        </p:txBody>
      </p:sp>
      <p:sp>
        <p:nvSpPr>
          <p:cNvPr id="22" name="Line 24"/>
          <p:cNvSpPr>
            <a:spLocks noChangeShapeType="1"/>
          </p:cNvSpPr>
          <p:nvPr/>
        </p:nvSpPr>
        <p:spPr bwMode="auto">
          <a:xfrm flipH="1">
            <a:off x="5604042" y="4364117"/>
            <a:ext cx="562657" cy="105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CA"/>
          </a:p>
        </p:txBody>
      </p:sp>
      <p:sp>
        <p:nvSpPr>
          <p:cNvPr id="31" name="Text Box 18"/>
          <p:cNvSpPr txBox="1">
            <a:spLocks noChangeArrowheads="1"/>
          </p:cNvSpPr>
          <p:nvPr/>
        </p:nvSpPr>
        <p:spPr bwMode="auto">
          <a:xfrm>
            <a:off x="6166699" y="3801875"/>
            <a:ext cx="298480" cy="58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i="1" dirty="0">
                <a:latin typeface="Times New Roman" charset="0"/>
              </a:rPr>
              <a:t>j</a:t>
            </a: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4596453" y="3969399"/>
            <a:ext cx="389849" cy="584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i="1" dirty="0">
                <a:solidFill>
                  <a:srgbClr val="0070C0"/>
                </a:solidFill>
                <a:latin typeface="Times New Roman" charset="0"/>
              </a:rPr>
              <a:t>b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787792" y="5453139"/>
            <a:ext cx="352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600" dirty="0"/>
              <a:t>a</a:t>
            </a:r>
            <a:endParaRPr lang="fr-CA" sz="3600" dirty="0"/>
          </a:p>
        </p:txBody>
      </p:sp>
      <p:sp>
        <p:nvSpPr>
          <p:cNvPr id="27" name="ZoneTexte 26"/>
          <p:cNvSpPr txBox="1"/>
          <p:nvPr/>
        </p:nvSpPr>
        <p:spPr>
          <a:xfrm>
            <a:off x="1547664" y="5326993"/>
            <a:ext cx="14750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i="1" dirty="0" err="1">
                <a:solidFill>
                  <a:srgbClr val="0070C0"/>
                </a:solidFill>
              </a:rPr>
              <a:t>S</a:t>
            </a:r>
            <a:r>
              <a:rPr lang="en-CA" sz="3200" i="1" baseline="-25000" dirty="0" err="1">
                <a:solidFill>
                  <a:srgbClr val="0070C0"/>
                </a:solidFill>
              </a:rPr>
              <a:t>k</a:t>
            </a:r>
            <a:r>
              <a:rPr lang="en-CA" sz="3200" i="1" dirty="0">
                <a:solidFill>
                  <a:srgbClr val="0070C0"/>
                </a:solidFill>
              </a:rPr>
              <a:t>(a) = 0</a:t>
            </a:r>
            <a:endParaRPr lang="fr-CA" sz="3200" i="1" dirty="0">
              <a:solidFill>
                <a:srgbClr val="0070C0"/>
              </a:solidFill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442826" y="5483917"/>
            <a:ext cx="4427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i="1" dirty="0"/>
              <a:t>k:</a:t>
            </a:r>
            <a:endParaRPr lang="fr-CA" sz="3200" i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1547664" y="5819435"/>
            <a:ext cx="1569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i="1" dirty="0" err="1">
                <a:solidFill>
                  <a:srgbClr val="0070C0"/>
                </a:solidFill>
              </a:rPr>
              <a:t>S</a:t>
            </a:r>
            <a:r>
              <a:rPr lang="en-CA" sz="3200" i="1" baseline="-25000" dirty="0" err="1">
                <a:solidFill>
                  <a:srgbClr val="0070C0"/>
                </a:solidFill>
              </a:rPr>
              <a:t>k</a:t>
            </a:r>
            <a:r>
              <a:rPr lang="en-CA" sz="3200" i="1" dirty="0">
                <a:solidFill>
                  <a:srgbClr val="0070C0"/>
                </a:solidFill>
              </a:rPr>
              <a:t>(b) = ∞</a:t>
            </a:r>
            <a:endParaRPr lang="fr-CA" sz="3200" i="1" dirty="0">
              <a:solidFill>
                <a:srgbClr val="0070C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922066" y="2070650"/>
            <a:ext cx="28584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 err="1">
                <a:solidFill>
                  <a:srgbClr val="0070C0"/>
                </a:solidFill>
              </a:rPr>
              <a:t>S</a:t>
            </a:r>
            <a:r>
              <a:rPr lang="en-CA" sz="2800" i="1" baseline="-25000" dirty="0" err="1">
                <a:solidFill>
                  <a:srgbClr val="0070C0"/>
                </a:solidFill>
              </a:rPr>
              <a:t>k</a:t>
            </a:r>
            <a:r>
              <a:rPr lang="en-CA" sz="2800" i="1" dirty="0">
                <a:solidFill>
                  <a:srgbClr val="0070C0"/>
                </a:solidFill>
              </a:rPr>
              <a:t>(a) = </a:t>
            </a:r>
          </a:p>
          <a:p>
            <a:r>
              <a:rPr lang="en-CA" sz="2800" i="1" dirty="0" err="1">
                <a:solidFill>
                  <a:srgbClr val="0070C0"/>
                </a:solidFill>
              </a:rPr>
              <a:t>min</a:t>
            </a:r>
            <a:r>
              <a:rPr lang="en-CA" sz="2800" i="1" baseline="-25000" dirty="0" err="1">
                <a:solidFill>
                  <a:srgbClr val="0070C0"/>
                </a:solidFill>
              </a:rPr>
              <a:t>b</a:t>
            </a:r>
            <a:r>
              <a:rPr lang="en-CA" sz="2800" i="1" dirty="0">
                <a:solidFill>
                  <a:srgbClr val="0070C0"/>
                </a:solidFill>
              </a:rPr>
              <a:t> (S</a:t>
            </a:r>
            <a:r>
              <a:rPr lang="en-CA" sz="2800" i="1" baseline="-25000" dirty="0">
                <a:solidFill>
                  <a:srgbClr val="0070C0"/>
                </a:solidFill>
              </a:rPr>
              <a:t>i</a:t>
            </a:r>
            <a:r>
              <a:rPr lang="en-CA" sz="2800" i="1" dirty="0">
                <a:solidFill>
                  <a:srgbClr val="0070C0"/>
                </a:solidFill>
              </a:rPr>
              <a:t>(b) + S(</a:t>
            </a:r>
            <a:r>
              <a:rPr lang="en-CA" sz="2800" i="1" dirty="0" err="1">
                <a:solidFill>
                  <a:srgbClr val="0070C0"/>
                </a:solidFill>
              </a:rPr>
              <a:t>a,b</a:t>
            </a:r>
            <a:r>
              <a:rPr lang="en-CA" sz="2800" i="1" dirty="0">
                <a:solidFill>
                  <a:srgbClr val="0070C0"/>
                </a:solidFill>
              </a:rPr>
              <a:t>))+</a:t>
            </a:r>
          </a:p>
          <a:p>
            <a:r>
              <a:rPr lang="en-CA" sz="2800" i="1" dirty="0" err="1">
                <a:solidFill>
                  <a:srgbClr val="0070C0"/>
                </a:solidFill>
              </a:rPr>
              <a:t>min</a:t>
            </a:r>
            <a:r>
              <a:rPr lang="en-CA" sz="2800" i="1" baseline="-25000" dirty="0" err="1">
                <a:solidFill>
                  <a:srgbClr val="0070C0"/>
                </a:solidFill>
              </a:rPr>
              <a:t>c</a:t>
            </a:r>
            <a:r>
              <a:rPr lang="en-CA" sz="2800" i="1" dirty="0">
                <a:solidFill>
                  <a:srgbClr val="0070C0"/>
                </a:solidFill>
              </a:rPr>
              <a:t> (</a:t>
            </a:r>
            <a:r>
              <a:rPr lang="en-CA" sz="2800" i="1" dirty="0" err="1">
                <a:solidFill>
                  <a:srgbClr val="0070C0"/>
                </a:solidFill>
              </a:rPr>
              <a:t>S</a:t>
            </a:r>
            <a:r>
              <a:rPr lang="en-CA" sz="2800" i="1" baseline="-25000" dirty="0" err="1">
                <a:solidFill>
                  <a:srgbClr val="0070C0"/>
                </a:solidFill>
              </a:rPr>
              <a:t>j</a:t>
            </a:r>
            <a:r>
              <a:rPr lang="en-CA" sz="2800" i="1" dirty="0">
                <a:solidFill>
                  <a:srgbClr val="0070C0"/>
                </a:solidFill>
              </a:rPr>
              <a:t>(c)+S(</a:t>
            </a:r>
            <a:r>
              <a:rPr lang="en-CA" sz="2800" i="1" dirty="0" err="1">
                <a:solidFill>
                  <a:srgbClr val="0070C0"/>
                </a:solidFill>
              </a:rPr>
              <a:t>a,c</a:t>
            </a:r>
            <a:r>
              <a:rPr lang="en-CA" sz="2800" i="1" dirty="0">
                <a:solidFill>
                  <a:srgbClr val="0070C0"/>
                </a:solidFill>
              </a:rPr>
              <a:t>))</a:t>
            </a:r>
            <a:endParaRPr lang="fr-CA" sz="2800" i="1" dirty="0">
              <a:solidFill>
                <a:srgbClr val="0070C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676448" y="3969332"/>
            <a:ext cx="36740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Bef>
                <a:spcPct val="0"/>
              </a:spcBef>
            </a:pPr>
            <a:r>
              <a:rPr lang="fr-FR" altLang="fr-FR" sz="3200" i="1" dirty="0">
                <a:solidFill>
                  <a:srgbClr val="0070C0"/>
                </a:solidFill>
                <a:latin typeface="Times New Roman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35833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31" grpId="0"/>
      <p:bldP spid="32" grpId="0"/>
      <p:bldP spid="24" grpId="0"/>
      <p:bldP spid="24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3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106260" cy="468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Parcimonie pondérée </a:t>
            </a:r>
            <a:br>
              <a:rPr lang="fr-FR" dirty="0"/>
            </a:br>
            <a:r>
              <a:rPr lang="fr-FR" dirty="0"/>
              <a:t>(Algorithme de </a:t>
            </a:r>
            <a:r>
              <a:rPr lang="fr-FR" dirty="0" err="1"/>
              <a:t>Sankoff</a:t>
            </a:r>
            <a:r>
              <a:rPr lang="fr-FR" dirty="0"/>
              <a:t>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7029548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Parcimonie pondérée </a:t>
            </a:r>
            <a:br>
              <a:rPr lang="fr-FR" dirty="0"/>
            </a:br>
            <a:r>
              <a:rPr lang="fr-FR" dirty="0"/>
              <a:t>(Algorithme de </a:t>
            </a:r>
            <a:r>
              <a:rPr lang="fr-FR" dirty="0" err="1"/>
              <a:t>Sankoff</a:t>
            </a:r>
            <a:r>
              <a:rPr lang="fr-FR" dirty="0"/>
              <a:t>)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Pour retrouver les nucléotides aux nœuds internes, garder des pointeurs </a:t>
            </a:r>
            <a:r>
              <a:rPr lang="fr-CA" i="1" dirty="0" err="1"/>
              <a:t>l</a:t>
            </a:r>
            <a:r>
              <a:rPr lang="fr-CA" i="1" baseline="-25000" dirty="0" err="1"/>
              <a:t>k</a:t>
            </a:r>
            <a:r>
              <a:rPr lang="fr-CA" i="1" dirty="0"/>
              <a:t>(a)</a:t>
            </a:r>
            <a:r>
              <a:rPr lang="fr-CA" dirty="0"/>
              <a:t> et  </a:t>
            </a:r>
            <a:r>
              <a:rPr lang="fr-CA" i="1" dirty="0" err="1"/>
              <a:t>r</a:t>
            </a:r>
            <a:r>
              <a:rPr lang="fr-CA" i="1" baseline="-25000" dirty="0" err="1"/>
              <a:t>k</a:t>
            </a:r>
            <a:r>
              <a:rPr lang="fr-CA" i="1" dirty="0"/>
              <a:t>(a)</a:t>
            </a:r>
            <a:r>
              <a:rPr lang="fr-CA" dirty="0"/>
              <a:t> pour chaque </a:t>
            </a:r>
            <a:r>
              <a:rPr lang="fr-CA" i="1" dirty="0"/>
              <a:t>a</a:t>
            </a:r>
            <a:r>
              <a:rPr lang="fr-CA" dirty="0"/>
              <a:t> et chaque nœud </a:t>
            </a:r>
            <a:r>
              <a:rPr lang="fr-CA" i="1" dirty="0"/>
              <a:t>k</a:t>
            </a:r>
            <a:r>
              <a:rPr lang="fr-CA" dirty="0"/>
              <a:t>, et rajouter les deux instructions suivantes dans le bloc de récurrence:</a:t>
            </a:r>
          </a:p>
          <a:p>
            <a:pPr marL="320040" lvl="1" indent="0" algn="ctr">
              <a:buNone/>
            </a:pPr>
            <a:r>
              <a:rPr lang="pt-BR" dirty="0">
                <a:solidFill>
                  <a:srgbClr val="0070C0"/>
                </a:solidFill>
              </a:rPr>
              <a:t>Poser </a:t>
            </a:r>
            <a:r>
              <a:rPr lang="pt-BR" i="1" dirty="0">
                <a:solidFill>
                  <a:srgbClr val="0070C0"/>
                </a:solidFill>
              </a:rPr>
              <a:t>l</a:t>
            </a:r>
            <a:r>
              <a:rPr lang="pt-BR" i="1" baseline="-25000" dirty="0">
                <a:solidFill>
                  <a:srgbClr val="0070C0"/>
                </a:solidFill>
              </a:rPr>
              <a:t>k</a:t>
            </a:r>
            <a:r>
              <a:rPr lang="pt-BR" i="1" dirty="0">
                <a:solidFill>
                  <a:srgbClr val="0070C0"/>
                </a:solidFill>
              </a:rPr>
              <a:t>(a) = argmin</a:t>
            </a:r>
            <a:r>
              <a:rPr lang="pt-BR" i="1" baseline="-25000" dirty="0">
                <a:solidFill>
                  <a:srgbClr val="0070C0"/>
                </a:solidFill>
              </a:rPr>
              <a:t>b</a:t>
            </a:r>
            <a:r>
              <a:rPr lang="pt-BR" i="1" dirty="0">
                <a:solidFill>
                  <a:srgbClr val="0070C0"/>
                </a:solidFill>
              </a:rPr>
              <a:t>(S</a:t>
            </a:r>
            <a:r>
              <a:rPr lang="pt-BR" i="1" baseline="-25000" dirty="0">
                <a:solidFill>
                  <a:srgbClr val="0070C0"/>
                </a:solidFill>
              </a:rPr>
              <a:t>i</a:t>
            </a:r>
            <a:r>
              <a:rPr lang="pt-BR" i="1" dirty="0">
                <a:solidFill>
                  <a:srgbClr val="0070C0"/>
                </a:solidFill>
              </a:rPr>
              <a:t>(b) + S(a,b))</a:t>
            </a:r>
          </a:p>
          <a:p>
            <a:pPr marL="320040" lvl="1" indent="0" algn="ctr">
              <a:buNone/>
            </a:pPr>
            <a:r>
              <a:rPr lang="fr-CA" dirty="0">
                <a:solidFill>
                  <a:srgbClr val="0070C0"/>
                </a:solidFill>
              </a:rPr>
              <a:t>Poser </a:t>
            </a:r>
            <a:r>
              <a:rPr lang="fr-CA" i="1" dirty="0" err="1">
                <a:solidFill>
                  <a:srgbClr val="0070C0"/>
                </a:solidFill>
              </a:rPr>
              <a:t>r</a:t>
            </a:r>
            <a:r>
              <a:rPr lang="fr-CA" i="1" baseline="-25000" dirty="0" err="1">
                <a:solidFill>
                  <a:srgbClr val="0070C0"/>
                </a:solidFill>
              </a:rPr>
              <a:t>k</a:t>
            </a:r>
            <a:r>
              <a:rPr lang="fr-CA" i="1" dirty="0">
                <a:solidFill>
                  <a:srgbClr val="0070C0"/>
                </a:solidFill>
              </a:rPr>
              <a:t>(a) = </a:t>
            </a:r>
            <a:r>
              <a:rPr lang="fr-CA" i="1" dirty="0" err="1">
                <a:solidFill>
                  <a:srgbClr val="0070C0"/>
                </a:solidFill>
              </a:rPr>
              <a:t>argmin</a:t>
            </a:r>
            <a:r>
              <a:rPr lang="fr-CA" i="1" baseline="-25000" dirty="0" err="1">
                <a:solidFill>
                  <a:srgbClr val="0070C0"/>
                </a:solidFill>
              </a:rPr>
              <a:t>b</a:t>
            </a:r>
            <a:r>
              <a:rPr lang="fr-CA" i="1" dirty="0">
                <a:solidFill>
                  <a:srgbClr val="0070C0"/>
                </a:solidFill>
              </a:rPr>
              <a:t>(</a:t>
            </a:r>
            <a:r>
              <a:rPr lang="fr-CA" i="1" dirty="0" err="1">
                <a:solidFill>
                  <a:srgbClr val="0070C0"/>
                </a:solidFill>
              </a:rPr>
              <a:t>S</a:t>
            </a:r>
            <a:r>
              <a:rPr lang="fr-CA" i="1" baseline="-25000" dirty="0" err="1">
                <a:solidFill>
                  <a:srgbClr val="0070C0"/>
                </a:solidFill>
              </a:rPr>
              <a:t>j</a:t>
            </a:r>
            <a:r>
              <a:rPr lang="fr-CA" i="1" dirty="0">
                <a:solidFill>
                  <a:srgbClr val="0070C0"/>
                </a:solidFill>
              </a:rPr>
              <a:t>(b) + S(</a:t>
            </a:r>
            <a:r>
              <a:rPr lang="fr-CA" i="1" dirty="0" err="1">
                <a:solidFill>
                  <a:srgbClr val="0070C0"/>
                </a:solidFill>
              </a:rPr>
              <a:t>a,b</a:t>
            </a:r>
            <a:r>
              <a:rPr lang="fr-CA" i="1" dirty="0">
                <a:solidFill>
                  <a:srgbClr val="0070C0"/>
                </a:solidFill>
              </a:rPr>
              <a:t>))</a:t>
            </a:r>
          </a:p>
          <a:p>
            <a:r>
              <a:rPr lang="fr-CA" dirty="0"/>
              <a:t>Pour retrouver une assignation correcte pour les nœuds internes, choisir un nucléotide à la racine qui donne lieu à un poids </a:t>
            </a:r>
            <a:r>
              <a:rPr lang="fr-CA" i="1" dirty="0"/>
              <a:t>S</a:t>
            </a:r>
            <a:r>
              <a:rPr lang="fr-CA" i="1" baseline="-25000" dirty="0"/>
              <a:t>2n-1</a:t>
            </a:r>
            <a:r>
              <a:rPr lang="fr-CA" i="1" dirty="0"/>
              <a:t>(a)</a:t>
            </a:r>
            <a:r>
              <a:rPr lang="fr-CA" dirty="0"/>
              <a:t> minimal, et suivre les pointeurs.</a:t>
            </a:r>
          </a:p>
          <a:p>
            <a:r>
              <a:rPr lang="fr-FR" dirty="0"/>
              <a:t>Complexité: Pour un nœud donné, il faut calculer 2|</a:t>
            </a:r>
            <a:r>
              <a:rPr lang="fr-FR" dirty="0">
                <a:latin typeface="Symbol" panose="05050102010706020507" pitchFamily="18" charset="2"/>
              </a:rPr>
              <a:t>S</a:t>
            </a:r>
            <a:r>
              <a:rPr lang="fr-FR" dirty="0"/>
              <a:t>|</a:t>
            </a:r>
            <a:r>
              <a:rPr lang="fr-FR" baseline="30000" dirty="0"/>
              <a:t>2</a:t>
            </a:r>
            <a:r>
              <a:rPr lang="fr-FR" dirty="0"/>
              <a:t> minimas. D’où, complexité de l’algorithme en </a:t>
            </a:r>
            <a:r>
              <a:rPr lang="fr-FR" i="1" dirty="0">
                <a:solidFill>
                  <a:srgbClr val="C00000"/>
                </a:solidFill>
              </a:rPr>
              <a:t>O(n|</a:t>
            </a:r>
            <a:r>
              <a:rPr lang="fr-FR" i="1" dirty="0">
                <a:solidFill>
                  <a:srgbClr val="C00000"/>
                </a:solidFill>
                <a:latin typeface="Symbol" panose="05050102010706020507" pitchFamily="18" charset="2"/>
              </a:rPr>
              <a:t>S</a:t>
            </a:r>
            <a:r>
              <a:rPr lang="fr-FR" i="1" dirty="0">
                <a:solidFill>
                  <a:srgbClr val="C00000"/>
                </a:solidFill>
              </a:rPr>
              <a:t>|</a:t>
            </a:r>
            <a:r>
              <a:rPr lang="fr-FR" i="1" baseline="30000" dirty="0">
                <a:solidFill>
                  <a:srgbClr val="C00000"/>
                </a:solidFill>
              </a:rPr>
              <a:t>2</a:t>
            </a:r>
            <a:r>
              <a:rPr lang="fr-FR" i="1" dirty="0">
                <a:solidFill>
                  <a:srgbClr val="C00000"/>
                </a:solidFill>
              </a:rPr>
              <a:t> ) </a:t>
            </a:r>
            <a:r>
              <a:rPr lang="fr-FR" dirty="0"/>
              <a:t>où </a:t>
            </a:r>
            <a:r>
              <a:rPr lang="fr-FR" i="1" dirty="0"/>
              <a:t>n</a:t>
            </a:r>
            <a:r>
              <a:rPr lang="fr-FR" dirty="0"/>
              <a:t> est la taille de l'arbre (nombre de nœuds).</a:t>
            </a:r>
            <a:endParaRPr lang="fr-FR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1263991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 flipH="1">
            <a:off x="1417105" y="777282"/>
            <a:ext cx="3271475" cy="48965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688580" y="777282"/>
            <a:ext cx="3353261" cy="48965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116072" y="1674982"/>
            <a:ext cx="2780753" cy="39988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194080" y="4554753"/>
            <a:ext cx="735193" cy="11190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3952498" y="3551990"/>
            <a:ext cx="1472164" cy="21218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688580" y="4612908"/>
            <a:ext cx="709360" cy="10609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086469" y="5655265"/>
            <a:ext cx="661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1: C</a:t>
            </a:r>
            <a:endParaRPr lang="fr-CA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2625151" y="5655299"/>
            <a:ext cx="608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2: T</a:t>
            </a:r>
            <a:endParaRPr lang="fr-CA" sz="2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648376" y="5678773"/>
            <a:ext cx="674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3: G</a:t>
            </a:r>
            <a:endParaRPr lang="fr-CA" sz="2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043260" y="5673826"/>
            <a:ext cx="608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4: T</a:t>
            </a:r>
            <a:endParaRPr lang="fr-CA" sz="2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6592703" y="5673826"/>
            <a:ext cx="631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5: A</a:t>
            </a:r>
            <a:endParaRPr lang="fr-CA" sz="2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7725985" y="5673826"/>
            <a:ext cx="608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6: T</a:t>
            </a:r>
            <a:endParaRPr lang="fr-CA" sz="2400" dirty="0"/>
          </a:p>
        </p:txBody>
      </p:sp>
      <p:graphicFrame>
        <p:nvGraphicFramePr>
          <p:cNvPr id="32" name="Tableau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660421"/>
              </p:ext>
            </p:extLst>
          </p:nvPr>
        </p:nvGraphicFramePr>
        <p:xfrm>
          <a:off x="625017" y="6135491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0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au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9500103"/>
              </p:ext>
            </p:extLst>
          </p:nvPr>
        </p:nvGraphicFramePr>
        <p:xfrm>
          <a:off x="2123274" y="6116930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6976">
                <a:tc>
                  <a:txBody>
                    <a:bodyPr/>
                    <a:lstStyle/>
                    <a:p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0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Tableau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46910"/>
              </p:ext>
            </p:extLst>
          </p:nvPr>
        </p:nvGraphicFramePr>
        <p:xfrm>
          <a:off x="3533630" y="6116930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0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Tableau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772540"/>
              </p:ext>
            </p:extLst>
          </p:nvPr>
        </p:nvGraphicFramePr>
        <p:xfrm>
          <a:off x="4894380" y="6116930"/>
          <a:ext cx="1275252" cy="3538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841">
                <a:tc>
                  <a:txBody>
                    <a:bodyPr/>
                    <a:lstStyle/>
                    <a:p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0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481319"/>
              </p:ext>
            </p:extLst>
          </p:nvPr>
        </p:nvGraphicFramePr>
        <p:xfrm>
          <a:off x="6270932" y="6140438"/>
          <a:ext cx="1275252" cy="3538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841">
                <a:tc>
                  <a:txBody>
                    <a:bodyPr/>
                    <a:lstStyle/>
                    <a:p>
                      <a:r>
                        <a:rPr lang="en-CA" sz="1600" dirty="0"/>
                        <a:t>0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253745"/>
              </p:ext>
            </p:extLst>
          </p:nvPr>
        </p:nvGraphicFramePr>
        <p:xfrm>
          <a:off x="7726304" y="6153771"/>
          <a:ext cx="1275252" cy="3538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18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8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38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0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600" dirty="0"/>
                        <a:t>∞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9" name="Tableau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113152"/>
              </p:ext>
            </p:extLst>
          </p:nvPr>
        </p:nvGraphicFramePr>
        <p:xfrm>
          <a:off x="839954" y="4416572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en-CA" sz="1600" dirty="0"/>
                        <a:t>2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1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1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2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0" name="ZoneTexte 39"/>
          <p:cNvSpPr txBox="1"/>
          <p:nvPr/>
        </p:nvSpPr>
        <p:spPr>
          <a:xfrm>
            <a:off x="157473" y="4323920"/>
            <a:ext cx="653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T</a:t>
            </a:r>
            <a:r>
              <a:rPr lang="en-CA" sz="2400"/>
              <a:t>, C</a:t>
            </a:r>
            <a:endParaRPr lang="fr-CA" sz="2400" dirty="0"/>
          </a:p>
        </p:txBody>
      </p: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256392"/>
              </p:ext>
            </p:extLst>
          </p:nvPr>
        </p:nvGraphicFramePr>
        <p:xfrm>
          <a:off x="6884125" y="609642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en-CA" sz="1600" dirty="0"/>
                        <a:t>A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T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C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G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2" name="ZoneTexte 41"/>
          <p:cNvSpPr txBox="1"/>
          <p:nvPr/>
        </p:nvSpPr>
        <p:spPr>
          <a:xfrm>
            <a:off x="6711925" y="1213317"/>
            <a:ext cx="202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i="1" dirty="0"/>
              <a:t>S(</a:t>
            </a:r>
            <a:r>
              <a:rPr lang="en-CA" sz="2400" i="1" dirty="0" err="1"/>
              <a:t>a,b</a:t>
            </a:r>
            <a:r>
              <a:rPr lang="en-CA" sz="2400" i="1" dirty="0"/>
              <a:t>) = 1 </a:t>
            </a:r>
            <a:r>
              <a:rPr lang="en-CA" sz="2400" i="1" dirty="0" err="1"/>
              <a:t>si</a:t>
            </a:r>
            <a:r>
              <a:rPr lang="en-CA" sz="2400" i="1" dirty="0"/>
              <a:t> a ≠b</a:t>
            </a:r>
            <a:endParaRPr lang="fr-CA" sz="2400" i="1" dirty="0"/>
          </a:p>
        </p:txBody>
      </p:sp>
      <p:graphicFrame>
        <p:nvGraphicFramePr>
          <p:cNvPr id="43" name="Tableau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585465"/>
              </p:ext>
            </p:extLst>
          </p:nvPr>
        </p:nvGraphicFramePr>
        <p:xfrm>
          <a:off x="3294963" y="4598510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en-CA" sz="1600" dirty="0"/>
                        <a:t>2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1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2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1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4" name="ZoneTexte 43"/>
          <p:cNvSpPr txBox="1"/>
          <p:nvPr/>
        </p:nvSpPr>
        <p:spPr>
          <a:xfrm>
            <a:off x="3657690" y="4093088"/>
            <a:ext cx="698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 T, G</a:t>
            </a:r>
            <a:endParaRPr lang="fr-CA" sz="2400" dirty="0"/>
          </a:p>
        </p:txBody>
      </p:sp>
      <p:sp>
        <p:nvSpPr>
          <p:cNvPr id="45" name="ZoneTexte 44"/>
          <p:cNvSpPr txBox="1"/>
          <p:nvPr/>
        </p:nvSpPr>
        <p:spPr>
          <a:xfrm>
            <a:off x="1895697" y="1475737"/>
            <a:ext cx="596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T,C</a:t>
            </a:r>
            <a:endParaRPr lang="fr-CA" sz="2400" dirty="0"/>
          </a:p>
        </p:txBody>
      </p:sp>
      <p:graphicFrame>
        <p:nvGraphicFramePr>
          <p:cNvPr id="46" name="Tableau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636759"/>
              </p:ext>
            </p:extLst>
          </p:nvPr>
        </p:nvGraphicFramePr>
        <p:xfrm>
          <a:off x="2625151" y="1674982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en-CA" sz="1600" dirty="0"/>
                        <a:t>4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3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4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4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7" name="Tableau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77209"/>
              </p:ext>
            </p:extLst>
          </p:nvPr>
        </p:nvGraphicFramePr>
        <p:xfrm>
          <a:off x="4076512" y="3384350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en-CA" sz="1600" dirty="0"/>
                        <a:t>2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2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3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2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" name="ZoneTexte 47"/>
          <p:cNvSpPr txBox="1"/>
          <p:nvPr/>
        </p:nvSpPr>
        <p:spPr>
          <a:xfrm>
            <a:off x="5473135" y="3310852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9</a:t>
            </a:r>
            <a:endParaRPr lang="fr-CA" sz="2400" dirty="0"/>
          </a:p>
        </p:txBody>
      </p:sp>
      <p:sp>
        <p:nvSpPr>
          <p:cNvPr id="49" name="ZoneTexte 48"/>
          <p:cNvSpPr txBox="1"/>
          <p:nvPr/>
        </p:nvSpPr>
        <p:spPr>
          <a:xfrm>
            <a:off x="4694714" y="471815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11</a:t>
            </a:r>
            <a:endParaRPr lang="fr-CA" sz="2400" dirty="0"/>
          </a:p>
        </p:txBody>
      </p:sp>
      <p:graphicFrame>
        <p:nvGraphicFramePr>
          <p:cNvPr id="50" name="Tableau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182008"/>
              </p:ext>
            </p:extLst>
          </p:nvPr>
        </p:nvGraphicFramePr>
        <p:xfrm>
          <a:off x="3437542" y="471815"/>
          <a:ext cx="1224136" cy="335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6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6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3469">
                <a:tc>
                  <a:txBody>
                    <a:bodyPr/>
                    <a:lstStyle/>
                    <a:p>
                      <a:r>
                        <a:rPr lang="en-CA" sz="1600" dirty="0"/>
                        <a:t>5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3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CA" sz="1600" dirty="0"/>
                        <a:t>5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/>
                        <a:t>5</a:t>
                      </a:r>
                      <a:endParaRPr lang="fr-CA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ZoneTexte 50"/>
          <p:cNvSpPr txBox="1"/>
          <p:nvPr/>
        </p:nvSpPr>
        <p:spPr>
          <a:xfrm>
            <a:off x="2299421" y="42106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7</a:t>
            </a:r>
            <a:endParaRPr lang="fr-CA" sz="2400" dirty="0"/>
          </a:p>
        </p:txBody>
      </p:sp>
      <p:sp>
        <p:nvSpPr>
          <p:cNvPr id="53" name="ZoneTexte 52"/>
          <p:cNvSpPr txBox="1"/>
          <p:nvPr/>
        </p:nvSpPr>
        <p:spPr>
          <a:xfrm>
            <a:off x="4436264" y="4181367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8</a:t>
            </a:r>
            <a:endParaRPr lang="fr-CA" sz="2400" dirty="0"/>
          </a:p>
        </p:txBody>
      </p:sp>
      <p:sp>
        <p:nvSpPr>
          <p:cNvPr id="54" name="ZoneTexte 53"/>
          <p:cNvSpPr txBox="1"/>
          <p:nvPr/>
        </p:nvSpPr>
        <p:spPr>
          <a:xfrm>
            <a:off x="4174983" y="2871003"/>
            <a:ext cx="882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A,T,G</a:t>
            </a:r>
            <a:endParaRPr lang="fr-CA" sz="2400" dirty="0"/>
          </a:p>
        </p:txBody>
      </p:sp>
      <p:sp>
        <p:nvSpPr>
          <p:cNvPr id="55" name="ZoneTexte 54"/>
          <p:cNvSpPr txBox="1"/>
          <p:nvPr/>
        </p:nvSpPr>
        <p:spPr>
          <a:xfrm>
            <a:off x="3748378" y="1232592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10</a:t>
            </a:r>
            <a:endParaRPr lang="fr-CA" sz="2400" dirty="0"/>
          </a:p>
        </p:txBody>
      </p:sp>
      <p:sp>
        <p:nvSpPr>
          <p:cNvPr id="56" name="ZoneTexte 55"/>
          <p:cNvSpPr txBox="1"/>
          <p:nvPr/>
        </p:nvSpPr>
        <p:spPr>
          <a:xfrm>
            <a:off x="2839581" y="32340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T</a:t>
            </a:r>
            <a:endParaRPr lang="fr-CA" sz="2400" dirty="0"/>
          </a:p>
        </p:txBody>
      </p:sp>
      <p:cxnSp>
        <p:nvCxnSpPr>
          <p:cNvPr id="58" name="Connecteur droit avec flèche 57"/>
          <p:cNvCxnSpPr>
            <a:endCxn id="45" idx="0"/>
          </p:cNvCxnSpPr>
          <p:nvPr/>
        </p:nvCxnSpPr>
        <p:spPr>
          <a:xfrm flipH="1">
            <a:off x="2194080" y="702647"/>
            <a:ext cx="735192" cy="7730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ZoneTexte 58"/>
          <p:cNvSpPr txBox="1"/>
          <p:nvPr/>
        </p:nvSpPr>
        <p:spPr>
          <a:xfrm>
            <a:off x="2839581" y="315617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rgbClr val="C00000"/>
                </a:solidFill>
              </a:rPr>
              <a:t>T</a:t>
            </a:r>
            <a:endParaRPr lang="fr-CA" sz="2400" b="1" dirty="0">
              <a:solidFill>
                <a:srgbClr val="C00000"/>
              </a:solidFill>
            </a:endParaRPr>
          </a:p>
        </p:txBody>
      </p:sp>
      <p:sp>
        <p:nvSpPr>
          <p:cNvPr id="60" name="ZoneTexte 59"/>
          <p:cNvSpPr txBox="1"/>
          <p:nvPr/>
        </p:nvSpPr>
        <p:spPr>
          <a:xfrm>
            <a:off x="1895697" y="1463424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rgbClr val="C00000"/>
                </a:solidFill>
              </a:rPr>
              <a:t>T</a:t>
            </a:r>
            <a:endParaRPr lang="fr-CA" sz="2400" b="1" dirty="0">
              <a:solidFill>
                <a:srgbClr val="C00000"/>
              </a:solidFill>
            </a:endParaRPr>
          </a:p>
        </p:txBody>
      </p:sp>
      <p:cxnSp>
        <p:nvCxnSpPr>
          <p:cNvPr id="61" name="Connecteur droit avec flèche 60"/>
          <p:cNvCxnSpPr>
            <a:endCxn id="40" idx="0"/>
          </p:cNvCxnSpPr>
          <p:nvPr/>
        </p:nvCxnSpPr>
        <p:spPr>
          <a:xfrm flipH="1">
            <a:off x="484165" y="1829355"/>
            <a:ext cx="1572369" cy="24945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ZoneTexte 63"/>
          <p:cNvSpPr txBox="1"/>
          <p:nvPr/>
        </p:nvSpPr>
        <p:spPr>
          <a:xfrm>
            <a:off x="126375" y="4323919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rgbClr val="C00000"/>
                </a:solidFill>
              </a:rPr>
              <a:t>T</a:t>
            </a:r>
            <a:endParaRPr lang="fr-CA" sz="2400" b="1" dirty="0">
              <a:solidFill>
                <a:srgbClr val="C00000"/>
              </a:solidFill>
            </a:endParaRPr>
          </a:p>
        </p:txBody>
      </p:sp>
      <p:cxnSp>
        <p:nvCxnSpPr>
          <p:cNvPr id="65" name="Connecteur droit avec flèche 64"/>
          <p:cNvCxnSpPr/>
          <p:nvPr/>
        </p:nvCxnSpPr>
        <p:spPr>
          <a:xfrm>
            <a:off x="2194080" y="1829355"/>
            <a:ext cx="2242184" cy="1041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4440835" y="2871002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rgbClr val="C00000"/>
                </a:solidFill>
              </a:rPr>
              <a:t>T</a:t>
            </a:r>
            <a:endParaRPr lang="fr-CA" sz="2400" b="1" dirty="0">
              <a:solidFill>
                <a:srgbClr val="C00000"/>
              </a:solidFill>
            </a:endParaRPr>
          </a:p>
        </p:txBody>
      </p:sp>
      <p:cxnSp>
        <p:nvCxnSpPr>
          <p:cNvPr id="72" name="Connecteur droit avec flèche 71"/>
          <p:cNvCxnSpPr>
            <a:endCxn id="44" idx="0"/>
          </p:cNvCxnSpPr>
          <p:nvPr/>
        </p:nvCxnSpPr>
        <p:spPr>
          <a:xfrm flipH="1">
            <a:off x="4006760" y="3225554"/>
            <a:ext cx="592369" cy="867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3690519" y="409035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dirty="0">
                <a:solidFill>
                  <a:srgbClr val="C00000"/>
                </a:solidFill>
              </a:rPr>
              <a:t>T</a:t>
            </a:r>
            <a:endParaRPr lang="fr-CA" sz="2400" b="1" dirty="0">
              <a:solidFill>
                <a:srgbClr val="C00000"/>
              </a:solidFill>
            </a:endParaRPr>
          </a:p>
        </p:txBody>
      </p:sp>
      <p:sp>
        <p:nvSpPr>
          <p:cNvPr id="75" name="Ellipse 74"/>
          <p:cNvSpPr/>
          <p:nvPr/>
        </p:nvSpPr>
        <p:spPr>
          <a:xfrm>
            <a:off x="3690519" y="323408"/>
            <a:ext cx="357790" cy="61007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9827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4" grpId="0"/>
      <p:bldP spid="45" grpId="0"/>
      <p:bldP spid="54" grpId="0"/>
      <p:bldP spid="56" grpId="0"/>
      <p:bldP spid="59" grpId="0"/>
      <p:bldP spid="60" grpId="0"/>
      <p:bldP spid="64" grpId="0"/>
      <p:bldP spid="70" grpId="0"/>
      <p:bldP spid="74" grpId="0"/>
      <p:bldP spid="75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Parcimonie traditionnelle</a:t>
            </a:r>
            <a:br>
              <a:rPr lang="fr-FR" dirty="0"/>
            </a:br>
            <a:r>
              <a:rPr lang="fr-FR" dirty="0"/>
              <a:t>Algorithme de </a:t>
            </a:r>
            <a:r>
              <a:rPr lang="fr-FR" dirty="0" err="1"/>
              <a:t>Fitch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261120"/>
          </a:xfrm>
        </p:spPr>
        <p:txBody>
          <a:bodyPr>
            <a:normAutofit lnSpcReduction="10000"/>
          </a:bodyPr>
          <a:lstStyle/>
          <a:p>
            <a:r>
              <a:rPr lang="fr-FR" dirty="0">
                <a:solidFill>
                  <a:srgbClr val="0070C0"/>
                </a:solidFill>
              </a:rPr>
              <a:t>Minimiser le nombre de substitutions de caractères.</a:t>
            </a:r>
            <a:r>
              <a:rPr lang="fr-FR" dirty="0"/>
              <a:t> Garder à chaque nœud une liste de nucléotides « valides ». </a:t>
            </a:r>
          </a:p>
          <a:p>
            <a:pPr marL="0" indent="0">
              <a:buNone/>
            </a:pPr>
            <a:r>
              <a:rPr lang="fr-FR" dirty="0"/>
              <a:t>   </a:t>
            </a:r>
            <a:r>
              <a:rPr lang="fr-FR" i="1" dirty="0"/>
              <a:t>C</a:t>
            </a:r>
            <a:r>
              <a:rPr lang="fr-FR" dirty="0"/>
              <a:t>: poids courant de l’arbre.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528" y="2772899"/>
            <a:ext cx="6690692" cy="36879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212976"/>
            <a:ext cx="24860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71552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Parcimonie traditionnelle</a:t>
            </a:r>
            <a:br>
              <a:rPr lang="fr-FR" dirty="0"/>
            </a:br>
            <a:r>
              <a:rPr lang="fr-FR" dirty="0"/>
              <a:t>Algorithme de </a:t>
            </a:r>
            <a:r>
              <a:rPr lang="fr-FR" dirty="0" err="1"/>
              <a:t>Fitch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P</a:t>
            </a:r>
            <a:r>
              <a:rPr lang="fr-FR" dirty="0" err="1"/>
              <a:t>our</a:t>
            </a:r>
            <a:r>
              <a:rPr lang="fr-FR" dirty="0"/>
              <a:t> retrouver les nucléotides des nœuds internes: Choisir un nucléotide dans </a:t>
            </a:r>
            <a:r>
              <a:rPr lang="fr-FR" i="1" dirty="0"/>
              <a:t>R</a:t>
            </a:r>
            <a:r>
              <a:rPr lang="fr-FR" i="1" baseline="-25000" dirty="0"/>
              <a:t>2n-1</a:t>
            </a:r>
            <a:r>
              <a:rPr lang="fr-FR" dirty="0"/>
              <a:t>(racine) puis descendre dans l'arbre. Si on a choisit </a:t>
            </a:r>
            <a:r>
              <a:rPr lang="fr-FR" i="1" dirty="0"/>
              <a:t>a</a:t>
            </a:r>
            <a:r>
              <a:rPr lang="fr-FR" dirty="0"/>
              <a:t> pour </a:t>
            </a:r>
            <a:r>
              <a:rPr lang="fr-FR" i="1" dirty="0"/>
              <a:t>k</a:t>
            </a:r>
            <a:r>
              <a:rPr lang="fr-FR" dirty="0"/>
              <a:t>, alors, pour le fils </a:t>
            </a:r>
            <a:r>
              <a:rPr lang="fr-FR" i="1" dirty="0"/>
              <a:t>i</a:t>
            </a:r>
            <a:r>
              <a:rPr lang="fr-FR" dirty="0"/>
              <a:t> de </a:t>
            </a:r>
            <a:r>
              <a:rPr lang="fr-FR" i="1" dirty="0"/>
              <a:t>k</a:t>
            </a:r>
            <a:r>
              <a:rPr lang="fr-FR" dirty="0"/>
              <a:t>, choisir </a:t>
            </a:r>
            <a:r>
              <a:rPr lang="fr-FR" i="1" dirty="0"/>
              <a:t>a</a:t>
            </a:r>
            <a:r>
              <a:rPr lang="fr-FR" dirty="0"/>
              <a:t> si possible, si non choisir un nucléotide au hasard dans </a:t>
            </a:r>
            <a:r>
              <a:rPr lang="fr-FR" i="1" dirty="0"/>
              <a:t>R</a:t>
            </a:r>
            <a:r>
              <a:rPr lang="fr-FR" i="1" baseline="-25000" dirty="0"/>
              <a:t>i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i="1" u="sng" dirty="0">
                <a:solidFill>
                  <a:srgbClr val="0070C0"/>
                </a:solidFill>
              </a:rPr>
              <a:t>Complexité</a:t>
            </a:r>
            <a:r>
              <a:rPr lang="fr-FR" dirty="0"/>
              <a:t>: </a:t>
            </a:r>
            <a:r>
              <a:rPr lang="fr-FR" i="1" dirty="0">
                <a:solidFill>
                  <a:srgbClr val="0070C0"/>
                </a:solidFill>
              </a:rPr>
              <a:t>O(</a:t>
            </a:r>
            <a:r>
              <a:rPr lang="fr-FR" i="1" dirty="0" err="1">
                <a:solidFill>
                  <a:srgbClr val="0070C0"/>
                </a:solidFill>
              </a:rPr>
              <a:t>n|</a:t>
            </a:r>
            <a:r>
              <a:rPr lang="fr-FR" i="1" dirty="0" err="1">
                <a:solidFill>
                  <a:srgbClr val="0070C0"/>
                </a:solidFill>
                <a:latin typeface="Symbol" panose="05050102010706020507" pitchFamily="18" charset="2"/>
              </a:rPr>
              <a:t>S</a:t>
            </a:r>
            <a:r>
              <a:rPr lang="fr-FR" i="1" dirty="0">
                <a:solidFill>
                  <a:srgbClr val="0070C0"/>
                </a:solidFill>
              </a:rPr>
              <a:t>|)</a:t>
            </a:r>
            <a:r>
              <a:rPr lang="fr-FR" i="1" dirty="0"/>
              <a:t> </a:t>
            </a:r>
          </a:p>
          <a:p>
            <a:endParaRPr lang="fr-FR" i="1" u="sng" dirty="0"/>
          </a:p>
          <a:p>
            <a:r>
              <a:rPr lang="fr-FR" u="sng" dirty="0"/>
              <a:t>Observation</a:t>
            </a:r>
            <a:r>
              <a:rPr lang="fr-FR" dirty="0"/>
              <a:t>: Le poids minimal d’un arbre calculé par l’algorithme de </a:t>
            </a:r>
            <a:r>
              <a:rPr lang="fr-FR" dirty="0" err="1"/>
              <a:t>Fitch</a:t>
            </a:r>
            <a:r>
              <a:rPr lang="fr-FR" dirty="0"/>
              <a:t> </a:t>
            </a:r>
            <a:r>
              <a:rPr lang="fr-FR"/>
              <a:t>est indépendant </a:t>
            </a:r>
            <a:r>
              <a:rPr lang="fr-FR" dirty="0"/>
              <a:t>du choix de la racine. Conséquence: on n’a pas besoin de tester tous les arbres racinés possibles.</a:t>
            </a:r>
          </a:p>
        </p:txBody>
      </p:sp>
    </p:spTree>
    <p:extLst>
      <p:ext uri="{BB962C8B-B14F-4D97-AF65-F5344CB8AC3E}">
        <p14:creationId xmlns:p14="http://schemas.microsoft.com/office/powerpoint/2010/main" val="23633468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2"/>
          <p:cNvCxnSpPr/>
          <p:nvPr/>
        </p:nvCxnSpPr>
        <p:spPr>
          <a:xfrm flipH="1">
            <a:off x="1417105" y="777282"/>
            <a:ext cx="3271475" cy="48965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4688580" y="777282"/>
            <a:ext cx="3353261" cy="48965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4116072" y="1674982"/>
            <a:ext cx="2780753" cy="39988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2194080" y="4554753"/>
            <a:ext cx="735193" cy="11190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H="1">
            <a:off x="3952498" y="3551990"/>
            <a:ext cx="1472164" cy="21218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4688580" y="4612908"/>
            <a:ext cx="709360" cy="10609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1086469" y="5655265"/>
            <a:ext cx="661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1: C</a:t>
            </a:r>
            <a:endParaRPr lang="fr-CA" sz="2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2625151" y="5655299"/>
            <a:ext cx="608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2: T</a:t>
            </a:r>
            <a:endParaRPr lang="fr-CA" sz="2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648376" y="5678773"/>
            <a:ext cx="674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3: G</a:t>
            </a:r>
            <a:endParaRPr lang="fr-CA" sz="2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043260" y="5673826"/>
            <a:ext cx="608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4: T</a:t>
            </a:r>
            <a:endParaRPr lang="fr-CA" sz="2400" dirty="0"/>
          </a:p>
        </p:txBody>
      </p:sp>
      <p:sp>
        <p:nvSpPr>
          <p:cNvPr id="28" name="ZoneTexte 27"/>
          <p:cNvSpPr txBox="1"/>
          <p:nvPr/>
        </p:nvSpPr>
        <p:spPr>
          <a:xfrm>
            <a:off x="6592703" y="5673826"/>
            <a:ext cx="6317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5: A</a:t>
            </a:r>
            <a:endParaRPr lang="fr-CA" sz="2400" dirty="0"/>
          </a:p>
        </p:txBody>
      </p:sp>
      <p:sp>
        <p:nvSpPr>
          <p:cNvPr id="29" name="ZoneTexte 28"/>
          <p:cNvSpPr txBox="1"/>
          <p:nvPr/>
        </p:nvSpPr>
        <p:spPr>
          <a:xfrm>
            <a:off x="7725985" y="5673826"/>
            <a:ext cx="608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6: T</a:t>
            </a:r>
            <a:endParaRPr lang="fr-CA" sz="2400" dirty="0"/>
          </a:p>
        </p:txBody>
      </p:sp>
      <p:sp>
        <p:nvSpPr>
          <p:cNvPr id="48" name="ZoneTexte 47"/>
          <p:cNvSpPr txBox="1"/>
          <p:nvPr/>
        </p:nvSpPr>
        <p:spPr>
          <a:xfrm>
            <a:off x="5473135" y="3310852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9</a:t>
            </a:r>
            <a:endParaRPr lang="fr-CA" sz="2400" dirty="0"/>
          </a:p>
        </p:txBody>
      </p:sp>
      <p:sp>
        <p:nvSpPr>
          <p:cNvPr id="49" name="ZoneTexte 48"/>
          <p:cNvSpPr txBox="1"/>
          <p:nvPr/>
        </p:nvSpPr>
        <p:spPr>
          <a:xfrm>
            <a:off x="4694714" y="471815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11</a:t>
            </a:r>
            <a:endParaRPr lang="fr-CA" sz="2400" dirty="0"/>
          </a:p>
        </p:txBody>
      </p:sp>
      <p:sp>
        <p:nvSpPr>
          <p:cNvPr id="51" name="ZoneTexte 50"/>
          <p:cNvSpPr txBox="1"/>
          <p:nvPr/>
        </p:nvSpPr>
        <p:spPr>
          <a:xfrm>
            <a:off x="2299421" y="4210638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7</a:t>
            </a:r>
            <a:endParaRPr lang="fr-CA" sz="2400" dirty="0"/>
          </a:p>
        </p:txBody>
      </p:sp>
      <p:sp>
        <p:nvSpPr>
          <p:cNvPr id="53" name="ZoneTexte 52"/>
          <p:cNvSpPr txBox="1"/>
          <p:nvPr/>
        </p:nvSpPr>
        <p:spPr>
          <a:xfrm>
            <a:off x="4845697" y="4345140"/>
            <a:ext cx="3257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8</a:t>
            </a:r>
            <a:endParaRPr lang="fr-CA" sz="2400" dirty="0"/>
          </a:p>
        </p:txBody>
      </p:sp>
      <p:sp>
        <p:nvSpPr>
          <p:cNvPr id="55" name="ZoneTexte 54"/>
          <p:cNvSpPr txBox="1"/>
          <p:nvPr/>
        </p:nvSpPr>
        <p:spPr>
          <a:xfrm>
            <a:off x="3748378" y="1232592"/>
            <a:ext cx="466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/>
              <a:t>10</a:t>
            </a:r>
            <a:endParaRPr lang="fr-CA" sz="2400" dirty="0"/>
          </a:p>
        </p:txBody>
      </p:sp>
      <p:sp>
        <p:nvSpPr>
          <p:cNvPr id="2" name="ZoneTexte 1"/>
          <p:cNvSpPr txBox="1"/>
          <p:nvPr/>
        </p:nvSpPr>
        <p:spPr>
          <a:xfrm>
            <a:off x="611560" y="933480"/>
            <a:ext cx="9252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C = 0</a:t>
            </a:r>
            <a:endParaRPr lang="fr-CA" sz="2800" i="1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92420" y="604771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1</a:t>
            </a:r>
            <a:r>
              <a:rPr lang="en-CA" sz="2800" i="1" dirty="0"/>
              <a:t> = {C}</a:t>
            </a:r>
            <a:endParaRPr lang="fr-CA" sz="2800" i="1" dirty="0"/>
          </a:p>
        </p:txBody>
      </p:sp>
      <p:sp>
        <p:nvSpPr>
          <p:cNvPr id="52" name="ZoneTexte 51"/>
          <p:cNvSpPr txBox="1"/>
          <p:nvPr/>
        </p:nvSpPr>
        <p:spPr>
          <a:xfrm>
            <a:off x="1835254" y="604771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2</a:t>
            </a:r>
            <a:r>
              <a:rPr lang="en-CA" sz="2800" i="1" dirty="0"/>
              <a:t> = {T}</a:t>
            </a:r>
            <a:endParaRPr lang="fr-CA" sz="2800" i="1" dirty="0"/>
          </a:p>
        </p:txBody>
      </p:sp>
      <p:sp>
        <p:nvSpPr>
          <p:cNvPr id="57" name="ZoneTexte 56"/>
          <p:cNvSpPr txBox="1"/>
          <p:nvPr/>
        </p:nvSpPr>
        <p:spPr>
          <a:xfrm>
            <a:off x="3312515" y="6054067"/>
            <a:ext cx="14157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3</a:t>
            </a:r>
            <a:r>
              <a:rPr lang="en-CA" sz="2800" i="1" dirty="0"/>
              <a:t> = {G}</a:t>
            </a:r>
            <a:endParaRPr lang="fr-CA" sz="2800" i="1" dirty="0"/>
          </a:p>
        </p:txBody>
      </p:sp>
      <p:sp>
        <p:nvSpPr>
          <p:cNvPr id="62" name="ZoneTexte 61"/>
          <p:cNvSpPr txBox="1"/>
          <p:nvPr/>
        </p:nvSpPr>
        <p:spPr>
          <a:xfrm>
            <a:off x="4728287" y="6087720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4</a:t>
            </a:r>
            <a:r>
              <a:rPr lang="en-CA" sz="2800" i="1" dirty="0"/>
              <a:t> = {T}</a:t>
            </a:r>
            <a:endParaRPr lang="fr-CA" sz="2800" i="1" dirty="0"/>
          </a:p>
        </p:txBody>
      </p:sp>
      <p:sp>
        <p:nvSpPr>
          <p:cNvPr id="63" name="ZoneTexte 62"/>
          <p:cNvSpPr txBox="1"/>
          <p:nvPr/>
        </p:nvSpPr>
        <p:spPr>
          <a:xfrm>
            <a:off x="6201763" y="6054067"/>
            <a:ext cx="13901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5</a:t>
            </a:r>
            <a:r>
              <a:rPr lang="en-CA" sz="2800" i="1" dirty="0"/>
              <a:t> = {A}</a:t>
            </a:r>
            <a:endParaRPr lang="fr-CA" sz="2800" i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7474838" y="6054067"/>
            <a:ext cx="13981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6</a:t>
            </a:r>
            <a:r>
              <a:rPr lang="en-CA" sz="2800" i="1" dirty="0"/>
              <a:t> = {T}</a:t>
            </a:r>
            <a:endParaRPr lang="fr-CA" sz="2800" i="1" dirty="0"/>
          </a:p>
        </p:txBody>
      </p:sp>
      <p:sp>
        <p:nvSpPr>
          <p:cNvPr id="67" name="ZoneTexte 66"/>
          <p:cNvSpPr txBox="1"/>
          <p:nvPr/>
        </p:nvSpPr>
        <p:spPr>
          <a:xfrm>
            <a:off x="611560" y="4132301"/>
            <a:ext cx="1658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7</a:t>
            </a:r>
            <a:r>
              <a:rPr lang="en-CA" sz="2800" i="1" dirty="0"/>
              <a:t> = {C,T}</a:t>
            </a:r>
            <a:endParaRPr lang="fr-CA" sz="2800" i="1" dirty="0"/>
          </a:p>
        </p:txBody>
      </p:sp>
      <p:sp>
        <p:nvSpPr>
          <p:cNvPr id="68" name="ZoneTexte 67"/>
          <p:cNvSpPr txBox="1"/>
          <p:nvPr/>
        </p:nvSpPr>
        <p:spPr>
          <a:xfrm>
            <a:off x="1453428" y="933480"/>
            <a:ext cx="58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+1</a:t>
            </a:r>
            <a:endParaRPr lang="fr-CA" sz="2800" i="1" dirty="0">
              <a:solidFill>
                <a:srgbClr val="FF0000"/>
              </a:solidFill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3187166" y="4149083"/>
            <a:ext cx="16743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8</a:t>
            </a:r>
            <a:r>
              <a:rPr lang="en-CA" sz="2800" i="1" dirty="0"/>
              <a:t> = {G,T}</a:t>
            </a:r>
            <a:endParaRPr lang="fr-CA" sz="2800" i="1" dirty="0"/>
          </a:p>
        </p:txBody>
      </p:sp>
      <p:sp>
        <p:nvSpPr>
          <p:cNvPr id="71" name="ZoneTexte 70"/>
          <p:cNvSpPr txBox="1"/>
          <p:nvPr/>
        </p:nvSpPr>
        <p:spPr>
          <a:xfrm>
            <a:off x="2029334" y="940204"/>
            <a:ext cx="58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+1</a:t>
            </a:r>
            <a:endParaRPr lang="fr-CA" sz="2800" i="1" dirty="0">
              <a:solidFill>
                <a:srgbClr val="FF0000"/>
              </a:solidFill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3548301" y="3249297"/>
            <a:ext cx="18996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9</a:t>
            </a:r>
            <a:r>
              <a:rPr lang="en-CA" sz="2800" i="1" dirty="0"/>
              <a:t> = {G,T,A}</a:t>
            </a:r>
            <a:endParaRPr lang="fr-CA" sz="2800" i="1" dirty="0"/>
          </a:p>
        </p:txBody>
      </p:sp>
      <p:sp>
        <p:nvSpPr>
          <p:cNvPr id="76" name="ZoneTexte 75"/>
          <p:cNvSpPr txBox="1"/>
          <p:nvPr/>
        </p:nvSpPr>
        <p:spPr>
          <a:xfrm>
            <a:off x="2534324" y="940204"/>
            <a:ext cx="58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+1</a:t>
            </a:r>
            <a:endParaRPr lang="fr-CA" sz="2800" i="1" dirty="0">
              <a:solidFill>
                <a:srgbClr val="FF0000"/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2451043" y="1456700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10</a:t>
            </a:r>
            <a:r>
              <a:rPr lang="en-CA" sz="2800" i="1" dirty="0"/>
              <a:t> = {T}</a:t>
            </a:r>
            <a:endParaRPr lang="fr-CA" sz="2800" i="1" dirty="0"/>
          </a:p>
        </p:txBody>
      </p:sp>
      <p:sp>
        <p:nvSpPr>
          <p:cNvPr id="78" name="ZoneTexte 77"/>
          <p:cNvSpPr txBox="1"/>
          <p:nvPr/>
        </p:nvSpPr>
        <p:spPr>
          <a:xfrm>
            <a:off x="3312515" y="383959"/>
            <a:ext cx="15071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/>
              <a:t>R</a:t>
            </a:r>
            <a:r>
              <a:rPr lang="en-CA" sz="2800" i="1" baseline="-25000" dirty="0"/>
              <a:t>11</a:t>
            </a:r>
            <a:r>
              <a:rPr lang="en-CA" sz="2800" i="1" dirty="0"/>
              <a:t> = {T}</a:t>
            </a:r>
            <a:endParaRPr lang="fr-CA" sz="2800" i="1" dirty="0"/>
          </a:p>
        </p:txBody>
      </p:sp>
      <p:sp>
        <p:nvSpPr>
          <p:cNvPr id="79" name="ZoneTexte 78"/>
          <p:cNvSpPr txBox="1"/>
          <p:nvPr/>
        </p:nvSpPr>
        <p:spPr>
          <a:xfrm>
            <a:off x="4290574" y="414736"/>
            <a:ext cx="313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dirty="0">
                <a:solidFill>
                  <a:srgbClr val="C00000"/>
                </a:solidFill>
              </a:rPr>
              <a:t>T</a:t>
            </a:r>
            <a:endParaRPr lang="fr-CA" sz="2400" b="1" i="1" dirty="0">
              <a:solidFill>
                <a:srgbClr val="C00000"/>
              </a:solidFill>
            </a:endParaRPr>
          </a:p>
        </p:txBody>
      </p:sp>
      <p:cxnSp>
        <p:nvCxnSpPr>
          <p:cNvPr id="80" name="Connecteur droit avec flèche 79"/>
          <p:cNvCxnSpPr/>
          <p:nvPr/>
        </p:nvCxnSpPr>
        <p:spPr>
          <a:xfrm flipH="1">
            <a:off x="3648376" y="702647"/>
            <a:ext cx="674095" cy="754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ZoneTexte 80"/>
          <p:cNvSpPr txBox="1"/>
          <p:nvPr/>
        </p:nvSpPr>
        <p:spPr>
          <a:xfrm>
            <a:off x="3408384" y="1487477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>
                <a:solidFill>
                  <a:srgbClr val="C00000"/>
                </a:solidFill>
              </a:rPr>
              <a:t>T</a:t>
            </a:r>
            <a:endParaRPr lang="fr-CA" sz="2400" b="1" i="1" dirty="0">
              <a:solidFill>
                <a:srgbClr val="C00000"/>
              </a:solidFill>
            </a:endParaRPr>
          </a:p>
        </p:txBody>
      </p:sp>
      <p:sp>
        <p:nvSpPr>
          <p:cNvPr id="82" name="ZoneTexte 81"/>
          <p:cNvSpPr txBox="1"/>
          <p:nvPr/>
        </p:nvSpPr>
        <p:spPr>
          <a:xfrm>
            <a:off x="1727725" y="4153852"/>
            <a:ext cx="3143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dirty="0">
                <a:solidFill>
                  <a:srgbClr val="C00000"/>
                </a:solidFill>
              </a:rPr>
              <a:t>T</a:t>
            </a:r>
            <a:endParaRPr lang="fr-CA" sz="2400" b="1" i="1" dirty="0">
              <a:solidFill>
                <a:srgbClr val="C00000"/>
              </a:solidFill>
            </a:endParaRPr>
          </a:p>
        </p:txBody>
      </p:sp>
      <p:cxnSp>
        <p:nvCxnSpPr>
          <p:cNvPr id="83" name="Connecteur droit avec flèche 82"/>
          <p:cNvCxnSpPr>
            <a:stCxn id="81" idx="2"/>
          </p:cNvCxnSpPr>
          <p:nvPr/>
        </p:nvCxnSpPr>
        <p:spPr>
          <a:xfrm flipH="1">
            <a:off x="2029334" y="1949142"/>
            <a:ext cx="1557945" cy="218315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cteur droit avec flèche 83"/>
          <p:cNvCxnSpPr/>
          <p:nvPr/>
        </p:nvCxnSpPr>
        <p:spPr>
          <a:xfrm>
            <a:off x="3748378" y="1979920"/>
            <a:ext cx="1071281" cy="12693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84"/>
          <p:cNvSpPr txBox="1"/>
          <p:nvPr/>
        </p:nvSpPr>
        <p:spPr>
          <a:xfrm>
            <a:off x="4682640" y="3267627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b="1" i="1" dirty="0">
                <a:solidFill>
                  <a:srgbClr val="C00000"/>
                </a:solidFill>
              </a:rPr>
              <a:t>T</a:t>
            </a:r>
            <a:endParaRPr lang="fr-CA" sz="2400" b="1" i="1" dirty="0">
              <a:solidFill>
                <a:srgbClr val="C00000"/>
              </a:solidFill>
            </a:endParaRPr>
          </a:p>
        </p:txBody>
      </p:sp>
      <p:cxnSp>
        <p:nvCxnSpPr>
          <p:cNvPr id="86" name="Connecteur droit avec flèche 85"/>
          <p:cNvCxnSpPr/>
          <p:nvPr/>
        </p:nvCxnSpPr>
        <p:spPr>
          <a:xfrm flipH="1">
            <a:off x="4604284" y="3674404"/>
            <a:ext cx="287432" cy="4794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ZoneTexte 86"/>
          <p:cNvSpPr txBox="1"/>
          <p:nvPr/>
        </p:nvSpPr>
        <p:spPr>
          <a:xfrm>
            <a:off x="4319248" y="4163078"/>
            <a:ext cx="409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b="1" i="1" dirty="0">
                <a:solidFill>
                  <a:srgbClr val="C00000"/>
                </a:solidFill>
              </a:rPr>
              <a:t>T</a:t>
            </a:r>
            <a:endParaRPr lang="fr-CA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7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2" grpId="0"/>
      <p:bldP spid="57" grpId="0"/>
      <p:bldP spid="62" grpId="0"/>
      <p:bldP spid="63" grpId="0"/>
      <p:bldP spid="66" grpId="0"/>
      <p:bldP spid="67" grpId="0"/>
      <p:bldP spid="69" grpId="0"/>
      <p:bldP spid="73" grpId="0"/>
      <p:bldP spid="77" grpId="0"/>
      <p:bldP spid="78" grpId="0"/>
      <p:bldP spid="79" grpId="0"/>
      <p:bldP spid="81" grpId="0"/>
      <p:bldP spid="82" grpId="0"/>
      <p:bldP spid="85" grpId="0"/>
      <p:bldP spid="8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Parcimonie traditionnelle</a:t>
            </a:r>
            <a:br>
              <a:rPr lang="fr-FR" dirty="0"/>
            </a:br>
            <a:r>
              <a:rPr lang="fr-FR" dirty="0"/>
              <a:t>Algorithme de </a:t>
            </a:r>
            <a:r>
              <a:rPr lang="fr-FR" dirty="0" err="1"/>
              <a:t>Fitch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333128"/>
          </a:xfrm>
        </p:spPr>
        <p:txBody>
          <a:bodyPr/>
          <a:lstStyle/>
          <a:p>
            <a:r>
              <a:rPr lang="fr-FR" dirty="0">
                <a:solidFill>
                  <a:srgbClr val="0070C0"/>
                </a:solidFill>
              </a:rPr>
              <a:t>Problème de la parcimonie traditionnelle</a:t>
            </a:r>
            <a:r>
              <a:rPr lang="fr-FR" dirty="0"/>
              <a:t>: Certaines assignations possibles des nœuds internes ne sont jamais considérées.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780928"/>
            <a:ext cx="698477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74931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Énumération de tous les arbres possibles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86" y="1552574"/>
            <a:ext cx="7374422" cy="459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1733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Énumération de tous les arbres possibles</a:t>
            </a:r>
            <a:endParaRPr lang="fr-C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500188"/>
            <a:ext cx="7056784" cy="4979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164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Distances additives</a:t>
            </a:r>
          </a:p>
        </p:txBody>
      </p:sp>
      <p:graphicFrame>
        <p:nvGraphicFramePr>
          <p:cNvPr id="44" name="Tableau 43"/>
          <p:cNvGraphicFramePr>
            <a:graphicFrameLocks noGrp="1"/>
          </p:cNvGraphicFramePr>
          <p:nvPr/>
        </p:nvGraphicFramePr>
        <p:xfrm>
          <a:off x="1093266" y="2870395"/>
          <a:ext cx="2340260" cy="2340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r>
                        <a:rPr lang="fr-FR" b="1" i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5" name="ZoneTexte 44"/>
          <p:cNvSpPr txBox="1"/>
          <p:nvPr/>
        </p:nvSpPr>
        <p:spPr>
          <a:xfrm>
            <a:off x="1669330" y="3014411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2101378" y="301441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2533426" y="3014411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3037482" y="3014411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39BAFC-5E09-4229-A774-5F81D2522E2B}"/>
              </a:ext>
            </a:extLst>
          </p:cNvPr>
          <p:cNvSpPr txBox="1"/>
          <p:nvPr/>
        </p:nvSpPr>
        <p:spPr>
          <a:xfrm>
            <a:off x="4550733" y="2787316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D</a:t>
            </a:r>
            <a:r>
              <a:rPr lang="fr-CA" dirty="0"/>
              <a:t>(A,B) + </a:t>
            </a:r>
            <a:r>
              <a:rPr lang="fr-FR" b="1" i="1" dirty="0"/>
              <a:t>D</a:t>
            </a:r>
            <a:r>
              <a:rPr lang="fr-CA" dirty="0"/>
              <a:t>(C,D) = 3 + 4 =7</a:t>
            </a:r>
          </a:p>
          <a:p>
            <a:r>
              <a:rPr lang="fr-FR" b="1" i="1" dirty="0"/>
              <a:t>D</a:t>
            </a:r>
            <a:r>
              <a:rPr lang="fr-CA" dirty="0"/>
              <a:t>(A,C) + </a:t>
            </a:r>
            <a:r>
              <a:rPr lang="fr-FR" b="1" i="1" dirty="0"/>
              <a:t>D</a:t>
            </a:r>
            <a:r>
              <a:rPr lang="fr-CA" dirty="0"/>
              <a:t>(B,D) = 3 + 6 =9</a:t>
            </a:r>
            <a:endParaRPr lang="fr-FR" b="1" i="1" dirty="0"/>
          </a:p>
          <a:p>
            <a:r>
              <a:rPr lang="fr-FR" b="1" i="1" dirty="0"/>
              <a:t>D</a:t>
            </a:r>
            <a:r>
              <a:rPr lang="fr-CA" dirty="0"/>
              <a:t>(A,D) + </a:t>
            </a:r>
            <a:r>
              <a:rPr lang="fr-FR" b="1" i="1" dirty="0"/>
              <a:t>D</a:t>
            </a:r>
            <a:r>
              <a:rPr lang="fr-CA" dirty="0"/>
              <a:t>(B,C) = 5 + 4 =9</a:t>
            </a:r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045E440-ADF4-4228-829C-7315AF016B67}"/>
              </a:ext>
            </a:extLst>
          </p:cNvPr>
          <p:cNvGrpSpPr/>
          <p:nvPr/>
        </p:nvGrpSpPr>
        <p:grpSpPr>
          <a:xfrm>
            <a:off x="4572000" y="4280324"/>
            <a:ext cx="3020484" cy="1696254"/>
            <a:chOff x="4738494" y="3089940"/>
            <a:chExt cx="3020484" cy="1696254"/>
          </a:xfrm>
        </p:grpSpPr>
        <p:cxnSp>
          <p:nvCxnSpPr>
            <p:cNvPr id="25" name="Connecteur droit 24">
              <a:extLst>
                <a:ext uri="{FF2B5EF4-FFF2-40B4-BE49-F238E27FC236}">
                  <a16:creationId xmlns:a16="http://schemas.microsoft.com/office/drawing/2014/main" id="{58B781C0-2696-4537-AC96-48A274667C3D}"/>
                </a:ext>
              </a:extLst>
            </p:cNvPr>
            <p:cNvCxnSpPr/>
            <p:nvPr/>
          </p:nvCxnSpPr>
          <p:spPr>
            <a:xfrm rot="16200000" flipH="1">
              <a:off x="4990522" y="3485984"/>
              <a:ext cx="648072" cy="57606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3B44E5BC-D087-4A8C-A97A-57460EBE51C9}"/>
                </a:ext>
              </a:extLst>
            </p:cNvPr>
            <p:cNvCxnSpPr/>
            <p:nvPr/>
          </p:nvCxnSpPr>
          <p:spPr>
            <a:xfrm rot="10800000" flipV="1">
              <a:off x="5026526" y="4098052"/>
              <a:ext cx="576064" cy="43204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>
              <a:extLst>
                <a:ext uri="{FF2B5EF4-FFF2-40B4-BE49-F238E27FC236}">
                  <a16:creationId xmlns:a16="http://schemas.microsoft.com/office/drawing/2014/main" id="{F75188B0-E771-4F26-8091-C46AF93DBD62}"/>
                </a:ext>
              </a:extLst>
            </p:cNvPr>
            <p:cNvCxnSpPr/>
            <p:nvPr/>
          </p:nvCxnSpPr>
          <p:spPr>
            <a:xfrm>
              <a:off x="5602590" y="4098052"/>
              <a:ext cx="1008112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C47510FF-2AB1-4DFF-B7D2-014C41EE4FD0}"/>
                </a:ext>
              </a:extLst>
            </p:cNvPr>
            <p:cNvCxnSpPr/>
            <p:nvPr/>
          </p:nvCxnSpPr>
          <p:spPr>
            <a:xfrm rot="5400000" flipH="1" flipV="1">
              <a:off x="6574698" y="3413976"/>
              <a:ext cx="720080" cy="6480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>
              <a:extLst>
                <a:ext uri="{FF2B5EF4-FFF2-40B4-BE49-F238E27FC236}">
                  <a16:creationId xmlns:a16="http://schemas.microsoft.com/office/drawing/2014/main" id="{EB22BEEF-DFEF-4063-B067-ADA876EF92F5}"/>
                </a:ext>
              </a:extLst>
            </p:cNvPr>
            <p:cNvCxnSpPr/>
            <p:nvPr/>
          </p:nvCxnSpPr>
          <p:spPr>
            <a:xfrm>
              <a:off x="6610702" y="4098052"/>
              <a:ext cx="792088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9E38260D-0A8F-4B06-977F-97788C920B14}"/>
                </a:ext>
              </a:extLst>
            </p:cNvPr>
            <p:cNvSpPr txBox="1"/>
            <p:nvPr/>
          </p:nvSpPr>
          <p:spPr>
            <a:xfrm>
              <a:off x="4738494" y="3161948"/>
              <a:ext cx="33695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A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07481772-3E66-4A33-BE10-C525C9F1DE7A}"/>
                </a:ext>
              </a:extLst>
            </p:cNvPr>
            <p:cNvSpPr txBox="1"/>
            <p:nvPr/>
          </p:nvSpPr>
          <p:spPr>
            <a:xfrm>
              <a:off x="4738494" y="4386084"/>
              <a:ext cx="316112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B</a:t>
              </a:r>
            </a:p>
          </p:txBody>
        </p:sp>
        <p:sp>
          <p:nvSpPr>
            <p:cNvPr id="51" name="ZoneTexte 50">
              <a:extLst>
                <a:ext uri="{FF2B5EF4-FFF2-40B4-BE49-F238E27FC236}">
                  <a16:creationId xmlns:a16="http://schemas.microsoft.com/office/drawing/2014/main" id="{E56F31B8-44C2-4EAA-A307-9E176A2C8903}"/>
                </a:ext>
              </a:extLst>
            </p:cNvPr>
            <p:cNvSpPr txBox="1"/>
            <p:nvPr/>
          </p:nvSpPr>
          <p:spPr>
            <a:xfrm>
              <a:off x="7186766" y="3089940"/>
              <a:ext cx="341760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C</a:t>
              </a:r>
            </a:p>
          </p:txBody>
        </p:sp>
        <p:sp>
          <p:nvSpPr>
            <p:cNvPr id="52" name="ZoneTexte 51">
              <a:extLst>
                <a:ext uri="{FF2B5EF4-FFF2-40B4-BE49-F238E27FC236}">
                  <a16:creationId xmlns:a16="http://schemas.microsoft.com/office/drawing/2014/main" id="{0B198709-4813-483F-B2F4-420B05A05FFC}"/>
                </a:ext>
              </a:extLst>
            </p:cNvPr>
            <p:cNvSpPr txBox="1"/>
            <p:nvPr/>
          </p:nvSpPr>
          <p:spPr>
            <a:xfrm>
              <a:off x="7402790" y="4314076"/>
              <a:ext cx="356188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fr-FR" sz="2000" dirty="0"/>
                <a:t>D</a:t>
              </a:r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ADF91AB4-4E3C-48FF-96ED-767467E6E915}"/>
                </a:ext>
              </a:extLst>
            </p:cNvPr>
            <p:cNvSpPr txBox="1"/>
            <p:nvPr/>
          </p:nvSpPr>
          <p:spPr>
            <a:xfrm>
              <a:off x="5314558" y="344998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</a:t>
              </a:r>
            </a:p>
          </p:txBody>
        </p:sp>
        <p:sp>
          <p:nvSpPr>
            <p:cNvPr id="54" name="ZoneTexte 53">
              <a:extLst>
                <a:ext uri="{FF2B5EF4-FFF2-40B4-BE49-F238E27FC236}">
                  <a16:creationId xmlns:a16="http://schemas.microsoft.com/office/drawing/2014/main" id="{CA3F6345-4638-4FD1-AFFD-835F5A846E09}"/>
                </a:ext>
              </a:extLst>
            </p:cNvPr>
            <p:cNvSpPr txBox="1"/>
            <p:nvPr/>
          </p:nvSpPr>
          <p:spPr>
            <a:xfrm>
              <a:off x="5314558" y="4314076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2</a:t>
              </a:r>
            </a:p>
          </p:txBody>
        </p:sp>
        <p:sp>
          <p:nvSpPr>
            <p:cNvPr id="55" name="ZoneTexte 54">
              <a:extLst>
                <a:ext uri="{FF2B5EF4-FFF2-40B4-BE49-F238E27FC236}">
                  <a16:creationId xmlns:a16="http://schemas.microsoft.com/office/drawing/2014/main" id="{0A14741E-0C24-43C7-9FE8-58129B369E6A}"/>
                </a:ext>
              </a:extLst>
            </p:cNvPr>
            <p:cNvSpPr txBox="1"/>
            <p:nvPr/>
          </p:nvSpPr>
          <p:spPr>
            <a:xfrm>
              <a:off x="5962630" y="373801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</a:t>
              </a:r>
            </a:p>
          </p:txBody>
        </p:sp>
        <p:sp>
          <p:nvSpPr>
            <p:cNvPr id="56" name="ZoneTexte 55">
              <a:extLst>
                <a:ext uri="{FF2B5EF4-FFF2-40B4-BE49-F238E27FC236}">
                  <a16:creationId xmlns:a16="http://schemas.microsoft.com/office/drawing/2014/main" id="{FBA30452-88D6-401F-B2D7-D7B5676B78E1}"/>
                </a:ext>
              </a:extLst>
            </p:cNvPr>
            <p:cNvSpPr txBox="1"/>
            <p:nvPr/>
          </p:nvSpPr>
          <p:spPr>
            <a:xfrm>
              <a:off x="6754718" y="344998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1</a:t>
              </a:r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4AD79C0A-9AAC-41C4-A7DB-7CCDB4394C6D}"/>
                </a:ext>
              </a:extLst>
            </p:cNvPr>
            <p:cNvSpPr txBox="1"/>
            <p:nvPr/>
          </p:nvSpPr>
          <p:spPr>
            <a:xfrm>
              <a:off x="6826726" y="424206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3</a:t>
              </a:r>
            </a:p>
          </p:txBody>
        </p:sp>
      </p:grp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9083EF1D-D20B-4E33-C431-5440D8330ABB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27584" y="1447800"/>
            <a:ext cx="7859216" cy="1045096"/>
          </a:xfrm>
        </p:spPr>
        <p:txBody>
          <a:bodyPr>
            <a:normAutofit/>
          </a:bodyPr>
          <a:lstStyle/>
          <a:p>
            <a:r>
              <a:rPr lang="fr-FR" dirty="0"/>
              <a:t>Une matrice de distance qui satisfait la </a:t>
            </a:r>
            <a:r>
              <a:rPr lang="fr-FR" b="1" dirty="0">
                <a:solidFill>
                  <a:srgbClr val="FF0000"/>
                </a:solidFill>
              </a:rPr>
              <a:t>condition des 4 points </a:t>
            </a:r>
            <a:r>
              <a:rPr lang="fr-FR" dirty="0"/>
              <a:t>est une matrice de </a:t>
            </a:r>
            <a:r>
              <a:rPr lang="fr-FR" b="1" dirty="0">
                <a:solidFill>
                  <a:srgbClr val="FF0000"/>
                </a:solidFill>
              </a:rPr>
              <a:t>distance additive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194843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Exploration des topologies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Plutôt que de considérer toutes les topologies possibles, on a recours à des heuristiques.</a:t>
            </a:r>
          </a:p>
          <a:p>
            <a:r>
              <a:rPr lang="fr-FR" dirty="0"/>
              <a:t>Méthode générale:</a:t>
            </a:r>
          </a:p>
          <a:p>
            <a:pPr lvl="1"/>
            <a:r>
              <a:rPr lang="fr-FR" dirty="0"/>
              <a:t>Considérer une </a:t>
            </a:r>
            <a:r>
              <a:rPr lang="fr-FR" dirty="0">
                <a:solidFill>
                  <a:srgbClr val="FF0000"/>
                </a:solidFill>
              </a:rPr>
              <a:t>topologie initiale </a:t>
            </a:r>
            <a:r>
              <a:rPr lang="fr-FR" i="1" dirty="0"/>
              <a:t>T</a:t>
            </a:r>
            <a:r>
              <a:rPr lang="fr-FR" dirty="0"/>
              <a:t>,</a:t>
            </a:r>
          </a:p>
          <a:p>
            <a:pPr lvl="1"/>
            <a:r>
              <a:rPr lang="fr-FR" dirty="0">
                <a:solidFill>
                  <a:srgbClr val="FF0000"/>
                </a:solidFill>
              </a:rPr>
              <a:t>Explorer un voisinage </a:t>
            </a:r>
            <a:r>
              <a:rPr lang="fr-FR" dirty="0"/>
              <a:t>de </a:t>
            </a:r>
            <a:r>
              <a:rPr lang="fr-FR" i="1" dirty="0"/>
              <a:t>T</a:t>
            </a:r>
            <a:r>
              <a:rPr lang="fr-FR" dirty="0"/>
              <a:t>: Tous les arbres qui sont à une distance donnée de </a:t>
            </a:r>
            <a:r>
              <a:rPr lang="fr-FR" i="1" dirty="0"/>
              <a:t>T</a:t>
            </a:r>
            <a:r>
              <a:rPr lang="fr-FR" dirty="0"/>
              <a:t>. Conserver l’arbre (ou les arbres) qui a le meilleur score.</a:t>
            </a:r>
          </a:p>
          <a:p>
            <a:r>
              <a:rPr lang="fr-FR" dirty="0"/>
              <a:t>Différentes distances utilisées:</a:t>
            </a:r>
          </a:p>
          <a:p>
            <a:pPr lvl="1"/>
            <a:r>
              <a:rPr lang="fr-FR" dirty="0" err="1"/>
              <a:t>Nearest</a:t>
            </a:r>
            <a:r>
              <a:rPr lang="fr-FR" dirty="0"/>
              <a:t> </a:t>
            </a:r>
            <a:r>
              <a:rPr lang="fr-FR" dirty="0" err="1"/>
              <a:t>Neighbor</a:t>
            </a:r>
            <a:r>
              <a:rPr lang="fr-FR" dirty="0"/>
              <a:t> </a:t>
            </a:r>
            <a:r>
              <a:rPr lang="fr-FR" dirty="0" err="1"/>
              <a:t>Interchange</a:t>
            </a:r>
            <a:r>
              <a:rPr lang="fr-FR" dirty="0"/>
              <a:t> (NNI)</a:t>
            </a:r>
          </a:p>
          <a:p>
            <a:pPr lvl="1"/>
            <a:r>
              <a:rPr lang="fr-FR" dirty="0" err="1"/>
              <a:t>Subtree</a:t>
            </a:r>
            <a:r>
              <a:rPr lang="fr-FR" dirty="0"/>
              <a:t> </a:t>
            </a:r>
            <a:r>
              <a:rPr lang="fr-FR" dirty="0" err="1"/>
              <a:t>Pruning</a:t>
            </a:r>
            <a:r>
              <a:rPr lang="fr-FR" dirty="0"/>
              <a:t> and </a:t>
            </a:r>
            <a:r>
              <a:rPr lang="fr-FR" dirty="0" err="1"/>
              <a:t>Regrafting</a:t>
            </a:r>
            <a:r>
              <a:rPr lang="fr-FR" dirty="0"/>
              <a:t> (SPR)</a:t>
            </a:r>
          </a:p>
          <a:p>
            <a:pPr lvl="1"/>
            <a:r>
              <a:rPr lang="fr-FR" dirty="0"/>
              <a:t>…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639917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/>
              <a:t>Choix de l’arbre de départ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>
                <a:solidFill>
                  <a:srgbClr val="FF0000"/>
                </a:solidFill>
              </a:rPr>
              <a:t>Recherche séquentielle: Algorithme glouton</a:t>
            </a:r>
            <a:r>
              <a:rPr lang="fr-FR" dirty="0"/>
              <a:t>; construit l’arbre en rajoutant une arête à chaque étape.</a:t>
            </a:r>
          </a:p>
          <a:p>
            <a:pPr lvl="1"/>
            <a:r>
              <a:rPr lang="fr-FR" dirty="0"/>
              <a:t>Construire un arbre </a:t>
            </a:r>
            <a:r>
              <a:rPr lang="fr-FR" i="1" dirty="0"/>
              <a:t>T</a:t>
            </a:r>
            <a:r>
              <a:rPr lang="fr-FR" dirty="0"/>
              <a:t> non raciné à partir de trois objets de départ (2 objets dans le cas d’un arbre raciné).</a:t>
            </a:r>
          </a:p>
          <a:p>
            <a:pPr lvl="1"/>
            <a:r>
              <a:rPr lang="fr-FR" dirty="0"/>
              <a:t>Pour </a:t>
            </a:r>
            <a:r>
              <a:rPr lang="fr-FR" i="1" dirty="0"/>
              <a:t>T</a:t>
            </a:r>
            <a:r>
              <a:rPr lang="fr-FR" dirty="0"/>
              <a:t> contenant </a:t>
            </a:r>
            <a:r>
              <a:rPr lang="fr-FR" i="1" dirty="0"/>
              <a:t>r</a:t>
            </a:r>
            <a:r>
              <a:rPr lang="fr-FR" dirty="0"/>
              <a:t> feuilles, choisir un </a:t>
            </a:r>
            <a:r>
              <a:rPr lang="fr-FR" i="1" dirty="0"/>
              <a:t>r+1</a:t>
            </a:r>
            <a:r>
              <a:rPr lang="fr-FR" dirty="0"/>
              <a:t>ème objet et le placer de façon optimale dans </a:t>
            </a:r>
            <a:r>
              <a:rPr lang="fr-FR" i="1" dirty="0"/>
              <a:t>T</a:t>
            </a:r>
            <a:r>
              <a:rPr lang="fr-FR" dirty="0"/>
              <a:t>.</a:t>
            </a:r>
          </a:p>
          <a:p>
            <a:r>
              <a:rPr lang="fr-FR" dirty="0"/>
              <a:t>Choix des taxons à rajouter</a:t>
            </a:r>
          </a:p>
          <a:p>
            <a:pPr lvl="1"/>
            <a:r>
              <a:rPr lang="fr-FR" dirty="0"/>
              <a:t>Aléatoire; pas idéal</a:t>
            </a:r>
          </a:p>
          <a:p>
            <a:pPr lvl="1"/>
            <a:r>
              <a:rPr lang="fr-FR" dirty="0"/>
              <a:t>Approche du </a:t>
            </a:r>
            <a:r>
              <a:rPr lang="fr-FR" i="1" dirty="0">
                <a:solidFill>
                  <a:srgbClr val="FF0000"/>
                </a:solidFill>
              </a:rPr>
              <a:t>maximum du minimum</a:t>
            </a:r>
            <a:r>
              <a:rPr lang="fr-FR" dirty="0"/>
              <a:t>: Pour chaque taxon, essayer les 3 positionnements possibles sur l’arbre initial de 3 feuilles. Garder les valeurs minimales. Ordonner les taxon par cette procédure: valeurs décroissantes. Procédure qui augmente la vitesse d’</a:t>
            </a:r>
            <a:r>
              <a:rPr lang="fr-FR" dirty="0" err="1"/>
              <a:t>obtension</a:t>
            </a:r>
            <a:r>
              <a:rPr lang="fr-FR" dirty="0"/>
              <a:t> de l’arbre le plus parcimonieux (N. </a:t>
            </a:r>
            <a:r>
              <a:rPr lang="fr-FR" dirty="0" err="1"/>
              <a:t>Nei</a:t>
            </a:r>
            <a:r>
              <a:rPr lang="fr-FR" dirty="0"/>
              <a:t>  and S. Kumar, 2000)</a:t>
            </a:r>
          </a:p>
        </p:txBody>
      </p:sp>
    </p:spTree>
    <p:extLst>
      <p:ext uri="{BB962C8B-B14F-4D97-AF65-F5344CB8AC3E}">
        <p14:creationId xmlns:p14="http://schemas.microsoft.com/office/powerpoint/2010/main" val="73209203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725482"/>
              </p:ext>
            </p:extLst>
          </p:nvPr>
        </p:nvGraphicFramePr>
        <p:xfrm>
          <a:off x="431539" y="5087761"/>
          <a:ext cx="259228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1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2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3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4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5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6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A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B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C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D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E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 flipH="1">
            <a:off x="4139952" y="5013176"/>
            <a:ext cx="28803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3635896" y="5301208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139952" y="5301208"/>
            <a:ext cx="216024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355976" y="473957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13" name="ZoneTexte 12"/>
          <p:cNvSpPr txBox="1"/>
          <p:nvPr/>
        </p:nvSpPr>
        <p:spPr>
          <a:xfrm>
            <a:off x="4355976" y="5548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B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3251852" y="510837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3887924" y="4981818"/>
            <a:ext cx="0" cy="31939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316896" y="5116542"/>
            <a:ext cx="176460" cy="36933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3887924" y="5485874"/>
            <a:ext cx="360040" cy="24738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2123728" y="4558118"/>
            <a:ext cx="1567165" cy="48980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4114628" y="4149080"/>
            <a:ext cx="1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4784153" y="4460703"/>
            <a:ext cx="1758590" cy="69648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/>
          <p:cNvGrpSpPr/>
          <p:nvPr/>
        </p:nvGrpSpPr>
        <p:grpSpPr>
          <a:xfrm>
            <a:off x="859420" y="3532366"/>
            <a:ext cx="1742922" cy="1025752"/>
            <a:chOff x="859420" y="3532366"/>
            <a:chExt cx="1742922" cy="1025752"/>
          </a:xfrm>
        </p:grpSpPr>
        <p:cxnSp>
          <p:nvCxnSpPr>
            <p:cNvPr id="31" name="Connecteur droit 30"/>
            <p:cNvCxnSpPr/>
            <p:nvPr/>
          </p:nvCxnSpPr>
          <p:spPr>
            <a:xfrm flipH="1">
              <a:off x="1475656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flipH="1">
              <a:off x="1979712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1979712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H="1">
              <a:off x="1181944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1181944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859420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80258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263788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263788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284449" y="3532366"/>
            <a:ext cx="1731702" cy="1025752"/>
            <a:chOff x="3284449" y="3532366"/>
            <a:chExt cx="1731702" cy="1025752"/>
          </a:xfrm>
        </p:grpSpPr>
        <p:cxnSp>
          <p:nvCxnSpPr>
            <p:cNvPr id="43" name="Connecteur droit 42"/>
            <p:cNvCxnSpPr/>
            <p:nvPr/>
          </p:nvCxnSpPr>
          <p:spPr>
            <a:xfrm flipH="1">
              <a:off x="3900685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4404741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4404741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 flipH="1">
              <a:off x="3606973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3606973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3284449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3305287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688817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4688817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5926507" y="3619617"/>
            <a:ext cx="1742922" cy="1025752"/>
            <a:chOff x="5926507" y="3619617"/>
            <a:chExt cx="1742922" cy="1025752"/>
          </a:xfrm>
        </p:grpSpPr>
        <p:cxnSp>
          <p:nvCxnSpPr>
            <p:cNvPr id="52" name="Connecteur droit 51"/>
            <p:cNvCxnSpPr/>
            <p:nvPr/>
          </p:nvCxnSpPr>
          <p:spPr>
            <a:xfrm flipH="1">
              <a:off x="6542743" y="4132965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flipH="1">
              <a:off x="7046799" y="3844933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7046799" y="4131077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flipH="1">
              <a:off x="6249031" y="4132965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6249031" y="3844933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5926507" y="3660267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5947345" y="427603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7330875" y="3619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7330875" y="4276037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cxnSp>
        <p:nvCxnSpPr>
          <p:cNvPr id="85" name="Connecteur droit avec flèche 84"/>
          <p:cNvCxnSpPr/>
          <p:nvPr/>
        </p:nvCxnSpPr>
        <p:spPr>
          <a:xfrm flipH="1" flipV="1">
            <a:off x="1773135" y="2735895"/>
            <a:ext cx="2366818" cy="9493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193721" y="2031909"/>
            <a:ext cx="1794288" cy="1214865"/>
            <a:chOff x="193721" y="2031909"/>
            <a:chExt cx="1794288" cy="1214865"/>
          </a:xfrm>
        </p:grpSpPr>
        <p:cxnSp>
          <p:nvCxnSpPr>
            <p:cNvPr id="87" name="Connecteur droit 86"/>
            <p:cNvCxnSpPr/>
            <p:nvPr/>
          </p:nvCxnSpPr>
          <p:spPr>
            <a:xfrm flipH="1">
              <a:off x="872543" y="273437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 flipH="1">
              <a:off x="1376599" y="2446338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1376599" y="2732482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 flipH="1">
              <a:off x="578831" y="2734370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46422" y="2302322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ZoneTexte 91"/>
            <p:cNvSpPr txBox="1"/>
            <p:nvPr/>
          </p:nvSpPr>
          <p:spPr>
            <a:xfrm>
              <a:off x="193721" y="203635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277145" y="287744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1660675" y="222102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1660675" y="287744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97" name="Connecteur droit 96"/>
            <p:cNvCxnSpPr/>
            <p:nvPr/>
          </p:nvCxnSpPr>
          <p:spPr>
            <a:xfrm flipH="1">
              <a:off x="713552" y="230232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ZoneTexte 98"/>
            <p:cNvSpPr txBox="1"/>
            <p:nvPr/>
          </p:nvSpPr>
          <p:spPr>
            <a:xfrm>
              <a:off x="973728" y="2031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935616" y="562280"/>
            <a:ext cx="1872413" cy="1344540"/>
            <a:chOff x="935616" y="562280"/>
            <a:chExt cx="1872413" cy="1344540"/>
          </a:xfrm>
        </p:grpSpPr>
        <p:cxnSp>
          <p:nvCxnSpPr>
            <p:cNvPr id="100" name="Connecteur droit 99"/>
            <p:cNvCxnSpPr/>
            <p:nvPr/>
          </p:nvCxnSpPr>
          <p:spPr>
            <a:xfrm flipH="1">
              <a:off x="1692563" y="126029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 flipH="1">
              <a:off x="2196619" y="97226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2196619" y="125840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 flipH="1">
              <a:off x="1266442" y="1260294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1266442" y="828246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ZoneTexte 104"/>
            <p:cNvSpPr txBox="1"/>
            <p:nvPr/>
          </p:nvSpPr>
          <p:spPr>
            <a:xfrm>
              <a:off x="1013741" y="56228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935616" y="149778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2480695" y="74694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2480695" y="140336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12" name="Connecteur droit 111"/>
            <p:cNvCxnSpPr/>
            <p:nvPr/>
          </p:nvCxnSpPr>
          <p:spPr>
            <a:xfrm>
              <a:off x="1573733" y="1392528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ZoneTexte 113"/>
            <p:cNvSpPr txBox="1"/>
            <p:nvPr/>
          </p:nvSpPr>
          <p:spPr>
            <a:xfrm>
              <a:off x="1850768" y="15374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235118" y="176575"/>
            <a:ext cx="1872413" cy="1393989"/>
            <a:chOff x="3235118" y="176575"/>
            <a:chExt cx="1872413" cy="1393989"/>
          </a:xfrm>
        </p:grpSpPr>
        <p:cxnSp>
          <p:nvCxnSpPr>
            <p:cNvPr id="115" name="Connecteur droit 114"/>
            <p:cNvCxnSpPr/>
            <p:nvPr/>
          </p:nvCxnSpPr>
          <p:spPr>
            <a:xfrm flipH="1">
              <a:off x="3992065" y="96374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 flipH="1">
              <a:off x="4496121" y="67571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4496121" y="96185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117"/>
            <p:cNvCxnSpPr/>
            <p:nvPr/>
          </p:nvCxnSpPr>
          <p:spPr>
            <a:xfrm flipH="1">
              <a:off x="3565944" y="963744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>
              <a:off x="3565944" y="531696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ZoneTexte 119"/>
            <p:cNvSpPr txBox="1"/>
            <p:nvPr/>
          </p:nvSpPr>
          <p:spPr>
            <a:xfrm>
              <a:off x="3313243" y="26573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3235118" y="120123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4780197" y="45039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4780197" y="11068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25" name="Connecteur droit 124"/>
            <p:cNvCxnSpPr/>
            <p:nvPr/>
          </p:nvCxnSpPr>
          <p:spPr>
            <a:xfrm flipH="1" flipV="1">
              <a:off x="4199892" y="499561"/>
              <a:ext cx="1" cy="4641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ZoneTexte 128"/>
            <p:cNvSpPr txBox="1"/>
            <p:nvPr/>
          </p:nvSpPr>
          <p:spPr>
            <a:xfrm>
              <a:off x="4043214" y="17657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5234555" y="539332"/>
            <a:ext cx="1947514" cy="1367488"/>
            <a:chOff x="5234555" y="539332"/>
            <a:chExt cx="1947514" cy="1367488"/>
          </a:xfrm>
        </p:grpSpPr>
        <p:cxnSp>
          <p:nvCxnSpPr>
            <p:cNvPr id="130" name="Connecteur droit 129"/>
            <p:cNvCxnSpPr/>
            <p:nvPr/>
          </p:nvCxnSpPr>
          <p:spPr>
            <a:xfrm flipH="1">
              <a:off x="5991502" y="130000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130"/>
            <p:cNvCxnSpPr/>
            <p:nvPr/>
          </p:nvCxnSpPr>
          <p:spPr>
            <a:xfrm flipH="1">
              <a:off x="6495558" y="899714"/>
              <a:ext cx="434919" cy="4002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131"/>
            <p:cNvCxnSpPr/>
            <p:nvPr/>
          </p:nvCxnSpPr>
          <p:spPr>
            <a:xfrm>
              <a:off x="6495558" y="1298112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droit 132"/>
            <p:cNvCxnSpPr/>
            <p:nvPr/>
          </p:nvCxnSpPr>
          <p:spPr>
            <a:xfrm flipH="1">
              <a:off x="5565381" y="1300000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133"/>
            <p:cNvCxnSpPr/>
            <p:nvPr/>
          </p:nvCxnSpPr>
          <p:spPr>
            <a:xfrm>
              <a:off x="5565381" y="867952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ZoneTexte 134"/>
            <p:cNvSpPr txBox="1"/>
            <p:nvPr/>
          </p:nvSpPr>
          <p:spPr>
            <a:xfrm>
              <a:off x="5312680" y="60198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5234555" y="153748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6854735" y="57103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6779634" y="14430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40" name="Connecteur droit 139"/>
            <p:cNvCxnSpPr/>
            <p:nvPr/>
          </p:nvCxnSpPr>
          <p:spPr>
            <a:xfrm flipH="1" flipV="1">
              <a:off x="6344337" y="840659"/>
              <a:ext cx="295239" cy="31532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ZoneTexte 140"/>
            <p:cNvSpPr txBox="1"/>
            <p:nvPr/>
          </p:nvSpPr>
          <p:spPr>
            <a:xfrm>
              <a:off x="6092687" y="53933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6347714" y="2006927"/>
            <a:ext cx="1997608" cy="1507338"/>
            <a:chOff x="6347714" y="2006927"/>
            <a:chExt cx="1997608" cy="1507338"/>
          </a:xfrm>
        </p:grpSpPr>
        <p:cxnSp>
          <p:nvCxnSpPr>
            <p:cNvPr id="144" name="Connecteur droit 143"/>
            <p:cNvCxnSpPr/>
            <p:nvPr/>
          </p:nvCxnSpPr>
          <p:spPr>
            <a:xfrm flipH="1">
              <a:off x="7104661" y="2735895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cteur droit 144"/>
            <p:cNvCxnSpPr/>
            <p:nvPr/>
          </p:nvCxnSpPr>
          <p:spPr>
            <a:xfrm flipH="1">
              <a:off x="7608717" y="2335609"/>
              <a:ext cx="434919" cy="4002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cteur droit 145"/>
            <p:cNvCxnSpPr/>
            <p:nvPr/>
          </p:nvCxnSpPr>
          <p:spPr>
            <a:xfrm>
              <a:off x="7608717" y="2721434"/>
              <a:ext cx="393581" cy="4397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146"/>
            <p:cNvCxnSpPr/>
            <p:nvPr/>
          </p:nvCxnSpPr>
          <p:spPr>
            <a:xfrm flipH="1">
              <a:off x="6678540" y="2735895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147"/>
            <p:cNvCxnSpPr/>
            <p:nvPr/>
          </p:nvCxnSpPr>
          <p:spPr>
            <a:xfrm>
              <a:off x="6678540" y="2303847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ZoneTexte 148"/>
            <p:cNvSpPr txBox="1"/>
            <p:nvPr/>
          </p:nvSpPr>
          <p:spPr>
            <a:xfrm>
              <a:off x="6425839" y="2037881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6347714" y="2973383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7967894" y="200692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8043636" y="306119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56" name="Connecteur droit 155"/>
            <p:cNvCxnSpPr/>
            <p:nvPr/>
          </p:nvCxnSpPr>
          <p:spPr>
            <a:xfrm flipH="1">
              <a:off x="7507532" y="2894563"/>
              <a:ext cx="273181" cy="2666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ZoneTexte 158"/>
            <p:cNvSpPr txBox="1"/>
            <p:nvPr/>
          </p:nvSpPr>
          <p:spPr>
            <a:xfrm>
              <a:off x="7322622" y="31449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cxnSp>
        <p:nvCxnSpPr>
          <p:cNvPr id="160" name="Connecteur droit avec flèche 159"/>
          <p:cNvCxnSpPr/>
          <p:nvPr/>
        </p:nvCxnSpPr>
        <p:spPr>
          <a:xfrm flipH="1" flipV="1">
            <a:off x="2503056" y="1812960"/>
            <a:ext cx="1636896" cy="18066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/>
          <p:nvPr/>
        </p:nvCxnSpPr>
        <p:spPr>
          <a:xfrm flipV="1">
            <a:off x="4182382" y="1309696"/>
            <a:ext cx="11675" cy="23491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/>
          <p:nvPr/>
        </p:nvCxnSpPr>
        <p:spPr>
          <a:xfrm flipV="1">
            <a:off x="4182382" y="1884934"/>
            <a:ext cx="1289204" cy="1753447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avec flèche 169"/>
          <p:cNvCxnSpPr/>
          <p:nvPr/>
        </p:nvCxnSpPr>
        <p:spPr>
          <a:xfrm flipV="1">
            <a:off x="4152713" y="2783543"/>
            <a:ext cx="2240334" cy="9115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e 18"/>
          <p:cNvGrpSpPr/>
          <p:nvPr/>
        </p:nvGrpSpPr>
        <p:grpSpPr>
          <a:xfrm>
            <a:off x="1518197" y="4333746"/>
            <a:ext cx="332571" cy="369332"/>
            <a:chOff x="5443030" y="6102588"/>
            <a:chExt cx="332571" cy="369332"/>
          </a:xfrm>
        </p:grpSpPr>
        <p:sp>
          <p:nvSpPr>
            <p:cNvPr id="82" name="ZoneTexte 81"/>
            <p:cNvSpPr txBox="1"/>
            <p:nvPr/>
          </p:nvSpPr>
          <p:spPr>
            <a:xfrm>
              <a:off x="5458997" y="610258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</a:t>
              </a:r>
              <a:endParaRPr lang="fr-CA" dirty="0"/>
            </a:p>
          </p:txBody>
        </p:sp>
        <p:sp>
          <p:nvSpPr>
            <p:cNvPr id="10" name="Ellipse 9"/>
            <p:cNvSpPr/>
            <p:nvPr/>
          </p:nvSpPr>
          <p:spPr>
            <a:xfrm>
              <a:off x="5443030" y="6102588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721638" y="4230758"/>
            <a:ext cx="332571" cy="376010"/>
            <a:chOff x="6667396" y="5911244"/>
            <a:chExt cx="332571" cy="376010"/>
          </a:xfrm>
        </p:grpSpPr>
        <p:sp>
          <p:nvSpPr>
            <p:cNvPr id="83" name="ZoneTexte 82"/>
            <p:cNvSpPr txBox="1"/>
            <p:nvPr/>
          </p:nvSpPr>
          <p:spPr>
            <a:xfrm>
              <a:off x="6709503" y="591792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  <a:endParaRPr lang="fr-CA" dirty="0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6667396" y="5911244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6725314" y="4276037"/>
            <a:ext cx="332571" cy="369332"/>
            <a:chOff x="7994582" y="6095910"/>
            <a:chExt cx="332571" cy="369332"/>
          </a:xfrm>
        </p:grpSpPr>
        <p:sp>
          <p:nvSpPr>
            <p:cNvPr id="84" name="ZoneTexte 83"/>
            <p:cNvSpPr txBox="1"/>
            <p:nvPr/>
          </p:nvSpPr>
          <p:spPr>
            <a:xfrm>
              <a:off x="8036689" y="609591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7994582" y="6095910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933871" y="2973383"/>
            <a:ext cx="332571" cy="388090"/>
            <a:chOff x="235038" y="3500608"/>
            <a:chExt cx="332571" cy="388090"/>
          </a:xfrm>
        </p:grpSpPr>
        <p:sp>
          <p:nvSpPr>
            <p:cNvPr id="96" name="ZoneTexte 95"/>
            <p:cNvSpPr txBox="1"/>
            <p:nvPr/>
          </p:nvSpPr>
          <p:spPr>
            <a:xfrm>
              <a:off x="277145" y="350060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235038" y="3519366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1824628" y="614911"/>
            <a:ext cx="332571" cy="409633"/>
            <a:chOff x="134904" y="976265"/>
            <a:chExt cx="332571" cy="409633"/>
          </a:xfrm>
        </p:grpSpPr>
        <p:sp>
          <p:nvSpPr>
            <p:cNvPr id="109" name="ZoneTexte 108"/>
            <p:cNvSpPr txBox="1"/>
            <p:nvPr/>
          </p:nvSpPr>
          <p:spPr>
            <a:xfrm>
              <a:off x="155958" y="1016566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2" name="Ellipse 161"/>
            <p:cNvSpPr/>
            <p:nvPr/>
          </p:nvSpPr>
          <p:spPr>
            <a:xfrm>
              <a:off x="134904" y="976265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4329766" y="1192185"/>
            <a:ext cx="354106" cy="399847"/>
            <a:chOff x="3171476" y="1836599"/>
            <a:chExt cx="354106" cy="399847"/>
          </a:xfrm>
        </p:grpSpPr>
        <p:sp>
          <p:nvSpPr>
            <p:cNvPr id="124" name="ZoneTexte 123"/>
            <p:cNvSpPr txBox="1"/>
            <p:nvPr/>
          </p:nvSpPr>
          <p:spPr>
            <a:xfrm>
              <a:off x="3235118" y="1867114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3" name="Ellipse 162"/>
            <p:cNvSpPr/>
            <p:nvPr/>
          </p:nvSpPr>
          <p:spPr>
            <a:xfrm>
              <a:off x="3171476" y="1836599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5" name="Groupe 64"/>
          <p:cNvGrpSpPr/>
          <p:nvPr/>
        </p:nvGrpSpPr>
        <p:grpSpPr>
          <a:xfrm>
            <a:off x="6111012" y="1489030"/>
            <a:ext cx="396262" cy="378084"/>
            <a:chOff x="7283587" y="931612"/>
            <a:chExt cx="396262" cy="378084"/>
          </a:xfrm>
        </p:grpSpPr>
        <p:sp>
          <p:nvSpPr>
            <p:cNvPr id="139" name="ZoneTexte 138"/>
            <p:cNvSpPr txBox="1"/>
            <p:nvPr/>
          </p:nvSpPr>
          <p:spPr>
            <a:xfrm>
              <a:off x="7283587" y="940364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11</a:t>
              </a:r>
              <a:endParaRPr lang="fr-CA" dirty="0"/>
            </a:p>
          </p:txBody>
        </p:sp>
        <p:sp>
          <p:nvSpPr>
            <p:cNvPr id="165" name="Ellipse 164"/>
            <p:cNvSpPr/>
            <p:nvPr/>
          </p:nvSpPr>
          <p:spPr>
            <a:xfrm>
              <a:off x="7299990" y="931612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8082263" y="2476147"/>
            <a:ext cx="332571" cy="401602"/>
            <a:chOff x="8082263" y="2476147"/>
            <a:chExt cx="332571" cy="401602"/>
          </a:xfrm>
        </p:grpSpPr>
        <p:sp>
          <p:nvSpPr>
            <p:cNvPr id="153" name="ZoneTexte 152"/>
            <p:cNvSpPr txBox="1"/>
            <p:nvPr/>
          </p:nvSpPr>
          <p:spPr>
            <a:xfrm>
              <a:off x="8105084" y="2508417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7" name="Ellipse 166"/>
            <p:cNvSpPr/>
            <p:nvPr/>
          </p:nvSpPr>
          <p:spPr>
            <a:xfrm>
              <a:off x="8082263" y="2476147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cxnSp>
        <p:nvCxnSpPr>
          <p:cNvPr id="68" name="Connecteur droit 67"/>
          <p:cNvCxnSpPr/>
          <p:nvPr/>
        </p:nvCxnSpPr>
        <p:spPr>
          <a:xfrm flipH="1">
            <a:off x="872543" y="3361473"/>
            <a:ext cx="1729799" cy="1378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167"/>
          <p:cNvCxnSpPr/>
          <p:nvPr/>
        </p:nvCxnSpPr>
        <p:spPr>
          <a:xfrm>
            <a:off x="933871" y="3514265"/>
            <a:ext cx="1710491" cy="10438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>
            <a:off x="5848117" y="3442028"/>
            <a:ext cx="1729799" cy="1378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>
            <a:off x="6033514" y="3502430"/>
            <a:ext cx="1710491" cy="10438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/>
        </p:nvCxnSpPr>
        <p:spPr>
          <a:xfrm>
            <a:off x="5492468" y="504473"/>
            <a:ext cx="1710491" cy="10438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/>
        </p:nvCxnSpPr>
        <p:spPr>
          <a:xfrm flipH="1">
            <a:off x="5312680" y="417767"/>
            <a:ext cx="1729799" cy="1378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4236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/>
              <a:t>Exploration des topologies par Branch-and-</a:t>
            </a:r>
            <a:r>
              <a:rPr lang="fr-FR" dirty="0" err="1"/>
              <a:t>Bound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 err="1">
                <a:solidFill>
                  <a:srgbClr val="FF0000"/>
                </a:solidFill>
              </a:rPr>
              <a:t>Branch</a:t>
            </a:r>
            <a:r>
              <a:rPr lang="fr-FR" dirty="0">
                <a:solidFill>
                  <a:srgbClr val="FF0000"/>
                </a:solidFill>
              </a:rPr>
              <a:t>-and-</a:t>
            </a:r>
            <a:r>
              <a:rPr lang="fr-FR" dirty="0" err="1">
                <a:solidFill>
                  <a:srgbClr val="FF0000"/>
                </a:solidFill>
              </a:rPr>
              <a:t>bound</a:t>
            </a:r>
            <a:r>
              <a:rPr lang="fr-FR" dirty="0">
                <a:solidFill>
                  <a:srgbClr val="FF0000"/>
                </a:solidFill>
              </a:rPr>
              <a:t>: </a:t>
            </a:r>
            <a:r>
              <a:rPr lang="fr-FR" dirty="0"/>
              <a:t>Explorer toutes les topologies possibles. Lorsque le poids de l’arbre courant dépasse une certaine borne </a:t>
            </a:r>
            <a:r>
              <a:rPr lang="fr-FR" i="1" dirty="0"/>
              <a:t>L</a:t>
            </a:r>
            <a:r>
              <a:rPr lang="fr-FR" i="1" baseline="-25000" dirty="0"/>
              <a:t>S</a:t>
            </a:r>
            <a:r>
              <a:rPr lang="fr-FR" dirty="0"/>
              <a:t>, arrêter l’insertion de feuilles pour cet arbre. </a:t>
            </a:r>
          </a:p>
          <a:p>
            <a:r>
              <a:rPr lang="fr-FR" i="1" dirty="0"/>
              <a:t>L</a:t>
            </a:r>
            <a:r>
              <a:rPr lang="fr-FR" i="1" baseline="-25000" dirty="0"/>
              <a:t>S</a:t>
            </a:r>
            <a:r>
              <a:rPr lang="fr-FR" i="1" dirty="0"/>
              <a:t>: </a:t>
            </a:r>
            <a:r>
              <a:rPr lang="fr-FR" dirty="0"/>
              <a:t>Poids du meilleur arbre complet obtenu au cours de la recherche séquentielle.</a:t>
            </a:r>
          </a:p>
        </p:txBody>
      </p:sp>
    </p:spTree>
    <p:extLst>
      <p:ext uri="{BB962C8B-B14F-4D97-AF65-F5344CB8AC3E}">
        <p14:creationId xmlns:p14="http://schemas.microsoft.com/office/powerpoint/2010/main" val="60882552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811724"/>
              </p:ext>
            </p:extLst>
          </p:nvPr>
        </p:nvGraphicFramePr>
        <p:xfrm>
          <a:off x="431539" y="5087761"/>
          <a:ext cx="259228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1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2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3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4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5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6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A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B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C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D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E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 flipH="1">
            <a:off x="4139952" y="5013176"/>
            <a:ext cx="28803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3635896" y="5301208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139952" y="5301208"/>
            <a:ext cx="216024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355976" y="473957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13" name="ZoneTexte 12"/>
          <p:cNvSpPr txBox="1"/>
          <p:nvPr/>
        </p:nvSpPr>
        <p:spPr>
          <a:xfrm>
            <a:off x="4355976" y="5548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B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3251852" y="510837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3887924" y="4981818"/>
            <a:ext cx="0" cy="31939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316896" y="5116542"/>
            <a:ext cx="176460" cy="36933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3887924" y="5485874"/>
            <a:ext cx="360040" cy="24738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2123728" y="4558118"/>
            <a:ext cx="1567165" cy="48980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4114628" y="4149080"/>
            <a:ext cx="1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4784153" y="4460703"/>
            <a:ext cx="1758590" cy="69648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/>
          <p:cNvGrpSpPr/>
          <p:nvPr/>
        </p:nvGrpSpPr>
        <p:grpSpPr>
          <a:xfrm>
            <a:off x="859420" y="3532366"/>
            <a:ext cx="1742922" cy="1025752"/>
            <a:chOff x="859420" y="3532366"/>
            <a:chExt cx="1742922" cy="1025752"/>
          </a:xfrm>
        </p:grpSpPr>
        <p:cxnSp>
          <p:nvCxnSpPr>
            <p:cNvPr id="31" name="Connecteur droit 30"/>
            <p:cNvCxnSpPr/>
            <p:nvPr/>
          </p:nvCxnSpPr>
          <p:spPr>
            <a:xfrm flipH="1">
              <a:off x="1475656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flipH="1">
              <a:off x="1979712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1979712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H="1">
              <a:off x="1181944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1181944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859420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80258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263788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263788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284449" y="3532366"/>
            <a:ext cx="1731702" cy="1025752"/>
            <a:chOff x="3284449" y="3532366"/>
            <a:chExt cx="1731702" cy="1025752"/>
          </a:xfrm>
        </p:grpSpPr>
        <p:cxnSp>
          <p:nvCxnSpPr>
            <p:cNvPr id="43" name="Connecteur droit 42"/>
            <p:cNvCxnSpPr/>
            <p:nvPr/>
          </p:nvCxnSpPr>
          <p:spPr>
            <a:xfrm flipH="1">
              <a:off x="3900685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4404741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4404741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 flipH="1">
              <a:off x="3606973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3606973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3284449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3305287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688817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4688817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5926507" y="3619617"/>
            <a:ext cx="1742922" cy="1025752"/>
            <a:chOff x="5926507" y="3619617"/>
            <a:chExt cx="1742922" cy="1025752"/>
          </a:xfrm>
        </p:grpSpPr>
        <p:cxnSp>
          <p:nvCxnSpPr>
            <p:cNvPr id="52" name="Connecteur droit 51"/>
            <p:cNvCxnSpPr/>
            <p:nvPr/>
          </p:nvCxnSpPr>
          <p:spPr>
            <a:xfrm flipH="1">
              <a:off x="6542743" y="4132965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flipH="1">
              <a:off x="7046799" y="3844933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7046799" y="4131077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flipH="1">
              <a:off x="6249031" y="4132965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6249031" y="3844933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5926507" y="3660267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5947345" y="427603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7330875" y="3619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7330875" y="4276037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cxnSp>
        <p:nvCxnSpPr>
          <p:cNvPr id="85" name="Connecteur droit avec flèche 84"/>
          <p:cNvCxnSpPr/>
          <p:nvPr/>
        </p:nvCxnSpPr>
        <p:spPr>
          <a:xfrm flipH="1" flipV="1">
            <a:off x="1773135" y="2735895"/>
            <a:ext cx="2366818" cy="94936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e 23"/>
          <p:cNvGrpSpPr/>
          <p:nvPr/>
        </p:nvGrpSpPr>
        <p:grpSpPr>
          <a:xfrm>
            <a:off x="193721" y="2031909"/>
            <a:ext cx="1794288" cy="1214865"/>
            <a:chOff x="193721" y="2031909"/>
            <a:chExt cx="1794288" cy="1214865"/>
          </a:xfrm>
        </p:grpSpPr>
        <p:cxnSp>
          <p:nvCxnSpPr>
            <p:cNvPr id="87" name="Connecteur droit 86"/>
            <p:cNvCxnSpPr/>
            <p:nvPr/>
          </p:nvCxnSpPr>
          <p:spPr>
            <a:xfrm flipH="1">
              <a:off x="872543" y="273437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cteur droit 87"/>
            <p:cNvCxnSpPr/>
            <p:nvPr/>
          </p:nvCxnSpPr>
          <p:spPr>
            <a:xfrm flipH="1">
              <a:off x="1376599" y="2446338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1376599" y="2732482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 flipH="1">
              <a:off x="578831" y="2734370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446422" y="2302322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ZoneTexte 91"/>
            <p:cNvSpPr txBox="1"/>
            <p:nvPr/>
          </p:nvSpPr>
          <p:spPr>
            <a:xfrm>
              <a:off x="193721" y="203635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93" name="ZoneTexte 92"/>
            <p:cNvSpPr txBox="1"/>
            <p:nvPr/>
          </p:nvSpPr>
          <p:spPr>
            <a:xfrm>
              <a:off x="277145" y="287744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1660675" y="222102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95" name="ZoneTexte 94"/>
            <p:cNvSpPr txBox="1"/>
            <p:nvPr/>
          </p:nvSpPr>
          <p:spPr>
            <a:xfrm>
              <a:off x="1660675" y="287744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97" name="Connecteur droit 96"/>
            <p:cNvCxnSpPr/>
            <p:nvPr/>
          </p:nvCxnSpPr>
          <p:spPr>
            <a:xfrm flipH="1">
              <a:off x="713552" y="230232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ZoneTexte 98"/>
            <p:cNvSpPr txBox="1"/>
            <p:nvPr/>
          </p:nvSpPr>
          <p:spPr>
            <a:xfrm>
              <a:off x="973728" y="2031909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935616" y="562280"/>
            <a:ext cx="1872413" cy="1344540"/>
            <a:chOff x="935616" y="562280"/>
            <a:chExt cx="1872413" cy="1344540"/>
          </a:xfrm>
        </p:grpSpPr>
        <p:cxnSp>
          <p:nvCxnSpPr>
            <p:cNvPr id="100" name="Connecteur droit 99"/>
            <p:cNvCxnSpPr/>
            <p:nvPr/>
          </p:nvCxnSpPr>
          <p:spPr>
            <a:xfrm flipH="1">
              <a:off x="1692563" y="126029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 flipH="1">
              <a:off x="2196619" y="97226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>
              <a:off x="2196619" y="125840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 flipH="1">
              <a:off x="1266442" y="1260294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1266442" y="828246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ZoneTexte 104"/>
            <p:cNvSpPr txBox="1"/>
            <p:nvPr/>
          </p:nvSpPr>
          <p:spPr>
            <a:xfrm>
              <a:off x="1013741" y="56228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06" name="ZoneTexte 105"/>
            <p:cNvSpPr txBox="1"/>
            <p:nvPr/>
          </p:nvSpPr>
          <p:spPr>
            <a:xfrm>
              <a:off x="935616" y="149778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07" name="ZoneTexte 106"/>
            <p:cNvSpPr txBox="1"/>
            <p:nvPr/>
          </p:nvSpPr>
          <p:spPr>
            <a:xfrm>
              <a:off x="2480695" y="74694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08" name="ZoneTexte 107"/>
            <p:cNvSpPr txBox="1"/>
            <p:nvPr/>
          </p:nvSpPr>
          <p:spPr>
            <a:xfrm>
              <a:off x="2480695" y="140336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12" name="Connecteur droit 111"/>
            <p:cNvCxnSpPr/>
            <p:nvPr/>
          </p:nvCxnSpPr>
          <p:spPr>
            <a:xfrm>
              <a:off x="1573733" y="1392528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ZoneTexte 113"/>
            <p:cNvSpPr txBox="1"/>
            <p:nvPr/>
          </p:nvSpPr>
          <p:spPr>
            <a:xfrm>
              <a:off x="1850768" y="15374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3235118" y="176575"/>
            <a:ext cx="1872413" cy="1393989"/>
            <a:chOff x="3235118" y="176575"/>
            <a:chExt cx="1872413" cy="1393989"/>
          </a:xfrm>
        </p:grpSpPr>
        <p:cxnSp>
          <p:nvCxnSpPr>
            <p:cNvPr id="115" name="Connecteur droit 114"/>
            <p:cNvCxnSpPr/>
            <p:nvPr/>
          </p:nvCxnSpPr>
          <p:spPr>
            <a:xfrm flipH="1">
              <a:off x="3992065" y="96374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 flipH="1">
              <a:off x="4496121" y="67571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>
              <a:off x="4496121" y="96185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117"/>
            <p:cNvCxnSpPr/>
            <p:nvPr/>
          </p:nvCxnSpPr>
          <p:spPr>
            <a:xfrm flipH="1">
              <a:off x="3565944" y="963744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>
              <a:off x="3565944" y="531696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ZoneTexte 119"/>
            <p:cNvSpPr txBox="1"/>
            <p:nvPr/>
          </p:nvSpPr>
          <p:spPr>
            <a:xfrm>
              <a:off x="3313243" y="265730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3235118" y="120123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4780197" y="45039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4780197" y="110681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25" name="Connecteur droit 124"/>
            <p:cNvCxnSpPr/>
            <p:nvPr/>
          </p:nvCxnSpPr>
          <p:spPr>
            <a:xfrm flipH="1" flipV="1">
              <a:off x="4199892" y="499561"/>
              <a:ext cx="1" cy="4641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ZoneTexte 128"/>
            <p:cNvSpPr txBox="1"/>
            <p:nvPr/>
          </p:nvSpPr>
          <p:spPr>
            <a:xfrm>
              <a:off x="4043214" y="17657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9" name="Groupe 28"/>
          <p:cNvGrpSpPr/>
          <p:nvPr/>
        </p:nvGrpSpPr>
        <p:grpSpPr>
          <a:xfrm>
            <a:off x="5234555" y="539332"/>
            <a:ext cx="1947514" cy="1367488"/>
            <a:chOff x="5234555" y="539332"/>
            <a:chExt cx="1947514" cy="1367488"/>
          </a:xfrm>
        </p:grpSpPr>
        <p:cxnSp>
          <p:nvCxnSpPr>
            <p:cNvPr id="130" name="Connecteur droit 129"/>
            <p:cNvCxnSpPr/>
            <p:nvPr/>
          </p:nvCxnSpPr>
          <p:spPr>
            <a:xfrm flipH="1">
              <a:off x="5991502" y="130000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cteur droit 130"/>
            <p:cNvCxnSpPr/>
            <p:nvPr/>
          </p:nvCxnSpPr>
          <p:spPr>
            <a:xfrm flipH="1">
              <a:off x="6495558" y="899714"/>
              <a:ext cx="434919" cy="4002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131"/>
            <p:cNvCxnSpPr/>
            <p:nvPr/>
          </p:nvCxnSpPr>
          <p:spPr>
            <a:xfrm>
              <a:off x="6495558" y="1298112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eur droit 132"/>
            <p:cNvCxnSpPr/>
            <p:nvPr/>
          </p:nvCxnSpPr>
          <p:spPr>
            <a:xfrm flipH="1">
              <a:off x="5565381" y="1300000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Connecteur droit 133"/>
            <p:cNvCxnSpPr/>
            <p:nvPr/>
          </p:nvCxnSpPr>
          <p:spPr>
            <a:xfrm>
              <a:off x="5565381" y="867952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ZoneTexte 134"/>
            <p:cNvSpPr txBox="1"/>
            <p:nvPr/>
          </p:nvSpPr>
          <p:spPr>
            <a:xfrm>
              <a:off x="5312680" y="60198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5234555" y="1537488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6854735" y="57103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6779634" y="144307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40" name="Connecteur droit 139"/>
            <p:cNvCxnSpPr/>
            <p:nvPr/>
          </p:nvCxnSpPr>
          <p:spPr>
            <a:xfrm flipH="1" flipV="1">
              <a:off x="6344337" y="840659"/>
              <a:ext cx="295239" cy="31532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ZoneTexte 140"/>
            <p:cNvSpPr txBox="1"/>
            <p:nvPr/>
          </p:nvSpPr>
          <p:spPr>
            <a:xfrm>
              <a:off x="6092687" y="53933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30" name="Groupe 29"/>
          <p:cNvGrpSpPr/>
          <p:nvPr/>
        </p:nvGrpSpPr>
        <p:grpSpPr>
          <a:xfrm>
            <a:off x="6347714" y="2006927"/>
            <a:ext cx="1997608" cy="1507338"/>
            <a:chOff x="6347714" y="2006927"/>
            <a:chExt cx="1997608" cy="1507338"/>
          </a:xfrm>
        </p:grpSpPr>
        <p:cxnSp>
          <p:nvCxnSpPr>
            <p:cNvPr id="144" name="Connecteur droit 143"/>
            <p:cNvCxnSpPr/>
            <p:nvPr/>
          </p:nvCxnSpPr>
          <p:spPr>
            <a:xfrm flipH="1">
              <a:off x="7104661" y="2735895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Connecteur droit 144"/>
            <p:cNvCxnSpPr/>
            <p:nvPr/>
          </p:nvCxnSpPr>
          <p:spPr>
            <a:xfrm flipH="1">
              <a:off x="7608717" y="2335609"/>
              <a:ext cx="434919" cy="40028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Connecteur droit 145"/>
            <p:cNvCxnSpPr/>
            <p:nvPr/>
          </p:nvCxnSpPr>
          <p:spPr>
            <a:xfrm>
              <a:off x="7608717" y="2721434"/>
              <a:ext cx="393581" cy="43976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Connecteur droit 146"/>
            <p:cNvCxnSpPr/>
            <p:nvPr/>
          </p:nvCxnSpPr>
          <p:spPr>
            <a:xfrm flipH="1">
              <a:off x="6678540" y="2735895"/>
              <a:ext cx="420441" cy="42215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cteur droit 147"/>
            <p:cNvCxnSpPr/>
            <p:nvPr/>
          </p:nvCxnSpPr>
          <p:spPr>
            <a:xfrm>
              <a:off x="6678540" y="2303847"/>
              <a:ext cx="426121" cy="432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ZoneTexte 148"/>
            <p:cNvSpPr txBox="1"/>
            <p:nvPr/>
          </p:nvSpPr>
          <p:spPr>
            <a:xfrm>
              <a:off x="6425839" y="2037881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6347714" y="2973383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7967894" y="200692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52" name="ZoneTexte 151"/>
            <p:cNvSpPr txBox="1"/>
            <p:nvPr/>
          </p:nvSpPr>
          <p:spPr>
            <a:xfrm>
              <a:off x="8043636" y="306119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cxnSp>
          <p:nvCxnSpPr>
            <p:cNvPr id="156" name="Connecteur droit 155"/>
            <p:cNvCxnSpPr/>
            <p:nvPr/>
          </p:nvCxnSpPr>
          <p:spPr>
            <a:xfrm flipH="1">
              <a:off x="7507532" y="2894563"/>
              <a:ext cx="273181" cy="2666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ZoneTexte 158"/>
            <p:cNvSpPr txBox="1"/>
            <p:nvPr/>
          </p:nvSpPr>
          <p:spPr>
            <a:xfrm>
              <a:off x="7322622" y="314493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cxnSp>
        <p:nvCxnSpPr>
          <p:cNvPr id="160" name="Connecteur droit avec flèche 159"/>
          <p:cNvCxnSpPr/>
          <p:nvPr/>
        </p:nvCxnSpPr>
        <p:spPr>
          <a:xfrm flipH="1" flipV="1">
            <a:off x="2503056" y="1812960"/>
            <a:ext cx="1636896" cy="180665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cteur droit avec flèche 163"/>
          <p:cNvCxnSpPr/>
          <p:nvPr/>
        </p:nvCxnSpPr>
        <p:spPr>
          <a:xfrm flipV="1">
            <a:off x="4182382" y="1309696"/>
            <a:ext cx="11675" cy="234913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cteur droit avec flèche 165"/>
          <p:cNvCxnSpPr/>
          <p:nvPr/>
        </p:nvCxnSpPr>
        <p:spPr>
          <a:xfrm flipV="1">
            <a:off x="4182382" y="1884934"/>
            <a:ext cx="1289204" cy="1753447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cteur droit avec flèche 169"/>
          <p:cNvCxnSpPr/>
          <p:nvPr/>
        </p:nvCxnSpPr>
        <p:spPr>
          <a:xfrm flipV="1">
            <a:off x="4152713" y="2783543"/>
            <a:ext cx="2240334" cy="9115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e 18"/>
          <p:cNvGrpSpPr/>
          <p:nvPr/>
        </p:nvGrpSpPr>
        <p:grpSpPr>
          <a:xfrm>
            <a:off x="1518197" y="4333746"/>
            <a:ext cx="332571" cy="369332"/>
            <a:chOff x="5443030" y="6102588"/>
            <a:chExt cx="332571" cy="369332"/>
          </a:xfrm>
        </p:grpSpPr>
        <p:sp>
          <p:nvSpPr>
            <p:cNvPr id="82" name="ZoneTexte 81"/>
            <p:cNvSpPr txBox="1"/>
            <p:nvPr/>
          </p:nvSpPr>
          <p:spPr>
            <a:xfrm>
              <a:off x="5458997" y="610258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</a:t>
              </a:r>
              <a:endParaRPr lang="fr-CA" dirty="0"/>
            </a:p>
          </p:txBody>
        </p:sp>
        <p:sp>
          <p:nvSpPr>
            <p:cNvPr id="10" name="Ellipse 9"/>
            <p:cNvSpPr/>
            <p:nvPr/>
          </p:nvSpPr>
          <p:spPr>
            <a:xfrm>
              <a:off x="5443030" y="6102588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721638" y="4230758"/>
            <a:ext cx="332571" cy="376010"/>
            <a:chOff x="6667396" y="5911244"/>
            <a:chExt cx="332571" cy="376010"/>
          </a:xfrm>
        </p:grpSpPr>
        <p:sp>
          <p:nvSpPr>
            <p:cNvPr id="83" name="ZoneTexte 82"/>
            <p:cNvSpPr txBox="1"/>
            <p:nvPr/>
          </p:nvSpPr>
          <p:spPr>
            <a:xfrm>
              <a:off x="6709503" y="591792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  <a:endParaRPr lang="fr-CA" dirty="0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6667396" y="5911244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6725314" y="4276037"/>
            <a:ext cx="332571" cy="369332"/>
            <a:chOff x="7994582" y="6095910"/>
            <a:chExt cx="332571" cy="369332"/>
          </a:xfrm>
        </p:grpSpPr>
        <p:sp>
          <p:nvSpPr>
            <p:cNvPr id="84" name="ZoneTexte 83"/>
            <p:cNvSpPr txBox="1"/>
            <p:nvPr/>
          </p:nvSpPr>
          <p:spPr>
            <a:xfrm>
              <a:off x="8036689" y="609591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7994582" y="6095910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2" name="Groupe 61"/>
          <p:cNvGrpSpPr/>
          <p:nvPr/>
        </p:nvGrpSpPr>
        <p:grpSpPr>
          <a:xfrm>
            <a:off x="933871" y="2973383"/>
            <a:ext cx="332571" cy="388090"/>
            <a:chOff x="235038" y="3500608"/>
            <a:chExt cx="332571" cy="388090"/>
          </a:xfrm>
        </p:grpSpPr>
        <p:sp>
          <p:nvSpPr>
            <p:cNvPr id="96" name="ZoneTexte 95"/>
            <p:cNvSpPr txBox="1"/>
            <p:nvPr/>
          </p:nvSpPr>
          <p:spPr>
            <a:xfrm>
              <a:off x="277145" y="350060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1" name="Ellipse 160"/>
            <p:cNvSpPr/>
            <p:nvPr/>
          </p:nvSpPr>
          <p:spPr>
            <a:xfrm>
              <a:off x="235038" y="3519366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3" name="Groupe 62"/>
          <p:cNvGrpSpPr/>
          <p:nvPr/>
        </p:nvGrpSpPr>
        <p:grpSpPr>
          <a:xfrm>
            <a:off x="1824628" y="614911"/>
            <a:ext cx="332571" cy="409633"/>
            <a:chOff x="134904" y="976265"/>
            <a:chExt cx="332571" cy="409633"/>
          </a:xfrm>
        </p:grpSpPr>
        <p:sp>
          <p:nvSpPr>
            <p:cNvPr id="109" name="ZoneTexte 108"/>
            <p:cNvSpPr txBox="1"/>
            <p:nvPr/>
          </p:nvSpPr>
          <p:spPr>
            <a:xfrm>
              <a:off x="155958" y="1016566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2" name="Ellipse 161"/>
            <p:cNvSpPr/>
            <p:nvPr/>
          </p:nvSpPr>
          <p:spPr>
            <a:xfrm>
              <a:off x="134904" y="976265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4" name="Groupe 63"/>
          <p:cNvGrpSpPr/>
          <p:nvPr/>
        </p:nvGrpSpPr>
        <p:grpSpPr>
          <a:xfrm>
            <a:off x="4329766" y="1192185"/>
            <a:ext cx="354106" cy="399847"/>
            <a:chOff x="3171476" y="1836599"/>
            <a:chExt cx="354106" cy="399847"/>
          </a:xfrm>
        </p:grpSpPr>
        <p:sp>
          <p:nvSpPr>
            <p:cNvPr id="124" name="ZoneTexte 123"/>
            <p:cNvSpPr txBox="1"/>
            <p:nvPr/>
          </p:nvSpPr>
          <p:spPr>
            <a:xfrm>
              <a:off x="3235118" y="1867114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3" name="Ellipse 162"/>
            <p:cNvSpPr/>
            <p:nvPr/>
          </p:nvSpPr>
          <p:spPr>
            <a:xfrm>
              <a:off x="3171476" y="1836599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5" name="Groupe 64"/>
          <p:cNvGrpSpPr/>
          <p:nvPr/>
        </p:nvGrpSpPr>
        <p:grpSpPr>
          <a:xfrm>
            <a:off x="6111012" y="1489030"/>
            <a:ext cx="396262" cy="378084"/>
            <a:chOff x="7283587" y="931612"/>
            <a:chExt cx="396262" cy="378084"/>
          </a:xfrm>
        </p:grpSpPr>
        <p:sp>
          <p:nvSpPr>
            <p:cNvPr id="139" name="ZoneTexte 138"/>
            <p:cNvSpPr txBox="1"/>
            <p:nvPr/>
          </p:nvSpPr>
          <p:spPr>
            <a:xfrm>
              <a:off x="7283587" y="940364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11</a:t>
              </a:r>
              <a:endParaRPr lang="fr-CA" dirty="0"/>
            </a:p>
          </p:txBody>
        </p:sp>
        <p:sp>
          <p:nvSpPr>
            <p:cNvPr id="165" name="Ellipse 164"/>
            <p:cNvSpPr/>
            <p:nvPr/>
          </p:nvSpPr>
          <p:spPr>
            <a:xfrm>
              <a:off x="7299990" y="931612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66" name="Groupe 65"/>
          <p:cNvGrpSpPr/>
          <p:nvPr/>
        </p:nvGrpSpPr>
        <p:grpSpPr>
          <a:xfrm>
            <a:off x="8082263" y="2476147"/>
            <a:ext cx="332571" cy="401602"/>
            <a:chOff x="8082263" y="2476147"/>
            <a:chExt cx="332571" cy="401602"/>
          </a:xfrm>
        </p:grpSpPr>
        <p:sp>
          <p:nvSpPr>
            <p:cNvPr id="153" name="ZoneTexte 152"/>
            <p:cNvSpPr txBox="1"/>
            <p:nvPr/>
          </p:nvSpPr>
          <p:spPr>
            <a:xfrm>
              <a:off x="8105084" y="2508417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67" name="Ellipse 166"/>
            <p:cNvSpPr/>
            <p:nvPr/>
          </p:nvSpPr>
          <p:spPr>
            <a:xfrm>
              <a:off x="8082263" y="2476147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cxnSp>
        <p:nvCxnSpPr>
          <p:cNvPr id="68" name="Connecteur droit 67"/>
          <p:cNvCxnSpPr/>
          <p:nvPr/>
        </p:nvCxnSpPr>
        <p:spPr>
          <a:xfrm flipH="1">
            <a:off x="872543" y="3361473"/>
            <a:ext cx="1729799" cy="1378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cteur droit 167"/>
          <p:cNvCxnSpPr/>
          <p:nvPr/>
        </p:nvCxnSpPr>
        <p:spPr>
          <a:xfrm>
            <a:off x="933871" y="3514265"/>
            <a:ext cx="1710491" cy="10438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cteur droit 168"/>
          <p:cNvCxnSpPr/>
          <p:nvPr/>
        </p:nvCxnSpPr>
        <p:spPr>
          <a:xfrm flipH="1">
            <a:off x="5848117" y="3442028"/>
            <a:ext cx="1729799" cy="1378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Connecteur droit 170"/>
          <p:cNvCxnSpPr/>
          <p:nvPr/>
        </p:nvCxnSpPr>
        <p:spPr>
          <a:xfrm>
            <a:off x="6033514" y="3502430"/>
            <a:ext cx="1710491" cy="10438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cteur droit 171"/>
          <p:cNvCxnSpPr/>
          <p:nvPr/>
        </p:nvCxnSpPr>
        <p:spPr>
          <a:xfrm>
            <a:off x="5492468" y="504473"/>
            <a:ext cx="1710491" cy="104385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cteur droit 172"/>
          <p:cNvCxnSpPr/>
          <p:nvPr/>
        </p:nvCxnSpPr>
        <p:spPr>
          <a:xfrm flipH="1">
            <a:off x="5312680" y="417767"/>
            <a:ext cx="1729799" cy="137809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5991502" y="5733256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L</a:t>
            </a:r>
            <a:r>
              <a:rPr lang="en-CA" sz="2800" i="1" baseline="-25000" dirty="0">
                <a:solidFill>
                  <a:srgbClr val="FF0000"/>
                </a:solidFill>
              </a:rPr>
              <a:t>S</a:t>
            </a:r>
            <a:r>
              <a:rPr lang="en-CA" sz="2800" i="1" dirty="0">
                <a:solidFill>
                  <a:srgbClr val="FF0000"/>
                </a:solidFill>
              </a:rPr>
              <a:t> </a:t>
            </a:r>
            <a:r>
              <a:rPr lang="en-CA" sz="2800" dirty="0">
                <a:solidFill>
                  <a:srgbClr val="FF0000"/>
                </a:solidFill>
              </a:rPr>
              <a:t>= 9</a:t>
            </a:r>
            <a:endParaRPr lang="fr-CA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245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7911012"/>
              </p:ext>
            </p:extLst>
          </p:nvPr>
        </p:nvGraphicFramePr>
        <p:xfrm>
          <a:off x="431539" y="5087761"/>
          <a:ext cx="259228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1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2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3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4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5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6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A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B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C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D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E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 flipH="1">
            <a:off x="4139952" y="5013176"/>
            <a:ext cx="28803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3635896" y="5301208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139952" y="5301208"/>
            <a:ext cx="216024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355976" y="473957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13" name="ZoneTexte 12"/>
          <p:cNvSpPr txBox="1"/>
          <p:nvPr/>
        </p:nvSpPr>
        <p:spPr>
          <a:xfrm>
            <a:off x="4355976" y="5548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B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3251852" y="510837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3887924" y="4981818"/>
            <a:ext cx="0" cy="31939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316896" y="5116542"/>
            <a:ext cx="176460" cy="36933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3887924" y="5485874"/>
            <a:ext cx="360040" cy="24738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2123728" y="4558118"/>
            <a:ext cx="1567165" cy="48980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4114628" y="4149080"/>
            <a:ext cx="1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4784153" y="4460703"/>
            <a:ext cx="1758590" cy="69648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/>
          <p:cNvGrpSpPr/>
          <p:nvPr/>
        </p:nvGrpSpPr>
        <p:grpSpPr>
          <a:xfrm>
            <a:off x="859420" y="3532366"/>
            <a:ext cx="1742922" cy="1025752"/>
            <a:chOff x="859420" y="3532366"/>
            <a:chExt cx="1742922" cy="1025752"/>
          </a:xfrm>
        </p:grpSpPr>
        <p:cxnSp>
          <p:nvCxnSpPr>
            <p:cNvPr id="31" name="Connecteur droit 30"/>
            <p:cNvCxnSpPr/>
            <p:nvPr/>
          </p:nvCxnSpPr>
          <p:spPr>
            <a:xfrm flipH="1">
              <a:off x="1475656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flipH="1">
              <a:off x="1979712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1979712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H="1">
              <a:off x="1181944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1181944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859420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80258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263788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263788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284449" y="3532366"/>
            <a:ext cx="1731702" cy="1025752"/>
            <a:chOff x="3284449" y="3532366"/>
            <a:chExt cx="1731702" cy="1025752"/>
          </a:xfrm>
        </p:grpSpPr>
        <p:cxnSp>
          <p:nvCxnSpPr>
            <p:cNvPr id="43" name="Connecteur droit 42"/>
            <p:cNvCxnSpPr/>
            <p:nvPr/>
          </p:nvCxnSpPr>
          <p:spPr>
            <a:xfrm flipH="1">
              <a:off x="3900685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4404741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4404741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 flipH="1">
              <a:off x="3606973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3606973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3284449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3305287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688817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4688817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5926507" y="3619617"/>
            <a:ext cx="1742922" cy="1025752"/>
            <a:chOff x="5926507" y="3619617"/>
            <a:chExt cx="1742922" cy="1025752"/>
          </a:xfrm>
        </p:grpSpPr>
        <p:cxnSp>
          <p:nvCxnSpPr>
            <p:cNvPr id="52" name="Connecteur droit 51"/>
            <p:cNvCxnSpPr/>
            <p:nvPr/>
          </p:nvCxnSpPr>
          <p:spPr>
            <a:xfrm flipH="1">
              <a:off x="6542743" y="4132965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flipH="1">
              <a:off x="7046799" y="3844933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7046799" y="4131077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flipH="1">
              <a:off x="6249031" y="4132965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6249031" y="3844933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5926507" y="3660267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5947345" y="427603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7330875" y="3619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7330875" y="4276037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1518197" y="4333746"/>
            <a:ext cx="332571" cy="369332"/>
            <a:chOff x="5443030" y="6102588"/>
            <a:chExt cx="332571" cy="369332"/>
          </a:xfrm>
        </p:grpSpPr>
        <p:sp>
          <p:nvSpPr>
            <p:cNvPr id="82" name="ZoneTexte 81"/>
            <p:cNvSpPr txBox="1"/>
            <p:nvPr/>
          </p:nvSpPr>
          <p:spPr>
            <a:xfrm>
              <a:off x="5458997" y="610258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</a:t>
              </a:r>
              <a:endParaRPr lang="fr-CA" dirty="0"/>
            </a:p>
          </p:txBody>
        </p:sp>
        <p:sp>
          <p:nvSpPr>
            <p:cNvPr id="10" name="Ellipse 9"/>
            <p:cNvSpPr/>
            <p:nvPr/>
          </p:nvSpPr>
          <p:spPr>
            <a:xfrm>
              <a:off x="5443030" y="6102588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721638" y="4230758"/>
            <a:ext cx="332571" cy="376010"/>
            <a:chOff x="6667396" y="5911244"/>
            <a:chExt cx="332571" cy="376010"/>
          </a:xfrm>
        </p:grpSpPr>
        <p:sp>
          <p:nvSpPr>
            <p:cNvPr id="83" name="ZoneTexte 82"/>
            <p:cNvSpPr txBox="1"/>
            <p:nvPr/>
          </p:nvSpPr>
          <p:spPr>
            <a:xfrm>
              <a:off x="6709503" y="591792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  <a:endParaRPr lang="fr-CA" dirty="0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6667396" y="5911244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6725314" y="4276037"/>
            <a:ext cx="332571" cy="369332"/>
            <a:chOff x="7994582" y="6095910"/>
            <a:chExt cx="332571" cy="369332"/>
          </a:xfrm>
        </p:grpSpPr>
        <p:sp>
          <p:nvSpPr>
            <p:cNvPr id="84" name="ZoneTexte 83"/>
            <p:cNvSpPr txBox="1"/>
            <p:nvPr/>
          </p:nvSpPr>
          <p:spPr>
            <a:xfrm>
              <a:off x="8036689" y="609591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7994582" y="6095910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sp>
        <p:nvSpPr>
          <p:cNvPr id="142" name="ZoneTexte 141"/>
          <p:cNvSpPr txBox="1"/>
          <p:nvPr/>
        </p:nvSpPr>
        <p:spPr>
          <a:xfrm>
            <a:off x="5991502" y="5733256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L</a:t>
            </a:r>
            <a:r>
              <a:rPr lang="en-CA" sz="2800" i="1" baseline="-25000" dirty="0">
                <a:solidFill>
                  <a:srgbClr val="FF0000"/>
                </a:solidFill>
              </a:rPr>
              <a:t>S</a:t>
            </a:r>
            <a:r>
              <a:rPr lang="en-CA" sz="2800" i="1" dirty="0">
                <a:solidFill>
                  <a:srgbClr val="FF0000"/>
                </a:solidFill>
              </a:rPr>
              <a:t> </a:t>
            </a:r>
            <a:r>
              <a:rPr lang="en-CA" sz="2800" dirty="0">
                <a:solidFill>
                  <a:srgbClr val="FF0000"/>
                </a:solidFill>
              </a:rPr>
              <a:t>= 9</a:t>
            </a:r>
            <a:endParaRPr lang="fr-CA" sz="2800" dirty="0">
              <a:solidFill>
                <a:srgbClr val="FF0000"/>
              </a:solidFill>
            </a:endParaRPr>
          </a:p>
        </p:txBody>
      </p:sp>
      <p:cxnSp>
        <p:nvCxnSpPr>
          <p:cNvPr id="143" name="Connecteur droit avec flèche 142"/>
          <p:cNvCxnSpPr/>
          <p:nvPr/>
        </p:nvCxnSpPr>
        <p:spPr>
          <a:xfrm flipH="1" flipV="1">
            <a:off x="859420" y="1916832"/>
            <a:ext cx="469381" cy="1732711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cteur droit avec flèche 153"/>
          <p:cNvCxnSpPr/>
          <p:nvPr/>
        </p:nvCxnSpPr>
        <p:spPr>
          <a:xfrm flipV="1">
            <a:off x="1328801" y="1340768"/>
            <a:ext cx="1262321" cy="2300971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cteur droit avec flèche 154"/>
          <p:cNvCxnSpPr>
            <a:endCxn id="203" idx="2"/>
          </p:cNvCxnSpPr>
          <p:nvPr/>
        </p:nvCxnSpPr>
        <p:spPr>
          <a:xfrm flipV="1">
            <a:off x="1328801" y="1380946"/>
            <a:ext cx="2775401" cy="2238672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cteur droit avec flèche 156"/>
          <p:cNvCxnSpPr/>
          <p:nvPr/>
        </p:nvCxnSpPr>
        <p:spPr>
          <a:xfrm flipV="1">
            <a:off x="1328801" y="1916832"/>
            <a:ext cx="3687350" cy="1702786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cteur droit avec flèche 157"/>
          <p:cNvCxnSpPr/>
          <p:nvPr/>
        </p:nvCxnSpPr>
        <p:spPr>
          <a:xfrm flipV="1">
            <a:off x="1328801" y="3001420"/>
            <a:ext cx="5385838" cy="658850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6" name="Groupe 235"/>
          <p:cNvGrpSpPr/>
          <p:nvPr/>
        </p:nvGrpSpPr>
        <p:grpSpPr>
          <a:xfrm>
            <a:off x="159640" y="533726"/>
            <a:ext cx="1742922" cy="1319918"/>
            <a:chOff x="159640" y="533726"/>
            <a:chExt cx="1742922" cy="1319918"/>
          </a:xfrm>
        </p:grpSpPr>
        <p:cxnSp>
          <p:nvCxnSpPr>
            <p:cNvPr id="175" name="Connecteur droit 174"/>
            <p:cNvCxnSpPr/>
            <p:nvPr/>
          </p:nvCxnSpPr>
          <p:spPr>
            <a:xfrm flipH="1">
              <a:off x="775876" y="134124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necteur droit 175"/>
            <p:cNvCxnSpPr/>
            <p:nvPr/>
          </p:nvCxnSpPr>
          <p:spPr>
            <a:xfrm flipH="1">
              <a:off x="1279932" y="1053208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Connecteur droit 176"/>
            <p:cNvCxnSpPr/>
            <p:nvPr/>
          </p:nvCxnSpPr>
          <p:spPr>
            <a:xfrm>
              <a:off x="1279932" y="1339352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/>
            <p:cNvCxnSpPr/>
            <p:nvPr/>
          </p:nvCxnSpPr>
          <p:spPr>
            <a:xfrm flipH="1">
              <a:off x="482164" y="1341240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cteur droit 178"/>
            <p:cNvCxnSpPr/>
            <p:nvPr/>
          </p:nvCxnSpPr>
          <p:spPr>
            <a:xfrm>
              <a:off x="482164" y="1053208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0" name="ZoneTexte 179"/>
            <p:cNvSpPr txBox="1"/>
            <p:nvPr/>
          </p:nvSpPr>
          <p:spPr>
            <a:xfrm>
              <a:off x="159640" y="86854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81" name="ZoneTexte 180"/>
            <p:cNvSpPr txBox="1"/>
            <p:nvPr/>
          </p:nvSpPr>
          <p:spPr>
            <a:xfrm>
              <a:off x="180478" y="148431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182" name="ZoneTexte 181"/>
            <p:cNvSpPr txBox="1"/>
            <p:nvPr/>
          </p:nvSpPr>
          <p:spPr>
            <a:xfrm>
              <a:off x="1564008" y="82789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83" name="ZoneTexte 182"/>
            <p:cNvSpPr txBox="1"/>
            <p:nvPr/>
          </p:nvSpPr>
          <p:spPr>
            <a:xfrm>
              <a:off x="1564008" y="148431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cxnSp>
          <p:nvCxnSpPr>
            <p:cNvPr id="184" name="Connecteur droit 183"/>
            <p:cNvCxnSpPr/>
            <p:nvPr/>
          </p:nvCxnSpPr>
          <p:spPr>
            <a:xfrm flipH="1">
              <a:off x="646714" y="90919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5" name="ZoneTexte 184"/>
            <p:cNvSpPr txBox="1"/>
            <p:nvPr/>
          </p:nvSpPr>
          <p:spPr>
            <a:xfrm>
              <a:off x="864237" y="53372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37" name="Groupe 236"/>
          <p:cNvGrpSpPr/>
          <p:nvPr/>
        </p:nvGrpSpPr>
        <p:grpSpPr>
          <a:xfrm>
            <a:off x="1974886" y="355194"/>
            <a:ext cx="1742922" cy="1163344"/>
            <a:chOff x="1974886" y="355194"/>
            <a:chExt cx="1742922" cy="1163344"/>
          </a:xfrm>
        </p:grpSpPr>
        <p:cxnSp>
          <p:nvCxnSpPr>
            <p:cNvPr id="186" name="Connecteur droit 185"/>
            <p:cNvCxnSpPr/>
            <p:nvPr/>
          </p:nvCxnSpPr>
          <p:spPr>
            <a:xfrm flipH="1">
              <a:off x="2591122" y="868542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Connecteur droit 186"/>
            <p:cNvCxnSpPr/>
            <p:nvPr/>
          </p:nvCxnSpPr>
          <p:spPr>
            <a:xfrm flipH="1">
              <a:off x="3095178" y="580510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cteur droit 187"/>
            <p:cNvCxnSpPr/>
            <p:nvPr/>
          </p:nvCxnSpPr>
          <p:spPr>
            <a:xfrm>
              <a:off x="3095178" y="866654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cteur droit 188"/>
            <p:cNvCxnSpPr/>
            <p:nvPr/>
          </p:nvCxnSpPr>
          <p:spPr>
            <a:xfrm flipH="1">
              <a:off x="2297410" y="86854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Connecteur droit 189"/>
            <p:cNvCxnSpPr/>
            <p:nvPr/>
          </p:nvCxnSpPr>
          <p:spPr>
            <a:xfrm>
              <a:off x="2297410" y="580510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1" name="ZoneTexte 190"/>
            <p:cNvSpPr txBox="1"/>
            <p:nvPr/>
          </p:nvSpPr>
          <p:spPr>
            <a:xfrm>
              <a:off x="1974886" y="39584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192" name="ZoneTexte 191"/>
            <p:cNvSpPr txBox="1"/>
            <p:nvPr/>
          </p:nvSpPr>
          <p:spPr>
            <a:xfrm>
              <a:off x="1995724" y="101161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193" name="ZoneTexte 192"/>
            <p:cNvSpPr txBox="1"/>
            <p:nvPr/>
          </p:nvSpPr>
          <p:spPr>
            <a:xfrm>
              <a:off x="3379254" y="3551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194" name="ZoneTexte 193"/>
            <p:cNvSpPr txBox="1"/>
            <p:nvPr/>
          </p:nvSpPr>
          <p:spPr>
            <a:xfrm>
              <a:off x="3379254" y="101161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cxnSp>
          <p:nvCxnSpPr>
            <p:cNvPr id="195" name="Connecteur droit 194"/>
            <p:cNvCxnSpPr/>
            <p:nvPr/>
          </p:nvCxnSpPr>
          <p:spPr>
            <a:xfrm>
              <a:off x="2489270" y="998757"/>
              <a:ext cx="317680" cy="23911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6" name="ZoneTexte 195"/>
            <p:cNvSpPr txBox="1"/>
            <p:nvPr/>
          </p:nvSpPr>
          <p:spPr>
            <a:xfrm>
              <a:off x="2793492" y="114920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38" name="Groupe 237"/>
          <p:cNvGrpSpPr/>
          <p:nvPr/>
        </p:nvGrpSpPr>
        <p:grpSpPr>
          <a:xfrm>
            <a:off x="3932521" y="164394"/>
            <a:ext cx="1742922" cy="1216552"/>
            <a:chOff x="3932521" y="164394"/>
            <a:chExt cx="1742922" cy="1216552"/>
          </a:xfrm>
        </p:grpSpPr>
        <p:cxnSp>
          <p:nvCxnSpPr>
            <p:cNvPr id="197" name="Connecteur droit 196"/>
            <p:cNvCxnSpPr/>
            <p:nvPr/>
          </p:nvCxnSpPr>
          <p:spPr>
            <a:xfrm flipH="1">
              <a:off x="4548757" y="868542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cteur droit 197"/>
            <p:cNvCxnSpPr/>
            <p:nvPr/>
          </p:nvCxnSpPr>
          <p:spPr>
            <a:xfrm flipH="1">
              <a:off x="5052813" y="580510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cteur droit 198"/>
            <p:cNvCxnSpPr/>
            <p:nvPr/>
          </p:nvCxnSpPr>
          <p:spPr>
            <a:xfrm>
              <a:off x="5052813" y="866654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Connecteur droit 199"/>
            <p:cNvCxnSpPr/>
            <p:nvPr/>
          </p:nvCxnSpPr>
          <p:spPr>
            <a:xfrm flipH="1">
              <a:off x="4255045" y="86854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Connecteur droit 200"/>
            <p:cNvCxnSpPr/>
            <p:nvPr/>
          </p:nvCxnSpPr>
          <p:spPr>
            <a:xfrm>
              <a:off x="4255045" y="580510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2" name="ZoneTexte 201"/>
            <p:cNvSpPr txBox="1"/>
            <p:nvPr/>
          </p:nvSpPr>
          <p:spPr>
            <a:xfrm>
              <a:off x="3932521" y="395844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203" name="ZoneTexte 202"/>
            <p:cNvSpPr txBox="1"/>
            <p:nvPr/>
          </p:nvSpPr>
          <p:spPr>
            <a:xfrm>
              <a:off x="3953359" y="101161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204" name="ZoneTexte 203"/>
            <p:cNvSpPr txBox="1"/>
            <p:nvPr/>
          </p:nvSpPr>
          <p:spPr>
            <a:xfrm>
              <a:off x="5336889" y="3551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205" name="ZoneTexte 204"/>
            <p:cNvSpPr txBox="1"/>
            <p:nvPr/>
          </p:nvSpPr>
          <p:spPr>
            <a:xfrm>
              <a:off x="5336889" y="1011614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cxnSp>
          <p:nvCxnSpPr>
            <p:cNvPr id="206" name="Connecteur droit 205"/>
            <p:cNvCxnSpPr/>
            <p:nvPr/>
          </p:nvCxnSpPr>
          <p:spPr>
            <a:xfrm flipV="1">
              <a:off x="4784153" y="533726"/>
              <a:ext cx="0" cy="3329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7" name="ZoneTexte 206"/>
            <p:cNvSpPr txBox="1"/>
            <p:nvPr/>
          </p:nvSpPr>
          <p:spPr>
            <a:xfrm>
              <a:off x="4672294" y="16439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39" name="Groupe 238"/>
          <p:cNvGrpSpPr/>
          <p:nvPr/>
        </p:nvGrpSpPr>
        <p:grpSpPr>
          <a:xfrm>
            <a:off x="4992376" y="1156102"/>
            <a:ext cx="1742922" cy="1260405"/>
            <a:chOff x="4992376" y="1156102"/>
            <a:chExt cx="1742922" cy="1260405"/>
          </a:xfrm>
        </p:grpSpPr>
        <p:cxnSp>
          <p:nvCxnSpPr>
            <p:cNvPr id="208" name="Connecteur droit 207"/>
            <p:cNvCxnSpPr/>
            <p:nvPr/>
          </p:nvCxnSpPr>
          <p:spPr>
            <a:xfrm flipH="1">
              <a:off x="5608612" y="1904103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Connecteur droit 208"/>
            <p:cNvCxnSpPr/>
            <p:nvPr/>
          </p:nvCxnSpPr>
          <p:spPr>
            <a:xfrm flipH="1">
              <a:off x="6112668" y="1616071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Connecteur droit 209"/>
            <p:cNvCxnSpPr/>
            <p:nvPr/>
          </p:nvCxnSpPr>
          <p:spPr>
            <a:xfrm>
              <a:off x="6112668" y="1902215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Connecteur droit 210"/>
            <p:cNvCxnSpPr/>
            <p:nvPr/>
          </p:nvCxnSpPr>
          <p:spPr>
            <a:xfrm flipH="1">
              <a:off x="5314900" y="1904103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Connecteur droit 211"/>
            <p:cNvCxnSpPr/>
            <p:nvPr/>
          </p:nvCxnSpPr>
          <p:spPr>
            <a:xfrm>
              <a:off x="5314900" y="1616071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3" name="ZoneTexte 212"/>
            <p:cNvSpPr txBox="1"/>
            <p:nvPr/>
          </p:nvSpPr>
          <p:spPr>
            <a:xfrm>
              <a:off x="4992376" y="1431405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214" name="ZoneTexte 213"/>
            <p:cNvSpPr txBox="1"/>
            <p:nvPr/>
          </p:nvSpPr>
          <p:spPr>
            <a:xfrm>
              <a:off x="5013214" y="204717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215" name="ZoneTexte 214"/>
            <p:cNvSpPr txBox="1"/>
            <p:nvPr/>
          </p:nvSpPr>
          <p:spPr>
            <a:xfrm>
              <a:off x="6396744" y="1390755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216" name="ZoneTexte 215"/>
            <p:cNvSpPr txBox="1"/>
            <p:nvPr/>
          </p:nvSpPr>
          <p:spPr>
            <a:xfrm>
              <a:off x="6396744" y="2047175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cxnSp>
          <p:nvCxnSpPr>
            <p:cNvPr id="217" name="Connecteur droit 216"/>
            <p:cNvCxnSpPr/>
            <p:nvPr/>
          </p:nvCxnSpPr>
          <p:spPr>
            <a:xfrm flipH="1" flipV="1">
              <a:off x="6047946" y="1483083"/>
              <a:ext cx="207542" cy="24154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8" name="ZoneTexte 217"/>
            <p:cNvSpPr txBox="1"/>
            <p:nvPr/>
          </p:nvSpPr>
          <p:spPr>
            <a:xfrm>
              <a:off x="5925616" y="11561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40" name="Groupe 239"/>
          <p:cNvGrpSpPr/>
          <p:nvPr/>
        </p:nvGrpSpPr>
        <p:grpSpPr>
          <a:xfrm>
            <a:off x="6714639" y="2406772"/>
            <a:ext cx="1869721" cy="1025752"/>
            <a:chOff x="6714639" y="2406772"/>
            <a:chExt cx="1869721" cy="1025752"/>
          </a:xfrm>
        </p:grpSpPr>
        <p:cxnSp>
          <p:nvCxnSpPr>
            <p:cNvPr id="220" name="Connecteur droit 219"/>
            <p:cNvCxnSpPr/>
            <p:nvPr/>
          </p:nvCxnSpPr>
          <p:spPr>
            <a:xfrm flipH="1">
              <a:off x="7330875" y="2920120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Connecteur droit 220"/>
            <p:cNvCxnSpPr/>
            <p:nvPr/>
          </p:nvCxnSpPr>
          <p:spPr>
            <a:xfrm flipH="1">
              <a:off x="7834931" y="2632088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Connecteur droit 221"/>
            <p:cNvCxnSpPr/>
            <p:nvPr/>
          </p:nvCxnSpPr>
          <p:spPr>
            <a:xfrm>
              <a:off x="7834931" y="2918232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Connecteur droit 222"/>
            <p:cNvCxnSpPr/>
            <p:nvPr/>
          </p:nvCxnSpPr>
          <p:spPr>
            <a:xfrm flipH="1">
              <a:off x="7037163" y="2920120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cteur droit 223"/>
            <p:cNvCxnSpPr/>
            <p:nvPr/>
          </p:nvCxnSpPr>
          <p:spPr>
            <a:xfrm>
              <a:off x="7037163" y="2632088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5" name="ZoneTexte 224"/>
            <p:cNvSpPr txBox="1"/>
            <p:nvPr/>
          </p:nvSpPr>
          <p:spPr>
            <a:xfrm>
              <a:off x="6714639" y="2447422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226" name="ZoneTexte 225"/>
            <p:cNvSpPr txBox="1"/>
            <p:nvPr/>
          </p:nvSpPr>
          <p:spPr>
            <a:xfrm>
              <a:off x="6735477" y="306319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227" name="ZoneTexte 226"/>
            <p:cNvSpPr txBox="1"/>
            <p:nvPr/>
          </p:nvSpPr>
          <p:spPr>
            <a:xfrm>
              <a:off x="8119007" y="2406772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228" name="ZoneTexte 227"/>
            <p:cNvSpPr txBox="1"/>
            <p:nvPr/>
          </p:nvSpPr>
          <p:spPr>
            <a:xfrm>
              <a:off x="8119007" y="3063192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cxnSp>
          <p:nvCxnSpPr>
            <p:cNvPr id="229" name="Connecteur droit 228"/>
            <p:cNvCxnSpPr/>
            <p:nvPr/>
          </p:nvCxnSpPr>
          <p:spPr>
            <a:xfrm flipH="1">
              <a:off x="7984557" y="2816754"/>
              <a:ext cx="303728" cy="2473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0" name="ZoneTexte 229"/>
            <p:cNvSpPr txBox="1"/>
            <p:nvPr/>
          </p:nvSpPr>
          <p:spPr>
            <a:xfrm>
              <a:off x="8282674" y="263208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E</a:t>
              </a:r>
              <a:endParaRPr lang="fr-CA" dirty="0"/>
            </a:p>
          </p:txBody>
        </p:sp>
      </p:grpSp>
      <p:grpSp>
        <p:nvGrpSpPr>
          <p:cNvPr id="244" name="Groupe 243"/>
          <p:cNvGrpSpPr/>
          <p:nvPr/>
        </p:nvGrpSpPr>
        <p:grpSpPr>
          <a:xfrm>
            <a:off x="462734" y="411713"/>
            <a:ext cx="412229" cy="369332"/>
            <a:chOff x="462734" y="411713"/>
            <a:chExt cx="412229" cy="369332"/>
          </a:xfrm>
        </p:grpSpPr>
        <p:sp>
          <p:nvSpPr>
            <p:cNvPr id="242" name="ZoneTexte 241"/>
            <p:cNvSpPr txBox="1"/>
            <p:nvPr/>
          </p:nvSpPr>
          <p:spPr>
            <a:xfrm>
              <a:off x="478701" y="411713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10</a:t>
              </a:r>
              <a:endParaRPr lang="fr-CA" dirty="0"/>
            </a:p>
          </p:txBody>
        </p:sp>
        <p:sp>
          <p:nvSpPr>
            <p:cNvPr id="243" name="Ellipse 242"/>
            <p:cNvSpPr/>
            <p:nvPr/>
          </p:nvSpPr>
          <p:spPr>
            <a:xfrm>
              <a:off x="462734" y="411713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48" name="Groupe 247"/>
          <p:cNvGrpSpPr/>
          <p:nvPr/>
        </p:nvGrpSpPr>
        <p:grpSpPr>
          <a:xfrm>
            <a:off x="2682949" y="164394"/>
            <a:ext cx="332571" cy="369332"/>
            <a:chOff x="2682949" y="164394"/>
            <a:chExt cx="332571" cy="369332"/>
          </a:xfrm>
        </p:grpSpPr>
        <p:sp>
          <p:nvSpPr>
            <p:cNvPr id="246" name="ZoneTexte 245"/>
            <p:cNvSpPr txBox="1"/>
            <p:nvPr/>
          </p:nvSpPr>
          <p:spPr>
            <a:xfrm>
              <a:off x="2698916" y="164394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</a:t>
              </a:r>
              <a:endParaRPr lang="fr-CA" dirty="0"/>
            </a:p>
          </p:txBody>
        </p:sp>
        <p:sp>
          <p:nvSpPr>
            <p:cNvPr id="247" name="Ellipse 246"/>
            <p:cNvSpPr/>
            <p:nvPr/>
          </p:nvSpPr>
          <p:spPr>
            <a:xfrm>
              <a:off x="2682949" y="164394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52" name="Groupe 251"/>
          <p:cNvGrpSpPr/>
          <p:nvPr/>
        </p:nvGrpSpPr>
        <p:grpSpPr>
          <a:xfrm>
            <a:off x="4336962" y="1149206"/>
            <a:ext cx="412229" cy="369332"/>
            <a:chOff x="462734" y="411713"/>
            <a:chExt cx="412229" cy="369332"/>
          </a:xfrm>
        </p:grpSpPr>
        <p:sp>
          <p:nvSpPr>
            <p:cNvPr id="253" name="ZoneTexte 252"/>
            <p:cNvSpPr txBox="1"/>
            <p:nvPr/>
          </p:nvSpPr>
          <p:spPr>
            <a:xfrm>
              <a:off x="478701" y="411713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10</a:t>
              </a:r>
              <a:endParaRPr lang="fr-CA" dirty="0"/>
            </a:p>
          </p:txBody>
        </p:sp>
        <p:sp>
          <p:nvSpPr>
            <p:cNvPr id="254" name="Ellipse 253"/>
            <p:cNvSpPr/>
            <p:nvPr/>
          </p:nvSpPr>
          <p:spPr>
            <a:xfrm>
              <a:off x="462734" y="411713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55" name="Groupe 254"/>
          <p:cNvGrpSpPr/>
          <p:nvPr/>
        </p:nvGrpSpPr>
        <p:grpSpPr>
          <a:xfrm>
            <a:off x="5700439" y="2121921"/>
            <a:ext cx="412229" cy="369332"/>
            <a:chOff x="462734" y="411713"/>
            <a:chExt cx="412229" cy="369332"/>
          </a:xfrm>
        </p:grpSpPr>
        <p:sp>
          <p:nvSpPr>
            <p:cNvPr id="256" name="ZoneTexte 255"/>
            <p:cNvSpPr txBox="1"/>
            <p:nvPr/>
          </p:nvSpPr>
          <p:spPr>
            <a:xfrm>
              <a:off x="478701" y="411713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11</a:t>
              </a:r>
              <a:endParaRPr lang="fr-CA" dirty="0"/>
            </a:p>
          </p:txBody>
        </p:sp>
        <p:sp>
          <p:nvSpPr>
            <p:cNvPr id="257" name="Ellipse 256"/>
            <p:cNvSpPr/>
            <p:nvPr/>
          </p:nvSpPr>
          <p:spPr>
            <a:xfrm>
              <a:off x="462734" y="411713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58" name="Groupe 257"/>
          <p:cNvGrpSpPr/>
          <p:nvPr/>
        </p:nvGrpSpPr>
        <p:grpSpPr>
          <a:xfrm>
            <a:off x="7422702" y="3063192"/>
            <a:ext cx="412229" cy="369332"/>
            <a:chOff x="462734" y="411713"/>
            <a:chExt cx="412229" cy="369332"/>
          </a:xfrm>
        </p:grpSpPr>
        <p:sp>
          <p:nvSpPr>
            <p:cNvPr id="259" name="ZoneTexte 258"/>
            <p:cNvSpPr txBox="1"/>
            <p:nvPr/>
          </p:nvSpPr>
          <p:spPr>
            <a:xfrm>
              <a:off x="478701" y="411713"/>
              <a:ext cx="3962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11</a:t>
              </a:r>
              <a:endParaRPr lang="fr-CA" dirty="0"/>
            </a:p>
          </p:txBody>
        </p:sp>
        <p:sp>
          <p:nvSpPr>
            <p:cNvPr id="260" name="Ellipse 259"/>
            <p:cNvSpPr/>
            <p:nvPr/>
          </p:nvSpPr>
          <p:spPr>
            <a:xfrm>
              <a:off x="462734" y="411713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sp>
        <p:nvSpPr>
          <p:cNvPr id="261" name="ZoneTexte 260"/>
          <p:cNvSpPr txBox="1"/>
          <p:nvPr/>
        </p:nvSpPr>
        <p:spPr>
          <a:xfrm>
            <a:off x="7233039" y="5751512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L</a:t>
            </a:r>
            <a:r>
              <a:rPr lang="en-CA" sz="2800" i="1" baseline="-25000" dirty="0">
                <a:solidFill>
                  <a:srgbClr val="FF0000"/>
                </a:solidFill>
              </a:rPr>
              <a:t>S</a:t>
            </a:r>
            <a:r>
              <a:rPr lang="en-CA" sz="2800" i="1" dirty="0">
                <a:solidFill>
                  <a:srgbClr val="FF0000"/>
                </a:solidFill>
              </a:rPr>
              <a:t> </a:t>
            </a:r>
            <a:r>
              <a:rPr lang="en-CA" sz="2800" dirty="0">
                <a:solidFill>
                  <a:srgbClr val="FF0000"/>
                </a:solidFill>
              </a:rPr>
              <a:t>= 8</a:t>
            </a:r>
            <a:endParaRPr lang="fr-CA" sz="2800" dirty="0">
              <a:solidFill>
                <a:srgbClr val="FF0000"/>
              </a:solidFill>
            </a:endParaRPr>
          </a:p>
        </p:txBody>
      </p:sp>
      <p:cxnSp>
        <p:nvCxnSpPr>
          <p:cNvPr id="262" name="Connecteur droit 261"/>
          <p:cNvCxnSpPr/>
          <p:nvPr/>
        </p:nvCxnSpPr>
        <p:spPr>
          <a:xfrm>
            <a:off x="5991502" y="5609565"/>
            <a:ext cx="803269" cy="6469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cteur droit 266"/>
          <p:cNvCxnSpPr/>
          <p:nvPr/>
        </p:nvCxnSpPr>
        <p:spPr>
          <a:xfrm flipH="1">
            <a:off x="6112668" y="5609565"/>
            <a:ext cx="682103" cy="73269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380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8256366"/>
              </p:ext>
            </p:extLst>
          </p:nvPr>
        </p:nvGraphicFramePr>
        <p:xfrm>
          <a:off x="431539" y="5087761"/>
          <a:ext cx="259228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03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1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2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3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4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5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6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A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B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C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D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r>
                        <a:rPr lang="en-CA" sz="1200" b="1" dirty="0"/>
                        <a:t>E</a:t>
                      </a:r>
                      <a:endParaRPr lang="fr-CA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A</a:t>
                      </a:r>
                      <a:endParaRPr lang="fr-CA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/>
                        <a:t>T</a:t>
                      </a:r>
                      <a:endParaRPr lang="fr-CA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" name="Connecteur droit 3"/>
          <p:cNvCxnSpPr/>
          <p:nvPr/>
        </p:nvCxnSpPr>
        <p:spPr>
          <a:xfrm flipH="1">
            <a:off x="4139952" y="5013176"/>
            <a:ext cx="288032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 flipH="1">
            <a:off x="3635896" y="5301208"/>
            <a:ext cx="504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4139952" y="5301208"/>
            <a:ext cx="216024" cy="43204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355976" y="4739570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A</a:t>
            </a:r>
            <a:endParaRPr lang="fr-CA" dirty="0"/>
          </a:p>
        </p:txBody>
      </p:sp>
      <p:sp>
        <p:nvSpPr>
          <p:cNvPr id="13" name="ZoneTexte 12"/>
          <p:cNvSpPr txBox="1"/>
          <p:nvPr/>
        </p:nvSpPr>
        <p:spPr>
          <a:xfrm>
            <a:off x="4355976" y="55485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B</a:t>
            </a:r>
            <a:endParaRPr lang="fr-CA" dirty="0"/>
          </a:p>
        </p:txBody>
      </p:sp>
      <p:sp>
        <p:nvSpPr>
          <p:cNvPr id="14" name="ZoneTexte 13"/>
          <p:cNvSpPr txBox="1"/>
          <p:nvPr/>
        </p:nvSpPr>
        <p:spPr>
          <a:xfrm>
            <a:off x="3251852" y="510837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/>
              <a:t>C</a:t>
            </a:r>
            <a:endParaRPr lang="fr-CA" dirty="0"/>
          </a:p>
        </p:txBody>
      </p:sp>
      <p:cxnSp>
        <p:nvCxnSpPr>
          <p:cNvPr id="6" name="Connecteur droit 5"/>
          <p:cNvCxnSpPr/>
          <p:nvPr/>
        </p:nvCxnSpPr>
        <p:spPr>
          <a:xfrm flipV="1">
            <a:off x="3887924" y="4981818"/>
            <a:ext cx="0" cy="31939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316896" y="5116542"/>
            <a:ext cx="176460" cy="36933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 flipV="1">
            <a:off x="3887924" y="5485874"/>
            <a:ext cx="360040" cy="24738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2123728" y="4558118"/>
            <a:ext cx="1567165" cy="48980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H="1" flipV="1">
            <a:off x="4114628" y="4149080"/>
            <a:ext cx="1" cy="86409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 flipV="1">
            <a:off x="4784153" y="4460703"/>
            <a:ext cx="1758590" cy="696489"/>
          </a:xfrm>
          <a:prstGeom prst="straightConnector1">
            <a:avLst/>
          </a:prstGeom>
          <a:ln w="28575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e 10"/>
          <p:cNvGrpSpPr/>
          <p:nvPr/>
        </p:nvGrpSpPr>
        <p:grpSpPr>
          <a:xfrm>
            <a:off x="859420" y="3532366"/>
            <a:ext cx="1742922" cy="1025752"/>
            <a:chOff x="859420" y="3532366"/>
            <a:chExt cx="1742922" cy="1025752"/>
          </a:xfrm>
        </p:grpSpPr>
        <p:cxnSp>
          <p:nvCxnSpPr>
            <p:cNvPr id="31" name="Connecteur droit 30"/>
            <p:cNvCxnSpPr/>
            <p:nvPr/>
          </p:nvCxnSpPr>
          <p:spPr>
            <a:xfrm flipH="1">
              <a:off x="1475656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/>
            <p:nvPr/>
          </p:nvCxnSpPr>
          <p:spPr>
            <a:xfrm flipH="1">
              <a:off x="1979712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/>
            <p:nvPr/>
          </p:nvCxnSpPr>
          <p:spPr>
            <a:xfrm>
              <a:off x="1979712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/>
            <p:nvPr/>
          </p:nvCxnSpPr>
          <p:spPr>
            <a:xfrm flipH="1">
              <a:off x="1181944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/>
            <p:nvPr/>
          </p:nvCxnSpPr>
          <p:spPr>
            <a:xfrm>
              <a:off x="1181944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859420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880258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2263788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2263788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grpSp>
        <p:nvGrpSpPr>
          <p:cNvPr id="17" name="Groupe 16"/>
          <p:cNvGrpSpPr/>
          <p:nvPr/>
        </p:nvGrpSpPr>
        <p:grpSpPr>
          <a:xfrm>
            <a:off x="3284449" y="3532366"/>
            <a:ext cx="1731702" cy="1025752"/>
            <a:chOff x="3284449" y="3532366"/>
            <a:chExt cx="1731702" cy="1025752"/>
          </a:xfrm>
        </p:grpSpPr>
        <p:cxnSp>
          <p:nvCxnSpPr>
            <p:cNvPr id="43" name="Connecteur droit 42"/>
            <p:cNvCxnSpPr/>
            <p:nvPr/>
          </p:nvCxnSpPr>
          <p:spPr>
            <a:xfrm flipH="1">
              <a:off x="3900685" y="4045714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/>
            <p:nvPr/>
          </p:nvCxnSpPr>
          <p:spPr>
            <a:xfrm flipH="1">
              <a:off x="4404741" y="3757682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/>
            <p:nvPr/>
          </p:nvCxnSpPr>
          <p:spPr>
            <a:xfrm>
              <a:off x="4404741" y="4043826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cteur droit 45"/>
            <p:cNvCxnSpPr/>
            <p:nvPr/>
          </p:nvCxnSpPr>
          <p:spPr>
            <a:xfrm flipH="1">
              <a:off x="3606973" y="4045714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/>
            <p:nvPr/>
          </p:nvCxnSpPr>
          <p:spPr>
            <a:xfrm>
              <a:off x="3606973" y="3757682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3284449" y="3573016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3305287" y="41887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4688817" y="3532366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4688817" y="418878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5926507" y="3619617"/>
            <a:ext cx="1742922" cy="1025752"/>
            <a:chOff x="5926507" y="3619617"/>
            <a:chExt cx="1742922" cy="1025752"/>
          </a:xfrm>
        </p:grpSpPr>
        <p:cxnSp>
          <p:nvCxnSpPr>
            <p:cNvPr id="52" name="Connecteur droit 51"/>
            <p:cNvCxnSpPr/>
            <p:nvPr/>
          </p:nvCxnSpPr>
          <p:spPr>
            <a:xfrm flipH="1">
              <a:off x="6542743" y="4132965"/>
              <a:ext cx="504056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/>
            <p:nvPr/>
          </p:nvCxnSpPr>
          <p:spPr>
            <a:xfrm flipH="1">
              <a:off x="7046799" y="3844933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>
              <a:off x="7046799" y="4131077"/>
              <a:ext cx="288032" cy="28992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necteur droit 54"/>
            <p:cNvCxnSpPr/>
            <p:nvPr/>
          </p:nvCxnSpPr>
          <p:spPr>
            <a:xfrm flipH="1">
              <a:off x="6249031" y="4132965"/>
              <a:ext cx="28803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/>
            <p:nvPr/>
          </p:nvCxnSpPr>
          <p:spPr>
            <a:xfrm>
              <a:off x="6249031" y="3844933"/>
              <a:ext cx="293712" cy="28803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5926507" y="3660267"/>
              <a:ext cx="3225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A</a:t>
              </a:r>
              <a:endParaRPr lang="fr-CA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5947345" y="4276037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C</a:t>
              </a:r>
              <a:endParaRPr lang="fr-CA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7330875" y="36196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B</a:t>
              </a:r>
              <a:endParaRPr lang="fr-CA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7330875" y="4276037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D</a:t>
              </a:r>
              <a:endParaRPr lang="fr-CA" dirty="0"/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1518197" y="4333746"/>
            <a:ext cx="332571" cy="369332"/>
            <a:chOff x="5443030" y="6102588"/>
            <a:chExt cx="332571" cy="369332"/>
          </a:xfrm>
        </p:grpSpPr>
        <p:sp>
          <p:nvSpPr>
            <p:cNvPr id="82" name="ZoneTexte 81"/>
            <p:cNvSpPr txBox="1"/>
            <p:nvPr/>
          </p:nvSpPr>
          <p:spPr>
            <a:xfrm>
              <a:off x="5458997" y="6102588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8</a:t>
              </a:r>
              <a:endParaRPr lang="fr-CA" dirty="0"/>
            </a:p>
          </p:txBody>
        </p:sp>
        <p:sp>
          <p:nvSpPr>
            <p:cNvPr id="10" name="Ellipse 9"/>
            <p:cNvSpPr/>
            <p:nvPr/>
          </p:nvSpPr>
          <p:spPr>
            <a:xfrm>
              <a:off x="5443030" y="6102588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3721638" y="4230758"/>
            <a:ext cx="332571" cy="376010"/>
            <a:chOff x="6667396" y="5911244"/>
            <a:chExt cx="332571" cy="376010"/>
          </a:xfrm>
        </p:grpSpPr>
        <p:sp>
          <p:nvSpPr>
            <p:cNvPr id="83" name="ZoneTexte 82"/>
            <p:cNvSpPr txBox="1"/>
            <p:nvPr/>
          </p:nvSpPr>
          <p:spPr>
            <a:xfrm>
              <a:off x="6709503" y="5917922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7</a:t>
              </a:r>
              <a:endParaRPr lang="fr-CA" dirty="0"/>
            </a:p>
          </p:txBody>
        </p:sp>
        <p:sp>
          <p:nvSpPr>
            <p:cNvPr id="126" name="Ellipse 125"/>
            <p:cNvSpPr/>
            <p:nvPr/>
          </p:nvSpPr>
          <p:spPr>
            <a:xfrm>
              <a:off x="6667396" y="5911244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grpSp>
        <p:nvGrpSpPr>
          <p:cNvPr id="21" name="Groupe 20"/>
          <p:cNvGrpSpPr/>
          <p:nvPr/>
        </p:nvGrpSpPr>
        <p:grpSpPr>
          <a:xfrm>
            <a:off x="6725314" y="4276037"/>
            <a:ext cx="332571" cy="369332"/>
            <a:chOff x="7994582" y="6095910"/>
            <a:chExt cx="332571" cy="369332"/>
          </a:xfrm>
        </p:grpSpPr>
        <p:sp>
          <p:nvSpPr>
            <p:cNvPr id="84" name="ZoneTexte 83"/>
            <p:cNvSpPr txBox="1"/>
            <p:nvPr/>
          </p:nvSpPr>
          <p:spPr>
            <a:xfrm>
              <a:off x="8036689" y="6095910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/>
                <a:t>9</a:t>
              </a:r>
              <a:endParaRPr lang="fr-CA" dirty="0"/>
            </a:p>
          </p:txBody>
        </p:sp>
        <p:sp>
          <p:nvSpPr>
            <p:cNvPr id="127" name="Ellipse 126"/>
            <p:cNvSpPr/>
            <p:nvPr/>
          </p:nvSpPr>
          <p:spPr>
            <a:xfrm>
              <a:off x="7994582" y="6095910"/>
              <a:ext cx="332571" cy="369332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A"/>
            </a:p>
          </p:txBody>
        </p:sp>
      </p:grpSp>
      <p:sp>
        <p:nvSpPr>
          <p:cNvPr id="261" name="ZoneTexte 260"/>
          <p:cNvSpPr txBox="1"/>
          <p:nvPr/>
        </p:nvSpPr>
        <p:spPr>
          <a:xfrm>
            <a:off x="7233039" y="5751512"/>
            <a:ext cx="992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800" i="1" dirty="0">
                <a:solidFill>
                  <a:srgbClr val="FF0000"/>
                </a:solidFill>
              </a:rPr>
              <a:t>L</a:t>
            </a:r>
            <a:r>
              <a:rPr lang="en-CA" sz="2800" i="1" baseline="-25000" dirty="0">
                <a:solidFill>
                  <a:srgbClr val="FF0000"/>
                </a:solidFill>
              </a:rPr>
              <a:t>S</a:t>
            </a:r>
            <a:r>
              <a:rPr lang="en-CA" sz="2800" i="1" dirty="0">
                <a:solidFill>
                  <a:srgbClr val="FF0000"/>
                </a:solidFill>
              </a:rPr>
              <a:t> </a:t>
            </a:r>
            <a:r>
              <a:rPr lang="en-CA" sz="2800" dirty="0">
                <a:solidFill>
                  <a:srgbClr val="FF0000"/>
                </a:solidFill>
              </a:rPr>
              <a:t>= 8</a:t>
            </a:r>
            <a:endParaRPr lang="fr-CA" sz="2800" dirty="0">
              <a:solidFill>
                <a:srgbClr val="FF0000"/>
              </a:solidFill>
            </a:endParaRPr>
          </a:p>
        </p:txBody>
      </p:sp>
      <p:cxnSp>
        <p:nvCxnSpPr>
          <p:cNvPr id="138" name="Connecteur droit 137"/>
          <p:cNvCxnSpPr>
            <a:stCxn id="59" idx="0"/>
          </p:cNvCxnSpPr>
          <p:nvPr/>
        </p:nvCxnSpPr>
        <p:spPr>
          <a:xfrm flipH="1">
            <a:off x="6274679" y="3619617"/>
            <a:ext cx="1207039" cy="11893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cteur droit 143"/>
          <p:cNvCxnSpPr>
            <a:endCxn id="60" idx="2"/>
          </p:cNvCxnSpPr>
          <p:nvPr/>
        </p:nvCxnSpPr>
        <p:spPr>
          <a:xfrm>
            <a:off x="6283029" y="3660267"/>
            <a:ext cx="1217123" cy="9851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7988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solidFill>
                  <a:srgbClr val="FF0000"/>
                </a:solidFill>
              </a:rPr>
              <a:t>III. </a:t>
            </a:r>
            <a:r>
              <a:rPr lang="en-CA" dirty="0" err="1">
                <a:solidFill>
                  <a:srgbClr val="FF0000"/>
                </a:solidFill>
              </a:rPr>
              <a:t>Qualité</a:t>
            </a:r>
            <a:r>
              <a:rPr lang="en-CA" dirty="0">
                <a:solidFill>
                  <a:srgbClr val="FF0000"/>
                </a:solidFill>
              </a:rPr>
              <a:t> d’un </a:t>
            </a:r>
            <a:r>
              <a:rPr lang="en-CA" dirty="0" err="1">
                <a:solidFill>
                  <a:srgbClr val="FF0000"/>
                </a:solidFill>
              </a:rPr>
              <a:t>arbre</a:t>
            </a:r>
            <a:endParaRPr lang="fr-CA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Un arbre construit par une méthode phylogénétique n’est qu’une estimation de la véritable histoire évolutive. </a:t>
            </a:r>
            <a:r>
              <a:rPr lang="fr-FR" dirty="0">
                <a:solidFill>
                  <a:srgbClr val="0070C0"/>
                </a:solidFill>
              </a:rPr>
              <a:t>Comment évaluer la pertinence de cette estimation?</a:t>
            </a:r>
          </a:p>
          <a:p>
            <a:r>
              <a:rPr lang="fr-FR" dirty="0"/>
              <a:t>L’arbre généré peut-être instable: des séquences plus ou moins longues peuvent affecter la topologie obtenue. </a:t>
            </a:r>
            <a:r>
              <a:rPr lang="fr-FR" dirty="0">
                <a:solidFill>
                  <a:srgbClr val="0070C0"/>
                </a:solidFill>
              </a:rPr>
              <a:t>Comment estimer cette instabilité? </a:t>
            </a:r>
          </a:p>
          <a:p>
            <a:r>
              <a:rPr lang="fr-FR" dirty="0" err="1">
                <a:solidFill>
                  <a:srgbClr val="FF0000"/>
                </a:solidFill>
              </a:rPr>
              <a:t>Bootstrap</a:t>
            </a:r>
            <a:r>
              <a:rPr lang="fr-FR" dirty="0">
                <a:solidFill>
                  <a:srgbClr val="FF0000"/>
                </a:solidFill>
              </a:rPr>
              <a:t> et </a:t>
            </a:r>
            <a:r>
              <a:rPr lang="fr-FR" dirty="0" err="1">
                <a:solidFill>
                  <a:srgbClr val="FF0000"/>
                </a:solidFill>
              </a:rPr>
              <a:t>jacckknife</a:t>
            </a:r>
            <a:r>
              <a:rPr lang="fr-FR" dirty="0"/>
              <a:t>: Deux méthodes statistiques utilisant une </a:t>
            </a:r>
            <a:r>
              <a:rPr lang="fr-FR" dirty="0">
                <a:solidFill>
                  <a:srgbClr val="0070C0"/>
                </a:solidFill>
              </a:rPr>
              <a:t>technique de </a:t>
            </a:r>
            <a:r>
              <a:rPr lang="fr-FR" dirty="0" err="1">
                <a:solidFill>
                  <a:srgbClr val="0070C0"/>
                </a:solidFill>
              </a:rPr>
              <a:t>rééchantillonnage</a:t>
            </a:r>
            <a:r>
              <a:rPr lang="fr-FR" dirty="0"/>
              <a:t>. Méthodes empiriques permettant </a:t>
            </a:r>
            <a:r>
              <a:rPr lang="fr-FR" dirty="0">
                <a:solidFill>
                  <a:srgbClr val="0070C0"/>
                </a:solidFill>
              </a:rPr>
              <a:t>d’inférer la variabilité des paramètres </a:t>
            </a:r>
            <a:r>
              <a:rPr lang="fr-FR" dirty="0"/>
              <a:t>dans le cas de modèles trop complexes pour qu’il soit possible d’en calculer la variance. Particulièrement bien adaptées aux données de la phylogénie moléculaire.</a:t>
            </a:r>
          </a:p>
        </p:txBody>
      </p:sp>
    </p:spTree>
    <p:extLst>
      <p:ext uri="{BB962C8B-B14F-4D97-AF65-F5344CB8AC3E}">
        <p14:creationId xmlns:p14="http://schemas.microsoft.com/office/powerpoint/2010/main" val="241085049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Bootstrap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931224" cy="4572000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Méthode la plus couramment utilisée pour mesurer les incertitudes sur les arbres phylogénétiques. Pour que les résultats soient valides, il faut que la méthode soit </a:t>
            </a:r>
            <a:r>
              <a:rPr lang="fr-FR" dirty="0">
                <a:solidFill>
                  <a:srgbClr val="0070C0"/>
                </a:solidFill>
              </a:rPr>
              <a:t>consistante.</a:t>
            </a:r>
          </a:p>
          <a:p>
            <a:r>
              <a:rPr lang="fr-FR" dirty="0"/>
              <a:t>Données  représentées par des alignements de séquences. Les </a:t>
            </a:r>
            <a:r>
              <a:rPr lang="fr-FR" dirty="0">
                <a:solidFill>
                  <a:srgbClr val="0070C0"/>
                </a:solidFill>
              </a:rPr>
              <a:t>caractères sont les sites de l’alignement</a:t>
            </a:r>
            <a:r>
              <a:rPr lang="fr-FR" dirty="0"/>
              <a:t>. C’est sur eux que porte le </a:t>
            </a:r>
            <a:r>
              <a:rPr lang="fr-FR" dirty="0" err="1"/>
              <a:t>rééchantillonnage</a:t>
            </a:r>
            <a:r>
              <a:rPr lang="fr-FR" dirty="0"/>
              <a:t>.</a:t>
            </a:r>
          </a:p>
          <a:p>
            <a:r>
              <a:rPr lang="fr-FR" i="1" dirty="0"/>
              <a:t>n</a:t>
            </a:r>
            <a:r>
              <a:rPr lang="fr-FR" dirty="0"/>
              <a:t> séquences de longueur </a:t>
            </a:r>
            <a:r>
              <a:rPr lang="fr-FR" i="1" dirty="0"/>
              <a:t>l</a:t>
            </a:r>
            <a:r>
              <a:rPr lang="fr-FR" dirty="0"/>
              <a:t>.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Effectuer </a:t>
            </a:r>
            <a:r>
              <a:rPr lang="fr-FR" i="1" dirty="0">
                <a:solidFill>
                  <a:srgbClr val="0070C0"/>
                </a:solidFill>
              </a:rPr>
              <a:t>B</a:t>
            </a:r>
            <a:r>
              <a:rPr lang="fr-FR" dirty="0">
                <a:solidFill>
                  <a:srgbClr val="0070C0"/>
                </a:solidFill>
              </a:rPr>
              <a:t> tirages avec remise de </a:t>
            </a:r>
            <a:r>
              <a:rPr lang="fr-FR" i="1" dirty="0">
                <a:solidFill>
                  <a:srgbClr val="0070C0"/>
                </a:solidFill>
              </a:rPr>
              <a:t>l</a:t>
            </a:r>
            <a:r>
              <a:rPr lang="fr-FR" dirty="0">
                <a:solidFill>
                  <a:srgbClr val="0070C0"/>
                </a:solidFill>
              </a:rPr>
              <a:t> sites.</a:t>
            </a: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  <a:sym typeface="Wingdings" panose="05000000000000000000" pitchFamily="2" charset="2"/>
              </a:rPr>
              <a:t>        </a:t>
            </a:r>
            <a:r>
              <a:rPr lang="fr-FR" i="1" dirty="0">
                <a:solidFill>
                  <a:srgbClr val="0070C0"/>
                </a:solidFill>
                <a:sym typeface="Wingdings" panose="05000000000000000000" pitchFamily="2" charset="2"/>
              </a:rPr>
              <a:t>B</a:t>
            </a:r>
            <a:r>
              <a:rPr lang="fr-FR" dirty="0">
                <a:solidFill>
                  <a:srgbClr val="0070C0"/>
                </a:solidFill>
                <a:sym typeface="Wingdings" panose="05000000000000000000" pitchFamily="2" charset="2"/>
              </a:rPr>
              <a:t> matrices de la même taille que l’alignement initial.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fr-FR" dirty="0">
                <a:solidFill>
                  <a:srgbClr val="0070C0"/>
                </a:solidFill>
              </a:rPr>
              <a:t>       </a:t>
            </a:r>
            <a:r>
              <a:rPr lang="fr-FR" i="1" dirty="0"/>
              <a:t>B: </a:t>
            </a:r>
            <a:r>
              <a:rPr lang="fr-FR" dirty="0"/>
              <a:t>Nombre de </a:t>
            </a:r>
            <a:r>
              <a:rPr lang="fr-FR" dirty="0" err="1"/>
              <a:t>réplicats</a:t>
            </a:r>
            <a:r>
              <a:rPr lang="fr-FR" dirty="0"/>
              <a:t> de </a:t>
            </a:r>
            <a:r>
              <a:rPr lang="fr-FR" dirty="0" err="1"/>
              <a:t>bootstrap</a:t>
            </a:r>
            <a:r>
              <a:rPr lang="fr-FR" dirty="0"/>
              <a:t>. Doit être </a:t>
            </a:r>
            <a:r>
              <a:rPr lang="fr-FR" dirty="0" err="1"/>
              <a:t>suffisemment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        grand ( &gt; 500)</a:t>
            </a:r>
          </a:p>
          <a:p>
            <a:pPr lvl="1"/>
            <a:r>
              <a:rPr lang="fr-FR" dirty="0"/>
              <a:t>Utiliser le </a:t>
            </a:r>
            <a:r>
              <a:rPr lang="fr-FR" dirty="0">
                <a:solidFill>
                  <a:srgbClr val="0070C0"/>
                </a:solidFill>
              </a:rPr>
              <a:t>même méthode de reconstruction </a:t>
            </a:r>
            <a:r>
              <a:rPr lang="fr-FR" dirty="0"/>
              <a:t>phylogénétique pour chaque matrice (alignement)</a:t>
            </a:r>
            <a:endParaRPr lang="fr-FR" i="1" dirty="0"/>
          </a:p>
          <a:p>
            <a:pPr lvl="1"/>
            <a:r>
              <a:rPr lang="fr-FR" dirty="0"/>
              <a:t>Tester individuellement la </a:t>
            </a:r>
            <a:r>
              <a:rPr lang="fr-FR" dirty="0">
                <a:solidFill>
                  <a:srgbClr val="0070C0"/>
                </a:solidFill>
              </a:rPr>
              <a:t>validité de chaque branche </a:t>
            </a:r>
            <a:r>
              <a:rPr lang="fr-FR" dirty="0"/>
              <a:t>de l’arbre de départ, en comptant le nombre de fois que cette branche est présente dans les </a:t>
            </a:r>
            <a:r>
              <a:rPr lang="fr-FR" i="1" dirty="0"/>
              <a:t>B</a:t>
            </a:r>
            <a:r>
              <a:rPr lang="fr-FR" dirty="0"/>
              <a:t> arbres.</a:t>
            </a:r>
          </a:p>
        </p:txBody>
      </p:sp>
    </p:spTree>
    <p:extLst>
      <p:ext uri="{BB962C8B-B14F-4D97-AF65-F5344CB8AC3E}">
        <p14:creationId xmlns:p14="http://schemas.microsoft.com/office/powerpoint/2010/main" val="16997200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Exemple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61520"/>
          </a:xfrm>
        </p:spPr>
        <p:txBody>
          <a:bodyPr/>
          <a:lstStyle/>
          <a:p>
            <a:r>
              <a:rPr lang="fr-FR" dirty="0"/>
              <a:t>Brown et al (</a:t>
            </a:r>
            <a:r>
              <a:rPr lang="fr-FR" dirty="0" err="1"/>
              <a:t>J.Mol</a:t>
            </a:r>
            <a:r>
              <a:rPr lang="fr-FR" dirty="0"/>
              <a:t>. </a:t>
            </a:r>
            <a:r>
              <a:rPr lang="fr-FR" dirty="0" err="1"/>
              <a:t>Evol</a:t>
            </a:r>
            <a:r>
              <a:rPr lang="fr-FR" dirty="0"/>
              <a:t>., vol. 18,1982) ont produit un alignement de courtes séquences d’ADN mitochondrial (895 </a:t>
            </a:r>
            <a:r>
              <a:rPr lang="fr-FR" dirty="0" err="1"/>
              <a:t>pb</a:t>
            </a:r>
            <a:r>
              <a:rPr lang="fr-FR" dirty="0"/>
              <a:t>) provenant de 5 espèces d’Hominoïdes: l’Homme (H), le Chimpanzé (C), le Gorille (G), l’Orang-outan (O) et le Gibbon (B). Le Gibbon est le groupe externe (Hylobatidé versus Hominidés).</a:t>
            </a:r>
          </a:p>
          <a:p>
            <a:r>
              <a:rPr lang="fr-FR" dirty="0"/>
              <a:t>Les méthodes de distance et de ML regroupent toutes l’Homme avec le Chimpanzé. Mais pas si on utilise la parcimonie de </a:t>
            </a:r>
            <a:r>
              <a:rPr lang="fr-FR" dirty="0" err="1"/>
              <a:t>Fitch</a:t>
            </a:r>
            <a:r>
              <a:rPr lang="fr-FR" dirty="0"/>
              <a:t>. Est-ce que cette différence est due à la méthode ou à la faiblesse du signal phylogénétique?</a:t>
            </a:r>
          </a:p>
        </p:txBody>
      </p:sp>
    </p:spTree>
    <p:extLst>
      <p:ext uri="{BB962C8B-B14F-4D97-AF65-F5344CB8AC3E}">
        <p14:creationId xmlns:p14="http://schemas.microsoft.com/office/powerpoint/2010/main" val="6302926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Distance </a:t>
            </a:r>
            <a:r>
              <a:rPr lang="fr-FR" dirty="0" err="1">
                <a:solidFill>
                  <a:srgbClr val="FF0000"/>
                </a:solidFill>
              </a:rPr>
              <a:t>ultramétrique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4514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b="1" i="1" dirty="0">
                <a:solidFill>
                  <a:srgbClr val="FF0000"/>
                </a:solidFill>
              </a:rPr>
              <a:t>D</a:t>
            </a:r>
            <a:r>
              <a:rPr lang="fr-FR" b="1" dirty="0">
                <a:solidFill>
                  <a:srgbClr val="FF0000"/>
                </a:solidFill>
              </a:rPr>
              <a:t> est </a:t>
            </a:r>
            <a:r>
              <a:rPr lang="fr-FR" b="1" dirty="0" err="1">
                <a:solidFill>
                  <a:srgbClr val="FF0000"/>
                </a:solidFill>
              </a:rPr>
              <a:t>ultramétrique</a:t>
            </a:r>
            <a:r>
              <a:rPr lang="fr-FR" b="1" dirty="0">
                <a:solidFill>
                  <a:srgbClr val="FF0000"/>
                </a:solidFill>
              </a:rPr>
              <a:t> </a:t>
            </a:r>
            <a:r>
              <a:rPr lang="fr-FR" dirty="0" err="1"/>
              <a:t>ssi</a:t>
            </a:r>
            <a:r>
              <a:rPr lang="fr-FR" dirty="0"/>
              <a:t> il existe un </a:t>
            </a:r>
            <a:r>
              <a:rPr lang="fr-FR" b="1" dirty="0">
                <a:solidFill>
                  <a:srgbClr val="0070C0"/>
                </a:solidFill>
              </a:rPr>
              <a:t>arbre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b="1" dirty="0">
                <a:solidFill>
                  <a:srgbClr val="0070C0"/>
                </a:solidFill>
              </a:rPr>
              <a:t>binaire raciné  avec </a:t>
            </a:r>
            <a:r>
              <a:rPr lang="fr-FR" b="1" dirty="0">
                <a:solidFill>
                  <a:srgbClr val="FF0000"/>
                </a:solidFill>
              </a:rPr>
              <a:t>étiquetage des nœuds </a:t>
            </a:r>
            <a:r>
              <a:rPr lang="fr-FR" dirty="0" err="1"/>
              <a:t>tq</a:t>
            </a:r>
            <a:endParaRPr lang="fr-FR" dirty="0"/>
          </a:p>
          <a:p>
            <a:r>
              <a:rPr lang="fr-FR" dirty="0"/>
              <a:t>Le long d’un chemin de la racine à une feuille les valeurs des étiquettes des nœuds décroissent strictement;</a:t>
            </a:r>
          </a:p>
          <a:p>
            <a:r>
              <a:rPr lang="fr-FR" dirty="0"/>
              <a:t> </a:t>
            </a:r>
            <a:r>
              <a:rPr lang="fr-FR" b="1" dirty="0">
                <a:solidFill>
                  <a:srgbClr val="002060"/>
                </a:solidFill>
              </a:rPr>
              <a:t>l’arbre « réalise » la matrice</a:t>
            </a:r>
            <a:r>
              <a:rPr lang="fr-FR" dirty="0"/>
              <a:t>, i.e. pour chaque paire de feuilles i, j, le LCA de i et j est étiqueté </a:t>
            </a:r>
            <a:r>
              <a:rPr lang="fr-FR" i="1" dirty="0"/>
              <a:t>D(</a:t>
            </a:r>
            <a:r>
              <a:rPr lang="fr-FR" i="1" dirty="0" err="1"/>
              <a:t>i,j</a:t>
            </a:r>
            <a:r>
              <a:rPr lang="fr-FR" i="1" dirty="0"/>
              <a:t>)</a:t>
            </a:r>
            <a:r>
              <a:rPr lang="fr-FR" dirty="0"/>
              <a:t>.</a:t>
            </a:r>
          </a:p>
        </p:txBody>
      </p:sp>
      <p:graphicFrame>
        <p:nvGraphicFramePr>
          <p:cNvPr id="62" name="Tableau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578119"/>
              </p:ext>
            </p:extLst>
          </p:nvPr>
        </p:nvGraphicFramePr>
        <p:xfrm>
          <a:off x="971600" y="3501008"/>
          <a:ext cx="280831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r>
                        <a:rPr lang="fr-FR" i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3" name="ZoneTexte 62"/>
          <p:cNvSpPr txBox="1"/>
          <p:nvPr/>
        </p:nvSpPr>
        <p:spPr>
          <a:xfrm>
            <a:off x="1547664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1979712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2411760" y="35730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2915816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3347864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68" name="Connecteur droit 67"/>
          <p:cNvCxnSpPr/>
          <p:nvPr/>
        </p:nvCxnSpPr>
        <p:spPr>
          <a:xfrm flipH="1">
            <a:off x="45720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/>
          <p:nvPr/>
        </p:nvCxnSpPr>
        <p:spPr>
          <a:xfrm>
            <a:off x="63722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5220072" y="4797152"/>
            <a:ext cx="50405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cteur droit 70"/>
          <p:cNvCxnSpPr/>
          <p:nvPr/>
        </p:nvCxnSpPr>
        <p:spPr>
          <a:xfrm flipH="1">
            <a:off x="6372200" y="4043509"/>
            <a:ext cx="504056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/>
          <p:nvPr/>
        </p:nvCxnSpPr>
        <p:spPr>
          <a:xfrm flipH="1">
            <a:off x="7184248" y="4723255"/>
            <a:ext cx="252028" cy="865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ZoneTexte 72"/>
          <p:cNvSpPr txBox="1"/>
          <p:nvPr/>
        </p:nvSpPr>
        <p:spPr>
          <a:xfrm>
            <a:off x="4410738" y="559445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5562866" y="55835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75" name="ZoneTexte 74"/>
          <p:cNvSpPr txBox="1"/>
          <p:nvPr/>
        </p:nvSpPr>
        <p:spPr>
          <a:xfrm>
            <a:off x="6273831" y="55835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76" name="ZoneTexte 75"/>
          <p:cNvSpPr txBox="1"/>
          <p:nvPr/>
        </p:nvSpPr>
        <p:spPr>
          <a:xfrm>
            <a:off x="7046488" y="559445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800312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4918386" y="4480716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</a:t>
            </a:r>
          </a:p>
        </p:txBody>
      </p:sp>
      <p:sp>
        <p:nvSpPr>
          <p:cNvPr id="79" name="ZoneTexte 78"/>
          <p:cNvSpPr txBox="1"/>
          <p:nvPr/>
        </p:nvSpPr>
        <p:spPr>
          <a:xfrm>
            <a:off x="6070514" y="315642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4</a:t>
            </a:r>
          </a:p>
        </p:txBody>
      </p:sp>
      <p:sp>
        <p:nvSpPr>
          <p:cNvPr id="80" name="ZoneTexte 79"/>
          <p:cNvSpPr txBox="1"/>
          <p:nvPr/>
        </p:nvSpPr>
        <p:spPr>
          <a:xfrm>
            <a:off x="6817310" y="367177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</a:t>
            </a:r>
          </a:p>
        </p:txBody>
      </p:sp>
      <p:sp>
        <p:nvSpPr>
          <p:cNvPr id="81" name="ZoneTexte 80"/>
          <p:cNvSpPr txBox="1"/>
          <p:nvPr/>
        </p:nvSpPr>
        <p:spPr>
          <a:xfrm>
            <a:off x="7385042" y="441942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5971478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Exemple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539552" y="4149080"/>
            <a:ext cx="7866103" cy="2269232"/>
          </a:xfrm>
        </p:spPr>
        <p:txBody>
          <a:bodyPr>
            <a:normAutofit fontScale="92500" lnSpcReduction="10000"/>
          </a:bodyPr>
          <a:lstStyle/>
          <a:p>
            <a:r>
              <a:rPr lang="fr-FR" dirty="0" err="1"/>
              <a:t>Bootstrap</a:t>
            </a:r>
            <a:r>
              <a:rPr lang="fr-FR" dirty="0"/>
              <a:t> 500 </a:t>
            </a:r>
            <a:r>
              <a:rPr lang="fr-FR" dirty="0" err="1"/>
              <a:t>réplicats</a:t>
            </a:r>
            <a:endParaRPr lang="fr-FR" dirty="0"/>
          </a:p>
          <a:p>
            <a:pPr>
              <a:buFont typeface="Wingdings"/>
              <a:buChar char="à"/>
            </a:pPr>
            <a:r>
              <a:rPr lang="fr-FR" dirty="0">
                <a:sym typeface="Wingdings" panose="05000000000000000000" pitchFamily="2" charset="2"/>
              </a:rPr>
              <a:t>Le regroupement OB est retrouvé dans 100% des </a:t>
            </a:r>
            <a:r>
              <a:rPr lang="fr-FR" dirty="0" err="1">
                <a:sym typeface="Wingdings" panose="05000000000000000000" pitchFamily="2" charset="2"/>
              </a:rPr>
              <a:t>réplicats</a:t>
            </a:r>
            <a:r>
              <a:rPr lang="fr-FR" dirty="0">
                <a:sym typeface="Wingdings" panose="05000000000000000000" pitchFamily="2" charset="2"/>
              </a:rPr>
              <a:t>.</a:t>
            </a:r>
          </a:p>
          <a:p>
            <a:pPr>
              <a:buFont typeface="Wingdings"/>
              <a:buChar char="à"/>
            </a:pPr>
            <a:r>
              <a:rPr lang="fr-FR" dirty="0">
                <a:sym typeface="Wingdings" panose="05000000000000000000" pitchFamily="2" charset="2"/>
              </a:rPr>
              <a:t> La quantité de signal phylogénétique en faveur des deux bipartitions concurrentes {BOG|CH} et {BOH|CG}  est faible. </a:t>
            </a:r>
            <a:r>
              <a:rPr lang="fr-FR" dirty="0">
                <a:solidFill>
                  <a:srgbClr val="FF0000"/>
                </a:solidFill>
                <a:sym typeface="Wingdings" panose="05000000000000000000" pitchFamily="2" charset="2"/>
              </a:rPr>
              <a:t>Données pas suffisantes pour résoudre complètement les relations de parentés entre l’Homme, le Chimpanzé et le Gorille.</a:t>
            </a:r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854415" y="2041838"/>
            <a:ext cx="3403536" cy="1585105"/>
            <a:chOff x="743718" y="1888394"/>
            <a:chExt cx="3831234" cy="2230386"/>
          </a:xfrm>
        </p:grpSpPr>
        <p:cxnSp>
          <p:nvCxnSpPr>
            <p:cNvPr id="16" name="Connecteur droit 15"/>
            <p:cNvCxnSpPr/>
            <p:nvPr/>
          </p:nvCxnSpPr>
          <p:spPr>
            <a:xfrm flipH="1">
              <a:off x="1031750" y="3040522"/>
              <a:ext cx="792088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ZoneTexte 16"/>
            <p:cNvSpPr txBox="1"/>
            <p:nvPr/>
          </p:nvSpPr>
          <p:spPr>
            <a:xfrm>
              <a:off x="743718" y="3616586"/>
              <a:ext cx="3385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H</a:t>
              </a: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2399902" y="1888394"/>
              <a:ext cx="3353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G</a:t>
              </a: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273266" y="37494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815726" y="18883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cxnSp>
          <p:nvCxnSpPr>
            <p:cNvPr id="21" name="Connecteur droit 20"/>
            <p:cNvCxnSpPr/>
            <p:nvPr/>
          </p:nvCxnSpPr>
          <p:spPr>
            <a:xfrm>
              <a:off x="1823838" y="3040522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/>
            <p:nvPr/>
          </p:nvCxnSpPr>
          <p:spPr>
            <a:xfrm flipH="1">
              <a:off x="3408014" y="2176426"/>
              <a:ext cx="792088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>
              <a:off x="2615926" y="2248434"/>
              <a:ext cx="0" cy="7920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4128094" y="1888394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O</a:t>
              </a:r>
            </a:p>
          </p:txBody>
        </p:sp>
        <p:cxnSp>
          <p:nvCxnSpPr>
            <p:cNvPr id="25" name="Connecteur droit 24"/>
            <p:cNvCxnSpPr/>
            <p:nvPr/>
          </p:nvCxnSpPr>
          <p:spPr>
            <a:xfrm flipH="1" flipV="1">
              <a:off x="1103758" y="2176426"/>
              <a:ext cx="720080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flipH="1" flipV="1">
              <a:off x="3408014" y="3040522"/>
              <a:ext cx="792088" cy="7607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e 29"/>
          <p:cNvGrpSpPr/>
          <p:nvPr/>
        </p:nvGrpSpPr>
        <p:grpSpPr>
          <a:xfrm>
            <a:off x="5042737" y="2041838"/>
            <a:ext cx="3403536" cy="1585105"/>
            <a:chOff x="743718" y="1888394"/>
            <a:chExt cx="3831234" cy="2230386"/>
          </a:xfrm>
        </p:grpSpPr>
        <p:cxnSp>
          <p:nvCxnSpPr>
            <p:cNvPr id="31" name="Connecteur droit 30"/>
            <p:cNvCxnSpPr/>
            <p:nvPr/>
          </p:nvCxnSpPr>
          <p:spPr>
            <a:xfrm flipH="1">
              <a:off x="1031750" y="3040522"/>
              <a:ext cx="792088" cy="72008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ZoneTexte 31"/>
            <p:cNvSpPr txBox="1"/>
            <p:nvPr/>
          </p:nvSpPr>
          <p:spPr>
            <a:xfrm>
              <a:off x="743718" y="3616586"/>
              <a:ext cx="360810" cy="4026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G</a:t>
              </a:r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2399901" y="1888394"/>
              <a:ext cx="364259" cy="40267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H</a:t>
              </a:r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4273266" y="374944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B</a:t>
              </a:r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815726" y="1888394"/>
              <a:ext cx="3273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C</a:t>
              </a:r>
            </a:p>
          </p:txBody>
        </p:sp>
        <p:cxnSp>
          <p:nvCxnSpPr>
            <p:cNvPr id="36" name="Connecteur droit 35"/>
            <p:cNvCxnSpPr/>
            <p:nvPr/>
          </p:nvCxnSpPr>
          <p:spPr>
            <a:xfrm>
              <a:off x="1823838" y="3040522"/>
              <a:ext cx="15841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/>
            <p:nvPr/>
          </p:nvCxnSpPr>
          <p:spPr>
            <a:xfrm flipH="1">
              <a:off x="3408014" y="2176426"/>
              <a:ext cx="792088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/>
            <p:nvPr/>
          </p:nvCxnSpPr>
          <p:spPr>
            <a:xfrm>
              <a:off x="2615926" y="2248434"/>
              <a:ext cx="0" cy="7920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4128094" y="1888394"/>
              <a:ext cx="3529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O</a:t>
              </a:r>
            </a:p>
          </p:txBody>
        </p:sp>
        <p:cxnSp>
          <p:nvCxnSpPr>
            <p:cNvPr id="40" name="Connecteur droit 39"/>
            <p:cNvCxnSpPr/>
            <p:nvPr/>
          </p:nvCxnSpPr>
          <p:spPr>
            <a:xfrm flipH="1" flipV="1">
              <a:off x="1103758" y="2176426"/>
              <a:ext cx="720080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/>
            <p:nvPr/>
          </p:nvCxnSpPr>
          <p:spPr>
            <a:xfrm flipH="1" flipV="1">
              <a:off x="3408014" y="3040522"/>
              <a:ext cx="792088" cy="7607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ZoneTexte 41"/>
          <p:cNvSpPr txBox="1"/>
          <p:nvPr/>
        </p:nvSpPr>
        <p:spPr>
          <a:xfrm>
            <a:off x="596694" y="1544455"/>
            <a:ext cx="4197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err="1"/>
              <a:t>Arbre</a:t>
            </a:r>
            <a:r>
              <a:rPr lang="en-CA" dirty="0"/>
              <a:t> </a:t>
            </a:r>
            <a:r>
              <a:rPr lang="en-CA" dirty="0" err="1"/>
              <a:t>inféré</a:t>
            </a:r>
            <a:r>
              <a:rPr lang="en-CA" dirty="0"/>
              <a:t> par </a:t>
            </a:r>
            <a:r>
              <a:rPr lang="en-CA" dirty="0" err="1"/>
              <a:t>toutes</a:t>
            </a:r>
            <a:r>
              <a:rPr lang="en-CA" dirty="0"/>
              <a:t> les </a:t>
            </a:r>
            <a:r>
              <a:rPr lang="en-CA" dirty="0" err="1"/>
              <a:t>méthodes</a:t>
            </a:r>
            <a:r>
              <a:rPr lang="en-CA" dirty="0"/>
              <a:t> </a:t>
            </a:r>
            <a:r>
              <a:rPr lang="en-CA" dirty="0" err="1"/>
              <a:t>sauf</a:t>
            </a:r>
            <a:r>
              <a:rPr lang="en-CA" dirty="0"/>
              <a:t> Fitch</a:t>
            </a:r>
            <a:endParaRPr lang="fr-CA" dirty="0"/>
          </a:p>
        </p:txBody>
      </p:sp>
      <p:sp>
        <p:nvSpPr>
          <p:cNvPr id="43" name="ZoneTexte 42"/>
          <p:cNvSpPr txBox="1"/>
          <p:nvPr/>
        </p:nvSpPr>
        <p:spPr>
          <a:xfrm>
            <a:off x="5756594" y="1544455"/>
            <a:ext cx="2004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Arbre</a:t>
            </a:r>
            <a:r>
              <a:rPr lang="en-CA" dirty="0"/>
              <a:t> </a:t>
            </a:r>
            <a:r>
              <a:rPr lang="en-CA" dirty="0" err="1"/>
              <a:t>inféré</a:t>
            </a:r>
            <a:r>
              <a:rPr lang="en-CA" dirty="0"/>
              <a:t> par Fitch</a:t>
            </a:r>
            <a:endParaRPr lang="fr-CA" dirty="0"/>
          </a:p>
        </p:txBody>
      </p:sp>
      <p:sp>
        <p:nvSpPr>
          <p:cNvPr id="44" name="ZoneTexte 43"/>
          <p:cNvSpPr txBox="1"/>
          <p:nvPr/>
        </p:nvSpPr>
        <p:spPr>
          <a:xfrm>
            <a:off x="2271984" y="3532520"/>
            <a:ext cx="1898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FF0000"/>
                </a:solidFill>
              </a:rPr>
              <a:t>100</a:t>
            </a:r>
            <a:r>
              <a:rPr lang="en-CA" dirty="0"/>
              <a:t> (NJ, ML, Fitch)</a:t>
            </a:r>
            <a:endParaRPr lang="fr-CA" dirty="0"/>
          </a:p>
        </p:txBody>
      </p:sp>
      <p:sp>
        <p:nvSpPr>
          <p:cNvPr id="46" name="ZoneTexte 45"/>
          <p:cNvSpPr txBox="1"/>
          <p:nvPr/>
        </p:nvSpPr>
        <p:spPr>
          <a:xfrm>
            <a:off x="6117771" y="2900709"/>
            <a:ext cx="3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</a:rPr>
              <a:t>61</a:t>
            </a:r>
            <a:endParaRPr lang="fr-CA" dirty="0">
              <a:solidFill>
                <a:srgbClr val="0070C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977266" y="3408085"/>
            <a:ext cx="13484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rgbClr val="0070C0"/>
                </a:solidFill>
              </a:rPr>
              <a:t>64</a:t>
            </a:r>
            <a:r>
              <a:rPr lang="en-CA" dirty="0"/>
              <a:t> NJ/</a:t>
            </a:r>
            <a:r>
              <a:rPr lang="en-CA" dirty="0">
                <a:solidFill>
                  <a:srgbClr val="0070C0"/>
                </a:solidFill>
              </a:rPr>
              <a:t>84</a:t>
            </a:r>
            <a:r>
              <a:rPr lang="en-CA" dirty="0"/>
              <a:t> ML</a:t>
            </a:r>
            <a:endParaRPr lang="fr-CA" dirty="0"/>
          </a:p>
        </p:txBody>
      </p:sp>
      <p:cxnSp>
        <p:nvCxnSpPr>
          <p:cNvPr id="49" name="Connecteur droit avec flèche 48"/>
          <p:cNvCxnSpPr/>
          <p:nvPr/>
        </p:nvCxnSpPr>
        <p:spPr>
          <a:xfrm flipV="1">
            <a:off x="2869182" y="2900709"/>
            <a:ext cx="0" cy="6555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 flipV="1">
            <a:off x="1994775" y="2900710"/>
            <a:ext cx="0" cy="50057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097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45140"/>
          </a:xfrm>
        </p:spPr>
        <p:txBody>
          <a:bodyPr>
            <a:normAutofit/>
          </a:bodyPr>
          <a:lstStyle/>
          <a:p>
            <a:r>
              <a:rPr lang="fr-FR" dirty="0"/>
              <a:t>Contrainte plus forte qu’une distance additive: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Toute distance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r>
              <a:rPr lang="fr-FR" dirty="0">
                <a:solidFill>
                  <a:srgbClr val="0070C0"/>
                </a:solidFill>
              </a:rPr>
              <a:t> est additive</a:t>
            </a: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7056557"/>
              </p:ext>
            </p:extLst>
          </p:nvPr>
        </p:nvGraphicFramePr>
        <p:xfrm>
          <a:off x="971600" y="3501008"/>
          <a:ext cx="280831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547664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979712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411760" y="35730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915816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347864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45720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3722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20072" y="4797152"/>
            <a:ext cx="50405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6372200" y="4043509"/>
            <a:ext cx="504056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7184248" y="4723255"/>
            <a:ext cx="252028" cy="865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4410738" y="559445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562866" y="55835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273831" y="55835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7046488" y="559445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800312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63" name="ZoneTexte 62"/>
          <p:cNvSpPr txBox="1"/>
          <p:nvPr/>
        </p:nvSpPr>
        <p:spPr>
          <a:xfrm>
            <a:off x="4918386" y="4480716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</a:t>
            </a:r>
          </a:p>
        </p:txBody>
      </p:sp>
      <p:sp>
        <p:nvSpPr>
          <p:cNvPr id="64" name="ZoneTexte 63"/>
          <p:cNvSpPr txBox="1"/>
          <p:nvPr/>
        </p:nvSpPr>
        <p:spPr>
          <a:xfrm>
            <a:off x="6070514" y="315642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4</a:t>
            </a:r>
          </a:p>
        </p:txBody>
      </p:sp>
      <p:sp>
        <p:nvSpPr>
          <p:cNvPr id="65" name="ZoneTexte 64"/>
          <p:cNvSpPr txBox="1"/>
          <p:nvPr/>
        </p:nvSpPr>
        <p:spPr>
          <a:xfrm>
            <a:off x="6817310" y="367177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7385042" y="441942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  <p:sp>
        <p:nvSpPr>
          <p:cNvPr id="67" name="ZoneTexte 66"/>
          <p:cNvSpPr txBox="1"/>
          <p:nvPr/>
        </p:nvSpPr>
        <p:spPr>
          <a:xfrm>
            <a:off x="4521779" y="4956192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68" name="ZoneTexte 67"/>
          <p:cNvSpPr txBox="1"/>
          <p:nvPr/>
        </p:nvSpPr>
        <p:spPr>
          <a:xfrm>
            <a:off x="5439049" y="4953596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69" name="ZoneTexte 68"/>
          <p:cNvSpPr txBox="1"/>
          <p:nvPr/>
        </p:nvSpPr>
        <p:spPr>
          <a:xfrm>
            <a:off x="6876256" y="4867817"/>
            <a:ext cx="494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0.5</a:t>
            </a:r>
          </a:p>
        </p:txBody>
      </p:sp>
      <p:sp>
        <p:nvSpPr>
          <p:cNvPr id="70" name="ZoneTexte 69"/>
          <p:cNvSpPr txBox="1"/>
          <p:nvPr/>
        </p:nvSpPr>
        <p:spPr>
          <a:xfrm>
            <a:off x="7756100" y="4867817"/>
            <a:ext cx="494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0.5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6221357" y="4397042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1.5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7123279" y="410901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5551849" y="380500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6707387" y="3441423"/>
            <a:ext cx="486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>
                <a:solidFill>
                  <a:srgbClr val="0070C0"/>
                </a:solidFill>
              </a:rPr>
              <a:t>0.5</a:t>
            </a:r>
          </a:p>
        </p:txBody>
      </p:sp>
    </p:spTree>
    <p:extLst>
      <p:ext uri="{BB962C8B-B14F-4D97-AF65-F5344CB8AC3E}">
        <p14:creationId xmlns:p14="http://schemas.microsoft.com/office/powerpoint/2010/main" val="124815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Distance </a:t>
            </a:r>
            <a:r>
              <a:rPr lang="fr-FR" dirty="0" err="1"/>
              <a:t>ultramétrique</a:t>
            </a:r>
            <a:endParaRPr lang="fr-FR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6938561"/>
              </p:ext>
            </p:extLst>
          </p:nvPr>
        </p:nvGraphicFramePr>
        <p:xfrm>
          <a:off x="494139" y="3485038"/>
          <a:ext cx="2808312" cy="2808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80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r>
                        <a:rPr lang="fr-FR" i="1" dirty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fr-FR" dirty="0"/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dirty="0"/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1061410" y="357301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493458" y="35730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925506" y="3573016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429562" y="35730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909964" y="358752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cxnSp>
        <p:nvCxnSpPr>
          <p:cNvPr id="28" name="Connecteur droit 27"/>
          <p:cNvCxnSpPr/>
          <p:nvPr/>
        </p:nvCxnSpPr>
        <p:spPr>
          <a:xfrm flipH="1">
            <a:off x="45720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372200" y="3429000"/>
            <a:ext cx="1800200" cy="21602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/>
          <p:nvPr/>
        </p:nvCxnSpPr>
        <p:spPr>
          <a:xfrm>
            <a:off x="5220072" y="4797152"/>
            <a:ext cx="504056" cy="7920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H="1">
            <a:off x="6372200" y="4005064"/>
            <a:ext cx="504056" cy="15841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/>
          <p:cNvCxnSpPr/>
          <p:nvPr/>
        </p:nvCxnSpPr>
        <p:spPr>
          <a:xfrm flipH="1">
            <a:off x="7184248" y="4723255"/>
            <a:ext cx="252028" cy="8659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ZoneTexte 47"/>
          <p:cNvSpPr txBox="1"/>
          <p:nvPr/>
        </p:nvSpPr>
        <p:spPr>
          <a:xfrm>
            <a:off x="4410738" y="5594459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A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5562866" y="558350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B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6273831" y="5583505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</a:t>
            </a:r>
          </a:p>
        </p:txBody>
      </p:sp>
      <p:sp>
        <p:nvSpPr>
          <p:cNvPr id="53" name="ZoneTexte 52"/>
          <p:cNvSpPr txBox="1"/>
          <p:nvPr/>
        </p:nvSpPr>
        <p:spPr>
          <a:xfrm>
            <a:off x="7046488" y="558350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</a:t>
            </a:r>
          </a:p>
        </p:txBody>
      </p:sp>
      <p:sp>
        <p:nvSpPr>
          <p:cNvPr id="54" name="ZoneTexte 53"/>
          <p:cNvSpPr txBox="1"/>
          <p:nvPr/>
        </p:nvSpPr>
        <p:spPr>
          <a:xfrm>
            <a:off x="8003123" y="560342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55" name="ZoneTexte 54"/>
          <p:cNvSpPr txBox="1"/>
          <p:nvPr/>
        </p:nvSpPr>
        <p:spPr>
          <a:xfrm>
            <a:off x="4572000" y="4956192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5472100" y="494800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</a:t>
            </a:r>
          </a:p>
        </p:txBody>
      </p:sp>
      <p:sp>
        <p:nvSpPr>
          <p:cNvPr id="57" name="ZoneTexte 56"/>
          <p:cNvSpPr txBox="1"/>
          <p:nvPr/>
        </p:nvSpPr>
        <p:spPr>
          <a:xfrm>
            <a:off x="5472100" y="3805009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  <p:sp>
        <p:nvSpPr>
          <p:cNvPr id="58" name="ZoneTexte 57"/>
          <p:cNvSpPr txBox="1"/>
          <p:nvPr/>
        </p:nvSpPr>
        <p:spPr>
          <a:xfrm>
            <a:off x="6601165" y="3429000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4</a:t>
            </a:r>
          </a:p>
        </p:txBody>
      </p:sp>
      <p:sp>
        <p:nvSpPr>
          <p:cNvPr id="59" name="ZoneTexte 58"/>
          <p:cNvSpPr txBox="1"/>
          <p:nvPr/>
        </p:nvSpPr>
        <p:spPr>
          <a:xfrm>
            <a:off x="6307019" y="448908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  <p:sp>
        <p:nvSpPr>
          <p:cNvPr id="60" name="ZoneTexte 59"/>
          <p:cNvSpPr txBox="1"/>
          <p:nvPr/>
        </p:nvSpPr>
        <p:spPr>
          <a:xfrm>
            <a:off x="6994494" y="488919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2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7826014" y="4889194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1</a:t>
            </a:r>
          </a:p>
        </p:txBody>
      </p:sp>
      <p:sp>
        <p:nvSpPr>
          <p:cNvPr id="62" name="ZoneTexte 61"/>
          <p:cNvSpPr txBox="1"/>
          <p:nvPr/>
        </p:nvSpPr>
        <p:spPr>
          <a:xfrm>
            <a:off x="7148798" y="4090588"/>
            <a:ext cx="3016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/>
              <a:t>3</a:t>
            </a:r>
          </a:p>
        </p:txBody>
      </p:sp>
      <p:sp>
        <p:nvSpPr>
          <p:cNvPr id="4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1745140"/>
          </a:xfrm>
        </p:spPr>
        <p:txBody>
          <a:bodyPr>
            <a:normAutofit/>
          </a:bodyPr>
          <a:lstStyle/>
          <a:p>
            <a:r>
              <a:rPr lang="fr-FR" dirty="0"/>
              <a:t>Contrainte plus forte qu’une distance additive: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Toute distance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r>
              <a:rPr lang="fr-FR" dirty="0">
                <a:solidFill>
                  <a:srgbClr val="0070C0"/>
                </a:solidFill>
              </a:rPr>
              <a:t> est additive</a:t>
            </a:r>
          </a:p>
          <a:p>
            <a:pPr lvl="1"/>
            <a:r>
              <a:rPr lang="fr-FR" dirty="0">
                <a:solidFill>
                  <a:srgbClr val="0070C0"/>
                </a:solidFill>
              </a:rPr>
              <a:t>Mais toute distance additive n’est pas </a:t>
            </a:r>
            <a:r>
              <a:rPr lang="fr-FR" dirty="0" err="1">
                <a:solidFill>
                  <a:srgbClr val="0070C0"/>
                </a:solidFill>
              </a:rPr>
              <a:t>ultramétrique</a:t>
            </a:r>
            <a:endParaRPr lang="fr-FR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2251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8721</TotalTime>
  <Words>5057</Words>
  <Application>Microsoft Office PowerPoint</Application>
  <PresentationFormat>Affichage à l'écran (4:3)</PresentationFormat>
  <Paragraphs>1446</Paragraphs>
  <Slides>70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70</vt:i4>
      </vt:variant>
    </vt:vector>
  </HeadingPairs>
  <TitlesOfParts>
    <vt:vector size="83" baseType="lpstr">
      <vt:lpstr>Arial</vt:lpstr>
      <vt:lpstr>Blackadder ITC</vt:lpstr>
      <vt:lpstr>Calibri</vt:lpstr>
      <vt:lpstr>Cambria Math</vt:lpstr>
      <vt:lpstr>Franklin Gothic Book</vt:lpstr>
      <vt:lpstr>Perpetua</vt:lpstr>
      <vt:lpstr>Script MT Bold</vt:lpstr>
      <vt:lpstr>Symbol</vt:lpstr>
      <vt:lpstr>Times New Roman</vt:lpstr>
      <vt:lpstr>Wingdings</vt:lpstr>
      <vt:lpstr>Wingdings 2</vt:lpstr>
      <vt:lpstr>Capitaux</vt:lpstr>
      <vt:lpstr>Document</vt:lpstr>
      <vt:lpstr>Inférence phylogénétique</vt:lpstr>
      <vt:lpstr>Inférence d’arbres phylogénétiques</vt:lpstr>
      <vt:lpstr>I. Méthodes de distance Distance additive</vt:lpstr>
      <vt:lpstr>Condition des 4 points</vt:lpstr>
      <vt:lpstr>Distances additives</vt:lpstr>
      <vt:lpstr>Distances additives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 ultramétrique</vt:lpstr>
      <vt:lpstr>Distance/arbre ultramétrique</vt:lpstr>
      <vt:lpstr>Distance ultramétrique</vt:lpstr>
      <vt:lpstr>Que signifient des données ultramétriques?</vt:lpstr>
      <vt:lpstr>Algorithme UPGMA</vt:lpstr>
      <vt:lpstr>Algorithme UPGMA</vt:lpstr>
      <vt:lpstr>Présentation PowerPoint</vt:lpstr>
      <vt:lpstr>Présentation PowerPoint</vt:lpstr>
      <vt:lpstr>Distance/arbre additif</vt:lpstr>
      <vt:lpstr>Distance/arbre additif</vt:lpstr>
      <vt:lpstr>Neighbor-Joining (Saitou et Nei en 1986)</vt:lpstr>
      <vt:lpstr>Neighbor-Joining</vt:lpstr>
      <vt:lpstr>Neighbor-Joining</vt:lpstr>
      <vt:lpstr>Neighbor-Joining</vt:lpstr>
      <vt:lpstr>Présentation PowerPoint</vt:lpstr>
      <vt:lpstr>Méthode de Fitch-Margoliash</vt:lpstr>
      <vt:lpstr>Méthode de Fitch-Margoliash</vt:lpstr>
      <vt:lpstr>Présentation PowerPoint</vt:lpstr>
      <vt:lpstr>Exemple –Fitch-Margoliash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Fitch-Margoliash : Optimisation</vt:lpstr>
      <vt:lpstr>II. Méthode de parcimonie</vt:lpstr>
      <vt:lpstr>Méthode de parcimonie</vt:lpstr>
      <vt:lpstr>Méthode de parcimonie</vt:lpstr>
      <vt:lpstr>Parcimonie pondérée  (Algorithme de Sankoff)</vt:lpstr>
      <vt:lpstr>Parcimonie pondérée  (Algorithme de Sankoff)</vt:lpstr>
      <vt:lpstr>Parcimonie pondérée  (Algorithme de Sankoff)</vt:lpstr>
      <vt:lpstr>Parcimonie pondérée  (Algorithme de Sankoff)</vt:lpstr>
      <vt:lpstr>Présentation PowerPoint</vt:lpstr>
      <vt:lpstr>Parcimonie traditionnelle Algorithme de Fitch</vt:lpstr>
      <vt:lpstr>Parcimonie traditionnelle Algorithme de Fitch</vt:lpstr>
      <vt:lpstr>Présentation PowerPoint</vt:lpstr>
      <vt:lpstr>Parcimonie traditionnelle Algorithme de Fitch</vt:lpstr>
      <vt:lpstr>Énumération de tous les arbres possibles</vt:lpstr>
      <vt:lpstr>Énumération de tous les arbres possibles</vt:lpstr>
      <vt:lpstr>Exploration des topologies</vt:lpstr>
      <vt:lpstr>Choix de l’arbre de départ</vt:lpstr>
      <vt:lpstr>Présentation PowerPoint</vt:lpstr>
      <vt:lpstr>Exploration des topologies par Branch-and-Bound</vt:lpstr>
      <vt:lpstr>Présentation PowerPoint</vt:lpstr>
      <vt:lpstr>Présentation PowerPoint</vt:lpstr>
      <vt:lpstr>Présentation PowerPoint</vt:lpstr>
      <vt:lpstr>III. Qualité d’un arbre</vt:lpstr>
      <vt:lpstr>Bootstrap</vt:lpstr>
      <vt:lpstr>Exemple</vt:lpstr>
      <vt:lpstr>Exemple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à la Phylogénie</dc:title>
  <dc:creator>Nadia</dc:creator>
  <cp:lastModifiedBy>Nadia El-Mabrouk</cp:lastModifiedBy>
  <cp:revision>389</cp:revision>
  <dcterms:created xsi:type="dcterms:W3CDTF">2010-09-22T18:30:07Z</dcterms:created>
  <dcterms:modified xsi:type="dcterms:W3CDTF">2024-12-17T16:38:01Z</dcterms:modified>
</cp:coreProperties>
</file>