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66" r:id="rId2"/>
    <p:sldId id="416" r:id="rId3"/>
    <p:sldId id="363" r:id="rId4"/>
    <p:sldId id="417" r:id="rId5"/>
    <p:sldId id="418" r:id="rId6"/>
    <p:sldId id="259" r:id="rId7"/>
    <p:sldId id="419" r:id="rId8"/>
    <p:sldId id="264" r:id="rId9"/>
    <p:sldId id="265" r:id="rId10"/>
    <p:sldId id="272" r:id="rId11"/>
    <p:sldId id="267" r:id="rId12"/>
    <p:sldId id="269" r:id="rId13"/>
    <p:sldId id="270" r:id="rId14"/>
    <p:sldId id="271" r:id="rId15"/>
    <p:sldId id="290" r:id="rId16"/>
    <p:sldId id="420" r:id="rId17"/>
    <p:sldId id="371" r:id="rId18"/>
    <p:sldId id="273" r:id="rId19"/>
    <p:sldId id="274" r:id="rId20"/>
    <p:sldId id="340" r:id="rId21"/>
    <p:sldId id="277" r:id="rId22"/>
    <p:sldId id="291" r:id="rId23"/>
    <p:sldId id="292" r:id="rId24"/>
    <p:sldId id="294" r:id="rId25"/>
    <p:sldId id="293" r:id="rId26"/>
    <p:sldId id="295" r:id="rId27"/>
    <p:sldId id="307" r:id="rId28"/>
    <p:sldId id="308" r:id="rId29"/>
    <p:sldId id="309" r:id="rId30"/>
    <p:sldId id="310" r:id="rId31"/>
    <p:sldId id="311" r:id="rId32"/>
    <p:sldId id="312" r:id="rId33"/>
    <p:sldId id="282" r:id="rId34"/>
    <p:sldId id="352" r:id="rId35"/>
    <p:sldId id="353" r:id="rId36"/>
    <p:sldId id="354" r:id="rId37"/>
    <p:sldId id="351" r:id="rId38"/>
    <p:sldId id="355" r:id="rId39"/>
    <p:sldId id="356" r:id="rId40"/>
    <p:sldId id="357" r:id="rId41"/>
    <p:sldId id="358" r:id="rId42"/>
    <p:sldId id="350" r:id="rId43"/>
    <p:sldId id="359" r:id="rId44"/>
    <p:sldId id="349" r:id="rId45"/>
    <p:sldId id="360" r:id="rId46"/>
    <p:sldId id="361" r:id="rId47"/>
    <p:sldId id="362" r:id="rId48"/>
    <p:sldId id="283" r:id="rId49"/>
    <p:sldId id="305" r:id="rId50"/>
    <p:sldId id="284" r:id="rId51"/>
    <p:sldId id="342" r:id="rId52"/>
    <p:sldId id="285" r:id="rId53"/>
    <p:sldId id="286" r:id="rId54"/>
    <p:sldId id="345" r:id="rId55"/>
    <p:sldId id="287" r:id="rId56"/>
    <p:sldId id="344" r:id="rId57"/>
    <p:sldId id="343" r:id="rId58"/>
    <p:sldId id="346" r:id="rId59"/>
    <p:sldId id="348" r:id="rId60"/>
    <p:sldId id="347" r:id="rId6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7" autoAdjust="0"/>
    <p:restoredTop sz="63569" autoAdjust="0"/>
  </p:normalViewPr>
  <p:slideViewPr>
    <p:cSldViewPr snapToGrid="0">
      <p:cViewPr varScale="1">
        <p:scale>
          <a:sx n="46" d="100"/>
          <a:sy n="46" d="100"/>
        </p:scale>
        <p:origin x="1364" y="2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B12D0-7853-4CF4-8E45-1B2C8B5B49E5}" type="datetimeFigureOut">
              <a:rPr lang="fr-CA" smtClean="0"/>
              <a:t>2023-11-24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48AED-CD24-4ABB-80F2-3B9E85F708F3}" type="slidenum">
              <a:rPr lang="fr-CA" smtClean="0"/>
              <a:t>‹N°›</a:t>
            </a:fld>
            <a:endParaRPr lang="fr-CA"/>
          </a:p>
        </p:txBody>
      </p:sp>
    </p:spTree>
    <p:extLst>
      <p:ext uri="{BB962C8B-B14F-4D97-AF65-F5344CB8AC3E}">
        <p14:creationId xmlns:p14="http://schemas.microsoft.com/office/powerpoint/2010/main" val="193367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wikipedia.org/wiki/Ernst_May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fr.wikipedia.org/wiki/G%C3%A9n%C3%A9tiqu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eau-terra.eu/article746.html#nh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600" dirty="0"/>
              <a:t>En biologie moléculaire tout s’explique à la lumière de l’évolution. </a:t>
            </a:r>
          </a:p>
          <a:p>
            <a:endParaRPr lang="fr-CA" sz="1600" dirty="0"/>
          </a:p>
          <a:p>
            <a:r>
              <a:rPr lang="fr-CA" sz="1600" dirty="0"/>
              <a:t>Développer </a:t>
            </a:r>
            <a:r>
              <a:rPr lang="fr-CA" sz="1600" b="1" dirty="0"/>
              <a:t>vaccins,</a:t>
            </a:r>
            <a:r>
              <a:rPr lang="fr-CA" sz="1600" dirty="0"/>
              <a:t> utiliser </a:t>
            </a:r>
            <a:r>
              <a:rPr lang="fr-CA" sz="1600" b="1" dirty="0"/>
              <a:t>systèmes biologiques</a:t>
            </a:r>
            <a:r>
              <a:rPr lang="fr-CA" sz="1600" dirty="0"/>
              <a:t> pour avancées biotechnologiques ou répondre à des question sur </a:t>
            </a:r>
            <a:r>
              <a:rPr lang="fr-CA" sz="1600" b="1" dirty="0"/>
              <a:t>l’origine de la vie</a:t>
            </a:r>
            <a:r>
              <a:rPr lang="fr-CA" sz="1600" dirty="0"/>
              <a:t>, il faut étudier l'évolution des virus, tissus cancéreux, gènes, des domaines protéiques ou génomes correspondants.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D3A9E-123E-4645-AC79-1A07F4D19DB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57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http://www.ac-grenoble.fr/disciplines/svt/file/ancien_site/log/3eme/log_ebc/OMHtmlExport/La_notion_de_race_n_existe_pas_pour_l_espece_h.htm</a:t>
            </a:r>
          </a:p>
        </p:txBody>
      </p:sp>
      <p:sp>
        <p:nvSpPr>
          <p:cNvPr id="4" name="Espace réservé du numéro de diapositive 3"/>
          <p:cNvSpPr>
            <a:spLocks noGrp="1"/>
          </p:cNvSpPr>
          <p:nvPr>
            <p:ph type="sldNum" sz="quarter" idx="10"/>
          </p:nvPr>
        </p:nvSpPr>
        <p:spPr/>
        <p:txBody>
          <a:bodyPr/>
          <a:lstStyle/>
          <a:p>
            <a:fld id="{9024F8C6-F242-4A5D-B91F-123D48F99217}" type="slidenum">
              <a:rPr lang="fr-CA" smtClean="0"/>
              <a:t>12</a:t>
            </a:fld>
            <a:endParaRPr lang="fr-CA"/>
          </a:p>
        </p:txBody>
      </p:sp>
    </p:spTree>
    <p:extLst>
      <p:ext uri="{BB962C8B-B14F-4D97-AF65-F5344CB8AC3E}">
        <p14:creationId xmlns:p14="http://schemas.microsoft.com/office/powerpoint/2010/main" val="239669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024F8C6-F242-4A5D-B91F-123D48F99217}" type="slidenum">
              <a:rPr lang="fr-CA" smtClean="0"/>
              <a:t>13</a:t>
            </a:fld>
            <a:endParaRPr lang="fr-CA"/>
          </a:p>
        </p:txBody>
      </p:sp>
    </p:spTree>
    <p:extLst>
      <p:ext uri="{BB962C8B-B14F-4D97-AF65-F5344CB8AC3E}">
        <p14:creationId xmlns:p14="http://schemas.microsoft.com/office/powerpoint/2010/main" val="425230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2648AED-CD24-4ABB-80F2-3B9E85F708F3}" type="slidenum">
              <a:rPr lang="fr-CA" smtClean="0"/>
              <a:t>14</a:t>
            </a:fld>
            <a:endParaRPr lang="fr-CA"/>
          </a:p>
        </p:txBody>
      </p:sp>
    </p:spTree>
    <p:extLst>
      <p:ext uri="{BB962C8B-B14F-4D97-AF65-F5344CB8AC3E}">
        <p14:creationId xmlns:p14="http://schemas.microsoft.com/office/powerpoint/2010/main" val="44861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600" dirty="0"/>
              <a:t>Hypothèse de base.</a:t>
            </a:r>
          </a:p>
          <a:p>
            <a:endParaRPr lang="fr-CA" sz="1600" dirty="0"/>
          </a:p>
          <a:p>
            <a:r>
              <a:rPr lang="fr-CA" sz="1600" dirty="0"/>
              <a:t>3 domaines du vivant.</a:t>
            </a:r>
          </a:p>
          <a:p>
            <a:endParaRPr lang="fr-CA" sz="1600" b="1" dirty="0">
              <a:solidFill>
                <a:srgbClr val="C00000"/>
              </a:solidFill>
            </a:endParaRPr>
          </a:p>
          <a:p>
            <a:r>
              <a:rPr lang="fr-CA" sz="1600" b="1" dirty="0">
                <a:solidFill>
                  <a:srgbClr val="C00000"/>
                </a:solidFill>
              </a:rPr>
              <a:t>Procaryotes (</a:t>
            </a:r>
            <a:r>
              <a:rPr lang="fr-FR" sz="1600" b="1" dirty="0"/>
              <a:t>Bactéries+ Archaea)</a:t>
            </a:r>
            <a:r>
              <a:rPr lang="fr-FR" sz="1600" dirty="0"/>
              <a:t> Organismes unicellulaires. Les bactéries représentent ~ 60% de la biomasse terrestre.</a:t>
            </a:r>
          </a:p>
          <a:p>
            <a:endParaRPr lang="fr-FR" sz="1600" b="1" dirty="0"/>
          </a:p>
          <a:p>
            <a:r>
              <a:rPr lang="fr-FR" sz="1600" b="1" dirty="0"/>
              <a:t>Eucaryotes</a:t>
            </a:r>
            <a:r>
              <a:rPr lang="fr-FR" sz="1600" dirty="0"/>
              <a:t>: </a:t>
            </a:r>
            <a:r>
              <a:rPr lang="fr-CA" sz="1600" dirty="0"/>
              <a:t>Domaine du vivant regroupant tous les autres organismes vivants (unicellulaires ou multicellulaires). Quatre grands règnes: </a:t>
            </a:r>
            <a:r>
              <a:rPr lang="fr-CA" sz="1600" b="1" dirty="0"/>
              <a:t>les animaux, les champignons, les plantes et les protistes </a:t>
            </a:r>
            <a:r>
              <a:rPr lang="fr-CA" sz="1600" dirty="0"/>
              <a:t>(eucaryotes unicellulaires).</a:t>
            </a:r>
          </a:p>
          <a:p>
            <a:endParaRPr lang="fr-CA" sz="1600" dirty="0"/>
          </a:p>
          <a:p>
            <a:r>
              <a:rPr lang="fr-CA" sz="1600" dirty="0"/>
              <a:t>Racine de l’arbre et les relations phylogénétiques entre les sous-groupes des eubactéries restent difficiles à résoudre.</a:t>
            </a:r>
          </a:p>
        </p:txBody>
      </p:sp>
      <p:sp>
        <p:nvSpPr>
          <p:cNvPr id="4" name="Espace réservé du numéro de diapositive 3"/>
          <p:cNvSpPr>
            <a:spLocks noGrp="1"/>
          </p:cNvSpPr>
          <p:nvPr>
            <p:ph type="sldNum" sz="quarter" idx="5"/>
          </p:nvPr>
        </p:nvSpPr>
        <p:spPr/>
        <p:txBody>
          <a:bodyPr/>
          <a:lstStyle/>
          <a:p>
            <a:fld id="{AD8D3A9E-123E-4645-AC79-1A07F4D19DB1}" type="slidenum">
              <a:rPr lang="fr-CA" smtClean="0"/>
              <a:t>15</a:t>
            </a:fld>
            <a:endParaRPr lang="fr-CA"/>
          </a:p>
        </p:txBody>
      </p:sp>
    </p:spTree>
    <p:extLst>
      <p:ext uri="{BB962C8B-B14F-4D97-AF65-F5344CB8AC3E}">
        <p14:creationId xmlns:p14="http://schemas.microsoft.com/office/powerpoint/2010/main" val="1338366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600" dirty="0"/>
              <a:t>Les analyses évolutives sont essentielles à tous les niveaux pour comprendre les mécanismes biologiques, par exemple pour contrer la propagation de la COVID-19. Les analyses phylogénétiques basées sur les similarités de séquences de SARS-CoV-2 permettent de répondre à des questions comme les relations entre les différents mutants, essentiel dans la conception de vaccins, </a:t>
            </a:r>
            <a:r>
              <a:rPr lang="fr-CA" sz="1600" kern="1200" dirty="0">
                <a:solidFill>
                  <a:schemeClr val="tx1"/>
                </a:solidFill>
                <a:effectLst/>
                <a:latin typeface="+mn-lt"/>
                <a:ea typeface="+mn-ea"/>
                <a:cs typeface="+mn-cs"/>
              </a:rPr>
              <a:t>ou à des questions sur l’origine du virus.</a:t>
            </a:r>
          </a:p>
          <a:p>
            <a:r>
              <a:rPr lang="fr-CA" sz="1600" kern="1200" dirty="0">
                <a:solidFill>
                  <a:schemeClr val="tx1"/>
                </a:solidFill>
                <a:effectLst/>
                <a:latin typeface="+mn-lt"/>
                <a:ea typeface="+mn-ea"/>
                <a:cs typeface="+mn-cs"/>
              </a:rPr>
              <a:t>Des analyses </a:t>
            </a:r>
            <a:r>
              <a:rPr lang="fr-CA" sz="1600" kern="1200" dirty="0" err="1">
                <a:solidFill>
                  <a:schemeClr val="tx1"/>
                </a:solidFill>
                <a:effectLst/>
                <a:latin typeface="+mn-lt"/>
                <a:ea typeface="+mn-ea"/>
                <a:cs typeface="+mn-cs"/>
              </a:rPr>
              <a:t>bioinformatiques</a:t>
            </a:r>
            <a:r>
              <a:rPr lang="fr-CA" sz="1600" kern="1200" dirty="0">
                <a:solidFill>
                  <a:schemeClr val="tx1"/>
                </a:solidFill>
                <a:effectLst/>
                <a:latin typeface="+mn-lt"/>
                <a:ea typeface="+mn-ea"/>
                <a:cs typeface="+mn-cs"/>
              </a:rPr>
              <a:t> montrent que SARS-CoV-2 a une identité de séquence de </a:t>
            </a:r>
            <a:r>
              <a:rPr lang="fr-CA" sz="1600" b="1" kern="1200" dirty="0">
                <a:solidFill>
                  <a:schemeClr val="tx1"/>
                </a:solidFill>
                <a:effectLst/>
                <a:latin typeface="+mn-lt"/>
                <a:ea typeface="+mn-ea"/>
                <a:cs typeface="+mn-cs"/>
              </a:rPr>
              <a:t>96,3 % avec le coronavirus de la chauve souris</a:t>
            </a:r>
            <a:r>
              <a:rPr lang="fr-CA" sz="1600" kern="1200" dirty="0">
                <a:solidFill>
                  <a:schemeClr val="tx1"/>
                </a:solidFill>
                <a:effectLst/>
                <a:latin typeface="+mn-lt"/>
                <a:ea typeface="+mn-ea"/>
                <a:cs typeface="+mn-cs"/>
              </a:rPr>
              <a:t>. </a:t>
            </a:r>
            <a:r>
              <a:rPr lang="fr-CA" sz="1600" b="1" kern="1200" dirty="0">
                <a:solidFill>
                  <a:schemeClr val="tx1"/>
                </a:solidFill>
                <a:effectLst/>
                <a:latin typeface="+mn-lt"/>
                <a:ea typeface="+mn-ea"/>
                <a:cs typeface="+mn-cs"/>
              </a:rPr>
              <a:t>Et donc </a:t>
            </a:r>
            <a:r>
              <a:rPr lang="fr-CA" sz="1600" b="1" kern="1200" dirty="0" err="1">
                <a:solidFill>
                  <a:schemeClr val="tx1"/>
                </a:solidFill>
                <a:effectLst/>
                <a:latin typeface="+mn-lt"/>
                <a:ea typeface="+mn-ea"/>
                <a:cs typeface="+mn-cs"/>
              </a:rPr>
              <a:t>CoV</a:t>
            </a:r>
            <a:r>
              <a:rPr lang="fr-CA" sz="1600" b="1" kern="1200" dirty="0">
                <a:solidFill>
                  <a:schemeClr val="tx1"/>
                </a:solidFill>
                <a:effectLst/>
                <a:latin typeface="+mn-lt"/>
                <a:ea typeface="+mn-ea"/>
                <a:cs typeface="+mn-cs"/>
              </a:rPr>
              <a:t> de la chauve-souris et le SARS-CoV-2 humain pourraient provenir d'un ancêtre commun. Mais chauves-souris pas vendues sur le marché des fruits de mer, à Wuhan, en Chine. Par conséquent, l'hôte naturel du nouveau coronavirus SARS-CoV-2 pourrait être la chauve-souris, mais l'origine et l'hôte intermédiaire ne sont pas concluants.</a:t>
            </a:r>
            <a:endParaRPr lang="fr-CA" sz="1600" dirty="0"/>
          </a:p>
          <a:p>
            <a:endParaRPr lang="fr-CA" dirty="0"/>
          </a:p>
        </p:txBody>
      </p:sp>
      <p:sp>
        <p:nvSpPr>
          <p:cNvPr id="4" name="Espace réservé du numéro de diapositive 3"/>
          <p:cNvSpPr>
            <a:spLocks noGrp="1"/>
          </p:cNvSpPr>
          <p:nvPr>
            <p:ph type="sldNum" sz="quarter" idx="5"/>
          </p:nvPr>
        </p:nvSpPr>
        <p:spPr/>
        <p:txBody>
          <a:bodyPr/>
          <a:lstStyle/>
          <a:p>
            <a:fld id="{AD8D3A9E-123E-4645-AC79-1A07F4D19DB1}" type="slidenum">
              <a:rPr lang="fr-CA" smtClean="0"/>
              <a:t>16</a:t>
            </a:fld>
            <a:endParaRPr lang="fr-CA"/>
          </a:p>
        </p:txBody>
      </p:sp>
    </p:spTree>
    <p:extLst>
      <p:ext uri="{BB962C8B-B14F-4D97-AF65-F5344CB8AC3E}">
        <p14:creationId xmlns:p14="http://schemas.microsoft.com/office/powerpoint/2010/main" val="826589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600" kern="1200" dirty="0">
                <a:solidFill>
                  <a:schemeClr val="tx1"/>
                </a:solidFill>
                <a:effectLst/>
                <a:latin typeface="+mn-lt"/>
                <a:ea typeface="+mn-ea"/>
                <a:cs typeface="+mn-cs"/>
              </a:rPr>
              <a:t>- Protéine spike de l'enveloppe de SARS-Cov-2 joue un rôle crucial dans la capacité de transmission du virus. Divisée en deux domaines S1 et S2. S1 responsable de la liaison au récepteur de l'hôte. </a:t>
            </a:r>
          </a:p>
          <a:p>
            <a:r>
              <a:rPr lang="fr-CA" sz="1600" kern="1200" dirty="0">
                <a:solidFill>
                  <a:schemeClr val="tx1"/>
                </a:solidFill>
                <a:effectLst/>
                <a:latin typeface="+mn-lt"/>
                <a:ea typeface="+mn-ea"/>
                <a:cs typeface="+mn-cs"/>
              </a:rPr>
              <a:t>- Alors que S2 du nCoV-2019 de l’humain présente une identité de séquence d'environ 93 % avec les virus de la chauve-souris, domaine S1 ne présente qu'une identité d'environ 68 %.</a:t>
            </a:r>
          </a:p>
          <a:p>
            <a:r>
              <a:rPr lang="fr-CA" sz="1600" b="0" kern="1200" dirty="0">
                <a:solidFill>
                  <a:schemeClr val="tx1"/>
                </a:solidFill>
                <a:effectLst/>
                <a:latin typeface="+mn-lt"/>
                <a:ea typeface="+mn-ea"/>
                <a:cs typeface="+mn-cs"/>
              </a:rPr>
              <a:t>- Rapprochement phylogénétiques au niveau du virus entier ne se traduit pas par le même rapprochement au niveau du </a:t>
            </a:r>
            <a:r>
              <a:rPr lang="fr-CA" sz="1600" b="1" dirty="0"/>
              <a:t>domaine de liaison</a:t>
            </a:r>
            <a:r>
              <a:rPr lang="fr-CA" sz="1600" dirty="0"/>
              <a:t>. Différence importante dans la fabrication de médicaments visant à bloquer cette liaison.</a:t>
            </a:r>
          </a:p>
          <a:p>
            <a:r>
              <a:rPr lang="fr-CA" sz="1600" b="1" dirty="0"/>
              <a:t>- Différents segments du virus peuvent avoir une topologie d'arbre phylogénétique différente. Peut être bénéfique d'effectuer une analyse phylogénétique séparément pour chaque segment de génome.</a:t>
            </a:r>
          </a:p>
        </p:txBody>
      </p:sp>
      <p:sp>
        <p:nvSpPr>
          <p:cNvPr id="4" name="Espace réservé du numéro de diapositive 3"/>
          <p:cNvSpPr>
            <a:spLocks noGrp="1"/>
          </p:cNvSpPr>
          <p:nvPr>
            <p:ph type="sldNum" sz="quarter" idx="5"/>
          </p:nvPr>
        </p:nvSpPr>
        <p:spPr/>
        <p:txBody>
          <a:bodyPr/>
          <a:lstStyle/>
          <a:p>
            <a:fld id="{AD8D3A9E-123E-4645-AC79-1A07F4D19DB1}" type="slidenum">
              <a:rPr lang="fr-CA" smtClean="0"/>
              <a:t>17</a:t>
            </a:fld>
            <a:endParaRPr lang="fr-CA"/>
          </a:p>
        </p:txBody>
      </p:sp>
    </p:spTree>
    <p:extLst>
      <p:ext uri="{BB962C8B-B14F-4D97-AF65-F5344CB8AC3E}">
        <p14:creationId xmlns:p14="http://schemas.microsoft.com/office/powerpoint/2010/main" val="2257629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2648AED-CD24-4ABB-80F2-3B9E85F708F3}" type="slidenum">
              <a:rPr lang="fr-CA" smtClean="0"/>
              <a:t>23</a:t>
            </a:fld>
            <a:endParaRPr lang="fr-CA"/>
          </a:p>
        </p:txBody>
      </p:sp>
    </p:spTree>
    <p:extLst>
      <p:ext uri="{BB962C8B-B14F-4D97-AF65-F5344CB8AC3E}">
        <p14:creationId xmlns:p14="http://schemas.microsoft.com/office/powerpoint/2010/main" val="131607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midpoint root was wrong because the rodent lineages (mouse, rat and their ancestor) are evolving faster than the rest of the tree, probably due to relatively short generation times. </a:t>
            </a:r>
            <a:r>
              <a:rPr lang="en-US"/>
              <a:t>This </a:t>
            </a:r>
            <a:r>
              <a:rPr lang="en-US" dirty="0"/>
              <a:t>can sometimes be obvious if deleting one of the nodes used to midpoint root the tree changes the position of the root: for a perfect clock-like tree, it should make no difference (as long as you do not delete the outgroup).</a:t>
            </a:r>
            <a:endParaRPr lang="fr-CA" dirty="0"/>
          </a:p>
        </p:txBody>
      </p:sp>
      <p:sp>
        <p:nvSpPr>
          <p:cNvPr id="4" name="Espace réservé du numéro de diapositive 3"/>
          <p:cNvSpPr>
            <a:spLocks noGrp="1"/>
          </p:cNvSpPr>
          <p:nvPr>
            <p:ph type="sldNum" sz="quarter" idx="5"/>
          </p:nvPr>
        </p:nvSpPr>
        <p:spPr/>
        <p:txBody>
          <a:bodyPr/>
          <a:lstStyle/>
          <a:p>
            <a:fld id="{52648AED-CD24-4ABB-80F2-3B9E85F708F3}" type="slidenum">
              <a:rPr lang="fr-CA" smtClean="0"/>
              <a:t>49</a:t>
            </a:fld>
            <a:endParaRPr lang="fr-CA"/>
          </a:p>
        </p:txBody>
      </p:sp>
    </p:spTree>
    <p:extLst>
      <p:ext uri="{BB962C8B-B14F-4D97-AF65-F5344CB8AC3E}">
        <p14:creationId xmlns:p14="http://schemas.microsoft.com/office/powerpoint/2010/main" val="327711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FD3B783-A3E1-41D5-91CC-30CBEAEEE8EB}" type="slidenum">
              <a:rPr lang="fr-FR" smtClean="0"/>
              <a:pPr/>
              <a:t>56</a:t>
            </a:fld>
            <a:endParaRPr lang="fr-FR"/>
          </a:p>
        </p:txBody>
      </p:sp>
    </p:spTree>
    <p:extLst>
      <p:ext uri="{BB962C8B-B14F-4D97-AF65-F5344CB8AC3E}">
        <p14:creationId xmlns:p14="http://schemas.microsoft.com/office/powerpoint/2010/main" val="48021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600" dirty="0"/>
              <a:t>Objectif premier : partir des espèces actuelles, et tenter de remonter l’histoire en terme de parenté et inférer caractères des espèces ancestrales.</a:t>
            </a:r>
          </a:p>
          <a:p>
            <a:endParaRPr lang="fr-CA" sz="1600" dirty="0"/>
          </a:p>
          <a:p>
            <a:r>
              <a:rPr lang="fr-CA" sz="1600" dirty="0"/>
              <a:t>Primates, rongeurs.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D3A9E-123E-4645-AC79-1A07F4D19DB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12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noProof="0" dirty="0"/>
              <a:t>C’est Darwin qui a été le premier à utiliser un arbre comme modèle pour la théorie de l’évolution.</a:t>
            </a:r>
          </a:p>
          <a:p>
            <a:endParaRPr lang="fr-FR" sz="1600" noProof="0" dirty="0"/>
          </a:p>
          <a:p>
            <a:r>
              <a:rPr lang="fr-FR" sz="1600" noProof="0" dirty="0"/>
              <a:t>Seule illustration du livre.</a:t>
            </a:r>
          </a:p>
          <a:p>
            <a:endParaRPr lang="fr-FR" sz="1600" noProof="0" dirty="0"/>
          </a:p>
          <a:p>
            <a:r>
              <a:rPr lang="fr-FR" sz="1600" noProof="0" dirty="0"/>
              <a:t>Espèces actuelles apparues à la suite de spéciations d’espèces ancestrales.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D3A9E-123E-4645-AC79-1A07F4D19DB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55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600" dirty="0"/>
              <a:t>Théorie élaborée à la suite de son voyage aux îles Galapagos.</a:t>
            </a:r>
          </a:p>
          <a:p>
            <a:endParaRPr lang="fr-CA" sz="1600" dirty="0"/>
          </a:p>
          <a:p>
            <a:r>
              <a:rPr lang="fr-CA" sz="1600" dirty="0"/>
              <a:t>En particulier, en observant les pinsons, il remarque qu’ils sont différents d’une île à l’autre.</a:t>
            </a:r>
          </a:p>
          <a:p>
            <a:endParaRPr lang="fr-CA" sz="1600" dirty="0"/>
          </a:p>
          <a:p>
            <a:r>
              <a:rPr lang="fr-CA" sz="1600" dirty="0"/>
              <a:t>13 îles distinctes avec conditions différentes et nourriture disponible différente. Les pinsons ont donc évolué différemment sur chaque île, avec des formes de becs différents, mais aussi taille du corps, chant, comportement alimentaire.</a:t>
            </a:r>
          </a:p>
          <a:p>
            <a:endParaRPr lang="fr-CA" sz="1600" dirty="0"/>
          </a:p>
          <a:p>
            <a:r>
              <a:rPr lang="fr-CA" sz="1600" dirty="0"/>
              <a:t>Isolement géographique et </a:t>
            </a:r>
            <a:r>
              <a:rPr lang="fr-CA" sz="1600" b="1" dirty="0"/>
              <a:t>Sélection naturelle.</a:t>
            </a:r>
            <a:endParaRPr lang="fr-CA" sz="16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D3A9E-123E-4645-AC79-1A07F4D19DB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29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Tx/>
              <a:buChar char="-"/>
            </a:pPr>
            <a:r>
              <a:rPr lang="fr-CA" sz="1600" dirty="0"/>
              <a:t>Définition la plus commune est celle du biologique </a:t>
            </a:r>
            <a:r>
              <a:rPr lang="fr-CA" sz="1600" b="1" u="sng" dirty="0">
                <a:solidFill>
                  <a:srgbClr val="FF0000"/>
                </a:solidFill>
                <a:hlinkClick r:id="rId3" tooltip="Ernst Mayr">
                  <a:extLst>
                    <a:ext uri="{A12FA001-AC4F-418D-AE19-62706E023703}">
                      <ahyp:hlinkClr xmlns:ahyp="http://schemas.microsoft.com/office/drawing/2018/hyperlinkcolor" val="tx"/>
                    </a:ext>
                  </a:extLst>
                </a:hlinkClick>
              </a:rPr>
              <a:t>Ernst Mayr</a:t>
            </a:r>
            <a:r>
              <a:rPr lang="fr-CA" sz="1600" b="1" u="sng" dirty="0">
                <a:solidFill>
                  <a:srgbClr val="FF0000"/>
                </a:solidFill>
              </a:rPr>
              <a:t> </a:t>
            </a:r>
            <a:r>
              <a:rPr lang="fr-CA" sz="1600" dirty="0"/>
              <a:t>(1942): « Les espèces sont des … » </a:t>
            </a:r>
            <a:r>
              <a:rPr lang="fr-CA" sz="1600" b="1" dirty="0"/>
              <a:t>Plus grande unité de population au sein de laquelle le </a:t>
            </a:r>
            <a:r>
              <a:rPr lang="fr-CA" sz="1600" b="1" dirty="0">
                <a:solidFill>
                  <a:schemeClr val="tx1"/>
                </a:solidFill>
              </a:rPr>
              <a:t>flux </a:t>
            </a:r>
            <a:r>
              <a:rPr lang="fr-CA" sz="1600" b="1" dirty="0">
                <a:solidFill>
                  <a:schemeClr val="tx1"/>
                </a:solidFill>
                <a:hlinkClick r:id="rId4" tooltip="Génétique">
                  <a:extLst>
                    <a:ext uri="{A12FA001-AC4F-418D-AE19-62706E023703}">
                      <ahyp:hlinkClr xmlns:ahyp="http://schemas.microsoft.com/office/drawing/2018/hyperlinkcolor" val="tx"/>
                    </a:ext>
                  </a:extLst>
                </a:hlinkClick>
              </a:rPr>
              <a:t>génétique</a:t>
            </a:r>
            <a:r>
              <a:rPr lang="fr-CA" sz="1600" b="1" dirty="0">
                <a:solidFill>
                  <a:schemeClr val="tx1"/>
                </a:solidFill>
              </a:rPr>
              <a:t> </a:t>
            </a:r>
            <a:r>
              <a:rPr lang="fr-CA" sz="1600" b="1" dirty="0"/>
              <a:t>est possible dans des conditions naturelles. </a:t>
            </a:r>
          </a:p>
          <a:p>
            <a:pPr marL="285750" indent="-285750">
              <a:buFontTx/>
              <a:buChar char="-"/>
            </a:pPr>
            <a:r>
              <a:rPr lang="fr-CA" sz="1600" b="1" dirty="0"/>
              <a:t>Pas toujours facile sur une base morphologique ou reproductive. </a:t>
            </a:r>
          </a:p>
          <a:p>
            <a:pPr marL="285750" indent="-285750">
              <a:buFontTx/>
              <a:buChar char="-"/>
            </a:pPr>
            <a:r>
              <a:rPr lang="fr-CA" sz="1600" dirty="0"/>
              <a:t>Exemple </a:t>
            </a:r>
            <a:r>
              <a:rPr lang="fr-CA" sz="1600" b="1" dirty="0"/>
              <a:t>Cichlidés</a:t>
            </a:r>
            <a:r>
              <a:rPr lang="fr-CA" sz="1600" dirty="0"/>
              <a:t> : poissons qui peuplent les rivières et les grands lacs africains. Des milliers d’espèces qui diffèrent par quelques traits. </a:t>
            </a:r>
            <a:r>
              <a:rPr lang="fr-CA" sz="1600" b="1" dirty="0"/>
              <a:t>Études morphologiques </a:t>
            </a:r>
            <a:r>
              <a:rPr lang="fr-CA" sz="1600" dirty="0"/>
              <a:t>pas en mesure d’explique ce qui a conduit à cette diversité. </a:t>
            </a:r>
            <a:r>
              <a:rPr lang="fr-CA" sz="1600" b="1" dirty="0"/>
              <a:t>Phylogénie moléculaire </a:t>
            </a:r>
            <a:r>
              <a:rPr lang="fr-CA" sz="1600" dirty="0"/>
              <a:t>nécessaire.</a:t>
            </a:r>
            <a:r>
              <a:rPr lang="fr-CA" sz="1600" b="1" i="0" dirty="0"/>
              <a:t> Arbre Cichlidés </a:t>
            </a:r>
            <a:r>
              <a:rPr lang="fr-CA" sz="1600" b="1" i="0" dirty="0" err="1"/>
              <a:t>oreochromes</a:t>
            </a:r>
            <a:r>
              <a:rPr lang="fr-CA" sz="1600" b="1" i="0" dirty="0"/>
              <a:t> (ou "tilapias"). </a:t>
            </a:r>
            <a:r>
              <a:rPr lang="fr-CA" sz="1600" b="0" i="0" dirty="0"/>
              <a:t>B</a:t>
            </a:r>
            <a:r>
              <a:rPr lang="fr-CA" sz="1600" dirty="0"/>
              <a:t>asé sur phylogénie nucléaire. Comprendre comment a été rendue possible l'adaptation à des conditions défavorables (salinité, température ou alcalinité élevées).</a:t>
            </a:r>
          </a:p>
        </p:txBody>
      </p:sp>
      <p:sp>
        <p:nvSpPr>
          <p:cNvPr id="4" name="Espace réservé du numéro de diapositive 3"/>
          <p:cNvSpPr>
            <a:spLocks noGrp="1"/>
          </p:cNvSpPr>
          <p:nvPr>
            <p:ph type="sldNum" sz="quarter" idx="5"/>
          </p:nvPr>
        </p:nvSpPr>
        <p:spPr/>
        <p:txBody>
          <a:bodyPr/>
          <a:lstStyle/>
          <a:p>
            <a:fld id="{AD8D3A9E-123E-4645-AC79-1A07F4D19DB1}" type="slidenum">
              <a:rPr lang="fr-CA" smtClean="0"/>
              <a:t>7</a:t>
            </a:fld>
            <a:endParaRPr lang="fr-CA"/>
          </a:p>
        </p:txBody>
      </p:sp>
    </p:spTree>
    <p:extLst>
      <p:ext uri="{BB962C8B-B14F-4D97-AF65-F5344CB8AC3E}">
        <p14:creationId xmlns:p14="http://schemas.microsoft.com/office/powerpoint/2010/main" val="219852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024F8C6-F242-4A5D-B91F-123D48F99217}" type="slidenum">
              <a:rPr lang="fr-CA" smtClean="0"/>
              <a:t>8</a:t>
            </a:fld>
            <a:endParaRPr lang="fr-CA"/>
          </a:p>
        </p:txBody>
      </p:sp>
    </p:spTree>
    <p:extLst>
      <p:ext uri="{BB962C8B-B14F-4D97-AF65-F5344CB8AC3E}">
        <p14:creationId xmlns:p14="http://schemas.microsoft.com/office/powerpoint/2010/main" val="412688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a:t>http://edu.mnhn.fr/mod/page/view.php?id=365#I.2.A%20Principaux%20r%C3%A9sultats%20issus%20de%20la%20comparaison%20des%202%20g%C3%A9nomesombre de nucléotides.</a:t>
            </a:r>
          </a:p>
          <a:p>
            <a:endParaRPr lang="fr-CA" dirty="0"/>
          </a:p>
        </p:txBody>
      </p:sp>
      <p:sp>
        <p:nvSpPr>
          <p:cNvPr id="4" name="Espace réservé du numéro de diapositive 3"/>
          <p:cNvSpPr>
            <a:spLocks noGrp="1"/>
          </p:cNvSpPr>
          <p:nvPr>
            <p:ph type="sldNum" sz="quarter" idx="10"/>
          </p:nvPr>
        </p:nvSpPr>
        <p:spPr/>
        <p:txBody>
          <a:bodyPr/>
          <a:lstStyle/>
          <a:p>
            <a:fld id="{9024F8C6-F242-4A5D-B91F-123D48F99217}" type="slidenum">
              <a:rPr lang="fr-CA" smtClean="0"/>
              <a:t>9</a:t>
            </a:fld>
            <a:endParaRPr lang="fr-CA"/>
          </a:p>
        </p:txBody>
      </p:sp>
    </p:spTree>
    <p:extLst>
      <p:ext uri="{BB962C8B-B14F-4D97-AF65-F5344CB8AC3E}">
        <p14:creationId xmlns:p14="http://schemas.microsoft.com/office/powerpoint/2010/main" val="289751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024F8C6-F242-4A5D-B91F-123D48F99217}" type="slidenum">
              <a:rPr lang="fr-CA" smtClean="0"/>
              <a:t>10</a:t>
            </a:fld>
            <a:endParaRPr lang="fr-CA"/>
          </a:p>
        </p:txBody>
      </p:sp>
    </p:spTree>
    <p:extLst>
      <p:ext uri="{BB962C8B-B14F-4D97-AF65-F5344CB8AC3E}">
        <p14:creationId xmlns:p14="http://schemas.microsoft.com/office/powerpoint/2010/main" val="68513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http://www.ac-grenoble.fr/disciplines/svt/file/ancien_site/log/3eme/log_ebc/OMHtmlExport/La_notion_de_race_n_existe_pas_pour_l_espece_h.htm</a:t>
            </a:r>
          </a:p>
          <a:p>
            <a:endParaRPr lang="fr-CA" dirty="0"/>
          </a:p>
          <a:p>
            <a:r>
              <a:rPr lang="fr-CA" dirty="0"/>
              <a:t>https://reseau-terra.eu/article746.html</a:t>
            </a:r>
          </a:p>
          <a:p>
            <a:endParaRPr lang="fr-CA" dirty="0"/>
          </a:p>
          <a:p>
            <a:r>
              <a:rPr lang="fr-CA" dirty="0"/>
              <a:t>[</a:t>
            </a:r>
            <a:r>
              <a:rPr lang="fr-CA" dirty="0">
                <a:hlinkClick r:id="rId3" tooltip="Notes 9"/>
              </a:rPr>
              <a:t>9</a:t>
            </a:r>
            <a:r>
              <a:rPr lang="fr-CA" dirty="0"/>
              <a:t>] Issu de Seconde, Géographie, Cours de Géographie, GOUROU P., PAPY L. (</a:t>
            </a:r>
            <a:r>
              <a:rPr lang="fr-CA" dirty="0" err="1"/>
              <a:t>dir</a:t>
            </a:r>
            <a:r>
              <a:rPr lang="fr-CA" dirty="0"/>
              <a:t>.), Hachette, Paris, 1961, 288 p. Programme 1960 (p. 154 et 155)</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http://www.ac-grenoble.fr/disciplines/svt/file/ancien_site/log/3eme/log_ebc/OMHtmlExport/La_notion_de_race_n_existe_pas_pour_l_espece_h.htm</a:t>
            </a:r>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9024F8C6-F242-4A5D-B91F-123D48F99217}" type="slidenum">
              <a:rPr lang="fr-CA" smtClean="0"/>
              <a:t>11</a:t>
            </a:fld>
            <a:endParaRPr lang="fr-CA"/>
          </a:p>
        </p:txBody>
      </p:sp>
    </p:spTree>
    <p:extLst>
      <p:ext uri="{BB962C8B-B14F-4D97-AF65-F5344CB8AC3E}">
        <p14:creationId xmlns:p14="http://schemas.microsoft.com/office/powerpoint/2010/main" val="295603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5D1A1-59F1-49E0-A50D-140154BC445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162C065D-9E48-4F27-B2A8-D6A7F5C78A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40FC2EBA-787F-47DC-8E7B-04388E1B1F6D}"/>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5" name="Espace réservé du pied de page 4">
            <a:extLst>
              <a:ext uri="{FF2B5EF4-FFF2-40B4-BE49-F238E27FC236}">
                <a16:creationId xmlns:a16="http://schemas.microsoft.com/office/drawing/2014/main" id="{49E4F73B-CDE5-495A-97A4-67FF3550901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154DD0-8A98-4BF9-9F81-26292DF07FE8}"/>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3454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F3E76-77F9-48A2-A386-A71ED36F48E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6592D04-2E9D-487F-926B-6B1776AFB8E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F1991A4-7386-4C88-BD7F-093AC29FD46C}"/>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5" name="Espace réservé du pied de page 4">
            <a:extLst>
              <a:ext uri="{FF2B5EF4-FFF2-40B4-BE49-F238E27FC236}">
                <a16:creationId xmlns:a16="http://schemas.microsoft.com/office/drawing/2014/main" id="{884815A8-669C-4224-9283-FBB4F248DBB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656C8A8-93C0-42E3-91A2-C422350E4746}"/>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63185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FC4DD8B-1DED-40E7-873F-AD7DB5BB463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1B574F4-B9E8-47E2-8314-CFD2630B45D4}"/>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F1B62A1-8867-4646-8799-B1B4977A460F}"/>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5" name="Espace réservé du pied de page 4">
            <a:extLst>
              <a:ext uri="{FF2B5EF4-FFF2-40B4-BE49-F238E27FC236}">
                <a16:creationId xmlns:a16="http://schemas.microsoft.com/office/drawing/2014/main" id="{CD241863-FA29-42C7-8BF0-85F5E0CD289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2C14A77-17BA-4DD4-BF59-3CD7CA10B004}"/>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218389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515B2-1EE6-46B8-8A4C-E554287C7C8B}"/>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C7F1319-322D-440F-841F-A3DAB4AFC13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ED24D1F-25E6-401F-A102-5B1C3BF5A07E}"/>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5" name="Espace réservé du pied de page 4">
            <a:extLst>
              <a:ext uri="{FF2B5EF4-FFF2-40B4-BE49-F238E27FC236}">
                <a16:creationId xmlns:a16="http://schemas.microsoft.com/office/drawing/2014/main" id="{6158B2DE-6F2D-49A8-A96E-5841B618007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A466845-E59A-4D14-B328-EB15D65873EB}"/>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282934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F1319E-01D7-4E08-9A86-02034577E1D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7037A7B-D4D7-470D-99AE-3AFC51D4E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FF461C0-6C40-42CF-92F8-9A83A43A4A5F}"/>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5" name="Espace réservé du pied de page 4">
            <a:extLst>
              <a:ext uri="{FF2B5EF4-FFF2-40B4-BE49-F238E27FC236}">
                <a16:creationId xmlns:a16="http://schemas.microsoft.com/office/drawing/2014/main" id="{1F80892F-3517-41F7-97FD-EC6A3916B02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A77FCFA-D38F-4C13-839A-8A6FDB6CCB6F}"/>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34043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328C2-4C7C-48D7-A897-FB7F8520471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99FD2D1-0E71-4B88-A150-7A37D524913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4076CA05-3260-449F-B156-EE74A9811F05}"/>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B0AE2CB-4B1F-4C0A-B6BA-3B05023BD170}"/>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6" name="Espace réservé du pied de page 5">
            <a:extLst>
              <a:ext uri="{FF2B5EF4-FFF2-40B4-BE49-F238E27FC236}">
                <a16:creationId xmlns:a16="http://schemas.microsoft.com/office/drawing/2014/main" id="{3E2B67EC-A672-4249-B00B-ECA485BEC45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4C27210-619F-47A9-BEAF-F8DE85DED909}"/>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43255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8743D-6D74-4CFC-B547-18260047248F}"/>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8D18BCF-BB4F-4645-A85F-685F7FC7F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98F12B6-0CF3-4B46-81CC-374E7E7E806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CDCDE72-7900-4D93-98CE-CAD2F1170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7C7AE7F-ACF7-4E90-B811-1025F9C9047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38FE6F3F-5CD5-4000-824B-21E4F95E7D96}"/>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8" name="Espace réservé du pied de page 7">
            <a:extLst>
              <a:ext uri="{FF2B5EF4-FFF2-40B4-BE49-F238E27FC236}">
                <a16:creationId xmlns:a16="http://schemas.microsoft.com/office/drawing/2014/main" id="{05E809D0-FB98-498F-B53B-52A33A04D6B6}"/>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BD4D446-031F-4D10-9B2E-144654B88D25}"/>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103050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5E828-9A24-4AC3-AC70-163AC8DF6F5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5CAA1ED3-56A3-40D3-BD6C-EF0B3A839371}"/>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4" name="Espace réservé du pied de page 3">
            <a:extLst>
              <a:ext uri="{FF2B5EF4-FFF2-40B4-BE49-F238E27FC236}">
                <a16:creationId xmlns:a16="http://schemas.microsoft.com/office/drawing/2014/main" id="{8C8408C4-C656-4ED6-A5EC-E63402980DE6}"/>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84EC8244-4E29-4998-B1DF-2EFF4C276DC2}"/>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223539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68A2B61-2E97-4020-898F-C6C8357B4260}"/>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3" name="Espace réservé du pied de page 2">
            <a:extLst>
              <a:ext uri="{FF2B5EF4-FFF2-40B4-BE49-F238E27FC236}">
                <a16:creationId xmlns:a16="http://schemas.microsoft.com/office/drawing/2014/main" id="{D4FC8B3E-6815-46AF-AC5F-8077AB1EFEE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975C5BE-06F5-4A09-81BC-86516D1D5CA1}"/>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91019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0390CD-75D9-4527-AAB6-75335C9486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27CFB855-4DC3-4E36-BEFC-83F653496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1302F266-3821-4F00-89A8-5496FA1DF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EC43B46-6C5A-4320-9CAA-D3ECC3FFFC2B}"/>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6" name="Espace réservé du pied de page 5">
            <a:extLst>
              <a:ext uri="{FF2B5EF4-FFF2-40B4-BE49-F238E27FC236}">
                <a16:creationId xmlns:a16="http://schemas.microsoft.com/office/drawing/2014/main" id="{27C5E064-09A7-4FC0-A8EF-1AD93E8575D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E8D872-768C-45AE-979A-27310BE9362E}"/>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363292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B2A236-0CBE-4D3D-A73E-3F98DAC123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759CFE36-9176-4B22-A1CD-5632F16BEF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6B151A56-2949-4993-8248-5DBE29F8C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CCFF574-3712-4C03-9532-45E9E609C698}"/>
              </a:ext>
            </a:extLst>
          </p:cNvPr>
          <p:cNvSpPr>
            <a:spLocks noGrp="1"/>
          </p:cNvSpPr>
          <p:nvPr>
            <p:ph type="dt" sz="half" idx="10"/>
          </p:nvPr>
        </p:nvSpPr>
        <p:spPr/>
        <p:txBody>
          <a:bodyPr/>
          <a:lstStyle/>
          <a:p>
            <a:fld id="{D29C6D87-2CDF-4186-B687-116864E21B3A}" type="datetimeFigureOut">
              <a:rPr lang="fr-CA" smtClean="0"/>
              <a:t>2023-11-24</a:t>
            </a:fld>
            <a:endParaRPr lang="fr-CA"/>
          </a:p>
        </p:txBody>
      </p:sp>
      <p:sp>
        <p:nvSpPr>
          <p:cNvPr id="6" name="Espace réservé du pied de page 5">
            <a:extLst>
              <a:ext uri="{FF2B5EF4-FFF2-40B4-BE49-F238E27FC236}">
                <a16:creationId xmlns:a16="http://schemas.microsoft.com/office/drawing/2014/main" id="{5C43FF6D-4C25-4E00-BE83-0F9F4FAA3B9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97A2F68-BAE7-4536-A855-30114224F57E}"/>
              </a:ext>
            </a:extLst>
          </p:cNvPr>
          <p:cNvSpPr>
            <a:spLocks noGrp="1"/>
          </p:cNvSpPr>
          <p:nvPr>
            <p:ph type="sldNum" sz="quarter" idx="12"/>
          </p:nvPr>
        </p:nvSpPr>
        <p:spPr/>
        <p:txBody>
          <a:bodyPr/>
          <a:lstStyle/>
          <a:p>
            <a:fld id="{5B1E5191-1EDE-47BB-909B-50FC10AA0CB1}" type="slidenum">
              <a:rPr lang="fr-CA" smtClean="0"/>
              <a:t>‹N°›</a:t>
            </a:fld>
            <a:endParaRPr lang="fr-CA"/>
          </a:p>
        </p:txBody>
      </p:sp>
    </p:spTree>
    <p:extLst>
      <p:ext uri="{BB962C8B-B14F-4D97-AF65-F5344CB8AC3E}">
        <p14:creationId xmlns:p14="http://schemas.microsoft.com/office/powerpoint/2010/main" val="185904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D97A0C1-5050-4749-83D9-3E9CDADB46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1257F4D-AD5C-4E16-B061-DBF703580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D9D78A8-DAC9-4C27-BFB3-CE10E4AEE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C6D87-2CDF-4186-B687-116864E21B3A}" type="datetimeFigureOut">
              <a:rPr lang="fr-CA" smtClean="0"/>
              <a:t>2023-11-24</a:t>
            </a:fld>
            <a:endParaRPr lang="fr-CA"/>
          </a:p>
        </p:txBody>
      </p:sp>
      <p:sp>
        <p:nvSpPr>
          <p:cNvPr id="5" name="Espace réservé du pied de page 4">
            <a:extLst>
              <a:ext uri="{FF2B5EF4-FFF2-40B4-BE49-F238E27FC236}">
                <a16:creationId xmlns:a16="http://schemas.microsoft.com/office/drawing/2014/main" id="{93DE913C-3916-46B2-A7E3-112D52638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521385E4-C530-4C65-A444-B86FC8AC3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E5191-1EDE-47BB-909B-50FC10AA0CB1}" type="slidenum">
              <a:rPr lang="fr-CA" smtClean="0"/>
              <a:t>‹N°›</a:t>
            </a:fld>
            <a:endParaRPr lang="fr-CA"/>
          </a:p>
        </p:txBody>
      </p:sp>
    </p:spTree>
    <p:extLst>
      <p:ext uri="{BB962C8B-B14F-4D97-AF65-F5344CB8AC3E}">
        <p14:creationId xmlns:p14="http://schemas.microsoft.com/office/powerpoint/2010/main" val="359937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944A13-4CAD-4884-A545-A3557B83146E}"/>
              </a:ext>
            </a:extLst>
          </p:cNvPr>
          <p:cNvSpPr>
            <a:spLocks noGrp="1"/>
          </p:cNvSpPr>
          <p:nvPr>
            <p:ph type="ctrTitle"/>
          </p:nvPr>
        </p:nvSpPr>
        <p:spPr>
          <a:xfrm>
            <a:off x="212436" y="1447440"/>
            <a:ext cx="9144000" cy="2387600"/>
          </a:xfrm>
        </p:spPr>
        <p:txBody>
          <a:bodyPr>
            <a:normAutofit/>
          </a:bodyPr>
          <a:lstStyle/>
          <a:p>
            <a:r>
              <a:rPr lang="fr-CA" b="1" dirty="0" err="1">
                <a:latin typeface="Amasis MT Pro Medium" panose="02040604050005020304" pitchFamily="18" charset="0"/>
              </a:rPr>
              <a:t>Bioinformatique</a:t>
            </a:r>
            <a:r>
              <a:rPr lang="fr-CA" b="1" dirty="0">
                <a:latin typeface="Amasis MT Pro Medium" panose="02040604050005020304" pitchFamily="18" charset="0"/>
              </a:rPr>
              <a:t> évolutive</a:t>
            </a:r>
            <a:br>
              <a:rPr lang="fr-CA" dirty="0"/>
            </a:br>
            <a:endParaRPr lang="fr-CA" dirty="0"/>
          </a:p>
        </p:txBody>
      </p:sp>
      <p:sp>
        <p:nvSpPr>
          <p:cNvPr id="3" name="Sous-titre 2">
            <a:extLst>
              <a:ext uri="{FF2B5EF4-FFF2-40B4-BE49-F238E27FC236}">
                <a16:creationId xmlns:a16="http://schemas.microsoft.com/office/drawing/2014/main" id="{A10A695E-59AF-49FD-A8AF-B7A528B0E5B0}"/>
              </a:ext>
            </a:extLst>
          </p:cNvPr>
          <p:cNvSpPr>
            <a:spLocks noGrp="1"/>
          </p:cNvSpPr>
          <p:nvPr>
            <p:ph type="subTitle" idx="1"/>
          </p:nvPr>
        </p:nvSpPr>
        <p:spPr>
          <a:xfrm>
            <a:off x="378691" y="3402404"/>
            <a:ext cx="9144000" cy="751389"/>
          </a:xfrm>
        </p:spPr>
        <p:txBody>
          <a:bodyPr>
            <a:normAutofit/>
          </a:bodyPr>
          <a:lstStyle/>
          <a:p>
            <a:r>
              <a:rPr lang="fr-CA" sz="4400" b="1" dirty="0">
                <a:latin typeface="French Script MT" panose="03020402040607040605" pitchFamily="66" charset="0"/>
              </a:rPr>
              <a:t>Nadia El-Mabrouk</a:t>
            </a:r>
          </a:p>
        </p:txBody>
      </p:sp>
      <p:graphicFrame>
        <p:nvGraphicFramePr>
          <p:cNvPr id="6" name="Objet 5">
            <a:extLst>
              <a:ext uri="{FF2B5EF4-FFF2-40B4-BE49-F238E27FC236}">
                <a16:creationId xmlns:a16="http://schemas.microsoft.com/office/drawing/2014/main" id="{7C6111C7-F5DB-4BFD-899B-796CDBAC520E}"/>
              </a:ext>
            </a:extLst>
          </p:cNvPr>
          <p:cNvGraphicFramePr>
            <a:graphicFrameLocks noChangeAspect="1"/>
          </p:cNvGraphicFramePr>
          <p:nvPr/>
        </p:nvGraphicFramePr>
        <p:xfrm>
          <a:off x="4131017" y="4694969"/>
          <a:ext cx="1456984" cy="715591"/>
        </p:xfrm>
        <a:graphic>
          <a:graphicData uri="http://schemas.openxmlformats.org/presentationml/2006/ole">
            <mc:AlternateContent xmlns:mc="http://schemas.openxmlformats.org/markup-compatibility/2006">
              <mc:Choice xmlns:v="urn:schemas-microsoft-com:vml" Requires="v">
                <p:oleObj name="Acrobat Document" r:id="rId4" imgW="1219200" imgH="556188" progId="AcroExch.Document.11">
                  <p:embed/>
                </p:oleObj>
              </mc:Choice>
              <mc:Fallback>
                <p:oleObj name="Acrobat Document" r:id="rId4" imgW="1219200" imgH="556188" progId="AcroExch.Document.11">
                  <p:embed/>
                  <p:pic>
                    <p:nvPicPr>
                      <p:cNvPr id="6" name="Objet 5">
                        <a:extLst>
                          <a:ext uri="{FF2B5EF4-FFF2-40B4-BE49-F238E27FC236}">
                            <a16:creationId xmlns:a16="http://schemas.microsoft.com/office/drawing/2014/main" id="{7C6111C7-F5DB-4BFD-899B-796CDBAC520E}"/>
                          </a:ext>
                        </a:extLst>
                      </p:cNvPr>
                      <p:cNvPicPr/>
                      <p:nvPr/>
                    </p:nvPicPr>
                    <p:blipFill>
                      <a:blip r:embed="rId5"/>
                      <a:stretch>
                        <a:fillRect/>
                      </a:stretch>
                    </p:blipFill>
                    <p:spPr>
                      <a:xfrm>
                        <a:off x="4131017" y="4694969"/>
                        <a:ext cx="1456984" cy="715591"/>
                      </a:xfrm>
                      <a:prstGeom prst="rect">
                        <a:avLst/>
                      </a:prstGeom>
                    </p:spPr>
                  </p:pic>
                </p:oleObj>
              </mc:Fallback>
            </mc:AlternateContent>
          </a:graphicData>
        </a:graphic>
      </p:graphicFrame>
      <p:pic>
        <p:nvPicPr>
          <p:cNvPr id="7" name="Image 23" descr="UdeM_Hexa.gif">
            <a:extLst>
              <a:ext uri="{FF2B5EF4-FFF2-40B4-BE49-F238E27FC236}">
                <a16:creationId xmlns:a16="http://schemas.microsoft.com/office/drawing/2014/main" id="{88184982-40C0-4113-BFE7-B66A1C3678D1}"/>
              </a:ext>
            </a:extLst>
          </p:cNvPr>
          <p:cNvPicPr>
            <a:picLocks noChangeAspect="1"/>
          </p:cNvPicPr>
          <p:nvPr/>
        </p:nvPicPr>
        <p:blipFill>
          <a:blip r:embed="rId6" cstate="print"/>
          <a:srcRect/>
          <a:stretch>
            <a:fillRect/>
          </a:stretch>
        </p:blipFill>
        <p:spPr bwMode="auto">
          <a:xfrm>
            <a:off x="5588001" y="4238127"/>
            <a:ext cx="2367841" cy="1319197"/>
          </a:xfrm>
          <a:prstGeom prst="rect">
            <a:avLst/>
          </a:prstGeom>
          <a:noFill/>
          <a:ln w="9525">
            <a:noFill/>
            <a:miter lim="800000"/>
            <a:headEnd/>
            <a:tailEnd/>
          </a:ln>
        </p:spPr>
      </p:pic>
    </p:spTree>
    <p:extLst>
      <p:ext uri="{BB962C8B-B14F-4D97-AF65-F5344CB8AC3E}">
        <p14:creationId xmlns:p14="http://schemas.microsoft.com/office/powerpoint/2010/main" val="413062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lstStyle/>
          <a:p>
            <a:r>
              <a:rPr lang="fr-CA" dirty="0"/>
              <a:t>Espèce, variété, race</a:t>
            </a:r>
          </a:p>
        </p:txBody>
      </p:sp>
      <p:sp>
        <p:nvSpPr>
          <p:cNvPr id="3" name="Espace réservé du contenu 2"/>
          <p:cNvSpPr>
            <a:spLocks noGrp="1"/>
          </p:cNvSpPr>
          <p:nvPr>
            <p:ph idx="1"/>
          </p:nvPr>
        </p:nvSpPr>
        <p:spPr>
          <a:xfrm>
            <a:off x="838200" y="1933756"/>
            <a:ext cx="10515600" cy="4351338"/>
          </a:xfrm>
        </p:spPr>
        <p:txBody>
          <a:bodyPr/>
          <a:lstStyle/>
          <a:p>
            <a:r>
              <a:rPr lang="fr-CA" b="1" dirty="0">
                <a:solidFill>
                  <a:srgbClr val="FF0000"/>
                </a:solidFill>
              </a:rPr>
              <a:t>L’espèce est l’unité de base de la classification des êtres vivants.</a:t>
            </a:r>
          </a:p>
          <a:p>
            <a:r>
              <a:rPr lang="fr-CA" dirty="0"/>
              <a:t>Les groupes d’individus d’une espèce forment des populations</a:t>
            </a:r>
          </a:p>
          <a:p>
            <a:r>
              <a:rPr lang="fr-CA" b="1" dirty="0">
                <a:solidFill>
                  <a:srgbClr val="FF0000"/>
                </a:solidFill>
              </a:rPr>
              <a:t>Variétés de plantes et races d’animaux en fonction de regroupements selon des traits particuliers.</a:t>
            </a:r>
          </a:p>
          <a:p>
            <a:pPr marL="0" indent="0">
              <a:buNone/>
            </a:pPr>
            <a:r>
              <a:rPr lang="fr-CA" dirty="0"/>
              <a:t>Des variétés et races sont créées par l’homme pour des raisons d’élevage ou d’agriculture, en sélectionnant des individus: Populations homogènes ayant des caractéristiques propres.</a:t>
            </a:r>
          </a:p>
          <a:p>
            <a:pPr marL="0" indent="0">
              <a:buNone/>
            </a:pPr>
            <a:r>
              <a:rPr lang="fr-CA" dirty="0"/>
              <a:t>Par exemple,  plus de 1000 variétés cultivées de maïs. Peuvent se croiser entre elles.</a:t>
            </a:r>
          </a:p>
        </p:txBody>
      </p:sp>
    </p:spTree>
    <p:extLst>
      <p:ext uri="{BB962C8B-B14F-4D97-AF65-F5344CB8AC3E}">
        <p14:creationId xmlns:p14="http://schemas.microsoft.com/office/powerpoint/2010/main" val="243472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65125"/>
            <a:ext cx="11095299" cy="1325563"/>
          </a:xfrm>
        </p:spPr>
        <p:txBody>
          <a:bodyPr/>
          <a:lstStyle/>
          <a:p>
            <a:r>
              <a:rPr lang="fr-CA" dirty="0"/>
              <a:t>Existe-t-il des races humaines?</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97691" y="2220671"/>
            <a:ext cx="4318630" cy="3012781"/>
          </a:xfrm>
        </p:spPr>
      </p:pic>
      <p:sp>
        <p:nvSpPr>
          <p:cNvPr id="5" name="Rectangle 4"/>
          <p:cNvSpPr/>
          <p:nvPr/>
        </p:nvSpPr>
        <p:spPr>
          <a:xfrm>
            <a:off x="258502" y="1690688"/>
            <a:ext cx="7122012" cy="4524315"/>
          </a:xfrm>
          <a:prstGeom prst="rect">
            <a:avLst/>
          </a:prstGeom>
        </p:spPr>
        <p:txBody>
          <a:bodyPr wrap="square">
            <a:spAutoFit/>
          </a:bodyPr>
          <a:lstStyle/>
          <a:p>
            <a:pPr marL="457200" indent="-457200">
              <a:buFont typeface="Arial" panose="020B0604020202020204" pitchFamily="34" charset="0"/>
              <a:buChar char="•"/>
            </a:pPr>
            <a:r>
              <a:rPr lang="fr-CA" sz="2400" dirty="0"/>
              <a:t>Combien de races? Des dizaines? Des centaines? Tous accordent une place prédominante à la couleur. Mais pas binaire. Grande variabilité des traits physiques.</a:t>
            </a:r>
          </a:p>
          <a:p>
            <a:pPr marL="457200" indent="-457200">
              <a:buFont typeface="Arial" panose="020B0604020202020204" pitchFamily="34" charset="0"/>
              <a:buChar char="•"/>
            </a:pPr>
            <a:r>
              <a:rPr lang="fr-CA" sz="2400" dirty="0"/>
              <a:t>« Au début des recherches en génétique, les scientifiques, qui avaient en tête des classifications raciales héritées du siècle dernier, pensaient qu’ils allaient retrouver des gènes des Jaunes, des Noirs, des Blancs… Mais on ne les a pas trouvés. Dans tous les systèmes génétiques humains connus, les répertoires de gènes sont les mêmes. » (André </a:t>
            </a:r>
            <a:r>
              <a:rPr lang="fr-CA" sz="2400" dirty="0" err="1"/>
              <a:t>Langaney</a:t>
            </a:r>
            <a:r>
              <a:rPr lang="fr-CA" sz="2400" dirty="0"/>
              <a:t>, 1992).</a:t>
            </a:r>
          </a:p>
        </p:txBody>
      </p:sp>
    </p:spTree>
    <p:extLst>
      <p:ext uri="{BB962C8B-B14F-4D97-AF65-F5344CB8AC3E}">
        <p14:creationId xmlns:p14="http://schemas.microsoft.com/office/powerpoint/2010/main" val="3649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22182"/>
            <a:ext cx="10515600" cy="4351338"/>
          </a:xfrm>
        </p:spPr>
        <p:txBody>
          <a:bodyPr>
            <a:normAutofit/>
          </a:bodyPr>
          <a:lstStyle/>
          <a:p>
            <a:r>
              <a:rPr lang="fr-CA" b="1" dirty="0"/>
              <a:t>Gradation dans la fréquence des allèles.</a:t>
            </a:r>
          </a:p>
          <a:p>
            <a:r>
              <a:rPr lang="fr-CA" dirty="0"/>
              <a:t>On peut définir des groupes de population selon des fréquences alléliques d’un grand nombre de marqueurs génétiques. On peut même retrouver le continent d’origine d’un individu. On parle de </a:t>
            </a:r>
            <a:r>
              <a:rPr lang="fr-CA" b="1" dirty="0">
                <a:solidFill>
                  <a:srgbClr val="FF0000"/>
                </a:solidFill>
              </a:rPr>
              <a:t>«groupe géographique». </a:t>
            </a:r>
          </a:p>
          <a:p>
            <a:r>
              <a:rPr lang="fr-CA" dirty="0"/>
              <a:t>Permet de retracer les histoires de migration des populations.</a:t>
            </a:r>
          </a:p>
          <a:p>
            <a:r>
              <a:rPr lang="fr-CA" dirty="0"/>
              <a:t>Du point de vue de la médecine (facteurs de risque, réponse aux traitements, </a:t>
            </a:r>
            <a:r>
              <a:rPr lang="fr-CA" dirty="0" err="1"/>
              <a:t>etc</a:t>
            </a:r>
            <a:r>
              <a:rPr lang="fr-CA" dirty="0"/>
              <a:t>), la descendance plus importante que le groupe géographique (caucasienne, africaine, asiatique, </a:t>
            </a:r>
            <a:r>
              <a:rPr lang="fr-CA" dirty="0" err="1"/>
              <a:t>etc</a:t>
            </a:r>
            <a:r>
              <a:rPr lang="fr-CA" dirty="0"/>
              <a:t>). Populations de proximité plus similaires en terme de gènes.</a:t>
            </a:r>
          </a:p>
        </p:txBody>
      </p:sp>
      <p:sp>
        <p:nvSpPr>
          <p:cNvPr id="6" name="Titre 5">
            <a:extLst>
              <a:ext uri="{FF2B5EF4-FFF2-40B4-BE49-F238E27FC236}">
                <a16:creationId xmlns:a16="http://schemas.microsoft.com/office/drawing/2014/main" id="{1C841F79-49DC-4803-BB9E-B861730C3027}"/>
              </a:ext>
            </a:extLst>
          </p:cNvPr>
          <p:cNvSpPr>
            <a:spLocks noGrp="1"/>
          </p:cNvSpPr>
          <p:nvPr>
            <p:ph type="title"/>
          </p:nvPr>
        </p:nvSpPr>
        <p:spPr/>
        <p:txBody>
          <a:bodyPr/>
          <a:lstStyle/>
          <a:p>
            <a:r>
              <a:rPr lang="fr-CA" dirty="0"/>
              <a:t>Existe-t-il des races humaines?</a:t>
            </a:r>
          </a:p>
        </p:txBody>
      </p:sp>
    </p:spTree>
    <p:extLst>
      <p:ext uri="{BB962C8B-B14F-4D97-AF65-F5344CB8AC3E}">
        <p14:creationId xmlns:p14="http://schemas.microsoft.com/office/powerpoint/2010/main" val="189490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048718"/>
            <a:ext cx="10515600" cy="4417611"/>
          </a:xfrm>
        </p:spPr>
        <p:txBody>
          <a:bodyPr>
            <a:normAutofit fontScale="92500"/>
          </a:bodyPr>
          <a:lstStyle/>
          <a:p>
            <a:pPr marL="0" indent="0">
              <a:buNone/>
            </a:pPr>
            <a:r>
              <a:rPr lang="fr-CA" sz="2200" b="1" dirty="0" err="1"/>
              <a:t>Genetic</a:t>
            </a:r>
            <a:r>
              <a:rPr lang="fr-CA" sz="2200" b="1" dirty="0"/>
              <a:t> Structure of </a:t>
            </a:r>
            <a:r>
              <a:rPr lang="fr-CA" sz="2200" b="1" dirty="0" err="1"/>
              <a:t>Human</a:t>
            </a:r>
            <a:r>
              <a:rPr lang="fr-CA" sz="2200" b="1" dirty="0"/>
              <a:t> Populations; N.A. Rosenberg et al., Science, vol. 298, 2002</a:t>
            </a:r>
          </a:p>
          <a:p>
            <a:pPr marL="0" indent="0">
              <a:buNone/>
            </a:pPr>
            <a:endParaRPr lang="fr-CA" sz="2200" b="1" dirty="0"/>
          </a:p>
          <a:p>
            <a:r>
              <a:rPr lang="fr-CA" dirty="0"/>
              <a:t>La proportion moyenne de différence génétique entre des individus de populations différences (prédéterminée sur une base culturelle ou géographique) excède de peu celle entre des individus d’une même population.</a:t>
            </a:r>
          </a:p>
          <a:p>
            <a:r>
              <a:rPr lang="fr-CA" dirty="0"/>
              <a:t>Sur les 4199 allèles présent plus d’une fois, seulement 7.4% sont spécifiques à une seule région (Afrique, Europe, Asie du sud, Océanie, </a:t>
            </a:r>
            <a:r>
              <a:rPr lang="fr-CA" dirty="0" err="1"/>
              <a:t>etc</a:t>
            </a:r>
            <a:r>
              <a:rPr lang="fr-CA" dirty="0"/>
              <a:t>). De plus ces allèles spécifiques sont rares (~ 1% dans la région d’occurrence)</a:t>
            </a:r>
          </a:p>
          <a:p>
            <a:r>
              <a:rPr lang="fr-CA" dirty="0"/>
              <a:t>On peut cependant identifier des sous-groupes en fonction de la fréquence des allèles.</a:t>
            </a:r>
          </a:p>
          <a:p>
            <a:endParaRPr lang="fr-CA" dirty="0"/>
          </a:p>
        </p:txBody>
      </p:sp>
      <p:sp>
        <p:nvSpPr>
          <p:cNvPr id="4" name="Titre 5">
            <a:extLst>
              <a:ext uri="{FF2B5EF4-FFF2-40B4-BE49-F238E27FC236}">
                <a16:creationId xmlns:a16="http://schemas.microsoft.com/office/drawing/2014/main" id="{4F5A8E35-B935-47A5-B777-E7D14EF9FAED}"/>
              </a:ext>
            </a:extLst>
          </p:cNvPr>
          <p:cNvSpPr>
            <a:spLocks noGrp="1"/>
          </p:cNvSpPr>
          <p:nvPr>
            <p:ph type="title"/>
          </p:nvPr>
        </p:nvSpPr>
        <p:spPr>
          <a:xfrm>
            <a:off x="838200" y="365125"/>
            <a:ext cx="10515600" cy="1325563"/>
          </a:xfrm>
        </p:spPr>
        <p:txBody>
          <a:bodyPr/>
          <a:lstStyle/>
          <a:p>
            <a:r>
              <a:rPr lang="fr-CA" dirty="0"/>
              <a:t>Existe-t-il des races humaines?</a:t>
            </a:r>
          </a:p>
        </p:txBody>
      </p:sp>
    </p:spTree>
    <p:extLst>
      <p:ext uri="{BB962C8B-B14F-4D97-AF65-F5344CB8AC3E}">
        <p14:creationId xmlns:p14="http://schemas.microsoft.com/office/powerpoint/2010/main" val="300286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A8EC03-0014-4457-9ADF-D8283DC8F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14" y="2055239"/>
            <a:ext cx="10515600" cy="4582383"/>
          </a:xfrm>
          <a:prstGeom prst="rect">
            <a:avLst/>
          </a:prstGeom>
        </p:spPr>
      </p:pic>
      <p:sp>
        <p:nvSpPr>
          <p:cNvPr id="6" name="Rectangle 5">
            <a:extLst>
              <a:ext uri="{FF2B5EF4-FFF2-40B4-BE49-F238E27FC236}">
                <a16:creationId xmlns:a16="http://schemas.microsoft.com/office/drawing/2014/main" id="{85AF0FDE-23A4-4A87-A6E9-655CEEA54C1B}"/>
              </a:ext>
            </a:extLst>
          </p:cNvPr>
          <p:cNvSpPr/>
          <p:nvPr/>
        </p:nvSpPr>
        <p:spPr>
          <a:xfrm>
            <a:off x="766786" y="1715576"/>
            <a:ext cx="10643937" cy="369332"/>
          </a:xfrm>
          <a:prstGeom prst="rect">
            <a:avLst/>
          </a:prstGeom>
        </p:spPr>
        <p:txBody>
          <a:bodyPr wrap="square">
            <a:spAutoFit/>
          </a:bodyPr>
          <a:lstStyle/>
          <a:p>
            <a:r>
              <a:rPr lang="fr-CA" b="1" dirty="0" err="1"/>
              <a:t>Genetic</a:t>
            </a:r>
            <a:r>
              <a:rPr lang="fr-CA" b="1" dirty="0"/>
              <a:t> Structure of Human Populations; N.A. Rosenberg et al., Science, vol. 298, 2002</a:t>
            </a:r>
          </a:p>
        </p:txBody>
      </p:sp>
      <p:sp>
        <p:nvSpPr>
          <p:cNvPr id="2" name="Titre 5">
            <a:extLst>
              <a:ext uri="{FF2B5EF4-FFF2-40B4-BE49-F238E27FC236}">
                <a16:creationId xmlns:a16="http://schemas.microsoft.com/office/drawing/2014/main" id="{9B5B4C78-A233-5896-330E-51C52583961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a:t>Existe-t-il des races humaines?</a:t>
            </a:r>
            <a:endParaRPr lang="fr-CA" dirty="0"/>
          </a:p>
        </p:txBody>
      </p:sp>
    </p:spTree>
    <p:extLst>
      <p:ext uri="{BB962C8B-B14F-4D97-AF65-F5344CB8AC3E}">
        <p14:creationId xmlns:p14="http://schemas.microsoft.com/office/powerpoint/2010/main" val="219522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3E51A-346A-49AD-BB0C-F1ACAED69575}"/>
              </a:ext>
            </a:extLst>
          </p:cNvPr>
          <p:cNvSpPr>
            <a:spLocks noGrp="1"/>
          </p:cNvSpPr>
          <p:nvPr>
            <p:ph type="title"/>
          </p:nvPr>
        </p:nvSpPr>
        <p:spPr>
          <a:xfrm>
            <a:off x="685772" y="365125"/>
            <a:ext cx="10668028" cy="1140897"/>
          </a:xfrm>
        </p:spPr>
        <p:txBody>
          <a:bodyPr/>
          <a:lstStyle/>
          <a:p>
            <a:r>
              <a:rPr lang="fr-FR" b="1" dirty="0">
                <a:solidFill>
                  <a:srgbClr val="C00000"/>
                </a:solidFill>
              </a:rPr>
              <a:t>II. Modèles d’évolution</a:t>
            </a:r>
            <a:endParaRPr lang="fr-CA" dirty="0"/>
          </a:p>
        </p:txBody>
      </p:sp>
      <p:sp>
        <p:nvSpPr>
          <p:cNvPr id="3" name="Espace réservé du contenu 2">
            <a:extLst>
              <a:ext uri="{FF2B5EF4-FFF2-40B4-BE49-F238E27FC236}">
                <a16:creationId xmlns:a16="http://schemas.microsoft.com/office/drawing/2014/main" id="{1463EB5B-CC39-4887-A36B-008AA4BE933D}"/>
              </a:ext>
            </a:extLst>
          </p:cNvPr>
          <p:cNvSpPr>
            <a:spLocks noGrp="1"/>
          </p:cNvSpPr>
          <p:nvPr>
            <p:ph idx="1"/>
          </p:nvPr>
        </p:nvSpPr>
        <p:spPr>
          <a:xfrm>
            <a:off x="685772" y="1506022"/>
            <a:ext cx="5410228" cy="4640569"/>
          </a:xfrm>
        </p:spPr>
        <p:txBody>
          <a:bodyPr>
            <a:normAutofit fontScale="92500" lnSpcReduction="20000"/>
          </a:bodyPr>
          <a:lstStyle/>
          <a:p>
            <a:pPr marL="0" indent="0">
              <a:buNone/>
            </a:pPr>
            <a:r>
              <a:rPr lang="fr-FR" b="1" dirty="0"/>
              <a:t>Évolution à partir d’un ancêtre commun </a:t>
            </a:r>
          </a:p>
          <a:p>
            <a:pPr marL="0" indent="0">
              <a:buNone/>
            </a:pPr>
            <a:r>
              <a:rPr lang="fr-FR" dirty="0"/>
              <a:t>Tout au long de l’évolution, les gènes accumulent des mutations. Lorsqu’elle sont neutres ou bénéfiques à l’organisme elles sont transmises d’une génération à l’autre.</a:t>
            </a:r>
          </a:p>
          <a:p>
            <a:pPr marL="0" indent="0">
              <a:buNone/>
            </a:pPr>
            <a:r>
              <a:rPr lang="fr-FR" sz="2800" dirty="0"/>
              <a:t>Sur une période d’au moins 3.8 milliards d’années le premier être vivant sur terre n’a cessé de se séparer en espèces différentes.</a:t>
            </a:r>
            <a:endParaRPr lang="fr-FR" dirty="0"/>
          </a:p>
          <a:p>
            <a:pPr>
              <a:buNone/>
            </a:pPr>
            <a:r>
              <a:rPr lang="fr-FR" b="1" dirty="0"/>
              <a:t>Objectif principal </a:t>
            </a:r>
            <a:r>
              <a:rPr lang="fr-FR" dirty="0"/>
              <a:t>: Reconstruire l’arbre de vie de toutes les espèces vivantes à partir des données génétiques observées.</a:t>
            </a:r>
          </a:p>
          <a:p>
            <a:pPr>
              <a:buNone/>
            </a:pPr>
            <a:endParaRPr lang="fr-CA" dirty="0"/>
          </a:p>
        </p:txBody>
      </p:sp>
      <p:pic>
        <p:nvPicPr>
          <p:cNvPr id="4" name="Image 3" descr="phylogenetictreeoflife.jpg">
            <a:extLst>
              <a:ext uri="{FF2B5EF4-FFF2-40B4-BE49-F238E27FC236}">
                <a16:creationId xmlns:a16="http://schemas.microsoft.com/office/drawing/2014/main" id="{629F8A90-674F-4968-960F-ECFB021402BB}"/>
              </a:ext>
            </a:extLst>
          </p:cNvPr>
          <p:cNvPicPr>
            <a:picLocks noChangeAspect="1"/>
          </p:cNvPicPr>
          <p:nvPr/>
        </p:nvPicPr>
        <p:blipFill>
          <a:blip r:embed="rId3" cstate="print"/>
          <a:stretch>
            <a:fillRect/>
          </a:stretch>
        </p:blipFill>
        <p:spPr>
          <a:xfrm>
            <a:off x="6086535" y="1684420"/>
            <a:ext cx="6033260" cy="3994485"/>
          </a:xfrm>
          <a:prstGeom prst="rect">
            <a:avLst/>
          </a:prstGeom>
        </p:spPr>
      </p:pic>
      <p:sp>
        <p:nvSpPr>
          <p:cNvPr id="5" name="ZoneTexte 4">
            <a:extLst>
              <a:ext uri="{FF2B5EF4-FFF2-40B4-BE49-F238E27FC236}">
                <a16:creationId xmlns:a16="http://schemas.microsoft.com/office/drawing/2014/main" id="{86168F62-464C-46A2-BE98-67E487C6AF1E}"/>
              </a:ext>
            </a:extLst>
          </p:cNvPr>
          <p:cNvSpPr txBox="1"/>
          <p:nvPr/>
        </p:nvSpPr>
        <p:spPr>
          <a:xfrm>
            <a:off x="9039791" y="5961925"/>
            <a:ext cx="3341372" cy="369332"/>
          </a:xfrm>
          <a:prstGeom prst="rect">
            <a:avLst/>
          </a:prstGeom>
          <a:noFill/>
        </p:spPr>
        <p:txBody>
          <a:bodyPr wrap="square" rtlCol="0">
            <a:spAutoFit/>
          </a:bodyPr>
          <a:lstStyle/>
          <a:p>
            <a:r>
              <a:rPr lang="fr-FR" dirty="0" err="1"/>
              <a:t>NASA:http://www.nasa.gov</a:t>
            </a:r>
            <a:endParaRPr lang="fr-FR" dirty="0"/>
          </a:p>
        </p:txBody>
      </p:sp>
    </p:spTree>
    <p:extLst>
      <p:ext uri="{BB962C8B-B14F-4D97-AF65-F5344CB8AC3E}">
        <p14:creationId xmlns:p14="http://schemas.microsoft.com/office/powerpoint/2010/main" val="84705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9AA1196-650C-4542-95D9-5F1FCD6A1916}"/>
              </a:ext>
            </a:extLst>
          </p:cNvPr>
          <p:cNvPicPr>
            <a:picLocks noChangeAspect="1"/>
          </p:cNvPicPr>
          <p:nvPr/>
        </p:nvPicPr>
        <p:blipFill>
          <a:blip r:embed="rId3"/>
          <a:stretch>
            <a:fillRect/>
          </a:stretch>
        </p:blipFill>
        <p:spPr>
          <a:xfrm>
            <a:off x="4342887" y="301022"/>
            <a:ext cx="7517319" cy="6220581"/>
          </a:xfrm>
          <a:prstGeom prst="rect">
            <a:avLst/>
          </a:prstGeom>
        </p:spPr>
      </p:pic>
      <p:sp>
        <p:nvSpPr>
          <p:cNvPr id="6" name="Rectangle 5">
            <a:extLst>
              <a:ext uri="{FF2B5EF4-FFF2-40B4-BE49-F238E27FC236}">
                <a16:creationId xmlns:a16="http://schemas.microsoft.com/office/drawing/2014/main" id="{F58ECBBD-A814-4C62-B24E-942B7FB38144}"/>
              </a:ext>
            </a:extLst>
          </p:cNvPr>
          <p:cNvSpPr/>
          <p:nvPr/>
        </p:nvSpPr>
        <p:spPr>
          <a:xfrm>
            <a:off x="394151" y="2055043"/>
            <a:ext cx="3736060" cy="4154984"/>
          </a:xfrm>
          <a:prstGeom prst="rect">
            <a:avLst/>
          </a:prstGeom>
        </p:spPr>
        <p:txBody>
          <a:bodyPr wrap="square">
            <a:spAutoFit/>
          </a:bodyPr>
          <a:lstStyle/>
          <a:p>
            <a:pPr marL="342900" indent="-342900">
              <a:buFont typeface="Arial" panose="020B0604020202020204" pitchFamily="34" charset="0"/>
              <a:buChar char="•"/>
            </a:pPr>
            <a:r>
              <a:rPr lang="fr-CA" sz="2400" dirty="0"/>
              <a:t>Analyse phylogénétique des génomes complets du virus SARS-CoV-2 et de virus représentatifs du genre </a:t>
            </a:r>
            <a:r>
              <a:rPr lang="fr-CA" sz="2400" dirty="0" err="1"/>
              <a:t>Betacoronavirus</a:t>
            </a:r>
            <a:r>
              <a:rPr lang="fr-CA" sz="2400" dirty="0"/>
              <a:t>.</a:t>
            </a:r>
          </a:p>
          <a:p>
            <a:pPr marL="800100" lvl="1" indent="-342900">
              <a:buFont typeface="Wingdings" panose="05000000000000000000" pitchFamily="2" charset="2"/>
              <a:buChar char="Ø"/>
            </a:pPr>
            <a:r>
              <a:rPr lang="fr-CA" sz="2400" b="1" dirty="0" err="1"/>
              <a:t>CoV</a:t>
            </a:r>
            <a:r>
              <a:rPr lang="fr-CA" sz="2400" b="1" dirty="0"/>
              <a:t> de la chauve-souris et SARS-CoV-2 humain pourraient provenir d'un ancêtre commun</a:t>
            </a:r>
            <a:endParaRPr lang="fr-CA" sz="2400" dirty="0"/>
          </a:p>
          <a:p>
            <a:pPr marL="800100" lvl="1" indent="-342900">
              <a:buFont typeface="Wingdings" panose="05000000000000000000" pitchFamily="2" charset="2"/>
              <a:buChar char="Ø"/>
            </a:pPr>
            <a:endParaRPr lang="fr-CA" sz="2400" dirty="0"/>
          </a:p>
        </p:txBody>
      </p:sp>
      <p:sp>
        <p:nvSpPr>
          <p:cNvPr id="7" name="Rectangle 6">
            <a:extLst>
              <a:ext uri="{FF2B5EF4-FFF2-40B4-BE49-F238E27FC236}">
                <a16:creationId xmlns:a16="http://schemas.microsoft.com/office/drawing/2014/main" id="{24E973CB-C0F1-4AFB-B7B3-5A16FB2063CA}"/>
              </a:ext>
            </a:extLst>
          </p:cNvPr>
          <p:cNvSpPr/>
          <p:nvPr/>
        </p:nvSpPr>
        <p:spPr>
          <a:xfrm>
            <a:off x="9054630" y="6521603"/>
            <a:ext cx="2805576" cy="246221"/>
          </a:xfrm>
          <a:prstGeom prst="rect">
            <a:avLst/>
          </a:prstGeom>
        </p:spPr>
        <p:txBody>
          <a:bodyPr wrap="none">
            <a:spAutoFit/>
          </a:bodyPr>
          <a:lstStyle/>
          <a:p>
            <a:r>
              <a:rPr lang="fr-CA" sz="1000" dirty="0">
                <a:solidFill>
                  <a:srgbClr val="000000"/>
                </a:solidFill>
                <a:latin typeface="Charis SIL"/>
              </a:rPr>
              <a:t>https://doi.org/ 10.1016/S0140-6736(20)30251-8 </a:t>
            </a:r>
            <a:endParaRPr lang="fr-CA" sz="1000" dirty="0"/>
          </a:p>
        </p:txBody>
      </p:sp>
      <p:sp>
        <p:nvSpPr>
          <p:cNvPr id="8" name="Titre 1">
            <a:extLst>
              <a:ext uri="{FF2B5EF4-FFF2-40B4-BE49-F238E27FC236}">
                <a16:creationId xmlns:a16="http://schemas.microsoft.com/office/drawing/2014/main" id="{DF29F6EE-AD2D-47FD-BA78-9EDA1EB5E30C}"/>
              </a:ext>
            </a:extLst>
          </p:cNvPr>
          <p:cNvSpPr>
            <a:spLocks noGrp="1"/>
          </p:cNvSpPr>
          <p:nvPr>
            <p:ph type="title"/>
          </p:nvPr>
        </p:nvSpPr>
        <p:spPr>
          <a:xfrm>
            <a:off x="394152" y="365125"/>
            <a:ext cx="3631094" cy="1689918"/>
          </a:xfrm>
        </p:spPr>
        <p:txBody>
          <a:bodyPr>
            <a:normAutofit/>
          </a:bodyPr>
          <a:lstStyle/>
          <a:p>
            <a:r>
              <a:rPr lang="fr-FR" dirty="0"/>
              <a:t>À des fins </a:t>
            </a:r>
            <a:r>
              <a:rPr lang="fr-FR" dirty="0" err="1"/>
              <a:t>bio-médicales</a:t>
            </a:r>
            <a:endParaRPr lang="fr-CA" dirty="0"/>
          </a:p>
        </p:txBody>
      </p:sp>
    </p:spTree>
    <p:extLst>
      <p:ext uri="{BB962C8B-B14F-4D97-AF65-F5344CB8AC3E}">
        <p14:creationId xmlns:p14="http://schemas.microsoft.com/office/powerpoint/2010/main" val="99219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6B21851-3DE2-428A-8050-1956B045E0F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16329" y="2358530"/>
            <a:ext cx="10885832" cy="3851615"/>
          </a:xfrm>
        </p:spPr>
      </p:pic>
      <p:sp>
        <p:nvSpPr>
          <p:cNvPr id="6" name="Espace réservé du contenu 5">
            <a:extLst>
              <a:ext uri="{FF2B5EF4-FFF2-40B4-BE49-F238E27FC236}">
                <a16:creationId xmlns:a16="http://schemas.microsoft.com/office/drawing/2014/main" id="{3DB6FB68-65CA-407B-AA9E-8C0BE8E3DB4D}"/>
              </a:ext>
            </a:extLst>
          </p:cNvPr>
          <p:cNvSpPr>
            <a:spLocks noGrp="1"/>
          </p:cNvSpPr>
          <p:nvPr>
            <p:ph sz="half" idx="2"/>
          </p:nvPr>
        </p:nvSpPr>
        <p:spPr>
          <a:xfrm>
            <a:off x="716329" y="1550804"/>
            <a:ext cx="10228868" cy="863976"/>
          </a:xfrm>
        </p:spPr>
        <p:txBody>
          <a:bodyPr/>
          <a:lstStyle/>
          <a:p>
            <a:r>
              <a:rPr lang="fr-CA" dirty="0"/>
              <a:t>L’analyse de la protéine Spike (S) des coronavirus révèle une évolution différente de l’arbre des espèces </a:t>
            </a:r>
          </a:p>
        </p:txBody>
      </p:sp>
      <p:grpSp>
        <p:nvGrpSpPr>
          <p:cNvPr id="7" name="Groupe 6">
            <a:extLst>
              <a:ext uri="{FF2B5EF4-FFF2-40B4-BE49-F238E27FC236}">
                <a16:creationId xmlns:a16="http://schemas.microsoft.com/office/drawing/2014/main" id="{2B2A1C5A-1155-4485-8190-D1EF0E8AD172}"/>
              </a:ext>
            </a:extLst>
          </p:cNvPr>
          <p:cNvGrpSpPr/>
          <p:nvPr/>
        </p:nvGrpSpPr>
        <p:grpSpPr>
          <a:xfrm>
            <a:off x="0" y="6250488"/>
            <a:ext cx="1365337" cy="485642"/>
            <a:chOff x="0" y="-9653"/>
            <a:chExt cx="1415441" cy="523220"/>
          </a:xfrm>
        </p:grpSpPr>
        <p:sp>
          <p:nvSpPr>
            <p:cNvPr id="8" name="Flèche : pentagone 7">
              <a:extLst>
                <a:ext uri="{FF2B5EF4-FFF2-40B4-BE49-F238E27FC236}">
                  <a16:creationId xmlns:a16="http://schemas.microsoft.com/office/drawing/2014/main" id="{A426ABE0-8CBB-42FD-9519-96324CA6FFD1}"/>
                </a:ext>
              </a:extLst>
            </p:cNvPr>
            <p:cNvSpPr/>
            <p:nvPr/>
          </p:nvSpPr>
          <p:spPr>
            <a:xfrm>
              <a:off x="0" y="1"/>
              <a:ext cx="1415441" cy="513566"/>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02A5B1A0-7E37-493D-A0C2-8591B88341FD}"/>
                </a:ext>
              </a:extLst>
            </p:cNvPr>
            <p:cNvSpPr txBox="1"/>
            <p:nvPr/>
          </p:nvSpPr>
          <p:spPr>
            <a:xfrm>
              <a:off x="191554" y="-9653"/>
              <a:ext cx="1102125" cy="497388"/>
            </a:xfrm>
            <a:prstGeom prst="rect">
              <a:avLst/>
            </a:prstGeom>
            <a:noFill/>
          </p:spPr>
          <p:txBody>
            <a:bodyPr wrap="none" rtlCol="0">
              <a:spAutoFit/>
            </a:bodyPr>
            <a:lstStyle/>
            <a:p>
              <a:r>
                <a:rPr lang="fr-CA" sz="2400" dirty="0"/>
                <a:t>20 </a:t>
              </a:r>
              <a:r>
                <a:rPr lang="fr-CA" sz="2400" dirty="0">
                  <a:solidFill>
                    <a:schemeClr val="bg1">
                      <a:lumMod val="50000"/>
                    </a:schemeClr>
                  </a:solidFill>
                </a:rPr>
                <a:t>/ 53</a:t>
              </a:r>
            </a:p>
          </p:txBody>
        </p:sp>
      </p:grpSp>
      <p:sp>
        <p:nvSpPr>
          <p:cNvPr id="4" name="Titre 3">
            <a:extLst>
              <a:ext uri="{FF2B5EF4-FFF2-40B4-BE49-F238E27FC236}">
                <a16:creationId xmlns:a16="http://schemas.microsoft.com/office/drawing/2014/main" id="{B0C13B9D-E197-6461-48E9-BC670D481461}"/>
              </a:ext>
            </a:extLst>
          </p:cNvPr>
          <p:cNvSpPr>
            <a:spLocks noGrp="1"/>
          </p:cNvSpPr>
          <p:nvPr>
            <p:ph type="title"/>
          </p:nvPr>
        </p:nvSpPr>
        <p:spPr/>
        <p:txBody>
          <a:bodyPr/>
          <a:lstStyle/>
          <a:p>
            <a:r>
              <a:rPr lang="fr-CA" dirty="0"/>
              <a:t>Arbre de gènes</a:t>
            </a:r>
          </a:p>
        </p:txBody>
      </p:sp>
    </p:spTree>
    <p:extLst>
      <p:ext uri="{BB962C8B-B14F-4D97-AF65-F5344CB8AC3E}">
        <p14:creationId xmlns:p14="http://schemas.microsoft.com/office/powerpoint/2010/main" val="385608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II. Modèles d’évolution</a:t>
            </a:r>
            <a:endParaRPr lang="fr-FR" dirty="0">
              <a:solidFill>
                <a:srgbClr val="C00000"/>
              </a:solidFill>
            </a:endParaRPr>
          </a:p>
        </p:txBody>
      </p:sp>
      <p:sp>
        <p:nvSpPr>
          <p:cNvPr id="3" name="Espace réservé du contenu 2"/>
          <p:cNvSpPr>
            <a:spLocks noGrp="1"/>
          </p:cNvSpPr>
          <p:nvPr>
            <p:ph sz="quarter" idx="1"/>
          </p:nvPr>
        </p:nvSpPr>
        <p:spPr/>
        <p:txBody>
          <a:bodyPr>
            <a:normAutofit lnSpcReduction="10000"/>
          </a:bodyPr>
          <a:lstStyle/>
          <a:p>
            <a:pPr marL="0" indent="0">
              <a:buNone/>
            </a:pPr>
            <a:r>
              <a:rPr lang="fr-FR" dirty="0"/>
              <a:t>Caractères utilisés:</a:t>
            </a:r>
          </a:p>
          <a:p>
            <a:pPr lvl="1"/>
            <a:r>
              <a:rPr lang="fr-FR" dirty="0"/>
              <a:t>Une région spécifique de l’ADN,</a:t>
            </a:r>
          </a:p>
          <a:p>
            <a:pPr lvl="1"/>
            <a:r>
              <a:rPr lang="fr-FR" dirty="0"/>
              <a:t>Une protéine</a:t>
            </a:r>
          </a:p>
          <a:p>
            <a:pPr lvl="1"/>
            <a:r>
              <a:rPr lang="fr-FR" dirty="0"/>
              <a:t>Un caractère morphologique</a:t>
            </a:r>
          </a:p>
          <a:p>
            <a:pPr lvl="1"/>
            <a:r>
              <a:rPr lang="fr-FR" dirty="0"/>
              <a:t>L’ordre des gènes dans le génome</a:t>
            </a:r>
          </a:p>
          <a:p>
            <a:pPr lvl="1"/>
            <a:r>
              <a:rPr lang="fr-FR" dirty="0"/>
              <a:t>…</a:t>
            </a:r>
          </a:p>
          <a:p>
            <a:pPr>
              <a:buNone/>
            </a:pPr>
            <a:endParaRPr lang="fr-FR" dirty="0"/>
          </a:p>
          <a:p>
            <a:pPr>
              <a:buNone/>
            </a:pPr>
            <a:r>
              <a:rPr lang="fr-FR" dirty="0"/>
              <a:t>Les caractères choisis doivent être</a:t>
            </a:r>
            <a:r>
              <a:rPr lang="fr-FR" dirty="0">
                <a:solidFill>
                  <a:srgbClr val="FF0000"/>
                </a:solidFill>
              </a:rPr>
              <a:t> homologues</a:t>
            </a:r>
          </a:p>
          <a:p>
            <a:pPr>
              <a:buNone/>
            </a:pPr>
            <a:r>
              <a:rPr lang="fr-FR" dirty="0"/>
              <a:t>Hypothèse généralement considérée: Chaque caractère évolue indépendamment des autres.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II. Modèles d’évolution</a:t>
            </a:r>
            <a:endParaRPr lang="fr-FR" dirty="0"/>
          </a:p>
        </p:txBody>
      </p:sp>
      <p:sp>
        <p:nvSpPr>
          <p:cNvPr id="3" name="Espace réservé du contenu 2"/>
          <p:cNvSpPr>
            <a:spLocks noGrp="1"/>
          </p:cNvSpPr>
          <p:nvPr>
            <p:ph sz="quarter" idx="1"/>
          </p:nvPr>
        </p:nvSpPr>
        <p:spPr>
          <a:xfrm>
            <a:off x="838199" y="1447800"/>
            <a:ext cx="10515599" cy="2773288"/>
          </a:xfrm>
        </p:spPr>
        <p:txBody>
          <a:bodyPr/>
          <a:lstStyle/>
          <a:p>
            <a:r>
              <a:rPr lang="fr-FR" dirty="0"/>
              <a:t>Caractères les plus utilisés pour les études d’évolution: Séquences de nucléotides ou d’AA.</a:t>
            </a:r>
          </a:p>
          <a:p>
            <a:pPr lvl="1"/>
            <a:r>
              <a:rPr lang="fr-FR" dirty="0"/>
              <a:t>Séquences </a:t>
            </a:r>
            <a:r>
              <a:rPr lang="fr-FR" dirty="0" err="1"/>
              <a:t>orthologues</a:t>
            </a:r>
            <a:r>
              <a:rPr lang="fr-FR" dirty="0"/>
              <a:t> dans les espèces étudiées</a:t>
            </a:r>
          </a:p>
          <a:p>
            <a:pPr lvl="1"/>
            <a:r>
              <a:rPr lang="fr-FR" dirty="0"/>
              <a:t>Effectuer un alignement multiple des séquences</a:t>
            </a:r>
          </a:p>
          <a:p>
            <a:pPr lvl="1"/>
            <a:r>
              <a:rPr lang="fr-FR" dirty="0"/>
              <a:t>Les </a:t>
            </a:r>
            <a:r>
              <a:rPr lang="fr-FR" dirty="0">
                <a:solidFill>
                  <a:srgbClr val="0070C0"/>
                </a:solidFill>
              </a:rPr>
              <a:t>caractères</a:t>
            </a:r>
            <a:r>
              <a:rPr lang="fr-FR" dirty="0"/>
              <a:t> représentés  par les colonnes de l’alignement et les états du caractère sont les nucléotides (ou AA observés)</a:t>
            </a:r>
          </a:p>
        </p:txBody>
      </p:sp>
      <p:sp>
        <p:nvSpPr>
          <p:cNvPr id="6" name="Rectangle 5"/>
          <p:cNvSpPr/>
          <p:nvPr/>
        </p:nvSpPr>
        <p:spPr>
          <a:xfrm>
            <a:off x="2063552" y="4149080"/>
            <a:ext cx="8136904" cy="2308324"/>
          </a:xfrm>
          <a:prstGeom prst="rect">
            <a:avLst/>
          </a:prstGeom>
        </p:spPr>
        <p:txBody>
          <a:bodyPr wrap="square">
            <a:spAutoFit/>
          </a:bodyPr>
          <a:lstStyle/>
          <a:p>
            <a:r>
              <a:rPr lang="fr-FR" dirty="0" err="1"/>
              <a:t>dolphin</a:t>
            </a:r>
            <a:r>
              <a:rPr lang="fr-FR" dirty="0"/>
              <a:t> 		ATGACCAACATCCGAAAAACACACCCTCTAATAAAAATCCTC</a:t>
            </a:r>
          </a:p>
          <a:p>
            <a:r>
              <a:rPr lang="fr-FR" dirty="0" err="1"/>
              <a:t>giant</a:t>
            </a:r>
            <a:r>
              <a:rPr lang="fr-FR" dirty="0"/>
              <a:t> </a:t>
            </a:r>
            <a:r>
              <a:rPr lang="fr-FR" dirty="0" err="1"/>
              <a:t>sperm</a:t>
            </a:r>
            <a:r>
              <a:rPr lang="fr-FR" dirty="0"/>
              <a:t> </a:t>
            </a:r>
            <a:r>
              <a:rPr lang="fr-FR" dirty="0" err="1"/>
              <a:t>whale</a:t>
            </a:r>
            <a:r>
              <a:rPr lang="fr-FR" dirty="0"/>
              <a:t> 	ATGACCAACATCCGAAAATCACACCCATTAATAAAAATCATT</a:t>
            </a:r>
          </a:p>
          <a:p>
            <a:r>
              <a:rPr lang="fr-FR" dirty="0" err="1"/>
              <a:t>bowhead</a:t>
            </a:r>
            <a:r>
              <a:rPr lang="fr-FR" dirty="0"/>
              <a:t> </a:t>
            </a:r>
            <a:r>
              <a:rPr lang="fr-FR" dirty="0" err="1"/>
              <a:t>whale</a:t>
            </a:r>
            <a:r>
              <a:rPr lang="fr-FR" dirty="0"/>
              <a:t> 	ATGACCAACATCCGAAAAACACACCCACTAATAAAAATTATT</a:t>
            </a:r>
          </a:p>
          <a:p>
            <a:r>
              <a:rPr lang="fr-FR" dirty="0"/>
              <a:t>right </a:t>
            </a:r>
            <a:r>
              <a:rPr lang="fr-FR" dirty="0" err="1"/>
              <a:t>whale</a:t>
            </a:r>
            <a:r>
              <a:rPr lang="fr-FR" dirty="0"/>
              <a:t> 	ATGACCAACATCCGAAAAACACACCCAGTAATAAAAATTATT</a:t>
            </a:r>
          </a:p>
          <a:p>
            <a:r>
              <a:rPr lang="fr-FR" dirty="0" err="1"/>
              <a:t>minke</a:t>
            </a:r>
            <a:r>
              <a:rPr lang="fr-FR" dirty="0"/>
              <a:t> </a:t>
            </a:r>
            <a:r>
              <a:rPr lang="fr-FR" dirty="0" err="1"/>
              <a:t>whale</a:t>
            </a:r>
            <a:r>
              <a:rPr lang="fr-FR" dirty="0"/>
              <a:t> 	ATGACCAACATCCGAAAAACACACCCACTAATAAAAATTATC</a:t>
            </a:r>
          </a:p>
          <a:p>
            <a:r>
              <a:rPr lang="fr-FR" dirty="0"/>
              <a:t>fin </a:t>
            </a:r>
            <a:r>
              <a:rPr lang="fr-FR" dirty="0" err="1"/>
              <a:t>whale</a:t>
            </a:r>
            <a:r>
              <a:rPr lang="fr-FR" dirty="0"/>
              <a:t> 		ATGACCAACATCCGAAAAACACACCCACTAATAAAAATCGTC</a:t>
            </a:r>
          </a:p>
          <a:p>
            <a:r>
              <a:rPr lang="fr-FR" dirty="0" err="1"/>
              <a:t>blue</a:t>
            </a:r>
            <a:r>
              <a:rPr lang="fr-FR" dirty="0"/>
              <a:t> </a:t>
            </a:r>
            <a:r>
              <a:rPr lang="fr-FR" dirty="0" err="1"/>
              <a:t>whale</a:t>
            </a:r>
            <a:r>
              <a:rPr lang="fr-FR" dirty="0"/>
              <a:t> 	ATGACCAACATCCGAAAAACACACCCACTAATAAAAATCATC</a:t>
            </a:r>
          </a:p>
          <a:p>
            <a:r>
              <a:rPr lang="fr-FR" dirty="0" err="1"/>
              <a:t>humpback</a:t>
            </a:r>
            <a:r>
              <a:rPr lang="fr-FR" dirty="0"/>
              <a:t> </a:t>
            </a:r>
            <a:r>
              <a:rPr lang="fr-FR" dirty="0" err="1"/>
              <a:t>whale</a:t>
            </a:r>
            <a:r>
              <a:rPr lang="fr-FR" dirty="0"/>
              <a:t> 	ATGACCAACATCCGAAAAACACACCCACTAATAAAAATTATC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BA0E5-2700-4A75-BB52-438DFF70B140}"/>
              </a:ext>
            </a:extLst>
          </p:cNvPr>
          <p:cNvSpPr>
            <a:spLocks noGrp="1"/>
          </p:cNvSpPr>
          <p:nvPr>
            <p:ph type="title"/>
          </p:nvPr>
        </p:nvSpPr>
        <p:spPr/>
        <p:txBody>
          <a:bodyPr/>
          <a:lstStyle/>
          <a:p>
            <a:r>
              <a:rPr lang="fr-CA" dirty="0"/>
              <a:t>Inférer les relations évolutives entres les espèces – Divergence par spéciation</a:t>
            </a:r>
          </a:p>
        </p:txBody>
      </p:sp>
      <p:grpSp>
        <p:nvGrpSpPr>
          <p:cNvPr id="74" name="Groupe 73">
            <a:extLst>
              <a:ext uri="{FF2B5EF4-FFF2-40B4-BE49-F238E27FC236}">
                <a16:creationId xmlns:a16="http://schemas.microsoft.com/office/drawing/2014/main" id="{855B907E-C5DE-4253-9965-388B5B4D1902}"/>
              </a:ext>
            </a:extLst>
          </p:cNvPr>
          <p:cNvGrpSpPr/>
          <p:nvPr/>
        </p:nvGrpSpPr>
        <p:grpSpPr>
          <a:xfrm>
            <a:off x="4371392" y="5271857"/>
            <a:ext cx="1493541" cy="1136325"/>
            <a:chOff x="4371392" y="5271857"/>
            <a:chExt cx="1493541" cy="1136325"/>
          </a:xfrm>
        </p:grpSpPr>
        <p:pic>
          <p:nvPicPr>
            <p:cNvPr id="16" name="Image 15">
              <a:extLst>
                <a:ext uri="{FF2B5EF4-FFF2-40B4-BE49-F238E27FC236}">
                  <a16:creationId xmlns:a16="http://schemas.microsoft.com/office/drawing/2014/main" id="{D0D0B405-2097-4E05-9E7E-9E4466AEE112}"/>
                </a:ext>
              </a:extLst>
            </p:cNvPr>
            <p:cNvPicPr>
              <a:picLocks noChangeAspect="1"/>
            </p:cNvPicPr>
            <p:nvPr/>
          </p:nvPicPr>
          <p:blipFill>
            <a:blip r:embed="rId3"/>
            <a:stretch>
              <a:fillRect/>
            </a:stretch>
          </p:blipFill>
          <p:spPr>
            <a:xfrm>
              <a:off x="4702724" y="5271857"/>
              <a:ext cx="740211" cy="679375"/>
            </a:xfrm>
            <a:prstGeom prst="rect">
              <a:avLst/>
            </a:prstGeom>
          </p:spPr>
        </p:pic>
        <p:sp>
          <p:nvSpPr>
            <p:cNvPr id="43" name="ZoneTexte 42">
              <a:extLst>
                <a:ext uri="{FF2B5EF4-FFF2-40B4-BE49-F238E27FC236}">
                  <a16:creationId xmlns:a16="http://schemas.microsoft.com/office/drawing/2014/main" id="{8A35F058-D6E2-4403-9D98-85061E5F9CB1}"/>
                </a:ext>
              </a:extLst>
            </p:cNvPr>
            <p:cNvSpPr txBox="1"/>
            <p:nvPr/>
          </p:nvSpPr>
          <p:spPr>
            <a:xfrm>
              <a:off x="4371392" y="6038850"/>
              <a:ext cx="1493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Orang-Outan</a:t>
              </a:r>
            </a:p>
          </p:txBody>
        </p:sp>
      </p:grpSp>
      <p:grpSp>
        <p:nvGrpSpPr>
          <p:cNvPr id="73" name="Groupe 72">
            <a:extLst>
              <a:ext uri="{FF2B5EF4-FFF2-40B4-BE49-F238E27FC236}">
                <a16:creationId xmlns:a16="http://schemas.microsoft.com/office/drawing/2014/main" id="{E74DAAAE-D98B-4C8E-869D-F264BB8EF99E}"/>
              </a:ext>
            </a:extLst>
          </p:cNvPr>
          <p:cNvGrpSpPr/>
          <p:nvPr/>
        </p:nvGrpSpPr>
        <p:grpSpPr>
          <a:xfrm>
            <a:off x="2984827" y="5271857"/>
            <a:ext cx="1493541" cy="1136325"/>
            <a:chOff x="2984827" y="5271857"/>
            <a:chExt cx="1493541" cy="1136325"/>
          </a:xfrm>
        </p:grpSpPr>
        <p:pic>
          <p:nvPicPr>
            <p:cNvPr id="45" name="Image 44">
              <a:extLst>
                <a:ext uri="{FF2B5EF4-FFF2-40B4-BE49-F238E27FC236}">
                  <a16:creationId xmlns:a16="http://schemas.microsoft.com/office/drawing/2014/main" id="{C17523B9-77B8-403D-B5B3-43EBE8F0A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511" y="5271857"/>
              <a:ext cx="679375" cy="679375"/>
            </a:xfrm>
            <a:prstGeom prst="rect">
              <a:avLst/>
            </a:prstGeom>
          </p:spPr>
        </p:pic>
        <p:sp>
          <p:nvSpPr>
            <p:cNvPr id="46" name="ZoneTexte 45">
              <a:extLst>
                <a:ext uri="{FF2B5EF4-FFF2-40B4-BE49-F238E27FC236}">
                  <a16:creationId xmlns:a16="http://schemas.microsoft.com/office/drawing/2014/main" id="{4FF1D35F-3960-4A64-BAD2-E16151FABC84}"/>
                </a:ext>
              </a:extLst>
            </p:cNvPr>
            <p:cNvSpPr txBox="1"/>
            <p:nvPr/>
          </p:nvSpPr>
          <p:spPr>
            <a:xfrm>
              <a:off x="2984827" y="6038850"/>
              <a:ext cx="1493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Chimpanzé</a:t>
              </a:r>
            </a:p>
          </p:txBody>
        </p:sp>
      </p:grpSp>
      <p:grpSp>
        <p:nvGrpSpPr>
          <p:cNvPr id="75" name="Groupe 74">
            <a:extLst>
              <a:ext uri="{FF2B5EF4-FFF2-40B4-BE49-F238E27FC236}">
                <a16:creationId xmlns:a16="http://schemas.microsoft.com/office/drawing/2014/main" id="{156C9AA0-313E-4F12-A319-488038765731}"/>
              </a:ext>
            </a:extLst>
          </p:cNvPr>
          <p:cNvGrpSpPr/>
          <p:nvPr/>
        </p:nvGrpSpPr>
        <p:grpSpPr>
          <a:xfrm>
            <a:off x="5881357" y="5220861"/>
            <a:ext cx="1312745" cy="1187322"/>
            <a:chOff x="5881357" y="5220861"/>
            <a:chExt cx="1312745" cy="1187322"/>
          </a:xfrm>
        </p:grpSpPr>
        <p:pic>
          <p:nvPicPr>
            <p:cNvPr id="19" name="Image 18">
              <a:extLst>
                <a:ext uri="{FF2B5EF4-FFF2-40B4-BE49-F238E27FC236}">
                  <a16:creationId xmlns:a16="http://schemas.microsoft.com/office/drawing/2014/main" id="{C048FE61-1B16-4FBF-9E02-5D5785EFFED2}"/>
                </a:ext>
              </a:extLst>
            </p:cNvPr>
            <p:cNvPicPr>
              <a:picLocks noChangeAspect="1"/>
            </p:cNvPicPr>
            <p:nvPr/>
          </p:nvPicPr>
          <p:blipFill>
            <a:blip r:embed="rId5"/>
            <a:stretch>
              <a:fillRect/>
            </a:stretch>
          </p:blipFill>
          <p:spPr>
            <a:xfrm>
              <a:off x="5881357" y="5220861"/>
              <a:ext cx="1312745" cy="730371"/>
            </a:xfrm>
            <a:prstGeom prst="rect">
              <a:avLst/>
            </a:prstGeom>
          </p:spPr>
        </p:pic>
        <p:sp>
          <p:nvSpPr>
            <p:cNvPr id="47" name="ZoneTexte 46">
              <a:extLst>
                <a:ext uri="{FF2B5EF4-FFF2-40B4-BE49-F238E27FC236}">
                  <a16:creationId xmlns:a16="http://schemas.microsoft.com/office/drawing/2014/main" id="{95F92E17-AA17-4D26-B9ED-C87FBED22750}"/>
                </a:ext>
              </a:extLst>
            </p:cNvPr>
            <p:cNvSpPr txBox="1"/>
            <p:nvPr/>
          </p:nvSpPr>
          <p:spPr>
            <a:xfrm>
              <a:off x="6379055" y="6038851"/>
              <a:ext cx="8150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Souris</a:t>
              </a:r>
            </a:p>
          </p:txBody>
        </p:sp>
      </p:grpSp>
      <p:grpSp>
        <p:nvGrpSpPr>
          <p:cNvPr id="76" name="Groupe 75">
            <a:extLst>
              <a:ext uri="{FF2B5EF4-FFF2-40B4-BE49-F238E27FC236}">
                <a16:creationId xmlns:a16="http://schemas.microsoft.com/office/drawing/2014/main" id="{1F87ED28-1217-45FB-AB34-BE182A11508B}"/>
              </a:ext>
            </a:extLst>
          </p:cNvPr>
          <p:cNvGrpSpPr/>
          <p:nvPr/>
        </p:nvGrpSpPr>
        <p:grpSpPr>
          <a:xfrm>
            <a:off x="7723588" y="5231866"/>
            <a:ext cx="1041056" cy="1176316"/>
            <a:chOff x="7723588" y="5231866"/>
            <a:chExt cx="1041056" cy="1176316"/>
          </a:xfrm>
        </p:grpSpPr>
        <p:pic>
          <p:nvPicPr>
            <p:cNvPr id="20" name="Picture 24" descr="https://c2.staticflickr.com/4/3594/3315333263_8e4d3f05e7.jpg">
              <a:extLst>
                <a:ext uri="{FF2B5EF4-FFF2-40B4-BE49-F238E27FC236}">
                  <a16:creationId xmlns:a16="http://schemas.microsoft.com/office/drawing/2014/main" id="{2262B9CC-C3FB-42FA-BA2C-E5232ECBD6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3588" y="5231866"/>
              <a:ext cx="1041056" cy="719366"/>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a:extLst>
                <a:ext uri="{FF2B5EF4-FFF2-40B4-BE49-F238E27FC236}">
                  <a16:creationId xmlns:a16="http://schemas.microsoft.com/office/drawing/2014/main" id="{A5F68225-32D9-40FD-9DE3-344ACC49E6A6}"/>
                </a:ext>
              </a:extLst>
            </p:cNvPr>
            <p:cNvSpPr txBox="1"/>
            <p:nvPr/>
          </p:nvSpPr>
          <p:spPr>
            <a:xfrm>
              <a:off x="8005614" y="6038017"/>
              <a:ext cx="567397" cy="370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Rat</a:t>
              </a:r>
            </a:p>
          </p:txBody>
        </p:sp>
      </p:grpSp>
      <p:grpSp>
        <p:nvGrpSpPr>
          <p:cNvPr id="77" name="Groupe 76">
            <a:extLst>
              <a:ext uri="{FF2B5EF4-FFF2-40B4-BE49-F238E27FC236}">
                <a16:creationId xmlns:a16="http://schemas.microsoft.com/office/drawing/2014/main" id="{BDCAA995-27DD-4918-A01B-DA356AF98E0B}"/>
              </a:ext>
            </a:extLst>
          </p:cNvPr>
          <p:cNvGrpSpPr/>
          <p:nvPr/>
        </p:nvGrpSpPr>
        <p:grpSpPr>
          <a:xfrm>
            <a:off x="1780621" y="5256503"/>
            <a:ext cx="1038225" cy="1151679"/>
            <a:chOff x="1780621" y="5256503"/>
            <a:chExt cx="1038225" cy="1151679"/>
          </a:xfrm>
        </p:grpSpPr>
        <p:pic>
          <p:nvPicPr>
            <p:cNvPr id="41" name="Image 40">
              <a:extLst>
                <a:ext uri="{FF2B5EF4-FFF2-40B4-BE49-F238E27FC236}">
                  <a16:creationId xmlns:a16="http://schemas.microsoft.com/office/drawing/2014/main" id="{C86734F1-6896-43B5-9826-CE0FC2BF09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3324" y="5256503"/>
              <a:ext cx="610349" cy="694729"/>
            </a:xfrm>
            <a:prstGeom prst="rect">
              <a:avLst/>
            </a:prstGeom>
          </p:spPr>
        </p:pic>
        <p:sp>
          <p:nvSpPr>
            <p:cNvPr id="42" name="ZoneTexte 41">
              <a:extLst>
                <a:ext uri="{FF2B5EF4-FFF2-40B4-BE49-F238E27FC236}">
                  <a16:creationId xmlns:a16="http://schemas.microsoft.com/office/drawing/2014/main" id="{67622065-EE95-4E84-9F46-FE31084EB710}"/>
                </a:ext>
              </a:extLst>
            </p:cNvPr>
            <p:cNvSpPr txBox="1"/>
            <p:nvPr/>
          </p:nvSpPr>
          <p:spPr>
            <a:xfrm>
              <a:off x="1780621" y="6038850"/>
              <a:ext cx="1038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Humain</a:t>
              </a:r>
            </a:p>
          </p:txBody>
        </p:sp>
      </p:grpSp>
      <p:grpSp>
        <p:nvGrpSpPr>
          <p:cNvPr id="78" name="Groupe 77">
            <a:extLst>
              <a:ext uri="{FF2B5EF4-FFF2-40B4-BE49-F238E27FC236}">
                <a16:creationId xmlns:a16="http://schemas.microsoft.com/office/drawing/2014/main" id="{757BB88A-A4CE-47BA-B0DE-68E34854ACC7}"/>
              </a:ext>
            </a:extLst>
          </p:cNvPr>
          <p:cNvGrpSpPr/>
          <p:nvPr/>
        </p:nvGrpSpPr>
        <p:grpSpPr>
          <a:xfrm>
            <a:off x="2193163" y="4448175"/>
            <a:ext cx="1312037" cy="638859"/>
            <a:chOff x="2193163" y="4448175"/>
            <a:chExt cx="1312037" cy="638859"/>
          </a:xfrm>
        </p:grpSpPr>
        <p:cxnSp>
          <p:nvCxnSpPr>
            <p:cNvPr id="49" name="Connecteur droit 104">
              <a:extLst>
                <a:ext uri="{FF2B5EF4-FFF2-40B4-BE49-F238E27FC236}">
                  <a16:creationId xmlns:a16="http://schemas.microsoft.com/office/drawing/2014/main" id="{471EB948-86B2-4A70-A1BC-933EEBBD78C7}"/>
                </a:ext>
              </a:extLst>
            </p:cNvPr>
            <p:cNvCxnSpPr>
              <a:cxnSpLocks/>
            </p:cNvCxnSpPr>
            <p:nvPr/>
          </p:nvCxnSpPr>
          <p:spPr>
            <a:xfrm flipH="1">
              <a:off x="2193163" y="4448175"/>
              <a:ext cx="625683" cy="638859"/>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Connecteur droit 104">
              <a:extLst>
                <a:ext uri="{FF2B5EF4-FFF2-40B4-BE49-F238E27FC236}">
                  <a16:creationId xmlns:a16="http://schemas.microsoft.com/office/drawing/2014/main" id="{AC0CDBA7-2139-4945-976B-E5C5F061E027}"/>
                </a:ext>
              </a:extLst>
            </p:cNvPr>
            <p:cNvCxnSpPr>
              <a:cxnSpLocks/>
            </p:cNvCxnSpPr>
            <p:nvPr/>
          </p:nvCxnSpPr>
          <p:spPr>
            <a:xfrm>
              <a:off x="3028950" y="4448175"/>
              <a:ext cx="476250" cy="638859"/>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0" name="Groupe 79">
            <a:extLst>
              <a:ext uri="{FF2B5EF4-FFF2-40B4-BE49-F238E27FC236}">
                <a16:creationId xmlns:a16="http://schemas.microsoft.com/office/drawing/2014/main" id="{0AE8183A-73E1-47FA-9E05-897985C1F196}"/>
              </a:ext>
            </a:extLst>
          </p:cNvPr>
          <p:cNvGrpSpPr/>
          <p:nvPr/>
        </p:nvGrpSpPr>
        <p:grpSpPr>
          <a:xfrm>
            <a:off x="6881260" y="4434229"/>
            <a:ext cx="1333374" cy="668332"/>
            <a:chOff x="6881260" y="4434229"/>
            <a:chExt cx="1333374" cy="668332"/>
          </a:xfrm>
        </p:grpSpPr>
        <p:cxnSp>
          <p:nvCxnSpPr>
            <p:cNvPr id="56" name="Connecteur droit 104">
              <a:extLst>
                <a:ext uri="{FF2B5EF4-FFF2-40B4-BE49-F238E27FC236}">
                  <a16:creationId xmlns:a16="http://schemas.microsoft.com/office/drawing/2014/main" id="{60FF8182-9BCE-4350-BC32-664B5097D332}"/>
                </a:ext>
              </a:extLst>
            </p:cNvPr>
            <p:cNvCxnSpPr>
              <a:cxnSpLocks/>
            </p:cNvCxnSpPr>
            <p:nvPr/>
          </p:nvCxnSpPr>
          <p:spPr>
            <a:xfrm flipH="1">
              <a:off x="6881260" y="4434229"/>
              <a:ext cx="625683" cy="638859"/>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Connecteur droit 104">
              <a:extLst>
                <a:ext uri="{FF2B5EF4-FFF2-40B4-BE49-F238E27FC236}">
                  <a16:creationId xmlns:a16="http://schemas.microsoft.com/office/drawing/2014/main" id="{DC4EFF61-F737-47EA-B809-FABD5EE93C14}"/>
                </a:ext>
              </a:extLst>
            </p:cNvPr>
            <p:cNvCxnSpPr>
              <a:cxnSpLocks/>
            </p:cNvCxnSpPr>
            <p:nvPr/>
          </p:nvCxnSpPr>
          <p:spPr>
            <a:xfrm>
              <a:off x="7738384" y="4463702"/>
              <a:ext cx="476250" cy="638859"/>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58" name="Image 57">
            <a:extLst>
              <a:ext uri="{FF2B5EF4-FFF2-40B4-BE49-F238E27FC236}">
                <a16:creationId xmlns:a16="http://schemas.microsoft.com/office/drawing/2014/main" id="{9EDEC200-7492-4DBA-8A35-EC357249F28D}"/>
              </a:ext>
            </a:extLst>
          </p:cNvPr>
          <p:cNvPicPr>
            <a:picLocks noChangeAspect="1"/>
          </p:cNvPicPr>
          <p:nvPr/>
        </p:nvPicPr>
        <p:blipFill>
          <a:blip r:embed="rId8"/>
          <a:stretch>
            <a:fillRect/>
          </a:stretch>
        </p:blipFill>
        <p:spPr>
          <a:xfrm>
            <a:off x="2648869" y="3843331"/>
            <a:ext cx="583898" cy="571030"/>
          </a:xfrm>
          <a:prstGeom prst="rect">
            <a:avLst/>
          </a:prstGeom>
        </p:spPr>
      </p:pic>
      <p:pic>
        <p:nvPicPr>
          <p:cNvPr id="60" name="Picture 4" descr="http://upload.wikimedia.org/wikipedia/commons/6/60/Aegyptopithecus_NT.jpg">
            <a:extLst>
              <a:ext uri="{FF2B5EF4-FFF2-40B4-BE49-F238E27FC236}">
                <a16:creationId xmlns:a16="http://schemas.microsoft.com/office/drawing/2014/main" id="{1773F7E6-3A84-4464-89EA-443B634C881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0145" y="2845624"/>
            <a:ext cx="959640" cy="58337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upload.wikimedia.org/wikipedia/commons/3/34/Pakicetus_BW.jpg">
            <a:extLst>
              <a:ext uri="{FF2B5EF4-FFF2-40B4-BE49-F238E27FC236}">
                <a16:creationId xmlns:a16="http://schemas.microsoft.com/office/drawing/2014/main" id="{5A8A64E7-A5A4-4AA2-97F6-E229D86890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8162" y="2007361"/>
            <a:ext cx="977838" cy="397598"/>
          </a:xfrm>
          <a:prstGeom prst="rect">
            <a:avLst/>
          </a:prstGeom>
          <a:noFill/>
          <a:extLst>
            <a:ext uri="{909E8E84-426E-40DD-AFC4-6F175D3DCCD1}">
              <a14:hiddenFill xmlns:a14="http://schemas.microsoft.com/office/drawing/2010/main">
                <a:solidFill>
                  <a:srgbClr val="FFFFFF"/>
                </a:solidFill>
              </a14:hiddenFill>
            </a:ext>
          </a:extLst>
        </p:spPr>
      </p:pic>
      <p:pic>
        <p:nvPicPr>
          <p:cNvPr id="62" name="Image 61">
            <a:extLst>
              <a:ext uri="{FF2B5EF4-FFF2-40B4-BE49-F238E27FC236}">
                <a16:creationId xmlns:a16="http://schemas.microsoft.com/office/drawing/2014/main" id="{94AE257B-A13F-4AF7-9F43-874BF8B744DC}"/>
              </a:ext>
            </a:extLst>
          </p:cNvPr>
          <p:cNvPicPr>
            <a:picLocks noChangeAspect="1"/>
          </p:cNvPicPr>
          <p:nvPr/>
        </p:nvPicPr>
        <p:blipFill>
          <a:blip r:embed="rId11"/>
          <a:stretch>
            <a:fillRect/>
          </a:stretch>
        </p:blipFill>
        <p:spPr>
          <a:xfrm>
            <a:off x="6992788" y="3926717"/>
            <a:ext cx="1028310" cy="419893"/>
          </a:xfrm>
          <a:prstGeom prst="rect">
            <a:avLst/>
          </a:prstGeom>
        </p:spPr>
      </p:pic>
      <p:grpSp>
        <p:nvGrpSpPr>
          <p:cNvPr id="79" name="Groupe 78">
            <a:extLst>
              <a:ext uri="{FF2B5EF4-FFF2-40B4-BE49-F238E27FC236}">
                <a16:creationId xmlns:a16="http://schemas.microsoft.com/office/drawing/2014/main" id="{07199D68-7796-4EFA-BF96-06171CAD097C}"/>
              </a:ext>
            </a:extLst>
          </p:cNvPr>
          <p:cNvGrpSpPr/>
          <p:nvPr/>
        </p:nvGrpSpPr>
        <p:grpSpPr>
          <a:xfrm>
            <a:off x="3359046" y="3412790"/>
            <a:ext cx="1759116" cy="1660298"/>
            <a:chOff x="3359046" y="3412790"/>
            <a:chExt cx="1759116" cy="1660298"/>
          </a:xfrm>
        </p:grpSpPr>
        <p:cxnSp>
          <p:nvCxnSpPr>
            <p:cNvPr id="54" name="Connecteur droit 104">
              <a:extLst>
                <a:ext uri="{FF2B5EF4-FFF2-40B4-BE49-F238E27FC236}">
                  <a16:creationId xmlns:a16="http://schemas.microsoft.com/office/drawing/2014/main" id="{9EED3035-3945-4497-BAF0-26B3615C6985}"/>
                </a:ext>
              </a:extLst>
            </p:cNvPr>
            <p:cNvCxnSpPr>
              <a:cxnSpLocks/>
            </p:cNvCxnSpPr>
            <p:nvPr/>
          </p:nvCxnSpPr>
          <p:spPr>
            <a:xfrm>
              <a:off x="3838575" y="3429000"/>
              <a:ext cx="1279587" cy="164408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Connecteur droit 104">
              <a:extLst>
                <a:ext uri="{FF2B5EF4-FFF2-40B4-BE49-F238E27FC236}">
                  <a16:creationId xmlns:a16="http://schemas.microsoft.com/office/drawing/2014/main" id="{19FFA89A-64AC-4B42-9107-0F3E503A5F3E}"/>
                </a:ext>
              </a:extLst>
            </p:cNvPr>
            <p:cNvCxnSpPr>
              <a:cxnSpLocks/>
            </p:cNvCxnSpPr>
            <p:nvPr/>
          </p:nvCxnSpPr>
          <p:spPr>
            <a:xfrm flipH="1">
              <a:off x="3359046" y="3412790"/>
              <a:ext cx="486783" cy="513927"/>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64" name="Connecteur droit 104">
            <a:extLst>
              <a:ext uri="{FF2B5EF4-FFF2-40B4-BE49-F238E27FC236}">
                <a16:creationId xmlns:a16="http://schemas.microsoft.com/office/drawing/2014/main" id="{03F58027-DD43-4E3B-8A93-624E1E37FF25}"/>
              </a:ext>
            </a:extLst>
          </p:cNvPr>
          <p:cNvCxnSpPr>
            <a:cxnSpLocks/>
            <a:stCxn id="61" idx="2"/>
          </p:cNvCxnSpPr>
          <p:nvPr/>
        </p:nvCxnSpPr>
        <p:spPr>
          <a:xfrm flipH="1">
            <a:off x="3947889" y="2404959"/>
            <a:ext cx="1659192" cy="89035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Connecteur droit 104">
            <a:extLst>
              <a:ext uri="{FF2B5EF4-FFF2-40B4-BE49-F238E27FC236}">
                <a16:creationId xmlns:a16="http://schemas.microsoft.com/office/drawing/2014/main" id="{F8EB2FDE-95A7-4A04-82C7-3F317564C8C0}"/>
              </a:ext>
            </a:extLst>
          </p:cNvPr>
          <p:cNvCxnSpPr>
            <a:cxnSpLocks/>
          </p:cNvCxnSpPr>
          <p:nvPr/>
        </p:nvCxnSpPr>
        <p:spPr>
          <a:xfrm>
            <a:off x="5736592" y="2404958"/>
            <a:ext cx="1550033" cy="1428378"/>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8" name="Groupe 87">
            <a:extLst>
              <a:ext uri="{FF2B5EF4-FFF2-40B4-BE49-F238E27FC236}">
                <a16:creationId xmlns:a16="http://schemas.microsoft.com/office/drawing/2014/main" id="{BBD50DD2-04B5-4633-9B74-BE9FF3BE16DD}"/>
              </a:ext>
            </a:extLst>
          </p:cNvPr>
          <p:cNvGrpSpPr/>
          <p:nvPr/>
        </p:nvGrpSpPr>
        <p:grpSpPr>
          <a:xfrm>
            <a:off x="9127573" y="2206160"/>
            <a:ext cx="2658561" cy="3760726"/>
            <a:chOff x="9294130" y="2186538"/>
            <a:chExt cx="2658561" cy="3760726"/>
          </a:xfrm>
        </p:grpSpPr>
        <p:sp>
          <p:nvSpPr>
            <p:cNvPr id="81" name="ZoneTexte 80">
              <a:extLst>
                <a:ext uri="{FF2B5EF4-FFF2-40B4-BE49-F238E27FC236}">
                  <a16:creationId xmlns:a16="http://schemas.microsoft.com/office/drawing/2014/main" id="{A9A7C7ED-7329-476D-90DE-EA1F3C95EB1B}"/>
                </a:ext>
              </a:extLst>
            </p:cNvPr>
            <p:cNvSpPr txBox="1"/>
            <p:nvPr/>
          </p:nvSpPr>
          <p:spPr>
            <a:xfrm>
              <a:off x="9294130" y="5485599"/>
              <a:ext cx="23551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Espèces actuelles</a:t>
              </a:r>
            </a:p>
          </p:txBody>
        </p:sp>
        <p:cxnSp>
          <p:nvCxnSpPr>
            <p:cNvPr id="85" name="Connecteur droit avec flèche 84">
              <a:extLst>
                <a:ext uri="{FF2B5EF4-FFF2-40B4-BE49-F238E27FC236}">
                  <a16:creationId xmlns:a16="http://schemas.microsoft.com/office/drawing/2014/main" id="{492CB9CC-DE1F-4059-88C9-649D07E42EFB}"/>
                </a:ext>
              </a:extLst>
            </p:cNvPr>
            <p:cNvCxnSpPr>
              <a:cxnSpLocks/>
            </p:cNvCxnSpPr>
            <p:nvPr/>
          </p:nvCxnSpPr>
          <p:spPr>
            <a:xfrm flipV="1">
              <a:off x="10180668" y="2186538"/>
              <a:ext cx="0" cy="32407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ZoneTexte 86">
              <a:extLst>
                <a:ext uri="{FF2B5EF4-FFF2-40B4-BE49-F238E27FC236}">
                  <a16:creationId xmlns:a16="http://schemas.microsoft.com/office/drawing/2014/main" id="{CE6F3F97-9473-42E3-B06B-360522BD173E}"/>
                </a:ext>
              </a:extLst>
            </p:cNvPr>
            <p:cNvSpPr txBox="1"/>
            <p:nvPr/>
          </p:nvSpPr>
          <p:spPr>
            <a:xfrm>
              <a:off x="10362319" y="3369626"/>
              <a:ext cx="159037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Espèces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ancestrales</a:t>
              </a:r>
            </a:p>
          </p:txBody>
        </p:sp>
      </p:grpSp>
    </p:spTree>
    <p:extLst>
      <p:ext uri="{BB962C8B-B14F-4D97-AF65-F5344CB8AC3E}">
        <p14:creationId xmlns:p14="http://schemas.microsoft.com/office/powerpoint/2010/main" val="14251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II. Modèles d’évolution</a:t>
            </a:r>
            <a:br>
              <a:rPr lang="fr-FR" b="1" dirty="0">
                <a:solidFill>
                  <a:srgbClr val="C00000"/>
                </a:solidFill>
              </a:rPr>
            </a:br>
            <a:r>
              <a:rPr lang="fr-FR" dirty="0"/>
              <a:t>Choix de marqueurs (</a:t>
            </a:r>
            <a:r>
              <a:rPr lang="fr-FR" dirty="0" err="1"/>
              <a:t>séq</a:t>
            </a:r>
            <a:r>
              <a:rPr lang="fr-FR" dirty="0"/>
              <a:t>. d’ADN)</a:t>
            </a:r>
          </a:p>
        </p:txBody>
      </p:sp>
      <p:sp>
        <p:nvSpPr>
          <p:cNvPr id="3" name="Espace réservé du contenu 2"/>
          <p:cNvSpPr>
            <a:spLocks noGrp="1"/>
          </p:cNvSpPr>
          <p:nvPr>
            <p:ph sz="quarter" idx="1"/>
          </p:nvPr>
        </p:nvSpPr>
        <p:spPr>
          <a:xfrm>
            <a:off x="753801" y="1690688"/>
            <a:ext cx="10684397" cy="2341240"/>
          </a:xfrm>
        </p:spPr>
        <p:txBody>
          <a:bodyPr>
            <a:normAutofit/>
          </a:bodyPr>
          <a:lstStyle/>
          <a:p>
            <a:pPr>
              <a:buNone/>
            </a:pPr>
            <a:r>
              <a:rPr lang="fr-FR" dirty="0"/>
              <a:t>   </a:t>
            </a:r>
            <a:r>
              <a:rPr lang="fr-FR" sz="2400" dirty="0"/>
              <a:t>Comment choisir une région de l’ADN qui « reflète » l’évolution de tout le génome? Caractéristiques gagnantes:</a:t>
            </a:r>
          </a:p>
          <a:p>
            <a:r>
              <a:rPr lang="fr-FR" sz="2400" dirty="0">
                <a:solidFill>
                  <a:srgbClr val="0070C0"/>
                </a:solidFill>
              </a:rPr>
              <a:t>Marqueur « non-recombinant ». </a:t>
            </a:r>
            <a:r>
              <a:rPr lang="fr-FR" sz="2400" dirty="0"/>
              <a:t>Choisir des marqueurs uni-parentaux, comme les </a:t>
            </a:r>
            <a:r>
              <a:rPr lang="fr-FR" sz="2400" dirty="0" err="1"/>
              <a:t>seq</a:t>
            </a:r>
            <a:r>
              <a:rPr lang="fr-FR" sz="2400" dirty="0"/>
              <a:t>. de mitochondries et de chloroplastes: transmission par la mère uniquement.</a:t>
            </a:r>
          </a:p>
          <a:p>
            <a:pPr marL="0" indent="0">
              <a:buNone/>
            </a:pPr>
            <a:endParaRPr lang="fr-FR" dirty="0"/>
          </a:p>
        </p:txBody>
      </p:sp>
      <p:pic>
        <p:nvPicPr>
          <p:cNvPr id="5122" name="Picture 2" descr="C:\Users\Nadia\Documents\Enseignement\IFT3295\AUT14\mtDNA-egg-and-sper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1" y="3789040"/>
            <a:ext cx="7023101" cy="2012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89213" y="5968751"/>
            <a:ext cx="7560840" cy="646331"/>
          </a:xfrm>
          <a:prstGeom prst="rect">
            <a:avLst/>
          </a:prstGeom>
        </p:spPr>
        <p:txBody>
          <a:bodyPr wrap="square">
            <a:spAutoFit/>
          </a:bodyPr>
          <a:lstStyle/>
          <a:p>
            <a:r>
              <a:rPr lang="fr-CA" dirty="0"/>
              <a:t>http://www2.le.ac.uk/departments/emfpu/genetics/explained/images/mtDNA-egg-and-sperm.gif/view</a:t>
            </a:r>
          </a:p>
        </p:txBody>
      </p:sp>
    </p:spTree>
    <p:extLst>
      <p:ext uri="{BB962C8B-B14F-4D97-AF65-F5344CB8AC3E}">
        <p14:creationId xmlns:p14="http://schemas.microsoft.com/office/powerpoint/2010/main" val="162812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794312" y="1868709"/>
            <a:ext cx="10603375" cy="4255866"/>
          </a:xfrm>
        </p:spPr>
        <p:txBody>
          <a:bodyPr>
            <a:normAutofit/>
          </a:bodyPr>
          <a:lstStyle/>
          <a:p>
            <a:r>
              <a:rPr lang="fr-FR" dirty="0">
                <a:solidFill>
                  <a:srgbClr val="0070C0"/>
                </a:solidFill>
              </a:rPr>
              <a:t>Marqueur en copie unique</a:t>
            </a:r>
            <a:r>
              <a:rPr lang="fr-FR" dirty="0"/>
              <a:t>, pour éviter de choisir de mauvais « paralogues » ou:</a:t>
            </a:r>
          </a:p>
          <a:p>
            <a:r>
              <a:rPr lang="fr-FR" dirty="0"/>
              <a:t>Marqueurs en copie multiples subissant une </a:t>
            </a:r>
            <a:r>
              <a:rPr lang="fr-FR" dirty="0">
                <a:solidFill>
                  <a:srgbClr val="0070C0"/>
                </a:solidFill>
              </a:rPr>
              <a:t>« évolution concertée » </a:t>
            </a:r>
            <a:r>
              <a:rPr lang="fr-FR" dirty="0"/>
              <a:t>permettant d’uniformiser toutes les copies. </a:t>
            </a:r>
          </a:p>
          <a:p>
            <a:r>
              <a:rPr lang="fr-FR" dirty="0">
                <a:solidFill>
                  <a:srgbClr val="0070C0"/>
                </a:solidFill>
              </a:rPr>
              <a:t>ARNr</a:t>
            </a:r>
            <a:r>
              <a:rPr lang="fr-FR" dirty="0"/>
              <a:t>: Marqueurs très utilisés pour les études phylogénétiques:</a:t>
            </a:r>
          </a:p>
          <a:p>
            <a:pPr lvl="1"/>
            <a:r>
              <a:rPr lang="fr-FR" dirty="0"/>
              <a:t>Régions répétées de l’ADN subissant une évolution concertée</a:t>
            </a:r>
          </a:p>
          <a:p>
            <a:pPr lvl="1"/>
            <a:r>
              <a:rPr lang="fr-FR" dirty="0"/>
              <a:t>Parmi les familles de gènes les plus conservées dans la cellule</a:t>
            </a:r>
          </a:p>
          <a:p>
            <a:pPr lvl="1"/>
            <a:r>
              <a:rPr lang="fr-FR" dirty="0"/>
              <a:t>Alignements multiples faciles à faire</a:t>
            </a:r>
          </a:p>
          <a:p>
            <a:pPr lvl="1"/>
            <a:r>
              <a:rPr lang="fr-FR" dirty="0"/>
              <a:t>Permet la comparaison d’espèces très éloignées.</a:t>
            </a:r>
          </a:p>
        </p:txBody>
      </p:sp>
      <p:sp>
        <p:nvSpPr>
          <p:cNvPr id="5" name="Titre 1">
            <a:extLst>
              <a:ext uri="{FF2B5EF4-FFF2-40B4-BE49-F238E27FC236}">
                <a16:creationId xmlns:a16="http://schemas.microsoft.com/office/drawing/2014/main" id="{50737006-3BE5-43CA-A372-42EB44A35934}"/>
              </a:ext>
            </a:extLst>
          </p:cNvPr>
          <p:cNvSpPr>
            <a:spLocks noGrp="1"/>
          </p:cNvSpPr>
          <p:nvPr>
            <p:ph type="title"/>
          </p:nvPr>
        </p:nvSpPr>
        <p:spPr>
          <a:xfrm>
            <a:off x="838200" y="365125"/>
            <a:ext cx="10515600" cy="1325563"/>
          </a:xfrm>
        </p:spPr>
        <p:txBody>
          <a:bodyPr/>
          <a:lstStyle/>
          <a:p>
            <a:r>
              <a:rPr lang="fr-FR" b="1" dirty="0">
                <a:solidFill>
                  <a:srgbClr val="C00000"/>
                </a:solidFill>
              </a:rPr>
              <a:t>II. Modèles d’évolution</a:t>
            </a:r>
            <a:br>
              <a:rPr lang="fr-FR" b="1" dirty="0">
                <a:solidFill>
                  <a:srgbClr val="C00000"/>
                </a:solidFill>
              </a:rPr>
            </a:br>
            <a:r>
              <a:rPr lang="fr-FR" dirty="0"/>
              <a:t>Choix de marqueurs (</a:t>
            </a:r>
            <a:r>
              <a:rPr lang="fr-FR" dirty="0" err="1"/>
              <a:t>séq</a:t>
            </a:r>
            <a:r>
              <a:rPr lang="fr-FR" dirty="0"/>
              <a:t>. d’ADN)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38200" y="1979612"/>
            <a:ext cx="10515600" cy="4351338"/>
          </a:xfrm>
        </p:spPr>
        <p:txBody>
          <a:bodyPr/>
          <a:lstStyle/>
          <a:p>
            <a:r>
              <a:rPr lang="fr-FR" dirty="0">
                <a:solidFill>
                  <a:srgbClr val="FF0000"/>
                </a:solidFill>
              </a:rPr>
              <a:t>Distance évolutive </a:t>
            </a:r>
            <a:r>
              <a:rPr lang="fr-FR" i="1" dirty="0"/>
              <a:t>d</a:t>
            </a:r>
            <a:r>
              <a:rPr lang="fr-FR" dirty="0"/>
              <a:t> entre deux séquences: nombre moyen de substitutions/site s’étant produites depuis la divergence de ces deux séquences à partir d’un ancêtre commun.</a:t>
            </a:r>
          </a:p>
          <a:p>
            <a:r>
              <a:rPr lang="fr-FR" dirty="0"/>
              <a:t>Estimation des distances évolutives à la base de la plupart des méthodes de reconstructions phylogénétiques.</a:t>
            </a:r>
          </a:p>
          <a:p>
            <a:r>
              <a:rPr lang="fr-FR" dirty="0"/>
              <a:t>Construction d’une </a:t>
            </a:r>
            <a:r>
              <a:rPr lang="fr-FR" dirty="0">
                <a:solidFill>
                  <a:srgbClr val="FF0000"/>
                </a:solidFill>
              </a:rPr>
              <a:t>matrice de distance</a:t>
            </a:r>
            <a:r>
              <a:rPr lang="fr-FR" dirty="0"/>
              <a:t> contenant les distance évolutives entre paire de séquences: Première étape des méthodes phylogénétiques.</a:t>
            </a:r>
          </a:p>
        </p:txBody>
      </p:sp>
      <p:sp>
        <p:nvSpPr>
          <p:cNvPr id="5" name="Titre 1">
            <a:extLst>
              <a:ext uri="{FF2B5EF4-FFF2-40B4-BE49-F238E27FC236}">
                <a16:creationId xmlns:a16="http://schemas.microsoft.com/office/drawing/2014/main" id="{C7585F32-2300-4A58-85A4-F1C36F0C2673}"/>
              </a:ext>
            </a:extLst>
          </p:cNvPr>
          <p:cNvSpPr>
            <a:spLocks noGrp="1"/>
          </p:cNvSpPr>
          <p:nvPr>
            <p:ph type="title"/>
          </p:nvPr>
        </p:nvSpPr>
        <p:spPr>
          <a:xfrm>
            <a:off x="838200" y="365125"/>
            <a:ext cx="10515600" cy="1325563"/>
          </a:xfrm>
        </p:spPr>
        <p:txBody>
          <a:bodyPr/>
          <a:lstStyle/>
          <a:p>
            <a:r>
              <a:rPr lang="fr-FR" b="1" dirty="0">
                <a:solidFill>
                  <a:srgbClr val="C00000"/>
                </a:solidFill>
              </a:rPr>
              <a:t>II. Modèles d’évolution</a:t>
            </a:r>
            <a:br>
              <a:rPr lang="fr-FR" b="1" dirty="0">
                <a:solidFill>
                  <a:srgbClr val="C00000"/>
                </a:solidFill>
              </a:rPr>
            </a:br>
            <a:r>
              <a:rPr lang="fr-FR" dirty="0"/>
              <a:t>Distance évolutive</a:t>
            </a:r>
          </a:p>
        </p:txBody>
      </p:sp>
    </p:spTree>
    <p:extLst>
      <p:ext uri="{BB962C8B-B14F-4D97-AF65-F5344CB8AC3E}">
        <p14:creationId xmlns:p14="http://schemas.microsoft.com/office/powerpoint/2010/main" val="164233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Divergence observée</a:t>
            </a:r>
          </a:p>
        </p:txBody>
      </p:sp>
      <p:sp>
        <p:nvSpPr>
          <p:cNvPr id="3" name="Espace réservé du contenu 2"/>
          <p:cNvSpPr>
            <a:spLocks noGrp="1"/>
          </p:cNvSpPr>
          <p:nvPr>
            <p:ph sz="quarter" idx="1"/>
          </p:nvPr>
        </p:nvSpPr>
        <p:spPr/>
        <p:txBody>
          <a:bodyPr>
            <a:normAutofit/>
          </a:bodyPr>
          <a:lstStyle/>
          <a:p>
            <a:r>
              <a:rPr lang="fr-FR" dirty="0"/>
              <a:t>Calculée directement à partir de la distance </a:t>
            </a:r>
            <a:r>
              <a:rPr lang="fr-FR" i="1" dirty="0"/>
              <a:t>d</a:t>
            </a:r>
            <a:r>
              <a:rPr lang="fr-FR" dirty="0"/>
              <a:t> de </a:t>
            </a:r>
            <a:r>
              <a:rPr lang="fr-FR" dirty="0" err="1"/>
              <a:t>Levenshtein</a:t>
            </a:r>
            <a:r>
              <a:rPr lang="fr-FR" dirty="0"/>
              <a:t>  ou de </a:t>
            </a:r>
            <a:r>
              <a:rPr lang="fr-FR" dirty="0" err="1"/>
              <a:t>Hamming</a:t>
            </a:r>
            <a:r>
              <a:rPr lang="fr-FR" dirty="0"/>
              <a:t> (substitutions) entre deux séquences (ADN ou protéines). </a:t>
            </a:r>
          </a:p>
          <a:p>
            <a:pPr lvl="1"/>
            <a:r>
              <a:rPr lang="fr-FR" dirty="0"/>
              <a:t>Taux de divergence  = </a:t>
            </a:r>
            <a:r>
              <a:rPr lang="fr-FR" i="1" dirty="0"/>
              <a:t>d/n</a:t>
            </a:r>
            <a:r>
              <a:rPr lang="fr-FR" dirty="0"/>
              <a:t> où </a:t>
            </a:r>
            <a:r>
              <a:rPr lang="fr-FR" i="1" dirty="0"/>
              <a:t>n</a:t>
            </a:r>
            <a:r>
              <a:rPr lang="fr-FR" dirty="0"/>
              <a:t> est la taille des séquences.</a:t>
            </a:r>
          </a:p>
          <a:p>
            <a:r>
              <a:rPr lang="fr-FR" dirty="0"/>
              <a:t>Pour deux séquences aléatoires d’ADN, le taux de divergence est égal </a:t>
            </a:r>
            <a:r>
              <a:rPr lang="fr-FR"/>
              <a:t>à 0.75</a:t>
            </a:r>
            <a:endParaRPr lang="fr-FR" dirty="0"/>
          </a:p>
          <a:p>
            <a:r>
              <a:rPr lang="fr-FR" dirty="0"/>
              <a:t>Divergence observée: seule mesure directement accessible.</a:t>
            </a:r>
          </a:p>
          <a:p>
            <a:r>
              <a:rPr lang="fr-FR" dirty="0"/>
              <a:t>Pas un bon estimateur à part pour les séquences très proches: tendance à sous-estimer la distance évolutive réelle.</a:t>
            </a:r>
          </a:p>
        </p:txBody>
      </p:sp>
    </p:spTree>
    <p:extLst>
      <p:ext uri="{BB962C8B-B14F-4D97-AF65-F5344CB8AC3E}">
        <p14:creationId xmlns:p14="http://schemas.microsoft.com/office/powerpoint/2010/main" val="3293521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Modèle markovien de l’évolution</a:t>
            </a:r>
          </a:p>
        </p:txBody>
      </p:sp>
      <p:sp>
        <p:nvSpPr>
          <p:cNvPr id="3" name="Espace réservé du contenu 2"/>
          <p:cNvSpPr>
            <a:spLocks noGrp="1"/>
          </p:cNvSpPr>
          <p:nvPr>
            <p:ph sz="quarter" idx="1"/>
          </p:nvPr>
        </p:nvSpPr>
        <p:spPr/>
        <p:txBody>
          <a:bodyPr>
            <a:normAutofit lnSpcReduction="10000"/>
          </a:bodyPr>
          <a:lstStyle/>
          <a:p>
            <a:r>
              <a:rPr lang="fr-FR" dirty="0"/>
              <a:t>Calcul d’une probabilité de transition d’un état à un autre</a:t>
            </a:r>
          </a:p>
          <a:p>
            <a:r>
              <a:rPr lang="fr-FR" dirty="0"/>
              <a:t>Calcul d’une matrice 4x4:</a:t>
            </a:r>
          </a:p>
          <a:p>
            <a:endParaRPr lang="fr-FR" dirty="0"/>
          </a:p>
          <a:p>
            <a:endParaRPr lang="fr-FR" dirty="0"/>
          </a:p>
          <a:p>
            <a:pPr marL="0" indent="0">
              <a:buNone/>
            </a:pPr>
            <a:endParaRPr lang="fr-FR" dirty="0"/>
          </a:p>
          <a:p>
            <a:pPr marL="0" indent="0">
              <a:buNone/>
            </a:pPr>
            <a:endParaRPr lang="fr-FR" dirty="0"/>
          </a:p>
          <a:p>
            <a:pPr lvl="1"/>
            <a:r>
              <a:rPr lang="fr-FR" dirty="0" err="1">
                <a:latin typeface="Symbol" panose="05050102010706020507" pitchFamily="18" charset="2"/>
              </a:rPr>
              <a:t>m</a:t>
            </a:r>
            <a:r>
              <a:rPr lang="fr-FR" baseline="-25000" dirty="0" err="1"/>
              <a:t>ij</a:t>
            </a:r>
            <a:r>
              <a:rPr lang="fr-FR" dirty="0"/>
              <a:t> (i ≠j) : taux de substitution instantané de l’état </a:t>
            </a:r>
            <a:r>
              <a:rPr lang="fr-FR" i="1" dirty="0"/>
              <a:t>i</a:t>
            </a:r>
            <a:r>
              <a:rPr lang="fr-FR" dirty="0"/>
              <a:t> à l’état </a:t>
            </a:r>
            <a:r>
              <a:rPr lang="fr-FR" i="1" dirty="0"/>
              <a:t>j.</a:t>
            </a:r>
          </a:p>
          <a:p>
            <a:pPr lvl="1"/>
            <a:r>
              <a:rPr lang="fr-FR" dirty="0">
                <a:latin typeface="Symbol" panose="05050102010706020507" pitchFamily="18" charset="2"/>
              </a:rPr>
              <a:t>1-m</a:t>
            </a:r>
            <a:r>
              <a:rPr lang="fr-FR" baseline="-25000" dirty="0"/>
              <a:t>i</a:t>
            </a:r>
            <a:r>
              <a:rPr lang="fr-FR" dirty="0"/>
              <a:t> : taux de conservation instantané du nucléotide </a:t>
            </a:r>
            <a:r>
              <a:rPr lang="fr-FR" i="1" dirty="0"/>
              <a:t>i</a:t>
            </a:r>
            <a:r>
              <a:rPr lang="fr-FR" dirty="0"/>
              <a:t>.</a:t>
            </a:r>
          </a:p>
          <a:p>
            <a:r>
              <a:rPr lang="fr-FR" dirty="0"/>
              <a:t>Q: matrice des taux du processus de Markov. La somme sur chaque colonne est 0.</a:t>
            </a:r>
          </a:p>
        </p:txBody>
      </p:sp>
      <p:pic>
        <p:nvPicPr>
          <p:cNvPr id="2050" name="Picture 2" descr="C:\Users\Nadia\Documents\Enseignement\IFT3295\AUT13\Phylogénie\matrice-sub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6" y="2924836"/>
            <a:ext cx="3672408" cy="129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63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Modèle de </a:t>
            </a:r>
            <a:r>
              <a:rPr lang="fr-FR" dirty="0" err="1"/>
              <a:t>Jukes</a:t>
            </a:r>
            <a:r>
              <a:rPr lang="fr-FR" dirty="0"/>
              <a:t> et Cantor (JC69)</a:t>
            </a:r>
          </a:p>
        </p:txBody>
      </p:sp>
      <p:sp>
        <p:nvSpPr>
          <p:cNvPr id="3" name="Espace réservé du contenu 2"/>
          <p:cNvSpPr>
            <a:spLocks noGrp="1"/>
          </p:cNvSpPr>
          <p:nvPr>
            <p:ph sz="quarter" idx="1"/>
          </p:nvPr>
        </p:nvSpPr>
        <p:spPr/>
        <p:txBody>
          <a:bodyPr/>
          <a:lstStyle/>
          <a:p>
            <a:r>
              <a:rPr lang="fr-FR" dirty="0"/>
              <a:t>Modèle markovien de substitution le plus simple.</a:t>
            </a:r>
          </a:p>
          <a:p>
            <a:r>
              <a:rPr lang="fr-FR" dirty="0"/>
              <a:t>Considère le même taux de substitution instantané pour chacun des changements possible, et un seul taux de conservation global.</a:t>
            </a:r>
          </a:p>
          <a:p>
            <a:endParaRPr lang="fr-FR" dirty="0"/>
          </a:p>
          <a:p>
            <a:endParaRPr lang="fr-FR" dirty="0"/>
          </a:p>
          <a:p>
            <a:endParaRPr lang="fr-FR" dirty="0"/>
          </a:p>
          <a:p>
            <a:endParaRPr lang="fr-FR" dirty="0"/>
          </a:p>
          <a:p>
            <a:pPr lvl="1"/>
            <a:r>
              <a:rPr lang="fr-FR" dirty="0">
                <a:latin typeface="Symbol" panose="05050102010706020507" pitchFamily="18" charset="2"/>
              </a:rPr>
              <a:t>m/4</a:t>
            </a:r>
            <a:r>
              <a:rPr lang="fr-FR" dirty="0"/>
              <a:t>: taux moyen instantané de substitution.</a:t>
            </a:r>
          </a:p>
        </p:txBody>
      </p:sp>
      <p:pic>
        <p:nvPicPr>
          <p:cNvPr id="3074" name="Picture 2" descr="C:\Users\Nadia\Documents\Enseignement\IFT3295\AUT13\Phylogénie\jukes-can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836" y="3429000"/>
            <a:ext cx="2952328" cy="167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90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Modèle</a:t>
            </a:r>
            <a:r>
              <a:rPr lang="en-CA" dirty="0"/>
              <a:t> de Kimura (K80)</a:t>
            </a:r>
            <a:endParaRPr lang="fr-CA" dirty="0"/>
          </a:p>
        </p:txBody>
      </p:sp>
      <p:sp>
        <p:nvSpPr>
          <p:cNvPr id="3" name="Espace réservé du contenu 2"/>
          <p:cNvSpPr>
            <a:spLocks noGrp="1"/>
          </p:cNvSpPr>
          <p:nvPr>
            <p:ph sz="quarter" idx="1"/>
          </p:nvPr>
        </p:nvSpPr>
        <p:spPr>
          <a:xfrm>
            <a:off x="838200" y="1825624"/>
            <a:ext cx="6288158" cy="4495425"/>
          </a:xfrm>
        </p:spPr>
        <p:txBody>
          <a:bodyPr>
            <a:normAutofit/>
          </a:bodyPr>
          <a:lstStyle/>
          <a:p>
            <a:r>
              <a:rPr lang="en-CA" dirty="0"/>
              <a:t>Transitions et </a:t>
            </a:r>
            <a:r>
              <a:rPr lang="en-CA" dirty="0" err="1"/>
              <a:t>transversions</a:t>
            </a:r>
            <a:r>
              <a:rPr lang="en-CA" dirty="0"/>
              <a:t> </a:t>
            </a:r>
            <a:r>
              <a:rPr lang="en-CA" dirty="0" err="1"/>
              <a:t>ont</a:t>
            </a:r>
            <a:r>
              <a:rPr lang="en-CA" dirty="0"/>
              <a:t> des </a:t>
            </a:r>
            <a:r>
              <a:rPr lang="en-CA" dirty="0" err="1"/>
              <a:t>taux</a:t>
            </a:r>
            <a:r>
              <a:rPr lang="en-CA" dirty="0"/>
              <a:t> </a:t>
            </a:r>
            <a:r>
              <a:rPr lang="en-CA" dirty="0" err="1"/>
              <a:t>différents</a:t>
            </a:r>
            <a:r>
              <a:rPr lang="en-CA" dirty="0"/>
              <a:t>.</a:t>
            </a:r>
          </a:p>
          <a:p>
            <a:pPr lvl="1"/>
            <a:r>
              <a:rPr lang="en-CA" dirty="0"/>
              <a:t>Transitions: </a:t>
            </a:r>
          </a:p>
          <a:p>
            <a:pPr marL="914400" lvl="2" indent="0">
              <a:buNone/>
            </a:pPr>
            <a:r>
              <a:rPr lang="en-CA" dirty="0"/>
              <a:t>A </a:t>
            </a:r>
            <a:r>
              <a:rPr lang="en-CA" dirty="0">
                <a:sym typeface="Wingdings" panose="05000000000000000000" pitchFamily="2" charset="2"/>
              </a:rPr>
              <a:t> G, C  T</a:t>
            </a:r>
          </a:p>
          <a:p>
            <a:pPr lvl="1"/>
            <a:r>
              <a:rPr lang="en-CA" dirty="0">
                <a:sym typeface="Wingdings" panose="05000000000000000000" pitchFamily="2" charset="2"/>
              </a:rPr>
              <a:t> Transversions: </a:t>
            </a:r>
          </a:p>
          <a:p>
            <a:pPr marL="457200" lvl="1" indent="0">
              <a:buNone/>
            </a:pPr>
            <a:r>
              <a:rPr lang="en-CA" dirty="0">
                <a:sym typeface="Wingdings" panose="05000000000000000000" pitchFamily="2" charset="2"/>
              </a:rPr>
              <a:t>	</a:t>
            </a:r>
            <a:r>
              <a:rPr lang="en-CA" dirty="0"/>
              <a:t>A </a:t>
            </a:r>
            <a:r>
              <a:rPr lang="en-CA" dirty="0">
                <a:sym typeface="Wingdings" panose="05000000000000000000" pitchFamily="2" charset="2"/>
              </a:rPr>
              <a:t> T, T  G, </a:t>
            </a:r>
            <a:r>
              <a:rPr lang="en-CA" dirty="0"/>
              <a:t>A </a:t>
            </a:r>
            <a:r>
              <a:rPr lang="en-CA" dirty="0">
                <a:sym typeface="Wingdings" panose="05000000000000000000" pitchFamily="2" charset="2"/>
              </a:rPr>
              <a:t> C, C  G</a:t>
            </a:r>
          </a:p>
          <a:p>
            <a:pPr marL="457200" lvl="1" indent="0">
              <a:buNone/>
            </a:pPr>
            <a:endParaRPr lang="en-CA" dirty="0">
              <a:sym typeface="Wingdings" panose="05000000000000000000" pitchFamily="2" charset="2"/>
            </a:endParaRPr>
          </a:p>
          <a:p>
            <a:pPr lvl="1"/>
            <a:r>
              <a:rPr lang="en-CA" dirty="0">
                <a:latin typeface="Symbol" panose="05050102010706020507" pitchFamily="18" charset="2"/>
                <a:sym typeface="Wingdings" panose="05000000000000000000" pitchFamily="2" charset="2"/>
              </a:rPr>
              <a:t>k</a:t>
            </a:r>
            <a:r>
              <a:rPr lang="en-CA" dirty="0">
                <a:sym typeface="Wingdings" panose="05000000000000000000" pitchFamily="2" charset="2"/>
              </a:rPr>
              <a:t> rapport entre le </a:t>
            </a:r>
            <a:r>
              <a:rPr lang="en-CA" dirty="0" err="1">
                <a:sym typeface="Wingdings" panose="05000000000000000000" pitchFamily="2" charset="2"/>
              </a:rPr>
              <a:t>taux</a:t>
            </a:r>
            <a:r>
              <a:rPr lang="en-CA" dirty="0">
                <a:sym typeface="Wingdings" panose="05000000000000000000" pitchFamily="2" charset="2"/>
              </a:rPr>
              <a:t> de transitions et le </a:t>
            </a:r>
            <a:r>
              <a:rPr lang="en-CA" dirty="0" err="1">
                <a:sym typeface="Wingdings" panose="05000000000000000000" pitchFamily="2" charset="2"/>
              </a:rPr>
              <a:t>taux</a:t>
            </a:r>
            <a:r>
              <a:rPr lang="en-CA" dirty="0">
                <a:sym typeface="Wingdings" panose="05000000000000000000" pitchFamily="2" charset="2"/>
              </a:rPr>
              <a:t> de </a:t>
            </a:r>
            <a:r>
              <a:rPr lang="en-CA" dirty="0" err="1">
                <a:sym typeface="Wingdings" panose="05000000000000000000" pitchFamily="2" charset="2"/>
              </a:rPr>
              <a:t>transversions</a:t>
            </a:r>
            <a:r>
              <a:rPr lang="en-CA" dirty="0">
                <a:sym typeface="Wingdings" panose="05000000000000000000" pitchFamily="2" charset="2"/>
              </a:rPr>
              <a:t>.</a:t>
            </a:r>
            <a:endParaRPr lang="fr-CA" dirty="0"/>
          </a:p>
          <a:p>
            <a:pPr marL="0" indent="0">
              <a:buNone/>
            </a:pPr>
            <a:endParaRPr lang="fr-CA" dirty="0"/>
          </a:p>
        </p:txBody>
      </p:sp>
      <p:pic>
        <p:nvPicPr>
          <p:cNvPr id="4098" name="Picture 2" descr="C:\Users\Nadia\Documents\Enseignement\IFT3295\AUT13\Phylogénie\kim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408" y="1027906"/>
            <a:ext cx="3528392" cy="19535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4EF1E9A5-84FF-4118-9B2B-C5DDC83C4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376" y="3495782"/>
            <a:ext cx="4385458" cy="2690331"/>
          </a:xfrm>
          <a:prstGeom prst="rect">
            <a:avLst/>
          </a:prstGeom>
        </p:spPr>
      </p:pic>
      <p:sp>
        <p:nvSpPr>
          <p:cNvPr id="6" name="Rectangle 5">
            <a:extLst>
              <a:ext uri="{FF2B5EF4-FFF2-40B4-BE49-F238E27FC236}">
                <a16:creationId xmlns:a16="http://schemas.microsoft.com/office/drawing/2014/main" id="{8FF23B67-207A-4691-8B48-7219D2E77367}"/>
              </a:ext>
            </a:extLst>
          </p:cNvPr>
          <p:cNvSpPr/>
          <p:nvPr/>
        </p:nvSpPr>
        <p:spPr>
          <a:xfrm>
            <a:off x="6854687" y="6321049"/>
            <a:ext cx="5231295" cy="307777"/>
          </a:xfrm>
          <a:prstGeom prst="rect">
            <a:avLst/>
          </a:prstGeom>
        </p:spPr>
        <p:txBody>
          <a:bodyPr wrap="square">
            <a:spAutoFit/>
          </a:bodyPr>
          <a:lstStyle/>
          <a:p>
            <a:r>
              <a:rPr lang="fr-CA" sz="1400" dirty="0"/>
              <a:t>http://www.snv.jussieu.fr/bmedia/coursBC/ac.nucleiques/acnucl.html</a:t>
            </a:r>
          </a:p>
        </p:txBody>
      </p:sp>
    </p:spTree>
    <p:extLst>
      <p:ext uri="{BB962C8B-B14F-4D97-AF65-F5344CB8AC3E}">
        <p14:creationId xmlns:p14="http://schemas.microsoft.com/office/powerpoint/2010/main" val="1762675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Sélection naturelle</a:t>
            </a:r>
          </a:p>
        </p:txBody>
      </p:sp>
      <p:sp>
        <p:nvSpPr>
          <p:cNvPr id="3" name="Espace réservé du contenu 2"/>
          <p:cNvSpPr>
            <a:spLocks noGrp="1"/>
          </p:cNvSpPr>
          <p:nvPr>
            <p:ph sz="quarter" idx="1"/>
          </p:nvPr>
        </p:nvSpPr>
        <p:spPr/>
        <p:txBody>
          <a:bodyPr/>
          <a:lstStyle/>
          <a:p>
            <a:r>
              <a:rPr lang="fr-FR" sz="3200" dirty="0"/>
              <a:t>Processus par lequel certaines modifications apparaissant par hasard chez certains individus dans une population sont favorisées et fixées, tandis que d’autres sont défavorisées et perdues.</a:t>
            </a:r>
          </a:p>
          <a:p>
            <a:r>
              <a:rPr lang="fr-FR" sz="3200" dirty="0"/>
              <a:t>Concept initialement formulé par Darwin, basé sur </a:t>
            </a:r>
            <a:r>
              <a:rPr lang="fr-CA" sz="3200" dirty="0"/>
              <a:t>une observation des phénotypes. La sélection naturelle affecte également le génotype. </a:t>
            </a:r>
          </a:p>
          <a:p>
            <a:r>
              <a:rPr lang="fr-FR" sz="3200" dirty="0"/>
              <a:t>Peut mener à la création de nouvelles espèces.</a:t>
            </a:r>
          </a:p>
          <a:p>
            <a:pPr marL="0" indent="0">
              <a:buNone/>
            </a:pPr>
            <a:endParaRPr lang="fr-CA" dirty="0"/>
          </a:p>
        </p:txBody>
      </p:sp>
    </p:spTree>
    <p:extLst>
      <p:ext uri="{BB962C8B-B14F-4D97-AF65-F5344CB8AC3E}">
        <p14:creationId xmlns:p14="http://schemas.microsoft.com/office/powerpoint/2010/main" val="1487029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Distance synonyme/non-synonyme pour les séquences codantes </a:t>
            </a:r>
            <a:endParaRPr lang="fr-CA" dirty="0"/>
          </a:p>
        </p:txBody>
      </p:sp>
      <p:sp>
        <p:nvSpPr>
          <p:cNvPr id="3" name="Espace réservé du contenu 2"/>
          <p:cNvSpPr>
            <a:spLocks noGrp="1"/>
          </p:cNvSpPr>
          <p:nvPr>
            <p:ph sz="quarter" idx="1"/>
          </p:nvPr>
        </p:nvSpPr>
        <p:spPr/>
        <p:txBody>
          <a:bodyPr>
            <a:normAutofit/>
          </a:bodyPr>
          <a:lstStyle/>
          <a:p>
            <a:pPr marL="0" indent="0">
              <a:buNone/>
            </a:pPr>
            <a:r>
              <a:rPr lang="fr-FR" sz="3200" dirty="0"/>
              <a:t>Les gènes sont soumis à plusieurs types de sélection naturelle:</a:t>
            </a:r>
          </a:p>
          <a:p>
            <a:pPr lvl="1"/>
            <a:r>
              <a:rPr lang="fr-FR" sz="3200" dirty="0">
                <a:solidFill>
                  <a:srgbClr val="FF0000"/>
                </a:solidFill>
              </a:rPr>
              <a:t>Sélection positive</a:t>
            </a:r>
            <a:r>
              <a:rPr lang="fr-FR" sz="3200" dirty="0"/>
              <a:t>:  Processus qui encourage la rétention des mutations qui sont bénéfiques pour un individu.</a:t>
            </a:r>
          </a:p>
          <a:p>
            <a:pPr lvl="1"/>
            <a:r>
              <a:rPr lang="fr-FR" sz="3200" dirty="0">
                <a:solidFill>
                  <a:srgbClr val="FF0000"/>
                </a:solidFill>
              </a:rPr>
              <a:t>Sélection négative </a:t>
            </a:r>
            <a:r>
              <a:rPr lang="fr-FR" sz="3200" dirty="0"/>
              <a:t>ou purificatrice: Processus qui tend à faire disparaître des mutations nuisibles.</a:t>
            </a:r>
          </a:p>
          <a:p>
            <a:pPr lvl="1"/>
            <a:r>
              <a:rPr lang="fr-FR" sz="3200" dirty="0">
                <a:solidFill>
                  <a:srgbClr val="FF0000"/>
                </a:solidFill>
              </a:rPr>
              <a:t>Sélection neutre</a:t>
            </a:r>
            <a:r>
              <a:rPr lang="fr-FR" sz="3200" dirty="0"/>
              <a:t>: Absence de sélection positive ou négative. Dans le cas de séquences qui ne sont affectées par aucune pression sélective. Peuvent être modifiées sans conséquences sur l’organisme.</a:t>
            </a:r>
          </a:p>
        </p:txBody>
      </p:sp>
    </p:spTree>
    <p:extLst>
      <p:ext uri="{BB962C8B-B14F-4D97-AF65-F5344CB8AC3E}">
        <p14:creationId xmlns:p14="http://schemas.microsoft.com/office/powerpoint/2010/main" val="1579040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Distance synonyme/non-synonyme pour les séquences codantes </a:t>
            </a:r>
          </a:p>
        </p:txBody>
      </p:sp>
      <p:sp>
        <p:nvSpPr>
          <p:cNvPr id="3" name="Espace réservé du contenu 2"/>
          <p:cNvSpPr>
            <a:spLocks noGrp="1"/>
          </p:cNvSpPr>
          <p:nvPr>
            <p:ph sz="quarter" idx="1"/>
          </p:nvPr>
        </p:nvSpPr>
        <p:spPr>
          <a:xfrm>
            <a:off x="838200" y="1690688"/>
            <a:ext cx="10515600" cy="2985484"/>
          </a:xfrm>
        </p:spPr>
        <p:txBody>
          <a:bodyPr>
            <a:normAutofit/>
          </a:bodyPr>
          <a:lstStyle/>
          <a:p>
            <a:r>
              <a:rPr lang="fr-FR" dirty="0"/>
              <a:t>Basée sur la comparaison des substitutions synonymes et non-synonymes (effet sur les codons)</a:t>
            </a:r>
          </a:p>
          <a:p>
            <a:r>
              <a:rPr lang="fr-FR" dirty="0">
                <a:solidFill>
                  <a:srgbClr val="FF0000"/>
                </a:solidFill>
              </a:rPr>
              <a:t>Substitution synonyme </a:t>
            </a:r>
            <a:r>
              <a:rPr lang="fr-FR" dirty="0"/>
              <a:t>(silencieuse): substitution ne provoquant pas la substitution de l’acide aminé initial.</a:t>
            </a:r>
          </a:p>
          <a:p>
            <a:r>
              <a:rPr lang="fr-FR" dirty="0">
                <a:solidFill>
                  <a:srgbClr val="FF0000"/>
                </a:solidFill>
              </a:rPr>
              <a:t>Substitution non-synonyme </a:t>
            </a:r>
            <a:r>
              <a:rPr lang="fr-FR" dirty="0"/>
              <a:t>(non-silencieuse): substitution provoquant la modification d’un acide aminé.</a:t>
            </a:r>
          </a:p>
          <a:p>
            <a:pPr marL="0" indent="0">
              <a:buNone/>
            </a:pPr>
            <a:endParaRPr lang="fr-FR" dirty="0"/>
          </a:p>
        </p:txBody>
      </p:sp>
      <p:pic>
        <p:nvPicPr>
          <p:cNvPr id="7170" name="Picture 2" descr="http://upload.wikimedia.org/wikipedia/commons/6/64/Missense_Mutation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91" y="4425233"/>
            <a:ext cx="5688632" cy="24590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92278" y="6211669"/>
            <a:ext cx="2961522" cy="646331"/>
          </a:xfrm>
          <a:prstGeom prst="rect">
            <a:avLst/>
          </a:prstGeom>
        </p:spPr>
        <p:txBody>
          <a:bodyPr wrap="square">
            <a:spAutoFit/>
          </a:bodyPr>
          <a:lstStyle/>
          <a:p>
            <a:r>
              <a:rPr lang="fr-CA" dirty="0"/>
              <a:t>http://en.wikipedia.org/wiki/Missense_mutation</a:t>
            </a:r>
          </a:p>
        </p:txBody>
      </p:sp>
    </p:spTree>
    <p:extLst>
      <p:ext uri="{BB962C8B-B14F-4D97-AF65-F5344CB8AC3E}">
        <p14:creationId xmlns:p14="http://schemas.microsoft.com/office/powerpoint/2010/main" val="386111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CD258F-CD10-4F04-8BFE-A68CD511BC14}"/>
              </a:ext>
            </a:extLst>
          </p:cNvPr>
          <p:cNvSpPr>
            <a:spLocks noGrp="1"/>
          </p:cNvSpPr>
          <p:nvPr>
            <p:ph type="title"/>
          </p:nvPr>
        </p:nvSpPr>
        <p:spPr/>
        <p:txBody>
          <a:bodyPr/>
          <a:lstStyle/>
          <a:p>
            <a:r>
              <a:rPr lang="fr-CA" dirty="0"/>
              <a:t>Plan : </a:t>
            </a:r>
          </a:p>
        </p:txBody>
      </p:sp>
      <p:sp>
        <p:nvSpPr>
          <p:cNvPr id="3" name="Espace réservé du contenu 2">
            <a:extLst>
              <a:ext uri="{FF2B5EF4-FFF2-40B4-BE49-F238E27FC236}">
                <a16:creationId xmlns:a16="http://schemas.microsoft.com/office/drawing/2014/main" id="{F9324CD8-21F8-45B6-BDDB-CD9F4A3DE016}"/>
              </a:ext>
            </a:extLst>
          </p:cNvPr>
          <p:cNvSpPr>
            <a:spLocks noGrp="1"/>
          </p:cNvSpPr>
          <p:nvPr>
            <p:ph idx="1"/>
          </p:nvPr>
        </p:nvSpPr>
        <p:spPr>
          <a:xfrm>
            <a:off x="838200" y="1690688"/>
            <a:ext cx="10515600" cy="4629089"/>
          </a:xfrm>
        </p:spPr>
        <p:txBody>
          <a:bodyPr/>
          <a:lstStyle/>
          <a:p>
            <a:pPr marL="571500" indent="-571500">
              <a:buFont typeface="+mj-lt"/>
              <a:buAutoNum type="romanUcPeriod"/>
            </a:pPr>
            <a:r>
              <a:rPr lang="fr-CA" dirty="0"/>
              <a:t>Un peu d’histoire et concepts de base</a:t>
            </a:r>
          </a:p>
          <a:p>
            <a:pPr marL="571500" indent="-571500">
              <a:buFont typeface="+mj-lt"/>
              <a:buAutoNum type="romanUcPeriod"/>
            </a:pPr>
            <a:r>
              <a:rPr lang="fr-CA" dirty="0"/>
              <a:t>Modèles d’évolution</a:t>
            </a:r>
          </a:p>
          <a:p>
            <a:pPr marL="571500" indent="-571500">
              <a:buFont typeface="+mj-lt"/>
              <a:buAutoNum type="romanUcPeriod"/>
            </a:pPr>
            <a:r>
              <a:rPr lang="fr-CA" dirty="0"/>
              <a:t>Définitions formelles sur les arbres</a:t>
            </a:r>
          </a:p>
          <a:p>
            <a:pPr marL="571500" indent="-571500">
              <a:buFont typeface="+mj-lt"/>
              <a:buAutoNum type="romanUcPeriod"/>
            </a:pPr>
            <a:r>
              <a:rPr lang="fr-CA" dirty="0"/>
              <a:t>Dénombrement des arbres</a:t>
            </a:r>
          </a:p>
          <a:p>
            <a:pPr marL="571500" indent="-571500">
              <a:buFont typeface="+mj-lt"/>
              <a:buAutoNum type="romanUcPeriod"/>
            </a:pPr>
            <a:r>
              <a:rPr lang="fr-CA" dirty="0"/>
              <a:t>Distance entre arbres</a:t>
            </a:r>
          </a:p>
        </p:txBody>
      </p:sp>
    </p:spTree>
    <p:extLst>
      <p:ext uri="{BB962C8B-B14F-4D97-AF65-F5344CB8AC3E}">
        <p14:creationId xmlns:p14="http://schemas.microsoft.com/office/powerpoint/2010/main" val="3100247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27648" y="188641"/>
            <a:ext cx="6855668" cy="6422581"/>
          </a:xfrm>
          <a:prstGeom prst="rect">
            <a:avLst/>
          </a:prstGeom>
          <a:noFill/>
          <a:ln w="9525">
            <a:noFill/>
            <a:miter lim="800000"/>
            <a:headEnd/>
            <a:tailEnd/>
          </a:ln>
        </p:spPr>
      </p:pic>
    </p:spTree>
    <p:extLst>
      <p:ext uri="{BB962C8B-B14F-4D97-AF65-F5344CB8AC3E}">
        <p14:creationId xmlns:p14="http://schemas.microsoft.com/office/powerpoint/2010/main" val="3696284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Distance synonyme/non-synonyme pour les séquences codantes</a:t>
            </a:r>
          </a:p>
        </p:txBody>
      </p:sp>
      <p:sp>
        <p:nvSpPr>
          <p:cNvPr id="3" name="Espace réservé du contenu 2"/>
          <p:cNvSpPr>
            <a:spLocks noGrp="1"/>
          </p:cNvSpPr>
          <p:nvPr>
            <p:ph sz="quarter" idx="1"/>
          </p:nvPr>
        </p:nvSpPr>
        <p:spPr/>
        <p:txBody>
          <a:bodyPr>
            <a:normAutofit/>
          </a:bodyPr>
          <a:lstStyle/>
          <a:p>
            <a:r>
              <a:rPr lang="fr-FR" sz="2500" dirty="0">
                <a:solidFill>
                  <a:srgbClr val="FF0000"/>
                </a:solidFill>
              </a:rPr>
              <a:t>Sites synonymes et non-synonymes:</a:t>
            </a:r>
          </a:p>
          <a:p>
            <a:pPr lvl="1"/>
            <a:r>
              <a:rPr lang="fr-FR" sz="2500" dirty="0"/>
              <a:t>100% des mutations touchant la 2</a:t>
            </a:r>
            <a:r>
              <a:rPr lang="fr-FR" sz="2500" baseline="30000" dirty="0"/>
              <a:t>ème</a:t>
            </a:r>
            <a:r>
              <a:rPr lang="fr-FR" sz="2500" dirty="0"/>
              <a:t> base des codons sont non-synonymes</a:t>
            </a:r>
          </a:p>
          <a:p>
            <a:pPr lvl="1"/>
            <a:r>
              <a:rPr lang="fr-FR" sz="2500" dirty="0"/>
              <a:t>Sous l’hypothèse que les fréquences nucléotidiques sont égales et que les mutations se font au hasard, 95% des mutations touchant la 1</a:t>
            </a:r>
            <a:r>
              <a:rPr lang="fr-FR" sz="2500" baseline="30000" dirty="0"/>
              <a:t>ère</a:t>
            </a:r>
            <a:r>
              <a:rPr lang="fr-FR" sz="2500" dirty="0"/>
              <a:t> base et 28% des mutations touchant la 3</a:t>
            </a:r>
            <a:r>
              <a:rPr lang="fr-FR" sz="2500" baseline="30000" dirty="0"/>
              <a:t>ème</a:t>
            </a:r>
            <a:r>
              <a:rPr lang="fr-FR" sz="2500" dirty="0"/>
              <a:t> base sont non-synonymes.</a:t>
            </a:r>
          </a:p>
          <a:p>
            <a:r>
              <a:rPr lang="fr-FR" sz="2500" dirty="0">
                <a:solidFill>
                  <a:srgbClr val="FF0000"/>
                </a:solidFill>
              </a:rPr>
              <a:t>Distances</a:t>
            </a:r>
            <a:r>
              <a:rPr lang="fr-FR" sz="2500" dirty="0"/>
              <a:t> </a:t>
            </a:r>
            <a:r>
              <a:rPr lang="fr-FR" sz="2500" dirty="0">
                <a:solidFill>
                  <a:srgbClr val="FF0000"/>
                </a:solidFill>
              </a:rPr>
              <a:t>synonymes et non-synonymes:</a:t>
            </a:r>
          </a:p>
          <a:p>
            <a:pPr lvl="1"/>
            <a:r>
              <a:rPr lang="fr-FR" sz="2500" i="1" dirty="0" err="1"/>
              <a:t>d</a:t>
            </a:r>
            <a:r>
              <a:rPr lang="fr-FR" sz="2500" i="1" baseline="-25000" dirty="0" err="1"/>
              <a:t>S</a:t>
            </a:r>
            <a:r>
              <a:rPr lang="fr-FR" sz="2500" i="1" baseline="-25000" dirty="0"/>
              <a:t>  </a:t>
            </a:r>
            <a:r>
              <a:rPr lang="fr-FR" sz="2500" dirty="0"/>
              <a:t>distance synonyme entre deux séquences codantes: Nbre de substitutions synonymes s’étant produites par site synonyme.</a:t>
            </a:r>
          </a:p>
          <a:p>
            <a:pPr marL="548640" lvl="2" indent="-274320">
              <a:spcBef>
                <a:spcPts val="580"/>
              </a:spcBef>
              <a:buClr>
                <a:schemeClr val="accent1"/>
              </a:buClr>
            </a:pPr>
            <a:r>
              <a:rPr lang="fr-FR" sz="2500" i="1" dirty="0" err="1"/>
              <a:t>d</a:t>
            </a:r>
            <a:r>
              <a:rPr lang="fr-FR" sz="2500" i="1" baseline="-25000" dirty="0" err="1"/>
              <a:t>N</a:t>
            </a:r>
            <a:r>
              <a:rPr lang="fr-FR" sz="2500" dirty="0"/>
              <a:t> distance non-synonyme: </a:t>
            </a:r>
            <a:r>
              <a:rPr lang="fr-FR" sz="2500" dirty="0" err="1"/>
              <a:t>Nbre</a:t>
            </a:r>
            <a:r>
              <a:rPr lang="fr-FR" sz="2500" dirty="0"/>
              <a:t> de </a:t>
            </a:r>
            <a:r>
              <a:rPr lang="fr-FR" sz="2500" dirty="0" err="1"/>
              <a:t>subs</a:t>
            </a:r>
            <a:r>
              <a:rPr lang="fr-FR" sz="2500" dirty="0"/>
              <a:t>. non-synonymes par site non-synonyme. </a:t>
            </a:r>
          </a:p>
          <a:p>
            <a:pPr marL="0" indent="0">
              <a:buNone/>
            </a:pPr>
            <a:endParaRPr lang="fr-FR" dirty="0"/>
          </a:p>
        </p:txBody>
      </p:sp>
    </p:spTree>
    <p:extLst>
      <p:ext uri="{BB962C8B-B14F-4D97-AF65-F5344CB8AC3E}">
        <p14:creationId xmlns:p14="http://schemas.microsoft.com/office/powerpoint/2010/main" val="3981220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Distance synonyme/non-synonyme pour les séquences codantes </a:t>
            </a:r>
            <a:endParaRPr lang="fr-CA" dirty="0"/>
          </a:p>
        </p:txBody>
      </p:sp>
      <p:sp>
        <p:nvSpPr>
          <p:cNvPr id="3" name="Espace réservé du contenu 2"/>
          <p:cNvSpPr>
            <a:spLocks noGrp="1"/>
          </p:cNvSpPr>
          <p:nvPr>
            <p:ph sz="quarter" idx="1"/>
          </p:nvPr>
        </p:nvSpPr>
        <p:spPr/>
        <p:txBody>
          <a:bodyPr>
            <a:normAutofit fontScale="92500" lnSpcReduction="20000"/>
          </a:bodyPr>
          <a:lstStyle/>
          <a:p>
            <a:pPr marL="0" indent="0">
              <a:buNone/>
            </a:pPr>
            <a:r>
              <a:rPr lang="fr-FR" dirty="0"/>
              <a:t>Identification du type de sélection en fonction de </a:t>
            </a:r>
            <a:r>
              <a:rPr lang="fr-FR" i="1" dirty="0" err="1">
                <a:solidFill>
                  <a:srgbClr val="FF0000"/>
                </a:solidFill>
              </a:rPr>
              <a:t>d</a:t>
            </a:r>
            <a:r>
              <a:rPr lang="fr-FR" i="1" baseline="-25000" dirty="0" err="1">
                <a:solidFill>
                  <a:srgbClr val="FF0000"/>
                </a:solidFill>
              </a:rPr>
              <a:t>N</a:t>
            </a:r>
            <a:r>
              <a:rPr lang="fr-FR" i="1" baseline="-25000" dirty="0">
                <a:solidFill>
                  <a:srgbClr val="FF0000"/>
                </a:solidFill>
              </a:rPr>
              <a:t> </a:t>
            </a:r>
            <a:r>
              <a:rPr lang="fr-FR" i="1" dirty="0">
                <a:solidFill>
                  <a:srgbClr val="FF0000"/>
                </a:solidFill>
              </a:rPr>
              <a:t>/</a:t>
            </a:r>
            <a:r>
              <a:rPr lang="fr-FR" i="1" dirty="0" err="1">
                <a:solidFill>
                  <a:srgbClr val="FF0000"/>
                </a:solidFill>
              </a:rPr>
              <a:t>d</a:t>
            </a:r>
            <a:r>
              <a:rPr lang="fr-FR" i="1" baseline="-25000" dirty="0" err="1">
                <a:solidFill>
                  <a:srgbClr val="FF0000"/>
                </a:solidFill>
              </a:rPr>
              <a:t>S</a:t>
            </a:r>
            <a:r>
              <a:rPr lang="fr-FR" i="1" dirty="0">
                <a:solidFill>
                  <a:srgbClr val="FF0000"/>
                </a:solidFill>
              </a:rPr>
              <a:t> :</a:t>
            </a:r>
          </a:p>
          <a:p>
            <a:pPr marL="0" indent="0">
              <a:buNone/>
            </a:pPr>
            <a:endParaRPr lang="fr-FR" dirty="0"/>
          </a:p>
          <a:p>
            <a:r>
              <a:rPr lang="fr-FR" dirty="0"/>
              <a:t>Sélection </a:t>
            </a:r>
            <a:r>
              <a:rPr lang="fr-FR" dirty="0">
                <a:solidFill>
                  <a:srgbClr val="FF0000"/>
                </a:solidFill>
              </a:rPr>
              <a:t>neutre</a:t>
            </a:r>
            <a:r>
              <a:rPr lang="fr-FR" dirty="0"/>
              <a:t>: </a:t>
            </a:r>
          </a:p>
          <a:p>
            <a:pPr marL="0" indent="0">
              <a:buNone/>
            </a:pPr>
            <a:r>
              <a:rPr lang="fr-FR" dirty="0">
                <a:sym typeface="Wingdings" panose="05000000000000000000" pitchFamily="2" charset="2"/>
              </a:rPr>
              <a:t>	 </a:t>
            </a:r>
            <a:r>
              <a:rPr lang="fr-FR" dirty="0"/>
              <a:t> </a:t>
            </a:r>
            <a:r>
              <a:rPr lang="fr-FR" i="1" dirty="0" err="1">
                <a:solidFill>
                  <a:srgbClr val="FF0000"/>
                </a:solidFill>
              </a:rPr>
              <a:t>d</a:t>
            </a:r>
            <a:r>
              <a:rPr lang="fr-FR" i="1" baseline="-25000" dirty="0" err="1">
                <a:solidFill>
                  <a:srgbClr val="FF0000"/>
                </a:solidFill>
              </a:rPr>
              <a:t>N</a:t>
            </a:r>
            <a:r>
              <a:rPr lang="fr-FR" i="1" baseline="-25000" dirty="0">
                <a:solidFill>
                  <a:srgbClr val="FF0000"/>
                </a:solidFill>
              </a:rPr>
              <a:t> </a:t>
            </a:r>
            <a:r>
              <a:rPr lang="fr-FR" i="1" dirty="0">
                <a:solidFill>
                  <a:srgbClr val="FF0000"/>
                </a:solidFill>
              </a:rPr>
              <a:t>/</a:t>
            </a:r>
            <a:r>
              <a:rPr lang="fr-FR" i="1" dirty="0" err="1">
                <a:solidFill>
                  <a:srgbClr val="FF0000"/>
                </a:solidFill>
              </a:rPr>
              <a:t>d</a:t>
            </a:r>
            <a:r>
              <a:rPr lang="fr-FR" i="1" baseline="-25000" dirty="0" err="1">
                <a:solidFill>
                  <a:srgbClr val="FF0000"/>
                </a:solidFill>
              </a:rPr>
              <a:t>S</a:t>
            </a:r>
            <a:r>
              <a:rPr lang="fr-FR" i="1" dirty="0">
                <a:solidFill>
                  <a:srgbClr val="FF0000"/>
                </a:solidFill>
              </a:rPr>
              <a:t> ≈ 1</a:t>
            </a:r>
          </a:p>
          <a:p>
            <a:r>
              <a:rPr lang="fr-FR" dirty="0"/>
              <a:t>Sélection </a:t>
            </a:r>
            <a:r>
              <a:rPr lang="fr-FR" dirty="0">
                <a:solidFill>
                  <a:srgbClr val="FF0000"/>
                </a:solidFill>
              </a:rPr>
              <a:t>négative</a:t>
            </a:r>
            <a:r>
              <a:rPr lang="fr-FR" dirty="0"/>
              <a:t>: </a:t>
            </a:r>
          </a:p>
          <a:p>
            <a:pPr marL="0" indent="0">
              <a:buNone/>
            </a:pPr>
            <a:r>
              <a:rPr lang="fr-FR" dirty="0"/>
              <a:t>    Déficit de substitutions non-synonymes attendu </a:t>
            </a:r>
          </a:p>
          <a:p>
            <a:pPr marL="0" indent="0">
              <a:buNone/>
            </a:pPr>
            <a:r>
              <a:rPr lang="fr-FR" dirty="0">
                <a:sym typeface="Wingdings" panose="05000000000000000000" pitchFamily="2" charset="2"/>
              </a:rPr>
              <a:t>	 </a:t>
            </a:r>
            <a:r>
              <a:rPr lang="fr-FR" dirty="0"/>
              <a:t> </a:t>
            </a:r>
            <a:r>
              <a:rPr lang="fr-FR" i="1" dirty="0" err="1">
                <a:solidFill>
                  <a:srgbClr val="FF0000"/>
                </a:solidFill>
              </a:rPr>
              <a:t>d</a:t>
            </a:r>
            <a:r>
              <a:rPr lang="fr-FR" i="1" baseline="-25000" dirty="0" err="1">
                <a:solidFill>
                  <a:srgbClr val="FF0000"/>
                </a:solidFill>
              </a:rPr>
              <a:t>N</a:t>
            </a:r>
            <a:r>
              <a:rPr lang="fr-FR" i="1" baseline="-25000" dirty="0">
                <a:solidFill>
                  <a:srgbClr val="FF0000"/>
                </a:solidFill>
              </a:rPr>
              <a:t> </a:t>
            </a:r>
            <a:r>
              <a:rPr lang="fr-FR" i="1" dirty="0">
                <a:solidFill>
                  <a:srgbClr val="FF0000"/>
                </a:solidFill>
              </a:rPr>
              <a:t>/</a:t>
            </a:r>
            <a:r>
              <a:rPr lang="fr-FR" i="1" dirty="0" err="1">
                <a:solidFill>
                  <a:srgbClr val="FF0000"/>
                </a:solidFill>
              </a:rPr>
              <a:t>d</a:t>
            </a:r>
            <a:r>
              <a:rPr lang="fr-FR" i="1" baseline="-25000" dirty="0" err="1">
                <a:solidFill>
                  <a:srgbClr val="FF0000"/>
                </a:solidFill>
              </a:rPr>
              <a:t>S</a:t>
            </a:r>
            <a:r>
              <a:rPr lang="fr-FR" i="1" dirty="0">
                <a:solidFill>
                  <a:srgbClr val="FF0000"/>
                </a:solidFill>
              </a:rPr>
              <a:t> &lt; 1</a:t>
            </a:r>
          </a:p>
          <a:p>
            <a:r>
              <a:rPr lang="fr-FR" dirty="0"/>
              <a:t>Sélection </a:t>
            </a:r>
            <a:r>
              <a:rPr lang="fr-FR" dirty="0">
                <a:solidFill>
                  <a:srgbClr val="FF0000"/>
                </a:solidFill>
              </a:rPr>
              <a:t>positive</a:t>
            </a:r>
            <a:r>
              <a:rPr lang="fr-FR" dirty="0"/>
              <a:t>:</a:t>
            </a:r>
          </a:p>
          <a:p>
            <a:pPr marL="0" indent="0">
              <a:buNone/>
            </a:pPr>
            <a:r>
              <a:rPr lang="fr-FR" dirty="0"/>
              <a:t>    Excès de subst. non-synonymes attendu	</a:t>
            </a:r>
          </a:p>
          <a:p>
            <a:pPr marL="0" indent="0">
              <a:buNone/>
            </a:pPr>
            <a:r>
              <a:rPr lang="fr-FR" dirty="0">
                <a:sym typeface="Wingdings" panose="05000000000000000000" pitchFamily="2" charset="2"/>
              </a:rPr>
              <a:t>	 </a:t>
            </a:r>
            <a:r>
              <a:rPr lang="fr-FR" dirty="0"/>
              <a:t> </a:t>
            </a:r>
            <a:r>
              <a:rPr lang="fr-FR" i="1" dirty="0" err="1">
                <a:solidFill>
                  <a:srgbClr val="FF0000"/>
                </a:solidFill>
              </a:rPr>
              <a:t>d</a:t>
            </a:r>
            <a:r>
              <a:rPr lang="fr-FR" i="1" baseline="-25000" dirty="0" err="1">
                <a:solidFill>
                  <a:srgbClr val="FF0000"/>
                </a:solidFill>
              </a:rPr>
              <a:t>N</a:t>
            </a:r>
            <a:r>
              <a:rPr lang="fr-FR" i="1" baseline="-25000" dirty="0">
                <a:solidFill>
                  <a:srgbClr val="FF0000"/>
                </a:solidFill>
              </a:rPr>
              <a:t> </a:t>
            </a:r>
            <a:r>
              <a:rPr lang="fr-FR" i="1" dirty="0">
                <a:solidFill>
                  <a:srgbClr val="FF0000"/>
                </a:solidFill>
              </a:rPr>
              <a:t>/</a:t>
            </a:r>
            <a:r>
              <a:rPr lang="fr-FR" i="1" dirty="0" err="1">
                <a:solidFill>
                  <a:srgbClr val="FF0000"/>
                </a:solidFill>
              </a:rPr>
              <a:t>d</a:t>
            </a:r>
            <a:r>
              <a:rPr lang="fr-FR" i="1" baseline="-25000" dirty="0" err="1">
                <a:solidFill>
                  <a:srgbClr val="FF0000"/>
                </a:solidFill>
              </a:rPr>
              <a:t>S</a:t>
            </a:r>
            <a:r>
              <a:rPr lang="fr-FR" i="1" dirty="0">
                <a:solidFill>
                  <a:srgbClr val="FF0000"/>
                </a:solidFill>
              </a:rPr>
              <a:t> &gt; 1</a:t>
            </a:r>
          </a:p>
          <a:p>
            <a:pPr marL="0" indent="0">
              <a:buNone/>
            </a:pPr>
            <a:endParaRPr lang="fr-FR" i="1" dirty="0"/>
          </a:p>
          <a:p>
            <a:endParaRPr lang="fr-FR" i="1" dirty="0"/>
          </a:p>
        </p:txBody>
      </p:sp>
    </p:spTree>
    <p:extLst>
      <p:ext uri="{BB962C8B-B14F-4D97-AF65-F5344CB8AC3E}">
        <p14:creationId xmlns:p14="http://schemas.microsoft.com/office/powerpoint/2010/main" val="365285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III. Définitions formelles</a:t>
            </a:r>
          </a:p>
        </p:txBody>
      </p:sp>
      <p:sp>
        <p:nvSpPr>
          <p:cNvPr id="3" name="Espace réservé du contenu 2"/>
          <p:cNvSpPr>
            <a:spLocks noGrp="1"/>
          </p:cNvSpPr>
          <p:nvPr>
            <p:ph sz="quarter" idx="1"/>
          </p:nvPr>
        </p:nvSpPr>
        <p:spPr>
          <a:xfrm>
            <a:off x="838200" y="1518560"/>
            <a:ext cx="10515600" cy="2097454"/>
          </a:xfrm>
        </p:spPr>
        <p:txBody>
          <a:bodyPr>
            <a:noAutofit/>
          </a:bodyPr>
          <a:lstStyle/>
          <a:p>
            <a:r>
              <a:rPr lang="fr-FR" b="1" dirty="0">
                <a:solidFill>
                  <a:srgbClr val="C00000"/>
                </a:solidFill>
              </a:rPr>
              <a:t>Arbre:  </a:t>
            </a:r>
            <a:r>
              <a:rPr lang="fr-FR" dirty="0"/>
              <a:t>Graphe connexe acyclique; </a:t>
            </a:r>
            <a:r>
              <a:rPr lang="fr-FR" sz="2400" dirty="0"/>
              <a:t>Ensemble de nœuds (ou sommets) </a:t>
            </a:r>
          </a:p>
          <a:p>
            <a:r>
              <a:rPr lang="fr-FR" sz="2400" dirty="0"/>
              <a:t>connectés par des arêtes (ou branches) </a:t>
            </a:r>
          </a:p>
          <a:p>
            <a:r>
              <a:rPr lang="fr-FR" sz="2400" dirty="0"/>
              <a:t>de telle sorte que toute paire de nœuds est reliée par exactement un chemin.</a:t>
            </a:r>
          </a:p>
        </p:txBody>
      </p:sp>
      <p:cxnSp>
        <p:nvCxnSpPr>
          <p:cNvPr id="71" name="Connecteur droit 70"/>
          <p:cNvCxnSpPr/>
          <p:nvPr/>
        </p:nvCxnSpPr>
        <p:spPr>
          <a:xfrm>
            <a:off x="5486721" y="4751290"/>
            <a:ext cx="10850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6571763" y="4745515"/>
            <a:ext cx="492452" cy="834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4710225" y="4080008"/>
            <a:ext cx="776496" cy="6712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flipV="1">
            <a:off x="4710225" y="4760806"/>
            <a:ext cx="776496" cy="6269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flipH="1" flipV="1">
            <a:off x="6571763" y="3843277"/>
            <a:ext cx="492452" cy="4892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V="1">
            <a:off x="6579121" y="3888910"/>
            <a:ext cx="1085149" cy="8566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2" name="Ellipse 81"/>
          <p:cNvSpPr/>
          <p:nvPr/>
        </p:nvSpPr>
        <p:spPr>
          <a:xfrm>
            <a:off x="5429243" y="4663247"/>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3" name="Ellipse 82"/>
          <p:cNvSpPr/>
          <p:nvPr/>
        </p:nvSpPr>
        <p:spPr>
          <a:xfrm>
            <a:off x="7006737" y="4251114"/>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Ellipse 83"/>
          <p:cNvSpPr/>
          <p:nvPr/>
        </p:nvSpPr>
        <p:spPr>
          <a:xfrm>
            <a:off x="6514285" y="4663247"/>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6" name="Ellipse 95"/>
          <p:cNvSpPr/>
          <p:nvPr/>
        </p:nvSpPr>
        <p:spPr>
          <a:xfrm>
            <a:off x="6499408" y="3708185"/>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7" name="Ellipse 96"/>
          <p:cNvSpPr/>
          <p:nvPr/>
        </p:nvSpPr>
        <p:spPr>
          <a:xfrm>
            <a:off x="7606790" y="3763919"/>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8" name="Ellipse 97"/>
          <p:cNvSpPr/>
          <p:nvPr/>
        </p:nvSpPr>
        <p:spPr>
          <a:xfrm>
            <a:off x="7006736" y="5497469"/>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9" name="Ellipse 98"/>
          <p:cNvSpPr/>
          <p:nvPr/>
        </p:nvSpPr>
        <p:spPr>
          <a:xfrm>
            <a:off x="4617421" y="5315345"/>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00" name="Connecteur droit 99"/>
          <p:cNvCxnSpPr>
            <a:stCxn id="82" idx="7"/>
            <a:endCxn id="96" idx="3"/>
          </p:cNvCxnSpPr>
          <p:nvPr/>
        </p:nvCxnSpPr>
        <p:spPr>
          <a:xfrm flipV="1">
            <a:off x="5527366" y="3848624"/>
            <a:ext cx="988876" cy="83871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a:stCxn id="99" idx="7"/>
          </p:cNvCxnSpPr>
          <p:nvPr/>
        </p:nvCxnSpPr>
        <p:spPr>
          <a:xfrm flipH="1" flipV="1">
            <a:off x="4664410" y="4076068"/>
            <a:ext cx="51134" cy="12633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a:endCxn id="83" idx="2"/>
          </p:cNvCxnSpPr>
          <p:nvPr/>
        </p:nvCxnSpPr>
        <p:spPr>
          <a:xfrm>
            <a:off x="4664410" y="4069607"/>
            <a:ext cx="2342326" cy="26377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a:off x="4617421" y="3973168"/>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467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III. Définitions formelles</a:t>
            </a:r>
          </a:p>
        </p:txBody>
      </p:sp>
      <p:sp>
        <p:nvSpPr>
          <p:cNvPr id="3" name="Espace réservé du contenu 2"/>
          <p:cNvSpPr>
            <a:spLocks noGrp="1"/>
          </p:cNvSpPr>
          <p:nvPr>
            <p:ph sz="quarter" idx="1"/>
          </p:nvPr>
        </p:nvSpPr>
        <p:spPr>
          <a:xfrm>
            <a:off x="838200" y="1563757"/>
            <a:ext cx="10713334" cy="1299908"/>
          </a:xfrm>
        </p:spPr>
        <p:txBody>
          <a:bodyPr>
            <a:normAutofit fontScale="85000" lnSpcReduction="10000"/>
          </a:bodyPr>
          <a:lstStyle/>
          <a:p>
            <a:r>
              <a:rPr lang="fr-FR" dirty="0"/>
              <a:t>Les </a:t>
            </a:r>
            <a:r>
              <a:rPr lang="fr-FR" b="1" dirty="0">
                <a:solidFill>
                  <a:srgbClr val="C00000"/>
                </a:solidFill>
              </a:rPr>
              <a:t>feuilles</a:t>
            </a:r>
            <a:r>
              <a:rPr lang="fr-FR" dirty="0"/>
              <a:t> (nœuds de degré 1) représentent les espèces (ou séquences) actuelles</a:t>
            </a:r>
          </a:p>
          <a:p>
            <a:r>
              <a:rPr lang="fr-FR" dirty="0"/>
              <a:t>Les </a:t>
            </a:r>
            <a:r>
              <a:rPr lang="fr-FR" b="1" dirty="0"/>
              <a:t>nœuds internes </a:t>
            </a:r>
            <a:r>
              <a:rPr lang="fr-FR" dirty="0"/>
              <a:t>représentent les événements de spéciation (ou duplications dans le cas de familles de gènes.</a:t>
            </a:r>
          </a:p>
        </p:txBody>
      </p:sp>
      <p:cxnSp>
        <p:nvCxnSpPr>
          <p:cNvPr id="62" name="Connecteur droit 61"/>
          <p:cNvCxnSpPr/>
          <p:nvPr/>
        </p:nvCxnSpPr>
        <p:spPr>
          <a:xfrm>
            <a:off x="5486721" y="4751290"/>
            <a:ext cx="10850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6571763" y="4745515"/>
            <a:ext cx="492452" cy="834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4710225" y="4080008"/>
            <a:ext cx="776496" cy="6712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V="1">
            <a:off x="4710225" y="4760806"/>
            <a:ext cx="776496" cy="6269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flipV="1">
            <a:off x="6571763" y="3843277"/>
            <a:ext cx="492452" cy="4892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4319267" y="3686647"/>
            <a:ext cx="521132" cy="508184"/>
            <a:chOff x="2791229" y="3647366"/>
            <a:chExt cx="457210" cy="416112"/>
          </a:xfrm>
        </p:grpSpPr>
        <p:sp>
          <p:nvSpPr>
            <p:cNvPr id="48" name="ZoneTexte 47"/>
            <p:cNvSpPr txBox="1"/>
            <p:nvPr/>
          </p:nvSpPr>
          <p:spPr>
            <a:xfrm>
              <a:off x="2791229" y="3647366"/>
              <a:ext cx="264681" cy="302417"/>
            </a:xfrm>
            <a:prstGeom prst="rect">
              <a:avLst/>
            </a:prstGeom>
            <a:noFill/>
          </p:spPr>
          <p:txBody>
            <a:bodyPr wrap="none" rtlCol="0">
              <a:spAutoFit/>
            </a:bodyPr>
            <a:lstStyle/>
            <a:p>
              <a:r>
                <a:rPr lang="en-CA" dirty="0"/>
                <a:t>1</a:t>
              </a:r>
              <a:endParaRPr lang="fr-CA" dirty="0"/>
            </a:p>
          </p:txBody>
        </p:sp>
        <p:sp>
          <p:nvSpPr>
            <p:cNvPr id="52" name="Ellipse 51"/>
            <p:cNvSpPr/>
            <p:nvPr/>
          </p:nvSpPr>
          <p:spPr>
            <a:xfrm>
              <a:off x="3046724" y="3875438"/>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6168334" y="3469830"/>
            <a:ext cx="518386" cy="446462"/>
            <a:chOff x="4413489" y="3469833"/>
            <a:chExt cx="454801" cy="365573"/>
          </a:xfrm>
        </p:grpSpPr>
        <p:sp>
          <p:nvSpPr>
            <p:cNvPr id="50" name="ZoneTexte 49"/>
            <p:cNvSpPr txBox="1"/>
            <p:nvPr/>
          </p:nvSpPr>
          <p:spPr>
            <a:xfrm>
              <a:off x="4413489" y="3469833"/>
              <a:ext cx="264681" cy="302417"/>
            </a:xfrm>
            <a:prstGeom prst="rect">
              <a:avLst/>
            </a:prstGeom>
            <a:noFill/>
          </p:spPr>
          <p:txBody>
            <a:bodyPr wrap="none" rtlCol="0">
              <a:spAutoFit/>
            </a:bodyPr>
            <a:lstStyle/>
            <a:p>
              <a:r>
                <a:rPr lang="en-CA" dirty="0"/>
                <a:t>3</a:t>
              </a:r>
              <a:endParaRPr lang="fr-CA" dirty="0"/>
            </a:p>
          </p:txBody>
        </p:sp>
        <p:sp>
          <p:nvSpPr>
            <p:cNvPr id="53" name="Ellipse 52"/>
            <p:cNvSpPr/>
            <p:nvPr/>
          </p:nvSpPr>
          <p:spPr>
            <a:xfrm>
              <a:off x="4666575" y="3647366"/>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p:cNvGrpSpPr/>
          <p:nvPr/>
        </p:nvGrpSpPr>
        <p:grpSpPr>
          <a:xfrm>
            <a:off x="7623238" y="3556979"/>
            <a:ext cx="531602" cy="380848"/>
            <a:chOff x="5689937" y="3541195"/>
            <a:chExt cx="466396" cy="311847"/>
          </a:xfrm>
        </p:grpSpPr>
        <p:sp>
          <p:nvSpPr>
            <p:cNvPr id="51" name="ZoneTexte 50"/>
            <p:cNvSpPr txBox="1"/>
            <p:nvPr/>
          </p:nvSpPr>
          <p:spPr>
            <a:xfrm>
              <a:off x="5891652" y="3541195"/>
              <a:ext cx="264681" cy="302417"/>
            </a:xfrm>
            <a:prstGeom prst="rect">
              <a:avLst/>
            </a:prstGeom>
            <a:noFill/>
          </p:spPr>
          <p:txBody>
            <a:bodyPr wrap="none" rtlCol="0">
              <a:spAutoFit/>
            </a:bodyPr>
            <a:lstStyle/>
            <a:p>
              <a:r>
                <a:rPr lang="en-CA" dirty="0"/>
                <a:t>4</a:t>
              </a:r>
              <a:endParaRPr lang="fr-CA" dirty="0"/>
            </a:p>
          </p:txBody>
        </p:sp>
        <p:sp>
          <p:nvSpPr>
            <p:cNvPr id="54" name="Ellipse 53"/>
            <p:cNvSpPr/>
            <p:nvPr/>
          </p:nvSpPr>
          <p:spPr>
            <a:xfrm>
              <a:off x="5689937" y="3665002"/>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p:cNvGrpSpPr/>
          <p:nvPr/>
        </p:nvGrpSpPr>
        <p:grpSpPr>
          <a:xfrm>
            <a:off x="4286347" y="5236830"/>
            <a:ext cx="538837" cy="369332"/>
            <a:chOff x="2762346" y="4916689"/>
            <a:chExt cx="472743" cy="302417"/>
          </a:xfrm>
        </p:grpSpPr>
        <p:sp>
          <p:nvSpPr>
            <p:cNvPr id="49" name="ZoneTexte 48"/>
            <p:cNvSpPr txBox="1"/>
            <p:nvPr/>
          </p:nvSpPr>
          <p:spPr>
            <a:xfrm>
              <a:off x="2762346" y="4916689"/>
              <a:ext cx="264681" cy="302417"/>
            </a:xfrm>
            <a:prstGeom prst="rect">
              <a:avLst/>
            </a:prstGeom>
            <a:noFill/>
          </p:spPr>
          <p:txBody>
            <a:bodyPr wrap="none" rtlCol="0">
              <a:spAutoFit/>
            </a:bodyPr>
            <a:lstStyle/>
            <a:p>
              <a:r>
                <a:rPr lang="en-CA" dirty="0"/>
                <a:t>2</a:t>
              </a:r>
              <a:endParaRPr lang="fr-CA" dirty="0"/>
            </a:p>
          </p:txBody>
        </p:sp>
        <p:sp>
          <p:nvSpPr>
            <p:cNvPr id="56" name="Ellipse 55"/>
            <p:cNvSpPr/>
            <p:nvPr/>
          </p:nvSpPr>
          <p:spPr>
            <a:xfrm>
              <a:off x="3033374" y="4946212"/>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p:cNvGrpSpPr/>
          <p:nvPr/>
        </p:nvGrpSpPr>
        <p:grpSpPr>
          <a:xfrm>
            <a:off x="6982540" y="5354211"/>
            <a:ext cx="550644" cy="369332"/>
            <a:chOff x="5127827" y="5012803"/>
            <a:chExt cx="483102" cy="302417"/>
          </a:xfrm>
        </p:grpSpPr>
        <p:sp>
          <p:nvSpPr>
            <p:cNvPr id="45" name="ZoneTexte 44"/>
            <p:cNvSpPr txBox="1"/>
            <p:nvPr/>
          </p:nvSpPr>
          <p:spPr>
            <a:xfrm>
              <a:off x="5346248" y="5012803"/>
              <a:ext cx="264681" cy="302417"/>
            </a:xfrm>
            <a:prstGeom prst="rect">
              <a:avLst/>
            </a:prstGeom>
            <a:noFill/>
          </p:spPr>
          <p:txBody>
            <a:bodyPr wrap="none" rtlCol="0">
              <a:spAutoFit/>
            </a:bodyPr>
            <a:lstStyle/>
            <a:p>
              <a:r>
                <a:rPr lang="en-CA" dirty="0"/>
                <a:t>5</a:t>
              </a:r>
              <a:endParaRPr lang="fr-CA" dirty="0"/>
            </a:p>
          </p:txBody>
        </p:sp>
        <p:sp>
          <p:nvSpPr>
            <p:cNvPr id="57" name="Ellipse 56"/>
            <p:cNvSpPr/>
            <p:nvPr/>
          </p:nvSpPr>
          <p:spPr>
            <a:xfrm>
              <a:off x="5127827" y="5106023"/>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1" name="Connecteur droit 60"/>
          <p:cNvCxnSpPr>
            <a:endCxn id="54" idx="3"/>
          </p:cNvCxnSpPr>
          <p:nvPr/>
        </p:nvCxnSpPr>
        <p:spPr>
          <a:xfrm flipV="1">
            <a:off x="6571764" y="3904202"/>
            <a:ext cx="1085149" cy="8566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429243" y="4663247"/>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Ellipse 25"/>
          <p:cNvSpPr/>
          <p:nvPr/>
        </p:nvSpPr>
        <p:spPr>
          <a:xfrm>
            <a:off x="7006737" y="4251114"/>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Ellipse 26"/>
          <p:cNvSpPr/>
          <p:nvPr/>
        </p:nvSpPr>
        <p:spPr>
          <a:xfrm>
            <a:off x="6514285" y="4663247"/>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9841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III. Définitions formelles</a:t>
            </a:r>
          </a:p>
        </p:txBody>
      </p:sp>
      <p:sp>
        <p:nvSpPr>
          <p:cNvPr id="3" name="Espace réservé du contenu 2"/>
          <p:cNvSpPr>
            <a:spLocks noGrp="1"/>
          </p:cNvSpPr>
          <p:nvPr>
            <p:ph sz="quarter" idx="1"/>
          </p:nvPr>
        </p:nvSpPr>
        <p:spPr>
          <a:xfrm>
            <a:off x="838200" y="1805511"/>
            <a:ext cx="10713334" cy="1257781"/>
          </a:xfrm>
        </p:spPr>
        <p:txBody>
          <a:bodyPr>
            <a:normAutofit/>
          </a:bodyPr>
          <a:lstStyle/>
          <a:p>
            <a:r>
              <a:rPr lang="fr-FR" b="1" dirty="0">
                <a:solidFill>
                  <a:srgbClr val="C00000"/>
                </a:solidFill>
              </a:rPr>
              <a:t>Arbre binaire</a:t>
            </a:r>
            <a:r>
              <a:rPr lang="fr-FR" dirty="0">
                <a:solidFill>
                  <a:srgbClr val="C00000"/>
                </a:solidFill>
              </a:rPr>
              <a:t>: </a:t>
            </a:r>
            <a:r>
              <a:rPr lang="fr-FR" dirty="0"/>
              <a:t>Chaque nœud interne est de degré 3</a:t>
            </a:r>
            <a:endParaRPr lang="fr-FR" dirty="0">
              <a:solidFill>
                <a:srgbClr val="C00000"/>
              </a:solidFill>
            </a:endParaRPr>
          </a:p>
          <a:p>
            <a:pPr lvl="1"/>
            <a:endParaRPr lang="fr-FR" sz="2000" dirty="0"/>
          </a:p>
        </p:txBody>
      </p:sp>
      <p:cxnSp>
        <p:nvCxnSpPr>
          <p:cNvPr id="62" name="Connecteur droit 61"/>
          <p:cNvCxnSpPr/>
          <p:nvPr/>
        </p:nvCxnSpPr>
        <p:spPr>
          <a:xfrm>
            <a:off x="5486721" y="4751290"/>
            <a:ext cx="10850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6571763" y="4745515"/>
            <a:ext cx="492452" cy="834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4710225" y="4080008"/>
            <a:ext cx="776496" cy="6712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V="1">
            <a:off x="4710225" y="4760806"/>
            <a:ext cx="776496" cy="6269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flipV="1">
            <a:off x="6571763" y="3843277"/>
            <a:ext cx="492452" cy="4892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4319267" y="3686647"/>
            <a:ext cx="521132" cy="508184"/>
            <a:chOff x="2791229" y="3647366"/>
            <a:chExt cx="457210" cy="416112"/>
          </a:xfrm>
        </p:grpSpPr>
        <p:sp>
          <p:nvSpPr>
            <p:cNvPr id="48" name="ZoneTexte 47"/>
            <p:cNvSpPr txBox="1"/>
            <p:nvPr/>
          </p:nvSpPr>
          <p:spPr>
            <a:xfrm>
              <a:off x="2791229" y="3647366"/>
              <a:ext cx="264681" cy="302417"/>
            </a:xfrm>
            <a:prstGeom prst="rect">
              <a:avLst/>
            </a:prstGeom>
            <a:noFill/>
          </p:spPr>
          <p:txBody>
            <a:bodyPr wrap="none" rtlCol="0">
              <a:spAutoFit/>
            </a:bodyPr>
            <a:lstStyle/>
            <a:p>
              <a:r>
                <a:rPr lang="en-CA" dirty="0"/>
                <a:t>1</a:t>
              </a:r>
              <a:endParaRPr lang="fr-CA" dirty="0"/>
            </a:p>
          </p:txBody>
        </p:sp>
        <p:sp>
          <p:nvSpPr>
            <p:cNvPr id="52" name="Ellipse 51"/>
            <p:cNvSpPr/>
            <p:nvPr/>
          </p:nvSpPr>
          <p:spPr>
            <a:xfrm>
              <a:off x="3046724" y="3875438"/>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6168334" y="3469830"/>
            <a:ext cx="518386" cy="446462"/>
            <a:chOff x="4413489" y="3469833"/>
            <a:chExt cx="454801" cy="365573"/>
          </a:xfrm>
        </p:grpSpPr>
        <p:sp>
          <p:nvSpPr>
            <p:cNvPr id="50" name="ZoneTexte 49"/>
            <p:cNvSpPr txBox="1"/>
            <p:nvPr/>
          </p:nvSpPr>
          <p:spPr>
            <a:xfrm>
              <a:off x="4413489" y="3469833"/>
              <a:ext cx="264681" cy="302417"/>
            </a:xfrm>
            <a:prstGeom prst="rect">
              <a:avLst/>
            </a:prstGeom>
            <a:noFill/>
          </p:spPr>
          <p:txBody>
            <a:bodyPr wrap="none" rtlCol="0">
              <a:spAutoFit/>
            </a:bodyPr>
            <a:lstStyle/>
            <a:p>
              <a:r>
                <a:rPr lang="en-CA" dirty="0"/>
                <a:t>3</a:t>
              </a:r>
              <a:endParaRPr lang="fr-CA" dirty="0"/>
            </a:p>
          </p:txBody>
        </p:sp>
        <p:sp>
          <p:nvSpPr>
            <p:cNvPr id="53" name="Ellipse 52"/>
            <p:cNvSpPr/>
            <p:nvPr/>
          </p:nvSpPr>
          <p:spPr>
            <a:xfrm>
              <a:off x="4666575" y="3647366"/>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p:cNvGrpSpPr/>
          <p:nvPr/>
        </p:nvGrpSpPr>
        <p:grpSpPr>
          <a:xfrm>
            <a:off x="7623238" y="3556979"/>
            <a:ext cx="531602" cy="380848"/>
            <a:chOff x="5689937" y="3541195"/>
            <a:chExt cx="466396" cy="311847"/>
          </a:xfrm>
        </p:grpSpPr>
        <p:sp>
          <p:nvSpPr>
            <p:cNvPr id="51" name="ZoneTexte 50"/>
            <p:cNvSpPr txBox="1"/>
            <p:nvPr/>
          </p:nvSpPr>
          <p:spPr>
            <a:xfrm>
              <a:off x="5891652" y="3541195"/>
              <a:ext cx="264681" cy="302417"/>
            </a:xfrm>
            <a:prstGeom prst="rect">
              <a:avLst/>
            </a:prstGeom>
            <a:noFill/>
          </p:spPr>
          <p:txBody>
            <a:bodyPr wrap="none" rtlCol="0">
              <a:spAutoFit/>
            </a:bodyPr>
            <a:lstStyle/>
            <a:p>
              <a:r>
                <a:rPr lang="en-CA" dirty="0"/>
                <a:t>4</a:t>
              </a:r>
              <a:endParaRPr lang="fr-CA" dirty="0"/>
            </a:p>
          </p:txBody>
        </p:sp>
        <p:sp>
          <p:nvSpPr>
            <p:cNvPr id="54" name="Ellipse 53"/>
            <p:cNvSpPr/>
            <p:nvPr/>
          </p:nvSpPr>
          <p:spPr>
            <a:xfrm>
              <a:off x="5689937" y="3665002"/>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p:cNvGrpSpPr/>
          <p:nvPr/>
        </p:nvGrpSpPr>
        <p:grpSpPr>
          <a:xfrm>
            <a:off x="4286347" y="5236830"/>
            <a:ext cx="538837" cy="369332"/>
            <a:chOff x="2762346" y="4916689"/>
            <a:chExt cx="472743" cy="302417"/>
          </a:xfrm>
        </p:grpSpPr>
        <p:sp>
          <p:nvSpPr>
            <p:cNvPr id="49" name="ZoneTexte 48"/>
            <p:cNvSpPr txBox="1"/>
            <p:nvPr/>
          </p:nvSpPr>
          <p:spPr>
            <a:xfrm>
              <a:off x="2762346" y="4916689"/>
              <a:ext cx="264681" cy="302417"/>
            </a:xfrm>
            <a:prstGeom prst="rect">
              <a:avLst/>
            </a:prstGeom>
            <a:noFill/>
          </p:spPr>
          <p:txBody>
            <a:bodyPr wrap="none" rtlCol="0">
              <a:spAutoFit/>
            </a:bodyPr>
            <a:lstStyle/>
            <a:p>
              <a:r>
                <a:rPr lang="en-CA" dirty="0"/>
                <a:t>2</a:t>
              </a:r>
              <a:endParaRPr lang="fr-CA" dirty="0"/>
            </a:p>
          </p:txBody>
        </p:sp>
        <p:sp>
          <p:nvSpPr>
            <p:cNvPr id="56" name="Ellipse 55"/>
            <p:cNvSpPr/>
            <p:nvPr/>
          </p:nvSpPr>
          <p:spPr>
            <a:xfrm>
              <a:off x="3033374" y="4946212"/>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p:cNvGrpSpPr/>
          <p:nvPr/>
        </p:nvGrpSpPr>
        <p:grpSpPr>
          <a:xfrm>
            <a:off x="6982540" y="5354211"/>
            <a:ext cx="550644" cy="369332"/>
            <a:chOff x="5127827" y="5012803"/>
            <a:chExt cx="483102" cy="302417"/>
          </a:xfrm>
        </p:grpSpPr>
        <p:sp>
          <p:nvSpPr>
            <p:cNvPr id="45" name="ZoneTexte 44"/>
            <p:cNvSpPr txBox="1"/>
            <p:nvPr/>
          </p:nvSpPr>
          <p:spPr>
            <a:xfrm>
              <a:off x="5346248" y="5012803"/>
              <a:ext cx="264681" cy="302417"/>
            </a:xfrm>
            <a:prstGeom prst="rect">
              <a:avLst/>
            </a:prstGeom>
            <a:noFill/>
          </p:spPr>
          <p:txBody>
            <a:bodyPr wrap="none" rtlCol="0">
              <a:spAutoFit/>
            </a:bodyPr>
            <a:lstStyle/>
            <a:p>
              <a:r>
                <a:rPr lang="en-CA" dirty="0"/>
                <a:t>5</a:t>
              </a:r>
              <a:endParaRPr lang="fr-CA" dirty="0"/>
            </a:p>
          </p:txBody>
        </p:sp>
        <p:sp>
          <p:nvSpPr>
            <p:cNvPr id="57" name="Ellipse 56"/>
            <p:cNvSpPr/>
            <p:nvPr/>
          </p:nvSpPr>
          <p:spPr>
            <a:xfrm>
              <a:off x="5127827" y="5106023"/>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1" name="Connecteur droit 60"/>
          <p:cNvCxnSpPr>
            <a:endCxn id="54" idx="3"/>
          </p:cNvCxnSpPr>
          <p:nvPr/>
        </p:nvCxnSpPr>
        <p:spPr>
          <a:xfrm flipV="1">
            <a:off x="6571764" y="3904202"/>
            <a:ext cx="1085149" cy="8566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429243" y="4663247"/>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Ellipse 25"/>
          <p:cNvSpPr/>
          <p:nvPr/>
        </p:nvSpPr>
        <p:spPr>
          <a:xfrm>
            <a:off x="7006737" y="4251114"/>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Ellipse 26"/>
          <p:cNvSpPr/>
          <p:nvPr/>
        </p:nvSpPr>
        <p:spPr>
          <a:xfrm>
            <a:off x="6514285" y="4663247"/>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p:cNvSpPr txBox="1"/>
          <p:nvPr/>
        </p:nvSpPr>
        <p:spPr>
          <a:xfrm>
            <a:off x="5428602" y="5844490"/>
            <a:ext cx="1273105" cy="523220"/>
          </a:xfrm>
          <a:prstGeom prst="rect">
            <a:avLst/>
          </a:prstGeom>
          <a:noFill/>
        </p:spPr>
        <p:txBody>
          <a:bodyPr wrap="none" rtlCol="0">
            <a:spAutoFit/>
          </a:bodyPr>
          <a:lstStyle/>
          <a:p>
            <a:r>
              <a:rPr lang="en-CA" sz="2800" b="1" dirty="0" err="1">
                <a:solidFill>
                  <a:srgbClr val="C00000"/>
                </a:solidFill>
              </a:rPr>
              <a:t>binaire</a:t>
            </a:r>
            <a:endParaRPr lang="fr-CA" sz="2800" b="1" dirty="0">
              <a:solidFill>
                <a:srgbClr val="C00000"/>
              </a:solidFill>
            </a:endParaRPr>
          </a:p>
        </p:txBody>
      </p:sp>
    </p:spTree>
    <p:extLst>
      <p:ext uri="{BB962C8B-B14F-4D97-AF65-F5344CB8AC3E}">
        <p14:creationId xmlns:p14="http://schemas.microsoft.com/office/powerpoint/2010/main" val="598679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III. Définitions formelles</a:t>
            </a:r>
          </a:p>
        </p:txBody>
      </p:sp>
      <p:cxnSp>
        <p:nvCxnSpPr>
          <p:cNvPr id="62" name="Connecteur droit 61"/>
          <p:cNvCxnSpPr/>
          <p:nvPr/>
        </p:nvCxnSpPr>
        <p:spPr>
          <a:xfrm>
            <a:off x="5486721" y="4751290"/>
            <a:ext cx="10850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6571763" y="4745515"/>
            <a:ext cx="492452" cy="834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4710225" y="4080008"/>
            <a:ext cx="776496" cy="6712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V="1">
            <a:off x="4710225" y="4760806"/>
            <a:ext cx="776496" cy="62690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27" idx="0"/>
          </p:cNvCxnSpPr>
          <p:nvPr/>
        </p:nvCxnSpPr>
        <p:spPr>
          <a:xfrm flipV="1">
            <a:off x="6571764" y="3843279"/>
            <a:ext cx="2" cy="8199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4319267" y="3686647"/>
            <a:ext cx="521132" cy="508184"/>
            <a:chOff x="2791229" y="3647366"/>
            <a:chExt cx="457210" cy="416112"/>
          </a:xfrm>
        </p:grpSpPr>
        <p:sp>
          <p:nvSpPr>
            <p:cNvPr id="48" name="ZoneTexte 47"/>
            <p:cNvSpPr txBox="1"/>
            <p:nvPr/>
          </p:nvSpPr>
          <p:spPr>
            <a:xfrm>
              <a:off x="2791229" y="3647366"/>
              <a:ext cx="264681" cy="302417"/>
            </a:xfrm>
            <a:prstGeom prst="rect">
              <a:avLst/>
            </a:prstGeom>
            <a:noFill/>
          </p:spPr>
          <p:txBody>
            <a:bodyPr wrap="none" rtlCol="0">
              <a:spAutoFit/>
            </a:bodyPr>
            <a:lstStyle/>
            <a:p>
              <a:r>
                <a:rPr lang="en-CA" dirty="0"/>
                <a:t>1</a:t>
              </a:r>
              <a:endParaRPr lang="fr-CA" dirty="0"/>
            </a:p>
          </p:txBody>
        </p:sp>
        <p:sp>
          <p:nvSpPr>
            <p:cNvPr id="52" name="Ellipse 51"/>
            <p:cNvSpPr/>
            <p:nvPr/>
          </p:nvSpPr>
          <p:spPr>
            <a:xfrm>
              <a:off x="3046724" y="3875438"/>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p:cNvGrpSpPr/>
          <p:nvPr/>
        </p:nvGrpSpPr>
        <p:grpSpPr>
          <a:xfrm>
            <a:off x="6168334" y="3469830"/>
            <a:ext cx="518386" cy="446462"/>
            <a:chOff x="4413489" y="3469833"/>
            <a:chExt cx="454801" cy="365573"/>
          </a:xfrm>
        </p:grpSpPr>
        <p:sp>
          <p:nvSpPr>
            <p:cNvPr id="50" name="ZoneTexte 49"/>
            <p:cNvSpPr txBox="1"/>
            <p:nvPr/>
          </p:nvSpPr>
          <p:spPr>
            <a:xfrm>
              <a:off x="4413489" y="3469833"/>
              <a:ext cx="264681" cy="302417"/>
            </a:xfrm>
            <a:prstGeom prst="rect">
              <a:avLst/>
            </a:prstGeom>
            <a:noFill/>
          </p:spPr>
          <p:txBody>
            <a:bodyPr wrap="none" rtlCol="0">
              <a:spAutoFit/>
            </a:bodyPr>
            <a:lstStyle/>
            <a:p>
              <a:r>
                <a:rPr lang="en-CA" dirty="0"/>
                <a:t>3</a:t>
              </a:r>
              <a:endParaRPr lang="fr-CA" dirty="0"/>
            </a:p>
          </p:txBody>
        </p:sp>
        <p:sp>
          <p:nvSpPr>
            <p:cNvPr id="53" name="Ellipse 52"/>
            <p:cNvSpPr/>
            <p:nvPr/>
          </p:nvSpPr>
          <p:spPr>
            <a:xfrm>
              <a:off x="4666575" y="3647366"/>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p:cNvGrpSpPr/>
          <p:nvPr/>
        </p:nvGrpSpPr>
        <p:grpSpPr>
          <a:xfrm>
            <a:off x="7623238" y="3556979"/>
            <a:ext cx="531602" cy="380848"/>
            <a:chOff x="5689937" y="3541195"/>
            <a:chExt cx="466396" cy="311847"/>
          </a:xfrm>
        </p:grpSpPr>
        <p:sp>
          <p:nvSpPr>
            <p:cNvPr id="51" name="ZoneTexte 50"/>
            <p:cNvSpPr txBox="1"/>
            <p:nvPr/>
          </p:nvSpPr>
          <p:spPr>
            <a:xfrm>
              <a:off x="5891652" y="3541195"/>
              <a:ext cx="264681" cy="302417"/>
            </a:xfrm>
            <a:prstGeom prst="rect">
              <a:avLst/>
            </a:prstGeom>
            <a:noFill/>
          </p:spPr>
          <p:txBody>
            <a:bodyPr wrap="none" rtlCol="0">
              <a:spAutoFit/>
            </a:bodyPr>
            <a:lstStyle/>
            <a:p>
              <a:r>
                <a:rPr lang="en-CA" dirty="0"/>
                <a:t>4</a:t>
              </a:r>
              <a:endParaRPr lang="fr-CA" dirty="0"/>
            </a:p>
          </p:txBody>
        </p:sp>
        <p:sp>
          <p:nvSpPr>
            <p:cNvPr id="54" name="Ellipse 53"/>
            <p:cNvSpPr/>
            <p:nvPr/>
          </p:nvSpPr>
          <p:spPr>
            <a:xfrm>
              <a:off x="5689937" y="3665002"/>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p:cNvGrpSpPr/>
          <p:nvPr/>
        </p:nvGrpSpPr>
        <p:grpSpPr>
          <a:xfrm>
            <a:off x="4286347" y="5236830"/>
            <a:ext cx="538837" cy="369332"/>
            <a:chOff x="2762346" y="4916689"/>
            <a:chExt cx="472743" cy="302417"/>
          </a:xfrm>
        </p:grpSpPr>
        <p:sp>
          <p:nvSpPr>
            <p:cNvPr id="49" name="ZoneTexte 48"/>
            <p:cNvSpPr txBox="1"/>
            <p:nvPr/>
          </p:nvSpPr>
          <p:spPr>
            <a:xfrm>
              <a:off x="2762346" y="4916689"/>
              <a:ext cx="264681" cy="302417"/>
            </a:xfrm>
            <a:prstGeom prst="rect">
              <a:avLst/>
            </a:prstGeom>
            <a:noFill/>
          </p:spPr>
          <p:txBody>
            <a:bodyPr wrap="none" rtlCol="0">
              <a:spAutoFit/>
            </a:bodyPr>
            <a:lstStyle/>
            <a:p>
              <a:r>
                <a:rPr lang="en-CA" dirty="0"/>
                <a:t>2</a:t>
              </a:r>
              <a:endParaRPr lang="fr-CA" dirty="0"/>
            </a:p>
          </p:txBody>
        </p:sp>
        <p:sp>
          <p:nvSpPr>
            <p:cNvPr id="56" name="Ellipse 55"/>
            <p:cNvSpPr/>
            <p:nvPr/>
          </p:nvSpPr>
          <p:spPr>
            <a:xfrm>
              <a:off x="3033374" y="4946212"/>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p:cNvGrpSpPr/>
          <p:nvPr/>
        </p:nvGrpSpPr>
        <p:grpSpPr>
          <a:xfrm>
            <a:off x="6982540" y="5354211"/>
            <a:ext cx="550644" cy="369332"/>
            <a:chOff x="5127827" y="5012803"/>
            <a:chExt cx="483102" cy="302417"/>
          </a:xfrm>
        </p:grpSpPr>
        <p:sp>
          <p:nvSpPr>
            <p:cNvPr id="45" name="ZoneTexte 44"/>
            <p:cNvSpPr txBox="1"/>
            <p:nvPr/>
          </p:nvSpPr>
          <p:spPr>
            <a:xfrm>
              <a:off x="5346248" y="5012803"/>
              <a:ext cx="264681" cy="302417"/>
            </a:xfrm>
            <a:prstGeom prst="rect">
              <a:avLst/>
            </a:prstGeom>
            <a:noFill/>
          </p:spPr>
          <p:txBody>
            <a:bodyPr wrap="none" rtlCol="0">
              <a:spAutoFit/>
            </a:bodyPr>
            <a:lstStyle/>
            <a:p>
              <a:r>
                <a:rPr lang="en-CA" dirty="0"/>
                <a:t>5</a:t>
              </a:r>
              <a:endParaRPr lang="fr-CA" dirty="0"/>
            </a:p>
          </p:txBody>
        </p:sp>
        <p:sp>
          <p:nvSpPr>
            <p:cNvPr id="57" name="Ellipse 56"/>
            <p:cNvSpPr/>
            <p:nvPr/>
          </p:nvSpPr>
          <p:spPr>
            <a:xfrm>
              <a:off x="5127827" y="5106023"/>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1" name="Connecteur droit 60"/>
          <p:cNvCxnSpPr>
            <a:endCxn id="54" idx="3"/>
          </p:cNvCxnSpPr>
          <p:nvPr/>
        </p:nvCxnSpPr>
        <p:spPr>
          <a:xfrm flipV="1">
            <a:off x="6571764" y="3904202"/>
            <a:ext cx="1085149" cy="8566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429243" y="4663247"/>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Ellipse 25"/>
          <p:cNvSpPr/>
          <p:nvPr/>
        </p:nvSpPr>
        <p:spPr>
          <a:xfrm>
            <a:off x="7006737" y="4251114"/>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Ellipse 26"/>
          <p:cNvSpPr/>
          <p:nvPr/>
        </p:nvSpPr>
        <p:spPr>
          <a:xfrm>
            <a:off x="6514285" y="4663247"/>
            <a:ext cx="114959" cy="1645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p:cNvSpPr txBox="1"/>
          <p:nvPr/>
        </p:nvSpPr>
        <p:spPr>
          <a:xfrm>
            <a:off x="4883335" y="5844490"/>
            <a:ext cx="1916679" cy="523220"/>
          </a:xfrm>
          <a:prstGeom prst="rect">
            <a:avLst/>
          </a:prstGeom>
          <a:noFill/>
        </p:spPr>
        <p:txBody>
          <a:bodyPr wrap="none" rtlCol="0">
            <a:spAutoFit/>
          </a:bodyPr>
          <a:lstStyle/>
          <a:p>
            <a:r>
              <a:rPr lang="en-CA" sz="2800" b="1" dirty="0">
                <a:solidFill>
                  <a:srgbClr val="C00000"/>
                </a:solidFill>
              </a:rPr>
              <a:t>non-</a:t>
            </a:r>
            <a:r>
              <a:rPr lang="en-CA" sz="2800" b="1" dirty="0" err="1">
                <a:solidFill>
                  <a:srgbClr val="C00000"/>
                </a:solidFill>
              </a:rPr>
              <a:t>binaire</a:t>
            </a:r>
            <a:endParaRPr lang="fr-CA" sz="2800" b="1" dirty="0">
              <a:solidFill>
                <a:srgbClr val="C00000"/>
              </a:solidFill>
            </a:endParaRPr>
          </a:p>
        </p:txBody>
      </p:sp>
      <p:sp>
        <p:nvSpPr>
          <p:cNvPr id="30" name="Espace réservé du contenu 2">
            <a:extLst>
              <a:ext uri="{FF2B5EF4-FFF2-40B4-BE49-F238E27FC236}">
                <a16:creationId xmlns:a16="http://schemas.microsoft.com/office/drawing/2014/main" id="{739963A8-DF7F-4491-BAC1-9DA4FEAD074F}"/>
              </a:ext>
            </a:extLst>
          </p:cNvPr>
          <p:cNvSpPr>
            <a:spLocks noGrp="1"/>
          </p:cNvSpPr>
          <p:nvPr>
            <p:ph sz="quarter" idx="1"/>
          </p:nvPr>
        </p:nvSpPr>
        <p:spPr>
          <a:xfrm>
            <a:off x="838200" y="1805511"/>
            <a:ext cx="10713334" cy="1257781"/>
          </a:xfrm>
        </p:spPr>
        <p:txBody>
          <a:bodyPr>
            <a:normAutofit/>
          </a:bodyPr>
          <a:lstStyle/>
          <a:p>
            <a:r>
              <a:rPr lang="fr-FR" b="1" dirty="0">
                <a:solidFill>
                  <a:srgbClr val="C00000"/>
                </a:solidFill>
              </a:rPr>
              <a:t>Arbre binaire</a:t>
            </a:r>
            <a:r>
              <a:rPr lang="fr-FR" dirty="0">
                <a:solidFill>
                  <a:srgbClr val="C00000"/>
                </a:solidFill>
              </a:rPr>
              <a:t>: </a:t>
            </a:r>
            <a:r>
              <a:rPr lang="fr-FR" dirty="0"/>
              <a:t>Chaque nœud interne est de degré 3</a:t>
            </a:r>
            <a:endParaRPr lang="fr-FR" dirty="0">
              <a:solidFill>
                <a:srgbClr val="C00000"/>
              </a:solidFill>
            </a:endParaRPr>
          </a:p>
          <a:p>
            <a:pPr lvl="1"/>
            <a:endParaRPr lang="fr-FR" sz="2000" dirty="0"/>
          </a:p>
        </p:txBody>
      </p:sp>
    </p:spTree>
    <p:extLst>
      <p:ext uri="{BB962C8B-B14F-4D97-AF65-F5344CB8AC3E}">
        <p14:creationId xmlns:p14="http://schemas.microsoft.com/office/powerpoint/2010/main" val="1737767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III. Définitions formelles</a:t>
            </a:r>
          </a:p>
        </p:txBody>
      </p:sp>
      <p:sp>
        <p:nvSpPr>
          <p:cNvPr id="3" name="Espace réservé du contenu 2"/>
          <p:cNvSpPr>
            <a:spLocks noGrp="1"/>
          </p:cNvSpPr>
          <p:nvPr>
            <p:ph sz="quarter" idx="1"/>
          </p:nvPr>
        </p:nvSpPr>
        <p:spPr>
          <a:xfrm>
            <a:off x="838200" y="1568630"/>
            <a:ext cx="10515600" cy="2039432"/>
          </a:xfrm>
        </p:spPr>
        <p:txBody>
          <a:bodyPr>
            <a:normAutofit fontScale="92500" lnSpcReduction="20000"/>
          </a:bodyPr>
          <a:lstStyle/>
          <a:p>
            <a:r>
              <a:rPr lang="fr-FR" b="1" dirty="0">
                <a:solidFill>
                  <a:srgbClr val="C00000"/>
                </a:solidFill>
              </a:rPr>
              <a:t>Arbre</a:t>
            </a:r>
            <a:r>
              <a:rPr lang="fr-FR" dirty="0">
                <a:solidFill>
                  <a:srgbClr val="C00000"/>
                </a:solidFill>
              </a:rPr>
              <a:t>:  </a:t>
            </a:r>
            <a:r>
              <a:rPr lang="fr-FR" dirty="0"/>
              <a:t>Graphe connexe acyclique; Ensemble de nœuds (ou sommets) connectés par des arêtes (ou branches) de telle sorte que toute paire de nœuds est reliée par exactement un chemin.  </a:t>
            </a:r>
          </a:p>
          <a:p>
            <a:r>
              <a:rPr lang="fr-FR" b="1" dirty="0">
                <a:solidFill>
                  <a:srgbClr val="C00000"/>
                </a:solidFill>
              </a:rPr>
              <a:t>Arbre enraciné</a:t>
            </a:r>
            <a:r>
              <a:rPr lang="fr-FR" dirty="0">
                <a:solidFill>
                  <a:srgbClr val="C00000"/>
                </a:solidFill>
              </a:rPr>
              <a:t>: </a:t>
            </a:r>
            <a:r>
              <a:rPr lang="fr-FR" dirty="0"/>
              <a:t>Un nœud est créé sur une branche et désigné comme étant la racine; permet d’orienter la lecture de l’arbre; le temps s’écoule de la racine vers les feuilles.</a:t>
            </a:r>
          </a:p>
          <a:p>
            <a:pPr marL="0" indent="0">
              <a:buNone/>
            </a:pPr>
            <a:endParaRPr lang="fr-FR" dirty="0"/>
          </a:p>
        </p:txBody>
      </p:sp>
      <p:grpSp>
        <p:nvGrpSpPr>
          <p:cNvPr id="6" name="Groupe 5"/>
          <p:cNvGrpSpPr/>
          <p:nvPr/>
        </p:nvGrpSpPr>
        <p:grpSpPr>
          <a:xfrm>
            <a:off x="6100444" y="3753450"/>
            <a:ext cx="4342276" cy="2457564"/>
            <a:chOff x="539552" y="3284984"/>
            <a:chExt cx="4342276" cy="2457564"/>
          </a:xfrm>
        </p:grpSpPr>
        <p:cxnSp>
          <p:nvCxnSpPr>
            <p:cNvPr id="34" name="Connecteur droit 33"/>
            <p:cNvCxnSpPr>
              <a:stCxn id="44" idx="3"/>
            </p:cNvCxnSpPr>
            <p:nvPr/>
          </p:nvCxnSpPr>
          <p:spPr>
            <a:xfrm flipH="1">
              <a:off x="755576" y="3407909"/>
              <a:ext cx="1893299" cy="196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44" idx="1"/>
            </p:cNvCxnSpPr>
            <p:nvPr/>
          </p:nvCxnSpPr>
          <p:spPr>
            <a:xfrm>
              <a:off x="2648875" y="3306075"/>
              <a:ext cx="1923125" cy="2067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2267744" y="3789040"/>
              <a:ext cx="1512168"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835696" y="4221088"/>
              <a:ext cx="108012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1331640" y="4725144"/>
              <a:ext cx="576064"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539552" y="5373216"/>
              <a:ext cx="338554" cy="369332"/>
            </a:xfrm>
            <a:prstGeom prst="rect">
              <a:avLst/>
            </a:prstGeom>
            <a:noFill/>
          </p:spPr>
          <p:txBody>
            <a:bodyPr wrap="none" rtlCol="0">
              <a:spAutoFit/>
            </a:bodyPr>
            <a:lstStyle/>
            <a:p>
              <a:r>
                <a:rPr lang="fr-FR" dirty="0"/>
                <a:t>H</a:t>
              </a:r>
            </a:p>
          </p:txBody>
        </p:sp>
        <p:sp>
          <p:nvSpPr>
            <p:cNvPr id="40" name="ZoneTexte 39"/>
            <p:cNvSpPr txBox="1"/>
            <p:nvPr/>
          </p:nvSpPr>
          <p:spPr>
            <a:xfrm>
              <a:off x="2843808" y="5373216"/>
              <a:ext cx="335348" cy="369332"/>
            </a:xfrm>
            <a:prstGeom prst="rect">
              <a:avLst/>
            </a:prstGeom>
            <a:noFill/>
          </p:spPr>
          <p:txBody>
            <a:bodyPr wrap="none" rtlCol="0">
              <a:spAutoFit/>
            </a:bodyPr>
            <a:lstStyle/>
            <a:p>
              <a:r>
                <a:rPr lang="fr-FR" dirty="0"/>
                <a:t>G</a:t>
              </a:r>
            </a:p>
          </p:txBody>
        </p:sp>
        <p:sp>
          <p:nvSpPr>
            <p:cNvPr id="41" name="ZoneTexte 40"/>
            <p:cNvSpPr txBox="1"/>
            <p:nvPr/>
          </p:nvSpPr>
          <p:spPr>
            <a:xfrm>
              <a:off x="3635896" y="5373216"/>
              <a:ext cx="336952" cy="369332"/>
            </a:xfrm>
            <a:prstGeom prst="rect">
              <a:avLst/>
            </a:prstGeom>
            <a:noFill/>
          </p:spPr>
          <p:txBody>
            <a:bodyPr wrap="none" rtlCol="0">
              <a:spAutoFit/>
            </a:bodyPr>
            <a:lstStyle/>
            <a:p>
              <a:r>
                <a:rPr lang="fr-FR" dirty="0"/>
                <a:t>O</a:t>
              </a:r>
            </a:p>
          </p:txBody>
        </p:sp>
        <p:sp>
          <p:nvSpPr>
            <p:cNvPr id="42" name="ZoneTexte 41"/>
            <p:cNvSpPr txBox="1"/>
            <p:nvPr/>
          </p:nvSpPr>
          <p:spPr>
            <a:xfrm>
              <a:off x="4499992" y="5373216"/>
              <a:ext cx="381836" cy="369332"/>
            </a:xfrm>
            <a:prstGeom prst="rect">
              <a:avLst/>
            </a:prstGeom>
            <a:noFill/>
          </p:spPr>
          <p:txBody>
            <a:bodyPr wrap="none" rtlCol="0">
              <a:spAutoFit/>
            </a:bodyPr>
            <a:lstStyle/>
            <a:p>
              <a:r>
                <a:rPr lang="fr-FR" dirty="0"/>
                <a:t>M</a:t>
              </a:r>
            </a:p>
          </p:txBody>
        </p:sp>
        <p:sp>
          <p:nvSpPr>
            <p:cNvPr id="43" name="ZoneTexte 42"/>
            <p:cNvSpPr txBox="1"/>
            <p:nvPr/>
          </p:nvSpPr>
          <p:spPr>
            <a:xfrm>
              <a:off x="1835696" y="5373216"/>
              <a:ext cx="308098" cy="369332"/>
            </a:xfrm>
            <a:prstGeom prst="rect">
              <a:avLst/>
            </a:prstGeom>
            <a:noFill/>
          </p:spPr>
          <p:txBody>
            <a:bodyPr wrap="none" rtlCol="0">
              <a:spAutoFit/>
            </a:bodyPr>
            <a:lstStyle/>
            <a:p>
              <a:r>
                <a:rPr lang="fr-FR" dirty="0"/>
                <a:t>C</a:t>
              </a:r>
            </a:p>
          </p:txBody>
        </p:sp>
        <p:sp>
          <p:nvSpPr>
            <p:cNvPr id="44" name="Ellipse 43"/>
            <p:cNvSpPr/>
            <p:nvPr/>
          </p:nvSpPr>
          <p:spPr>
            <a:xfrm>
              <a:off x="2627784" y="32849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 name="Connecteur droit 4"/>
          <p:cNvCxnSpPr/>
          <p:nvPr/>
        </p:nvCxnSpPr>
        <p:spPr>
          <a:xfrm flipH="1">
            <a:off x="2256427" y="5058724"/>
            <a:ext cx="792088"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968395" y="5634788"/>
            <a:ext cx="338554" cy="369332"/>
          </a:xfrm>
          <a:prstGeom prst="rect">
            <a:avLst/>
          </a:prstGeom>
          <a:noFill/>
        </p:spPr>
        <p:txBody>
          <a:bodyPr wrap="none" rtlCol="0">
            <a:spAutoFit/>
          </a:bodyPr>
          <a:lstStyle/>
          <a:p>
            <a:r>
              <a:rPr lang="fr-FR" dirty="0"/>
              <a:t>H</a:t>
            </a:r>
          </a:p>
        </p:txBody>
      </p:sp>
      <p:sp>
        <p:nvSpPr>
          <p:cNvPr id="20" name="ZoneTexte 19"/>
          <p:cNvSpPr txBox="1"/>
          <p:nvPr/>
        </p:nvSpPr>
        <p:spPr>
          <a:xfrm>
            <a:off x="3624579" y="3906596"/>
            <a:ext cx="335348" cy="369332"/>
          </a:xfrm>
          <a:prstGeom prst="rect">
            <a:avLst/>
          </a:prstGeom>
          <a:noFill/>
        </p:spPr>
        <p:txBody>
          <a:bodyPr wrap="none" rtlCol="0">
            <a:spAutoFit/>
          </a:bodyPr>
          <a:lstStyle/>
          <a:p>
            <a:r>
              <a:rPr lang="fr-FR" dirty="0"/>
              <a:t>G</a:t>
            </a:r>
          </a:p>
        </p:txBody>
      </p:sp>
      <p:sp>
        <p:nvSpPr>
          <p:cNvPr id="22" name="ZoneTexte 21"/>
          <p:cNvSpPr txBox="1"/>
          <p:nvPr/>
        </p:nvSpPr>
        <p:spPr>
          <a:xfrm>
            <a:off x="5568795" y="5850812"/>
            <a:ext cx="381836" cy="369332"/>
          </a:xfrm>
          <a:prstGeom prst="rect">
            <a:avLst/>
          </a:prstGeom>
          <a:noFill/>
        </p:spPr>
        <p:txBody>
          <a:bodyPr wrap="none" rtlCol="0">
            <a:spAutoFit/>
          </a:bodyPr>
          <a:lstStyle/>
          <a:p>
            <a:r>
              <a:rPr lang="fr-FR" dirty="0"/>
              <a:t>M</a:t>
            </a:r>
          </a:p>
        </p:txBody>
      </p:sp>
      <p:sp>
        <p:nvSpPr>
          <p:cNvPr id="14" name="ZoneTexte 13"/>
          <p:cNvSpPr txBox="1"/>
          <p:nvPr/>
        </p:nvSpPr>
        <p:spPr>
          <a:xfrm>
            <a:off x="2040403" y="3906596"/>
            <a:ext cx="308098" cy="369332"/>
          </a:xfrm>
          <a:prstGeom prst="rect">
            <a:avLst/>
          </a:prstGeom>
          <a:noFill/>
        </p:spPr>
        <p:txBody>
          <a:bodyPr wrap="none" rtlCol="0">
            <a:spAutoFit/>
          </a:bodyPr>
          <a:lstStyle/>
          <a:p>
            <a:r>
              <a:rPr lang="fr-FR" dirty="0"/>
              <a:t>C</a:t>
            </a:r>
          </a:p>
        </p:txBody>
      </p:sp>
      <p:cxnSp>
        <p:nvCxnSpPr>
          <p:cNvPr id="19" name="Connecteur droit 18"/>
          <p:cNvCxnSpPr/>
          <p:nvPr/>
        </p:nvCxnSpPr>
        <p:spPr>
          <a:xfrm>
            <a:off x="3048515" y="5058724"/>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4632691" y="4194628"/>
            <a:ext cx="792088"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840603" y="4266636"/>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5352771" y="3906596"/>
            <a:ext cx="336952" cy="369332"/>
          </a:xfrm>
          <a:prstGeom prst="rect">
            <a:avLst/>
          </a:prstGeom>
          <a:noFill/>
        </p:spPr>
        <p:txBody>
          <a:bodyPr wrap="none" rtlCol="0">
            <a:spAutoFit/>
          </a:bodyPr>
          <a:lstStyle/>
          <a:p>
            <a:r>
              <a:rPr lang="fr-FR" dirty="0"/>
              <a:t>O</a:t>
            </a:r>
          </a:p>
        </p:txBody>
      </p:sp>
      <p:cxnSp>
        <p:nvCxnSpPr>
          <p:cNvPr id="31" name="Connecteur droit 30"/>
          <p:cNvCxnSpPr/>
          <p:nvPr/>
        </p:nvCxnSpPr>
        <p:spPr>
          <a:xfrm flipH="1" flipV="1">
            <a:off x="2328435" y="4194628"/>
            <a:ext cx="72008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flipV="1">
            <a:off x="4632691" y="5058724"/>
            <a:ext cx="936104"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5136747" y="55627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23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945834" y="3140968"/>
            <a:ext cx="4342276" cy="2457564"/>
            <a:chOff x="539552" y="3284984"/>
            <a:chExt cx="4342276" cy="2457564"/>
          </a:xfrm>
        </p:grpSpPr>
        <p:cxnSp>
          <p:nvCxnSpPr>
            <p:cNvPr id="5" name="Connecteur droit 4"/>
            <p:cNvCxnSpPr>
              <a:stCxn id="15" idx="3"/>
            </p:cNvCxnSpPr>
            <p:nvPr/>
          </p:nvCxnSpPr>
          <p:spPr>
            <a:xfrm flipH="1">
              <a:off x="755576" y="3407909"/>
              <a:ext cx="1893299" cy="196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5"/>
            <p:cNvCxnSpPr>
              <a:stCxn id="15" idx="1"/>
            </p:cNvCxnSpPr>
            <p:nvPr/>
          </p:nvCxnSpPr>
          <p:spPr>
            <a:xfrm>
              <a:off x="2648875" y="3306075"/>
              <a:ext cx="1923125" cy="2067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267744" y="3789040"/>
              <a:ext cx="1512168"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35696" y="4221088"/>
              <a:ext cx="108012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331640" y="4725144"/>
              <a:ext cx="576064"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39552" y="5373216"/>
              <a:ext cx="338554" cy="369332"/>
            </a:xfrm>
            <a:prstGeom prst="rect">
              <a:avLst/>
            </a:prstGeom>
            <a:noFill/>
          </p:spPr>
          <p:txBody>
            <a:bodyPr wrap="none" rtlCol="0">
              <a:spAutoFit/>
            </a:bodyPr>
            <a:lstStyle/>
            <a:p>
              <a:r>
                <a:rPr lang="fr-FR" dirty="0"/>
                <a:t>H</a:t>
              </a:r>
            </a:p>
          </p:txBody>
        </p:sp>
        <p:sp>
          <p:nvSpPr>
            <p:cNvPr id="11" name="ZoneTexte 10"/>
            <p:cNvSpPr txBox="1"/>
            <p:nvPr/>
          </p:nvSpPr>
          <p:spPr>
            <a:xfrm>
              <a:off x="2843808" y="5373216"/>
              <a:ext cx="335348" cy="369332"/>
            </a:xfrm>
            <a:prstGeom prst="rect">
              <a:avLst/>
            </a:prstGeom>
            <a:noFill/>
          </p:spPr>
          <p:txBody>
            <a:bodyPr wrap="none" rtlCol="0">
              <a:spAutoFit/>
            </a:bodyPr>
            <a:lstStyle/>
            <a:p>
              <a:r>
                <a:rPr lang="fr-FR" dirty="0"/>
                <a:t>G</a:t>
              </a:r>
            </a:p>
          </p:txBody>
        </p:sp>
        <p:sp>
          <p:nvSpPr>
            <p:cNvPr id="12" name="ZoneTexte 11"/>
            <p:cNvSpPr txBox="1"/>
            <p:nvPr/>
          </p:nvSpPr>
          <p:spPr>
            <a:xfrm>
              <a:off x="3635896" y="5373216"/>
              <a:ext cx="336952" cy="369332"/>
            </a:xfrm>
            <a:prstGeom prst="rect">
              <a:avLst/>
            </a:prstGeom>
            <a:noFill/>
          </p:spPr>
          <p:txBody>
            <a:bodyPr wrap="none" rtlCol="0">
              <a:spAutoFit/>
            </a:bodyPr>
            <a:lstStyle/>
            <a:p>
              <a:r>
                <a:rPr lang="fr-FR" dirty="0"/>
                <a:t>O</a:t>
              </a:r>
            </a:p>
          </p:txBody>
        </p:sp>
        <p:sp>
          <p:nvSpPr>
            <p:cNvPr id="13" name="ZoneTexte 12"/>
            <p:cNvSpPr txBox="1"/>
            <p:nvPr/>
          </p:nvSpPr>
          <p:spPr>
            <a:xfrm>
              <a:off x="4499992" y="5373216"/>
              <a:ext cx="381836" cy="369332"/>
            </a:xfrm>
            <a:prstGeom prst="rect">
              <a:avLst/>
            </a:prstGeom>
            <a:noFill/>
          </p:spPr>
          <p:txBody>
            <a:bodyPr wrap="none" rtlCol="0">
              <a:spAutoFit/>
            </a:bodyPr>
            <a:lstStyle/>
            <a:p>
              <a:r>
                <a:rPr lang="fr-FR" dirty="0"/>
                <a:t>M</a:t>
              </a:r>
            </a:p>
          </p:txBody>
        </p:sp>
        <p:sp>
          <p:nvSpPr>
            <p:cNvPr id="14" name="ZoneTexte 13"/>
            <p:cNvSpPr txBox="1"/>
            <p:nvPr/>
          </p:nvSpPr>
          <p:spPr>
            <a:xfrm>
              <a:off x="1835696" y="5373216"/>
              <a:ext cx="308098" cy="369332"/>
            </a:xfrm>
            <a:prstGeom prst="rect">
              <a:avLst/>
            </a:prstGeom>
            <a:noFill/>
          </p:spPr>
          <p:txBody>
            <a:bodyPr wrap="none" rtlCol="0">
              <a:spAutoFit/>
            </a:bodyPr>
            <a:lstStyle/>
            <a:p>
              <a:r>
                <a:rPr lang="fr-FR" dirty="0"/>
                <a:t>C</a:t>
              </a:r>
            </a:p>
          </p:txBody>
        </p:sp>
        <p:sp>
          <p:nvSpPr>
            <p:cNvPr id="15" name="Ellipse 14"/>
            <p:cNvSpPr/>
            <p:nvPr/>
          </p:nvSpPr>
          <p:spPr>
            <a:xfrm>
              <a:off x="2627784" y="32849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5628565" y="5877272"/>
            <a:ext cx="1273105" cy="523220"/>
          </a:xfrm>
          <a:prstGeom prst="rect">
            <a:avLst/>
          </a:prstGeom>
          <a:noFill/>
        </p:spPr>
        <p:txBody>
          <a:bodyPr wrap="none" rtlCol="0">
            <a:spAutoFit/>
          </a:bodyPr>
          <a:lstStyle/>
          <a:p>
            <a:r>
              <a:rPr lang="en-CA" sz="2800" b="1" dirty="0" err="1">
                <a:solidFill>
                  <a:srgbClr val="FF0000"/>
                </a:solidFill>
              </a:rPr>
              <a:t>binaire</a:t>
            </a:r>
            <a:endParaRPr lang="fr-CA" sz="2800" b="1" dirty="0">
              <a:solidFill>
                <a:srgbClr val="FF0000"/>
              </a:solidFill>
            </a:endParaRPr>
          </a:p>
        </p:txBody>
      </p:sp>
      <p:sp>
        <p:nvSpPr>
          <p:cNvPr id="19" name="Espace réservé du contenu 2">
            <a:extLst>
              <a:ext uri="{FF2B5EF4-FFF2-40B4-BE49-F238E27FC236}">
                <a16:creationId xmlns:a16="http://schemas.microsoft.com/office/drawing/2014/main" id="{C1721DC2-6E57-4315-93E5-AEC1F8D1A0E2}"/>
              </a:ext>
            </a:extLst>
          </p:cNvPr>
          <p:cNvSpPr>
            <a:spLocks noGrp="1"/>
          </p:cNvSpPr>
          <p:nvPr>
            <p:ph sz="quarter" idx="1"/>
          </p:nvPr>
        </p:nvSpPr>
        <p:spPr>
          <a:xfrm>
            <a:off x="838201" y="1447800"/>
            <a:ext cx="10736484" cy="1537353"/>
          </a:xfrm>
        </p:spPr>
        <p:txBody>
          <a:bodyPr>
            <a:normAutofit/>
          </a:bodyPr>
          <a:lstStyle/>
          <a:p>
            <a:r>
              <a:rPr lang="fr-FR" dirty="0"/>
              <a:t>La </a:t>
            </a:r>
            <a:r>
              <a:rPr lang="fr-FR" b="1" dirty="0">
                <a:solidFill>
                  <a:srgbClr val="C00000"/>
                </a:solidFill>
              </a:rPr>
              <a:t>racine</a:t>
            </a:r>
            <a:r>
              <a:rPr lang="fr-FR" dirty="0"/>
              <a:t> représente l’ancêtre commun</a:t>
            </a:r>
          </a:p>
          <a:p>
            <a:r>
              <a:rPr lang="fr-FR" b="1" dirty="0">
                <a:solidFill>
                  <a:srgbClr val="C00000"/>
                </a:solidFill>
              </a:rPr>
              <a:t>Arbre raciné binaire</a:t>
            </a:r>
            <a:r>
              <a:rPr lang="fr-FR" dirty="0">
                <a:solidFill>
                  <a:srgbClr val="C00000"/>
                </a:solidFill>
              </a:rPr>
              <a:t>: </a:t>
            </a:r>
            <a:r>
              <a:rPr lang="fr-FR" dirty="0"/>
              <a:t>Chaque nœud interne a deux fils.</a:t>
            </a:r>
          </a:p>
          <a:p>
            <a:pPr marL="0" indent="0">
              <a:buNone/>
            </a:pPr>
            <a:r>
              <a:rPr lang="fr-FR" dirty="0"/>
              <a:t>Nœuds internes est de degré 3 à part la racine qui est de degré 2.</a:t>
            </a:r>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marL="0" indent="0">
              <a:buNone/>
            </a:pPr>
            <a:endParaRPr lang="fr-FR" dirty="0"/>
          </a:p>
        </p:txBody>
      </p:sp>
      <p:sp>
        <p:nvSpPr>
          <p:cNvPr id="18" name="Titre 1">
            <a:extLst>
              <a:ext uri="{FF2B5EF4-FFF2-40B4-BE49-F238E27FC236}">
                <a16:creationId xmlns:a16="http://schemas.microsoft.com/office/drawing/2014/main" id="{E1343990-3D7B-4F53-A987-1E7DD9AE63E3}"/>
              </a:ext>
            </a:extLst>
          </p:cNvPr>
          <p:cNvSpPr>
            <a:spLocks noGrp="1"/>
          </p:cNvSpPr>
          <p:nvPr>
            <p:ph type="title"/>
          </p:nvPr>
        </p:nvSpPr>
        <p:spPr>
          <a:xfrm>
            <a:off x="838200" y="365125"/>
            <a:ext cx="10515600" cy="1325563"/>
          </a:xfrm>
        </p:spPr>
        <p:txBody>
          <a:bodyPr/>
          <a:lstStyle/>
          <a:p>
            <a:r>
              <a:rPr lang="fr-FR" b="1" dirty="0">
                <a:solidFill>
                  <a:srgbClr val="C00000"/>
                </a:solidFill>
              </a:rPr>
              <a:t>III. Définitions formelles</a:t>
            </a:r>
          </a:p>
        </p:txBody>
      </p:sp>
    </p:spTree>
    <p:extLst>
      <p:ext uri="{BB962C8B-B14F-4D97-AF65-F5344CB8AC3E}">
        <p14:creationId xmlns:p14="http://schemas.microsoft.com/office/powerpoint/2010/main" val="956524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57251" y="1447800"/>
            <a:ext cx="10717434" cy="1537353"/>
          </a:xfrm>
        </p:spPr>
        <p:txBody>
          <a:bodyPr>
            <a:normAutofit/>
          </a:bodyPr>
          <a:lstStyle/>
          <a:p>
            <a:r>
              <a:rPr lang="fr-FR" dirty="0"/>
              <a:t>La </a:t>
            </a:r>
            <a:r>
              <a:rPr lang="fr-FR" b="1" dirty="0">
                <a:solidFill>
                  <a:srgbClr val="C00000"/>
                </a:solidFill>
              </a:rPr>
              <a:t>racine</a:t>
            </a:r>
            <a:r>
              <a:rPr lang="fr-FR" dirty="0"/>
              <a:t> représente l’ancêtre commun</a:t>
            </a:r>
          </a:p>
          <a:p>
            <a:r>
              <a:rPr lang="fr-FR" b="1" dirty="0">
                <a:solidFill>
                  <a:srgbClr val="C00000"/>
                </a:solidFill>
              </a:rPr>
              <a:t>Arbre raciné binaire</a:t>
            </a:r>
            <a:r>
              <a:rPr lang="fr-FR" dirty="0">
                <a:solidFill>
                  <a:srgbClr val="C00000"/>
                </a:solidFill>
              </a:rPr>
              <a:t>: </a:t>
            </a:r>
            <a:r>
              <a:rPr lang="fr-FR" dirty="0"/>
              <a:t>Chaque nœud interne a deux fils.</a:t>
            </a:r>
          </a:p>
          <a:p>
            <a:pPr marL="0" indent="0">
              <a:buNone/>
            </a:pPr>
            <a:r>
              <a:rPr lang="fr-FR" dirty="0"/>
              <a:t>Nœuds internes est de degré 3 à part la racine qui est de degré 2.</a:t>
            </a:r>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marL="0" indent="0">
              <a:buNone/>
            </a:pPr>
            <a:endParaRPr lang="fr-FR" dirty="0"/>
          </a:p>
        </p:txBody>
      </p:sp>
      <p:grpSp>
        <p:nvGrpSpPr>
          <p:cNvPr id="4" name="Groupe 3"/>
          <p:cNvGrpSpPr/>
          <p:nvPr/>
        </p:nvGrpSpPr>
        <p:grpSpPr>
          <a:xfrm>
            <a:off x="3945834" y="3140968"/>
            <a:ext cx="4342276" cy="2457564"/>
            <a:chOff x="539552" y="3284984"/>
            <a:chExt cx="4342276" cy="2457564"/>
          </a:xfrm>
        </p:grpSpPr>
        <p:cxnSp>
          <p:nvCxnSpPr>
            <p:cNvPr id="5" name="Connecteur droit 4"/>
            <p:cNvCxnSpPr>
              <a:stCxn id="15" idx="3"/>
            </p:cNvCxnSpPr>
            <p:nvPr/>
          </p:nvCxnSpPr>
          <p:spPr>
            <a:xfrm flipH="1">
              <a:off x="755576" y="3407909"/>
              <a:ext cx="1893299" cy="196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5"/>
            <p:cNvCxnSpPr>
              <a:stCxn id="15" idx="1"/>
            </p:cNvCxnSpPr>
            <p:nvPr/>
          </p:nvCxnSpPr>
          <p:spPr>
            <a:xfrm>
              <a:off x="2648875" y="3306075"/>
              <a:ext cx="1923125" cy="2067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267744" y="3789040"/>
              <a:ext cx="1512168"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35696" y="4221088"/>
              <a:ext cx="108012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35696" y="4221088"/>
              <a:ext cx="72008"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39552" y="5373216"/>
              <a:ext cx="338554" cy="369332"/>
            </a:xfrm>
            <a:prstGeom prst="rect">
              <a:avLst/>
            </a:prstGeom>
            <a:noFill/>
          </p:spPr>
          <p:txBody>
            <a:bodyPr wrap="none" rtlCol="0">
              <a:spAutoFit/>
            </a:bodyPr>
            <a:lstStyle/>
            <a:p>
              <a:r>
                <a:rPr lang="fr-FR" dirty="0"/>
                <a:t>H</a:t>
              </a:r>
            </a:p>
          </p:txBody>
        </p:sp>
        <p:sp>
          <p:nvSpPr>
            <p:cNvPr id="11" name="ZoneTexte 10"/>
            <p:cNvSpPr txBox="1"/>
            <p:nvPr/>
          </p:nvSpPr>
          <p:spPr>
            <a:xfrm>
              <a:off x="2843808" y="5373216"/>
              <a:ext cx="335348" cy="369332"/>
            </a:xfrm>
            <a:prstGeom prst="rect">
              <a:avLst/>
            </a:prstGeom>
            <a:noFill/>
          </p:spPr>
          <p:txBody>
            <a:bodyPr wrap="none" rtlCol="0">
              <a:spAutoFit/>
            </a:bodyPr>
            <a:lstStyle/>
            <a:p>
              <a:r>
                <a:rPr lang="fr-FR" dirty="0"/>
                <a:t>G</a:t>
              </a:r>
            </a:p>
          </p:txBody>
        </p:sp>
        <p:sp>
          <p:nvSpPr>
            <p:cNvPr id="12" name="ZoneTexte 11"/>
            <p:cNvSpPr txBox="1"/>
            <p:nvPr/>
          </p:nvSpPr>
          <p:spPr>
            <a:xfrm>
              <a:off x="3635896" y="5373216"/>
              <a:ext cx="336952" cy="369332"/>
            </a:xfrm>
            <a:prstGeom prst="rect">
              <a:avLst/>
            </a:prstGeom>
            <a:noFill/>
          </p:spPr>
          <p:txBody>
            <a:bodyPr wrap="none" rtlCol="0">
              <a:spAutoFit/>
            </a:bodyPr>
            <a:lstStyle/>
            <a:p>
              <a:r>
                <a:rPr lang="fr-FR" dirty="0"/>
                <a:t>O</a:t>
              </a:r>
            </a:p>
          </p:txBody>
        </p:sp>
        <p:sp>
          <p:nvSpPr>
            <p:cNvPr id="13" name="ZoneTexte 12"/>
            <p:cNvSpPr txBox="1"/>
            <p:nvPr/>
          </p:nvSpPr>
          <p:spPr>
            <a:xfrm>
              <a:off x="4499992" y="5373216"/>
              <a:ext cx="381836" cy="369332"/>
            </a:xfrm>
            <a:prstGeom prst="rect">
              <a:avLst/>
            </a:prstGeom>
            <a:noFill/>
          </p:spPr>
          <p:txBody>
            <a:bodyPr wrap="none" rtlCol="0">
              <a:spAutoFit/>
            </a:bodyPr>
            <a:lstStyle/>
            <a:p>
              <a:r>
                <a:rPr lang="fr-FR" dirty="0"/>
                <a:t>M</a:t>
              </a:r>
            </a:p>
          </p:txBody>
        </p:sp>
        <p:sp>
          <p:nvSpPr>
            <p:cNvPr id="14" name="ZoneTexte 13"/>
            <p:cNvSpPr txBox="1"/>
            <p:nvPr/>
          </p:nvSpPr>
          <p:spPr>
            <a:xfrm>
              <a:off x="1835696" y="5373216"/>
              <a:ext cx="308098" cy="369332"/>
            </a:xfrm>
            <a:prstGeom prst="rect">
              <a:avLst/>
            </a:prstGeom>
            <a:noFill/>
          </p:spPr>
          <p:txBody>
            <a:bodyPr wrap="none" rtlCol="0">
              <a:spAutoFit/>
            </a:bodyPr>
            <a:lstStyle/>
            <a:p>
              <a:r>
                <a:rPr lang="fr-FR" dirty="0"/>
                <a:t>C</a:t>
              </a:r>
            </a:p>
          </p:txBody>
        </p:sp>
        <p:sp>
          <p:nvSpPr>
            <p:cNvPr id="15" name="Ellipse 14"/>
            <p:cNvSpPr/>
            <p:nvPr/>
          </p:nvSpPr>
          <p:spPr>
            <a:xfrm>
              <a:off x="2627784" y="32849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5628565" y="5877272"/>
            <a:ext cx="1916679" cy="523220"/>
          </a:xfrm>
          <a:prstGeom prst="rect">
            <a:avLst/>
          </a:prstGeom>
          <a:noFill/>
        </p:spPr>
        <p:txBody>
          <a:bodyPr wrap="none" rtlCol="0">
            <a:spAutoFit/>
          </a:bodyPr>
          <a:lstStyle/>
          <a:p>
            <a:r>
              <a:rPr lang="en-CA" sz="2800" b="1" dirty="0">
                <a:solidFill>
                  <a:srgbClr val="FF0000"/>
                </a:solidFill>
              </a:rPr>
              <a:t>non-</a:t>
            </a:r>
            <a:r>
              <a:rPr lang="en-CA" sz="2800" b="1" dirty="0" err="1">
                <a:solidFill>
                  <a:srgbClr val="FF0000"/>
                </a:solidFill>
              </a:rPr>
              <a:t>binaire</a:t>
            </a:r>
            <a:endParaRPr lang="fr-CA" sz="2800" b="1" dirty="0">
              <a:solidFill>
                <a:srgbClr val="FF0000"/>
              </a:solidFill>
            </a:endParaRPr>
          </a:p>
        </p:txBody>
      </p:sp>
      <p:sp>
        <p:nvSpPr>
          <p:cNvPr id="19" name="Titre 1">
            <a:extLst>
              <a:ext uri="{FF2B5EF4-FFF2-40B4-BE49-F238E27FC236}">
                <a16:creationId xmlns:a16="http://schemas.microsoft.com/office/drawing/2014/main" id="{A04EEE90-8452-4E1E-87CD-A94EEB5ADD4C}"/>
              </a:ext>
            </a:extLst>
          </p:cNvPr>
          <p:cNvSpPr>
            <a:spLocks noGrp="1"/>
          </p:cNvSpPr>
          <p:nvPr>
            <p:ph type="title"/>
          </p:nvPr>
        </p:nvSpPr>
        <p:spPr>
          <a:xfrm>
            <a:off x="838200" y="365125"/>
            <a:ext cx="10515600" cy="1325563"/>
          </a:xfrm>
        </p:spPr>
        <p:txBody>
          <a:bodyPr/>
          <a:lstStyle/>
          <a:p>
            <a:r>
              <a:rPr lang="fr-FR" b="1" dirty="0">
                <a:solidFill>
                  <a:srgbClr val="C00000"/>
                </a:solidFill>
              </a:rPr>
              <a:t>III. Définitions formelles</a:t>
            </a:r>
          </a:p>
        </p:txBody>
      </p:sp>
    </p:spTree>
    <p:extLst>
      <p:ext uri="{BB962C8B-B14F-4D97-AF65-F5344CB8AC3E}">
        <p14:creationId xmlns:p14="http://schemas.microsoft.com/office/powerpoint/2010/main" val="76375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dia\Documents\Enseignement\IFT3295\Phylogenie\Darwins_tree_of_life_1859.gif"/>
          <p:cNvPicPr>
            <a:picLocks noChangeAspect="1" noChangeArrowheads="1"/>
          </p:cNvPicPr>
          <p:nvPr/>
        </p:nvPicPr>
        <p:blipFill>
          <a:blip r:embed="rId3" cstate="print"/>
          <a:srcRect/>
          <a:stretch>
            <a:fillRect/>
          </a:stretch>
        </p:blipFill>
        <p:spPr bwMode="auto">
          <a:xfrm>
            <a:off x="2384385" y="1425037"/>
            <a:ext cx="6813134" cy="3997038"/>
          </a:xfrm>
          <a:prstGeom prst="rect">
            <a:avLst/>
          </a:prstGeom>
          <a:noFill/>
        </p:spPr>
      </p:pic>
      <p:sp>
        <p:nvSpPr>
          <p:cNvPr id="5" name="Rectangle 4"/>
          <p:cNvSpPr/>
          <p:nvPr/>
        </p:nvSpPr>
        <p:spPr>
          <a:xfrm>
            <a:off x="2384385" y="6289854"/>
            <a:ext cx="70411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http://commons.wikimedia.org/wiki/File:Darwins_tree_of_life_1859.gif</a:t>
            </a:r>
          </a:p>
        </p:txBody>
      </p:sp>
      <p:sp>
        <p:nvSpPr>
          <p:cNvPr id="6" name="Rectangle 5"/>
          <p:cNvSpPr/>
          <p:nvPr/>
        </p:nvSpPr>
        <p:spPr>
          <a:xfrm>
            <a:off x="517113" y="5491578"/>
            <a:ext cx="103361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Image de l'arbre de vie apparue dans l'ouvrage de Darwin « On the Origin of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Species</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by Natural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Selection</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 1859. C'était la seule illustration du livre.</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re 1"/>
          <p:cNvSpPr txBox="1">
            <a:spLocks/>
          </p:cNvSpPr>
          <p:nvPr/>
        </p:nvSpPr>
        <p:spPr>
          <a:xfrm>
            <a:off x="1014714" y="465921"/>
            <a:ext cx="7772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Calibri Light" panose="020F0302020204030204"/>
                <a:ea typeface="+mn-ea"/>
                <a:cs typeface="+mn-cs"/>
              </a:rPr>
              <a:t>Arbre phylogénétique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38200" y="1485084"/>
            <a:ext cx="10667035" cy="1430701"/>
          </a:xfrm>
        </p:spPr>
        <p:txBody>
          <a:bodyPr>
            <a:normAutofit/>
          </a:bodyPr>
          <a:lstStyle/>
          <a:p>
            <a:r>
              <a:rPr lang="fr-FR" dirty="0"/>
              <a:t>Un arbre phylogénétique peut-être </a:t>
            </a:r>
            <a:r>
              <a:rPr lang="fr-FR" dirty="0">
                <a:solidFill>
                  <a:srgbClr val="FF0000"/>
                </a:solidFill>
              </a:rPr>
              <a:t>binaire ou non-binaire.</a:t>
            </a:r>
          </a:p>
          <a:p>
            <a:r>
              <a:rPr lang="fr-FR" dirty="0"/>
              <a:t>Un nœud non-binaire représente généralement un nœud non-résolu de l’arbre</a:t>
            </a:r>
          </a:p>
          <a:p>
            <a:endParaRPr lang="fr-FR" dirty="0"/>
          </a:p>
        </p:txBody>
      </p:sp>
      <p:pic>
        <p:nvPicPr>
          <p:cNvPr id="2051" name="Picture 3" descr="C:\Users\Nadia\Documents\Enseignement\IFT3295\Phylogenie\tileshop.jpg"/>
          <p:cNvPicPr>
            <a:picLocks noChangeAspect="1" noChangeArrowheads="1"/>
          </p:cNvPicPr>
          <p:nvPr/>
        </p:nvPicPr>
        <p:blipFill>
          <a:blip r:embed="rId2" cstate="print"/>
          <a:srcRect/>
          <a:stretch>
            <a:fillRect/>
          </a:stretch>
        </p:blipFill>
        <p:spPr bwMode="auto">
          <a:xfrm>
            <a:off x="3253938" y="2474108"/>
            <a:ext cx="4935678" cy="4111358"/>
          </a:xfrm>
          <a:prstGeom prst="rect">
            <a:avLst/>
          </a:prstGeom>
          <a:noFill/>
        </p:spPr>
      </p:pic>
      <p:sp>
        <p:nvSpPr>
          <p:cNvPr id="8" name="Rectangle 7"/>
          <p:cNvSpPr/>
          <p:nvPr/>
        </p:nvSpPr>
        <p:spPr>
          <a:xfrm>
            <a:off x="8379610" y="5056964"/>
            <a:ext cx="3438141" cy="1015663"/>
          </a:xfrm>
          <a:prstGeom prst="rect">
            <a:avLst/>
          </a:prstGeom>
        </p:spPr>
        <p:txBody>
          <a:bodyPr wrap="square">
            <a:spAutoFit/>
          </a:bodyPr>
          <a:lstStyle/>
          <a:p>
            <a:r>
              <a:rPr lang="en-US" sz="2000" dirty="0"/>
              <a:t>NJ tree (with weighting) of 119 Bacteria. Asterisks denote anomalously positioned </a:t>
            </a:r>
            <a:r>
              <a:rPr lang="en-US" sz="2000" dirty="0" err="1"/>
              <a:t>taxa</a:t>
            </a:r>
            <a:r>
              <a:rPr lang="en-US" dirty="0"/>
              <a:t>.</a:t>
            </a:r>
          </a:p>
        </p:txBody>
      </p:sp>
      <p:sp>
        <p:nvSpPr>
          <p:cNvPr id="9" name="Rectangle 8"/>
          <p:cNvSpPr/>
          <p:nvPr/>
        </p:nvSpPr>
        <p:spPr>
          <a:xfrm>
            <a:off x="5361485" y="6477000"/>
            <a:ext cx="6641461" cy="369332"/>
          </a:xfrm>
          <a:prstGeom prst="rect">
            <a:avLst/>
          </a:prstGeom>
        </p:spPr>
        <p:txBody>
          <a:bodyPr wrap="square">
            <a:spAutoFit/>
          </a:bodyPr>
          <a:lstStyle/>
          <a:p>
            <a:r>
              <a:rPr lang="fr-FR" dirty="0"/>
              <a:t>http://www.ncbi.nlm.nih.gov/pmc/articles/PMC540256/figure/fig3/</a:t>
            </a:r>
          </a:p>
        </p:txBody>
      </p:sp>
      <p:sp>
        <p:nvSpPr>
          <p:cNvPr id="4" name="ZoneTexte 3"/>
          <p:cNvSpPr txBox="1"/>
          <p:nvPr/>
        </p:nvSpPr>
        <p:spPr>
          <a:xfrm>
            <a:off x="945002" y="3117972"/>
            <a:ext cx="2730145" cy="1938992"/>
          </a:xfrm>
          <a:prstGeom prst="rect">
            <a:avLst/>
          </a:prstGeom>
          <a:noFill/>
        </p:spPr>
        <p:txBody>
          <a:bodyPr wrap="square" rtlCol="0">
            <a:spAutoFit/>
          </a:bodyPr>
          <a:lstStyle/>
          <a:p>
            <a:r>
              <a:rPr lang="en-CA" sz="2400" dirty="0">
                <a:solidFill>
                  <a:srgbClr val="FF0000"/>
                </a:solidFill>
              </a:rPr>
              <a:t>Dans la suite du </a:t>
            </a:r>
            <a:r>
              <a:rPr lang="en-CA" sz="2400" dirty="0" err="1">
                <a:solidFill>
                  <a:srgbClr val="FF0000"/>
                </a:solidFill>
              </a:rPr>
              <a:t>cours</a:t>
            </a:r>
            <a:r>
              <a:rPr lang="en-CA" sz="2400" dirty="0">
                <a:solidFill>
                  <a:srgbClr val="FF0000"/>
                </a:solidFill>
              </a:rPr>
              <a:t>, </a:t>
            </a:r>
            <a:r>
              <a:rPr lang="en-CA" sz="2400" dirty="0" err="1"/>
              <a:t>si</a:t>
            </a:r>
            <a:r>
              <a:rPr lang="en-CA" sz="2400" dirty="0"/>
              <a:t> non-</a:t>
            </a:r>
            <a:r>
              <a:rPr lang="en-CA" sz="2400" dirty="0" err="1"/>
              <a:t>spécifié</a:t>
            </a:r>
            <a:r>
              <a:rPr lang="en-CA" sz="2400" dirty="0"/>
              <a:t>, les </a:t>
            </a:r>
            <a:r>
              <a:rPr lang="en-CA" sz="2400" dirty="0" err="1"/>
              <a:t>arbres</a:t>
            </a:r>
            <a:r>
              <a:rPr lang="en-CA" sz="2400" dirty="0"/>
              <a:t>  </a:t>
            </a:r>
            <a:r>
              <a:rPr lang="en-CA" sz="2400" dirty="0" err="1"/>
              <a:t>sont</a:t>
            </a:r>
            <a:r>
              <a:rPr lang="en-CA" sz="2400" dirty="0"/>
              <a:t> </a:t>
            </a:r>
            <a:r>
              <a:rPr lang="en-CA" sz="2400" dirty="0" err="1"/>
              <a:t>considérés</a:t>
            </a:r>
            <a:r>
              <a:rPr lang="en-CA" sz="2400" dirty="0"/>
              <a:t> </a:t>
            </a:r>
            <a:r>
              <a:rPr lang="en-CA" sz="2400" dirty="0" err="1">
                <a:solidFill>
                  <a:srgbClr val="FF0000"/>
                </a:solidFill>
              </a:rPr>
              <a:t>binaires</a:t>
            </a:r>
            <a:endParaRPr lang="fr-CA" sz="2400" dirty="0">
              <a:solidFill>
                <a:srgbClr val="FF0000"/>
              </a:solidFill>
            </a:endParaRPr>
          </a:p>
        </p:txBody>
      </p:sp>
      <p:sp>
        <p:nvSpPr>
          <p:cNvPr id="11" name="Titre 1">
            <a:extLst>
              <a:ext uri="{FF2B5EF4-FFF2-40B4-BE49-F238E27FC236}">
                <a16:creationId xmlns:a16="http://schemas.microsoft.com/office/drawing/2014/main" id="{6D9E30FD-2011-4264-8995-F0CC08F1FC74}"/>
              </a:ext>
            </a:extLst>
          </p:cNvPr>
          <p:cNvSpPr>
            <a:spLocks noGrp="1"/>
          </p:cNvSpPr>
          <p:nvPr>
            <p:ph type="title"/>
          </p:nvPr>
        </p:nvSpPr>
        <p:spPr>
          <a:xfrm>
            <a:off x="838200" y="365125"/>
            <a:ext cx="10515600" cy="1325563"/>
          </a:xfrm>
        </p:spPr>
        <p:txBody>
          <a:bodyPr/>
          <a:lstStyle/>
          <a:p>
            <a:r>
              <a:rPr lang="fr-FR" b="1" dirty="0">
                <a:solidFill>
                  <a:srgbClr val="C00000"/>
                </a:solidFill>
              </a:rPr>
              <a:t>III. Définitions formelles</a:t>
            </a:r>
          </a:p>
        </p:txBody>
      </p:sp>
    </p:spTree>
    <p:extLst>
      <p:ext uri="{BB962C8B-B14F-4D97-AF65-F5344CB8AC3E}">
        <p14:creationId xmlns:p14="http://schemas.microsoft.com/office/powerpoint/2010/main" val="1836481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937549" y="1447800"/>
            <a:ext cx="10625560" cy="1469020"/>
          </a:xfrm>
        </p:spPr>
        <p:txBody>
          <a:bodyPr>
            <a:normAutofit/>
          </a:bodyPr>
          <a:lstStyle/>
          <a:p>
            <a:r>
              <a:rPr lang="fr-FR" dirty="0"/>
              <a:t>Les nœuds ou arêtes d’un arbre de phylogénie peuvent être étiquetés. Les étiquettes représentent généralement le taux de mutations survenu, ou la date de spéciation </a:t>
            </a:r>
          </a:p>
          <a:p>
            <a:endParaRPr lang="fr-FR" dirty="0"/>
          </a:p>
        </p:txBody>
      </p:sp>
      <p:pic>
        <p:nvPicPr>
          <p:cNvPr id="4" name="Image 3" descr="nrg705-f2.gif"/>
          <p:cNvPicPr>
            <a:picLocks noChangeAspect="1"/>
          </p:cNvPicPr>
          <p:nvPr/>
        </p:nvPicPr>
        <p:blipFill>
          <a:blip r:embed="rId2" cstate="print"/>
          <a:stretch>
            <a:fillRect/>
          </a:stretch>
        </p:blipFill>
        <p:spPr>
          <a:xfrm>
            <a:off x="1703512" y="2916821"/>
            <a:ext cx="7552772" cy="3738622"/>
          </a:xfrm>
          <a:prstGeom prst="rect">
            <a:avLst/>
          </a:prstGeom>
        </p:spPr>
      </p:pic>
      <p:sp>
        <p:nvSpPr>
          <p:cNvPr id="5" name="ZoneTexte 4"/>
          <p:cNvSpPr txBox="1"/>
          <p:nvPr/>
        </p:nvSpPr>
        <p:spPr>
          <a:xfrm>
            <a:off x="8685761" y="5558512"/>
            <a:ext cx="3255751" cy="934363"/>
          </a:xfrm>
          <a:prstGeom prst="rect">
            <a:avLst/>
          </a:prstGeom>
          <a:noFill/>
        </p:spPr>
        <p:txBody>
          <a:bodyPr wrap="square" rtlCol="0">
            <a:spAutoFit/>
          </a:bodyPr>
          <a:lstStyle/>
          <a:p>
            <a:r>
              <a:rPr lang="en-CA" dirty="0"/>
              <a:t>R.V. </a:t>
            </a:r>
            <a:r>
              <a:rPr lang="en-US" dirty="0" err="1"/>
              <a:t>Samonte</a:t>
            </a:r>
            <a:r>
              <a:rPr lang="en-US" dirty="0"/>
              <a:t> &amp; Evan E. </a:t>
            </a:r>
            <a:r>
              <a:rPr lang="en-US" dirty="0" err="1"/>
              <a:t>Eichler</a:t>
            </a:r>
            <a:endParaRPr lang="en-US" dirty="0"/>
          </a:p>
          <a:p>
            <a:r>
              <a:rPr lang="en-US" i="1" dirty="0"/>
              <a:t>Nature Reviews Genetics </a:t>
            </a:r>
            <a:r>
              <a:rPr lang="en-US" b="1" dirty="0"/>
              <a:t>3</a:t>
            </a:r>
            <a:r>
              <a:rPr lang="en-US" dirty="0"/>
              <a:t>, 65-72 (January 2002)</a:t>
            </a:r>
          </a:p>
        </p:txBody>
      </p:sp>
      <p:sp>
        <p:nvSpPr>
          <p:cNvPr id="7" name="Titre 1">
            <a:extLst>
              <a:ext uri="{FF2B5EF4-FFF2-40B4-BE49-F238E27FC236}">
                <a16:creationId xmlns:a16="http://schemas.microsoft.com/office/drawing/2014/main" id="{F4B30173-5B40-435D-A641-61F464F6C162}"/>
              </a:ext>
            </a:extLst>
          </p:cNvPr>
          <p:cNvSpPr>
            <a:spLocks noGrp="1"/>
          </p:cNvSpPr>
          <p:nvPr>
            <p:ph type="title"/>
          </p:nvPr>
        </p:nvSpPr>
        <p:spPr>
          <a:xfrm>
            <a:off x="838200" y="365125"/>
            <a:ext cx="10515600" cy="1325563"/>
          </a:xfrm>
        </p:spPr>
        <p:txBody>
          <a:bodyPr/>
          <a:lstStyle/>
          <a:p>
            <a:r>
              <a:rPr lang="fr-FR" b="1" dirty="0">
                <a:solidFill>
                  <a:srgbClr val="C00000"/>
                </a:solidFill>
              </a:rPr>
              <a:t>III. Définitions formelles</a:t>
            </a:r>
          </a:p>
        </p:txBody>
      </p:sp>
    </p:spTree>
    <p:extLst>
      <p:ext uri="{BB962C8B-B14F-4D97-AF65-F5344CB8AC3E}">
        <p14:creationId xmlns:p14="http://schemas.microsoft.com/office/powerpoint/2010/main" val="3955104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7710"/>
            <a:ext cx="10515600" cy="1325563"/>
          </a:xfrm>
        </p:spPr>
        <p:txBody>
          <a:bodyPr/>
          <a:lstStyle/>
          <a:p>
            <a:r>
              <a:rPr lang="fr-FR" dirty="0">
                <a:solidFill>
                  <a:srgbClr val="FF0000"/>
                </a:solidFill>
              </a:rPr>
              <a:t>IV. L’arbre caché dans la forêt</a:t>
            </a:r>
          </a:p>
        </p:txBody>
      </p:sp>
      <p:sp>
        <p:nvSpPr>
          <p:cNvPr id="67" name="ZoneTexte 66"/>
          <p:cNvSpPr txBox="1"/>
          <p:nvPr/>
        </p:nvSpPr>
        <p:spPr>
          <a:xfrm>
            <a:off x="2207568" y="5085184"/>
            <a:ext cx="2803524" cy="1569660"/>
          </a:xfrm>
          <a:prstGeom prst="rect">
            <a:avLst/>
          </a:prstGeom>
          <a:noFill/>
        </p:spPr>
        <p:txBody>
          <a:bodyPr wrap="none" rtlCol="0">
            <a:spAutoFit/>
          </a:bodyPr>
          <a:lstStyle/>
          <a:p>
            <a:r>
              <a:rPr lang="en-CA" sz="2400" b="1" dirty="0">
                <a:solidFill>
                  <a:srgbClr val="C00000"/>
                </a:solidFill>
              </a:rPr>
              <a:t>n=5;</a:t>
            </a:r>
            <a:r>
              <a:rPr lang="en-CA" sz="2400" dirty="0"/>
              <a:t> </a:t>
            </a:r>
          </a:p>
          <a:p>
            <a:r>
              <a:rPr lang="en-CA" sz="2400" b="1" dirty="0"/>
              <a:t>3 </a:t>
            </a:r>
            <a:r>
              <a:rPr lang="en-CA" sz="2400" b="1" dirty="0" err="1"/>
              <a:t>noeuds</a:t>
            </a:r>
            <a:r>
              <a:rPr lang="en-CA" sz="2400" b="1" dirty="0"/>
              <a:t> internes;</a:t>
            </a:r>
          </a:p>
          <a:p>
            <a:r>
              <a:rPr lang="en-CA" sz="2400" b="1" dirty="0">
                <a:solidFill>
                  <a:srgbClr val="FF0000"/>
                </a:solidFill>
              </a:rPr>
              <a:t>2 branches internes;</a:t>
            </a:r>
          </a:p>
          <a:p>
            <a:r>
              <a:rPr lang="en-CA" sz="2400" b="1" dirty="0">
                <a:solidFill>
                  <a:srgbClr val="0070C0"/>
                </a:solidFill>
              </a:rPr>
              <a:t>7 branches </a:t>
            </a:r>
          </a:p>
        </p:txBody>
      </p:sp>
      <p:grpSp>
        <p:nvGrpSpPr>
          <p:cNvPr id="79" name="Groupe 78"/>
          <p:cNvGrpSpPr/>
          <p:nvPr/>
        </p:nvGrpSpPr>
        <p:grpSpPr>
          <a:xfrm>
            <a:off x="4431578" y="2949605"/>
            <a:ext cx="3430992" cy="1912302"/>
            <a:chOff x="2907578" y="2949605"/>
            <a:chExt cx="3430992" cy="1912302"/>
          </a:xfrm>
        </p:grpSpPr>
        <p:sp>
          <p:nvSpPr>
            <p:cNvPr id="33" name="ZoneTexte 32"/>
            <p:cNvSpPr txBox="1"/>
            <p:nvPr/>
          </p:nvSpPr>
          <p:spPr>
            <a:xfrm>
              <a:off x="5491480" y="4492575"/>
              <a:ext cx="301686" cy="369332"/>
            </a:xfrm>
            <a:prstGeom prst="rect">
              <a:avLst/>
            </a:prstGeom>
            <a:noFill/>
          </p:spPr>
          <p:txBody>
            <a:bodyPr wrap="none" rtlCol="0">
              <a:spAutoFit/>
            </a:bodyPr>
            <a:lstStyle/>
            <a:p>
              <a:r>
                <a:rPr lang="en-CA" dirty="0"/>
                <a:t>5</a:t>
              </a:r>
              <a:endParaRPr lang="fr-CA" dirty="0"/>
            </a:p>
          </p:txBody>
        </p:sp>
        <p:grpSp>
          <p:nvGrpSpPr>
            <p:cNvPr id="78" name="Groupe 77"/>
            <p:cNvGrpSpPr/>
            <p:nvPr/>
          </p:nvGrpSpPr>
          <p:grpSpPr>
            <a:xfrm>
              <a:off x="3279464" y="3449230"/>
              <a:ext cx="2075407" cy="1228011"/>
              <a:chOff x="3279464" y="3449230"/>
              <a:chExt cx="2075407" cy="1228011"/>
            </a:xfrm>
          </p:grpSpPr>
          <p:cxnSp>
            <p:nvCxnSpPr>
              <p:cNvPr id="21" name="Connecteur droit 20"/>
              <p:cNvCxnSpPr/>
              <p:nvPr/>
            </p:nvCxnSpPr>
            <p:spPr>
              <a:xfrm>
                <a:off x="3960715" y="3998891"/>
                <a:ext cx="951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912665" y="3994161"/>
                <a:ext cx="432048" cy="6830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a:endCxn id="71" idx="6"/>
              </p:cNvCxnSpPr>
              <p:nvPr/>
            </p:nvCxnSpPr>
            <p:spPr>
              <a:xfrm flipV="1">
                <a:off x="4963093" y="3670142"/>
                <a:ext cx="391778" cy="3119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3279464" y="3449230"/>
                <a:ext cx="681251" cy="5496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3279464" y="4006683"/>
                <a:ext cx="681251" cy="51332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8" name="Connecteur droit 47"/>
            <p:cNvCxnSpPr/>
            <p:nvPr/>
          </p:nvCxnSpPr>
          <p:spPr>
            <a:xfrm flipH="1" flipV="1">
              <a:off x="4912665" y="3255389"/>
              <a:ext cx="432048" cy="4682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2936461" y="3127138"/>
              <a:ext cx="301686" cy="369332"/>
            </a:xfrm>
            <a:prstGeom prst="rect">
              <a:avLst/>
            </a:prstGeom>
            <a:noFill/>
          </p:spPr>
          <p:txBody>
            <a:bodyPr wrap="none" rtlCol="0">
              <a:spAutoFit/>
            </a:bodyPr>
            <a:lstStyle/>
            <a:p>
              <a:r>
                <a:rPr lang="en-CA" dirty="0"/>
                <a:t>1</a:t>
              </a:r>
              <a:endParaRPr lang="fr-CA" dirty="0"/>
            </a:p>
          </p:txBody>
        </p:sp>
        <p:sp>
          <p:nvSpPr>
            <p:cNvPr id="58" name="ZoneTexte 57"/>
            <p:cNvSpPr txBox="1"/>
            <p:nvPr/>
          </p:nvSpPr>
          <p:spPr>
            <a:xfrm>
              <a:off x="2907578" y="4396461"/>
              <a:ext cx="301686" cy="369332"/>
            </a:xfrm>
            <a:prstGeom prst="rect">
              <a:avLst/>
            </a:prstGeom>
            <a:noFill/>
          </p:spPr>
          <p:txBody>
            <a:bodyPr wrap="none" rtlCol="0">
              <a:spAutoFit/>
            </a:bodyPr>
            <a:lstStyle/>
            <a:p>
              <a:r>
                <a:rPr lang="en-CA" dirty="0"/>
                <a:t>2</a:t>
              </a:r>
              <a:endParaRPr lang="fr-CA" dirty="0"/>
            </a:p>
          </p:txBody>
        </p:sp>
        <p:sp>
          <p:nvSpPr>
            <p:cNvPr id="60" name="ZoneTexte 59"/>
            <p:cNvSpPr txBox="1"/>
            <p:nvPr/>
          </p:nvSpPr>
          <p:spPr>
            <a:xfrm>
              <a:off x="4558721" y="2949605"/>
              <a:ext cx="301686" cy="369332"/>
            </a:xfrm>
            <a:prstGeom prst="rect">
              <a:avLst/>
            </a:prstGeom>
            <a:noFill/>
          </p:spPr>
          <p:txBody>
            <a:bodyPr wrap="none" rtlCol="0">
              <a:spAutoFit/>
            </a:bodyPr>
            <a:lstStyle/>
            <a:p>
              <a:r>
                <a:rPr lang="en-CA" dirty="0"/>
                <a:t>3</a:t>
              </a:r>
              <a:endParaRPr lang="fr-CA" dirty="0"/>
            </a:p>
          </p:txBody>
        </p:sp>
        <p:sp>
          <p:nvSpPr>
            <p:cNvPr id="61" name="ZoneTexte 60"/>
            <p:cNvSpPr txBox="1"/>
            <p:nvPr/>
          </p:nvSpPr>
          <p:spPr>
            <a:xfrm>
              <a:off x="6036884" y="3020967"/>
              <a:ext cx="301686" cy="369332"/>
            </a:xfrm>
            <a:prstGeom prst="rect">
              <a:avLst/>
            </a:prstGeom>
            <a:noFill/>
          </p:spPr>
          <p:txBody>
            <a:bodyPr wrap="none" rtlCol="0">
              <a:spAutoFit/>
            </a:bodyPr>
            <a:lstStyle/>
            <a:p>
              <a:r>
                <a:rPr lang="en-CA" dirty="0"/>
                <a:t>4</a:t>
              </a:r>
              <a:endParaRPr lang="fr-CA" dirty="0"/>
            </a:p>
          </p:txBody>
        </p:sp>
        <p:sp>
          <p:nvSpPr>
            <p:cNvPr id="62" name="Ellipse 61"/>
            <p:cNvSpPr/>
            <p:nvPr/>
          </p:nvSpPr>
          <p:spPr>
            <a:xfrm>
              <a:off x="3191956" y="3355210"/>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811807" y="3127138"/>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5835169" y="3144774"/>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3178606" y="4425984"/>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5273059" y="4585795"/>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3910286" y="3931529"/>
              <a:ext cx="100858" cy="134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Ellipse 69"/>
            <p:cNvSpPr/>
            <p:nvPr/>
          </p:nvSpPr>
          <p:spPr>
            <a:xfrm>
              <a:off x="4862235" y="3944973"/>
              <a:ext cx="100858" cy="134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1" name="Ellipse 70"/>
            <p:cNvSpPr/>
            <p:nvPr/>
          </p:nvSpPr>
          <p:spPr>
            <a:xfrm>
              <a:off x="5254013" y="3602780"/>
              <a:ext cx="100858" cy="134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3" name="Connecteur droit 72"/>
            <p:cNvCxnSpPr>
              <a:stCxn id="71" idx="6"/>
              <a:endCxn id="64" idx="3"/>
            </p:cNvCxnSpPr>
            <p:nvPr/>
          </p:nvCxnSpPr>
          <p:spPr>
            <a:xfrm flipV="1">
              <a:off x="5354871" y="3305276"/>
              <a:ext cx="509838" cy="3648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8" name="Espace réservé du contenu 2">
            <a:extLst>
              <a:ext uri="{FF2B5EF4-FFF2-40B4-BE49-F238E27FC236}">
                <a16:creationId xmlns:a16="http://schemas.microsoft.com/office/drawing/2014/main" id="{C72F7A0C-D33D-4517-9C94-74F6756B9B84}"/>
              </a:ext>
            </a:extLst>
          </p:cNvPr>
          <p:cNvSpPr>
            <a:spLocks noGrp="1"/>
          </p:cNvSpPr>
          <p:nvPr>
            <p:ph sz="quarter" idx="1"/>
          </p:nvPr>
        </p:nvSpPr>
        <p:spPr>
          <a:xfrm>
            <a:off x="972273" y="1447800"/>
            <a:ext cx="10414742" cy="1189112"/>
          </a:xfrm>
        </p:spPr>
        <p:txBody>
          <a:bodyPr>
            <a:normAutofit/>
          </a:bodyPr>
          <a:lstStyle/>
          <a:p>
            <a:r>
              <a:rPr lang="fr-FR" sz="2400" dirty="0"/>
              <a:t>Arbre non raciné binaire de </a:t>
            </a:r>
            <a:r>
              <a:rPr lang="fr-FR" sz="2400" b="1" dirty="0">
                <a:solidFill>
                  <a:srgbClr val="C00000"/>
                </a:solidFill>
              </a:rPr>
              <a:t>n feuilles</a:t>
            </a:r>
            <a:r>
              <a:rPr lang="fr-FR" sz="2400" dirty="0"/>
              <a:t>: </a:t>
            </a:r>
            <a:r>
              <a:rPr lang="fr-FR" sz="2400" b="1" dirty="0"/>
              <a:t>n-2 nœuds internes</a:t>
            </a:r>
            <a:r>
              <a:rPr lang="fr-FR" sz="2400" dirty="0"/>
              <a:t>, </a:t>
            </a:r>
            <a:r>
              <a:rPr lang="fr-FR" sz="2400" b="1" dirty="0">
                <a:solidFill>
                  <a:srgbClr val="FF0000"/>
                </a:solidFill>
              </a:rPr>
              <a:t>n-3 branches internes</a:t>
            </a:r>
            <a:r>
              <a:rPr lang="fr-FR" sz="2400" dirty="0"/>
              <a:t>, et </a:t>
            </a:r>
            <a:r>
              <a:rPr lang="fr-FR" sz="2400" b="1" dirty="0">
                <a:solidFill>
                  <a:srgbClr val="0070C0"/>
                </a:solidFill>
              </a:rPr>
              <a:t>2n-3 branches</a:t>
            </a:r>
            <a:r>
              <a:rPr lang="fr-FR" sz="2400" dirty="0"/>
              <a:t>.</a:t>
            </a:r>
          </a:p>
        </p:txBody>
      </p:sp>
    </p:spTree>
    <p:extLst>
      <p:ext uri="{BB962C8B-B14F-4D97-AF65-F5344CB8AC3E}">
        <p14:creationId xmlns:p14="http://schemas.microsoft.com/office/powerpoint/2010/main" val="5750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IV. L’arbre caché dans la forêt</a:t>
            </a:r>
          </a:p>
        </p:txBody>
      </p:sp>
      <p:sp>
        <p:nvSpPr>
          <p:cNvPr id="3" name="Espace réservé du contenu 2"/>
          <p:cNvSpPr>
            <a:spLocks noGrp="1"/>
          </p:cNvSpPr>
          <p:nvPr>
            <p:ph sz="quarter" idx="1"/>
          </p:nvPr>
        </p:nvSpPr>
        <p:spPr>
          <a:xfrm>
            <a:off x="972273" y="1447800"/>
            <a:ext cx="10414742" cy="1189112"/>
          </a:xfrm>
        </p:spPr>
        <p:txBody>
          <a:bodyPr>
            <a:normAutofit/>
          </a:bodyPr>
          <a:lstStyle/>
          <a:p>
            <a:r>
              <a:rPr lang="fr-FR" sz="2400" dirty="0"/>
              <a:t>Arbre non raciné binaire de </a:t>
            </a:r>
            <a:r>
              <a:rPr lang="fr-FR" sz="2400" b="1" dirty="0">
                <a:solidFill>
                  <a:srgbClr val="C00000"/>
                </a:solidFill>
              </a:rPr>
              <a:t>n feuilles</a:t>
            </a:r>
            <a:r>
              <a:rPr lang="fr-FR" sz="2400" dirty="0"/>
              <a:t>: </a:t>
            </a:r>
            <a:r>
              <a:rPr lang="fr-FR" sz="2400" b="1" dirty="0"/>
              <a:t>n-2 nœuds internes</a:t>
            </a:r>
            <a:r>
              <a:rPr lang="fr-FR" sz="2400" dirty="0"/>
              <a:t>, </a:t>
            </a:r>
            <a:r>
              <a:rPr lang="fr-FR" sz="2400" b="1" dirty="0">
                <a:solidFill>
                  <a:srgbClr val="FF0000"/>
                </a:solidFill>
              </a:rPr>
              <a:t>n-3 branches internes</a:t>
            </a:r>
            <a:r>
              <a:rPr lang="fr-FR" sz="2400" dirty="0"/>
              <a:t>, et </a:t>
            </a:r>
            <a:r>
              <a:rPr lang="fr-FR" sz="2400" b="1" dirty="0">
                <a:solidFill>
                  <a:srgbClr val="0070C0"/>
                </a:solidFill>
              </a:rPr>
              <a:t>2n-3 branches</a:t>
            </a:r>
            <a:r>
              <a:rPr lang="fr-FR" sz="2400" dirty="0"/>
              <a:t>. Chaque branche définit une </a:t>
            </a:r>
            <a:r>
              <a:rPr lang="fr-FR" sz="2400" i="1" dirty="0"/>
              <a:t>bipartition</a:t>
            </a:r>
            <a:r>
              <a:rPr lang="fr-FR" sz="2400" dirty="0"/>
              <a:t> de l’ensemble des feuilles. Arbre définit par </a:t>
            </a:r>
            <a:r>
              <a:rPr lang="fr-FR" sz="2400" b="1" dirty="0">
                <a:solidFill>
                  <a:srgbClr val="FF0000"/>
                </a:solidFill>
              </a:rPr>
              <a:t>n-3 bipartitions non-triviales</a:t>
            </a:r>
            <a:r>
              <a:rPr lang="fr-FR" sz="2400" dirty="0"/>
              <a:t>.</a:t>
            </a:r>
          </a:p>
        </p:txBody>
      </p:sp>
      <p:sp>
        <p:nvSpPr>
          <p:cNvPr id="33" name="ZoneTexte 32"/>
          <p:cNvSpPr txBox="1"/>
          <p:nvPr/>
        </p:nvSpPr>
        <p:spPr>
          <a:xfrm>
            <a:off x="7015480" y="4492575"/>
            <a:ext cx="301686" cy="369332"/>
          </a:xfrm>
          <a:prstGeom prst="rect">
            <a:avLst/>
          </a:prstGeom>
          <a:noFill/>
        </p:spPr>
        <p:txBody>
          <a:bodyPr wrap="none" rtlCol="0">
            <a:spAutoFit/>
          </a:bodyPr>
          <a:lstStyle/>
          <a:p>
            <a:r>
              <a:rPr lang="en-CA" dirty="0"/>
              <a:t>5</a:t>
            </a:r>
            <a:endParaRPr lang="fr-CA" dirty="0"/>
          </a:p>
        </p:txBody>
      </p:sp>
      <p:cxnSp>
        <p:nvCxnSpPr>
          <p:cNvPr id="21" name="Connecteur droit 20"/>
          <p:cNvCxnSpPr/>
          <p:nvPr/>
        </p:nvCxnSpPr>
        <p:spPr>
          <a:xfrm>
            <a:off x="5484715" y="3998891"/>
            <a:ext cx="951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436665" y="3994161"/>
            <a:ext cx="432048" cy="6830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a:endCxn id="71" idx="6"/>
          </p:cNvCxnSpPr>
          <p:nvPr/>
        </p:nvCxnSpPr>
        <p:spPr>
          <a:xfrm flipV="1">
            <a:off x="6487093" y="3670142"/>
            <a:ext cx="391778" cy="3119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4803465" y="3449231"/>
            <a:ext cx="681251" cy="5496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803465" y="4006684"/>
            <a:ext cx="681251" cy="51332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flipV="1">
            <a:off x="6436665" y="3255389"/>
            <a:ext cx="432048" cy="4682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4460461" y="3127138"/>
            <a:ext cx="301686" cy="369332"/>
          </a:xfrm>
          <a:prstGeom prst="rect">
            <a:avLst/>
          </a:prstGeom>
          <a:noFill/>
        </p:spPr>
        <p:txBody>
          <a:bodyPr wrap="none" rtlCol="0">
            <a:spAutoFit/>
          </a:bodyPr>
          <a:lstStyle/>
          <a:p>
            <a:r>
              <a:rPr lang="en-CA" dirty="0"/>
              <a:t>1</a:t>
            </a:r>
            <a:endParaRPr lang="fr-CA" dirty="0"/>
          </a:p>
        </p:txBody>
      </p:sp>
      <p:sp>
        <p:nvSpPr>
          <p:cNvPr id="58" name="ZoneTexte 57"/>
          <p:cNvSpPr txBox="1"/>
          <p:nvPr/>
        </p:nvSpPr>
        <p:spPr>
          <a:xfrm>
            <a:off x="4431578" y="4396461"/>
            <a:ext cx="301686" cy="369332"/>
          </a:xfrm>
          <a:prstGeom prst="rect">
            <a:avLst/>
          </a:prstGeom>
          <a:noFill/>
        </p:spPr>
        <p:txBody>
          <a:bodyPr wrap="none" rtlCol="0">
            <a:spAutoFit/>
          </a:bodyPr>
          <a:lstStyle/>
          <a:p>
            <a:r>
              <a:rPr lang="en-CA" dirty="0"/>
              <a:t>2</a:t>
            </a:r>
            <a:endParaRPr lang="fr-CA" dirty="0"/>
          </a:p>
        </p:txBody>
      </p:sp>
      <p:sp>
        <p:nvSpPr>
          <p:cNvPr id="60" name="ZoneTexte 59"/>
          <p:cNvSpPr txBox="1"/>
          <p:nvPr/>
        </p:nvSpPr>
        <p:spPr>
          <a:xfrm>
            <a:off x="6082721" y="2949605"/>
            <a:ext cx="301686" cy="369332"/>
          </a:xfrm>
          <a:prstGeom prst="rect">
            <a:avLst/>
          </a:prstGeom>
          <a:noFill/>
        </p:spPr>
        <p:txBody>
          <a:bodyPr wrap="none" rtlCol="0">
            <a:spAutoFit/>
          </a:bodyPr>
          <a:lstStyle/>
          <a:p>
            <a:r>
              <a:rPr lang="en-CA" dirty="0"/>
              <a:t>3</a:t>
            </a:r>
            <a:endParaRPr lang="fr-CA" dirty="0"/>
          </a:p>
        </p:txBody>
      </p:sp>
      <p:sp>
        <p:nvSpPr>
          <p:cNvPr id="61" name="ZoneTexte 60"/>
          <p:cNvSpPr txBox="1"/>
          <p:nvPr/>
        </p:nvSpPr>
        <p:spPr>
          <a:xfrm>
            <a:off x="7560884" y="3020967"/>
            <a:ext cx="301686" cy="369332"/>
          </a:xfrm>
          <a:prstGeom prst="rect">
            <a:avLst/>
          </a:prstGeom>
          <a:noFill/>
        </p:spPr>
        <p:txBody>
          <a:bodyPr wrap="none" rtlCol="0">
            <a:spAutoFit/>
          </a:bodyPr>
          <a:lstStyle/>
          <a:p>
            <a:r>
              <a:rPr lang="en-CA" dirty="0"/>
              <a:t>4</a:t>
            </a:r>
            <a:endParaRPr lang="fr-CA" dirty="0"/>
          </a:p>
        </p:txBody>
      </p:sp>
      <p:sp>
        <p:nvSpPr>
          <p:cNvPr id="62" name="Ellipse 61"/>
          <p:cNvSpPr/>
          <p:nvPr/>
        </p:nvSpPr>
        <p:spPr>
          <a:xfrm>
            <a:off x="4715957" y="3355210"/>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6335808" y="3127138"/>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7359170" y="3144774"/>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4702607" y="4425984"/>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6797060" y="4585795"/>
            <a:ext cx="201715" cy="188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5434286" y="3931529"/>
            <a:ext cx="100858" cy="134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Ellipse 69"/>
          <p:cNvSpPr/>
          <p:nvPr/>
        </p:nvSpPr>
        <p:spPr>
          <a:xfrm>
            <a:off x="6386235" y="3944973"/>
            <a:ext cx="100858" cy="134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1" name="Ellipse 70"/>
          <p:cNvSpPr/>
          <p:nvPr/>
        </p:nvSpPr>
        <p:spPr>
          <a:xfrm>
            <a:off x="6778013" y="3602780"/>
            <a:ext cx="100858" cy="134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3" name="Connecteur droit 72"/>
          <p:cNvCxnSpPr>
            <a:stCxn id="71" idx="6"/>
            <a:endCxn id="64" idx="3"/>
          </p:cNvCxnSpPr>
          <p:nvPr/>
        </p:nvCxnSpPr>
        <p:spPr>
          <a:xfrm flipV="1">
            <a:off x="6878871" y="3305276"/>
            <a:ext cx="509838" cy="3648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2063553" y="5301209"/>
            <a:ext cx="1032655" cy="430887"/>
          </a:xfrm>
          <a:prstGeom prst="rect">
            <a:avLst/>
          </a:prstGeom>
          <a:noFill/>
        </p:spPr>
        <p:txBody>
          <a:bodyPr wrap="none" rtlCol="0">
            <a:spAutoFit/>
          </a:bodyPr>
          <a:lstStyle/>
          <a:p>
            <a:r>
              <a:rPr lang="en-CA" sz="2200" b="1" dirty="0">
                <a:solidFill>
                  <a:srgbClr val="0070C0"/>
                </a:solidFill>
              </a:rPr>
              <a:t>1|2345</a:t>
            </a:r>
            <a:endParaRPr lang="fr-CA" sz="2200" b="1" dirty="0">
              <a:solidFill>
                <a:srgbClr val="0070C0"/>
              </a:solidFill>
            </a:endParaRPr>
          </a:p>
        </p:txBody>
      </p:sp>
      <p:sp>
        <p:nvSpPr>
          <p:cNvPr id="81" name="ZoneTexte 80"/>
          <p:cNvSpPr txBox="1"/>
          <p:nvPr/>
        </p:nvSpPr>
        <p:spPr>
          <a:xfrm>
            <a:off x="2055449" y="5670541"/>
            <a:ext cx="1032655" cy="430887"/>
          </a:xfrm>
          <a:prstGeom prst="rect">
            <a:avLst/>
          </a:prstGeom>
          <a:noFill/>
        </p:spPr>
        <p:txBody>
          <a:bodyPr wrap="none" rtlCol="0">
            <a:spAutoFit/>
          </a:bodyPr>
          <a:lstStyle/>
          <a:p>
            <a:r>
              <a:rPr lang="en-CA" sz="2200" b="1" dirty="0">
                <a:solidFill>
                  <a:srgbClr val="0070C0"/>
                </a:solidFill>
              </a:rPr>
              <a:t>2|1345</a:t>
            </a:r>
            <a:endParaRPr lang="fr-CA" sz="2200" b="1" dirty="0">
              <a:solidFill>
                <a:srgbClr val="0070C0"/>
              </a:solidFill>
            </a:endParaRPr>
          </a:p>
        </p:txBody>
      </p:sp>
      <p:sp>
        <p:nvSpPr>
          <p:cNvPr id="82" name="ZoneTexte 81"/>
          <p:cNvSpPr txBox="1"/>
          <p:nvPr/>
        </p:nvSpPr>
        <p:spPr>
          <a:xfrm>
            <a:off x="5814099" y="5239654"/>
            <a:ext cx="1032655" cy="430887"/>
          </a:xfrm>
          <a:prstGeom prst="rect">
            <a:avLst/>
          </a:prstGeom>
          <a:noFill/>
        </p:spPr>
        <p:txBody>
          <a:bodyPr wrap="none" rtlCol="0">
            <a:spAutoFit/>
          </a:bodyPr>
          <a:lstStyle/>
          <a:p>
            <a:r>
              <a:rPr lang="en-CA" sz="2200" b="1" dirty="0">
                <a:solidFill>
                  <a:srgbClr val="FF0000"/>
                </a:solidFill>
              </a:rPr>
              <a:t>12|345</a:t>
            </a:r>
            <a:endParaRPr lang="fr-CA" sz="2200" b="1" dirty="0">
              <a:solidFill>
                <a:srgbClr val="FF0000"/>
              </a:solidFill>
            </a:endParaRPr>
          </a:p>
        </p:txBody>
      </p:sp>
      <p:sp>
        <p:nvSpPr>
          <p:cNvPr id="83" name="ZoneTexte 82"/>
          <p:cNvSpPr txBox="1"/>
          <p:nvPr/>
        </p:nvSpPr>
        <p:spPr>
          <a:xfrm>
            <a:off x="5802207" y="5670541"/>
            <a:ext cx="1032655" cy="430887"/>
          </a:xfrm>
          <a:prstGeom prst="rect">
            <a:avLst/>
          </a:prstGeom>
          <a:noFill/>
        </p:spPr>
        <p:txBody>
          <a:bodyPr wrap="none" rtlCol="0">
            <a:spAutoFit/>
          </a:bodyPr>
          <a:lstStyle/>
          <a:p>
            <a:r>
              <a:rPr lang="en-CA" sz="2200" b="1" dirty="0">
                <a:solidFill>
                  <a:srgbClr val="FF0000"/>
                </a:solidFill>
              </a:rPr>
              <a:t>125|34</a:t>
            </a:r>
            <a:endParaRPr lang="fr-CA" sz="2200" b="1" dirty="0">
              <a:solidFill>
                <a:srgbClr val="FF0000"/>
              </a:solidFill>
            </a:endParaRPr>
          </a:p>
        </p:txBody>
      </p:sp>
      <p:sp>
        <p:nvSpPr>
          <p:cNvPr id="84" name="ZoneTexte 83"/>
          <p:cNvSpPr txBox="1"/>
          <p:nvPr/>
        </p:nvSpPr>
        <p:spPr>
          <a:xfrm>
            <a:off x="3215681" y="5301209"/>
            <a:ext cx="1032655" cy="430887"/>
          </a:xfrm>
          <a:prstGeom prst="rect">
            <a:avLst/>
          </a:prstGeom>
          <a:noFill/>
        </p:spPr>
        <p:txBody>
          <a:bodyPr wrap="none" rtlCol="0">
            <a:spAutoFit/>
          </a:bodyPr>
          <a:lstStyle/>
          <a:p>
            <a:r>
              <a:rPr lang="en-CA" sz="2200" b="1" dirty="0">
                <a:solidFill>
                  <a:srgbClr val="0070C0"/>
                </a:solidFill>
              </a:rPr>
              <a:t>3|1245</a:t>
            </a:r>
            <a:endParaRPr lang="fr-CA" sz="2200" b="1" dirty="0">
              <a:solidFill>
                <a:srgbClr val="0070C0"/>
              </a:solidFill>
            </a:endParaRPr>
          </a:p>
        </p:txBody>
      </p:sp>
      <p:sp>
        <p:nvSpPr>
          <p:cNvPr id="85" name="ZoneTexte 84"/>
          <p:cNvSpPr txBox="1"/>
          <p:nvPr/>
        </p:nvSpPr>
        <p:spPr>
          <a:xfrm>
            <a:off x="3215681" y="5670540"/>
            <a:ext cx="1032655" cy="430887"/>
          </a:xfrm>
          <a:prstGeom prst="rect">
            <a:avLst/>
          </a:prstGeom>
          <a:noFill/>
        </p:spPr>
        <p:txBody>
          <a:bodyPr wrap="none" rtlCol="0">
            <a:spAutoFit/>
          </a:bodyPr>
          <a:lstStyle/>
          <a:p>
            <a:r>
              <a:rPr lang="en-CA" sz="2200" b="1" dirty="0">
                <a:solidFill>
                  <a:srgbClr val="0070C0"/>
                </a:solidFill>
              </a:rPr>
              <a:t>4|1235</a:t>
            </a:r>
            <a:endParaRPr lang="fr-CA" sz="2200" b="1" dirty="0">
              <a:solidFill>
                <a:srgbClr val="0070C0"/>
              </a:solidFill>
            </a:endParaRPr>
          </a:p>
        </p:txBody>
      </p:sp>
      <p:sp>
        <p:nvSpPr>
          <p:cNvPr id="86" name="ZoneTexte 85"/>
          <p:cNvSpPr txBox="1"/>
          <p:nvPr/>
        </p:nvSpPr>
        <p:spPr>
          <a:xfrm>
            <a:off x="3215680" y="6101428"/>
            <a:ext cx="1032655" cy="430887"/>
          </a:xfrm>
          <a:prstGeom prst="rect">
            <a:avLst/>
          </a:prstGeom>
          <a:noFill/>
        </p:spPr>
        <p:txBody>
          <a:bodyPr wrap="none" rtlCol="0">
            <a:spAutoFit/>
          </a:bodyPr>
          <a:lstStyle/>
          <a:p>
            <a:r>
              <a:rPr lang="en-CA" sz="2200" b="1" dirty="0">
                <a:solidFill>
                  <a:srgbClr val="0070C0"/>
                </a:solidFill>
              </a:rPr>
              <a:t>5|1234</a:t>
            </a:r>
            <a:endParaRPr lang="fr-CA" sz="2200" b="1" dirty="0">
              <a:solidFill>
                <a:srgbClr val="0070C0"/>
              </a:solidFill>
            </a:endParaRPr>
          </a:p>
        </p:txBody>
      </p:sp>
      <p:sp>
        <p:nvSpPr>
          <p:cNvPr id="87" name="ZoneTexte 86"/>
          <p:cNvSpPr txBox="1"/>
          <p:nvPr/>
        </p:nvSpPr>
        <p:spPr>
          <a:xfrm>
            <a:off x="5408079" y="6233072"/>
            <a:ext cx="3089307" cy="430887"/>
          </a:xfrm>
          <a:prstGeom prst="rect">
            <a:avLst/>
          </a:prstGeom>
          <a:noFill/>
        </p:spPr>
        <p:txBody>
          <a:bodyPr wrap="none" rtlCol="0">
            <a:spAutoFit/>
          </a:bodyPr>
          <a:lstStyle/>
          <a:p>
            <a:r>
              <a:rPr lang="en-CA" sz="2200" b="1" dirty="0">
                <a:solidFill>
                  <a:srgbClr val="FF0000"/>
                </a:solidFill>
              </a:rPr>
              <a:t>Bipartitions non-</a:t>
            </a:r>
            <a:r>
              <a:rPr lang="en-CA" sz="2200" b="1" dirty="0" err="1">
                <a:solidFill>
                  <a:srgbClr val="FF0000"/>
                </a:solidFill>
              </a:rPr>
              <a:t>triviales</a:t>
            </a:r>
            <a:endParaRPr lang="fr-CA" sz="2200" b="1" dirty="0">
              <a:solidFill>
                <a:srgbClr val="FF0000"/>
              </a:solidFill>
            </a:endParaRPr>
          </a:p>
        </p:txBody>
      </p:sp>
    </p:spTree>
    <p:extLst>
      <p:ext uri="{BB962C8B-B14F-4D97-AF65-F5344CB8AC3E}">
        <p14:creationId xmlns:p14="http://schemas.microsoft.com/office/powerpoint/2010/main" val="205152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
                                        </p:tgtEl>
                                        <p:attrNameLst>
                                          <p:attrName>r</p:attrName>
                                        </p:attrNameLst>
                                      </p:cBhvr>
                                    </p:animRo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1"/>
                                        </p:tgtEl>
                                        <p:attrNameLst>
                                          <p:attrName>r</p:attrName>
                                        </p:attrNameLst>
                                      </p:cBhvr>
                                    </p:animRo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21"/>
                                        </p:tgtEl>
                                        <p:attrNameLst>
                                          <p:attrName>r</p:attrName>
                                        </p:attrNameLst>
                                      </p:cBhvr>
                                    </p:animRo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29"/>
                                        </p:tgtEl>
                                        <p:attrNameLst>
                                          <p:attrName>r</p:attrName>
                                        </p:attrNameLst>
                                      </p:cBhvr>
                                    </p:animRo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IV. L’arbre caché dans la forêt</a:t>
            </a:r>
          </a:p>
        </p:txBody>
      </p:sp>
      <p:sp>
        <p:nvSpPr>
          <p:cNvPr id="5" name="Ellipse 4"/>
          <p:cNvSpPr/>
          <p:nvPr/>
        </p:nvSpPr>
        <p:spPr>
          <a:xfrm>
            <a:off x="3703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3039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423592" y="3927814"/>
            <a:ext cx="818366" cy="461665"/>
          </a:xfrm>
          <a:prstGeom prst="rect">
            <a:avLst/>
          </a:prstGeom>
          <a:noFill/>
        </p:spPr>
        <p:txBody>
          <a:bodyPr wrap="none" rtlCol="0">
            <a:spAutoFit/>
          </a:bodyPr>
          <a:lstStyle/>
          <a:p>
            <a:r>
              <a:rPr lang="en-CA" sz="2400" dirty="0"/>
              <a:t>n=2: </a:t>
            </a:r>
            <a:endParaRPr lang="fr-CA" sz="2400" dirty="0"/>
          </a:p>
        </p:txBody>
      </p:sp>
      <p:sp>
        <p:nvSpPr>
          <p:cNvPr id="8" name="ZoneTexte 7"/>
          <p:cNvSpPr txBox="1"/>
          <p:nvPr/>
        </p:nvSpPr>
        <p:spPr>
          <a:xfrm>
            <a:off x="2967923" y="4773236"/>
            <a:ext cx="301686" cy="369332"/>
          </a:xfrm>
          <a:prstGeom prst="rect">
            <a:avLst/>
          </a:prstGeom>
          <a:noFill/>
        </p:spPr>
        <p:txBody>
          <a:bodyPr wrap="none" rtlCol="0">
            <a:spAutoFit/>
          </a:bodyPr>
          <a:lstStyle/>
          <a:p>
            <a:r>
              <a:rPr lang="en-CA" dirty="0"/>
              <a:t>1</a:t>
            </a:r>
            <a:endParaRPr lang="fr-CA" dirty="0"/>
          </a:p>
        </p:txBody>
      </p:sp>
      <p:sp>
        <p:nvSpPr>
          <p:cNvPr id="9" name="ZoneTexte 8"/>
          <p:cNvSpPr txBox="1"/>
          <p:nvPr/>
        </p:nvSpPr>
        <p:spPr>
          <a:xfrm>
            <a:off x="3629845" y="4773236"/>
            <a:ext cx="301686" cy="369332"/>
          </a:xfrm>
          <a:prstGeom prst="rect">
            <a:avLst/>
          </a:prstGeom>
          <a:noFill/>
        </p:spPr>
        <p:txBody>
          <a:bodyPr wrap="none" rtlCol="0">
            <a:spAutoFit/>
          </a:bodyPr>
          <a:lstStyle/>
          <a:p>
            <a:r>
              <a:rPr lang="en-CA" dirty="0"/>
              <a:t>2</a:t>
            </a:r>
            <a:endParaRPr lang="fr-CA" dirty="0"/>
          </a:p>
        </p:txBody>
      </p:sp>
      <p:cxnSp>
        <p:nvCxnSpPr>
          <p:cNvPr id="11" name="Connecteur droit 10"/>
          <p:cNvCxnSpPr/>
          <p:nvPr/>
        </p:nvCxnSpPr>
        <p:spPr>
          <a:xfrm>
            <a:off x="3141585" y="4701228"/>
            <a:ext cx="56148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074648" y="5301209"/>
            <a:ext cx="3805328" cy="830997"/>
          </a:xfrm>
          <a:prstGeom prst="rect">
            <a:avLst/>
          </a:prstGeom>
          <a:noFill/>
        </p:spPr>
        <p:txBody>
          <a:bodyPr wrap="square" rtlCol="0">
            <a:spAutoFit/>
          </a:bodyPr>
          <a:lstStyle/>
          <a:p>
            <a:pPr marL="285750" indent="-285750">
              <a:buFont typeface="Arial" panose="020B0604020202020204" pitchFamily="34" charset="0"/>
              <a:buChar char="•"/>
            </a:pPr>
            <a:r>
              <a:rPr lang="en-CA" sz="2400" dirty="0" err="1"/>
              <a:t>Arbre</a:t>
            </a:r>
            <a:r>
              <a:rPr lang="en-CA" sz="2400" dirty="0"/>
              <a:t> non </a:t>
            </a:r>
            <a:r>
              <a:rPr lang="en-CA" sz="2400" dirty="0" err="1"/>
              <a:t>raciné</a:t>
            </a:r>
            <a:r>
              <a:rPr lang="en-CA" sz="2400" dirty="0"/>
              <a:t> unique</a:t>
            </a:r>
          </a:p>
          <a:p>
            <a:pPr marL="285750" indent="-285750">
              <a:buFont typeface="Arial" panose="020B0604020202020204" pitchFamily="34" charset="0"/>
              <a:buChar char="•"/>
            </a:pPr>
            <a:r>
              <a:rPr lang="en-CA" sz="2400" dirty="0" err="1"/>
              <a:t>Arbre</a:t>
            </a:r>
            <a:r>
              <a:rPr lang="en-CA" sz="2400" dirty="0"/>
              <a:t> </a:t>
            </a:r>
            <a:r>
              <a:rPr lang="en-CA" sz="2400" dirty="0" err="1"/>
              <a:t>raciné</a:t>
            </a:r>
            <a:r>
              <a:rPr lang="en-CA" sz="2400" dirty="0"/>
              <a:t> unique</a:t>
            </a:r>
            <a:endParaRPr lang="fr-CA" sz="2400" dirty="0"/>
          </a:p>
        </p:txBody>
      </p:sp>
      <p:sp>
        <p:nvSpPr>
          <p:cNvPr id="13" name="Ellipse 12"/>
          <p:cNvSpPr/>
          <p:nvPr/>
        </p:nvSpPr>
        <p:spPr>
          <a:xfrm>
            <a:off x="5577364"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914046"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flipV="1">
            <a:off x="5015880" y="4158646"/>
            <a:ext cx="280742" cy="5425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3" idx="1"/>
          </p:cNvCxnSpPr>
          <p:nvPr/>
        </p:nvCxnSpPr>
        <p:spPr>
          <a:xfrm flipH="1" flipV="1">
            <a:off x="5296623" y="4158645"/>
            <a:ext cx="301833" cy="4916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849300" y="4773236"/>
            <a:ext cx="301686" cy="369332"/>
          </a:xfrm>
          <a:prstGeom prst="rect">
            <a:avLst/>
          </a:prstGeom>
          <a:noFill/>
        </p:spPr>
        <p:txBody>
          <a:bodyPr wrap="none" rtlCol="0">
            <a:spAutoFit/>
          </a:bodyPr>
          <a:lstStyle/>
          <a:p>
            <a:r>
              <a:rPr lang="en-CA" dirty="0"/>
              <a:t>1</a:t>
            </a:r>
            <a:endParaRPr lang="fr-CA" dirty="0"/>
          </a:p>
        </p:txBody>
      </p:sp>
      <p:sp>
        <p:nvSpPr>
          <p:cNvPr id="24" name="ZoneTexte 23"/>
          <p:cNvSpPr txBox="1"/>
          <p:nvPr/>
        </p:nvSpPr>
        <p:spPr>
          <a:xfrm>
            <a:off x="5453223" y="4773236"/>
            <a:ext cx="301686" cy="369332"/>
          </a:xfrm>
          <a:prstGeom prst="rect">
            <a:avLst/>
          </a:prstGeom>
          <a:noFill/>
        </p:spPr>
        <p:txBody>
          <a:bodyPr wrap="none" rtlCol="0">
            <a:spAutoFit/>
          </a:bodyPr>
          <a:lstStyle/>
          <a:p>
            <a:r>
              <a:rPr lang="en-CA" dirty="0"/>
              <a:t>2</a:t>
            </a:r>
            <a:endParaRPr lang="fr-CA" dirty="0"/>
          </a:p>
        </p:txBody>
      </p:sp>
      <p:sp>
        <p:nvSpPr>
          <p:cNvPr id="18" name="Espace réservé du contenu 2">
            <a:extLst>
              <a:ext uri="{FF2B5EF4-FFF2-40B4-BE49-F238E27FC236}">
                <a16:creationId xmlns:a16="http://schemas.microsoft.com/office/drawing/2014/main" id="{A1A43A4F-8773-4605-AF4C-DC62A93CEB24}"/>
              </a:ext>
            </a:extLst>
          </p:cNvPr>
          <p:cNvSpPr>
            <a:spLocks noGrp="1"/>
          </p:cNvSpPr>
          <p:nvPr>
            <p:ph sz="quarter" idx="1"/>
          </p:nvPr>
        </p:nvSpPr>
        <p:spPr>
          <a:xfrm>
            <a:off x="972273" y="1447800"/>
            <a:ext cx="10414742" cy="1189112"/>
          </a:xfrm>
        </p:spPr>
        <p:txBody>
          <a:bodyPr>
            <a:normAutofit/>
          </a:bodyPr>
          <a:lstStyle/>
          <a:p>
            <a:r>
              <a:rPr lang="fr-FR" sz="2400" dirty="0"/>
              <a:t>Arbre non raciné binaire de </a:t>
            </a:r>
            <a:r>
              <a:rPr lang="fr-FR" sz="2400" b="1" dirty="0">
                <a:solidFill>
                  <a:srgbClr val="C00000"/>
                </a:solidFill>
              </a:rPr>
              <a:t>n feuilles</a:t>
            </a:r>
            <a:r>
              <a:rPr lang="fr-FR" sz="2400" dirty="0"/>
              <a:t>: </a:t>
            </a:r>
            <a:r>
              <a:rPr lang="fr-FR" sz="2400" b="1" dirty="0"/>
              <a:t>n-2 nœuds internes</a:t>
            </a:r>
            <a:r>
              <a:rPr lang="fr-FR" sz="2400" dirty="0"/>
              <a:t>, </a:t>
            </a:r>
            <a:r>
              <a:rPr lang="fr-FR" sz="2400" b="1" dirty="0">
                <a:solidFill>
                  <a:srgbClr val="FF0000"/>
                </a:solidFill>
              </a:rPr>
              <a:t>n-3 branches internes</a:t>
            </a:r>
            <a:r>
              <a:rPr lang="fr-FR" sz="2400" dirty="0"/>
              <a:t>, et </a:t>
            </a:r>
            <a:r>
              <a:rPr lang="fr-FR" sz="2400" b="1" dirty="0">
                <a:solidFill>
                  <a:srgbClr val="0070C0"/>
                </a:solidFill>
              </a:rPr>
              <a:t>2n-3 branches</a:t>
            </a:r>
            <a:r>
              <a:rPr lang="fr-FR" sz="2400" dirty="0"/>
              <a:t>. Chaque branche définit une </a:t>
            </a:r>
            <a:r>
              <a:rPr lang="fr-FR" sz="2400" i="1" dirty="0"/>
              <a:t>bipartition</a:t>
            </a:r>
            <a:r>
              <a:rPr lang="fr-FR" sz="2400" dirty="0"/>
              <a:t> de l’ensemble des feuilles. Arbre définit par </a:t>
            </a:r>
            <a:r>
              <a:rPr lang="fr-FR" sz="2400" b="1" dirty="0">
                <a:solidFill>
                  <a:srgbClr val="FF0000"/>
                </a:solidFill>
              </a:rPr>
              <a:t>n-3 bipartitions non-triviales</a:t>
            </a:r>
            <a:r>
              <a:rPr lang="fr-FR" sz="2400" dirty="0"/>
              <a:t>.</a:t>
            </a:r>
          </a:p>
        </p:txBody>
      </p:sp>
    </p:spTree>
    <p:extLst>
      <p:ext uri="{BB962C8B-B14F-4D97-AF65-F5344CB8AC3E}">
        <p14:creationId xmlns:p14="http://schemas.microsoft.com/office/powerpoint/2010/main" val="17816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3" grpId="0" animBg="1"/>
      <p:bldP spid="14" grpId="0" animBg="1"/>
      <p:bldP spid="23" grpId="0"/>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423592" y="3927814"/>
            <a:ext cx="818366" cy="461665"/>
          </a:xfrm>
          <a:prstGeom prst="rect">
            <a:avLst/>
          </a:prstGeom>
          <a:noFill/>
        </p:spPr>
        <p:txBody>
          <a:bodyPr wrap="none" rtlCol="0">
            <a:spAutoFit/>
          </a:bodyPr>
          <a:lstStyle/>
          <a:p>
            <a:r>
              <a:rPr lang="en-CA" sz="2400" dirty="0"/>
              <a:t>n=3: </a:t>
            </a:r>
            <a:endParaRPr lang="fr-CA" sz="2400" dirty="0"/>
          </a:p>
        </p:txBody>
      </p:sp>
      <p:grpSp>
        <p:nvGrpSpPr>
          <p:cNvPr id="16" name="Groupe 15"/>
          <p:cNvGrpSpPr/>
          <p:nvPr/>
        </p:nvGrpSpPr>
        <p:grpSpPr>
          <a:xfrm>
            <a:off x="3224184" y="4485701"/>
            <a:ext cx="301686" cy="513348"/>
            <a:chOff x="1443923" y="4629220"/>
            <a:chExt cx="301686" cy="513348"/>
          </a:xfrm>
        </p:grpSpPr>
        <p:sp>
          <p:nvSpPr>
            <p:cNvPr id="6" name="Ellipse 5"/>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10" name="Groupe 9"/>
          <p:cNvGrpSpPr/>
          <p:nvPr/>
        </p:nvGrpSpPr>
        <p:grpSpPr>
          <a:xfrm>
            <a:off x="4366592" y="4486398"/>
            <a:ext cx="301686" cy="513348"/>
            <a:chOff x="2105845" y="4629220"/>
            <a:chExt cx="301686" cy="513348"/>
          </a:xfrm>
        </p:grpSpPr>
        <p:sp>
          <p:nvSpPr>
            <p:cNvPr id="5" name="Ellipse 4"/>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105845" y="4773236"/>
              <a:ext cx="301686" cy="369332"/>
            </a:xfrm>
            <a:prstGeom prst="rect">
              <a:avLst/>
            </a:prstGeom>
            <a:noFill/>
          </p:spPr>
          <p:txBody>
            <a:bodyPr wrap="none" rtlCol="0">
              <a:spAutoFit/>
            </a:bodyPr>
            <a:lstStyle/>
            <a:p>
              <a:r>
                <a:rPr lang="en-CA" dirty="0"/>
                <a:t>2</a:t>
              </a:r>
              <a:endParaRPr lang="fr-CA" dirty="0"/>
            </a:p>
          </p:txBody>
        </p:sp>
      </p:grpSp>
      <p:cxnSp>
        <p:nvCxnSpPr>
          <p:cNvPr id="11" name="Connecteur droit 10"/>
          <p:cNvCxnSpPr/>
          <p:nvPr/>
        </p:nvCxnSpPr>
        <p:spPr>
          <a:xfrm flipV="1">
            <a:off x="3415668" y="4283473"/>
            <a:ext cx="561484" cy="24930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074648" y="5301209"/>
            <a:ext cx="3805328" cy="830997"/>
          </a:xfrm>
          <a:prstGeom prst="rect">
            <a:avLst/>
          </a:prstGeom>
          <a:noFill/>
        </p:spPr>
        <p:txBody>
          <a:bodyPr wrap="square" rtlCol="0">
            <a:spAutoFit/>
          </a:bodyPr>
          <a:lstStyle/>
          <a:p>
            <a:pPr marL="285750" indent="-285750">
              <a:buFont typeface="Arial" panose="020B0604020202020204" pitchFamily="34" charset="0"/>
              <a:buChar char="•"/>
            </a:pPr>
            <a:r>
              <a:rPr lang="en-CA" sz="2400" dirty="0" err="1"/>
              <a:t>Arbre</a:t>
            </a:r>
            <a:r>
              <a:rPr lang="en-CA" sz="2400" dirty="0"/>
              <a:t> non </a:t>
            </a:r>
            <a:r>
              <a:rPr lang="en-CA" sz="2400" dirty="0" err="1"/>
              <a:t>raciné</a:t>
            </a:r>
            <a:r>
              <a:rPr lang="en-CA" sz="2400" dirty="0"/>
              <a:t> unique</a:t>
            </a:r>
          </a:p>
          <a:p>
            <a:pPr marL="285750" indent="-285750">
              <a:buFont typeface="Arial" panose="020B0604020202020204" pitchFamily="34" charset="0"/>
              <a:buChar char="•"/>
            </a:pPr>
            <a:r>
              <a:rPr lang="en-CA" sz="2400" dirty="0"/>
              <a:t>3 </a:t>
            </a:r>
            <a:r>
              <a:rPr lang="en-CA" sz="2400" dirty="0" err="1"/>
              <a:t>arbres</a:t>
            </a:r>
            <a:r>
              <a:rPr lang="en-CA" sz="2400" dirty="0"/>
              <a:t> </a:t>
            </a:r>
            <a:r>
              <a:rPr lang="en-CA" sz="2400" dirty="0" err="1"/>
              <a:t>racinés</a:t>
            </a:r>
            <a:endParaRPr lang="fr-CA" sz="2400" dirty="0"/>
          </a:p>
        </p:txBody>
      </p:sp>
      <p:grpSp>
        <p:nvGrpSpPr>
          <p:cNvPr id="4" name="Groupe 3"/>
          <p:cNvGrpSpPr/>
          <p:nvPr/>
        </p:nvGrpSpPr>
        <p:grpSpPr>
          <a:xfrm>
            <a:off x="3903928" y="3620112"/>
            <a:ext cx="301686" cy="515505"/>
            <a:chOff x="2842592" y="4647237"/>
            <a:chExt cx="301686" cy="515505"/>
          </a:xfrm>
        </p:grpSpPr>
        <p:sp>
          <p:nvSpPr>
            <p:cNvPr id="18" name="Ellipse 17"/>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cxnSp>
        <p:nvCxnSpPr>
          <p:cNvPr id="25" name="Connecteur droit 24"/>
          <p:cNvCxnSpPr>
            <a:endCxn id="5" idx="0"/>
          </p:cNvCxnSpPr>
          <p:nvPr/>
        </p:nvCxnSpPr>
        <p:spPr>
          <a:xfrm>
            <a:off x="3964134" y="4283472"/>
            <a:ext cx="547690" cy="202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18" idx="3"/>
          </p:cNvCxnSpPr>
          <p:nvPr/>
        </p:nvCxnSpPr>
        <p:spPr>
          <a:xfrm flipH="1">
            <a:off x="3977313" y="3743037"/>
            <a:ext cx="20931" cy="517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5" name="Groupe 44"/>
          <p:cNvGrpSpPr/>
          <p:nvPr/>
        </p:nvGrpSpPr>
        <p:grpSpPr>
          <a:xfrm>
            <a:off x="6023992" y="4582622"/>
            <a:ext cx="301686" cy="513348"/>
            <a:chOff x="1443923" y="4629220"/>
            <a:chExt cx="301686" cy="513348"/>
          </a:xfrm>
        </p:grpSpPr>
        <p:sp>
          <p:nvSpPr>
            <p:cNvPr id="46" name="Ellipse 45"/>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48" name="Groupe 47"/>
          <p:cNvGrpSpPr/>
          <p:nvPr/>
        </p:nvGrpSpPr>
        <p:grpSpPr>
          <a:xfrm>
            <a:off x="6744072" y="4586870"/>
            <a:ext cx="301686" cy="513348"/>
            <a:chOff x="2105845" y="4629220"/>
            <a:chExt cx="301686" cy="513348"/>
          </a:xfrm>
        </p:grpSpPr>
        <p:sp>
          <p:nvSpPr>
            <p:cNvPr id="49" name="Ellipse 48"/>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2105845" y="4773236"/>
              <a:ext cx="301686" cy="369332"/>
            </a:xfrm>
            <a:prstGeom prst="rect">
              <a:avLst/>
            </a:prstGeom>
            <a:noFill/>
          </p:spPr>
          <p:txBody>
            <a:bodyPr wrap="none" rtlCol="0">
              <a:spAutoFit/>
            </a:bodyPr>
            <a:lstStyle/>
            <a:p>
              <a:r>
                <a:rPr lang="en-CA" dirty="0"/>
                <a:t>2</a:t>
              </a:r>
              <a:endParaRPr lang="fr-CA" dirty="0"/>
            </a:p>
          </p:txBody>
        </p:sp>
      </p:grpSp>
      <p:grpSp>
        <p:nvGrpSpPr>
          <p:cNvPr id="51" name="Groupe 50"/>
          <p:cNvGrpSpPr/>
          <p:nvPr/>
        </p:nvGrpSpPr>
        <p:grpSpPr>
          <a:xfrm>
            <a:off x="7392144" y="4580466"/>
            <a:ext cx="301686" cy="515505"/>
            <a:chOff x="2842592" y="4647237"/>
            <a:chExt cx="301686" cy="515505"/>
          </a:xfrm>
        </p:grpSpPr>
        <p:sp>
          <p:nvSpPr>
            <p:cNvPr id="52" name="Ellipse 51"/>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cxnSp>
        <p:nvCxnSpPr>
          <p:cNvPr id="54" name="Connecteur droit 53"/>
          <p:cNvCxnSpPr>
            <a:stCxn id="46" idx="7"/>
          </p:cNvCxnSpPr>
          <p:nvPr/>
        </p:nvCxnSpPr>
        <p:spPr>
          <a:xfrm flipV="1">
            <a:off x="6218746" y="3573017"/>
            <a:ext cx="670559" cy="103069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flipV="1">
            <a:off x="6528048" y="4158645"/>
            <a:ext cx="289248" cy="3905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flipV="1">
            <a:off x="6889304" y="3587539"/>
            <a:ext cx="627454" cy="9365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68" name="Groupe 67"/>
          <p:cNvGrpSpPr/>
          <p:nvPr/>
        </p:nvGrpSpPr>
        <p:grpSpPr>
          <a:xfrm>
            <a:off x="8184232" y="4524111"/>
            <a:ext cx="301686" cy="513348"/>
            <a:chOff x="1443923" y="4629220"/>
            <a:chExt cx="301686" cy="513348"/>
          </a:xfrm>
        </p:grpSpPr>
        <p:sp>
          <p:nvSpPr>
            <p:cNvPr id="69" name="Ellipse 68"/>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71" name="Groupe 70"/>
          <p:cNvGrpSpPr/>
          <p:nvPr/>
        </p:nvGrpSpPr>
        <p:grpSpPr>
          <a:xfrm>
            <a:off x="8904312" y="4528359"/>
            <a:ext cx="301686" cy="513348"/>
            <a:chOff x="2105845" y="4629220"/>
            <a:chExt cx="301686" cy="513348"/>
          </a:xfrm>
        </p:grpSpPr>
        <p:sp>
          <p:nvSpPr>
            <p:cNvPr id="72" name="Ellipse 71"/>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2105845" y="4773236"/>
              <a:ext cx="301686" cy="369332"/>
            </a:xfrm>
            <a:prstGeom prst="rect">
              <a:avLst/>
            </a:prstGeom>
            <a:noFill/>
          </p:spPr>
          <p:txBody>
            <a:bodyPr wrap="none" rtlCol="0">
              <a:spAutoFit/>
            </a:bodyPr>
            <a:lstStyle/>
            <a:p>
              <a:r>
                <a:rPr lang="en-CA" dirty="0"/>
                <a:t>2</a:t>
              </a:r>
              <a:endParaRPr lang="fr-CA" dirty="0"/>
            </a:p>
          </p:txBody>
        </p:sp>
      </p:grpSp>
      <p:grpSp>
        <p:nvGrpSpPr>
          <p:cNvPr id="74" name="Groupe 73"/>
          <p:cNvGrpSpPr/>
          <p:nvPr/>
        </p:nvGrpSpPr>
        <p:grpSpPr>
          <a:xfrm>
            <a:off x="9552384" y="4521955"/>
            <a:ext cx="301686" cy="515505"/>
            <a:chOff x="2842592" y="4647237"/>
            <a:chExt cx="301686" cy="515505"/>
          </a:xfrm>
        </p:grpSpPr>
        <p:sp>
          <p:nvSpPr>
            <p:cNvPr id="75" name="Ellipse 74"/>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cxnSp>
        <p:nvCxnSpPr>
          <p:cNvPr id="77" name="Connecteur droit 76"/>
          <p:cNvCxnSpPr>
            <a:stCxn id="69" idx="7"/>
          </p:cNvCxnSpPr>
          <p:nvPr/>
        </p:nvCxnSpPr>
        <p:spPr>
          <a:xfrm flipV="1">
            <a:off x="8378986" y="3514506"/>
            <a:ext cx="670559" cy="103069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a:stCxn id="72" idx="7"/>
          </p:cNvCxnSpPr>
          <p:nvPr/>
        </p:nvCxnSpPr>
        <p:spPr>
          <a:xfrm flipV="1">
            <a:off x="9100461" y="3997316"/>
            <a:ext cx="262810" cy="55213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H="1" flipV="1">
            <a:off x="9049544" y="3529028"/>
            <a:ext cx="627454" cy="9365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0" name="Groupe 79"/>
          <p:cNvGrpSpPr/>
          <p:nvPr/>
        </p:nvGrpSpPr>
        <p:grpSpPr>
          <a:xfrm>
            <a:off x="7014206" y="6132205"/>
            <a:ext cx="301686" cy="513348"/>
            <a:chOff x="1443923" y="4629220"/>
            <a:chExt cx="301686" cy="513348"/>
          </a:xfrm>
        </p:grpSpPr>
        <p:sp>
          <p:nvSpPr>
            <p:cNvPr id="81" name="Ellipse 80"/>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83" name="Groupe 82"/>
          <p:cNvGrpSpPr/>
          <p:nvPr/>
        </p:nvGrpSpPr>
        <p:grpSpPr>
          <a:xfrm>
            <a:off x="7734286" y="6136453"/>
            <a:ext cx="301686" cy="513348"/>
            <a:chOff x="2105845" y="4629220"/>
            <a:chExt cx="301686" cy="513348"/>
          </a:xfrm>
        </p:grpSpPr>
        <p:sp>
          <p:nvSpPr>
            <p:cNvPr id="84" name="Ellipse 83"/>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p:cNvSpPr txBox="1"/>
            <p:nvPr/>
          </p:nvSpPr>
          <p:spPr>
            <a:xfrm>
              <a:off x="2105845" y="4773236"/>
              <a:ext cx="301686" cy="369332"/>
            </a:xfrm>
            <a:prstGeom prst="rect">
              <a:avLst/>
            </a:prstGeom>
            <a:noFill/>
          </p:spPr>
          <p:txBody>
            <a:bodyPr wrap="none" rtlCol="0">
              <a:spAutoFit/>
            </a:bodyPr>
            <a:lstStyle/>
            <a:p>
              <a:r>
                <a:rPr lang="en-CA" dirty="0"/>
                <a:t>3</a:t>
              </a:r>
              <a:endParaRPr lang="fr-CA" dirty="0"/>
            </a:p>
          </p:txBody>
        </p:sp>
      </p:grpSp>
      <p:grpSp>
        <p:nvGrpSpPr>
          <p:cNvPr id="86" name="Groupe 85"/>
          <p:cNvGrpSpPr/>
          <p:nvPr/>
        </p:nvGrpSpPr>
        <p:grpSpPr>
          <a:xfrm>
            <a:off x="8382358" y="6130049"/>
            <a:ext cx="301686" cy="515505"/>
            <a:chOff x="2842592" y="4647237"/>
            <a:chExt cx="301686" cy="515505"/>
          </a:xfrm>
        </p:grpSpPr>
        <p:sp>
          <p:nvSpPr>
            <p:cNvPr id="87" name="Ellipse 86"/>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p:cNvSpPr txBox="1"/>
            <p:nvPr/>
          </p:nvSpPr>
          <p:spPr>
            <a:xfrm>
              <a:off x="2842592" y="4793410"/>
              <a:ext cx="301686" cy="369332"/>
            </a:xfrm>
            <a:prstGeom prst="rect">
              <a:avLst/>
            </a:prstGeom>
            <a:noFill/>
          </p:spPr>
          <p:txBody>
            <a:bodyPr wrap="none" rtlCol="0">
              <a:spAutoFit/>
            </a:bodyPr>
            <a:lstStyle/>
            <a:p>
              <a:r>
                <a:rPr lang="en-CA" dirty="0"/>
                <a:t>2</a:t>
              </a:r>
              <a:endParaRPr lang="fr-CA" dirty="0"/>
            </a:p>
          </p:txBody>
        </p:sp>
      </p:grpSp>
      <p:cxnSp>
        <p:nvCxnSpPr>
          <p:cNvPr id="89" name="Connecteur droit 88"/>
          <p:cNvCxnSpPr>
            <a:stCxn id="81" idx="7"/>
          </p:cNvCxnSpPr>
          <p:nvPr/>
        </p:nvCxnSpPr>
        <p:spPr>
          <a:xfrm flipV="1">
            <a:off x="7208960" y="5122600"/>
            <a:ext cx="670559" cy="103069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a:stCxn id="84" idx="1"/>
          </p:cNvCxnSpPr>
          <p:nvPr/>
        </p:nvCxnSpPr>
        <p:spPr>
          <a:xfrm flipH="1" flipV="1">
            <a:off x="7518263" y="5708228"/>
            <a:ext cx="310339" cy="4493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flipH="1" flipV="1">
            <a:off x="7879518" y="5137122"/>
            <a:ext cx="627454" cy="9365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Espace réservé du contenu 2">
            <a:extLst>
              <a:ext uri="{FF2B5EF4-FFF2-40B4-BE49-F238E27FC236}">
                <a16:creationId xmlns:a16="http://schemas.microsoft.com/office/drawing/2014/main" id="{909A3221-9F1F-4105-AD89-97672ABADAFA}"/>
              </a:ext>
            </a:extLst>
          </p:cNvPr>
          <p:cNvSpPr>
            <a:spLocks noGrp="1"/>
          </p:cNvSpPr>
          <p:nvPr>
            <p:ph sz="quarter" idx="1"/>
          </p:nvPr>
        </p:nvSpPr>
        <p:spPr>
          <a:xfrm>
            <a:off x="972273" y="1447800"/>
            <a:ext cx="10414742" cy="1189112"/>
          </a:xfrm>
        </p:spPr>
        <p:txBody>
          <a:bodyPr>
            <a:normAutofit/>
          </a:bodyPr>
          <a:lstStyle/>
          <a:p>
            <a:r>
              <a:rPr lang="fr-FR" sz="2400" dirty="0"/>
              <a:t>Arbre non raciné binaire de </a:t>
            </a:r>
            <a:r>
              <a:rPr lang="fr-FR" sz="2400" b="1" dirty="0">
                <a:solidFill>
                  <a:srgbClr val="C00000"/>
                </a:solidFill>
              </a:rPr>
              <a:t>n feuilles</a:t>
            </a:r>
            <a:r>
              <a:rPr lang="fr-FR" sz="2400" dirty="0"/>
              <a:t>: </a:t>
            </a:r>
            <a:r>
              <a:rPr lang="fr-FR" sz="2400" b="1" dirty="0"/>
              <a:t>n-2 nœuds internes</a:t>
            </a:r>
            <a:r>
              <a:rPr lang="fr-FR" sz="2400" dirty="0"/>
              <a:t>, </a:t>
            </a:r>
            <a:r>
              <a:rPr lang="fr-FR" sz="2400" b="1" dirty="0">
                <a:solidFill>
                  <a:srgbClr val="FF0000"/>
                </a:solidFill>
              </a:rPr>
              <a:t>n-3 branches internes</a:t>
            </a:r>
            <a:r>
              <a:rPr lang="fr-FR" sz="2400" dirty="0"/>
              <a:t>, et </a:t>
            </a:r>
            <a:r>
              <a:rPr lang="fr-FR" sz="2400" b="1" dirty="0">
                <a:solidFill>
                  <a:srgbClr val="0070C0"/>
                </a:solidFill>
              </a:rPr>
              <a:t>2n-3 branches</a:t>
            </a:r>
            <a:r>
              <a:rPr lang="fr-FR" sz="2400" dirty="0"/>
              <a:t>. Chaque branche définit une </a:t>
            </a:r>
            <a:r>
              <a:rPr lang="fr-FR" sz="2400" i="1" dirty="0"/>
              <a:t>bipartition</a:t>
            </a:r>
            <a:r>
              <a:rPr lang="fr-FR" sz="2400" dirty="0"/>
              <a:t> de l’ensemble des feuilles. Arbre définit par </a:t>
            </a:r>
            <a:r>
              <a:rPr lang="fr-FR" sz="2400" b="1" dirty="0">
                <a:solidFill>
                  <a:srgbClr val="FF0000"/>
                </a:solidFill>
              </a:rPr>
              <a:t>n-3 bipartitions non-triviales</a:t>
            </a:r>
            <a:r>
              <a:rPr lang="fr-FR" sz="2400" dirty="0"/>
              <a:t>.</a:t>
            </a:r>
          </a:p>
        </p:txBody>
      </p:sp>
      <p:sp>
        <p:nvSpPr>
          <p:cNvPr id="57" name="Titre 1">
            <a:extLst>
              <a:ext uri="{FF2B5EF4-FFF2-40B4-BE49-F238E27FC236}">
                <a16:creationId xmlns:a16="http://schemas.microsoft.com/office/drawing/2014/main" id="{49C81948-00BC-4DD0-A5AD-B068BB7912DC}"/>
              </a:ext>
            </a:extLst>
          </p:cNvPr>
          <p:cNvSpPr>
            <a:spLocks noGrp="1"/>
          </p:cNvSpPr>
          <p:nvPr>
            <p:ph type="title"/>
          </p:nvPr>
        </p:nvSpPr>
        <p:spPr>
          <a:xfrm>
            <a:off x="838200" y="365125"/>
            <a:ext cx="10515600" cy="1325563"/>
          </a:xfrm>
        </p:spPr>
        <p:txBody>
          <a:bodyPr/>
          <a:lstStyle/>
          <a:p>
            <a:r>
              <a:rPr lang="fr-FR" b="1" dirty="0">
                <a:solidFill>
                  <a:srgbClr val="C00000"/>
                </a:solidFill>
              </a:rPr>
              <a:t>IV. L’arbre caché dans la forêt</a:t>
            </a:r>
          </a:p>
        </p:txBody>
      </p:sp>
    </p:spTree>
    <p:extLst>
      <p:ext uri="{BB962C8B-B14F-4D97-AF65-F5344CB8AC3E}">
        <p14:creationId xmlns:p14="http://schemas.microsoft.com/office/powerpoint/2010/main" val="191859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663030" y="3936959"/>
            <a:ext cx="818366" cy="461665"/>
          </a:xfrm>
          <a:prstGeom prst="rect">
            <a:avLst/>
          </a:prstGeom>
          <a:noFill/>
        </p:spPr>
        <p:txBody>
          <a:bodyPr wrap="none" rtlCol="0">
            <a:spAutoFit/>
          </a:bodyPr>
          <a:lstStyle/>
          <a:p>
            <a:r>
              <a:rPr lang="en-CA" sz="2400" dirty="0"/>
              <a:t>n=4: </a:t>
            </a:r>
            <a:endParaRPr lang="fr-CA" sz="2400" dirty="0"/>
          </a:p>
        </p:txBody>
      </p:sp>
      <p:sp>
        <p:nvSpPr>
          <p:cNvPr id="12" name="ZoneTexte 11"/>
          <p:cNvSpPr txBox="1"/>
          <p:nvPr/>
        </p:nvSpPr>
        <p:spPr>
          <a:xfrm>
            <a:off x="1979612" y="5877273"/>
            <a:ext cx="3805328" cy="830997"/>
          </a:xfrm>
          <a:prstGeom prst="rect">
            <a:avLst/>
          </a:prstGeom>
          <a:noFill/>
        </p:spPr>
        <p:txBody>
          <a:bodyPr wrap="square" rtlCol="0">
            <a:spAutoFit/>
          </a:bodyPr>
          <a:lstStyle/>
          <a:p>
            <a:pPr marL="285750" indent="-285750">
              <a:buFont typeface="Arial" panose="020B0604020202020204" pitchFamily="34" charset="0"/>
              <a:buChar char="•"/>
            </a:pPr>
            <a:r>
              <a:rPr lang="en-CA" sz="2400" dirty="0"/>
              <a:t>3 </a:t>
            </a:r>
            <a:r>
              <a:rPr lang="en-CA" sz="2400" dirty="0" err="1"/>
              <a:t>Arbre</a:t>
            </a:r>
            <a:r>
              <a:rPr lang="en-CA" sz="2400" dirty="0"/>
              <a:t> non </a:t>
            </a:r>
            <a:r>
              <a:rPr lang="en-CA" sz="2400" dirty="0" err="1"/>
              <a:t>racinés</a:t>
            </a:r>
            <a:endParaRPr lang="en-CA" sz="2400" dirty="0"/>
          </a:p>
          <a:p>
            <a:pPr marL="285750" indent="-285750">
              <a:buFont typeface="Arial" panose="020B0604020202020204" pitchFamily="34" charset="0"/>
              <a:buChar char="•"/>
            </a:pPr>
            <a:r>
              <a:rPr lang="en-CA" sz="2400" dirty="0"/>
              <a:t>15 </a:t>
            </a:r>
            <a:r>
              <a:rPr lang="en-CA" sz="2400" dirty="0" err="1"/>
              <a:t>arbres</a:t>
            </a:r>
            <a:r>
              <a:rPr lang="en-CA" sz="2400" dirty="0"/>
              <a:t> </a:t>
            </a:r>
            <a:r>
              <a:rPr lang="en-CA" sz="2400" dirty="0" err="1"/>
              <a:t>racinés</a:t>
            </a:r>
            <a:endParaRPr lang="fr-CA" sz="2400" dirty="0"/>
          </a:p>
        </p:txBody>
      </p:sp>
      <p:grpSp>
        <p:nvGrpSpPr>
          <p:cNvPr id="24" name="Groupe 23"/>
          <p:cNvGrpSpPr/>
          <p:nvPr/>
        </p:nvGrpSpPr>
        <p:grpSpPr>
          <a:xfrm>
            <a:off x="2823996" y="3653939"/>
            <a:ext cx="1444094" cy="1273521"/>
            <a:chOff x="4435996" y="5033593"/>
            <a:chExt cx="1444094" cy="1273521"/>
          </a:xfrm>
        </p:grpSpPr>
        <p:grpSp>
          <p:nvGrpSpPr>
            <p:cNvPr id="16" name="Groupe 15"/>
            <p:cNvGrpSpPr/>
            <p:nvPr/>
          </p:nvGrpSpPr>
          <p:grpSpPr>
            <a:xfrm>
              <a:off x="4435996" y="5793069"/>
              <a:ext cx="301686" cy="513348"/>
              <a:chOff x="1443923" y="4629220"/>
              <a:chExt cx="301686" cy="513348"/>
            </a:xfrm>
          </p:grpSpPr>
          <p:sp>
            <p:nvSpPr>
              <p:cNvPr id="6" name="Ellipse 5"/>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10" name="Groupe 9"/>
            <p:cNvGrpSpPr/>
            <p:nvPr/>
          </p:nvGrpSpPr>
          <p:grpSpPr>
            <a:xfrm>
              <a:off x="5578404" y="5793766"/>
              <a:ext cx="301686" cy="513348"/>
              <a:chOff x="2105845" y="4629220"/>
              <a:chExt cx="301686" cy="513348"/>
            </a:xfrm>
          </p:grpSpPr>
          <p:sp>
            <p:nvSpPr>
              <p:cNvPr id="5" name="Ellipse 4"/>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105845" y="4773236"/>
                <a:ext cx="301686" cy="369332"/>
              </a:xfrm>
              <a:prstGeom prst="rect">
                <a:avLst/>
              </a:prstGeom>
              <a:noFill/>
            </p:spPr>
            <p:txBody>
              <a:bodyPr wrap="none" rtlCol="0">
                <a:spAutoFit/>
              </a:bodyPr>
              <a:lstStyle/>
              <a:p>
                <a:r>
                  <a:rPr lang="en-CA" dirty="0"/>
                  <a:t>2</a:t>
                </a:r>
                <a:endParaRPr lang="fr-CA" dirty="0"/>
              </a:p>
            </p:txBody>
          </p:sp>
        </p:grpSp>
        <p:cxnSp>
          <p:nvCxnSpPr>
            <p:cNvPr id="11" name="Connecteur droit 10"/>
            <p:cNvCxnSpPr>
              <a:endCxn id="58" idx="4"/>
            </p:cNvCxnSpPr>
            <p:nvPr/>
          </p:nvCxnSpPr>
          <p:spPr>
            <a:xfrm flipV="1">
              <a:off x="5367590" y="5177609"/>
              <a:ext cx="295840" cy="4083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4435996" y="5070444"/>
              <a:ext cx="301686" cy="515505"/>
              <a:chOff x="2842592" y="4647237"/>
              <a:chExt cx="301686" cy="515505"/>
            </a:xfrm>
          </p:grpSpPr>
          <p:sp>
            <p:nvSpPr>
              <p:cNvPr id="18" name="Ellipse 17"/>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cxnSp>
          <p:nvCxnSpPr>
            <p:cNvPr id="25" name="Connecteur droit 24"/>
            <p:cNvCxnSpPr>
              <a:endCxn id="5" idx="2"/>
            </p:cNvCxnSpPr>
            <p:nvPr/>
          </p:nvCxnSpPr>
          <p:spPr>
            <a:xfrm>
              <a:off x="5369767" y="5602486"/>
              <a:ext cx="281861" cy="263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7" name="Groupe 56"/>
            <p:cNvGrpSpPr/>
            <p:nvPr/>
          </p:nvGrpSpPr>
          <p:grpSpPr>
            <a:xfrm>
              <a:off x="5518198" y="5033593"/>
              <a:ext cx="301686" cy="515505"/>
              <a:chOff x="2842592" y="4647237"/>
              <a:chExt cx="301686" cy="515505"/>
            </a:xfrm>
          </p:grpSpPr>
          <p:sp>
            <p:nvSpPr>
              <p:cNvPr id="58" name="Ellipse 57"/>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2842592" y="4793410"/>
                <a:ext cx="301686" cy="369332"/>
              </a:xfrm>
              <a:prstGeom prst="rect">
                <a:avLst/>
              </a:prstGeom>
              <a:noFill/>
            </p:spPr>
            <p:txBody>
              <a:bodyPr wrap="none" rtlCol="0">
                <a:spAutoFit/>
              </a:bodyPr>
              <a:lstStyle/>
              <a:p>
                <a:r>
                  <a:rPr lang="en-CA" dirty="0"/>
                  <a:t>4</a:t>
                </a:r>
                <a:endParaRPr lang="fr-CA" dirty="0"/>
              </a:p>
            </p:txBody>
          </p:sp>
        </p:grpSp>
        <p:sp>
          <p:nvSpPr>
            <p:cNvPr id="14" name="Ellipse 13"/>
            <p:cNvSpPr/>
            <p:nvPr/>
          </p:nvSpPr>
          <p:spPr>
            <a:xfrm>
              <a:off x="4931548" y="5549098"/>
              <a:ext cx="72008" cy="802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Ellipse 62"/>
            <p:cNvSpPr/>
            <p:nvPr/>
          </p:nvSpPr>
          <p:spPr>
            <a:xfrm>
              <a:off x="5312744" y="5549098"/>
              <a:ext cx="72008" cy="802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64" name="Connecteur droit 63"/>
            <p:cNvCxnSpPr>
              <a:endCxn id="63" idx="2"/>
            </p:cNvCxnSpPr>
            <p:nvPr/>
          </p:nvCxnSpPr>
          <p:spPr>
            <a:xfrm>
              <a:off x="4983461" y="5585949"/>
              <a:ext cx="329283" cy="329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a:stCxn id="19" idx="0"/>
            </p:cNvCxnSpPr>
            <p:nvPr/>
          </p:nvCxnSpPr>
          <p:spPr>
            <a:xfrm>
              <a:off x="4586839" y="5216617"/>
              <a:ext cx="344709" cy="33248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a:stCxn id="6" idx="7"/>
            </p:cNvCxnSpPr>
            <p:nvPr/>
          </p:nvCxnSpPr>
          <p:spPr>
            <a:xfrm flipV="1">
              <a:off x="4630749" y="5609144"/>
              <a:ext cx="316931" cy="2050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 name="Groupe 27"/>
          <p:cNvGrpSpPr/>
          <p:nvPr/>
        </p:nvGrpSpPr>
        <p:grpSpPr>
          <a:xfrm>
            <a:off x="3216415" y="2627311"/>
            <a:ext cx="1444094" cy="1273521"/>
            <a:chOff x="784939" y="4166975"/>
            <a:chExt cx="1444094" cy="1273521"/>
          </a:xfrm>
        </p:grpSpPr>
        <p:grpSp>
          <p:nvGrpSpPr>
            <p:cNvPr id="94" name="Groupe 93"/>
            <p:cNvGrpSpPr/>
            <p:nvPr/>
          </p:nvGrpSpPr>
          <p:grpSpPr>
            <a:xfrm>
              <a:off x="784939" y="4926451"/>
              <a:ext cx="301686" cy="513348"/>
              <a:chOff x="1443923" y="4629220"/>
              <a:chExt cx="301686" cy="513348"/>
            </a:xfrm>
          </p:grpSpPr>
          <p:sp>
            <p:nvSpPr>
              <p:cNvPr id="95" name="Ellipse 94"/>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ZoneTexte 95"/>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97" name="Groupe 96"/>
            <p:cNvGrpSpPr/>
            <p:nvPr/>
          </p:nvGrpSpPr>
          <p:grpSpPr>
            <a:xfrm>
              <a:off x="1927347" y="4927148"/>
              <a:ext cx="301686" cy="513348"/>
              <a:chOff x="2105845" y="4629220"/>
              <a:chExt cx="301686" cy="513348"/>
            </a:xfrm>
          </p:grpSpPr>
          <p:sp>
            <p:nvSpPr>
              <p:cNvPr id="98" name="Ellipse 97"/>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ZoneTexte 98"/>
              <p:cNvSpPr txBox="1"/>
              <p:nvPr/>
            </p:nvSpPr>
            <p:spPr>
              <a:xfrm>
                <a:off x="2105845" y="4773236"/>
                <a:ext cx="301686" cy="369332"/>
              </a:xfrm>
              <a:prstGeom prst="rect">
                <a:avLst/>
              </a:prstGeom>
              <a:noFill/>
            </p:spPr>
            <p:txBody>
              <a:bodyPr wrap="none" rtlCol="0">
                <a:spAutoFit/>
              </a:bodyPr>
              <a:lstStyle/>
              <a:p>
                <a:r>
                  <a:rPr lang="en-CA" dirty="0"/>
                  <a:t>3</a:t>
                </a:r>
                <a:endParaRPr lang="fr-CA" dirty="0"/>
              </a:p>
            </p:txBody>
          </p:sp>
        </p:grpSp>
        <p:cxnSp>
          <p:nvCxnSpPr>
            <p:cNvPr id="100" name="Connecteur droit 99"/>
            <p:cNvCxnSpPr>
              <a:endCxn id="106" idx="4"/>
            </p:cNvCxnSpPr>
            <p:nvPr/>
          </p:nvCxnSpPr>
          <p:spPr>
            <a:xfrm flipV="1">
              <a:off x="1716533" y="4310991"/>
              <a:ext cx="295840" cy="4083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1" name="Groupe 100"/>
            <p:cNvGrpSpPr/>
            <p:nvPr/>
          </p:nvGrpSpPr>
          <p:grpSpPr>
            <a:xfrm>
              <a:off x="784939" y="4203826"/>
              <a:ext cx="301686" cy="515505"/>
              <a:chOff x="2842592" y="4647237"/>
              <a:chExt cx="301686" cy="515505"/>
            </a:xfrm>
          </p:grpSpPr>
          <p:sp>
            <p:nvSpPr>
              <p:cNvPr id="102" name="Ellipse 101"/>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p:cNvSpPr txBox="1"/>
              <p:nvPr/>
            </p:nvSpPr>
            <p:spPr>
              <a:xfrm>
                <a:off x="2842592" y="4793410"/>
                <a:ext cx="301686" cy="369332"/>
              </a:xfrm>
              <a:prstGeom prst="rect">
                <a:avLst/>
              </a:prstGeom>
              <a:noFill/>
            </p:spPr>
            <p:txBody>
              <a:bodyPr wrap="none" rtlCol="0">
                <a:spAutoFit/>
              </a:bodyPr>
              <a:lstStyle/>
              <a:p>
                <a:r>
                  <a:rPr lang="en-CA" dirty="0"/>
                  <a:t>2</a:t>
                </a:r>
                <a:endParaRPr lang="fr-CA" dirty="0"/>
              </a:p>
            </p:txBody>
          </p:sp>
        </p:grpSp>
        <p:cxnSp>
          <p:nvCxnSpPr>
            <p:cNvPr id="104" name="Connecteur droit 103"/>
            <p:cNvCxnSpPr>
              <a:endCxn id="98" idx="2"/>
            </p:cNvCxnSpPr>
            <p:nvPr/>
          </p:nvCxnSpPr>
          <p:spPr>
            <a:xfrm>
              <a:off x="1718710" y="4735868"/>
              <a:ext cx="281861" cy="263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5" name="Groupe 104"/>
            <p:cNvGrpSpPr/>
            <p:nvPr/>
          </p:nvGrpSpPr>
          <p:grpSpPr>
            <a:xfrm>
              <a:off x="1867141" y="4166975"/>
              <a:ext cx="301686" cy="515505"/>
              <a:chOff x="2842592" y="4647237"/>
              <a:chExt cx="301686" cy="515505"/>
            </a:xfrm>
          </p:grpSpPr>
          <p:sp>
            <p:nvSpPr>
              <p:cNvPr id="106" name="Ellipse 105"/>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ZoneTexte 106"/>
              <p:cNvSpPr txBox="1"/>
              <p:nvPr/>
            </p:nvSpPr>
            <p:spPr>
              <a:xfrm>
                <a:off x="2842592" y="4793410"/>
                <a:ext cx="301686" cy="369332"/>
              </a:xfrm>
              <a:prstGeom prst="rect">
                <a:avLst/>
              </a:prstGeom>
              <a:noFill/>
            </p:spPr>
            <p:txBody>
              <a:bodyPr wrap="none" rtlCol="0">
                <a:spAutoFit/>
              </a:bodyPr>
              <a:lstStyle/>
              <a:p>
                <a:r>
                  <a:rPr lang="en-CA" dirty="0"/>
                  <a:t>4</a:t>
                </a:r>
                <a:endParaRPr lang="fr-CA" dirty="0"/>
              </a:p>
            </p:txBody>
          </p:sp>
        </p:grpSp>
        <p:sp>
          <p:nvSpPr>
            <p:cNvPr id="108" name="Ellipse 107"/>
            <p:cNvSpPr/>
            <p:nvPr/>
          </p:nvSpPr>
          <p:spPr>
            <a:xfrm>
              <a:off x="1280491" y="4682480"/>
              <a:ext cx="72008" cy="802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9" name="Ellipse 108"/>
            <p:cNvSpPr/>
            <p:nvPr/>
          </p:nvSpPr>
          <p:spPr>
            <a:xfrm>
              <a:off x="1661687" y="4682480"/>
              <a:ext cx="72008" cy="802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10" name="Connecteur droit 109"/>
            <p:cNvCxnSpPr>
              <a:endCxn id="109" idx="2"/>
            </p:cNvCxnSpPr>
            <p:nvPr/>
          </p:nvCxnSpPr>
          <p:spPr>
            <a:xfrm>
              <a:off x="1332404" y="4719331"/>
              <a:ext cx="329283" cy="329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a:stCxn id="103" idx="0"/>
            </p:cNvCxnSpPr>
            <p:nvPr/>
          </p:nvCxnSpPr>
          <p:spPr>
            <a:xfrm>
              <a:off x="935782" y="4349999"/>
              <a:ext cx="344709" cy="33248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a:stCxn id="95" idx="7"/>
            </p:cNvCxnSpPr>
            <p:nvPr/>
          </p:nvCxnSpPr>
          <p:spPr>
            <a:xfrm flipV="1">
              <a:off x="979692" y="4742526"/>
              <a:ext cx="316931" cy="2050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 name="Groupe 26"/>
          <p:cNvGrpSpPr/>
          <p:nvPr/>
        </p:nvGrpSpPr>
        <p:grpSpPr>
          <a:xfrm>
            <a:off x="3150290" y="4750897"/>
            <a:ext cx="1444094" cy="1273521"/>
            <a:chOff x="2449628" y="3982309"/>
            <a:chExt cx="1444094" cy="1273521"/>
          </a:xfrm>
        </p:grpSpPr>
        <p:grpSp>
          <p:nvGrpSpPr>
            <p:cNvPr id="113" name="Groupe 112"/>
            <p:cNvGrpSpPr/>
            <p:nvPr/>
          </p:nvGrpSpPr>
          <p:grpSpPr>
            <a:xfrm>
              <a:off x="2449628" y="4741785"/>
              <a:ext cx="301686" cy="513348"/>
              <a:chOff x="1443923" y="4629220"/>
              <a:chExt cx="301686" cy="513348"/>
            </a:xfrm>
          </p:grpSpPr>
          <p:sp>
            <p:nvSpPr>
              <p:cNvPr id="114" name="Ellipse 113"/>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ZoneTexte 114"/>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116" name="Groupe 115"/>
            <p:cNvGrpSpPr/>
            <p:nvPr/>
          </p:nvGrpSpPr>
          <p:grpSpPr>
            <a:xfrm>
              <a:off x="3592036" y="4742482"/>
              <a:ext cx="301686" cy="513348"/>
              <a:chOff x="2105845" y="4629220"/>
              <a:chExt cx="301686" cy="513348"/>
            </a:xfrm>
          </p:grpSpPr>
          <p:sp>
            <p:nvSpPr>
              <p:cNvPr id="117" name="Ellipse 116"/>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ZoneTexte 117"/>
              <p:cNvSpPr txBox="1"/>
              <p:nvPr/>
            </p:nvSpPr>
            <p:spPr>
              <a:xfrm>
                <a:off x="2105845" y="4773236"/>
                <a:ext cx="301686" cy="369332"/>
              </a:xfrm>
              <a:prstGeom prst="rect">
                <a:avLst/>
              </a:prstGeom>
              <a:noFill/>
            </p:spPr>
            <p:txBody>
              <a:bodyPr wrap="none" rtlCol="0">
                <a:spAutoFit/>
              </a:bodyPr>
              <a:lstStyle/>
              <a:p>
                <a:r>
                  <a:rPr lang="en-CA" dirty="0"/>
                  <a:t>2</a:t>
                </a:r>
                <a:endParaRPr lang="fr-CA" dirty="0"/>
              </a:p>
            </p:txBody>
          </p:sp>
        </p:grpSp>
        <p:cxnSp>
          <p:nvCxnSpPr>
            <p:cNvPr id="119" name="Connecteur droit 118"/>
            <p:cNvCxnSpPr>
              <a:endCxn id="125" idx="4"/>
            </p:cNvCxnSpPr>
            <p:nvPr/>
          </p:nvCxnSpPr>
          <p:spPr>
            <a:xfrm flipV="1">
              <a:off x="3381222" y="4126325"/>
              <a:ext cx="295840" cy="4083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0" name="Groupe 119"/>
            <p:cNvGrpSpPr/>
            <p:nvPr/>
          </p:nvGrpSpPr>
          <p:grpSpPr>
            <a:xfrm>
              <a:off x="2449628" y="4019160"/>
              <a:ext cx="301686" cy="515505"/>
              <a:chOff x="2842592" y="4647237"/>
              <a:chExt cx="301686" cy="515505"/>
            </a:xfrm>
          </p:grpSpPr>
          <p:sp>
            <p:nvSpPr>
              <p:cNvPr id="121" name="Ellipse 120"/>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ZoneTexte 121"/>
              <p:cNvSpPr txBox="1"/>
              <p:nvPr/>
            </p:nvSpPr>
            <p:spPr>
              <a:xfrm>
                <a:off x="2842592" y="4793410"/>
                <a:ext cx="301686" cy="369332"/>
              </a:xfrm>
              <a:prstGeom prst="rect">
                <a:avLst/>
              </a:prstGeom>
              <a:noFill/>
            </p:spPr>
            <p:txBody>
              <a:bodyPr wrap="none" rtlCol="0">
                <a:spAutoFit/>
              </a:bodyPr>
              <a:lstStyle/>
              <a:p>
                <a:r>
                  <a:rPr lang="en-CA" dirty="0"/>
                  <a:t>4</a:t>
                </a:r>
                <a:endParaRPr lang="fr-CA" dirty="0"/>
              </a:p>
            </p:txBody>
          </p:sp>
        </p:grpSp>
        <p:cxnSp>
          <p:nvCxnSpPr>
            <p:cNvPr id="123" name="Connecteur droit 122"/>
            <p:cNvCxnSpPr>
              <a:endCxn id="117" idx="2"/>
            </p:cNvCxnSpPr>
            <p:nvPr/>
          </p:nvCxnSpPr>
          <p:spPr>
            <a:xfrm>
              <a:off x="3383399" y="4551202"/>
              <a:ext cx="281861" cy="263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4" name="Groupe 123"/>
            <p:cNvGrpSpPr/>
            <p:nvPr/>
          </p:nvGrpSpPr>
          <p:grpSpPr>
            <a:xfrm>
              <a:off x="3531830" y="3982309"/>
              <a:ext cx="301686" cy="515505"/>
              <a:chOff x="2842592" y="4647237"/>
              <a:chExt cx="301686" cy="515505"/>
            </a:xfrm>
          </p:grpSpPr>
          <p:sp>
            <p:nvSpPr>
              <p:cNvPr id="125" name="Ellipse 124"/>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sp>
          <p:nvSpPr>
            <p:cNvPr id="127" name="Ellipse 126"/>
            <p:cNvSpPr/>
            <p:nvPr/>
          </p:nvSpPr>
          <p:spPr>
            <a:xfrm>
              <a:off x="2945180" y="4497814"/>
              <a:ext cx="72008" cy="802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8" name="Ellipse 127"/>
            <p:cNvSpPr/>
            <p:nvPr/>
          </p:nvSpPr>
          <p:spPr>
            <a:xfrm>
              <a:off x="3326376" y="4497814"/>
              <a:ext cx="72008" cy="802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29" name="Connecteur droit 128"/>
            <p:cNvCxnSpPr>
              <a:endCxn id="128" idx="2"/>
            </p:cNvCxnSpPr>
            <p:nvPr/>
          </p:nvCxnSpPr>
          <p:spPr>
            <a:xfrm>
              <a:off x="2997093" y="4534665"/>
              <a:ext cx="329283" cy="329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a:stCxn id="122" idx="0"/>
            </p:cNvCxnSpPr>
            <p:nvPr/>
          </p:nvCxnSpPr>
          <p:spPr>
            <a:xfrm>
              <a:off x="2600471" y="4165333"/>
              <a:ext cx="344709" cy="33248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a:stCxn id="114" idx="7"/>
            </p:cNvCxnSpPr>
            <p:nvPr/>
          </p:nvCxnSpPr>
          <p:spPr>
            <a:xfrm flipV="1">
              <a:off x="2644381" y="4557860"/>
              <a:ext cx="316931" cy="2050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3" name="Groupe 42"/>
          <p:cNvGrpSpPr/>
          <p:nvPr/>
        </p:nvGrpSpPr>
        <p:grpSpPr>
          <a:xfrm>
            <a:off x="5582028" y="2565722"/>
            <a:ext cx="2068623" cy="1602069"/>
            <a:chOff x="3262126" y="3167472"/>
            <a:chExt cx="2068623" cy="1602069"/>
          </a:xfrm>
        </p:grpSpPr>
        <p:grpSp>
          <p:nvGrpSpPr>
            <p:cNvPr id="135" name="Groupe 134"/>
            <p:cNvGrpSpPr/>
            <p:nvPr/>
          </p:nvGrpSpPr>
          <p:grpSpPr>
            <a:xfrm>
              <a:off x="3262126" y="4240215"/>
              <a:ext cx="301686" cy="513348"/>
              <a:chOff x="1443923" y="4629220"/>
              <a:chExt cx="301686" cy="513348"/>
            </a:xfrm>
          </p:grpSpPr>
          <p:sp>
            <p:nvSpPr>
              <p:cNvPr id="136" name="Ellipse 135"/>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ZoneTexte 136"/>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138" name="Groupe 137"/>
            <p:cNvGrpSpPr/>
            <p:nvPr/>
          </p:nvGrpSpPr>
          <p:grpSpPr>
            <a:xfrm>
              <a:off x="3923167" y="4256193"/>
              <a:ext cx="301686" cy="513348"/>
              <a:chOff x="2105845" y="4629220"/>
              <a:chExt cx="301686" cy="513348"/>
            </a:xfrm>
          </p:grpSpPr>
          <p:sp>
            <p:nvSpPr>
              <p:cNvPr id="139" name="Ellipse 138"/>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ZoneTexte 139"/>
              <p:cNvSpPr txBox="1"/>
              <p:nvPr/>
            </p:nvSpPr>
            <p:spPr>
              <a:xfrm>
                <a:off x="2105845" y="4773236"/>
                <a:ext cx="301686" cy="369332"/>
              </a:xfrm>
              <a:prstGeom prst="rect">
                <a:avLst/>
              </a:prstGeom>
              <a:noFill/>
            </p:spPr>
            <p:txBody>
              <a:bodyPr wrap="none" rtlCol="0">
                <a:spAutoFit/>
              </a:bodyPr>
              <a:lstStyle/>
              <a:p>
                <a:r>
                  <a:rPr lang="en-CA" dirty="0"/>
                  <a:t>2</a:t>
                </a:r>
                <a:endParaRPr lang="fr-CA" dirty="0"/>
              </a:p>
            </p:txBody>
          </p:sp>
        </p:grpSp>
        <p:grpSp>
          <p:nvGrpSpPr>
            <p:cNvPr id="141" name="Groupe 140"/>
            <p:cNvGrpSpPr/>
            <p:nvPr/>
          </p:nvGrpSpPr>
          <p:grpSpPr>
            <a:xfrm>
              <a:off x="4446584" y="4241576"/>
              <a:ext cx="301686" cy="515505"/>
              <a:chOff x="2842592" y="4647237"/>
              <a:chExt cx="301686" cy="515505"/>
            </a:xfrm>
          </p:grpSpPr>
          <p:sp>
            <p:nvSpPr>
              <p:cNvPr id="142" name="Ellipse 141"/>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ZoneTexte 142"/>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cxnSp>
          <p:nvCxnSpPr>
            <p:cNvPr id="144" name="Connecteur droit 143"/>
            <p:cNvCxnSpPr>
              <a:stCxn id="136" idx="7"/>
            </p:cNvCxnSpPr>
            <p:nvPr/>
          </p:nvCxnSpPr>
          <p:spPr>
            <a:xfrm flipV="1">
              <a:off x="3456879" y="3169629"/>
              <a:ext cx="933792" cy="1091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068399" y="3540148"/>
              <a:ext cx="595425" cy="774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Connecteur droit 145"/>
            <p:cNvCxnSpPr/>
            <p:nvPr/>
          </p:nvCxnSpPr>
          <p:spPr>
            <a:xfrm flipV="1">
              <a:off x="4610876" y="3870307"/>
              <a:ext cx="295046" cy="4453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7" name="Groupe 146"/>
            <p:cNvGrpSpPr/>
            <p:nvPr/>
          </p:nvGrpSpPr>
          <p:grpSpPr>
            <a:xfrm>
              <a:off x="5029063" y="4225460"/>
              <a:ext cx="301686" cy="515505"/>
              <a:chOff x="2842592" y="4647237"/>
              <a:chExt cx="301686" cy="515505"/>
            </a:xfrm>
          </p:grpSpPr>
          <p:sp>
            <p:nvSpPr>
              <p:cNvPr id="148" name="Ellipse 147"/>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ZoneTexte 148"/>
              <p:cNvSpPr txBox="1"/>
              <p:nvPr/>
            </p:nvSpPr>
            <p:spPr>
              <a:xfrm>
                <a:off x="2842592" y="4793410"/>
                <a:ext cx="301686" cy="369332"/>
              </a:xfrm>
              <a:prstGeom prst="rect">
                <a:avLst/>
              </a:prstGeom>
              <a:noFill/>
            </p:spPr>
            <p:txBody>
              <a:bodyPr wrap="none" rtlCol="0">
                <a:spAutoFit/>
              </a:bodyPr>
              <a:lstStyle/>
              <a:p>
                <a:r>
                  <a:rPr lang="en-CA" dirty="0"/>
                  <a:t>4</a:t>
                </a:r>
                <a:endParaRPr lang="fr-CA" dirty="0"/>
              </a:p>
            </p:txBody>
          </p:sp>
        </p:grpSp>
        <p:cxnSp>
          <p:nvCxnSpPr>
            <p:cNvPr id="150" name="Connecteur droit 149"/>
            <p:cNvCxnSpPr>
              <a:stCxn id="148" idx="0"/>
            </p:cNvCxnSpPr>
            <p:nvPr/>
          </p:nvCxnSpPr>
          <p:spPr>
            <a:xfrm flipH="1" flipV="1">
              <a:off x="4390671" y="3167472"/>
              <a:ext cx="783624" cy="10579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6" name="Connecteur droit avec flèche 35"/>
          <p:cNvCxnSpPr/>
          <p:nvPr/>
        </p:nvCxnSpPr>
        <p:spPr>
          <a:xfrm flipV="1">
            <a:off x="4871865" y="3168240"/>
            <a:ext cx="1000627" cy="1142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15" name="Groupe 214"/>
          <p:cNvGrpSpPr/>
          <p:nvPr/>
        </p:nvGrpSpPr>
        <p:grpSpPr>
          <a:xfrm>
            <a:off x="8126225" y="5137653"/>
            <a:ext cx="2068623" cy="1602069"/>
            <a:chOff x="6602224" y="5137652"/>
            <a:chExt cx="2068623" cy="1602069"/>
          </a:xfrm>
        </p:grpSpPr>
        <p:grpSp>
          <p:nvGrpSpPr>
            <p:cNvPr id="167" name="Groupe 166"/>
            <p:cNvGrpSpPr/>
            <p:nvPr/>
          </p:nvGrpSpPr>
          <p:grpSpPr>
            <a:xfrm>
              <a:off x="6602224" y="6210395"/>
              <a:ext cx="301686" cy="513348"/>
              <a:chOff x="1443923" y="4629220"/>
              <a:chExt cx="301686" cy="513348"/>
            </a:xfrm>
          </p:grpSpPr>
          <p:sp>
            <p:nvSpPr>
              <p:cNvPr id="168" name="Ellipse 167"/>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ZoneTexte 168"/>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170" name="Groupe 169"/>
            <p:cNvGrpSpPr/>
            <p:nvPr/>
          </p:nvGrpSpPr>
          <p:grpSpPr>
            <a:xfrm>
              <a:off x="7263265" y="6226373"/>
              <a:ext cx="301686" cy="513348"/>
              <a:chOff x="2105845" y="4629220"/>
              <a:chExt cx="301686" cy="513348"/>
            </a:xfrm>
          </p:grpSpPr>
          <p:sp>
            <p:nvSpPr>
              <p:cNvPr id="171" name="Ellipse 170"/>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ZoneTexte 171"/>
              <p:cNvSpPr txBox="1"/>
              <p:nvPr/>
            </p:nvSpPr>
            <p:spPr>
              <a:xfrm>
                <a:off x="2105845" y="4773236"/>
                <a:ext cx="301686" cy="369332"/>
              </a:xfrm>
              <a:prstGeom prst="rect">
                <a:avLst/>
              </a:prstGeom>
              <a:noFill/>
            </p:spPr>
            <p:txBody>
              <a:bodyPr wrap="none" rtlCol="0">
                <a:spAutoFit/>
              </a:bodyPr>
              <a:lstStyle/>
              <a:p>
                <a:r>
                  <a:rPr lang="en-CA" dirty="0"/>
                  <a:t>2</a:t>
                </a:r>
                <a:endParaRPr lang="fr-CA" dirty="0"/>
              </a:p>
            </p:txBody>
          </p:sp>
        </p:grpSp>
        <p:grpSp>
          <p:nvGrpSpPr>
            <p:cNvPr id="173" name="Groupe 172"/>
            <p:cNvGrpSpPr/>
            <p:nvPr/>
          </p:nvGrpSpPr>
          <p:grpSpPr>
            <a:xfrm>
              <a:off x="7786682" y="6211756"/>
              <a:ext cx="301686" cy="515505"/>
              <a:chOff x="2842592" y="4647237"/>
              <a:chExt cx="301686" cy="515505"/>
            </a:xfrm>
          </p:grpSpPr>
          <p:sp>
            <p:nvSpPr>
              <p:cNvPr id="174" name="Ellipse 173"/>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ZoneTexte 174"/>
              <p:cNvSpPr txBox="1"/>
              <p:nvPr/>
            </p:nvSpPr>
            <p:spPr>
              <a:xfrm>
                <a:off x="2842592" y="4793410"/>
                <a:ext cx="301686" cy="369332"/>
              </a:xfrm>
              <a:prstGeom prst="rect">
                <a:avLst/>
              </a:prstGeom>
              <a:noFill/>
            </p:spPr>
            <p:txBody>
              <a:bodyPr wrap="none" rtlCol="0">
                <a:spAutoFit/>
              </a:bodyPr>
              <a:lstStyle/>
              <a:p>
                <a:r>
                  <a:rPr lang="en-CA" dirty="0"/>
                  <a:t>4</a:t>
                </a:r>
              </a:p>
            </p:txBody>
          </p:sp>
        </p:grpSp>
        <p:cxnSp>
          <p:nvCxnSpPr>
            <p:cNvPr id="176" name="Connecteur droit 175"/>
            <p:cNvCxnSpPr>
              <a:stCxn id="168" idx="7"/>
            </p:cNvCxnSpPr>
            <p:nvPr/>
          </p:nvCxnSpPr>
          <p:spPr>
            <a:xfrm flipV="1">
              <a:off x="6796977" y="5139809"/>
              <a:ext cx="933792" cy="1091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Connecteur droit 176"/>
            <p:cNvCxnSpPr/>
            <p:nvPr/>
          </p:nvCxnSpPr>
          <p:spPr>
            <a:xfrm flipH="1" flipV="1">
              <a:off x="7119249" y="5894550"/>
              <a:ext cx="289248" cy="3905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flipH="1" flipV="1">
              <a:off x="7395528" y="5495270"/>
              <a:ext cx="555446" cy="7905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9" name="Groupe 178"/>
            <p:cNvGrpSpPr/>
            <p:nvPr/>
          </p:nvGrpSpPr>
          <p:grpSpPr>
            <a:xfrm>
              <a:off x="8369161" y="6195640"/>
              <a:ext cx="301686" cy="515505"/>
              <a:chOff x="2842592" y="4647237"/>
              <a:chExt cx="301686" cy="515505"/>
            </a:xfrm>
          </p:grpSpPr>
          <p:sp>
            <p:nvSpPr>
              <p:cNvPr id="180" name="Ellipse 179"/>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ZoneTexte 180"/>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cxnSp>
          <p:nvCxnSpPr>
            <p:cNvPr id="182" name="Connecteur droit 181"/>
            <p:cNvCxnSpPr>
              <a:stCxn id="180" idx="0"/>
            </p:cNvCxnSpPr>
            <p:nvPr/>
          </p:nvCxnSpPr>
          <p:spPr>
            <a:xfrm flipH="1" flipV="1">
              <a:off x="7730769" y="5137652"/>
              <a:ext cx="783624" cy="10579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67" name="Groupe 66"/>
          <p:cNvGrpSpPr/>
          <p:nvPr/>
        </p:nvGrpSpPr>
        <p:grpSpPr>
          <a:xfrm>
            <a:off x="5134008" y="5076238"/>
            <a:ext cx="2068623" cy="1602069"/>
            <a:chOff x="4245439" y="4998230"/>
            <a:chExt cx="2068623" cy="1602069"/>
          </a:xfrm>
        </p:grpSpPr>
        <p:grpSp>
          <p:nvGrpSpPr>
            <p:cNvPr id="183" name="Groupe 182"/>
            <p:cNvGrpSpPr/>
            <p:nvPr/>
          </p:nvGrpSpPr>
          <p:grpSpPr>
            <a:xfrm>
              <a:off x="4245439" y="6070973"/>
              <a:ext cx="301686" cy="513348"/>
              <a:chOff x="1443923" y="4629220"/>
              <a:chExt cx="301686" cy="513348"/>
            </a:xfrm>
          </p:grpSpPr>
          <p:sp>
            <p:nvSpPr>
              <p:cNvPr id="184" name="Ellipse 183"/>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5" name="ZoneTexte 184"/>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186" name="Groupe 185"/>
            <p:cNvGrpSpPr/>
            <p:nvPr/>
          </p:nvGrpSpPr>
          <p:grpSpPr>
            <a:xfrm>
              <a:off x="4906480" y="6086951"/>
              <a:ext cx="301686" cy="513348"/>
              <a:chOff x="2105845" y="4629220"/>
              <a:chExt cx="301686" cy="513348"/>
            </a:xfrm>
          </p:grpSpPr>
          <p:sp>
            <p:nvSpPr>
              <p:cNvPr id="187" name="Ellipse 186"/>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ZoneTexte 187"/>
              <p:cNvSpPr txBox="1"/>
              <p:nvPr/>
            </p:nvSpPr>
            <p:spPr>
              <a:xfrm>
                <a:off x="2105845" y="4773236"/>
                <a:ext cx="301686" cy="369332"/>
              </a:xfrm>
              <a:prstGeom prst="rect">
                <a:avLst/>
              </a:prstGeom>
              <a:noFill/>
            </p:spPr>
            <p:txBody>
              <a:bodyPr wrap="none" rtlCol="0">
                <a:spAutoFit/>
              </a:bodyPr>
              <a:lstStyle/>
              <a:p>
                <a:r>
                  <a:rPr lang="en-CA" dirty="0"/>
                  <a:t>2</a:t>
                </a:r>
                <a:endParaRPr lang="fr-CA" dirty="0"/>
              </a:p>
            </p:txBody>
          </p:sp>
        </p:grpSp>
        <p:grpSp>
          <p:nvGrpSpPr>
            <p:cNvPr id="189" name="Groupe 188"/>
            <p:cNvGrpSpPr/>
            <p:nvPr/>
          </p:nvGrpSpPr>
          <p:grpSpPr>
            <a:xfrm>
              <a:off x="5429897" y="6072334"/>
              <a:ext cx="301686" cy="515505"/>
              <a:chOff x="2842592" y="4647237"/>
              <a:chExt cx="301686" cy="515505"/>
            </a:xfrm>
          </p:grpSpPr>
          <p:sp>
            <p:nvSpPr>
              <p:cNvPr id="190" name="Ellipse 189"/>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1" name="ZoneTexte 190"/>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cxnSp>
          <p:nvCxnSpPr>
            <p:cNvPr id="192" name="Connecteur droit 191"/>
            <p:cNvCxnSpPr>
              <a:stCxn id="184" idx="7"/>
            </p:cNvCxnSpPr>
            <p:nvPr/>
          </p:nvCxnSpPr>
          <p:spPr>
            <a:xfrm flipV="1">
              <a:off x="4440192" y="5000387"/>
              <a:ext cx="933792" cy="1091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p:nvPr/>
          </p:nvCxnSpPr>
          <p:spPr>
            <a:xfrm flipH="1" flipV="1">
              <a:off x="4762464" y="5755128"/>
              <a:ext cx="289248" cy="3905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4" name="Connecteur droit 193"/>
            <p:cNvCxnSpPr/>
            <p:nvPr/>
          </p:nvCxnSpPr>
          <p:spPr>
            <a:xfrm flipH="1" flipV="1">
              <a:off x="5038743" y="5355848"/>
              <a:ext cx="555446" cy="7905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5" name="Groupe 194"/>
            <p:cNvGrpSpPr/>
            <p:nvPr/>
          </p:nvGrpSpPr>
          <p:grpSpPr>
            <a:xfrm>
              <a:off x="6012376" y="6056218"/>
              <a:ext cx="301686" cy="515505"/>
              <a:chOff x="2842592" y="4647237"/>
              <a:chExt cx="301686" cy="515505"/>
            </a:xfrm>
          </p:grpSpPr>
          <p:sp>
            <p:nvSpPr>
              <p:cNvPr id="196" name="Ellipse 195"/>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ZoneTexte 196"/>
              <p:cNvSpPr txBox="1"/>
              <p:nvPr/>
            </p:nvSpPr>
            <p:spPr>
              <a:xfrm>
                <a:off x="2842592" y="4793410"/>
                <a:ext cx="301686" cy="369332"/>
              </a:xfrm>
              <a:prstGeom prst="rect">
                <a:avLst/>
              </a:prstGeom>
              <a:noFill/>
            </p:spPr>
            <p:txBody>
              <a:bodyPr wrap="none" rtlCol="0">
                <a:spAutoFit/>
              </a:bodyPr>
              <a:lstStyle/>
              <a:p>
                <a:r>
                  <a:rPr lang="en-CA" dirty="0"/>
                  <a:t>4</a:t>
                </a:r>
                <a:endParaRPr lang="fr-CA" dirty="0"/>
              </a:p>
            </p:txBody>
          </p:sp>
        </p:grpSp>
        <p:cxnSp>
          <p:nvCxnSpPr>
            <p:cNvPr id="198" name="Connecteur droit 197"/>
            <p:cNvCxnSpPr>
              <a:stCxn id="196" idx="0"/>
            </p:cNvCxnSpPr>
            <p:nvPr/>
          </p:nvCxnSpPr>
          <p:spPr>
            <a:xfrm flipH="1" flipV="1">
              <a:off x="5373984" y="4998230"/>
              <a:ext cx="783624" cy="10579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4" name="Groupe 43"/>
          <p:cNvGrpSpPr/>
          <p:nvPr/>
        </p:nvGrpSpPr>
        <p:grpSpPr>
          <a:xfrm>
            <a:off x="8198053" y="2465405"/>
            <a:ext cx="2068623" cy="1602069"/>
            <a:chOff x="6746848" y="2681441"/>
            <a:chExt cx="2068623" cy="1602069"/>
          </a:xfrm>
        </p:grpSpPr>
        <p:grpSp>
          <p:nvGrpSpPr>
            <p:cNvPr id="199" name="Groupe 198"/>
            <p:cNvGrpSpPr/>
            <p:nvPr/>
          </p:nvGrpSpPr>
          <p:grpSpPr>
            <a:xfrm>
              <a:off x="6746848" y="3754184"/>
              <a:ext cx="301686" cy="513348"/>
              <a:chOff x="1443923" y="4629220"/>
              <a:chExt cx="301686" cy="513348"/>
            </a:xfrm>
          </p:grpSpPr>
          <p:sp>
            <p:nvSpPr>
              <p:cNvPr id="200" name="Ellipse 199"/>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ZoneTexte 200"/>
              <p:cNvSpPr txBox="1"/>
              <p:nvPr/>
            </p:nvSpPr>
            <p:spPr>
              <a:xfrm>
                <a:off x="1443923" y="4773236"/>
                <a:ext cx="301686" cy="369332"/>
              </a:xfrm>
              <a:prstGeom prst="rect">
                <a:avLst/>
              </a:prstGeom>
              <a:noFill/>
            </p:spPr>
            <p:txBody>
              <a:bodyPr wrap="none" rtlCol="0">
                <a:spAutoFit/>
              </a:bodyPr>
              <a:lstStyle/>
              <a:p>
                <a:r>
                  <a:rPr lang="en-CA" dirty="0"/>
                  <a:t>2</a:t>
                </a:r>
                <a:endParaRPr lang="fr-CA" dirty="0"/>
              </a:p>
            </p:txBody>
          </p:sp>
        </p:grpSp>
        <p:grpSp>
          <p:nvGrpSpPr>
            <p:cNvPr id="202" name="Groupe 201"/>
            <p:cNvGrpSpPr/>
            <p:nvPr/>
          </p:nvGrpSpPr>
          <p:grpSpPr>
            <a:xfrm>
              <a:off x="7407889" y="3770162"/>
              <a:ext cx="301686" cy="513348"/>
              <a:chOff x="2105845" y="4629220"/>
              <a:chExt cx="301686" cy="513348"/>
            </a:xfrm>
          </p:grpSpPr>
          <p:sp>
            <p:nvSpPr>
              <p:cNvPr id="203" name="Ellipse 202"/>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 name="ZoneTexte 203"/>
              <p:cNvSpPr txBox="1"/>
              <p:nvPr/>
            </p:nvSpPr>
            <p:spPr>
              <a:xfrm>
                <a:off x="2105845" y="4773236"/>
                <a:ext cx="301686" cy="369332"/>
              </a:xfrm>
              <a:prstGeom prst="rect">
                <a:avLst/>
              </a:prstGeom>
              <a:noFill/>
            </p:spPr>
            <p:txBody>
              <a:bodyPr wrap="none" rtlCol="0">
                <a:spAutoFit/>
              </a:bodyPr>
              <a:lstStyle/>
              <a:p>
                <a:r>
                  <a:rPr lang="en-CA" dirty="0"/>
                  <a:t>1</a:t>
                </a:r>
                <a:endParaRPr lang="fr-CA" dirty="0"/>
              </a:p>
            </p:txBody>
          </p:sp>
        </p:grpSp>
        <p:grpSp>
          <p:nvGrpSpPr>
            <p:cNvPr id="205" name="Groupe 204"/>
            <p:cNvGrpSpPr/>
            <p:nvPr/>
          </p:nvGrpSpPr>
          <p:grpSpPr>
            <a:xfrm>
              <a:off x="7931306" y="3755545"/>
              <a:ext cx="301686" cy="515505"/>
              <a:chOff x="2842592" y="4647237"/>
              <a:chExt cx="301686" cy="515505"/>
            </a:xfrm>
          </p:grpSpPr>
          <p:sp>
            <p:nvSpPr>
              <p:cNvPr id="206" name="Ellipse 205"/>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ZoneTexte 206"/>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cxnSp>
          <p:nvCxnSpPr>
            <p:cNvPr id="208" name="Connecteur droit 207"/>
            <p:cNvCxnSpPr>
              <a:stCxn id="200" idx="7"/>
            </p:cNvCxnSpPr>
            <p:nvPr/>
          </p:nvCxnSpPr>
          <p:spPr>
            <a:xfrm flipV="1">
              <a:off x="6941601" y="2683598"/>
              <a:ext cx="933792" cy="1091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Connecteur droit 208"/>
            <p:cNvCxnSpPr/>
            <p:nvPr/>
          </p:nvCxnSpPr>
          <p:spPr>
            <a:xfrm flipV="1">
              <a:off x="7553121" y="3054117"/>
              <a:ext cx="595425" cy="7748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0" name="Connecteur droit 209"/>
            <p:cNvCxnSpPr/>
            <p:nvPr/>
          </p:nvCxnSpPr>
          <p:spPr>
            <a:xfrm flipV="1">
              <a:off x="8095598" y="3384276"/>
              <a:ext cx="295046" cy="4453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11" name="Groupe 210"/>
            <p:cNvGrpSpPr/>
            <p:nvPr/>
          </p:nvGrpSpPr>
          <p:grpSpPr>
            <a:xfrm>
              <a:off x="8513785" y="3739429"/>
              <a:ext cx="301686" cy="515505"/>
              <a:chOff x="2842592" y="4647237"/>
              <a:chExt cx="301686" cy="515505"/>
            </a:xfrm>
          </p:grpSpPr>
          <p:sp>
            <p:nvSpPr>
              <p:cNvPr id="212" name="Ellipse 211"/>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ZoneTexte 212"/>
              <p:cNvSpPr txBox="1"/>
              <p:nvPr/>
            </p:nvSpPr>
            <p:spPr>
              <a:xfrm>
                <a:off x="2842592" y="4793410"/>
                <a:ext cx="301686" cy="369332"/>
              </a:xfrm>
              <a:prstGeom prst="rect">
                <a:avLst/>
              </a:prstGeom>
              <a:noFill/>
            </p:spPr>
            <p:txBody>
              <a:bodyPr wrap="none" rtlCol="0">
                <a:spAutoFit/>
              </a:bodyPr>
              <a:lstStyle/>
              <a:p>
                <a:r>
                  <a:rPr lang="en-CA" dirty="0"/>
                  <a:t>4</a:t>
                </a:r>
                <a:endParaRPr lang="fr-CA" dirty="0"/>
              </a:p>
            </p:txBody>
          </p:sp>
        </p:grpSp>
        <p:cxnSp>
          <p:nvCxnSpPr>
            <p:cNvPr id="214" name="Connecteur droit 213"/>
            <p:cNvCxnSpPr>
              <a:stCxn id="212" idx="0"/>
            </p:cNvCxnSpPr>
            <p:nvPr/>
          </p:nvCxnSpPr>
          <p:spPr>
            <a:xfrm flipH="1" flipV="1">
              <a:off x="7875393" y="2681441"/>
              <a:ext cx="783624" cy="10579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5" name="Groupe 234"/>
          <p:cNvGrpSpPr/>
          <p:nvPr/>
        </p:nvGrpSpPr>
        <p:grpSpPr>
          <a:xfrm>
            <a:off x="6803089" y="3831787"/>
            <a:ext cx="2068623" cy="1602069"/>
            <a:chOff x="5279088" y="3831786"/>
            <a:chExt cx="2068623" cy="1602069"/>
          </a:xfrm>
        </p:grpSpPr>
        <p:grpSp>
          <p:nvGrpSpPr>
            <p:cNvPr id="217" name="Groupe 216"/>
            <p:cNvGrpSpPr/>
            <p:nvPr/>
          </p:nvGrpSpPr>
          <p:grpSpPr>
            <a:xfrm>
              <a:off x="5279088" y="4904529"/>
              <a:ext cx="301686" cy="513348"/>
              <a:chOff x="1443923" y="4629220"/>
              <a:chExt cx="301686" cy="513348"/>
            </a:xfrm>
          </p:grpSpPr>
          <p:sp>
            <p:nvSpPr>
              <p:cNvPr id="231" name="Ellipse 230"/>
              <p:cNvSpPr/>
              <p:nvPr/>
            </p:nvSpPr>
            <p:spPr>
              <a:xfrm>
                <a:off x="1515751"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2" name="ZoneTexte 231"/>
              <p:cNvSpPr txBox="1"/>
              <p:nvPr/>
            </p:nvSpPr>
            <p:spPr>
              <a:xfrm>
                <a:off x="1443923" y="4773236"/>
                <a:ext cx="301686" cy="369332"/>
              </a:xfrm>
              <a:prstGeom prst="rect">
                <a:avLst/>
              </a:prstGeom>
              <a:noFill/>
            </p:spPr>
            <p:txBody>
              <a:bodyPr wrap="none" rtlCol="0">
                <a:spAutoFit/>
              </a:bodyPr>
              <a:lstStyle/>
              <a:p>
                <a:r>
                  <a:rPr lang="en-CA" dirty="0"/>
                  <a:t>1</a:t>
                </a:r>
                <a:endParaRPr lang="fr-CA" dirty="0"/>
              </a:p>
            </p:txBody>
          </p:sp>
        </p:grpSp>
        <p:grpSp>
          <p:nvGrpSpPr>
            <p:cNvPr id="218" name="Groupe 217"/>
            <p:cNvGrpSpPr/>
            <p:nvPr/>
          </p:nvGrpSpPr>
          <p:grpSpPr>
            <a:xfrm>
              <a:off x="5940129" y="4920507"/>
              <a:ext cx="301686" cy="513348"/>
              <a:chOff x="2105845" y="4629220"/>
              <a:chExt cx="301686" cy="513348"/>
            </a:xfrm>
          </p:grpSpPr>
          <p:sp>
            <p:nvSpPr>
              <p:cNvPr id="229" name="Ellipse 228"/>
              <p:cNvSpPr/>
              <p:nvPr/>
            </p:nvSpPr>
            <p:spPr>
              <a:xfrm>
                <a:off x="2179069" y="46292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ZoneTexte 229"/>
              <p:cNvSpPr txBox="1"/>
              <p:nvPr/>
            </p:nvSpPr>
            <p:spPr>
              <a:xfrm>
                <a:off x="2105845" y="4773236"/>
                <a:ext cx="301686" cy="369332"/>
              </a:xfrm>
              <a:prstGeom prst="rect">
                <a:avLst/>
              </a:prstGeom>
              <a:noFill/>
            </p:spPr>
            <p:txBody>
              <a:bodyPr wrap="none" rtlCol="0">
                <a:spAutoFit/>
              </a:bodyPr>
              <a:lstStyle/>
              <a:p>
                <a:r>
                  <a:rPr lang="en-CA" dirty="0"/>
                  <a:t>2</a:t>
                </a:r>
                <a:endParaRPr lang="fr-CA" dirty="0"/>
              </a:p>
            </p:txBody>
          </p:sp>
        </p:grpSp>
        <p:grpSp>
          <p:nvGrpSpPr>
            <p:cNvPr id="219" name="Groupe 218"/>
            <p:cNvGrpSpPr/>
            <p:nvPr/>
          </p:nvGrpSpPr>
          <p:grpSpPr>
            <a:xfrm>
              <a:off x="6463546" y="4905890"/>
              <a:ext cx="301686" cy="515505"/>
              <a:chOff x="2842592" y="4647237"/>
              <a:chExt cx="301686" cy="515505"/>
            </a:xfrm>
          </p:grpSpPr>
          <p:sp>
            <p:nvSpPr>
              <p:cNvPr id="227" name="Ellipse 226"/>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ZoneTexte 227"/>
              <p:cNvSpPr txBox="1"/>
              <p:nvPr/>
            </p:nvSpPr>
            <p:spPr>
              <a:xfrm>
                <a:off x="2842592" y="4793410"/>
                <a:ext cx="301686" cy="369332"/>
              </a:xfrm>
              <a:prstGeom prst="rect">
                <a:avLst/>
              </a:prstGeom>
              <a:noFill/>
            </p:spPr>
            <p:txBody>
              <a:bodyPr wrap="none" rtlCol="0">
                <a:spAutoFit/>
              </a:bodyPr>
              <a:lstStyle/>
              <a:p>
                <a:r>
                  <a:rPr lang="en-CA" dirty="0"/>
                  <a:t>3</a:t>
                </a:r>
                <a:endParaRPr lang="fr-CA" dirty="0"/>
              </a:p>
            </p:txBody>
          </p:sp>
        </p:grpSp>
        <p:cxnSp>
          <p:nvCxnSpPr>
            <p:cNvPr id="220" name="Connecteur droit 219"/>
            <p:cNvCxnSpPr>
              <a:stCxn id="231" idx="7"/>
            </p:cNvCxnSpPr>
            <p:nvPr/>
          </p:nvCxnSpPr>
          <p:spPr>
            <a:xfrm flipV="1">
              <a:off x="5473841" y="3833944"/>
              <a:ext cx="933792" cy="10916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1" name="Connecteur droit 220"/>
            <p:cNvCxnSpPr/>
            <p:nvPr/>
          </p:nvCxnSpPr>
          <p:spPr>
            <a:xfrm flipH="1" flipV="1">
              <a:off x="5824964" y="4493717"/>
              <a:ext cx="260397" cy="4855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2" name="Connecteur droit 221"/>
            <p:cNvCxnSpPr/>
            <p:nvPr/>
          </p:nvCxnSpPr>
          <p:spPr>
            <a:xfrm flipV="1">
              <a:off x="6627838" y="4534621"/>
              <a:ext cx="295046" cy="44534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23" name="Groupe 222"/>
            <p:cNvGrpSpPr/>
            <p:nvPr/>
          </p:nvGrpSpPr>
          <p:grpSpPr>
            <a:xfrm>
              <a:off x="7046025" y="4889774"/>
              <a:ext cx="301686" cy="515505"/>
              <a:chOff x="2842592" y="4647237"/>
              <a:chExt cx="301686" cy="515505"/>
            </a:xfrm>
          </p:grpSpPr>
          <p:sp>
            <p:nvSpPr>
              <p:cNvPr id="225" name="Ellipse 224"/>
              <p:cNvSpPr/>
              <p:nvPr/>
            </p:nvSpPr>
            <p:spPr>
              <a:xfrm>
                <a:off x="2915816" y="46472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ZoneTexte 225"/>
              <p:cNvSpPr txBox="1"/>
              <p:nvPr/>
            </p:nvSpPr>
            <p:spPr>
              <a:xfrm>
                <a:off x="2842592" y="4793410"/>
                <a:ext cx="301686" cy="369332"/>
              </a:xfrm>
              <a:prstGeom prst="rect">
                <a:avLst/>
              </a:prstGeom>
              <a:noFill/>
            </p:spPr>
            <p:txBody>
              <a:bodyPr wrap="none" rtlCol="0">
                <a:spAutoFit/>
              </a:bodyPr>
              <a:lstStyle/>
              <a:p>
                <a:r>
                  <a:rPr lang="en-CA" dirty="0"/>
                  <a:t>4</a:t>
                </a:r>
                <a:endParaRPr lang="fr-CA" dirty="0"/>
              </a:p>
            </p:txBody>
          </p:sp>
        </p:grpSp>
        <p:cxnSp>
          <p:nvCxnSpPr>
            <p:cNvPr id="224" name="Connecteur droit 223"/>
            <p:cNvCxnSpPr>
              <a:stCxn id="225" idx="0"/>
            </p:cNvCxnSpPr>
            <p:nvPr/>
          </p:nvCxnSpPr>
          <p:spPr>
            <a:xfrm flipH="1" flipV="1">
              <a:off x="6407633" y="3831786"/>
              <a:ext cx="783624" cy="10579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3" name="Espace réservé du contenu 2">
            <a:extLst>
              <a:ext uri="{FF2B5EF4-FFF2-40B4-BE49-F238E27FC236}">
                <a16:creationId xmlns:a16="http://schemas.microsoft.com/office/drawing/2014/main" id="{9E71326A-E899-497E-993A-6BEE27E4C059}"/>
              </a:ext>
            </a:extLst>
          </p:cNvPr>
          <p:cNvSpPr>
            <a:spLocks noGrp="1"/>
          </p:cNvSpPr>
          <p:nvPr>
            <p:ph sz="quarter" idx="1"/>
          </p:nvPr>
        </p:nvSpPr>
        <p:spPr>
          <a:xfrm>
            <a:off x="972273" y="1447800"/>
            <a:ext cx="10414742" cy="1189112"/>
          </a:xfrm>
        </p:spPr>
        <p:txBody>
          <a:bodyPr>
            <a:normAutofit/>
          </a:bodyPr>
          <a:lstStyle/>
          <a:p>
            <a:r>
              <a:rPr lang="fr-FR" sz="2400" dirty="0"/>
              <a:t>Arbre non raciné binaire de </a:t>
            </a:r>
            <a:r>
              <a:rPr lang="fr-FR" sz="2400" b="1" dirty="0">
                <a:solidFill>
                  <a:srgbClr val="C00000"/>
                </a:solidFill>
              </a:rPr>
              <a:t>n feuilles</a:t>
            </a:r>
            <a:r>
              <a:rPr lang="fr-FR" sz="2400" dirty="0"/>
              <a:t>: </a:t>
            </a:r>
            <a:r>
              <a:rPr lang="fr-FR" sz="2400" b="1" dirty="0"/>
              <a:t>n-2 nœuds internes</a:t>
            </a:r>
            <a:r>
              <a:rPr lang="fr-FR" sz="2400" dirty="0"/>
              <a:t>, </a:t>
            </a:r>
            <a:r>
              <a:rPr lang="fr-FR" sz="2400" b="1" dirty="0">
                <a:solidFill>
                  <a:srgbClr val="FF0000"/>
                </a:solidFill>
              </a:rPr>
              <a:t>n-3 branches internes</a:t>
            </a:r>
            <a:r>
              <a:rPr lang="fr-FR" sz="2400" dirty="0"/>
              <a:t>, et </a:t>
            </a:r>
            <a:r>
              <a:rPr lang="fr-FR" sz="2400" b="1" dirty="0">
                <a:solidFill>
                  <a:srgbClr val="0070C0"/>
                </a:solidFill>
              </a:rPr>
              <a:t>2n-3 branches</a:t>
            </a:r>
            <a:r>
              <a:rPr lang="fr-FR" sz="2400" dirty="0"/>
              <a:t>. Chaque branche définit une </a:t>
            </a:r>
            <a:r>
              <a:rPr lang="fr-FR" sz="2400" i="1" dirty="0"/>
              <a:t>bipartition</a:t>
            </a:r>
            <a:r>
              <a:rPr lang="fr-FR" sz="2400" dirty="0"/>
              <a:t> de l’ensemble des feuilles. Arbre définit par </a:t>
            </a:r>
            <a:r>
              <a:rPr lang="fr-FR" sz="2400" b="1" dirty="0">
                <a:solidFill>
                  <a:srgbClr val="FF0000"/>
                </a:solidFill>
              </a:rPr>
              <a:t>n-3 bipartitions non-triviales</a:t>
            </a:r>
            <a:r>
              <a:rPr lang="fr-FR" sz="2400" dirty="0"/>
              <a:t>.</a:t>
            </a:r>
          </a:p>
        </p:txBody>
      </p:sp>
      <p:sp>
        <p:nvSpPr>
          <p:cNvPr id="155" name="Titre 1">
            <a:extLst>
              <a:ext uri="{FF2B5EF4-FFF2-40B4-BE49-F238E27FC236}">
                <a16:creationId xmlns:a16="http://schemas.microsoft.com/office/drawing/2014/main" id="{E80677B4-8020-42BA-823C-FBFDFDE8E213}"/>
              </a:ext>
            </a:extLst>
          </p:cNvPr>
          <p:cNvSpPr>
            <a:spLocks noGrp="1"/>
          </p:cNvSpPr>
          <p:nvPr>
            <p:ph type="title"/>
          </p:nvPr>
        </p:nvSpPr>
        <p:spPr>
          <a:xfrm>
            <a:off x="838200" y="365125"/>
            <a:ext cx="10515600" cy="1325563"/>
          </a:xfrm>
        </p:spPr>
        <p:txBody>
          <a:bodyPr/>
          <a:lstStyle/>
          <a:p>
            <a:r>
              <a:rPr lang="fr-FR" b="1" dirty="0">
                <a:solidFill>
                  <a:srgbClr val="C00000"/>
                </a:solidFill>
              </a:rPr>
              <a:t>IV. L’arbre caché dans la forêt</a:t>
            </a:r>
          </a:p>
        </p:txBody>
      </p:sp>
    </p:spTree>
    <p:extLst>
      <p:ext uri="{BB962C8B-B14F-4D97-AF65-F5344CB8AC3E}">
        <p14:creationId xmlns:p14="http://schemas.microsoft.com/office/powerpoint/2010/main" val="1367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92500" lnSpcReduction="10000"/>
          </a:bodyPr>
          <a:lstStyle/>
          <a:p>
            <a:r>
              <a:rPr lang="fr-FR" dirty="0"/>
              <a:t>Donc le problème d’inférence d’arbres se pose à partir de 3 feuilles pour les arbres racinés, et de 4 feuilles pour les arbres non-racinés.</a:t>
            </a:r>
          </a:p>
          <a:p>
            <a:r>
              <a:rPr lang="fr-FR" dirty="0"/>
              <a:t>Cavalli-Sforza et </a:t>
            </a:r>
            <a:r>
              <a:rPr lang="fr-FR" dirty="0" err="1"/>
              <a:t>Edwars</a:t>
            </a:r>
            <a:r>
              <a:rPr lang="fr-FR" dirty="0"/>
              <a:t> (1967) ont montré que le nombre </a:t>
            </a:r>
            <a:r>
              <a:rPr lang="fr-FR" i="1" dirty="0" err="1"/>
              <a:t>B</a:t>
            </a:r>
            <a:r>
              <a:rPr lang="fr-FR" i="1" baseline="-25000" dirty="0" err="1"/>
              <a:t>r</a:t>
            </a:r>
            <a:r>
              <a:rPr lang="fr-FR" i="1" dirty="0"/>
              <a:t> </a:t>
            </a:r>
            <a:r>
              <a:rPr lang="fr-FR" dirty="0"/>
              <a:t>d’arbres racinés à </a:t>
            </a:r>
            <a:r>
              <a:rPr lang="fr-FR" i="1" dirty="0"/>
              <a:t>n</a:t>
            </a:r>
            <a:r>
              <a:rPr lang="fr-FR" dirty="0"/>
              <a:t> feuille est:</a:t>
            </a:r>
          </a:p>
          <a:p>
            <a:pPr marL="0" indent="0" algn="ctr">
              <a:buNone/>
            </a:pPr>
            <a:r>
              <a:rPr lang="fr-FR" i="1" dirty="0" err="1"/>
              <a:t>B</a:t>
            </a:r>
            <a:r>
              <a:rPr lang="fr-FR" i="1" baseline="-25000" dirty="0" err="1"/>
              <a:t>r</a:t>
            </a:r>
            <a:r>
              <a:rPr lang="fr-FR" i="1" baseline="-25000" dirty="0"/>
              <a:t> </a:t>
            </a:r>
            <a:r>
              <a:rPr lang="fr-FR" i="1" dirty="0"/>
              <a:t>= (2n-3)!/ 2</a:t>
            </a:r>
            <a:r>
              <a:rPr lang="fr-FR" i="1" baseline="30000" dirty="0"/>
              <a:t>n-2</a:t>
            </a:r>
            <a:r>
              <a:rPr lang="fr-FR" i="1" dirty="0"/>
              <a:t> (n-2)!</a:t>
            </a:r>
          </a:p>
          <a:p>
            <a:r>
              <a:rPr lang="fr-FR" dirty="0"/>
              <a:t>Le nombre </a:t>
            </a:r>
            <a:r>
              <a:rPr lang="fr-FR" i="1" dirty="0"/>
              <a:t>B</a:t>
            </a:r>
            <a:r>
              <a:rPr lang="fr-FR" i="1" baseline="-25000" dirty="0"/>
              <a:t>u</a:t>
            </a:r>
            <a:r>
              <a:rPr lang="fr-FR" dirty="0"/>
              <a:t> d’arbres non racinés à n feuilles est égal au nombre d’arbres racinés à n-1 feuilles, donc:</a:t>
            </a:r>
          </a:p>
          <a:p>
            <a:pPr marL="0" indent="0" algn="ctr">
              <a:buNone/>
            </a:pPr>
            <a:r>
              <a:rPr lang="fr-FR" dirty="0"/>
              <a:t> </a:t>
            </a:r>
            <a:r>
              <a:rPr lang="fr-FR" i="1" dirty="0"/>
              <a:t>B</a:t>
            </a:r>
            <a:r>
              <a:rPr lang="fr-FR" i="1" baseline="-25000" dirty="0"/>
              <a:t>u </a:t>
            </a:r>
            <a:r>
              <a:rPr lang="fr-FR" i="1" dirty="0"/>
              <a:t>= (2n-5)!/ 2</a:t>
            </a:r>
            <a:r>
              <a:rPr lang="fr-FR" i="1" baseline="30000" dirty="0"/>
              <a:t>n-3</a:t>
            </a:r>
            <a:r>
              <a:rPr lang="fr-FR" i="1" dirty="0"/>
              <a:t> (n-3)!</a:t>
            </a:r>
          </a:p>
          <a:p>
            <a:r>
              <a:rPr lang="fr-FR" dirty="0"/>
              <a:t>Le nombre d’arbres augmente très rapidement avec le </a:t>
            </a:r>
            <a:r>
              <a:rPr lang="fr-FR" dirty="0" err="1"/>
              <a:t>nbre</a:t>
            </a:r>
            <a:r>
              <a:rPr lang="fr-FR" dirty="0"/>
              <a:t> de feuilles: </a:t>
            </a:r>
            <a:r>
              <a:rPr lang="fr-FR" dirty="0">
                <a:solidFill>
                  <a:srgbClr val="0070C0"/>
                </a:solidFill>
              </a:rPr>
              <a:t>Pour n=10, il existe plus de 34 millions d’arbres racinés possibles. Un seul représente la réalité</a:t>
            </a:r>
            <a:r>
              <a:rPr lang="fr-FR">
                <a:solidFill>
                  <a:srgbClr val="0070C0"/>
                </a:solidFill>
              </a:rPr>
              <a:t>!!  </a:t>
            </a:r>
            <a:endParaRPr lang="fr-FR" dirty="0">
              <a:solidFill>
                <a:srgbClr val="0070C0"/>
              </a:solidFill>
            </a:endParaRPr>
          </a:p>
        </p:txBody>
      </p:sp>
      <p:sp>
        <p:nvSpPr>
          <p:cNvPr id="5" name="Titre 1">
            <a:extLst>
              <a:ext uri="{FF2B5EF4-FFF2-40B4-BE49-F238E27FC236}">
                <a16:creationId xmlns:a16="http://schemas.microsoft.com/office/drawing/2014/main" id="{77CB81A7-99B1-430B-9650-EF7C2506E342}"/>
              </a:ext>
            </a:extLst>
          </p:cNvPr>
          <p:cNvSpPr>
            <a:spLocks noGrp="1"/>
          </p:cNvSpPr>
          <p:nvPr>
            <p:ph type="title"/>
          </p:nvPr>
        </p:nvSpPr>
        <p:spPr>
          <a:xfrm>
            <a:off x="838200" y="365125"/>
            <a:ext cx="10515600" cy="1325563"/>
          </a:xfrm>
        </p:spPr>
        <p:txBody>
          <a:bodyPr/>
          <a:lstStyle/>
          <a:p>
            <a:r>
              <a:rPr lang="fr-FR" b="1" dirty="0">
                <a:solidFill>
                  <a:srgbClr val="C00000"/>
                </a:solidFill>
              </a:rPr>
              <a:t>IV. L’arbre caché dans la forêt</a:t>
            </a:r>
          </a:p>
        </p:txBody>
      </p:sp>
    </p:spTree>
    <p:extLst>
      <p:ext uri="{BB962C8B-B14F-4D97-AF65-F5344CB8AC3E}">
        <p14:creationId xmlns:p14="http://schemas.microsoft.com/office/powerpoint/2010/main" val="454549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Enracinement</a:t>
            </a:r>
          </a:p>
        </p:txBody>
      </p:sp>
      <p:sp>
        <p:nvSpPr>
          <p:cNvPr id="3" name="Espace réservé du contenu 2"/>
          <p:cNvSpPr>
            <a:spLocks noGrp="1"/>
          </p:cNvSpPr>
          <p:nvPr>
            <p:ph sz="quarter" idx="1"/>
          </p:nvPr>
        </p:nvSpPr>
        <p:spPr/>
        <p:txBody>
          <a:bodyPr>
            <a:normAutofit/>
          </a:bodyPr>
          <a:lstStyle/>
          <a:p>
            <a:r>
              <a:rPr lang="fr-FR" dirty="0"/>
              <a:t>La plupart des méthodes de reconstruction phylogénétiques produisent des arbres non racinés.</a:t>
            </a:r>
          </a:p>
          <a:p>
            <a:r>
              <a:rPr lang="fr-FR" dirty="0"/>
              <a:t>Pour un arbre non raciné de n feuilles, 2n-3 enracinements possibles. Plusieurs méthodes existent:</a:t>
            </a:r>
          </a:p>
          <a:p>
            <a:pPr lvl="1"/>
            <a:r>
              <a:rPr lang="fr-FR" dirty="0">
                <a:solidFill>
                  <a:srgbClr val="0070C0"/>
                </a:solidFill>
              </a:rPr>
              <a:t>Enracinement au </a:t>
            </a:r>
            <a:r>
              <a:rPr lang="fr-FR" i="1" dirty="0">
                <a:solidFill>
                  <a:srgbClr val="0070C0"/>
                </a:solidFill>
              </a:rPr>
              <a:t>barycentre</a:t>
            </a:r>
            <a:r>
              <a:rPr lang="fr-FR" dirty="0"/>
              <a:t>: positionner la racine au milieu du chemin séparant les deux feuilles les plus éloignées. Hypothèse de l’horloge moléculaire. Applicable uniquement aux arbres </a:t>
            </a:r>
            <a:r>
              <a:rPr lang="fr-FR" dirty="0" err="1"/>
              <a:t>valués</a:t>
            </a:r>
            <a:r>
              <a:rPr lang="fr-FR" dirty="0"/>
              <a:t>.</a:t>
            </a:r>
          </a:p>
          <a:p>
            <a:pPr lvl="1"/>
            <a:r>
              <a:rPr lang="fr-FR" dirty="0">
                <a:solidFill>
                  <a:srgbClr val="0070C0"/>
                </a:solidFill>
              </a:rPr>
              <a:t>Enracinement en utilisant un « </a:t>
            </a:r>
            <a:r>
              <a:rPr lang="fr-FR" dirty="0" err="1">
                <a:solidFill>
                  <a:srgbClr val="0070C0"/>
                </a:solidFill>
              </a:rPr>
              <a:t>outgroup</a:t>
            </a:r>
            <a:r>
              <a:rPr lang="fr-FR" dirty="0">
                <a:solidFill>
                  <a:srgbClr val="0070C0"/>
                </a:solidFill>
              </a:rPr>
              <a:t> ». </a:t>
            </a:r>
            <a:r>
              <a:rPr lang="fr-FR" dirty="0"/>
              <a:t>Méthode la plus utilisée. Consiste à rajouter à l’ensemble des séquences des espèces étudiées, une séquence homologue appartenant à une espèce non-apparentée.</a:t>
            </a:r>
          </a:p>
        </p:txBody>
      </p:sp>
    </p:spTree>
    <p:extLst>
      <p:ext uri="{BB962C8B-B14F-4D97-AF65-F5344CB8AC3E}">
        <p14:creationId xmlns:p14="http://schemas.microsoft.com/office/powerpoint/2010/main" val="3491128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5BtA_Djkejw/T8_Mev5CM3I/AAAAAAAAOV4/jR4HO3g_g_s/s1600/phylo_outgroup-roo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918" y="122531"/>
            <a:ext cx="8088898" cy="54292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7676" y="6192253"/>
            <a:ext cx="8136904" cy="369332"/>
          </a:xfrm>
          <a:prstGeom prst="rect">
            <a:avLst/>
          </a:prstGeom>
        </p:spPr>
        <p:txBody>
          <a:bodyPr wrap="square">
            <a:spAutoFit/>
          </a:bodyPr>
          <a:lstStyle/>
          <a:p>
            <a:r>
              <a:rPr lang="fr-CA" dirty="0"/>
              <a:t>http://cabbagesofdoom.blogspot.ca/2012/06/how-to-root-phylogenetic-tree.html</a:t>
            </a:r>
          </a:p>
        </p:txBody>
      </p:sp>
      <p:sp>
        <p:nvSpPr>
          <p:cNvPr id="5" name="Rectangle 4"/>
          <p:cNvSpPr/>
          <p:nvPr/>
        </p:nvSpPr>
        <p:spPr>
          <a:xfrm>
            <a:off x="4578860" y="5545922"/>
            <a:ext cx="5600110" cy="646331"/>
          </a:xfrm>
          <a:prstGeom prst="rect">
            <a:avLst/>
          </a:prstGeom>
        </p:spPr>
        <p:txBody>
          <a:bodyPr wrap="square">
            <a:spAutoFit/>
          </a:bodyPr>
          <a:lstStyle/>
          <a:p>
            <a:r>
              <a:rPr lang="fr-FR" dirty="0"/>
              <a:t>Le kangourou est utilisé comme « </a:t>
            </a:r>
            <a:r>
              <a:rPr lang="fr-FR" dirty="0" err="1"/>
              <a:t>outgroup</a:t>
            </a:r>
            <a:r>
              <a:rPr lang="fr-FR" dirty="0"/>
              <a:t> »: Marsupiaux versus mammifères placentaires. </a:t>
            </a:r>
          </a:p>
        </p:txBody>
      </p:sp>
    </p:spTree>
    <p:extLst>
      <p:ext uri="{BB962C8B-B14F-4D97-AF65-F5344CB8AC3E}">
        <p14:creationId xmlns:p14="http://schemas.microsoft.com/office/powerpoint/2010/main" val="3723873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89841" y="465921"/>
            <a:ext cx="7772400" cy="87156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a:ln>
                  <a:noFill/>
                </a:ln>
                <a:solidFill>
                  <a:prstClr val="black"/>
                </a:solidFill>
                <a:effectLst/>
                <a:uLnTx/>
                <a:uFillTx/>
                <a:latin typeface="Calibri Light" panose="020F0302020204030204"/>
                <a:ea typeface="+mn-ea"/>
                <a:cs typeface="+mn-cs"/>
              </a:rPr>
              <a:t>Spéciation</a:t>
            </a:r>
          </a:p>
        </p:txBody>
      </p:sp>
      <p:pic>
        <p:nvPicPr>
          <p:cNvPr id="3" name="Image 2">
            <a:extLst>
              <a:ext uri="{FF2B5EF4-FFF2-40B4-BE49-F238E27FC236}">
                <a16:creationId xmlns:a16="http://schemas.microsoft.com/office/drawing/2014/main" id="{BADDE838-38D8-4F7A-B5C6-89AB14838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700" y="1337481"/>
            <a:ext cx="7542325" cy="4242557"/>
          </a:xfrm>
          <a:prstGeom prst="rect">
            <a:avLst/>
          </a:prstGeom>
        </p:spPr>
      </p:pic>
      <p:sp>
        <p:nvSpPr>
          <p:cNvPr id="4" name="Rectangle 3">
            <a:extLst>
              <a:ext uri="{FF2B5EF4-FFF2-40B4-BE49-F238E27FC236}">
                <a16:creationId xmlns:a16="http://schemas.microsoft.com/office/drawing/2014/main" id="{AFCEC6FB-8536-4E5F-BC59-3EC36B859B19}"/>
              </a:ext>
            </a:extLst>
          </p:cNvPr>
          <p:cNvSpPr/>
          <p:nvPr/>
        </p:nvSpPr>
        <p:spPr>
          <a:xfrm>
            <a:off x="6324218" y="6392079"/>
            <a:ext cx="57396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https://happygringo.com/fr/blog/darwins-galapagos-finch/</a:t>
            </a:r>
          </a:p>
        </p:txBody>
      </p:sp>
      <p:sp>
        <p:nvSpPr>
          <p:cNvPr id="9" name="Espace réservé du contenu 8">
            <a:extLst>
              <a:ext uri="{FF2B5EF4-FFF2-40B4-BE49-F238E27FC236}">
                <a16:creationId xmlns:a16="http://schemas.microsoft.com/office/drawing/2014/main" id="{1AA2CB49-5D2E-4EC7-B7DB-AD6885C29834}"/>
              </a:ext>
            </a:extLst>
          </p:cNvPr>
          <p:cNvSpPr>
            <a:spLocks noGrp="1"/>
          </p:cNvSpPr>
          <p:nvPr>
            <p:ph sz="half" idx="1"/>
          </p:nvPr>
        </p:nvSpPr>
        <p:spPr>
          <a:xfrm>
            <a:off x="300252" y="1337481"/>
            <a:ext cx="4107448" cy="5054598"/>
          </a:xfrm>
        </p:spPr>
        <p:txBody>
          <a:bodyPr>
            <a:normAutofit/>
          </a:bodyPr>
          <a:lstStyle/>
          <a:p>
            <a:r>
              <a:rPr lang="fr-CA" b="1" dirty="0"/>
              <a:t>Les pinsons de Darwin, à l’origine de la théorie de l’évolution de Darwin</a:t>
            </a:r>
          </a:p>
          <a:p>
            <a:pPr marL="0" indent="0">
              <a:buNone/>
            </a:pPr>
            <a:endParaRPr lang="fr-CA" b="1" dirty="0"/>
          </a:p>
          <a:p>
            <a:pPr lvl="1">
              <a:buFont typeface="Wingdings" panose="05000000000000000000" pitchFamily="2" charset="2"/>
              <a:buChar char="Ø"/>
            </a:pPr>
            <a:r>
              <a:rPr lang="fr-CA" sz="2800" b="1" dirty="0"/>
              <a:t>Spéciation allopatrique</a:t>
            </a:r>
            <a:r>
              <a:rPr lang="fr-CA" sz="2800" dirty="0"/>
              <a:t>, par isolement géographique. Mode de spéciation de loin le plus fréquent chez les animaux.</a:t>
            </a:r>
          </a:p>
        </p:txBody>
      </p:sp>
    </p:spTree>
    <p:extLst>
      <p:ext uri="{BB962C8B-B14F-4D97-AF65-F5344CB8AC3E}">
        <p14:creationId xmlns:p14="http://schemas.microsoft.com/office/powerpoint/2010/main" val="2818292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FF0000"/>
                </a:solidFill>
              </a:rPr>
              <a:t>V. Mesures de similarité/</a:t>
            </a:r>
            <a:r>
              <a:rPr lang="fr-FR" b="1" dirty="0" err="1">
                <a:solidFill>
                  <a:srgbClr val="FF0000"/>
                </a:solidFill>
              </a:rPr>
              <a:t>dissimilarité</a:t>
            </a:r>
            <a:r>
              <a:rPr lang="fr-FR" b="1" dirty="0">
                <a:solidFill>
                  <a:srgbClr val="FF0000"/>
                </a:solidFill>
              </a:rPr>
              <a:t> entre les arbres</a:t>
            </a:r>
            <a:endParaRPr lang="fr-FR" b="1" dirty="0"/>
          </a:p>
        </p:txBody>
      </p:sp>
      <p:sp>
        <p:nvSpPr>
          <p:cNvPr id="3" name="Espace réservé du contenu 2"/>
          <p:cNvSpPr>
            <a:spLocks noGrp="1"/>
          </p:cNvSpPr>
          <p:nvPr>
            <p:ph sz="quarter" idx="1"/>
          </p:nvPr>
        </p:nvSpPr>
        <p:spPr>
          <a:xfrm>
            <a:off x="925975" y="1690688"/>
            <a:ext cx="10515600" cy="4652238"/>
          </a:xfrm>
        </p:spPr>
        <p:txBody>
          <a:bodyPr>
            <a:normAutofit/>
          </a:bodyPr>
          <a:lstStyle/>
          <a:p>
            <a:r>
              <a:rPr lang="fr-FR" dirty="0"/>
              <a:t>Plusieurs arbres phylogénétiques peuvent être obtenus pour le même ensemble de taxons.</a:t>
            </a:r>
          </a:p>
          <a:p>
            <a:pPr lvl="1"/>
            <a:r>
              <a:rPr lang="fr-FR" dirty="0"/>
              <a:t>Utilisation de gènes différents ou de parties différentes du génome;</a:t>
            </a:r>
          </a:p>
          <a:p>
            <a:pPr lvl="1"/>
            <a:r>
              <a:rPr lang="fr-FR" dirty="0"/>
              <a:t>Différents modèles d’évolution;</a:t>
            </a:r>
          </a:p>
          <a:p>
            <a:pPr lvl="1"/>
            <a:r>
              <a:rPr lang="fr-FR" dirty="0"/>
              <a:t>Différents algorithmes de reconstruction;</a:t>
            </a:r>
          </a:p>
          <a:p>
            <a:pPr lvl="1"/>
            <a:r>
              <a:rPr lang="fr-FR" dirty="0"/>
              <a:t>Plusieurs arbres statistiquement équivalents</a:t>
            </a:r>
          </a:p>
          <a:p>
            <a:r>
              <a:rPr lang="fr-FR" dirty="0"/>
              <a:t>Comment comparer les arbres?</a:t>
            </a:r>
          </a:p>
          <a:p>
            <a:pPr lvl="1"/>
            <a:r>
              <a:rPr lang="fr-FR" dirty="0"/>
              <a:t>Mesures de distances: </a:t>
            </a:r>
            <a:r>
              <a:rPr lang="fr-FR" b="1" dirty="0"/>
              <a:t>Robinson-</a:t>
            </a:r>
            <a:r>
              <a:rPr lang="fr-FR" b="1" dirty="0" err="1"/>
              <a:t>Foulds</a:t>
            </a:r>
            <a:r>
              <a:rPr lang="fr-FR" b="1" dirty="0"/>
              <a:t>, NNI, STT, quartets.</a:t>
            </a:r>
          </a:p>
          <a:p>
            <a:pPr lvl="1"/>
            <a:r>
              <a:rPr lang="fr-FR" dirty="0"/>
              <a:t>Mesures de similarité: Structure commune à l’ensemble des arbres. Mesure de similarité populaire: </a:t>
            </a:r>
            <a:r>
              <a:rPr lang="fr-FR" b="1" dirty="0"/>
              <a:t>Maximum Agreement </a:t>
            </a:r>
            <a:r>
              <a:rPr lang="fr-FR" b="1" dirty="0" err="1"/>
              <a:t>Subtree</a:t>
            </a:r>
            <a:r>
              <a:rPr lang="fr-FR" b="1" dirty="0"/>
              <a:t>.</a:t>
            </a:r>
          </a:p>
          <a:p>
            <a:pPr lvl="1"/>
            <a:r>
              <a:rPr lang="fr-FR" b="1" dirty="0"/>
              <a:t>Consensus d’arbres</a:t>
            </a:r>
          </a:p>
          <a:p>
            <a:pPr lvl="1"/>
            <a:endParaRPr lang="fr-FR" dirty="0">
              <a:solidFill>
                <a:srgbClr val="0070C0"/>
              </a:solidFill>
            </a:endParaRPr>
          </a:p>
        </p:txBody>
      </p:sp>
    </p:spTree>
    <p:extLst>
      <p:ext uri="{BB962C8B-B14F-4D97-AF65-F5344CB8AC3E}">
        <p14:creationId xmlns:p14="http://schemas.microsoft.com/office/powerpoint/2010/main" val="3661351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Distance topologique</a:t>
            </a:r>
          </a:p>
        </p:txBody>
      </p:sp>
      <p:sp>
        <p:nvSpPr>
          <p:cNvPr id="3" name="Espace réservé du contenu 2"/>
          <p:cNvSpPr>
            <a:spLocks noGrp="1"/>
          </p:cNvSpPr>
          <p:nvPr>
            <p:ph sz="quarter" idx="1"/>
          </p:nvPr>
        </p:nvSpPr>
        <p:spPr>
          <a:xfrm>
            <a:off x="983848" y="1447800"/>
            <a:ext cx="9226952" cy="1981200"/>
          </a:xfrm>
        </p:spPr>
        <p:txBody>
          <a:bodyPr>
            <a:normAutofit/>
          </a:bodyPr>
          <a:lstStyle/>
          <a:p>
            <a:r>
              <a:rPr lang="fr-FR" dirty="0"/>
              <a:t>Comment comparer deux arbres T</a:t>
            </a:r>
            <a:r>
              <a:rPr lang="fr-FR" baseline="-25000" dirty="0"/>
              <a:t>1</a:t>
            </a:r>
            <a:r>
              <a:rPr lang="fr-FR" dirty="0"/>
              <a:t>, T</a:t>
            </a:r>
            <a:r>
              <a:rPr lang="fr-FR" baseline="-25000" dirty="0"/>
              <a:t>2</a:t>
            </a:r>
            <a:r>
              <a:rPr lang="fr-FR" dirty="0"/>
              <a:t> </a:t>
            </a:r>
            <a:r>
              <a:rPr lang="fr-FR" dirty="0" err="1"/>
              <a:t>provenants</a:t>
            </a:r>
            <a:r>
              <a:rPr lang="fr-FR" dirty="0"/>
              <a:t> de données différentes? </a:t>
            </a:r>
          </a:p>
          <a:p>
            <a:r>
              <a:rPr lang="fr-FR" dirty="0"/>
              <a:t>Distance la plus utilisée: </a:t>
            </a:r>
            <a:r>
              <a:rPr lang="fr-FR" dirty="0">
                <a:solidFill>
                  <a:srgbClr val="0070C0"/>
                </a:solidFill>
              </a:rPr>
              <a:t>Robinson-</a:t>
            </a:r>
            <a:r>
              <a:rPr lang="fr-FR" dirty="0" err="1">
                <a:solidFill>
                  <a:srgbClr val="0070C0"/>
                </a:solidFill>
              </a:rPr>
              <a:t>Foulds</a:t>
            </a:r>
            <a:r>
              <a:rPr lang="fr-FR" dirty="0">
                <a:solidFill>
                  <a:srgbClr val="0070C0"/>
                </a:solidFill>
              </a:rPr>
              <a:t>. </a:t>
            </a:r>
            <a:r>
              <a:rPr lang="fr-FR" dirty="0"/>
              <a:t>Compte le nombre de bipartitions différentes entre T</a:t>
            </a:r>
            <a:r>
              <a:rPr lang="fr-FR" baseline="-25000" dirty="0"/>
              <a:t>1</a:t>
            </a:r>
            <a:r>
              <a:rPr lang="fr-FR" dirty="0"/>
              <a:t> et T</a:t>
            </a:r>
            <a:r>
              <a:rPr lang="fr-FR" baseline="-25000" dirty="0"/>
              <a:t>2</a:t>
            </a:r>
            <a:r>
              <a:rPr lang="fr-FR" dirty="0"/>
              <a:t> .</a:t>
            </a:r>
            <a:endParaRPr lang="fr-FR" dirty="0">
              <a:solidFill>
                <a:srgbClr val="0070C0"/>
              </a:solidFill>
            </a:endParaRPr>
          </a:p>
        </p:txBody>
      </p:sp>
    </p:spTree>
    <p:extLst>
      <p:ext uri="{BB962C8B-B14F-4D97-AF65-F5344CB8AC3E}">
        <p14:creationId xmlns:p14="http://schemas.microsoft.com/office/powerpoint/2010/main" val="3568668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Distance topologique</a:t>
            </a:r>
          </a:p>
        </p:txBody>
      </p:sp>
      <p:sp>
        <p:nvSpPr>
          <p:cNvPr id="4" name="Ellipse 3"/>
          <p:cNvSpPr/>
          <p:nvPr/>
        </p:nvSpPr>
        <p:spPr>
          <a:xfrm>
            <a:off x="3625701" y="33250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llipse 6"/>
          <p:cNvSpPr/>
          <p:nvPr/>
        </p:nvSpPr>
        <p:spPr>
          <a:xfrm>
            <a:off x="3343984" y="37303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p:cNvSpPr/>
          <p:nvPr/>
        </p:nvSpPr>
        <p:spPr>
          <a:xfrm>
            <a:off x="4403924" y="33250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llipse 8"/>
          <p:cNvSpPr/>
          <p:nvPr/>
        </p:nvSpPr>
        <p:spPr>
          <a:xfrm>
            <a:off x="4772622" y="378123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llipse 9"/>
          <p:cNvSpPr/>
          <p:nvPr/>
        </p:nvSpPr>
        <p:spPr>
          <a:xfrm>
            <a:off x="3910176" y="48464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p:cNvSpPr/>
          <p:nvPr/>
        </p:nvSpPr>
        <p:spPr>
          <a:xfrm>
            <a:off x="4594687" y="520646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2" name="Connecteur droit 11"/>
          <p:cNvCxnSpPr/>
          <p:nvPr/>
        </p:nvCxnSpPr>
        <p:spPr>
          <a:xfrm>
            <a:off x="3478128" y="3808041"/>
            <a:ext cx="432048" cy="1742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735130" y="3469071"/>
            <a:ext cx="175047" cy="513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403924" y="3473688"/>
            <a:ext cx="56492" cy="4214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4416752" y="3853243"/>
            <a:ext cx="355870" cy="21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4018624" y="4702407"/>
            <a:ext cx="385301" cy="1982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endCxn id="11" idx="0"/>
          </p:cNvCxnSpPr>
          <p:nvPr/>
        </p:nvCxnSpPr>
        <p:spPr>
          <a:xfrm>
            <a:off x="4403925" y="4702407"/>
            <a:ext cx="262771" cy="50405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910177" y="3982327"/>
            <a:ext cx="301097"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4211274" y="3874333"/>
            <a:ext cx="192651" cy="3960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211274" y="4270359"/>
            <a:ext cx="192651" cy="4320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070656" y="3703014"/>
            <a:ext cx="308098" cy="369332"/>
          </a:xfrm>
          <a:prstGeom prst="rect">
            <a:avLst/>
          </a:prstGeom>
          <a:noFill/>
        </p:spPr>
        <p:txBody>
          <a:bodyPr wrap="none" rtlCol="0">
            <a:spAutoFit/>
          </a:bodyPr>
          <a:lstStyle/>
          <a:p>
            <a:r>
              <a:rPr lang="en-CA" dirty="0">
                <a:solidFill>
                  <a:srgbClr val="0070C0"/>
                </a:solidFill>
              </a:rPr>
              <a:t>C</a:t>
            </a:r>
            <a:endParaRPr lang="fr-CA" dirty="0">
              <a:solidFill>
                <a:srgbClr val="0070C0"/>
              </a:solidFill>
            </a:endParaRPr>
          </a:p>
        </p:txBody>
      </p:sp>
      <p:sp>
        <p:nvSpPr>
          <p:cNvPr id="35" name="ZoneTexte 34"/>
          <p:cNvSpPr txBox="1"/>
          <p:nvPr/>
        </p:nvSpPr>
        <p:spPr>
          <a:xfrm>
            <a:off x="3488000" y="2999200"/>
            <a:ext cx="338554" cy="369332"/>
          </a:xfrm>
          <a:prstGeom prst="rect">
            <a:avLst/>
          </a:prstGeom>
          <a:noFill/>
        </p:spPr>
        <p:txBody>
          <a:bodyPr wrap="none" rtlCol="0">
            <a:spAutoFit/>
          </a:bodyPr>
          <a:lstStyle/>
          <a:p>
            <a:r>
              <a:rPr lang="en-CA" dirty="0">
                <a:solidFill>
                  <a:srgbClr val="0070C0"/>
                </a:solidFill>
              </a:rPr>
              <a:t>D</a:t>
            </a:r>
            <a:endParaRPr lang="fr-CA" dirty="0">
              <a:solidFill>
                <a:srgbClr val="0070C0"/>
              </a:solidFill>
            </a:endParaRPr>
          </a:p>
        </p:txBody>
      </p:sp>
      <p:sp>
        <p:nvSpPr>
          <p:cNvPr id="36" name="ZoneTexte 35"/>
          <p:cNvSpPr txBox="1"/>
          <p:nvPr/>
        </p:nvSpPr>
        <p:spPr>
          <a:xfrm>
            <a:off x="4382438" y="3027730"/>
            <a:ext cx="301686" cy="369332"/>
          </a:xfrm>
          <a:prstGeom prst="rect">
            <a:avLst/>
          </a:prstGeom>
          <a:noFill/>
        </p:spPr>
        <p:txBody>
          <a:bodyPr wrap="none" rtlCol="0">
            <a:spAutoFit/>
          </a:bodyPr>
          <a:lstStyle/>
          <a:p>
            <a:r>
              <a:rPr lang="en-CA" dirty="0">
                <a:solidFill>
                  <a:srgbClr val="0070C0"/>
                </a:solidFill>
              </a:rPr>
              <a:t>E</a:t>
            </a:r>
            <a:endParaRPr lang="fr-CA" dirty="0">
              <a:solidFill>
                <a:srgbClr val="0070C0"/>
              </a:solidFill>
            </a:endParaRPr>
          </a:p>
        </p:txBody>
      </p:sp>
      <p:sp>
        <p:nvSpPr>
          <p:cNvPr id="37" name="ZoneTexte 36"/>
          <p:cNvSpPr txBox="1"/>
          <p:nvPr/>
        </p:nvSpPr>
        <p:spPr>
          <a:xfrm>
            <a:off x="4916638" y="3623375"/>
            <a:ext cx="290464" cy="369332"/>
          </a:xfrm>
          <a:prstGeom prst="rect">
            <a:avLst/>
          </a:prstGeom>
          <a:noFill/>
        </p:spPr>
        <p:txBody>
          <a:bodyPr wrap="none" rtlCol="0">
            <a:spAutoFit/>
          </a:bodyPr>
          <a:lstStyle/>
          <a:p>
            <a:r>
              <a:rPr lang="en-CA" dirty="0">
                <a:solidFill>
                  <a:srgbClr val="0070C0"/>
                </a:solidFill>
              </a:rPr>
              <a:t>F</a:t>
            </a:r>
            <a:endParaRPr lang="fr-CA" dirty="0">
              <a:solidFill>
                <a:srgbClr val="0070C0"/>
              </a:solidFill>
            </a:endParaRPr>
          </a:p>
        </p:txBody>
      </p:sp>
      <p:sp>
        <p:nvSpPr>
          <p:cNvPr id="38" name="ZoneTexte 37"/>
          <p:cNvSpPr txBox="1"/>
          <p:nvPr/>
        </p:nvSpPr>
        <p:spPr>
          <a:xfrm>
            <a:off x="3605234" y="4836205"/>
            <a:ext cx="322524" cy="369332"/>
          </a:xfrm>
          <a:prstGeom prst="rect">
            <a:avLst/>
          </a:prstGeom>
          <a:noFill/>
        </p:spPr>
        <p:txBody>
          <a:bodyPr wrap="none" rtlCol="0">
            <a:spAutoFit/>
          </a:bodyPr>
          <a:lstStyle/>
          <a:p>
            <a:r>
              <a:rPr lang="en-CA" dirty="0">
                <a:solidFill>
                  <a:srgbClr val="0070C0"/>
                </a:solidFill>
              </a:rPr>
              <a:t>A</a:t>
            </a:r>
            <a:endParaRPr lang="fr-CA" dirty="0">
              <a:solidFill>
                <a:srgbClr val="0070C0"/>
              </a:solidFill>
            </a:endParaRPr>
          </a:p>
        </p:txBody>
      </p:sp>
      <p:sp>
        <p:nvSpPr>
          <p:cNvPr id="39" name="ZoneTexte 38"/>
          <p:cNvSpPr txBox="1"/>
          <p:nvPr/>
        </p:nvSpPr>
        <p:spPr>
          <a:xfrm>
            <a:off x="4684124" y="5093805"/>
            <a:ext cx="309700" cy="369332"/>
          </a:xfrm>
          <a:prstGeom prst="rect">
            <a:avLst/>
          </a:prstGeom>
          <a:noFill/>
        </p:spPr>
        <p:txBody>
          <a:bodyPr wrap="none" rtlCol="0">
            <a:spAutoFit/>
          </a:bodyPr>
          <a:lstStyle/>
          <a:p>
            <a:r>
              <a:rPr lang="en-CA" dirty="0">
                <a:solidFill>
                  <a:srgbClr val="0070C0"/>
                </a:solidFill>
              </a:rPr>
              <a:t>B</a:t>
            </a:r>
            <a:endParaRPr lang="fr-CA" dirty="0">
              <a:solidFill>
                <a:srgbClr val="0070C0"/>
              </a:solidFill>
            </a:endParaRPr>
          </a:p>
        </p:txBody>
      </p:sp>
      <p:sp>
        <p:nvSpPr>
          <p:cNvPr id="40" name="Ellipse 39"/>
          <p:cNvSpPr/>
          <p:nvPr/>
        </p:nvSpPr>
        <p:spPr>
          <a:xfrm>
            <a:off x="7005539" y="329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Ellipse 40"/>
          <p:cNvSpPr/>
          <p:nvPr/>
        </p:nvSpPr>
        <p:spPr>
          <a:xfrm>
            <a:off x="6723822" y="369872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Ellipse 41"/>
          <p:cNvSpPr/>
          <p:nvPr/>
        </p:nvSpPr>
        <p:spPr>
          <a:xfrm>
            <a:off x="7783762" y="329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Ellipse 42"/>
          <p:cNvSpPr/>
          <p:nvPr/>
        </p:nvSpPr>
        <p:spPr>
          <a:xfrm>
            <a:off x="8152460" y="374963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Ellipse 43"/>
          <p:cNvSpPr/>
          <p:nvPr/>
        </p:nvSpPr>
        <p:spPr>
          <a:xfrm>
            <a:off x="7290014" y="48148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Ellipse 44"/>
          <p:cNvSpPr/>
          <p:nvPr/>
        </p:nvSpPr>
        <p:spPr>
          <a:xfrm>
            <a:off x="8256960" y="49126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46" name="Connecteur droit 45"/>
          <p:cNvCxnSpPr/>
          <p:nvPr/>
        </p:nvCxnSpPr>
        <p:spPr>
          <a:xfrm>
            <a:off x="6857966" y="3776446"/>
            <a:ext cx="432048" cy="1742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7114968" y="3437476"/>
            <a:ext cx="175047" cy="513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7783762" y="3442093"/>
            <a:ext cx="56492" cy="4214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7796590" y="3821648"/>
            <a:ext cx="355870" cy="21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7398462" y="4670812"/>
            <a:ext cx="385301" cy="1982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7783762" y="4670812"/>
            <a:ext cx="512714"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275537" y="3950732"/>
            <a:ext cx="315575"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7591112" y="3842738"/>
            <a:ext cx="192651" cy="3960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7591112" y="4238764"/>
            <a:ext cx="192651" cy="4320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6450494" y="3671419"/>
            <a:ext cx="308098" cy="369332"/>
          </a:xfrm>
          <a:prstGeom prst="rect">
            <a:avLst/>
          </a:prstGeom>
          <a:noFill/>
        </p:spPr>
        <p:txBody>
          <a:bodyPr wrap="none" rtlCol="0">
            <a:spAutoFit/>
          </a:bodyPr>
          <a:lstStyle/>
          <a:p>
            <a:r>
              <a:rPr lang="en-CA" dirty="0">
                <a:solidFill>
                  <a:srgbClr val="0070C0"/>
                </a:solidFill>
              </a:rPr>
              <a:t>C</a:t>
            </a:r>
            <a:endParaRPr lang="fr-CA" dirty="0">
              <a:solidFill>
                <a:srgbClr val="0070C0"/>
              </a:solidFill>
            </a:endParaRPr>
          </a:p>
        </p:txBody>
      </p:sp>
      <p:sp>
        <p:nvSpPr>
          <p:cNvPr id="56" name="ZoneTexte 55"/>
          <p:cNvSpPr txBox="1"/>
          <p:nvPr/>
        </p:nvSpPr>
        <p:spPr>
          <a:xfrm>
            <a:off x="6908270" y="2989780"/>
            <a:ext cx="338554" cy="369332"/>
          </a:xfrm>
          <a:prstGeom prst="rect">
            <a:avLst/>
          </a:prstGeom>
          <a:noFill/>
        </p:spPr>
        <p:txBody>
          <a:bodyPr wrap="none" rtlCol="0">
            <a:spAutoFit/>
          </a:bodyPr>
          <a:lstStyle/>
          <a:p>
            <a:r>
              <a:rPr lang="en-CA" dirty="0">
                <a:solidFill>
                  <a:srgbClr val="0070C0"/>
                </a:solidFill>
              </a:rPr>
              <a:t>D</a:t>
            </a:r>
            <a:endParaRPr lang="fr-CA" dirty="0">
              <a:solidFill>
                <a:srgbClr val="0070C0"/>
              </a:solidFill>
            </a:endParaRPr>
          </a:p>
        </p:txBody>
      </p:sp>
      <p:sp>
        <p:nvSpPr>
          <p:cNvPr id="57" name="ZoneTexte 56"/>
          <p:cNvSpPr txBox="1"/>
          <p:nvPr/>
        </p:nvSpPr>
        <p:spPr>
          <a:xfrm>
            <a:off x="7762276" y="2996135"/>
            <a:ext cx="301686" cy="369332"/>
          </a:xfrm>
          <a:prstGeom prst="rect">
            <a:avLst/>
          </a:prstGeom>
          <a:noFill/>
        </p:spPr>
        <p:txBody>
          <a:bodyPr wrap="none" rtlCol="0">
            <a:spAutoFit/>
          </a:bodyPr>
          <a:lstStyle/>
          <a:p>
            <a:r>
              <a:rPr lang="en-CA" dirty="0">
                <a:solidFill>
                  <a:srgbClr val="0070C0"/>
                </a:solidFill>
              </a:rPr>
              <a:t>E</a:t>
            </a:r>
            <a:endParaRPr lang="fr-CA" dirty="0">
              <a:solidFill>
                <a:srgbClr val="0070C0"/>
              </a:solidFill>
            </a:endParaRPr>
          </a:p>
        </p:txBody>
      </p:sp>
      <p:sp>
        <p:nvSpPr>
          <p:cNvPr id="58" name="ZoneTexte 57"/>
          <p:cNvSpPr txBox="1"/>
          <p:nvPr/>
        </p:nvSpPr>
        <p:spPr>
          <a:xfrm>
            <a:off x="8296476" y="3591780"/>
            <a:ext cx="309700" cy="369332"/>
          </a:xfrm>
          <a:prstGeom prst="rect">
            <a:avLst/>
          </a:prstGeom>
          <a:noFill/>
        </p:spPr>
        <p:txBody>
          <a:bodyPr wrap="none" rtlCol="0">
            <a:spAutoFit/>
          </a:bodyPr>
          <a:lstStyle/>
          <a:p>
            <a:r>
              <a:rPr lang="en-CA" dirty="0">
                <a:solidFill>
                  <a:srgbClr val="0070C0"/>
                </a:solidFill>
              </a:rPr>
              <a:t>B</a:t>
            </a:r>
            <a:endParaRPr lang="fr-CA" dirty="0">
              <a:solidFill>
                <a:srgbClr val="0070C0"/>
              </a:solidFill>
            </a:endParaRPr>
          </a:p>
        </p:txBody>
      </p:sp>
      <p:sp>
        <p:nvSpPr>
          <p:cNvPr id="59" name="ZoneTexte 58"/>
          <p:cNvSpPr txBox="1"/>
          <p:nvPr/>
        </p:nvSpPr>
        <p:spPr>
          <a:xfrm>
            <a:off x="6985072" y="4804610"/>
            <a:ext cx="322524" cy="369332"/>
          </a:xfrm>
          <a:prstGeom prst="rect">
            <a:avLst/>
          </a:prstGeom>
          <a:noFill/>
        </p:spPr>
        <p:txBody>
          <a:bodyPr wrap="none" rtlCol="0">
            <a:spAutoFit/>
          </a:bodyPr>
          <a:lstStyle/>
          <a:p>
            <a:r>
              <a:rPr lang="en-CA" dirty="0">
                <a:solidFill>
                  <a:srgbClr val="0070C0"/>
                </a:solidFill>
              </a:rPr>
              <a:t>A</a:t>
            </a:r>
            <a:endParaRPr lang="fr-CA" dirty="0">
              <a:solidFill>
                <a:srgbClr val="0070C0"/>
              </a:solidFill>
            </a:endParaRPr>
          </a:p>
        </p:txBody>
      </p:sp>
      <p:sp>
        <p:nvSpPr>
          <p:cNvPr id="60" name="ZoneTexte 59"/>
          <p:cNvSpPr txBox="1"/>
          <p:nvPr/>
        </p:nvSpPr>
        <p:spPr>
          <a:xfrm>
            <a:off x="8447319" y="4792480"/>
            <a:ext cx="290464" cy="369332"/>
          </a:xfrm>
          <a:prstGeom prst="rect">
            <a:avLst/>
          </a:prstGeom>
          <a:noFill/>
        </p:spPr>
        <p:txBody>
          <a:bodyPr wrap="none" rtlCol="0">
            <a:spAutoFit/>
          </a:bodyPr>
          <a:lstStyle/>
          <a:p>
            <a:r>
              <a:rPr lang="en-CA" dirty="0">
                <a:solidFill>
                  <a:srgbClr val="0070C0"/>
                </a:solidFill>
              </a:rPr>
              <a:t>F</a:t>
            </a:r>
            <a:endParaRPr lang="fr-CA" dirty="0">
              <a:solidFill>
                <a:srgbClr val="0070C0"/>
              </a:solidFill>
            </a:endParaRPr>
          </a:p>
        </p:txBody>
      </p:sp>
      <p:sp>
        <p:nvSpPr>
          <p:cNvPr id="6" name="ZoneTexte 5"/>
          <p:cNvSpPr txBox="1"/>
          <p:nvPr/>
        </p:nvSpPr>
        <p:spPr>
          <a:xfrm>
            <a:off x="4669056" y="2320023"/>
            <a:ext cx="3260829" cy="461665"/>
          </a:xfrm>
          <a:prstGeom prst="rect">
            <a:avLst/>
          </a:prstGeom>
          <a:noFill/>
        </p:spPr>
        <p:txBody>
          <a:bodyPr wrap="none" rtlCol="0">
            <a:spAutoFit/>
          </a:bodyPr>
          <a:lstStyle/>
          <a:p>
            <a:r>
              <a:rPr lang="en-CA" sz="2400" dirty="0">
                <a:solidFill>
                  <a:srgbClr val="FF0000"/>
                </a:solidFill>
              </a:rPr>
              <a:t>Bipartitions non-</a:t>
            </a:r>
            <a:r>
              <a:rPr lang="en-CA" sz="2400" dirty="0" err="1">
                <a:solidFill>
                  <a:srgbClr val="FF0000"/>
                </a:solidFill>
              </a:rPr>
              <a:t>triviales</a:t>
            </a:r>
            <a:endParaRPr lang="fr-CA" sz="2400" dirty="0">
              <a:solidFill>
                <a:srgbClr val="FF0000"/>
              </a:solidFill>
            </a:endParaRPr>
          </a:p>
        </p:txBody>
      </p:sp>
      <p:sp>
        <p:nvSpPr>
          <p:cNvPr id="19" name="ZoneTexte 18"/>
          <p:cNvSpPr txBox="1"/>
          <p:nvPr/>
        </p:nvSpPr>
        <p:spPr>
          <a:xfrm>
            <a:off x="2161593" y="5805264"/>
            <a:ext cx="1072730" cy="369332"/>
          </a:xfrm>
          <a:prstGeom prst="rect">
            <a:avLst/>
          </a:prstGeom>
          <a:noFill/>
        </p:spPr>
        <p:txBody>
          <a:bodyPr wrap="none" rtlCol="0">
            <a:spAutoFit/>
          </a:bodyPr>
          <a:lstStyle/>
          <a:p>
            <a:r>
              <a:rPr lang="en-CA" dirty="0"/>
              <a:t>CD|ABEF</a:t>
            </a:r>
            <a:endParaRPr lang="fr-CA" dirty="0"/>
          </a:p>
        </p:txBody>
      </p:sp>
      <p:sp>
        <p:nvSpPr>
          <p:cNvPr id="61" name="ZoneTexte 60"/>
          <p:cNvSpPr txBox="1"/>
          <p:nvPr/>
        </p:nvSpPr>
        <p:spPr>
          <a:xfrm>
            <a:off x="6475830" y="5798187"/>
            <a:ext cx="1072730" cy="369332"/>
          </a:xfrm>
          <a:prstGeom prst="rect">
            <a:avLst/>
          </a:prstGeom>
          <a:noFill/>
        </p:spPr>
        <p:txBody>
          <a:bodyPr wrap="none" rtlCol="0">
            <a:spAutoFit/>
          </a:bodyPr>
          <a:lstStyle/>
          <a:p>
            <a:r>
              <a:rPr lang="en-CA" dirty="0"/>
              <a:t>CD|ABEF</a:t>
            </a:r>
            <a:endParaRPr lang="fr-CA" dirty="0"/>
          </a:p>
        </p:txBody>
      </p:sp>
      <p:sp>
        <p:nvSpPr>
          <p:cNvPr id="62" name="ZoneTexte 61"/>
          <p:cNvSpPr txBox="1"/>
          <p:nvPr/>
        </p:nvSpPr>
        <p:spPr>
          <a:xfrm>
            <a:off x="3319888" y="5805264"/>
            <a:ext cx="1124026" cy="369332"/>
          </a:xfrm>
          <a:prstGeom prst="rect">
            <a:avLst/>
          </a:prstGeom>
          <a:noFill/>
        </p:spPr>
        <p:txBody>
          <a:bodyPr wrap="none" rtlCol="0">
            <a:spAutoFit/>
          </a:bodyPr>
          <a:lstStyle/>
          <a:p>
            <a:r>
              <a:rPr lang="en-CA" dirty="0"/>
              <a:t>EF|ABCD </a:t>
            </a:r>
            <a:endParaRPr lang="fr-CA" dirty="0"/>
          </a:p>
        </p:txBody>
      </p:sp>
      <p:sp>
        <p:nvSpPr>
          <p:cNvPr id="63" name="ZoneTexte 62"/>
          <p:cNvSpPr txBox="1"/>
          <p:nvPr/>
        </p:nvSpPr>
        <p:spPr>
          <a:xfrm>
            <a:off x="4368257" y="5819292"/>
            <a:ext cx="1072730" cy="369332"/>
          </a:xfrm>
          <a:prstGeom prst="rect">
            <a:avLst/>
          </a:prstGeom>
          <a:noFill/>
        </p:spPr>
        <p:txBody>
          <a:bodyPr wrap="none" rtlCol="0">
            <a:spAutoFit/>
          </a:bodyPr>
          <a:lstStyle/>
          <a:p>
            <a:r>
              <a:rPr lang="en-CA" dirty="0"/>
              <a:t>AB|CDEF</a:t>
            </a:r>
            <a:endParaRPr lang="fr-CA" dirty="0"/>
          </a:p>
        </p:txBody>
      </p:sp>
      <p:sp>
        <p:nvSpPr>
          <p:cNvPr id="64" name="ZoneTexte 63"/>
          <p:cNvSpPr txBox="1"/>
          <p:nvPr/>
        </p:nvSpPr>
        <p:spPr>
          <a:xfrm>
            <a:off x="7621834" y="5798187"/>
            <a:ext cx="1061253" cy="369332"/>
          </a:xfrm>
          <a:prstGeom prst="rect">
            <a:avLst/>
          </a:prstGeom>
          <a:noFill/>
        </p:spPr>
        <p:txBody>
          <a:bodyPr wrap="none" rtlCol="0">
            <a:spAutoFit/>
          </a:bodyPr>
          <a:lstStyle/>
          <a:p>
            <a:r>
              <a:rPr lang="en-CA" dirty="0"/>
              <a:t>EB|ACDF</a:t>
            </a:r>
            <a:endParaRPr lang="fr-CA" dirty="0"/>
          </a:p>
        </p:txBody>
      </p:sp>
      <p:sp>
        <p:nvSpPr>
          <p:cNvPr id="65" name="ZoneTexte 64"/>
          <p:cNvSpPr txBox="1"/>
          <p:nvPr/>
        </p:nvSpPr>
        <p:spPr>
          <a:xfrm>
            <a:off x="8622494" y="5798187"/>
            <a:ext cx="1072730" cy="369332"/>
          </a:xfrm>
          <a:prstGeom prst="rect">
            <a:avLst/>
          </a:prstGeom>
          <a:noFill/>
        </p:spPr>
        <p:txBody>
          <a:bodyPr wrap="none" rtlCol="0">
            <a:spAutoFit/>
          </a:bodyPr>
          <a:lstStyle/>
          <a:p>
            <a:r>
              <a:rPr lang="en-CA" dirty="0"/>
              <a:t>AF|BCDE</a:t>
            </a:r>
            <a:endParaRPr lang="fr-CA" dirty="0"/>
          </a:p>
        </p:txBody>
      </p:sp>
      <p:sp>
        <p:nvSpPr>
          <p:cNvPr id="66" name="Espace réservé du contenu 2">
            <a:extLst>
              <a:ext uri="{FF2B5EF4-FFF2-40B4-BE49-F238E27FC236}">
                <a16:creationId xmlns:a16="http://schemas.microsoft.com/office/drawing/2014/main" id="{D1F86D4B-6F43-4BDD-B5D5-D5C20DB11542}"/>
              </a:ext>
            </a:extLst>
          </p:cNvPr>
          <p:cNvSpPr txBox="1">
            <a:spLocks/>
          </p:cNvSpPr>
          <p:nvPr/>
        </p:nvSpPr>
        <p:spPr>
          <a:xfrm>
            <a:off x="972273" y="1447800"/>
            <a:ext cx="10637135" cy="90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Distance la plus utilisée: </a:t>
            </a:r>
            <a:r>
              <a:rPr lang="fr-FR">
                <a:solidFill>
                  <a:srgbClr val="0070C0"/>
                </a:solidFill>
              </a:rPr>
              <a:t>Robinson-Foulds. </a:t>
            </a:r>
            <a:r>
              <a:rPr lang="fr-FR"/>
              <a:t>Compte le nombre de bipartitions (splits) différentes entre T</a:t>
            </a:r>
            <a:r>
              <a:rPr lang="fr-FR" baseline="-25000"/>
              <a:t>1</a:t>
            </a:r>
            <a:r>
              <a:rPr lang="fr-FR"/>
              <a:t> et T</a:t>
            </a:r>
            <a:r>
              <a:rPr lang="fr-FR" baseline="-25000"/>
              <a:t>2</a:t>
            </a:r>
            <a:r>
              <a:rPr lang="fr-FR"/>
              <a:t> .</a:t>
            </a:r>
            <a:endParaRPr lang="fr-FR" dirty="0">
              <a:solidFill>
                <a:srgbClr val="0070C0"/>
              </a:solidFill>
            </a:endParaRPr>
          </a:p>
        </p:txBody>
      </p:sp>
    </p:spTree>
    <p:extLst>
      <p:ext uri="{BB962C8B-B14F-4D97-AF65-F5344CB8AC3E}">
        <p14:creationId xmlns:p14="http://schemas.microsoft.com/office/powerpoint/2010/main" val="22236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5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P spid="63" grpId="0"/>
      <p:bldP spid="64" grpId="0"/>
      <p:bldP spid="6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Distance topologique</a:t>
            </a:r>
          </a:p>
        </p:txBody>
      </p:sp>
      <p:sp>
        <p:nvSpPr>
          <p:cNvPr id="3" name="Espace réservé du contenu 2"/>
          <p:cNvSpPr>
            <a:spLocks noGrp="1"/>
          </p:cNvSpPr>
          <p:nvPr>
            <p:ph sz="quarter" idx="1"/>
          </p:nvPr>
        </p:nvSpPr>
        <p:spPr>
          <a:xfrm>
            <a:off x="972273" y="1447800"/>
            <a:ext cx="10637135" cy="901080"/>
          </a:xfrm>
        </p:spPr>
        <p:txBody>
          <a:bodyPr>
            <a:normAutofit/>
          </a:bodyPr>
          <a:lstStyle/>
          <a:p>
            <a:r>
              <a:rPr lang="fr-FR" dirty="0"/>
              <a:t>Distance la plus utilisée: </a:t>
            </a:r>
            <a:r>
              <a:rPr lang="fr-FR" dirty="0">
                <a:solidFill>
                  <a:srgbClr val="0070C0"/>
                </a:solidFill>
              </a:rPr>
              <a:t>Robinson-</a:t>
            </a:r>
            <a:r>
              <a:rPr lang="fr-FR" dirty="0" err="1">
                <a:solidFill>
                  <a:srgbClr val="0070C0"/>
                </a:solidFill>
              </a:rPr>
              <a:t>Foulds</a:t>
            </a:r>
            <a:r>
              <a:rPr lang="fr-FR" dirty="0">
                <a:solidFill>
                  <a:srgbClr val="0070C0"/>
                </a:solidFill>
              </a:rPr>
              <a:t>. </a:t>
            </a:r>
            <a:r>
              <a:rPr lang="fr-FR" dirty="0"/>
              <a:t>Compte le nombre de bipartitions (</a:t>
            </a:r>
            <a:r>
              <a:rPr lang="fr-FR" dirty="0" err="1"/>
              <a:t>splits</a:t>
            </a:r>
            <a:r>
              <a:rPr lang="fr-FR" dirty="0"/>
              <a:t>) différentes entre T</a:t>
            </a:r>
            <a:r>
              <a:rPr lang="fr-FR" baseline="-25000" dirty="0"/>
              <a:t>1</a:t>
            </a:r>
            <a:r>
              <a:rPr lang="fr-FR" dirty="0"/>
              <a:t> et T</a:t>
            </a:r>
            <a:r>
              <a:rPr lang="fr-FR" baseline="-25000" dirty="0"/>
              <a:t>2</a:t>
            </a:r>
            <a:r>
              <a:rPr lang="fr-FR" dirty="0"/>
              <a:t> .</a:t>
            </a:r>
            <a:endParaRPr lang="fr-FR" dirty="0">
              <a:solidFill>
                <a:srgbClr val="0070C0"/>
              </a:solidFill>
            </a:endParaRPr>
          </a:p>
        </p:txBody>
      </p:sp>
      <p:sp>
        <p:nvSpPr>
          <p:cNvPr id="4" name="Ellipse 3"/>
          <p:cNvSpPr/>
          <p:nvPr/>
        </p:nvSpPr>
        <p:spPr>
          <a:xfrm>
            <a:off x="3625701" y="33250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llipse 6"/>
          <p:cNvSpPr/>
          <p:nvPr/>
        </p:nvSpPr>
        <p:spPr>
          <a:xfrm>
            <a:off x="3343984" y="37303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p:cNvSpPr/>
          <p:nvPr/>
        </p:nvSpPr>
        <p:spPr>
          <a:xfrm>
            <a:off x="4403924" y="33250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llipse 8"/>
          <p:cNvSpPr/>
          <p:nvPr/>
        </p:nvSpPr>
        <p:spPr>
          <a:xfrm>
            <a:off x="4772622" y="378123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llipse 9"/>
          <p:cNvSpPr/>
          <p:nvPr/>
        </p:nvSpPr>
        <p:spPr>
          <a:xfrm>
            <a:off x="3910176" y="48464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p:cNvSpPr/>
          <p:nvPr/>
        </p:nvSpPr>
        <p:spPr>
          <a:xfrm>
            <a:off x="4594687" y="520646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2" name="Connecteur droit 11"/>
          <p:cNvCxnSpPr/>
          <p:nvPr/>
        </p:nvCxnSpPr>
        <p:spPr>
          <a:xfrm>
            <a:off x="3478128" y="3808041"/>
            <a:ext cx="432048" cy="1742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735130" y="3469071"/>
            <a:ext cx="175047" cy="513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403924" y="3473688"/>
            <a:ext cx="56492" cy="4214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4416752" y="3853243"/>
            <a:ext cx="355870" cy="21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4018624" y="4702407"/>
            <a:ext cx="385301" cy="1982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endCxn id="11" idx="0"/>
          </p:cNvCxnSpPr>
          <p:nvPr/>
        </p:nvCxnSpPr>
        <p:spPr>
          <a:xfrm>
            <a:off x="4403925" y="4702407"/>
            <a:ext cx="262771" cy="50405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910177" y="3982327"/>
            <a:ext cx="301097"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4211274" y="3874333"/>
            <a:ext cx="192651" cy="3960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211274" y="4270359"/>
            <a:ext cx="192651" cy="4320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070656" y="3703014"/>
            <a:ext cx="308098" cy="369332"/>
          </a:xfrm>
          <a:prstGeom prst="rect">
            <a:avLst/>
          </a:prstGeom>
          <a:noFill/>
        </p:spPr>
        <p:txBody>
          <a:bodyPr wrap="none" rtlCol="0">
            <a:spAutoFit/>
          </a:bodyPr>
          <a:lstStyle/>
          <a:p>
            <a:r>
              <a:rPr lang="en-CA" dirty="0">
                <a:solidFill>
                  <a:srgbClr val="0070C0"/>
                </a:solidFill>
              </a:rPr>
              <a:t>C</a:t>
            </a:r>
            <a:endParaRPr lang="fr-CA" dirty="0">
              <a:solidFill>
                <a:srgbClr val="0070C0"/>
              </a:solidFill>
            </a:endParaRPr>
          </a:p>
        </p:txBody>
      </p:sp>
      <p:sp>
        <p:nvSpPr>
          <p:cNvPr id="35" name="ZoneTexte 34"/>
          <p:cNvSpPr txBox="1"/>
          <p:nvPr/>
        </p:nvSpPr>
        <p:spPr>
          <a:xfrm>
            <a:off x="3488000" y="2999200"/>
            <a:ext cx="338554" cy="369332"/>
          </a:xfrm>
          <a:prstGeom prst="rect">
            <a:avLst/>
          </a:prstGeom>
          <a:noFill/>
        </p:spPr>
        <p:txBody>
          <a:bodyPr wrap="none" rtlCol="0">
            <a:spAutoFit/>
          </a:bodyPr>
          <a:lstStyle/>
          <a:p>
            <a:r>
              <a:rPr lang="en-CA" dirty="0">
                <a:solidFill>
                  <a:srgbClr val="0070C0"/>
                </a:solidFill>
              </a:rPr>
              <a:t>D</a:t>
            </a:r>
            <a:endParaRPr lang="fr-CA" dirty="0">
              <a:solidFill>
                <a:srgbClr val="0070C0"/>
              </a:solidFill>
            </a:endParaRPr>
          </a:p>
        </p:txBody>
      </p:sp>
      <p:sp>
        <p:nvSpPr>
          <p:cNvPr id="36" name="ZoneTexte 35"/>
          <p:cNvSpPr txBox="1"/>
          <p:nvPr/>
        </p:nvSpPr>
        <p:spPr>
          <a:xfrm>
            <a:off x="4382438" y="3027730"/>
            <a:ext cx="301686" cy="369332"/>
          </a:xfrm>
          <a:prstGeom prst="rect">
            <a:avLst/>
          </a:prstGeom>
          <a:noFill/>
        </p:spPr>
        <p:txBody>
          <a:bodyPr wrap="none" rtlCol="0">
            <a:spAutoFit/>
          </a:bodyPr>
          <a:lstStyle/>
          <a:p>
            <a:r>
              <a:rPr lang="en-CA" dirty="0">
                <a:solidFill>
                  <a:srgbClr val="0070C0"/>
                </a:solidFill>
              </a:rPr>
              <a:t>E</a:t>
            </a:r>
            <a:endParaRPr lang="fr-CA" dirty="0">
              <a:solidFill>
                <a:srgbClr val="0070C0"/>
              </a:solidFill>
            </a:endParaRPr>
          </a:p>
        </p:txBody>
      </p:sp>
      <p:sp>
        <p:nvSpPr>
          <p:cNvPr id="37" name="ZoneTexte 36"/>
          <p:cNvSpPr txBox="1"/>
          <p:nvPr/>
        </p:nvSpPr>
        <p:spPr>
          <a:xfrm>
            <a:off x="4916638" y="3623375"/>
            <a:ext cx="290464" cy="369332"/>
          </a:xfrm>
          <a:prstGeom prst="rect">
            <a:avLst/>
          </a:prstGeom>
          <a:noFill/>
        </p:spPr>
        <p:txBody>
          <a:bodyPr wrap="none" rtlCol="0">
            <a:spAutoFit/>
          </a:bodyPr>
          <a:lstStyle/>
          <a:p>
            <a:r>
              <a:rPr lang="en-CA" dirty="0">
                <a:solidFill>
                  <a:srgbClr val="0070C0"/>
                </a:solidFill>
              </a:rPr>
              <a:t>F</a:t>
            </a:r>
            <a:endParaRPr lang="fr-CA" dirty="0">
              <a:solidFill>
                <a:srgbClr val="0070C0"/>
              </a:solidFill>
            </a:endParaRPr>
          </a:p>
        </p:txBody>
      </p:sp>
      <p:sp>
        <p:nvSpPr>
          <p:cNvPr id="38" name="ZoneTexte 37"/>
          <p:cNvSpPr txBox="1"/>
          <p:nvPr/>
        </p:nvSpPr>
        <p:spPr>
          <a:xfrm>
            <a:off x="3605234" y="4836205"/>
            <a:ext cx="322524" cy="369332"/>
          </a:xfrm>
          <a:prstGeom prst="rect">
            <a:avLst/>
          </a:prstGeom>
          <a:noFill/>
        </p:spPr>
        <p:txBody>
          <a:bodyPr wrap="none" rtlCol="0">
            <a:spAutoFit/>
          </a:bodyPr>
          <a:lstStyle/>
          <a:p>
            <a:r>
              <a:rPr lang="en-CA" dirty="0">
                <a:solidFill>
                  <a:srgbClr val="0070C0"/>
                </a:solidFill>
              </a:rPr>
              <a:t>A</a:t>
            </a:r>
            <a:endParaRPr lang="fr-CA" dirty="0">
              <a:solidFill>
                <a:srgbClr val="0070C0"/>
              </a:solidFill>
            </a:endParaRPr>
          </a:p>
        </p:txBody>
      </p:sp>
      <p:sp>
        <p:nvSpPr>
          <p:cNvPr id="39" name="ZoneTexte 38"/>
          <p:cNvSpPr txBox="1"/>
          <p:nvPr/>
        </p:nvSpPr>
        <p:spPr>
          <a:xfrm>
            <a:off x="4684124" y="5093805"/>
            <a:ext cx="309700" cy="369332"/>
          </a:xfrm>
          <a:prstGeom prst="rect">
            <a:avLst/>
          </a:prstGeom>
          <a:noFill/>
        </p:spPr>
        <p:txBody>
          <a:bodyPr wrap="none" rtlCol="0">
            <a:spAutoFit/>
          </a:bodyPr>
          <a:lstStyle/>
          <a:p>
            <a:r>
              <a:rPr lang="en-CA" dirty="0">
                <a:solidFill>
                  <a:srgbClr val="0070C0"/>
                </a:solidFill>
              </a:rPr>
              <a:t>B</a:t>
            </a:r>
            <a:endParaRPr lang="fr-CA" dirty="0">
              <a:solidFill>
                <a:srgbClr val="0070C0"/>
              </a:solidFill>
            </a:endParaRPr>
          </a:p>
        </p:txBody>
      </p:sp>
      <p:sp>
        <p:nvSpPr>
          <p:cNvPr id="40" name="Ellipse 39"/>
          <p:cNvSpPr/>
          <p:nvPr/>
        </p:nvSpPr>
        <p:spPr>
          <a:xfrm>
            <a:off x="7005539" y="329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Ellipse 40"/>
          <p:cNvSpPr/>
          <p:nvPr/>
        </p:nvSpPr>
        <p:spPr>
          <a:xfrm>
            <a:off x="6723822" y="369872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Ellipse 41"/>
          <p:cNvSpPr/>
          <p:nvPr/>
        </p:nvSpPr>
        <p:spPr>
          <a:xfrm>
            <a:off x="7783762" y="329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Ellipse 42"/>
          <p:cNvSpPr/>
          <p:nvPr/>
        </p:nvSpPr>
        <p:spPr>
          <a:xfrm>
            <a:off x="8152460" y="374963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Ellipse 43"/>
          <p:cNvSpPr/>
          <p:nvPr/>
        </p:nvSpPr>
        <p:spPr>
          <a:xfrm>
            <a:off x="7290014" y="48148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Ellipse 44"/>
          <p:cNvSpPr/>
          <p:nvPr/>
        </p:nvSpPr>
        <p:spPr>
          <a:xfrm>
            <a:off x="8256960" y="49126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46" name="Connecteur droit 45"/>
          <p:cNvCxnSpPr/>
          <p:nvPr/>
        </p:nvCxnSpPr>
        <p:spPr>
          <a:xfrm>
            <a:off x="6857966" y="3776446"/>
            <a:ext cx="432048" cy="1742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7114968" y="3437476"/>
            <a:ext cx="175047" cy="513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7783762" y="3442093"/>
            <a:ext cx="56492" cy="4214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7796590" y="3821648"/>
            <a:ext cx="355870" cy="21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7398462" y="4670812"/>
            <a:ext cx="385301" cy="1982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7783762" y="4670812"/>
            <a:ext cx="512714"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275537" y="3950732"/>
            <a:ext cx="315575"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7591112" y="3842738"/>
            <a:ext cx="192651" cy="3960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7591112" y="4238764"/>
            <a:ext cx="192651" cy="4320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6450494" y="3671419"/>
            <a:ext cx="308098" cy="369332"/>
          </a:xfrm>
          <a:prstGeom prst="rect">
            <a:avLst/>
          </a:prstGeom>
          <a:noFill/>
        </p:spPr>
        <p:txBody>
          <a:bodyPr wrap="none" rtlCol="0">
            <a:spAutoFit/>
          </a:bodyPr>
          <a:lstStyle/>
          <a:p>
            <a:r>
              <a:rPr lang="en-CA" dirty="0">
                <a:solidFill>
                  <a:srgbClr val="0070C0"/>
                </a:solidFill>
              </a:rPr>
              <a:t>C</a:t>
            </a:r>
            <a:endParaRPr lang="fr-CA" dirty="0">
              <a:solidFill>
                <a:srgbClr val="0070C0"/>
              </a:solidFill>
            </a:endParaRPr>
          </a:p>
        </p:txBody>
      </p:sp>
      <p:sp>
        <p:nvSpPr>
          <p:cNvPr id="57" name="ZoneTexte 56"/>
          <p:cNvSpPr txBox="1"/>
          <p:nvPr/>
        </p:nvSpPr>
        <p:spPr>
          <a:xfrm>
            <a:off x="7762276" y="2996135"/>
            <a:ext cx="301686" cy="369332"/>
          </a:xfrm>
          <a:prstGeom prst="rect">
            <a:avLst/>
          </a:prstGeom>
          <a:noFill/>
        </p:spPr>
        <p:txBody>
          <a:bodyPr wrap="none" rtlCol="0">
            <a:spAutoFit/>
          </a:bodyPr>
          <a:lstStyle/>
          <a:p>
            <a:r>
              <a:rPr lang="en-CA" dirty="0">
                <a:solidFill>
                  <a:srgbClr val="0070C0"/>
                </a:solidFill>
              </a:rPr>
              <a:t>E</a:t>
            </a:r>
            <a:endParaRPr lang="fr-CA" dirty="0">
              <a:solidFill>
                <a:srgbClr val="0070C0"/>
              </a:solidFill>
            </a:endParaRPr>
          </a:p>
        </p:txBody>
      </p:sp>
      <p:sp>
        <p:nvSpPr>
          <p:cNvPr id="58" name="ZoneTexte 57"/>
          <p:cNvSpPr txBox="1"/>
          <p:nvPr/>
        </p:nvSpPr>
        <p:spPr>
          <a:xfrm>
            <a:off x="8296476" y="3591780"/>
            <a:ext cx="309700" cy="369332"/>
          </a:xfrm>
          <a:prstGeom prst="rect">
            <a:avLst/>
          </a:prstGeom>
          <a:noFill/>
        </p:spPr>
        <p:txBody>
          <a:bodyPr wrap="none" rtlCol="0">
            <a:spAutoFit/>
          </a:bodyPr>
          <a:lstStyle/>
          <a:p>
            <a:r>
              <a:rPr lang="en-CA" dirty="0">
                <a:solidFill>
                  <a:srgbClr val="0070C0"/>
                </a:solidFill>
              </a:rPr>
              <a:t>B</a:t>
            </a:r>
            <a:endParaRPr lang="fr-CA" dirty="0">
              <a:solidFill>
                <a:srgbClr val="0070C0"/>
              </a:solidFill>
            </a:endParaRPr>
          </a:p>
        </p:txBody>
      </p:sp>
      <p:sp>
        <p:nvSpPr>
          <p:cNvPr id="59" name="ZoneTexte 58"/>
          <p:cNvSpPr txBox="1"/>
          <p:nvPr/>
        </p:nvSpPr>
        <p:spPr>
          <a:xfrm>
            <a:off x="6985072" y="4804610"/>
            <a:ext cx="322524" cy="369332"/>
          </a:xfrm>
          <a:prstGeom prst="rect">
            <a:avLst/>
          </a:prstGeom>
          <a:noFill/>
        </p:spPr>
        <p:txBody>
          <a:bodyPr wrap="none" rtlCol="0">
            <a:spAutoFit/>
          </a:bodyPr>
          <a:lstStyle/>
          <a:p>
            <a:r>
              <a:rPr lang="en-CA" dirty="0">
                <a:solidFill>
                  <a:srgbClr val="0070C0"/>
                </a:solidFill>
              </a:rPr>
              <a:t>A</a:t>
            </a:r>
            <a:endParaRPr lang="fr-CA" dirty="0">
              <a:solidFill>
                <a:srgbClr val="0070C0"/>
              </a:solidFill>
            </a:endParaRPr>
          </a:p>
        </p:txBody>
      </p:sp>
      <p:sp>
        <p:nvSpPr>
          <p:cNvPr id="60" name="ZoneTexte 59"/>
          <p:cNvSpPr txBox="1"/>
          <p:nvPr/>
        </p:nvSpPr>
        <p:spPr>
          <a:xfrm>
            <a:off x="8447319" y="4792480"/>
            <a:ext cx="290464" cy="369332"/>
          </a:xfrm>
          <a:prstGeom prst="rect">
            <a:avLst/>
          </a:prstGeom>
          <a:noFill/>
        </p:spPr>
        <p:txBody>
          <a:bodyPr wrap="none" rtlCol="0">
            <a:spAutoFit/>
          </a:bodyPr>
          <a:lstStyle/>
          <a:p>
            <a:r>
              <a:rPr lang="en-CA" dirty="0">
                <a:solidFill>
                  <a:srgbClr val="0070C0"/>
                </a:solidFill>
              </a:rPr>
              <a:t>F</a:t>
            </a:r>
            <a:endParaRPr lang="fr-CA" dirty="0">
              <a:solidFill>
                <a:srgbClr val="0070C0"/>
              </a:solidFill>
            </a:endParaRPr>
          </a:p>
        </p:txBody>
      </p:sp>
      <p:sp>
        <p:nvSpPr>
          <p:cNvPr id="6" name="ZoneTexte 5"/>
          <p:cNvSpPr txBox="1"/>
          <p:nvPr/>
        </p:nvSpPr>
        <p:spPr>
          <a:xfrm>
            <a:off x="4669056" y="2320023"/>
            <a:ext cx="3260829" cy="461665"/>
          </a:xfrm>
          <a:prstGeom prst="rect">
            <a:avLst/>
          </a:prstGeom>
          <a:noFill/>
        </p:spPr>
        <p:txBody>
          <a:bodyPr wrap="none" rtlCol="0">
            <a:spAutoFit/>
          </a:bodyPr>
          <a:lstStyle/>
          <a:p>
            <a:r>
              <a:rPr lang="en-CA" sz="2400" dirty="0">
                <a:solidFill>
                  <a:srgbClr val="FF0000"/>
                </a:solidFill>
              </a:rPr>
              <a:t>Bipartitions non-</a:t>
            </a:r>
            <a:r>
              <a:rPr lang="en-CA" sz="2400" dirty="0" err="1">
                <a:solidFill>
                  <a:srgbClr val="FF0000"/>
                </a:solidFill>
              </a:rPr>
              <a:t>triviales</a:t>
            </a:r>
            <a:endParaRPr lang="fr-CA" sz="2400" dirty="0">
              <a:solidFill>
                <a:srgbClr val="FF0000"/>
              </a:solidFill>
            </a:endParaRPr>
          </a:p>
        </p:txBody>
      </p:sp>
      <p:sp>
        <p:nvSpPr>
          <p:cNvPr id="19" name="ZoneTexte 18"/>
          <p:cNvSpPr txBox="1"/>
          <p:nvPr/>
        </p:nvSpPr>
        <p:spPr>
          <a:xfrm>
            <a:off x="2161593" y="5805264"/>
            <a:ext cx="1072730" cy="369332"/>
          </a:xfrm>
          <a:prstGeom prst="rect">
            <a:avLst/>
          </a:prstGeom>
          <a:noFill/>
        </p:spPr>
        <p:txBody>
          <a:bodyPr wrap="none" rtlCol="0">
            <a:spAutoFit/>
          </a:bodyPr>
          <a:lstStyle/>
          <a:p>
            <a:r>
              <a:rPr lang="en-CA" dirty="0"/>
              <a:t>CD|ABEF</a:t>
            </a:r>
            <a:endParaRPr lang="fr-CA" dirty="0"/>
          </a:p>
        </p:txBody>
      </p:sp>
      <p:sp>
        <p:nvSpPr>
          <p:cNvPr id="61" name="ZoneTexte 60"/>
          <p:cNvSpPr txBox="1"/>
          <p:nvPr/>
        </p:nvSpPr>
        <p:spPr>
          <a:xfrm>
            <a:off x="6475830" y="5798187"/>
            <a:ext cx="1072730" cy="369332"/>
          </a:xfrm>
          <a:prstGeom prst="rect">
            <a:avLst/>
          </a:prstGeom>
          <a:noFill/>
        </p:spPr>
        <p:txBody>
          <a:bodyPr wrap="none" rtlCol="0">
            <a:spAutoFit/>
          </a:bodyPr>
          <a:lstStyle/>
          <a:p>
            <a:r>
              <a:rPr lang="en-CA" dirty="0"/>
              <a:t>CD|ABEF</a:t>
            </a:r>
            <a:endParaRPr lang="fr-CA" dirty="0"/>
          </a:p>
        </p:txBody>
      </p:sp>
      <p:sp>
        <p:nvSpPr>
          <p:cNvPr id="62" name="ZoneTexte 61"/>
          <p:cNvSpPr txBox="1"/>
          <p:nvPr/>
        </p:nvSpPr>
        <p:spPr>
          <a:xfrm>
            <a:off x="3319888" y="5805264"/>
            <a:ext cx="1101584" cy="369332"/>
          </a:xfrm>
          <a:prstGeom prst="rect">
            <a:avLst/>
          </a:prstGeom>
          <a:noFill/>
        </p:spPr>
        <p:txBody>
          <a:bodyPr wrap="none" rtlCol="0">
            <a:spAutoFit/>
          </a:bodyPr>
          <a:lstStyle/>
          <a:p>
            <a:r>
              <a:rPr lang="en-CA" b="1" dirty="0">
                <a:solidFill>
                  <a:srgbClr val="FF0000"/>
                </a:solidFill>
              </a:rPr>
              <a:t>EF|ABCD </a:t>
            </a:r>
            <a:endParaRPr lang="fr-CA" b="1" dirty="0">
              <a:solidFill>
                <a:srgbClr val="FF0000"/>
              </a:solidFill>
            </a:endParaRPr>
          </a:p>
        </p:txBody>
      </p:sp>
      <p:sp>
        <p:nvSpPr>
          <p:cNvPr id="63" name="ZoneTexte 62"/>
          <p:cNvSpPr txBox="1"/>
          <p:nvPr/>
        </p:nvSpPr>
        <p:spPr>
          <a:xfrm>
            <a:off x="4368258" y="5819292"/>
            <a:ext cx="1048685" cy="369332"/>
          </a:xfrm>
          <a:prstGeom prst="rect">
            <a:avLst/>
          </a:prstGeom>
          <a:noFill/>
        </p:spPr>
        <p:txBody>
          <a:bodyPr wrap="none" rtlCol="0">
            <a:spAutoFit/>
          </a:bodyPr>
          <a:lstStyle/>
          <a:p>
            <a:r>
              <a:rPr lang="en-CA" b="1" dirty="0">
                <a:solidFill>
                  <a:srgbClr val="FF0000"/>
                </a:solidFill>
              </a:rPr>
              <a:t>AB|CDEF</a:t>
            </a:r>
            <a:endParaRPr lang="fr-CA" b="1" dirty="0">
              <a:solidFill>
                <a:srgbClr val="FF0000"/>
              </a:solidFill>
            </a:endParaRPr>
          </a:p>
        </p:txBody>
      </p:sp>
      <p:sp>
        <p:nvSpPr>
          <p:cNvPr id="64" name="ZoneTexte 63"/>
          <p:cNvSpPr txBox="1"/>
          <p:nvPr/>
        </p:nvSpPr>
        <p:spPr>
          <a:xfrm>
            <a:off x="7621833" y="5798187"/>
            <a:ext cx="1045992" cy="369332"/>
          </a:xfrm>
          <a:prstGeom prst="rect">
            <a:avLst/>
          </a:prstGeom>
          <a:noFill/>
        </p:spPr>
        <p:txBody>
          <a:bodyPr wrap="none" rtlCol="0">
            <a:spAutoFit/>
          </a:bodyPr>
          <a:lstStyle/>
          <a:p>
            <a:r>
              <a:rPr lang="en-CA" b="1" dirty="0">
                <a:solidFill>
                  <a:srgbClr val="FF0000"/>
                </a:solidFill>
              </a:rPr>
              <a:t>EB|ACDF</a:t>
            </a:r>
            <a:endParaRPr lang="fr-CA" b="1" dirty="0">
              <a:solidFill>
                <a:srgbClr val="FF0000"/>
              </a:solidFill>
            </a:endParaRPr>
          </a:p>
        </p:txBody>
      </p:sp>
      <p:sp>
        <p:nvSpPr>
          <p:cNvPr id="65" name="ZoneTexte 64"/>
          <p:cNvSpPr txBox="1"/>
          <p:nvPr/>
        </p:nvSpPr>
        <p:spPr>
          <a:xfrm>
            <a:off x="8622495" y="5798187"/>
            <a:ext cx="1048685" cy="369332"/>
          </a:xfrm>
          <a:prstGeom prst="rect">
            <a:avLst/>
          </a:prstGeom>
          <a:noFill/>
        </p:spPr>
        <p:txBody>
          <a:bodyPr wrap="none" rtlCol="0">
            <a:spAutoFit/>
          </a:bodyPr>
          <a:lstStyle/>
          <a:p>
            <a:r>
              <a:rPr lang="en-CA" b="1" dirty="0">
                <a:solidFill>
                  <a:srgbClr val="FF0000"/>
                </a:solidFill>
              </a:rPr>
              <a:t>AF|BCDE</a:t>
            </a:r>
            <a:endParaRPr lang="fr-CA" b="1" dirty="0">
              <a:solidFill>
                <a:srgbClr val="FF0000"/>
              </a:solidFill>
            </a:endParaRPr>
          </a:p>
        </p:txBody>
      </p:sp>
      <p:sp>
        <p:nvSpPr>
          <p:cNvPr id="66" name="ZoneTexte 65"/>
          <p:cNvSpPr txBox="1"/>
          <p:nvPr/>
        </p:nvSpPr>
        <p:spPr>
          <a:xfrm>
            <a:off x="6908270" y="2989780"/>
            <a:ext cx="338554" cy="369332"/>
          </a:xfrm>
          <a:prstGeom prst="rect">
            <a:avLst/>
          </a:prstGeom>
          <a:noFill/>
        </p:spPr>
        <p:txBody>
          <a:bodyPr wrap="none" rtlCol="0">
            <a:spAutoFit/>
          </a:bodyPr>
          <a:lstStyle/>
          <a:p>
            <a:r>
              <a:rPr lang="en-CA" dirty="0">
                <a:solidFill>
                  <a:srgbClr val="0070C0"/>
                </a:solidFill>
              </a:rPr>
              <a:t>D</a:t>
            </a:r>
            <a:endParaRPr lang="fr-CA" dirty="0">
              <a:solidFill>
                <a:srgbClr val="0070C0"/>
              </a:solidFill>
            </a:endParaRPr>
          </a:p>
        </p:txBody>
      </p:sp>
      <p:sp>
        <p:nvSpPr>
          <p:cNvPr id="5" name="ZoneTexte 4"/>
          <p:cNvSpPr txBox="1"/>
          <p:nvPr/>
        </p:nvSpPr>
        <p:spPr>
          <a:xfrm>
            <a:off x="4256788" y="6193996"/>
            <a:ext cx="4400115" cy="461665"/>
          </a:xfrm>
          <a:prstGeom prst="rect">
            <a:avLst/>
          </a:prstGeom>
          <a:noFill/>
        </p:spPr>
        <p:txBody>
          <a:bodyPr wrap="none" rtlCol="0">
            <a:spAutoFit/>
          </a:bodyPr>
          <a:lstStyle/>
          <a:p>
            <a:r>
              <a:rPr lang="en-CA" sz="2400" dirty="0" err="1">
                <a:solidFill>
                  <a:srgbClr val="0070C0"/>
                </a:solidFill>
              </a:rPr>
              <a:t>Disance</a:t>
            </a:r>
            <a:r>
              <a:rPr lang="en-CA" sz="2400" dirty="0">
                <a:solidFill>
                  <a:srgbClr val="0070C0"/>
                </a:solidFill>
              </a:rPr>
              <a:t> </a:t>
            </a:r>
            <a:r>
              <a:rPr lang="en-CA" sz="2400" dirty="0" err="1">
                <a:solidFill>
                  <a:srgbClr val="0070C0"/>
                </a:solidFill>
              </a:rPr>
              <a:t>topologique</a:t>
            </a:r>
            <a:r>
              <a:rPr lang="en-CA" sz="2400" dirty="0">
                <a:solidFill>
                  <a:srgbClr val="0070C0"/>
                </a:solidFill>
              </a:rPr>
              <a:t>  </a:t>
            </a:r>
            <a:r>
              <a:rPr lang="en-CA" sz="2400" i="1" dirty="0" err="1">
                <a:solidFill>
                  <a:srgbClr val="0070C0"/>
                </a:solidFill>
              </a:rPr>
              <a:t>d</a:t>
            </a:r>
            <a:r>
              <a:rPr lang="en-CA" sz="2400" i="1" baseline="-25000" dirty="0" err="1">
                <a:solidFill>
                  <a:srgbClr val="0070C0"/>
                </a:solidFill>
              </a:rPr>
              <a:t>T</a:t>
            </a:r>
            <a:r>
              <a:rPr lang="en-CA" sz="2400" i="1" dirty="0">
                <a:solidFill>
                  <a:srgbClr val="0070C0"/>
                </a:solidFill>
              </a:rPr>
              <a:t> (T</a:t>
            </a:r>
            <a:r>
              <a:rPr lang="en-CA" sz="2400" i="1" baseline="-25000" dirty="0">
                <a:solidFill>
                  <a:srgbClr val="0070C0"/>
                </a:solidFill>
              </a:rPr>
              <a:t>1</a:t>
            </a:r>
            <a:r>
              <a:rPr lang="en-CA" sz="2400" i="1" dirty="0">
                <a:solidFill>
                  <a:srgbClr val="0070C0"/>
                </a:solidFill>
              </a:rPr>
              <a:t>,T</a:t>
            </a:r>
            <a:r>
              <a:rPr lang="en-CA" sz="2400" i="1" baseline="-25000" dirty="0">
                <a:solidFill>
                  <a:srgbClr val="0070C0"/>
                </a:solidFill>
              </a:rPr>
              <a:t>2</a:t>
            </a:r>
            <a:r>
              <a:rPr lang="en-CA" sz="2400" i="1" dirty="0">
                <a:solidFill>
                  <a:srgbClr val="0070C0"/>
                </a:solidFill>
              </a:rPr>
              <a:t>)= 4 </a:t>
            </a:r>
            <a:endParaRPr lang="fr-CA" sz="2400" i="1" dirty="0">
              <a:solidFill>
                <a:srgbClr val="0070C0"/>
              </a:solidFill>
            </a:endParaRPr>
          </a:p>
        </p:txBody>
      </p:sp>
    </p:spTree>
    <p:extLst>
      <p:ext uri="{BB962C8B-B14F-4D97-AF65-F5344CB8AC3E}">
        <p14:creationId xmlns:p14="http://schemas.microsoft.com/office/powerpoint/2010/main" val="27500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Distance topologique</a:t>
            </a:r>
          </a:p>
        </p:txBody>
      </p:sp>
      <p:sp>
        <p:nvSpPr>
          <p:cNvPr id="4" name="Ellipse 3"/>
          <p:cNvSpPr/>
          <p:nvPr/>
        </p:nvSpPr>
        <p:spPr>
          <a:xfrm>
            <a:off x="3625701" y="33250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llipse 6"/>
          <p:cNvSpPr/>
          <p:nvPr/>
        </p:nvSpPr>
        <p:spPr>
          <a:xfrm>
            <a:off x="3343984" y="37303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p:cNvSpPr/>
          <p:nvPr/>
        </p:nvSpPr>
        <p:spPr>
          <a:xfrm>
            <a:off x="4403924" y="33250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llipse 8"/>
          <p:cNvSpPr/>
          <p:nvPr/>
        </p:nvSpPr>
        <p:spPr>
          <a:xfrm>
            <a:off x="4772622" y="378123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llipse 9"/>
          <p:cNvSpPr/>
          <p:nvPr/>
        </p:nvSpPr>
        <p:spPr>
          <a:xfrm>
            <a:off x="3910176" y="48464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p:cNvSpPr/>
          <p:nvPr/>
        </p:nvSpPr>
        <p:spPr>
          <a:xfrm>
            <a:off x="4594687" y="520646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2" name="Connecteur droit 11"/>
          <p:cNvCxnSpPr/>
          <p:nvPr/>
        </p:nvCxnSpPr>
        <p:spPr>
          <a:xfrm>
            <a:off x="3478128" y="3808041"/>
            <a:ext cx="432048" cy="1742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735130" y="3469071"/>
            <a:ext cx="175047" cy="513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403924" y="3473688"/>
            <a:ext cx="56492" cy="4214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4416752" y="3853243"/>
            <a:ext cx="355870" cy="21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4018624" y="4702407"/>
            <a:ext cx="385301" cy="1982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endCxn id="11" idx="0"/>
          </p:cNvCxnSpPr>
          <p:nvPr/>
        </p:nvCxnSpPr>
        <p:spPr>
          <a:xfrm>
            <a:off x="4403925" y="4702407"/>
            <a:ext cx="262771" cy="50405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910177" y="3982327"/>
            <a:ext cx="301097"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4211274" y="3874333"/>
            <a:ext cx="192651" cy="3960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211274" y="4270359"/>
            <a:ext cx="192651"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070656" y="3703014"/>
            <a:ext cx="308098" cy="369332"/>
          </a:xfrm>
          <a:prstGeom prst="rect">
            <a:avLst/>
          </a:prstGeom>
          <a:noFill/>
        </p:spPr>
        <p:txBody>
          <a:bodyPr wrap="none" rtlCol="0">
            <a:spAutoFit/>
          </a:bodyPr>
          <a:lstStyle/>
          <a:p>
            <a:r>
              <a:rPr lang="en-CA" dirty="0">
                <a:solidFill>
                  <a:srgbClr val="0070C0"/>
                </a:solidFill>
              </a:rPr>
              <a:t>C</a:t>
            </a:r>
            <a:endParaRPr lang="fr-CA" dirty="0">
              <a:solidFill>
                <a:srgbClr val="0070C0"/>
              </a:solidFill>
            </a:endParaRPr>
          </a:p>
        </p:txBody>
      </p:sp>
      <p:sp>
        <p:nvSpPr>
          <p:cNvPr id="35" name="ZoneTexte 34"/>
          <p:cNvSpPr txBox="1"/>
          <p:nvPr/>
        </p:nvSpPr>
        <p:spPr>
          <a:xfrm>
            <a:off x="3488000" y="2999200"/>
            <a:ext cx="338554" cy="369332"/>
          </a:xfrm>
          <a:prstGeom prst="rect">
            <a:avLst/>
          </a:prstGeom>
          <a:noFill/>
        </p:spPr>
        <p:txBody>
          <a:bodyPr wrap="none" rtlCol="0">
            <a:spAutoFit/>
          </a:bodyPr>
          <a:lstStyle/>
          <a:p>
            <a:r>
              <a:rPr lang="en-CA" dirty="0">
                <a:solidFill>
                  <a:srgbClr val="0070C0"/>
                </a:solidFill>
              </a:rPr>
              <a:t>D</a:t>
            </a:r>
            <a:endParaRPr lang="fr-CA" dirty="0">
              <a:solidFill>
                <a:srgbClr val="0070C0"/>
              </a:solidFill>
            </a:endParaRPr>
          </a:p>
        </p:txBody>
      </p:sp>
      <p:sp>
        <p:nvSpPr>
          <p:cNvPr id="36" name="ZoneTexte 35"/>
          <p:cNvSpPr txBox="1"/>
          <p:nvPr/>
        </p:nvSpPr>
        <p:spPr>
          <a:xfrm>
            <a:off x="4382438" y="3027730"/>
            <a:ext cx="301686" cy="369332"/>
          </a:xfrm>
          <a:prstGeom prst="rect">
            <a:avLst/>
          </a:prstGeom>
          <a:noFill/>
        </p:spPr>
        <p:txBody>
          <a:bodyPr wrap="none" rtlCol="0">
            <a:spAutoFit/>
          </a:bodyPr>
          <a:lstStyle/>
          <a:p>
            <a:r>
              <a:rPr lang="en-CA" dirty="0">
                <a:solidFill>
                  <a:srgbClr val="0070C0"/>
                </a:solidFill>
              </a:rPr>
              <a:t>E</a:t>
            </a:r>
            <a:endParaRPr lang="fr-CA" dirty="0">
              <a:solidFill>
                <a:srgbClr val="0070C0"/>
              </a:solidFill>
            </a:endParaRPr>
          </a:p>
        </p:txBody>
      </p:sp>
      <p:sp>
        <p:nvSpPr>
          <p:cNvPr id="37" name="ZoneTexte 36"/>
          <p:cNvSpPr txBox="1"/>
          <p:nvPr/>
        </p:nvSpPr>
        <p:spPr>
          <a:xfrm>
            <a:off x="4916638" y="3623375"/>
            <a:ext cx="290464" cy="369332"/>
          </a:xfrm>
          <a:prstGeom prst="rect">
            <a:avLst/>
          </a:prstGeom>
          <a:noFill/>
        </p:spPr>
        <p:txBody>
          <a:bodyPr wrap="none" rtlCol="0">
            <a:spAutoFit/>
          </a:bodyPr>
          <a:lstStyle/>
          <a:p>
            <a:r>
              <a:rPr lang="en-CA" dirty="0">
                <a:solidFill>
                  <a:srgbClr val="0070C0"/>
                </a:solidFill>
              </a:rPr>
              <a:t>F</a:t>
            </a:r>
            <a:endParaRPr lang="fr-CA" dirty="0">
              <a:solidFill>
                <a:srgbClr val="0070C0"/>
              </a:solidFill>
            </a:endParaRPr>
          </a:p>
        </p:txBody>
      </p:sp>
      <p:sp>
        <p:nvSpPr>
          <p:cNvPr id="38" name="ZoneTexte 37"/>
          <p:cNvSpPr txBox="1"/>
          <p:nvPr/>
        </p:nvSpPr>
        <p:spPr>
          <a:xfrm>
            <a:off x="3605234" y="4836205"/>
            <a:ext cx="322524" cy="369332"/>
          </a:xfrm>
          <a:prstGeom prst="rect">
            <a:avLst/>
          </a:prstGeom>
          <a:noFill/>
        </p:spPr>
        <p:txBody>
          <a:bodyPr wrap="none" rtlCol="0">
            <a:spAutoFit/>
          </a:bodyPr>
          <a:lstStyle/>
          <a:p>
            <a:r>
              <a:rPr lang="en-CA" dirty="0">
                <a:solidFill>
                  <a:srgbClr val="0070C0"/>
                </a:solidFill>
              </a:rPr>
              <a:t>A</a:t>
            </a:r>
            <a:endParaRPr lang="fr-CA" dirty="0">
              <a:solidFill>
                <a:srgbClr val="0070C0"/>
              </a:solidFill>
            </a:endParaRPr>
          </a:p>
        </p:txBody>
      </p:sp>
      <p:sp>
        <p:nvSpPr>
          <p:cNvPr id="39" name="ZoneTexte 38"/>
          <p:cNvSpPr txBox="1"/>
          <p:nvPr/>
        </p:nvSpPr>
        <p:spPr>
          <a:xfrm>
            <a:off x="4684124" y="5093805"/>
            <a:ext cx="309700" cy="369332"/>
          </a:xfrm>
          <a:prstGeom prst="rect">
            <a:avLst/>
          </a:prstGeom>
          <a:noFill/>
        </p:spPr>
        <p:txBody>
          <a:bodyPr wrap="none" rtlCol="0">
            <a:spAutoFit/>
          </a:bodyPr>
          <a:lstStyle/>
          <a:p>
            <a:r>
              <a:rPr lang="en-CA" dirty="0">
                <a:solidFill>
                  <a:srgbClr val="0070C0"/>
                </a:solidFill>
              </a:rPr>
              <a:t>B</a:t>
            </a:r>
            <a:endParaRPr lang="fr-CA" dirty="0">
              <a:solidFill>
                <a:srgbClr val="0070C0"/>
              </a:solidFill>
            </a:endParaRPr>
          </a:p>
        </p:txBody>
      </p:sp>
      <p:sp>
        <p:nvSpPr>
          <p:cNvPr id="40" name="Ellipse 39"/>
          <p:cNvSpPr/>
          <p:nvPr/>
        </p:nvSpPr>
        <p:spPr>
          <a:xfrm>
            <a:off x="7005539" y="329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Ellipse 40"/>
          <p:cNvSpPr/>
          <p:nvPr/>
        </p:nvSpPr>
        <p:spPr>
          <a:xfrm>
            <a:off x="6723822" y="369872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Ellipse 41"/>
          <p:cNvSpPr/>
          <p:nvPr/>
        </p:nvSpPr>
        <p:spPr>
          <a:xfrm>
            <a:off x="7783762" y="32934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Ellipse 42"/>
          <p:cNvSpPr/>
          <p:nvPr/>
        </p:nvSpPr>
        <p:spPr>
          <a:xfrm>
            <a:off x="8152460" y="374963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Ellipse 43"/>
          <p:cNvSpPr/>
          <p:nvPr/>
        </p:nvSpPr>
        <p:spPr>
          <a:xfrm>
            <a:off x="7290014" y="48148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Ellipse 44"/>
          <p:cNvSpPr/>
          <p:nvPr/>
        </p:nvSpPr>
        <p:spPr>
          <a:xfrm>
            <a:off x="8256960" y="49126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46" name="Connecteur droit 45"/>
          <p:cNvCxnSpPr/>
          <p:nvPr/>
        </p:nvCxnSpPr>
        <p:spPr>
          <a:xfrm>
            <a:off x="6857966" y="3776446"/>
            <a:ext cx="432048" cy="1742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7114968" y="3437476"/>
            <a:ext cx="175047" cy="513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7783762" y="3442093"/>
            <a:ext cx="56492" cy="4214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7796590" y="3821648"/>
            <a:ext cx="355870" cy="21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7398462" y="4670812"/>
            <a:ext cx="385301" cy="1982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7783762" y="4670812"/>
            <a:ext cx="512714"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275537" y="3950732"/>
            <a:ext cx="315575"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7591112" y="3842738"/>
            <a:ext cx="192651" cy="3960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7591112" y="4238764"/>
            <a:ext cx="192651" cy="4320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6450494" y="3671419"/>
            <a:ext cx="308098" cy="369332"/>
          </a:xfrm>
          <a:prstGeom prst="rect">
            <a:avLst/>
          </a:prstGeom>
          <a:noFill/>
        </p:spPr>
        <p:txBody>
          <a:bodyPr wrap="none" rtlCol="0">
            <a:spAutoFit/>
          </a:bodyPr>
          <a:lstStyle/>
          <a:p>
            <a:r>
              <a:rPr lang="en-CA" dirty="0">
                <a:solidFill>
                  <a:srgbClr val="0070C0"/>
                </a:solidFill>
              </a:rPr>
              <a:t>C</a:t>
            </a:r>
            <a:endParaRPr lang="fr-CA" dirty="0">
              <a:solidFill>
                <a:srgbClr val="0070C0"/>
              </a:solidFill>
            </a:endParaRPr>
          </a:p>
        </p:txBody>
      </p:sp>
      <p:sp>
        <p:nvSpPr>
          <p:cNvPr id="57" name="ZoneTexte 56"/>
          <p:cNvSpPr txBox="1"/>
          <p:nvPr/>
        </p:nvSpPr>
        <p:spPr>
          <a:xfrm>
            <a:off x="7762276" y="2996135"/>
            <a:ext cx="301686" cy="369332"/>
          </a:xfrm>
          <a:prstGeom prst="rect">
            <a:avLst/>
          </a:prstGeom>
          <a:noFill/>
        </p:spPr>
        <p:txBody>
          <a:bodyPr wrap="none" rtlCol="0">
            <a:spAutoFit/>
          </a:bodyPr>
          <a:lstStyle/>
          <a:p>
            <a:r>
              <a:rPr lang="en-CA" dirty="0">
                <a:solidFill>
                  <a:srgbClr val="0070C0"/>
                </a:solidFill>
              </a:rPr>
              <a:t>E</a:t>
            </a:r>
            <a:endParaRPr lang="fr-CA" dirty="0">
              <a:solidFill>
                <a:srgbClr val="0070C0"/>
              </a:solidFill>
            </a:endParaRPr>
          </a:p>
        </p:txBody>
      </p:sp>
      <p:sp>
        <p:nvSpPr>
          <p:cNvPr id="58" name="ZoneTexte 57"/>
          <p:cNvSpPr txBox="1"/>
          <p:nvPr/>
        </p:nvSpPr>
        <p:spPr>
          <a:xfrm>
            <a:off x="8296476" y="3591780"/>
            <a:ext cx="309700" cy="369332"/>
          </a:xfrm>
          <a:prstGeom prst="rect">
            <a:avLst/>
          </a:prstGeom>
          <a:noFill/>
        </p:spPr>
        <p:txBody>
          <a:bodyPr wrap="none" rtlCol="0">
            <a:spAutoFit/>
          </a:bodyPr>
          <a:lstStyle/>
          <a:p>
            <a:r>
              <a:rPr lang="en-CA" dirty="0">
                <a:solidFill>
                  <a:srgbClr val="0070C0"/>
                </a:solidFill>
              </a:rPr>
              <a:t>B</a:t>
            </a:r>
            <a:endParaRPr lang="fr-CA" dirty="0">
              <a:solidFill>
                <a:srgbClr val="0070C0"/>
              </a:solidFill>
            </a:endParaRPr>
          </a:p>
        </p:txBody>
      </p:sp>
      <p:sp>
        <p:nvSpPr>
          <p:cNvPr id="59" name="ZoneTexte 58"/>
          <p:cNvSpPr txBox="1"/>
          <p:nvPr/>
        </p:nvSpPr>
        <p:spPr>
          <a:xfrm>
            <a:off x="6985072" y="4804610"/>
            <a:ext cx="322524" cy="369332"/>
          </a:xfrm>
          <a:prstGeom prst="rect">
            <a:avLst/>
          </a:prstGeom>
          <a:noFill/>
        </p:spPr>
        <p:txBody>
          <a:bodyPr wrap="none" rtlCol="0">
            <a:spAutoFit/>
          </a:bodyPr>
          <a:lstStyle/>
          <a:p>
            <a:r>
              <a:rPr lang="en-CA" dirty="0">
                <a:solidFill>
                  <a:srgbClr val="0070C0"/>
                </a:solidFill>
              </a:rPr>
              <a:t>A</a:t>
            </a:r>
            <a:endParaRPr lang="fr-CA" dirty="0">
              <a:solidFill>
                <a:srgbClr val="0070C0"/>
              </a:solidFill>
            </a:endParaRPr>
          </a:p>
        </p:txBody>
      </p:sp>
      <p:sp>
        <p:nvSpPr>
          <p:cNvPr id="60" name="ZoneTexte 59"/>
          <p:cNvSpPr txBox="1"/>
          <p:nvPr/>
        </p:nvSpPr>
        <p:spPr>
          <a:xfrm>
            <a:off x="8447319" y="4792480"/>
            <a:ext cx="290464" cy="369332"/>
          </a:xfrm>
          <a:prstGeom prst="rect">
            <a:avLst/>
          </a:prstGeom>
          <a:noFill/>
        </p:spPr>
        <p:txBody>
          <a:bodyPr wrap="none" rtlCol="0">
            <a:spAutoFit/>
          </a:bodyPr>
          <a:lstStyle/>
          <a:p>
            <a:r>
              <a:rPr lang="en-CA" dirty="0">
                <a:solidFill>
                  <a:srgbClr val="0070C0"/>
                </a:solidFill>
              </a:rPr>
              <a:t>F</a:t>
            </a:r>
            <a:endParaRPr lang="fr-CA" dirty="0">
              <a:solidFill>
                <a:srgbClr val="0070C0"/>
              </a:solidFill>
            </a:endParaRPr>
          </a:p>
        </p:txBody>
      </p:sp>
      <p:sp>
        <p:nvSpPr>
          <p:cNvPr id="6" name="ZoneTexte 5"/>
          <p:cNvSpPr txBox="1"/>
          <p:nvPr/>
        </p:nvSpPr>
        <p:spPr>
          <a:xfrm>
            <a:off x="4669056" y="2320023"/>
            <a:ext cx="3260829" cy="461665"/>
          </a:xfrm>
          <a:prstGeom prst="rect">
            <a:avLst/>
          </a:prstGeom>
          <a:noFill/>
        </p:spPr>
        <p:txBody>
          <a:bodyPr wrap="none" rtlCol="0">
            <a:spAutoFit/>
          </a:bodyPr>
          <a:lstStyle/>
          <a:p>
            <a:r>
              <a:rPr lang="en-CA" sz="2400" dirty="0">
                <a:solidFill>
                  <a:srgbClr val="FF0000"/>
                </a:solidFill>
              </a:rPr>
              <a:t>Bipartitions non-</a:t>
            </a:r>
            <a:r>
              <a:rPr lang="en-CA" sz="2400" dirty="0" err="1">
                <a:solidFill>
                  <a:srgbClr val="FF0000"/>
                </a:solidFill>
              </a:rPr>
              <a:t>triviales</a:t>
            </a:r>
            <a:endParaRPr lang="fr-CA" sz="2400" dirty="0">
              <a:solidFill>
                <a:srgbClr val="FF0000"/>
              </a:solidFill>
            </a:endParaRPr>
          </a:p>
        </p:txBody>
      </p:sp>
      <p:sp>
        <p:nvSpPr>
          <p:cNvPr id="19" name="ZoneTexte 18"/>
          <p:cNvSpPr txBox="1"/>
          <p:nvPr/>
        </p:nvSpPr>
        <p:spPr>
          <a:xfrm>
            <a:off x="2161594" y="5805264"/>
            <a:ext cx="1048685" cy="369332"/>
          </a:xfrm>
          <a:prstGeom prst="rect">
            <a:avLst/>
          </a:prstGeom>
          <a:noFill/>
        </p:spPr>
        <p:txBody>
          <a:bodyPr wrap="none" rtlCol="0">
            <a:spAutoFit/>
          </a:bodyPr>
          <a:lstStyle/>
          <a:p>
            <a:r>
              <a:rPr lang="en-CA" b="1" dirty="0"/>
              <a:t>CD|ABEF</a:t>
            </a:r>
            <a:endParaRPr lang="fr-CA" b="1" dirty="0"/>
          </a:p>
        </p:txBody>
      </p:sp>
      <p:sp>
        <p:nvSpPr>
          <p:cNvPr id="61" name="ZoneTexte 60"/>
          <p:cNvSpPr txBox="1"/>
          <p:nvPr/>
        </p:nvSpPr>
        <p:spPr>
          <a:xfrm>
            <a:off x="6475830" y="5798187"/>
            <a:ext cx="1072730" cy="369332"/>
          </a:xfrm>
          <a:prstGeom prst="rect">
            <a:avLst/>
          </a:prstGeom>
          <a:noFill/>
        </p:spPr>
        <p:txBody>
          <a:bodyPr wrap="none" rtlCol="0">
            <a:spAutoFit/>
          </a:bodyPr>
          <a:lstStyle/>
          <a:p>
            <a:r>
              <a:rPr lang="en-CA" dirty="0"/>
              <a:t>CD|ABEF</a:t>
            </a:r>
            <a:endParaRPr lang="fr-CA" dirty="0"/>
          </a:p>
        </p:txBody>
      </p:sp>
      <p:sp>
        <p:nvSpPr>
          <p:cNvPr id="62" name="ZoneTexte 61"/>
          <p:cNvSpPr txBox="1"/>
          <p:nvPr/>
        </p:nvSpPr>
        <p:spPr>
          <a:xfrm>
            <a:off x="3319888" y="5805264"/>
            <a:ext cx="1101584" cy="369332"/>
          </a:xfrm>
          <a:prstGeom prst="rect">
            <a:avLst/>
          </a:prstGeom>
          <a:noFill/>
        </p:spPr>
        <p:txBody>
          <a:bodyPr wrap="none" rtlCol="0">
            <a:spAutoFit/>
          </a:bodyPr>
          <a:lstStyle/>
          <a:p>
            <a:r>
              <a:rPr lang="en-CA" b="1" dirty="0">
                <a:solidFill>
                  <a:srgbClr val="FF0000"/>
                </a:solidFill>
              </a:rPr>
              <a:t>EF|ABCD </a:t>
            </a:r>
            <a:endParaRPr lang="fr-CA" b="1" dirty="0">
              <a:solidFill>
                <a:srgbClr val="FF0000"/>
              </a:solidFill>
            </a:endParaRPr>
          </a:p>
        </p:txBody>
      </p:sp>
      <p:sp>
        <p:nvSpPr>
          <p:cNvPr id="63" name="ZoneTexte 62"/>
          <p:cNvSpPr txBox="1"/>
          <p:nvPr/>
        </p:nvSpPr>
        <p:spPr>
          <a:xfrm>
            <a:off x="4368258" y="5819292"/>
            <a:ext cx="1048685" cy="369332"/>
          </a:xfrm>
          <a:prstGeom prst="rect">
            <a:avLst/>
          </a:prstGeom>
          <a:noFill/>
        </p:spPr>
        <p:txBody>
          <a:bodyPr wrap="none" rtlCol="0">
            <a:spAutoFit/>
          </a:bodyPr>
          <a:lstStyle/>
          <a:p>
            <a:r>
              <a:rPr lang="en-CA" b="1" dirty="0">
                <a:solidFill>
                  <a:srgbClr val="FF0000"/>
                </a:solidFill>
              </a:rPr>
              <a:t>AB|CDEF</a:t>
            </a:r>
            <a:endParaRPr lang="fr-CA" b="1" dirty="0">
              <a:solidFill>
                <a:srgbClr val="FF0000"/>
              </a:solidFill>
            </a:endParaRPr>
          </a:p>
        </p:txBody>
      </p:sp>
      <p:sp>
        <p:nvSpPr>
          <p:cNvPr id="64" name="ZoneTexte 63"/>
          <p:cNvSpPr txBox="1"/>
          <p:nvPr/>
        </p:nvSpPr>
        <p:spPr>
          <a:xfrm>
            <a:off x="7621833" y="5798187"/>
            <a:ext cx="1045992" cy="369332"/>
          </a:xfrm>
          <a:prstGeom prst="rect">
            <a:avLst/>
          </a:prstGeom>
          <a:noFill/>
        </p:spPr>
        <p:txBody>
          <a:bodyPr wrap="none" rtlCol="0">
            <a:spAutoFit/>
          </a:bodyPr>
          <a:lstStyle/>
          <a:p>
            <a:r>
              <a:rPr lang="en-CA" b="1" dirty="0">
                <a:solidFill>
                  <a:srgbClr val="FF0000"/>
                </a:solidFill>
              </a:rPr>
              <a:t>EB|ACDF</a:t>
            </a:r>
            <a:endParaRPr lang="fr-CA" b="1" dirty="0">
              <a:solidFill>
                <a:srgbClr val="FF0000"/>
              </a:solidFill>
            </a:endParaRPr>
          </a:p>
        </p:txBody>
      </p:sp>
      <p:sp>
        <p:nvSpPr>
          <p:cNvPr id="65" name="ZoneTexte 64"/>
          <p:cNvSpPr txBox="1"/>
          <p:nvPr/>
        </p:nvSpPr>
        <p:spPr>
          <a:xfrm>
            <a:off x="8622495" y="5798187"/>
            <a:ext cx="1048685" cy="369332"/>
          </a:xfrm>
          <a:prstGeom prst="rect">
            <a:avLst/>
          </a:prstGeom>
          <a:noFill/>
        </p:spPr>
        <p:txBody>
          <a:bodyPr wrap="none" rtlCol="0">
            <a:spAutoFit/>
          </a:bodyPr>
          <a:lstStyle/>
          <a:p>
            <a:r>
              <a:rPr lang="en-CA" b="1" dirty="0">
                <a:solidFill>
                  <a:srgbClr val="FF0000"/>
                </a:solidFill>
              </a:rPr>
              <a:t>AF|BCDE</a:t>
            </a:r>
            <a:endParaRPr lang="fr-CA" b="1" dirty="0">
              <a:solidFill>
                <a:srgbClr val="FF0000"/>
              </a:solidFill>
            </a:endParaRPr>
          </a:p>
        </p:txBody>
      </p:sp>
      <p:sp>
        <p:nvSpPr>
          <p:cNvPr id="66" name="ZoneTexte 65"/>
          <p:cNvSpPr txBox="1"/>
          <p:nvPr/>
        </p:nvSpPr>
        <p:spPr>
          <a:xfrm>
            <a:off x="6908270" y="2989780"/>
            <a:ext cx="338554" cy="369332"/>
          </a:xfrm>
          <a:prstGeom prst="rect">
            <a:avLst/>
          </a:prstGeom>
          <a:noFill/>
        </p:spPr>
        <p:txBody>
          <a:bodyPr wrap="none" rtlCol="0">
            <a:spAutoFit/>
          </a:bodyPr>
          <a:lstStyle/>
          <a:p>
            <a:r>
              <a:rPr lang="en-CA" dirty="0">
                <a:solidFill>
                  <a:srgbClr val="0070C0"/>
                </a:solidFill>
              </a:rPr>
              <a:t>D</a:t>
            </a:r>
            <a:endParaRPr lang="fr-CA" dirty="0">
              <a:solidFill>
                <a:srgbClr val="0070C0"/>
              </a:solidFill>
            </a:endParaRPr>
          </a:p>
        </p:txBody>
      </p:sp>
      <p:sp>
        <p:nvSpPr>
          <p:cNvPr id="13" name="ZoneTexte 12"/>
          <p:cNvSpPr txBox="1"/>
          <p:nvPr/>
        </p:nvSpPr>
        <p:spPr>
          <a:xfrm>
            <a:off x="1903467" y="4233963"/>
            <a:ext cx="2343206" cy="400110"/>
          </a:xfrm>
          <a:prstGeom prst="rect">
            <a:avLst/>
          </a:prstGeom>
          <a:noFill/>
        </p:spPr>
        <p:txBody>
          <a:bodyPr wrap="none" rtlCol="0">
            <a:spAutoFit/>
          </a:bodyPr>
          <a:lstStyle/>
          <a:p>
            <a:r>
              <a:rPr lang="en-CA" sz="2000" b="1" dirty="0" err="1">
                <a:solidFill>
                  <a:srgbClr val="FF0000"/>
                </a:solidFill>
              </a:rPr>
              <a:t>Mauvaises</a:t>
            </a:r>
            <a:r>
              <a:rPr lang="en-CA" sz="2000" b="1" dirty="0">
                <a:solidFill>
                  <a:srgbClr val="FF0000"/>
                </a:solidFill>
              </a:rPr>
              <a:t> branches</a:t>
            </a:r>
            <a:endParaRPr lang="fr-CA" sz="2000" b="1" dirty="0">
              <a:solidFill>
                <a:srgbClr val="FF0000"/>
              </a:solidFill>
            </a:endParaRPr>
          </a:p>
        </p:txBody>
      </p:sp>
      <p:sp>
        <p:nvSpPr>
          <p:cNvPr id="56" name="Espace réservé du contenu 2">
            <a:extLst>
              <a:ext uri="{FF2B5EF4-FFF2-40B4-BE49-F238E27FC236}">
                <a16:creationId xmlns:a16="http://schemas.microsoft.com/office/drawing/2014/main" id="{052A6BE7-B2B6-48B7-9E90-79D91CAE1840}"/>
              </a:ext>
            </a:extLst>
          </p:cNvPr>
          <p:cNvSpPr>
            <a:spLocks noGrp="1"/>
          </p:cNvSpPr>
          <p:nvPr>
            <p:ph sz="quarter" idx="1"/>
          </p:nvPr>
        </p:nvSpPr>
        <p:spPr>
          <a:xfrm>
            <a:off x="972273" y="1447800"/>
            <a:ext cx="10637135" cy="901080"/>
          </a:xfrm>
        </p:spPr>
        <p:txBody>
          <a:bodyPr>
            <a:normAutofit/>
          </a:bodyPr>
          <a:lstStyle/>
          <a:p>
            <a:r>
              <a:rPr lang="fr-FR" dirty="0"/>
              <a:t>Distance la plus utilisée: </a:t>
            </a:r>
            <a:r>
              <a:rPr lang="fr-FR" dirty="0">
                <a:solidFill>
                  <a:srgbClr val="0070C0"/>
                </a:solidFill>
              </a:rPr>
              <a:t>Robinson-</a:t>
            </a:r>
            <a:r>
              <a:rPr lang="fr-FR" dirty="0" err="1">
                <a:solidFill>
                  <a:srgbClr val="0070C0"/>
                </a:solidFill>
              </a:rPr>
              <a:t>Foulds</a:t>
            </a:r>
            <a:r>
              <a:rPr lang="fr-FR" dirty="0">
                <a:solidFill>
                  <a:srgbClr val="0070C0"/>
                </a:solidFill>
              </a:rPr>
              <a:t>. </a:t>
            </a:r>
            <a:r>
              <a:rPr lang="fr-FR" dirty="0"/>
              <a:t>Compte le nombre de bipartitions (</a:t>
            </a:r>
            <a:r>
              <a:rPr lang="fr-FR" dirty="0" err="1"/>
              <a:t>splits</a:t>
            </a:r>
            <a:r>
              <a:rPr lang="fr-FR" dirty="0"/>
              <a:t>) différentes entre T</a:t>
            </a:r>
            <a:r>
              <a:rPr lang="fr-FR" baseline="-25000" dirty="0"/>
              <a:t>1</a:t>
            </a:r>
            <a:r>
              <a:rPr lang="fr-FR" dirty="0"/>
              <a:t> et T</a:t>
            </a:r>
            <a:r>
              <a:rPr lang="fr-FR" baseline="-25000" dirty="0"/>
              <a:t>2</a:t>
            </a:r>
            <a:r>
              <a:rPr lang="fr-FR" dirty="0"/>
              <a:t> .</a:t>
            </a:r>
            <a:endParaRPr lang="fr-FR" dirty="0">
              <a:solidFill>
                <a:srgbClr val="0070C0"/>
              </a:solidFill>
            </a:endParaRPr>
          </a:p>
        </p:txBody>
      </p:sp>
    </p:spTree>
    <p:extLst>
      <p:ext uri="{BB962C8B-B14F-4D97-AF65-F5344CB8AC3E}">
        <p14:creationId xmlns:p14="http://schemas.microsoft.com/office/powerpoint/2010/main" val="2414511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Distance topologique</a:t>
            </a:r>
          </a:p>
        </p:txBody>
      </p:sp>
      <p:sp>
        <p:nvSpPr>
          <p:cNvPr id="3" name="Espace réservé du contenu 2"/>
          <p:cNvSpPr>
            <a:spLocks noGrp="1"/>
          </p:cNvSpPr>
          <p:nvPr>
            <p:ph sz="quarter" idx="1"/>
          </p:nvPr>
        </p:nvSpPr>
        <p:spPr>
          <a:xfrm>
            <a:off x="949124" y="1447800"/>
            <a:ext cx="10671858" cy="4573488"/>
          </a:xfrm>
        </p:spPr>
        <p:txBody>
          <a:bodyPr>
            <a:normAutofit/>
          </a:bodyPr>
          <a:lstStyle/>
          <a:p>
            <a:r>
              <a:rPr lang="fr-FR" dirty="0"/>
              <a:t>Distance la plus utilisée: </a:t>
            </a:r>
            <a:r>
              <a:rPr lang="fr-FR" dirty="0">
                <a:solidFill>
                  <a:srgbClr val="0070C0"/>
                </a:solidFill>
              </a:rPr>
              <a:t>Robinson-</a:t>
            </a:r>
            <a:r>
              <a:rPr lang="fr-FR" dirty="0" err="1">
                <a:solidFill>
                  <a:srgbClr val="0070C0"/>
                </a:solidFill>
              </a:rPr>
              <a:t>Foulds</a:t>
            </a:r>
            <a:r>
              <a:rPr lang="fr-FR" dirty="0">
                <a:solidFill>
                  <a:srgbClr val="0070C0"/>
                </a:solidFill>
              </a:rPr>
              <a:t>. </a:t>
            </a:r>
            <a:r>
              <a:rPr lang="fr-FR" dirty="0"/>
              <a:t>Compte le nombre de bipartitions différentes entre T</a:t>
            </a:r>
            <a:r>
              <a:rPr lang="fr-FR" baseline="-25000" dirty="0"/>
              <a:t>1</a:t>
            </a:r>
            <a:r>
              <a:rPr lang="fr-FR" dirty="0"/>
              <a:t> et T</a:t>
            </a:r>
            <a:r>
              <a:rPr lang="fr-FR" baseline="-25000" dirty="0"/>
              <a:t>2</a:t>
            </a:r>
            <a:r>
              <a:rPr lang="fr-FR" dirty="0"/>
              <a:t> .</a:t>
            </a:r>
          </a:p>
          <a:p>
            <a:r>
              <a:rPr lang="fr-FR" dirty="0"/>
              <a:t>Un arbre non raciné de </a:t>
            </a:r>
            <a:r>
              <a:rPr lang="fr-FR" i="1" dirty="0"/>
              <a:t>n</a:t>
            </a:r>
            <a:r>
              <a:rPr lang="fr-FR" dirty="0"/>
              <a:t> feuilles a </a:t>
            </a:r>
            <a:r>
              <a:rPr lang="fr-FR" i="1" dirty="0"/>
              <a:t>n-3</a:t>
            </a:r>
            <a:r>
              <a:rPr lang="fr-FR" dirty="0"/>
              <a:t> branches internes (</a:t>
            </a:r>
            <a:r>
              <a:rPr lang="fr-FR" dirty="0" err="1"/>
              <a:t>bi-partitions</a:t>
            </a:r>
            <a:r>
              <a:rPr lang="fr-FR" dirty="0"/>
              <a:t> non-triviales). Donc distance topologique maximale entres deux arbres non racinés est </a:t>
            </a:r>
          </a:p>
          <a:p>
            <a:pPr marL="0" indent="0">
              <a:buNone/>
            </a:pPr>
            <a:r>
              <a:rPr lang="fr-FR" i="1" dirty="0"/>
              <a:t>                                   </a:t>
            </a:r>
            <a:r>
              <a:rPr lang="fr-FR" i="1" dirty="0" err="1"/>
              <a:t>d</a:t>
            </a:r>
            <a:r>
              <a:rPr lang="fr-FR" i="1" baseline="-25000" dirty="0" err="1"/>
              <a:t>M</a:t>
            </a:r>
            <a:r>
              <a:rPr lang="fr-FR" i="1" baseline="-25000" dirty="0"/>
              <a:t> </a:t>
            </a:r>
            <a:r>
              <a:rPr lang="fr-FR" i="1" dirty="0"/>
              <a:t>(T</a:t>
            </a:r>
            <a:r>
              <a:rPr lang="fr-FR" i="1" baseline="-25000" dirty="0"/>
              <a:t>1</a:t>
            </a:r>
            <a:r>
              <a:rPr lang="fr-FR" i="1" dirty="0"/>
              <a:t>,T</a:t>
            </a:r>
            <a:r>
              <a:rPr lang="fr-FR" i="1" baseline="-25000" dirty="0"/>
              <a:t>2</a:t>
            </a:r>
            <a:r>
              <a:rPr lang="fr-FR" i="1" dirty="0"/>
              <a:t>)=2(n-3)</a:t>
            </a:r>
          </a:p>
          <a:p>
            <a:r>
              <a:rPr lang="fr-FR" i="1" dirty="0"/>
              <a:t>Généralement, la distance topologique est normalisée:</a:t>
            </a:r>
          </a:p>
          <a:p>
            <a:pPr marL="0" indent="0" algn="ctr">
              <a:buNone/>
            </a:pPr>
            <a:r>
              <a:rPr lang="fr-FR" i="1" dirty="0"/>
              <a:t>RF(T</a:t>
            </a:r>
            <a:r>
              <a:rPr lang="fr-FR" i="1" baseline="-25000" dirty="0"/>
              <a:t>1</a:t>
            </a:r>
            <a:r>
              <a:rPr lang="fr-FR" i="1" dirty="0"/>
              <a:t>,T</a:t>
            </a:r>
            <a:r>
              <a:rPr lang="fr-FR" i="1" baseline="-25000" dirty="0"/>
              <a:t>2</a:t>
            </a:r>
            <a:r>
              <a:rPr lang="fr-FR" i="1" dirty="0"/>
              <a:t>)  = </a:t>
            </a:r>
            <a:r>
              <a:rPr lang="fr-FR" i="1" dirty="0" err="1"/>
              <a:t>d</a:t>
            </a:r>
            <a:r>
              <a:rPr lang="fr-FR" i="1" baseline="-25000" dirty="0" err="1"/>
              <a:t>T</a:t>
            </a:r>
            <a:r>
              <a:rPr lang="fr-FR" i="1" dirty="0"/>
              <a:t>(T</a:t>
            </a:r>
            <a:r>
              <a:rPr lang="fr-FR" i="1" baseline="-25000" dirty="0"/>
              <a:t>1</a:t>
            </a:r>
            <a:r>
              <a:rPr lang="fr-FR" i="1" dirty="0"/>
              <a:t>,T</a:t>
            </a:r>
            <a:r>
              <a:rPr lang="fr-FR" i="1" baseline="-25000" dirty="0"/>
              <a:t>2</a:t>
            </a:r>
            <a:r>
              <a:rPr lang="fr-FR" i="1" dirty="0"/>
              <a:t>)/</a:t>
            </a:r>
            <a:r>
              <a:rPr lang="fr-FR" i="1" dirty="0" err="1"/>
              <a:t>d</a:t>
            </a:r>
            <a:r>
              <a:rPr lang="fr-FR" i="1" baseline="-25000" dirty="0" err="1"/>
              <a:t>M</a:t>
            </a:r>
            <a:r>
              <a:rPr lang="fr-FR" i="1" dirty="0"/>
              <a:t>(T</a:t>
            </a:r>
            <a:r>
              <a:rPr lang="fr-FR" i="1" baseline="-25000" dirty="0"/>
              <a:t>1</a:t>
            </a:r>
            <a:r>
              <a:rPr lang="fr-FR" i="1" dirty="0"/>
              <a:t>,T</a:t>
            </a:r>
            <a:r>
              <a:rPr lang="fr-FR" i="1" baseline="-25000" dirty="0"/>
              <a:t>2</a:t>
            </a:r>
            <a:r>
              <a:rPr lang="fr-FR" i="1" dirty="0"/>
              <a:t>) </a:t>
            </a:r>
          </a:p>
          <a:p>
            <a:endParaRPr lang="fr-FR" dirty="0">
              <a:solidFill>
                <a:srgbClr val="0070C0"/>
              </a:solidFill>
            </a:endParaRPr>
          </a:p>
        </p:txBody>
      </p:sp>
    </p:spTree>
    <p:extLst>
      <p:ext uri="{BB962C8B-B14F-4D97-AF65-F5344CB8AC3E}">
        <p14:creationId xmlns:p14="http://schemas.microsoft.com/office/powerpoint/2010/main" val="2299655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Distance NNI</a:t>
            </a:r>
            <a:endParaRPr lang="fr-CA" dirty="0"/>
          </a:p>
        </p:txBody>
      </p:sp>
      <p:sp>
        <p:nvSpPr>
          <p:cNvPr id="3" name="Espace réservé du contenu 2"/>
          <p:cNvSpPr>
            <a:spLocks noGrp="1"/>
          </p:cNvSpPr>
          <p:nvPr>
            <p:ph sz="quarter" idx="1"/>
          </p:nvPr>
        </p:nvSpPr>
        <p:spPr>
          <a:xfrm>
            <a:off x="972273" y="1447800"/>
            <a:ext cx="10515600" cy="1693168"/>
          </a:xfrm>
        </p:spPr>
        <p:txBody>
          <a:bodyPr>
            <a:normAutofit/>
          </a:bodyPr>
          <a:lstStyle/>
          <a:p>
            <a:r>
              <a:rPr lang="fr-FR" dirty="0"/>
              <a:t>NNI “</a:t>
            </a:r>
            <a:r>
              <a:rPr lang="fr-FR" dirty="0" err="1"/>
              <a:t>Nearest</a:t>
            </a:r>
            <a:r>
              <a:rPr lang="fr-FR" dirty="0"/>
              <a:t> </a:t>
            </a:r>
            <a:r>
              <a:rPr lang="fr-FR" dirty="0" err="1"/>
              <a:t>Neighbor</a:t>
            </a:r>
            <a:r>
              <a:rPr lang="fr-FR" dirty="0"/>
              <a:t> </a:t>
            </a:r>
            <a:r>
              <a:rPr lang="fr-FR" dirty="0" err="1"/>
              <a:t>Interchange</a:t>
            </a:r>
            <a:r>
              <a:rPr lang="fr-FR" dirty="0"/>
              <a:t>”: Mouvement permettant d’</a:t>
            </a:r>
            <a:r>
              <a:rPr lang="fr-FR" dirty="0" err="1"/>
              <a:t>interchanger</a:t>
            </a:r>
            <a:r>
              <a:rPr lang="fr-FR" dirty="0"/>
              <a:t> deux des </a:t>
            </a:r>
            <a:r>
              <a:rPr lang="fr-FR" dirty="0" err="1"/>
              <a:t>sous-arbres</a:t>
            </a:r>
            <a:r>
              <a:rPr lang="fr-FR" dirty="0"/>
              <a:t> incidents à une branche interne. Deux mouvements sont possibles pour  chaque branche interne. </a:t>
            </a:r>
          </a:p>
          <a:p>
            <a:pPr marL="0" indent="0">
              <a:buNone/>
            </a:pPr>
            <a:endParaRPr lang="fr-FR" dirty="0"/>
          </a:p>
        </p:txBody>
      </p:sp>
      <p:grpSp>
        <p:nvGrpSpPr>
          <p:cNvPr id="29" name="Groupe 28"/>
          <p:cNvGrpSpPr/>
          <p:nvPr/>
        </p:nvGrpSpPr>
        <p:grpSpPr>
          <a:xfrm>
            <a:off x="2083441" y="4009290"/>
            <a:ext cx="2824358" cy="1636360"/>
            <a:chOff x="559440" y="3990355"/>
            <a:chExt cx="3105203" cy="1655366"/>
          </a:xfrm>
        </p:grpSpPr>
        <p:cxnSp>
          <p:nvCxnSpPr>
            <p:cNvPr id="7" name="Connecteur droit 6"/>
            <p:cNvCxnSpPr/>
            <p:nvPr/>
          </p:nvCxnSpPr>
          <p:spPr>
            <a:xfrm>
              <a:off x="1835696" y="4797152"/>
              <a:ext cx="55269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2388387" y="4221088"/>
              <a:ext cx="383413" cy="55503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1452283" y="4797152"/>
              <a:ext cx="383413" cy="55503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388387" y="4797152"/>
              <a:ext cx="288032" cy="5250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riangle isocèle 15"/>
            <p:cNvSpPr/>
            <p:nvPr/>
          </p:nvSpPr>
          <p:spPr>
            <a:xfrm rot="5400000">
              <a:off x="878982" y="3804609"/>
              <a:ext cx="471517" cy="892843"/>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0" name="Connecteur droit 19"/>
            <p:cNvCxnSpPr/>
            <p:nvPr/>
          </p:nvCxnSpPr>
          <p:spPr>
            <a:xfrm>
              <a:off x="1547664" y="4251031"/>
              <a:ext cx="288032" cy="5250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riangle isocèle 20"/>
            <p:cNvSpPr/>
            <p:nvPr/>
          </p:nvSpPr>
          <p:spPr>
            <a:xfrm rot="5400000">
              <a:off x="770103" y="4905761"/>
              <a:ext cx="471517" cy="892843"/>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Triangle isocèle 22"/>
            <p:cNvSpPr/>
            <p:nvPr/>
          </p:nvSpPr>
          <p:spPr>
            <a:xfrm rot="16200000">
              <a:off x="2982463" y="3797005"/>
              <a:ext cx="471517" cy="892843"/>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Triangle isocèle 23"/>
            <p:cNvSpPr/>
            <p:nvPr/>
          </p:nvSpPr>
          <p:spPr>
            <a:xfrm rot="16200000">
              <a:off x="2920581" y="4875818"/>
              <a:ext cx="471517" cy="892843"/>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ZoneTexte 24"/>
            <p:cNvSpPr txBox="1"/>
            <p:nvPr/>
          </p:nvSpPr>
          <p:spPr>
            <a:xfrm>
              <a:off x="691226" y="3990355"/>
              <a:ext cx="442715" cy="529297"/>
            </a:xfrm>
            <a:prstGeom prst="rect">
              <a:avLst/>
            </a:prstGeom>
            <a:noFill/>
          </p:spPr>
          <p:txBody>
            <a:bodyPr wrap="none" rtlCol="0">
              <a:spAutoFit/>
            </a:bodyPr>
            <a:lstStyle/>
            <a:p>
              <a:r>
                <a:rPr lang="en-CA" sz="2800" b="1" dirty="0"/>
                <a:t>A</a:t>
              </a:r>
              <a:endParaRPr lang="fr-CA" sz="2800" b="1" dirty="0"/>
            </a:p>
          </p:txBody>
        </p:sp>
        <p:sp>
          <p:nvSpPr>
            <p:cNvPr id="26" name="ZoneTexte 25"/>
            <p:cNvSpPr txBox="1"/>
            <p:nvPr/>
          </p:nvSpPr>
          <p:spPr>
            <a:xfrm>
              <a:off x="599981" y="5116424"/>
              <a:ext cx="425091" cy="529297"/>
            </a:xfrm>
            <a:prstGeom prst="rect">
              <a:avLst/>
            </a:prstGeom>
            <a:noFill/>
          </p:spPr>
          <p:txBody>
            <a:bodyPr wrap="none" rtlCol="0">
              <a:spAutoFit/>
            </a:bodyPr>
            <a:lstStyle/>
            <a:p>
              <a:r>
                <a:rPr lang="en-CA" sz="2800" b="1" dirty="0"/>
                <a:t>B</a:t>
              </a:r>
              <a:endParaRPr lang="fr-CA" sz="2800" b="1" dirty="0"/>
            </a:p>
          </p:txBody>
        </p:sp>
        <p:sp>
          <p:nvSpPr>
            <p:cNvPr id="27" name="ZoneTexte 26"/>
            <p:cNvSpPr txBox="1"/>
            <p:nvPr/>
          </p:nvSpPr>
          <p:spPr>
            <a:xfrm>
              <a:off x="3218221" y="4004393"/>
              <a:ext cx="412755" cy="529297"/>
            </a:xfrm>
            <a:prstGeom prst="rect">
              <a:avLst/>
            </a:prstGeom>
            <a:noFill/>
          </p:spPr>
          <p:txBody>
            <a:bodyPr wrap="none" rtlCol="0">
              <a:spAutoFit/>
            </a:bodyPr>
            <a:lstStyle/>
            <a:p>
              <a:r>
                <a:rPr lang="en-CA" sz="2800" b="1" dirty="0"/>
                <a:t>C</a:t>
              </a:r>
              <a:endParaRPr lang="fr-CA" sz="2800" b="1" dirty="0"/>
            </a:p>
          </p:txBody>
        </p:sp>
        <p:sp>
          <p:nvSpPr>
            <p:cNvPr id="28" name="ZoneTexte 27"/>
            <p:cNvSpPr txBox="1"/>
            <p:nvPr/>
          </p:nvSpPr>
          <p:spPr>
            <a:xfrm>
              <a:off x="3156339" y="5082022"/>
              <a:ext cx="451528" cy="529297"/>
            </a:xfrm>
            <a:prstGeom prst="rect">
              <a:avLst/>
            </a:prstGeom>
            <a:noFill/>
          </p:spPr>
          <p:txBody>
            <a:bodyPr wrap="none" rtlCol="0">
              <a:spAutoFit/>
            </a:bodyPr>
            <a:lstStyle/>
            <a:p>
              <a:r>
                <a:rPr lang="en-CA" sz="2800" b="1" dirty="0"/>
                <a:t>D</a:t>
              </a:r>
              <a:endParaRPr lang="fr-CA" sz="2800" b="1" dirty="0"/>
            </a:p>
          </p:txBody>
        </p:sp>
      </p:grpSp>
      <p:grpSp>
        <p:nvGrpSpPr>
          <p:cNvPr id="30" name="Groupe 29"/>
          <p:cNvGrpSpPr/>
          <p:nvPr/>
        </p:nvGrpSpPr>
        <p:grpSpPr>
          <a:xfrm>
            <a:off x="6952158" y="2934658"/>
            <a:ext cx="2824358" cy="1636360"/>
            <a:chOff x="559440" y="3990355"/>
            <a:chExt cx="3105203" cy="1655366"/>
          </a:xfrm>
        </p:grpSpPr>
        <p:cxnSp>
          <p:nvCxnSpPr>
            <p:cNvPr id="31" name="Connecteur droit 30"/>
            <p:cNvCxnSpPr/>
            <p:nvPr/>
          </p:nvCxnSpPr>
          <p:spPr>
            <a:xfrm>
              <a:off x="1835696" y="4797152"/>
              <a:ext cx="55269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2388387" y="4221088"/>
              <a:ext cx="383413" cy="55503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1452283" y="4797152"/>
              <a:ext cx="383413" cy="55503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388387" y="4797152"/>
              <a:ext cx="288032" cy="5250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riangle isocèle 34"/>
            <p:cNvSpPr/>
            <p:nvPr/>
          </p:nvSpPr>
          <p:spPr>
            <a:xfrm rot="5400000">
              <a:off x="878982" y="3804609"/>
              <a:ext cx="471517" cy="892843"/>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6" name="Connecteur droit 35"/>
            <p:cNvCxnSpPr/>
            <p:nvPr/>
          </p:nvCxnSpPr>
          <p:spPr>
            <a:xfrm>
              <a:off x="1547664" y="4251031"/>
              <a:ext cx="288032" cy="5250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riangle isocèle 36"/>
            <p:cNvSpPr/>
            <p:nvPr/>
          </p:nvSpPr>
          <p:spPr>
            <a:xfrm rot="5400000">
              <a:off x="770103" y="4905761"/>
              <a:ext cx="471517" cy="892843"/>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Triangle isocèle 37"/>
            <p:cNvSpPr/>
            <p:nvPr/>
          </p:nvSpPr>
          <p:spPr>
            <a:xfrm rot="16200000">
              <a:off x="2982463" y="3797005"/>
              <a:ext cx="471517" cy="892843"/>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Triangle isocèle 38"/>
            <p:cNvSpPr/>
            <p:nvPr/>
          </p:nvSpPr>
          <p:spPr>
            <a:xfrm rot="16200000">
              <a:off x="2920581" y="4875818"/>
              <a:ext cx="471517" cy="892843"/>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ZoneTexte 39"/>
            <p:cNvSpPr txBox="1"/>
            <p:nvPr/>
          </p:nvSpPr>
          <p:spPr>
            <a:xfrm>
              <a:off x="691226" y="3990355"/>
              <a:ext cx="442715" cy="529297"/>
            </a:xfrm>
            <a:prstGeom prst="rect">
              <a:avLst/>
            </a:prstGeom>
            <a:noFill/>
          </p:spPr>
          <p:txBody>
            <a:bodyPr wrap="none" rtlCol="0">
              <a:spAutoFit/>
            </a:bodyPr>
            <a:lstStyle/>
            <a:p>
              <a:r>
                <a:rPr lang="en-CA" sz="2800" b="1" dirty="0"/>
                <a:t>A</a:t>
              </a:r>
              <a:endParaRPr lang="fr-CA" sz="2800" b="1" dirty="0"/>
            </a:p>
          </p:txBody>
        </p:sp>
        <p:sp>
          <p:nvSpPr>
            <p:cNvPr id="41" name="ZoneTexte 40"/>
            <p:cNvSpPr txBox="1"/>
            <p:nvPr/>
          </p:nvSpPr>
          <p:spPr>
            <a:xfrm>
              <a:off x="599981" y="5116424"/>
              <a:ext cx="412755" cy="529297"/>
            </a:xfrm>
            <a:prstGeom prst="rect">
              <a:avLst/>
            </a:prstGeom>
            <a:noFill/>
          </p:spPr>
          <p:txBody>
            <a:bodyPr wrap="none" rtlCol="0">
              <a:spAutoFit/>
            </a:bodyPr>
            <a:lstStyle/>
            <a:p>
              <a:r>
                <a:rPr lang="en-CA" sz="2800" b="1" dirty="0"/>
                <a:t>C</a:t>
              </a:r>
              <a:endParaRPr lang="fr-CA" sz="2800" b="1" dirty="0"/>
            </a:p>
          </p:txBody>
        </p:sp>
        <p:sp>
          <p:nvSpPr>
            <p:cNvPr id="42" name="ZoneTexte 41"/>
            <p:cNvSpPr txBox="1"/>
            <p:nvPr/>
          </p:nvSpPr>
          <p:spPr>
            <a:xfrm>
              <a:off x="3218221" y="4004393"/>
              <a:ext cx="425091" cy="529297"/>
            </a:xfrm>
            <a:prstGeom prst="rect">
              <a:avLst/>
            </a:prstGeom>
            <a:noFill/>
          </p:spPr>
          <p:txBody>
            <a:bodyPr wrap="none" rtlCol="0">
              <a:spAutoFit/>
            </a:bodyPr>
            <a:lstStyle/>
            <a:p>
              <a:r>
                <a:rPr lang="en-CA" sz="2800" b="1" dirty="0"/>
                <a:t>B</a:t>
              </a:r>
              <a:endParaRPr lang="fr-CA" sz="2800" b="1" dirty="0"/>
            </a:p>
          </p:txBody>
        </p:sp>
        <p:sp>
          <p:nvSpPr>
            <p:cNvPr id="43" name="ZoneTexte 42"/>
            <p:cNvSpPr txBox="1"/>
            <p:nvPr/>
          </p:nvSpPr>
          <p:spPr>
            <a:xfrm>
              <a:off x="3156339" y="5082022"/>
              <a:ext cx="451528" cy="529297"/>
            </a:xfrm>
            <a:prstGeom prst="rect">
              <a:avLst/>
            </a:prstGeom>
            <a:noFill/>
          </p:spPr>
          <p:txBody>
            <a:bodyPr wrap="none" rtlCol="0">
              <a:spAutoFit/>
            </a:bodyPr>
            <a:lstStyle/>
            <a:p>
              <a:r>
                <a:rPr lang="en-CA" sz="2800" b="1" dirty="0"/>
                <a:t>D</a:t>
              </a:r>
              <a:endParaRPr lang="fr-CA" sz="2800" b="1" dirty="0"/>
            </a:p>
          </p:txBody>
        </p:sp>
      </p:grpSp>
      <p:grpSp>
        <p:nvGrpSpPr>
          <p:cNvPr id="64" name="Groupe 63"/>
          <p:cNvGrpSpPr/>
          <p:nvPr/>
        </p:nvGrpSpPr>
        <p:grpSpPr>
          <a:xfrm>
            <a:off x="6989032" y="4965798"/>
            <a:ext cx="2824358" cy="1636360"/>
            <a:chOff x="5465032" y="4965798"/>
            <a:chExt cx="2824358" cy="1636360"/>
          </a:xfrm>
        </p:grpSpPr>
        <p:cxnSp>
          <p:nvCxnSpPr>
            <p:cNvPr id="45" name="Connecteur droit 44"/>
            <p:cNvCxnSpPr/>
            <p:nvPr/>
          </p:nvCxnSpPr>
          <p:spPr>
            <a:xfrm>
              <a:off x="6625859" y="5763332"/>
              <a:ext cx="50270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7128563" y="5193882"/>
              <a:ext cx="348736" cy="54865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V="1">
              <a:off x="6277123" y="5763332"/>
              <a:ext cx="348736" cy="54865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7128563" y="5763332"/>
              <a:ext cx="261981" cy="51905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riangle isocèle 48"/>
            <p:cNvSpPr/>
            <p:nvPr/>
          </p:nvSpPr>
          <p:spPr>
            <a:xfrm rot="5400000">
              <a:off x="5737058" y="4817435"/>
              <a:ext cx="466103" cy="812091"/>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a:t>
              </a:r>
              <a:endParaRPr lang="fr-CA" dirty="0"/>
            </a:p>
          </p:txBody>
        </p:sp>
        <p:cxnSp>
          <p:nvCxnSpPr>
            <p:cNvPr id="50" name="Connecteur droit 49"/>
            <p:cNvCxnSpPr/>
            <p:nvPr/>
          </p:nvCxnSpPr>
          <p:spPr>
            <a:xfrm>
              <a:off x="6363878" y="5223481"/>
              <a:ext cx="261981" cy="51905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Triangle isocèle 50"/>
            <p:cNvSpPr/>
            <p:nvPr/>
          </p:nvSpPr>
          <p:spPr>
            <a:xfrm rot="5400000">
              <a:off x="5638026" y="5905944"/>
              <a:ext cx="466103" cy="812091"/>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Triangle isocèle 51"/>
            <p:cNvSpPr/>
            <p:nvPr/>
          </p:nvSpPr>
          <p:spPr>
            <a:xfrm rot="16200000">
              <a:off x="7650293" y="4809918"/>
              <a:ext cx="466103" cy="812091"/>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Triangle isocèle 52"/>
            <p:cNvSpPr/>
            <p:nvPr/>
          </p:nvSpPr>
          <p:spPr>
            <a:xfrm rot="16200000">
              <a:off x="7594008" y="5876345"/>
              <a:ext cx="466103" cy="812091"/>
            </a:xfrm>
            <a:prstGeom prst="triangl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ZoneTexte 53"/>
            <p:cNvSpPr txBox="1"/>
            <p:nvPr/>
          </p:nvSpPr>
          <p:spPr>
            <a:xfrm>
              <a:off x="5584899" y="4965798"/>
              <a:ext cx="402674" cy="523220"/>
            </a:xfrm>
            <a:prstGeom prst="rect">
              <a:avLst/>
            </a:prstGeom>
            <a:noFill/>
          </p:spPr>
          <p:txBody>
            <a:bodyPr wrap="none" rtlCol="0">
              <a:spAutoFit/>
            </a:bodyPr>
            <a:lstStyle/>
            <a:p>
              <a:r>
                <a:rPr lang="en-CA" sz="2800" b="1" dirty="0"/>
                <a:t>A</a:t>
              </a:r>
              <a:endParaRPr lang="fr-CA" sz="2800" b="1" dirty="0"/>
            </a:p>
          </p:txBody>
        </p:sp>
        <p:sp>
          <p:nvSpPr>
            <p:cNvPr id="55" name="ZoneTexte 54"/>
            <p:cNvSpPr txBox="1"/>
            <p:nvPr/>
          </p:nvSpPr>
          <p:spPr>
            <a:xfrm>
              <a:off x="5501906" y="6078938"/>
              <a:ext cx="410690" cy="523220"/>
            </a:xfrm>
            <a:prstGeom prst="rect">
              <a:avLst/>
            </a:prstGeom>
            <a:noFill/>
          </p:spPr>
          <p:txBody>
            <a:bodyPr wrap="none" rtlCol="0">
              <a:spAutoFit/>
            </a:bodyPr>
            <a:lstStyle/>
            <a:p>
              <a:r>
                <a:rPr lang="en-CA" sz="2800" b="1" dirty="0"/>
                <a:t>D</a:t>
              </a:r>
              <a:endParaRPr lang="fr-CA" sz="2800" b="1" dirty="0"/>
            </a:p>
          </p:txBody>
        </p:sp>
        <p:sp>
          <p:nvSpPr>
            <p:cNvPr id="56" name="ZoneTexte 55"/>
            <p:cNvSpPr txBox="1"/>
            <p:nvPr/>
          </p:nvSpPr>
          <p:spPr>
            <a:xfrm>
              <a:off x="7883344" y="4979675"/>
              <a:ext cx="375424" cy="523220"/>
            </a:xfrm>
            <a:prstGeom prst="rect">
              <a:avLst/>
            </a:prstGeom>
            <a:noFill/>
          </p:spPr>
          <p:txBody>
            <a:bodyPr wrap="none" rtlCol="0">
              <a:spAutoFit/>
            </a:bodyPr>
            <a:lstStyle/>
            <a:p>
              <a:r>
                <a:rPr lang="en-CA" sz="2800" b="1" dirty="0"/>
                <a:t>C</a:t>
              </a:r>
              <a:endParaRPr lang="fr-CA" sz="2800" b="1" dirty="0"/>
            </a:p>
          </p:txBody>
        </p:sp>
        <p:sp>
          <p:nvSpPr>
            <p:cNvPr id="57" name="ZoneTexte 56"/>
            <p:cNvSpPr txBox="1"/>
            <p:nvPr/>
          </p:nvSpPr>
          <p:spPr>
            <a:xfrm>
              <a:off x="7827059" y="6044931"/>
              <a:ext cx="386644" cy="523220"/>
            </a:xfrm>
            <a:prstGeom prst="rect">
              <a:avLst/>
            </a:prstGeom>
            <a:noFill/>
          </p:spPr>
          <p:txBody>
            <a:bodyPr wrap="none" rtlCol="0">
              <a:spAutoFit/>
            </a:bodyPr>
            <a:lstStyle/>
            <a:p>
              <a:r>
                <a:rPr lang="en-CA" sz="2800" b="1" dirty="0"/>
                <a:t>B</a:t>
              </a:r>
              <a:endParaRPr lang="fr-CA" sz="2800" b="1" dirty="0"/>
            </a:p>
          </p:txBody>
        </p:sp>
      </p:grpSp>
      <p:cxnSp>
        <p:nvCxnSpPr>
          <p:cNvPr id="61" name="Connecteur droit avec flèche 60"/>
          <p:cNvCxnSpPr/>
          <p:nvPr/>
        </p:nvCxnSpPr>
        <p:spPr>
          <a:xfrm flipV="1">
            <a:off x="5231904" y="3711400"/>
            <a:ext cx="1440160" cy="9417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a:off x="5231904" y="4650872"/>
            <a:ext cx="1440160" cy="8473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839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Distance NNI</a:t>
            </a:r>
            <a:endParaRPr lang="fr-CA" dirty="0"/>
          </a:p>
        </p:txBody>
      </p:sp>
      <p:sp>
        <p:nvSpPr>
          <p:cNvPr id="3" name="Espace réservé du contenu 2"/>
          <p:cNvSpPr>
            <a:spLocks noGrp="1"/>
          </p:cNvSpPr>
          <p:nvPr>
            <p:ph sz="quarter" idx="1"/>
          </p:nvPr>
        </p:nvSpPr>
        <p:spPr>
          <a:xfrm>
            <a:off x="937549" y="1447800"/>
            <a:ext cx="10416251" cy="2989312"/>
          </a:xfrm>
        </p:spPr>
        <p:txBody>
          <a:bodyPr>
            <a:normAutofit/>
          </a:bodyPr>
          <a:lstStyle/>
          <a:p>
            <a:r>
              <a:rPr lang="fr-FR" dirty="0"/>
              <a:t>NNI “</a:t>
            </a:r>
            <a:r>
              <a:rPr lang="fr-FR" dirty="0" err="1"/>
              <a:t>Nearest</a:t>
            </a:r>
            <a:r>
              <a:rPr lang="fr-FR" dirty="0"/>
              <a:t> </a:t>
            </a:r>
            <a:r>
              <a:rPr lang="fr-FR" dirty="0" err="1"/>
              <a:t>Neighbor</a:t>
            </a:r>
            <a:r>
              <a:rPr lang="fr-FR" dirty="0"/>
              <a:t> </a:t>
            </a:r>
            <a:r>
              <a:rPr lang="fr-FR" dirty="0" err="1"/>
              <a:t>Interchange</a:t>
            </a:r>
            <a:r>
              <a:rPr lang="fr-FR" dirty="0"/>
              <a:t>”: Mouvement permettant d’</a:t>
            </a:r>
            <a:r>
              <a:rPr lang="fr-FR" dirty="0" err="1"/>
              <a:t>interchanger</a:t>
            </a:r>
            <a:r>
              <a:rPr lang="fr-FR" dirty="0"/>
              <a:t> deux des </a:t>
            </a:r>
            <a:r>
              <a:rPr lang="fr-FR" dirty="0" err="1"/>
              <a:t>sous-arbres</a:t>
            </a:r>
            <a:r>
              <a:rPr lang="fr-FR" dirty="0"/>
              <a:t> incidents à une branche interne. Deux mouvements sont possibles pour  chaque branche interne. </a:t>
            </a:r>
          </a:p>
          <a:p>
            <a:r>
              <a:rPr lang="fr-FR" dirty="0"/>
              <a:t>Distance NNI entre deux arbres: Nombre minimum de mouvements NNI nécessaire pour transformer un arbre en l’autre.</a:t>
            </a:r>
          </a:p>
          <a:p>
            <a:pPr marL="0" indent="0">
              <a:buNone/>
            </a:pPr>
            <a:endParaRPr lang="fr-FR" dirty="0"/>
          </a:p>
        </p:txBody>
      </p:sp>
      <p:cxnSp>
        <p:nvCxnSpPr>
          <p:cNvPr id="10" name="Connecteur droit 9"/>
          <p:cNvCxnSpPr/>
          <p:nvPr/>
        </p:nvCxnSpPr>
        <p:spPr>
          <a:xfrm>
            <a:off x="3324742" y="4789347"/>
            <a:ext cx="304942" cy="43572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4212802" y="4844113"/>
            <a:ext cx="234427" cy="4018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3241361" y="5205842"/>
            <a:ext cx="385301" cy="3113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3241361" y="5497620"/>
            <a:ext cx="63" cy="50405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flipV="1">
            <a:off x="3627254" y="5225070"/>
            <a:ext cx="596538" cy="84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223793" y="5245915"/>
            <a:ext cx="192651" cy="4320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066021" y="4457990"/>
            <a:ext cx="340158" cy="461665"/>
          </a:xfrm>
          <a:prstGeom prst="rect">
            <a:avLst/>
          </a:prstGeom>
          <a:noFill/>
        </p:spPr>
        <p:txBody>
          <a:bodyPr wrap="none" rtlCol="0">
            <a:spAutoFit/>
          </a:bodyPr>
          <a:lstStyle/>
          <a:p>
            <a:r>
              <a:rPr lang="en-CA" sz="2400" dirty="0">
                <a:solidFill>
                  <a:srgbClr val="C00000"/>
                </a:solidFill>
              </a:rPr>
              <a:t>3</a:t>
            </a:r>
            <a:endParaRPr lang="fr-CA" sz="2400" dirty="0">
              <a:solidFill>
                <a:srgbClr val="C00000"/>
              </a:solidFill>
            </a:endParaRPr>
          </a:p>
        </p:txBody>
      </p:sp>
      <p:cxnSp>
        <p:nvCxnSpPr>
          <p:cNvPr id="29" name="Connecteur droit 28"/>
          <p:cNvCxnSpPr/>
          <p:nvPr/>
        </p:nvCxnSpPr>
        <p:spPr>
          <a:xfrm flipV="1">
            <a:off x="2800913" y="5517233"/>
            <a:ext cx="466610" cy="10868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363644" y="4459223"/>
            <a:ext cx="340158" cy="461665"/>
          </a:xfrm>
          <a:prstGeom prst="rect">
            <a:avLst/>
          </a:prstGeom>
          <a:noFill/>
        </p:spPr>
        <p:txBody>
          <a:bodyPr wrap="none" rtlCol="0">
            <a:spAutoFit/>
          </a:bodyPr>
          <a:lstStyle/>
          <a:p>
            <a:r>
              <a:rPr lang="en-CA" sz="2400" dirty="0"/>
              <a:t>4</a:t>
            </a:r>
            <a:endParaRPr lang="fr-CA" sz="2400" dirty="0"/>
          </a:p>
        </p:txBody>
      </p:sp>
      <p:sp>
        <p:nvSpPr>
          <p:cNvPr id="33" name="ZoneTexte 32"/>
          <p:cNvSpPr txBox="1"/>
          <p:nvPr/>
        </p:nvSpPr>
        <p:spPr>
          <a:xfrm>
            <a:off x="4351622" y="5516184"/>
            <a:ext cx="340158" cy="461665"/>
          </a:xfrm>
          <a:prstGeom prst="rect">
            <a:avLst/>
          </a:prstGeom>
          <a:noFill/>
        </p:spPr>
        <p:txBody>
          <a:bodyPr wrap="none" rtlCol="0">
            <a:spAutoFit/>
          </a:bodyPr>
          <a:lstStyle/>
          <a:p>
            <a:r>
              <a:rPr lang="en-CA" sz="2400" dirty="0"/>
              <a:t>5</a:t>
            </a:r>
            <a:endParaRPr lang="fr-CA" sz="2400" dirty="0"/>
          </a:p>
        </p:txBody>
      </p:sp>
      <p:sp>
        <p:nvSpPr>
          <p:cNvPr id="34" name="ZoneTexte 33"/>
          <p:cNvSpPr txBox="1"/>
          <p:nvPr/>
        </p:nvSpPr>
        <p:spPr>
          <a:xfrm>
            <a:off x="2475183" y="5410667"/>
            <a:ext cx="340158" cy="461665"/>
          </a:xfrm>
          <a:prstGeom prst="rect">
            <a:avLst/>
          </a:prstGeom>
          <a:noFill/>
        </p:spPr>
        <p:txBody>
          <a:bodyPr wrap="none" rtlCol="0">
            <a:spAutoFit/>
          </a:bodyPr>
          <a:lstStyle/>
          <a:p>
            <a:r>
              <a:rPr lang="en-CA" sz="2400" dirty="0">
                <a:solidFill>
                  <a:srgbClr val="C00000"/>
                </a:solidFill>
              </a:rPr>
              <a:t>1</a:t>
            </a:r>
            <a:endParaRPr lang="fr-CA" sz="2400" dirty="0">
              <a:solidFill>
                <a:srgbClr val="C00000"/>
              </a:solidFill>
            </a:endParaRPr>
          </a:p>
        </p:txBody>
      </p:sp>
      <p:sp>
        <p:nvSpPr>
          <p:cNvPr id="35" name="ZoneTexte 34"/>
          <p:cNvSpPr txBox="1"/>
          <p:nvPr/>
        </p:nvSpPr>
        <p:spPr>
          <a:xfrm>
            <a:off x="3151483" y="5872673"/>
            <a:ext cx="340158" cy="461665"/>
          </a:xfrm>
          <a:prstGeom prst="rect">
            <a:avLst/>
          </a:prstGeom>
          <a:noFill/>
        </p:spPr>
        <p:txBody>
          <a:bodyPr wrap="none" rtlCol="0">
            <a:spAutoFit/>
          </a:bodyPr>
          <a:lstStyle/>
          <a:p>
            <a:r>
              <a:rPr lang="en-CA" sz="2400" dirty="0"/>
              <a:t>2</a:t>
            </a:r>
            <a:endParaRPr lang="fr-CA" sz="2400" dirty="0"/>
          </a:p>
        </p:txBody>
      </p:sp>
      <p:cxnSp>
        <p:nvCxnSpPr>
          <p:cNvPr id="38" name="Connecteur droit avec flèche 37"/>
          <p:cNvCxnSpPr/>
          <p:nvPr/>
        </p:nvCxnSpPr>
        <p:spPr>
          <a:xfrm>
            <a:off x="4677352" y="5233514"/>
            <a:ext cx="6985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6035366" y="4734054"/>
            <a:ext cx="304942" cy="43572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6923426" y="4788820"/>
            <a:ext cx="234427" cy="4018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5951985" y="5150549"/>
            <a:ext cx="385301" cy="3113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5951985" y="5442327"/>
            <a:ext cx="63" cy="50405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flipV="1">
            <a:off x="6337878" y="5169777"/>
            <a:ext cx="596538" cy="84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6934417" y="5190622"/>
            <a:ext cx="192651" cy="4320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5776645" y="4402697"/>
            <a:ext cx="340158" cy="461665"/>
          </a:xfrm>
          <a:prstGeom prst="rect">
            <a:avLst/>
          </a:prstGeom>
          <a:noFill/>
        </p:spPr>
        <p:txBody>
          <a:bodyPr wrap="none" rtlCol="0">
            <a:spAutoFit/>
          </a:bodyPr>
          <a:lstStyle/>
          <a:p>
            <a:r>
              <a:rPr lang="en-CA" sz="2400" dirty="0">
                <a:solidFill>
                  <a:srgbClr val="C00000"/>
                </a:solidFill>
              </a:rPr>
              <a:t>1</a:t>
            </a:r>
            <a:endParaRPr lang="fr-CA" sz="2400" dirty="0">
              <a:solidFill>
                <a:srgbClr val="C00000"/>
              </a:solidFill>
            </a:endParaRPr>
          </a:p>
        </p:txBody>
      </p:sp>
      <p:cxnSp>
        <p:nvCxnSpPr>
          <p:cNvPr id="46" name="Connecteur droit 45"/>
          <p:cNvCxnSpPr/>
          <p:nvPr/>
        </p:nvCxnSpPr>
        <p:spPr>
          <a:xfrm flipV="1">
            <a:off x="5511537" y="5461940"/>
            <a:ext cx="466610" cy="10868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7074268" y="4403930"/>
            <a:ext cx="340158" cy="461665"/>
          </a:xfrm>
          <a:prstGeom prst="rect">
            <a:avLst/>
          </a:prstGeom>
          <a:noFill/>
        </p:spPr>
        <p:txBody>
          <a:bodyPr wrap="none" rtlCol="0">
            <a:spAutoFit/>
          </a:bodyPr>
          <a:lstStyle/>
          <a:p>
            <a:r>
              <a:rPr lang="en-CA" sz="2400" dirty="0">
                <a:solidFill>
                  <a:srgbClr val="C00000"/>
                </a:solidFill>
              </a:rPr>
              <a:t>4</a:t>
            </a:r>
            <a:endParaRPr lang="fr-CA" sz="2400" dirty="0">
              <a:solidFill>
                <a:srgbClr val="C00000"/>
              </a:solidFill>
            </a:endParaRPr>
          </a:p>
        </p:txBody>
      </p:sp>
      <p:sp>
        <p:nvSpPr>
          <p:cNvPr id="48" name="ZoneTexte 47"/>
          <p:cNvSpPr txBox="1"/>
          <p:nvPr/>
        </p:nvSpPr>
        <p:spPr>
          <a:xfrm>
            <a:off x="7062246" y="5460891"/>
            <a:ext cx="340158" cy="461665"/>
          </a:xfrm>
          <a:prstGeom prst="rect">
            <a:avLst/>
          </a:prstGeom>
          <a:noFill/>
        </p:spPr>
        <p:txBody>
          <a:bodyPr wrap="none" rtlCol="0">
            <a:spAutoFit/>
          </a:bodyPr>
          <a:lstStyle/>
          <a:p>
            <a:r>
              <a:rPr lang="en-CA" sz="2400" dirty="0"/>
              <a:t>5</a:t>
            </a:r>
            <a:endParaRPr lang="fr-CA" sz="2400" dirty="0"/>
          </a:p>
        </p:txBody>
      </p:sp>
      <p:sp>
        <p:nvSpPr>
          <p:cNvPr id="49" name="ZoneTexte 48"/>
          <p:cNvSpPr txBox="1"/>
          <p:nvPr/>
        </p:nvSpPr>
        <p:spPr>
          <a:xfrm>
            <a:off x="5185807" y="5355374"/>
            <a:ext cx="340158" cy="461665"/>
          </a:xfrm>
          <a:prstGeom prst="rect">
            <a:avLst/>
          </a:prstGeom>
          <a:noFill/>
        </p:spPr>
        <p:txBody>
          <a:bodyPr wrap="none" rtlCol="0">
            <a:spAutoFit/>
          </a:bodyPr>
          <a:lstStyle/>
          <a:p>
            <a:r>
              <a:rPr lang="en-CA" sz="2400" dirty="0">
                <a:solidFill>
                  <a:srgbClr val="C00000"/>
                </a:solidFill>
              </a:rPr>
              <a:t>3</a:t>
            </a:r>
            <a:endParaRPr lang="fr-CA" sz="2400" dirty="0">
              <a:solidFill>
                <a:srgbClr val="C00000"/>
              </a:solidFill>
            </a:endParaRPr>
          </a:p>
        </p:txBody>
      </p:sp>
      <p:sp>
        <p:nvSpPr>
          <p:cNvPr id="50" name="ZoneTexte 49"/>
          <p:cNvSpPr txBox="1"/>
          <p:nvPr/>
        </p:nvSpPr>
        <p:spPr>
          <a:xfrm>
            <a:off x="5862107" y="5817380"/>
            <a:ext cx="340158" cy="461665"/>
          </a:xfrm>
          <a:prstGeom prst="rect">
            <a:avLst/>
          </a:prstGeom>
          <a:noFill/>
        </p:spPr>
        <p:txBody>
          <a:bodyPr wrap="none" rtlCol="0">
            <a:spAutoFit/>
          </a:bodyPr>
          <a:lstStyle/>
          <a:p>
            <a:r>
              <a:rPr lang="en-CA" sz="2400" dirty="0"/>
              <a:t>2</a:t>
            </a:r>
            <a:endParaRPr lang="fr-CA" sz="2400" dirty="0"/>
          </a:p>
        </p:txBody>
      </p:sp>
      <p:cxnSp>
        <p:nvCxnSpPr>
          <p:cNvPr id="52" name="Connecteur droit 51"/>
          <p:cNvCxnSpPr/>
          <p:nvPr/>
        </p:nvCxnSpPr>
        <p:spPr>
          <a:xfrm>
            <a:off x="8688288" y="4742499"/>
            <a:ext cx="304942" cy="43572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9576348" y="4797265"/>
            <a:ext cx="234427" cy="4018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8604907" y="5158994"/>
            <a:ext cx="385301" cy="3113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a:off x="8604907" y="5450772"/>
            <a:ext cx="63" cy="50405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flipV="1">
            <a:off x="8990800" y="5178222"/>
            <a:ext cx="596538" cy="84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9587339" y="5199067"/>
            <a:ext cx="192651" cy="4320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8429567" y="4411142"/>
            <a:ext cx="340158" cy="461665"/>
          </a:xfrm>
          <a:prstGeom prst="rect">
            <a:avLst/>
          </a:prstGeom>
          <a:noFill/>
        </p:spPr>
        <p:txBody>
          <a:bodyPr wrap="none" rtlCol="0">
            <a:spAutoFit/>
          </a:bodyPr>
          <a:lstStyle/>
          <a:p>
            <a:r>
              <a:rPr lang="en-CA" sz="2400" dirty="0">
                <a:solidFill>
                  <a:srgbClr val="C00000"/>
                </a:solidFill>
              </a:rPr>
              <a:t>4</a:t>
            </a:r>
            <a:endParaRPr lang="fr-CA" sz="2400" dirty="0">
              <a:solidFill>
                <a:srgbClr val="C00000"/>
              </a:solidFill>
            </a:endParaRPr>
          </a:p>
        </p:txBody>
      </p:sp>
      <p:cxnSp>
        <p:nvCxnSpPr>
          <p:cNvPr id="59" name="Connecteur droit 58"/>
          <p:cNvCxnSpPr/>
          <p:nvPr/>
        </p:nvCxnSpPr>
        <p:spPr>
          <a:xfrm flipV="1">
            <a:off x="8164459" y="5470385"/>
            <a:ext cx="466610" cy="10868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9727190" y="4412375"/>
            <a:ext cx="340158" cy="461665"/>
          </a:xfrm>
          <a:prstGeom prst="rect">
            <a:avLst/>
          </a:prstGeom>
          <a:noFill/>
        </p:spPr>
        <p:txBody>
          <a:bodyPr wrap="none" rtlCol="0">
            <a:spAutoFit/>
          </a:bodyPr>
          <a:lstStyle/>
          <a:p>
            <a:r>
              <a:rPr lang="en-CA" sz="2400" dirty="0">
                <a:solidFill>
                  <a:srgbClr val="C00000"/>
                </a:solidFill>
              </a:rPr>
              <a:t>1</a:t>
            </a:r>
            <a:endParaRPr lang="fr-CA" sz="2400" dirty="0">
              <a:solidFill>
                <a:srgbClr val="C00000"/>
              </a:solidFill>
            </a:endParaRPr>
          </a:p>
        </p:txBody>
      </p:sp>
      <p:sp>
        <p:nvSpPr>
          <p:cNvPr id="61" name="ZoneTexte 60"/>
          <p:cNvSpPr txBox="1"/>
          <p:nvPr/>
        </p:nvSpPr>
        <p:spPr>
          <a:xfrm>
            <a:off x="9715168" y="5469336"/>
            <a:ext cx="340158" cy="461665"/>
          </a:xfrm>
          <a:prstGeom prst="rect">
            <a:avLst/>
          </a:prstGeom>
          <a:noFill/>
        </p:spPr>
        <p:txBody>
          <a:bodyPr wrap="none" rtlCol="0">
            <a:spAutoFit/>
          </a:bodyPr>
          <a:lstStyle/>
          <a:p>
            <a:r>
              <a:rPr lang="en-CA" sz="2400" dirty="0"/>
              <a:t>5</a:t>
            </a:r>
            <a:endParaRPr lang="fr-CA" sz="2400" dirty="0"/>
          </a:p>
        </p:txBody>
      </p:sp>
      <p:sp>
        <p:nvSpPr>
          <p:cNvPr id="62" name="ZoneTexte 61"/>
          <p:cNvSpPr txBox="1"/>
          <p:nvPr/>
        </p:nvSpPr>
        <p:spPr>
          <a:xfrm>
            <a:off x="7838729" y="5363819"/>
            <a:ext cx="340158" cy="461665"/>
          </a:xfrm>
          <a:prstGeom prst="rect">
            <a:avLst/>
          </a:prstGeom>
          <a:noFill/>
        </p:spPr>
        <p:txBody>
          <a:bodyPr wrap="none" rtlCol="0">
            <a:spAutoFit/>
          </a:bodyPr>
          <a:lstStyle/>
          <a:p>
            <a:r>
              <a:rPr lang="en-CA" sz="2400" dirty="0">
                <a:solidFill>
                  <a:srgbClr val="C00000"/>
                </a:solidFill>
              </a:rPr>
              <a:t>3</a:t>
            </a:r>
            <a:endParaRPr lang="fr-CA" sz="2400" dirty="0">
              <a:solidFill>
                <a:srgbClr val="C00000"/>
              </a:solidFill>
            </a:endParaRPr>
          </a:p>
        </p:txBody>
      </p:sp>
      <p:sp>
        <p:nvSpPr>
          <p:cNvPr id="63" name="ZoneTexte 62"/>
          <p:cNvSpPr txBox="1"/>
          <p:nvPr/>
        </p:nvSpPr>
        <p:spPr>
          <a:xfrm>
            <a:off x="8515029" y="5825825"/>
            <a:ext cx="340158" cy="461665"/>
          </a:xfrm>
          <a:prstGeom prst="rect">
            <a:avLst/>
          </a:prstGeom>
          <a:noFill/>
        </p:spPr>
        <p:txBody>
          <a:bodyPr wrap="none" rtlCol="0">
            <a:spAutoFit/>
          </a:bodyPr>
          <a:lstStyle/>
          <a:p>
            <a:r>
              <a:rPr lang="en-CA" sz="2400" dirty="0"/>
              <a:t>2</a:t>
            </a:r>
            <a:endParaRPr lang="fr-CA" sz="2400" dirty="0"/>
          </a:p>
        </p:txBody>
      </p:sp>
      <p:cxnSp>
        <p:nvCxnSpPr>
          <p:cNvPr id="64" name="Connecteur droit avec flèche 63"/>
          <p:cNvCxnSpPr/>
          <p:nvPr/>
        </p:nvCxnSpPr>
        <p:spPr>
          <a:xfrm>
            <a:off x="7387976" y="5213366"/>
            <a:ext cx="6985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2423593" y="4844113"/>
            <a:ext cx="495649" cy="523220"/>
          </a:xfrm>
          <a:prstGeom prst="rect">
            <a:avLst/>
          </a:prstGeom>
          <a:noFill/>
        </p:spPr>
        <p:txBody>
          <a:bodyPr wrap="none" rtlCol="0">
            <a:spAutoFit/>
          </a:bodyPr>
          <a:lstStyle/>
          <a:p>
            <a:r>
              <a:rPr lang="en-CA" sz="2800" dirty="0"/>
              <a:t>T</a:t>
            </a:r>
            <a:r>
              <a:rPr lang="en-CA" sz="2800" baseline="-25000" dirty="0"/>
              <a:t>1</a:t>
            </a:r>
            <a:endParaRPr lang="fr-CA" sz="2800" baseline="-25000" dirty="0"/>
          </a:p>
        </p:txBody>
      </p:sp>
      <p:sp>
        <p:nvSpPr>
          <p:cNvPr id="67" name="ZoneTexte 66"/>
          <p:cNvSpPr txBox="1"/>
          <p:nvPr/>
        </p:nvSpPr>
        <p:spPr>
          <a:xfrm>
            <a:off x="9890056" y="4857928"/>
            <a:ext cx="495649" cy="523220"/>
          </a:xfrm>
          <a:prstGeom prst="rect">
            <a:avLst/>
          </a:prstGeom>
          <a:noFill/>
        </p:spPr>
        <p:txBody>
          <a:bodyPr wrap="none" rtlCol="0">
            <a:spAutoFit/>
          </a:bodyPr>
          <a:lstStyle/>
          <a:p>
            <a:r>
              <a:rPr lang="en-CA" sz="2800" dirty="0"/>
              <a:t>T</a:t>
            </a:r>
            <a:r>
              <a:rPr lang="en-CA" sz="2800" baseline="-25000" dirty="0"/>
              <a:t>2</a:t>
            </a:r>
            <a:endParaRPr lang="fr-CA" sz="2800" baseline="-25000" dirty="0"/>
          </a:p>
        </p:txBody>
      </p:sp>
      <p:sp>
        <p:nvSpPr>
          <p:cNvPr id="68" name="ZoneTexte 67"/>
          <p:cNvSpPr txBox="1"/>
          <p:nvPr/>
        </p:nvSpPr>
        <p:spPr>
          <a:xfrm>
            <a:off x="4845675" y="6309546"/>
            <a:ext cx="2001510" cy="369332"/>
          </a:xfrm>
          <a:prstGeom prst="rect">
            <a:avLst/>
          </a:prstGeom>
          <a:noFill/>
        </p:spPr>
        <p:txBody>
          <a:bodyPr wrap="none" rtlCol="0">
            <a:spAutoFit/>
          </a:bodyPr>
          <a:lstStyle/>
          <a:p>
            <a:r>
              <a:rPr lang="en-CA" b="1" dirty="0">
                <a:solidFill>
                  <a:srgbClr val="C00000"/>
                </a:solidFill>
              </a:rPr>
              <a:t>NNI-</a:t>
            </a:r>
            <a:r>
              <a:rPr lang="en-CA" b="1" dirty="0" err="1">
                <a:solidFill>
                  <a:srgbClr val="C00000"/>
                </a:solidFill>
              </a:rPr>
              <a:t>dist</a:t>
            </a:r>
            <a:r>
              <a:rPr lang="en-CA" b="1" dirty="0">
                <a:solidFill>
                  <a:srgbClr val="C00000"/>
                </a:solidFill>
              </a:rPr>
              <a:t> (T</a:t>
            </a:r>
            <a:r>
              <a:rPr lang="en-CA" b="1" baseline="-25000" dirty="0">
                <a:solidFill>
                  <a:srgbClr val="C00000"/>
                </a:solidFill>
              </a:rPr>
              <a:t>1</a:t>
            </a:r>
            <a:r>
              <a:rPr lang="en-CA" b="1" dirty="0">
                <a:solidFill>
                  <a:srgbClr val="C00000"/>
                </a:solidFill>
              </a:rPr>
              <a:t>, T</a:t>
            </a:r>
            <a:r>
              <a:rPr lang="en-CA" b="1" baseline="-25000" dirty="0">
                <a:solidFill>
                  <a:srgbClr val="C00000"/>
                </a:solidFill>
              </a:rPr>
              <a:t>2</a:t>
            </a:r>
            <a:r>
              <a:rPr lang="en-CA" b="1" dirty="0">
                <a:solidFill>
                  <a:srgbClr val="C00000"/>
                </a:solidFill>
              </a:rPr>
              <a:t>) = 2</a:t>
            </a:r>
            <a:endParaRPr lang="fr-CA" b="1" dirty="0">
              <a:solidFill>
                <a:srgbClr val="C00000"/>
              </a:solidFill>
            </a:endParaRPr>
          </a:p>
        </p:txBody>
      </p:sp>
    </p:spTree>
    <p:extLst>
      <p:ext uri="{BB962C8B-B14F-4D97-AF65-F5344CB8AC3E}">
        <p14:creationId xmlns:p14="http://schemas.microsoft.com/office/powerpoint/2010/main" val="34603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1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21600000">
                                      <p:cBhvr>
                                        <p:cTn id="66" dur="2000" fill="hold"/>
                                        <p:tgtEl>
                                          <p:spTgt spid="4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4" grpId="0"/>
      <p:bldP spid="35" grpId="0"/>
      <p:bldP spid="45" grpId="0"/>
      <p:bldP spid="47" grpId="0"/>
      <p:bldP spid="48" grpId="0"/>
      <p:bldP spid="49" grpId="0"/>
      <p:bldP spid="50" grpId="0"/>
      <p:bldP spid="58" grpId="0"/>
      <p:bldP spid="60" grpId="0"/>
      <p:bldP spid="61" grpId="0"/>
      <p:bldP spid="62" grpId="0"/>
      <p:bldP spid="63" grpId="0"/>
      <p:bldP spid="66" grpId="0"/>
      <p:bldP spid="67" grpId="0"/>
      <p:bldP spid="6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Distance NNI</a:t>
            </a:r>
            <a:endParaRPr lang="fr-CA" dirty="0"/>
          </a:p>
        </p:txBody>
      </p:sp>
      <p:sp>
        <p:nvSpPr>
          <p:cNvPr id="3" name="Espace réservé du contenu 2"/>
          <p:cNvSpPr>
            <a:spLocks noGrp="1"/>
          </p:cNvSpPr>
          <p:nvPr>
            <p:ph sz="quarter" idx="1"/>
          </p:nvPr>
        </p:nvSpPr>
        <p:spPr/>
        <p:txBody>
          <a:bodyPr/>
          <a:lstStyle/>
          <a:p>
            <a:r>
              <a:rPr lang="fr-FR" dirty="0"/>
              <a:t>NNI-</a:t>
            </a:r>
            <a:r>
              <a:rPr lang="fr-FR" dirty="0" err="1"/>
              <a:t>dist</a:t>
            </a:r>
            <a:r>
              <a:rPr lang="fr-FR" dirty="0"/>
              <a:t> (T</a:t>
            </a:r>
            <a:r>
              <a:rPr lang="fr-FR" baseline="-25000" dirty="0"/>
              <a:t>1</a:t>
            </a:r>
            <a:r>
              <a:rPr lang="fr-FR" dirty="0"/>
              <a:t>, T</a:t>
            </a:r>
            <a:r>
              <a:rPr lang="fr-FR" baseline="-25000" dirty="0"/>
              <a:t>2</a:t>
            </a:r>
            <a:r>
              <a:rPr lang="fr-FR" dirty="0"/>
              <a:t>) ≥ nombre de mauvaises branches de T</a:t>
            </a:r>
            <a:r>
              <a:rPr lang="fr-FR" baseline="-25000" dirty="0"/>
              <a:t>1</a:t>
            </a:r>
            <a:r>
              <a:rPr lang="fr-FR" dirty="0"/>
              <a:t> par rapport à T</a:t>
            </a:r>
            <a:r>
              <a:rPr lang="fr-FR" baseline="-25000" dirty="0"/>
              <a:t>2.</a:t>
            </a:r>
          </a:p>
          <a:p>
            <a:pPr marL="0" indent="0">
              <a:buNone/>
            </a:pPr>
            <a:r>
              <a:rPr lang="fr-FR" dirty="0"/>
              <a:t>En effet, pour supprimer une mauvaise branche, on a besoin d’au mois un NNI.</a:t>
            </a:r>
          </a:p>
          <a:p>
            <a:r>
              <a:rPr lang="fr-FR" dirty="0"/>
              <a:t>Calculer la distance NNI: Problème NP-difficile. Il existe des algorithmes d’approximation.</a:t>
            </a:r>
          </a:p>
        </p:txBody>
      </p:sp>
    </p:spTree>
    <p:extLst>
      <p:ext uri="{BB962C8B-B14F-4D97-AF65-F5344CB8AC3E}">
        <p14:creationId xmlns:p14="http://schemas.microsoft.com/office/powerpoint/2010/main" val="1055943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Autres</a:t>
            </a:r>
            <a:r>
              <a:rPr lang="en-CA" dirty="0"/>
              <a:t> </a:t>
            </a:r>
            <a:r>
              <a:rPr lang="en-CA" dirty="0" err="1"/>
              <a:t>mouvements</a:t>
            </a:r>
            <a:endParaRPr lang="fr-CA" dirty="0"/>
          </a:p>
        </p:txBody>
      </p:sp>
      <p:sp>
        <p:nvSpPr>
          <p:cNvPr id="3" name="Espace réservé du contenu 2"/>
          <p:cNvSpPr>
            <a:spLocks noGrp="1"/>
          </p:cNvSpPr>
          <p:nvPr>
            <p:ph sz="quarter" idx="1"/>
          </p:nvPr>
        </p:nvSpPr>
        <p:spPr>
          <a:xfrm>
            <a:off x="960699" y="1447800"/>
            <a:ext cx="5423333" cy="4357464"/>
          </a:xfrm>
        </p:spPr>
        <p:txBody>
          <a:bodyPr>
            <a:normAutofit/>
          </a:bodyPr>
          <a:lstStyle/>
          <a:p>
            <a:r>
              <a:rPr lang="fr-FR" dirty="0" err="1">
                <a:solidFill>
                  <a:srgbClr val="FF0000"/>
                </a:solidFill>
              </a:rPr>
              <a:t>Subtree</a:t>
            </a:r>
            <a:r>
              <a:rPr lang="fr-FR" dirty="0">
                <a:solidFill>
                  <a:srgbClr val="FF0000"/>
                </a:solidFill>
              </a:rPr>
              <a:t> </a:t>
            </a:r>
            <a:r>
              <a:rPr lang="fr-FR" dirty="0" err="1">
                <a:solidFill>
                  <a:srgbClr val="FF0000"/>
                </a:solidFill>
              </a:rPr>
              <a:t>pruning</a:t>
            </a:r>
            <a:r>
              <a:rPr lang="fr-FR" dirty="0">
                <a:solidFill>
                  <a:srgbClr val="FF0000"/>
                </a:solidFill>
              </a:rPr>
              <a:t> and </a:t>
            </a:r>
            <a:r>
              <a:rPr lang="fr-FR" dirty="0" err="1">
                <a:solidFill>
                  <a:srgbClr val="FF0000"/>
                </a:solidFill>
              </a:rPr>
              <a:t>regrafting</a:t>
            </a:r>
            <a:r>
              <a:rPr lang="fr-FR" dirty="0">
                <a:solidFill>
                  <a:srgbClr val="FF0000"/>
                </a:solidFill>
              </a:rPr>
              <a:t> (SPR): </a:t>
            </a:r>
            <a:r>
              <a:rPr lang="fr-FR" dirty="0"/>
              <a:t>Consiste à détacher un </a:t>
            </a:r>
            <a:r>
              <a:rPr lang="fr-FR" dirty="0" err="1"/>
              <a:t>sous-arbre</a:t>
            </a:r>
            <a:r>
              <a:rPr lang="fr-FR" dirty="0"/>
              <a:t> et le greffer sur une autre branche de l’arbre.</a:t>
            </a:r>
          </a:p>
        </p:txBody>
      </p:sp>
      <p:pic>
        <p:nvPicPr>
          <p:cNvPr id="6146" name="Picture 2" descr="C:\Users\Nadia\Documents\Enseignement\IFT3295\AUT14\SP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980728"/>
            <a:ext cx="3013168" cy="541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03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68834-2442-4063-85CE-47405E97E4D0}"/>
              </a:ext>
            </a:extLst>
          </p:cNvPr>
          <p:cNvSpPr>
            <a:spLocks noGrp="1"/>
          </p:cNvSpPr>
          <p:nvPr>
            <p:ph type="title"/>
          </p:nvPr>
        </p:nvSpPr>
        <p:spPr/>
        <p:txBody>
          <a:bodyPr/>
          <a:lstStyle/>
          <a:p>
            <a:r>
              <a:rPr lang="fr-CA" b="1" dirty="0">
                <a:solidFill>
                  <a:srgbClr val="C00000"/>
                </a:solidFill>
              </a:rPr>
              <a:t>I. Un peu d’histoire et concepts de base</a:t>
            </a:r>
          </a:p>
        </p:txBody>
      </p:sp>
      <p:sp>
        <p:nvSpPr>
          <p:cNvPr id="3" name="Espace réservé du contenu 2">
            <a:extLst>
              <a:ext uri="{FF2B5EF4-FFF2-40B4-BE49-F238E27FC236}">
                <a16:creationId xmlns:a16="http://schemas.microsoft.com/office/drawing/2014/main" id="{74EBF4A6-FED8-4270-AB66-51D9D04E5990}"/>
              </a:ext>
            </a:extLst>
          </p:cNvPr>
          <p:cNvSpPr>
            <a:spLocks noGrp="1"/>
          </p:cNvSpPr>
          <p:nvPr>
            <p:ph idx="1"/>
          </p:nvPr>
        </p:nvSpPr>
        <p:spPr>
          <a:xfrm>
            <a:off x="838200" y="1851949"/>
            <a:ext cx="10515600" cy="4398380"/>
          </a:xfrm>
        </p:spPr>
        <p:txBody>
          <a:bodyPr>
            <a:normAutofit lnSpcReduction="10000"/>
          </a:bodyPr>
          <a:lstStyle/>
          <a:p>
            <a:r>
              <a:rPr lang="fr-CA" sz="3600" b="1" dirty="0">
                <a:solidFill>
                  <a:srgbClr val="FF0000"/>
                </a:solidFill>
              </a:rPr>
              <a:t>Jusqu’au </a:t>
            </a:r>
            <a:r>
              <a:rPr lang="fr-CA" sz="3600" b="1" dirty="0" err="1">
                <a:solidFill>
                  <a:srgbClr val="FF0000"/>
                </a:solidFill>
              </a:rPr>
              <a:t>XIX</a:t>
            </a:r>
            <a:r>
              <a:rPr lang="fr-CA" sz="3600" b="1" baseline="30000" dirty="0" err="1">
                <a:solidFill>
                  <a:srgbClr val="FF0000"/>
                </a:solidFill>
              </a:rPr>
              <a:t>ième</a:t>
            </a:r>
            <a:r>
              <a:rPr lang="fr-CA" sz="3600" b="1" dirty="0">
                <a:solidFill>
                  <a:srgbClr val="FF0000"/>
                </a:solidFill>
              </a:rPr>
              <a:t> siècle</a:t>
            </a:r>
            <a:r>
              <a:rPr lang="fr-CA" sz="3600" dirty="0"/>
              <a:t>, notion fixiste des espèces: telles que Dieu les avaient créées, immuable et en nombre limité. Selon Linné (1758) :  « </a:t>
            </a:r>
            <a:r>
              <a:rPr lang="fr-CA" sz="3600" i="1" dirty="0"/>
              <a:t>il y a autant d’espèces que l’Être suprême a créé dès le début de formes différentes </a:t>
            </a:r>
            <a:r>
              <a:rPr lang="fr-CA" sz="3600" dirty="0"/>
              <a:t>». </a:t>
            </a:r>
          </a:p>
          <a:p>
            <a:pPr marL="0" indent="0">
              <a:buNone/>
            </a:pPr>
            <a:endParaRPr lang="fr-CA" sz="3600" dirty="0"/>
          </a:p>
          <a:p>
            <a:pPr marL="0" indent="0">
              <a:buNone/>
            </a:pPr>
            <a:r>
              <a:rPr lang="fr-CA" sz="3600" b="1" dirty="0"/>
              <a:t>But de la taxonomie</a:t>
            </a:r>
            <a:r>
              <a:rPr lang="fr-CA" sz="3600" dirty="0"/>
              <a:t>: inventorier toutes les formes de vies. Spécimens «types» déposés dans des musées, étalon pour des comparaisons.</a:t>
            </a:r>
          </a:p>
          <a:p>
            <a:endParaRPr lang="fr-CA" dirty="0"/>
          </a:p>
        </p:txBody>
      </p:sp>
    </p:spTree>
    <p:extLst>
      <p:ext uri="{BB962C8B-B14F-4D97-AF65-F5344CB8AC3E}">
        <p14:creationId xmlns:p14="http://schemas.microsoft.com/office/powerpoint/2010/main" val="12884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Autres</a:t>
            </a:r>
            <a:r>
              <a:rPr lang="en-CA" dirty="0"/>
              <a:t> </a:t>
            </a:r>
            <a:r>
              <a:rPr lang="en-CA" dirty="0" err="1"/>
              <a:t>mouvements</a:t>
            </a:r>
            <a:endParaRPr lang="fr-CA" dirty="0"/>
          </a:p>
        </p:txBody>
      </p:sp>
      <p:sp>
        <p:nvSpPr>
          <p:cNvPr id="3" name="Espace réservé du contenu 2"/>
          <p:cNvSpPr>
            <a:spLocks noGrp="1"/>
          </p:cNvSpPr>
          <p:nvPr>
            <p:ph sz="quarter" idx="1"/>
          </p:nvPr>
        </p:nvSpPr>
        <p:spPr>
          <a:xfrm>
            <a:off x="925975" y="1447800"/>
            <a:ext cx="4809985" cy="3493368"/>
          </a:xfrm>
        </p:spPr>
        <p:txBody>
          <a:bodyPr>
            <a:normAutofit/>
          </a:bodyPr>
          <a:lstStyle/>
          <a:p>
            <a:r>
              <a:rPr lang="en-US" sz="3000" dirty="0">
                <a:solidFill>
                  <a:srgbClr val="FF0000"/>
                </a:solidFill>
              </a:rPr>
              <a:t>Tree bisection and reconnection (TBR)</a:t>
            </a:r>
            <a:r>
              <a:rPr lang="en-US" sz="3000" dirty="0"/>
              <a:t>: </a:t>
            </a:r>
            <a:r>
              <a:rPr lang="fr-FR" sz="3000" dirty="0"/>
              <a:t>Détache un </a:t>
            </a:r>
            <a:r>
              <a:rPr lang="fr-FR" sz="3000" dirty="0" err="1"/>
              <a:t>sous-arbre</a:t>
            </a:r>
            <a:r>
              <a:rPr lang="fr-FR" sz="3000" dirty="0"/>
              <a:t> et rebranche une arête de l’arbre initial à une arête de ce </a:t>
            </a:r>
            <a:r>
              <a:rPr lang="fr-FR" sz="3000" dirty="0" err="1"/>
              <a:t>sous-arbre</a:t>
            </a:r>
            <a:r>
              <a:rPr lang="fr-FR" sz="3000" dirty="0"/>
              <a:t>.</a:t>
            </a:r>
            <a:endParaRPr lang="fr-FR" dirty="0"/>
          </a:p>
        </p:txBody>
      </p:sp>
      <p:pic>
        <p:nvPicPr>
          <p:cNvPr id="6147" name="Picture 3" descr="C:\Users\Nadia\Documents\Enseignement\IFT3295\AUT14\RB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509" y="548680"/>
            <a:ext cx="3326144"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7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4966B75-2366-47F5-98F9-82139673918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19638" y="212463"/>
            <a:ext cx="5181600" cy="5644897"/>
          </a:xfrm>
        </p:spPr>
      </p:pic>
      <p:sp>
        <p:nvSpPr>
          <p:cNvPr id="8" name="Espace réservé du contenu 7">
            <a:extLst>
              <a:ext uri="{FF2B5EF4-FFF2-40B4-BE49-F238E27FC236}">
                <a16:creationId xmlns:a16="http://schemas.microsoft.com/office/drawing/2014/main" id="{E2F4EB76-35A1-4DAA-9901-54FAC60E9939}"/>
              </a:ext>
            </a:extLst>
          </p:cNvPr>
          <p:cNvSpPr>
            <a:spLocks noGrp="1"/>
          </p:cNvSpPr>
          <p:nvPr>
            <p:ph sz="half" idx="2"/>
          </p:nvPr>
        </p:nvSpPr>
        <p:spPr>
          <a:xfrm>
            <a:off x="937404" y="1806944"/>
            <a:ext cx="5181600" cy="4351338"/>
          </a:xfrm>
        </p:spPr>
        <p:txBody>
          <a:bodyPr>
            <a:normAutofit fontScale="92500"/>
          </a:bodyPr>
          <a:lstStyle/>
          <a:p>
            <a:r>
              <a:rPr lang="fr-CA" dirty="0"/>
              <a:t>Mayr 1942:  « </a:t>
            </a:r>
            <a:r>
              <a:rPr lang="fr-CA" b="1" i="1" dirty="0"/>
              <a:t>Groupes de populations dont les membres peuvent se croiser entre eux, et qui sont reproductivement isolés des autres groupes</a:t>
            </a:r>
            <a:r>
              <a:rPr lang="fr-CA" b="1" dirty="0"/>
              <a:t>. »</a:t>
            </a:r>
          </a:p>
          <a:p>
            <a:endParaRPr lang="fr-CA" b="1" dirty="0"/>
          </a:p>
          <a:p>
            <a:pPr lvl="1">
              <a:buFont typeface="Wingdings" panose="05000000000000000000" pitchFamily="2" charset="2"/>
              <a:buChar char="Ø"/>
            </a:pPr>
            <a:r>
              <a:rPr lang="fr-CA" sz="2800" dirty="0"/>
              <a:t>Pas toujours facile sur une base morphologique ou reproductive</a:t>
            </a:r>
          </a:p>
          <a:p>
            <a:pPr marL="457200" lvl="1" indent="0">
              <a:buNone/>
            </a:pPr>
            <a:endParaRPr lang="fr-CA" sz="2800" dirty="0"/>
          </a:p>
          <a:p>
            <a:pPr lvl="1">
              <a:buFont typeface="Wingdings" panose="05000000000000000000" pitchFamily="2" charset="2"/>
              <a:buChar char="Ø"/>
            </a:pPr>
            <a:r>
              <a:rPr lang="fr-CA" sz="2800" dirty="0"/>
              <a:t>Nécessite l’analyse des séquences génomiques</a:t>
            </a:r>
          </a:p>
          <a:p>
            <a:pPr lvl="1">
              <a:buFont typeface="Wingdings" panose="05000000000000000000" pitchFamily="2" charset="2"/>
              <a:buChar char="Ø"/>
            </a:pPr>
            <a:endParaRPr lang="fr-CA" sz="2800" dirty="0"/>
          </a:p>
        </p:txBody>
      </p:sp>
      <p:sp>
        <p:nvSpPr>
          <p:cNvPr id="6" name="Rectangle 5">
            <a:extLst>
              <a:ext uri="{FF2B5EF4-FFF2-40B4-BE49-F238E27FC236}">
                <a16:creationId xmlns:a16="http://schemas.microsoft.com/office/drawing/2014/main" id="{39BADDE2-B8EF-41C3-8AE7-3470B3FE037C}"/>
              </a:ext>
            </a:extLst>
          </p:cNvPr>
          <p:cNvSpPr/>
          <p:nvPr/>
        </p:nvSpPr>
        <p:spPr>
          <a:xfrm>
            <a:off x="6096000" y="5857360"/>
            <a:ext cx="5500160" cy="369332"/>
          </a:xfrm>
          <a:prstGeom prst="rect">
            <a:avLst/>
          </a:prstGeom>
        </p:spPr>
        <p:txBody>
          <a:bodyPr wrap="none">
            <a:spAutoFit/>
          </a:bodyPr>
          <a:lstStyle/>
          <a:p>
            <a:r>
              <a:rPr lang="en-US" b="1" dirty="0"/>
              <a:t>Comprehensive phylogeny of Oreochromis cichlid fishes</a:t>
            </a:r>
          </a:p>
        </p:txBody>
      </p:sp>
      <p:sp>
        <p:nvSpPr>
          <p:cNvPr id="7" name="Rectangle 6">
            <a:extLst>
              <a:ext uri="{FF2B5EF4-FFF2-40B4-BE49-F238E27FC236}">
                <a16:creationId xmlns:a16="http://schemas.microsoft.com/office/drawing/2014/main" id="{2EAC6291-2DB8-4286-926B-277185DF6D01}"/>
              </a:ext>
            </a:extLst>
          </p:cNvPr>
          <p:cNvSpPr/>
          <p:nvPr/>
        </p:nvSpPr>
        <p:spPr>
          <a:xfrm>
            <a:off x="6096000" y="6274539"/>
            <a:ext cx="6096000" cy="307777"/>
          </a:xfrm>
          <a:prstGeom prst="rect">
            <a:avLst/>
          </a:prstGeom>
        </p:spPr>
        <p:txBody>
          <a:bodyPr>
            <a:spAutoFit/>
          </a:bodyPr>
          <a:lstStyle/>
          <a:p>
            <a:r>
              <a:rPr lang="fr-CA" sz="1400" dirty="0"/>
              <a:t>https://www.sciencedirect.com/science/article/abs/pii/S1055790318305062</a:t>
            </a:r>
          </a:p>
        </p:txBody>
      </p:sp>
      <p:sp>
        <p:nvSpPr>
          <p:cNvPr id="9" name="Titre 8">
            <a:extLst>
              <a:ext uri="{FF2B5EF4-FFF2-40B4-BE49-F238E27FC236}">
                <a16:creationId xmlns:a16="http://schemas.microsoft.com/office/drawing/2014/main" id="{6E05080C-8D26-494D-A56A-39F1B9B8A800}"/>
              </a:ext>
            </a:extLst>
          </p:cNvPr>
          <p:cNvSpPr>
            <a:spLocks noGrp="1"/>
          </p:cNvSpPr>
          <p:nvPr>
            <p:ph type="title"/>
          </p:nvPr>
        </p:nvSpPr>
        <p:spPr/>
        <p:txBody>
          <a:bodyPr/>
          <a:lstStyle/>
          <a:p>
            <a:r>
              <a:rPr lang="fr-CA" dirty="0"/>
              <a:t>Concept d’espèce</a:t>
            </a:r>
          </a:p>
        </p:txBody>
      </p:sp>
      <p:grpSp>
        <p:nvGrpSpPr>
          <p:cNvPr id="13" name="Groupe 12">
            <a:extLst>
              <a:ext uri="{FF2B5EF4-FFF2-40B4-BE49-F238E27FC236}">
                <a16:creationId xmlns:a16="http://schemas.microsoft.com/office/drawing/2014/main" id="{3F1D9B58-761B-4CCE-BE92-081BF96E69E5}"/>
              </a:ext>
            </a:extLst>
          </p:cNvPr>
          <p:cNvGrpSpPr/>
          <p:nvPr/>
        </p:nvGrpSpPr>
        <p:grpSpPr>
          <a:xfrm>
            <a:off x="0" y="6250488"/>
            <a:ext cx="1365337" cy="485642"/>
            <a:chOff x="0" y="-9653"/>
            <a:chExt cx="1415441" cy="523220"/>
          </a:xfrm>
        </p:grpSpPr>
        <p:sp>
          <p:nvSpPr>
            <p:cNvPr id="14" name="Flèche : pentagone 13">
              <a:extLst>
                <a:ext uri="{FF2B5EF4-FFF2-40B4-BE49-F238E27FC236}">
                  <a16:creationId xmlns:a16="http://schemas.microsoft.com/office/drawing/2014/main" id="{1C5F3ED5-55E9-405C-BF07-A4D384C66801}"/>
                </a:ext>
              </a:extLst>
            </p:cNvPr>
            <p:cNvSpPr/>
            <p:nvPr/>
          </p:nvSpPr>
          <p:spPr>
            <a:xfrm>
              <a:off x="0" y="1"/>
              <a:ext cx="1415441" cy="513566"/>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ZoneTexte 14">
              <a:extLst>
                <a:ext uri="{FF2B5EF4-FFF2-40B4-BE49-F238E27FC236}">
                  <a16:creationId xmlns:a16="http://schemas.microsoft.com/office/drawing/2014/main" id="{FA97BF8D-9B4E-4836-9EE3-A7594FB487BC}"/>
                </a:ext>
              </a:extLst>
            </p:cNvPr>
            <p:cNvSpPr txBox="1"/>
            <p:nvPr/>
          </p:nvSpPr>
          <p:spPr>
            <a:xfrm>
              <a:off x="191554" y="-9653"/>
              <a:ext cx="940928" cy="497388"/>
            </a:xfrm>
            <a:prstGeom prst="rect">
              <a:avLst/>
            </a:prstGeom>
            <a:noFill/>
          </p:spPr>
          <p:txBody>
            <a:bodyPr wrap="none" rtlCol="0">
              <a:spAutoFit/>
            </a:bodyPr>
            <a:lstStyle/>
            <a:p>
              <a:r>
                <a:rPr lang="fr-CA" sz="2400" dirty="0"/>
                <a:t>5 </a:t>
              </a:r>
              <a:r>
                <a:rPr lang="fr-CA" sz="2400" dirty="0">
                  <a:solidFill>
                    <a:schemeClr val="bg1">
                      <a:lumMod val="50000"/>
                    </a:schemeClr>
                  </a:solidFill>
                </a:rPr>
                <a:t>/ 53</a:t>
              </a:r>
            </a:p>
          </p:txBody>
        </p:sp>
      </p:grpSp>
    </p:spTree>
    <p:extLst>
      <p:ext uri="{BB962C8B-B14F-4D97-AF65-F5344CB8AC3E}">
        <p14:creationId xmlns:p14="http://schemas.microsoft.com/office/powerpoint/2010/main" val="374534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0339" y="129317"/>
            <a:ext cx="9924669" cy="1014535"/>
          </a:xfrm>
        </p:spPr>
        <p:txBody>
          <a:bodyPr>
            <a:normAutofit/>
          </a:bodyPr>
          <a:lstStyle/>
          <a:p>
            <a:r>
              <a:rPr lang="fr-CA" dirty="0"/>
              <a:t>Différences génétiques versus morphologiques - Convergence évolutive</a:t>
            </a:r>
          </a:p>
        </p:txBody>
      </p:sp>
      <p:sp>
        <p:nvSpPr>
          <p:cNvPr id="10" name="Espace réservé du texte 9"/>
          <p:cNvSpPr>
            <a:spLocks noGrp="1"/>
          </p:cNvSpPr>
          <p:nvPr>
            <p:ph type="body" sz="half" idx="2"/>
          </p:nvPr>
        </p:nvSpPr>
        <p:spPr>
          <a:xfrm>
            <a:off x="580470" y="1351464"/>
            <a:ext cx="6178428" cy="5251937"/>
          </a:xfrm>
        </p:spPr>
        <p:txBody>
          <a:bodyPr>
            <a:normAutofit/>
          </a:bodyPr>
          <a:lstStyle/>
          <a:p>
            <a:r>
              <a:rPr lang="fr-CA" b="1" dirty="0"/>
              <a:t>Sélection naturelle conduisant à l’acquisition du même trait, en parallèle dans deux espèces différentes</a:t>
            </a:r>
            <a:r>
              <a:rPr lang="fr-CA" dirty="0"/>
              <a:t>. Exemples:</a:t>
            </a:r>
          </a:p>
          <a:p>
            <a:pPr marL="285750" indent="-285750">
              <a:buFont typeface="Arial" panose="020B0604020202020204" pitchFamily="34" charset="0"/>
              <a:buChar char="•"/>
            </a:pPr>
            <a:r>
              <a:rPr lang="fr-CA" dirty="0"/>
              <a:t>Apparition des ailes chez l’oiseau et la chauve-souris.</a:t>
            </a:r>
          </a:p>
          <a:p>
            <a:pPr marL="285750" indent="-285750">
              <a:buFont typeface="Arial" panose="020B0604020202020204" pitchFamily="34" charset="0"/>
              <a:buChar char="•"/>
            </a:pPr>
            <a:r>
              <a:rPr lang="fr-CA" dirty="0"/>
              <a:t>Capacité d’écholocalisation au moyen de sons à très hautes fréquence. Présent chez les dauphins et les chauves-souris.</a:t>
            </a:r>
          </a:p>
          <a:p>
            <a:pPr marL="285750" indent="-285750">
              <a:buFont typeface="Arial" panose="020B0604020202020204" pitchFamily="34" charset="0"/>
              <a:buChar char="•"/>
            </a:pPr>
            <a:r>
              <a:rPr lang="fr-CA" dirty="0"/>
              <a:t>Deux hypothèses:</a:t>
            </a:r>
          </a:p>
          <a:p>
            <a:pPr marL="742950" lvl="1" indent="-285750">
              <a:buFont typeface="Arial" panose="020B0604020202020204" pitchFamily="34" charset="0"/>
              <a:buChar char="•"/>
            </a:pPr>
            <a:r>
              <a:rPr lang="fr-CA" sz="1600" dirty="0"/>
              <a:t>Gène ancestral commun qui a disparu dans les autres branches? Entraine beaucoup de pertes</a:t>
            </a:r>
          </a:p>
          <a:p>
            <a:pPr marL="742950" lvl="1" indent="-285750">
              <a:buFont typeface="Arial" panose="020B0604020202020204" pitchFamily="34" charset="0"/>
              <a:buChar char="•"/>
            </a:pPr>
            <a:r>
              <a:rPr lang="fr-CA" sz="1600" dirty="0"/>
              <a:t>Convergence évolutive. Plus parcimonieux</a:t>
            </a:r>
          </a:p>
          <a:p>
            <a:pPr marL="285750" indent="-285750">
              <a:buFont typeface="Arial" panose="020B0604020202020204" pitchFamily="34" charset="0"/>
              <a:buChar char="•"/>
            </a:pPr>
            <a:r>
              <a:rPr lang="fr-CA" dirty="0"/>
              <a:t>Base génétique de l’écholocalisation: Gène nommé </a:t>
            </a:r>
            <a:r>
              <a:rPr lang="fr-CA" i="1" dirty="0" err="1"/>
              <a:t>Prestin</a:t>
            </a:r>
            <a:r>
              <a:rPr lang="fr-CA" dirty="0"/>
              <a:t>.</a:t>
            </a:r>
          </a:p>
          <a:p>
            <a:pPr marL="285750" indent="-285750">
              <a:buFont typeface="Arial" panose="020B0604020202020204" pitchFamily="34" charset="0"/>
              <a:buChar char="•"/>
            </a:pPr>
            <a:r>
              <a:rPr lang="fr-CA" dirty="0"/>
              <a:t>Phylogénie:</a:t>
            </a:r>
          </a:p>
          <a:p>
            <a:pPr marL="742950" lvl="1" indent="-285750">
              <a:buFont typeface="Arial" panose="020B0604020202020204" pitchFamily="34" charset="0"/>
              <a:buChar char="•"/>
            </a:pPr>
            <a:r>
              <a:rPr lang="fr-CA" sz="1600" dirty="0"/>
              <a:t>Basée sur la séquence nucléotidique du gène: arbre phylogénétique «correct» regroupant les dauphins avec les baleines.</a:t>
            </a:r>
          </a:p>
          <a:p>
            <a:pPr marL="742950" lvl="1" indent="-285750">
              <a:buFont typeface="Arial" panose="020B0604020202020204" pitchFamily="34" charset="0"/>
              <a:buChar char="•"/>
            </a:pPr>
            <a:r>
              <a:rPr lang="fr-CA" sz="1600" dirty="0"/>
              <a:t>Basée sur les séquences d’AA du gène: Phylogénie regroupe dauphins et chauves-souris! Preuve d’une convergence évolutive. Le gène muté procure un avantage sélectif, et est donc fixé dans les deux espèces éloignées. Sélection positive. </a:t>
            </a:r>
          </a:p>
          <a:p>
            <a:pPr marL="285750" indent="-285750">
              <a:buFont typeface="Arial" panose="020B0604020202020204" pitchFamily="34" charset="0"/>
              <a:buChar char="•"/>
            </a:pPr>
            <a:endParaRPr lang="fr-CA"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848" y="766354"/>
            <a:ext cx="3958383" cy="5799075"/>
          </a:xfrm>
          <a:prstGeom prst="rect">
            <a:avLst/>
          </a:prstGeom>
        </p:spPr>
      </p:pic>
      <p:sp>
        <p:nvSpPr>
          <p:cNvPr id="12" name="Rectangle 11"/>
          <p:cNvSpPr/>
          <p:nvPr/>
        </p:nvSpPr>
        <p:spPr>
          <a:xfrm>
            <a:off x="4427855" y="6542944"/>
            <a:ext cx="7441326" cy="276999"/>
          </a:xfrm>
          <a:prstGeom prst="rect">
            <a:avLst/>
          </a:prstGeom>
        </p:spPr>
        <p:txBody>
          <a:bodyPr wrap="square">
            <a:spAutoFit/>
          </a:bodyPr>
          <a:lstStyle/>
          <a:p>
            <a:r>
              <a:rPr lang="fr-CA" sz="1200" dirty="0"/>
              <a:t>http://www.r-d.paris-montagne.org/index.php/2012/03/21/un-exemple-moleculaire-de-convergence-evolutive/</a:t>
            </a:r>
          </a:p>
        </p:txBody>
      </p:sp>
    </p:spTree>
    <p:extLst>
      <p:ext uri="{BB962C8B-B14F-4D97-AF65-F5344CB8AC3E}">
        <p14:creationId xmlns:p14="http://schemas.microsoft.com/office/powerpoint/2010/main" val="7175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Différences génétiques entre espèces ou entre populations</a:t>
            </a:r>
          </a:p>
        </p:txBody>
      </p:sp>
      <p:sp>
        <p:nvSpPr>
          <p:cNvPr id="3" name="Espace réservé du contenu 2"/>
          <p:cNvSpPr>
            <a:spLocks noGrp="1"/>
          </p:cNvSpPr>
          <p:nvPr>
            <p:ph idx="1"/>
          </p:nvPr>
        </p:nvSpPr>
        <p:spPr>
          <a:xfrm>
            <a:off x="838200" y="1825624"/>
            <a:ext cx="10515600" cy="4727575"/>
          </a:xfrm>
        </p:spPr>
        <p:txBody>
          <a:bodyPr>
            <a:normAutofit lnSpcReduction="10000"/>
          </a:bodyPr>
          <a:lstStyle/>
          <a:p>
            <a:r>
              <a:rPr lang="fr-CA" dirty="0"/>
              <a:t>Différences entre l’homme et le chimpanzé:</a:t>
            </a:r>
          </a:p>
          <a:p>
            <a:pPr lvl="1"/>
            <a:r>
              <a:rPr lang="fr-CA" dirty="0"/>
              <a:t>(Nature 2005) sur la base de la comparaison de 2400 Mb d’ADN, </a:t>
            </a:r>
            <a:r>
              <a:rPr lang="fr-CA" b="1" dirty="0">
                <a:solidFill>
                  <a:srgbClr val="FF0000"/>
                </a:solidFill>
              </a:rPr>
              <a:t>~ 1% de différence nucléotidique</a:t>
            </a:r>
            <a:r>
              <a:rPr lang="fr-CA" dirty="0"/>
              <a:t>. </a:t>
            </a:r>
            <a:r>
              <a:rPr lang="fr-CA" b="1" dirty="0"/>
              <a:t>En moyenne une différence tous les 100 nucléotides alignés</a:t>
            </a:r>
            <a:r>
              <a:rPr lang="fr-CA" dirty="0"/>
              <a:t> (</a:t>
            </a:r>
            <a:r>
              <a:rPr lang="fr-CA" b="1" dirty="0"/>
              <a:t>30 millions de variations ponctuelles). </a:t>
            </a:r>
            <a:r>
              <a:rPr lang="fr-CA" dirty="0"/>
              <a:t>Mais seulement pour les parties « </a:t>
            </a:r>
            <a:r>
              <a:rPr lang="fr-CA" dirty="0" err="1"/>
              <a:t>alignables</a:t>
            </a:r>
            <a:r>
              <a:rPr lang="fr-CA" dirty="0"/>
              <a:t>».  </a:t>
            </a:r>
          </a:p>
          <a:p>
            <a:pPr lvl="1"/>
            <a:r>
              <a:rPr lang="fr-CA" b="1" dirty="0"/>
              <a:t>~ 4% si on compte insertions et délétions.</a:t>
            </a:r>
          </a:p>
          <a:p>
            <a:pPr lvl="1"/>
            <a:r>
              <a:rPr lang="fr-CA" b="1" dirty="0"/>
              <a:t>~ </a:t>
            </a:r>
            <a:r>
              <a:rPr lang="fr-CA" b="1" dirty="0">
                <a:solidFill>
                  <a:srgbClr val="FF0000"/>
                </a:solidFill>
              </a:rPr>
              <a:t>2,7% de différences de CNV </a:t>
            </a:r>
            <a:r>
              <a:rPr lang="fr-CA" dirty="0"/>
              <a:t>(Copy </a:t>
            </a:r>
            <a:r>
              <a:rPr lang="fr-CA" dirty="0" err="1"/>
              <a:t>Number</a:t>
            </a:r>
            <a:r>
              <a:rPr lang="fr-CA" dirty="0"/>
              <a:t> Variation)</a:t>
            </a:r>
          </a:p>
          <a:p>
            <a:pPr lvl="1"/>
            <a:r>
              <a:rPr lang="fr-CA" b="1" dirty="0"/>
              <a:t>~ 6,4% (1418/22000) des gènes humains</a:t>
            </a:r>
            <a:r>
              <a:rPr lang="fr-CA" dirty="0"/>
              <a:t> n’ont pas leurs orthologues chez le chimpanzés. </a:t>
            </a:r>
          </a:p>
          <a:p>
            <a:r>
              <a:rPr lang="fr-CA" dirty="0"/>
              <a:t>Substitutions nucléotidiques entre notre génome et celui du chimpanzé est </a:t>
            </a:r>
            <a:r>
              <a:rPr lang="fr-CA" b="1" dirty="0"/>
              <a:t>dix fois plus grande</a:t>
            </a:r>
            <a:r>
              <a:rPr lang="fr-CA" dirty="0"/>
              <a:t> que celle résultant du polymorphisme entre deux êtres humains. Polymorphisme entre deux êtres humains environ </a:t>
            </a:r>
            <a:r>
              <a:rPr lang="fr-CA" b="1" dirty="0">
                <a:solidFill>
                  <a:srgbClr val="FF0000"/>
                </a:solidFill>
              </a:rPr>
              <a:t>0,1%</a:t>
            </a:r>
            <a:r>
              <a:rPr lang="fr-CA" dirty="0"/>
              <a:t>.</a:t>
            </a:r>
          </a:p>
        </p:txBody>
      </p:sp>
    </p:spTree>
    <p:extLst>
      <p:ext uri="{BB962C8B-B14F-4D97-AF65-F5344CB8AC3E}">
        <p14:creationId xmlns:p14="http://schemas.microsoft.com/office/powerpoint/2010/main" val="5379957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4779</Words>
  <Application>Microsoft Office PowerPoint</Application>
  <PresentationFormat>Grand écran</PresentationFormat>
  <Paragraphs>574</Paragraphs>
  <Slides>60</Slides>
  <Notes>18</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60</vt:i4>
      </vt:variant>
    </vt:vector>
  </HeadingPairs>
  <TitlesOfParts>
    <vt:vector size="70" baseType="lpstr">
      <vt:lpstr>Amasis MT Pro Medium</vt:lpstr>
      <vt:lpstr>Arial</vt:lpstr>
      <vt:lpstr>Calibri</vt:lpstr>
      <vt:lpstr>Calibri Light</vt:lpstr>
      <vt:lpstr>Charis SIL</vt:lpstr>
      <vt:lpstr>French Script MT</vt:lpstr>
      <vt:lpstr>Symbol</vt:lpstr>
      <vt:lpstr>Wingdings</vt:lpstr>
      <vt:lpstr>Thème Office</vt:lpstr>
      <vt:lpstr>Acrobat Document</vt:lpstr>
      <vt:lpstr>Bioinformatique évolutive </vt:lpstr>
      <vt:lpstr>Inférer les relations évolutives entres les espèces – Divergence par spéciation</vt:lpstr>
      <vt:lpstr>Plan : </vt:lpstr>
      <vt:lpstr>Présentation PowerPoint</vt:lpstr>
      <vt:lpstr>Présentation PowerPoint</vt:lpstr>
      <vt:lpstr>I. Un peu d’histoire et concepts de base</vt:lpstr>
      <vt:lpstr>Concept d’espèce</vt:lpstr>
      <vt:lpstr>Différences génétiques versus morphologiques - Convergence évolutive</vt:lpstr>
      <vt:lpstr>Différences génétiques entre espèces ou entre populations</vt:lpstr>
      <vt:lpstr>Espèce, variété, race</vt:lpstr>
      <vt:lpstr>Existe-t-il des races humaines?</vt:lpstr>
      <vt:lpstr>Existe-t-il des races humaines?</vt:lpstr>
      <vt:lpstr>Existe-t-il des races humaines?</vt:lpstr>
      <vt:lpstr>Présentation PowerPoint</vt:lpstr>
      <vt:lpstr>II. Modèles d’évolution</vt:lpstr>
      <vt:lpstr>À des fins bio-médicales</vt:lpstr>
      <vt:lpstr>Arbre de gènes</vt:lpstr>
      <vt:lpstr>II. Modèles d’évolution</vt:lpstr>
      <vt:lpstr>II. Modèles d’évolution</vt:lpstr>
      <vt:lpstr>II. Modèles d’évolution Choix de marqueurs (séq. d’ADN)</vt:lpstr>
      <vt:lpstr>II. Modèles d’évolution Choix de marqueurs (séq. d’ADN)</vt:lpstr>
      <vt:lpstr>II. Modèles d’évolution Distance évolutive</vt:lpstr>
      <vt:lpstr>Divergence observée</vt:lpstr>
      <vt:lpstr>Modèle markovien de l’évolution</vt:lpstr>
      <vt:lpstr>Modèle de Jukes et Cantor (JC69)</vt:lpstr>
      <vt:lpstr>Modèle de Kimura (K80)</vt:lpstr>
      <vt:lpstr>Sélection naturelle</vt:lpstr>
      <vt:lpstr>Distance synonyme/non-synonyme pour les séquences codantes </vt:lpstr>
      <vt:lpstr>Distance synonyme/non-synonyme pour les séquences codantes </vt:lpstr>
      <vt:lpstr>Présentation PowerPoint</vt:lpstr>
      <vt:lpstr>Distance synonyme/non-synonyme pour les séquences codantes</vt:lpstr>
      <vt:lpstr>Distance synonyme/non-synonyme pour les séquences codantes </vt:lpstr>
      <vt:lpstr>III. Définitions formelles</vt:lpstr>
      <vt:lpstr>III. Définitions formelles</vt:lpstr>
      <vt:lpstr>III. Définitions formelles</vt:lpstr>
      <vt:lpstr>III. Définitions formelles</vt:lpstr>
      <vt:lpstr>III. Définitions formelles</vt:lpstr>
      <vt:lpstr>III. Définitions formelles</vt:lpstr>
      <vt:lpstr>III. Définitions formelles</vt:lpstr>
      <vt:lpstr>III. Définitions formelles</vt:lpstr>
      <vt:lpstr>III. Définitions formelles</vt:lpstr>
      <vt:lpstr>IV. L’arbre caché dans la forêt</vt:lpstr>
      <vt:lpstr>IV. L’arbre caché dans la forêt</vt:lpstr>
      <vt:lpstr>IV. L’arbre caché dans la forêt</vt:lpstr>
      <vt:lpstr>IV. L’arbre caché dans la forêt</vt:lpstr>
      <vt:lpstr>IV. L’arbre caché dans la forêt</vt:lpstr>
      <vt:lpstr>IV. L’arbre caché dans la forêt</vt:lpstr>
      <vt:lpstr>Enracinement</vt:lpstr>
      <vt:lpstr>Présentation PowerPoint</vt:lpstr>
      <vt:lpstr>V. Mesures de similarité/dissimilarité entre les arbres</vt:lpstr>
      <vt:lpstr>Distance topologique</vt:lpstr>
      <vt:lpstr>Distance topologique</vt:lpstr>
      <vt:lpstr>Distance topologique</vt:lpstr>
      <vt:lpstr>Distance topologique</vt:lpstr>
      <vt:lpstr>Distance topologique</vt:lpstr>
      <vt:lpstr>Distance NNI</vt:lpstr>
      <vt:lpstr>Distance NNI</vt:lpstr>
      <vt:lpstr>Distance NNI</vt:lpstr>
      <vt:lpstr>Autres mouvements</vt:lpstr>
      <vt:lpstr>Autres mouvements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Phylogénie</dc:title>
  <dc:creator>El-Mabrouk Nadia</dc:creator>
  <cp:lastModifiedBy>Nadia El-Mabrouk</cp:lastModifiedBy>
  <cp:revision>65</cp:revision>
  <dcterms:created xsi:type="dcterms:W3CDTF">2021-10-28T15:08:23Z</dcterms:created>
  <dcterms:modified xsi:type="dcterms:W3CDTF">2023-11-24T18:54:48Z</dcterms:modified>
</cp:coreProperties>
</file>