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3.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4.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5.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67"/>
  </p:notesMasterIdLst>
  <p:sldIdLst>
    <p:sldId id="256" r:id="rId2"/>
    <p:sldId id="257" r:id="rId3"/>
    <p:sldId id="258" r:id="rId4"/>
    <p:sldId id="372" r:id="rId5"/>
    <p:sldId id="373" r:id="rId6"/>
    <p:sldId id="259" r:id="rId7"/>
    <p:sldId id="260" r:id="rId8"/>
    <p:sldId id="435" r:id="rId9"/>
    <p:sldId id="374" r:id="rId10"/>
    <p:sldId id="261" r:id="rId11"/>
    <p:sldId id="375" r:id="rId12"/>
    <p:sldId id="376" r:id="rId13"/>
    <p:sldId id="377" r:id="rId14"/>
    <p:sldId id="378" r:id="rId15"/>
    <p:sldId id="262" r:id="rId16"/>
    <p:sldId id="263" r:id="rId17"/>
    <p:sldId id="264" r:id="rId18"/>
    <p:sldId id="425" r:id="rId19"/>
    <p:sldId id="424" r:id="rId20"/>
    <p:sldId id="265" r:id="rId21"/>
    <p:sldId id="266" r:id="rId22"/>
    <p:sldId id="267" r:id="rId23"/>
    <p:sldId id="427" r:id="rId24"/>
    <p:sldId id="428" r:id="rId25"/>
    <p:sldId id="436" r:id="rId26"/>
    <p:sldId id="382" r:id="rId27"/>
    <p:sldId id="383" r:id="rId28"/>
    <p:sldId id="384" r:id="rId29"/>
    <p:sldId id="386" r:id="rId30"/>
    <p:sldId id="438"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37" r:id="rId48"/>
    <p:sldId id="403" r:id="rId49"/>
    <p:sldId id="404" r:id="rId50"/>
    <p:sldId id="405" r:id="rId51"/>
    <p:sldId id="406" r:id="rId52"/>
    <p:sldId id="407" r:id="rId53"/>
    <p:sldId id="272" r:id="rId54"/>
    <p:sldId id="441" r:id="rId55"/>
    <p:sldId id="439" r:id="rId56"/>
    <p:sldId id="431" r:id="rId57"/>
    <p:sldId id="294" r:id="rId58"/>
    <p:sldId id="292" r:id="rId59"/>
    <p:sldId id="293" r:id="rId60"/>
    <p:sldId id="295" r:id="rId61"/>
    <p:sldId id="296" r:id="rId62"/>
    <p:sldId id="297" r:id="rId63"/>
    <p:sldId id="434" r:id="rId64"/>
    <p:sldId id="298" r:id="rId65"/>
    <p:sldId id="332" r:id="rId6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autoAdjust="0"/>
    <p:restoredTop sz="94660"/>
  </p:normalViewPr>
  <p:slideViewPr>
    <p:cSldViewPr snapToGrid="0" snapToObjects="1">
      <p:cViewPr varScale="1">
        <p:scale>
          <a:sx n="66" d="100"/>
          <a:sy n="66" d="100"/>
        </p:scale>
        <p:origin x="-20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Feuil1!$B$1</c:f>
              <c:strCache>
                <c:ptCount val="1"/>
                <c:pt idx="0">
                  <c:v>tall</c:v>
                </c:pt>
              </c:strCache>
            </c:strRef>
          </c:tx>
          <c:marker>
            <c:symbol val="none"/>
          </c:marker>
          <c:cat>
            <c:numRef>
              <c:f>Feuil1!$A$2:$A$7</c:f>
              <c:numCache>
                <c:formatCode>General</c:formatCode>
                <c:ptCount val="6"/>
                <c:pt idx="0">
                  <c:v>1.5</c:v>
                </c:pt>
                <c:pt idx="1">
                  <c:v>1.7</c:v>
                </c:pt>
                <c:pt idx="2">
                  <c:v>1.9</c:v>
                </c:pt>
                <c:pt idx="3">
                  <c:v>2.1</c:v>
                </c:pt>
                <c:pt idx="4">
                  <c:v>2.3</c:v>
                </c:pt>
              </c:numCache>
            </c:numRef>
          </c:cat>
          <c:val>
            <c:numRef>
              <c:f>Feuil1!$B$2:$B$7</c:f>
              <c:numCache>
                <c:formatCode>General</c:formatCode>
                <c:ptCount val="6"/>
                <c:pt idx="0">
                  <c:v>0.0</c:v>
                </c:pt>
                <c:pt idx="1">
                  <c:v>0.0</c:v>
                </c:pt>
                <c:pt idx="2">
                  <c:v>1.0</c:v>
                </c:pt>
                <c:pt idx="3">
                  <c:v>1.0</c:v>
                </c:pt>
                <c:pt idx="4">
                  <c:v>1.0</c:v>
                </c:pt>
              </c:numCache>
            </c:numRef>
          </c:val>
          <c:smooth val="0"/>
        </c:ser>
        <c:dLbls>
          <c:showLegendKey val="0"/>
          <c:showVal val="0"/>
          <c:showCatName val="0"/>
          <c:showSerName val="0"/>
          <c:showPercent val="0"/>
          <c:showBubbleSize val="0"/>
        </c:dLbls>
        <c:marker val="1"/>
        <c:smooth val="0"/>
        <c:axId val="-2144035832"/>
        <c:axId val="2053165800"/>
      </c:lineChart>
      <c:catAx>
        <c:axId val="-2144035832"/>
        <c:scaling>
          <c:orientation val="minMax"/>
        </c:scaling>
        <c:delete val="0"/>
        <c:axPos val="b"/>
        <c:numFmt formatCode="General" sourceLinked="1"/>
        <c:majorTickMark val="out"/>
        <c:minorTickMark val="none"/>
        <c:tickLblPos val="nextTo"/>
        <c:crossAx val="2053165800"/>
        <c:crosses val="autoZero"/>
        <c:auto val="1"/>
        <c:lblAlgn val="ctr"/>
        <c:lblOffset val="100"/>
        <c:noMultiLvlLbl val="0"/>
      </c:catAx>
      <c:valAx>
        <c:axId val="2053165800"/>
        <c:scaling>
          <c:orientation val="minMax"/>
        </c:scaling>
        <c:delete val="0"/>
        <c:axPos val="l"/>
        <c:majorGridlines/>
        <c:numFmt formatCode="General" sourceLinked="1"/>
        <c:majorTickMark val="out"/>
        <c:minorTickMark val="none"/>
        <c:tickLblPos val="nextTo"/>
        <c:crossAx val="-21440358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Feuil1!$B$1</c:f>
              <c:strCache>
                <c:ptCount val="1"/>
                <c:pt idx="0">
                  <c:v>Tall</c:v>
                </c:pt>
              </c:strCache>
            </c:strRef>
          </c:tx>
          <c:cat>
            <c:strRef>
              <c:f>Feuil1!$A$2:$A$5</c:f>
              <c:strCache>
                <c:ptCount val="4"/>
                <c:pt idx="0">
                  <c:v>Allan</c:v>
                </c:pt>
                <c:pt idx="1">
                  <c:v>Bret</c:v>
                </c:pt>
                <c:pt idx="2">
                  <c:v>Chris</c:v>
                </c:pt>
                <c:pt idx="3">
                  <c:v>Dan</c:v>
                </c:pt>
              </c:strCache>
            </c:strRef>
          </c:cat>
          <c:val>
            <c:numRef>
              <c:f>Feuil1!$B$2:$B$5</c:f>
              <c:numCache>
                <c:formatCode>General</c:formatCode>
                <c:ptCount val="4"/>
                <c:pt idx="0">
                  <c:v>0.7</c:v>
                </c:pt>
                <c:pt idx="1">
                  <c:v>0.2</c:v>
                </c:pt>
                <c:pt idx="2">
                  <c:v>0.5</c:v>
                </c:pt>
                <c:pt idx="3">
                  <c:v>1.0</c:v>
                </c:pt>
              </c:numCache>
            </c:numRef>
          </c:val>
          <c:smooth val="0"/>
        </c:ser>
        <c:ser>
          <c:idx val="1"/>
          <c:order val="1"/>
          <c:tx>
            <c:strRef>
              <c:f>Feuil1!$C$1</c:f>
              <c:strCache>
                <c:ptCount val="1"/>
                <c:pt idx="0">
                  <c:v>Strong</c:v>
                </c:pt>
              </c:strCache>
            </c:strRef>
          </c:tx>
          <c:cat>
            <c:strRef>
              <c:f>Feuil1!$A$2:$A$5</c:f>
              <c:strCache>
                <c:ptCount val="4"/>
                <c:pt idx="0">
                  <c:v>Allan</c:v>
                </c:pt>
                <c:pt idx="1">
                  <c:v>Bret</c:v>
                </c:pt>
                <c:pt idx="2">
                  <c:v>Chris</c:v>
                </c:pt>
                <c:pt idx="3">
                  <c:v>Dan</c:v>
                </c:pt>
              </c:strCache>
            </c:strRef>
          </c:cat>
          <c:val>
            <c:numRef>
              <c:f>Feuil1!$C$2:$C$5</c:f>
              <c:numCache>
                <c:formatCode>General</c:formatCode>
                <c:ptCount val="4"/>
                <c:pt idx="0">
                  <c:v>0.4</c:v>
                </c:pt>
                <c:pt idx="1">
                  <c:v>0.5</c:v>
                </c:pt>
                <c:pt idx="2">
                  <c:v>0.0</c:v>
                </c:pt>
                <c:pt idx="3">
                  <c:v>0.8</c:v>
                </c:pt>
              </c:numCache>
            </c:numRef>
          </c:val>
          <c:smooth val="0"/>
        </c:ser>
        <c:ser>
          <c:idx val="2"/>
          <c:order val="2"/>
          <c:tx>
            <c:strRef>
              <c:f>Feuil1!$D$1</c:f>
              <c:strCache>
                <c:ptCount val="1"/>
                <c:pt idx="0">
                  <c:v>Tall&amp;Strong</c:v>
                </c:pt>
              </c:strCache>
            </c:strRef>
          </c:tx>
          <c:cat>
            <c:strRef>
              <c:f>Feuil1!$A$2:$A$5</c:f>
              <c:strCache>
                <c:ptCount val="4"/>
                <c:pt idx="0">
                  <c:v>Allan</c:v>
                </c:pt>
                <c:pt idx="1">
                  <c:v>Bret</c:v>
                </c:pt>
                <c:pt idx="2">
                  <c:v>Chris</c:v>
                </c:pt>
                <c:pt idx="3">
                  <c:v>Dan</c:v>
                </c:pt>
              </c:strCache>
            </c:strRef>
          </c:cat>
          <c:val>
            <c:numRef>
              <c:f>Feuil1!$D$2:$D$5</c:f>
              <c:numCache>
                <c:formatCode>General</c:formatCode>
                <c:ptCount val="4"/>
                <c:pt idx="0">
                  <c:v>0.4</c:v>
                </c:pt>
                <c:pt idx="1">
                  <c:v>0.2</c:v>
                </c:pt>
                <c:pt idx="2">
                  <c:v>0.0</c:v>
                </c:pt>
                <c:pt idx="3">
                  <c:v>0.8</c:v>
                </c:pt>
              </c:numCache>
            </c:numRef>
          </c:val>
          <c:smooth val="0"/>
        </c:ser>
        <c:dLbls>
          <c:showLegendKey val="0"/>
          <c:showVal val="0"/>
          <c:showCatName val="0"/>
          <c:showSerName val="0"/>
          <c:showPercent val="0"/>
          <c:showBubbleSize val="0"/>
        </c:dLbls>
        <c:marker val="1"/>
        <c:smooth val="0"/>
        <c:axId val="2053354872"/>
        <c:axId val="2078463016"/>
      </c:lineChart>
      <c:catAx>
        <c:axId val="2053354872"/>
        <c:scaling>
          <c:orientation val="minMax"/>
        </c:scaling>
        <c:delete val="0"/>
        <c:axPos val="b"/>
        <c:majorTickMark val="out"/>
        <c:minorTickMark val="none"/>
        <c:tickLblPos val="nextTo"/>
        <c:crossAx val="2078463016"/>
        <c:crosses val="autoZero"/>
        <c:auto val="1"/>
        <c:lblAlgn val="ctr"/>
        <c:lblOffset val="100"/>
        <c:noMultiLvlLbl val="0"/>
      </c:catAx>
      <c:valAx>
        <c:axId val="2078463016"/>
        <c:scaling>
          <c:orientation val="minMax"/>
        </c:scaling>
        <c:delete val="0"/>
        <c:axPos val="l"/>
        <c:majorGridlines/>
        <c:numFmt formatCode="General" sourceLinked="1"/>
        <c:majorTickMark val="out"/>
        <c:minorTickMark val="none"/>
        <c:tickLblPos val="nextTo"/>
        <c:crossAx val="2053354872"/>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1" Type="http://schemas.openxmlformats.org/officeDocument/2006/relationships/image" Target="../media/image19.wmf"/><Relationship Id="rId2"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emf"/><Relationship Id="rId1" Type="http://schemas.openxmlformats.org/officeDocument/2006/relationships/image" Target="../media/image41.emf"/><Relationship Id="rId2"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emf"/><Relationship Id="rId3"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C3233-D150-F64E-A040-394EB8CAF127}" type="datetimeFigureOut">
              <a:rPr lang="fr-FR" smtClean="0"/>
              <a:t>2015-02-01</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F7B72-C1FB-3C4B-B88D-7D11408EA3AA}" type="slidenum">
              <a:rPr lang="en-US" smtClean="0"/>
              <a:t>‹#›</a:t>
            </a:fld>
            <a:endParaRPr lang="en-US"/>
          </a:p>
        </p:txBody>
      </p:sp>
    </p:spTree>
    <p:extLst>
      <p:ext uri="{BB962C8B-B14F-4D97-AF65-F5344CB8AC3E}">
        <p14:creationId xmlns:p14="http://schemas.microsoft.com/office/powerpoint/2010/main" val="4207126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ED3B5-E201-DF4B-8B82-4FBE62349EC8}" type="slidenum">
              <a:rPr lang="en-US"/>
              <a:pPr/>
              <a:t>27</a:t>
            </a:fld>
            <a:endParaRPr lang="en-US"/>
          </a:p>
        </p:txBody>
      </p:sp>
      <p:sp>
        <p:nvSpPr>
          <p:cNvPr id="105474" name="Rectangle 2"/>
          <p:cNvSpPr>
            <a:spLocks noGrp="1" noRot="1" noChangeAspect="1" noChangeArrowheads="1"/>
          </p:cNvSpPr>
          <p:nvPr>
            <p:ph type="sldImg"/>
          </p:nvPr>
        </p:nvSpPr>
        <p:spPr bwMode="auto">
          <a:xfrm>
            <a:off x="1155700" y="682625"/>
            <a:ext cx="4548188" cy="34115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368FC-94BC-3E4B-A515-99535ED0C5B3}" type="slidenum">
              <a:rPr lang="en-US"/>
              <a:pPr/>
              <a:t>35</a:t>
            </a:fld>
            <a:endParaRPr lang="en-US"/>
          </a:p>
        </p:txBody>
      </p:sp>
      <p:sp>
        <p:nvSpPr>
          <p:cNvPr id="117762" name="Rectangle 2"/>
          <p:cNvSpPr>
            <a:spLocks noGrp="1" noChangeArrowheads="1"/>
          </p:cNvSpPr>
          <p:nvPr>
            <p:ph type="body" idx="1"/>
          </p:nvPr>
        </p:nvSpPr>
        <p:spPr bwMode="auto">
          <a:xfrm>
            <a:off x="912813" y="43418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In addition to the </a:t>
            </a:r>
            <a:r>
              <a:rPr lang="ja-JP" altLang="en-US">
                <a:latin typeface="Arial"/>
              </a:rPr>
              <a:t>“</a:t>
            </a:r>
            <a:r>
              <a:rPr lang="en-US"/>
              <a:t>document independence assumption</a:t>
            </a:r>
            <a:r>
              <a:rPr lang="ja-JP" altLang="en-US">
                <a:latin typeface="Arial"/>
              </a:rPr>
              <a:t>”</a:t>
            </a:r>
            <a:r>
              <a:rPr lang="en-US"/>
              <a:t> on previous slide, we have a </a:t>
            </a:r>
            <a:r>
              <a:rPr lang="ja-JP" altLang="en-US">
                <a:latin typeface="Arial"/>
              </a:rPr>
              <a:t>“</a:t>
            </a:r>
            <a:r>
              <a:rPr lang="en-US"/>
              <a:t>term independence assumption</a:t>
            </a:r>
            <a:r>
              <a:rPr lang="ja-JP" altLang="en-US">
                <a:latin typeface="Arial"/>
              </a:rPr>
              <a:t>”</a:t>
            </a:r>
            <a:r>
              <a:rPr lang="en-US"/>
              <a:t>: terms</a:t>
            </a:r>
            <a:r>
              <a:rPr lang="ja-JP" altLang="en-US">
                <a:latin typeface="Arial"/>
              </a:rPr>
              <a:t>’</a:t>
            </a:r>
            <a:r>
              <a:rPr lang="en-US"/>
              <a:t> contributions to relevance are treated as independent events.</a:t>
            </a:r>
          </a:p>
          <a:p>
            <a:r>
              <a:rPr lang="en-US"/>
              <a:t>Okapi is one particular way of estimating probability given tf, df, and length.</a:t>
            </a:r>
          </a:p>
        </p:txBody>
      </p:sp>
      <p:sp>
        <p:nvSpPr>
          <p:cNvPr id="117763" name="Rectangle 3"/>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89C83-6BEA-E843-851D-E4643C49E320}" type="slidenum">
              <a:rPr lang="en-US"/>
              <a:pPr/>
              <a:t>43</a:t>
            </a:fld>
            <a:endParaRPr lang="en-US"/>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r>
              <a:rPr lang="en-US"/>
              <a:t>Used to say: </a:t>
            </a:r>
            <a:r>
              <a:rPr kumimoji="0" lang="en-US">
                <a:solidFill>
                  <a:schemeClr val="tx2"/>
                </a:solidFill>
              </a:rPr>
              <a:t>Linear Discriminant Function, because it is a linear function in terms of log probabilities, but maybe that</a:t>
            </a:r>
            <a:r>
              <a:rPr kumimoji="0" lang="ja-JP" altLang="en-US">
                <a:solidFill>
                  <a:schemeClr val="tx2"/>
                </a:solidFill>
                <a:latin typeface="Arial"/>
              </a:rPr>
              <a:t>’</a:t>
            </a:r>
            <a:r>
              <a:rPr kumimoji="0" lang="en-US">
                <a:solidFill>
                  <a:schemeClr val="tx2"/>
                </a:solidFill>
              </a:rPr>
              <a:t>s too far afield for here, and is better discussed later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EF92C-5DA3-574B-9859-C55153A689B0}" type="slidenum">
              <a:rPr lang="en-US"/>
              <a:pPr/>
              <a:t>44</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E627-D2C9-AB4B-9BA0-66820E2D8674}" type="slidenum">
              <a:rPr lang="en-US"/>
              <a:pPr/>
              <a:t>48</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r>
              <a:rPr lang="en-US"/>
              <a:t>explicit Bayesian smoothing with a prior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56418-44FB-5C4C-ADC8-23E21D983979}" type="slidenum">
              <a:rPr lang="en-US"/>
              <a:pPr/>
              <a:t>64</a:t>
            </a:fld>
            <a:endParaRPr lang="en-US"/>
          </a:p>
        </p:txBody>
      </p:sp>
      <p:sp>
        <p:nvSpPr>
          <p:cNvPr id="133122" name="Rectangle 2"/>
          <p:cNvSpPr>
            <a:spLocks noGrp="1" noRot="1" noChangeAspect="1" noChangeArrowheads="1" noTextEdit="1"/>
          </p:cNvSpPr>
          <p:nvPr>
            <p:ph type="sldImg"/>
          </p:nvPr>
        </p:nvSpPr>
        <p:spPr bwMode="auto">
          <a:xfrm>
            <a:off x="1098550" y="676275"/>
            <a:ext cx="4603750" cy="34528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bwMode="auto">
          <a:xfrm>
            <a:off x="896938" y="4354513"/>
            <a:ext cx="5083175" cy="4127500"/>
          </a:xfrm>
          <a:prstGeom prst="rect">
            <a:avLst/>
          </a:prstGeom>
          <a:solidFill>
            <a:srgbClr val="FFFFFF"/>
          </a:solidFill>
          <a:ln>
            <a:solidFill>
              <a:srgbClr val="000000"/>
            </a:solidFill>
            <a:miter lim="800000"/>
            <a:headEnd/>
            <a:tailEnd/>
          </a:ln>
        </p:spPr>
        <p:txBody>
          <a:bodyPr lIns="89913" tIns="44956" rIns="89913" bIns="44956"/>
          <a:lstStyle/>
          <a:p>
            <a:r>
              <a:rPr lang="en-US"/>
              <a:t>Berkeley document ranking formula developed by W. Cooper, F. Gey, and others at TREC-2.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CA" smtClean="0"/>
              <a:t>Cliquez et modifiez le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CA"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20" name="Espace réservé du pied de page 19"/>
          <p:cNvSpPr>
            <a:spLocks noGrp="1"/>
          </p:cNvSpPr>
          <p:nvPr>
            <p:ph type="ftr" sz="quarter" idx="11"/>
          </p:nvPr>
        </p:nvSpPr>
        <p:spPr/>
        <p:txBody>
          <a:bodyPr/>
          <a:lstStyle>
            <a:extLst/>
          </a:lstStyle>
          <a:p>
            <a:endParaRPr lang="en-US"/>
          </a:p>
        </p:txBody>
      </p:sp>
      <p:sp>
        <p:nvSpPr>
          <p:cNvPr id="10" name="Espace réservé du numéro de diapositive 9"/>
          <p:cNvSpPr>
            <a:spLocks noGrp="1"/>
          </p:cNvSpPr>
          <p:nvPr>
            <p:ph type="sldNum" sz="quarter" idx="12"/>
          </p:nvPr>
        </p:nvSpPr>
        <p:spPr/>
        <p:txBody>
          <a:bodyPr/>
          <a:lstStyle>
            <a:extLst/>
          </a:lstStyle>
          <a:p>
            <a:fld id="{D03158B3-F8D0-AD49-8AA3-4EC7F5DE1573}" type="slidenum">
              <a:rPr lang="en-US" smtClean="0"/>
              <a:t>‹#›</a:t>
            </a:fld>
            <a:endParaRPr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CA" smtClean="0"/>
              <a:t>Cliquez et modifiez le titre</a:t>
            </a:r>
            <a:endParaRPr lang="fr-FR"/>
          </a:p>
        </p:txBody>
      </p:sp>
      <p:sp>
        <p:nvSpPr>
          <p:cNvPr id="3" name="Espace réservé du texte 2"/>
          <p:cNvSpPr>
            <a:spLocks noGrp="1"/>
          </p:cNvSpPr>
          <p:nvPr>
            <p:ph type="body" sz="half" idx="1"/>
          </p:nvPr>
        </p:nvSpPr>
        <p:spPr>
          <a:xfrm>
            <a:off x="1182688" y="2017713"/>
            <a:ext cx="3810000" cy="41148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quarter" idx="2"/>
          </p:nvPr>
        </p:nvSpPr>
        <p:spPr>
          <a:xfrm>
            <a:off x="5145088" y="2017713"/>
            <a:ext cx="3810000" cy="1981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contenu 4"/>
          <p:cNvSpPr>
            <a:spLocks noGrp="1"/>
          </p:cNvSpPr>
          <p:nvPr>
            <p:ph sz="quarter" idx="3"/>
          </p:nvPr>
        </p:nvSpPr>
        <p:spPr>
          <a:xfrm>
            <a:off x="5145088" y="4151313"/>
            <a:ext cx="3810000" cy="1981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Rectangle 11"/>
          <p:cNvSpPr>
            <a:spLocks noGrp="1" noChangeArrowheads="1"/>
          </p:cNvSpPr>
          <p:nvPr>
            <p:ph type="dt" sz="half" idx="10"/>
          </p:nvPr>
        </p:nvSpPr>
        <p:spPr>
          <a:ln/>
        </p:spPr>
        <p:txBody>
          <a:bodyPr/>
          <a:lstStyle>
            <a:lvl1pPr>
              <a:defRPr/>
            </a:lvl1pPr>
          </a:lstStyle>
          <a:p>
            <a:pPr>
              <a:defRPr/>
            </a:pPr>
            <a:endParaRPr lang="en-AU"/>
          </a:p>
        </p:txBody>
      </p:sp>
      <p:sp>
        <p:nvSpPr>
          <p:cNvPr id="7" name="Rectangle 12"/>
          <p:cNvSpPr>
            <a:spLocks noGrp="1" noChangeArrowheads="1"/>
          </p:cNvSpPr>
          <p:nvPr>
            <p:ph type="ftr" sz="quarter" idx="11"/>
          </p:nvPr>
        </p:nvSpPr>
        <p:spPr>
          <a:ln/>
        </p:spPr>
        <p:txBody>
          <a:bodyPr/>
          <a:lstStyle>
            <a:lvl1pPr>
              <a:defRPr/>
            </a:lvl1pPr>
          </a:lstStyle>
          <a:p>
            <a:pPr>
              <a:defRPr/>
            </a:pPr>
            <a:endParaRPr lang="en-AU"/>
          </a:p>
        </p:txBody>
      </p:sp>
      <p:sp>
        <p:nvSpPr>
          <p:cNvPr id="8" name="Rectangle 13"/>
          <p:cNvSpPr>
            <a:spLocks noGrp="1" noChangeArrowheads="1"/>
          </p:cNvSpPr>
          <p:nvPr>
            <p:ph type="sldNum" sz="quarter" idx="12"/>
          </p:nvPr>
        </p:nvSpPr>
        <p:spPr>
          <a:ln/>
        </p:spPr>
        <p:txBody>
          <a:bodyPr/>
          <a:lstStyle>
            <a:lvl1pPr>
              <a:defRPr/>
            </a:lvl1pPr>
          </a:lstStyle>
          <a:p>
            <a:pPr>
              <a:defRPr/>
            </a:pPr>
            <a:fld id="{FA803270-70C6-DA40-965E-51908D8B84A5}" type="slidenum">
              <a:rPr lang="en-AU"/>
              <a:pPr>
                <a:defRPr/>
              </a:pPr>
              <a:t>‹#›</a:t>
            </a:fld>
            <a:endParaRPr lang="en-AU"/>
          </a:p>
        </p:txBody>
      </p:sp>
    </p:spTree>
    <p:extLst>
      <p:ext uri="{BB962C8B-B14F-4D97-AF65-F5344CB8AC3E}">
        <p14:creationId xmlns:p14="http://schemas.microsoft.com/office/powerpoint/2010/main" val="160221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CA" smtClean="0"/>
              <a:t>Cliquez et modifiez le titre</a:t>
            </a:r>
            <a:endParaRPr lang="fr-FR"/>
          </a:p>
        </p:txBody>
      </p:sp>
      <p:sp>
        <p:nvSpPr>
          <p:cNvPr id="3" name="Espace réservé du texte 2"/>
          <p:cNvSpPr>
            <a:spLocks noGrp="1"/>
          </p:cNvSpPr>
          <p:nvPr>
            <p:ph type="body" sz="half" idx="1"/>
          </p:nvPr>
        </p:nvSpPr>
        <p:spPr>
          <a:xfrm>
            <a:off x="1182688" y="2017713"/>
            <a:ext cx="3810000" cy="41148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Rectangle 11"/>
          <p:cNvSpPr>
            <a:spLocks noGrp="1" noChangeArrowheads="1"/>
          </p:cNvSpPr>
          <p:nvPr>
            <p:ph type="dt" sz="half" idx="10"/>
          </p:nvPr>
        </p:nvSpPr>
        <p:spPr>
          <a:ln/>
        </p:spPr>
        <p:txBody>
          <a:bodyPr/>
          <a:lstStyle>
            <a:lvl1pPr>
              <a:defRPr/>
            </a:lvl1pPr>
          </a:lstStyle>
          <a:p>
            <a:pPr>
              <a:defRPr/>
            </a:pPr>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CFCE9996-B7F6-F745-B10B-5B3DC0C27511}" type="slidenum">
              <a:rPr lang="en-AU"/>
              <a:pPr>
                <a:defRPr/>
              </a:pPr>
              <a:t>‹#›</a:t>
            </a:fld>
            <a:endParaRPr lang="en-AU"/>
          </a:p>
        </p:txBody>
      </p:sp>
    </p:spTree>
    <p:extLst>
      <p:ext uri="{BB962C8B-B14F-4D97-AF65-F5344CB8AC3E}">
        <p14:creationId xmlns:p14="http://schemas.microsoft.com/office/powerpoint/2010/main" val="219051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CA" smtClean="0"/>
              <a:t>Cliquez et modifiez le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03158B3-F8D0-AD49-8AA3-4EC7F5DE1573}"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CA" smtClean="0"/>
              <a:t>Cliquez et modifiez le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9" name="Espace réservé du numéro de diapositive 8"/>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CA" smtClean="0"/>
              <a:t>Cliquez et modifiez le titre</a:t>
            </a:r>
            <a:endParaRPr kumimoji="0" lang="en-US"/>
          </a:p>
        </p:txBody>
      </p:sp>
      <p:sp>
        <p:nvSpPr>
          <p:cNvPr id="3" name="Espace réservé de la date 2"/>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4" name="Espace réservé du pied de page 3"/>
          <p:cNvSpPr>
            <a:spLocks noGrp="1"/>
          </p:cNvSpPr>
          <p:nvPr>
            <p:ph type="ftr" sz="quarter" idx="11"/>
          </p:nvPr>
        </p:nvSpPr>
        <p:spPr/>
        <p:txBody>
          <a:bodyPr/>
          <a:lstStyle>
            <a:extLst/>
          </a:lstStyle>
          <a:p>
            <a:endParaRPr lang="en-US"/>
          </a:p>
        </p:txBody>
      </p:sp>
      <p:sp>
        <p:nvSpPr>
          <p:cNvPr id="5" name="Espace réservé du numéro de diapositive 4"/>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3" name="Espace réservé du pied de page 2"/>
          <p:cNvSpPr>
            <a:spLocks noGrp="1"/>
          </p:cNvSpPr>
          <p:nvPr>
            <p:ph type="ftr" sz="quarter" idx="11"/>
          </p:nvPr>
        </p:nvSpPr>
        <p:spPr/>
        <p:txBody>
          <a:bodyPr/>
          <a:lstStyle>
            <a:extLst/>
          </a:lstStyle>
          <a:p>
            <a:endParaRPr lang="en-US"/>
          </a:p>
        </p:txBody>
      </p:sp>
      <p:sp>
        <p:nvSpPr>
          <p:cNvPr id="4" name="Espace réservé du numéro de diapositive 3"/>
          <p:cNvSpPr>
            <a:spLocks noGrp="1"/>
          </p:cNvSpPr>
          <p:nvPr>
            <p:ph type="sldNum" sz="quarter" idx="12"/>
          </p:nvPr>
        </p:nvSpPr>
        <p:spPr/>
        <p:txBody>
          <a:bodyPr/>
          <a:lstStyle>
            <a:extLst/>
          </a:lstStyle>
          <a:p>
            <a:fld id="{D03158B3-F8D0-AD49-8AA3-4EC7F5DE157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D03158B3-F8D0-AD49-8AA3-4EC7F5DE15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CA" smtClean="0"/>
              <a:t>Cliquez et modifiez le titre</a:t>
            </a:r>
            <a:endParaRPr kumimoji="0" lang="en-US"/>
          </a:p>
        </p:txBody>
      </p:sp>
      <p:sp>
        <p:nvSpPr>
          <p:cNvPr id="5" name="Espace réservé de la date 4"/>
          <p:cNvSpPr>
            <a:spLocks noGrp="1"/>
          </p:cNvSpPr>
          <p:nvPr>
            <p:ph type="dt" sz="half" idx="10"/>
          </p:nvPr>
        </p:nvSpPr>
        <p:spPr/>
        <p:txBody>
          <a:bodyPr/>
          <a:lstStyle>
            <a:extLst/>
          </a:lstStyle>
          <a:p>
            <a:fld id="{E754D566-43F4-2541-A688-9FC0D34EFD4D}" type="datetimeFigureOut">
              <a:rPr lang="fr-FR" smtClean="0"/>
              <a:t>2015-02-01</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D03158B3-F8D0-AD49-8AA3-4EC7F5DE157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CA" smtClean="0"/>
              <a:t>Faire glisser l'image vers l'espace réservé ou cliquer sur l'icône pour l'ajouter</a:t>
            </a:r>
            <a:endParaRPr kumimoji="0" lang="en-US" dirty="0"/>
          </a:p>
        </p:txBody>
      </p:sp>
      <p:sp>
        <p:nvSpPr>
          <p:cNvPr id="9" name="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CA"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CA" smtClean="0"/>
              <a:t>Cliquez et modifiez le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54D566-43F4-2541-A688-9FC0D34EFD4D}" type="datetimeFigureOut">
              <a:rPr lang="fr-FR" smtClean="0"/>
              <a:t>2015-02-01</a:t>
            </a:fld>
            <a:endParaRPr lang="en-US"/>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03158B3-F8D0-AD49-8AA3-4EC7F5DE1573}"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wmf"/><Relationship Id="rId5" Type="http://schemas.openxmlformats.org/officeDocument/2006/relationships/oleObject" Target="../embeddings/oleObject5.bin"/><Relationship Id="rId6" Type="http://schemas.openxmlformats.org/officeDocument/2006/relationships/image" Target="../media/image6.emf"/><Relationship Id="rId7" Type="http://schemas.openxmlformats.org/officeDocument/2006/relationships/oleObject" Target="../embeddings/oleObject6.bin"/><Relationship Id="rId8"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8.emf"/><Relationship Id="rId5" Type="http://schemas.openxmlformats.org/officeDocument/2006/relationships/oleObject" Target="../embeddings/oleObject8.bin"/><Relationship Id="rId6"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0.wmf"/><Relationship Id="rId5" Type="http://schemas.openxmlformats.org/officeDocument/2006/relationships/oleObject" Target="../embeddings/oleObject10.bin"/><Relationship Id="rId6" Type="http://schemas.openxmlformats.org/officeDocument/2006/relationships/image" Target="../media/image11.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3.wmf"/><Relationship Id="rId5" Type="http://schemas.openxmlformats.org/officeDocument/2006/relationships/oleObject" Target="../embeddings/oleObject13.bin"/><Relationship Id="rId6" Type="http://schemas.openxmlformats.org/officeDocument/2006/relationships/image" Target="../media/image1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5.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6.wmf"/><Relationship Id="rId5" Type="http://schemas.openxmlformats.org/officeDocument/2006/relationships/oleObject" Target="../embeddings/oleObject16.bin"/><Relationship Id="rId6" Type="http://schemas.openxmlformats.org/officeDocument/2006/relationships/image" Target="../media/image17.wmf"/><Relationship Id="rId7" Type="http://schemas.openxmlformats.org/officeDocument/2006/relationships/oleObject" Target="../embeddings/oleObject17.bin"/><Relationship Id="rId8" Type="http://schemas.openxmlformats.org/officeDocument/2006/relationships/image" Target="../media/image18.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23.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oleObject" Target="../embeddings/oleObject18.bin"/><Relationship Id="rId4" Type="http://schemas.openxmlformats.org/officeDocument/2006/relationships/image" Target="../media/image19.wmf"/><Relationship Id="rId5" Type="http://schemas.openxmlformats.org/officeDocument/2006/relationships/oleObject" Target="../embeddings/oleObject19.bin"/><Relationship Id="rId6" Type="http://schemas.openxmlformats.org/officeDocument/2006/relationships/image" Target="../media/image20.wmf"/><Relationship Id="rId7" Type="http://schemas.openxmlformats.org/officeDocument/2006/relationships/oleObject" Target="../embeddings/oleObject20.bin"/><Relationship Id="rId8" Type="http://schemas.openxmlformats.org/officeDocument/2006/relationships/image" Target="../media/image21.wmf"/><Relationship Id="rId9" Type="http://schemas.openxmlformats.org/officeDocument/2006/relationships/oleObject" Target="../embeddings/oleObject21.bin"/><Relationship Id="rId10" Type="http://schemas.openxmlformats.org/officeDocument/2006/relationships/image" Target="../media/image2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4.w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5.wmf"/><Relationship Id="rId5" Type="http://schemas.openxmlformats.org/officeDocument/2006/relationships/oleObject" Target="../embeddings/oleObject25.bin"/><Relationship Id="rId6" Type="http://schemas.openxmlformats.org/officeDocument/2006/relationships/image" Target="../media/image26.w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6.bin"/><Relationship Id="rId5" Type="http://schemas.openxmlformats.org/officeDocument/2006/relationships/image" Target="../media/image26.wmf"/><Relationship Id="rId6" Type="http://schemas.openxmlformats.org/officeDocument/2006/relationships/oleObject" Target="../embeddings/oleObject27.bin"/><Relationship Id="rId7" Type="http://schemas.openxmlformats.org/officeDocument/2006/relationships/image" Target="../media/image27.wmf"/><Relationship Id="rId8" Type="http://schemas.openxmlformats.org/officeDocument/2006/relationships/oleObject" Target="../embeddings/oleObject28.bin"/><Relationship Id="rId9" Type="http://schemas.openxmlformats.org/officeDocument/2006/relationships/image" Target="../media/image28.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1" Type="http://schemas.openxmlformats.org/officeDocument/2006/relationships/image" Target="../media/image32.wmf"/><Relationship Id="rId12" Type="http://schemas.openxmlformats.org/officeDocument/2006/relationships/oleObject" Target="../embeddings/oleObject32.bin"/><Relationship Id="rId13" Type="http://schemas.openxmlformats.org/officeDocument/2006/relationships/image" Target="../media/image33.emf"/><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oleObject" Target="../embeddings/Document_Microsoft_Word_97_-_20041.doc"/><Relationship Id="rId5" Type="http://schemas.openxmlformats.org/officeDocument/2006/relationships/image" Target="../media/image29.emf"/><Relationship Id="rId6" Type="http://schemas.openxmlformats.org/officeDocument/2006/relationships/oleObject" Target="../embeddings/oleObject29.bin"/><Relationship Id="rId7" Type="http://schemas.openxmlformats.org/officeDocument/2006/relationships/image" Target="../media/image30.wmf"/><Relationship Id="rId8" Type="http://schemas.openxmlformats.org/officeDocument/2006/relationships/oleObject" Target="../embeddings/oleObject30.bin"/><Relationship Id="rId9" Type="http://schemas.openxmlformats.org/officeDocument/2006/relationships/image" Target="../media/image31.wmf"/><Relationship Id="rId10"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3.bin"/><Relationship Id="rId5" Type="http://schemas.openxmlformats.org/officeDocument/2006/relationships/image" Target="../media/image34.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6.emf"/><Relationship Id="rId1" Type="http://schemas.openxmlformats.org/officeDocument/2006/relationships/vmlDrawing" Target="../drawings/vmlDrawing17.vm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38.emf"/><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1" Type="http://schemas.openxmlformats.org/officeDocument/2006/relationships/oleObject" Target="../embeddings/oleObject41.bin"/><Relationship Id="rId12" Type="http://schemas.openxmlformats.org/officeDocument/2006/relationships/image" Target="../media/image44.emf"/><Relationship Id="rId1" Type="http://schemas.openxmlformats.org/officeDocument/2006/relationships/vmlDrawing" Target="../drawings/vmlDrawing19.vml"/><Relationship Id="rId2" Type="http://schemas.openxmlformats.org/officeDocument/2006/relationships/slideLayout" Target="../slideLayouts/slideLayout6.xml"/><Relationship Id="rId3" Type="http://schemas.openxmlformats.org/officeDocument/2006/relationships/oleObject" Target="../embeddings/oleObject36.bin"/><Relationship Id="rId4" Type="http://schemas.openxmlformats.org/officeDocument/2006/relationships/image" Target="../media/image41.emf"/><Relationship Id="rId5" Type="http://schemas.openxmlformats.org/officeDocument/2006/relationships/oleObject" Target="../embeddings/oleObject37.bin"/><Relationship Id="rId6" Type="http://schemas.openxmlformats.org/officeDocument/2006/relationships/image" Target="../media/image42.wmf"/><Relationship Id="rId7" Type="http://schemas.openxmlformats.org/officeDocument/2006/relationships/oleObject" Target="../embeddings/oleObject38.bin"/><Relationship Id="rId8" Type="http://schemas.openxmlformats.org/officeDocument/2006/relationships/oleObject" Target="../embeddings/oleObject39.bin"/><Relationship Id="rId9" Type="http://schemas.openxmlformats.org/officeDocument/2006/relationships/oleObject" Target="../embeddings/oleObject40.bin"/><Relationship Id="rId10" Type="http://schemas.openxmlformats.org/officeDocument/2006/relationships/image" Target="../media/image4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5.emf"/><Relationship Id="rId5" Type="http://schemas.openxmlformats.org/officeDocument/2006/relationships/oleObject" Target="../embeddings/oleObject43.bin"/><Relationship Id="rId6" Type="http://schemas.openxmlformats.org/officeDocument/2006/relationships/image" Target="../media/image46.emf"/><Relationship Id="rId7" Type="http://schemas.openxmlformats.org/officeDocument/2006/relationships/image" Target="../media/image47.png"/><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4.bin"/><Relationship Id="rId5" Type="http://schemas.openxmlformats.org/officeDocument/2006/relationships/image" Target="../media/image48.wmf"/><Relationship Id="rId6" Type="http://schemas.openxmlformats.org/officeDocument/2006/relationships/oleObject" Target="../embeddings/oleObject45.bin"/><Relationship Id="rId7" Type="http://schemas.openxmlformats.org/officeDocument/2006/relationships/image" Target="../media/image49.emf"/><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Traditional IR models</a:t>
            </a:r>
            <a:endParaRPr lang="en-US" dirty="0"/>
          </a:p>
        </p:txBody>
      </p:sp>
      <p:sp>
        <p:nvSpPr>
          <p:cNvPr id="3" name="Sous-titre 2"/>
          <p:cNvSpPr>
            <a:spLocks noGrp="1"/>
          </p:cNvSpPr>
          <p:nvPr>
            <p:ph type="subTitle" idx="1"/>
          </p:nvPr>
        </p:nvSpPr>
        <p:spPr/>
        <p:txBody>
          <a:bodyPr/>
          <a:lstStyle/>
          <a:p>
            <a:r>
              <a:rPr lang="en-US" dirty="0" smtClean="0"/>
              <a:t>Jian-Yun </a:t>
            </a:r>
            <a:r>
              <a:rPr lang="en-US" dirty="0" err="1" smtClean="0"/>
              <a:t>Nie</a:t>
            </a:r>
            <a:endParaRPr lang="en-US" dirty="0"/>
          </a:p>
        </p:txBody>
      </p:sp>
    </p:spTree>
    <p:extLst>
      <p:ext uri="{BB962C8B-B14F-4D97-AF65-F5344CB8AC3E}">
        <p14:creationId xmlns:p14="http://schemas.microsoft.com/office/powerpoint/2010/main" val="26499409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76375" y="620713"/>
            <a:ext cx="7118350" cy="1030287"/>
          </a:xfrm>
        </p:spPr>
        <p:txBody>
          <a:bodyPr>
            <a:normAutofit fontScale="90000"/>
          </a:bodyPr>
          <a:lstStyle/>
          <a:p>
            <a:pPr eaLnBrk="1" hangingPunct="1">
              <a:defRPr/>
            </a:pPr>
            <a:r>
              <a:rPr lang="en-US" sz="4000" dirty="0" smtClean="0">
                <a:cs typeface="+mj-cs"/>
              </a:rPr>
              <a:t>Extensions to Boolean model </a:t>
            </a:r>
            <a:br>
              <a:rPr lang="en-US" sz="4000" dirty="0" smtClean="0">
                <a:cs typeface="+mj-cs"/>
              </a:rPr>
            </a:br>
            <a:r>
              <a:rPr lang="en-US" sz="4000" dirty="0" smtClean="0">
                <a:cs typeface="+mj-cs"/>
              </a:rPr>
              <a:t>(for document ranking)</a:t>
            </a:r>
          </a:p>
        </p:txBody>
      </p:sp>
      <p:sp>
        <p:nvSpPr>
          <p:cNvPr id="53251" name="Rectangle 3"/>
          <p:cNvSpPr>
            <a:spLocks noGrp="1" noChangeArrowheads="1"/>
          </p:cNvSpPr>
          <p:nvPr>
            <p:ph idx="1"/>
          </p:nvPr>
        </p:nvSpPr>
        <p:spPr>
          <a:xfrm>
            <a:off x="1100209" y="2190750"/>
            <a:ext cx="7772400" cy="4114800"/>
          </a:xfrm>
        </p:spPr>
        <p:txBody>
          <a:bodyPr>
            <a:normAutofit fontScale="85000" lnSpcReduction="20000"/>
          </a:bodyPr>
          <a:lstStyle/>
          <a:p>
            <a:pPr eaLnBrk="1" hangingPunct="1">
              <a:lnSpc>
                <a:spcPct val="90000"/>
              </a:lnSpc>
              <a:defRPr/>
            </a:pPr>
            <a:r>
              <a:rPr lang="en-US" sz="2800" dirty="0" smtClean="0">
                <a:cs typeface="Times New Roman" charset="0"/>
              </a:rPr>
              <a:t>D = {…, (</a:t>
            </a:r>
            <a:r>
              <a:rPr lang="en-US" sz="2800" dirty="0" err="1" smtClean="0">
                <a:cs typeface="Times New Roman" charset="0"/>
              </a:rPr>
              <a:t>t</a:t>
            </a:r>
            <a:r>
              <a:rPr lang="en-US" sz="2800" baseline="-30000" dirty="0" err="1" smtClean="0">
                <a:cs typeface="Times New Roman" charset="0"/>
              </a:rPr>
              <a:t>i</a:t>
            </a:r>
            <a:r>
              <a:rPr lang="en-US" sz="2800" dirty="0" smtClean="0">
                <a:cs typeface="Times New Roman" charset="0"/>
              </a:rPr>
              <a:t>, </a:t>
            </a:r>
            <a:r>
              <a:rPr lang="en-US" sz="2800" dirty="0" err="1" smtClean="0">
                <a:cs typeface="Times New Roman" charset="0"/>
              </a:rPr>
              <a:t>w</a:t>
            </a:r>
            <a:r>
              <a:rPr lang="en-US" sz="2800" baseline="-30000" dirty="0" err="1" smtClean="0">
                <a:cs typeface="Times New Roman" charset="0"/>
              </a:rPr>
              <a:t>i</a:t>
            </a:r>
            <a:r>
              <a:rPr lang="en-US" sz="2800" dirty="0" smtClean="0">
                <a:cs typeface="Times New Roman" charset="0"/>
              </a:rPr>
              <a:t>), …}: weighted terms</a:t>
            </a:r>
          </a:p>
          <a:p>
            <a:pPr eaLnBrk="1" hangingPunct="1">
              <a:lnSpc>
                <a:spcPct val="90000"/>
              </a:lnSpc>
              <a:defRPr/>
            </a:pPr>
            <a:r>
              <a:rPr lang="en-US" sz="2800" dirty="0" smtClean="0">
                <a:cs typeface="+mn-cs"/>
              </a:rPr>
              <a:t>Interpretation</a:t>
            </a:r>
            <a:r>
              <a:rPr lang="en-US" sz="2800" b="1" dirty="0" smtClean="0">
                <a:cs typeface="+mn-cs"/>
              </a:rPr>
              <a:t>:</a:t>
            </a:r>
            <a:r>
              <a:rPr lang="en-US" sz="2800" dirty="0" smtClean="0">
                <a:cs typeface="+mn-cs"/>
              </a:rPr>
              <a:t> </a:t>
            </a:r>
          </a:p>
          <a:p>
            <a:pPr lvl="1">
              <a:lnSpc>
                <a:spcPct val="90000"/>
              </a:lnSpc>
              <a:defRPr/>
            </a:pPr>
            <a:r>
              <a:rPr lang="en-US" sz="2400" dirty="0" smtClean="0"/>
              <a:t>Each term or a logical expression defines a fuzzy set</a:t>
            </a:r>
            <a:endParaRPr lang="en-US" sz="2400" dirty="0" smtClean="0">
              <a:cs typeface="+mn-cs"/>
            </a:endParaRPr>
          </a:p>
          <a:p>
            <a:pPr lvl="1">
              <a:lnSpc>
                <a:spcPct val="90000"/>
              </a:lnSpc>
              <a:defRPr/>
            </a:pPr>
            <a:r>
              <a:rPr lang="en-US" sz="2400" dirty="0">
                <a:cs typeface="Times New Roman" charset="0"/>
              </a:rPr>
              <a:t>(</a:t>
            </a:r>
            <a:r>
              <a:rPr lang="en-US" sz="2400" dirty="0" err="1">
                <a:cs typeface="Times New Roman" charset="0"/>
              </a:rPr>
              <a:t>t</a:t>
            </a:r>
            <a:r>
              <a:rPr lang="en-US" sz="2400" baseline="-30000" dirty="0" err="1">
                <a:cs typeface="Times New Roman" charset="0"/>
              </a:rPr>
              <a:t>i</a:t>
            </a:r>
            <a:r>
              <a:rPr lang="en-US" sz="2400" dirty="0">
                <a:cs typeface="Times New Roman" charset="0"/>
              </a:rPr>
              <a:t>, </a:t>
            </a:r>
            <a:r>
              <a:rPr lang="en-US" sz="2400" dirty="0" err="1">
                <a:cs typeface="Times New Roman" charset="0"/>
              </a:rPr>
              <a:t>w</a:t>
            </a:r>
            <a:r>
              <a:rPr lang="en-US" sz="2400" baseline="-30000" dirty="0" err="1">
                <a:cs typeface="Times New Roman" charset="0"/>
              </a:rPr>
              <a:t>i</a:t>
            </a:r>
            <a:r>
              <a:rPr lang="en-US" sz="2400" dirty="0" smtClean="0">
                <a:cs typeface="Times New Roman" charset="0"/>
              </a:rPr>
              <a:t>): </a:t>
            </a:r>
            <a:r>
              <a:rPr lang="en-US" sz="2400" dirty="0" smtClean="0"/>
              <a:t>D is a member of class </a:t>
            </a:r>
            <a:r>
              <a:rPr lang="en-US" sz="2400" dirty="0" err="1" smtClean="0">
                <a:cs typeface="Times New Roman" charset="0"/>
              </a:rPr>
              <a:t>t</a:t>
            </a:r>
            <a:r>
              <a:rPr lang="en-US" sz="2400" baseline="-30000" dirty="0" err="1" smtClean="0">
                <a:cs typeface="Times New Roman" charset="0"/>
              </a:rPr>
              <a:t>i</a:t>
            </a:r>
            <a:r>
              <a:rPr lang="en-US" sz="2400" dirty="0" smtClean="0"/>
              <a:t> to degree </a:t>
            </a:r>
            <a:r>
              <a:rPr lang="en-US" sz="2400" dirty="0" err="1" smtClean="0">
                <a:cs typeface="Times New Roman" charset="0"/>
              </a:rPr>
              <a:t>w</a:t>
            </a:r>
            <a:r>
              <a:rPr lang="en-US" sz="2400" baseline="-30000" dirty="0" err="1" smtClean="0">
                <a:cs typeface="Times New Roman" charset="0"/>
              </a:rPr>
              <a:t>i</a:t>
            </a:r>
            <a:r>
              <a:rPr lang="en-US" sz="2400" dirty="0" smtClean="0"/>
              <a:t>.</a:t>
            </a:r>
          </a:p>
          <a:p>
            <a:pPr lvl="1" eaLnBrk="1" hangingPunct="1">
              <a:lnSpc>
                <a:spcPct val="90000"/>
              </a:lnSpc>
              <a:defRPr/>
            </a:pPr>
            <a:r>
              <a:rPr lang="en-US" sz="2400" dirty="0" smtClean="0"/>
              <a:t>In terms of fuzzy sets, membership function: </a:t>
            </a:r>
            <a:r>
              <a:rPr lang="en-US" sz="2400" dirty="0" smtClean="0">
                <a:solidFill>
                  <a:srgbClr val="000000"/>
                </a:solidFill>
                <a:cs typeface="Times New Roman" charset="0"/>
                <a:sym typeface="Symbol" charset="0"/>
              </a:rPr>
              <a:t></a:t>
            </a:r>
            <a:r>
              <a:rPr lang="en-US" sz="2400" baseline="-30000" dirty="0" err="1" smtClean="0">
                <a:solidFill>
                  <a:srgbClr val="000000"/>
                </a:solidFill>
                <a:cs typeface="Times New Roman" charset="0"/>
              </a:rPr>
              <a:t>ti</a:t>
            </a:r>
            <a:r>
              <a:rPr lang="en-US" sz="2400" dirty="0" smtClean="0">
                <a:solidFill>
                  <a:srgbClr val="000000"/>
                </a:solidFill>
              </a:rPr>
              <a:t>(D)=</a:t>
            </a:r>
            <a:r>
              <a:rPr lang="en-US" sz="2400" dirty="0" err="1" smtClean="0">
                <a:solidFill>
                  <a:srgbClr val="000000"/>
                </a:solidFill>
                <a:cs typeface="Times New Roman" charset="0"/>
              </a:rPr>
              <a:t>w</a:t>
            </a:r>
            <a:r>
              <a:rPr lang="en-US" sz="2400" baseline="-30000" dirty="0" err="1" smtClean="0">
                <a:solidFill>
                  <a:srgbClr val="000000"/>
                </a:solidFill>
                <a:cs typeface="Times New Roman" charset="0"/>
              </a:rPr>
              <a:t>i</a:t>
            </a:r>
            <a:endParaRPr lang="en-US" sz="2400" baseline="-30000" dirty="0" smtClean="0">
              <a:solidFill>
                <a:srgbClr val="000000"/>
              </a:solidFill>
              <a:cs typeface="Times New Roman" charset="0"/>
            </a:endParaRPr>
          </a:p>
          <a:p>
            <a:pPr eaLnBrk="1" hangingPunct="1">
              <a:lnSpc>
                <a:spcPct val="90000"/>
              </a:lnSpc>
              <a:buFont typeface="Wingdings" charset="0"/>
              <a:buNone/>
              <a:defRPr/>
            </a:pPr>
            <a:r>
              <a:rPr lang="en-US" sz="2800" dirty="0" smtClean="0">
                <a:solidFill>
                  <a:srgbClr val="000000"/>
                </a:solidFill>
                <a:cs typeface="Times New Roman" charset="0"/>
              </a:rPr>
              <a:t>	</a:t>
            </a:r>
          </a:p>
          <a:p>
            <a:pPr eaLnBrk="1" hangingPunct="1">
              <a:lnSpc>
                <a:spcPct val="90000"/>
              </a:lnSpc>
              <a:buFont typeface="Wingdings" charset="0"/>
              <a:buNone/>
              <a:defRPr/>
            </a:pPr>
            <a:r>
              <a:rPr lang="en-US" sz="2800" dirty="0" smtClean="0">
                <a:solidFill>
                  <a:srgbClr val="000000"/>
                </a:solidFill>
                <a:cs typeface="Times New Roman" charset="0"/>
              </a:rPr>
              <a:t>A possible Evaluation</a:t>
            </a:r>
            <a:r>
              <a:rPr lang="en-US" sz="2800" b="1" dirty="0" smtClean="0">
                <a:solidFill>
                  <a:srgbClr val="000000"/>
                </a:solidFill>
                <a:cs typeface="Times New Roman" charset="0"/>
              </a:rPr>
              <a:t>:</a:t>
            </a:r>
          </a:p>
          <a:p>
            <a:pPr eaLnBrk="1" hangingPunct="1">
              <a:lnSpc>
                <a:spcPct val="120000"/>
              </a:lnSpc>
              <a:buFont typeface="Wingdings" charset="0"/>
              <a:buNone/>
              <a:defRPr/>
            </a:pPr>
            <a:r>
              <a:rPr lang="en-US" sz="2800" dirty="0" smtClean="0">
                <a:solidFill>
                  <a:srgbClr val="000000"/>
                </a:solidFill>
                <a:cs typeface="Times New Roman" charset="0"/>
              </a:rPr>
              <a:t>		</a:t>
            </a:r>
            <a:r>
              <a:rPr lang="en-US" sz="2400" dirty="0" smtClean="0">
                <a:solidFill>
                  <a:srgbClr val="000000"/>
                </a:solidFill>
                <a:cs typeface="Times New Roman" charset="0"/>
              </a:rPr>
              <a:t>R(D, </a:t>
            </a:r>
            <a:r>
              <a:rPr lang="en-US" sz="2400" dirty="0" err="1" smtClean="0">
                <a:solidFill>
                  <a:srgbClr val="000000"/>
                </a:solidFill>
                <a:cs typeface="Times New Roman" charset="0"/>
              </a:rPr>
              <a:t>t</a:t>
            </a:r>
            <a:r>
              <a:rPr lang="en-US" sz="2400" baseline="-30000" dirty="0" err="1" smtClean="0">
                <a:solidFill>
                  <a:srgbClr val="000000"/>
                </a:solidFill>
                <a:cs typeface="Times New Roman" charset="0"/>
              </a:rPr>
              <a:t>i</a:t>
            </a:r>
            <a:r>
              <a:rPr lang="en-US" sz="2400" dirty="0" smtClean="0">
                <a:solidFill>
                  <a:srgbClr val="000000"/>
                </a:solidFill>
                <a:cs typeface="Times New Roman" charset="0"/>
              </a:rPr>
              <a:t>) = </a:t>
            </a:r>
            <a:r>
              <a:rPr lang="en-US" sz="2400" dirty="0" smtClean="0">
                <a:solidFill>
                  <a:srgbClr val="000000"/>
                </a:solidFill>
                <a:cs typeface="Times New Roman" charset="0"/>
                <a:sym typeface="Symbol" charset="0"/>
              </a:rPr>
              <a:t></a:t>
            </a:r>
            <a:r>
              <a:rPr lang="en-US" sz="2400" baseline="-30000" dirty="0" err="1" smtClean="0">
                <a:solidFill>
                  <a:srgbClr val="000000"/>
                </a:solidFill>
                <a:cs typeface="Times New Roman" charset="0"/>
              </a:rPr>
              <a:t>ti</a:t>
            </a:r>
            <a:r>
              <a:rPr lang="en-US" sz="2400" dirty="0" smtClean="0">
                <a:solidFill>
                  <a:srgbClr val="000000"/>
                </a:solidFill>
              </a:rPr>
              <a:t>(D) ∈ [0,1]</a:t>
            </a:r>
            <a:endParaRPr lang="en-US" sz="2400" dirty="0" smtClean="0">
              <a:solidFill>
                <a:srgbClr val="000000"/>
              </a:solidFill>
              <a:cs typeface="Times New Roman" charset="0"/>
            </a:endParaRPr>
          </a:p>
          <a:p>
            <a:pPr algn="just">
              <a:lnSpc>
                <a:spcPct val="120000"/>
              </a:lnSpc>
              <a:buNone/>
              <a:defRPr/>
            </a:pPr>
            <a:r>
              <a:rPr lang="en-US" sz="2400" dirty="0" smtClean="0">
                <a:solidFill>
                  <a:srgbClr val="000000"/>
                </a:solidFill>
                <a:cs typeface="Times New Roman" charset="0"/>
              </a:rPr>
              <a:t>		R(D, Q</a:t>
            </a:r>
            <a:r>
              <a:rPr lang="en-US" sz="2400" baseline="-30000" dirty="0" smtClean="0">
                <a:solidFill>
                  <a:srgbClr val="000000"/>
                </a:solidFill>
                <a:cs typeface="Times New Roman" charset="0"/>
              </a:rPr>
              <a:t>1 </a:t>
            </a:r>
            <a:r>
              <a:rPr lang="en-US" sz="2400" dirty="0" smtClean="0">
                <a:solidFill>
                  <a:srgbClr val="000000"/>
                </a:solidFill>
                <a:latin typeface="Times New Roman" charset="0"/>
                <a:cs typeface="Times New Roman" charset="0"/>
                <a:sym typeface="Symbol" charset="0"/>
              </a:rPr>
              <a:t></a:t>
            </a:r>
            <a:r>
              <a:rPr lang="en-US" sz="2400" dirty="0" smtClean="0">
                <a:solidFill>
                  <a:srgbClr val="000000"/>
                </a:solidFill>
                <a:cs typeface="Times New Roman" charset="0"/>
              </a:rPr>
              <a:t> Q</a:t>
            </a:r>
            <a:r>
              <a:rPr lang="en-US" sz="2400" baseline="-30000" dirty="0" smtClean="0">
                <a:solidFill>
                  <a:srgbClr val="000000"/>
                </a:solidFill>
                <a:cs typeface="Times New Roman" charset="0"/>
              </a:rPr>
              <a:t>2</a:t>
            </a:r>
            <a:r>
              <a:rPr lang="en-US" sz="2400" dirty="0" smtClean="0">
                <a:solidFill>
                  <a:srgbClr val="000000"/>
                </a:solidFill>
                <a:cs typeface="Times New Roman" charset="0"/>
              </a:rPr>
              <a:t>) = </a:t>
            </a:r>
            <a:r>
              <a:rPr lang="en-US" sz="2400" dirty="0" smtClean="0">
                <a:solidFill>
                  <a:srgbClr val="000000"/>
                </a:solidFill>
                <a:cs typeface="Times New Roman" charset="0"/>
                <a:sym typeface="Symbol" charset="0"/>
              </a:rPr>
              <a:t></a:t>
            </a:r>
            <a:r>
              <a:rPr lang="en-US" sz="2400" baseline="-25000" dirty="0" smtClean="0">
                <a:solidFill>
                  <a:srgbClr val="000000"/>
                </a:solidFill>
                <a:cs typeface="Times New Roman" charset="0"/>
              </a:rPr>
              <a:t>Q</a:t>
            </a:r>
            <a:r>
              <a:rPr lang="en-US" sz="2400" baseline="-45000" dirty="0" smtClean="0">
                <a:solidFill>
                  <a:srgbClr val="000000"/>
                </a:solidFill>
                <a:cs typeface="Times New Roman" charset="0"/>
              </a:rPr>
              <a:t>1</a:t>
            </a:r>
            <a:r>
              <a:rPr lang="en-US" sz="2400" baseline="-25000" dirty="0" smtClean="0">
                <a:solidFill>
                  <a:srgbClr val="000000"/>
                </a:solidFill>
                <a:latin typeface="Times New Roman" charset="0"/>
                <a:cs typeface="Times New Roman" charset="0"/>
                <a:sym typeface="Symbol" charset="0"/>
              </a:rPr>
              <a:t></a:t>
            </a:r>
            <a:r>
              <a:rPr lang="en-US" sz="2400" baseline="-25000" dirty="0" smtClean="0">
                <a:solidFill>
                  <a:srgbClr val="000000"/>
                </a:solidFill>
                <a:cs typeface="Times New Roman" charset="0"/>
              </a:rPr>
              <a:t>Q</a:t>
            </a:r>
            <a:r>
              <a:rPr lang="en-US" sz="2400" baseline="-45000" dirty="0" smtClean="0">
                <a:solidFill>
                  <a:srgbClr val="000000"/>
                </a:solidFill>
                <a:cs typeface="Times New Roman" charset="0"/>
              </a:rPr>
              <a:t>2</a:t>
            </a:r>
            <a:r>
              <a:rPr lang="en-US" sz="2400" baseline="-30000" dirty="0" smtClean="0">
                <a:solidFill>
                  <a:srgbClr val="000000"/>
                </a:solidFill>
                <a:cs typeface="Times New Roman" charset="0"/>
              </a:rPr>
              <a:t> </a:t>
            </a:r>
            <a:r>
              <a:rPr lang="en-US" sz="2400" dirty="0" smtClean="0">
                <a:solidFill>
                  <a:srgbClr val="000000"/>
                </a:solidFill>
              </a:rPr>
              <a:t>(</a:t>
            </a:r>
            <a:r>
              <a:rPr lang="en-US" sz="2400" dirty="0">
                <a:solidFill>
                  <a:srgbClr val="000000"/>
                </a:solidFill>
              </a:rPr>
              <a:t>D</a:t>
            </a:r>
            <a:r>
              <a:rPr lang="en-US" sz="2400" dirty="0" smtClean="0">
                <a:solidFill>
                  <a:srgbClr val="000000"/>
                </a:solidFill>
              </a:rPr>
              <a:t>) =</a:t>
            </a:r>
            <a:r>
              <a:rPr lang="en-US" sz="2400" dirty="0" smtClean="0">
                <a:solidFill>
                  <a:srgbClr val="000000"/>
                </a:solidFill>
                <a:cs typeface="Times New Roman" charset="0"/>
              </a:rPr>
              <a:t> min(R(D, Q</a:t>
            </a:r>
            <a:r>
              <a:rPr lang="en-US" sz="2400" baseline="-30000" dirty="0" smtClean="0">
                <a:solidFill>
                  <a:srgbClr val="000000"/>
                </a:solidFill>
                <a:cs typeface="Times New Roman" charset="0"/>
              </a:rPr>
              <a:t>1</a:t>
            </a:r>
            <a:r>
              <a:rPr lang="en-US" sz="2400" dirty="0" smtClean="0">
                <a:solidFill>
                  <a:srgbClr val="000000"/>
                </a:solidFill>
                <a:cs typeface="Times New Roman" charset="0"/>
              </a:rPr>
              <a:t>), R(D, Q</a:t>
            </a:r>
            <a:r>
              <a:rPr lang="en-US" sz="2400" baseline="-30000" dirty="0" smtClean="0">
                <a:solidFill>
                  <a:srgbClr val="000000"/>
                </a:solidFill>
                <a:cs typeface="Times New Roman" charset="0"/>
              </a:rPr>
              <a:t>2</a:t>
            </a:r>
            <a:r>
              <a:rPr lang="en-US" sz="2400" dirty="0" smtClean="0">
                <a:solidFill>
                  <a:srgbClr val="000000"/>
                </a:solidFill>
                <a:cs typeface="Times New Roman" charset="0"/>
              </a:rPr>
              <a:t>));</a:t>
            </a:r>
          </a:p>
          <a:p>
            <a:pPr algn="just">
              <a:lnSpc>
                <a:spcPct val="120000"/>
              </a:lnSpc>
              <a:buNone/>
              <a:defRPr/>
            </a:pPr>
            <a:r>
              <a:rPr lang="en-US" sz="2400" dirty="0" smtClean="0">
                <a:solidFill>
                  <a:srgbClr val="000000"/>
                </a:solidFill>
                <a:cs typeface="Times New Roman" charset="0"/>
              </a:rPr>
              <a:t>		R(D, Q</a:t>
            </a:r>
            <a:r>
              <a:rPr lang="en-US" sz="2400" baseline="-30000" dirty="0" smtClean="0">
                <a:solidFill>
                  <a:srgbClr val="000000"/>
                </a:solidFill>
                <a:cs typeface="Times New Roman" charset="0"/>
              </a:rPr>
              <a:t>1 </a:t>
            </a:r>
            <a:r>
              <a:rPr lang="en-US" sz="2400" dirty="0" smtClean="0">
                <a:solidFill>
                  <a:srgbClr val="000000"/>
                </a:solidFill>
                <a:latin typeface="Times New Roman" charset="0"/>
                <a:cs typeface="Times New Roman" charset="0"/>
                <a:sym typeface="Symbol" charset="0"/>
              </a:rPr>
              <a:t></a:t>
            </a:r>
            <a:r>
              <a:rPr lang="en-US" sz="2400" dirty="0" smtClean="0">
                <a:solidFill>
                  <a:srgbClr val="000000"/>
                </a:solidFill>
                <a:cs typeface="Times New Roman" charset="0"/>
              </a:rPr>
              <a:t> Q</a:t>
            </a:r>
            <a:r>
              <a:rPr lang="en-US" sz="2400" baseline="-30000" dirty="0" smtClean="0">
                <a:solidFill>
                  <a:srgbClr val="000000"/>
                </a:solidFill>
                <a:cs typeface="Times New Roman" charset="0"/>
              </a:rPr>
              <a:t>2</a:t>
            </a:r>
            <a:r>
              <a:rPr lang="en-US" sz="2400" dirty="0" smtClean="0">
                <a:solidFill>
                  <a:srgbClr val="000000"/>
                </a:solidFill>
                <a:cs typeface="Times New Roman" charset="0"/>
              </a:rPr>
              <a:t>) = </a:t>
            </a:r>
            <a:r>
              <a:rPr lang="en-US" sz="2400" dirty="0">
                <a:solidFill>
                  <a:srgbClr val="000000"/>
                </a:solidFill>
                <a:cs typeface="Times New Roman" charset="0"/>
                <a:sym typeface="Symbol" charset="0"/>
              </a:rPr>
              <a:t></a:t>
            </a:r>
            <a:r>
              <a:rPr lang="en-US" sz="2400" baseline="-25000" dirty="0" smtClean="0">
                <a:solidFill>
                  <a:srgbClr val="000000"/>
                </a:solidFill>
                <a:cs typeface="Times New Roman" charset="0"/>
              </a:rPr>
              <a:t>Q</a:t>
            </a:r>
            <a:r>
              <a:rPr lang="en-US" sz="2400" baseline="-45000" dirty="0" smtClean="0">
                <a:solidFill>
                  <a:srgbClr val="000000"/>
                </a:solidFill>
                <a:cs typeface="Times New Roman" charset="0"/>
              </a:rPr>
              <a:t>1</a:t>
            </a:r>
            <a:r>
              <a:rPr lang="en-US" sz="2400" baseline="-25000" dirty="0">
                <a:solidFill>
                  <a:srgbClr val="000000"/>
                </a:solidFill>
                <a:latin typeface="Symbol"/>
                <a:ea typeface="ＭＳ ゴシック"/>
                <a:cs typeface="ＭＳ ゴシック"/>
                <a:sym typeface="Symbol" charset="0"/>
              </a:rPr>
              <a:t>∨</a:t>
            </a:r>
            <a:r>
              <a:rPr lang="en-US" sz="2400" baseline="-25000" dirty="0" smtClean="0">
                <a:solidFill>
                  <a:srgbClr val="000000"/>
                </a:solidFill>
                <a:cs typeface="Times New Roman" charset="0"/>
              </a:rPr>
              <a:t>Q</a:t>
            </a:r>
            <a:r>
              <a:rPr lang="en-US" sz="2400" baseline="-45000" dirty="0" smtClean="0">
                <a:solidFill>
                  <a:srgbClr val="000000"/>
                </a:solidFill>
                <a:cs typeface="Times New Roman" charset="0"/>
              </a:rPr>
              <a:t>2</a:t>
            </a:r>
            <a:r>
              <a:rPr lang="en-US" sz="2400" baseline="-30000" dirty="0" smtClean="0">
                <a:solidFill>
                  <a:srgbClr val="000000"/>
                </a:solidFill>
                <a:cs typeface="Times New Roman" charset="0"/>
              </a:rPr>
              <a:t> </a:t>
            </a:r>
            <a:r>
              <a:rPr lang="en-US" sz="2400" dirty="0">
                <a:solidFill>
                  <a:srgbClr val="000000"/>
                </a:solidFill>
              </a:rPr>
              <a:t>(D</a:t>
            </a:r>
            <a:r>
              <a:rPr lang="en-US" sz="2400" dirty="0" smtClean="0">
                <a:solidFill>
                  <a:srgbClr val="000000"/>
                </a:solidFill>
              </a:rPr>
              <a:t>) = </a:t>
            </a:r>
            <a:r>
              <a:rPr lang="en-US" sz="2400" dirty="0" smtClean="0">
                <a:solidFill>
                  <a:srgbClr val="000000"/>
                </a:solidFill>
                <a:cs typeface="Times New Roman" charset="0"/>
              </a:rPr>
              <a:t>max(R(D, Q</a:t>
            </a:r>
            <a:r>
              <a:rPr lang="en-US" sz="2400" baseline="-30000" dirty="0" smtClean="0">
                <a:solidFill>
                  <a:srgbClr val="000000"/>
                </a:solidFill>
                <a:cs typeface="Times New Roman" charset="0"/>
              </a:rPr>
              <a:t>1</a:t>
            </a:r>
            <a:r>
              <a:rPr lang="en-US" sz="2400" dirty="0" smtClean="0">
                <a:solidFill>
                  <a:srgbClr val="000000"/>
                </a:solidFill>
                <a:cs typeface="Times New Roman" charset="0"/>
              </a:rPr>
              <a:t>), R(D, Q</a:t>
            </a:r>
            <a:r>
              <a:rPr lang="en-US" sz="2400" baseline="-30000" dirty="0" smtClean="0">
                <a:solidFill>
                  <a:srgbClr val="000000"/>
                </a:solidFill>
                <a:cs typeface="Times New Roman" charset="0"/>
              </a:rPr>
              <a:t>2</a:t>
            </a:r>
            <a:r>
              <a:rPr lang="en-US" sz="2400" dirty="0" smtClean="0">
                <a:solidFill>
                  <a:srgbClr val="000000"/>
                </a:solidFill>
                <a:cs typeface="Times New Roman" charset="0"/>
              </a:rPr>
              <a:t>));</a:t>
            </a:r>
          </a:p>
          <a:p>
            <a:pPr algn="just">
              <a:lnSpc>
                <a:spcPct val="120000"/>
              </a:lnSpc>
              <a:buNone/>
              <a:defRPr/>
            </a:pPr>
            <a:r>
              <a:rPr lang="en-US" sz="2400" dirty="0" smtClean="0">
                <a:solidFill>
                  <a:srgbClr val="000000"/>
                </a:solidFill>
                <a:cs typeface="Times New Roman" charset="0"/>
              </a:rPr>
              <a:t>		R(D, </a:t>
            </a:r>
            <a:r>
              <a:rPr lang="en-US" sz="2400" dirty="0" smtClean="0">
                <a:solidFill>
                  <a:srgbClr val="000000"/>
                </a:solidFill>
                <a:latin typeface="Times New Roman" charset="0"/>
                <a:cs typeface="Times New Roman" charset="0"/>
                <a:sym typeface="Symbol" charset="0"/>
              </a:rPr>
              <a:t></a:t>
            </a:r>
            <a:r>
              <a:rPr lang="en-US" sz="2400" dirty="0" smtClean="0">
                <a:solidFill>
                  <a:srgbClr val="000000"/>
                </a:solidFill>
                <a:cs typeface="Times New Roman" charset="0"/>
              </a:rPr>
              <a:t>Q</a:t>
            </a:r>
            <a:r>
              <a:rPr lang="en-US" sz="2400" baseline="-30000" dirty="0" smtClean="0">
                <a:solidFill>
                  <a:srgbClr val="000000"/>
                </a:solidFill>
                <a:cs typeface="Times New Roman" charset="0"/>
              </a:rPr>
              <a:t>1</a:t>
            </a:r>
            <a:r>
              <a:rPr lang="en-US" sz="2400" dirty="0" smtClean="0">
                <a:solidFill>
                  <a:srgbClr val="000000"/>
                </a:solidFill>
                <a:cs typeface="Times New Roman" charset="0"/>
              </a:rPr>
              <a:t>) = </a:t>
            </a:r>
            <a:r>
              <a:rPr lang="en-US" sz="2400" dirty="0" smtClean="0">
                <a:solidFill>
                  <a:srgbClr val="000000"/>
                </a:solidFill>
                <a:cs typeface="Times New Roman" charset="0"/>
                <a:sym typeface="Symbol" charset="0"/>
              </a:rPr>
              <a:t></a:t>
            </a:r>
            <a:r>
              <a:rPr lang="en-US" sz="2400" baseline="-25000" dirty="0">
                <a:solidFill>
                  <a:srgbClr val="000000"/>
                </a:solidFill>
                <a:latin typeface="Times New Roman" charset="0"/>
                <a:cs typeface="Times New Roman" charset="0"/>
                <a:sym typeface="Symbol" charset="0"/>
              </a:rPr>
              <a:t></a:t>
            </a:r>
            <a:r>
              <a:rPr lang="en-US" sz="2400" baseline="-25000" dirty="0" smtClean="0">
                <a:solidFill>
                  <a:srgbClr val="000000"/>
                </a:solidFill>
                <a:cs typeface="Times New Roman" charset="0"/>
              </a:rPr>
              <a:t>Q</a:t>
            </a:r>
            <a:r>
              <a:rPr lang="en-US" sz="2400" baseline="-45000" dirty="0" smtClean="0">
                <a:solidFill>
                  <a:srgbClr val="000000"/>
                </a:solidFill>
                <a:cs typeface="Times New Roman" charset="0"/>
              </a:rPr>
              <a:t>1</a:t>
            </a:r>
            <a:r>
              <a:rPr lang="en-US" sz="2400" baseline="-30000" dirty="0" smtClean="0">
                <a:solidFill>
                  <a:srgbClr val="000000"/>
                </a:solidFill>
                <a:cs typeface="Times New Roman" charset="0"/>
              </a:rPr>
              <a:t> </a:t>
            </a:r>
            <a:r>
              <a:rPr lang="en-US" sz="2400" dirty="0">
                <a:solidFill>
                  <a:srgbClr val="000000"/>
                </a:solidFill>
              </a:rPr>
              <a:t>(D</a:t>
            </a:r>
            <a:r>
              <a:rPr lang="en-US" sz="2400" dirty="0" smtClean="0">
                <a:solidFill>
                  <a:srgbClr val="000000"/>
                </a:solidFill>
              </a:rPr>
              <a:t>) = </a:t>
            </a:r>
            <a:r>
              <a:rPr lang="en-US" sz="2400" dirty="0" smtClean="0">
                <a:solidFill>
                  <a:srgbClr val="000000"/>
                </a:solidFill>
                <a:cs typeface="Times New Roman" charset="0"/>
              </a:rPr>
              <a:t>1 - R(D, Q</a:t>
            </a:r>
            <a:r>
              <a:rPr lang="en-US" sz="2400" baseline="-30000" dirty="0" smtClean="0">
                <a:solidFill>
                  <a:srgbClr val="000000"/>
                </a:solidFill>
                <a:cs typeface="Times New Roman" charset="0"/>
              </a:rPr>
              <a:t>1</a:t>
            </a:r>
            <a:r>
              <a:rPr lang="en-US" sz="2400" dirty="0" smtClean="0">
                <a:solidFill>
                  <a:srgbClr val="000000"/>
                </a:solidFill>
                <a:cs typeface="Times New Roman" charset="0"/>
              </a:rPr>
              <a:t>).</a:t>
            </a:r>
          </a:p>
          <a:p>
            <a:pPr algn="just" eaLnBrk="1" hangingPunct="1">
              <a:lnSpc>
                <a:spcPct val="90000"/>
              </a:lnSpc>
              <a:buFont typeface="Wingdings" charset="0"/>
              <a:buNone/>
              <a:defRPr/>
            </a:pPr>
            <a:endParaRPr lang="en-US" sz="2400" baseline="-30000" dirty="0" smtClean="0">
              <a:cs typeface="Times New Roman" charset="0"/>
            </a:endParaRPr>
          </a:p>
        </p:txBody>
      </p:sp>
      <p:sp>
        <p:nvSpPr>
          <p:cNvPr id="4" name="Espace réservé du numéro de diapositive 5"/>
          <p:cNvSpPr>
            <a:spLocks noGrp="1"/>
          </p:cNvSpPr>
          <p:nvPr>
            <p:ph type="sldNum" sz="quarter" idx="12"/>
          </p:nvPr>
        </p:nvSpPr>
        <p:spPr/>
        <p:txBody>
          <a:bodyPr/>
          <a:lstStyle/>
          <a:p>
            <a:pPr>
              <a:defRPr/>
            </a:pPr>
            <a:fld id="{DE44B38F-0076-9446-A4B9-5FED56CA798A}" type="slidenum">
              <a:rPr lang="en-AU"/>
              <a:pPr>
                <a:defRPr/>
              </a:pPr>
              <a:t>10</a:t>
            </a:fld>
            <a:endParaRPr lang="en-AU"/>
          </a:p>
        </p:txBody>
      </p:sp>
    </p:spTree>
    <p:extLst>
      <p:ext uri="{BB962C8B-B14F-4D97-AF65-F5344CB8AC3E}">
        <p14:creationId xmlns:p14="http://schemas.microsoft.com/office/powerpoint/2010/main" val="1512436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Recall on fuzzy sets</a:t>
            </a:r>
            <a:endParaRPr lang="en-US" dirty="0"/>
          </a:p>
        </p:txBody>
      </p:sp>
      <p:sp>
        <p:nvSpPr>
          <p:cNvPr id="3" name="Espace réservé du contenu 2"/>
          <p:cNvSpPr>
            <a:spLocks noGrp="1"/>
          </p:cNvSpPr>
          <p:nvPr>
            <p:ph idx="1"/>
          </p:nvPr>
        </p:nvSpPr>
        <p:spPr>
          <a:xfrm>
            <a:off x="1435608" y="1178061"/>
            <a:ext cx="7498080" cy="5070339"/>
          </a:xfrm>
        </p:spPr>
        <p:txBody>
          <a:bodyPr/>
          <a:lstStyle/>
          <a:p>
            <a:r>
              <a:rPr lang="en-US" dirty="0" smtClean="0"/>
              <a:t>Classical set</a:t>
            </a:r>
          </a:p>
          <a:p>
            <a:pPr lvl="1"/>
            <a:r>
              <a:rPr lang="en-US" altLang="zh-CN" i="1" dirty="0" smtClean="0"/>
              <a:t>a</a:t>
            </a:r>
            <a:r>
              <a:rPr lang="en-US" altLang="zh-CN" dirty="0" smtClean="0"/>
              <a:t> belongs to a set </a:t>
            </a:r>
            <a:r>
              <a:rPr lang="en-US" altLang="zh-CN" i="1" dirty="0" smtClean="0"/>
              <a:t>S</a:t>
            </a:r>
            <a:r>
              <a:rPr lang="en-US" altLang="zh-CN" dirty="0" smtClean="0"/>
              <a:t>: </a:t>
            </a:r>
            <a:r>
              <a:rPr lang="en-US" altLang="zh-CN" i="1" dirty="0" err="1" smtClean="0"/>
              <a:t>a</a:t>
            </a:r>
            <a:r>
              <a:rPr lang="en-US" altLang="zh-CN" dirty="0" err="1" smtClean="0"/>
              <a:t>∈</a:t>
            </a:r>
            <a:r>
              <a:rPr lang="en-US" altLang="zh-CN" i="1" dirty="0" err="1" smtClean="0"/>
              <a:t>S</a:t>
            </a:r>
            <a:r>
              <a:rPr lang="en-US" altLang="zh-CN" i="1" dirty="0" smtClean="0"/>
              <a:t>, </a:t>
            </a:r>
          </a:p>
          <a:p>
            <a:pPr lvl="1"/>
            <a:r>
              <a:rPr lang="en-US" altLang="zh-CN" dirty="0" smtClean="0"/>
              <a:t>or no: </a:t>
            </a:r>
            <a:r>
              <a:rPr lang="en-US" altLang="zh-CN" i="1" dirty="0" err="1" smtClean="0"/>
              <a:t>a</a:t>
            </a:r>
            <a:r>
              <a:rPr lang="en-US" altLang="zh-CN" dirty="0" err="1" smtClean="0"/>
              <a:t>∉</a:t>
            </a:r>
            <a:r>
              <a:rPr lang="en-US" altLang="zh-CN" i="1" dirty="0" err="1" smtClean="0"/>
              <a:t>S</a:t>
            </a:r>
            <a:endParaRPr lang="en-US" altLang="zh-CN" i="1" dirty="0" smtClean="0"/>
          </a:p>
          <a:p>
            <a:r>
              <a:rPr lang="en-US" dirty="0" smtClean="0"/>
              <a:t>Fuzzy set</a:t>
            </a:r>
          </a:p>
          <a:p>
            <a:pPr lvl="1"/>
            <a:r>
              <a:rPr lang="en-US" i="1" dirty="0"/>
              <a:t>a</a:t>
            </a:r>
            <a:r>
              <a:rPr lang="en-US" dirty="0" smtClean="0"/>
              <a:t> belongs to a set </a:t>
            </a:r>
            <a:r>
              <a:rPr lang="en-US" i="1" dirty="0" smtClean="0"/>
              <a:t>S</a:t>
            </a:r>
            <a:r>
              <a:rPr lang="en-US" dirty="0" smtClean="0"/>
              <a:t> to some degree (</a:t>
            </a:r>
            <a:r>
              <a:rPr lang="en-US" dirty="0" err="1" smtClean="0"/>
              <a:t>μ</a:t>
            </a:r>
            <a:r>
              <a:rPr lang="en-US" i="1" baseline="-25000" dirty="0" err="1" smtClean="0"/>
              <a:t>S</a:t>
            </a:r>
            <a:r>
              <a:rPr lang="en-US" dirty="0" smtClean="0"/>
              <a:t>(</a:t>
            </a:r>
            <a:r>
              <a:rPr lang="en-US" i="1" dirty="0" smtClean="0"/>
              <a:t>a</a:t>
            </a:r>
            <a:r>
              <a:rPr lang="en-US" dirty="0" smtClean="0"/>
              <a:t>)</a:t>
            </a:r>
            <a:r>
              <a:rPr lang="en-US" altLang="zh-CN" dirty="0" smtClean="0"/>
              <a:t>∈[0,1])</a:t>
            </a:r>
          </a:p>
          <a:p>
            <a:pPr lvl="1"/>
            <a:r>
              <a:rPr lang="en-US" dirty="0" smtClean="0"/>
              <a:t>E.g. someone is </a:t>
            </a:r>
            <a:r>
              <a:rPr lang="en-US" i="1" dirty="0" smtClean="0"/>
              <a:t>tall</a:t>
            </a:r>
          </a:p>
          <a:p>
            <a:pPr lvl="1"/>
            <a:endParaRPr lang="en-US" dirty="0"/>
          </a:p>
        </p:txBody>
      </p:sp>
      <p:graphicFrame>
        <p:nvGraphicFramePr>
          <p:cNvPr id="4" name="Graphique 3"/>
          <p:cNvGraphicFramePr/>
          <p:nvPr>
            <p:extLst>
              <p:ext uri="{D42A27DB-BD31-4B8C-83A1-F6EECF244321}">
                <p14:modId xmlns:p14="http://schemas.microsoft.com/office/powerpoint/2010/main" val="251934076"/>
              </p:ext>
            </p:extLst>
          </p:nvPr>
        </p:nvGraphicFramePr>
        <p:xfrm>
          <a:off x="2004374" y="4681645"/>
          <a:ext cx="5615626" cy="1804421"/>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1254647" y="4866311"/>
            <a:ext cx="933334" cy="369332"/>
          </a:xfrm>
          <a:prstGeom prst="rect">
            <a:avLst/>
          </a:prstGeom>
          <a:noFill/>
        </p:spPr>
        <p:txBody>
          <a:bodyPr wrap="square" rtlCol="0">
            <a:spAutoFit/>
          </a:bodyPr>
          <a:lstStyle/>
          <a:p>
            <a:r>
              <a:rPr lang="en-US" dirty="0" err="1" smtClean="0"/>
              <a:t>μ</a:t>
            </a:r>
            <a:r>
              <a:rPr lang="en-US" i="1" baseline="-25000" dirty="0" err="1" smtClean="0"/>
              <a:t>tall</a:t>
            </a:r>
            <a:r>
              <a:rPr lang="en-US" dirty="0" smtClean="0"/>
              <a:t>(</a:t>
            </a:r>
            <a:r>
              <a:rPr lang="en-US" i="1" dirty="0" smtClean="0"/>
              <a:t>a</a:t>
            </a:r>
            <a:r>
              <a:rPr lang="en-US" dirty="0" smtClean="0"/>
              <a:t>)</a:t>
            </a:r>
            <a:endParaRPr lang="en-US" dirty="0"/>
          </a:p>
        </p:txBody>
      </p:sp>
    </p:spTree>
    <p:extLst>
      <p:ext uri="{BB962C8B-B14F-4D97-AF65-F5344CB8AC3E}">
        <p14:creationId xmlns:p14="http://schemas.microsoft.com/office/powerpoint/2010/main" val="1045228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Recall on fuzzy sets</a:t>
            </a:r>
          </a:p>
        </p:txBody>
      </p:sp>
      <p:sp>
        <p:nvSpPr>
          <p:cNvPr id="3" name="Espace réservé du contenu 2"/>
          <p:cNvSpPr>
            <a:spLocks noGrp="1"/>
          </p:cNvSpPr>
          <p:nvPr>
            <p:ph idx="1"/>
          </p:nvPr>
        </p:nvSpPr>
        <p:spPr/>
        <p:txBody>
          <a:bodyPr/>
          <a:lstStyle/>
          <a:p>
            <a:r>
              <a:rPr lang="en-US" dirty="0" smtClean="0"/>
              <a:t>Combination of concepts</a:t>
            </a:r>
            <a:endParaRPr lang="en-US" dirty="0"/>
          </a:p>
        </p:txBody>
      </p:sp>
      <p:graphicFrame>
        <p:nvGraphicFramePr>
          <p:cNvPr id="4" name="Graphique 3"/>
          <p:cNvGraphicFramePr/>
          <p:nvPr>
            <p:extLst>
              <p:ext uri="{D42A27DB-BD31-4B8C-83A1-F6EECF244321}">
                <p14:modId xmlns:p14="http://schemas.microsoft.com/office/powerpoint/2010/main" val="3434634784"/>
              </p:ext>
            </p:extLst>
          </p:nvPr>
        </p:nvGraphicFramePr>
        <p:xfrm>
          <a:off x="1524000" y="2204445"/>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3476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Extension with fuzzy sets</a:t>
            </a:r>
            <a:endParaRPr lang="en-US" dirty="0"/>
          </a:p>
        </p:txBody>
      </p:sp>
      <p:sp>
        <p:nvSpPr>
          <p:cNvPr id="3" name="Espace réservé du contenu 2"/>
          <p:cNvSpPr>
            <a:spLocks noGrp="1"/>
          </p:cNvSpPr>
          <p:nvPr>
            <p:ph idx="1"/>
          </p:nvPr>
        </p:nvSpPr>
        <p:spPr/>
        <p:txBody>
          <a:bodyPr>
            <a:normAutofit fontScale="85000" lnSpcReduction="20000"/>
          </a:bodyPr>
          <a:lstStyle/>
          <a:p>
            <a:r>
              <a:rPr lang="en-US" dirty="0" smtClean="0"/>
              <a:t>Can take into account term weights</a:t>
            </a:r>
          </a:p>
          <a:p>
            <a:r>
              <a:rPr lang="en-US" dirty="0" smtClean="0"/>
              <a:t>Fuzzy sets are motivated by fuzzy concepts in natural language (tall, strong, intelligent, fast, slow, …)</a:t>
            </a:r>
          </a:p>
          <a:p>
            <a:endParaRPr lang="en-US" dirty="0"/>
          </a:p>
          <a:p>
            <a:r>
              <a:rPr lang="en-US" dirty="0" smtClean="0"/>
              <a:t>Evaluation reasonable?</a:t>
            </a:r>
          </a:p>
          <a:p>
            <a:pPr lvl="1"/>
            <a:r>
              <a:rPr lang="en-US" dirty="0"/>
              <a:t>m</a:t>
            </a:r>
            <a:r>
              <a:rPr lang="en-US" dirty="0" smtClean="0"/>
              <a:t>in and max are determined by one of the elements (the value of another element in some range does not have a direct impact on the final value) - counterintuitive</a:t>
            </a:r>
          </a:p>
          <a:p>
            <a:pPr lvl="1"/>
            <a:r>
              <a:rPr lang="en-US" dirty="0" smtClean="0"/>
              <a:t>Violated logical properties</a:t>
            </a:r>
          </a:p>
          <a:p>
            <a:pPr lvl="2"/>
            <a:r>
              <a:rPr lang="en-US" dirty="0" err="1" smtClean="0"/>
              <a:t>μ</a:t>
            </a:r>
            <a:r>
              <a:rPr lang="en-US" baseline="-25000" dirty="0" err="1" smtClean="0"/>
              <a:t>A</a:t>
            </a:r>
            <a:r>
              <a:rPr lang="en-US" baseline="-25000" dirty="0" smtClean="0"/>
              <a:t>∨¬A</a:t>
            </a:r>
            <a:r>
              <a:rPr lang="en-US" dirty="0" smtClean="0"/>
              <a:t>(.)≠1</a:t>
            </a:r>
          </a:p>
          <a:p>
            <a:pPr lvl="2"/>
            <a:r>
              <a:rPr lang="en-US" dirty="0" err="1" smtClean="0"/>
              <a:t>μ</a:t>
            </a:r>
            <a:r>
              <a:rPr lang="en-US" baseline="-25000" dirty="0" err="1" smtClean="0"/>
              <a:t>A</a:t>
            </a:r>
            <a:r>
              <a:rPr lang="en-US" baseline="-25000" dirty="0" smtClean="0"/>
              <a:t>∧¬</a:t>
            </a:r>
            <a:r>
              <a:rPr lang="en-US" baseline="-25000" dirty="0"/>
              <a:t>A</a:t>
            </a:r>
            <a:r>
              <a:rPr lang="en-US" dirty="0"/>
              <a:t>(.)</a:t>
            </a:r>
            <a:r>
              <a:rPr lang="en-US" dirty="0" smtClean="0"/>
              <a:t>≠0</a:t>
            </a:r>
          </a:p>
          <a:p>
            <a:pPr lvl="2"/>
            <a:endParaRPr lang="en-US" dirty="0" smtClean="0"/>
          </a:p>
          <a:p>
            <a:pPr lvl="2"/>
            <a:endParaRPr lang="en-US" dirty="0"/>
          </a:p>
        </p:txBody>
      </p:sp>
    </p:spTree>
    <p:extLst>
      <p:ext uri="{BB962C8B-B14F-4D97-AF65-F5344CB8AC3E}">
        <p14:creationId xmlns:p14="http://schemas.microsoft.com/office/powerpoint/2010/main" val="36466505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Alternative evaluation in fuzzy sets</a:t>
            </a:r>
            <a:endParaRPr lang="en-US" dirty="0"/>
          </a:p>
        </p:txBody>
      </p:sp>
      <p:sp>
        <p:nvSpPr>
          <p:cNvPr id="3" name="Espace réservé du contenu 2"/>
          <p:cNvSpPr>
            <a:spLocks noGrp="1"/>
          </p:cNvSpPr>
          <p:nvPr>
            <p:ph idx="1"/>
          </p:nvPr>
        </p:nvSpPr>
        <p:spPr/>
        <p:txBody>
          <a:bodyPr>
            <a:normAutofit fontScale="85000" lnSpcReduction="10000"/>
          </a:bodyPr>
          <a:lstStyle/>
          <a:p>
            <a:pPr>
              <a:lnSpc>
                <a:spcPct val="120000"/>
              </a:lnSpc>
              <a:buNone/>
              <a:defRPr/>
            </a:pPr>
            <a:r>
              <a:rPr lang="en-US" sz="2600" dirty="0">
                <a:solidFill>
                  <a:srgbClr val="000000"/>
                </a:solidFill>
                <a:cs typeface="Times New Roman" charset="0"/>
              </a:rPr>
              <a:t>	</a:t>
            </a:r>
            <a:r>
              <a:rPr lang="en-US" sz="2200" dirty="0" smtClean="0">
                <a:solidFill>
                  <a:srgbClr val="000000"/>
                </a:solidFill>
                <a:cs typeface="Times New Roman" charset="0"/>
              </a:rPr>
              <a:t>R</a:t>
            </a:r>
            <a:r>
              <a:rPr lang="en-US" sz="2200" dirty="0">
                <a:solidFill>
                  <a:srgbClr val="000000"/>
                </a:solidFill>
                <a:cs typeface="Times New Roman" charset="0"/>
              </a:rPr>
              <a:t>(D, </a:t>
            </a:r>
            <a:r>
              <a:rPr lang="en-US" sz="2200" dirty="0" err="1">
                <a:solidFill>
                  <a:srgbClr val="000000"/>
                </a:solidFill>
                <a:cs typeface="Times New Roman" charset="0"/>
              </a:rPr>
              <a:t>t</a:t>
            </a:r>
            <a:r>
              <a:rPr lang="en-US" sz="2200" baseline="-30000" dirty="0" err="1">
                <a:solidFill>
                  <a:srgbClr val="000000"/>
                </a:solidFill>
                <a:cs typeface="Times New Roman" charset="0"/>
              </a:rPr>
              <a:t>i</a:t>
            </a:r>
            <a:r>
              <a:rPr lang="en-US" sz="2200" dirty="0">
                <a:solidFill>
                  <a:srgbClr val="000000"/>
                </a:solidFill>
                <a:cs typeface="Times New Roman" charset="0"/>
              </a:rPr>
              <a:t>) = </a:t>
            </a:r>
            <a:r>
              <a:rPr lang="en-US" sz="2200" dirty="0">
                <a:solidFill>
                  <a:srgbClr val="000000"/>
                </a:solidFill>
                <a:cs typeface="Times New Roman" charset="0"/>
                <a:sym typeface="Symbol" charset="0"/>
              </a:rPr>
              <a:t></a:t>
            </a:r>
            <a:r>
              <a:rPr lang="en-US" sz="2200" baseline="-30000" dirty="0" err="1">
                <a:solidFill>
                  <a:srgbClr val="000000"/>
                </a:solidFill>
                <a:cs typeface="Times New Roman" charset="0"/>
              </a:rPr>
              <a:t>ti</a:t>
            </a:r>
            <a:r>
              <a:rPr lang="en-US" sz="2200" dirty="0">
                <a:solidFill>
                  <a:srgbClr val="000000"/>
                </a:solidFill>
              </a:rPr>
              <a:t>(D) ∈ [0,1]</a:t>
            </a:r>
            <a:endParaRPr lang="en-US" sz="2200" dirty="0">
              <a:solidFill>
                <a:srgbClr val="000000"/>
              </a:solidFill>
              <a:cs typeface="Times New Roman" charset="0"/>
            </a:endParaRPr>
          </a:p>
          <a:p>
            <a:pPr algn="just">
              <a:lnSpc>
                <a:spcPct val="120000"/>
              </a:lnSpc>
              <a:buNone/>
              <a:defRPr/>
            </a:pPr>
            <a:r>
              <a:rPr lang="en-US" sz="2200" dirty="0">
                <a:solidFill>
                  <a:srgbClr val="000000"/>
                </a:solidFill>
                <a:cs typeface="Times New Roman" charset="0"/>
              </a:rPr>
              <a:t>	</a:t>
            </a:r>
            <a:r>
              <a:rPr lang="en-US" sz="2200" dirty="0" smtClean="0">
                <a:solidFill>
                  <a:srgbClr val="0000FF"/>
                </a:solidFill>
                <a:cs typeface="Times New Roman" charset="0"/>
              </a:rPr>
              <a:t>R</a:t>
            </a:r>
            <a:r>
              <a:rPr lang="en-US" sz="2200" dirty="0">
                <a:solidFill>
                  <a:srgbClr val="0000FF"/>
                </a:solidFill>
                <a:cs typeface="Times New Roman" charset="0"/>
              </a:rPr>
              <a:t>(D, Q</a:t>
            </a:r>
            <a:r>
              <a:rPr lang="en-US" sz="2200" baseline="-30000" dirty="0">
                <a:solidFill>
                  <a:srgbClr val="0000FF"/>
                </a:solidFill>
                <a:cs typeface="Times New Roman" charset="0"/>
              </a:rPr>
              <a:t>1 </a:t>
            </a:r>
            <a:r>
              <a:rPr lang="en-US" sz="2200" dirty="0">
                <a:solidFill>
                  <a:srgbClr val="0000FF"/>
                </a:solidFill>
                <a:latin typeface="Times New Roman" charset="0"/>
                <a:cs typeface="Times New Roman" charset="0"/>
                <a:sym typeface="Symbol" charset="0"/>
              </a:rPr>
              <a:t></a:t>
            </a:r>
            <a:r>
              <a:rPr lang="en-US" sz="2200" dirty="0">
                <a:solidFill>
                  <a:srgbClr val="0000FF"/>
                </a:solidFill>
                <a:cs typeface="Times New Roman" charset="0"/>
              </a:rPr>
              <a:t> Q</a:t>
            </a:r>
            <a:r>
              <a:rPr lang="en-US" sz="2200" baseline="-30000" dirty="0">
                <a:solidFill>
                  <a:srgbClr val="0000FF"/>
                </a:solidFill>
                <a:cs typeface="Times New Roman" charset="0"/>
              </a:rPr>
              <a:t>2</a:t>
            </a:r>
            <a:r>
              <a:rPr lang="en-US" sz="2200" dirty="0">
                <a:solidFill>
                  <a:srgbClr val="0000FF"/>
                </a:solidFill>
                <a:cs typeface="Times New Roman" charset="0"/>
              </a:rPr>
              <a:t>) = </a:t>
            </a:r>
            <a:r>
              <a:rPr lang="en-US" sz="2200" dirty="0" smtClean="0">
                <a:solidFill>
                  <a:srgbClr val="0000FF"/>
                </a:solidFill>
                <a:cs typeface="Times New Roman" charset="0"/>
              </a:rPr>
              <a:t>R</a:t>
            </a:r>
            <a:r>
              <a:rPr lang="en-US" sz="2200" dirty="0">
                <a:solidFill>
                  <a:srgbClr val="0000FF"/>
                </a:solidFill>
                <a:cs typeface="Times New Roman" charset="0"/>
              </a:rPr>
              <a:t>(D, Q</a:t>
            </a:r>
            <a:r>
              <a:rPr lang="en-US" sz="2200" baseline="-30000" dirty="0">
                <a:solidFill>
                  <a:srgbClr val="0000FF"/>
                </a:solidFill>
                <a:cs typeface="Times New Roman" charset="0"/>
              </a:rPr>
              <a:t>1</a:t>
            </a:r>
            <a:r>
              <a:rPr lang="en-US" sz="2200" dirty="0" smtClean="0">
                <a:solidFill>
                  <a:srgbClr val="0000FF"/>
                </a:solidFill>
                <a:cs typeface="Times New Roman" charset="0"/>
              </a:rPr>
              <a:t>) * </a:t>
            </a:r>
            <a:r>
              <a:rPr lang="en-US" sz="2200" dirty="0">
                <a:solidFill>
                  <a:srgbClr val="0000FF"/>
                </a:solidFill>
                <a:cs typeface="Times New Roman" charset="0"/>
              </a:rPr>
              <a:t>R(D, </a:t>
            </a:r>
            <a:r>
              <a:rPr lang="en-US" sz="2200" dirty="0" smtClean="0">
                <a:solidFill>
                  <a:srgbClr val="0000FF"/>
                </a:solidFill>
                <a:cs typeface="Times New Roman" charset="0"/>
              </a:rPr>
              <a:t>Q</a:t>
            </a:r>
            <a:r>
              <a:rPr lang="en-US" sz="2200" baseline="-30000" dirty="0" smtClean="0">
                <a:solidFill>
                  <a:srgbClr val="0000FF"/>
                </a:solidFill>
                <a:cs typeface="Times New Roman" charset="0"/>
              </a:rPr>
              <a:t>2</a:t>
            </a:r>
            <a:r>
              <a:rPr lang="en-US" sz="2200" dirty="0" smtClean="0">
                <a:solidFill>
                  <a:srgbClr val="0000FF"/>
                </a:solidFill>
                <a:cs typeface="Times New Roman" charset="0"/>
              </a:rPr>
              <a:t>)</a:t>
            </a:r>
            <a:r>
              <a:rPr lang="en-US" sz="2200" dirty="0">
                <a:solidFill>
                  <a:srgbClr val="0000FF"/>
                </a:solidFill>
                <a:cs typeface="Times New Roman" charset="0"/>
              </a:rPr>
              <a:t>;</a:t>
            </a:r>
          </a:p>
          <a:p>
            <a:pPr algn="just">
              <a:lnSpc>
                <a:spcPct val="120000"/>
              </a:lnSpc>
              <a:buNone/>
              <a:defRPr/>
            </a:pPr>
            <a:r>
              <a:rPr lang="en-US" sz="2200" dirty="0">
                <a:solidFill>
                  <a:srgbClr val="0000FF"/>
                </a:solidFill>
                <a:cs typeface="Times New Roman" charset="0"/>
              </a:rPr>
              <a:t>	</a:t>
            </a:r>
            <a:r>
              <a:rPr lang="en-US" sz="2200" dirty="0" smtClean="0">
                <a:solidFill>
                  <a:srgbClr val="0000FF"/>
                </a:solidFill>
                <a:cs typeface="Times New Roman" charset="0"/>
              </a:rPr>
              <a:t>R</a:t>
            </a:r>
            <a:r>
              <a:rPr lang="en-US" sz="2200" dirty="0">
                <a:solidFill>
                  <a:srgbClr val="0000FF"/>
                </a:solidFill>
                <a:cs typeface="Times New Roman" charset="0"/>
              </a:rPr>
              <a:t>(D, Q</a:t>
            </a:r>
            <a:r>
              <a:rPr lang="en-US" sz="2200" baseline="-30000" dirty="0">
                <a:solidFill>
                  <a:srgbClr val="0000FF"/>
                </a:solidFill>
                <a:cs typeface="Times New Roman" charset="0"/>
              </a:rPr>
              <a:t>1 </a:t>
            </a:r>
            <a:r>
              <a:rPr lang="en-US" sz="2200" dirty="0">
                <a:solidFill>
                  <a:srgbClr val="0000FF"/>
                </a:solidFill>
                <a:latin typeface="Times New Roman" charset="0"/>
                <a:cs typeface="Times New Roman" charset="0"/>
                <a:sym typeface="Symbol" charset="0"/>
              </a:rPr>
              <a:t></a:t>
            </a:r>
            <a:r>
              <a:rPr lang="en-US" sz="2200" dirty="0">
                <a:solidFill>
                  <a:srgbClr val="0000FF"/>
                </a:solidFill>
                <a:cs typeface="Times New Roman" charset="0"/>
              </a:rPr>
              <a:t> Q</a:t>
            </a:r>
            <a:r>
              <a:rPr lang="en-US" sz="2200" baseline="-30000" dirty="0">
                <a:solidFill>
                  <a:srgbClr val="0000FF"/>
                </a:solidFill>
                <a:cs typeface="Times New Roman" charset="0"/>
              </a:rPr>
              <a:t>2</a:t>
            </a:r>
            <a:r>
              <a:rPr lang="en-US" sz="2200" dirty="0">
                <a:solidFill>
                  <a:srgbClr val="0000FF"/>
                </a:solidFill>
                <a:cs typeface="Times New Roman" charset="0"/>
              </a:rPr>
              <a:t>) = </a:t>
            </a:r>
            <a:r>
              <a:rPr lang="en-US" sz="2200" dirty="0" smtClean="0">
                <a:solidFill>
                  <a:srgbClr val="0000FF"/>
                </a:solidFill>
                <a:cs typeface="Times New Roman" charset="0"/>
              </a:rPr>
              <a:t>R</a:t>
            </a:r>
            <a:r>
              <a:rPr lang="en-US" sz="2200" dirty="0">
                <a:solidFill>
                  <a:srgbClr val="0000FF"/>
                </a:solidFill>
                <a:cs typeface="Times New Roman" charset="0"/>
              </a:rPr>
              <a:t>(D, Q</a:t>
            </a:r>
            <a:r>
              <a:rPr lang="en-US" sz="2200" baseline="-30000" dirty="0">
                <a:solidFill>
                  <a:srgbClr val="0000FF"/>
                </a:solidFill>
                <a:cs typeface="Times New Roman" charset="0"/>
              </a:rPr>
              <a:t>1</a:t>
            </a:r>
            <a:r>
              <a:rPr lang="en-US" sz="2200" dirty="0" smtClean="0">
                <a:solidFill>
                  <a:srgbClr val="0000FF"/>
                </a:solidFill>
                <a:cs typeface="Times New Roman" charset="0"/>
              </a:rPr>
              <a:t>) + </a:t>
            </a:r>
            <a:r>
              <a:rPr lang="en-US" sz="2200" dirty="0">
                <a:solidFill>
                  <a:srgbClr val="0000FF"/>
                </a:solidFill>
                <a:cs typeface="Times New Roman" charset="0"/>
              </a:rPr>
              <a:t>R(D, </a:t>
            </a:r>
            <a:r>
              <a:rPr lang="en-US" sz="2200" dirty="0" smtClean="0">
                <a:solidFill>
                  <a:srgbClr val="0000FF"/>
                </a:solidFill>
                <a:cs typeface="Times New Roman" charset="0"/>
              </a:rPr>
              <a:t>Q</a:t>
            </a:r>
            <a:r>
              <a:rPr lang="en-US" sz="2200" baseline="-30000" dirty="0" smtClean="0">
                <a:solidFill>
                  <a:srgbClr val="0000FF"/>
                </a:solidFill>
                <a:cs typeface="Times New Roman" charset="0"/>
              </a:rPr>
              <a:t>2</a:t>
            </a:r>
            <a:r>
              <a:rPr lang="en-US" sz="2200" dirty="0" smtClean="0">
                <a:solidFill>
                  <a:srgbClr val="0000FF"/>
                </a:solidFill>
                <a:cs typeface="Times New Roman" charset="0"/>
              </a:rPr>
              <a:t>) - </a:t>
            </a:r>
            <a:r>
              <a:rPr lang="en-US" sz="2200" dirty="0">
                <a:solidFill>
                  <a:srgbClr val="0000FF"/>
                </a:solidFill>
                <a:cs typeface="Times New Roman" charset="0"/>
              </a:rPr>
              <a:t>R(D, Q</a:t>
            </a:r>
            <a:r>
              <a:rPr lang="en-US" sz="2200" baseline="-30000" dirty="0">
                <a:solidFill>
                  <a:srgbClr val="0000FF"/>
                </a:solidFill>
                <a:cs typeface="Times New Roman" charset="0"/>
              </a:rPr>
              <a:t>1</a:t>
            </a:r>
            <a:r>
              <a:rPr lang="en-US" sz="2200" dirty="0">
                <a:solidFill>
                  <a:srgbClr val="0000FF"/>
                </a:solidFill>
                <a:cs typeface="Times New Roman" charset="0"/>
              </a:rPr>
              <a:t>) * R(D, Q</a:t>
            </a:r>
            <a:r>
              <a:rPr lang="en-US" sz="2200" baseline="-30000" dirty="0">
                <a:solidFill>
                  <a:srgbClr val="0000FF"/>
                </a:solidFill>
                <a:cs typeface="Times New Roman" charset="0"/>
              </a:rPr>
              <a:t>2</a:t>
            </a:r>
            <a:r>
              <a:rPr lang="en-US" sz="2200" dirty="0">
                <a:solidFill>
                  <a:srgbClr val="0000FF"/>
                </a:solidFill>
                <a:cs typeface="Times New Roman" charset="0"/>
              </a:rPr>
              <a:t>)</a:t>
            </a:r>
            <a:r>
              <a:rPr lang="en-US" sz="2200" dirty="0" smtClean="0">
                <a:solidFill>
                  <a:srgbClr val="0000FF"/>
                </a:solidFill>
                <a:cs typeface="Times New Roman" charset="0"/>
              </a:rPr>
              <a:t>;</a:t>
            </a:r>
            <a:endParaRPr lang="en-US" sz="2200" dirty="0">
              <a:solidFill>
                <a:srgbClr val="0000FF"/>
              </a:solidFill>
              <a:cs typeface="Times New Roman" charset="0"/>
            </a:endParaRPr>
          </a:p>
          <a:p>
            <a:pPr algn="just">
              <a:lnSpc>
                <a:spcPct val="120000"/>
              </a:lnSpc>
              <a:buNone/>
              <a:defRPr/>
            </a:pPr>
            <a:r>
              <a:rPr lang="en-US" sz="2200" dirty="0">
                <a:solidFill>
                  <a:srgbClr val="000000"/>
                </a:solidFill>
                <a:cs typeface="Times New Roman" charset="0"/>
              </a:rPr>
              <a:t>	</a:t>
            </a:r>
            <a:r>
              <a:rPr lang="en-US" sz="2200" dirty="0" smtClean="0">
                <a:solidFill>
                  <a:srgbClr val="000000"/>
                </a:solidFill>
                <a:cs typeface="Times New Roman" charset="0"/>
              </a:rPr>
              <a:t>R</a:t>
            </a:r>
            <a:r>
              <a:rPr lang="en-US" sz="2200" dirty="0">
                <a:solidFill>
                  <a:srgbClr val="000000"/>
                </a:solidFill>
                <a:cs typeface="Times New Roman" charset="0"/>
              </a:rPr>
              <a:t>(D, </a:t>
            </a:r>
            <a:r>
              <a:rPr lang="en-US" sz="2200" dirty="0">
                <a:solidFill>
                  <a:srgbClr val="000000"/>
                </a:solidFill>
                <a:latin typeface="Times New Roman" charset="0"/>
                <a:cs typeface="Times New Roman" charset="0"/>
                <a:sym typeface="Symbol" charset="0"/>
              </a:rPr>
              <a:t></a:t>
            </a:r>
            <a:r>
              <a:rPr lang="en-US" sz="2200" dirty="0">
                <a:solidFill>
                  <a:srgbClr val="000000"/>
                </a:solidFill>
                <a:cs typeface="Times New Roman" charset="0"/>
              </a:rPr>
              <a:t>Q</a:t>
            </a:r>
            <a:r>
              <a:rPr lang="en-US" sz="2200" baseline="-30000" dirty="0">
                <a:solidFill>
                  <a:srgbClr val="000000"/>
                </a:solidFill>
                <a:cs typeface="Times New Roman" charset="0"/>
              </a:rPr>
              <a:t>1</a:t>
            </a:r>
            <a:r>
              <a:rPr lang="en-US" sz="2200" dirty="0">
                <a:solidFill>
                  <a:srgbClr val="000000"/>
                </a:solidFill>
                <a:cs typeface="Times New Roman" charset="0"/>
              </a:rPr>
              <a:t>) </a:t>
            </a:r>
            <a:r>
              <a:rPr lang="en-US" sz="2200" dirty="0" smtClean="0">
                <a:solidFill>
                  <a:srgbClr val="000000"/>
                </a:solidFill>
                <a:cs typeface="Times New Roman" charset="0"/>
              </a:rPr>
              <a:t>= 1 </a:t>
            </a:r>
            <a:r>
              <a:rPr lang="en-US" sz="2200" dirty="0">
                <a:solidFill>
                  <a:srgbClr val="000000"/>
                </a:solidFill>
                <a:cs typeface="Times New Roman" charset="0"/>
              </a:rPr>
              <a:t>- R(D, Q</a:t>
            </a:r>
            <a:r>
              <a:rPr lang="en-US" sz="2200" baseline="-30000" dirty="0">
                <a:solidFill>
                  <a:srgbClr val="000000"/>
                </a:solidFill>
                <a:cs typeface="Times New Roman" charset="0"/>
              </a:rPr>
              <a:t>1</a:t>
            </a:r>
            <a:r>
              <a:rPr lang="en-US" sz="2200" dirty="0">
                <a:solidFill>
                  <a:srgbClr val="000000"/>
                </a:solidFill>
                <a:cs typeface="Times New Roman" charset="0"/>
              </a:rPr>
              <a:t>)</a:t>
            </a:r>
            <a:r>
              <a:rPr lang="en-US" sz="2200" dirty="0" smtClean="0">
                <a:solidFill>
                  <a:srgbClr val="000000"/>
                </a:solidFill>
                <a:cs typeface="Times New Roman" charset="0"/>
              </a:rPr>
              <a:t>.</a:t>
            </a:r>
          </a:p>
          <a:p>
            <a:pPr algn="just">
              <a:lnSpc>
                <a:spcPct val="120000"/>
              </a:lnSpc>
              <a:buNone/>
              <a:defRPr/>
            </a:pPr>
            <a:endParaRPr lang="en-US" dirty="0">
              <a:solidFill>
                <a:srgbClr val="000000"/>
              </a:solidFill>
              <a:cs typeface="Times New Roman" charset="0"/>
            </a:endParaRPr>
          </a:p>
          <a:p>
            <a:pPr lvl="1"/>
            <a:r>
              <a:rPr lang="en-US" dirty="0" smtClean="0"/>
              <a:t>The resulting value is closely related to both values</a:t>
            </a:r>
          </a:p>
          <a:p>
            <a:pPr lvl="1"/>
            <a:r>
              <a:rPr lang="en-US" dirty="0" smtClean="0"/>
              <a:t>Logical properties</a:t>
            </a:r>
            <a:endParaRPr lang="en-US" dirty="0"/>
          </a:p>
          <a:p>
            <a:pPr lvl="2"/>
            <a:r>
              <a:rPr lang="en-US" dirty="0" err="1"/>
              <a:t>μ</a:t>
            </a:r>
            <a:r>
              <a:rPr lang="en-US" baseline="-25000" dirty="0" err="1"/>
              <a:t>A</a:t>
            </a:r>
            <a:r>
              <a:rPr lang="en-US" baseline="-25000" dirty="0" smtClean="0"/>
              <a:t>∨¬A</a:t>
            </a:r>
            <a:r>
              <a:rPr lang="en-US" dirty="0"/>
              <a:t>(.)≠</a:t>
            </a:r>
            <a:r>
              <a:rPr lang="en-US" dirty="0" smtClean="0"/>
              <a:t>1		</a:t>
            </a:r>
            <a:r>
              <a:rPr lang="en-US" dirty="0" err="1" smtClean="0"/>
              <a:t>μ</a:t>
            </a:r>
            <a:r>
              <a:rPr lang="en-US" baseline="-25000" dirty="0" err="1" smtClean="0"/>
              <a:t>A</a:t>
            </a:r>
            <a:r>
              <a:rPr lang="en-US" baseline="-25000" dirty="0"/>
              <a:t>∧¬A</a:t>
            </a:r>
            <a:r>
              <a:rPr lang="en-US" dirty="0"/>
              <a:t>(.)≠</a:t>
            </a:r>
            <a:r>
              <a:rPr lang="en-US" dirty="0" smtClean="0"/>
              <a:t>0</a:t>
            </a:r>
          </a:p>
          <a:p>
            <a:pPr lvl="2"/>
            <a:r>
              <a:rPr lang="en-US" dirty="0" err="1"/>
              <a:t>μ</a:t>
            </a:r>
            <a:r>
              <a:rPr lang="en-US" baseline="-25000" dirty="0" err="1"/>
              <a:t>A</a:t>
            </a:r>
            <a:r>
              <a:rPr lang="en-US" baseline="-25000" dirty="0" err="1" smtClean="0"/>
              <a:t>∨A</a:t>
            </a:r>
            <a:r>
              <a:rPr lang="en-US" dirty="0"/>
              <a:t>(.)</a:t>
            </a:r>
            <a:r>
              <a:rPr lang="en-US" dirty="0" smtClean="0"/>
              <a:t>≠</a:t>
            </a:r>
            <a:r>
              <a:rPr lang="en-US" dirty="0" err="1" smtClean="0"/>
              <a:t>μ</a:t>
            </a:r>
            <a:r>
              <a:rPr lang="en-US" baseline="-25000" dirty="0" err="1" smtClean="0"/>
              <a:t>A</a:t>
            </a:r>
            <a:r>
              <a:rPr lang="en-US" dirty="0" smtClean="0"/>
              <a:t>(</a:t>
            </a:r>
            <a:r>
              <a:rPr lang="en-US" dirty="0"/>
              <a:t>.)	</a:t>
            </a:r>
            <a:r>
              <a:rPr lang="en-US" dirty="0" err="1"/>
              <a:t>μ</a:t>
            </a:r>
            <a:r>
              <a:rPr lang="en-US" baseline="-25000" dirty="0" err="1"/>
              <a:t>A</a:t>
            </a:r>
            <a:r>
              <a:rPr lang="en-US" baseline="-25000" dirty="0" err="1" smtClean="0"/>
              <a:t>∧A</a:t>
            </a:r>
            <a:r>
              <a:rPr lang="en-US" dirty="0"/>
              <a:t>(.)</a:t>
            </a:r>
            <a:r>
              <a:rPr lang="en-US" dirty="0" smtClean="0"/>
              <a:t>≠</a:t>
            </a:r>
            <a:r>
              <a:rPr lang="en-US" dirty="0" err="1" smtClean="0"/>
              <a:t>μ</a:t>
            </a:r>
            <a:r>
              <a:rPr lang="en-US" baseline="-25000" dirty="0" err="1" smtClean="0"/>
              <a:t>A</a:t>
            </a:r>
            <a:r>
              <a:rPr lang="en-US" dirty="0" smtClean="0"/>
              <a:t>(</a:t>
            </a:r>
            <a:r>
              <a:rPr lang="en-US" dirty="0"/>
              <a:t>.</a:t>
            </a:r>
            <a:r>
              <a:rPr lang="en-US" dirty="0" smtClean="0"/>
              <a:t>)</a:t>
            </a:r>
          </a:p>
          <a:p>
            <a:pPr lvl="1"/>
            <a:r>
              <a:rPr lang="en-US" dirty="0" smtClean="0"/>
              <a:t>In practice, better than min-max</a:t>
            </a:r>
          </a:p>
          <a:p>
            <a:pPr lvl="1"/>
            <a:r>
              <a:rPr lang="en-US" dirty="0" smtClean="0"/>
              <a:t>Both extensions have lower IR effectiveness than  vector space model</a:t>
            </a:r>
          </a:p>
          <a:p>
            <a:pPr lvl="2"/>
            <a:endParaRPr lang="en-US" dirty="0" smtClean="0"/>
          </a:p>
          <a:p>
            <a:pPr lvl="2"/>
            <a:endParaRPr lang="en-US" dirty="0"/>
          </a:p>
          <a:p>
            <a:pPr algn="just">
              <a:lnSpc>
                <a:spcPct val="90000"/>
              </a:lnSpc>
              <a:buNone/>
              <a:defRPr/>
            </a:pPr>
            <a:endParaRPr lang="en-US" baseline="-30000" dirty="0">
              <a:cs typeface="Times New Roman" charset="0"/>
            </a:endParaRPr>
          </a:p>
          <a:p>
            <a:endParaRPr lang="en-US" dirty="0"/>
          </a:p>
        </p:txBody>
      </p:sp>
    </p:spTree>
    <p:extLst>
      <p:ext uri="{BB962C8B-B14F-4D97-AF65-F5344CB8AC3E}">
        <p14:creationId xmlns:p14="http://schemas.microsoft.com/office/powerpoint/2010/main" val="30706789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76375" y="398742"/>
            <a:ext cx="7116763" cy="930399"/>
          </a:xfrm>
        </p:spPr>
        <p:txBody>
          <a:bodyPr/>
          <a:lstStyle/>
          <a:p>
            <a:pPr eaLnBrk="1" hangingPunct="1">
              <a:defRPr/>
            </a:pPr>
            <a:r>
              <a:rPr lang="en-US" dirty="0" smtClean="0">
                <a:cs typeface="+mj-cs"/>
              </a:rPr>
              <a:t>IR model - Vector space model</a:t>
            </a:r>
          </a:p>
        </p:txBody>
      </p:sp>
      <p:sp>
        <p:nvSpPr>
          <p:cNvPr id="54275" name="Rectangle 3"/>
          <p:cNvSpPr>
            <a:spLocks noGrp="1" noChangeArrowheads="1"/>
          </p:cNvSpPr>
          <p:nvPr>
            <p:ph idx="1"/>
          </p:nvPr>
        </p:nvSpPr>
        <p:spPr>
          <a:xfrm>
            <a:off x="684213" y="1329141"/>
            <a:ext cx="7772400" cy="5239934"/>
          </a:xfrm>
        </p:spPr>
        <p:txBody>
          <a:bodyPr>
            <a:normAutofit lnSpcReduction="10000"/>
          </a:bodyPr>
          <a:lstStyle/>
          <a:p>
            <a:pPr>
              <a:defRPr/>
            </a:pPr>
            <a:r>
              <a:rPr lang="en-US" sz="2800" dirty="0"/>
              <a:t>Assumption: Each term corresponds to a </a:t>
            </a:r>
            <a:r>
              <a:rPr lang="en-US" sz="2800" dirty="0" smtClean="0"/>
              <a:t>dimension </a:t>
            </a:r>
            <a:r>
              <a:rPr lang="en-US" sz="2800" dirty="0"/>
              <a:t>in a vector space</a:t>
            </a:r>
            <a:endParaRPr lang="en-US" sz="2800" dirty="0" smtClean="0">
              <a:cs typeface="+mn-cs"/>
            </a:endParaRPr>
          </a:p>
          <a:p>
            <a:pPr eaLnBrk="1" hangingPunct="1">
              <a:defRPr/>
            </a:pPr>
            <a:r>
              <a:rPr lang="en-US" sz="2800" dirty="0" smtClean="0">
                <a:cs typeface="+mn-cs"/>
              </a:rPr>
              <a:t>Vector space = all the keywords encountered</a:t>
            </a:r>
          </a:p>
          <a:p>
            <a:pPr eaLnBrk="1" hangingPunct="1">
              <a:buFont typeface="Wingdings" charset="0"/>
              <a:buNone/>
              <a:defRPr/>
            </a:pPr>
            <a:r>
              <a:rPr lang="en-US" sz="2800" dirty="0" smtClean="0">
                <a:cs typeface="+mn-cs"/>
              </a:rPr>
              <a:t>			</a:t>
            </a:r>
            <a:r>
              <a:rPr lang="en-US" sz="2800" dirty="0" smtClean="0">
                <a:solidFill>
                  <a:srgbClr val="0000FF"/>
                </a:solidFill>
                <a:cs typeface="Times New Roman" charset="0"/>
              </a:rPr>
              <a:t>&lt;t</a:t>
            </a:r>
            <a:r>
              <a:rPr lang="en-US" sz="2800" baseline="-30000" dirty="0" smtClean="0">
                <a:solidFill>
                  <a:srgbClr val="0000FF"/>
                </a:solidFill>
                <a:cs typeface="Times New Roman" charset="0"/>
              </a:rPr>
              <a:t>1</a:t>
            </a:r>
            <a:r>
              <a:rPr lang="en-US" sz="2800" dirty="0" smtClean="0">
                <a:solidFill>
                  <a:srgbClr val="0000FF"/>
                </a:solidFill>
                <a:cs typeface="Times New Roman" charset="0"/>
              </a:rPr>
              <a:t>,   t</a:t>
            </a:r>
            <a:r>
              <a:rPr lang="en-US" sz="2800" baseline="-30000" dirty="0" smtClean="0">
                <a:solidFill>
                  <a:srgbClr val="0000FF"/>
                </a:solidFill>
                <a:cs typeface="Times New Roman" charset="0"/>
              </a:rPr>
              <a:t>2</a:t>
            </a:r>
            <a:r>
              <a:rPr lang="en-US" sz="2800" dirty="0" smtClean="0">
                <a:solidFill>
                  <a:srgbClr val="0000FF"/>
                </a:solidFill>
                <a:cs typeface="Times New Roman" charset="0"/>
              </a:rPr>
              <a:t>,   t</a:t>
            </a:r>
            <a:r>
              <a:rPr lang="en-US" sz="2800" baseline="-30000" dirty="0" smtClean="0">
                <a:solidFill>
                  <a:srgbClr val="0000FF"/>
                </a:solidFill>
                <a:cs typeface="Times New Roman" charset="0"/>
              </a:rPr>
              <a:t>3</a:t>
            </a:r>
            <a:r>
              <a:rPr lang="en-US" sz="2800" dirty="0" smtClean="0">
                <a:solidFill>
                  <a:srgbClr val="0000FF"/>
                </a:solidFill>
                <a:cs typeface="Times New Roman" charset="0"/>
              </a:rPr>
              <a:t>, …, </a:t>
            </a:r>
            <a:r>
              <a:rPr lang="en-US" sz="2800" dirty="0" err="1" smtClean="0">
                <a:solidFill>
                  <a:srgbClr val="0000FF"/>
                </a:solidFill>
                <a:cs typeface="Times New Roman" charset="0"/>
              </a:rPr>
              <a:t>t</a:t>
            </a:r>
            <a:r>
              <a:rPr lang="en-US" sz="2800" baseline="-30000" dirty="0" err="1" smtClean="0">
                <a:solidFill>
                  <a:srgbClr val="0000FF"/>
                </a:solidFill>
                <a:cs typeface="Times New Roman" charset="0"/>
              </a:rPr>
              <a:t>n</a:t>
            </a:r>
            <a:r>
              <a:rPr lang="en-US" sz="2800" dirty="0" smtClean="0">
                <a:solidFill>
                  <a:srgbClr val="0000FF"/>
                </a:solidFill>
                <a:cs typeface="Times New Roman" charset="0"/>
              </a:rPr>
              <a:t>&gt;</a:t>
            </a:r>
            <a:r>
              <a:rPr lang="en-US" sz="2800" dirty="0" smtClean="0">
                <a:solidFill>
                  <a:srgbClr val="0000FF"/>
                </a:solidFill>
                <a:cs typeface="+mn-cs"/>
              </a:rPr>
              <a:t> </a:t>
            </a:r>
          </a:p>
          <a:p>
            <a:pPr eaLnBrk="1" hangingPunct="1">
              <a:defRPr/>
            </a:pPr>
            <a:r>
              <a:rPr lang="en-US" sz="2800" dirty="0" smtClean="0">
                <a:cs typeface="+mn-cs"/>
              </a:rPr>
              <a:t>Document</a:t>
            </a:r>
          </a:p>
          <a:p>
            <a:pPr eaLnBrk="1" hangingPunct="1">
              <a:buFont typeface="Wingdings" charset="0"/>
              <a:buNone/>
              <a:defRPr/>
            </a:pPr>
            <a:r>
              <a:rPr lang="en-US" sz="2800" dirty="0" smtClean="0">
                <a:cs typeface="+mn-cs"/>
              </a:rPr>
              <a:t>		</a:t>
            </a:r>
            <a:r>
              <a:rPr lang="en-US" sz="2800" dirty="0" smtClean="0">
                <a:solidFill>
                  <a:srgbClr val="0000FF"/>
                </a:solidFill>
                <a:cs typeface="Times New Roman" charset="0"/>
              </a:rPr>
              <a:t>D =	&lt; a</a:t>
            </a:r>
            <a:r>
              <a:rPr lang="en-US" sz="2800" baseline="-30000" dirty="0" smtClean="0">
                <a:solidFill>
                  <a:srgbClr val="0000FF"/>
                </a:solidFill>
                <a:cs typeface="Times New Roman" charset="0"/>
              </a:rPr>
              <a:t>1</a:t>
            </a:r>
            <a:r>
              <a:rPr lang="en-US" sz="2800" dirty="0" smtClean="0">
                <a:solidFill>
                  <a:srgbClr val="0000FF"/>
                </a:solidFill>
                <a:cs typeface="Times New Roman" charset="0"/>
              </a:rPr>
              <a:t>, a</a:t>
            </a:r>
            <a:r>
              <a:rPr lang="en-US" sz="2800" baseline="-30000" dirty="0" smtClean="0">
                <a:solidFill>
                  <a:srgbClr val="0000FF"/>
                </a:solidFill>
                <a:cs typeface="Times New Roman" charset="0"/>
              </a:rPr>
              <a:t>2</a:t>
            </a:r>
            <a:r>
              <a:rPr lang="en-US" sz="2800" dirty="0" smtClean="0">
                <a:solidFill>
                  <a:srgbClr val="0000FF"/>
                </a:solidFill>
                <a:cs typeface="Times New Roman" charset="0"/>
              </a:rPr>
              <a:t>, a</a:t>
            </a:r>
            <a:r>
              <a:rPr lang="en-US" sz="2800" baseline="-30000" dirty="0" smtClean="0">
                <a:solidFill>
                  <a:srgbClr val="0000FF"/>
                </a:solidFill>
                <a:cs typeface="Times New Roman" charset="0"/>
              </a:rPr>
              <a:t>3</a:t>
            </a:r>
            <a:r>
              <a:rPr lang="en-US" sz="2800" dirty="0" smtClean="0">
                <a:solidFill>
                  <a:srgbClr val="0000FF"/>
                </a:solidFill>
                <a:cs typeface="Times New Roman" charset="0"/>
              </a:rPr>
              <a:t>, …, a</a:t>
            </a:r>
            <a:r>
              <a:rPr lang="en-US" sz="2800" baseline="-30000" dirty="0" smtClean="0">
                <a:solidFill>
                  <a:srgbClr val="0000FF"/>
                </a:solidFill>
                <a:cs typeface="Times New Roman" charset="0"/>
              </a:rPr>
              <a:t>n</a:t>
            </a:r>
            <a:r>
              <a:rPr lang="en-US" sz="2800" dirty="0" smtClean="0">
                <a:solidFill>
                  <a:srgbClr val="0000FF"/>
                </a:solidFill>
                <a:cs typeface="Times New Roman" charset="0"/>
              </a:rPr>
              <a:t>&gt;</a:t>
            </a:r>
          </a:p>
          <a:p>
            <a:pPr eaLnBrk="1" hangingPunct="1">
              <a:buFont typeface="Wingdings" charset="0"/>
              <a:buNone/>
              <a:defRPr/>
            </a:pPr>
            <a:r>
              <a:rPr lang="en-US" sz="2800" dirty="0" smtClean="0">
                <a:cs typeface="Times New Roman" charset="0"/>
              </a:rPr>
              <a:t>		 	</a:t>
            </a:r>
            <a:r>
              <a:rPr lang="en-US" sz="2800" dirty="0" err="1" smtClean="0">
                <a:cs typeface="Times New Roman" charset="0"/>
              </a:rPr>
              <a:t>a</a:t>
            </a:r>
            <a:r>
              <a:rPr lang="en-US" sz="2800" baseline="-30000" dirty="0" err="1" smtClean="0">
                <a:cs typeface="Times New Roman" charset="0"/>
              </a:rPr>
              <a:t>i</a:t>
            </a:r>
            <a:r>
              <a:rPr lang="en-US" sz="2800" baseline="-30000" dirty="0" smtClean="0">
                <a:cs typeface="Times New Roman" charset="0"/>
              </a:rPr>
              <a:t> </a:t>
            </a:r>
            <a:r>
              <a:rPr lang="en-US" sz="2800" dirty="0" smtClean="0">
                <a:cs typeface="Times New Roman" charset="0"/>
              </a:rPr>
              <a:t>= weight of </a:t>
            </a:r>
            <a:r>
              <a:rPr lang="en-US" sz="2800" dirty="0" err="1" smtClean="0">
                <a:cs typeface="Times New Roman" charset="0"/>
              </a:rPr>
              <a:t>t</a:t>
            </a:r>
            <a:r>
              <a:rPr lang="en-US" sz="2800" baseline="-30000" dirty="0" err="1" smtClean="0">
                <a:cs typeface="Times New Roman" charset="0"/>
              </a:rPr>
              <a:t>i</a:t>
            </a:r>
            <a:r>
              <a:rPr lang="en-US" sz="2800" baseline="-30000" dirty="0" smtClean="0">
                <a:cs typeface="Times New Roman" charset="0"/>
              </a:rPr>
              <a:t> </a:t>
            </a:r>
            <a:r>
              <a:rPr lang="en-US" sz="2800" dirty="0" smtClean="0">
                <a:cs typeface="Times New Roman" charset="0"/>
              </a:rPr>
              <a:t>in D</a:t>
            </a:r>
          </a:p>
          <a:p>
            <a:pPr algn="just" eaLnBrk="1" hangingPunct="1">
              <a:defRPr/>
            </a:pPr>
            <a:r>
              <a:rPr lang="en-US" sz="2800" dirty="0" smtClean="0">
                <a:cs typeface="Times New Roman" charset="0"/>
              </a:rPr>
              <a:t>Query</a:t>
            </a:r>
          </a:p>
          <a:p>
            <a:pPr algn="just" eaLnBrk="1" hangingPunct="1">
              <a:buFont typeface="Wingdings" charset="0"/>
              <a:buNone/>
              <a:defRPr/>
            </a:pPr>
            <a:r>
              <a:rPr lang="en-US" sz="2800" dirty="0" smtClean="0">
                <a:cs typeface="Times New Roman" charset="0"/>
              </a:rPr>
              <a:t>		</a:t>
            </a:r>
            <a:r>
              <a:rPr lang="en-US" sz="2800" dirty="0" smtClean="0">
                <a:solidFill>
                  <a:srgbClr val="0000FF"/>
                </a:solidFill>
                <a:cs typeface="Times New Roman" charset="0"/>
              </a:rPr>
              <a:t>Q =	&lt; b</a:t>
            </a:r>
            <a:r>
              <a:rPr lang="en-US" sz="2800" baseline="-30000" dirty="0" smtClean="0">
                <a:solidFill>
                  <a:srgbClr val="0000FF"/>
                </a:solidFill>
                <a:cs typeface="Times New Roman" charset="0"/>
              </a:rPr>
              <a:t>1</a:t>
            </a:r>
            <a:r>
              <a:rPr lang="en-US" sz="2800" dirty="0" smtClean="0">
                <a:solidFill>
                  <a:srgbClr val="0000FF"/>
                </a:solidFill>
                <a:cs typeface="Times New Roman" charset="0"/>
              </a:rPr>
              <a:t>, b</a:t>
            </a:r>
            <a:r>
              <a:rPr lang="en-US" sz="2800" baseline="-30000" dirty="0" smtClean="0">
                <a:solidFill>
                  <a:srgbClr val="0000FF"/>
                </a:solidFill>
                <a:cs typeface="Times New Roman" charset="0"/>
              </a:rPr>
              <a:t>2</a:t>
            </a:r>
            <a:r>
              <a:rPr lang="en-US" sz="2800" dirty="0" smtClean="0">
                <a:solidFill>
                  <a:srgbClr val="0000FF"/>
                </a:solidFill>
                <a:cs typeface="Times New Roman" charset="0"/>
              </a:rPr>
              <a:t>, b</a:t>
            </a:r>
            <a:r>
              <a:rPr lang="en-US" sz="2800" baseline="-30000" dirty="0" smtClean="0">
                <a:solidFill>
                  <a:srgbClr val="0000FF"/>
                </a:solidFill>
                <a:cs typeface="Times New Roman" charset="0"/>
              </a:rPr>
              <a:t>3</a:t>
            </a:r>
            <a:r>
              <a:rPr lang="en-US" sz="2800" dirty="0" smtClean="0">
                <a:solidFill>
                  <a:srgbClr val="0000FF"/>
                </a:solidFill>
                <a:cs typeface="Times New Roman" charset="0"/>
              </a:rPr>
              <a:t>, …, </a:t>
            </a:r>
            <a:r>
              <a:rPr lang="en-US" sz="2800" dirty="0" err="1" smtClean="0">
                <a:solidFill>
                  <a:srgbClr val="0000FF"/>
                </a:solidFill>
                <a:cs typeface="Times New Roman" charset="0"/>
              </a:rPr>
              <a:t>b</a:t>
            </a:r>
            <a:r>
              <a:rPr lang="en-US" sz="2800" baseline="-30000" dirty="0" err="1" smtClean="0">
                <a:solidFill>
                  <a:srgbClr val="0000FF"/>
                </a:solidFill>
                <a:cs typeface="Times New Roman" charset="0"/>
              </a:rPr>
              <a:t>n</a:t>
            </a:r>
            <a:r>
              <a:rPr lang="en-US" sz="2800" dirty="0" smtClean="0">
                <a:solidFill>
                  <a:srgbClr val="0000FF"/>
                </a:solidFill>
                <a:cs typeface="Times New Roman" charset="0"/>
              </a:rPr>
              <a:t>&gt;</a:t>
            </a:r>
          </a:p>
          <a:p>
            <a:pPr eaLnBrk="1" hangingPunct="1">
              <a:buFont typeface="Wingdings" charset="0"/>
              <a:buNone/>
              <a:defRPr/>
            </a:pPr>
            <a:r>
              <a:rPr lang="en-US" sz="2800" dirty="0" smtClean="0">
                <a:cs typeface="Times New Roman" charset="0"/>
              </a:rPr>
              <a:t>		 	b</a:t>
            </a:r>
            <a:r>
              <a:rPr lang="en-US" sz="2800" baseline="-30000" dirty="0" smtClean="0">
                <a:cs typeface="Times New Roman" charset="0"/>
              </a:rPr>
              <a:t>i </a:t>
            </a:r>
            <a:r>
              <a:rPr lang="en-US" sz="2800" dirty="0" smtClean="0">
                <a:cs typeface="Times New Roman" charset="0"/>
              </a:rPr>
              <a:t>= weight of </a:t>
            </a:r>
            <a:r>
              <a:rPr lang="en-US" sz="2800" dirty="0" err="1" smtClean="0">
                <a:cs typeface="Times New Roman" charset="0"/>
              </a:rPr>
              <a:t>t</a:t>
            </a:r>
            <a:r>
              <a:rPr lang="en-US" sz="2800" baseline="-30000" dirty="0" err="1" smtClean="0">
                <a:cs typeface="Times New Roman" charset="0"/>
              </a:rPr>
              <a:t>i</a:t>
            </a:r>
            <a:r>
              <a:rPr lang="en-US" sz="2800" baseline="-30000" dirty="0" smtClean="0">
                <a:cs typeface="Times New Roman" charset="0"/>
              </a:rPr>
              <a:t> </a:t>
            </a:r>
            <a:r>
              <a:rPr lang="en-US" sz="2800" dirty="0" smtClean="0">
                <a:cs typeface="Times New Roman" charset="0"/>
              </a:rPr>
              <a:t>in Q</a:t>
            </a:r>
          </a:p>
          <a:p>
            <a:pPr algn="just" eaLnBrk="1" hangingPunct="1">
              <a:defRPr/>
            </a:pPr>
            <a:r>
              <a:rPr lang="en-US" sz="2800" dirty="0" smtClean="0">
                <a:cs typeface="Times New Roman" charset="0"/>
              </a:rPr>
              <a:t>R(D,Q) = </a:t>
            </a:r>
            <a:r>
              <a:rPr lang="en-US" sz="2800" dirty="0" err="1" smtClean="0">
                <a:cs typeface="Times New Roman" charset="0"/>
              </a:rPr>
              <a:t>Sim</a:t>
            </a:r>
            <a:r>
              <a:rPr lang="en-US" sz="2800" dirty="0" smtClean="0">
                <a:cs typeface="Times New Roman" charset="0"/>
              </a:rPr>
              <a:t>(D,Q)</a:t>
            </a:r>
          </a:p>
          <a:p>
            <a:pPr algn="just" eaLnBrk="1" hangingPunct="1">
              <a:buFont typeface="Wingdings" charset="0"/>
              <a:buNone/>
              <a:defRPr/>
            </a:pPr>
            <a:endParaRPr lang="en-US" sz="2800" dirty="0" smtClean="0">
              <a:cs typeface="+mn-cs"/>
            </a:endParaRPr>
          </a:p>
          <a:p>
            <a:pPr eaLnBrk="1" hangingPunct="1">
              <a:buFont typeface="Wingdings" charset="0"/>
              <a:buNone/>
              <a:defRPr/>
            </a:pPr>
            <a:endParaRPr lang="en-US" sz="2800" dirty="0" smtClean="0">
              <a:cs typeface="+mn-cs"/>
            </a:endParaRPr>
          </a:p>
        </p:txBody>
      </p:sp>
      <p:sp>
        <p:nvSpPr>
          <p:cNvPr id="4" name="Espace réservé du numéro de diapositive 5"/>
          <p:cNvSpPr>
            <a:spLocks noGrp="1"/>
          </p:cNvSpPr>
          <p:nvPr>
            <p:ph type="sldNum" sz="quarter" idx="12"/>
          </p:nvPr>
        </p:nvSpPr>
        <p:spPr/>
        <p:txBody>
          <a:bodyPr/>
          <a:lstStyle/>
          <a:p>
            <a:pPr>
              <a:defRPr/>
            </a:pPr>
            <a:fld id="{050D6BE1-DD40-4B4C-9D68-15B129839883}" type="slidenum">
              <a:rPr lang="en-AU"/>
              <a:pPr>
                <a:defRPr/>
              </a:pPr>
              <a:t>15</a:t>
            </a:fld>
            <a:endParaRPr lang="en-AU"/>
          </a:p>
        </p:txBody>
      </p:sp>
    </p:spTree>
    <p:extLst>
      <p:ext uri="{BB962C8B-B14F-4D97-AF65-F5344CB8AC3E}">
        <p14:creationId xmlns:p14="http://schemas.microsoft.com/office/powerpoint/2010/main" val="4190884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AU" smtClean="0">
                <a:cs typeface="+mj-cs"/>
              </a:rPr>
              <a:t>Matrix representation</a:t>
            </a:r>
          </a:p>
        </p:txBody>
      </p:sp>
      <p:sp>
        <p:nvSpPr>
          <p:cNvPr id="139267" name="Rectangle 3"/>
          <p:cNvSpPr>
            <a:spLocks noGrp="1" noChangeArrowheads="1"/>
          </p:cNvSpPr>
          <p:nvPr>
            <p:ph idx="1"/>
          </p:nvPr>
        </p:nvSpPr>
        <p:spPr>
          <a:xfrm>
            <a:off x="1116013" y="1844675"/>
            <a:ext cx="7772400" cy="4537075"/>
          </a:xfrm>
        </p:spPr>
        <p:txBody>
          <a:bodyPr/>
          <a:lstStyle/>
          <a:p>
            <a:pPr eaLnBrk="1" hangingPunct="1">
              <a:buFont typeface="Wingdings" charset="0"/>
              <a:buNone/>
              <a:defRPr/>
            </a:pPr>
            <a:r>
              <a:rPr lang="en-AU" dirty="0" smtClean="0">
                <a:cs typeface="+mn-cs"/>
              </a:rPr>
              <a:t>		 </a:t>
            </a:r>
            <a:r>
              <a:rPr lang="en-AU" dirty="0" smtClean="0">
                <a:solidFill>
                  <a:schemeClr val="tx2"/>
                </a:solidFill>
                <a:cs typeface="+mn-cs"/>
              </a:rPr>
              <a:t>t</a:t>
            </a:r>
            <a:r>
              <a:rPr lang="en-AU" baseline="-25000" dirty="0" smtClean="0">
                <a:solidFill>
                  <a:schemeClr val="tx2"/>
                </a:solidFill>
                <a:cs typeface="+mn-cs"/>
              </a:rPr>
              <a:t>1</a:t>
            </a:r>
            <a:r>
              <a:rPr lang="en-AU" dirty="0" smtClean="0">
                <a:solidFill>
                  <a:schemeClr val="tx2"/>
                </a:solidFill>
                <a:cs typeface="+mn-cs"/>
              </a:rPr>
              <a:t>	 t</a:t>
            </a:r>
            <a:r>
              <a:rPr lang="en-AU" baseline="-25000" dirty="0" smtClean="0">
                <a:solidFill>
                  <a:schemeClr val="tx2"/>
                </a:solidFill>
                <a:cs typeface="+mn-cs"/>
              </a:rPr>
              <a:t>2</a:t>
            </a:r>
            <a:r>
              <a:rPr lang="en-AU" dirty="0" smtClean="0">
                <a:solidFill>
                  <a:schemeClr val="tx2"/>
                </a:solidFill>
                <a:cs typeface="+mn-cs"/>
              </a:rPr>
              <a:t>	 t</a:t>
            </a:r>
            <a:r>
              <a:rPr lang="en-AU" baseline="-25000" dirty="0" smtClean="0">
                <a:solidFill>
                  <a:schemeClr val="tx2"/>
                </a:solidFill>
                <a:cs typeface="+mn-cs"/>
              </a:rPr>
              <a:t>3</a:t>
            </a:r>
            <a:r>
              <a:rPr lang="en-AU" dirty="0" smtClean="0">
                <a:solidFill>
                  <a:schemeClr val="tx2"/>
                </a:solidFill>
                <a:cs typeface="+mn-cs"/>
              </a:rPr>
              <a:t>	…	 </a:t>
            </a:r>
            <a:r>
              <a:rPr lang="en-AU" dirty="0" err="1" smtClean="0">
                <a:solidFill>
                  <a:schemeClr val="tx2"/>
                </a:solidFill>
                <a:cs typeface="+mn-cs"/>
              </a:rPr>
              <a:t>t</a:t>
            </a:r>
            <a:r>
              <a:rPr lang="en-AU" baseline="-25000" dirty="0" err="1" smtClean="0">
                <a:solidFill>
                  <a:schemeClr val="tx2"/>
                </a:solidFill>
                <a:cs typeface="+mn-cs"/>
              </a:rPr>
              <a:t>n</a:t>
            </a:r>
            <a:endParaRPr lang="en-AU" baseline="-25000" dirty="0" smtClean="0">
              <a:solidFill>
                <a:schemeClr val="tx2"/>
              </a:solidFill>
              <a:cs typeface="+mn-cs"/>
            </a:endParaRPr>
          </a:p>
          <a:p>
            <a:pPr eaLnBrk="1" hangingPunct="1">
              <a:buFont typeface="Wingdings" charset="0"/>
              <a:buNone/>
              <a:defRPr/>
            </a:pPr>
            <a:r>
              <a:rPr lang="en-AU" dirty="0" smtClean="0">
                <a:solidFill>
                  <a:schemeClr val="hlink"/>
                </a:solidFill>
                <a:cs typeface="+mn-cs"/>
              </a:rPr>
              <a:t>D</a:t>
            </a:r>
            <a:r>
              <a:rPr lang="en-AU" baseline="-25000" dirty="0" smtClean="0">
                <a:solidFill>
                  <a:schemeClr val="hlink"/>
                </a:solidFill>
                <a:cs typeface="+mn-cs"/>
              </a:rPr>
              <a:t>1</a:t>
            </a:r>
            <a:r>
              <a:rPr lang="en-AU" dirty="0" smtClean="0">
                <a:cs typeface="+mn-cs"/>
              </a:rPr>
              <a:t>	a</a:t>
            </a:r>
            <a:r>
              <a:rPr lang="en-AU" baseline="-25000" dirty="0" smtClean="0">
                <a:cs typeface="+mn-cs"/>
              </a:rPr>
              <a:t>11</a:t>
            </a:r>
            <a:r>
              <a:rPr lang="en-AU" dirty="0" smtClean="0">
                <a:cs typeface="+mn-cs"/>
              </a:rPr>
              <a:t>	a</a:t>
            </a:r>
            <a:r>
              <a:rPr lang="en-AU" baseline="-25000" dirty="0" smtClean="0">
                <a:cs typeface="+mn-cs"/>
              </a:rPr>
              <a:t>12</a:t>
            </a:r>
            <a:r>
              <a:rPr lang="en-AU" dirty="0" smtClean="0">
                <a:cs typeface="+mn-cs"/>
              </a:rPr>
              <a:t>	a</a:t>
            </a:r>
            <a:r>
              <a:rPr lang="en-AU" baseline="-25000" dirty="0" smtClean="0">
                <a:cs typeface="+mn-cs"/>
              </a:rPr>
              <a:t>13</a:t>
            </a:r>
            <a:r>
              <a:rPr lang="en-AU" dirty="0" smtClean="0">
                <a:cs typeface="+mn-cs"/>
              </a:rPr>
              <a:t>	…	a</a:t>
            </a:r>
            <a:r>
              <a:rPr lang="en-AU" baseline="-25000" dirty="0" smtClean="0">
                <a:cs typeface="+mn-cs"/>
              </a:rPr>
              <a:t>1n</a:t>
            </a:r>
          </a:p>
          <a:p>
            <a:pPr eaLnBrk="1" hangingPunct="1">
              <a:buFont typeface="Wingdings" charset="0"/>
              <a:buNone/>
              <a:defRPr/>
            </a:pPr>
            <a:r>
              <a:rPr lang="en-AU" dirty="0" smtClean="0">
                <a:solidFill>
                  <a:schemeClr val="hlink"/>
                </a:solidFill>
                <a:cs typeface="+mn-cs"/>
              </a:rPr>
              <a:t>D</a:t>
            </a:r>
            <a:r>
              <a:rPr lang="en-AU" baseline="-25000" dirty="0" smtClean="0">
                <a:solidFill>
                  <a:schemeClr val="hlink"/>
                </a:solidFill>
                <a:cs typeface="+mn-cs"/>
              </a:rPr>
              <a:t>2</a:t>
            </a:r>
            <a:r>
              <a:rPr lang="en-AU" dirty="0" smtClean="0">
                <a:cs typeface="+mn-cs"/>
              </a:rPr>
              <a:t>	a</a:t>
            </a:r>
            <a:r>
              <a:rPr lang="en-AU" baseline="-25000" dirty="0" smtClean="0">
                <a:cs typeface="+mn-cs"/>
              </a:rPr>
              <a:t>21</a:t>
            </a:r>
            <a:r>
              <a:rPr lang="en-AU" dirty="0" smtClean="0">
                <a:cs typeface="+mn-cs"/>
              </a:rPr>
              <a:t>	a</a:t>
            </a:r>
            <a:r>
              <a:rPr lang="en-AU" baseline="-25000" dirty="0" smtClean="0">
                <a:cs typeface="+mn-cs"/>
              </a:rPr>
              <a:t>22</a:t>
            </a:r>
            <a:r>
              <a:rPr lang="en-AU" dirty="0" smtClean="0">
                <a:cs typeface="+mn-cs"/>
              </a:rPr>
              <a:t>	a</a:t>
            </a:r>
            <a:r>
              <a:rPr lang="en-AU" baseline="-25000" dirty="0" smtClean="0">
                <a:cs typeface="+mn-cs"/>
              </a:rPr>
              <a:t>23</a:t>
            </a:r>
            <a:r>
              <a:rPr lang="en-AU" dirty="0" smtClean="0">
                <a:cs typeface="+mn-cs"/>
              </a:rPr>
              <a:t>	…	a</a:t>
            </a:r>
            <a:r>
              <a:rPr lang="en-AU" baseline="-25000" dirty="0" smtClean="0">
                <a:cs typeface="+mn-cs"/>
              </a:rPr>
              <a:t>2n</a:t>
            </a:r>
          </a:p>
          <a:p>
            <a:pPr eaLnBrk="1" hangingPunct="1">
              <a:buFont typeface="Wingdings" charset="0"/>
              <a:buNone/>
              <a:defRPr/>
            </a:pPr>
            <a:r>
              <a:rPr lang="en-AU" dirty="0" smtClean="0">
                <a:solidFill>
                  <a:schemeClr val="hlink"/>
                </a:solidFill>
                <a:cs typeface="+mn-cs"/>
              </a:rPr>
              <a:t>D</a:t>
            </a:r>
            <a:r>
              <a:rPr lang="en-AU" baseline="-25000" dirty="0" smtClean="0">
                <a:solidFill>
                  <a:schemeClr val="hlink"/>
                </a:solidFill>
                <a:cs typeface="+mn-cs"/>
              </a:rPr>
              <a:t>3</a:t>
            </a:r>
            <a:r>
              <a:rPr lang="en-AU" dirty="0" smtClean="0">
                <a:cs typeface="+mn-cs"/>
              </a:rPr>
              <a:t>	a</a:t>
            </a:r>
            <a:r>
              <a:rPr lang="en-AU" baseline="-25000" dirty="0" smtClean="0">
                <a:cs typeface="+mn-cs"/>
              </a:rPr>
              <a:t>31</a:t>
            </a:r>
            <a:r>
              <a:rPr lang="en-AU" dirty="0" smtClean="0">
                <a:cs typeface="+mn-cs"/>
              </a:rPr>
              <a:t>	a</a:t>
            </a:r>
            <a:r>
              <a:rPr lang="en-AU" baseline="-25000" dirty="0" smtClean="0">
                <a:cs typeface="+mn-cs"/>
              </a:rPr>
              <a:t>32</a:t>
            </a:r>
            <a:r>
              <a:rPr lang="en-AU" dirty="0" smtClean="0">
                <a:cs typeface="+mn-cs"/>
              </a:rPr>
              <a:t>	a</a:t>
            </a:r>
            <a:r>
              <a:rPr lang="en-AU" baseline="-25000" dirty="0" smtClean="0">
                <a:cs typeface="+mn-cs"/>
              </a:rPr>
              <a:t>33</a:t>
            </a:r>
            <a:r>
              <a:rPr lang="en-AU" dirty="0" smtClean="0">
                <a:cs typeface="+mn-cs"/>
              </a:rPr>
              <a:t>	…	a</a:t>
            </a:r>
            <a:r>
              <a:rPr lang="en-AU" baseline="-25000" dirty="0" smtClean="0">
                <a:cs typeface="+mn-cs"/>
              </a:rPr>
              <a:t>3n</a:t>
            </a:r>
            <a:endParaRPr lang="en-AU" dirty="0" smtClean="0">
              <a:cs typeface="+mn-cs"/>
            </a:endParaRPr>
          </a:p>
          <a:p>
            <a:pPr eaLnBrk="1" hangingPunct="1">
              <a:buFont typeface="Wingdings" charset="0"/>
              <a:buNone/>
              <a:defRPr/>
            </a:pPr>
            <a:r>
              <a:rPr lang="en-AU" dirty="0" smtClean="0">
                <a:solidFill>
                  <a:schemeClr val="hlink"/>
                </a:solidFill>
                <a:cs typeface="+mn-cs"/>
              </a:rPr>
              <a:t>…</a:t>
            </a:r>
          </a:p>
          <a:p>
            <a:pPr eaLnBrk="1" hangingPunct="1">
              <a:buFont typeface="Wingdings" charset="0"/>
              <a:buNone/>
              <a:defRPr/>
            </a:pPr>
            <a:r>
              <a:rPr lang="en-AU" dirty="0" err="1" smtClean="0">
                <a:solidFill>
                  <a:schemeClr val="hlink"/>
                </a:solidFill>
                <a:cs typeface="+mn-cs"/>
              </a:rPr>
              <a:t>D</a:t>
            </a:r>
            <a:r>
              <a:rPr lang="en-AU" baseline="-25000" dirty="0" err="1" smtClean="0">
                <a:solidFill>
                  <a:schemeClr val="hlink"/>
                </a:solidFill>
                <a:cs typeface="+mn-cs"/>
              </a:rPr>
              <a:t>m</a:t>
            </a:r>
            <a:r>
              <a:rPr lang="en-AU" dirty="0" smtClean="0">
                <a:cs typeface="+mn-cs"/>
              </a:rPr>
              <a:t>	a</a:t>
            </a:r>
            <a:r>
              <a:rPr lang="en-AU" baseline="-25000" dirty="0" smtClean="0">
                <a:cs typeface="+mn-cs"/>
              </a:rPr>
              <a:t>m1</a:t>
            </a:r>
            <a:r>
              <a:rPr lang="en-AU" dirty="0" smtClean="0">
                <a:cs typeface="+mn-cs"/>
              </a:rPr>
              <a:t>	a</a:t>
            </a:r>
            <a:r>
              <a:rPr lang="en-AU" baseline="-25000" dirty="0" smtClean="0">
                <a:cs typeface="+mn-cs"/>
              </a:rPr>
              <a:t>m2</a:t>
            </a:r>
            <a:r>
              <a:rPr lang="en-AU" dirty="0" smtClean="0">
                <a:cs typeface="+mn-cs"/>
              </a:rPr>
              <a:t>	a</a:t>
            </a:r>
            <a:r>
              <a:rPr lang="en-AU" baseline="-25000" dirty="0" smtClean="0">
                <a:cs typeface="+mn-cs"/>
              </a:rPr>
              <a:t>m3</a:t>
            </a:r>
            <a:r>
              <a:rPr lang="en-AU" dirty="0" smtClean="0">
                <a:cs typeface="+mn-cs"/>
              </a:rPr>
              <a:t>	…	</a:t>
            </a:r>
            <a:r>
              <a:rPr lang="en-AU" dirty="0" err="1" smtClean="0">
                <a:cs typeface="+mn-cs"/>
              </a:rPr>
              <a:t>a</a:t>
            </a:r>
            <a:r>
              <a:rPr lang="en-AU" baseline="-25000" dirty="0" err="1" smtClean="0">
                <a:cs typeface="+mn-cs"/>
              </a:rPr>
              <a:t>mn</a:t>
            </a:r>
            <a:endParaRPr lang="en-AU" baseline="-25000" dirty="0" smtClean="0">
              <a:cs typeface="+mn-cs"/>
            </a:endParaRPr>
          </a:p>
          <a:p>
            <a:pPr eaLnBrk="1" hangingPunct="1">
              <a:buFont typeface="Wingdings" charset="0"/>
              <a:buNone/>
              <a:defRPr/>
            </a:pPr>
            <a:r>
              <a:rPr lang="en-AU" dirty="0" smtClean="0">
                <a:cs typeface="+mn-cs"/>
              </a:rPr>
              <a:t>Q</a:t>
            </a:r>
            <a:r>
              <a:rPr lang="en-AU" sz="4000" baseline="-25000" dirty="0" smtClean="0">
                <a:cs typeface="+mn-cs"/>
              </a:rPr>
              <a:t>		</a:t>
            </a:r>
            <a:r>
              <a:rPr lang="en-AU" dirty="0" smtClean="0">
                <a:cs typeface="+mn-cs"/>
              </a:rPr>
              <a:t>b</a:t>
            </a:r>
            <a:r>
              <a:rPr lang="en-AU" baseline="-25000" dirty="0" smtClean="0">
                <a:cs typeface="+mn-cs"/>
              </a:rPr>
              <a:t>1</a:t>
            </a:r>
            <a:r>
              <a:rPr lang="en-AU" dirty="0" smtClean="0">
                <a:cs typeface="+mn-cs"/>
              </a:rPr>
              <a:t>	b</a:t>
            </a:r>
            <a:r>
              <a:rPr lang="en-AU" baseline="-25000" dirty="0" smtClean="0">
                <a:cs typeface="+mn-cs"/>
              </a:rPr>
              <a:t>2</a:t>
            </a:r>
            <a:r>
              <a:rPr lang="en-AU" dirty="0" smtClean="0">
                <a:cs typeface="+mn-cs"/>
              </a:rPr>
              <a:t>	b</a:t>
            </a:r>
            <a:r>
              <a:rPr lang="en-AU" baseline="-25000" dirty="0" smtClean="0">
                <a:cs typeface="+mn-cs"/>
              </a:rPr>
              <a:t>3</a:t>
            </a:r>
            <a:r>
              <a:rPr lang="en-AU" dirty="0" smtClean="0">
                <a:cs typeface="+mn-cs"/>
              </a:rPr>
              <a:t>	…	</a:t>
            </a:r>
            <a:r>
              <a:rPr lang="en-AU" dirty="0" err="1" smtClean="0">
                <a:cs typeface="+mn-cs"/>
              </a:rPr>
              <a:t>b</a:t>
            </a:r>
            <a:r>
              <a:rPr lang="en-AU" baseline="-25000" dirty="0" err="1" smtClean="0">
                <a:cs typeface="+mn-cs"/>
              </a:rPr>
              <a:t>n</a:t>
            </a:r>
            <a:endParaRPr lang="en-AU" baseline="-25000" dirty="0" smtClean="0">
              <a:cs typeface="+mn-cs"/>
            </a:endParaRPr>
          </a:p>
        </p:txBody>
      </p:sp>
      <p:sp>
        <p:nvSpPr>
          <p:cNvPr id="9" name="Espace réservé du numéro de diapositive 5"/>
          <p:cNvSpPr>
            <a:spLocks noGrp="1"/>
          </p:cNvSpPr>
          <p:nvPr>
            <p:ph type="sldNum" sz="quarter" idx="12"/>
          </p:nvPr>
        </p:nvSpPr>
        <p:spPr/>
        <p:txBody>
          <a:bodyPr/>
          <a:lstStyle/>
          <a:p>
            <a:pPr>
              <a:defRPr/>
            </a:pPr>
            <a:fld id="{07EBB605-4DC4-9545-8705-71288BCA8044}" type="slidenum">
              <a:rPr lang="en-AU"/>
              <a:pPr>
                <a:defRPr/>
              </a:pPr>
              <a:t>16</a:t>
            </a:fld>
            <a:endParaRPr lang="en-AU"/>
          </a:p>
        </p:txBody>
      </p:sp>
      <p:sp>
        <p:nvSpPr>
          <p:cNvPr id="139268" name="Rectangle 4"/>
          <p:cNvSpPr>
            <a:spLocks noChangeArrowheads="1"/>
          </p:cNvSpPr>
          <p:nvPr/>
        </p:nvSpPr>
        <p:spPr bwMode="auto">
          <a:xfrm>
            <a:off x="1908175" y="2565400"/>
            <a:ext cx="4608513" cy="2758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9269" name="Text Box 5"/>
          <p:cNvSpPr txBox="1">
            <a:spLocks noChangeArrowheads="1"/>
          </p:cNvSpPr>
          <p:nvPr/>
        </p:nvSpPr>
        <p:spPr bwMode="auto">
          <a:xfrm>
            <a:off x="7019925" y="20605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a:solidFill>
                  <a:schemeClr val="tx2"/>
                </a:solidFill>
                <a:cs typeface="+mn-cs"/>
              </a:rPr>
              <a:t>Term vector space</a:t>
            </a:r>
          </a:p>
        </p:txBody>
      </p:sp>
      <p:sp>
        <p:nvSpPr>
          <p:cNvPr id="139270" name="Text Box 6"/>
          <p:cNvSpPr txBox="1">
            <a:spLocks noChangeArrowheads="1"/>
          </p:cNvSpPr>
          <p:nvPr/>
        </p:nvSpPr>
        <p:spPr bwMode="auto">
          <a:xfrm>
            <a:off x="0" y="1916113"/>
            <a:ext cx="216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000" dirty="0">
                <a:solidFill>
                  <a:schemeClr val="hlink"/>
                </a:solidFill>
                <a:cs typeface="+mn-cs"/>
              </a:rPr>
              <a:t>Document space</a:t>
            </a:r>
          </a:p>
        </p:txBody>
      </p:sp>
      <p:sp>
        <p:nvSpPr>
          <p:cNvPr id="139271" name="Line 7"/>
          <p:cNvSpPr>
            <a:spLocks noChangeShapeType="1"/>
          </p:cNvSpPr>
          <p:nvPr/>
        </p:nvSpPr>
        <p:spPr bwMode="auto">
          <a:xfrm>
            <a:off x="827088" y="2349500"/>
            <a:ext cx="360362" cy="142875"/>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39272" name="Line 8"/>
          <p:cNvSpPr>
            <a:spLocks noChangeShapeType="1"/>
          </p:cNvSpPr>
          <p:nvPr/>
        </p:nvSpPr>
        <p:spPr bwMode="auto">
          <a:xfrm flipH="1">
            <a:off x="6443663" y="2276475"/>
            <a:ext cx="576262" cy="0"/>
          </a:xfrm>
          <a:prstGeom prst="line">
            <a:avLst/>
          </a:prstGeom>
          <a:noFill/>
          <a:ln w="28575">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Tree>
    <p:extLst>
      <p:ext uri="{BB962C8B-B14F-4D97-AF65-F5344CB8AC3E}">
        <p14:creationId xmlns:p14="http://schemas.microsoft.com/office/powerpoint/2010/main" val="2675720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66838" y="407988"/>
            <a:ext cx="7358062" cy="1208087"/>
          </a:xfrm>
        </p:spPr>
        <p:txBody>
          <a:bodyPr/>
          <a:lstStyle/>
          <a:p>
            <a:pPr eaLnBrk="1" hangingPunct="1">
              <a:defRPr/>
            </a:pPr>
            <a:r>
              <a:rPr lang="en-US" smtClean="0">
                <a:cs typeface="+mj-cs"/>
              </a:rPr>
              <a:t>Some formulas for Sim</a:t>
            </a:r>
          </a:p>
        </p:txBody>
      </p:sp>
      <p:sp>
        <p:nvSpPr>
          <p:cNvPr id="55299" name="Rectangle 3"/>
          <p:cNvSpPr>
            <a:spLocks noGrp="1" noChangeArrowheads="1"/>
          </p:cNvSpPr>
          <p:nvPr>
            <p:ph idx="1"/>
          </p:nvPr>
        </p:nvSpPr>
        <p:spPr>
          <a:xfrm>
            <a:off x="684213" y="1989138"/>
            <a:ext cx="7847012" cy="4611687"/>
          </a:xfrm>
        </p:spPr>
        <p:txBody>
          <a:bodyPr/>
          <a:lstStyle/>
          <a:p>
            <a:pPr algn="just" eaLnBrk="1" hangingPunct="1">
              <a:buFont typeface="Wingdings" charset="0"/>
              <a:buNone/>
              <a:defRPr/>
            </a:pPr>
            <a:r>
              <a:rPr lang="fr-FR" smtClean="0">
                <a:cs typeface="Times New Roman" charset="0"/>
              </a:rPr>
              <a:t>Dot product</a:t>
            </a:r>
          </a:p>
          <a:p>
            <a:pPr algn="just" eaLnBrk="1" hangingPunct="1">
              <a:buFont typeface="Wingdings" charset="0"/>
              <a:buNone/>
              <a:defRPr/>
            </a:pPr>
            <a:endParaRPr lang="fr-FR" smtClean="0">
              <a:cs typeface="Times New Roman" charset="0"/>
            </a:endParaRPr>
          </a:p>
          <a:p>
            <a:pPr algn="just" eaLnBrk="1" hangingPunct="1">
              <a:buFont typeface="Wingdings" charset="0"/>
              <a:buNone/>
              <a:defRPr/>
            </a:pPr>
            <a:r>
              <a:rPr lang="fr-FR" smtClean="0">
                <a:cs typeface="Times New Roman" charset="0"/>
              </a:rPr>
              <a:t>  Cosine</a:t>
            </a:r>
          </a:p>
          <a:p>
            <a:pPr algn="just" eaLnBrk="1" hangingPunct="1">
              <a:buFont typeface="Wingdings" charset="0"/>
              <a:buNone/>
              <a:defRPr/>
            </a:pPr>
            <a:endParaRPr lang="fr-FR" smtClean="0">
              <a:cs typeface="Times New Roman" charset="0"/>
            </a:endParaRPr>
          </a:p>
          <a:p>
            <a:pPr algn="just" eaLnBrk="1" hangingPunct="1">
              <a:buFont typeface="Wingdings" charset="0"/>
              <a:buNone/>
              <a:defRPr/>
            </a:pPr>
            <a:r>
              <a:rPr lang="fr-FR" smtClean="0">
                <a:cs typeface="Times New Roman" charset="0"/>
              </a:rPr>
              <a:t>  Dice</a:t>
            </a:r>
          </a:p>
          <a:p>
            <a:pPr algn="just" eaLnBrk="1" hangingPunct="1">
              <a:buFont typeface="Wingdings" charset="0"/>
              <a:buNone/>
              <a:defRPr/>
            </a:pPr>
            <a:endParaRPr lang="fr-FR" smtClean="0">
              <a:cs typeface="Times New Roman" charset="0"/>
            </a:endParaRPr>
          </a:p>
          <a:p>
            <a:pPr algn="just" eaLnBrk="1" hangingPunct="1">
              <a:buFont typeface="Wingdings" charset="0"/>
              <a:buNone/>
              <a:defRPr/>
            </a:pPr>
            <a:r>
              <a:rPr lang="en-US" smtClean="0">
                <a:cs typeface="Times New Roman" charset="0"/>
              </a:rPr>
              <a:t>Jaccard</a:t>
            </a:r>
          </a:p>
        </p:txBody>
      </p:sp>
      <p:sp>
        <p:nvSpPr>
          <p:cNvPr id="25" name="Espace réservé du numéro de diapositive 5"/>
          <p:cNvSpPr>
            <a:spLocks noGrp="1"/>
          </p:cNvSpPr>
          <p:nvPr>
            <p:ph type="sldNum" sz="quarter" idx="12"/>
          </p:nvPr>
        </p:nvSpPr>
        <p:spPr/>
        <p:txBody>
          <a:bodyPr/>
          <a:lstStyle/>
          <a:p>
            <a:pPr>
              <a:defRPr/>
            </a:pPr>
            <a:fld id="{28C1A6B1-E10A-5148-A060-E743560C097F}" type="slidenum">
              <a:rPr lang="en-AU"/>
              <a:pPr>
                <a:defRPr/>
              </a:pPr>
              <a:t>17</a:t>
            </a:fld>
            <a:endParaRPr lang="en-AU"/>
          </a:p>
        </p:txBody>
      </p:sp>
      <p:sp>
        <p:nvSpPr>
          <p:cNvPr id="55301" name="Rectangle 5"/>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03" name="Rectangle 7"/>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05" name="Rectangle 9"/>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07" name="Rectangle 11"/>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09" name="Rectangle 13"/>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11" name="Rectangle 15"/>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13" name="Rectangle 17"/>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15" name="Rectangle 19"/>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graphicFrame>
        <p:nvGraphicFramePr>
          <p:cNvPr id="29708" name="Object 18"/>
          <p:cNvGraphicFramePr>
            <a:graphicFrameLocks noChangeAspect="1"/>
          </p:cNvGraphicFramePr>
          <p:nvPr>
            <p:extLst>
              <p:ext uri="{D42A27DB-BD31-4B8C-83A1-F6EECF244321}">
                <p14:modId xmlns:p14="http://schemas.microsoft.com/office/powerpoint/2010/main" val="2944213376"/>
              </p:ext>
            </p:extLst>
          </p:nvPr>
        </p:nvGraphicFramePr>
        <p:xfrm>
          <a:off x="3946525" y="2185988"/>
          <a:ext cx="3894138" cy="4260850"/>
        </p:xfrm>
        <a:graphic>
          <a:graphicData uri="http://schemas.openxmlformats.org/presentationml/2006/ole">
            <mc:AlternateContent xmlns:mc="http://schemas.openxmlformats.org/markup-compatibility/2006">
              <mc:Choice xmlns:v="urn:schemas-microsoft-com:vml" Requires="v">
                <p:oleObj spid="_x0000_s8235" name="…quation" r:id="rId3" imgW="2184400" imgH="2374900" progId="Equation.3">
                  <p:embed/>
                </p:oleObj>
              </mc:Choice>
              <mc:Fallback>
                <p:oleObj name="…quation" r:id="rId3" imgW="2184400" imgH="2374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525" y="2185988"/>
                        <a:ext cx="3894138" cy="4260850"/>
                      </a:xfrm>
                      <a:prstGeom prst="rect">
                        <a:avLst/>
                      </a:prstGeom>
                      <a:noFill/>
                      <a:ln>
                        <a:noFill/>
                      </a:ln>
                    </p:spPr>
                  </p:pic>
                </p:oleObj>
              </mc:Fallback>
            </mc:AlternateContent>
          </a:graphicData>
        </a:graphic>
      </p:graphicFrame>
      <p:sp>
        <p:nvSpPr>
          <p:cNvPr id="55317" name="Rectangle 21"/>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19" name="Rectangle 23"/>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55321" name="Rectangle 25"/>
          <p:cNvSpPr>
            <a:spLocks noChangeArrowheads="1"/>
          </p:cNvSpPr>
          <p:nvPr/>
        </p:nvSpPr>
        <p:spPr bwMode="auto">
          <a:xfrm>
            <a:off x="3309938"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grpSp>
        <p:nvGrpSpPr>
          <p:cNvPr id="39" name="Group 4"/>
          <p:cNvGrpSpPr>
            <a:grpSpLocks/>
          </p:cNvGrpSpPr>
          <p:nvPr/>
        </p:nvGrpSpPr>
        <p:grpSpPr bwMode="auto">
          <a:xfrm>
            <a:off x="6781800" y="2672958"/>
            <a:ext cx="2362200" cy="1814512"/>
            <a:chOff x="1104" y="2313"/>
            <a:chExt cx="3024" cy="1959"/>
          </a:xfrm>
        </p:grpSpPr>
        <p:cxnSp>
          <p:nvCxnSpPr>
            <p:cNvPr id="40" name="AutoShape 5"/>
            <p:cNvCxnSpPr>
              <a:cxnSpLocks noChangeShapeType="1"/>
            </p:cNvCxnSpPr>
            <p:nvPr/>
          </p:nvCxnSpPr>
          <p:spPr bwMode="auto">
            <a:xfrm>
              <a:off x="2448" y="3561"/>
              <a:ext cx="168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AutoShape 6"/>
            <p:cNvCxnSpPr>
              <a:cxnSpLocks noChangeShapeType="1"/>
            </p:cNvCxnSpPr>
            <p:nvPr/>
          </p:nvCxnSpPr>
          <p:spPr bwMode="auto">
            <a:xfrm flipV="1">
              <a:off x="2448" y="2361"/>
              <a:ext cx="0" cy="1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AutoShape 7"/>
            <p:cNvCxnSpPr>
              <a:cxnSpLocks noChangeShapeType="1"/>
            </p:cNvCxnSpPr>
            <p:nvPr/>
          </p:nvCxnSpPr>
          <p:spPr bwMode="auto">
            <a:xfrm flipH="1">
              <a:off x="1344" y="3561"/>
              <a:ext cx="1104" cy="6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AutoShape 8"/>
            <p:cNvCxnSpPr>
              <a:cxnSpLocks noChangeShapeType="1"/>
            </p:cNvCxnSpPr>
            <p:nvPr/>
          </p:nvCxnSpPr>
          <p:spPr bwMode="auto">
            <a:xfrm flipV="1">
              <a:off x="2448" y="3129"/>
              <a:ext cx="1200" cy="432"/>
            </a:xfrm>
            <a:prstGeom prst="straightConnector1">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AutoShape 9"/>
            <p:cNvCxnSpPr>
              <a:cxnSpLocks noChangeShapeType="1"/>
            </p:cNvCxnSpPr>
            <p:nvPr/>
          </p:nvCxnSpPr>
          <p:spPr bwMode="auto">
            <a:xfrm flipV="1">
              <a:off x="2448" y="2601"/>
              <a:ext cx="576" cy="960"/>
            </a:xfrm>
            <a:prstGeom prst="straightConnector1">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Text Box 10"/>
            <p:cNvSpPr txBox="1">
              <a:spLocks noChangeArrowheads="1"/>
            </p:cNvSpPr>
            <p:nvPr/>
          </p:nvSpPr>
          <p:spPr bwMode="auto">
            <a:xfrm>
              <a:off x="3782" y="353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latin typeface="Times New Roman" charset="0"/>
                </a:rPr>
                <a:t>t </a:t>
              </a:r>
              <a:r>
                <a:rPr lang="en-US" sz="1800" baseline="-25000">
                  <a:latin typeface="Times New Roman" charset="0"/>
                </a:rPr>
                <a:t>1</a:t>
              </a:r>
            </a:p>
          </p:txBody>
        </p:sp>
        <p:sp>
          <p:nvSpPr>
            <p:cNvPr id="46" name="Text Box 11"/>
            <p:cNvSpPr txBox="1">
              <a:spLocks noChangeArrowheads="1"/>
            </p:cNvSpPr>
            <p:nvPr/>
          </p:nvSpPr>
          <p:spPr bwMode="auto">
            <a:xfrm>
              <a:off x="3024" y="2409"/>
              <a:ext cx="576"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800" dirty="0" smtClean="0">
                  <a:latin typeface="Times New Roman" charset="0"/>
                </a:rPr>
                <a:t>D</a:t>
              </a:r>
              <a:endParaRPr lang="en-US" sz="1800" baseline="-25000" dirty="0">
                <a:latin typeface="Times New Roman" charset="0"/>
              </a:endParaRPr>
            </a:p>
          </p:txBody>
        </p:sp>
        <p:sp>
          <p:nvSpPr>
            <p:cNvPr id="47" name="Text Box 12"/>
            <p:cNvSpPr txBox="1">
              <a:spLocks noChangeArrowheads="1"/>
            </p:cNvSpPr>
            <p:nvPr/>
          </p:nvSpPr>
          <p:spPr bwMode="auto">
            <a:xfrm>
              <a:off x="3600" y="2985"/>
              <a:ext cx="450"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smtClean="0">
                  <a:latin typeface="Times New Roman" charset="0"/>
                </a:rPr>
                <a:t>Q</a:t>
              </a:r>
              <a:endParaRPr lang="en-US" sz="1800" baseline="-25000" dirty="0">
                <a:latin typeface="Times New Roman" charset="0"/>
              </a:endParaRPr>
            </a:p>
          </p:txBody>
        </p:sp>
        <p:sp>
          <p:nvSpPr>
            <p:cNvPr id="48" name="Text Box 13"/>
            <p:cNvSpPr txBox="1">
              <a:spLocks noChangeArrowheads="1"/>
            </p:cNvSpPr>
            <p:nvPr/>
          </p:nvSpPr>
          <p:spPr bwMode="auto">
            <a:xfrm>
              <a:off x="2160" y="231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latin typeface="Times New Roman" charset="0"/>
                </a:rPr>
                <a:t>t </a:t>
              </a:r>
              <a:r>
                <a:rPr lang="en-US" sz="1800" baseline="-25000">
                  <a:latin typeface="Times New Roman" charset="0"/>
                </a:rPr>
                <a:t>3</a:t>
              </a:r>
            </a:p>
          </p:txBody>
        </p:sp>
        <p:sp>
          <p:nvSpPr>
            <p:cNvPr id="49" name="Text Box 14"/>
            <p:cNvSpPr txBox="1">
              <a:spLocks noChangeArrowheads="1"/>
            </p:cNvSpPr>
            <p:nvPr/>
          </p:nvSpPr>
          <p:spPr bwMode="auto">
            <a:xfrm>
              <a:off x="1104" y="4041"/>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latin typeface="Times New Roman" charset="0"/>
                </a:rPr>
                <a:t>t</a:t>
              </a:r>
              <a:r>
                <a:rPr lang="en-US" sz="1800" baseline="-25000">
                  <a:latin typeface="Times New Roman" charset="0"/>
                </a:rPr>
                <a:t> 2</a:t>
              </a:r>
            </a:p>
          </p:txBody>
        </p:sp>
        <p:sp>
          <p:nvSpPr>
            <p:cNvPr id="50" name="Freeform 15"/>
            <p:cNvSpPr>
              <a:spLocks/>
            </p:cNvSpPr>
            <p:nvPr/>
          </p:nvSpPr>
          <p:spPr bwMode="auto">
            <a:xfrm>
              <a:off x="2592" y="3312"/>
              <a:ext cx="144" cy="153"/>
            </a:xfrm>
            <a:custGeom>
              <a:avLst/>
              <a:gdLst>
                <a:gd name="T0" fmla="*/ 0 w 144"/>
                <a:gd name="T1" fmla="*/ 16 h 112"/>
                <a:gd name="T2" fmla="*/ 96 w 144"/>
                <a:gd name="T3" fmla="*/ 16 h 112"/>
                <a:gd name="T4" fmla="*/ 144 w 144"/>
                <a:gd name="T5" fmla="*/ 112 h 112"/>
              </a:gdLst>
              <a:ahLst/>
              <a:cxnLst>
                <a:cxn ang="0">
                  <a:pos x="T0" y="T1"/>
                </a:cxn>
                <a:cxn ang="0">
                  <a:pos x="T2" y="T3"/>
                </a:cxn>
                <a:cxn ang="0">
                  <a:pos x="T4" y="T5"/>
                </a:cxn>
              </a:cxnLst>
              <a:rect l="0" t="0" r="r" b="b"/>
              <a:pathLst>
                <a:path w="144" h="112">
                  <a:moveTo>
                    <a:pt x="0" y="16"/>
                  </a:moveTo>
                  <a:cubicBezTo>
                    <a:pt x="36" y="8"/>
                    <a:pt x="72" y="0"/>
                    <a:pt x="96" y="16"/>
                  </a:cubicBezTo>
                  <a:cubicBezTo>
                    <a:pt x="120" y="32"/>
                    <a:pt x="136" y="96"/>
                    <a:pt x="144" y="112"/>
                  </a:cubicBezTo>
                </a:path>
              </a:pathLst>
            </a:cu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Text Box 16"/>
            <p:cNvSpPr txBox="1">
              <a:spLocks noChangeArrowheads="1"/>
            </p:cNvSpPr>
            <p:nvPr/>
          </p:nvSpPr>
          <p:spPr bwMode="auto">
            <a:xfrm>
              <a:off x="2688" y="3225"/>
              <a:ext cx="1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600" i="1">
                  <a:latin typeface="Lucida Sans Unicode" charset="0"/>
                  <a:cs typeface="Lucida Sans Unicode" charset="0"/>
                </a:rPr>
                <a:t>θ</a:t>
              </a:r>
            </a:p>
          </p:txBody>
        </p:sp>
      </p:grpSp>
    </p:spTree>
    <p:extLst>
      <p:ext uri="{BB962C8B-B14F-4D97-AF65-F5344CB8AC3E}">
        <p14:creationId xmlns:p14="http://schemas.microsoft.com/office/powerpoint/2010/main" val="3300781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Document-document, document-query and term-term similarity</a:t>
            </a:r>
            <a:endParaRPr lang="en-US" dirty="0"/>
          </a:p>
        </p:txBody>
      </p:sp>
      <p:sp>
        <p:nvSpPr>
          <p:cNvPr id="4" name="Rectangle 3"/>
          <p:cNvSpPr>
            <a:spLocks noGrp="1" noChangeArrowheads="1"/>
          </p:cNvSpPr>
          <p:nvPr>
            <p:ph idx="1"/>
          </p:nvPr>
        </p:nvSpPr>
        <p:spPr/>
        <p:txBody>
          <a:bodyPr>
            <a:normAutofit/>
          </a:bodyPr>
          <a:lstStyle/>
          <a:p>
            <a:pPr eaLnBrk="1" hangingPunct="1">
              <a:buFont typeface="Wingdings" charset="0"/>
              <a:buNone/>
              <a:defRPr/>
            </a:pPr>
            <a:r>
              <a:rPr lang="en-AU" sz="2800" dirty="0" smtClean="0">
                <a:cs typeface="+mn-cs"/>
              </a:rPr>
              <a:t>		 </a:t>
            </a:r>
            <a:r>
              <a:rPr lang="en-AU" sz="2800" dirty="0" smtClean="0">
                <a:solidFill>
                  <a:schemeClr val="tx2"/>
                </a:solidFill>
                <a:cs typeface="+mn-cs"/>
              </a:rPr>
              <a:t>t</a:t>
            </a:r>
            <a:r>
              <a:rPr lang="en-AU" sz="2800" baseline="-25000" dirty="0" smtClean="0">
                <a:solidFill>
                  <a:schemeClr val="tx2"/>
                </a:solidFill>
                <a:cs typeface="+mn-cs"/>
              </a:rPr>
              <a:t>1</a:t>
            </a:r>
            <a:r>
              <a:rPr lang="en-AU" sz="2800" dirty="0" smtClean="0">
                <a:solidFill>
                  <a:schemeClr val="tx2"/>
                </a:solidFill>
                <a:cs typeface="+mn-cs"/>
              </a:rPr>
              <a:t>	 t</a:t>
            </a:r>
            <a:r>
              <a:rPr lang="en-AU" sz="2800" baseline="-25000" dirty="0" smtClean="0">
                <a:solidFill>
                  <a:schemeClr val="tx2"/>
                </a:solidFill>
                <a:cs typeface="+mn-cs"/>
              </a:rPr>
              <a:t>2</a:t>
            </a:r>
            <a:r>
              <a:rPr lang="en-AU" sz="2800" dirty="0" smtClean="0">
                <a:solidFill>
                  <a:schemeClr val="tx2"/>
                </a:solidFill>
                <a:cs typeface="+mn-cs"/>
              </a:rPr>
              <a:t>	 t</a:t>
            </a:r>
            <a:r>
              <a:rPr lang="en-AU" sz="2800" baseline="-25000" dirty="0" smtClean="0">
                <a:solidFill>
                  <a:schemeClr val="tx2"/>
                </a:solidFill>
                <a:cs typeface="+mn-cs"/>
              </a:rPr>
              <a:t>3</a:t>
            </a:r>
            <a:r>
              <a:rPr lang="en-AU" sz="2800" dirty="0" smtClean="0">
                <a:solidFill>
                  <a:schemeClr val="tx2"/>
                </a:solidFill>
                <a:cs typeface="+mn-cs"/>
              </a:rPr>
              <a:t>	…	 </a:t>
            </a:r>
            <a:r>
              <a:rPr lang="en-AU" sz="2800" dirty="0" err="1" smtClean="0">
                <a:solidFill>
                  <a:schemeClr val="tx2"/>
                </a:solidFill>
                <a:cs typeface="+mn-cs"/>
              </a:rPr>
              <a:t>t</a:t>
            </a:r>
            <a:r>
              <a:rPr lang="en-AU" sz="2800" baseline="-25000" dirty="0" err="1" smtClean="0">
                <a:solidFill>
                  <a:schemeClr val="tx2"/>
                </a:solidFill>
                <a:cs typeface="+mn-cs"/>
              </a:rPr>
              <a:t>n</a:t>
            </a:r>
            <a:endParaRPr lang="en-AU" sz="2800" baseline="-25000" dirty="0" smtClean="0">
              <a:solidFill>
                <a:schemeClr val="tx2"/>
              </a:solidFill>
              <a:cs typeface="+mn-cs"/>
            </a:endParaRPr>
          </a:p>
          <a:p>
            <a:pPr eaLnBrk="1" hangingPunct="1">
              <a:buFont typeface="Wingdings" charset="0"/>
              <a:buNone/>
              <a:defRPr/>
            </a:pPr>
            <a:r>
              <a:rPr lang="en-AU" sz="2800" dirty="0" smtClean="0">
                <a:solidFill>
                  <a:schemeClr val="hlink"/>
                </a:solidFill>
                <a:cs typeface="+mn-cs"/>
              </a:rPr>
              <a:t>D</a:t>
            </a:r>
            <a:r>
              <a:rPr lang="en-AU" sz="2800" baseline="-25000" dirty="0" smtClean="0">
                <a:solidFill>
                  <a:schemeClr val="hlink"/>
                </a:solidFill>
                <a:cs typeface="+mn-cs"/>
              </a:rPr>
              <a:t>1</a:t>
            </a:r>
            <a:r>
              <a:rPr lang="en-AU" sz="2800" dirty="0" smtClean="0">
                <a:cs typeface="+mn-cs"/>
              </a:rPr>
              <a:t>	a</a:t>
            </a:r>
            <a:r>
              <a:rPr lang="en-AU" sz="2800" baseline="-25000" dirty="0" smtClean="0">
                <a:cs typeface="+mn-cs"/>
              </a:rPr>
              <a:t>11</a:t>
            </a:r>
            <a:r>
              <a:rPr lang="en-AU" sz="2800" dirty="0" smtClean="0">
                <a:cs typeface="+mn-cs"/>
              </a:rPr>
              <a:t>	a</a:t>
            </a:r>
            <a:r>
              <a:rPr lang="en-AU" sz="2800" baseline="-25000" dirty="0" smtClean="0">
                <a:cs typeface="+mn-cs"/>
              </a:rPr>
              <a:t>12</a:t>
            </a:r>
            <a:r>
              <a:rPr lang="en-AU" sz="2800" dirty="0" smtClean="0">
                <a:cs typeface="+mn-cs"/>
              </a:rPr>
              <a:t>	a</a:t>
            </a:r>
            <a:r>
              <a:rPr lang="en-AU" sz="2800" baseline="-25000" dirty="0" smtClean="0">
                <a:cs typeface="+mn-cs"/>
              </a:rPr>
              <a:t>13</a:t>
            </a:r>
            <a:r>
              <a:rPr lang="en-AU" sz="2800" dirty="0" smtClean="0">
                <a:cs typeface="+mn-cs"/>
              </a:rPr>
              <a:t>	…	a</a:t>
            </a:r>
            <a:r>
              <a:rPr lang="en-AU" sz="2800" baseline="-25000" dirty="0" smtClean="0">
                <a:cs typeface="+mn-cs"/>
              </a:rPr>
              <a:t>1n</a:t>
            </a:r>
          </a:p>
          <a:p>
            <a:pPr eaLnBrk="1" hangingPunct="1">
              <a:buFont typeface="Wingdings" charset="0"/>
              <a:buNone/>
              <a:defRPr/>
            </a:pPr>
            <a:r>
              <a:rPr lang="en-AU" sz="2800" dirty="0" smtClean="0">
                <a:solidFill>
                  <a:schemeClr val="hlink"/>
                </a:solidFill>
                <a:cs typeface="+mn-cs"/>
              </a:rPr>
              <a:t>D</a:t>
            </a:r>
            <a:r>
              <a:rPr lang="en-AU" sz="2800" baseline="-25000" dirty="0" smtClean="0">
                <a:solidFill>
                  <a:schemeClr val="hlink"/>
                </a:solidFill>
                <a:cs typeface="+mn-cs"/>
              </a:rPr>
              <a:t>2</a:t>
            </a:r>
            <a:r>
              <a:rPr lang="en-AU" sz="2800" dirty="0" smtClean="0">
                <a:cs typeface="+mn-cs"/>
              </a:rPr>
              <a:t>	a</a:t>
            </a:r>
            <a:r>
              <a:rPr lang="en-AU" sz="2800" baseline="-25000" dirty="0" smtClean="0">
                <a:cs typeface="+mn-cs"/>
              </a:rPr>
              <a:t>21</a:t>
            </a:r>
            <a:r>
              <a:rPr lang="en-AU" sz="2800" dirty="0" smtClean="0">
                <a:cs typeface="+mn-cs"/>
              </a:rPr>
              <a:t>	a</a:t>
            </a:r>
            <a:r>
              <a:rPr lang="en-AU" sz="2800" baseline="-25000" dirty="0" smtClean="0">
                <a:cs typeface="+mn-cs"/>
              </a:rPr>
              <a:t>22</a:t>
            </a:r>
            <a:r>
              <a:rPr lang="en-AU" sz="2800" dirty="0" smtClean="0">
                <a:cs typeface="+mn-cs"/>
              </a:rPr>
              <a:t>	a</a:t>
            </a:r>
            <a:r>
              <a:rPr lang="en-AU" sz="2800" baseline="-25000" dirty="0" smtClean="0">
                <a:cs typeface="+mn-cs"/>
              </a:rPr>
              <a:t>23</a:t>
            </a:r>
            <a:r>
              <a:rPr lang="en-AU" sz="2800" dirty="0" smtClean="0">
                <a:cs typeface="+mn-cs"/>
              </a:rPr>
              <a:t>	…	a</a:t>
            </a:r>
            <a:r>
              <a:rPr lang="en-AU" sz="2800" baseline="-25000" dirty="0" smtClean="0">
                <a:cs typeface="+mn-cs"/>
              </a:rPr>
              <a:t>2n</a:t>
            </a:r>
          </a:p>
          <a:p>
            <a:pPr eaLnBrk="1" hangingPunct="1">
              <a:buFont typeface="Wingdings" charset="0"/>
              <a:buNone/>
              <a:defRPr/>
            </a:pPr>
            <a:r>
              <a:rPr lang="en-AU" sz="2800" dirty="0" smtClean="0">
                <a:solidFill>
                  <a:schemeClr val="hlink"/>
                </a:solidFill>
                <a:cs typeface="+mn-cs"/>
              </a:rPr>
              <a:t>D</a:t>
            </a:r>
            <a:r>
              <a:rPr lang="en-AU" sz="2800" baseline="-25000" dirty="0" smtClean="0">
                <a:solidFill>
                  <a:schemeClr val="hlink"/>
                </a:solidFill>
                <a:cs typeface="+mn-cs"/>
              </a:rPr>
              <a:t>3</a:t>
            </a:r>
            <a:r>
              <a:rPr lang="en-AU" sz="2800" dirty="0" smtClean="0">
                <a:cs typeface="+mn-cs"/>
              </a:rPr>
              <a:t>	a</a:t>
            </a:r>
            <a:r>
              <a:rPr lang="en-AU" sz="2800" baseline="-25000" dirty="0" smtClean="0">
                <a:cs typeface="+mn-cs"/>
              </a:rPr>
              <a:t>31</a:t>
            </a:r>
            <a:r>
              <a:rPr lang="en-AU" sz="2800" dirty="0" smtClean="0">
                <a:cs typeface="+mn-cs"/>
              </a:rPr>
              <a:t>	a</a:t>
            </a:r>
            <a:r>
              <a:rPr lang="en-AU" sz="2800" baseline="-25000" dirty="0" smtClean="0">
                <a:cs typeface="+mn-cs"/>
              </a:rPr>
              <a:t>32</a:t>
            </a:r>
            <a:r>
              <a:rPr lang="en-AU" sz="2800" dirty="0" smtClean="0">
                <a:cs typeface="+mn-cs"/>
              </a:rPr>
              <a:t>	a</a:t>
            </a:r>
            <a:r>
              <a:rPr lang="en-AU" sz="2800" baseline="-25000" dirty="0" smtClean="0">
                <a:cs typeface="+mn-cs"/>
              </a:rPr>
              <a:t>33</a:t>
            </a:r>
            <a:r>
              <a:rPr lang="en-AU" sz="2800" dirty="0" smtClean="0">
                <a:cs typeface="+mn-cs"/>
              </a:rPr>
              <a:t>	…	a</a:t>
            </a:r>
            <a:r>
              <a:rPr lang="en-AU" sz="2800" baseline="-25000" dirty="0" smtClean="0">
                <a:cs typeface="+mn-cs"/>
              </a:rPr>
              <a:t>3n</a:t>
            </a:r>
            <a:endParaRPr lang="en-AU" sz="2800" dirty="0" smtClean="0">
              <a:cs typeface="+mn-cs"/>
            </a:endParaRPr>
          </a:p>
          <a:p>
            <a:pPr eaLnBrk="1" hangingPunct="1">
              <a:buFont typeface="Wingdings" charset="0"/>
              <a:buNone/>
              <a:defRPr/>
            </a:pPr>
            <a:r>
              <a:rPr lang="en-AU" sz="2800" dirty="0" smtClean="0">
                <a:solidFill>
                  <a:schemeClr val="hlink"/>
                </a:solidFill>
                <a:cs typeface="+mn-cs"/>
              </a:rPr>
              <a:t>…</a:t>
            </a:r>
          </a:p>
          <a:p>
            <a:pPr eaLnBrk="1" hangingPunct="1">
              <a:buFont typeface="Wingdings" charset="0"/>
              <a:buNone/>
              <a:defRPr/>
            </a:pPr>
            <a:r>
              <a:rPr lang="en-AU" sz="2800" dirty="0" err="1" smtClean="0">
                <a:solidFill>
                  <a:schemeClr val="hlink"/>
                </a:solidFill>
                <a:cs typeface="+mn-cs"/>
              </a:rPr>
              <a:t>D</a:t>
            </a:r>
            <a:r>
              <a:rPr lang="en-AU" sz="2800" baseline="-25000" dirty="0" err="1" smtClean="0">
                <a:solidFill>
                  <a:schemeClr val="hlink"/>
                </a:solidFill>
                <a:cs typeface="+mn-cs"/>
              </a:rPr>
              <a:t>m</a:t>
            </a:r>
            <a:r>
              <a:rPr lang="en-AU" sz="2800" dirty="0" smtClean="0">
                <a:cs typeface="+mn-cs"/>
              </a:rPr>
              <a:t>	a</a:t>
            </a:r>
            <a:r>
              <a:rPr lang="en-AU" sz="2800" baseline="-25000" dirty="0" smtClean="0">
                <a:cs typeface="+mn-cs"/>
              </a:rPr>
              <a:t>m1</a:t>
            </a:r>
            <a:r>
              <a:rPr lang="en-AU" sz="2800" dirty="0" smtClean="0">
                <a:cs typeface="+mn-cs"/>
              </a:rPr>
              <a:t>	a</a:t>
            </a:r>
            <a:r>
              <a:rPr lang="en-AU" sz="2800" baseline="-25000" dirty="0" smtClean="0">
                <a:cs typeface="+mn-cs"/>
              </a:rPr>
              <a:t>m2</a:t>
            </a:r>
            <a:r>
              <a:rPr lang="en-AU" sz="2800" dirty="0" smtClean="0">
                <a:cs typeface="+mn-cs"/>
              </a:rPr>
              <a:t>	a</a:t>
            </a:r>
            <a:r>
              <a:rPr lang="en-AU" sz="2800" baseline="-25000" dirty="0" smtClean="0">
                <a:cs typeface="+mn-cs"/>
              </a:rPr>
              <a:t>m3</a:t>
            </a:r>
            <a:r>
              <a:rPr lang="en-AU" sz="2800" dirty="0" smtClean="0">
                <a:cs typeface="+mn-cs"/>
              </a:rPr>
              <a:t>	…	</a:t>
            </a:r>
            <a:r>
              <a:rPr lang="en-AU" sz="2800" dirty="0" err="1" smtClean="0">
                <a:cs typeface="+mn-cs"/>
              </a:rPr>
              <a:t>a</a:t>
            </a:r>
            <a:r>
              <a:rPr lang="en-AU" sz="2800" baseline="-25000" dirty="0" err="1" smtClean="0">
                <a:cs typeface="+mn-cs"/>
              </a:rPr>
              <a:t>mn</a:t>
            </a:r>
            <a:endParaRPr lang="en-AU" sz="2800" baseline="-25000" dirty="0" smtClean="0">
              <a:cs typeface="+mn-cs"/>
            </a:endParaRPr>
          </a:p>
          <a:p>
            <a:pPr eaLnBrk="1" hangingPunct="1">
              <a:buFont typeface="Wingdings" charset="0"/>
              <a:buNone/>
              <a:defRPr/>
            </a:pPr>
            <a:r>
              <a:rPr lang="en-AU" sz="2800" dirty="0" smtClean="0">
                <a:cs typeface="+mn-cs"/>
              </a:rPr>
              <a:t>Q</a:t>
            </a:r>
            <a:r>
              <a:rPr lang="en-AU" sz="3600" baseline="-25000" dirty="0" smtClean="0">
                <a:cs typeface="+mn-cs"/>
              </a:rPr>
              <a:t>	</a:t>
            </a:r>
            <a:r>
              <a:rPr lang="en-AU" sz="2800" dirty="0" smtClean="0">
                <a:cs typeface="+mn-cs"/>
              </a:rPr>
              <a:t>b</a:t>
            </a:r>
            <a:r>
              <a:rPr lang="en-AU" sz="2800" baseline="-25000" dirty="0" smtClean="0">
                <a:cs typeface="+mn-cs"/>
              </a:rPr>
              <a:t>1</a:t>
            </a:r>
            <a:r>
              <a:rPr lang="en-AU" sz="2800" dirty="0" smtClean="0">
                <a:cs typeface="+mn-cs"/>
              </a:rPr>
              <a:t>	b</a:t>
            </a:r>
            <a:r>
              <a:rPr lang="en-AU" sz="2800" baseline="-25000" dirty="0" smtClean="0">
                <a:cs typeface="+mn-cs"/>
              </a:rPr>
              <a:t>2</a:t>
            </a:r>
            <a:r>
              <a:rPr lang="en-AU" sz="2800" dirty="0" smtClean="0">
                <a:cs typeface="+mn-cs"/>
              </a:rPr>
              <a:t>	b</a:t>
            </a:r>
            <a:r>
              <a:rPr lang="en-AU" sz="2800" baseline="-25000" dirty="0" smtClean="0">
                <a:cs typeface="+mn-cs"/>
              </a:rPr>
              <a:t>3</a:t>
            </a:r>
            <a:r>
              <a:rPr lang="en-AU" sz="2800" dirty="0" smtClean="0">
                <a:cs typeface="+mn-cs"/>
              </a:rPr>
              <a:t>	…	</a:t>
            </a:r>
            <a:r>
              <a:rPr lang="en-AU" sz="2800" dirty="0" err="1" smtClean="0">
                <a:cs typeface="+mn-cs"/>
              </a:rPr>
              <a:t>b</a:t>
            </a:r>
            <a:r>
              <a:rPr lang="en-AU" sz="2800" baseline="-25000" dirty="0" err="1" smtClean="0">
                <a:cs typeface="+mn-cs"/>
              </a:rPr>
              <a:t>n</a:t>
            </a:r>
            <a:endParaRPr lang="en-AU" sz="2800" baseline="-25000" dirty="0" smtClean="0">
              <a:cs typeface="+mn-cs"/>
            </a:endParaRPr>
          </a:p>
        </p:txBody>
      </p:sp>
      <p:sp>
        <p:nvSpPr>
          <p:cNvPr id="5" name="Rectangle 4"/>
          <p:cNvSpPr>
            <a:spLocks noChangeArrowheads="1"/>
          </p:cNvSpPr>
          <p:nvPr/>
        </p:nvSpPr>
        <p:spPr bwMode="auto">
          <a:xfrm>
            <a:off x="2188734" y="1989440"/>
            <a:ext cx="4608513" cy="25739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 name="Forme libre 12"/>
          <p:cNvSpPr/>
          <p:nvPr/>
        </p:nvSpPr>
        <p:spPr>
          <a:xfrm>
            <a:off x="6822007" y="2215236"/>
            <a:ext cx="285781" cy="590834"/>
          </a:xfrm>
          <a:custGeom>
            <a:avLst/>
            <a:gdLst>
              <a:gd name="connsiteX0" fmla="*/ 0 w 285781"/>
              <a:gd name="connsiteY0" fmla="*/ 0 h 590834"/>
              <a:gd name="connsiteX1" fmla="*/ 147663 w 285781"/>
              <a:gd name="connsiteY1" fmla="*/ 14768 h 590834"/>
              <a:gd name="connsiteX2" fmla="*/ 191962 w 285781"/>
              <a:gd name="connsiteY2" fmla="*/ 44304 h 590834"/>
              <a:gd name="connsiteX3" fmla="*/ 251027 w 285781"/>
              <a:gd name="connsiteY3" fmla="*/ 103377 h 590834"/>
              <a:gd name="connsiteX4" fmla="*/ 265793 w 285781"/>
              <a:gd name="connsiteY4" fmla="*/ 398742 h 590834"/>
              <a:gd name="connsiteX5" fmla="*/ 251027 w 285781"/>
              <a:gd name="connsiteY5" fmla="*/ 443047 h 590834"/>
              <a:gd name="connsiteX6" fmla="*/ 191962 w 285781"/>
              <a:gd name="connsiteY6" fmla="*/ 502120 h 590834"/>
              <a:gd name="connsiteX7" fmla="*/ 162429 w 285781"/>
              <a:gd name="connsiteY7" fmla="*/ 531656 h 590834"/>
              <a:gd name="connsiteX8" fmla="*/ 73832 w 285781"/>
              <a:gd name="connsiteY8" fmla="*/ 561193 h 590834"/>
              <a:gd name="connsiteX9" fmla="*/ 29533 w 285781"/>
              <a:gd name="connsiteY9" fmla="*/ 590729 h 59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81" h="590834">
                <a:moveTo>
                  <a:pt x="0" y="0"/>
                </a:moveTo>
                <a:cubicBezTo>
                  <a:pt x="49221" y="4923"/>
                  <a:pt x="99464" y="3644"/>
                  <a:pt x="147663" y="14768"/>
                </a:cubicBezTo>
                <a:cubicBezTo>
                  <a:pt x="164956" y="18759"/>
                  <a:pt x="178488" y="32753"/>
                  <a:pt x="191962" y="44304"/>
                </a:cubicBezTo>
                <a:cubicBezTo>
                  <a:pt x="213103" y="62427"/>
                  <a:pt x="251027" y="103377"/>
                  <a:pt x="251027" y="103377"/>
                </a:cubicBezTo>
                <a:cubicBezTo>
                  <a:pt x="298745" y="246554"/>
                  <a:pt x="290900" y="185304"/>
                  <a:pt x="265793" y="398742"/>
                </a:cubicBezTo>
                <a:cubicBezTo>
                  <a:pt x="263974" y="414202"/>
                  <a:pt x="260074" y="430379"/>
                  <a:pt x="251027" y="443047"/>
                </a:cubicBezTo>
                <a:cubicBezTo>
                  <a:pt x="234844" y="465707"/>
                  <a:pt x="211650" y="482429"/>
                  <a:pt x="191962" y="502120"/>
                </a:cubicBezTo>
                <a:cubicBezTo>
                  <a:pt x="182118" y="511965"/>
                  <a:pt x="175637" y="527253"/>
                  <a:pt x="162429" y="531656"/>
                </a:cubicBezTo>
                <a:lnTo>
                  <a:pt x="73832" y="561193"/>
                </a:lnTo>
                <a:cubicBezTo>
                  <a:pt x="40819" y="594210"/>
                  <a:pt x="58222" y="590729"/>
                  <a:pt x="29533" y="5907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ZoneTexte 15"/>
          <p:cNvSpPr txBox="1"/>
          <p:nvPr/>
        </p:nvSpPr>
        <p:spPr>
          <a:xfrm>
            <a:off x="7294527" y="2215236"/>
            <a:ext cx="1639161" cy="369332"/>
          </a:xfrm>
          <a:prstGeom prst="rect">
            <a:avLst/>
          </a:prstGeom>
          <a:noFill/>
        </p:spPr>
        <p:txBody>
          <a:bodyPr wrap="square" rtlCol="0">
            <a:spAutoFit/>
          </a:bodyPr>
          <a:lstStyle/>
          <a:p>
            <a:r>
              <a:rPr lang="en-US" dirty="0" smtClean="0"/>
              <a:t>D-D similarity</a:t>
            </a:r>
            <a:endParaRPr lang="en-US" dirty="0"/>
          </a:p>
        </p:txBody>
      </p:sp>
      <p:sp>
        <p:nvSpPr>
          <p:cNvPr id="17" name="Forme libre 16"/>
          <p:cNvSpPr/>
          <p:nvPr/>
        </p:nvSpPr>
        <p:spPr>
          <a:xfrm>
            <a:off x="6762942" y="3322853"/>
            <a:ext cx="428541" cy="1594970"/>
          </a:xfrm>
          <a:custGeom>
            <a:avLst/>
            <a:gdLst>
              <a:gd name="connsiteX0" fmla="*/ 59065 w 428541"/>
              <a:gd name="connsiteY0" fmla="*/ 0 h 1594970"/>
              <a:gd name="connsiteX1" fmla="*/ 132897 w 428541"/>
              <a:gd name="connsiteY1" fmla="*/ 29537 h 1594970"/>
              <a:gd name="connsiteX2" fmla="*/ 177195 w 428541"/>
              <a:gd name="connsiteY2" fmla="*/ 44305 h 1594970"/>
              <a:gd name="connsiteX3" fmla="*/ 236260 w 428541"/>
              <a:gd name="connsiteY3" fmla="*/ 103378 h 1594970"/>
              <a:gd name="connsiteX4" fmla="*/ 265793 w 428541"/>
              <a:gd name="connsiteY4" fmla="*/ 132914 h 1594970"/>
              <a:gd name="connsiteX5" fmla="*/ 295325 w 428541"/>
              <a:gd name="connsiteY5" fmla="*/ 162451 h 1594970"/>
              <a:gd name="connsiteX6" fmla="*/ 324858 w 428541"/>
              <a:gd name="connsiteY6" fmla="*/ 251060 h 1594970"/>
              <a:gd name="connsiteX7" fmla="*/ 354390 w 428541"/>
              <a:gd name="connsiteY7" fmla="*/ 295365 h 1594970"/>
              <a:gd name="connsiteX8" fmla="*/ 413455 w 428541"/>
              <a:gd name="connsiteY8" fmla="*/ 413511 h 1594970"/>
              <a:gd name="connsiteX9" fmla="*/ 413455 w 428541"/>
              <a:gd name="connsiteY9" fmla="*/ 1092850 h 1594970"/>
              <a:gd name="connsiteX10" fmla="*/ 354390 w 428541"/>
              <a:gd name="connsiteY10" fmla="*/ 1166691 h 1594970"/>
              <a:gd name="connsiteX11" fmla="*/ 324858 w 428541"/>
              <a:gd name="connsiteY11" fmla="*/ 1210996 h 1594970"/>
              <a:gd name="connsiteX12" fmla="*/ 280559 w 428541"/>
              <a:gd name="connsiteY12" fmla="*/ 1343910 h 1594970"/>
              <a:gd name="connsiteX13" fmla="*/ 265793 w 428541"/>
              <a:gd name="connsiteY13" fmla="*/ 1388215 h 1594970"/>
              <a:gd name="connsiteX14" fmla="*/ 206728 w 428541"/>
              <a:gd name="connsiteY14" fmla="*/ 1447288 h 1594970"/>
              <a:gd name="connsiteX15" fmla="*/ 118130 w 428541"/>
              <a:gd name="connsiteY15" fmla="*/ 1506360 h 1594970"/>
              <a:gd name="connsiteX16" fmla="*/ 44299 w 428541"/>
              <a:gd name="connsiteY16" fmla="*/ 1580202 h 1594970"/>
              <a:gd name="connsiteX17" fmla="*/ 0 w 428541"/>
              <a:gd name="connsiteY17" fmla="*/ 1594970 h 159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541" h="1594970">
                <a:moveTo>
                  <a:pt x="59065" y="0"/>
                </a:moveTo>
                <a:cubicBezTo>
                  <a:pt x="83676" y="9846"/>
                  <a:pt x="108078" y="20229"/>
                  <a:pt x="132897" y="29537"/>
                </a:cubicBezTo>
                <a:cubicBezTo>
                  <a:pt x="147471" y="35003"/>
                  <a:pt x="164530" y="35257"/>
                  <a:pt x="177195" y="44305"/>
                </a:cubicBezTo>
                <a:cubicBezTo>
                  <a:pt x="199853" y="60491"/>
                  <a:pt x="216572" y="83687"/>
                  <a:pt x="236260" y="103378"/>
                </a:cubicBezTo>
                <a:lnTo>
                  <a:pt x="265793" y="132914"/>
                </a:lnTo>
                <a:lnTo>
                  <a:pt x="295325" y="162451"/>
                </a:lnTo>
                <a:cubicBezTo>
                  <a:pt x="305169" y="191987"/>
                  <a:pt x="307590" y="225154"/>
                  <a:pt x="324858" y="251060"/>
                </a:cubicBezTo>
                <a:cubicBezTo>
                  <a:pt x="334702" y="265828"/>
                  <a:pt x="347182" y="279146"/>
                  <a:pt x="354390" y="295365"/>
                </a:cubicBezTo>
                <a:cubicBezTo>
                  <a:pt x="408685" y="417546"/>
                  <a:pt x="352805" y="352851"/>
                  <a:pt x="413455" y="413511"/>
                </a:cubicBezTo>
                <a:cubicBezTo>
                  <a:pt x="422689" y="644384"/>
                  <a:pt x="442205" y="862823"/>
                  <a:pt x="413455" y="1092850"/>
                </a:cubicBezTo>
                <a:cubicBezTo>
                  <a:pt x="410088" y="1119791"/>
                  <a:pt x="369890" y="1147313"/>
                  <a:pt x="354390" y="1166691"/>
                </a:cubicBezTo>
                <a:cubicBezTo>
                  <a:pt x="343304" y="1180551"/>
                  <a:pt x="332066" y="1194777"/>
                  <a:pt x="324858" y="1210996"/>
                </a:cubicBezTo>
                <a:cubicBezTo>
                  <a:pt x="324852" y="1211010"/>
                  <a:pt x="287944" y="1321751"/>
                  <a:pt x="280559" y="1343910"/>
                </a:cubicBezTo>
                <a:cubicBezTo>
                  <a:pt x="275637" y="1358678"/>
                  <a:pt x="276800" y="1377207"/>
                  <a:pt x="265793" y="1388215"/>
                </a:cubicBezTo>
                <a:cubicBezTo>
                  <a:pt x="246105" y="1407906"/>
                  <a:pt x="229896" y="1431841"/>
                  <a:pt x="206728" y="1447288"/>
                </a:cubicBezTo>
                <a:cubicBezTo>
                  <a:pt x="177195" y="1466979"/>
                  <a:pt x="143227" y="1481259"/>
                  <a:pt x="118130" y="1506360"/>
                </a:cubicBezTo>
                <a:cubicBezTo>
                  <a:pt x="93520" y="1530974"/>
                  <a:pt x="77319" y="1569194"/>
                  <a:pt x="44299" y="1580202"/>
                </a:cubicBezTo>
                <a:lnTo>
                  <a:pt x="0" y="159497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ZoneTexte 17"/>
          <p:cNvSpPr txBox="1"/>
          <p:nvPr/>
        </p:nvSpPr>
        <p:spPr>
          <a:xfrm>
            <a:off x="7446927" y="4169236"/>
            <a:ext cx="1639161" cy="369332"/>
          </a:xfrm>
          <a:prstGeom prst="rect">
            <a:avLst/>
          </a:prstGeom>
          <a:noFill/>
        </p:spPr>
        <p:txBody>
          <a:bodyPr wrap="square" rtlCol="0">
            <a:spAutoFit/>
          </a:bodyPr>
          <a:lstStyle/>
          <a:p>
            <a:r>
              <a:rPr lang="en-US" dirty="0" smtClean="0"/>
              <a:t>D-Q similarity</a:t>
            </a:r>
            <a:endParaRPr lang="en-US" dirty="0"/>
          </a:p>
        </p:txBody>
      </p:sp>
      <p:sp>
        <p:nvSpPr>
          <p:cNvPr id="19" name="Forme libre 18"/>
          <p:cNvSpPr/>
          <p:nvPr/>
        </p:nvSpPr>
        <p:spPr>
          <a:xfrm>
            <a:off x="3381471" y="5139346"/>
            <a:ext cx="1048404" cy="280597"/>
          </a:xfrm>
          <a:custGeom>
            <a:avLst/>
            <a:gdLst>
              <a:gd name="connsiteX0" fmla="*/ 0 w 1048404"/>
              <a:gd name="connsiteY0" fmla="*/ 0 h 280597"/>
              <a:gd name="connsiteX1" fmla="*/ 59065 w 1048404"/>
              <a:gd name="connsiteY1" fmla="*/ 118146 h 280597"/>
              <a:gd name="connsiteX2" fmla="*/ 147663 w 1048404"/>
              <a:gd name="connsiteY2" fmla="*/ 147683 h 280597"/>
              <a:gd name="connsiteX3" fmla="*/ 206728 w 1048404"/>
              <a:gd name="connsiteY3" fmla="*/ 177219 h 280597"/>
              <a:gd name="connsiteX4" fmla="*/ 295325 w 1048404"/>
              <a:gd name="connsiteY4" fmla="*/ 206756 h 280597"/>
              <a:gd name="connsiteX5" fmla="*/ 324858 w 1048404"/>
              <a:gd name="connsiteY5" fmla="*/ 236292 h 280597"/>
              <a:gd name="connsiteX6" fmla="*/ 516819 w 1048404"/>
              <a:gd name="connsiteY6" fmla="*/ 280597 h 280597"/>
              <a:gd name="connsiteX7" fmla="*/ 782611 w 1048404"/>
              <a:gd name="connsiteY7" fmla="*/ 236292 h 280597"/>
              <a:gd name="connsiteX8" fmla="*/ 826910 w 1048404"/>
              <a:gd name="connsiteY8" fmla="*/ 221524 h 280597"/>
              <a:gd name="connsiteX9" fmla="*/ 871209 w 1048404"/>
              <a:gd name="connsiteY9" fmla="*/ 206756 h 280597"/>
              <a:gd name="connsiteX10" fmla="*/ 945040 w 1048404"/>
              <a:gd name="connsiteY10" fmla="*/ 162451 h 280597"/>
              <a:gd name="connsiteX11" fmla="*/ 1004105 w 1048404"/>
              <a:gd name="connsiteY11" fmla="*/ 103378 h 280597"/>
              <a:gd name="connsiteX12" fmla="*/ 1048404 w 1048404"/>
              <a:gd name="connsiteY12" fmla="*/ 59073 h 2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404" h="280597">
                <a:moveTo>
                  <a:pt x="0" y="0"/>
                </a:moveTo>
                <a:cubicBezTo>
                  <a:pt x="5290" y="13226"/>
                  <a:pt x="35473" y="103399"/>
                  <a:pt x="59065" y="118146"/>
                </a:cubicBezTo>
                <a:cubicBezTo>
                  <a:pt x="85463" y="134647"/>
                  <a:pt x="119820" y="133760"/>
                  <a:pt x="147663" y="147683"/>
                </a:cubicBezTo>
                <a:cubicBezTo>
                  <a:pt x="167351" y="157528"/>
                  <a:pt x="186290" y="169043"/>
                  <a:pt x="206728" y="177219"/>
                </a:cubicBezTo>
                <a:cubicBezTo>
                  <a:pt x="235631" y="188782"/>
                  <a:pt x="295325" y="206756"/>
                  <a:pt x="295325" y="206756"/>
                </a:cubicBezTo>
                <a:cubicBezTo>
                  <a:pt x="305169" y="216601"/>
                  <a:pt x="312405" y="230065"/>
                  <a:pt x="324858" y="236292"/>
                </a:cubicBezTo>
                <a:cubicBezTo>
                  <a:pt x="389722" y="268729"/>
                  <a:pt x="446086" y="270491"/>
                  <a:pt x="516819" y="280597"/>
                </a:cubicBezTo>
                <a:cubicBezTo>
                  <a:pt x="725042" y="263243"/>
                  <a:pt x="637784" y="284575"/>
                  <a:pt x="782611" y="236292"/>
                </a:cubicBezTo>
                <a:lnTo>
                  <a:pt x="826910" y="221524"/>
                </a:lnTo>
                <a:lnTo>
                  <a:pt x="871209" y="206756"/>
                </a:lnTo>
                <a:cubicBezTo>
                  <a:pt x="980323" y="97624"/>
                  <a:pt x="810866" y="258302"/>
                  <a:pt x="945040" y="162451"/>
                </a:cubicBezTo>
                <a:cubicBezTo>
                  <a:pt x="967698" y="146265"/>
                  <a:pt x="984417" y="123069"/>
                  <a:pt x="1004105" y="103378"/>
                </a:cubicBezTo>
                <a:lnTo>
                  <a:pt x="1048404" y="5907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ZoneTexte 19"/>
          <p:cNvSpPr txBox="1"/>
          <p:nvPr/>
        </p:nvSpPr>
        <p:spPr>
          <a:xfrm>
            <a:off x="3233809" y="5552731"/>
            <a:ext cx="1668586" cy="369332"/>
          </a:xfrm>
          <a:prstGeom prst="rect">
            <a:avLst/>
          </a:prstGeom>
          <a:noFill/>
        </p:spPr>
        <p:txBody>
          <a:bodyPr wrap="square" rtlCol="0">
            <a:spAutoFit/>
          </a:bodyPr>
          <a:lstStyle/>
          <a:p>
            <a:r>
              <a:rPr lang="en-US" dirty="0"/>
              <a:t>t</a:t>
            </a:r>
            <a:r>
              <a:rPr lang="en-US" dirty="0" smtClean="0"/>
              <a:t>-t similarity</a:t>
            </a:r>
            <a:endParaRPr lang="en-US" dirty="0"/>
          </a:p>
        </p:txBody>
      </p:sp>
    </p:spTree>
    <p:extLst>
      <p:ext uri="{BB962C8B-B14F-4D97-AF65-F5344CB8AC3E}">
        <p14:creationId xmlns:p14="http://schemas.microsoft.com/office/powerpoint/2010/main" val="3842792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Euclidean distance</a:t>
            </a:r>
            <a:endParaRPr lang="en-US" dirty="0"/>
          </a:p>
        </p:txBody>
      </p:sp>
      <p:sp>
        <p:nvSpPr>
          <p:cNvPr id="3" name="Espace réservé du contenu 2"/>
          <p:cNvSpPr>
            <a:spLocks noGrp="1"/>
          </p:cNvSpPr>
          <p:nvPr>
            <p:ph idx="1"/>
          </p:nvPr>
        </p:nvSpPr>
        <p:spPr>
          <a:xfrm>
            <a:off x="1435608" y="3249012"/>
            <a:ext cx="7498080" cy="2999387"/>
          </a:xfrm>
        </p:spPr>
        <p:txBody>
          <a:bodyPr/>
          <a:lstStyle/>
          <a:p>
            <a:r>
              <a:rPr lang="en-US" dirty="0" smtClean="0"/>
              <a:t>When the vectors are normalized (length of 1), the ranking is the same as cosine similarity. (Why?)</a:t>
            </a: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4265257243"/>
              </p:ext>
            </p:extLst>
          </p:nvPr>
        </p:nvGraphicFramePr>
        <p:xfrm>
          <a:off x="1676400" y="1744293"/>
          <a:ext cx="5867400" cy="1130300"/>
        </p:xfrm>
        <a:graphic>
          <a:graphicData uri="http://schemas.openxmlformats.org/presentationml/2006/ole">
            <mc:AlternateContent xmlns:mc="http://schemas.openxmlformats.org/markup-compatibility/2006">
              <mc:Choice xmlns:v="urn:schemas-microsoft-com:vml" Requires="v">
                <p:oleObj spid="_x0000_s1054" name="Equation" r:id="rId3" imgW="1777680" imgH="342720" progId="Equation.3">
                  <p:embed/>
                </p:oleObj>
              </mc:Choice>
              <mc:Fallback>
                <p:oleObj name="Equation" r:id="rId3" imgW="177768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44293"/>
                        <a:ext cx="58674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361422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smtClean="0">
                <a:solidFill>
                  <a:schemeClr val="hlink"/>
                </a:solidFill>
                <a:cs typeface="+mj-cs"/>
              </a:rPr>
              <a:t>Main IR processes</a:t>
            </a:r>
          </a:p>
        </p:txBody>
      </p:sp>
      <p:sp>
        <p:nvSpPr>
          <p:cNvPr id="50179" name="Rectangle 3"/>
          <p:cNvSpPr>
            <a:spLocks noGrp="1" noChangeArrowheads="1"/>
          </p:cNvSpPr>
          <p:nvPr>
            <p:ph idx="1"/>
          </p:nvPr>
        </p:nvSpPr>
        <p:spPr>
          <a:xfrm>
            <a:off x="685800" y="1417638"/>
            <a:ext cx="7772400" cy="5440362"/>
          </a:xfrm>
        </p:spPr>
        <p:txBody>
          <a:bodyPr/>
          <a:lstStyle/>
          <a:p>
            <a:pPr>
              <a:defRPr/>
            </a:pPr>
            <a:r>
              <a:rPr lang="en-US" dirty="0" smtClean="0"/>
              <a:t>Last lecture: Indexing – determine the important content terms</a:t>
            </a:r>
          </a:p>
          <a:p>
            <a:pPr>
              <a:defRPr/>
            </a:pPr>
            <a:endParaRPr lang="en-US" dirty="0" smtClean="0"/>
          </a:p>
          <a:p>
            <a:pPr eaLnBrk="1" hangingPunct="1">
              <a:defRPr/>
            </a:pPr>
            <a:r>
              <a:rPr lang="en-US" dirty="0" smtClean="0">
                <a:cs typeface="+mn-cs"/>
              </a:rPr>
              <a:t>Next process: Retrieval</a:t>
            </a:r>
          </a:p>
          <a:p>
            <a:pPr lvl="1" eaLnBrk="1" hangingPunct="1">
              <a:defRPr/>
            </a:pPr>
            <a:r>
              <a:rPr lang="en-US" dirty="0" smtClean="0"/>
              <a:t>How should a retrieval process be done?</a:t>
            </a:r>
          </a:p>
          <a:p>
            <a:pPr lvl="2">
              <a:defRPr/>
            </a:pPr>
            <a:r>
              <a:rPr lang="en-US" dirty="0" smtClean="0"/>
              <a:t>Implementation issues: using index (e.g. merge of lists)</a:t>
            </a:r>
          </a:p>
          <a:p>
            <a:pPr lvl="2">
              <a:defRPr/>
            </a:pPr>
            <a:r>
              <a:rPr lang="en-US" dirty="0" smtClean="0"/>
              <a:t>(*) What are the criteria to be used?</a:t>
            </a:r>
          </a:p>
          <a:p>
            <a:pPr lvl="1" eaLnBrk="1" hangingPunct="1">
              <a:defRPr/>
            </a:pPr>
            <a:r>
              <a:rPr lang="en-US" dirty="0" smtClean="0"/>
              <a:t>Ranking criteria</a:t>
            </a:r>
            <a:endParaRPr lang="en-US" dirty="0"/>
          </a:p>
          <a:p>
            <a:pPr lvl="2">
              <a:defRPr/>
            </a:pPr>
            <a:r>
              <a:rPr lang="en-US" dirty="0" smtClean="0"/>
              <a:t>What features?</a:t>
            </a:r>
          </a:p>
          <a:p>
            <a:pPr lvl="2">
              <a:defRPr/>
            </a:pPr>
            <a:r>
              <a:rPr lang="en-US" dirty="0" smtClean="0"/>
              <a:t>How should they be combined?</a:t>
            </a:r>
          </a:p>
          <a:p>
            <a:pPr lvl="2">
              <a:defRPr/>
            </a:pPr>
            <a:r>
              <a:rPr lang="en-US" dirty="0" smtClean="0"/>
              <a:t>What model to use?</a:t>
            </a:r>
          </a:p>
        </p:txBody>
      </p:sp>
      <p:sp>
        <p:nvSpPr>
          <p:cNvPr id="4" name="Espace réservé du numéro de diapositive 5"/>
          <p:cNvSpPr>
            <a:spLocks noGrp="1"/>
          </p:cNvSpPr>
          <p:nvPr>
            <p:ph type="sldNum" sz="quarter" idx="12"/>
          </p:nvPr>
        </p:nvSpPr>
        <p:spPr/>
        <p:txBody>
          <a:bodyPr/>
          <a:lstStyle/>
          <a:p>
            <a:pPr>
              <a:defRPr/>
            </a:pPr>
            <a:fld id="{5ADF08E8-2E3C-8843-98A6-9FAAA06B5ED5}" type="slidenum">
              <a:rPr lang="en-AU"/>
              <a:pPr>
                <a:defRPr/>
              </a:pPr>
              <a:t>2</a:t>
            </a:fld>
            <a:endParaRPr lang="en-AU"/>
          </a:p>
        </p:txBody>
      </p:sp>
    </p:spTree>
    <p:extLst>
      <p:ext uri="{BB962C8B-B14F-4D97-AF65-F5344CB8AC3E}">
        <p14:creationId xmlns:p14="http://schemas.microsoft.com/office/powerpoint/2010/main" val="3360374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31913" y="1052513"/>
            <a:ext cx="7116762" cy="588962"/>
          </a:xfrm>
        </p:spPr>
        <p:txBody>
          <a:bodyPr>
            <a:normAutofit fontScale="90000"/>
          </a:bodyPr>
          <a:lstStyle/>
          <a:p>
            <a:pPr eaLnBrk="1" hangingPunct="1">
              <a:defRPr/>
            </a:pPr>
            <a:r>
              <a:rPr lang="en-US" smtClean="0">
                <a:cs typeface="+mj-cs"/>
              </a:rPr>
              <a:t>Implementation (space)</a:t>
            </a:r>
          </a:p>
        </p:txBody>
      </p:sp>
      <p:sp>
        <p:nvSpPr>
          <p:cNvPr id="56323" name="Rectangle 3"/>
          <p:cNvSpPr>
            <a:spLocks noGrp="1" noChangeArrowheads="1"/>
          </p:cNvSpPr>
          <p:nvPr>
            <p:ph idx="1"/>
          </p:nvPr>
        </p:nvSpPr>
        <p:spPr>
          <a:xfrm>
            <a:off x="755650" y="1989138"/>
            <a:ext cx="7842250" cy="3311525"/>
          </a:xfrm>
        </p:spPr>
        <p:txBody>
          <a:bodyPr>
            <a:noAutofit/>
          </a:bodyPr>
          <a:lstStyle/>
          <a:p>
            <a:pPr marL="663575" indent="-609600" eaLnBrk="1" hangingPunct="1">
              <a:lnSpc>
                <a:spcPct val="80000"/>
              </a:lnSpc>
              <a:defRPr/>
            </a:pPr>
            <a:r>
              <a:rPr lang="en-US" altLang="zh-CN" sz="2400" dirty="0" smtClean="0">
                <a:ea typeface="宋体" charset="0"/>
                <a:cs typeface="宋体" charset="0"/>
              </a:rPr>
              <a:t>Matrix is very sparse: a few 100s terms for a document, and a few terms for a query, while the term space is large (&gt;100k)</a:t>
            </a:r>
          </a:p>
          <a:p>
            <a:pPr marL="663575" indent="-609600" eaLnBrk="1" hangingPunct="1">
              <a:lnSpc>
                <a:spcPct val="80000"/>
              </a:lnSpc>
              <a:defRPr/>
            </a:pPr>
            <a:endParaRPr lang="en-US" altLang="zh-CN" sz="2400" dirty="0" smtClean="0">
              <a:ea typeface="宋体" charset="0"/>
              <a:cs typeface="宋体" charset="0"/>
            </a:endParaRPr>
          </a:p>
          <a:p>
            <a:pPr marL="663575" indent="-609600" eaLnBrk="1" hangingPunct="1">
              <a:lnSpc>
                <a:spcPct val="80000"/>
              </a:lnSpc>
              <a:defRPr/>
            </a:pPr>
            <a:r>
              <a:rPr lang="en-US" sz="2400" dirty="0" smtClean="0"/>
              <a:t>Stored as:</a:t>
            </a:r>
          </a:p>
          <a:p>
            <a:pPr marL="663575" indent="-609600" eaLnBrk="1" hangingPunct="1">
              <a:lnSpc>
                <a:spcPct val="80000"/>
              </a:lnSpc>
              <a:buFont typeface="Wingdings" charset="0"/>
              <a:buNone/>
              <a:defRPr/>
            </a:pPr>
            <a:r>
              <a:rPr lang="en-US" sz="2400" dirty="0" smtClean="0"/>
              <a:t>		D</a:t>
            </a:r>
            <a:r>
              <a:rPr lang="en-US" sz="2400" baseline="-25000" dirty="0" smtClean="0"/>
              <a:t>1</a:t>
            </a:r>
            <a:r>
              <a:rPr lang="en-US" sz="2400" dirty="0" smtClean="0"/>
              <a:t> </a:t>
            </a:r>
            <a:r>
              <a:rPr lang="en-US" sz="2400" dirty="0" smtClean="0">
                <a:sym typeface="Symbol" charset="0"/>
              </a:rPr>
              <a:t> {(t</a:t>
            </a:r>
            <a:r>
              <a:rPr lang="en-US" sz="2400" baseline="-25000" dirty="0" smtClean="0">
                <a:sym typeface="Symbol" charset="0"/>
              </a:rPr>
              <a:t>1</a:t>
            </a:r>
            <a:r>
              <a:rPr lang="en-US" sz="2400" dirty="0" smtClean="0">
                <a:sym typeface="Symbol" charset="0"/>
              </a:rPr>
              <a:t>, a</a:t>
            </a:r>
            <a:r>
              <a:rPr lang="en-US" sz="2400" baseline="-25000" dirty="0" smtClean="0">
                <a:sym typeface="Symbol" charset="0"/>
              </a:rPr>
              <a:t>1</a:t>
            </a:r>
            <a:r>
              <a:rPr lang="en-US" sz="2400" dirty="0" smtClean="0">
                <a:sym typeface="Symbol" charset="0"/>
              </a:rPr>
              <a:t>), (t</a:t>
            </a:r>
            <a:r>
              <a:rPr lang="en-US" sz="2400" baseline="-25000" dirty="0" smtClean="0">
                <a:sym typeface="Symbol" charset="0"/>
              </a:rPr>
              <a:t>2</a:t>
            </a:r>
            <a:r>
              <a:rPr lang="en-US" sz="2400" dirty="0" smtClean="0">
                <a:sym typeface="Symbol" charset="0"/>
              </a:rPr>
              <a:t>,a</a:t>
            </a:r>
            <a:r>
              <a:rPr lang="en-US" sz="2400" baseline="-25000" dirty="0" smtClean="0">
                <a:sym typeface="Symbol" charset="0"/>
              </a:rPr>
              <a:t>2</a:t>
            </a:r>
            <a:r>
              <a:rPr lang="en-US" sz="2400" dirty="0" smtClean="0">
                <a:sym typeface="Symbol" charset="0"/>
              </a:rPr>
              <a:t>), …}</a:t>
            </a:r>
          </a:p>
          <a:p>
            <a:pPr marL="663575" indent="-609600" eaLnBrk="1" hangingPunct="1">
              <a:lnSpc>
                <a:spcPct val="80000"/>
              </a:lnSpc>
              <a:buFont typeface="Wingdings" charset="0"/>
              <a:buNone/>
              <a:defRPr/>
            </a:pPr>
            <a:endParaRPr lang="en-US" sz="2400" dirty="0" smtClean="0">
              <a:sym typeface="Symbol" charset="0"/>
            </a:endParaRPr>
          </a:p>
          <a:p>
            <a:pPr marL="663575" indent="-609600" eaLnBrk="1" hangingPunct="1">
              <a:lnSpc>
                <a:spcPct val="80000"/>
              </a:lnSpc>
              <a:buFont typeface="Wingdings" charset="0"/>
              <a:buNone/>
              <a:defRPr/>
            </a:pPr>
            <a:r>
              <a:rPr lang="en-US" sz="2400" dirty="0" smtClean="0">
                <a:sym typeface="Symbol" charset="0"/>
              </a:rPr>
              <a:t>		t</a:t>
            </a:r>
            <a:r>
              <a:rPr lang="en-US" sz="2400" baseline="-25000" dirty="0" smtClean="0">
                <a:sym typeface="Symbol" charset="0"/>
              </a:rPr>
              <a:t>1</a:t>
            </a:r>
            <a:r>
              <a:rPr lang="en-US" sz="2400" dirty="0" smtClean="0">
                <a:sym typeface="Symbol" charset="0"/>
              </a:rPr>
              <a:t>  {(D</a:t>
            </a:r>
            <a:r>
              <a:rPr lang="en-US" sz="2400" baseline="-25000" dirty="0" smtClean="0">
                <a:sym typeface="Symbol" charset="0"/>
              </a:rPr>
              <a:t>1</a:t>
            </a:r>
            <a:r>
              <a:rPr lang="en-US" sz="2400" dirty="0" smtClean="0">
                <a:sym typeface="Symbol" charset="0"/>
              </a:rPr>
              <a:t>,a</a:t>
            </a:r>
            <a:r>
              <a:rPr lang="en-US" sz="2400" baseline="-25000" dirty="0" smtClean="0">
                <a:sym typeface="Symbol" charset="0"/>
              </a:rPr>
              <a:t>1</a:t>
            </a:r>
            <a:r>
              <a:rPr lang="en-US" sz="2400" dirty="0" smtClean="0">
                <a:sym typeface="Symbol" charset="0"/>
              </a:rPr>
              <a:t>), …}</a:t>
            </a:r>
          </a:p>
          <a:p>
            <a:pPr marL="663575" indent="-609600" eaLnBrk="1" hangingPunct="1">
              <a:lnSpc>
                <a:spcPct val="80000"/>
              </a:lnSpc>
              <a:buFont typeface="Wingdings" charset="0"/>
              <a:buNone/>
              <a:defRPr/>
            </a:pPr>
            <a:endParaRPr lang="en-US" sz="2400" dirty="0">
              <a:sym typeface="Symbol" charset="0"/>
            </a:endParaRPr>
          </a:p>
          <a:p>
            <a:pPr marL="663575" indent="-609600" eaLnBrk="1" hangingPunct="1">
              <a:lnSpc>
                <a:spcPct val="80000"/>
              </a:lnSpc>
              <a:buFont typeface="Wingdings" charset="0"/>
              <a:buNone/>
              <a:defRPr/>
            </a:pPr>
            <a:r>
              <a:rPr lang="en-US" sz="2400" dirty="0" smtClean="0">
                <a:sym typeface="Symbol" charset="0"/>
              </a:rPr>
              <a:t>(recall possible compressions: </a:t>
            </a:r>
            <a:r>
              <a:rPr lang="en-US" sz="2400" dirty="0" err="1" smtClean="0">
                <a:sym typeface="Symbol" charset="0"/>
              </a:rPr>
              <a:t>ϒ</a:t>
            </a:r>
            <a:r>
              <a:rPr lang="en-US" sz="2400" dirty="0" smtClean="0">
                <a:sym typeface="Symbol" charset="0"/>
              </a:rPr>
              <a:t> code)</a:t>
            </a:r>
          </a:p>
        </p:txBody>
      </p:sp>
      <p:sp>
        <p:nvSpPr>
          <p:cNvPr id="4" name="Espace réservé du numéro de diapositive 5"/>
          <p:cNvSpPr>
            <a:spLocks noGrp="1"/>
          </p:cNvSpPr>
          <p:nvPr>
            <p:ph type="sldNum" sz="quarter" idx="12"/>
          </p:nvPr>
        </p:nvSpPr>
        <p:spPr/>
        <p:txBody>
          <a:bodyPr/>
          <a:lstStyle/>
          <a:p>
            <a:pPr>
              <a:defRPr/>
            </a:pPr>
            <a:fld id="{AB3F0A2A-F490-9348-97F6-11B58B34BE78}" type="slidenum">
              <a:rPr lang="en-AU"/>
              <a:pPr>
                <a:defRPr/>
              </a:pPr>
              <a:t>20</a:t>
            </a:fld>
            <a:endParaRPr lang="en-AU"/>
          </a:p>
        </p:txBody>
      </p:sp>
    </p:spTree>
    <p:extLst>
      <p:ext uri="{BB962C8B-B14F-4D97-AF65-F5344CB8AC3E}">
        <p14:creationId xmlns:p14="http://schemas.microsoft.com/office/powerpoint/2010/main" val="18169926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AU" dirty="0" smtClean="0">
                <a:cs typeface="+mj-cs"/>
              </a:rPr>
              <a:t>Implementation (time)</a:t>
            </a:r>
          </a:p>
        </p:txBody>
      </p:sp>
      <p:sp>
        <p:nvSpPr>
          <p:cNvPr id="132099" name="Rectangle 3"/>
          <p:cNvSpPr>
            <a:spLocks noGrp="1" noChangeArrowheads="1"/>
          </p:cNvSpPr>
          <p:nvPr>
            <p:ph idx="1"/>
          </p:nvPr>
        </p:nvSpPr>
        <p:spPr/>
        <p:txBody>
          <a:bodyPr>
            <a:normAutofit fontScale="92500" lnSpcReduction="10000"/>
          </a:bodyPr>
          <a:lstStyle/>
          <a:p>
            <a:pPr eaLnBrk="1" hangingPunct="1">
              <a:defRPr/>
            </a:pPr>
            <a:r>
              <a:rPr lang="en-US" sz="2800" dirty="0" smtClean="0">
                <a:cs typeface="+mn-cs"/>
                <a:sym typeface="Symbol" charset="0"/>
              </a:rPr>
              <a:t>The implementation of VSM with dot product:</a:t>
            </a:r>
          </a:p>
          <a:p>
            <a:pPr lvl="1" eaLnBrk="1" hangingPunct="1">
              <a:defRPr/>
            </a:pPr>
            <a:r>
              <a:rPr lang="en-US" sz="2400" dirty="0" smtClean="0">
                <a:sym typeface="Symbol" charset="0"/>
              </a:rPr>
              <a:t>Naïve implementation: Compare Q with each D</a:t>
            </a:r>
          </a:p>
          <a:p>
            <a:pPr lvl="1" eaLnBrk="1" hangingPunct="1">
              <a:defRPr/>
            </a:pPr>
            <a:r>
              <a:rPr lang="en-US" sz="2400" dirty="0" smtClean="0">
                <a:sym typeface="Symbol" charset="0"/>
              </a:rPr>
              <a:t> 	</a:t>
            </a:r>
            <a:r>
              <a:rPr lang="en-US" sz="2400" dirty="0" smtClean="0">
                <a:solidFill>
                  <a:srgbClr val="0000FF"/>
                </a:solidFill>
                <a:sym typeface="Symbol" charset="0"/>
              </a:rPr>
              <a:t>O(m*n): m doc. &amp; n terms</a:t>
            </a:r>
          </a:p>
          <a:p>
            <a:pPr lvl="1" eaLnBrk="1" hangingPunct="1">
              <a:defRPr/>
            </a:pPr>
            <a:r>
              <a:rPr lang="en-US" sz="2400" dirty="0" smtClean="0">
                <a:sym typeface="Symbol" charset="0"/>
              </a:rPr>
              <a:t>Implementation using inverted file:	</a:t>
            </a:r>
          </a:p>
          <a:p>
            <a:pPr>
              <a:buNone/>
              <a:defRPr/>
            </a:pPr>
            <a:r>
              <a:rPr lang="en-US" sz="2400" dirty="0" smtClean="0">
                <a:cs typeface="+mn-cs"/>
                <a:sym typeface="Symbol" charset="0"/>
              </a:rPr>
              <a:t>	Given a query = {(t</a:t>
            </a:r>
            <a:r>
              <a:rPr lang="en-US" sz="2400" baseline="-25000" dirty="0" smtClean="0">
                <a:cs typeface="+mn-cs"/>
                <a:sym typeface="Symbol" charset="0"/>
              </a:rPr>
              <a:t>1</a:t>
            </a:r>
            <a:r>
              <a:rPr lang="en-US" sz="2400" dirty="0" smtClean="0">
                <a:cs typeface="+mn-cs"/>
                <a:sym typeface="Symbol" charset="0"/>
              </a:rPr>
              <a:t>,b</a:t>
            </a:r>
            <a:r>
              <a:rPr lang="en-US" sz="2400" baseline="-25000" dirty="0" smtClean="0">
                <a:cs typeface="+mn-cs"/>
                <a:sym typeface="Symbol" charset="0"/>
              </a:rPr>
              <a:t>1</a:t>
            </a:r>
            <a:r>
              <a:rPr lang="en-US" sz="2400" dirty="0" smtClean="0">
                <a:cs typeface="+mn-cs"/>
                <a:sym typeface="Symbol" charset="0"/>
              </a:rPr>
              <a:t>), (t</a:t>
            </a:r>
            <a:r>
              <a:rPr lang="en-US" sz="2400" baseline="-25000" dirty="0" smtClean="0">
                <a:cs typeface="+mn-cs"/>
                <a:sym typeface="Symbol" charset="0"/>
              </a:rPr>
              <a:t>2</a:t>
            </a:r>
            <a:r>
              <a:rPr lang="en-US" sz="2400" dirty="0" smtClean="0">
                <a:cs typeface="+mn-cs"/>
                <a:sym typeface="Symbol" charset="0"/>
              </a:rPr>
              <a:t>,b</a:t>
            </a:r>
            <a:r>
              <a:rPr lang="en-US" sz="2400" baseline="-25000" dirty="0" smtClean="0">
                <a:cs typeface="+mn-cs"/>
                <a:sym typeface="Symbol" charset="0"/>
              </a:rPr>
              <a:t>2</a:t>
            </a:r>
            <a:r>
              <a:rPr lang="en-US" sz="2400" dirty="0" smtClean="0">
                <a:cs typeface="+mn-cs"/>
                <a:sym typeface="Symbol" charset="0"/>
              </a:rPr>
              <a:t>),</a:t>
            </a:r>
            <a:r>
              <a:rPr lang="en-US" sz="2400" dirty="0">
                <a:sym typeface="Symbol" charset="0"/>
              </a:rPr>
              <a:t> (</a:t>
            </a:r>
            <a:r>
              <a:rPr lang="en-US" sz="2400" dirty="0" smtClean="0">
                <a:sym typeface="Symbol" charset="0"/>
              </a:rPr>
              <a:t>t</a:t>
            </a:r>
            <a:r>
              <a:rPr lang="en-US" sz="2400" baseline="-25000" dirty="0" smtClean="0">
                <a:sym typeface="Symbol" charset="0"/>
              </a:rPr>
              <a:t>3</a:t>
            </a:r>
            <a:r>
              <a:rPr lang="en-US" sz="2400" dirty="0" smtClean="0">
                <a:sym typeface="Symbol" charset="0"/>
              </a:rPr>
              <a:t>,b</a:t>
            </a:r>
            <a:r>
              <a:rPr lang="en-US" sz="2400" baseline="-25000" dirty="0" smtClean="0">
                <a:sym typeface="Symbol" charset="0"/>
              </a:rPr>
              <a:t>3</a:t>
            </a:r>
            <a:r>
              <a:rPr lang="en-US" sz="2400" dirty="0" smtClean="0">
                <a:sym typeface="Symbol" charset="0"/>
              </a:rPr>
              <a:t>)</a:t>
            </a:r>
            <a:r>
              <a:rPr lang="en-US" sz="2400" dirty="0" smtClean="0">
                <a:cs typeface="+mn-cs"/>
                <a:sym typeface="Symbol" charset="0"/>
              </a:rPr>
              <a:t>}:</a:t>
            </a:r>
          </a:p>
          <a:p>
            <a:pPr lvl="1" eaLnBrk="1" hangingPunct="1">
              <a:buFont typeface="Wingdings" charset="0"/>
              <a:buNone/>
              <a:defRPr/>
            </a:pPr>
            <a:r>
              <a:rPr lang="en-US" sz="2000" dirty="0" smtClean="0">
                <a:sym typeface="Symbol" charset="0"/>
              </a:rPr>
              <a:t>1.	find the sets of related documents through inverted file for each term</a:t>
            </a:r>
            <a:endParaRPr lang="en-US" sz="2000" baseline="-25000" dirty="0" smtClean="0">
              <a:sym typeface="Symbol" charset="0"/>
            </a:endParaRPr>
          </a:p>
          <a:p>
            <a:pPr lvl="1" eaLnBrk="1" hangingPunct="1">
              <a:buFont typeface="Wingdings" charset="0"/>
              <a:buNone/>
              <a:defRPr/>
            </a:pPr>
            <a:r>
              <a:rPr lang="en-US" sz="2000" dirty="0" smtClean="0">
                <a:sym typeface="Symbol" charset="0"/>
              </a:rPr>
              <a:t>2.	calculate the score of the documents to each weighted query term </a:t>
            </a:r>
          </a:p>
          <a:p>
            <a:pPr lvl="1" eaLnBrk="1" hangingPunct="1">
              <a:buFont typeface="Wingdings" charset="0"/>
              <a:buNone/>
              <a:defRPr/>
            </a:pPr>
            <a:r>
              <a:rPr lang="en-US" sz="2000" dirty="0" smtClean="0">
                <a:sym typeface="Symbol" charset="0"/>
              </a:rPr>
              <a:t>			(t</a:t>
            </a:r>
            <a:r>
              <a:rPr lang="en-US" sz="2000" baseline="-25000" dirty="0" smtClean="0">
                <a:sym typeface="Symbol" charset="0"/>
              </a:rPr>
              <a:t>1</a:t>
            </a:r>
            <a:r>
              <a:rPr lang="en-US" sz="2000" dirty="0" smtClean="0">
                <a:sym typeface="Symbol" charset="0"/>
              </a:rPr>
              <a:t>,b</a:t>
            </a:r>
            <a:r>
              <a:rPr lang="en-US" sz="2000" baseline="-25000" dirty="0" smtClean="0">
                <a:sym typeface="Symbol" charset="0"/>
              </a:rPr>
              <a:t>1</a:t>
            </a:r>
            <a:r>
              <a:rPr lang="en-US" sz="2000" dirty="0" smtClean="0">
                <a:sym typeface="Symbol" charset="0"/>
              </a:rPr>
              <a:t>)  {(D</a:t>
            </a:r>
            <a:r>
              <a:rPr lang="en-US" sz="2000" baseline="-25000" dirty="0" smtClean="0">
                <a:sym typeface="Symbol" charset="0"/>
              </a:rPr>
              <a:t>1</a:t>
            </a:r>
            <a:r>
              <a:rPr lang="en-US" sz="2000" dirty="0" smtClean="0">
                <a:sym typeface="Symbol" charset="0"/>
              </a:rPr>
              <a:t>,a</a:t>
            </a:r>
            <a:r>
              <a:rPr lang="en-US" sz="2000" baseline="-25000" dirty="0" smtClean="0">
                <a:sym typeface="Symbol" charset="0"/>
              </a:rPr>
              <a:t>1</a:t>
            </a:r>
            <a:r>
              <a:rPr lang="en-US" sz="2000" dirty="0" smtClean="0">
                <a:sym typeface="Symbol" charset="0"/>
              </a:rPr>
              <a:t>*b</a:t>
            </a:r>
            <a:r>
              <a:rPr lang="en-US" sz="2000" baseline="-25000" dirty="0" smtClean="0">
                <a:sym typeface="Symbol" charset="0"/>
              </a:rPr>
              <a:t>1</a:t>
            </a:r>
            <a:r>
              <a:rPr lang="en-US" sz="2000" dirty="0" smtClean="0">
                <a:sym typeface="Symbol" charset="0"/>
              </a:rPr>
              <a:t>), …}</a:t>
            </a:r>
          </a:p>
          <a:p>
            <a:pPr lvl="1" eaLnBrk="1" hangingPunct="1">
              <a:buFont typeface="Wingdings" charset="0"/>
              <a:buNone/>
              <a:defRPr/>
            </a:pPr>
            <a:r>
              <a:rPr lang="en-US" sz="2000" dirty="0" smtClean="0">
                <a:sym typeface="Symbol" charset="0"/>
              </a:rPr>
              <a:t>3.	combine the sets and sum the weights () (in binary tree)</a:t>
            </a:r>
          </a:p>
          <a:p>
            <a:pPr lvl="1" eaLnBrk="1" hangingPunct="1">
              <a:defRPr/>
            </a:pPr>
            <a:r>
              <a:rPr lang="en-AU" sz="2400" dirty="0" smtClean="0">
                <a:solidFill>
                  <a:srgbClr val="0000FF"/>
                </a:solidFill>
              </a:rPr>
              <a:t>O(|t|*|Q|*log(|Q|)): </a:t>
            </a:r>
          </a:p>
          <a:p>
            <a:pPr lvl="2">
              <a:defRPr/>
            </a:pPr>
            <a:r>
              <a:rPr lang="en-AU" sz="2000" dirty="0" smtClean="0">
                <a:solidFill>
                  <a:srgbClr val="0000FF"/>
                </a:solidFill>
              </a:rPr>
              <a:t>|t|&lt;&lt;m (|t|=avg. length of inverted lists), </a:t>
            </a:r>
          </a:p>
          <a:p>
            <a:pPr lvl="2">
              <a:defRPr/>
            </a:pPr>
            <a:r>
              <a:rPr lang="en-AU" sz="2000" dirty="0" smtClean="0">
                <a:solidFill>
                  <a:srgbClr val="0000FF"/>
                </a:solidFill>
              </a:rPr>
              <a:t>|Q|*</a:t>
            </a:r>
            <a:r>
              <a:rPr lang="en-AU" sz="2000" dirty="0" err="1" smtClean="0">
                <a:solidFill>
                  <a:srgbClr val="0000FF"/>
                </a:solidFill>
              </a:rPr>
              <a:t>log|Q</a:t>
            </a:r>
            <a:r>
              <a:rPr lang="en-AU" sz="2000" dirty="0" smtClean="0">
                <a:solidFill>
                  <a:srgbClr val="0000FF"/>
                </a:solidFill>
              </a:rPr>
              <a:t>|&lt;&lt;n (|Q|=length of the query)</a:t>
            </a:r>
          </a:p>
        </p:txBody>
      </p:sp>
      <p:sp>
        <p:nvSpPr>
          <p:cNvPr id="4" name="Espace réservé du numéro de diapositive 5"/>
          <p:cNvSpPr>
            <a:spLocks noGrp="1"/>
          </p:cNvSpPr>
          <p:nvPr>
            <p:ph type="sldNum" sz="quarter" idx="12"/>
          </p:nvPr>
        </p:nvSpPr>
        <p:spPr/>
        <p:txBody>
          <a:bodyPr/>
          <a:lstStyle/>
          <a:p>
            <a:pPr>
              <a:defRPr/>
            </a:pPr>
            <a:fld id="{1BA35A51-6553-734E-BAF3-C2894614BB60}" type="slidenum">
              <a:rPr lang="en-AU"/>
              <a:pPr>
                <a:defRPr/>
              </a:pPr>
              <a:t>21</a:t>
            </a:fld>
            <a:endParaRPr lang="en-AU"/>
          </a:p>
        </p:txBody>
      </p:sp>
    </p:spTree>
    <p:extLst>
      <p:ext uri="{BB962C8B-B14F-4D97-AF65-F5344CB8AC3E}">
        <p14:creationId xmlns:p14="http://schemas.microsoft.com/office/powerpoint/2010/main" val="23638700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AU" dirty="0" smtClean="0">
                <a:cs typeface="+mj-cs"/>
              </a:rPr>
              <a:t>Pre-normalization</a:t>
            </a:r>
          </a:p>
        </p:txBody>
      </p:sp>
      <p:sp>
        <p:nvSpPr>
          <p:cNvPr id="79875" name="Rectangle 3"/>
          <p:cNvSpPr>
            <a:spLocks noGrp="1" noChangeArrowheads="1"/>
          </p:cNvSpPr>
          <p:nvPr>
            <p:ph type="body" sz="half" idx="1"/>
          </p:nvPr>
        </p:nvSpPr>
        <p:spPr>
          <a:xfrm>
            <a:off x="1150938" y="1678369"/>
            <a:ext cx="7631112" cy="4683125"/>
          </a:xfrm>
        </p:spPr>
        <p:txBody>
          <a:bodyPr>
            <a:normAutofit lnSpcReduction="10000"/>
          </a:bodyPr>
          <a:lstStyle/>
          <a:p>
            <a:pPr eaLnBrk="1" hangingPunct="1">
              <a:defRPr/>
            </a:pPr>
            <a:r>
              <a:rPr lang="en-AU" sz="2800" dirty="0" smtClean="0">
                <a:cs typeface="+mn-cs"/>
              </a:rPr>
              <a:t>Cosine: </a:t>
            </a:r>
          </a:p>
          <a:p>
            <a:pPr eaLnBrk="1" hangingPunct="1">
              <a:defRPr/>
            </a:pPr>
            <a:endParaRPr lang="en-AU" sz="2800" dirty="0" smtClean="0">
              <a:cs typeface="+mn-cs"/>
            </a:endParaRPr>
          </a:p>
          <a:p>
            <a:pPr eaLnBrk="1" hangingPunct="1">
              <a:defRPr/>
            </a:pPr>
            <a:endParaRPr lang="en-AU" sz="2800" dirty="0" smtClean="0">
              <a:cs typeface="+mn-cs"/>
            </a:endParaRPr>
          </a:p>
          <a:p>
            <a:pPr eaLnBrk="1" hangingPunct="1">
              <a:defRPr/>
            </a:pPr>
            <a:endParaRPr lang="en-AU" sz="2800" dirty="0" smtClean="0">
              <a:cs typeface="+mn-cs"/>
            </a:endParaRPr>
          </a:p>
          <a:p>
            <a:pPr eaLnBrk="1" hangingPunct="1">
              <a:buFont typeface="Wingdings" charset="0"/>
              <a:buNone/>
              <a:defRPr/>
            </a:pPr>
            <a:endParaRPr lang="en-AU" sz="2800" dirty="0" smtClean="0">
              <a:cs typeface="+mn-cs"/>
            </a:endParaRPr>
          </a:p>
          <a:p>
            <a:pPr eaLnBrk="1" hangingPunct="1">
              <a:buFontTx/>
              <a:buChar char="-"/>
              <a:defRPr/>
            </a:pPr>
            <a:r>
              <a:rPr lang="en-AU" sz="2800" dirty="0" smtClean="0">
                <a:cs typeface="+mn-cs"/>
              </a:rPr>
              <a:t>use 	      and 	        to normalize the weights after indexing of document and query</a:t>
            </a:r>
          </a:p>
          <a:p>
            <a:pPr eaLnBrk="1" hangingPunct="1">
              <a:buFontTx/>
              <a:buChar char="-"/>
              <a:defRPr/>
            </a:pPr>
            <a:r>
              <a:rPr lang="en-AU" sz="2800" dirty="0" smtClean="0">
                <a:cs typeface="+mn-cs"/>
              </a:rPr>
              <a:t>Dot product</a:t>
            </a:r>
          </a:p>
          <a:p>
            <a:pPr eaLnBrk="1" hangingPunct="1">
              <a:buFont typeface="Wingdings" charset="0"/>
              <a:buNone/>
              <a:defRPr/>
            </a:pPr>
            <a:r>
              <a:rPr lang="en-AU" sz="2800" dirty="0" smtClean="0">
                <a:cs typeface="+mn-cs"/>
              </a:rPr>
              <a:t>	(Similar operations do not apply to Dice and </a:t>
            </a:r>
            <a:r>
              <a:rPr lang="en-AU" sz="2800" dirty="0" err="1" smtClean="0">
                <a:cs typeface="+mn-cs"/>
              </a:rPr>
              <a:t>Jaccard</a:t>
            </a:r>
            <a:r>
              <a:rPr lang="en-AU" sz="2800" dirty="0" smtClean="0">
                <a:cs typeface="+mn-cs"/>
              </a:rPr>
              <a:t>)</a:t>
            </a:r>
          </a:p>
        </p:txBody>
      </p:sp>
      <p:graphicFrame>
        <p:nvGraphicFramePr>
          <p:cNvPr id="32772" name="Object 4"/>
          <p:cNvGraphicFramePr>
            <a:graphicFrameLocks noGrp="1" noChangeAspect="1"/>
          </p:cNvGraphicFramePr>
          <p:nvPr>
            <p:ph sz="quarter" idx="2"/>
            <p:extLst>
              <p:ext uri="{D42A27DB-BD31-4B8C-83A1-F6EECF244321}">
                <p14:modId xmlns:p14="http://schemas.microsoft.com/office/powerpoint/2010/main" val="2548695920"/>
              </p:ext>
            </p:extLst>
          </p:nvPr>
        </p:nvGraphicFramePr>
        <p:xfrm>
          <a:off x="1150938" y="1950582"/>
          <a:ext cx="6913562" cy="1617663"/>
        </p:xfrm>
        <a:graphic>
          <a:graphicData uri="http://schemas.openxmlformats.org/presentationml/2006/ole">
            <mc:AlternateContent xmlns:mc="http://schemas.openxmlformats.org/markup-compatibility/2006">
              <mc:Choice xmlns:v="urn:schemas-microsoft-com:vml" Requires="v">
                <p:oleObj spid="_x0000_s12400" name="Equation" r:id="rId3" imgW="3149600" imgH="736600" progId="Equation.3">
                  <p:embed/>
                </p:oleObj>
              </mc:Choice>
              <mc:Fallback>
                <p:oleObj name="Equation" r:id="rId3" imgW="31496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1950582"/>
                        <a:ext cx="6913562"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2774" name="Object 11"/>
          <p:cNvGraphicFramePr>
            <a:graphicFrameLocks noGrp="1" noChangeAspect="1"/>
          </p:cNvGraphicFramePr>
          <p:nvPr>
            <p:ph sz="quarter" idx="3"/>
            <p:extLst>
              <p:ext uri="{D42A27DB-BD31-4B8C-83A1-F6EECF244321}">
                <p14:modId xmlns:p14="http://schemas.microsoft.com/office/powerpoint/2010/main" val="2347403995"/>
              </p:ext>
            </p:extLst>
          </p:nvPr>
        </p:nvGraphicFramePr>
        <p:xfrm>
          <a:off x="4324757" y="3770313"/>
          <a:ext cx="1092584" cy="757237"/>
        </p:xfrm>
        <a:graphic>
          <a:graphicData uri="http://schemas.openxmlformats.org/presentationml/2006/ole">
            <mc:AlternateContent xmlns:mc="http://schemas.openxmlformats.org/markup-compatibility/2006">
              <mc:Choice xmlns:v="urn:schemas-microsoft-com:vml" Requires="v">
                <p:oleObj spid="_x0000_s12401" name="…quation" r:id="rId5" imgW="622300" imgH="431800" progId="Equation.3">
                  <p:embed/>
                </p:oleObj>
              </mc:Choice>
              <mc:Fallback>
                <p:oleObj name="…quation" r:id="rId5" imgW="622300" imgH="431800" progId="Equation.3">
                  <p:embed/>
                  <p:pic>
                    <p:nvPicPr>
                      <p:cNvPr id="0" name=""/>
                      <p:cNvPicPr>
                        <a:picLocks noGrp="1" noChangeAspect="1" noChangeArrowheads="1"/>
                      </p:cNvPicPr>
                      <p:nvPr/>
                    </p:nvPicPr>
                    <p:blipFill>
                      <a:blip r:embed="rId6"/>
                      <a:srcRect/>
                      <a:stretch>
                        <a:fillRect/>
                      </a:stretch>
                    </p:blipFill>
                    <p:spPr bwMode="auto">
                      <a:xfrm>
                        <a:off x="4324757" y="3770313"/>
                        <a:ext cx="1092584" cy="757237"/>
                      </a:xfrm>
                      <a:prstGeom prst="rect">
                        <a:avLst/>
                      </a:prstGeom>
                      <a:noFill/>
                      <a:ln>
                        <a:noFill/>
                      </a:ln>
                      <a:effectLst/>
                    </p:spPr>
                  </p:pic>
                </p:oleObj>
              </mc:Fallback>
            </mc:AlternateContent>
          </a:graphicData>
        </a:graphic>
      </p:graphicFrame>
      <p:sp>
        <p:nvSpPr>
          <p:cNvPr id="7" name="Espace réservé du numéro de diapositive 7"/>
          <p:cNvSpPr>
            <a:spLocks noGrp="1"/>
          </p:cNvSpPr>
          <p:nvPr>
            <p:ph type="sldNum" sz="quarter" idx="12"/>
          </p:nvPr>
        </p:nvSpPr>
        <p:spPr/>
        <p:txBody>
          <a:bodyPr/>
          <a:lstStyle/>
          <a:p>
            <a:pPr>
              <a:defRPr/>
            </a:pPr>
            <a:fld id="{B028E4BE-008F-764B-B43E-4A23D90EF4D2}" type="slidenum">
              <a:rPr lang="en-AU"/>
              <a:pPr>
                <a:defRPr/>
              </a:pPr>
              <a:t>22</a:t>
            </a:fld>
            <a:endParaRPr lang="en-AU"/>
          </a:p>
        </p:txBody>
      </p:sp>
      <p:graphicFrame>
        <p:nvGraphicFramePr>
          <p:cNvPr id="32773" name="Object 9"/>
          <p:cNvGraphicFramePr>
            <a:graphicFrameLocks noChangeAspect="1"/>
          </p:cNvGraphicFramePr>
          <p:nvPr>
            <p:extLst>
              <p:ext uri="{D42A27DB-BD31-4B8C-83A1-F6EECF244321}">
                <p14:modId xmlns:p14="http://schemas.microsoft.com/office/powerpoint/2010/main" val="3013673306"/>
              </p:ext>
            </p:extLst>
          </p:nvPr>
        </p:nvGraphicFramePr>
        <p:xfrm>
          <a:off x="2368550" y="3770313"/>
          <a:ext cx="1089025" cy="757237"/>
        </p:xfrm>
        <a:graphic>
          <a:graphicData uri="http://schemas.openxmlformats.org/presentationml/2006/ole">
            <mc:AlternateContent xmlns:mc="http://schemas.openxmlformats.org/markup-compatibility/2006">
              <mc:Choice xmlns:v="urn:schemas-microsoft-com:vml" Requires="v">
                <p:oleObj spid="_x0000_s12402" name="…quation" r:id="rId7" imgW="622300" imgH="431800" progId="Equation.3">
                  <p:embed/>
                </p:oleObj>
              </mc:Choice>
              <mc:Fallback>
                <p:oleObj name="…quation" r:id="rId7" imgW="622300" imgH="431800" progId="Equation.3">
                  <p:embed/>
                  <p:pic>
                    <p:nvPicPr>
                      <p:cNvPr id="0" name=""/>
                      <p:cNvPicPr>
                        <a:picLocks noChangeAspect="1" noChangeArrowheads="1"/>
                      </p:cNvPicPr>
                      <p:nvPr/>
                    </p:nvPicPr>
                    <p:blipFill>
                      <a:blip r:embed="rId8"/>
                      <a:srcRect/>
                      <a:stretch>
                        <a:fillRect/>
                      </a:stretch>
                    </p:blipFill>
                    <p:spPr bwMode="auto">
                      <a:xfrm>
                        <a:off x="2368550" y="3770313"/>
                        <a:ext cx="1089025"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82936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p:txBody>
          <a:bodyPr/>
          <a:lstStyle/>
          <a:p>
            <a:r>
              <a:rPr lang="en-US" dirty="0"/>
              <a:t>Best </a:t>
            </a:r>
            <a:r>
              <a:rPr lang="en-US" i="1" dirty="0"/>
              <a:t>p</a:t>
            </a:r>
            <a:r>
              <a:rPr lang="en-US" dirty="0" smtClean="0"/>
              <a:t> </a:t>
            </a:r>
            <a:r>
              <a:rPr lang="en-US" dirty="0"/>
              <a:t>candidates</a:t>
            </a:r>
          </a:p>
        </p:txBody>
      </p:sp>
      <p:sp>
        <p:nvSpPr>
          <p:cNvPr id="1352707" name="Rectangle 3"/>
          <p:cNvSpPr>
            <a:spLocks noGrp="1" noChangeArrowheads="1"/>
          </p:cNvSpPr>
          <p:nvPr>
            <p:ph type="body" idx="1"/>
          </p:nvPr>
        </p:nvSpPr>
        <p:spPr>
          <a:xfrm>
            <a:off x="685800" y="1417638"/>
            <a:ext cx="7772400" cy="4297362"/>
          </a:xfrm>
        </p:spPr>
        <p:txBody>
          <a:bodyPr>
            <a:normAutofit fontScale="77500" lnSpcReduction="20000"/>
          </a:bodyPr>
          <a:lstStyle/>
          <a:p>
            <a:pPr>
              <a:lnSpc>
                <a:spcPct val="90000"/>
              </a:lnSpc>
            </a:pPr>
            <a:r>
              <a:rPr lang="en-US" dirty="0" smtClean="0"/>
              <a:t>Can still be too expensive to calculate similarities to all the documents (Web search)</a:t>
            </a:r>
          </a:p>
          <a:p>
            <a:pPr>
              <a:lnSpc>
                <a:spcPct val="90000"/>
              </a:lnSpc>
            </a:pPr>
            <a:r>
              <a:rPr lang="en-US" dirty="0" smtClean="0">
                <a:sym typeface="Wingdings"/>
              </a:rPr>
              <a:t> </a:t>
            </a:r>
            <a:r>
              <a:rPr lang="en-US" i="1" dirty="0" smtClean="0">
                <a:sym typeface="Wingdings"/>
              </a:rPr>
              <a:t>p</a:t>
            </a:r>
            <a:r>
              <a:rPr lang="en-US" dirty="0" smtClean="0">
                <a:sym typeface="Wingdings"/>
              </a:rPr>
              <a:t> best</a:t>
            </a:r>
            <a:endParaRPr lang="en-US" dirty="0" smtClean="0"/>
          </a:p>
          <a:p>
            <a:pPr>
              <a:lnSpc>
                <a:spcPct val="90000"/>
              </a:lnSpc>
            </a:pPr>
            <a:r>
              <a:rPr lang="en-US" u="sng" dirty="0" smtClean="0"/>
              <a:t>Preprocess</a:t>
            </a:r>
            <a:r>
              <a:rPr lang="en-US" dirty="0"/>
              <a:t>: Pre-compute, for each term, its </a:t>
            </a:r>
            <a:r>
              <a:rPr lang="en-US" i="1" dirty="0" smtClean="0"/>
              <a:t>p</a:t>
            </a:r>
            <a:r>
              <a:rPr lang="en-US" dirty="0" smtClean="0"/>
              <a:t> </a:t>
            </a:r>
            <a:r>
              <a:rPr lang="en-US" dirty="0"/>
              <a:t>nearest docs.</a:t>
            </a:r>
          </a:p>
          <a:p>
            <a:pPr lvl="1">
              <a:lnSpc>
                <a:spcPct val="90000"/>
              </a:lnSpc>
            </a:pPr>
            <a:r>
              <a:rPr lang="en-US" dirty="0"/>
              <a:t>(Treat each term as a 1-term query.)</a:t>
            </a:r>
          </a:p>
          <a:p>
            <a:pPr lvl="1">
              <a:lnSpc>
                <a:spcPct val="90000"/>
              </a:lnSpc>
            </a:pPr>
            <a:r>
              <a:rPr lang="en-US" dirty="0"/>
              <a:t>lots of preprocessing.</a:t>
            </a:r>
          </a:p>
          <a:p>
            <a:pPr lvl="1">
              <a:lnSpc>
                <a:spcPct val="90000"/>
              </a:lnSpc>
            </a:pPr>
            <a:r>
              <a:rPr lang="en-US" dirty="0"/>
              <a:t>Result: </a:t>
            </a:r>
            <a:r>
              <a:rPr lang="ja-JP" altLang="en-US" dirty="0">
                <a:latin typeface="Arial"/>
              </a:rPr>
              <a:t>“</a:t>
            </a:r>
            <a:r>
              <a:rPr lang="en-US" dirty="0"/>
              <a:t>preferred </a:t>
            </a:r>
            <a:r>
              <a:rPr lang="en-US" dirty="0" smtClean="0"/>
              <a:t>list</a:t>
            </a:r>
            <a:r>
              <a:rPr lang="ja-JP" altLang="en-US" dirty="0" smtClean="0">
                <a:latin typeface="Arial"/>
              </a:rPr>
              <a:t>”</a:t>
            </a:r>
            <a:r>
              <a:rPr lang="en-US" dirty="0" smtClean="0"/>
              <a:t> </a:t>
            </a:r>
            <a:r>
              <a:rPr lang="en-US" dirty="0"/>
              <a:t>for each term.</a:t>
            </a:r>
          </a:p>
          <a:p>
            <a:pPr>
              <a:lnSpc>
                <a:spcPct val="90000"/>
              </a:lnSpc>
            </a:pPr>
            <a:r>
              <a:rPr lang="en-US" u="sng" dirty="0"/>
              <a:t>Search</a:t>
            </a:r>
            <a:r>
              <a:rPr lang="en-US" dirty="0"/>
              <a:t>:</a:t>
            </a:r>
          </a:p>
          <a:p>
            <a:pPr lvl="1">
              <a:lnSpc>
                <a:spcPct val="90000"/>
              </a:lnSpc>
            </a:pPr>
            <a:r>
              <a:rPr lang="en-US" dirty="0"/>
              <a:t>For a </a:t>
            </a:r>
            <a:r>
              <a:rPr lang="en-US" i="1" dirty="0" smtClean="0"/>
              <a:t>|Q|</a:t>
            </a:r>
            <a:r>
              <a:rPr lang="en-US" dirty="0" smtClean="0"/>
              <a:t>-</a:t>
            </a:r>
            <a:r>
              <a:rPr lang="en-US" dirty="0"/>
              <a:t>term query, take the union of their </a:t>
            </a:r>
            <a:r>
              <a:rPr lang="en-US" i="1" dirty="0" smtClean="0"/>
              <a:t>|Q|</a:t>
            </a:r>
            <a:r>
              <a:rPr lang="en-US" dirty="0" smtClean="0"/>
              <a:t> </a:t>
            </a:r>
            <a:r>
              <a:rPr lang="en-US" dirty="0"/>
              <a:t>preferred lists – call this set </a:t>
            </a:r>
            <a:r>
              <a:rPr lang="en-US" i="1" dirty="0"/>
              <a:t>S, </a:t>
            </a:r>
            <a:r>
              <a:rPr lang="en-US" dirty="0"/>
              <a:t>where</a:t>
            </a:r>
            <a:r>
              <a:rPr lang="en-US" i="1" dirty="0"/>
              <a:t> </a:t>
            </a:r>
            <a:r>
              <a:rPr lang="en-US" dirty="0"/>
              <a:t>|</a:t>
            </a:r>
            <a:r>
              <a:rPr lang="en-US" i="1" dirty="0"/>
              <a:t>S</a:t>
            </a:r>
            <a:r>
              <a:rPr lang="en-US" dirty="0"/>
              <a:t>| </a:t>
            </a:r>
            <a:r>
              <a:rPr lang="en-US" i="1" dirty="0">
                <a:sym typeface="Symbol" charset="0"/>
              </a:rPr>
              <a:t> </a:t>
            </a:r>
            <a:r>
              <a:rPr lang="en-US" i="1" dirty="0" err="1" smtClean="0">
                <a:sym typeface="Symbol" charset="0"/>
              </a:rPr>
              <a:t>p|Q</a:t>
            </a:r>
            <a:r>
              <a:rPr lang="en-US" i="1" dirty="0" smtClean="0">
                <a:sym typeface="Symbol" charset="0"/>
              </a:rPr>
              <a:t>|</a:t>
            </a:r>
            <a:r>
              <a:rPr lang="en-US" dirty="0" smtClean="0"/>
              <a:t>.</a:t>
            </a:r>
            <a:endParaRPr lang="en-US" dirty="0"/>
          </a:p>
          <a:p>
            <a:pPr lvl="1">
              <a:lnSpc>
                <a:spcPct val="90000"/>
              </a:lnSpc>
            </a:pPr>
            <a:r>
              <a:rPr lang="en-US" dirty="0"/>
              <a:t>Compute cosines from the query to only the docs in </a:t>
            </a:r>
            <a:r>
              <a:rPr lang="en-US" i="1" dirty="0"/>
              <a:t>S</a:t>
            </a:r>
            <a:r>
              <a:rPr lang="en-US" dirty="0"/>
              <a:t>, and choose the top </a:t>
            </a:r>
            <a:r>
              <a:rPr lang="en-US" i="1" dirty="0"/>
              <a:t>k</a:t>
            </a:r>
            <a:r>
              <a:rPr lang="en-US" dirty="0" smtClean="0"/>
              <a:t>.</a:t>
            </a:r>
          </a:p>
          <a:p>
            <a:pPr lvl="1">
              <a:lnSpc>
                <a:spcPct val="90000"/>
              </a:lnSpc>
            </a:pPr>
            <a:r>
              <a:rPr lang="en-US" dirty="0" smtClean="0"/>
              <a:t>If too few results, search in extended index</a:t>
            </a:r>
            <a:endParaRPr lang="en-US" dirty="0"/>
          </a:p>
        </p:txBody>
      </p:sp>
      <p:sp>
        <p:nvSpPr>
          <p:cNvPr id="1352708" name="Text Box 4"/>
          <p:cNvSpPr txBox="1">
            <a:spLocks noChangeArrowheads="1"/>
          </p:cNvSpPr>
          <p:nvPr/>
        </p:nvSpPr>
        <p:spPr bwMode="auto">
          <a:xfrm>
            <a:off x="1431925" y="5980113"/>
            <a:ext cx="4172937" cy="369332"/>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Need to pick </a:t>
            </a:r>
            <a:r>
              <a:rPr lang="en-US" i="1" dirty="0" smtClean="0"/>
              <a:t>p&gt;</a:t>
            </a:r>
            <a:r>
              <a:rPr lang="en-US" i="1" dirty="0"/>
              <a:t>k</a:t>
            </a:r>
            <a:r>
              <a:rPr lang="en-US" dirty="0"/>
              <a:t> to work well empirically.</a:t>
            </a:r>
          </a:p>
        </p:txBody>
      </p:sp>
    </p:spTree>
    <p:extLst>
      <p:ext uri="{BB962C8B-B14F-4D97-AF65-F5344CB8AC3E}">
        <p14:creationId xmlns:p14="http://schemas.microsoft.com/office/powerpoint/2010/main" val="7101901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Discussions on vector space model</a:t>
            </a:r>
            <a:endParaRPr lang="en-US" dirty="0"/>
          </a:p>
        </p:txBody>
      </p:sp>
      <p:sp>
        <p:nvSpPr>
          <p:cNvPr id="3" name="Espace réservé du contenu 2"/>
          <p:cNvSpPr>
            <a:spLocks noGrp="1"/>
          </p:cNvSpPr>
          <p:nvPr>
            <p:ph idx="1"/>
          </p:nvPr>
        </p:nvSpPr>
        <p:spPr>
          <a:xfrm>
            <a:off x="963391" y="1151922"/>
            <a:ext cx="8180609" cy="5552858"/>
          </a:xfrm>
        </p:spPr>
        <p:txBody>
          <a:bodyPr>
            <a:noAutofit/>
          </a:bodyPr>
          <a:lstStyle/>
          <a:p>
            <a:r>
              <a:rPr lang="en-US" sz="2400" dirty="0" smtClean="0"/>
              <a:t>Pros:</a:t>
            </a:r>
          </a:p>
          <a:p>
            <a:pPr lvl="1"/>
            <a:r>
              <a:rPr lang="en-US" sz="1800" dirty="0" smtClean="0"/>
              <a:t>Mathematical foundation = geometry</a:t>
            </a:r>
          </a:p>
          <a:p>
            <a:pPr lvl="2"/>
            <a:r>
              <a:rPr lang="en-US" sz="1600" dirty="0" smtClean="0"/>
              <a:t>Q: How to interpret?</a:t>
            </a:r>
          </a:p>
          <a:p>
            <a:pPr lvl="1"/>
            <a:r>
              <a:rPr lang="en-US" sz="1800" dirty="0" smtClean="0"/>
              <a:t>Similarity can be used on different elements</a:t>
            </a:r>
          </a:p>
          <a:p>
            <a:pPr lvl="1"/>
            <a:r>
              <a:rPr lang="en-US" sz="1800" dirty="0" smtClean="0"/>
              <a:t>Terms can be weighted according to their importance (in both D and Q)</a:t>
            </a:r>
          </a:p>
          <a:p>
            <a:pPr lvl="1"/>
            <a:r>
              <a:rPr lang="en-US" sz="1800" dirty="0" smtClean="0"/>
              <a:t>Good effectiveness in IR tests</a:t>
            </a:r>
          </a:p>
          <a:p>
            <a:r>
              <a:rPr lang="en-US" sz="2400" dirty="0" smtClean="0"/>
              <a:t>Cons</a:t>
            </a:r>
            <a:endParaRPr lang="en-US" sz="2400" dirty="0"/>
          </a:p>
          <a:p>
            <a:pPr lvl="1"/>
            <a:r>
              <a:rPr lang="en-US" sz="1800" dirty="0" smtClean="0"/>
              <a:t>Users cannot specify relationships between terms</a:t>
            </a:r>
          </a:p>
          <a:p>
            <a:pPr lvl="2"/>
            <a:r>
              <a:rPr lang="en-US" sz="1600" i="1" dirty="0"/>
              <a:t>world cup</a:t>
            </a:r>
            <a:r>
              <a:rPr lang="en-US" sz="1600" dirty="0"/>
              <a:t>: may find documents on </a:t>
            </a:r>
            <a:r>
              <a:rPr lang="en-US" sz="1600" i="1" dirty="0"/>
              <a:t>world</a:t>
            </a:r>
            <a:r>
              <a:rPr lang="en-US" sz="1600" dirty="0"/>
              <a:t> or on </a:t>
            </a:r>
            <a:r>
              <a:rPr lang="en-US" sz="1600" i="1" dirty="0"/>
              <a:t>cup</a:t>
            </a:r>
            <a:r>
              <a:rPr lang="en-US" sz="1600" dirty="0"/>
              <a:t> only</a:t>
            </a:r>
          </a:p>
          <a:p>
            <a:pPr lvl="2"/>
            <a:r>
              <a:rPr lang="en-US" sz="1600" dirty="0"/>
              <a:t>A strong term may dominate in retrieval</a:t>
            </a:r>
            <a:endParaRPr lang="en-US" sz="1600" dirty="0" smtClean="0"/>
          </a:p>
          <a:p>
            <a:pPr lvl="1"/>
            <a:r>
              <a:rPr lang="en-US" sz="1800" dirty="0" smtClean="0"/>
              <a:t>Term independence assumption (in all classical models)</a:t>
            </a:r>
          </a:p>
          <a:p>
            <a:endParaRPr lang="en-US" sz="2000" dirty="0"/>
          </a:p>
        </p:txBody>
      </p:sp>
    </p:spTree>
    <p:extLst>
      <p:ext uri="{BB962C8B-B14F-4D97-AF65-F5344CB8AC3E}">
        <p14:creationId xmlns:p14="http://schemas.microsoft.com/office/powerpoint/2010/main" val="7362827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400" dirty="0"/>
              <a:t>Comparison with other models</a:t>
            </a:r>
            <a:endParaRPr lang="en-US" dirty="0"/>
          </a:p>
        </p:txBody>
      </p:sp>
      <p:sp>
        <p:nvSpPr>
          <p:cNvPr id="3" name="Espace réservé du contenu 2"/>
          <p:cNvSpPr>
            <a:spLocks noGrp="1"/>
          </p:cNvSpPr>
          <p:nvPr>
            <p:ph idx="1"/>
          </p:nvPr>
        </p:nvSpPr>
        <p:spPr>
          <a:xfrm>
            <a:off x="649714" y="1447800"/>
            <a:ext cx="8283973" cy="4800600"/>
          </a:xfrm>
        </p:spPr>
        <p:txBody>
          <a:bodyPr>
            <a:normAutofit/>
          </a:bodyPr>
          <a:lstStyle/>
          <a:p>
            <a:pPr lvl="1"/>
            <a:r>
              <a:rPr lang="en-US" sz="2400" dirty="0" smtClean="0"/>
              <a:t>Coordinate </a:t>
            </a:r>
            <a:r>
              <a:rPr lang="en-US" sz="2400" dirty="0"/>
              <a:t>matching score – a special case</a:t>
            </a:r>
          </a:p>
          <a:p>
            <a:pPr lvl="1"/>
            <a:r>
              <a:rPr lang="en-US" sz="2400" dirty="0"/>
              <a:t>Boolean model and vector space model: two extreme cases according to the difference we see between AND and OR (Gerard Salton, Edward A. Fox, and Harry Wu. 1983. Extended Boolean information retrieval. </a:t>
            </a:r>
            <a:r>
              <a:rPr lang="en-US" sz="2400" i="1" dirty="0" err="1"/>
              <a:t>Commun</a:t>
            </a:r>
            <a:r>
              <a:rPr lang="en-US" sz="2400" i="1" dirty="0" smtClean="0"/>
              <a:t>.  </a:t>
            </a:r>
            <a:r>
              <a:rPr lang="en-US" sz="2400" i="1" dirty="0"/>
              <a:t>ACM</a:t>
            </a:r>
            <a:r>
              <a:rPr lang="en-US" sz="2400" dirty="0"/>
              <a:t> 26, 11, 1983)</a:t>
            </a:r>
            <a:endParaRPr lang="en-US" sz="2000" dirty="0"/>
          </a:p>
          <a:p>
            <a:pPr lvl="1"/>
            <a:r>
              <a:rPr lang="en-US" sz="2400" dirty="0"/>
              <a:t>Probabilistic model: can be viewed as a vector space model with </a:t>
            </a:r>
            <a:r>
              <a:rPr lang="en-US" sz="2400" dirty="0" smtClean="0"/>
              <a:t>probabilistic weighting.</a:t>
            </a:r>
            <a:endParaRPr lang="en-US" sz="3600" dirty="0"/>
          </a:p>
        </p:txBody>
      </p:sp>
    </p:spTree>
    <p:extLst>
      <p:ext uri="{BB962C8B-B14F-4D97-AF65-F5344CB8AC3E}">
        <p14:creationId xmlns:p14="http://schemas.microsoft.com/office/powerpoint/2010/main" val="15643238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ko-KR">
                <a:ea typeface="굴림" charset="0"/>
                <a:cs typeface="굴림" charset="0"/>
              </a:rPr>
              <a:t>Why probabilities in IR?</a:t>
            </a:r>
            <a:endParaRPr lang="en-US" altLang="ko-KR" sz="2800">
              <a:ea typeface="굴림" charset="0"/>
              <a:cs typeface="굴림" charset="0"/>
            </a:endParaRPr>
          </a:p>
        </p:txBody>
      </p:sp>
      <p:sp>
        <p:nvSpPr>
          <p:cNvPr id="106499" name="Freeform 3"/>
          <p:cNvSpPr>
            <a:spLocks/>
          </p:cNvSpPr>
          <p:nvPr/>
        </p:nvSpPr>
        <p:spPr bwMode="auto">
          <a:xfrm>
            <a:off x="381000" y="1812925"/>
            <a:ext cx="2590800" cy="1066800"/>
          </a:xfrm>
          <a:custGeom>
            <a:avLst/>
            <a:gdLst>
              <a:gd name="T0" fmla="*/ 288 w 432"/>
              <a:gd name="T1" fmla="*/ 0 h 576"/>
              <a:gd name="T2" fmla="*/ 48 w 432"/>
              <a:gd name="T3" fmla="*/ 192 h 576"/>
              <a:gd name="T4" fmla="*/ 48 w 432"/>
              <a:gd name="T5" fmla="*/ 336 h 576"/>
              <a:gd name="T6" fmla="*/ 0 w 432"/>
              <a:gd name="T7" fmla="*/ 480 h 576"/>
              <a:gd name="T8" fmla="*/ 48 w 432"/>
              <a:gd name="T9" fmla="*/ 576 h 576"/>
              <a:gd name="T10" fmla="*/ 144 w 432"/>
              <a:gd name="T11" fmla="*/ 576 h 576"/>
              <a:gd name="T12" fmla="*/ 240 w 432"/>
              <a:gd name="T13" fmla="*/ 576 h 576"/>
              <a:gd name="T14" fmla="*/ 384 w 432"/>
              <a:gd name="T15" fmla="*/ 528 h 576"/>
              <a:gd name="T16" fmla="*/ 432 w 432"/>
              <a:gd name="T17" fmla="*/ 336 h 576"/>
              <a:gd name="T18" fmla="*/ 432 w 432"/>
              <a:gd name="T19" fmla="*/ 144 h 576"/>
              <a:gd name="T20" fmla="*/ 384 w 432"/>
              <a:gd name="T21" fmla="*/ 96 h 576"/>
              <a:gd name="T22" fmla="*/ 336 w 432"/>
              <a:gd name="T23" fmla="*/ 48 h 576"/>
              <a:gd name="T24" fmla="*/ 288 w 432"/>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00FFFF"/>
          </a:solidFill>
          <a:ln w="9525" cap="flat" cmpd="sng">
            <a:solidFill>
              <a:srgbClr val="00FFFF"/>
            </a:solidFill>
            <a:prstDash val="solid"/>
            <a:miter lim="800000"/>
            <a:headEnd type="none" w="med" len="med"/>
            <a:tailEnd type="none" w="med" len="med"/>
          </a:ln>
          <a:effectLst>
            <a:outerShdw blurRad="63500" dist="35921" dir="2700000" algn="ctr" rotWithShape="0">
              <a:schemeClr val="bg2"/>
            </a:outerShdw>
          </a:effectLst>
        </p:spPr>
        <p:txBody>
          <a:bodyPr wrap="none"/>
          <a:lstStyle/>
          <a:p>
            <a:endParaRPr lang="en-US"/>
          </a:p>
        </p:txBody>
      </p:sp>
      <p:sp>
        <p:nvSpPr>
          <p:cNvPr id="106500" name="Text Box 4"/>
          <p:cNvSpPr txBox="1">
            <a:spLocks noChangeArrowheads="1"/>
          </p:cNvSpPr>
          <p:nvPr/>
        </p:nvSpPr>
        <p:spPr bwMode="auto">
          <a:xfrm>
            <a:off x="685800" y="2057400"/>
            <a:ext cx="22177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latinLnBrk="1"/>
            <a:r>
              <a:rPr kumimoji="1" lang="en-US" altLang="ko-KR" sz="1600" b="1">
                <a:latin typeface="Verdana" charset="0"/>
                <a:ea typeface="돋움체" charset="0"/>
                <a:cs typeface="돋움체" charset="0"/>
              </a:rPr>
              <a:t>User </a:t>
            </a:r>
          </a:p>
          <a:p>
            <a:pPr algn="ctr" latinLnBrk="1"/>
            <a:r>
              <a:rPr kumimoji="1" lang="en-US" altLang="ko-KR" sz="1600" b="1">
                <a:latin typeface="Verdana" charset="0"/>
                <a:ea typeface="돋움체" charset="0"/>
                <a:cs typeface="돋움체" charset="0"/>
              </a:rPr>
              <a:t>Information Need</a:t>
            </a:r>
          </a:p>
        </p:txBody>
      </p:sp>
      <p:sp>
        <p:nvSpPr>
          <p:cNvPr id="106501" name="Freeform 5"/>
          <p:cNvSpPr>
            <a:spLocks/>
          </p:cNvSpPr>
          <p:nvPr/>
        </p:nvSpPr>
        <p:spPr bwMode="auto">
          <a:xfrm>
            <a:off x="381000" y="3717925"/>
            <a:ext cx="2590800" cy="1066800"/>
          </a:xfrm>
          <a:custGeom>
            <a:avLst/>
            <a:gdLst>
              <a:gd name="T0" fmla="*/ 288 w 432"/>
              <a:gd name="T1" fmla="*/ 0 h 576"/>
              <a:gd name="T2" fmla="*/ 48 w 432"/>
              <a:gd name="T3" fmla="*/ 192 h 576"/>
              <a:gd name="T4" fmla="*/ 48 w 432"/>
              <a:gd name="T5" fmla="*/ 336 h 576"/>
              <a:gd name="T6" fmla="*/ 0 w 432"/>
              <a:gd name="T7" fmla="*/ 480 h 576"/>
              <a:gd name="T8" fmla="*/ 48 w 432"/>
              <a:gd name="T9" fmla="*/ 576 h 576"/>
              <a:gd name="T10" fmla="*/ 144 w 432"/>
              <a:gd name="T11" fmla="*/ 576 h 576"/>
              <a:gd name="T12" fmla="*/ 240 w 432"/>
              <a:gd name="T13" fmla="*/ 576 h 576"/>
              <a:gd name="T14" fmla="*/ 384 w 432"/>
              <a:gd name="T15" fmla="*/ 528 h 576"/>
              <a:gd name="T16" fmla="*/ 432 w 432"/>
              <a:gd name="T17" fmla="*/ 336 h 576"/>
              <a:gd name="T18" fmla="*/ 432 w 432"/>
              <a:gd name="T19" fmla="*/ 144 h 576"/>
              <a:gd name="T20" fmla="*/ 384 w 432"/>
              <a:gd name="T21" fmla="*/ 96 h 576"/>
              <a:gd name="T22" fmla="*/ 336 w 432"/>
              <a:gd name="T23" fmla="*/ 48 h 576"/>
              <a:gd name="T24" fmla="*/ 288 w 432"/>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FFFF00"/>
          </a:solidFill>
          <a:ln>
            <a:noFill/>
          </a:ln>
          <a:effectLst>
            <a:prstShdw prst="shdw13" dist="53882" dir="13500000">
              <a:schemeClr val="bg2"/>
            </a:prstShdw>
          </a:effectLst>
          <a:extLst>
            <a:ext uri="{91240B29-F687-4f45-9708-019B960494DF}">
              <a14:hiddenLine xmlns:a14="http://schemas.microsoft.com/office/drawing/2010/main" w="9525" cap="flat" cmpd="sng">
                <a:solidFill>
                  <a:srgbClr val="FF0000"/>
                </a:solidFill>
                <a:prstDash val="solid"/>
                <a:miter lim="800000"/>
                <a:headEnd type="none" w="med" len="med"/>
                <a:tailEnd type="none" w="med" len="med"/>
              </a14:hiddenLine>
            </a:ext>
          </a:extLst>
        </p:spPr>
        <p:txBody>
          <a:bodyPr wrap="none"/>
          <a:lstStyle/>
          <a:p>
            <a:endParaRPr lang="en-US"/>
          </a:p>
        </p:txBody>
      </p:sp>
      <p:sp>
        <p:nvSpPr>
          <p:cNvPr id="106502" name="Text Box 6"/>
          <p:cNvSpPr txBox="1">
            <a:spLocks noChangeArrowheads="1"/>
          </p:cNvSpPr>
          <p:nvPr/>
        </p:nvSpPr>
        <p:spPr bwMode="auto">
          <a:xfrm>
            <a:off x="1052513" y="4143375"/>
            <a:ext cx="1462087" cy="33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latinLnBrk="1"/>
            <a:r>
              <a:rPr kumimoji="1" lang="en-US" altLang="ko-KR" sz="1600" b="1">
                <a:latin typeface="Verdana" charset="0"/>
                <a:ea typeface="돋움체" charset="0"/>
                <a:cs typeface="돋움체" charset="0"/>
              </a:rPr>
              <a:t>Documents</a:t>
            </a:r>
          </a:p>
        </p:txBody>
      </p:sp>
      <p:sp>
        <p:nvSpPr>
          <p:cNvPr id="106503" name="AutoShape 7"/>
          <p:cNvSpPr>
            <a:spLocks noChangeArrowheads="1"/>
          </p:cNvSpPr>
          <p:nvPr/>
        </p:nvSpPr>
        <p:spPr bwMode="auto">
          <a:xfrm>
            <a:off x="3700463" y="3805238"/>
            <a:ext cx="2309812" cy="838200"/>
          </a:xfrm>
          <a:prstGeom prst="flowChartInternalStorage">
            <a:avLst/>
          </a:prstGeom>
          <a:solidFill>
            <a:schemeClr val="accent1"/>
          </a:solidFill>
          <a:ln w="9525">
            <a:solidFill>
              <a:schemeClr val="tx1"/>
            </a:solidFill>
            <a:miter lim="800000"/>
            <a:headEnd/>
            <a:tailEnd/>
          </a:ln>
          <a:effectLst>
            <a:prstShdw prst="shdw13" dist="53882" dir="13500000">
              <a:schemeClr val="bg2">
                <a:alpha val="74998"/>
              </a:schemeClr>
            </a:prstShdw>
          </a:effectLst>
        </p:spPr>
        <p:txBody>
          <a:bodyPr wrap="none" anchor="ctr"/>
          <a:lstStyle/>
          <a:p>
            <a:pPr algn="ctr" latinLnBrk="1"/>
            <a:r>
              <a:rPr kumimoji="1" lang="en-US" altLang="ko-KR" sz="1600" b="1">
                <a:latin typeface="Verdana" charset="0"/>
                <a:ea typeface="돋움체" charset="0"/>
                <a:cs typeface="돋움체" charset="0"/>
              </a:rPr>
              <a:t>Document</a:t>
            </a:r>
          </a:p>
          <a:p>
            <a:pPr algn="ctr" latinLnBrk="1"/>
            <a:r>
              <a:rPr kumimoji="1" lang="en-US" altLang="ko-KR" sz="1600" b="1">
                <a:latin typeface="Verdana" charset="0"/>
                <a:ea typeface="돋움체" charset="0"/>
                <a:cs typeface="돋움체" charset="0"/>
              </a:rPr>
              <a:t>Representation</a:t>
            </a:r>
          </a:p>
        </p:txBody>
      </p:sp>
      <p:sp>
        <p:nvSpPr>
          <p:cNvPr id="106504" name="AutoShape 8"/>
          <p:cNvSpPr>
            <a:spLocks noChangeArrowheads="1"/>
          </p:cNvSpPr>
          <p:nvPr/>
        </p:nvSpPr>
        <p:spPr bwMode="auto">
          <a:xfrm>
            <a:off x="3709988" y="1965325"/>
            <a:ext cx="2309812" cy="838200"/>
          </a:xfrm>
          <a:prstGeom prst="flowChartInternalStorage">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latinLnBrk="1"/>
            <a:r>
              <a:rPr kumimoji="1" lang="en-US" altLang="ko-KR" sz="1600" b="1">
                <a:latin typeface="Verdana" charset="0"/>
                <a:ea typeface="돋움체" charset="0"/>
                <a:cs typeface="돋움체" charset="0"/>
              </a:rPr>
              <a:t>Query</a:t>
            </a:r>
          </a:p>
          <a:p>
            <a:pPr algn="ctr" latinLnBrk="1"/>
            <a:r>
              <a:rPr kumimoji="1" lang="en-US" altLang="ko-KR" sz="1600" b="1">
                <a:latin typeface="Verdana" charset="0"/>
                <a:ea typeface="돋움체" charset="0"/>
                <a:cs typeface="돋움체" charset="0"/>
              </a:rPr>
              <a:t>Representation</a:t>
            </a:r>
          </a:p>
        </p:txBody>
      </p:sp>
      <p:sp>
        <p:nvSpPr>
          <p:cNvPr id="106505" name="AutoShape 9"/>
          <p:cNvSpPr>
            <a:spLocks noChangeArrowheads="1"/>
          </p:cNvSpPr>
          <p:nvPr/>
        </p:nvSpPr>
        <p:spPr bwMode="auto">
          <a:xfrm>
            <a:off x="3079750" y="2206625"/>
            <a:ext cx="533400" cy="304800"/>
          </a:xfrm>
          <a:prstGeom prst="rightArrow">
            <a:avLst>
              <a:gd name="adj1" fmla="val 50000"/>
              <a:gd name="adj2" fmla="val 4375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6" name="AutoShape 10"/>
          <p:cNvSpPr>
            <a:spLocks noChangeArrowheads="1"/>
          </p:cNvSpPr>
          <p:nvPr/>
        </p:nvSpPr>
        <p:spPr bwMode="auto">
          <a:xfrm>
            <a:off x="3048000" y="4098925"/>
            <a:ext cx="533400" cy="304800"/>
          </a:xfrm>
          <a:prstGeom prst="rightArrow">
            <a:avLst>
              <a:gd name="adj1" fmla="val 50000"/>
              <a:gd name="adj2" fmla="val 4375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7" name="AutoShape 11"/>
          <p:cNvSpPr>
            <a:spLocks noChangeArrowheads="1"/>
          </p:cNvSpPr>
          <p:nvPr/>
        </p:nvSpPr>
        <p:spPr bwMode="auto">
          <a:xfrm>
            <a:off x="4632325" y="2846388"/>
            <a:ext cx="457200" cy="914400"/>
          </a:xfrm>
          <a:prstGeom prst="upDownArrow">
            <a:avLst>
              <a:gd name="adj1" fmla="val 50000"/>
              <a:gd name="adj2" fmla="val 4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8" name="Text Box 12"/>
          <p:cNvSpPr txBox="1">
            <a:spLocks noChangeArrowheads="1"/>
          </p:cNvSpPr>
          <p:nvPr/>
        </p:nvSpPr>
        <p:spPr bwMode="auto">
          <a:xfrm>
            <a:off x="5454650" y="3108325"/>
            <a:ext cx="216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atinLnBrk="1"/>
            <a:r>
              <a:rPr kumimoji="1" lang="en-US" altLang="ko-KR" b="1">
                <a:solidFill>
                  <a:srgbClr val="FF00FF"/>
                </a:solidFill>
                <a:effectLst>
                  <a:outerShdw blurRad="38100" dist="38100" dir="2700000" algn="tl">
                    <a:srgbClr val="000000"/>
                  </a:outerShdw>
                </a:effectLst>
                <a:latin typeface="Times New Roman" charset="0"/>
                <a:ea typeface="돋움체" charset="0"/>
                <a:cs typeface="돋움체" charset="0"/>
              </a:rPr>
              <a:t>How to match?</a:t>
            </a:r>
          </a:p>
        </p:txBody>
      </p:sp>
      <p:sp>
        <p:nvSpPr>
          <p:cNvPr id="106509" name="Text Box 13"/>
          <p:cNvSpPr txBox="1">
            <a:spLocks noChangeArrowheads="1"/>
          </p:cNvSpPr>
          <p:nvPr/>
        </p:nvSpPr>
        <p:spPr bwMode="auto">
          <a:xfrm>
            <a:off x="1485811" y="5059363"/>
            <a:ext cx="7564438"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atinLnBrk="1"/>
            <a:r>
              <a:rPr kumimoji="1" lang="en-US" altLang="ko-KR" sz="2000" dirty="0">
                <a:ea typeface="돋움체" charset="0"/>
                <a:cs typeface="돋움체" charset="0"/>
              </a:rPr>
              <a:t>In traditional IR systems, matching between each document and</a:t>
            </a:r>
          </a:p>
          <a:p>
            <a:pPr latinLnBrk="1"/>
            <a:r>
              <a:rPr kumimoji="1" lang="en-US" altLang="ko-KR" sz="2000" dirty="0">
                <a:ea typeface="돋움체" charset="0"/>
                <a:cs typeface="돋움체" charset="0"/>
              </a:rPr>
              <a:t>query is attempted in a semantically imprecise space of index terms.</a:t>
            </a:r>
          </a:p>
          <a:p>
            <a:pPr latinLnBrk="1"/>
            <a:endParaRPr kumimoji="1" lang="en-US" altLang="ko-KR" sz="1200" dirty="0"/>
          </a:p>
          <a:p>
            <a:pPr latinLnBrk="1"/>
            <a:r>
              <a:rPr kumimoji="1" lang="en-US" altLang="ko-KR" sz="2000" dirty="0">
                <a:ea typeface="돋움체" charset="0"/>
                <a:cs typeface="돋움체" charset="0"/>
              </a:rPr>
              <a:t>Probabilities provide a principled foundation for uncertain reasoning.</a:t>
            </a:r>
          </a:p>
          <a:p>
            <a:pPr latinLnBrk="1"/>
            <a:r>
              <a:rPr kumimoji="1" lang="en-US" altLang="ko-KR" sz="2000" i="1" dirty="0">
                <a:ea typeface="돋움체" charset="0"/>
                <a:cs typeface="돋움체" charset="0"/>
              </a:rPr>
              <a:t>Can we use probabilities to quantify our uncertainties?</a:t>
            </a:r>
          </a:p>
        </p:txBody>
      </p:sp>
      <p:sp>
        <p:nvSpPr>
          <p:cNvPr id="106510" name="Text Box 14"/>
          <p:cNvSpPr txBox="1">
            <a:spLocks noChangeArrowheads="1"/>
          </p:cNvSpPr>
          <p:nvPr/>
        </p:nvSpPr>
        <p:spPr bwMode="auto">
          <a:xfrm>
            <a:off x="6553200" y="3768725"/>
            <a:ext cx="2478088" cy="915988"/>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800">
                <a:solidFill>
                  <a:schemeClr val="tx2"/>
                </a:solidFill>
              </a:rPr>
              <a:t>Uncertain guess of</a:t>
            </a:r>
          </a:p>
          <a:p>
            <a:pPr eaLnBrk="0" hangingPunct="0"/>
            <a:r>
              <a:rPr lang="en-US" sz="1800">
                <a:solidFill>
                  <a:schemeClr val="tx2"/>
                </a:solidFill>
              </a:rPr>
              <a:t>whether document has relevant content</a:t>
            </a:r>
          </a:p>
        </p:txBody>
      </p:sp>
      <p:cxnSp>
        <p:nvCxnSpPr>
          <p:cNvPr id="106511" name="AutoShape 15"/>
          <p:cNvCxnSpPr>
            <a:cxnSpLocks noChangeShapeType="1"/>
            <a:stCxn id="106510" idx="0"/>
            <a:endCxn id="106508" idx="3"/>
          </p:cNvCxnSpPr>
          <p:nvPr/>
        </p:nvCxnSpPr>
        <p:spPr bwMode="auto">
          <a:xfrm rot="5400000" flipH="1">
            <a:off x="7490619" y="3466306"/>
            <a:ext cx="431800" cy="173038"/>
          </a:xfrm>
          <a:prstGeom prst="curvedConnector2">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6513" name="Text Box 17"/>
          <p:cNvSpPr txBox="1">
            <a:spLocks noChangeArrowheads="1"/>
          </p:cNvSpPr>
          <p:nvPr/>
        </p:nvSpPr>
        <p:spPr bwMode="auto">
          <a:xfrm>
            <a:off x="6858000" y="1981200"/>
            <a:ext cx="2011363" cy="100647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folHlink"/>
                </a:solidFill>
              </a:rPr>
              <a:t>Understanding</a:t>
            </a:r>
          </a:p>
          <a:p>
            <a:r>
              <a:rPr lang="en-US" sz="2000">
                <a:solidFill>
                  <a:schemeClr val="folHlink"/>
                </a:solidFill>
              </a:rPr>
              <a:t>of user need is</a:t>
            </a:r>
          </a:p>
          <a:p>
            <a:r>
              <a:rPr lang="en-US" sz="2000">
                <a:solidFill>
                  <a:schemeClr val="folHlink"/>
                </a:solidFill>
              </a:rPr>
              <a:t>uncertain</a:t>
            </a:r>
          </a:p>
        </p:txBody>
      </p:sp>
    </p:spTree>
    <p:extLst>
      <p:ext uri="{BB962C8B-B14F-4D97-AF65-F5344CB8AC3E}">
        <p14:creationId xmlns:p14="http://schemas.microsoft.com/office/powerpoint/2010/main" val="11958418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Probabilistic IR topics</a:t>
            </a:r>
          </a:p>
        </p:txBody>
      </p:sp>
      <p:sp>
        <p:nvSpPr>
          <p:cNvPr id="104451" name="Rectangle 3"/>
          <p:cNvSpPr>
            <a:spLocks noGrp="1" noChangeArrowheads="1"/>
          </p:cNvSpPr>
          <p:nvPr>
            <p:ph type="body" idx="1"/>
          </p:nvPr>
        </p:nvSpPr>
        <p:spPr>
          <a:xfrm>
            <a:off x="694014" y="1660290"/>
            <a:ext cx="8571039" cy="4718050"/>
          </a:xfrm>
        </p:spPr>
        <p:txBody>
          <a:bodyPr>
            <a:normAutofit fontScale="92500" lnSpcReduction="10000"/>
          </a:bodyPr>
          <a:lstStyle/>
          <a:p>
            <a:pPr>
              <a:lnSpc>
                <a:spcPct val="90000"/>
              </a:lnSpc>
            </a:pPr>
            <a:r>
              <a:rPr lang="en-US" dirty="0"/>
              <a:t>Classical probabilistic retrieval model</a:t>
            </a:r>
          </a:p>
          <a:p>
            <a:pPr lvl="1">
              <a:lnSpc>
                <a:spcPct val="90000"/>
              </a:lnSpc>
            </a:pPr>
            <a:r>
              <a:rPr lang="en-US" dirty="0"/>
              <a:t>Probability ranking principle, etc.</a:t>
            </a:r>
          </a:p>
          <a:p>
            <a:pPr>
              <a:lnSpc>
                <a:spcPct val="90000"/>
              </a:lnSpc>
            </a:pPr>
            <a:r>
              <a:rPr lang="en-US" dirty="0"/>
              <a:t>(Naïve) Bayesian Text </a:t>
            </a:r>
            <a:r>
              <a:rPr lang="en-US" dirty="0" smtClean="0"/>
              <a:t>Categorization/classification </a:t>
            </a:r>
            <a:endParaRPr lang="en-US" dirty="0"/>
          </a:p>
          <a:p>
            <a:pPr>
              <a:lnSpc>
                <a:spcPct val="90000"/>
              </a:lnSpc>
            </a:pPr>
            <a:r>
              <a:rPr lang="en-US" dirty="0"/>
              <a:t>Bayesian networks for text retrieval</a:t>
            </a:r>
          </a:p>
          <a:p>
            <a:pPr>
              <a:lnSpc>
                <a:spcPct val="90000"/>
              </a:lnSpc>
            </a:pPr>
            <a:r>
              <a:rPr lang="en-US" dirty="0"/>
              <a:t>Language model approach to IR</a:t>
            </a:r>
          </a:p>
          <a:p>
            <a:pPr lvl="1">
              <a:lnSpc>
                <a:spcPct val="90000"/>
              </a:lnSpc>
            </a:pPr>
            <a:r>
              <a:rPr lang="en-US" dirty="0"/>
              <a:t>An important emphasis in recent work</a:t>
            </a:r>
          </a:p>
          <a:p>
            <a:pPr>
              <a:lnSpc>
                <a:spcPct val="90000"/>
              </a:lnSpc>
            </a:pPr>
            <a:endParaRPr lang="en-US" dirty="0"/>
          </a:p>
          <a:p>
            <a:pPr>
              <a:lnSpc>
                <a:spcPct val="90000"/>
              </a:lnSpc>
            </a:pPr>
            <a:r>
              <a:rPr lang="en-US" i="1" dirty="0"/>
              <a:t>Probabilistic methods are one of the oldest but also one of the currently hottest topics in IR.</a:t>
            </a:r>
          </a:p>
          <a:p>
            <a:pPr lvl="1">
              <a:lnSpc>
                <a:spcPct val="90000"/>
              </a:lnSpc>
            </a:pPr>
            <a:r>
              <a:rPr lang="en-US" i="1" dirty="0"/>
              <a:t>Traditionally: neat ideas, but </a:t>
            </a:r>
            <a:r>
              <a:rPr lang="en-US" i="1" dirty="0" smtClean="0"/>
              <a:t>they</a:t>
            </a:r>
            <a:r>
              <a:rPr lang="fr-CA" i="1" dirty="0" smtClean="0"/>
              <a:t>’</a:t>
            </a:r>
            <a:r>
              <a:rPr lang="en-US" i="1" dirty="0" err="1" smtClean="0"/>
              <a:t>ve</a:t>
            </a:r>
            <a:r>
              <a:rPr lang="en-US" i="1" dirty="0" smtClean="0"/>
              <a:t> </a:t>
            </a:r>
            <a:r>
              <a:rPr lang="en-US" i="1" dirty="0"/>
              <a:t>never won on performance. It may be different now.</a:t>
            </a:r>
          </a:p>
        </p:txBody>
      </p:sp>
    </p:spTree>
    <p:extLst>
      <p:ext uri="{BB962C8B-B14F-4D97-AF65-F5344CB8AC3E}">
        <p14:creationId xmlns:p14="http://schemas.microsoft.com/office/powerpoint/2010/main" val="23683634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The document ranking problem</a:t>
            </a:r>
          </a:p>
        </p:txBody>
      </p:sp>
      <p:sp>
        <p:nvSpPr>
          <p:cNvPr id="107523" name="Rectangle 3"/>
          <p:cNvSpPr>
            <a:spLocks noGrp="1" noChangeArrowheads="1"/>
          </p:cNvSpPr>
          <p:nvPr>
            <p:ph type="body" idx="1"/>
          </p:nvPr>
        </p:nvSpPr>
        <p:spPr>
          <a:xfrm>
            <a:off x="1199348" y="1447800"/>
            <a:ext cx="7498080" cy="4800600"/>
          </a:xfrm>
        </p:spPr>
        <p:txBody>
          <a:bodyPr>
            <a:normAutofit fontScale="85000" lnSpcReduction="10000"/>
          </a:bodyPr>
          <a:lstStyle/>
          <a:p>
            <a:r>
              <a:rPr lang="en-US" dirty="0"/>
              <a:t>We have a collection of documents</a:t>
            </a:r>
          </a:p>
          <a:p>
            <a:r>
              <a:rPr lang="en-US" dirty="0"/>
              <a:t>User issues a query</a:t>
            </a:r>
          </a:p>
          <a:p>
            <a:r>
              <a:rPr lang="en-US" dirty="0"/>
              <a:t>A list of documents needs to be returned</a:t>
            </a:r>
          </a:p>
          <a:p>
            <a:r>
              <a:rPr lang="en-US" b="1" dirty="0">
                <a:effectLst>
                  <a:outerShdw blurRad="38100" dist="38100" dir="2700000" algn="tl">
                    <a:srgbClr val="FFFFFF"/>
                  </a:outerShdw>
                </a:effectLst>
              </a:rPr>
              <a:t>Ranking method is core of an IR system:</a:t>
            </a:r>
          </a:p>
          <a:p>
            <a:pPr lvl="1"/>
            <a:r>
              <a:rPr lang="en-US" b="1" dirty="0">
                <a:effectLst>
                  <a:outerShdw blurRad="38100" dist="38100" dir="2700000" algn="tl">
                    <a:srgbClr val="FFFFFF"/>
                  </a:outerShdw>
                </a:effectLst>
              </a:rPr>
              <a:t>In what order do we present documents to the user?</a:t>
            </a:r>
            <a:endParaRPr lang="en-US" dirty="0"/>
          </a:p>
          <a:p>
            <a:pPr lvl="1"/>
            <a:r>
              <a:rPr lang="en-US" dirty="0"/>
              <a:t>We want the </a:t>
            </a:r>
            <a:r>
              <a:rPr lang="ja-JP" altLang="en-US" dirty="0"/>
              <a:t>“</a:t>
            </a:r>
            <a:r>
              <a:rPr lang="en-US" dirty="0"/>
              <a:t>best</a:t>
            </a:r>
            <a:r>
              <a:rPr lang="ja-JP" altLang="en-US" dirty="0"/>
              <a:t>”</a:t>
            </a:r>
            <a:r>
              <a:rPr lang="en-US" dirty="0"/>
              <a:t> document to be first, second best second, etc….</a:t>
            </a:r>
          </a:p>
          <a:p>
            <a:r>
              <a:rPr lang="en-US" b="1" dirty="0">
                <a:effectLst>
                  <a:outerShdw blurRad="38100" dist="38100" dir="2700000" algn="tl">
                    <a:srgbClr val="FFFFFF"/>
                  </a:outerShdw>
                </a:effectLst>
              </a:rPr>
              <a:t>Idea: Rank by probability of relevance of the document </a:t>
            </a:r>
            <a:r>
              <a:rPr lang="en-US" b="1" dirty="0" err="1">
                <a:effectLst>
                  <a:outerShdw blurRad="38100" dist="38100" dir="2700000" algn="tl">
                    <a:srgbClr val="FFFFFF"/>
                  </a:outerShdw>
                </a:effectLst>
              </a:rPr>
              <a:t>w.r.t</a:t>
            </a:r>
            <a:r>
              <a:rPr lang="en-US" b="1" dirty="0">
                <a:effectLst>
                  <a:outerShdw blurRad="38100" dist="38100" dir="2700000" algn="tl">
                    <a:srgbClr val="FFFFFF"/>
                  </a:outerShdw>
                </a:effectLst>
              </a:rPr>
              <a:t>. information need</a:t>
            </a:r>
          </a:p>
          <a:p>
            <a:pPr lvl="1"/>
            <a:r>
              <a:rPr lang="en-US" dirty="0"/>
              <a:t>P(</a:t>
            </a:r>
            <a:r>
              <a:rPr lang="en-US" dirty="0" err="1"/>
              <a:t>relevant|document</a:t>
            </a:r>
            <a:r>
              <a:rPr lang="en-US" baseline="-25000" dirty="0" err="1"/>
              <a:t>i</a:t>
            </a:r>
            <a:r>
              <a:rPr lang="en-US" dirty="0"/>
              <a:t>, query)</a:t>
            </a:r>
            <a:endParaRPr lang="en-US" b="1" dirty="0">
              <a:effectLst>
                <a:outerShdw blurRad="38100" dist="38100" dir="2700000" algn="tl">
                  <a:srgbClr val="FFFFFF"/>
                </a:outerShdw>
              </a:effectLst>
            </a:endParaRPr>
          </a:p>
        </p:txBody>
      </p:sp>
    </p:spTree>
    <p:extLst>
      <p:ext uri="{BB962C8B-B14F-4D97-AF65-F5344CB8AC3E}">
        <p14:creationId xmlns:p14="http://schemas.microsoft.com/office/powerpoint/2010/main" val="27729868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295400" y="1447800"/>
            <a:ext cx="7848600" cy="3429000"/>
          </a:xfrm>
          <a:prstGeom prst="rect">
            <a:avLst/>
          </a:prstGeom>
          <a:solidFill>
            <a:srgbClr val="CCFFCC"/>
          </a:solidFill>
          <a:ln w="9525">
            <a:solidFill>
              <a:schemeClr val="tx1"/>
            </a:solidFill>
            <a:miter lim="800000"/>
            <a:headEnd/>
            <a:tailEnd/>
          </a:ln>
        </p:spPr>
        <p:txBody>
          <a:bodyPr/>
          <a:lstStyle/>
          <a:p>
            <a:pPr marL="342900" indent="-342900">
              <a:spcBef>
                <a:spcPct val="20000"/>
              </a:spcBef>
              <a:buClr>
                <a:srgbClr val="A50021"/>
              </a:buClr>
              <a:buSzPct val="60000"/>
              <a:buFont typeface="Wingdings" charset="0"/>
              <a:buNone/>
            </a:pPr>
            <a:endParaRPr lang="en-US" sz="2600">
              <a:latin typeface="Arial" charset="0"/>
              <a:ea typeface="Arial Unicode MS" charset="0"/>
              <a:cs typeface="Arial" charset="0"/>
            </a:endParaRPr>
          </a:p>
        </p:txBody>
      </p:sp>
      <p:sp>
        <p:nvSpPr>
          <p:cNvPr id="111619" name="Rectangle 3"/>
          <p:cNvSpPr>
            <a:spLocks noGrp="1" noChangeArrowheads="1"/>
          </p:cNvSpPr>
          <p:nvPr>
            <p:ph type="title"/>
          </p:nvPr>
        </p:nvSpPr>
        <p:spPr>
          <a:xfrm>
            <a:off x="533400" y="381000"/>
            <a:ext cx="8382000" cy="990600"/>
          </a:xfrm>
        </p:spPr>
        <p:txBody>
          <a:bodyPr/>
          <a:lstStyle/>
          <a:p>
            <a:r>
              <a:rPr lang="en-US" dirty="0"/>
              <a:t>The Probability Ranking Principle</a:t>
            </a:r>
          </a:p>
        </p:txBody>
      </p:sp>
      <p:sp>
        <p:nvSpPr>
          <p:cNvPr id="111620" name="Rectangle 4"/>
          <p:cNvSpPr>
            <a:spLocks noGrp="1" noChangeArrowheads="1"/>
          </p:cNvSpPr>
          <p:nvPr>
            <p:ph type="body" idx="1"/>
          </p:nvPr>
        </p:nvSpPr>
        <p:spPr/>
        <p:txBody>
          <a:bodyPr>
            <a:noAutofit/>
          </a:bodyPr>
          <a:lstStyle/>
          <a:p>
            <a:pPr>
              <a:buFont typeface="Wingdings" charset="0"/>
              <a:buNone/>
            </a:pPr>
            <a:r>
              <a:rPr lang="en-US" sz="2400" i="1" dirty="0"/>
              <a:t>   </a:t>
            </a:r>
            <a:r>
              <a:rPr lang="ja-JP" altLang="en-US" sz="2400" dirty="0"/>
              <a:t>“</a:t>
            </a:r>
            <a:r>
              <a:rPr lang="en-US" sz="2400" dirty="0"/>
              <a:t>If a reference retrieval system's response to each request is a ranking of the documents in the collection in order of decreasing probability of relevance to the user who submitted the request, where the probabilities are estimated as accurately as possible on the basis of whatever data have been made available to the system for this purpose, the overall effectiveness of the system to its user will be the best that is obtainable on the basis of those data.</a:t>
            </a:r>
            <a:r>
              <a:rPr lang="ja-JP" altLang="en-US" sz="2400" dirty="0"/>
              <a:t>”</a:t>
            </a:r>
            <a:endParaRPr lang="en-US" sz="2400" dirty="0"/>
          </a:p>
          <a:p>
            <a:pPr>
              <a:buFont typeface="Wingdings" charset="0"/>
              <a:buNone/>
            </a:pPr>
            <a:endParaRPr lang="en-US" sz="2400" dirty="0"/>
          </a:p>
          <a:p>
            <a:pPr lvl="2"/>
            <a:r>
              <a:rPr lang="en-US" sz="1800" dirty="0"/>
              <a:t>[1960s/1970s] S. Robertson, W.S. Cooper, M.E. </a:t>
            </a:r>
            <a:r>
              <a:rPr lang="en-US" sz="1800" dirty="0" err="1"/>
              <a:t>Maron</a:t>
            </a:r>
            <a:r>
              <a:rPr lang="en-US" sz="1800" dirty="0"/>
              <a:t>; van</a:t>
            </a:r>
            <a:r>
              <a:rPr lang="en-US" sz="1800" dirty="0">
                <a:cs typeface="Times New Roman" charset="0"/>
              </a:rPr>
              <a:t> </a:t>
            </a:r>
            <a:r>
              <a:rPr lang="en-US" sz="1800" dirty="0" err="1"/>
              <a:t>Rijsbergen</a:t>
            </a:r>
            <a:r>
              <a:rPr lang="en-US" sz="1800" dirty="0">
                <a:cs typeface="Times New Roman" charset="0"/>
              </a:rPr>
              <a:t> </a:t>
            </a:r>
            <a:r>
              <a:rPr lang="en-US" sz="1800" dirty="0"/>
              <a:t>(1979:113); Manning &amp; </a:t>
            </a:r>
            <a:r>
              <a:rPr lang="en-US" sz="1800" dirty="0" err="1"/>
              <a:t>Schütze</a:t>
            </a:r>
            <a:r>
              <a:rPr lang="en-US" sz="1800" dirty="0"/>
              <a:t> (1999:538)</a:t>
            </a:r>
          </a:p>
        </p:txBody>
      </p:sp>
    </p:spTree>
    <p:extLst>
      <p:ext uri="{BB962C8B-B14F-4D97-AF65-F5344CB8AC3E}">
        <p14:creationId xmlns:p14="http://schemas.microsoft.com/office/powerpoint/2010/main" val="2866808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50938" y="836613"/>
            <a:ext cx="7793037" cy="839787"/>
          </a:xfrm>
        </p:spPr>
        <p:txBody>
          <a:bodyPr>
            <a:normAutofit/>
          </a:bodyPr>
          <a:lstStyle/>
          <a:p>
            <a:pPr eaLnBrk="1" hangingPunct="1">
              <a:defRPr/>
            </a:pPr>
            <a:r>
              <a:rPr lang="en-AU" smtClean="0">
                <a:cs typeface="+mj-cs"/>
              </a:rPr>
              <a:t>Cases</a:t>
            </a:r>
          </a:p>
        </p:txBody>
      </p:sp>
      <p:sp>
        <p:nvSpPr>
          <p:cNvPr id="78851" name="Rectangle 3"/>
          <p:cNvSpPr>
            <a:spLocks noGrp="1" noChangeArrowheads="1"/>
          </p:cNvSpPr>
          <p:nvPr>
            <p:ph idx="1"/>
          </p:nvPr>
        </p:nvSpPr>
        <p:spPr/>
        <p:txBody>
          <a:bodyPr>
            <a:normAutofit lnSpcReduction="10000"/>
          </a:bodyPr>
          <a:lstStyle/>
          <a:p>
            <a:pPr eaLnBrk="1" hangingPunct="1">
              <a:defRPr/>
            </a:pPr>
            <a:r>
              <a:rPr lang="en-AU" sz="2800" dirty="0" smtClean="0"/>
              <a:t>one</a:t>
            </a:r>
            <a:r>
              <a:rPr lang="en-AU" sz="2800" dirty="0" smtClean="0">
                <a:cs typeface="+mn-cs"/>
              </a:rPr>
              <a:t>-term query:</a:t>
            </a:r>
          </a:p>
          <a:p>
            <a:pPr lvl="1" eaLnBrk="1" hangingPunct="1">
              <a:buFont typeface="Wingdings" charset="0"/>
              <a:buNone/>
              <a:defRPr/>
            </a:pPr>
            <a:r>
              <a:rPr lang="en-AU" sz="2400" dirty="0" smtClean="0"/>
              <a:t>The documents to be retrieved are those that include the term</a:t>
            </a:r>
          </a:p>
          <a:p>
            <a:pPr lvl="1" eaLnBrk="1" hangingPunct="1">
              <a:buFontTx/>
              <a:buChar char="-"/>
              <a:defRPr/>
            </a:pPr>
            <a:r>
              <a:rPr lang="en-AU" sz="2400" dirty="0" smtClean="0"/>
              <a:t>Retrieve the inverted list for the term</a:t>
            </a:r>
          </a:p>
          <a:p>
            <a:pPr lvl="1" eaLnBrk="1" hangingPunct="1">
              <a:buFontTx/>
              <a:buChar char="-"/>
              <a:defRPr/>
            </a:pPr>
            <a:r>
              <a:rPr lang="en-AU" sz="2400" dirty="0" smtClean="0"/>
              <a:t>Sort in decreasing order of the weight of the word</a:t>
            </a:r>
          </a:p>
          <a:p>
            <a:pPr eaLnBrk="1" hangingPunct="1">
              <a:defRPr/>
            </a:pPr>
            <a:r>
              <a:rPr lang="en-AU" sz="2800" dirty="0" smtClean="0">
                <a:cs typeface="+mn-cs"/>
              </a:rPr>
              <a:t>Multi-term query?</a:t>
            </a:r>
          </a:p>
          <a:p>
            <a:pPr lvl="1" eaLnBrk="1" hangingPunct="1">
              <a:buFontTx/>
              <a:buChar char="-"/>
              <a:defRPr/>
            </a:pPr>
            <a:r>
              <a:rPr lang="en-AU" sz="2400" dirty="0" smtClean="0"/>
              <a:t>Combining several lists</a:t>
            </a:r>
          </a:p>
          <a:p>
            <a:pPr lvl="1" eaLnBrk="1" hangingPunct="1">
              <a:buFontTx/>
              <a:buChar char="-"/>
              <a:defRPr/>
            </a:pPr>
            <a:r>
              <a:rPr lang="en-AU" sz="2400" dirty="0" smtClean="0"/>
              <a:t>How to interpret the weight? </a:t>
            </a:r>
          </a:p>
          <a:p>
            <a:pPr lvl="1" eaLnBrk="1" hangingPunct="1">
              <a:buFontTx/>
              <a:buChar char="-"/>
              <a:defRPr/>
            </a:pPr>
            <a:r>
              <a:rPr lang="en-AU" sz="2400" dirty="0" smtClean="0"/>
              <a:t>How to interpret the representation with all the indexing terms for a document?</a:t>
            </a:r>
          </a:p>
          <a:p>
            <a:pPr lvl="1" eaLnBrk="1" hangingPunct="1">
              <a:buFontTx/>
              <a:buNone/>
              <a:defRPr/>
            </a:pPr>
            <a:r>
              <a:rPr lang="en-AU" sz="2400" dirty="0" smtClean="0">
                <a:solidFill>
                  <a:schemeClr val="folHlink"/>
                </a:solidFill>
              </a:rPr>
              <a:t>(IR model)</a:t>
            </a:r>
          </a:p>
        </p:txBody>
      </p:sp>
      <p:sp>
        <p:nvSpPr>
          <p:cNvPr id="4" name="Espace réservé du numéro de diapositive 5"/>
          <p:cNvSpPr>
            <a:spLocks noGrp="1"/>
          </p:cNvSpPr>
          <p:nvPr>
            <p:ph type="sldNum" sz="quarter" idx="12"/>
          </p:nvPr>
        </p:nvSpPr>
        <p:spPr/>
        <p:txBody>
          <a:bodyPr/>
          <a:lstStyle/>
          <a:p>
            <a:pPr>
              <a:defRPr/>
            </a:pPr>
            <a:fld id="{DC378B72-664B-4045-9C79-3475324F874C}" type="slidenum">
              <a:rPr lang="en-AU"/>
              <a:pPr>
                <a:defRPr/>
              </a:pPr>
              <a:t>3</a:t>
            </a:fld>
            <a:endParaRPr lang="en-AU"/>
          </a:p>
        </p:txBody>
      </p:sp>
    </p:spTree>
    <p:extLst>
      <p:ext uri="{BB962C8B-B14F-4D97-AF65-F5344CB8AC3E}">
        <p14:creationId xmlns:p14="http://schemas.microsoft.com/office/powerpoint/2010/main" val="30165123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2" name="Rectangle 10"/>
          <p:cNvSpPr>
            <a:spLocks noChangeArrowheads="1"/>
          </p:cNvSpPr>
          <p:nvPr/>
        </p:nvSpPr>
        <p:spPr bwMode="auto">
          <a:xfrm>
            <a:off x="6781800" y="3886200"/>
            <a:ext cx="838200" cy="609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594" name="Rectangle 2"/>
          <p:cNvSpPr>
            <a:spLocks noGrp="1" noChangeArrowheads="1"/>
          </p:cNvSpPr>
          <p:nvPr>
            <p:ph type="title"/>
          </p:nvPr>
        </p:nvSpPr>
        <p:spPr/>
        <p:txBody>
          <a:bodyPr/>
          <a:lstStyle/>
          <a:p>
            <a:r>
              <a:rPr lang="en-US"/>
              <a:t>Recall a few probability basics</a:t>
            </a:r>
          </a:p>
        </p:txBody>
      </p:sp>
      <p:sp>
        <p:nvSpPr>
          <p:cNvPr id="110595" name="Rectangle 3"/>
          <p:cNvSpPr>
            <a:spLocks noGrp="1" noChangeArrowheads="1"/>
          </p:cNvSpPr>
          <p:nvPr>
            <p:ph type="body" idx="1"/>
          </p:nvPr>
        </p:nvSpPr>
        <p:spPr>
          <a:xfrm>
            <a:off x="990600" y="1485900"/>
            <a:ext cx="7498080" cy="4800600"/>
          </a:xfrm>
        </p:spPr>
        <p:txBody>
          <a:bodyPr>
            <a:normAutofit lnSpcReduction="10000"/>
          </a:bodyPr>
          <a:lstStyle/>
          <a:p>
            <a:r>
              <a:rPr lang="en-US" dirty="0"/>
              <a:t>For events </a:t>
            </a:r>
            <a:r>
              <a:rPr lang="en-US" i="1" dirty="0"/>
              <a:t>a </a:t>
            </a:r>
            <a:r>
              <a:rPr lang="en-US" dirty="0"/>
              <a:t>and </a:t>
            </a:r>
            <a:r>
              <a:rPr lang="en-US" i="1" dirty="0"/>
              <a:t>b:</a:t>
            </a:r>
            <a:endParaRPr lang="en-US" dirty="0"/>
          </a:p>
          <a:p>
            <a:r>
              <a:rPr lang="en-US" dirty="0" smtClean="0"/>
              <a:t>Bayes</a:t>
            </a:r>
            <a:r>
              <a:rPr lang="fr-CA" dirty="0" smtClean="0"/>
              <a:t>’</a:t>
            </a:r>
            <a:r>
              <a:rPr lang="en-US" dirty="0" smtClean="0"/>
              <a:t> </a:t>
            </a:r>
            <a:r>
              <a:rPr lang="en-US" dirty="0"/>
              <a:t>Rule</a:t>
            </a:r>
          </a:p>
          <a:p>
            <a:endParaRPr lang="en-US" dirty="0"/>
          </a:p>
          <a:p>
            <a:endParaRPr lang="en-US" sz="3200" dirty="0"/>
          </a:p>
          <a:p>
            <a:endParaRPr lang="en-US" dirty="0"/>
          </a:p>
          <a:p>
            <a:endParaRPr lang="en-US" sz="3200" dirty="0"/>
          </a:p>
          <a:p>
            <a:endParaRPr lang="en-US" dirty="0"/>
          </a:p>
          <a:p>
            <a:endParaRPr lang="en-US" sz="1800" dirty="0"/>
          </a:p>
          <a:p>
            <a:r>
              <a:rPr lang="en-US" dirty="0"/>
              <a:t>Odds:</a:t>
            </a:r>
          </a:p>
        </p:txBody>
      </p:sp>
      <p:graphicFrame>
        <p:nvGraphicFramePr>
          <p:cNvPr id="110596" name="Object 4"/>
          <p:cNvGraphicFramePr>
            <a:graphicFrameLocks noChangeAspect="1"/>
          </p:cNvGraphicFramePr>
          <p:nvPr>
            <p:extLst>
              <p:ext uri="{D42A27DB-BD31-4B8C-83A1-F6EECF244321}">
                <p14:modId xmlns:p14="http://schemas.microsoft.com/office/powerpoint/2010/main" val="99774845"/>
              </p:ext>
            </p:extLst>
          </p:nvPr>
        </p:nvGraphicFramePr>
        <p:xfrm>
          <a:off x="971550" y="2649538"/>
          <a:ext cx="7537450" cy="2530475"/>
        </p:xfrm>
        <a:graphic>
          <a:graphicData uri="http://schemas.openxmlformats.org/presentationml/2006/ole">
            <mc:AlternateContent xmlns:mc="http://schemas.openxmlformats.org/markup-compatibility/2006">
              <mc:Choice xmlns:v="urn:schemas-microsoft-com:vml" Requires="v">
                <p:oleObj spid="_x0000_s179208" name="…quation" r:id="rId3" imgW="2794000" imgH="939800" progId="Equation.3">
                  <p:embed/>
                </p:oleObj>
              </mc:Choice>
              <mc:Fallback>
                <p:oleObj name="…quation" r:id="rId3" imgW="2794000" imgH="939800" progId="Equation.3">
                  <p:embed/>
                  <p:pic>
                    <p:nvPicPr>
                      <p:cNvPr id="0" name=""/>
                      <p:cNvPicPr>
                        <a:picLocks noChangeAspect="1" noChangeArrowheads="1"/>
                      </p:cNvPicPr>
                      <p:nvPr/>
                    </p:nvPicPr>
                    <p:blipFill>
                      <a:blip r:embed="rId4"/>
                      <a:srcRect/>
                      <a:stretch>
                        <a:fillRect/>
                      </a:stretch>
                    </p:blipFill>
                    <p:spPr bwMode="auto">
                      <a:xfrm>
                        <a:off x="971550" y="2649538"/>
                        <a:ext cx="7537450" cy="2530475"/>
                      </a:xfrm>
                      <a:prstGeom prst="rect">
                        <a:avLst/>
                      </a:prstGeom>
                      <a:noFill/>
                      <a:ln>
                        <a:noFill/>
                      </a:ln>
                      <a:effectLst/>
                      <a:extLst/>
                    </p:spPr>
                  </p:pic>
                </p:oleObj>
              </mc:Fallback>
            </mc:AlternateContent>
          </a:graphicData>
        </a:graphic>
      </p:graphicFrame>
      <p:graphicFrame>
        <p:nvGraphicFramePr>
          <p:cNvPr id="110597" name="Object 5"/>
          <p:cNvGraphicFramePr>
            <a:graphicFrameLocks noChangeAspect="1"/>
          </p:cNvGraphicFramePr>
          <p:nvPr>
            <p:extLst>
              <p:ext uri="{D42A27DB-BD31-4B8C-83A1-F6EECF244321}">
                <p14:modId xmlns:p14="http://schemas.microsoft.com/office/powerpoint/2010/main" val="2524360037"/>
              </p:ext>
            </p:extLst>
          </p:nvPr>
        </p:nvGraphicFramePr>
        <p:xfrm>
          <a:off x="2913063" y="5472113"/>
          <a:ext cx="3470275" cy="1060450"/>
        </p:xfrm>
        <a:graphic>
          <a:graphicData uri="http://schemas.openxmlformats.org/presentationml/2006/ole">
            <mc:AlternateContent xmlns:mc="http://schemas.openxmlformats.org/markup-compatibility/2006">
              <mc:Choice xmlns:v="urn:schemas-microsoft-com:vml" Requires="v">
                <p:oleObj spid="_x0000_s179209" name="…quation" r:id="rId5" imgW="1409700" imgH="431800" progId="Equation.3">
                  <p:embed/>
                </p:oleObj>
              </mc:Choice>
              <mc:Fallback>
                <p:oleObj name="…quation" r:id="rId5" imgW="1409700" imgH="431800" progId="Equation.3">
                  <p:embed/>
                  <p:pic>
                    <p:nvPicPr>
                      <p:cNvPr id="0" name=""/>
                      <p:cNvPicPr>
                        <a:picLocks noChangeAspect="1" noChangeArrowheads="1"/>
                      </p:cNvPicPr>
                      <p:nvPr/>
                    </p:nvPicPr>
                    <p:blipFill>
                      <a:blip r:embed="rId6"/>
                      <a:srcRect/>
                      <a:stretch>
                        <a:fillRect/>
                      </a:stretch>
                    </p:blipFill>
                    <p:spPr bwMode="auto">
                      <a:xfrm>
                        <a:off x="2913063" y="5472113"/>
                        <a:ext cx="3470275"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0598" name="Text Box 6"/>
          <p:cNvSpPr txBox="1">
            <a:spLocks noChangeArrowheads="1"/>
          </p:cNvSpPr>
          <p:nvPr/>
        </p:nvSpPr>
        <p:spPr bwMode="auto">
          <a:xfrm>
            <a:off x="816941" y="4958641"/>
            <a:ext cx="1506538" cy="4572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A000"/>
                </a:solidFill>
              </a:rPr>
              <a:t>Posterior</a:t>
            </a:r>
          </a:p>
        </p:txBody>
      </p:sp>
      <p:sp>
        <p:nvSpPr>
          <p:cNvPr id="110599" name="Line 7"/>
          <p:cNvSpPr>
            <a:spLocks noChangeShapeType="1"/>
          </p:cNvSpPr>
          <p:nvPr/>
        </p:nvSpPr>
        <p:spPr bwMode="auto">
          <a:xfrm flipH="1" flipV="1">
            <a:off x="1359408" y="4712914"/>
            <a:ext cx="152400" cy="381000"/>
          </a:xfrm>
          <a:prstGeom prst="line">
            <a:avLst/>
          </a:prstGeom>
          <a:noFill/>
          <a:ln w="28575">
            <a:solidFill>
              <a:srgbClr val="00A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0" name="Text Box 8"/>
          <p:cNvSpPr txBox="1">
            <a:spLocks noChangeArrowheads="1"/>
          </p:cNvSpPr>
          <p:nvPr/>
        </p:nvSpPr>
        <p:spPr bwMode="auto">
          <a:xfrm>
            <a:off x="8001000" y="3733800"/>
            <a:ext cx="879475" cy="4572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00A000"/>
                </a:solidFill>
              </a:rPr>
              <a:t>Prior</a:t>
            </a:r>
          </a:p>
        </p:txBody>
      </p:sp>
      <p:sp>
        <p:nvSpPr>
          <p:cNvPr id="110601" name="Line 9"/>
          <p:cNvSpPr>
            <a:spLocks noChangeShapeType="1"/>
          </p:cNvSpPr>
          <p:nvPr/>
        </p:nvSpPr>
        <p:spPr bwMode="auto">
          <a:xfrm flipH="1">
            <a:off x="7620000" y="3962400"/>
            <a:ext cx="381000" cy="152400"/>
          </a:xfrm>
          <a:prstGeom prst="line">
            <a:avLst/>
          </a:prstGeom>
          <a:noFill/>
          <a:ln w="28575">
            <a:solidFill>
              <a:srgbClr val="00A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343601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Probability Ranking Principle</a:t>
            </a:r>
          </a:p>
        </p:txBody>
      </p:sp>
      <p:sp>
        <p:nvSpPr>
          <p:cNvPr id="112643" name="Text Box 3"/>
          <p:cNvSpPr txBox="1">
            <a:spLocks noChangeArrowheads="1"/>
          </p:cNvSpPr>
          <p:nvPr/>
        </p:nvSpPr>
        <p:spPr bwMode="auto">
          <a:xfrm>
            <a:off x="976313" y="1870075"/>
            <a:ext cx="7653958"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Times New Roman" charset="0"/>
              </a:rPr>
              <a:t>Let </a:t>
            </a:r>
            <a:r>
              <a:rPr lang="en-US" sz="2400" i="1" dirty="0">
                <a:solidFill>
                  <a:schemeClr val="tx2"/>
                </a:solidFill>
                <a:latin typeface="Times New Roman" charset="0"/>
              </a:rPr>
              <a:t>x</a:t>
            </a:r>
            <a:r>
              <a:rPr lang="en-US" sz="2400" i="1" dirty="0">
                <a:latin typeface="Times New Roman" charset="0"/>
              </a:rPr>
              <a:t> </a:t>
            </a:r>
            <a:r>
              <a:rPr lang="en-US" sz="2400" dirty="0">
                <a:latin typeface="Times New Roman" charset="0"/>
              </a:rPr>
              <a:t>be a document in the collection. </a:t>
            </a:r>
          </a:p>
          <a:p>
            <a:pPr eaLnBrk="0" hangingPunct="0"/>
            <a:r>
              <a:rPr lang="en-US" sz="2400" dirty="0">
                <a:latin typeface="Times New Roman" charset="0"/>
              </a:rPr>
              <a:t>Let </a:t>
            </a:r>
            <a:r>
              <a:rPr lang="en-US" sz="2400" i="1" dirty="0">
                <a:solidFill>
                  <a:schemeClr val="tx2"/>
                </a:solidFill>
                <a:latin typeface="Times New Roman" charset="0"/>
              </a:rPr>
              <a:t>R</a:t>
            </a:r>
            <a:r>
              <a:rPr lang="en-US" sz="2400" dirty="0">
                <a:latin typeface="Times New Roman" charset="0"/>
              </a:rPr>
              <a:t> represent  </a:t>
            </a:r>
            <a:r>
              <a:rPr lang="en-US" sz="2400" b="1" dirty="0">
                <a:latin typeface="Times New Roman" charset="0"/>
              </a:rPr>
              <a:t>relevance </a:t>
            </a:r>
            <a:r>
              <a:rPr lang="en-US" sz="2400" dirty="0">
                <a:latin typeface="Times New Roman" charset="0"/>
              </a:rPr>
              <a:t>of a document </a:t>
            </a:r>
            <a:r>
              <a:rPr lang="en-US" sz="2400" dirty="0" err="1">
                <a:latin typeface="Times New Roman" charset="0"/>
              </a:rPr>
              <a:t>w.r.t</a:t>
            </a:r>
            <a:r>
              <a:rPr lang="en-US" sz="2400" dirty="0">
                <a:latin typeface="Times New Roman" charset="0"/>
              </a:rPr>
              <a:t>. given (fixed) </a:t>
            </a:r>
          </a:p>
          <a:p>
            <a:pPr eaLnBrk="0" hangingPunct="0"/>
            <a:r>
              <a:rPr lang="en-US" sz="2400" dirty="0">
                <a:latin typeface="Times New Roman" charset="0"/>
              </a:rPr>
              <a:t>query and let </a:t>
            </a:r>
            <a:r>
              <a:rPr lang="en-US" sz="2400" i="1" dirty="0">
                <a:solidFill>
                  <a:schemeClr val="tx2"/>
                </a:solidFill>
                <a:latin typeface="Times New Roman" charset="0"/>
              </a:rPr>
              <a:t>NR</a:t>
            </a:r>
            <a:r>
              <a:rPr lang="en-US" sz="2400" dirty="0">
                <a:latin typeface="Times New Roman" charset="0"/>
              </a:rPr>
              <a:t> represent </a:t>
            </a:r>
            <a:r>
              <a:rPr lang="en-US" sz="2400" b="1" dirty="0">
                <a:latin typeface="Times New Roman" charset="0"/>
              </a:rPr>
              <a:t>non-relevance.</a:t>
            </a:r>
            <a:endParaRPr lang="en-US" sz="2400" dirty="0">
              <a:latin typeface="Times New Roman" charset="0"/>
            </a:endParaRPr>
          </a:p>
        </p:txBody>
      </p:sp>
      <p:graphicFrame>
        <p:nvGraphicFramePr>
          <p:cNvPr id="112644" name="Object 4"/>
          <p:cNvGraphicFramePr>
            <a:graphicFrameLocks noChangeAspect="1"/>
          </p:cNvGraphicFramePr>
          <p:nvPr/>
        </p:nvGraphicFramePr>
        <p:xfrm>
          <a:off x="1143000" y="3886200"/>
          <a:ext cx="3486150" cy="1677988"/>
        </p:xfrm>
        <a:graphic>
          <a:graphicData uri="http://schemas.openxmlformats.org/presentationml/2006/ole">
            <mc:AlternateContent xmlns:mc="http://schemas.openxmlformats.org/markup-compatibility/2006">
              <mc:Choice xmlns:v="urn:schemas-microsoft-com:vml" Requires="v">
                <p:oleObj spid="_x0000_s146497" name="Equation" r:id="rId3" imgW="1790640" imgH="863280" progId="Equation.3">
                  <p:embed/>
                </p:oleObj>
              </mc:Choice>
              <mc:Fallback>
                <p:oleObj name="Equation" r:id="rId3" imgW="1790640" imgH="863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3486150" cy="167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645" name="Text Box 5"/>
          <p:cNvSpPr txBox="1">
            <a:spLocks noChangeArrowheads="1"/>
          </p:cNvSpPr>
          <p:nvPr/>
        </p:nvSpPr>
        <p:spPr bwMode="auto">
          <a:xfrm>
            <a:off x="1143000" y="5638800"/>
            <a:ext cx="76091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i="1" dirty="0">
                <a:solidFill>
                  <a:schemeClr val="tx2"/>
                </a:solidFill>
                <a:latin typeface="Times New Roman" charset="0"/>
              </a:rPr>
              <a:t>p</a:t>
            </a:r>
            <a:r>
              <a:rPr lang="en-US" sz="2400" dirty="0">
                <a:solidFill>
                  <a:schemeClr val="tx2"/>
                </a:solidFill>
                <a:latin typeface="Times New Roman" charset="0"/>
              </a:rPr>
              <a:t>(</a:t>
            </a:r>
            <a:r>
              <a:rPr lang="en-US" sz="2400" i="1" dirty="0" err="1">
                <a:solidFill>
                  <a:schemeClr val="tx2"/>
                </a:solidFill>
                <a:latin typeface="Times New Roman" charset="0"/>
              </a:rPr>
              <a:t>x|R</a:t>
            </a:r>
            <a:r>
              <a:rPr lang="en-US" sz="2400" dirty="0">
                <a:solidFill>
                  <a:schemeClr val="tx2"/>
                </a:solidFill>
                <a:latin typeface="Times New Roman" charset="0"/>
              </a:rPr>
              <a:t>), </a:t>
            </a:r>
            <a:r>
              <a:rPr lang="en-US" sz="2400" i="1" dirty="0">
                <a:solidFill>
                  <a:schemeClr val="tx2"/>
                </a:solidFill>
                <a:latin typeface="Times New Roman" charset="0"/>
              </a:rPr>
              <a:t>p</a:t>
            </a:r>
            <a:r>
              <a:rPr lang="en-US" sz="2400" dirty="0">
                <a:solidFill>
                  <a:schemeClr val="tx2"/>
                </a:solidFill>
                <a:latin typeface="Times New Roman" charset="0"/>
              </a:rPr>
              <a:t>(</a:t>
            </a:r>
            <a:r>
              <a:rPr lang="en-US" sz="2400" i="1" dirty="0" err="1">
                <a:solidFill>
                  <a:schemeClr val="tx2"/>
                </a:solidFill>
                <a:latin typeface="Times New Roman" charset="0"/>
              </a:rPr>
              <a:t>x|NR</a:t>
            </a:r>
            <a:r>
              <a:rPr lang="en-US" sz="2400" dirty="0">
                <a:solidFill>
                  <a:schemeClr val="tx2"/>
                </a:solidFill>
                <a:latin typeface="Times New Roman" charset="0"/>
              </a:rPr>
              <a:t>)</a:t>
            </a:r>
            <a:r>
              <a:rPr lang="en-US" sz="2400" i="1" dirty="0">
                <a:latin typeface="Times New Roman" charset="0"/>
              </a:rPr>
              <a:t> -</a:t>
            </a:r>
            <a:r>
              <a:rPr lang="en-US" sz="2400" dirty="0">
                <a:latin typeface="Times New Roman" charset="0"/>
              </a:rPr>
              <a:t> probability that if a relevant (non-relevant)</a:t>
            </a:r>
          </a:p>
          <a:p>
            <a:pPr eaLnBrk="0" hangingPunct="0"/>
            <a:r>
              <a:rPr lang="en-US" sz="2400" dirty="0">
                <a:latin typeface="Times New Roman" charset="0"/>
              </a:rPr>
              <a:t> document is retrieved, it is </a:t>
            </a:r>
            <a:r>
              <a:rPr lang="en-US" sz="2400" i="1" dirty="0">
                <a:solidFill>
                  <a:schemeClr val="tx2"/>
                </a:solidFill>
                <a:latin typeface="Times New Roman" charset="0"/>
              </a:rPr>
              <a:t>x</a:t>
            </a:r>
            <a:r>
              <a:rPr lang="en-US" sz="2400" i="1" dirty="0">
                <a:latin typeface="Times New Roman" charset="0"/>
              </a:rPr>
              <a:t>.</a:t>
            </a:r>
            <a:endParaRPr lang="en-US" sz="2400" dirty="0">
              <a:latin typeface="Times New Roman" charset="0"/>
            </a:endParaRPr>
          </a:p>
        </p:txBody>
      </p:sp>
      <p:sp>
        <p:nvSpPr>
          <p:cNvPr id="112646" name="Text Box 6"/>
          <p:cNvSpPr txBox="1">
            <a:spLocks noChangeArrowheads="1"/>
          </p:cNvSpPr>
          <p:nvPr/>
        </p:nvSpPr>
        <p:spPr bwMode="auto">
          <a:xfrm>
            <a:off x="990600" y="3124200"/>
            <a:ext cx="7951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Times New Roman" charset="0"/>
              </a:rPr>
              <a:t>Need to find </a:t>
            </a:r>
            <a:r>
              <a:rPr lang="en-US" sz="2400" dirty="0">
                <a:solidFill>
                  <a:schemeClr val="tx2"/>
                </a:solidFill>
                <a:latin typeface="Times New Roman" charset="0"/>
              </a:rPr>
              <a:t>p(</a:t>
            </a:r>
            <a:r>
              <a:rPr lang="en-US" sz="2400" i="1" dirty="0" err="1">
                <a:solidFill>
                  <a:schemeClr val="tx2"/>
                </a:solidFill>
                <a:latin typeface="Times New Roman" charset="0"/>
              </a:rPr>
              <a:t>R|x</a:t>
            </a:r>
            <a:r>
              <a:rPr lang="en-US" sz="2400" i="1" dirty="0">
                <a:solidFill>
                  <a:schemeClr val="tx2"/>
                </a:solidFill>
                <a:latin typeface="Times New Roman" charset="0"/>
              </a:rPr>
              <a:t>)</a:t>
            </a:r>
            <a:r>
              <a:rPr lang="en-US" sz="2400" i="1" dirty="0">
                <a:latin typeface="Times New Roman" charset="0"/>
              </a:rPr>
              <a:t> </a:t>
            </a:r>
            <a:r>
              <a:rPr lang="en-US" sz="2400" dirty="0">
                <a:latin typeface="Times New Roman" charset="0"/>
              </a:rPr>
              <a:t>- probability that a document </a:t>
            </a:r>
            <a:r>
              <a:rPr lang="en-US" sz="2400" i="1" dirty="0">
                <a:solidFill>
                  <a:schemeClr val="tx2"/>
                </a:solidFill>
                <a:latin typeface="Times New Roman" charset="0"/>
              </a:rPr>
              <a:t>x</a:t>
            </a:r>
            <a:r>
              <a:rPr lang="en-US" sz="2400" i="1" dirty="0">
                <a:latin typeface="Times New Roman" charset="0"/>
              </a:rPr>
              <a:t> </a:t>
            </a:r>
            <a:r>
              <a:rPr lang="en-US" sz="2400" dirty="0">
                <a:latin typeface="Times New Roman" charset="0"/>
              </a:rPr>
              <a:t>is </a:t>
            </a:r>
            <a:r>
              <a:rPr lang="en-US" sz="2400" b="1" dirty="0">
                <a:latin typeface="Times New Roman" charset="0"/>
              </a:rPr>
              <a:t>relevant.</a:t>
            </a:r>
            <a:endParaRPr lang="en-US" sz="2400" dirty="0">
              <a:latin typeface="Times New Roman" charset="0"/>
            </a:endParaRPr>
          </a:p>
        </p:txBody>
      </p:sp>
      <p:sp>
        <p:nvSpPr>
          <p:cNvPr id="112647" name="Text Box 7"/>
          <p:cNvSpPr txBox="1">
            <a:spLocks noChangeArrowheads="1"/>
          </p:cNvSpPr>
          <p:nvPr/>
        </p:nvSpPr>
        <p:spPr bwMode="auto">
          <a:xfrm>
            <a:off x="4959350" y="3810000"/>
            <a:ext cx="389411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i="1" dirty="0">
                <a:latin typeface="Times New Roman" charset="0"/>
              </a:rPr>
              <a:t>p</a:t>
            </a:r>
            <a:r>
              <a:rPr lang="en-US" sz="2400" dirty="0">
                <a:latin typeface="Times New Roman" charset="0"/>
              </a:rPr>
              <a:t>(</a:t>
            </a:r>
            <a:r>
              <a:rPr lang="en-US" sz="2400" i="1" dirty="0">
                <a:latin typeface="Times New Roman" charset="0"/>
              </a:rPr>
              <a:t>R</a:t>
            </a:r>
            <a:r>
              <a:rPr lang="en-US" sz="2400" dirty="0">
                <a:latin typeface="Times New Roman" charset="0"/>
              </a:rPr>
              <a:t>),</a:t>
            </a:r>
            <a:r>
              <a:rPr lang="en-US" sz="2400" i="1" dirty="0">
                <a:latin typeface="Times New Roman" charset="0"/>
              </a:rPr>
              <a:t>p</a:t>
            </a:r>
            <a:r>
              <a:rPr lang="en-US" sz="2400" dirty="0">
                <a:latin typeface="Times New Roman" charset="0"/>
              </a:rPr>
              <a:t>(</a:t>
            </a:r>
            <a:r>
              <a:rPr lang="en-US" sz="2400" i="1" dirty="0">
                <a:latin typeface="Times New Roman" charset="0"/>
              </a:rPr>
              <a:t>NR</a:t>
            </a:r>
            <a:r>
              <a:rPr lang="en-US" sz="2400" dirty="0">
                <a:latin typeface="Times New Roman" charset="0"/>
              </a:rPr>
              <a:t>) - prior probability</a:t>
            </a:r>
          </a:p>
          <a:p>
            <a:pPr eaLnBrk="0" hangingPunct="0"/>
            <a:r>
              <a:rPr lang="en-US" sz="2400" dirty="0">
                <a:latin typeface="Times New Roman" charset="0"/>
              </a:rPr>
              <a:t>of retrieving a (non) relevant</a:t>
            </a:r>
          </a:p>
          <a:p>
            <a:pPr eaLnBrk="0" hangingPunct="0"/>
            <a:r>
              <a:rPr lang="en-US" sz="2400" dirty="0">
                <a:latin typeface="Times New Roman" charset="0"/>
              </a:rPr>
              <a:t>document</a:t>
            </a:r>
          </a:p>
        </p:txBody>
      </p:sp>
      <p:graphicFrame>
        <p:nvGraphicFramePr>
          <p:cNvPr id="112648" name="Object 8"/>
          <p:cNvGraphicFramePr>
            <a:graphicFrameLocks noChangeAspect="1"/>
          </p:cNvGraphicFramePr>
          <p:nvPr/>
        </p:nvGraphicFramePr>
        <p:xfrm>
          <a:off x="4987925" y="5105400"/>
          <a:ext cx="3165475" cy="425450"/>
        </p:xfrm>
        <a:graphic>
          <a:graphicData uri="http://schemas.openxmlformats.org/presentationml/2006/ole">
            <mc:AlternateContent xmlns:mc="http://schemas.openxmlformats.org/markup-compatibility/2006">
              <mc:Choice xmlns:v="urn:schemas-microsoft-com:vml" Requires="v">
                <p:oleObj spid="_x0000_s146498" name="…quation" r:id="rId5" imgW="1434960" imgH="203040" progId="Equation.3">
                  <p:embed/>
                </p:oleObj>
              </mc:Choice>
              <mc:Fallback>
                <p:oleObj name="…quation" r:id="rId5" imgW="143496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7925" y="5105400"/>
                        <a:ext cx="316547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649" name="Rectangle 9"/>
          <p:cNvSpPr>
            <a:spLocks noChangeArrowheads="1"/>
          </p:cNvSpPr>
          <p:nvPr/>
        </p:nvSpPr>
        <p:spPr bwMode="auto">
          <a:xfrm>
            <a:off x="6781800" y="2743200"/>
            <a:ext cx="2133600" cy="3810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R={0,1} vs. NR/R</a:t>
            </a:r>
          </a:p>
        </p:txBody>
      </p:sp>
    </p:spTree>
    <p:extLst>
      <p:ext uri="{BB962C8B-B14F-4D97-AF65-F5344CB8AC3E}">
        <p14:creationId xmlns:p14="http://schemas.microsoft.com/office/powerpoint/2010/main" val="14124620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600" dirty="0"/>
              <a:t>Probability Ranking Principle (PRP)</a:t>
            </a:r>
          </a:p>
        </p:txBody>
      </p:sp>
      <p:sp>
        <p:nvSpPr>
          <p:cNvPr id="113667" name="Rectangle 3"/>
          <p:cNvSpPr>
            <a:spLocks noGrp="1" noChangeArrowheads="1"/>
          </p:cNvSpPr>
          <p:nvPr>
            <p:ph type="body" idx="1"/>
          </p:nvPr>
        </p:nvSpPr>
        <p:spPr>
          <a:xfrm>
            <a:off x="1004105" y="1447800"/>
            <a:ext cx="7929583" cy="4800600"/>
          </a:xfrm>
        </p:spPr>
        <p:txBody>
          <a:bodyPr>
            <a:normAutofit fontScale="92500" lnSpcReduction="10000"/>
          </a:bodyPr>
          <a:lstStyle/>
          <a:p>
            <a:pPr>
              <a:lnSpc>
                <a:spcPct val="90000"/>
              </a:lnSpc>
            </a:pPr>
            <a:r>
              <a:rPr lang="en-US" dirty="0"/>
              <a:t>Simple case: no selection costs or other utility concerns that would differentially weight errors</a:t>
            </a:r>
          </a:p>
          <a:p>
            <a:pPr>
              <a:lnSpc>
                <a:spcPct val="90000"/>
              </a:lnSpc>
            </a:pPr>
            <a:endParaRPr lang="en-US" sz="1600" dirty="0"/>
          </a:p>
          <a:p>
            <a:pPr>
              <a:lnSpc>
                <a:spcPct val="90000"/>
              </a:lnSpc>
            </a:pPr>
            <a:r>
              <a:rPr lang="en-US" b="1" i="1" dirty="0"/>
              <a:t>Bayes</a:t>
            </a:r>
            <a:r>
              <a:rPr lang="ja-JP" altLang="en-US" b="1" i="1" dirty="0"/>
              <a:t>’</a:t>
            </a:r>
            <a:r>
              <a:rPr lang="en-US" b="1" i="1" dirty="0"/>
              <a:t> Optimal Decision Rule</a:t>
            </a:r>
            <a:endParaRPr lang="en-US" dirty="0"/>
          </a:p>
          <a:p>
            <a:pPr lvl="1">
              <a:lnSpc>
                <a:spcPct val="90000"/>
              </a:lnSpc>
            </a:pPr>
            <a:r>
              <a:rPr lang="en-US" b="1" i="1" dirty="0">
                <a:solidFill>
                  <a:schemeClr val="tx2"/>
                </a:solidFill>
              </a:rPr>
              <a:t>x</a:t>
            </a:r>
            <a:r>
              <a:rPr lang="en-US" i="1" dirty="0"/>
              <a:t> </a:t>
            </a:r>
            <a:r>
              <a:rPr lang="en-US" dirty="0"/>
              <a:t>is </a:t>
            </a:r>
            <a:r>
              <a:rPr lang="en-US" b="1" dirty="0"/>
              <a:t>relevant</a:t>
            </a:r>
            <a:r>
              <a:rPr lang="en-US" dirty="0"/>
              <a:t> </a:t>
            </a:r>
            <a:r>
              <a:rPr lang="en-US" u="sng" dirty="0" err="1"/>
              <a:t>iff</a:t>
            </a:r>
            <a:r>
              <a:rPr lang="en-US" dirty="0"/>
              <a:t> </a:t>
            </a:r>
            <a:r>
              <a:rPr lang="en-US" i="1" dirty="0"/>
              <a:t>p</a:t>
            </a:r>
            <a:r>
              <a:rPr lang="en-US" dirty="0"/>
              <a:t>(</a:t>
            </a:r>
            <a:r>
              <a:rPr lang="en-US" i="1" dirty="0" err="1"/>
              <a:t>R</a:t>
            </a:r>
            <a:r>
              <a:rPr lang="en-US" dirty="0" err="1"/>
              <a:t>|</a:t>
            </a:r>
            <a:r>
              <a:rPr lang="en-US" i="1" dirty="0" err="1"/>
              <a:t>x</a:t>
            </a:r>
            <a:r>
              <a:rPr lang="en-US" dirty="0"/>
              <a:t>) &gt;</a:t>
            </a:r>
            <a:r>
              <a:rPr lang="en-US" i="1" dirty="0"/>
              <a:t> p</a:t>
            </a:r>
            <a:r>
              <a:rPr lang="en-US" dirty="0"/>
              <a:t>(</a:t>
            </a:r>
            <a:r>
              <a:rPr lang="en-US" i="1" dirty="0" err="1"/>
              <a:t>NR</a:t>
            </a:r>
            <a:r>
              <a:rPr lang="en-US" dirty="0" err="1"/>
              <a:t>|</a:t>
            </a:r>
            <a:r>
              <a:rPr lang="en-US" i="1" dirty="0" err="1"/>
              <a:t>x</a:t>
            </a:r>
            <a:r>
              <a:rPr lang="en-US" dirty="0"/>
              <a:t>)</a:t>
            </a:r>
          </a:p>
          <a:p>
            <a:pPr>
              <a:lnSpc>
                <a:spcPct val="90000"/>
              </a:lnSpc>
            </a:pPr>
            <a:endParaRPr lang="en-US" sz="1600" dirty="0"/>
          </a:p>
          <a:p>
            <a:pPr>
              <a:lnSpc>
                <a:spcPct val="90000"/>
              </a:lnSpc>
            </a:pPr>
            <a:r>
              <a:rPr lang="en-US" dirty="0"/>
              <a:t>PRP in action: Rank all documents by </a:t>
            </a:r>
            <a:r>
              <a:rPr lang="en-US" i="1" dirty="0"/>
              <a:t>p</a:t>
            </a:r>
            <a:r>
              <a:rPr lang="en-US" dirty="0"/>
              <a:t>(</a:t>
            </a:r>
            <a:r>
              <a:rPr lang="en-US" i="1" dirty="0" err="1"/>
              <a:t>R</a:t>
            </a:r>
            <a:r>
              <a:rPr lang="en-US" dirty="0" err="1"/>
              <a:t>|</a:t>
            </a:r>
            <a:r>
              <a:rPr lang="en-US" i="1" dirty="0" err="1"/>
              <a:t>x</a:t>
            </a:r>
            <a:r>
              <a:rPr lang="en-US" dirty="0"/>
              <a:t>)</a:t>
            </a:r>
            <a:endParaRPr lang="en-US" i="1" dirty="0"/>
          </a:p>
          <a:p>
            <a:pPr>
              <a:lnSpc>
                <a:spcPct val="90000"/>
              </a:lnSpc>
            </a:pPr>
            <a:endParaRPr lang="en-US" sz="1600" i="1" dirty="0"/>
          </a:p>
          <a:p>
            <a:pPr>
              <a:lnSpc>
                <a:spcPct val="90000"/>
              </a:lnSpc>
            </a:pPr>
            <a:r>
              <a:rPr lang="en-US" dirty="0"/>
              <a:t>Theorem:</a:t>
            </a:r>
          </a:p>
          <a:p>
            <a:pPr lvl="1">
              <a:lnSpc>
                <a:spcPct val="90000"/>
              </a:lnSpc>
            </a:pPr>
            <a:r>
              <a:rPr lang="en-US" dirty="0"/>
              <a:t>Using the PRP is optimal, in that it minimizes the loss (Bayes risk) under 1/0 loss</a:t>
            </a:r>
          </a:p>
          <a:p>
            <a:pPr lvl="1">
              <a:lnSpc>
                <a:spcPct val="90000"/>
              </a:lnSpc>
            </a:pPr>
            <a:r>
              <a:rPr lang="en-US" dirty="0"/>
              <a:t>Provable if all probabilities correct, etc.  </a:t>
            </a:r>
            <a:r>
              <a:rPr lang="en-US" dirty="0">
                <a:solidFill>
                  <a:schemeClr val="folHlink"/>
                </a:solidFill>
              </a:rPr>
              <a:t>[e.g., Ripley 1996]</a:t>
            </a:r>
          </a:p>
        </p:txBody>
      </p:sp>
    </p:spTree>
    <p:extLst>
      <p:ext uri="{BB962C8B-B14F-4D97-AF65-F5344CB8AC3E}">
        <p14:creationId xmlns:p14="http://schemas.microsoft.com/office/powerpoint/2010/main" val="25882530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p:txBody>
          <a:bodyPr/>
          <a:lstStyle/>
          <a:p>
            <a:r>
              <a:rPr lang="en-US"/>
              <a:t>Probability Ranking Principle</a:t>
            </a:r>
          </a:p>
        </p:txBody>
      </p:sp>
      <p:sp>
        <p:nvSpPr>
          <p:cNvPr id="114692" name="Rectangle 4"/>
          <p:cNvSpPr>
            <a:spLocks noGrp="1" noChangeArrowheads="1"/>
          </p:cNvSpPr>
          <p:nvPr>
            <p:ph type="body" idx="1"/>
          </p:nvPr>
        </p:nvSpPr>
        <p:spPr>
          <a:xfrm>
            <a:off x="1066800" y="1828800"/>
            <a:ext cx="7772400" cy="4495800"/>
          </a:xfrm>
        </p:spPr>
        <p:txBody>
          <a:bodyPr>
            <a:normAutofit fontScale="92500" lnSpcReduction="20000"/>
          </a:bodyPr>
          <a:lstStyle/>
          <a:p>
            <a:r>
              <a:rPr lang="en-US" dirty="0"/>
              <a:t>More complex case: retrieval costs.</a:t>
            </a:r>
          </a:p>
          <a:p>
            <a:pPr lvl="1"/>
            <a:r>
              <a:rPr lang="en-US" dirty="0"/>
              <a:t>Let </a:t>
            </a:r>
            <a:r>
              <a:rPr lang="en-US" i="1" dirty="0"/>
              <a:t>d</a:t>
            </a:r>
            <a:r>
              <a:rPr lang="en-US" dirty="0"/>
              <a:t> be a document</a:t>
            </a:r>
          </a:p>
          <a:p>
            <a:pPr lvl="1"/>
            <a:r>
              <a:rPr lang="en-US" i="1" dirty="0"/>
              <a:t>C </a:t>
            </a:r>
            <a:r>
              <a:rPr lang="en-US" dirty="0"/>
              <a:t>- cost of retrieval of </a:t>
            </a:r>
            <a:r>
              <a:rPr lang="en-US" u="sng" dirty="0"/>
              <a:t>relevant</a:t>
            </a:r>
            <a:r>
              <a:rPr lang="en-US" dirty="0"/>
              <a:t> document</a:t>
            </a:r>
          </a:p>
          <a:p>
            <a:pPr lvl="1"/>
            <a:r>
              <a:rPr lang="en-US" i="1" dirty="0" smtClean="0"/>
              <a:t>C</a:t>
            </a:r>
            <a:r>
              <a:rPr lang="fr-CA" i="1" dirty="0" smtClean="0"/>
              <a:t>’</a:t>
            </a:r>
            <a:r>
              <a:rPr lang="en-US" dirty="0" smtClean="0"/>
              <a:t> </a:t>
            </a:r>
            <a:r>
              <a:rPr lang="en-US" dirty="0"/>
              <a:t>- cost of retrieval of </a:t>
            </a:r>
            <a:r>
              <a:rPr lang="en-US" u="sng" dirty="0"/>
              <a:t>non-relevant</a:t>
            </a:r>
            <a:r>
              <a:rPr lang="en-US" dirty="0"/>
              <a:t> document</a:t>
            </a:r>
          </a:p>
          <a:p>
            <a:r>
              <a:rPr lang="en-US" dirty="0"/>
              <a:t>Probability Ranking Principle: if</a:t>
            </a:r>
          </a:p>
          <a:p>
            <a:pPr>
              <a:buFont typeface="Wingdings" charset="0"/>
              <a:buNone/>
            </a:pPr>
            <a:endParaRPr lang="en-US" dirty="0"/>
          </a:p>
          <a:p>
            <a:pPr>
              <a:buFont typeface="Wingdings" charset="0"/>
              <a:buNone/>
            </a:pPr>
            <a:r>
              <a:rPr lang="en-US" dirty="0"/>
              <a:t>for all </a:t>
            </a:r>
            <a:r>
              <a:rPr lang="en-US" i="1" dirty="0" smtClean="0"/>
              <a:t>d</a:t>
            </a:r>
            <a:r>
              <a:rPr lang="fr-CA" i="1" dirty="0" smtClean="0"/>
              <a:t>’</a:t>
            </a:r>
            <a:r>
              <a:rPr lang="en-US" i="1" dirty="0" smtClean="0"/>
              <a:t> </a:t>
            </a:r>
            <a:r>
              <a:rPr lang="en-US" i="1" dirty="0"/>
              <a:t>not yet retrieved</a:t>
            </a:r>
            <a:r>
              <a:rPr lang="en-US" dirty="0"/>
              <a:t>, then </a:t>
            </a:r>
            <a:r>
              <a:rPr lang="en-US" i="1" dirty="0"/>
              <a:t>d</a:t>
            </a:r>
            <a:r>
              <a:rPr lang="en-US" dirty="0"/>
              <a:t> is the next document to be retrieved</a:t>
            </a:r>
          </a:p>
          <a:p>
            <a:r>
              <a:rPr lang="en-US" dirty="0"/>
              <a:t>We </a:t>
            </a:r>
            <a:r>
              <a:rPr lang="en-US" dirty="0" smtClean="0"/>
              <a:t>won</a:t>
            </a:r>
            <a:r>
              <a:rPr lang="fr-CA" dirty="0" smtClean="0"/>
              <a:t>’</a:t>
            </a:r>
            <a:r>
              <a:rPr lang="en-US" dirty="0" smtClean="0"/>
              <a:t>t </a:t>
            </a:r>
            <a:r>
              <a:rPr lang="en-US" dirty="0"/>
              <a:t>further consider loss/utility from now on</a:t>
            </a:r>
          </a:p>
        </p:txBody>
      </p:sp>
      <p:graphicFrame>
        <p:nvGraphicFramePr>
          <p:cNvPr id="114693" name="Object 5"/>
          <p:cNvGraphicFramePr>
            <a:graphicFrameLocks noChangeAspect="1"/>
          </p:cNvGraphicFramePr>
          <p:nvPr>
            <p:extLst>
              <p:ext uri="{D42A27DB-BD31-4B8C-83A1-F6EECF244321}">
                <p14:modId xmlns:p14="http://schemas.microsoft.com/office/powerpoint/2010/main" val="10664081"/>
              </p:ext>
            </p:extLst>
          </p:nvPr>
        </p:nvGraphicFramePr>
        <p:xfrm>
          <a:off x="1143000" y="3886200"/>
          <a:ext cx="7696200" cy="457200"/>
        </p:xfrm>
        <a:graphic>
          <a:graphicData uri="http://schemas.openxmlformats.org/presentationml/2006/ole">
            <mc:AlternateContent xmlns:mc="http://schemas.openxmlformats.org/markup-compatibility/2006">
              <mc:Choice xmlns:v="urn:schemas-microsoft-com:vml" Requires="v">
                <p:oleObj spid="_x0000_s148516" name="…quation" r:id="rId3" imgW="3835080" imgH="203040" progId="Equation.3">
                  <p:embed/>
                </p:oleObj>
              </mc:Choice>
              <mc:Fallback>
                <p:oleObj name="…quation" r:id="rId3" imgW="3835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7696200" cy="45720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884267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Probability Ranking Principle</a:t>
            </a:r>
          </a:p>
        </p:txBody>
      </p:sp>
      <p:sp>
        <p:nvSpPr>
          <p:cNvPr id="115715" name="Rectangle 3"/>
          <p:cNvSpPr>
            <a:spLocks noGrp="1" noChangeArrowheads="1"/>
          </p:cNvSpPr>
          <p:nvPr>
            <p:ph type="body" idx="1"/>
          </p:nvPr>
        </p:nvSpPr>
        <p:spPr>
          <a:xfrm>
            <a:off x="990600" y="1676400"/>
            <a:ext cx="7772400" cy="4648200"/>
          </a:xfrm>
        </p:spPr>
        <p:txBody>
          <a:bodyPr>
            <a:normAutofit fontScale="92500" lnSpcReduction="20000"/>
          </a:bodyPr>
          <a:lstStyle/>
          <a:p>
            <a:r>
              <a:rPr lang="en-US" dirty="0"/>
              <a:t>How do we compute all those probabilities?</a:t>
            </a:r>
          </a:p>
          <a:p>
            <a:pPr lvl="1"/>
            <a:r>
              <a:rPr lang="en-US" dirty="0"/>
              <a:t>Do not know exact probabilities, have to use estimates </a:t>
            </a:r>
          </a:p>
          <a:p>
            <a:pPr lvl="1"/>
            <a:r>
              <a:rPr lang="en-US" dirty="0"/>
              <a:t>Binary Independence Retrieval (BIR) – which we discuss later today – is the simplest model</a:t>
            </a:r>
          </a:p>
          <a:p>
            <a:r>
              <a:rPr lang="en-US" dirty="0"/>
              <a:t>Questionable assumptions</a:t>
            </a:r>
          </a:p>
          <a:p>
            <a:pPr lvl="1"/>
            <a:r>
              <a:rPr lang="fr-CA" dirty="0" smtClean="0"/>
              <a:t>"</a:t>
            </a:r>
            <a:r>
              <a:rPr lang="en-US" dirty="0" smtClean="0"/>
              <a:t>Relevance</a:t>
            </a:r>
            <a:r>
              <a:rPr lang="fr-CA" dirty="0" smtClean="0"/>
              <a:t>"</a:t>
            </a:r>
            <a:r>
              <a:rPr lang="en-US" dirty="0" smtClean="0"/>
              <a:t> </a:t>
            </a:r>
            <a:r>
              <a:rPr lang="en-US" dirty="0"/>
              <a:t>of each document is independent of relevance of other documents.</a:t>
            </a:r>
          </a:p>
          <a:p>
            <a:pPr lvl="2"/>
            <a:r>
              <a:rPr lang="en-US" dirty="0"/>
              <a:t>Really, </a:t>
            </a:r>
            <a:r>
              <a:rPr lang="en-US" dirty="0" smtClean="0"/>
              <a:t>it</a:t>
            </a:r>
            <a:r>
              <a:rPr lang="fr-CA" dirty="0" smtClean="0"/>
              <a:t>’</a:t>
            </a:r>
            <a:r>
              <a:rPr lang="en-US" dirty="0" smtClean="0"/>
              <a:t>s </a:t>
            </a:r>
            <a:r>
              <a:rPr lang="en-US" dirty="0"/>
              <a:t>bad to keep on returning </a:t>
            </a:r>
            <a:r>
              <a:rPr lang="en-US" b="1" dirty="0"/>
              <a:t>duplicates</a:t>
            </a:r>
          </a:p>
          <a:p>
            <a:pPr lvl="1"/>
            <a:r>
              <a:rPr lang="en-US" dirty="0"/>
              <a:t>Boolean model of </a:t>
            </a:r>
            <a:r>
              <a:rPr lang="en-US" dirty="0" smtClean="0"/>
              <a:t>relevance (relevant or irrelevant)</a:t>
            </a:r>
            <a:endParaRPr lang="en-US" dirty="0"/>
          </a:p>
          <a:p>
            <a:pPr lvl="1"/>
            <a:r>
              <a:rPr lang="en-US" dirty="0"/>
              <a:t>That one has a single step information need</a:t>
            </a:r>
          </a:p>
          <a:p>
            <a:pPr lvl="2"/>
            <a:r>
              <a:rPr lang="en-US" dirty="0"/>
              <a:t>Seeing a range of results might let user refine query</a:t>
            </a:r>
          </a:p>
        </p:txBody>
      </p:sp>
    </p:spTree>
    <p:extLst>
      <p:ext uri="{BB962C8B-B14F-4D97-AF65-F5344CB8AC3E}">
        <p14:creationId xmlns:p14="http://schemas.microsoft.com/office/powerpoint/2010/main" val="23182714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40" name="Rectangle 4"/>
          <p:cNvSpPr>
            <a:spLocks noGrp="1" noChangeArrowheads="1"/>
          </p:cNvSpPr>
          <p:nvPr>
            <p:ph type="title"/>
          </p:nvPr>
        </p:nvSpPr>
        <p:spPr>
          <a:xfrm>
            <a:off x="685800" y="4572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dirty="0"/>
              <a:t>Probabilistic Retrieval Strategy</a:t>
            </a:r>
          </a:p>
        </p:txBody>
      </p:sp>
      <p:sp>
        <p:nvSpPr>
          <p:cNvPr id="116741" name="Rectangle 5"/>
          <p:cNvSpPr>
            <a:spLocks noGrp="1" noChangeArrowheads="1"/>
          </p:cNvSpPr>
          <p:nvPr>
            <p:ph type="body" idx="1"/>
          </p:nvPr>
        </p:nvSpPr>
        <p:spPr>
          <a:xfrm>
            <a:off x="885974" y="1752600"/>
            <a:ext cx="7953225" cy="495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t>Estimate how terms contribute to relevance</a:t>
            </a:r>
          </a:p>
          <a:p>
            <a:pPr lvl="1"/>
            <a:r>
              <a:rPr lang="en-US" dirty="0"/>
              <a:t>How do things like </a:t>
            </a:r>
            <a:r>
              <a:rPr lang="en-US" dirty="0" err="1"/>
              <a:t>tf</a:t>
            </a:r>
            <a:r>
              <a:rPr lang="en-US" dirty="0"/>
              <a:t>, </a:t>
            </a:r>
            <a:r>
              <a:rPr lang="en-US" dirty="0" err="1"/>
              <a:t>df</a:t>
            </a:r>
            <a:r>
              <a:rPr lang="en-US" dirty="0"/>
              <a:t>, and length influence your judgments about document relevance? </a:t>
            </a:r>
          </a:p>
          <a:p>
            <a:pPr lvl="2"/>
            <a:r>
              <a:rPr lang="en-US" dirty="0"/>
              <a:t>One answer is the Okapi formulae (S. Robertson)</a:t>
            </a:r>
          </a:p>
          <a:p>
            <a:pPr>
              <a:buFont typeface="Wingdings" charset="0"/>
              <a:buNone/>
            </a:pPr>
            <a:endParaRPr lang="en-US" dirty="0"/>
          </a:p>
          <a:p>
            <a:r>
              <a:rPr lang="en-US" dirty="0"/>
              <a:t>Combine to find document relevance probability</a:t>
            </a:r>
          </a:p>
          <a:p>
            <a:pPr>
              <a:buFont typeface="Wingdings" charset="0"/>
              <a:buNone/>
            </a:pPr>
            <a:endParaRPr lang="en-US" dirty="0"/>
          </a:p>
          <a:p>
            <a:r>
              <a:rPr lang="en-US" dirty="0"/>
              <a:t>Order documents by decreasing probability </a:t>
            </a:r>
          </a:p>
        </p:txBody>
      </p:sp>
    </p:spTree>
    <p:extLst>
      <p:ext uri="{BB962C8B-B14F-4D97-AF65-F5344CB8AC3E}">
        <p14:creationId xmlns:p14="http://schemas.microsoft.com/office/powerpoint/2010/main" val="10385820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Probabilistic Ranking</a:t>
            </a:r>
          </a:p>
        </p:txBody>
      </p:sp>
      <p:sp>
        <p:nvSpPr>
          <p:cNvPr id="199683" name="Text Box 3"/>
          <p:cNvSpPr txBox="1">
            <a:spLocks noChangeArrowheads="1"/>
          </p:cNvSpPr>
          <p:nvPr/>
        </p:nvSpPr>
        <p:spPr bwMode="auto">
          <a:xfrm>
            <a:off x="974572" y="1752600"/>
            <a:ext cx="77884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sz="2400" b="1" dirty="0">
                <a:solidFill>
                  <a:srgbClr val="0000CC"/>
                </a:solidFill>
                <a:latin typeface="Arial" charset="0"/>
                <a:cs typeface="Arial" charset="0"/>
              </a:rPr>
              <a:t>Basic concept:</a:t>
            </a:r>
          </a:p>
          <a:p>
            <a:pPr eaLnBrk="0" hangingPunct="0">
              <a:spcBef>
                <a:spcPct val="50000"/>
              </a:spcBef>
            </a:pPr>
            <a:r>
              <a:rPr lang="en-US" sz="2400" dirty="0">
                <a:latin typeface="Arial" charset="0"/>
                <a:cs typeface="Arial" charset="0"/>
              </a:rPr>
              <a:t>"For a given query, if we know some documents that are relevant, terms that occur in those documents should be given greater weighting in searching for other relevant documents.</a:t>
            </a:r>
          </a:p>
          <a:p>
            <a:pPr eaLnBrk="0" hangingPunct="0">
              <a:spcBef>
                <a:spcPct val="50000"/>
              </a:spcBef>
            </a:pPr>
            <a:r>
              <a:rPr lang="en-US" sz="2400" dirty="0">
                <a:latin typeface="Arial" charset="0"/>
                <a:cs typeface="Arial" charset="0"/>
              </a:rPr>
              <a:t>By making assumptions about the distribution of terms and applying Bayes Theorem, it is possible to derive weights theoretically."</a:t>
            </a:r>
          </a:p>
          <a:p>
            <a:pPr algn="r" eaLnBrk="0" hangingPunct="0">
              <a:spcBef>
                <a:spcPct val="50000"/>
              </a:spcBef>
            </a:pPr>
            <a:r>
              <a:rPr lang="en-US" sz="2400" i="1" dirty="0">
                <a:latin typeface="Arial" charset="0"/>
                <a:cs typeface="Arial" charset="0"/>
              </a:rPr>
              <a:t>Van </a:t>
            </a:r>
            <a:r>
              <a:rPr lang="en-US" sz="2400" i="1" dirty="0" err="1">
                <a:latin typeface="Arial" charset="0"/>
                <a:cs typeface="Arial" charset="0"/>
              </a:rPr>
              <a:t>Rijsbergen</a:t>
            </a:r>
            <a:endParaRPr lang="en-US" sz="2400" i="1" dirty="0">
              <a:latin typeface="Arial" charset="0"/>
              <a:cs typeface="Arial" charset="0"/>
            </a:endParaRPr>
          </a:p>
        </p:txBody>
      </p:sp>
    </p:spTree>
    <p:extLst>
      <p:ext uri="{BB962C8B-B14F-4D97-AF65-F5344CB8AC3E}">
        <p14:creationId xmlns:p14="http://schemas.microsoft.com/office/powerpoint/2010/main" val="2853606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a:t>Binary Independence Model</a:t>
            </a:r>
          </a:p>
        </p:txBody>
      </p:sp>
      <p:sp>
        <p:nvSpPr>
          <p:cNvPr id="118787" name="Rectangle 3"/>
          <p:cNvSpPr>
            <a:spLocks noGrp="1" noChangeArrowheads="1"/>
          </p:cNvSpPr>
          <p:nvPr>
            <p:ph type="body" idx="1"/>
          </p:nvPr>
        </p:nvSpPr>
        <p:spPr>
          <a:xfrm>
            <a:off x="1048404" y="1447800"/>
            <a:ext cx="7885284" cy="4800600"/>
          </a:xfrm>
        </p:spPr>
        <p:txBody>
          <a:bodyPr>
            <a:normAutofit/>
          </a:bodyPr>
          <a:lstStyle/>
          <a:p>
            <a:r>
              <a:rPr lang="en-US" sz="2400" dirty="0"/>
              <a:t>Traditionally used in conjunction with PRP</a:t>
            </a:r>
          </a:p>
          <a:p>
            <a:r>
              <a:rPr lang="ja-JP" altLang="en-US" sz="2400" b="1" dirty="0">
                <a:solidFill>
                  <a:schemeClr val="tx2"/>
                </a:solidFill>
              </a:rPr>
              <a:t>“</a:t>
            </a:r>
            <a:r>
              <a:rPr lang="en-US" sz="2400" b="1" dirty="0">
                <a:solidFill>
                  <a:schemeClr val="tx2"/>
                </a:solidFill>
              </a:rPr>
              <a:t>Binary</a:t>
            </a:r>
            <a:r>
              <a:rPr lang="ja-JP" altLang="en-US" sz="2400" b="1" dirty="0">
                <a:solidFill>
                  <a:schemeClr val="tx2"/>
                </a:solidFill>
              </a:rPr>
              <a:t>”</a:t>
            </a:r>
            <a:r>
              <a:rPr lang="en-US" sz="2400" b="1" dirty="0">
                <a:solidFill>
                  <a:schemeClr val="tx2"/>
                </a:solidFill>
              </a:rPr>
              <a:t> = Boolean</a:t>
            </a:r>
            <a:r>
              <a:rPr lang="en-US" sz="2400" dirty="0"/>
              <a:t>: documents are represented as binary incidence vectors of </a:t>
            </a:r>
            <a:r>
              <a:rPr lang="en-US" sz="2400" dirty="0" smtClean="0"/>
              <a:t>terms:</a:t>
            </a:r>
            <a:endParaRPr lang="en-US" sz="2400" dirty="0"/>
          </a:p>
          <a:p>
            <a:pPr lvl="1"/>
            <a:r>
              <a:rPr lang="en-US" sz="3200" dirty="0"/>
              <a:t>  </a:t>
            </a:r>
          </a:p>
          <a:p>
            <a:pPr lvl="1"/>
            <a:r>
              <a:rPr lang="en-US" sz="3200" dirty="0"/>
              <a:t>               </a:t>
            </a:r>
            <a:r>
              <a:rPr lang="en-US" sz="2400" u="sng" dirty="0" err="1"/>
              <a:t>iff</a:t>
            </a:r>
            <a:r>
              <a:rPr lang="en-US" sz="2400" u="sng" dirty="0"/>
              <a:t> </a:t>
            </a:r>
            <a:r>
              <a:rPr lang="en-US" sz="2400" dirty="0"/>
              <a:t> term </a:t>
            </a:r>
            <a:r>
              <a:rPr lang="en-US" sz="2400" i="1" dirty="0" err="1"/>
              <a:t>i</a:t>
            </a:r>
            <a:r>
              <a:rPr lang="en-US" sz="2400" dirty="0"/>
              <a:t> is present in document </a:t>
            </a:r>
            <a:r>
              <a:rPr lang="en-US" sz="2400" i="1" dirty="0"/>
              <a:t>x</a:t>
            </a:r>
            <a:r>
              <a:rPr lang="en-US" sz="2400" dirty="0"/>
              <a:t>.</a:t>
            </a:r>
          </a:p>
          <a:p>
            <a:r>
              <a:rPr lang="ja-JP" altLang="en-US" sz="2400" b="1" dirty="0">
                <a:solidFill>
                  <a:schemeClr val="tx2"/>
                </a:solidFill>
              </a:rPr>
              <a:t>“</a:t>
            </a:r>
            <a:r>
              <a:rPr lang="en-US" sz="2400" b="1" dirty="0">
                <a:solidFill>
                  <a:schemeClr val="tx2"/>
                </a:solidFill>
              </a:rPr>
              <a:t>Independence</a:t>
            </a:r>
            <a:r>
              <a:rPr lang="ja-JP" altLang="en-US" sz="2400" b="1" dirty="0">
                <a:solidFill>
                  <a:schemeClr val="tx2"/>
                </a:solidFill>
              </a:rPr>
              <a:t>”</a:t>
            </a:r>
            <a:r>
              <a:rPr lang="en-US" sz="2400" b="1" dirty="0">
                <a:solidFill>
                  <a:schemeClr val="tx2"/>
                </a:solidFill>
              </a:rPr>
              <a:t>:</a:t>
            </a:r>
            <a:r>
              <a:rPr lang="en-US" sz="2400" dirty="0"/>
              <a:t> terms occur in documents independently  </a:t>
            </a:r>
          </a:p>
          <a:p>
            <a:r>
              <a:rPr lang="en-US" sz="2400" dirty="0"/>
              <a:t>Different documents can be modeled as same vector</a:t>
            </a:r>
          </a:p>
          <a:p>
            <a:endParaRPr lang="en-US" sz="2400" dirty="0"/>
          </a:p>
          <a:p>
            <a:r>
              <a:rPr lang="en-US" sz="2400" dirty="0"/>
              <a:t>Bernoulli Naive Bayes model (cf. text categorization!)</a:t>
            </a:r>
          </a:p>
        </p:txBody>
      </p:sp>
      <p:graphicFrame>
        <p:nvGraphicFramePr>
          <p:cNvPr id="118788" name="Object 4"/>
          <p:cNvGraphicFramePr>
            <a:graphicFrameLocks noChangeAspect="1"/>
          </p:cNvGraphicFramePr>
          <p:nvPr>
            <p:extLst>
              <p:ext uri="{D42A27DB-BD31-4B8C-83A1-F6EECF244321}">
                <p14:modId xmlns:p14="http://schemas.microsoft.com/office/powerpoint/2010/main" val="2678228641"/>
              </p:ext>
            </p:extLst>
          </p:nvPr>
        </p:nvGraphicFramePr>
        <p:xfrm>
          <a:off x="2180410" y="2736850"/>
          <a:ext cx="2432050" cy="615950"/>
        </p:xfrm>
        <a:graphic>
          <a:graphicData uri="http://schemas.openxmlformats.org/presentationml/2006/ole">
            <mc:AlternateContent xmlns:mc="http://schemas.openxmlformats.org/markup-compatibility/2006">
              <mc:Choice xmlns:v="urn:schemas-microsoft-com:vml" Requires="v">
                <p:oleObj spid="_x0000_s153665" name="Equation" r:id="rId3" imgW="901440" imgH="228600" progId="Equation.3">
                  <p:embed/>
                </p:oleObj>
              </mc:Choice>
              <mc:Fallback>
                <p:oleObj name="Equation" r:id="rId3" imgW="9014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410" y="2736850"/>
                        <a:ext cx="24320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8789" name="Object 5"/>
          <p:cNvGraphicFramePr>
            <a:graphicFrameLocks noChangeAspect="1"/>
          </p:cNvGraphicFramePr>
          <p:nvPr>
            <p:extLst>
              <p:ext uri="{D42A27DB-BD31-4B8C-83A1-F6EECF244321}">
                <p14:modId xmlns:p14="http://schemas.microsoft.com/office/powerpoint/2010/main" val="585423145"/>
              </p:ext>
            </p:extLst>
          </p:nvPr>
        </p:nvGraphicFramePr>
        <p:xfrm>
          <a:off x="2324100" y="3352800"/>
          <a:ext cx="838200" cy="520700"/>
        </p:xfrm>
        <a:graphic>
          <a:graphicData uri="http://schemas.openxmlformats.org/presentationml/2006/ole">
            <mc:AlternateContent xmlns:mc="http://schemas.openxmlformats.org/markup-compatibility/2006">
              <mc:Choice xmlns:v="urn:schemas-microsoft-com:vml" Requires="v">
                <p:oleObj spid="_x0000_s153666" name="…quation" r:id="rId5" imgW="368280" imgH="228600" progId="Equation.3">
                  <p:embed/>
                </p:oleObj>
              </mc:Choice>
              <mc:Fallback>
                <p:oleObj name="…quation" r:id="rId5" imgW="3682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3352800"/>
                        <a:ext cx="838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170889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Binary Independence Model</a:t>
            </a:r>
          </a:p>
        </p:txBody>
      </p:sp>
      <p:sp>
        <p:nvSpPr>
          <p:cNvPr id="119811" name="Rectangle 3"/>
          <p:cNvSpPr>
            <a:spLocks noGrp="1" noChangeArrowheads="1"/>
          </p:cNvSpPr>
          <p:nvPr>
            <p:ph type="body" idx="1"/>
          </p:nvPr>
        </p:nvSpPr>
        <p:spPr/>
        <p:txBody>
          <a:bodyPr>
            <a:normAutofit/>
          </a:bodyPr>
          <a:lstStyle/>
          <a:p>
            <a:r>
              <a:rPr lang="en-US" sz="2800" dirty="0"/>
              <a:t>Queries: binary term incidence vectors</a:t>
            </a:r>
          </a:p>
          <a:p>
            <a:r>
              <a:rPr lang="en-US" sz="2800" dirty="0"/>
              <a:t>Given query </a:t>
            </a:r>
            <a:r>
              <a:rPr lang="en-US" sz="2800" b="1" i="1" dirty="0">
                <a:solidFill>
                  <a:schemeClr val="tx2"/>
                </a:solidFill>
              </a:rPr>
              <a:t>q</a:t>
            </a:r>
            <a:r>
              <a:rPr lang="en-US" sz="2800" dirty="0"/>
              <a:t>, </a:t>
            </a:r>
          </a:p>
          <a:p>
            <a:pPr lvl="1"/>
            <a:r>
              <a:rPr lang="en-US" sz="2400" dirty="0"/>
              <a:t>for each document </a:t>
            </a:r>
            <a:r>
              <a:rPr lang="en-US" sz="2400" b="1" i="1" dirty="0">
                <a:solidFill>
                  <a:schemeClr val="tx2"/>
                </a:solidFill>
              </a:rPr>
              <a:t>d</a:t>
            </a:r>
            <a:r>
              <a:rPr lang="en-US" sz="2400" dirty="0"/>
              <a:t> need to compute </a:t>
            </a:r>
            <a:r>
              <a:rPr lang="en-US" sz="2400" b="1" i="1" dirty="0">
                <a:solidFill>
                  <a:schemeClr val="tx2"/>
                </a:solidFill>
              </a:rPr>
              <a:t>p</a:t>
            </a:r>
            <a:r>
              <a:rPr lang="en-US" sz="2400" b="1" dirty="0">
                <a:solidFill>
                  <a:schemeClr val="tx2"/>
                </a:solidFill>
              </a:rPr>
              <a:t>(</a:t>
            </a:r>
            <a:r>
              <a:rPr lang="en-US" sz="2400" b="1" i="1" dirty="0" err="1">
                <a:solidFill>
                  <a:schemeClr val="tx2"/>
                </a:solidFill>
              </a:rPr>
              <a:t>R</a:t>
            </a:r>
            <a:r>
              <a:rPr lang="en-US" sz="2400" b="1" dirty="0" err="1">
                <a:solidFill>
                  <a:schemeClr val="tx2"/>
                </a:solidFill>
              </a:rPr>
              <a:t>|</a:t>
            </a:r>
            <a:r>
              <a:rPr lang="en-US" sz="2400" b="1" i="1" dirty="0" err="1">
                <a:solidFill>
                  <a:schemeClr val="tx2"/>
                </a:solidFill>
              </a:rPr>
              <a:t>q,d</a:t>
            </a:r>
            <a:r>
              <a:rPr lang="en-US" sz="2400" b="1" dirty="0">
                <a:solidFill>
                  <a:schemeClr val="tx2"/>
                </a:solidFill>
              </a:rPr>
              <a:t>)</a:t>
            </a:r>
            <a:r>
              <a:rPr lang="en-US" sz="2400" b="1" i="1" dirty="0">
                <a:solidFill>
                  <a:schemeClr val="tx2"/>
                </a:solidFill>
              </a:rPr>
              <a:t>.</a:t>
            </a:r>
            <a:endParaRPr lang="en-US" sz="2400" i="1" dirty="0"/>
          </a:p>
          <a:p>
            <a:pPr lvl="1"/>
            <a:r>
              <a:rPr lang="en-US" sz="2400" dirty="0"/>
              <a:t>replace with computing </a:t>
            </a:r>
            <a:r>
              <a:rPr lang="en-US" sz="2400" b="1" i="1" dirty="0">
                <a:solidFill>
                  <a:schemeClr val="tx2"/>
                </a:solidFill>
              </a:rPr>
              <a:t>p</a:t>
            </a:r>
            <a:r>
              <a:rPr lang="en-US" sz="2400" b="1" dirty="0">
                <a:solidFill>
                  <a:schemeClr val="tx2"/>
                </a:solidFill>
              </a:rPr>
              <a:t>(</a:t>
            </a:r>
            <a:r>
              <a:rPr lang="en-US" sz="2400" b="1" i="1" dirty="0" err="1">
                <a:solidFill>
                  <a:schemeClr val="tx2"/>
                </a:solidFill>
              </a:rPr>
              <a:t>R</a:t>
            </a:r>
            <a:r>
              <a:rPr lang="en-US" sz="2400" b="1" dirty="0" err="1">
                <a:solidFill>
                  <a:schemeClr val="tx2"/>
                </a:solidFill>
              </a:rPr>
              <a:t>|</a:t>
            </a:r>
            <a:r>
              <a:rPr lang="en-US" sz="2400" b="1" i="1" dirty="0" err="1">
                <a:solidFill>
                  <a:schemeClr val="tx2"/>
                </a:solidFill>
              </a:rPr>
              <a:t>q,x</a:t>
            </a:r>
            <a:r>
              <a:rPr lang="en-US" sz="2400" b="1" dirty="0">
                <a:solidFill>
                  <a:schemeClr val="tx2"/>
                </a:solidFill>
              </a:rPr>
              <a:t>)</a:t>
            </a:r>
            <a:r>
              <a:rPr lang="en-US" sz="2400" dirty="0"/>
              <a:t> where</a:t>
            </a:r>
            <a:r>
              <a:rPr lang="en-US" sz="2400" b="1" i="1" dirty="0">
                <a:solidFill>
                  <a:schemeClr val="tx2"/>
                </a:solidFill>
              </a:rPr>
              <a:t> x</a:t>
            </a:r>
            <a:r>
              <a:rPr lang="en-US" sz="2400" i="1" dirty="0"/>
              <a:t> </a:t>
            </a:r>
            <a:r>
              <a:rPr lang="en-US" sz="2400" dirty="0"/>
              <a:t>is binary term incidence vector representing </a:t>
            </a:r>
            <a:r>
              <a:rPr lang="en-US" sz="2400" b="1" i="1" dirty="0">
                <a:solidFill>
                  <a:schemeClr val="tx2"/>
                </a:solidFill>
              </a:rPr>
              <a:t>d </a:t>
            </a:r>
            <a:r>
              <a:rPr lang="en-US" sz="2400" dirty="0">
                <a:solidFill>
                  <a:schemeClr val="tx2"/>
                </a:solidFill>
              </a:rPr>
              <a:t>Interested only in ranking</a:t>
            </a:r>
          </a:p>
          <a:p>
            <a:r>
              <a:rPr lang="en-US" sz="2800" dirty="0">
                <a:solidFill>
                  <a:schemeClr val="tx2"/>
                </a:solidFill>
              </a:rPr>
              <a:t>Will use odds and Bayes</a:t>
            </a:r>
            <a:r>
              <a:rPr lang="ja-JP" altLang="en-US" sz="2800" dirty="0">
                <a:solidFill>
                  <a:schemeClr val="tx2"/>
                </a:solidFill>
              </a:rPr>
              <a:t>’</a:t>
            </a:r>
            <a:r>
              <a:rPr lang="en-US" sz="2800" dirty="0">
                <a:solidFill>
                  <a:schemeClr val="tx2"/>
                </a:solidFill>
              </a:rPr>
              <a:t> Rule:</a:t>
            </a:r>
            <a:endParaRPr lang="en-US" sz="2800" b="1" i="1" dirty="0">
              <a:solidFill>
                <a:schemeClr val="tx2"/>
              </a:solidFill>
            </a:endParaRPr>
          </a:p>
        </p:txBody>
      </p:sp>
      <p:graphicFrame>
        <p:nvGraphicFramePr>
          <p:cNvPr id="119812" name="Object 4"/>
          <p:cNvGraphicFramePr>
            <a:graphicFrameLocks noChangeAspect="1"/>
          </p:cNvGraphicFramePr>
          <p:nvPr/>
        </p:nvGraphicFramePr>
        <p:xfrm>
          <a:off x="1447800" y="4876800"/>
          <a:ext cx="6172200" cy="1636713"/>
        </p:xfrm>
        <a:graphic>
          <a:graphicData uri="http://schemas.openxmlformats.org/presentationml/2006/ole">
            <mc:AlternateContent xmlns:mc="http://schemas.openxmlformats.org/markup-compatibility/2006">
              <mc:Choice xmlns:v="urn:schemas-microsoft-com:vml" Requires="v">
                <p:oleObj spid="_x0000_s154659" name="…quation" r:id="rId3" imgW="3060360" imgH="812520" progId="Equation.3">
                  <p:embed/>
                </p:oleObj>
              </mc:Choice>
              <mc:Fallback>
                <p:oleObj name="…quation" r:id="rId3" imgW="3060360" imgH="81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876800"/>
                        <a:ext cx="6172200" cy="163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907543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3" name="Rectangle 11"/>
          <p:cNvSpPr>
            <a:spLocks noChangeArrowheads="1"/>
          </p:cNvSpPr>
          <p:nvPr/>
        </p:nvSpPr>
        <p:spPr bwMode="auto">
          <a:xfrm>
            <a:off x="5911850" y="1676400"/>
            <a:ext cx="1600200" cy="990600"/>
          </a:xfrm>
          <a:prstGeom prst="rect">
            <a:avLst/>
          </a:prstGeom>
          <a:solidFill>
            <a:srgbClr val="99CC00"/>
          </a:solidFill>
          <a:ln>
            <a:noFill/>
          </a:ln>
          <a:effectLst/>
          <a:extLst>
            <a:ext uri="{91240B29-F687-4f45-9708-019B960494DF}">
              <a14:hiddenLine xmlns:a14="http://schemas.microsoft.com/office/drawing/2010/main" w="25400">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1" name="Rectangle 9"/>
          <p:cNvSpPr>
            <a:spLocks noChangeArrowheads="1"/>
          </p:cNvSpPr>
          <p:nvPr/>
        </p:nvSpPr>
        <p:spPr bwMode="auto">
          <a:xfrm>
            <a:off x="4495800" y="1676400"/>
            <a:ext cx="1295400" cy="914400"/>
          </a:xfrm>
          <a:prstGeom prst="rect">
            <a:avLst/>
          </a:prstGeom>
          <a:solidFill>
            <a:srgbClr val="CCFFCC"/>
          </a:solidFill>
          <a:ln>
            <a:noFill/>
          </a:ln>
          <a:effectLst/>
          <a:extLs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34" name="Rectangle 2"/>
          <p:cNvSpPr>
            <a:spLocks noGrp="1" noChangeArrowheads="1"/>
          </p:cNvSpPr>
          <p:nvPr>
            <p:ph type="title"/>
          </p:nvPr>
        </p:nvSpPr>
        <p:spPr/>
        <p:txBody>
          <a:bodyPr/>
          <a:lstStyle/>
          <a:p>
            <a:r>
              <a:rPr lang="en-US"/>
              <a:t>Binary Independence Model</a:t>
            </a:r>
          </a:p>
        </p:txBody>
      </p:sp>
      <p:grpSp>
        <p:nvGrpSpPr>
          <p:cNvPr id="120835" name="Group 3"/>
          <p:cNvGrpSpPr>
            <a:grpSpLocks/>
          </p:cNvGrpSpPr>
          <p:nvPr/>
        </p:nvGrpSpPr>
        <p:grpSpPr bwMode="auto">
          <a:xfrm>
            <a:off x="990600" y="3733800"/>
            <a:ext cx="4191000" cy="1431925"/>
            <a:chOff x="624" y="2352"/>
            <a:chExt cx="2640" cy="902"/>
          </a:xfrm>
        </p:grpSpPr>
        <p:sp>
          <p:nvSpPr>
            <p:cNvPr id="120836" name="Text Box 4"/>
            <p:cNvSpPr txBox="1">
              <a:spLocks noChangeArrowheads="1"/>
            </p:cNvSpPr>
            <p:nvPr/>
          </p:nvSpPr>
          <p:spPr bwMode="auto">
            <a:xfrm>
              <a:off x="624" y="2352"/>
              <a:ext cx="24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Times New Roman" charset="0"/>
                </a:rPr>
                <a:t> Using </a:t>
              </a:r>
              <a:r>
                <a:rPr lang="en-US" sz="2000" b="1" dirty="0">
                  <a:solidFill>
                    <a:schemeClr val="tx2"/>
                  </a:solidFill>
                  <a:latin typeface="Times New Roman" charset="0"/>
                </a:rPr>
                <a:t>Independence</a:t>
              </a:r>
              <a:r>
                <a:rPr lang="en-US" sz="2000" dirty="0">
                  <a:latin typeface="Times New Roman" charset="0"/>
                </a:rPr>
                <a:t> Assumption:</a:t>
              </a:r>
            </a:p>
          </p:txBody>
        </p:sp>
        <p:graphicFrame>
          <p:nvGraphicFramePr>
            <p:cNvPr id="120837" name="Object 5"/>
            <p:cNvGraphicFramePr>
              <a:graphicFrameLocks noChangeAspect="1"/>
            </p:cNvGraphicFramePr>
            <p:nvPr/>
          </p:nvGraphicFramePr>
          <p:xfrm>
            <a:off x="816" y="2688"/>
            <a:ext cx="2448" cy="566"/>
          </p:xfrm>
          <a:graphic>
            <a:graphicData uri="http://schemas.openxmlformats.org/presentationml/2006/ole">
              <mc:AlternateContent xmlns:mc="http://schemas.openxmlformats.org/markup-compatibility/2006">
                <mc:Choice xmlns:v="urn:schemas-microsoft-com:vml" Requires="v">
                  <p:oleObj spid="_x0000_s155742" name="Equation" r:id="rId3" imgW="1917360" imgH="444240" progId="Equation.3">
                    <p:embed/>
                  </p:oleObj>
                </mc:Choice>
                <mc:Fallback>
                  <p:oleObj name="Equation" r:id="rId3" imgW="19173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688"/>
                          <a:ext cx="2448"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20838" name="Object 6"/>
          <p:cNvGraphicFramePr>
            <a:graphicFrameLocks noChangeAspect="1"/>
          </p:cNvGraphicFramePr>
          <p:nvPr/>
        </p:nvGraphicFramePr>
        <p:xfrm>
          <a:off x="1143000" y="1752600"/>
          <a:ext cx="6324600" cy="844550"/>
        </p:xfrm>
        <a:graphic>
          <a:graphicData uri="http://schemas.openxmlformats.org/presentationml/2006/ole">
            <mc:AlternateContent xmlns:mc="http://schemas.openxmlformats.org/markup-compatibility/2006">
              <mc:Choice xmlns:v="urn:schemas-microsoft-com:vml" Requires="v">
                <p:oleObj spid="_x0000_s155743" name="Equation" r:id="rId5" imgW="3136680" imgH="419040" progId="Equation.3">
                  <p:embed/>
                </p:oleObj>
              </mc:Choice>
              <mc:Fallback>
                <p:oleObj name="Equation" r:id="rId5" imgW="31366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752600"/>
                        <a:ext cx="63246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0840" name="AutoShape 8"/>
          <p:cNvSpPr>
            <a:spLocks/>
          </p:cNvSpPr>
          <p:nvPr/>
        </p:nvSpPr>
        <p:spPr bwMode="auto">
          <a:xfrm>
            <a:off x="2743200" y="2819400"/>
            <a:ext cx="1752600" cy="711200"/>
          </a:xfrm>
          <a:prstGeom prst="borderCallout2">
            <a:avLst>
              <a:gd name="adj1" fmla="val 11250"/>
              <a:gd name="adj2" fmla="val 104347"/>
              <a:gd name="adj3" fmla="val 11250"/>
              <a:gd name="adj4" fmla="val 119204"/>
              <a:gd name="adj5" fmla="val -24532"/>
              <a:gd name="adj6" fmla="val 125542"/>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Constant for a given query</a:t>
            </a:r>
            <a:endParaRPr lang="en-US" dirty="0">
              <a:latin typeface="Times New Roman" charset="0"/>
            </a:endParaRPr>
          </a:p>
        </p:txBody>
      </p:sp>
      <p:sp>
        <p:nvSpPr>
          <p:cNvPr id="120844" name="AutoShape 12"/>
          <p:cNvSpPr>
            <a:spLocks/>
          </p:cNvSpPr>
          <p:nvPr/>
        </p:nvSpPr>
        <p:spPr bwMode="auto">
          <a:xfrm>
            <a:off x="6597650" y="2971800"/>
            <a:ext cx="2119313" cy="406400"/>
          </a:xfrm>
          <a:prstGeom prst="borderCallout2">
            <a:avLst>
              <a:gd name="adj1" fmla="val 28125"/>
              <a:gd name="adj2" fmla="val -3597"/>
              <a:gd name="adj3" fmla="val 28125"/>
              <a:gd name="adj4" fmla="val -11759"/>
              <a:gd name="adj5" fmla="val -60940"/>
              <a:gd name="adj6" fmla="val -20074"/>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Needs estimation</a:t>
            </a:r>
          </a:p>
        </p:txBody>
      </p:sp>
      <p:grpSp>
        <p:nvGrpSpPr>
          <p:cNvPr id="120845" name="Group 13"/>
          <p:cNvGrpSpPr>
            <a:grpSpLocks/>
          </p:cNvGrpSpPr>
          <p:nvPr/>
        </p:nvGrpSpPr>
        <p:grpSpPr bwMode="auto">
          <a:xfrm>
            <a:off x="1036919" y="5246690"/>
            <a:ext cx="5783513" cy="898526"/>
            <a:chOff x="416" y="3305"/>
            <a:chExt cx="4654" cy="566"/>
          </a:xfrm>
        </p:grpSpPr>
        <p:graphicFrame>
          <p:nvGraphicFramePr>
            <p:cNvPr id="120846" name="Object 14"/>
            <p:cNvGraphicFramePr>
              <a:graphicFrameLocks noChangeAspect="1"/>
            </p:cNvGraphicFramePr>
            <p:nvPr>
              <p:extLst>
                <p:ext uri="{D42A27DB-BD31-4B8C-83A1-F6EECF244321}">
                  <p14:modId xmlns:p14="http://schemas.microsoft.com/office/powerpoint/2010/main" val="2694911343"/>
                </p:ext>
              </p:extLst>
            </p:nvPr>
          </p:nvGraphicFramePr>
          <p:xfrm>
            <a:off x="1121" y="3305"/>
            <a:ext cx="3949" cy="566"/>
          </p:xfrm>
          <a:graphic>
            <a:graphicData uri="http://schemas.openxmlformats.org/presentationml/2006/ole">
              <mc:AlternateContent xmlns:mc="http://schemas.openxmlformats.org/markup-compatibility/2006">
                <mc:Choice xmlns:v="urn:schemas-microsoft-com:vml" Requires="v">
                  <p:oleObj spid="_x0000_s155744" name="…quation" r:id="rId7" imgW="2286000" imgH="457200" progId="Equation.3">
                    <p:embed/>
                  </p:oleObj>
                </mc:Choice>
                <mc:Fallback>
                  <p:oleObj name="…quation" r:id="rId7" imgW="2286000" imgH="457200" progId="Equation.3">
                    <p:embed/>
                    <p:pic>
                      <p:nvPicPr>
                        <p:cNvPr id="0" name=""/>
                        <p:cNvPicPr>
                          <a:picLocks noChangeAspect="1" noChangeArrowheads="1"/>
                        </p:cNvPicPr>
                        <p:nvPr/>
                      </p:nvPicPr>
                      <p:blipFill>
                        <a:blip r:embed="rId8"/>
                        <a:srcRect/>
                        <a:stretch>
                          <a:fillRect/>
                        </a:stretch>
                      </p:blipFill>
                      <p:spPr bwMode="auto">
                        <a:xfrm>
                          <a:off x="1121" y="3305"/>
                          <a:ext cx="3949"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0847" name="Text Box 15"/>
            <p:cNvSpPr txBox="1">
              <a:spLocks noChangeArrowheads="1"/>
            </p:cNvSpPr>
            <p:nvPr/>
          </p:nvSpPr>
          <p:spPr bwMode="auto">
            <a:xfrm>
              <a:off x="416" y="3408"/>
              <a:ext cx="58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smtClean="0">
                  <a:latin typeface="Times New Roman" charset="0"/>
                </a:rPr>
                <a:t> So </a:t>
              </a:r>
              <a:r>
                <a:rPr lang="en-US" sz="2000" dirty="0">
                  <a:latin typeface="Times New Roman" charset="0"/>
                </a:rPr>
                <a:t>:</a:t>
              </a:r>
            </a:p>
          </p:txBody>
        </p:sp>
      </p:grpSp>
    </p:spTree>
    <p:extLst>
      <p:ext uri="{BB962C8B-B14F-4D97-AF65-F5344CB8AC3E}">
        <p14:creationId xmlns:p14="http://schemas.microsoft.com/office/powerpoint/2010/main" val="2433918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0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0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is an IR model?</a:t>
            </a:r>
            <a:endParaRPr lang="en-US" dirty="0"/>
          </a:p>
        </p:txBody>
      </p:sp>
      <p:sp>
        <p:nvSpPr>
          <p:cNvPr id="3" name="Espace réservé du contenu 2"/>
          <p:cNvSpPr>
            <a:spLocks noGrp="1"/>
          </p:cNvSpPr>
          <p:nvPr>
            <p:ph idx="1"/>
          </p:nvPr>
        </p:nvSpPr>
        <p:spPr/>
        <p:txBody>
          <a:bodyPr>
            <a:normAutofit fontScale="85000" lnSpcReduction="10000"/>
          </a:bodyPr>
          <a:lstStyle/>
          <a:p>
            <a:pPr marL="585216" indent="-457200">
              <a:defRPr/>
            </a:pPr>
            <a:r>
              <a:rPr lang="en-US" dirty="0" smtClean="0"/>
              <a:t>Define a way to represent the contents of a document and a query</a:t>
            </a:r>
          </a:p>
          <a:p>
            <a:pPr marL="585216" indent="-457200">
              <a:defRPr/>
            </a:pPr>
            <a:r>
              <a:rPr lang="en-US" dirty="0" smtClean="0"/>
              <a:t>Define a way to compare a document representation to a query representation, so as to result in a document ranking (score function)</a:t>
            </a:r>
          </a:p>
          <a:p>
            <a:pPr marL="585216" indent="-457200">
              <a:defRPr/>
            </a:pPr>
            <a:r>
              <a:rPr lang="en-US" dirty="0" smtClean="0"/>
              <a:t>E.g. Given a set of weighted terms for a document</a:t>
            </a:r>
          </a:p>
          <a:p>
            <a:pPr marL="859536" lvl="1" indent="-457200">
              <a:defRPr/>
            </a:pPr>
            <a:r>
              <a:rPr lang="en-US" dirty="0" smtClean="0"/>
              <a:t>Should these terms be considered as forming a Boolean expression? </a:t>
            </a:r>
            <a:r>
              <a:rPr lang="en-US" dirty="0"/>
              <a:t>a</a:t>
            </a:r>
            <a:r>
              <a:rPr lang="en-US" dirty="0" smtClean="0"/>
              <a:t> vector? …</a:t>
            </a:r>
          </a:p>
          <a:p>
            <a:pPr marL="859536" lvl="1" indent="-457200">
              <a:defRPr/>
            </a:pPr>
            <a:r>
              <a:rPr lang="en-US" dirty="0" smtClean="0"/>
              <a:t>What do the weights mean? a probability, a feature value, …</a:t>
            </a:r>
          </a:p>
          <a:p>
            <a:pPr marL="859536" lvl="1" indent="-457200">
              <a:defRPr/>
            </a:pPr>
            <a:r>
              <a:rPr lang="en-US" dirty="0" smtClean="0"/>
              <a:t>What is the associated ranking function?</a:t>
            </a:r>
            <a:endParaRPr lang="en-US" dirty="0"/>
          </a:p>
        </p:txBody>
      </p:sp>
    </p:spTree>
    <p:extLst>
      <p:ext uri="{BB962C8B-B14F-4D97-AF65-F5344CB8AC3E}">
        <p14:creationId xmlns:p14="http://schemas.microsoft.com/office/powerpoint/2010/main" val="15583148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a:t>Binary Independence Model</a:t>
            </a:r>
          </a:p>
        </p:txBody>
      </p:sp>
      <p:graphicFrame>
        <p:nvGraphicFramePr>
          <p:cNvPr id="121859" name="Object 3"/>
          <p:cNvGraphicFramePr>
            <a:graphicFrameLocks noChangeAspect="1"/>
          </p:cNvGraphicFramePr>
          <p:nvPr/>
        </p:nvGraphicFramePr>
        <p:xfrm>
          <a:off x="990600" y="1676400"/>
          <a:ext cx="6096000" cy="977900"/>
        </p:xfrm>
        <a:graphic>
          <a:graphicData uri="http://schemas.openxmlformats.org/presentationml/2006/ole">
            <mc:AlternateContent xmlns:mc="http://schemas.openxmlformats.org/markup-compatibility/2006">
              <mc:Choice xmlns:v="urn:schemas-microsoft-com:vml" Requires="v">
                <p:oleObj spid="_x0000_s156824" name="Equation" r:id="rId3" imgW="2361960" imgH="444240" progId="Equation.3">
                  <p:embed/>
                </p:oleObj>
              </mc:Choice>
              <mc:Fallback>
                <p:oleObj name="Equation" r:id="rId3" imgW="23619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60960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1860" name="Text Box 4"/>
          <p:cNvSpPr txBox="1">
            <a:spLocks noChangeArrowheads="1"/>
          </p:cNvSpPr>
          <p:nvPr/>
        </p:nvSpPr>
        <p:spPr bwMode="auto">
          <a:xfrm>
            <a:off x="974725" y="2784475"/>
            <a:ext cx="30315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Times New Roman" charset="0"/>
              </a:rPr>
              <a:t> </a:t>
            </a:r>
            <a:r>
              <a:rPr lang="en-US" sz="2000" dirty="0">
                <a:latin typeface="Arial" charset="0"/>
                <a:cs typeface="Arial" charset="0"/>
              </a:rPr>
              <a:t>Since </a:t>
            </a:r>
            <a:r>
              <a:rPr lang="en-US" sz="2000" i="1" dirty="0">
                <a:latin typeface="Arial" charset="0"/>
                <a:cs typeface="Arial" charset="0"/>
              </a:rPr>
              <a:t>x</a:t>
            </a:r>
            <a:r>
              <a:rPr lang="en-US" sz="2000" i="1" baseline="-25000" dirty="0">
                <a:latin typeface="Arial" charset="0"/>
                <a:cs typeface="Arial" charset="0"/>
              </a:rPr>
              <a:t>i</a:t>
            </a:r>
            <a:r>
              <a:rPr lang="en-US" sz="2000" i="1" dirty="0">
                <a:latin typeface="Arial" charset="0"/>
                <a:cs typeface="Arial" charset="0"/>
              </a:rPr>
              <a:t> </a:t>
            </a:r>
            <a:r>
              <a:rPr lang="en-US" sz="2000" dirty="0">
                <a:latin typeface="Arial" charset="0"/>
                <a:cs typeface="Arial" charset="0"/>
              </a:rPr>
              <a:t> is either 0 or 1:</a:t>
            </a:r>
          </a:p>
        </p:txBody>
      </p:sp>
      <p:graphicFrame>
        <p:nvGraphicFramePr>
          <p:cNvPr id="121861" name="Object 5"/>
          <p:cNvGraphicFramePr>
            <a:graphicFrameLocks noChangeAspect="1"/>
          </p:cNvGraphicFramePr>
          <p:nvPr/>
        </p:nvGraphicFramePr>
        <p:xfrm>
          <a:off x="1066800" y="3124200"/>
          <a:ext cx="7467600" cy="1016000"/>
        </p:xfrm>
        <a:graphic>
          <a:graphicData uri="http://schemas.openxmlformats.org/presentationml/2006/ole">
            <mc:AlternateContent xmlns:mc="http://schemas.openxmlformats.org/markup-compatibility/2006">
              <mc:Choice xmlns:v="urn:schemas-microsoft-com:vml" Requires="v">
                <p:oleObj spid="_x0000_s156825" name="Equation" r:id="rId5" imgW="3848040" imgH="469800" progId="Equation.3">
                  <p:embed/>
                </p:oleObj>
              </mc:Choice>
              <mc:Fallback>
                <p:oleObj name="Equation" r:id="rId5" imgW="384804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4200"/>
                        <a:ext cx="746760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1862" name="Group 6"/>
          <p:cNvGrpSpPr>
            <a:grpSpLocks/>
          </p:cNvGrpSpPr>
          <p:nvPr/>
        </p:nvGrpSpPr>
        <p:grpSpPr bwMode="auto">
          <a:xfrm>
            <a:off x="1066800" y="4214217"/>
            <a:ext cx="7467600" cy="1270000"/>
            <a:chOff x="614" y="2640"/>
            <a:chExt cx="4704" cy="800"/>
          </a:xfrm>
        </p:grpSpPr>
        <p:grpSp>
          <p:nvGrpSpPr>
            <p:cNvPr id="121863" name="Group 7"/>
            <p:cNvGrpSpPr>
              <a:grpSpLocks/>
            </p:cNvGrpSpPr>
            <p:nvPr/>
          </p:nvGrpSpPr>
          <p:grpSpPr bwMode="auto">
            <a:xfrm>
              <a:off x="614" y="2640"/>
              <a:ext cx="3805" cy="298"/>
              <a:chOff x="614" y="2640"/>
              <a:chExt cx="3805" cy="298"/>
            </a:xfrm>
          </p:grpSpPr>
          <p:sp>
            <p:nvSpPr>
              <p:cNvPr id="121864" name="Text Box 8"/>
              <p:cNvSpPr txBox="1">
                <a:spLocks noChangeArrowheads="1"/>
              </p:cNvSpPr>
              <p:nvPr/>
            </p:nvSpPr>
            <p:spPr bwMode="auto">
              <a:xfrm>
                <a:off x="614" y="2666"/>
                <a:ext cx="42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Times New Roman" charset="0"/>
                  </a:rPr>
                  <a:t> Let </a:t>
                </a:r>
              </a:p>
            </p:txBody>
          </p:sp>
          <p:graphicFrame>
            <p:nvGraphicFramePr>
              <p:cNvPr id="121865" name="Object 9"/>
              <p:cNvGraphicFramePr>
                <a:graphicFrameLocks noChangeAspect="1"/>
              </p:cNvGraphicFramePr>
              <p:nvPr/>
            </p:nvGraphicFramePr>
            <p:xfrm>
              <a:off x="1080" y="2640"/>
              <a:ext cx="1585" cy="298"/>
            </p:xfrm>
            <a:graphic>
              <a:graphicData uri="http://schemas.openxmlformats.org/presentationml/2006/ole">
                <mc:AlternateContent xmlns:mc="http://schemas.openxmlformats.org/markup-compatibility/2006">
                  <mc:Choice xmlns:v="urn:schemas-microsoft-com:vml" Requires="v">
                    <p:oleObj spid="_x0000_s156826" name="Equation" r:id="rId7" imgW="1218960" imgH="228600" progId="Equation.3">
                      <p:embed/>
                    </p:oleObj>
                  </mc:Choice>
                  <mc:Fallback>
                    <p:oleObj name="Equation" r:id="rId7" imgW="12189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 y="2640"/>
                            <a:ext cx="1585"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1866" name="Object 10"/>
              <p:cNvGraphicFramePr>
                <a:graphicFrameLocks noChangeAspect="1"/>
              </p:cNvGraphicFramePr>
              <p:nvPr/>
            </p:nvGraphicFramePr>
            <p:xfrm>
              <a:off x="2752" y="2640"/>
              <a:ext cx="1667" cy="298"/>
            </p:xfrm>
            <a:graphic>
              <a:graphicData uri="http://schemas.openxmlformats.org/presentationml/2006/ole">
                <mc:AlternateContent xmlns:mc="http://schemas.openxmlformats.org/markup-compatibility/2006">
                  <mc:Choice xmlns:v="urn:schemas-microsoft-com:vml" Requires="v">
                    <p:oleObj spid="_x0000_s156827" name="Equation" r:id="rId9" imgW="1282680" imgH="228600" progId="Equation.3">
                      <p:embed/>
                    </p:oleObj>
                  </mc:Choice>
                  <mc:Fallback>
                    <p:oleObj name="Equation" r:id="rId9" imgW="12826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2" y="2640"/>
                            <a:ext cx="1667"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1867" name="Text Box 11"/>
            <p:cNvSpPr txBox="1">
              <a:spLocks noChangeArrowheads="1"/>
            </p:cNvSpPr>
            <p:nvPr/>
          </p:nvSpPr>
          <p:spPr bwMode="auto">
            <a:xfrm>
              <a:off x="662" y="3146"/>
              <a:ext cx="41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Times New Roman" charset="0"/>
                </a:rPr>
                <a:t> </a:t>
              </a:r>
              <a:r>
                <a:rPr lang="en-US" sz="2000" dirty="0">
                  <a:latin typeface="Arial" charset="0"/>
                  <a:cs typeface="Arial" charset="0"/>
                </a:rPr>
                <a:t>Assume, for all terms not occurring in the query</a:t>
              </a:r>
              <a:r>
                <a:rPr lang="en-US" sz="2400" dirty="0">
                  <a:latin typeface="Times New Roman" charset="0"/>
                </a:rPr>
                <a:t> (</a:t>
              </a:r>
              <a:r>
                <a:rPr lang="en-US" sz="2400" i="1" dirty="0">
                  <a:latin typeface="Times New Roman" charset="0"/>
                </a:rPr>
                <a:t>q</a:t>
              </a:r>
              <a:r>
                <a:rPr lang="en-US" sz="1600" i="1" baseline="-25000" dirty="0">
                  <a:latin typeface="Times New Roman" charset="0"/>
                </a:rPr>
                <a:t>i</a:t>
              </a:r>
              <a:r>
                <a:rPr lang="en-US" sz="2400" i="1" dirty="0">
                  <a:latin typeface="Times New Roman" charset="0"/>
                </a:rPr>
                <a:t>=0</a:t>
              </a:r>
              <a:r>
                <a:rPr lang="en-US" sz="2400" dirty="0">
                  <a:latin typeface="Times New Roman" charset="0"/>
                </a:rPr>
                <a:t>)</a:t>
              </a:r>
              <a:endParaRPr lang="en-US" sz="2000" dirty="0">
                <a:latin typeface="Times New Roman" charset="0"/>
              </a:endParaRPr>
            </a:p>
          </p:txBody>
        </p:sp>
        <p:graphicFrame>
          <p:nvGraphicFramePr>
            <p:cNvPr id="121868" name="Object 12"/>
            <p:cNvGraphicFramePr>
              <a:graphicFrameLocks noChangeAspect="1"/>
            </p:cNvGraphicFramePr>
            <p:nvPr>
              <p:extLst>
                <p:ext uri="{D42A27DB-BD31-4B8C-83A1-F6EECF244321}">
                  <p14:modId xmlns:p14="http://schemas.microsoft.com/office/powerpoint/2010/main" val="1178568986"/>
                </p:ext>
              </p:extLst>
            </p:nvPr>
          </p:nvGraphicFramePr>
          <p:xfrm>
            <a:off x="4777" y="3102"/>
            <a:ext cx="541" cy="338"/>
          </p:xfrm>
          <a:graphic>
            <a:graphicData uri="http://schemas.openxmlformats.org/presentationml/2006/ole">
              <mc:AlternateContent xmlns:mc="http://schemas.openxmlformats.org/markup-compatibility/2006">
                <mc:Choice xmlns:v="urn:schemas-microsoft-com:vml" Requires="v">
                  <p:oleObj spid="_x0000_s156828" name="…quation" r:id="rId11" imgW="419040" imgH="228600" progId="Equation.3">
                    <p:embed/>
                  </p:oleObj>
                </mc:Choice>
                <mc:Fallback>
                  <p:oleObj name="…quation" r:id="rId11" imgW="4190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7" y="3102"/>
                          <a:ext cx="541" cy="338"/>
                        </a:xfrm>
                        <a:prstGeom prst="rect">
                          <a:avLst/>
                        </a:prstGeom>
                        <a:noFill/>
                        <a:ln>
                          <a:noFill/>
                        </a:ln>
                        <a:effectLst/>
                        <a:extLst/>
                      </p:spPr>
                    </p:pic>
                  </p:oleObj>
                </mc:Fallback>
              </mc:AlternateContent>
            </a:graphicData>
          </a:graphic>
        </p:graphicFrame>
      </p:grpSp>
      <p:sp>
        <p:nvSpPr>
          <p:cNvPr id="121869" name="Rectangle 13"/>
          <p:cNvSpPr>
            <a:spLocks noChangeArrowheads="1"/>
          </p:cNvSpPr>
          <p:nvPr/>
        </p:nvSpPr>
        <p:spPr bwMode="auto">
          <a:xfrm>
            <a:off x="3429000" y="5715000"/>
            <a:ext cx="24384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800">
                <a:latin typeface="Arial" charset="0"/>
                <a:cs typeface="Arial" charset="0"/>
              </a:rPr>
              <a:t>Then...</a:t>
            </a:r>
          </a:p>
        </p:txBody>
      </p:sp>
      <p:sp>
        <p:nvSpPr>
          <p:cNvPr id="121870" name="Text Box 14"/>
          <p:cNvSpPr txBox="1">
            <a:spLocks noChangeArrowheads="1"/>
          </p:cNvSpPr>
          <p:nvPr/>
        </p:nvSpPr>
        <p:spPr bwMode="auto">
          <a:xfrm>
            <a:off x="6740201" y="5600689"/>
            <a:ext cx="2229497" cy="1015663"/>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solidFill>
                  <a:schemeClr val="tx2"/>
                </a:solidFill>
              </a:rPr>
              <a:t>This can be </a:t>
            </a:r>
          </a:p>
          <a:p>
            <a:r>
              <a:rPr lang="en-US" sz="2000" dirty="0">
                <a:solidFill>
                  <a:schemeClr val="tx2"/>
                </a:solidFill>
              </a:rPr>
              <a:t>changed (e.g., in</a:t>
            </a:r>
          </a:p>
          <a:p>
            <a:r>
              <a:rPr lang="en-US" sz="2000" dirty="0">
                <a:solidFill>
                  <a:schemeClr val="tx2"/>
                </a:solidFill>
              </a:rPr>
              <a:t>relevance feedback)</a:t>
            </a:r>
          </a:p>
        </p:txBody>
      </p:sp>
    </p:spTree>
    <p:extLst>
      <p:ext uri="{BB962C8B-B14F-4D97-AF65-F5344CB8AC3E}">
        <p14:creationId xmlns:p14="http://schemas.microsoft.com/office/powerpoint/2010/main" val="2092517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18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18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18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1869"/>
                                        </p:tgtEl>
                                        <p:attrNameLst>
                                          <p:attrName>style.visibility</p:attrName>
                                        </p:attrNameLst>
                                      </p:cBhvr>
                                      <p:to>
                                        <p:strVal val="visible"/>
                                      </p:to>
                                    </p:set>
                                    <p:animEffect transition="in" filter="slide(fromBottom)">
                                      <p:cBhvr>
                                        <p:cTn id="23" dur="500"/>
                                        <p:tgtEl>
                                          <p:spTgt spid="121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utoUpdateAnimBg="0"/>
      <p:bldP spid="121869" grpId="0" animBg="1" autoUpdateAnimBg="0"/>
      <p:bldP spid="12187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2057400" y="1905000"/>
            <a:ext cx="2286000" cy="2438400"/>
            <a:chOff x="1296" y="1200"/>
            <a:chExt cx="1440" cy="1536"/>
          </a:xfrm>
        </p:grpSpPr>
        <p:sp>
          <p:nvSpPr>
            <p:cNvPr id="122883" name="Rectangle 3"/>
            <p:cNvSpPr>
              <a:spLocks noChangeArrowheads="1"/>
            </p:cNvSpPr>
            <p:nvPr/>
          </p:nvSpPr>
          <p:spPr bwMode="auto">
            <a:xfrm>
              <a:off x="1920" y="1200"/>
              <a:ext cx="816" cy="38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84" name="Rectangle 4"/>
            <p:cNvSpPr>
              <a:spLocks noChangeArrowheads="1"/>
            </p:cNvSpPr>
            <p:nvPr/>
          </p:nvSpPr>
          <p:spPr bwMode="auto">
            <a:xfrm>
              <a:off x="1296" y="2352"/>
              <a:ext cx="816" cy="38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2885" name="Group 5"/>
          <p:cNvGrpSpPr>
            <a:grpSpLocks/>
          </p:cNvGrpSpPr>
          <p:nvPr/>
        </p:nvGrpSpPr>
        <p:grpSpPr bwMode="auto">
          <a:xfrm>
            <a:off x="2079625" y="2438401"/>
            <a:ext cx="3254375" cy="968376"/>
            <a:chOff x="1310" y="1536"/>
            <a:chExt cx="2050" cy="610"/>
          </a:xfrm>
        </p:grpSpPr>
        <p:sp>
          <p:nvSpPr>
            <p:cNvPr id="122886" name="Oval 6"/>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87" name="AutoShape 7"/>
            <p:cNvSpPr>
              <a:spLocks/>
            </p:cNvSpPr>
            <p:nvPr/>
          </p:nvSpPr>
          <p:spPr bwMode="auto">
            <a:xfrm>
              <a:off x="1310" y="1890"/>
              <a:ext cx="1392" cy="256"/>
            </a:xfrm>
            <a:prstGeom prst="borderCallout1">
              <a:avLst>
                <a:gd name="adj1" fmla="val -580"/>
                <a:gd name="adj2" fmla="val 45932"/>
                <a:gd name="adj3" fmla="val -55089"/>
                <a:gd name="adj4" fmla="val 109338"/>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matching terms</a:t>
              </a:r>
            </a:p>
          </p:txBody>
        </p:sp>
      </p:grpSp>
      <p:grpSp>
        <p:nvGrpSpPr>
          <p:cNvPr id="122888" name="Group 8"/>
          <p:cNvGrpSpPr>
            <a:grpSpLocks/>
          </p:cNvGrpSpPr>
          <p:nvPr/>
        </p:nvGrpSpPr>
        <p:grpSpPr bwMode="auto">
          <a:xfrm>
            <a:off x="5715000" y="2438400"/>
            <a:ext cx="3048000" cy="1168400"/>
            <a:chOff x="3600" y="1536"/>
            <a:chExt cx="1920" cy="736"/>
          </a:xfrm>
        </p:grpSpPr>
        <p:sp>
          <p:nvSpPr>
            <p:cNvPr id="122889" name="AutoShape 9"/>
            <p:cNvSpPr>
              <a:spLocks noChangeArrowheads="1"/>
            </p:cNvSpPr>
            <p:nvPr/>
          </p:nvSpPr>
          <p:spPr bwMode="auto">
            <a:xfrm>
              <a:off x="3600" y="1536"/>
              <a:ext cx="432" cy="336"/>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0" name="AutoShape 10"/>
            <p:cNvSpPr>
              <a:spLocks/>
            </p:cNvSpPr>
            <p:nvPr/>
          </p:nvSpPr>
          <p:spPr bwMode="auto">
            <a:xfrm>
              <a:off x="4224" y="1824"/>
              <a:ext cx="1296" cy="448"/>
            </a:xfrm>
            <a:prstGeom prst="borderCallout2">
              <a:avLst>
                <a:gd name="adj1" fmla="val 16069"/>
                <a:gd name="adj2" fmla="val -3704"/>
                <a:gd name="adj3" fmla="val 16069"/>
                <a:gd name="adj4" fmla="val -10801"/>
                <a:gd name="adj5" fmla="val 9153"/>
                <a:gd name="adj6" fmla="val -3619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Non-matching query terms</a:t>
              </a:r>
            </a:p>
          </p:txBody>
        </p:sp>
      </p:grpSp>
      <p:sp>
        <p:nvSpPr>
          <p:cNvPr id="122891" name="Rectangle 11"/>
          <p:cNvSpPr>
            <a:spLocks noGrp="1" noChangeArrowheads="1"/>
          </p:cNvSpPr>
          <p:nvPr>
            <p:ph type="title"/>
          </p:nvPr>
        </p:nvSpPr>
        <p:spPr/>
        <p:txBody>
          <a:bodyPr/>
          <a:lstStyle/>
          <a:p>
            <a:r>
              <a:rPr lang="en-US"/>
              <a:t>Binary Independence Model</a:t>
            </a:r>
          </a:p>
        </p:txBody>
      </p:sp>
      <p:grpSp>
        <p:nvGrpSpPr>
          <p:cNvPr id="122892" name="Group 12"/>
          <p:cNvGrpSpPr>
            <a:grpSpLocks/>
          </p:cNvGrpSpPr>
          <p:nvPr/>
        </p:nvGrpSpPr>
        <p:grpSpPr bwMode="auto">
          <a:xfrm>
            <a:off x="1666875" y="4267199"/>
            <a:ext cx="2752725" cy="1093788"/>
            <a:chOff x="1626" y="1536"/>
            <a:chExt cx="1734" cy="689"/>
          </a:xfrm>
        </p:grpSpPr>
        <p:sp>
          <p:nvSpPr>
            <p:cNvPr id="122893" name="Oval 13"/>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4" name="AutoShape 14"/>
            <p:cNvSpPr>
              <a:spLocks/>
            </p:cNvSpPr>
            <p:nvPr/>
          </p:nvSpPr>
          <p:spPr bwMode="auto">
            <a:xfrm>
              <a:off x="1626" y="1969"/>
              <a:ext cx="1392" cy="256"/>
            </a:xfrm>
            <a:prstGeom prst="borderCallout1">
              <a:avLst>
                <a:gd name="adj1" fmla="val -7848"/>
                <a:gd name="adj2" fmla="val 46600"/>
                <a:gd name="adj3" fmla="val -76892"/>
                <a:gd name="adj4" fmla="val 99983"/>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matching terms</a:t>
              </a:r>
            </a:p>
          </p:txBody>
        </p:sp>
      </p:grpSp>
      <p:grpSp>
        <p:nvGrpSpPr>
          <p:cNvPr id="122895" name="Group 15"/>
          <p:cNvGrpSpPr>
            <a:grpSpLocks/>
          </p:cNvGrpSpPr>
          <p:nvPr/>
        </p:nvGrpSpPr>
        <p:grpSpPr bwMode="auto">
          <a:xfrm>
            <a:off x="5638800" y="4267200"/>
            <a:ext cx="3048000" cy="890588"/>
            <a:chOff x="3552" y="2736"/>
            <a:chExt cx="1920" cy="561"/>
          </a:xfrm>
        </p:grpSpPr>
        <p:sp>
          <p:nvSpPr>
            <p:cNvPr id="122896" name="Oval 16"/>
            <p:cNvSpPr>
              <a:spLocks noChangeArrowheads="1"/>
            </p:cNvSpPr>
            <p:nvPr/>
          </p:nvSpPr>
          <p:spPr bwMode="auto">
            <a:xfrm>
              <a:off x="3552" y="2736"/>
              <a:ext cx="480"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7" name="AutoShape 17"/>
            <p:cNvSpPr>
              <a:spLocks/>
            </p:cNvSpPr>
            <p:nvPr/>
          </p:nvSpPr>
          <p:spPr bwMode="auto">
            <a:xfrm>
              <a:off x="4272" y="3041"/>
              <a:ext cx="1200" cy="256"/>
            </a:xfrm>
            <a:prstGeom prst="borderCallout2">
              <a:avLst>
                <a:gd name="adj1" fmla="val 28125"/>
                <a:gd name="adj2" fmla="val -4000"/>
                <a:gd name="adj3" fmla="val 28125"/>
                <a:gd name="adj4" fmla="val -12167"/>
                <a:gd name="adj5" fmla="val -23046"/>
                <a:gd name="adj6" fmla="val -41583"/>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All query terms</a:t>
              </a:r>
            </a:p>
          </p:txBody>
        </p:sp>
      </p:grpSp>
      <p:graphicFrame>
        <p:nvGraphicFramePr>
          <p:cNvPr id="122898" name="Object 18"/>
          <p:cNvGraphicFramePr>
            <a:graphicFrameLocks noChangeAspect="1"/>
          </p:cNvGraphicFramePr>
          <p:nvPr>
            <p:extLst>
              <p:ext uri="{D42A27DB-BD31-4B8C-83A1-F6EECF244321}">
                <p14:modId xmlns:p14="http://schemas.microsoft.com/office/powerpoint/2010/main" val="3717116129"/>
              </p:ext>
            </p:extLst>
          </p:nvPr>
        </p:nvGraphicFramePr>
        <p:xfrm>
          <a:off x="1287462" y="1776411"/>
          <a:ext cx="6003925" cy="2871788"/>
        </p:xfrm>
        <a:graphic>
          <a:graphicData uri="http://schemas.openxmlformats.org/presentationml/2006/ole">
            <mc:AlternateContent xmlns:mc="http://schemas.openxmlformats.org/markup-compatibility/2006">
              <mc:Choice xmlns:v="urn:schemas-microsoft-com:vml" Requires="v">
                <p:oleObj spid="_x0000_s157732" name="…quation" r:id="rId3" imgW="2476440" imgH="1218960" progId="Equation.3">
                  <p:embed/>
                </p:oleObj>
              </mc:Choice>
              <mc:Fallback>
                <p:oleObj name="…quation" r:id="rId3" imgW="2476440" imgH="1218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2" y="1776411"/>
                        <a:ext cx="6003925" cy="287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Ellipse 1"/>
          <p:cNvSpPr/>
          <p:nvPr/>
        </p:nvSpPr>
        <p:spPr>
          <a:xfrm>
            <a:off x="3048000" y="5759612"/>
            <a:ext cx="1869161" cy="9303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llipse 2"/>
          <p:cNvSpPr/>
          <p:nvPr/>
        </p:nvSpPr>
        <p:spPr>
          <a:xfrm>
            <a:off x="4289425" y="5759612"/>
            <a:ext cx="1735205" cy="9303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ZoneTexte 3"/>
          <p:cNvSpPr txBox="1"/>
          <p:nvPr/>
        </p:nvSpPr>
        <p:spPr>
          <a:xfrm>
            <a:off x="3429000" y="5390406"/>
            <a:ext cx="1040850" cy="383974"/>
          </a:xfrm>
          <a:prstGeom prst="rect">
            <a:avLst/>
          </a:prstGeom>
          <a:noFill/>
        </p:spPr>
        <p:txBody>
          <a:bodyPr wrap="square" rtlCol="0">
            <a:spAutoFit/>
          </a:bodyPr>
          <a:lstStyle/>
          <a:p>
            <a:r>
              <a:rPr lang="en-US" dirty="0" smtClean="0"/>
              <a:t>x</a:t>
            </a:r>
            <a:r>
              <a:rPr lang="en-US" baseline="-25000" dirty="0" smtClean="0"/>
              <a:t>i</a:t>
            </a:r>
            <a:r>
              <a:rPr lang="en-US" dirty="0" smtClean="0"/>
              <a:t>=1</a:t>
            </a:r>
            <a:endParaRPr lang="en-US" dirty="0"/>
          </a:p>
        </p:txBody>
      </p:sp>
      <p:sp>
        <p:nvSpPr>
          <p:cNvPr id="22" name="ZoneTexte 21"/>
          <p:cNvSpPr txBox="1"/>
          <p:nvPr/>
        </p:nvSpPr>
        <p:spPr>
          <a:xfrm>
            <a:off x="4674150" y="5375638"/>
            <a:ext cx="1040850" cy="383974"/>
          </a:xfrm>
          <a:prstGeom prst="rect">
            <a:avLst/>
          </a:prstGeom>
          <a:noFill/>
        </p:spPr>
        <p:txBody>
          <a:bodyPr wrap="square" rtlCol="0">
            <a:spAutoFit/>
          </a:bodyPr>
          <a:lstStyle/>
          <a:p>
            <a:r>
              <a:rPr lang="en-US" dirty="0"/>
              <a:t>q</a:t>
            </a:r>
            <a:r>
              <a:rPr lang="en-US" baseline="-25000" dirty="0" smtClean="0"/>
              <a:t>i</a:t>
            </a:r>
            <a:r>
              <a:rPr lang="en-US" dirty="0" smtClean="0"/>
              <a:t>=1</a:t>
            </a:r>
            <a:endParaRPr lang="en-US" dirty="0"/>
          </a:p>
        </p:txBody>
      </p:sp>
    </p:spTree>
    <p:extLst>
      <p:ext uri="{BB962C8B-B14F-4D97-AF65-F5344CB8AC3E}">
        <p14:creationId xmlns:p14="http://schemas.microsoft.com/office/powerpoint/2010/main" val="345201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nodeType="clickEffect">
                                  <p:stCondLst>
                                    <p:cond delay="0"/>
                                  </p:stCondLst>
                                  <p:childTnLst>
                                    <p:set>
                                      <p:cBhvr>
                                        <p:cTn id="10" dur="1" fill="hold">
                                          <p:stCondLst>
                                            <p:cond delay="0"/>
                                          </p:stCondLst>
                                        </p:cTn>
                                        <p:tgtEl>
                                          <p:spTgt spid="122885"/>
                                        </p:tgtEl>
                                        <p:attrNameLst>
                                          <p:attrName>style.visibility</p:attrName>
                                        </p:attrNameLst>
                                      </p:cBhvr>
                                      <p:to>
                                        <p:strVal val="visible"/>
                                      </p:to>
                                    </p:set>
                                    <p:animEffect transition="in" filter="strips(downLeft)">
                                      <p:cBhvr>
                                        <p:cTn id="11" dur="500"/>
                                        <p:tgtEl>
                                          <p:spTgt spid="122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22888"/>
                                        </p:tgtEl>
                                        <p:attrNameLst>
                                          <p:attrName>style.visibility</p:attrName>
                                        </p:attrNameLst>
                                      </p:cBhvr>
                                      <p:to>
                                        <p:strVal val="visible"/>
                                      </p:to>
                                    </p:set>
                                    <p:animEffect transition="in" filter="strips(downRight)">
                                      <p:cBhvr>
                                        <p:cTn id="16" dur="500"/>
                                        <p:tgtEl>
                                          <p:spTgt spid="1228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122892"/>
                                        </p:tgtEl>
                                        <p:attrNameLst>
                                          <p:attrName>style.visibility</p:attrName>
                                        </p:attrNameLst>
                                      </p:cBhvr>
                                      <p:to>
                                        <p:strVal val="visible"/>
                                      </p:to>
                                    </p:set>
                                    <p:animEffect transition="in" filter="strips(downLeft)">
                                      <p:cBhvr>
                                        <p:cTn id="21" dur="500"/>
                                        <p:tgtEl>
                                          <p:spTgt spid="1228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22895"/>
                                        </p:tgtEl>
                                        <p:attrNameLst>
                                          <p:attrName>style.visibility</p:attrName>
                                        </p:attrNameLst>
                                      </p:cBhvr>
                                      <p:to>
                                        <p:strVal val="visible"/>
                                      </p:to>
                                    </p:set>
                                    <p:animEffect transition="in" filter="strips(downRight)">
                                      <p:cBhvr>
                                        <p:cTn id="26" dur="500"/>
                                        <p:tgtEl>
                                          <p:spTgt spid="122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Binary Independence Model</a:t>
            </a:r>
          </a:p>
        </p:txBody>
      </p:sp>
      <p:grpSp>
        <p:nvGrpSpPr>
          <p:cNvPr id="123907" name="Group 3"/>
          <p:cNvGrpSpPr>
            <a:grpSpLocks/>
          </p:cNvGrpSpPr>
          <p:nvPr/>
        </p:nvGrpSpPr>
        <p:grpSpPr bwMode="auto">
          <a:xfrm>
            <a:off x="2895600" y="2286000"/>
            <a:ext cx="1905000" cy="2057400"/>
            <a:chOff x="1824" y="1440"/>
            <a:chExt cx="1200" cy="1296"/>
          </a:xfrm>
        </p:grpSpPr>
        <p:sp>
          <p:nvSpPr>
            <p:cNvPr id="123908" name="Rectangle 4"/>
            <p:cNvSpPr>
              <a:spLocks noChangeArrowheads="1"/>
            </p:cNvSpPr>
            <p:nvPr/>
          </p:nvSpPr>
          <p:spPr bwMode="auto">
            <a:xfrm>
              <a:off x="1920" y="1440"/>
              <a:ext cx="960" cy="43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9" name="AutoShape 5"/>
            <p:cNvSpPr>
              <a:spLocks noChangeArrowheads="1"/>
            </p:cNvSpPr>
            <p:nvPr/>
          </p:nvSpPr>
          <p:spPr bwMode="auto">
            <a:xfrm>
              <a:off x="1824" y="2256"/>
              <a:ext cx="1200" cy="480"/>
            </a:xfrm>
            <a:prstGeom prst="flowChartTerminator">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Constant for</a:t>
              </a:r>
            </a:p>
            <a:p>
              <a:pPr algn="ctr" eaLnBrk="0" hangingPunct="0"/>
              <a:r>
                <a:rPr lang="en-US">
                  <a:latin typeface="Times New Roman" charset="0"/>
                </a:rPr>
                <a:t>each query</a:t>
              </a:r>
            </a:p>
          </p:txBody>
        </p:sp>
        <p:cxnSp>
          <p:nvCxnSpPr>
            <p:cNvPr id="123910" name="AutoShape 6"/>
            <p:cNvCxnSpPr>
              <a:cxnSpLocks noChangeShapeType="1"/>
              <a:stCxn id="123909" idx="1"/>
              <a:endCxn id="123908" idx="2"/>
            </p:cNvCxnSpPr>
            <p:nvPr/>
          </p:nvCxnSpPr>
          <p:spPr bwMode="auto">
            <a:xfrm rot="10800000" flipH="1">
              <a:off x="1824" y="1872"/>
              <a:ext cx="576" cy="624"/>
            </a:xfrm>
            <a:prstGeom prst="curvedConnector4">
              <a:avLst>
                <a:gd name="adj1" fmla="val -25000"/>
                <a:gd name="adj2" fmla="val 6923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23911" name="Group 7"/>
          <p:cNvGrpSpPr>
            <a:grpSpLocks/>
          </p:cNvGrpSpPr>
          <p:nvPr/>
        </p:nvGrpSpPr>
        <p:grpSpPr bwMode="auto">
          <a:xfrm>
            <a:off x="4800600" y="2057400"/>
            <a:ext cx="3810000" cy="1905000"/>
            <a:chOff x="3024" y="1296"/>
            <a:chExt cx="2400" cy="1200"/>
          </a:xfrm>
        </p:grpSpPr>
        <p:sp>
          <p:nvSpPr>
            <p:cNvPr id="123912" name="Rectangle 8"/>
            <p:cNvSpPr>
              <a:spLocks noChangeArrowheads="1"/>
            </p:cNvSpPr>
            <p:nvPr/>
          </p:nvSpPr>
          <p:spPr bwMode="auto">
            <a:xfrm>
              <a:off x="4464" y="1296"/>
              <a:ext cx="960"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23913" name="AutoShape 9"/>
            <p:cNvCxnSpPr>
              <a:cxnSpLocks noChangeShapeType="1"/>
              <a:stCxn id="123909" idx="3"/>
              <a:endCxn id="123912" idx="2"/>
            </p:cNvCxnSpPr>
            <p:nvPr/>
          </p:nvCxnSpPr>
          <p:spPr bwMode="auto">
            <a:xfrm flipV="1">
              <a:off x="3024" y="2016"/>
              <a:ext cx="1920" cy="48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23914" name="Group 10"/>
          <p:cNvGrpSpPr>
            <a:grpSpLocks/>
          </p:cNvGrpSpPr>
          <p:nvPr/>
        </p:nvGrpSpPr>
        <p:grpSpPr bwMode="auto">
          <a:xfrm>
            <a:off x="4343400" y="2057400"/>
            <a:ext cx="4038600" cy="3352800"/>
            <a:chOff x="2736" y="1296"/>
            <a:chExt cx="2544" cy="2112"/>
          </a:xfrm>
        </p:grpSpPr>
        <p:sp>
          <p:nvSpPr>
            <p:cNvPr id="123915" name="Rectangle 11"/>
            <p:cNvSpPr>
              <a:spLocks noChangeArrowheads="1"/>
            </p:cNvSpPr>
            <p:nvPr/>
          </p:nvSpPr>
          <p:spPr bwMode="auto">
            <a:xfrm>
              <a:off x="2928" y="1296"/>
              <a:ext cx="1440" cy="76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16" name="AutoShape 12"/>
            <p:cNvSpPr>
              <a:spLocks noChangeArrowheads="1"/>
            </p:cNvSpPr>
            <p:nvPr/>
          </p:nvSpPr>
          <p:spPr bwMode="auto">
            <a:xfrm>
              <a:off x="3600" y="2064"/>
              <a:ext cx="288" cy="624"/>
            </a:xfrm>
            <a:prstGeom prst="upDownArrow">
              <a:avLst>
                <a:gd name="adj1" fmla="val 50000"/>
                <a:gd name="adj2" fmla="val 4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17" name="AutoShape 13"/>
            <p:cNvSpPr>
              <a:spLocks noChangeArrowheads="1"/>
            </p:cNvSpPr>
            <p:nvPr/>
          </p:nvSpPr>
          <p:spPr bwMode="auto">
            <a:xfrm>
              <a:off x="2736" y="2688"/>
              <a:ext cx="2544" cy="720"/>
            </a:xfrm>
            <a:prstGeom prst="wave">
              <a:avLst>
                <a:gd name="adj1" fmla="val 9028"/>
                <a:gd name="adj2" fmla="val -2028"/>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Only quantity to be estimated </a:t>
              </a:r>
            </a:p>
            <a:p>
              <a:pPr algn="ctr" eaLnBrk="0" hangingPunct="0"/>
              <a:r>
                <a:rPr lang="en-US">
                  <a:latin typeface="Times New Roman" charset="0"/>
                </a:rPr>
                <a:t>for rankings</a:t>
              </a:r>
            </a:p>
          </p:txBody>
        </p:sp>
      </p:grpSp>
      <p:graphicFrame>
        <p:nvGraphicFramePr>
          <p:cNvPr id="123918" name="Object 14"/>
          <p:cNvGraphicFramePr>
            <a:graphicFrameLocks noChangeAspect="1"/>
          </p:cNvGraphicFramePr>
          <p:nvPr/>
        </p:nvGraphicFramePr>
        <p:xfrm>
          <a:off x="990600" y="1981200"/>
          <a:ext cx="7623175" cy="1295400"/>
        </p:xfrm>
        <a:graphic>
          <a:graphicData uri="http://schemas.openxmlformats.org/presentationml/2006/ole">
            <mc:AlternateContent xmlns:mc="http://schemas.openxmlformats.org/markup-compatibility/2006">
              <mc:Choice xmlns:v="urn:schemas-microsoft-com:vml" Requires="v">
                <p:oleObj spid="_x0000_s158783" name="Equation" r:id="rId3" imgW="2857320" imgH="444240" progId="Equation.3">
                  <p:embed/>
                </p:oleObj>
              </mc:Choice>
              <mc:Fallback>
                <p:oleObj name="Equation" r:id="rId3" imgW="28573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1200"/>
                        <a:ext cx="7623175"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3919" name="Group 15"/>
          <p:cNvGrpSpPr>
            <a:grpSpLocks/>
          </p:cNvGrpSpPr>
          <p:nvPr/>
        </p:nvGrpSpPr>
        <p:grpSpPr bwMode="auto">
          <a:xfrm>
            <a:off x="990600" y="5029200"/>
            <a:ext cx="6324600" cy="1425575"/>
            <a:chOff x="624" y="3168"/>
            <a:chExt cx="3984" cy="898"/>
          </a:xfrm>
        </p:grpSpPr>
        <p:sp>
          <p:nvSpPr>
            <p:cNvPr id="123920" name="Text Box 16"/>
            <p:cNvSpPr txBox="1">
              <a:spLocks noChangeArrowheads="1"/>
            </p:cNvSpPr>
            <p:nvPr/>
          </p:nvSpPr>
          <p:spPr bwMode="auto">
            <a:xfrm>
              <a:off x="624" y="3168"/>
              <a:ext cx="16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Times New Roman" charset="0"/>
                </a:rPr>
                <a:t> Retrieval Status Value:</a:t>
              </a:r>
            </a:p>
          </p:txBody>
        </p:sp>
        <p:graphicFrame>
          <p:nvGraphicFramePr>
            <p:cNvPr id="123921" name="Object 17"/>
            <p:cNvGraphicFramePr>
              <a:graphicFrameLocks noChangeAspect="1"/>
            </p:cNvGraphicFramePr>
            <p:nvPr/>
          </p:nvGraphicFramePr>
          <p:xfrm>
            <a:off x="768" y="3456"/>
            <a:ext cx="3840" cy="610"/>
          </p:xfrm>
          <a:graphic>
            <a:graphicData uri="http://schemas.openxmlformats.org/presentationml/2006/ole">
              <mc:AlternateContent xmlns:mc="http://schemas.openxmlformats.org/markup-compatibility/2006">
                <mc:Choice xmlns:v="urn:schemas-microsoft-com:vml" Requires="v">
                  <p:oleObj spid="_x0000_s158784" name="…quation" r:id="rId5" imgW="2781000" imgH="444240" progId="Equation.3">
                    <p:embed/>
                  </p:oleObj>
                </mc:Choice>
                <mc:Fallback>
                  <p:oleObj name="…quation" r:id="rId5" imgW="27810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3456"/>
                          <a:ext cx="3840" cy="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258832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wipe(up)">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Effect transition="in" filter="wipe(down)">
                                      <p:cBhvr>
                                        <p:cTn id="12" dur="500"/>
                                        <p:tgtEl>
                                          <p:spTgt spid="123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3914"/>
                                        </p:tgtEl>
                                        <p:attrNameLst>
                                          <p:attrName>style.visibility</p:attrName>
                                        </p:attrNameLst>
                                      </p:cBhvr>
                                      <p:to>
                                        <p:strVal val="visible"/>
                                      </p:to>
                                    </p:set>
                                    <p:animEffect transition="in" filter="box(out)">
                                      <p:cBhvr>
                                        <p:cTn id="17" dur="500"/>
                                        <p:tgtEl>
                                          <p:spTgt spid="1239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2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Binary Independence Model</a:t>
            </a:r>
          </a:p>
        </p:txBody>
      </p:sp>
      <p:sp>
        <p:nvSpPr>
          <p:cNvPr id="124931" name="Text Box 3"/>
          <p:cNvSpPr txBox="1">
            <a:spLocks noChangeArrowheads="1"/>
          </p:cNvSpPr>
          <p:nvPr/>
        </p:nvSpPr>
        <p:spPr bwMode="auto">
          <a:xfrm>
            <a:off x="1127125" y="1793875"/>
            <a:ext cx="45833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400" dirty="0">
                <a:latin typeface="Times New Roman" charset="0"/>
              </a:rPr>
              <a:t> All boils down to computing RSV.</a:t>
            </a:r>
          </a:p>
        </p:txBody>
      </p:sp>
      <p:graphicFrame>
        <p:nvGraphicFramePr>
          <p:cNvPr id="124932" name="Object 4"/>
          <p:cNvGraphicFramePr>
            <a:graphicFrameLocks noChangeAspect="1"/>
          </p:cNvGraphicFramePr>
          <p:nvPr/>
        </p:nvGraphicFramePr>
        <p:xfrm>
          <a:off x="1371600" y="2286000"/>
          <a:ext cx="6096000" cy="968375"/>
        </p:xfrm>
        <a:graphic>
          <a:graphicData uri="http://schemas.openxmlformats.org/presentationml/2006/ole">
            <mc:AlternateContent xmlns:mc="http://schemas.openxmlformats.org/markup-compatibility/2006">
              <mc:Choice xmlns:v="urn:schemas-microsoft-com:vml" Requires="v">
                <p:oleObj spid="_x0000_s159835" name="Equation" r:id="rId4" imgW="2781000" imgH="444240" progId="Equation.3">
                  <p:embed/>
                </p:oleObj>
              </mc:Choice>
              <mc:Fallback>
                <p:oleObj name="Equation" r:id="rId4" imgW="27810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86000"/>
                        <a:ext cx="6096000"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33" name="Object 5"/>
          <p:cNvGraphicFramePr>
            <a:graphicFrameLocks noChangeAspect="1"/>
          </p:cNvGraphicFramePr>
          <p:nvPr/>
        </p:nvGraphicFramePr>
        <p:xfrm>
          <a:off x="1371600" y="3352800"/>
          <a:ext cx="1947863" cy="806450"/>
        </p:xfrm>
        <a:graphic>
          <a:graphicData uri="http://schemas.openxmlformats.org/presentationml/2006/ole">
            <mc:AlternateContent xmlns:mc="http://schemas.openxmlformats.org/markup-compatibility/2006">
              <mc:Choice xmlns:v="urn:schemas-microsoft-com:vml" Requires="v">
                <p:oleObj spid="_x0000_s159836" name="Equation" r:id="rId6" imgW="888840" imgH="368280" progId="Equation.3">
                  <p:embed/>
                </p:oleObj>
              </mc:Choice>
              <mc:Fallback>
                <p:oleObj name="Equation" r:id="rId6" imgW="8888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352800"/>
                        <a:ext cx="1947863"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34" name="Object 6"/>
          <p:cNvGraphicFramePr>
            <a:graphicFrameLocks noChangeAspect="1"/>
          </p:cNvGraphicFramePr>
          <p:nvPr/>
        </p:nvGraphicFramePr>
        <p:xfrm>
          <a:off x="3657600" y="3200400"/>
          <a:ext cx="2338388" cy="941388"/>
        </p:xfrm>
        <a:graphic>
          <a:graphicData uri="http://schemas.openxmlformats.org/presentationml/2006/ole">
            <mc:AlternateContent xmlns:mc="http://schemas.openxmlformats.org/markup-compatibility/2006">
              <mc:Choice xmlns:v="urn:schemas-microsoft-com:vml" Requires="v">
                <p:oleObj spid="_x0000_s159837" name="…quation" r:id="rId8" imgW="1066680" imgH="431640" progId="Equation.3">
                  <p:embed/>
                </p:oleObj>
              </mc:Choice>
              <mc:Fallback>
                <p:oleObj name="…quation" r:id="rId8" imgW="10666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3200400"/>
                        <a:ext cx="2338388"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4935" name="Rectangle 7"/>
          <p:cNvSpPr>
            <a:spLocks noChangeArrowheads="1"/>
          </p:cNvSpPr>
          <p:nvPr/>
        </p:nvSpPr>
        <p:spPr bwMode="auto">
          <a:xfrm>
            <a:off x="1752600" y="4724400"/>
            <a:ext cx="6019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dirty="0">
                <a:latin typeface="Times New Roman" charset="0"/>
              </a:rPr>
              <a:t>So, how do we compute </a:t>
            </a:r>
            <a:r>
              <a:rPr lang="en-US" sz="2400" i="1" dirty="0">
                <a:latin typeface="Times New Roman" charset="0"/>
              </a:rPr>
              <a:t>c</a:t>
            </a:r>
            <a:r>
              <a:rPr lang="en-US" i="1" dirty="0">
                <a:latin typeface="Times New Roman" charset="0"/>
              </a:rPr>
              <a:t>i</a:t>
            </a:r>
            <a:r>
              <a:rPr lang="ja-JP" altLang="en-US" sz="2400" i="1" dirty="0">
                <a:latin typeface="Arial"/>
              </a:rPr>
              <a:t>’</a:t>
            </a:r>
            <a:r>
              <a:rPr lang="en-US" sz="2400" i="1" dirty="0">
                <a:latin typeface="Times New Roman" charset="0"/>
              </a:rPr>
              <a:t>s </a:t>
            </a:r>
            <a:r>
              <a:rPr lang="en-US" sz="2400" dirty="0">
                <a:latin typeface="Times New Roman" charset="0"/>
              </a:rPr>
              <a:t>from our data ?</a:t>
            </a:r>
          </a:p>
        </p:txBody>
      </p:sp>
    </p:spTree>
    <p:extLst>
      <p:ext uri="{BB962C8B-B14F-4D97-AF65-F5344CB8AC3E}">
        <p14:creationId xmlns:p14="http://schemas.microsoft.com/office/powerpoint/2010/main" val="1794815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box(out)">
                                      <p:cBhvr>
                                        <p:cTn id="7"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r>
              <a:rPr lang="en-US" sz="4000" dirty="0"/>
              <a:t>Binary Independence Model</a:t>
            </a:r>
          </a:p>
        </p:txBody>
      </p:sp>
      <p:sp>
        <p:nvSpPr>
          <p:cNvPr id="125955" name="Text Box 3"/>
          <p:cNvSpPr txBox="1">
            <a:spLocks noChangeArrowheads="1"/>
          </p:cNvSpPr>
          <p:nvPr/>
        </p:nvSpPr>
        <p:spPr bwMode="auto">
          <a:xfrm>
            <a:off x="1126345" y="1214735"/>
            <a:ext cx="3929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400" dirty="0">
                <a:latin typeface="Times New Roman" charset="0"/>
              </a:rPr>
              <a:t> Estimating RSV coefficients.</a:t>
            </a:r>
          </a:p>
        </p:txBody>
      </p:sp>
      <p:sp>
        <p:nvSpPr>
          <p:cNvPr id="125956" name="Text Box 4"/>
          <p:cNvSpPr txBox="1">
            <a:spLocks noChangeArrowheads="1"/>
          </p:cNvSpPr>
          <p:nvPr/>
        </p:nvSpPr>
        <p:spPr bwMode="auto">
          <a:xfrm>
            <a:off x="1126345" y="1595735"/>
            <a:ext cx="69172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400">
                <a:latin typeface="Times New Roman" charset="0"/>
              </a:rPr>
              <a:t> For each term </a:t>
            </a:r>
            <a:r>
              <a:rPr lang="en-US" sz="2400" i="1">
                <a:latin typeface="Times New Roman" charset="0"/>
              </a:rPr>
              <a:t>i </a:t>
            </a:r>
            <a:r>
              <a:rPr lang="en-US" sz="2400">
                <a:latin typeface="Times New Roman" charset="0"/>
              </a:rPr>
              <a:t>look at this table of document counts:</a:t>
            </a:r>
          </a:p>
        </p:txBody>
      </p:sp>
      <p:graphicFrame>
        <p:nvGraphicFramePr>
          <p:cNvPr id="125957" name="Object 5"/>
          <p:cNvGraphicFramePr>
            <a:graphicFrameLocks noChangeAspect="1"/>
          </p:cNvGraphicFramePr>
          <p:nvPr>
            <p:extLst>
              <p:ext uri="{D42A27DB-BD31-4B8C-83A1-F6EECF244321}">
                <p14:modId xmlns:p14="http://schemas.microsoft.com/office/powerpoint/2010/main" val="1623609976"/>
              </p:ext>
            </p:extLst>
          </p:nvPr>
        </p:nvGraphicFramePr>
        <p:xfrm>
          <a:off x="1431145" y="2176760"/>
          <a:ext cx="6375400" cy="2360613"/>
        </p:xfrm>
        <a:graphic>
          <a:graphicData uri="http://schemas.openxmlformats.org/presentationml/2006/ole">
            <mc:AlternateContent xmlns:mc="http://schemas.openxmlformats.org/markup-compatibility/2006">
              <mc:Choice xmlns:v="urn:schemas-microsoft-com:vml" Requires="v">
                <p:oleObj spid="_x0000_s161939" name="Document" r:id="rId4" imgW="6375400" imgH="2362200" progId="Word.Document.8">
                  <p:embed/>
                </p:oleObj>
              </mc:Choice>
              <mc:Fallback>
                <p:oleObj name="Document" r:id="rId4" imgW="6375400" imgH="2362200" progId="Word.Document.8">
                  <p:embed/>
                  <p:pic>
                    <p:nvPicPr>
                      <p:cNvPr id="0" name=""/>
                      <p:cNvPicPr>
                        <a:picLocks noChangeAspect="1" noChangeArrowheads="1"/>
                      </p:cNvPicPr>
                      <p:nvPr/>
                    </p:nvPicPr>
                    <p:blipFill>
                      <a:blip r:embed="rId5"/>
                      <a:srcRect/>
                      <a:stretch>
                        <a:fillRect/>
                      </a:stretch>
                    </p:blipFill>
                    <p:spPr bwMode="auto">
                      <a:xfrm>
                        <a:off x="1431145" y="2176760"/>
                        <a:ext cx="6375400" cy="236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5958" name="Group 6"/>
          <p:cNvGrpSpPr>
            <a:grpSpLocks/>
          </p:cNvGrpSpPr>
          <p:nvPr/>
        </p:nvGrpSpPr>
        <p:grpSpPr bwMode="auto">
          <a:xfrm>
            <a:off x="1126345" y="4418244"/>
            <a:ext cx="6079077" cy="1552575"/>
            <a:chOff x="720" y="2976"/>
            <a:chExt cx="3840" cy="1122"/>
          </a:xfrm>
        </p:grpSpPr>
        <p:graphicFrame>
          <p:nvGraphicFramePr>
            <p:cNvPr id="125959" name="Object 7"/>
            <p:cNvGraphicFramePr>
              <a:graphicFrameLocks noChangeAspect="1"/>
            </p:cNvGraphicFramePr>
            <p:nvPr/>
          </p:nvGraphicFramePr>
          <p:xfrm>
            <a:off x="1824" y="2976"/>
            <a:ext cx="624" cy="535"/>
          </p:xfrm>
          <a:graphic>
            <a:graphicData uri="http://schemas.openxmlformats.org/presentationml/2006/ole">
              <mc:AlternateContent xmlns:mc="http://schemas.openxmlformats.org/markup-compatibility/2006">
                <mc:Choice xmlns:v="urn:schemas-microsoft-com:vml" Requires="v">
                  <p:oleObj spid="_x0000_s161940" name="Equation" r:id="rId6" imgW="457200" imgH="393480" progId="Equation.3">
                    <p:embed/>
                  </p:oleObj>
                </mc:Choice>
                <mc:Fallback>
                  <p:oleObj name="Equation" r:id="rId6" imgW="457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976"/>
                          <a:ext cx="624"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5960" name="Object 8"/>
            <p:cNvGraphicFramePr>
              <a:graphicFrameLocks noChangeAspect="1"/>
            </p:cNvGraphicFramePr>
            <p:nvPr/>
          </p:nvGraphicFramePr>
          <p:xfrm>
            <a:off x="2640" y="2976"/>
            <a:ext cx="1008" cy="546"/>
          </p:xfrm>
          <a:graphic>
            <a:graphicData uri="http://schemas.openxmlformats.org/presentationml/2006/ole">
              <mc:AlternateContent xmlns:mc="http://schemas.openxmlformats.org/markup-compatibility/2006">
                <mc:Choice xmlns:v="urn:schemas-microsoft-com:vml" Requires="v">
                  <p:oleObj spid="_x0000_s161941" name="Equation" r:id="rId8" imgW="774360" imgH="419040" progId="Equation.3">
                    <p:embed/>
                  </p:oleObj>
                </mc:Choice>
                <mc:Fallback>
                  <p:oleObj name="Equation" r:id="rId8" imgW="77436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976"/>
                          <a:ext cx="1008" cy="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5961" name="Object 9"/>
            <p:cNvGraphicFramePr>
              <a:graphicFrameLocks noChangeAspect="1"/>
            </p:cNvGraphicFramePr>
            <p:nvPr/>
          </p:nvGraphicFramePr>
          <p:xfrm>
            <a:off x="720" y="3504"/>
            <a:ext cx="3840" cy="594"/>
          </p:xfrm>
          <a:graphic>
            <a:graphicData uri="http://schemas.openxmlformats.org/presentationml/2006/ole">
              <mc:AlternateContent xmlns:mc="http://schemas.openxmlformats.org/markup-compatibility/2006">
                <mc:Choice xmlns:v="urn:schemas-microsoft-com:vml" Requires="v">
                  <p:oleObj spid="_x0000_s161942" name="…quation" r:id="rId10" imgW="2781000" imgH="431640" progId="Equation.3">
                    <p:embed/>
                  </p:oleObj>
                </mc:Choice>
                <mc:Fallback>
                  <p:oleObj name="…quation" r:id="rId10" imgW="278100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3504"/>
                          <a:ext cx="3840" cy="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5962" name="Text Box 10"/>
            <p:cNvSpPr txBox="1">
              <a:spLocks noChangeArrowheads="1"/>
            </p:cNvSpPr>
            <p:nvPr/>
          </p:nvSpPr>
          <p:spPr bwMode="auto">
            <a:xfrm>
              <a:off x="768" y="3120"/>
              <a:ext cx="10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400">
                  <a:latin typeface="Times New Roman" charset="0"/>
                </a:rPr>
                <a:t> Estimates:</a:t>
              </a:r>
            </a:p>
          </p:txBody>
        </p:sp>
      </p:grpSp>
      <p:grpSp>
        <p:nvGrpSpPr>
          <p:cNvPr id="125963" name="Group 11"/>
          <p:cNvGrpSpPr>
            <a:grpSpLocks/>
          </p:cNvGrpSpPr>
          <p:nvPr/>
        </p:nvGrpSpPr>
        <p:grpSpPr bwMode="auto">
          <a:xfrm>
            <a:off x="7205423" y="5426077"/>
            <a:ext cx="1676400" cy="1427163"/>
            <a:chOff x="4560" y="3274"/>
            <a:chExt cx="1056" cy="899"/>
          </a:xfrm>
        </p:grpSpPr>
        <p:sp>
          <p:nvSpPr>
            <p:cNvPr id="125964" name="Rectangle 12"/>
            <p:cNvSpPr>
              <a:spLocks noChangeArrowheads="1"/>
            </p:cNvSpPr>
            <p:nvPr/>
          </p:nvSpPr>
          <p:spPr bwMode="auto">
            <a:xfrm>
              <a:off x="4848" y="3274"/>
              <a:ext cx="768" cy="899"/>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0" hangingPunct="0"/>
              <a:r>
                <a:rPr lang="en-US" sz="2000" dirty="0" err="1" smtClean="0">
                  <a:latin typeface="Times New Roman" charset="0"/>
                </a:rPr>
                <a:t>Sparck</a:t>
              </a:r>
              <a:r>
                <a:rPr lang="en-US" sz="2000" dirty="0" smtClean="0">
                  <a:latin typeface="Times New Roman" charset="0"/>
                </a:rPr>
                <a:t>-</a:t>
              </a:r>
            </a:p>
            <a:p>
              <a:pPr eaLnBrk="0" hangingPunct="0"/>
              <a:r>
                <a:rPr lang="en-US" sz="2000" dirty="0" smtClean="0">
                  <a:latin typeface="Times New Roman" charset="0"/>
                </a:rPr>
                <a:t>Jones-</a:t>
              </a:r>
            </a:p>
            <a:p>
              <a:pPr eaLnBrk="0" hangingPunct="0"/>
              <a:r>
                <a:rPr lang="en-US" sz="2000" dirty="0" smtClean="0">
                  <a:latin typeface="Times New Roman" charset="0"/>
                </a:rPr>
                <a:t>Robertson </a:t>
              </a:r>
            </a:p>
            <a:p>
              <a:pPr eaLnBrk="0" hangingPunct="0"/>
              <a:r>
                <a:rPr lang="en-US" sz="2000" dirty="0" smtClean="0">
                  <a:latin typeface="Times New Roman" charset="0"/>
                </a:rPr>
                <a:t>formula</a:t>
              </a:r>
              <a:endParaRPr lang="en-US" dirty="0">
                <a:latin typeface="Times New Roman" charset="0"/>
              </a:endParaRPr>
            </a:p>
          </p:txBody>
        </p:sp>
        <p:cxnSp>
          <p:nvCxnSpPr>
            <p:cNvPr id="125965" name="AutoShape 13"/>
            <p:cNvCxnSpPr>
              <a:cxnSpLocks noChangeShapeType="1"/>
              <a:stCxn id="125964" idx="1"/>
            </p:cNvCxnSpPr>
            <p:nvPr/>
          </p:nvCxnSpPr>
          <p:spPr bwMode="auto">
            <a:xfrm rot="10800000" flipV="1">
              <a:off x="4560" y="3724"/>
              <a:ext cx="288" cy="231"/>
            </a:xfrm>
            <a:prstGeom prst="curvedConnector3">
              <a:avLst>
                <a:gd name="adj1" fmla="val 5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14" name="Object 10"/>
          <p:cNvGraphicFramePr>
            <a:graphicFrameLocks noChangeAspect="1"/>
          </p:cNvGraphicFramePr>
          <p:nvPr>
            <p:extLst>
              <p:ext uri="{D42A27DB-BD31-4B8C-83A1-F6EECF244321}">
                <p14:modId xmlns:p14="http://schemas.microsoft.com/office/powerpoint/2010/main" val="3057113496"/>
              </p:ext>
            </p:extLst>
          </p:nvPr>
        </p:nvGraphicFramePr>
        <p:xfrm>
          <a:off x="1202545" y="5970819"/>
          <a:ext cx="4781173" cy="814698"/>
        </p:xfrm>
        <a:graphic>
          <a:graphicData uri="http://schemas.openxmlformats.org/presentationml/2006/ole">
            <mc:AlternateContent xmlns:mc="http://schemas.openxmlformats.org/markup-compatibility/2006">
              <mc:Choice xmlns:v="urn:schemas-microsoft-com:vml" Requires="v">
                <p:oleObj spid="_x0000_s161943" name="…quation" r:id="rId12" imgW="2463800" imgH="419100" progId="Equation.3">
                  <p:embed/>
                </p:oleObj>
              </mc:Choice>
              <mc:Fallback>
                <p:oleObj name="…quation" r:id="rId12" imgW="2463800" imgH="419100" progId="Equation.3">
                  <p:embed/>
                  <p:pic>
                    <p:nvPicPr>
                      <p:cNvPr id="0" name=""/>
                      <p:cNvPicPr>
                        <a:picLocks noChangeAspect="1" noChangeArrowheads="1"/>
                      </p:cNvPicPr>
                      <p:nvPr/>
                    </p:nvPicPr>
                    <p:blipFill>
                      <a:blip r:embed="rId13"/>
                      <a:srcRect/>
                      <a:stretch>
                        <a:fillRect/>
                      </a:stretch>
                    </p:blipFill>
                    <p:spPr bwMode="auto">
                      <a:xfrm>
                        <a:off x="1202545" y="5970819"/>
                        <a:ext cx="4781173" cy="81469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64612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5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5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Estimation – key challenge</a:t>
            </a:r>
          </a:p>
        </p:txBody>
      </p:sp>
      <p:sp>
        <p:nvSpPr>
          <p:cNvPr id="126979" name="Rectangle 3"/>
          <p:cNvSpPr>
            <a:spLocks noGrp="1" noChangeArrowheads="1"/>
          </p:cNvSpPr>
          <p:nvPr>
            <p:ph type="body" idx="1"/>
          </p:nvPr>
        </p:nvSpPr>
        <p:spPr>
          <a:xfrm>
            <a:off x="685800" y="1752600"/>
            <a:ext cx="7924800" cy="4876800"/>
          </a:xfrm>
        </p:spPr>
        <p:txBody>
          <a:bodyPr>
            <a:normAutofit fontScale="85000" lnSpcReduction="10000"/>
          </a:bodyPr>
          <a:lstStyle/>
          <a:p>
            <a:r>
              <a:rPr lang="en-US"/>
              <a:t>If non-relevant documents are approximated by the whole collection, then </a:t>
            </a:r>
            <a:r>
              <a:rPr lang="en-US" i="1"/>
              <a:t>r</a:t>
            </a:r>
            <a:r>
              <a:rPr lang="en-US" i="1" baseline="-25000"/>
              <a:t>i</a:t>
            </a:r>
            <a:r>
              <a:rPr lang="en-US" i="1"/>
              <a:t> </a:t>
            </a:r>
            <a:r>
              <a:rPr lang="en-US"/>
              <a:t>(prob. of occurrence in non-relevant documents for query) </a:t>
            </a:r>
            <a:r>
              <a:rPr lang="en-US" i="1"/>
              <a:t>is n/N </a:t>
            </a:r>
            <a:r>
              <a:rPr lang="en-US"/>
              <a:t>and</a:t>
            </a:r>
          </a:p>
          <a:p>
            <a:pPr lvl="1"/>
            <a:r>
              <a:rPr lang="en-US"/>
              <a:t>log (1– </a:t>
            </a:r>
            <a:r>
              <a:rPr lang="en-US" i="1"/>
              <a:t>r</a:t>
            </a:r>
            <a:r>
              <a:rPr lang="en-US" i="1" baseline="-25000"/>
              <a:t>i</a:t>
            </a:r>
            <a:r>
              <a:rPr lang="en-US"/>
              <a:t>)/</a:t>
            </a:r>
            <a:r>
              <a:rPr lang="en-US" i="1"/>
              <a:t>r</a:t>
            </a:r>
            <a:r>
              <a:rPr lang="en-US" i="1" baseline="-25000"/>
              <a:t>i</a:t>
            </a:r>
            <a:r>
              <a:rPr lang="en-US"/>
              <a:t> = log (N– </a:t>
            </a:r>
            <a:r>
              <a:rPr lang="en-US" i="1"/>
              <a:t>n</a:t>
            </a:r>
            <a:r>
              <a:rPr lang="en-US"/>
              <a:t>)/</a:t>
            </a:r>
            <a:r>
              <a:rPr lang="en-US" i="1"/>
              <a:t>n </a:t>
            </a:r>
            <a:r>
              <a:rPr lang="en-US" i="1">
                <a:cs typeface="Times New Roman" charset="0"/>
              </a:rPr>
              <a:t>≈</a:t>
            </a:r>
            <a:r>
              <a:rPr lang="en-US" i="1"/>
              <a:t> </a:t>
            </a:r>
            <a:r>
              <a:rPr lang="en-US"/>
              <a:t>log N/</a:t>
            </a:r>
            <a:r>
              <a:rPr lang="en-US" i="1"/>
              <a:t>n</a:t>
            </a:r>
            <a:r>
              <a:rPr lang="en-US"/>
              <a:t> </a:t>
            </a:r>
            <a:r>
              <a:rPr lang="en-US">
                <a:solidFill>
                  <a:schemeClr val="tx2"/>
                </a:solidFill>
              </a:rPr>
              <a:t>= IDF!</a:t>
            </a:r>
          </a:p>
          <a:p>
            <a:r>
              <a:rPr lang="en-US" i="1"/>
              <a:t>p</a:t>
            </a:r>
            <a:r>
              <a:rPr lang="en-US" i="1" baseline="-25000"/>
              <a:t>i</a:t>
            </a:r>
            <a:r>
              <a:rPr lang="en-US"/>
              <a:t> (probability of occurrence in relevant documents) can be estimated in various ways:</a:t>
            </a:r>
          </a:p>
          <a:p>
            <a:pPr lvl="1"/>
            <a:r>
              <a:rPr lang="en-US"/>
              <a:t>from relevant documents if know some</a:t>
            </a:r>
          </a:p>
          <a:p>
            <a:pPr lvl="2"/>
            <a:r>
              <a:rPr lang="en-US"/>
              <a:t>Relevance weighting can be used in feedback loop</a:t>
            </a:r>
          </a:p>
          <a:p>
            <a:pPr lvl="1"/>
            <a:r>
              <a:rPr lang="en-US"/>
              <a:t>constant (Croft and Harper combination match) – then just get idf weighting of terms</a:t>
            </a:r>
          </a:p>
          <a:p>
            <a:pPr lvl="1"/>
            <a:r>
              <a:rPr lang="en-US"/>
              <a:t>proportional to prob. of occurrence in collection</a:t>
            </a:r>
          </a:p>
          <a:p>
            <a:pPr lvl="2"/>
            <a:r>
              <a:rPr lang="en-US"/>
              <a:t>more accurately, to log of this (Greiff, SIGIR 1998)</a:t>
            </a:r>
          </a:p>
        </p:txBody>
      </p:sp>
    </p:spTree>
    <p:extLst>
      <p:ext uri="{BB962C8B-B14F-4D97-AF65-F5344CB8AC3E}">
        <p14:creationId xmlns:p14="http://schemas.microsoft.com/office/powerpoint/2010/main" val="35414902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8BDF27B5-BC06-F645-A44E-2348C61937A7}" type="slidenum">
              <a:rPr lang="en-US"/>
              <a:pPr/>
              <a:t>46</a:t>
            </a:fld>
            <a:endParaRPr lang="en-US"/>
          </a:p>
        </p:txBody>
      </p:sp>
      <p:sp>
        <p:nvSpPr>
          <p:cNvPr id="186375" name="Rectangle 7"/>
          <p:cNvSpPr>
            <a:spLocks noGrp="1" noChangeArrowheads="1"/>
          </p:cNvSpPr>
          <p:nvPr>
            <p:ph type="title"/>
          </p:nvPr>
        </p:nvSpPr>
        <p:spPr/>
        <p:txBody>
          <a:bodyPr/>
          <a:lstStyle/>
          <a:p>
            <a:r>
              <a:rPr lang="en-US"/>
              <a:t>Iteratively estimating </a:t>
            </a:r>
            <a:r>
              <a:rPr lang="en-US" i="1"/>
              <a:t>p</a:t>
            </a:r>
            <a:r>
              <a:rPr lang="en-US" i="1" baseline="-25000"/>
              <a:t>i</a:t>
            </a:r>
          </a:p>
        </p:txBody>
      </p:sp>
      <p:sp>
        <p:nvSpPr>
          <p:cNvPr id="186376" name="Rectangle 8"/>
          <p:cNvSpPr>
            <a:spLocks noGrp="1" noChangeArrowheads="1"/>
          </p:cNvSpPr>
          <p:nvPr>
            <p:ph type="body" idx="1"/>
          </p:nvPr>
        </p:nvSpPr>
        <p:spPr/>
        <p:txBody>
          <a:bodyPr>
            <a:normAutofit fontScale="92500" lnSpcReduction="20000"/>
          </a:bodyPr>
          <a:lstStyle/>
          <a:p>
            <a:pPr marL="495300" indent="-495300">
              <a:lnSpc>
                <a:spcPct val="90000"/>
              </a:lnSpc>
              <a:buFont typeface="Wingdings" charset="0"/>
              <a:buAutoNum type="arabicPeriod"/>
            </a:pPr>
            <a:r>
              <a:rPr lang="en-US"/>
              <a:t>Assume that </a:t>
            </a:r>
            <a:r>
              <a:rPr lang="en-US" i="1"/>
              <a:t>p</a:t>
            </a:r>
            <a:r>
              <a:rPr lang="en-US" i="1" baseline="-25000"/>
              <a:t>i</a:t>
            </a:r>
            <a:r>
              <a:rPr lang="en-US" i="1"/>
              <a:t> </a:t>
            </a:r>
            <a:r>
              <a:rPr lang="en-US"/>
              <a:t>constant over all </a:t>
            </a:r>
            <a:r>
              <a:rPr lang="en-US" i="1"/>
              <a:t>x</a:t>
            </a:r>
            <a:r>
              <a:rPr lang="en-US" i="1" baseline="-25000"/>
              <a:t>i</a:t>
            </a:r>
            <a:r>
              <a:rPr lang="en-US" i="1"/>
              <a:t> </a:t>
            </a:r>
            <a:r>
              <a:rPr lang="en-US"/>
              <a:t> in query</a:t>
            </a:r>
          </a:p>
          <a:p>
            <a:pPr marL="914400" lvl="1" indent="-457200">
              <a:lnSpc>
                <a:spcPct val="90000"/>
              </a:lnSpc>
            </a:pPr>
            <a:r>
              <a:rPr lang="en-US" i="1"/>
              <a:t>p</a:t>
            </a:r>
            <a:r>
              <a:rPr lang="en-US" i="1" baseline="-25000"/>
              <a:t>i</a:t>
            </a:r>
            <a:r>
              <a:rPr lang="en-US"/>
              <a:t> = 0.5 (even odds) for any given doc</a:t>
            </a:r>
          </a:p>
          <a:p>
            <a:pPr marL="495300" indent="-495300">
              <a:lnSpc>
                <a:spcPct val="90000"/>
              </a:lnSpc>
              <a:buFont typeface="Wingdings" charset="0"/>
              <a:buAutoNum type="arabicPeriod"/>
            </a:pPr>
            <a:r>
              <a:rPr lang="en-US"/>
              <a:t>Determine guess of relevant document set:</a:t>
            </a:r>
          </a:p>
          <a:p>
            <a:pPr marL="914400" lvl="1" indent="-457200">
              <a:lnSpc>
                <a:spcPct val="90000"/>
              </a:lnSpc>
            </a:pPr>
            <a:r>
              <a:rPr lang="en-US"/>
              <a:t>V is fixed size set of highest ranked documents on this model (note: now a bit like tf.idf!)</a:t>
            </a:r>
          </a:p>
          <a:p>
            <a:pPr marL="495300" indent="-495300">
              <a:lnSpc>
                <a:spcPct val="90000"/>
              </a:lnSpc>
              <a:buFont typeface="Wingdings" charset="0"/>
              <a:buAutoNum type="arabicPeriod"/>
            </a:pPr>
            <a:r>
              <a:rPr lang="en-US"/>
              <a:t>We need to improve our guesses for </a:t>
            </a:r>
            <a:r>
              <a:rPr lang="en-US" i="1"/>
              <a:t>p</a:t>
            </a:r>
            <a:r>
              <a:rPr lang="en-US" i="1" baseline="-25000"/>
              <a:t>i</a:t>
            </a:r>
            <a:r>
              <a:rPr lang="en-US"/>
              <a:t> and </a:t>
            </a:r>
            <a:r>
              <a:rPr lang="en-US" i="1"/>
              <a:t>r</a:t>
            </a:r>
            <a:r>
              <a:rPr lang="en-US" i="1" baseline="-25000"/>
              <a:t>i</a:t>
            </a:r>
            <a:r>
              <a:rPr lang="en-US"/>
              <a:t>, so</a:t>
            </a:r>
          </a:p>
          <a:p>
            <a:pPr marL="914400" lvl="1" indent="-457200">
              <a:lnSpc>
                <a:spcPct val="90000"/>
              </a:lnSpc>
            </a:pPr>
            <a:r>
              <a:rPr lang="en-US"/>
              <a:t>Use distribution of </a:t>
            </a:r>
            <a:r>
              <a:rPr lang="en-US" i="1"/>
              <a:t>x</a:t>
            </a:r>
            <a:r>
              <a:rPr lang="en-US" i="1" baseline="-25000"/>
              <a:t>i</a:t>
            </a:r>
            <a:r>
              <a:rPr lang="en-US"/>
              <a:t> in docs in V. Let V</a:t>
            </a:r>
            <a:r>
              <a:rPr lang="en-US" baseline="-25000"/>
              <a:t>i</a:t>
            </a:r>
            <a:r>
              <a:rPr lang="en-US"/>
              <a:t> be set of documents containing </a:t>
            </a:r>
            <a:r>
              <a:rPr lang="en-US" i="1"/>
              <a:t>x</a:t>
            </a:r>
            <a:r>
              <a:rPr lang="en-US" i="1" baseline="-25000"/>
              <a:t>i</a:t>
            </a:r>
            <a:r>
              <a:rPr lang="en-US"/>
              <a:t> </a:t>
            </a:r>
          </a:p>
          <a:p>
            <a:pPr marL="1295400" lvl="2" indent="-381000">
              <a:lnSpc>
                <a:spcPct val="90000"/>
              </a:lnSpc>
            </a:pPr>
            <a:r>
              <a:rPr lang="en-US" i="1"/>
              <a:t>p</a:t>
            </a:r>
            <a:r>
              <a:rPr lang="en-US" i="1" baseline="-25000"/>
              <a:t>i</a:t>
            </a:r>
            <a:r>
              <a:rPr lang="en-US"/>
              <a:t> = |V</a:t>
            </a:r>
            <a:r>
              <a:rPr lang="en-US" baseline="-25000"/>
              <a:t>i</a:t>
            </a:r>
            <a:r>
              <a:rPr lang="en-US"/>
              <a:t>| / |V|</a:t>
            </a:r>
          </a:p>
          <a:p>
            <a:pPr marL="914400" lvl="1" indent="-457200">
              <a:lnSpc>
                <a:spcPct val="90000"/>
              </a:lnSpc>
            </a:pPr>
            <a:r>
              <a:rPr lang="en-US"/>
              <a:t>Assume if not retrieved then not relevant </a:t>
            </a:r>
          </a:p>
          <a:p>
            <a:pPr marL="1295400" lvl="2" indent="-381000">
              <a:lnSpc>
                <a:spcPct val="90000"/>
              </a:lnSpc>
            </a:pPr>
            <a:r>
              <a:rPr lang="en-US" i="1"/>
              <a:t>r</a:t>
            </a:r>
            <a:r>
              <a:rPr lang="en-US" i="1" baseline="-25000"/>
              <a:t>i</a:t>
            </a:r>
            <a:r>
              <a:rPr lang="en-US"/>
              <a:t>  = (n</a:t>
            </a:r>
            <a:r>
              <a:rPr lang="en-US" baseline="-25000"/>
              <a:t>i</a:t>
            </a:r>
            <a:r>
              <a:rPr lang="en-US"/>
              <a:t> – |V</a:t>
            </a:r>
            <a:r>
              <a:rPr lang="en-US" baseline="-25000"/>
              <a:t>i</a:t>
            </a:r>
            <a:r>
              <a:rPr lang="en-US"/>
              <a:t>|) / (N – |V|)</a:t>
            </a:r>
          </a:p>
          <a:p>
            <a:pPr marL="495300" indent="-495300">
              <a:lnSpc>
                <a:spcPct val="90000"/>
              </a:lnSpc>
              <a:buFont typeface="Wingdings" charset="0"/>
              <a:buAutoNum type="arabicPeriod"/>
            </a:pPr>
            <a:r>
              <a:rPr lang="en-US"/>
              <a:t>Go to 2. until converges then return ranking</a:t>
            </a:r>
          </a:p>
        </p:txBody>
      </p:sp>
    </p:spTree>
    <p:extLst>
      <p:ext uri="{BB962C8B-B14F-4D97-AF65-F5344CB8AC3E}">
        <p14:creationId xmlns:p14="http://schemas.microsoft.com/office/powerpoint/2010/main" val="39947091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Probabilistic relevance feedback</a:t>
            </a:r>
          </a:p>
        </p:txBody>
      </p:sp>
      <p:sp>
        <p:nvSpPr>
          <p:cNvPr id="174083" name="Rectangle 3"/>
          <p:cNvSpPr>
            <a:spLocks noGrp="1" noChangeArrowheads="1"/>
          </p:cNvSpPr>
          <p:nvPr>
            <p:ph type="body" idx="1"/>
          </p:nvPr>
        </p:nvSpPr>
        <p:spPr/>
        <p:txBody>
          <a:bodyPr>
            <a:normAutofit/>
          </a:bodyPr>
          <a:lstStyle/>
          <a:p>
            <a:r>
              <a:rPr lang="en-US" sz="2800" dirty="0" smtClean="0"/>
              <a:t>If </a:t>
            </a:r>
            <a:r>
              <a:rPr lang="en-US" sz="2800" dirty="0"/>
              <a:t>user has told us some relevant and some irrelevant documents, then we can proceed to build a probabilistic classifier, such as a Naive Bayes model:</a:t>
            </a:r>
          </a:p>
          <a:p>
            <a:pPr lvl="1"/>
            <a:r>
              <a:rPr lang="en-US" sz="2400" dirty="0"/>
              <a:t>P(</a:t>
            </a:r>
            <a:r>
              <a:rPr lang="en-US" sz="2400" i="1" dirty="0" err="1"/>
              <a:t>t</a:t>
            </a:r>
            <a:r>
              <a:rPr lang="en-US" sz="2400" i="1" baseline="-25000" dirty="0" err="1"/>
              <a:t>k</a:t>
            </a:r>
            <a:r>
              <a:rPr lang="en-US" sz="2400" dirty="0" err="1"/>
              <a:t>|R</a:t>
            </a:r>
            <a:r>
              <a:rPr lang="en-US" sz="2400" dirty="0"/>
              <a:t>) = |</a:t>
            </a:r>
            <a:r>
              <a:rPr lang="en-US" sz="2400" b="1" dirty="0" err="1"/>
              <a:t>D</a:t>
            </a:r>
            <a:r>
              <a:rPr lang="en-US" sz="2400" i="1" baseline="-25000" dirty="0" err="1"/>
              <a:t>rk</a:t>
            </a:r>
            <a:r>
              <a:rPr lang="en-US" sz="2400" dirty="0"/>
              <a:t>| / |</a:t>
            </a:r>
            <a:r>
              <a:rPr lang="en-US" sz="2400" b="1" dirty="0" err="1"/>
              <a:t>D</a:t>
            </a:r>
            <a:r>
              <a:rPr lang="en-US" sz="2400" i="1" baseline="-25000" dirty="0" err="1"/>
              <a:t>r</a:t>
            </a:r>
            <a:r>
              <a:rPr lang="en-US" sz="2400" dirty="0"/>
              <a:t>|</a:t>
            </a:r>
          </a:p>
          <a:p>
            <a:pPr lvl="1"/>
            <a:r>
              <a:rPr lang="en-US" sz="2400" dirty="0"/>
              <a:t>P(</a:t>
            </a:r>
            <a:r>
              <a:rPr lang="en-US" sz="2400" i="1" dirty="0" err="1"/>
              <a:t>t</a:t>
            </a:r>
            <a:r>
              <a:rPr lang="en-US" sz="2400" i="1" baseline="-25000" dirty="0" err="1"/>
              <a:t>k</a:t>
            </a:r>
            <a:r>
              <a:rPr lang="en-US" sz="2400" dirty="0" err="1"/>
              <a:t>|NR</a:t>
            </a:r>
            <a:r>
              <a:rPr lang="en-US" sz="2400" dirty="0"/>
              <a:t>) = |</a:t>
            </a:r>
            <a:r>
              <a:rPr lang="en-US" sz="2400" b="1" dirty="0" err="1"/>
              <a:t>D</a:t>
            </a:r>
            <a:r>
              <a:rPr lang="en-US" sz="2400" i="1" baseline="-25000" dirty="0" err="1"/>
              <a:t>nrk</a:t>
            </a:r>
            <a:r>
              <a:rPr lang="en-US" sz="2400" dirty="0"/>
              <a:t>| / |</a:t>
            </a:r>
            <a:r>
              <a:rPr lang="en-US" sz="2400" b="1" dirty="0" err="1"/>
              <a:t>D</a:t>
            </a:r>
            <a:r>
              <a:rPr lang="en-US" sz="2400" i="1" baseline="-25000" dirty="0" err="1"/>
              <a:t>nr</a:t>
            </a:r>
            <a:r>
              <a:rPr lang="en-US" sz="2400" dirty="0"/>
              <a:t>|</a:t>
            </a:r>
          </a:p>
          <a:p>
            <a:pPr lvl="2"/>
            <a:r>
              <a:rPr lang="en-US" i="1" dirty="0" err="1"/>
              <a:t>t</a:t>
            </a:r>
            <a:r>
              <a:rPr lang="en-US" i="1" baseline="-25000" dirty="0" err="1"/>
              <a:t>k</a:t>
            </a:r>
            <a:r>
              <a:rPr lang="en-US" i="1" baseline="-25000" dirty="0"/>
              <a:t> </a:t>
            </a:r>
            <a:r>
              <a:rPr lang="en-US" dirty="0"/>
              <a:t>is a term; </a:t>
            </a:r>
            <a:r>
              <a:rPr lang="en-US" b="1" dirty="0" err="1"/>
              <a:t>D</a:t>
            </a:r>
            <a:r>
              <a:rPr lang="en-US" i="1" baseline="-25000" dirty="0" err="1"/>
              <a:t>r</a:t>
            </a:r>
            <a:r>
              <a:rPr lang="en-US" dirty="0"/>
              <a:t> is the set of known relevant documents; </a:t>
            </a:r>
            <a:r>
              <a:rPr lang="en-US" b="1" dirty="0" err="1"/>
              <a:t>D</a:t>
            </a:r>
            <a:r>
              <a:rPr lang="en-US" i="1" baseline="-25000" dirty="0" err="1"/>
              <a:t>rk</a:t>
            </a:r>
            <a:r>
              <a:rPr lang="en-US" dirty="0"/>
              <a:t> is the subset that contain </a:t>
            </a:r>
            <a:r>
              <a:rPr lang="en-US" i="1" dirty="0" err="1"/>
              <a:t>t</a:t>
            </a:r>
            <a:r>
              <a:rPr lang="en-US" i="1" baseline="-25000" dirty="0" err="1"/>
              <a:t>k</a:t>
            </a:r>
            <a:r>
              <a:rPr lang="en-US" dirty="0"/>
              <a:t>; </a:t>
            </a:r>
            <a:r>
              <a:rPr lang="en-US" b="1" dirty="0" err="1"/>
              <a:t>D</a:t>
            </a:r>
            <a:r>
              <a:rPr lang="en-US" i="1" baseline="-25000" dirty="0" err="1"/>
              <a:t>nr</a:t>
            </a:r>
            <a:r>
              <a:rPr lang="en-US" dirty="0"/>
              <a:t> is the set of known irrelevant documents; </a:t>
            </a:r>
            <a:r>
              <a:rPr lang="en-US" b="1" dirty="0" err="1"/>
              <a:t>D</a:t>
            </a:r>
            <a:r>
              <a:rPr lang="en-US" i="1" baseline="-25000" dirty="0" err="1"/>
              <a:t>nrk</a:t>
            </a:r>
            <a:r>
              <a:rPr lang="en-US" dirty="0"/>
              <a:t> is the subset that contain </a:t>
            </a:r>
            <a:r>
              <a:rPr lang="en-US" i="1" dirty="0"/>
              <a:t>t</a:t>
            </a:r>
            <a:r>
              <a:rPr lang="en-US" i="1" baseline="-25000" dirty="0"/>
              <a:t>k</a:t>
            </a:r>
            <a:r>
              <a:rPr lang="en-US" dirty="0"/>
              <a:t>.</a:t>
            </a:r>
          </a:p>
        </p:txBody>
      </p:sp>
    </p:spTree>
    <p:extLst>
      <p:ext uri="{BB962C8B-B14F-4D97-AF65-F5344CB8AC3E}">
        <p14:creationId xmlns:p14="http://schemas.microsoft.com/office/powerpoint/2010/main" val="15249467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Probabilistic Relevance Feedback</a:t>
            </a:r>
          </a:p>
        </p:txBody>
      </p:sp>
      <p:sp>
        <p:nvSpPr>
          <p:cNvPr id="177157" name="Rectangle 5"/>
          <p:cNvSpPr>
            <a:spLocks noGrp="1" noChangeArrowheads="1"/>
          </p:cNvSpPr>
          <p:nvPr>
            <p:ph type="body" idx="1"/>
          </p:nvPr>
        </p:nvSpPr>
        <p:spPr/>
        <p:txBody>
          <a:bodyPr>
            <a:normAutofit fontScale="92500" lnSpcReduction="20000"/>
          </a:bodyPr>
          <a:lstStyle/>
          <a:p>
            <a:pPr marL="495300" indent="-495300">
              <a:buFont typeface="Wingdings" charset="0"/>
              <a:buAutoNum type="arabicPeriod"/>
            </a:pPr>
            <a:r>
              <a:rPr lang="en-US" dirty="0"/>
              <a:t>Guess a preliminary probabilistic description of </a:t>
            </a:r>
            <a:r>
              <a:rPr lang="en-US" i="1" dirty="0"/>
              <a:t>R</a:t>
            </a:r>
            <a:r>
              <a:rPr lang="en-US" dirty="0"/>
              <a:t> and use it to retrieve a first set of documents V, as above.</a:t>
            </a:r>
          </a:p>
          <a:p>
            <a:pPr marL="495300" indent="-495300">
              <a:buFont typeface="Wingdings" charset="0"/>
              <a:buAutoNum type="arabicPeriod"/>
            </a:pPr>
            <a:r>
              <a:rPr lang="en-US" dirty="0"/>
              <a:t>Interact with the user to refine the description: learn some definite members of R and NR</a:t>
            </a:r>
          </a:p>
          <a:p>
            <a:pPr marL="495300" indent="-495300">
              <a:buFont typeface="Wingdings" charset="0"/>
              <a:buAutoNum type="arabicPeriod"/>
            </a:pPr>
            <a:r>
              <a:rPr lang="en-US" dirty="0" err="1"/>
              <a:t>Reestimate</a:t>
            </a:r>
            <a:r>
              <a:rPr lang="en-US" dirty="0"/>
              <a:t> </a:t>
            </a:r>
            <a:r>
              <a:rPr lang="en-US" i="1" dirty="0"/>
              <a:t>p</a:t>
            </a:r>
            <a:r>
              <a:rPr lang="en-US" i="1" baseline="-25000" dirty="0"/>
              <a:t>i</a:t>
            </a:r>
            <a:r>
              <a:rPr lang="en-US" dirty="0"/>
              <a:t> and </a:t>
            </a:r>
            <a:r>
              <a:rPr lang="en-US" i="1" dirty="0" err="1"/>
              <a:t>r</a:t>
            </a:r>
            <a:r>
              <a:rPr lang="en-US" i="1" baseline="-25000" dirty="0" err="1"/>
              <a:t>i</a:t>
            </a:r>
            <a:r>
              <a:rPr lang="en-US" dirty="0"/>
              <a:t> on the basis of these</a:t>
            </a:r>
          </a:p>
          <a:p>
            <a:pPr marL="914400" lvl="1" indent="-457200"/>
            <a:r>
              <a:rPr lang="en-US" dirty="0"/>
              <a:t>Or can combine new information with original guess (use Bayesian prior):</a:t>
            </a:r>
          </a:p>
          <a:p>
            <a:pPr marL="495300" indent="-495300"/>
            <a:endParaRPr lang="en-US" sz="3000" dirty="0"/>
          </a:p>
          <a:p>
            <a:pPr marL="495300" indent="-495300">
              <a:buFont typeface="Wingdings" charset="0"/>
              <a:buAutoNum type="arabicPeriod" startAt="4"/>
            </a:pPr>
            <a:r>
              <a:rPr lang="en-US" dirty="0"/>
              <a:t>Repeat, thus generating a succession of approximations to </a:t>
            </a:r>
            <a:r>
              <a:rPr lang="en-US" i="1" dirty="0"/>
              <a:t>R</a:t>
            </a:r>
            <a:r>
              <a:rPr lang="en-US" dirty="0"/>
              <a:t>. </a:t>
            </a:r>
          </a:p>
        </p:txBody>
      </p:sp>
      <p:graphicFrame>
        <p:nvGraphicFramePr>
          <p:cNvPr id="177158" name="Object 6"/>
          <p:cNvGraphicFramePr>
            <a:graphicFrameLocks noGrp="1" noChangeAspect="1"/>
          </p:cNvGraphicFramePr>
          <p:nvPr>
            <p:ph sz="half" idx="4294967295"/>
            <p:extLst>
              <p:ext uri="{D42A27DB-BD31-4B8C-83A1-F6EECF244321}">
                <p14:modId xmlns:p14="http://schemas.microsoft.com/office/powerpoint/2010/main" val="2572356144"/>
              </p:ext>
            </p:extLst>
          </p:nvPr>
        </p:nvGraphicFramePr>
        <p:xfrm>
          <a:off x="5357813" y="4623381"/>
          <a:ext cx="2185987" cy="900113"/>
        </p:xfrm>
        <a:graphic>
          <a:graphicData uri="http://schemas.openxmlformats.org/presentationml/2006/ole">
            <mc:AlternateContent xmlns:mc="http://schemas.openxmlformats.org/markup-compatibility/2006">
              <mc:Choice xmlns:v="urn:schemas-microsoft-com:vml" Requires="v">
                <p:oleObj spid="_x0000_s165924" name="…quation" r:id="rId4" imgW="1079280" imgH="444240" progId="Equation.3">
                  <p:embed/>
                </p:oleObj>
              </mc:Choice>
              <mc:Fallback>
                <p:oleObj name="…quation" r:id="rId4" imgW="10792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4623381"/>
                        <a:ext cx="2185987"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77160" name="Rectangle 8"/>
          <p:cNvSpPr>
            <a:spLocks noChangeArrowheads="1"/>
          </p:cNvSpPr>
          <p:nvPr/>
        </p:nvSpPr>
        <p:spPr bwMode="auto">
          <a:xfrm>
            <a:off x="7696200" y="4623381"/>
            <a:ext cx="1219200" cy="1219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l-GR" i="1" dirty="0">
                <a:ea typeface="Arial Unicode MS" charset="0"/>
                <a:cs typeface="Arial" charset="0"/>
              </a:rPr>
              <a:t>κ</a:t>
            </a:r>
            <a:r>
              <a:rPr lang="en-US" i="1" dirty="0">
                <a:ea typeface="Arial Unicode MS" charset="0"/>
                <a:cs typeface="Arial" charset="0"/>
              </a:rPr>
              <a:t>  </a:t>
            </a:r>
            <a:r>
              <a:rPr lang="en-US" dirty="0">
                <a:ea typeface="Arial Unicode MS" charset="0"/>
                <a:cs typeface="Arial" charset="0"/>
              </a:rPr>
              <a:t>is </a:t>
            </a:r>
          </a:p>
          <a:p>
            <a:pPr algn="ctr"/>
            <a:r>
              <a:rPr lang="en-US" dirty="0">
                <a:ea typeface="Arial Unicode MS" charset="0"/>
                <a:cs typeface="Arial" charset="0"/>
              </a:rPr>
              <a:t>prior</a:t>
            </a:r>
          </a:p>
          <a:p>
            <a:pPr algn="ctr"/>
            <a:r>
              <a:rPr lang="en-US" dirty="0">
                <a:ea typeface="Arial Unicode MS" charset="0"/>
                <a:cs typeface="Arial" charset="0"/>
              </a:rPr>
              <a:t>weight</a:t>
            </a:r>
            <a:endParaRPr lang="el-GR" i="1" dirty="0">
              <a:ea typeface="Arial Unicode MS" charset="0"/>
              <a:cs typeface="Arial" charset="0"/>
            </a:endParaRPr>
          </a:p>
        </p:txBody>
      </p:sp>
    </p:spTree>
    <p:extLst>
      <p:ext uri="{BB962C8B-B14F-4D97-AF65-F5344CB8AC3E}">
        <p14:creationId xmlns:p14="http://schemas.microsoft.com/office/powerpoint/2010/main" val="2438407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PRP and BIR</a:t>
            </a:r>
          </a:p>
        </p:txBody>
      </p:sp>
      <p:sp>
        <p:nvSpPr>
          <p:cNvPr id="129027" name="Rectangle 3"/>
          <p:cNvSpPr>
            <a:spLocks noGrp="1" noChangeArrowheads="1"/>
          </p:cNvSpPr>
          <p:nvPr>
            <p:ph type="body" idx="1"/>
          </p:nvPr>
        </p:nvSpPr>
        <p:spPr>
          <a:xfrm>
            <a:off x="990600" y="1752600"/>
            <a:ext cx="7924800" cy="4724400"/>
          </a:xfrm>
        </p:spPr>
        <p:txBody>
          <a:bodyPr>
            <a:normAutofit fontScale="92500" lnSpcReduction="10000"/>
          </a:bodyPr>
          <a:lstStyle/>
          <a:p>
            <a:r>
              <a:rPr lang="en-US" dirty="0"/>
              <a:t>Getting reasonable approximations of probabilities is possible.</a:t>
            </a:r>
          </a:p>
          <a:p>
            <a:r>
              <a:rPr lang="en-US" dirty="0"/>
              <a:t>Requires restrictive assumptions:</a:t>
            </a:r>
          </a:p>
          <a:p>
            <a:pPr lvl="1"/>
            <a:r>
              <a:rPr lang="en-US" b="1" i="1" dirty="0">
                <a:solidFill>
                  <a:schemeClr val="tx2"/>
                </a:solidFill>
              </a:rPr>
              <a:t>term independence</a:t>
            </a:r>
          </a:p>
          <a:p>
            <a:pPr lvl="1"/>
            <a:r>
              <a:rPr lang="en-US" b="1" i="1" dirty="0">
                <a:solidFill>
                  <a:schemeClr val="tx2"/>
                </a:solidFill>
              </a:rPr>
              <a:t>terms not in query </a:t>
            </a:r>
            <a:r>
              <a:rPr lang="en-US" b="1" i="1" dirty="0" smtClean="0">
                <a:solidFill>
                  <a:schemeClr val="tx2"/>
                </a:solidFill>
              </a:rPr>
              <a:t>don</a:t>
            </a:r>
            <a:r>
              <a:rPr lang="fr-CA" b="1" i="1" dirty="0" smtClean="0">
                <a:solidFill>
                  <a:schemeClr val="tx2"/>
                </a:solidFill>
              </a:rPr>
              <a:t>’</a:t>
            </a:r>
            <a:r>
              <a:rPr lang="en-US" b="1" i="1" dirty="0" smtClean="0">
                <a:solidFill>
                  <a:schemeClr val="tx2"/>
                </a:solidFill>
              </a:rPr>
              <a:t>t </a:t>
            </a:r>
            <a:r>
              <a:rPr lang="en-US" b="1" i="1" dirty="0">
                <a:solidFill>
                  <a:schemeClr val="tx2"/>
                </a:solidFill>
              </a:rPr>
              <a:t>affect the outcome</a:t>
            </a:r>
          </a:p>
          <a:p>
            <a:pPr lvl="1"/>
            <a:r>
              <a:rPr lang="en-US" b="1" i="1" dirty="0">
                <a:solidFill>
                  <a:schemeClr val="tx2"/>
                </a:solidFill>
              </a:rPr>
              <a:t>B</a:t>
            </a:r>
            <a:r>
              <a:rPr lang="en-US" b="1" i="1" dirty="0" smtClean="0">
                <a:solidFill>
                  <a:schemeClr val="tx2"/>
                </a:solidFill>
              </a:rPr>
              <a:t>oolean </a:t>
            </a:r>
            <a:r>
              <a:rPr lang="en-US" b="1" i="1" dirty="0">
                <a:solidFill>
                  <a:schemeClr val="tx2"/>
                </a:solidFill>
              </a:rPr>
              <a:t>representation of documents/queries/relevance</a:t>
            </a:r>
          </a:p>
          <a:p>
            <a:pPr lvl="1"/>
            <a:r>
              <a:rPr lang="en-US" b="1" i="1" dirty="0">
                <a:solidFill>
                  <a:schemeClr val="tx2"/>
                </a:solidFill>
              </a:rPr>
              <a:t>document relevance values are independent</a:t>
            </a:r>
          </a:p>
          <a:p>
            <a:r>
              <a:rPr lang="en-US" sz="2600" dirty="0"/>
              <a:t>Some of these assumptions can be removed</a:t>
            </a:r>
          </a:p>
          <a:p>
            <a:r>
              <a:rPr lang="en-US" sz="2600" dirty="0"/>
              <a:t>Problem: either require partial relevance information or only can derive somewhat inferior term weights</a:t>
            </a:r>
            <a:endParaRPr lang="en-US" sz="3500" dirty="0"/>
          </a:p>
        </p:txBody>
      </p:sp>
    </p:spTree>
    <p:extLst>
      <p:ext uri="{BB962C8B-B14F-4D97-AF65-F5344CB8AC3E}">
        <p14:creationId xmlns:p14="http://schemas.microsoft.com/office/powerpoint/2010/main" val="3734896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Plan</a:t>
            </a:r>
            <a:endParaRPr lang="en-US" dirty="0"/>
          </a:p>
        </p:txBody>
      </p:sp>
      <p:sp>
        <p:nvSpPr>
          <p:cNvPr id="3" name="Espace réservé du contenu 2"/>
          <p:cNvSpPr>
            <a:spLocks noGrp="1"/>
          </p:cNvSpPr>
          <p:nvPr>
            <p:ph idx="1"/>
          </p:nvPr>
        </p:nvSpPr>
        <p:spPr/>
        <p:txBody>
          <a:bodyPr/>
          <a:lstStyle/>
          <a:p>
            <a:r>
              <a:rPr lang="en-US" dirty="0" smtClean="0"/>
              <a:t>This lecture</a:t>
            </a:r>
          </a:p>
          <a:p>
            <a:pPr lvl="1"/>
            <a:r>
              <a:rPr lang="en-US" dirty="0" smtClean="0"/>
              <a:t>Boolean model</a:t>
            </a:r>
          </a:p>
          <a:p>
            <a:pPr lvl="1"/>
            <a:r>
              <a:rPr lang="en-US" dirty="0" smtClean="0"/>
              <a:t>Extended Boolean models</a:t>
            </a:r>
          </a:p>
          <a:p>
            <a:pPr lvl="1"/>
            <a:r>
              <a:rPr lang="en-US" dirty="0" smtClean="0"/>
              <a:t>Vector space model</a:t>
            </a:r>
          </a:p>
          <a:p>
            <a:pPr lvl="1"/>
            <a:r>
              <a:rPr lang="en-US" dirty="0" smtClean="0"/>
              <a:t>Probabilistic models</a:t>
            </a:r>
          </a:p>
          <a:p>
            <a:pPr lvl="2"/>
            <a:r>
              <a:rPr lang="en-US" dirty="0" smtClean="0"/>
              <a:t>Binary Independent Probabilistic model</a:t>
            </a:r>
          </a:p>
          <a:p>
            <a:pPr lvl="2"/>
            <a:r>
              <a:rPr lang="en-US" dirty="0" smtClean="0"/>
              <a:t>Regression models</a:t>
            </a:r>
          </a:p>
          <a:p>
            <a:r>
              <a:rPr lang="en-US" dirty="0" smtClean="0"/>
              <a:t>Next week</a:t>
            </a:r>
          </a:p>
          <a:p>
            <a:pPr lvl="1"/>
            <a:r>
              <a:rPr lang="en-US" dirty="0" smtClean="0"/>
              <a:t>Statistical language models</a:t>
            </a:r>
            <a:endParaRPr lang="en-US" dirty="0"/>
          </a:p>
          <a:p>
            <a:pPr lvl="2"/>
            <a:endParaRPr lang="en-US" dirty="0"/>
          </a:p>
          <a:p>
            <a:pPr lvl="2"/>
            <a:endParaRPr lang="en-US" dirty="0" smtClean="0"/>
          </a:p>
        </p:txBody>
      </p:sp>
    </p:spTree>
    <p:extLst>
      <p:ext uri="{BB962C8B-B14F-4D97-AF65-F5344CB8AC3E}">
        <p14:creationId xmlns:p14="http://schemas.microsoft.com/office/powerpoint/2010/main" val="39604017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Removing term independence</a:t>
            </a:r>
          </a:p>
        </p:txBody>
      </p:sp>
      <p:sp>
        <p:nvSpPr>
          <p:cNvPr id="128003" name="Rectangle 3"/>
          <p:cNvSpPr>
            <a:spLocks noGrp="1" noChangeArrowheads="1"/>
          </p:cNvSpPr>
          <p:nvPr>
            <p:ph type="body" idx="1"/>
          </p:nvPr>
        </p:nvSpPr>
        <p:spPr>
          <a:xfrm>
            <a:off x="871210" y="1417638"/>
            <a:ext cx="4444640" cy="5211762"/>
          </a:xfrm>
        </p:spPr>
        <p:txBody>
          <a:bodyPr>
            <a:noAutofit/>
          </a:bodyPr>
          <a:lstStyle/>
          <a:p>
            <a:r>
              <a:rPr lang="en-US" sz="2400" dirty="0"/>
              <a:t>In general, index terms </a:t>
            </a:r>
            <a:r>
              <a:rPr lang="en-US" sz="2400" dirty="0" err="1" smtClean="0"/>
              <a:t>aren</a:t>
            </a:r>
            <a:r>
              <a:rPr lang="fr-CA" sz="2400" dirty="0" smtClean="0"/>
              <a:t>’</a:t>
            </a:r>
            <a:r>
              <a:rPr lang="en-US" sz="2400" dirty="0" smtClean="0"/>
              <a:t>t </a:t>
            </a:r>
            <a:r>
              <a:rPr lang="en-US" sz="2400" dirty="0"/>
              <a:t>independent</a:t>
            </a:r>
          </a:p>
          <a:p>
            <a:r>
              <a:rPr lang="en-US" sz="2400" dirty="0"/>
              <a:t>Dependencies can be complex</a:t>
            </a:r>
          </a:p>
          <a:p>
            <a:r>
              <a:rPr lang="en-US" sz="2400" dirty="0"/>
              <a:t>van </a:t>
            </a:r>
            <a:r>
              <a:rPr lang="en-US" sz="2400" dirty="0" err="1"/>
              <a:t>Rijsbergen</a:t>
            </a:r>
            <a:r>
              <a:rPr lang="en-US" sz="2400" dirty="0"/>
              <a:t> (1979) proposed model of simple tree dependencies</a:t>
            </a:r>
          </a:p>
          <a:p>
            <a:r>
              <a:rPr lang="en-US" sz="2400" dirty="0" smtClean="0"/>
              <a:t>Each </a:t>
            </a:r>
            <a:r>
              <a:rPr lang="en-US" sz="2400" dirty="0"/>
              <a:t>term dependent on one other</a:t>
            </a:r>
          </a:p>
          <a:p>
            <a:r>
              <a:rPr lang="en-US" sz="2400" dirty="0"/>
              <a:t>In 1970s, estimation problems held back success of this model</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209800"/>
            <a:ext cx="3800475" cy="391477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43351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Food for thought</a:t>
            </a:r>
          </a:p>
        </p:txBody>
      </p:sp>
      <p:sp>
        <p:nvSpPr>
          <p:cNvPr id="194563" name="Rectangle 3"/>
          <p:cNvSpPr>
            <a:spLocks noGrp="1" noChangeArrowheads="1"/>
          </p:cNvSpPr>
          <p:nvPr>
            <p:ph type="body" idx="1"/>
          </p:nvPr>
        </p:nvSpPr>
        <p:spPr>
          <a:xfrm>
            <a:off x="1095984" y="1462455"/>
            <a:ext cx="7498080" cy="4800600"/>
          </a:xfrm>
        </p:spPr>
        <p:txBody>
          <a:bodyPr/>
          <a:lstStyle/>
          <a:p>
            <a:r>
              <a:rPr lang="en-US" dirty="0"/>
              <a:t>Think through the differences between standard </a:t>
            </a:r>
            <a:r>
              <a:rPr lang="en-US" dirty="0" err="1"/>
              <a:t>tf.idf</a:t>
            </a:r>
            <a:r>
              <a:rPr lang="en-US" dirty="0"/>
              <a:t> and the probabilistic retrieval model in the first iteration</a:t>
            </a:r>
          </a:p>
          <a:p>
            <a:r>
              <a:rPr lang="en-US" dirty="0"/>
              <a:t>Think through the </a:t>
            </a:r>
            <a:r>
              <a:rPr lang="en-US" dirty="0" smtClean="0"/>
              <a:t>retrieval process of probabilistic model similar to vector space model</a:t>
            </a:r>
            <a:endParaRPr lang="en-US" dirty="0"/>
          </a:p>
        </p:txBody>
      </p:sp>
    </p:spTree>
    <p:extLst>
      <p:ext uri="{BB962C8B-B14F-4D97-AF65-F5344CB8AC3E}">
        <p14:creationId xmlns:p14="http://schemas.microsoft.com/office/powerpoint/2010/main" val="1003140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Good and Bad News</a:t>
            </a:r>
          </a:p>
        </p:txBody>
      </p:sp>
      <p:sp>
        <p:nvSpPr>
          <p:cNvPr id="195587" name="Rectangle 3"/>
          <p:cNvSpPr>
            <a:spLocks noGrp="1" noChangeArrowheads="1"/>
          </p:cNvSpPr>
          <p:nvPr>
            <p:ph type="body" idx="1"/>
          </p:nvPr>
        </p:nvSpPr>
        <p:spPr/>
        <p:txBody>
          <a:bodyPr/>
          <a:lstStyle/>
          <a:p>
            <a:r>
              <a:rPr lang="en-US" sz="2400" dirty="0"/>
              <a:t>Standard Vector Space Model</a:t>
            </a:r>
          </a:p>
          <a:p>
            <a:pPr lvl="1"/>
            <a:r>
              <a:rPr lang="en-US" sz="2000" dirty="0"/>
              <a:t>Empirical for the most part; success measured by results</a:t>
            </a:r>
          </a:p>
          <a:p>
            <a:pPr lvl="1"/>
            <a:r>
              <a:rPr lang="en-US" sz="2000" dirty="0"/>
              <a:t>Few properties provable</a:t>
            </a:r>
          </a:p>
          <a:p>
            <a:r>
              <a:rPr lang="en-US" sz="2400" dirty="0"/>
              <a:t>Probabilistic Model Advantages</a:t>
            </a:r>
          </a:p>
          <a:p>
            <a:pPr lvl="1"/>
            <a:r>
              <a:rPr lang="en-US" sz="2000" dirty="0"/>
              <a:t>Based on a firm theoretical foundation</a:t>
            </a:r>
          </a:p>
          <a:p>
            <a:pPr lvl="1"/>
            <a:r>
              <a:rPr lang="en-US" sz="2000" dirty="0"/>
              <a:t>Theoretically justified optimal ranking scheme</a:t>
            </a:r>
          </a:p>
          <a:p>
            <a:r>
              <a:rPr lang="en-US" sz="2400" dirty="0"/>
              <a:t>Disadvantages</a:t>
            </a:r>
          </a:p>
          <a:p>
            <a:pPr lvl="1"/>
            <a:r>
              <a:rPr lang="en-US" sz="2000" dirty="0"/>
              <a:t>Making the initial guess to get V</a:t>
            </a:r>
          </a:p>
          <a:p>
            <a:pPr lvl="1"/>
            <a:r>
              <a:rPr lang="en-US" sz="2000" dirty="0"/>
              <a:t>Binary word-in-doc weights (not using term frequencies)</a:t>
            </a:r>
          </a:p>
          <a:p>
            <a:pPr lvl="1"/>
            <a:r>
              <a:rPr lang="en-US" sz="2000" dirty="0"/>
              <a:t>Independence of terms (can be alleviated)</a:t>
            </a:r>
          </a:p>
          <a:p>
            <a:pPr lvl="1"/>
            <a:r>
              <a:rPr lang="en-US" sz="2000" dirty="0"/>
              <a:t>Amount of computation</a:t>
            </a:r>
          </a:p>
          <a:p>
            <a:pPr lvl="1"/>
            <a:r>
              <a:rPr lang="en-US" sz="2000" dirty="0"/>
              <a:t>Has never worked convincingly better in practice</a:t>
            </a:r>
          </a:p>
        </p:txBody>
      </p:sp>
    </p:spTree>
    <p:extLst>
      <p:ext uri="{BB962C8B-B14F-4D97-AF65-F5344CB8AC3E}">
        <p14:creationId xmlns:p14="http://schemas.microsoft.com/office/powerpoint/2010/main" val="9106587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eaLnBrk="1" hangingPunct="1">
              <a:defRPr/>
            </a:pPr>
            <a:r>
              <a:rPr lang="en-AU" sz="4000" dirty="0" smtClean="0">
                <a:cs typeface="+mj-cs"/>
              </a:rPr>
              <a:t>BM25 (Okapi system) – Robertson et al.</a:t>
            </a:r>
          </a:p>
        </p:txBody>
      </p:sp>
      <p:sp>
        <p:nvSpPr>
          <p:cNvPr id="169987" name="Rectangle 3"/>
          <p:cNvSpPr>
            <a:spLocks noGrp="1" noChangeArrowheads="1"/>
          </p:cNvSpPr>
          <p:nvPr>
            <p:ph type="body" sz="half" idx="1"/>
          </p:nvPr>
        </p:nvSpPr>
        <p:spPr>
          <a:xfrm>
            <a:off x="1258888" y="4221163"/>
            <a:ext cx="6985000" cy="1911350"/>
          </a:xfrm>
        </p:spPr>
        <p:txBody>
          <a:bodyPr>
            <a:normAutofit/>
          </a:bodyPr>
          <a:lstStyle/>
          <a:p>
            <a:pPr eaLnBrk="1" hangingPunct="1">
              <a:lnSpc>
                <a:spcPct val="90000"/>
              </a:lnSpc>
              <a:defRPr/>
            </a:pPr>
            <a:r>
              <a:rPr lang="en-AU" sz="2800" i="1" dirty="0" smtClean="0">
                <a:cs typeface="+mn-cs"/>
              </a:rPr>
              <a:t>k1, k2, k3, b</a:t>
            </a:r>
            <a:r>
              <a:rPr lang="en-AU" sz="2800" dirty="0" smtClean="0">
                <a:cs typeface="+mn-cs"/>
              </a:rPr>
              <a:t>: parameters</a:t>
            </a:r>
          </a:p>
          <a:p>
            <a:pPr eaLnBrk="1" hangingPunct="1">
              <a:lnSpc>
                <a:spcPct val="90000"/>
              </a:lnSpc>
              <a:defRPr/>
            </a:pPr>
            <a:r>
              <a:rPr lang="en-AU" sz="2800" i="1" dirty="0" err="1" smtClean="0">
                <a:cs typeface="+mn-cs"/>
              </a:rPr>
              <a:t>qtf</a:t>
            </a:r>
            <a:r>
              <a:rPr lang="en-AU" sz="2800" dirty="0" smtClean="0">
                <a:cs typeface="+mn-cs"/>
              </a:rPr>
              <a:t>: query term frequency</a:t>
            </a:r>
          </a:p>
          <a:p>
            <a:pPr eaLnBrk="1" hangingPunct="1">
              <a:lnSpc>
                <a:spcPct val="90000"/>
              </a:lnSpc>
              <a:defRPr/>
            </a:pPr>
            <a:r>
              <a:rPr lang="en-AU" sz="2800" i="1" dirty="0" smtClean="0">
                <a:cs typeface="+mn-cs"/>
              </a:rPr>
              <a:t>dl</a:t>
            </a:r>
            <a:r>
              <a:rPr lang="en-AU" sz="2800" dirty="0" smtClean="0">
                <a:cs typeface="+mn-cs"/>
              </a:rPr>
              <a:t>: document length</a:t>
            </a:r>
          </a:p>
          <a:p>
            <a:pPr eaLnBrk="1" hangingPunct="1">
              <a:lnSpc>
                <a:spcPct val="90000"/>
              </a:lnSpc>
              <a:defRPr/>
            </a:pPr>
            <a:r>
              <a:rPr lang="en-AU" sz="2800" i="1" dirty="0" err="1" smtClean="0">
                <a:cs typeface="+mn-cs"/>
              </a:rPr>
              <a:t>avdl</a:t>
            </a:r>
            <a:r>
              <a:rPr lang="en-AU" sz="2800" dirty="0" smtClean="0">
                <a:cs typeface="+mn-cs"/>
              </a:rPr>
              <a:t>: average document length</a:t>
            </a:r>
          </a:p>
        </p:txBody>
      </p:sp>
      <p:graphicFrame>
        <p:nvGraphicFramePr>
          <p:cNvPr id="37892" name="Object 4"/>
          <p:cNvGraphicFramePr>
            <a:graphicFrameLocks noGrp="1" noChangeAspect="1"/>
          </p:cNvGraphicFramePr>
          <p:nvPr>
            <p:ph sz="half" idx="2"/>
            <p:extLst>
              <p:ext uri="{D42A27DB-BD31-4B8C-83A1-F6EECF244321}">
                <p14:modId xmlns:p14="http://schemas.microsoft.com/office/powerpoint/2010/main" val="2564608747"/>
              </p:ext>
            </p:extLst>
          </p:nvPr>
        </p:nvGraphicFramePr>
        <p:xfrm>
          <a:off x="1206500" y="2139950"/>
          <a:ext cx="7234238" cy="1795463"/>
        </p:xfrm>
        <a:graphic>
          <a:graphicData uri="http://schemas.openxmlformats.org/presentationml/2006/ole">
            <mc:AlternateContent xmlns:mc="http://schemas.openxmlformats.org/markup-compatibility/2006">
              <mc:Choice xmlns:v="urn:schemas-microsoft-com:vml" Requires="v">
                <p:oleObj spid="_x0000_s18474" name="…quation" r:id="rId3" imgW="3479800" imgH="863600" progId="Equation.3">
                  <p:embed/>
                </p:oleObj>
              </mc:Choice>
              <mc:Fallback>
                <p:oleObj name="…quation" r:id="rId3" imgW="3479800" imgH="863600" progId="Equation.3">
                  <p:embed/>
                  <p:pic>
                    <p:nvPicPr>
                      <p:cNvPr id="0" name=""/>
                      <p:cNvPicPr>
                        <a:picLocks noChangeAspect="1" noChangeArrowheads="1"/>
                      </p:cNvPicPr>
                      <p:nvPr/>
                    </p:nvPicPr>
                    <p:blipFill>
                      <a:blip r:embed="rId4"/>
                      <a:srcRect/>
                      <a:stretch>
                        <a:fillRect/>
                      </a:stretch>
                    </p:blipFill>
                    <p:spPr bwMode="auto">
                      <a:xfrm>
                        <a:off x="1206500" y="2139950"/>
                        <a:ext cx="7234238" cy="179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 name="Espace réservé du numéro de diapositive 6"/>
          <p:cNvSpPr>
            <a:spLocks noGrp="1"/>
          </p:cNvSpPr>
          <p:nvPr>
            <p:ph type="sldNum" sz="quarter" idx="12"/>
          </p:nvPr>
        </p:nvSpPr>
        <p:spPr/>
        <p:txBody>
          <a:bodyPr/>
          <a:lstStyle/>
          <a:p>
            <a:pPr>
              <a:defRPr/>
            </a:pPr>
            <a:fld id="{0629FA4D-0F68-F943-8D97-703EDCDF3D1B}" type="slidenum">
              <a:rPr lang="en-AU"/>
              <a:pPr>
                <a:defRPr/>
              </a:pPr>
              <a:t>53</a:t>
            </a:fld>
            <a:endParaRPr lang="en-AU"/>
          </a:p>
        </p:txBody>
      </p:sp>
      <p:sp>
        <p:nvSpPr>
          <p:cNvPr id="169990" name="Text Box 6"/>
          <p:cNvSpPr txBox="1">
            <a:spLocks noChangeArrowheads="1"/>
          </p:cNvSpPr>
          <p:nvPr/>
        </p:nvSpPr>
        <p:spPr bwMode="auto">
          <a:xfrm>
            <a:off x="7235825" y="3284538"/>
            <a:ext cx="1569660"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tx2"/>
                </a:solidFill>
                <a:cs typeface="+mn-cs"/>
              </a:rPr>
              <a:t>Doc. length </a:t>
            </a:r>
          </a:p>
          <a:p>
            <a:pPr>
              <a:defRPr/>
            </a:pPr>
            <a:r>
              <a:rPr lang="en-US" dirty="0" smtClean="0">
                <a:solidFill>
                  <a:schemeClr val="tx2"/>
                </a:solidFill>
                <a:cs typeface="+mn-cs"/>
              </a:rPr>
              <a:t>Normalization: </a:t>
            </a:r>
          </a:p>
          <a:p>
            <a:pPr>
              <a:defRPr/>
            </a:pPr>
            <a:r>
              <a:rPr lang="en-US" dirty="0" smtClean="0">
                <a:solidFill>
                  <a:schemeClr val="tx2"/>
                </a:solidFill>
                <a:cs typeface="+mn-cs"/>
              </a:rPr>
              <a:t>boost short </a:t>
            </a:r>
          </a:p>
          <a:p>
            <a:pPr>
              <a:defRPr/>
            </a:pPr>
            <a:r>
              <a:rPr lang="en-US" dirty="0" smtClean="0">
                <a:solidFill>
                  <a:schemeClr val="tx2"/>
                </a:solidFill>
                <a:cs typeface="+mn-cs"/>
              </a:rPr>
              <a:t>documents</a:t>
            </a:r>
            <a:endParaRPr lang="en-US" dirty="0">
              <a:solidFill>
                <a:schemeClr val="tx2"/>
              </a:solidFill>
              <a:cs typeface="+mn-cs"/>
            </a:endParaRPr>
          </a:p>
        </p:txBody>
      </p:sp>
      <p:sp>
        <p:nvSpPr>
          <p:cNvPr id="169991" name="Text Box 7"/>
          <p:cNvSpPr txBox="1">
            <a:spLocks noChangeArrowheads="1"/>
          </p:cNvSpPr>
          <p:nvPr/>
        </p:nvSpPr>
        <p:spPr bwMode="auto">
          <a:xfrm>
            <a:off x="5292725" y="3429000"/>
            <a:ext cx="12954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tx2"/>
                </a:solidFill>
                <a:cs typeface="+mn-cs"/>
              </a:rPr>
              <a:t>TF factors</a:t>
            </a:r>
          </a:p>
        </p:txBody>
      </p:sp>
      <p:sp>
        <p:nvSpPr>
          <p:cNvPr id="169992" name="Line 8"/>
          <p:cNvSpPr>
            <a:spLocks noChangeShapeType="1"/>
          </p:cNvSpPr>
          <p:nvPr/>
        </p:nvSpPr>
        <p:spPr bwMode="auto">
          <a:xfrm flipH="1" flipV="1">
            <a:off x="5148263" y="3141663"/>
            <a:ext cx="64770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69993" name="Line 9"/>
          <p:cNvSpPr>
            <a:spLocks noChangeShapeType="1"/>
          </p:cNvSpPr>
          <p:nvPr/>
        </p:nvSpPr>
        <p:spPr bwMode="auto">
          <a:xfrm flipH="1" flipV="1">
            <a:off x="7740650" y="3068638"/>
            <a:ext cx="7143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2" name="ZoneTexte 1"/>
          <p:cNvSpPr txBox="1"/>
          <p:nvPr/>
        </p:nvSpPr>
        <p:spPr>
          <a:xfrm>
            <a:off x="1116013" y="1676400"/>
            <a:ext cx="4514595" cy="461665"/>
          </a:xfrm>
          <a:prstGeom prst="rect">
            <a:avLst/>
          </a:prstGeom>
          <a:noFill/>
        </p:spPr>
        <p:txBody>
          <a:bodyPr wrap="square" rtlCol="0">
            <a:spAutoFit/>
          </a:bodyPr>
          <a:lstStyle/>
          <a:p>
            <a:r>
              <a:rPr lang="en-US" sz="2400" dirty="0" smtClean="0"/>
              <a:t>Consider </a:t>
            </a:r>
            <a:r>
              <a:rPr lang="en-US" sz="2400" dirty="0" err="1" smtClean="0"/>
              <a:t>tf</a:t>
            </a:r>
            <a:r>
              <a:rPr lang="en-US" sz="2400" dirty="0" smtClean="0"/>
              <a:t>, </a:t>
            </a:r>
            <a:r>
              <a:rPr lang="en-US" sz="2400" dirty="0" err="1" smtClean="0"/>
              <a:t>qtf</a:t>
            </a:r>
            <a:r>
              <a:rPr lang="en-US" sz="2400" dirty="0" smtClean="0"/>
              <a:t>, document length</a:t>
            </a:r>
            <a:endParaRPr lang="en-US" sz="2400" dirty="0"/>
          </a:p>
        </p:txBody>
      </p:sp>
    </p:spTree>
    <p:extLst>
      <p:ext uri="{BB962C8B-B14F-4D97-AF65-F5344CB8AC3E}">
        <p14:creationId xmlns:p14="http://schemas.microsoft.com/office/powerpoint/2010/main" val="11031260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Pivoted document length normalization </a:t>
            </a:r>
            <a:r>
              <a:rPr lang="en-US" sz="3600" dirty="0" smtClean="0"/>
              <a:t>(</a:t>
            </a:r>
            <a:r>
              <a:rPr lang="en-US" sz="3600" dirty="0" err="1" smtClean="0"/>
              <a:t>Singhal</a:t>
            </a:r>
            <a:r>
              <a:rPr lang="en-US" sz="3600" dirty="0" smtClean="0"/>
              <a:t> et al. SIGIR’96)</a:t>
            </a:r>
            <a:endParaRPr lang="en-US" dirty="0"/>
          </a:p>
        </p:txBody>
      </p:sp>
      <p:sp>
        <p:nvSpPr>
          <p:cNvPr id="3" name="Espace réservé du contenu 2"/>
          <p:cNvSpPr>
            <a:spLocks noGrp="1"/>
          </p:cNvSpPr>
          <p:nvPr>
            <p:ph idx="1"/>
          </p:nvPr>
        </p:nvSpPr>
        <p:spPr/>
        <p:txBody>
          <a:bodyPr>
            <a:normAutofit/>
          </a:bodyPr>
          <a:lstStyle/>
          <a:p>
            <a:r>
              <a:rPr lang="en-US" sz="2800" dirty="0" smtClean="0"/>
              <a:t>Document length normalization</a:t>
            </a:r>
          </a:p>
          <a:p>
            <a:pPr lvl="1"/>
            <a:r>
              <a:rPr lang="en-US" sz="2400" dirty="0" smtClean="0"/>
              <a:t>Weight(</a:t>
            </a:r>
            <a:r>
              <a:rPr lang="en-US" sz="2400" dirty="0" err="1" smtClean="0"/>
              <a:t>t,D</a:t>
            </a:r>
            <a:r>
              <a:rPr lang="en-US" sz="2400" dirty="0" smtClean="0"/>
              <a:t>) = </a:t>
            </a:r>
            <a:r>
              <a:rPr lang="en-US" sz="2400" dirty="0" err="1" smtClean="0"/>
              <a:t>tf</a:t>
            </a:r>
            <a:r>
              <a:rPr lang="en-US" sz="2400" dirty="0" smtClean="0"/>
              <a:t>*</a:t>
            </a:r>
            <a:r>
              <a:rPr lang="en-US" sz="2400" dirty="0" err="1" smtClean="0"/>
              <a:t>idf</a:t>
            </a:r>
            <a:endParaRPr lang="en-US" sz="2400" dirty="0" smtClean="0"/>
          </a:p>
          <a:p>
            <a:pPr lvl="1"/>
            <a:r>
              <a:rPr lang="en-US" sz="2400" dirty="0" smtClean="0"/>
              <a:t>Cosine normalization: 1/|D|</a:t>
            </a:r>
          </a:p>
          <a:p>
            <a:pPr lvl="1"/>
            <a:r>
              <a:rPr lang="en-US" sz="2400" dirty="0" err="1" smtClean="0"/>
              <a:t>Normalizatio</a:t>
            </a:r>
            <a:r>
              <a:rPr lang="en-US" sz="2400" dirty="0" smtClean="0"/>
              <a:t> by max weight: </a:t>
            </a:r>
            <a:r>
              <a:rPr lang="en-US" sz="2000" dirty="0" smtClean="0"/>
              <a:t>0.5+0.5*w(</a:t>
            </a:r>
            <a:r>
              <a:rPr lang="en-US" sz="2000" dirty="0" err="1" smtClean="0"/>
              <a:t>t,D</a:t>
            </a:r>
            <a:r>
              <a:rPr lang="en-US" sz="2000" dirty="0" smtClean="0"/>
              <a:t>)/max{w(</a:t>
            </a:r>
            <a:r>
              <a:rPr lang="en-US" sz="2000" dirty="0" err="1" smtClean="0"/>
              <a:t>t’,D</a:t>
            </a:r>
            <a:r>
              <a:rPr lang="en-US" sz="2000" dirty="0" smtClean="0"/>
              <a:t>)}</a:t>
            </a:r>
          </a:p>
        </p:txBody>
      </p:sp>
      <p:pic>
        <p:nvPicPr>
          <p:cNvPr id="5" name="Image 4"/>
          <p:cNvPicPr>
            <a:picLocks noChangeAspect="1"/>
          </p:cNvPicPr>
          <p:nvPr/>
        </p:nvPicPr>
        <p:blipFill rotWithShape="1">
          <a:blip r:embed="rId2"/>
          <a:srcRect l="9468" t="19632" r="12677" b="22224"/>
          <a:stretch/>
        </p:blipFill>
        <p:spPr>
          <a:xfrm>
            <a:off x="1596953" y="3348420"/>
            <a:ext cx="7118944" cy="3322959"/>
          </a:xfrm>
          <a:prstGeom prst="rect">
            <a:avLst/>
          </a:prstGeom>
        </p:spPr>
      </p:pic>
    </p:spTree>
    <p:extLst>
      <p:ext uri="{BB962C8B-B14F-4D97-AF65-F5344CB8AC3E}">
        <p14:creationId xmlns:p14="http://schemas.microsoft.com/office/powerpoint/2010/main" val="219425420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7"/>
          <p:cNvSpPr>
            <a:spLocks noGrp="1"/>
          </p:cNvSpPr>
          <p:nvPr>
            <p:ph type="sldNum" sz="quarter" idx="12"/>
          </p:nvPr>
        </p:nvSpPr>
        <p:spPr/>
        <p:txBody>
          <a:bodyPr/>
          <a:lstStyle/>
          <a:p>
            <a:pPr>
              <a:defRPr/>
            </a:pPr>
            <a:fld id="{03CB8418-BF3F-284F-9450-9E94F5711168}" type="slidenum">
              <a:rPr lang="en-AU"/>
              <a:pPr>
                <a:defRPr/>
              </a:pPr>
              <a:t>55</a:t>
            </a:fld>
            <a:endParaRPr lang="en-AU"/>
          </a:p>
        </p:txBody>
      </p:sp>
      <p:sp>
        <p:nvSpPr>
          <p:cNvPr id="148482" name="Rectangle 2"/>
          <p:cNvSpPr>
            <a:spLocks noGrp="1" noChangeArrowheads="1"/>
          </p:cNvSpPr>
          <p:nvPr>
            <p:ph type="title"/>
          </p:nvPr>
        </p:nvSpPr>
        <p:spPr/>
        <p:txBody>
          <a:bodyPr/>
          <a:lstStyle/>
          <a:p>
            <a:pPr eaLnBrk="1" hangingPunct="1">
              <a:defRPr/>
            </a:pPr>
            <a:r>
              <a:rPr lang="en-AU" dirty="0" smtClean="0">
                <a:cs typeface="+mj-cs"/>
              </a:rPr>
              <a:t>Document Length Normalization (</a:t>
            </a:r>
            <a:r>
              <a:rPr lang="en-AU" dirty="0" err="1" smtClean="0">
                <a:cs typeface="+mj-cs"/>
              </a:rPr>
              <a:t>Singhal</a:t>
            </a:r>
            <a:r>
              <a:rPr lang="en-AU" dirty="0" smtClean="0">
                <a:cs typeface="+mj-cs"/>
              </a:rPr>
              <a:t>)</a:t>
            </a:r>
          </a:p>
        </p:txBody>
      </p:sp>
      <p:sp>
        <p:nvSpPr>
          <p:cNvPr id="148484" name="Rectangle 4"/>
          <p:cNvSpPr>
            <a:spLocks noGrp="1" noChangeArrowheads="1"/>
          </p:cNvSpPr>
          <p:nvPr>
            <p:ph type="body" sz="half" idx="1"/>
          </p:nvPr>
        </p:nvSpPr>
        <p:spPr>
          <a:xfrm>
            <a:off x="1187450" y="1844675"/>
            <a:ext cx="7637463" cy="4651375"/>
          </a:xfrm>
        </p:spPr>
        <p:txBody>
          <a:bodyPr/>
          <a:lstStyle/>
          <a:p>
            <a:pPr eaLnBrk="1" hangingPunct="1">
              <a:defRPr/>
            </a:pPr>
            <a:r>
              <a:rPr lang="en-US" sz="2800" dirty="0" smtClean="0">
                <a:cs typeface="+mn-cs"/>
              </a:rPr>
              <a:t>Sometimes, additional normalizations e.g. length to boost longer documents:</a:t>
            </a:r>
            <a:endParaRPr lang="en-AU" sz="2800" dirty="0" smtClean="0">
              <a:cs typeface="+mn-cs"/>
            </a:endParaRPr>
          </a:p>
        </p:txBody>
      </p:sp>
      <p:graphicFrame>
        <p:nvGraphicFramePr>
          <p:cNvPr id="16388" name="Object 5"/>
          <p:cNvGraphicFramePr>
            <a:graphicFrameLocks noGrp="1" noChangeAspect="1"/>
          </p:cNvGraphicFramePr>
          <p:nvPr>
            <p:ph sz="quarter" idx="2"/>
            <p:extLst>
              <p:ext uri="{D42A27DB-BD31-4B8C-83A1-F6EECF244321}">
                <p14:modId xmlns:p14="http://schemas.microsoft.com/office/powerpoint/2010/main" val="1899131431"/>
              </p:ext>
            </p:extLst>
          </p:nvPr>
        </p:nvGraphicFramePr>
        <p:xfrm>
          <a:off x="1530350" y="2829507"/>
          <a:ext cx="6731000" cy="1076325"/>
        </p:xfrm>
        <a:graphic>
          <a:graphicData uri="http://schemas.openxmlformats.org/presentationml/2006/ole">
            <mc:AlternateContent xmlns:mc="http://schemas.openxmlformats.org/markup-compatibility/2006">
              <mc:Choice xmlns:v="urn:schemas-microsoft-com:vml" Requires="v">
                <p:oleObj spid="_x0000_s180228" name="…quation" r:id="rId3" imgW="3810000" imgH="609600" progId="Equation.3">
                  <p:embed/>
                </p:oleObj>
              </mc:Choice>
              <mc:Fallback>
                <p:oleObj name="…quation" r:id="rId3" imgW="38100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2829507"/>
                        <a:ext cx="67310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16389" name="Group 22"/>
          <p:cNvGrpSpPr>
            <a:grpSpLocks/>
          </p:cNvGrpSpPr>
          <p:nvPr/>
        </p:nvGrpSpPr>
        <p:grpSpPr bwMode="auto">
          <a:xfrm>
            <a:off x="1619250" y="4221163"/>
            <a:ext cx="6524625" cy="2311400"/>
            <a:chOff x="1020" y="2659"/>
            <a:chExt cx="4110" cy="1456"/>
          </a:xfrm>
        </p:grpSpPr>
        <p:sp>
          <p:nvSpPr>
            <p:cNvPr id="148489" name="Line 9"/>
            <p:cNvSpPr>
              <a:spLocks noChangeShapeType="1"/>
            </p:cNvSpPr>
            <p:nvPr/>
          </p:nvSpPr>
          <p:spPr bwMode="auto">
            <a:xfrm flipV="1">
              <a:off x="1020" y="2750"/>
              <a:ext cx="0" cy="127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48490" name="Line 10"/>
            <p:cNvSpPr>
              <a:spLocks noChangeShapeType="1"/>
            </p:cNvSpPr>
            <p:nvPr/>
          </p:nvSpPr>
          <p:spPr bwMode="auto">
            <a:xfrm>
              <a:off x="1020" y="4020"/>
              <a:ext cx="31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48491" name="Line 11"/>
            <p:cNvSpPr>
              <a:spLocks noChangeShapeType="1"/>
            </p:cNvSpPr>
            <p:nvPr/>
          </p:nvSpPr>
          <p:spPr bwMode="auto">
            <a:xfrm>
              <a:off x="1247" y="3521"/>
              <a:ext cx="258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48492" name="Line 12"/>
            <p:cNvSpPr>
              <a:spLocks noChangeShapeType="1"/>
            </p:cNvSpPr>
            <p:nvPr/>
          </p:nvSpPr>
          <p:spPr bwMode="auto">
            <a:xfrm flipV="1">
              <a:off x="1247" y="2931"/>
              <a:ext cx="2313" cy="8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48493" name="Text Box 13"/>
            <p:cNvSpPr txBox="1">
              <a:spLocks noChangeArrowheads="1"/>
            </p:cNvSpPr>
            <p:nvPr/>
          </p:nvSpPr>
          <p:spPr bwMode="auto">
            <a:xfrm>
              <a:off x="1597" y="3213"/>
              <a:ext cx="4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a:cs typeface="+mn-cs"/>
                </a:rPr>
                <a:t>pivot</a:t>
              </a:r>
            </a:p>
          </p:txBody>
        </p:sp>
        <p:sp>
          <p:nvSpPr>
            <p:cNvPr id="148494" name="Text Box 14"/>
            <p:cNvSpPr txBox="1">
              <a:spLocks noChangeArrowheads="1"/>
            </p:cNvSpPr>
            <p:nvPr/>
          </p:nvSpPr>
          <p:spPr bwMode="auto">
            <a:xfrm>
              <a:off x="2381" y="2659"/>
              <a:ext cx="8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a:cs typeface="+mn-cs"/>
                </a:rPr>
                <a:t>Probability</a:t>
              </a:r>
            </a:p>
            <a:p>
              <a:pPr>
                <a:defRPr/>
              </a:pPr>
              <a:r>
                <a:rPr lang="en-AU">
                  <a:cs typeface="+mn-cs"/>
                </a:rPr>
                <a:t>of relevance</a:t>
              </a:r>
            </a:p>
          </p:txBody>
        </p:sp>
        <p:sp>
          <p:nvSpPr>
            <p:cNvPr id="148495" name="Text Box 15"/>
            <p:cNvSpPr txBox="1">
              <a:spLocks noChangeArrowheads="1"/>
            </p:cNvSpPr>
            <p:nvPr/>
          </p:nvSpPr>
          <p:spPr bwMode="auto">
            <a:xfrm>
              <a:off x="2595" y="3485"/>
              <a:ext cx="15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a:cs typeface="+mn-cs"/>
                </a:rPr>
                <a:t>Probability of retrieval</a:t>
              </a:r>
            </a:p>
          </p:txBody>
        </p:sp>
        <p:sp>
          <p:nvSpPr>
            <p:cNvPr id="148497" name="Text Box 17"/>
            <p:cNvSpPr txBox="1">
              <a:spLocks noChangeArrowheads="1"/>
            </p:cNvSpPr>
            <p:nvPr/>
          </p:nvSpPr>
          <p:spPr bwMode="auto">
            <a:xfrm>
              <a:off x="4286" y="3884"/>
              <a:ext cx="8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a:cs typeface="+mn-cs"/>
                </a:rPr>
                <a:t>Doc. length</a:t>
              </a:r>
            </a:p>
          </p:txBody>
        </p:sp>
        <p:sp>
          <p:nvSpPr>
            <p:cNvPr id="148498" name="Line 18"/>
            <p:cNvSpPr>
              <a:spLocks noChangeShapeType="1"/>
            </p:cNvSpPr>
            <p:nvPr/>
          </p:nvSpPr>
          <p:spPr bwMode="auto">
            <a:xfrm>
              <a:off x="2699" y="3249"/>
              <a:ext cx="45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48499" name="Line 19"/>
            <p:cNvSpPr>
              <a:spLocks noChangeShapeType="1"/>
            </p:cNvSpPr>
            <p:nvPr/>
          </p:nvSpPr>
          <p:spPr bwMode="auto">
            <a:xfrm flipV="1">
              <a:off x="3152" y="3067"/>
              <a:ext cx="0" cy="18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148500" name="Text Box 20"/>
            <p:cNvSpPr txBox="1">
              <a:spLocks noChangeArrowheads="1"/>
            </p:cNvSpPr>
            <p:nvPr/>
          </p:nvSpPr>
          <p:spPr bwMode="auto">
            <a:xfrm>
              <a:off x="3185" y="3031"/>
              <a:ext cx="4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a:cs typeface="+mn-cs"/>
                </a:rPr>
                <a:t>slope</a:t>
              </a:r>
            </a:p>
          </p:txBody>
        </p:sp>
      </p:grpSp>
    </p:spTree>
    <p:extLst>
      <p:ext uri="{BB962C8B-B14F-4D97-AF65-F5344CB8AC3E}">
        <p14:creationId xmlns:p14="http://schemas.microsoft.com/office/powerpoint/2010/main" val="35517221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Regression models</a:t>
            </a:r>
            <a:endParaRPr lang="en-US" dirty="0"/>
          </a:p>
        </p:txBody>
      </p:sp>
      <p:sp>
        <p:nvSpPr>
          <p:cNvPr id="3" name="Espace réservé du contenu 2"/>
          <p:cNvSpPr>
            <a:spLocks noGrp="1"/>
          </p:cNvSpPr>
          <p:nvPr>
            <p:ph idx="1"/>
          </p:nvPr>
        </p:nvSpPr>
        <p:spPr>
          <a:xfrm>
            <a:off x="1086340" y="1447800"/>
            <a:ext cx="7847348" cy="4800600"/>
          </a:xfrm>
        </p:spPr>
        <p:txBody>
          <a:bodyPr/>
          <a:lstStyle/>
          <a:p>
            <a:r>
              <a:rPr lang="en-US" dirty="0" smtClean="0"/>
              <a:t>Extract a set of features from document (and query)</a:t>
            </a:r>
          </a:p>
          <a:p>
            <a:r>
              <a:rPr lang="en-US" dirty="0" smtClean="0"/>
              <a:t>Define a function to predict the probability of its relevance</a:t>
            </a:r>
          </a:p>
          <a:p>
            <a:r>
              <a:rPr lang="en-US" dirty="0" smtClean="0"/>
              <a:t>Learn the function on a set of training data (with relevance judgments)</a:t>
            </a:r>
            <a:endParaRPr lang="en-US" dirty="0"/>
          </a:p>
        </p:txBody>
      </p:sp>
    </p:spTree>
    <p:extLst>
      <p:ext uri="{BB962C8B-B14F-4D97-AF65-F5344CB8AC3E}">
        <p14:creationId xmlns:p14="http://schemas.microsoft.com/office/powerpoint/2010/main" val="23466756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0"/>
            <a:ext cx="7772400" cy="1143000"/>
          </a:xfrm>
        </p:spPr>
        <p:txBody>
          <a:bodyPr/>
          <a:lstStyle/>
          <a:p>
            <a:pPr algn="l"/>
            <a:r>
              <a:rPr lang="en-US" sz="3600"/>
              <a:t>Probability of Relevance</a:t>
            </a:r>
          </a:p>
        </p:txBody>
      </p:sp>
      <p:sp>
        <p:nvSpPr>
          <p:cNvPr id="6147" name="Line 3"/>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8" name="Oval 4"/>
          <p:cNvSpPr>
            <a:spLocks noChangeArrowheads="1"/>
          </p:cNvSpPr>
          <p:nvPr/>
        </p:nvSpPr>
        <p:spPr bwMode="auto">
          <a:xfrm>
            <a:off x="838200" y="1676400"/>
            <a:ext cx="2590800" cy="8382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800" b="1"/>
              <a:t>Document</a:t>
            </a:r>
          </a:p>
        </p:txBody>
      </p:sp>
      <p:sp>
        <p:nvSpPr>
          <p:cNvPr id="6149" name="Oval 5"/>
          <p:cNvSpPr>
            <a:spLocks noChangeArrowheads="1"/>
          </p:cNvSpPr>
          <p:nvPr/>
        </p:nvSpPr>
        <p:spPr bwMode="auto">
          <a:xfrm>
            <a:off x="4267200" y="1676400"/>
            <a:ext cx="2590800" cy="8382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800" b="1"/>
              <a:t>Query</a:t>
            </a:r>
          </a:p>
        </p:txBody>
      </p:sp>
      <p:sp>
        <p:nvSpPr>
          <p:cNvPr id="6150" name="Oval 6"/>
          <p:cNvSpPr>
            <a:spLocks noChangeArrowheads="1"/>
          </p:cNvSpPr>
          <p:nvPr/>
        </p:nvSpPr>
        <p:spPr bwMode="auto">
          <a:xfrm>
            <a:off x="2514600" y="2819400"/>
            <a:ext cx="2590800" cy="8382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800" b="1"/>
              <a:t>X1,X2,X3,X4</a:t>
            </a:r>
          </a:p>
        </p:txBody>
      </p:sp>
      <p:sp>
        <p:nvSpPr>
          <p:cNvPr id="6151" name="Oval 7"/>
          <p:cNvSpPr>
            <a:spLocks noChangeArrowheads="1"/>
          </p:cNvSpPr>
          <p:nvPr/>
        </p:nvSpPr>
        <p:spPr bwMode="auto">
          <a:xfrm>
            <a:off x="2590800" y="5715000"/>
            <a:ext cx="2590800" cy="99060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800" b="1"/>
              <a:t>Probability</a:t>
            </a:r>
          </a:p>
          <a:p>
            <a:pPr algn="ctr"/>
            <a:r>
              <a:rPr lang="en-US" sz="2800" b="1"/>
              <a:t>of relevance</a:t>
            </a:r>
          </a:p>
        </p:txBody>
      </p:sp>
      <p:sp>
        <p:nvSpPr>
          <p:cNvPr id="6152" name="Rectangle 8"/>
          <p:cNvSpPr>
            <a:spLocks noChangeArrowheads="1"/>
          </p:cNvSpPr>
          <p:nvPr/>
        </p:nvSpPr>
        <p:spPr bwMode="auto">
          <a:xfrm>
            <a:off x="2514600" y="4267200"/>
            <a:ext cx="2743200" cy="838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800" b="1"/>
              <a:t>Ranking Formula</a:t>
            </a:r>
          </a:p>
        </p:txBody>
      </p:sp>
      <p:sp>
        <p:nvSpPr>
          <p:cNvPr id="6159" name="Line 15"/>
          <p:cNvSpPr>
            <a:spLocks noChangeShapeType="1"/>
          </p:cNvSpPr>
          <p:nvPr/>
        </p:nvSpPr>
        <p:spPr bwMode="auto">
          <a:xfrm>
            <a:off x="1905000" y="2514600"/>
            <a:ext cx="12954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0" name="Line 16"/>
          <p:cNvSpPr>
            <a:spLocks noChangeShapeType="1"/>
          </p:cNvSpPr>
          <p:nvPr/>
        </p:nvSpPr>
        <p:spPr bwMode="auto">
          <a:xfrm flipH="1">
            <a:off x="4267200" y="2514600"/>
            <a:ext cx="12954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1" name="Line 17"/>
          <p:cNvSpPr>
            <a:spLocks noChangeShapeType="1"/>
          </p:cNvSpPr>
          <p:nvPr/>
        </p:nvSpPr>
        <p:spPr bwMode="auto">
          <a:xfrm>
            <a:off x="3810000" y="36576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2" name="Line 18"/>
          <p:cNvSpPr>
            <a:spLocks noChangeShapeType="1"/>
          </p:cNvSpPr>
          <p:nvPr/>
        </p:nvSpPr>
        <p:spPr bwMode="auto">
          <a:xfrm>
            <a:off x="3810000" y="51054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3" name="Text Box 19"/>
          <p:cNvSpPr txBox="1">
            <a:spLocks noChangeArrowheads="1"/>
          </p:cNvSpPr>
          <p:nvPr/>
        </p:nvSpPr>
        <p:spPr bwMode="auto">
          <a:xfrm>
            <a:off x="6080125" y="3470275"/>
            <a:ext cx="186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feature vector</a:t>
            </a:r>
          </a:p>
        </p:txBody>
      </p:sp>
      <p:sp>
        <p:nvSpPr>
          <p:cNvPr id="6165" name="Line 21"/>
          <p:cNvSpPr>
            <a:spLocks noChangeShapeType="1"/>
          </p:cNvSpPr>
          <p:nvPr/>
        </p:nvSpPr>
        <p:spPr bwMode="auto">
          <a:xfrm flipH="1" flipV="1">
            <a:off x="5105400" y="34290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301848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7772400" cy="1143000"/>
          </a:xfrm>
        </p:spPr>
        <p:txBody>
          <a:bodyPr>
            <a:normAutofit fontScale="90000"/>
          </a:bodyPr>
          <a:lstStyle/>
          <a:p>
            <a:pPr algn="l"/>
            <a:r>
              <a:rPr lang="fr-CA" sz="3600" dirty="0" err="1" smtClean="0"/>
              <a:t>Regression</a:t>
            </a:r>
            <a:r>
              <a:rPr lang="fr-CA" sz="3600" dirty="0" smtClean="0"/>
              <a:t> model (Berkeley – Chen and Frey)</a:t>
            </a:r>
            <a:endParaRPr lang="en-US" sz="3600" dirty="0"/>
          </a:p>
        </p:txBody>
      </p:sp>
      <p:sp>
        <p:nvSpPr>
          <p:cNvPr id="5123" name="Line 3"/>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124" name="Picture 4" descr="H:\papers\cikm98_2\presentation\bitmaps\elementar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458200" cy="545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87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7772400" cy="1143000"/>
          </a:xfrm>
        </p:spPr>
        <p:txBody>
          <a:bodyPr/>
          <a:lstStyle/>
          <a:p>
            <a:pPr algn="l"/>
            <a:r>
              <a:rPr lang="en-US" sz="3600"/>
              <a:t>Relevance Features</a:t>
            </a:r>
          </a:p>
        </p:txBody>
      </p:sp>
      <p:sp>
        <p:nvSpPr>
          <p:cNvPr id="4099" name="Line 3"/>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100" name="Picture 4" descr="H:\papers\cikm98_2\presentation\bitmaps\feature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350" y="1219200"/>
            <a:ext cx="7523049" cy="495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22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defRPr/>
            </a:pPr>
            <a:r>
              <a:rPr lang="en-US" dirty="0" smtClean="0">
                <a:cs typeface="+mj-cs"/>
              </a:rPr>
              <a:t>Early IR model – Coordinate matching score (1960s)</a:t>
            </a:r>
          </a:p>
        </p:txBody>
      </p:sp>
      <p:sp>
        <p:nvSpPr>
          <p:cNvPr id="51203" name="Rectangle 3"/>
          <p:cNvSpPr>
            <a:spLocks noGrp="1" noChangeArrowheads="1"/>
          </p:cNvSpPr>
          <p:nvPr>
            <p:ph idx="1"/>
          </p:nvPr>
        </p:nvSpPr>
        <p:spPr>
          <a:xfrm>
            <a:off x="1435608" y="1447799"/>
            <a:ext cx="7498080" cy="4857751"/>
          </a:xfrm>
        </p:spPr>
        <p:txBody>
          <a:bodyPr>
            <a:normAutofit fontScale="92500" lnSpcReduction="20000"/>
          </a:bodyPr>
          <a:lstStyle/>
          <a:p>
            <a:pPr eaLnBrk="1" hangingPunct="1">
              <a:defRPr/>
            </a:pPr>
            <a:r>
              <a:rPr lang="en-US" dirty="0" smtClean="0">
                <a:cs typeface="+mn-cs"/>
              </a:rPr>
              <a:t>Matching score model</a:t>
            </a:r>
          </a:p>
          <a:p>
            <a:pPr lvl="1" eaLnBrk="1" hangingPunct="1">
              <a:defRPr/>
            </a:pPr>
            <a:r>
              <a:rPr lang="en-US" dirty="0" smtClean="0"/>
              <a:t>Document D = a set of weighted terms</a:t>
            </a:r>
          </a:p>
          <a:p>
            <a:pPr lvl="1" eaLnBrk="1" hangingPunct="1">
              <a:defRPr/>
            </a:pPr>
            <a:r>
              <a:rPr lang="en-US" dirty="0" smtClean="0"/>
              <a:t>Query Q = a set of non-weighted terms</a:t>
            </a:r>
          </a:p>
          <a:p>
            <a:pPr lvl="1" eaLnBrk="1" hangingPunct="1">
              <a:defRPr/>
            </a:pPr>
            <a:endParaRPr lang="en-US" dirty="0" smtClean="0"/>
          </a:p>
          <a:p>
            <a:pPr lvl="1" eaLnBrk="1" hangingPunct="1">
              <a:defRPr/>
            </a:pPr>
            <a:endParaRPr lang="en-US" dirty="0" smtClean="0">
              <a:cs typeface="Times New Roman" charset="0"/>
            </a:endParaRPr>
          </a:p>
          <a:p>
            <a:pPr>
              <a:defRPr/>
            </a:pPr>
            <a:r>
              <a:rPr lang="en-US" dirty="0" smtClean="0">
                <a:cs typeface="Times New Roman" charset="0"/>
              </a:rPr>
              <a:t>Discussion</a:t>
            </a:r>
          </a:p>
          <a:p>
            <a:pPr lvl="1">
              <a:defRPr/>
            </a:pPr>
            <a:r>
              <a:rPr lang="en-US" dirty="0" smtClean="0">
                <a:cs typeface="Times New Roman" charset="0"/>
              </a:rPr>
              <a:t>Simplistic representation of documents and queries</a:t>
            </a:r>
          </a:p>
          <a:p>
            <a:pPr lvl="1">
              <a:defRPr/>
            </a:pPr>
            <a:r>
              <a:rPr lang="en-US" dirty="0" smtClean="0">
                <a:cs typeface="Times New Roman" charset="0"/>
              </a:rPr>
              <a:t>The ranking score strongly depends on the term weighting in the document</a:t>
            </a:r>
          </a:p>
          <a:p>
            <a:pPr lvl="2">
              <a:defRPr/>
            </a:pPr>
            <a:r>
              <a:rPr lang="en-US" dirty="0" smtClean="0">
                <a:cs typeface="Times New Roman" charset="0"/>
              </a:rPr>
              <a:t>If the weights are not normalized, then there will be great variations in </a:t>
            </a:r>
            <a:r>
              <a:rPr lang="en-US" i="1" dirty="0" smtClean="0">
                <a:cs typeface="Times New Roman" charset="0"/>
              </a:rPr>
              <a:t>R</a:t>
            </a:r>
          </a:p>
          <a:p>
            <a:pPr marL="658368" lvl="2" indent="0">
              <a:buNone/>
              <a:defRPr/>
            </a:pPr>
            <a:endParaRPr lang="en-US" dirty="0">
              <a:cs typeface="Times New Roman" charset="0"/>
            </a:endParaRPr>
          </a:p>
          <a:p>
            <a:pPr lvl="2">
              <a:defRPr/>
            </a:pPr>
            <a:endParaRPr lang="en-US" i="1" dirty="0" smtClean="0">
              <a:cs typeface="Times New Roman" charset="0"/>
            </a:endParaRPr>
          </a:p>
          <a:p>
            <a:pPr marL="402336" lvl="1" indent="0" eaLnBrk="1" hangingPunct="1">
              <a:buNone/>
              <a:defRPr/>
            </a:pPr>
            <a:endParaRPr lang="en-US" dirty="0" smtClean="0">
              <a:cs typeface="Times New Roman" charset="0"/>
            </a:endParaRPr>
          </a:p>
        </p:txBody>
      </p:sp>
      <p:sp>
        <p:nvSpPr>
          <p:cNvPr id="4" name="Espace réservé du numéro de diapositive 5"/>
          <p:cNvSpPr>
            <a:spLocks noGrp="1"/>
          </p:cNvSpPr>
          <p:nvPr>
            <p:ph type="sldNum" sz="quarter" idx="12"/>
          </p:nvPr>
        </p:nvSpPr>
        <p:spPr/>
        <p:txBody>
          <a:bodyPr/>
          <a:lstStyle/>
          <a:p>
            <a:pPr>
              <a:defRPr/>
            </a:pPr>
            <a:fld id="{186FD7F4-68EE-1149-AF39-30FE6B54DF0B}" type="slidenum">
              <a:rPr lang="en-AU"/>
              <a:pPr>
                <a:defRPr/>
              </a:pPr>
              <a:t>6</a:t>
            </a:fld>
            <a:endParaRPr lang="en-AU"/>
          </a:p>
        </p:txBody>
      </p:sp>
      <p:graphicFrame>
        <p:nvGraphicFramePr>
          <p:cNvPr id="2" name="Objet 1"/>
          <p:cNvGraphicFramePr>
            <a:graphicFrameLocks noChangeAspect="1"/>
          </p:cNvGraphicFramePr>
          <p:nvPr>
            <p:extLst>
              <p:ext uri="{D42A27DB-BD31-4B8C-83A1-F6EECF244321}">
                <p14:modId xmlns:p14="http://schemas.microsoft.com/office/powerpoint/2010/main" val="2437416793"/>
              </p:ext>
            </p:extLst>
          </p:nvPr>
        </p:nvGraphicFramePr>
        <p:xfrm>
          <a:off x="3115970" y="2745634"/>
          <a:ext cx="3264366" cy="973032"/>
        </p:xfrm>
        <a:graphic>
          <a:graphicData uri="http://schemas.openxmlformats.org/presentationml/2006/ole">
            <mc:AlternateContent xmlns:mc="http://schemas.openxmlformats.org/markup-compatibility/2006">
              <mc:Choice xmlns:v="urn:schemas-microsoft-com:vml" Requires="v">
                <p:oleObj spid="_x0000_s3115" name="…quation" r:id="rId3" imgW="1320800" imgH="393700" progId="Equation.3">
                  <p:embed/>
                </p:oleObj>
              </mc:Choice>
              <mc:Fallback>
                <p:oleObj name="…quation" r:id="rId3" imgW="1320800" imgH="393700" progId="Equation.3">
                  <p:embed/>
                  <p:pic>
                    <p:nvPicPr>
                      <p:cNvPr id="0" name=""/>
                      <p:cNvPicPr/>
                      <p:nvPr/>
                    </p:nvPicPr>
                    <p:blipFill>
                      <a:blip r:embed="rId4"/>
                      <a:stretch>
                        <a:fillRect/>
                      </a:stretch>
                    </p:blipFill>
                    <p:spPr>
                      <a:xfrm>
                        <a:off x="3115970" y="2745634"/>
                        <a:ext cx="3264366" cy="973032"/>
                      </a:xfrm>
                      <a:prstGeom prst="rect">
                        <a:avLst/>
                      </a:prstGeom>
                    </p:spPr>
                  </p:pic>
                </p:oleObj>
              </mc:Fallback>
            </mc:AlternateContent>
          </a:graphicData>
        </a:graphic>
      </p:graphicFrame>
    </p:spTree>
    <p:extLst>
      <p:ext uri="{BB962C8B-B14F-4D97-AF65-F5344CB8AC3E}">
        <p14:creationId xmlns:p14="http://schemas.microsoft.com/office/powerpoint/2010/main" val="36202399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1143000"/>
          </a:xfrm>
        </p:spPr>
        <p:txBody>
          <a:bodyPr/>
          <a:lstStyle/>
          <a:p>
            <a:pPr algn="l"/>
            <a:r>
              <a:rPr lang="en-US" sz="3600"/>
              <a:t>Sample Document/Query Feature Vector</a:t>
            </a:r>
          </a:p>
        </p:txBody>
      </p:sp>
      <p:sp>
        <p:nvSpPr>
          <p:cNvPr id="61443" name="Line 3"/>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45" name="Text Box 5"/>
          <p:cNvSpPr txBox="1">
            <a:spLocks noChangeArrowheads="1"/>
          </p:cNvSpPr>
          <p:nvPr/>
        </p:nvSpPr>
        <p:spPr bwMode="auto">
          <a:xfrm>
            <a:off x="1676400" y="15240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Relevance Features</a:t>
            </a:r>
          </a:p>
        </p:txBody>
      </p:sp>
      <p:sp>
        <p:nvSpPr>
          <p:cNvPr id="61447" name="Text Box 7"/>
          <p:cNvSpPr txBox="1">
            <a:spLocks noChangeArrowheads="1"/>
          </p:cNvSpPr>
          <p:nvPr/>
        </p:nvSpPr>
        <p:spPr bwMode="auto">
          <a:xfrm>
            <a:off x="990600" y="2286000"/>
            <a:ext cx="1143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X1</a:t>
            </a:r>
          </a:p>
          <a:p>
            <a:pPr>
              <a:spcBef>
                <a:spcPct val="50000"/>
              </a:spcBef>
            </a:pPr>
            <a:r>
              <a:rPr lang="en-US" sz="2400"/>
              <a:t>0.0031</a:t>
            </a:r>
          </a:p>
          <a:p>
            <a:pPr>
              <a:spcBef>
                <a:spcPct val="50000"/>
              </a:spcBef>
            </a:pPr>
            <a:r>
              <a:rPr lang="en-US" sz="2400"/>
              <a:t>0.0429</a:t>
            </a:r>
          </a:p>
          <a:p>
            <a:pPr>
              <a:spcBef>
                <a:spcPct val="50000"/>
              </a:spcBef>
            </a:pPr>
            <a:r>
              <a:rPr lang="en-US" sz="2400"/>
              <a:t>0.0430</a:t>
            </a:r>
          </a:p>
          <a:p>
            <a:pPr>
              <a:spcBef>
                <a:spcPct val="50000"/>
              </a:spcBef>
            </a:pPr>
            <a:r>
              <a:rPr lang="en-US" sz="2400"/>
              <a:t>0.0195</a:t>
            </a:r>
          </a:p>
          <a:p>
            <a:pPr>
              <a:spcBef>
                <a:spcPct val="50000"/>
              </a:spcBef>
            </a:pPr>
            <a:r>
              <a:rPr lang="en-US" sz="2400"/>
              <a:t>0.0856</a:t>
            </a:r>
          </a:p>
          <a:p>
            <a:pPr>
              <a:spcBef>
                <a:spcPct val="50000"/>
              </a:spcBef>
            </a:pPr>
            <a:endParaRPr lang="en-US" sz="2400"/>
          </a:p>
        </p:txBody>
      </p:sp>
      <p:sp>
        <p:nvSpPr>
          <p:cNvPr id="61448" name="Text Box 8"/>
          <p:cNvSpPr txBox="1">
            <a:spLocks noChangeArrowheads="1"/>
          </p:cNvSpPr>
          <p:nvPr/>
        </p:nvSpPr>
        <p:spPr bwMode="auto">
          <a:xfrm>
            <a:off x="2362200" y="2286000"/>
            <a:ext cx="1143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X2</a:t>
            </a:r>
          </a:p>
          <a:p>
            <a:pPr>
              <a:spcBef>
                <a:spcPct val="50000"/>
              </a:spcBef>
            </a:pPr>
            <a:r>
              <a:rPr lang="en-US" sz="2400"/>
              <a:t>-2.406</a:t>
            </a:r>
          </a:p>
          <a:p>
            <a:pPr>
              <a:spcBef>
                <a:spcPct val="50000"/>
              </a:spcBef>
            </a:pPr>
            <a:r>
              <a:rPr lang="en-US" sz="2400"/>
              <a:t>-9.796</a:t>
            </a:r>
          </a:p>
          <a:p>
            <a:pPr>
              <a:spcBef>
                <a:spcPct val="50000"/>
              </a:spcBef>
            </a:pPr>
            <a:r>
              <a:rPr lang="en-US" sz="2400"/>
              <a:t>-6.342</a:t>
            </a:r>
          </a:p>
          <a:p>
            <a:pPr>
              <a:spcBef>
                <a:spcPct val="50000"/>
              </a:spcBef>
            </a:pPr>
            <a:r>
              <a:rPr lang="en-US" sz="2400"/>
              <a:t>-9.768</a:t>
            </a:r>
          </a:p>
          <a:p>
            <a:pPr>
              <a:spcBef>
                <a:spcPct val="50000"/>
              </a:spcBef>
            </a:pPr>
            <a:r>
              <a:rPr lang="en-US" sz="2400"/>
              <a:t>-7.375</a:t>
            </a:r>
          </a:p>
          <a:p>
            <a:pPr>
              <a:spcBef>
                <a:spcPct val="50000"/>
              </a:spcBef>
            </a:pPr>
            <a:endParaRPr lang="en-US" sz="2400"/>
          </a:p>
        </p:txBody>
      </p:sp>
      <p:sp>
        <p:nvSpPr>
          <p:cNvPr id="61449" name="Text Box 9"/>
          <p:cNvSpPr txBox="1">
            <a:spLocks noChangeArrowheads="1"/>
          </p:cNvSpPr>
          <p:nvPr/>
        </p:nvSpPr>
        <p:spPr bwMode="auto">
          <a:xfrm>
            <a:off x="3886200" y="2286000"/>
            <a:ext cx="1143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X3</a:t>
            </a:r>
          </a:p>
          <a:p>
            <a:pPr>
              <a:spcBef>
                <a:spcPct val="50000"/>
              </a:spcBef>
            </a:pPr>
            <a:r>
              <a:rPr lang="en-US" sz="2400"/>
              <a:t>-3.223</a:t>
            </a:r>
          </a:p>
          <a:p>
            <a:pPr>
              <a:spcBef>
                <a:spcPct val="50000"/>
              </a:spcBef>
            </a:pPr>
            <a:r>
              <a:rPr lang="en-US" sz="2400"/>
              <a:t>-15.55</a:t>
            </a:r>
          </a:p>
          <a:p>
            <a:pPr>
              <a:spcBef>
                <a:spcPct val="50000"/>
              </a:spcBef>
            </a:pPr>
            <a:r>
              <a:rPr lang="en-US" sz="2400"/>
              <a:t>-9.921</a:t>
            </a:r>
          </a:p>
          <a:p>
            <a:pPr>
              <a:spcBef>
                <a:spcPct val="50000"/>
              </a:spcBef>
            </a:pPr>
            <a:r>
              <a:rPr lang="en-US" sz="2400"/>
              <a:t>-15.096</a:t>
            </a:r>
          </a:p>
          <a:p>
            <a:pPr>
              <a:spcBef>
                <a:spcPct val="50000"/>
              </a:spcBef>
            </a:pPr>
            <a:r>
              <a:rPr lang="en-US" sz="2400"/>
              <a:t>-12.477</a:t>
            </a:r>
          </a:p>
          <a:p>
            <a:pPr>
              <a:spcBef>
                <a:spcPct val="50000"/>
              </a:spcBef>
            </a:pPr>
            <a:endParaRPr lang="en-US" sz="2400"/>
          </a:p>
        </p:txBody>
      </p:sp>
      <p:sp>
        <p:nvSpPr>
          <p:cNvPr id="61450" name="Text Box 10"/>
          <p:cNvSpPr txBox="1">
            <a:spLocks noChangeArrowheads="1"/>
          </p:cNvSpPr>
          <p:nvPr/>
        </p:nvSpPr>
        <p:spPr bwMode="auto">
          <a:xfrm>
            <a:off x="5334000" y="2286000"/>
            <a:ext cx="1143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X4</a:t>
            </a:r>
          </a:p>
          <a:p>
            <a:pPr>
              <a:spcBef>
                <a:spcPct val="50000"/>
              </a:spcBef>
            </a:pPr>
            <a:r>
              <a:rPr lang="en-US" sz="2400"/>
              <a:t>1</a:t>
            </a:r>
          </a:p>
          <a:p>
            <a:pPr>
              <a:spcBef>
                <a:spcPct val="50000"/>
              </a:spcBef>
            </a:pPr>
            <a:r>
              <a:rPr lang="en-US" sz="2400"/>
              <a:t>8</a:t>
            </a:r>
          </a:p>
          <a:p>
            <a:pPr>
              <a:spcBef>
                <a:spcPct val="50000"/>
              </a:spcBef>
            </a:pPr>
            <a:r>
              <a:rPr lang="en-US" sz="2400"/>
              <a:t>4</a:t>
            </a:r>
          </a:p>
          <a:p>
            <a:pPr>
              <a:spcBef>
                <a:spcPct val="50000"/>
              </a:spcBef>
            </a:pPr>
            <a:r>
              <a:rPr lang="en-US" sz="2400"/>
              <a:t>6</a:t>
            </a:r>
          </a:p>
          <a:p>
            <a:pPr>
              <a:spcBef>
                <a:spcPct val="50000"/>
              </a:spcBef>
            </a:pPr>
            <a:r>
              <a:rPr lang="en-US" sz="2400"/>
              <a:t>5</a:t>
            </a:r>
          </a:p>
          <a:p>
            <a:pPr>
              <a:spcBef>
                <a:spcPct val="50000"/>
              </a:spcBef>
            </a:pPr>
            <a:endParaRPr lang="en-US" sz="2400"/>
          </a:p>
        </p:txBody>
      </p:sp>
      <p:sp>
        <p:nvSpPr>
          <p:cNvPr id="61451" name="Text Box 11"/>
          <p:cNvSpPr txBox="1">
            <a:spLocks noChangeArrowheads="1"/>
          </p:cNvSpPr>
          <p:nvPr/>
        </p:nvSpPr>
        <p:spPr bwMode="auto">
          <a:xfrm>
            <a:off x="6477000" y="2286000"/>
            <a:ext cx="2667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Relevance value</a:t>
            </a:r>
          </a:p>
          <a:p>
            <a:pPr>
              <a:spcBef>
                <a:spcPct val="50000"/>
              </a:spcBef>
            </a:pPr>
            <a:r>
              <a:rPr lang="en-US" sz="2400"/>
              <a:t>1</a:t>
            </a:r>
          </a:p>
          <a:p>
            <a:pPr>
              <a:spcBef>
                <a:spcPct val="50000"/>
              </a:spcBef>
            </a:pPr>
            <a:r>
              <a:rPr lang="en-US" sz="2400"/>
              <a:t>1</a:t>
            </a:r>
          </a:p>
          <a:p>
            <a:pPr>
              <a:spcBef>
                <a:spcPct val="50000"/>
              </a:spcBef>
            </a:pPr>
            <a:r>
              <a:rPr lang="en-US" sz="2400"/>
              <a:t>1</a:t>
            </a:r>
          </a:p>
          <a:p>
            <a:pPr>
              <a:spcBef>
                <a:spcPct val="50000"/>
              </a:spcBef>
            </a:pPr>
            <a:r>
              <a:rPr lang="en-US" sz="2400"/>
              <a:t>0</a:t>
            </a:r>
          </a:p>
          <a:p>
            <a:pPr>
              <a:spcBef>
                <a:spcPct val="50000"/>
              </a:spcBef>
            </a:pPr>
            <a:r>
              <a:rPr lang="en-US" sz="2400"/>
              <a:t>0</a:t>
            </a:r>
          </a:p>
          <a:p>
            <a:pPr>
              <a:spcBef>
                <a:spcPct val="50000"/>
              </a:spcBef>
            </a:pPr>
            <a:endParaRPr lang="en-US" sz="2400"/>
          </a:p>
        </p:txBody>
      </p:sp>
      <p:sp>
        <p:nvSpPr>
          <p:cNvPr id="61452" name="Line 12"/>
          <p:cNvSpPr>
            <a:spLocks noChangeShapeType="1"/>
          </p:cNvSpPr>
          <p:nvPr/>
        </p:nvSpPr>
        <p:spPr bwMode="auto">
          <a:xfrm>
            <a:off x="990600" y="27432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4" name="Line 14"/>
          <p:cNvSpPr>
            <a:spLocks noChangeShapeType="1"/>
          </p:cNvSpPr>
          <p:nvPr/>
        </p:nvSpPr>
        <p:spPr bwMode="auto">
          <a:xfrm>
            <a:off x="1066800" y="22098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5" name="Rectangle 15"/>
          <p:cNvSpPr>
            <a:spLocks noChangeArrowheads="1"/>
          </p:cNvSpPr>
          <p:nvPr/>
        </p:nvSpPr>
        <p:spPr bwMode="auto">
          <a:xfrm>
            <a:off x="838200" y="3429000"/>
            <a:ext cx="77724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6" name="Line 16"/>
          <p:cNvSpPr>
            <a:spLocks noChangeShapeType="1"/>
          </p:cNvSpPr>
          <p:nvPr/>
        </p:nvSpPr>
        <p:spPr bwMode="auto">
          <a:xfrm flipV="1">
            <a:off x="533400" y="3810000"/>
            <a:ext cx="609600" cy="1905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8" name="Oval 18"/>
          <p:cNvSpPr>
            <a:spLocks noChangeArrowheads="1"/>
          </p:cNvSpPr>
          <p:nvPr/>
        </p:nvSpPr>
        <p:spPr bwMode="auto">
          <a:xfrm>
            <a:off x="0" y="5486400"/>
            <a:ext cx="4419600" cy="1371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t>Representing one document/query </a:t>
            </a:r>
          </a:p>
          <a:p>
            <a:pPr algn="ctr"/>
            <a:r>
              <a:rPr lang="en-US" sz="2400"/>
              <a:t>pair in the training set</a:t>
            </a:r>
          </a:p>
        </p:txBody>
      </p:sp>
    </p:spTree>
    <p:extLst>
      <p:ext uri="{BB962C8B-B14F-4D97-AF65-F5344CB8AC3E}">
        <p14:creationId xmlns:p14="http://schemas.microsoft.com/office/powerpoint/2010/main" val="60146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1143000"/>
          </a:xfrm>
        </p:spPr>
        <p:txBody>
          <a:bodyPr/>
          <a:lstStyle/>
          <a:p>
            <a:pPr algn="l"/>
            <a:r>
              <a:rPr lang="en-US" sz="3600"/>
              <a:t>Probabilistic Model: Supervised Training</a:t>
            </a:r>
            <a:r>
              <a:rPr lang="en-US" sz="4000" b="1"/>
              <a:t> </a:t>
            </a:r>
          </a:p>
        </p:txBody>
      </p:sp>
      <p:sp>
        <p:nvSpPr>
          <p:cNvPr id="63491" name="Line 3"/>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493" name="Rectangle 5"/>
          <p:cNvSpPr>
            <a:spLocks noChangeArrowheads="1"/>
          </p:cNvSpPr>
          <p:nvPr/>
        </p:nvSpPr>
        <p:spPr bwMode="auto">
          <a:xfrm>
            <a:off x="4419600" y="3505200"/>
            <a:ext cx="3657600" cy="1143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CA" sz="2400">
              <a:solidFill>
                <a:srgbClr val="FF3300"/>
              </a:solidFill>
            </a:endParaRPr>
          </a:p>
        </p:txBody>
      </p:sp>
      <p:sp>
        <p:nvSpPr>
          <p:cNvPr id="63494" name="Text Box 6"/>
          <p:cNvSpPr txBox="1">
            <a:spLocks noChangeArrowheads="1"/>
          </p:cNvSpPr>
          <p:nvPr/>
        </p:nvSpPr>
        <p:spPr bwMode="auto">
          <a:xfrm>
            <a:off x="4495800" y="34290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a:t>Model: Logistic Regression</a:t>
            </a:r>
          </a:p>
          <a:p>
            <a:r>
              <a:rPr lang="en-US" sz="2400"/>
              <a:t>Unknown parameters: </a:t>
            </a:r>
            <a:r>
              <a:rPr lang="en-US" sz="2400">
                <a:solidFill>
                  <a:srgbClr val="3366FF"/>
                </a:solidFill>
              </a:rPr>
              <a:t>b1,b2,b3, b4</a:t>
            </a:r>
            <a:endParaRPr lang="en-US" sz="2400"/>
          </a:p>
        </p:txBody>
      </p:sp>
      <p:sp>
        <p:nvSpPr>
          <p:cNvPr id="63495" name="Rectangle 7"/>
          <p:cNvSpPr>
            <a:spLocks noChangeArrowheads="1"/>
          </p:cNvSpPr>
          <p:nvPr/>
        </p:nvSpPr>
        <p:spPr bwMode="auto">
          <a:xfrm>
            <a:off x="381000" y="1447800"/>
            <a:ext cx="28956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CA" sz="2400"/>
          </a:p>
        </p:txBody>
      </p:sp>
      <p:sp>
        <p:nvSpPr>
          <p:cNvPr id="63498" name="Text Box 10"/>
          <p:cNvSpPr txBox="1">
            <a:spLocks noChangeArrowheads="1"/>
          </p:cNvSpPr>
          <p:nvPr/>
        </p:nvSpPr>
        <p:spPr bwMode="auto">
          <a:xfrm>
            <a:off x="304800" y="1524000"/>
            <a:ext cx="3216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t>Training Data Set:</a:t>
            </a:r>
            <a:endParaRPr lang="en-US" sz="2400"/>
          </a:p>
          <a:p>
            <a:r>
              <a:rPr lang="en-US" sz="2400"/>
              <a:t>Document/Query Pairs</a:t>
            </a:r>
          </a:p>
          <a:p>
            <a:r>
              <a:rPr lang="en-US" sz="2400"/>
              <a:t>with known relevance value.</a:t>
            </a:r>
          </a:p>
        </p:txBody>
      </p:sp>
      <p:sp>
        <p:nvSpPr>
          <p:cNvPr id="63499" name="Rectangle 11"/>
          <p:cNvSpPr>
            <a:spLocks noChangeArrowheads="1"/>
          </p:cNvSpPr>
          <p:nvPr/>
        </p:nvSpPr>
        <p:spPr bwMode="auto">
          <a:xfrm>
            <a:off x="381000" y="4572000"/>
            <a:ext cx="297180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500" name="Text Box 12"/>
          <p:cNvSpPr txBox="1">
            <a:spLocks noChangeArrowheads="1"/>
          </p:cNvSpPr>
          <p:nvPr/>
        </p:nvSpPr>
        <p:spPr bwMode="auto">
          <a:xfrm>
            <a:off x="365125" y="4537075"/>
            <a:ext cx="28146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Test Data Set</a:t>
            </a:r>
            <a:r>
              <a:rPr lang="en-US" sz="2400"/>
              <a:t>:</a:t>
            </a:r>
          </a:p>
          <a:p>
            <a:r>
              <a:rPr lang="en-US" sz="2400"/>
              <a:t>New document/query</a:t>
            </a:r>
          </a:p>
          <a:p>
            <a:r>
              <a:rPr lang="en-US" sz="2400"/>
              <a:t>pairs</a:t>
            </a:r>
          </a:p>
        </p:txBody>
      </p:sp>
      <p:sp>
        <p:nvSpPr>
          <p:cNvPr id="63501" name="Line 13"/>
          <p:cNvSpPr>
            <a:spLocks noChangeShapeType="1"/>
          </p:cNvSpPr>
          <p:nvPr/>
        </p:nvSpPr>
        <p:spPr bwMode="auto">
          <a:xfrm>
            <a:off x="3276600" y="2057400"/>
            <a:ext cx="2438400" cy="1447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502" name="Line 14"/>
          <p:cNvSpPr>
            <a:spLocks noChangeShapeType="1"/>
          </p:cNvSpPr>
          <p:nvPr/>
        </p:nvSpPr>
        <p:spPr bwMode="auto">
          <a:xfrm flipV="1">
            <a:off x="3352800" y="4648200"/>
            <a:ext cx="22098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503" name="Text Box 15"/>
          <p:cNvSpPr txBox="1">
            <a:spLocks noChangeArrowheads="1"/>
          </p:cNvSpPr>
          <p:nvPr/>
        </p:nvSpPr>
        <p:spPr bwMode="auto">
          <a:xfrm>
            <a:off x="4495800" y="1600200"/>
            <a:ext cx="3614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1. Model training: estimate the</a:t>
            </a:r>
          </a:p>
          <a:p>
            <a:r>
              <a:rPr lang="en-US" sz="2000"/>
              <a:t>unknown model parameters using</a:t>
            </a:r>
          </a:p>
          <a:p>
            <a:r>
              <a:rPr lang="en-US" sz="2000"/>
              <a:t>training data set.</a:t>
            </a:r>
          </a:p>
        </p:txBody>
      </p:sp>
      <p:sp>
        <p:nvSpPr>
          <p:cNvPr id="63504" name="Text Box 16"/>
          <p:cNvSpPr txBox="1">
            <a:spLocks noChangeArrowheads="1"/>
          </p:cNvSpPr>
          <p:nvPr/>
        </p:nvSpPr>
        <p:spPr bwMode="auto">
          <a:xfrm>
            <a:off x="4784725" y="5119688"/>
            <a:ext cx="3625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2. Using the estimated parameters</a:t>
            </a:r>
          </a:p>
          <a:p>
            <a:r>
              <a:rPr lang="en-US" sz="2000"/>
              <a:t>to predict relevance value for a</a:t>
            </a:r>
          </a:p>
          <a:p>
            <a:r>
              <a:rPr lang="en-US" sz="2000"/>
              <a:t>new pair of document and query.</a:t>
            </a:r>
            <a:endParaRPr lang="en-US" sz="2400"/>
          </a:p>
        </p:txBody>
      </p:sp>
    </p:spTree>
    <p:extLst>
      <p:ext uri="{BB962C8B-B14F-4D97-AF65-F5344CB8AC3E}">
        <p14:creationId xmlns:p14="http://schemas.microsoft.com/office/powerpoint/2010/main" val="685670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pPr algn="l"/>
            <a:r>
              <a:rPr lang="en-US" sz="3600"/>
              <a:t>Logistic Regression Method</a:t>
            </a:r>
          </a:p>
        </p:txBody>
      </p:sp>
      <p:sp>
        <p:nvSpPr>
          <p:cNvPr id="11267" name="Line 3"/>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1270" name="Object 6"/>
          <p:cNvGraphicFramePr>
            <a:graphicFrameLocks noChangeAspect="1"/>
          </p:cNvGraphicFramePr>
          <p:nvPr>
            <p:extLst>
              <p:ext uri="{D42A27DB-BD31-4B8C-83A1-F6EECF244321}">
                <p14:modId xmlns:p14="http://schemas.microsoft.com/office/powerpoint/2010/main" val="3884222305"/>
              </p:ext>
            </p:extLst>
          </p:nvPr>
        </p:nvGraphicFramePr>
        <p:xfrm>
          <a:off x="1085850" y="2802128"/>
          <a:ext cx="6439040" cy="511175"/>
        </p:xfrm>
        <a:graphic>
          <a:graphicData uri="http://schemas.openxmlformats.org/presentationml/2006/ole">
            <mc:AlternateContent xmlns:mc="http://schemas.openxmlformats.org/markup-compatibility/2006">
              <mc:Choice xmlns:v="urn:schemas-microsoft-com:vml" Requires="v">
                <p:oleObj spid="_x0000_s56525" name="…quation" r:id="rId3" imgW="2717800" imgH="215900" progId="Equation.3">
                  <p:embed/>
                </p:oleObj>
              </mc:Choice>
              <mc:Fallback>
                <p:oleObj name="…quation" r:id="rId3" imgW="2717800" imgH="215900" progId="Equation.3">
                  <p:embed/>
                  <p:pic>
                    <p:nvPicPr>
                      <p:cNvPr id="0" name=""/>
                      <p:cNvPicPr>
                        <a:picLocks noChangeAspect="1" noChangeArrowheads="1"/>
                      </p:cNvPicPr>
                      <p:nvPr/>
                    </p:nvPicPr>
                    <p:blipFill>
                      <a:blip r:embed="rId4"/>
                      <a:srcRect/>
                      <a:stretch>
                        <a:fillRect/>
                      </a:stretch>
                    </p:blipFill>
                    <p:spPr bwMode="auto">
                      <a:xfrm>
                        <a:off x="1085850" y="2802128"/>
                        <a:ext cx="6439040" cy="511175"/>
                      </a:xfrm>
                      <a:prstGeom prst="rect">
                        <a:avLst/>
                      </a:prstGeom>
                      <a:noFill/>
                      <a:ln>
                        <a:noFill/>
                      </a:ln>
                      <a:effectLst/>
                      <a:extLst/>
                    </p:spPr>
                  </p:pic>
                </p:oleObj>
              </mc:Fallback>
            </mc:AlternateContent>
          </a:graphicData>
        </a:graphic>
      </p:graphicFrame>
      <p:graphicFrame>
        <p:nvGraphicFramePr>
          <p:cNvPr id="11271" name="Object 7"/>
          <p:cNvGraphicFramePr>
            <a:graphicFrameLocks noChangeAspect="1"/>
          </p:cNvGraphicFramePr>
          <p:nvPr/>
        </p:nvGraphicFramePr>
        <p:xfrm>
          <a:off x="914400" y="1524000"/>
          <a:ext cx="165100" cy="177800"/>
        </p:xfrm>
        <a:graphic>
          <a:graphicData uri="http://schemas.openxmlformats.org/presentationml/2006/ole">
            <mc:AlternateContent xmlns:mc="http://schemas.openxmlformats.org/markup-compatibility/2006">
              <mc:Choice xmlns:v="urn:schemas-microsoft-com:vml" Requires="v">
                <p:oleObj spid="_x0000_s56526" name="Equation" r:id="rId5" imgW="164880" imgH="177480" progId="Equation.3">
                  <p:embed/>
                </p:oleObj>
              </mc:Choice>
              <mc:Fallback>
                <p:oleObj name="Equation" r:id="rId5" imgW="1648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524000"/>
                        <a:ext cx="1651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72" name="Text Box 8"/>
          <p:cNvSpPr txBox="1">
            <a:spLocks noChangeArrowheads="1"/>
          </p:cNvSpPr>
          <p:nvPr/>
        </p:nvSpPr>
        <p:spPr bwMode="auto">
          <a:xfrm>
            <a:off x="1219200" y="1371600"/>
            <a:ext cx="7569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t>Model</a:t>
            </a:r>
            <a:r>
              <a:rPr lang="en-US" sz="2800"/>
              <a:t>: The log odds of the relevance dependent </a:t>
            </a:r>
          </a:p>
          <a:p>
            <a:r>
              <a:rPr lang="en-US" sz="2800"/>
              <a:t>variable is  a linear combination of the independent </a:t>
            </a:r>
          </a:p>
          <a:p>
            <a:r>
              <a:rPr lang="en-US" sz="2800"/>
              <a:t>feature variables.</a:t>
            </a:r>
          </a:p>
        </p:txBody>
      </p:sp>
      <p:graphicFrame>
        <p:nvGraphicFramePr>
          <p:cNvPr id="11273" name="Object 9"/>
          <p:cNvGraphicFramePr>
            <a:graphicFrameLocks noChangeAspect="1"/>
          </p:cNvGraphicFramePr>
          <p:nvPr>
            <p:extLst>
              <p:ext uri="{D42A27DB-BD31-4B8C-83A1-F6EECF244321}">
                <p14:modId xmlns:p14="http://schemas.microsoft.com/office/powerpoint/2010/main" val="3525386518"/>
              </p:ext>
            </p:extLst>
          </p:nvPr>
        </p:nvGraphicFramePr>
        <p:xfrm>
          <a:off x="920750" y="4826000"/>
          <a:ext cx="165100" cy="177800"/>
        </p:xfrm>
        <a:graphic>
          <a:graphicData uri="http://schemas.openxmlformats.org/presentationml/2006/ole">
            <mc:AlternateContent xmlns:mc="http://schemas.openxmlformats.org/markup-compatibility/2006">
              <mc:Choice xmlns:v="urn:schemas-microsoft-com:vml" Requires="v">
                <p:oleObj spid="_x0000_s56527" name="Equation" r:id="rId7" imgW="164880" imgH="177480" progId="Equation.3">
                  <p:embed/>
                </p:oleObj>
              </mc:Choice>
              <mc:Fallback>
                <p:oleObj name="Equation" r:id="rId7" imgW="1648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0" y="4826000"/>
                        <a:ext cx="1651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74" name="Text Box 10"/>
          <p:cNvSpPr txBox="1">
            <a:spLocks noChangeArrowheads="1"/>
          </p:cNvSpPr>
          <p:nvPr/>
        </p:nvSpPr>
        <p:spPr bwMode="auto">
          <a:xfrm>
            <a:off x="1143000" y="4648200"/>
            <a:ext cx="450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t>Task:</a:t>
            </a:r>
            <a:r>
              <a:rPr lang="en-US" sz="2400" dirty="0"/>
              <a:t> Find the optimal coefficients</a:t>
            </a:r>
            <a:endParaRPr lang="en-US" sz="2400" b="1" dirty="0"/>
          </a:p>
        </p:txBody>
      </p:sp>
      <p:sp>
        <p:nvSpPr>
          <p:cNvPr id="11275" name="Text Box 11"/>
          <p:cNvSpPr txBox="1">
            <a:spLocks noChangeArrowheads="1"/>
          </p:cNvSpPr>
          <p:nvPr/>
        </p:nvSpPr>
        <p:spPr bwMode="auto">
          <a:xfrm>
            <a:off x="2362200" y="35814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fr-CA"/>
          </a:p>
        </p:txBody>
      </p:sp>
      <p:graphicFrame>
        <p:nvGraphicFramePr>
          <p:cNvPr id="11276" name="Object 12"/>
          <p:cNvGraphicFramePr>
            <a:graphicFrameLocks noChangeAspect="1"/>
          </p:cNvGraphicFramePr>
          <p:nvPr>
            <p:extLst>
              <p:ext uri="{D42A27DB-BD31-4B8C-83A1-F6EECF244321}">
                <p14:modId xmlns:p14="http://schemas.microsoft.com/office/powerpoint/2010/main" val="363181394"/>
              </p:ext>
            </p:extLst>
          </p:nvPr>
        </p:nvGraphicFramePr>
        <p:xfrm>
          <a:off x="901700" y="5257800"/>
          <a:ext cx="165100" cy="177800"/>
        </p:xfrm>
        <a:graphic>
          <a:graphicData uri="http://schemas.openxmlformats.org/presentationml/2006/ole">
            <mc:AlternateContent xmlns:mc="http://schemas.openxmlformats.org/markup-compatibility/2006">
              <mc:Choice xmlns:v="urn:schemas-microsoft-com:vml" Requires="v">
                <p:oleObj spid="_x0000_s56528" name="Equation" r:id="rId8" imgW="164880" imgH="177480" progId="Equation.3">
                  <p:embed/>
                </p:oleObj>
              </mc:Choice>
              <mc:Fallback>
                <p:oleObj name="Equation" r:id="rId8" imgW="1648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700" y="5257800"/>
                        <a:ext cx="1651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77" name="Text Box 13"/>
          <p:cNvSpPr txBox="1">
            <a:spLocks noChangeArrowheads="1"/>
          </p:cNvSpPr>
          <p:nvPr/>
        </p:nvSpPr>
        <p:spPr bwMode="auto">
          <a:xfrm>
            <a:off x="1143000" y="5135237"/>
            <a:ext cx="7471218"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b="1" dirty="0"/>
              <a:t>Method: </a:t>
            </a:r>
            <a:r>
              <a:rPr lang="en-US" sz="2400" dirty="0"/>
              <a:t>Use statistical software </a:t>
            </a:r>
            <a:r>
              <a:rPr lang="en-US" sz="2400" dirty="0" smtClean="0"/>
              <a:t>package such </a:t>
            </a:r>
            <a:r>
              <a:rPr lang="en-US" sz="2400" dirty="0"/>
              <a:t>as S-plus to fit the model to a </a:t>
            </a:r>
            <a:r>
              <a:rPr lang="en-US" sz="2400" dirty="0" smtClean="0"/>
              <a:t>training data </a:t>
            </a:r>
            <a:r>
              <a:rPr lang="en-US" sz="2400" dirty="0"/>
              <a:t>set</a:t>
            </a:r>
            <a:r>
              <a:rPr lang="en-US" sz="2400" dirty="0" smtClean="0"/>
              <a:t>.</a:t>
            </a:r>
          </a:p>
          <a:p>
            <a:endParaRPr lang="en-US" sz="2400" b="1" dirty="0"/>
          </a:p>
        </p:txBody>
      </p:sp>
      <p:sp>
        <p:nvSpPr>
          <p:cNvPr id="11279" name="Text Box 15"/>
          <p:cNvSpPr txBox="1">
            <a:spLocks noChangeArrowheads="1"/>
          </p:cNvSpPr>
          <p:nvPr/>
        </p:nvSpPr>
        <p:spPr bwMode="auto">
          <a:xfrm>
            <a:off x="1327150" y="35814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relevance </a:t>
            </a:r>
          </a:p>
          <a:p>
            <a:r>
              <a:rPr lang="en-US" sz="2000" dirty="0"/>
              <a:t>variable</a:t>
            </a:r>
          </a:p>
        </p:txBody>
      </p:sp>
      <p:sp>
        <p:nvSpPr>
          <p:cNvPr id="11280" name="Oval 16"/>
          <p:cNvSpPr>
            <a:spLocks noChangeArrowheads="1"/>
          </p:cNvSpPr>
          <p:nvPr/>
        </p:nvSpPr>
        <p:spPr bwMode="auto">
          <a:xfrm>
            <a:off x="1182845" y="3505200"/>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1" name="Line 17"/>
          <p:cNvSpPr>
            <a:spLocks noChangeShapeType="1"/>
          </p:cNvSpPr>
          <p:nvPr/>
        </p:nvSpPr>
        <p:spPr bwMode="auto">
          <a:xfrm flipV="1">
            <a:off x="1836067" y="3247616"/>
            <a:ext cx="237207" cy="2575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2" name="Text Box 18"/>
          <p:cNvSpPr txBox="1">
            <a:spLocks noChangeArrowheads="1"/>
          </p:cNvSpPr>
          <p:nvPr/>
        </p:nvSpPr>
        <p:spPr bwMode="auto">
          <a:xfrm>
            <a:off x="3962400" y="3733800"/>
            <a:ext cx="1098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feature</a:t>
            </a:r>
          </a:p>
          <a:p>
            <a:r>
              <a:rPr lang="en-US" sz="2000"/>
              <a:t>variables</a:t>
            </a:r>
          </a:p>
        </p:txBody>
      </p:sp>
      <p:sp>
        <p:nvSpPr>
          <p:cNvPr id="11283" name="Oval 19"/>
          <p:cNvSpPr>
            <a:spLocks noChangeArrowheads="1"/>
          </p:cNvSpPr>
          <p:nvPr/>
        </p:nvSpPr>
        <p:spPr bwMode="auto">
          <a:xfrm>
            <a:off x="3886200" y="3733800"/>
            <a:ext cx="11430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4" name="Line 20"/>
          <p:cNvSpPr>
            <a:spLocks noChangeShapeType="1"/>
          </p:cNvSpPr>
          <p:nvPr/>
        </p:nvSpPr>
        <p:spPr bwMode="auto">
          <a:xfrm flipH="1" flipV="1">
            <a:off x="4207654" y="3429000"/>
            <a:ext cx="135745"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5" name="Line 21"/>
          <p:cNvSpPr>
            <a:spLocks noChangeShapeType="1"/>
          </p:cNvSpPr>
          <p:nvPr/>
        </p:nvSpPr>
        <p:spPr bwMode="auto">
          <a:xfrm flipV="1">
            <a:off x="4648199" y="3313303"/>
            <a:ext cx="538691" cy="420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6" name="Line 22"/>
          <p:cNvSpPr>
            <a:spLocks noChangeShapeType="1"/>
          </p:cNvSpPr>
          <p:nvPr/>
        </p:nvSpPr>
        <p:spPr bwMode="auto">
          <a:xfrm flipV="1">
            <a:off x="5029200" y="3429000"/>
            <a:ext cx="1066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87" name="Line 23"/>
          <p:cNvSpPr>
            <a:spLocks noChangeShapeType="1"/>
          </p:cNvSpPr>
          <p:nvPr/>
        </p:nvSpPr>
        <p:spPr bwMode="auto">
          <a:xfrm flipV="1">
            <a:off x="5029200" y="3313303"/>
            <a:ext cx="2192667" cy="8776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1288" name="Object 24"/>
          <p:cNvGraphicFramePr>
            <a:graphicFrameLocks noChangeAspect="1"/>
          </p:cNvGraphicFramePr>
          <p:nvPr/>
        </p:nvGraphicFramePr>
        <p:xfrm>
          <a:off x="6781800" y="3733800"/>
          <a:ext cx="2209800" cy="461963"/>
        </p:xfrm>
        <a:graphic>
          <a:graphicData uri="http://schemas.openxmlformats.org/presentationml/2006/ole">
            <mc:AlternateContent xmlns:mc="http://schemas.openxmlformats.org/markup-compatibility/2006">
              <mc:Choice xmlns:v="urn:schemas-microsoft-com:vml" Requires="v">
                <p:oleObj spid="_x0000_s56529" name="…quation" r:id="rId9" imgW="1942920" imgH="406080" progId="Equation.3">
                  <p:embed/>
                </p:oleObj>
              </mc:Choice>
              <mc:Fallback>
                <p:oleObj name="…quation" r:id="rId9" imgW="1942920" imgH="406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3733800"/>
                        <a:ext cx="2209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89" name="Rectangle 25"/>
          <p:cNvSpPr>
            <a:spLocks noChangeArrowheads="1"/>
          </p:cNvSpPr>
          <p:nvPr/>
        </p:nvSpPr>
        <p:spPr bwMode="auto">
          <a:xfrm>
            <a:off x="6781800" y="3657600"/>
            <a:ext cx="2209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23" name="Object 6"/>
          <p:cNvGraphicFramePr>
            <a:graphicFrameLocks noChangeAspect="1"/>
          </p:cNvGraphicFramePr>
          <p:nvPr>
            <p:extLst>
              <p:ext uri="{D42A27DB-BD31-4B8C-83A1-F6EECF244321}">
                <p14:modId xmlns:p14="http://schemas.microsoft.com/office/powerpoint/2010/main" val="784361177"/>
              </p:ext>
            </p:extLst>
          </p:nvPr>
        </p:nvGraphicFramePr>
        <p:xfrm>
          <a:off x="2073275" y="5939484"/>
          <a:ext cx="2862866" cy="792162"/>
        </p:xfrm>
        <a:graphic>
          <a:graphicData uri="http://schemas.openxmlformats.org/presentationml/2006/ole">
            <mc:AlternateContent xmlns:mc="http://schemas.openxmlformats.org/markup-compatibility/2006">
              <mc:Choice xmlns:v="urn:schemas-microsoft-com:vml" Requires="v">
                <p:oleObj spid="_x0000_s56530" name="…quation" r:id="rId11" imgW="1422400" imgH="393700" progId="Equation.3">
                  <p:embed/>
                </p:oleObj>
              </mc:Choice>
              <mc:Fallback>
                <p:oleObj name="…quation" r:id="rId11" imgW="1422400" imgH="393700" progId="Equation.3">
                  <p:embed/>
                  <p:pic>
                    <p:nvPicPr>
                      <p:cNvPr id="0" name=""/>
                      <p:cNvPicPr>
                        <a:picLocks noChangeAspect="1" noChangeArrowheads="1"/>
                      </p:cNvPicPr>
                      <p:nvPr/>
                    </p:nvPicPr>
                    <p:blipFill>
                      <a:blip r:embed="rId12"/>
                      <a:srcRect/>
                      <a:stretch>
                        <a:fillRect/>
                      </a:stretch>
                    </p:blipFill>
                    <p:spPr bwMode="auto">
                      <a:xfrm>
                        <a:off x="2073275" y="5939484"/>
                        <a:ext cx="2862866" cy="7921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9145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400" dirty="0" smtClean="0"/>
              <a:t>Logistic regression</a:t>
            </a:r>
            <a:endParaRPr lang="en-US" sz="4400" dirty="0"/>
          </a:p>
        </p:txBody>
      </p:sp>
      <p:sp>
        <p:nvSpPr>
          <p:cNvPr id="3" name="Espace réservé du contenu 2"/>
          <p:cNvSpPr>
            <a:spLocks noGrp="1"/>
          </p:cNvSpPr>
          <p:nvPr>
            <p:ph idx="1"/>
          </p:nvPr>
        </p:nvSpPr>
        <p:spPr>
          <a:xfrm>
            <a:off x="532875" y="1363377"/>
            <a:ext cx="4608115" cy="4800600"/>
          </a:xfrm>
        </p:spPr>
        <p:txBody>
          <a:bodyPr>
            <a:noAutofit/>
          </a:bodyPr>
          <a:lstStyle/>
          <a:p>
            <a:r>
              <a:rPr lang="fr-FR" sz="2800" dirty="0" smtClean="0"/>
              <a:t>The </a:t>
            </a:r>
            <a:r>
              <a:rPr lang="fr-FR" sz="2800" dirty="0" err="1" smtClean="0"/>
              <a:t>function</a:t>
            </a:r>
            <a:r>
              <a:rPr lang="fr-FR" sz="2800" dirty="0" smtClean="0"/>
              <a:t> to </a:t>
            </a:r>
            <a:r>
              <a:rPr lang="fr-FR" sz="2800" dirty="0" err="1" smtClean="0"/>
              <a:t>learn</a:t>
            </a:r>
            <a:r>
              <a:rPr lang="fr-FR" sz="2800" dirty="0" smtClean="0"/>
              <a:t>: </a:t>
            </a:r>
            <a:r>
              <a:rPr lang="fr-FR" sz="2800" i="1" dirty="0" smtClean="0"/>
              <a:t>f</a:t>
            </a:r>
            <a:r>
              <a:rPr lang="fr-FR" sz="2800" dirty="0" smtClean="0"/>
              <a:t>(</a:t>
            </a:r>
            <a:r>
              <a:rPr lang="fr-FR" sz="2800" i="1" dirty="0" smtClean="0"/>
              <a:t>z</a:t>
            </a:r>
            <a:r>
              <a:rPr lang="fr-FR" sz="2800" dirty="0" smtClean="0"/>
              <a:t>):</a:t>
            </a:r>
          </a:p>
          <a:p>
            <a:endParaRPr lang="fr-FR" sz="2800" dirty="0"/>
          </a:p>
          <a:p>
            <a:endParaRPr lang="fr-FR" sz="2800" dirty="0" smtClean="0"/>
          </a:p>
          <a:p>
            <a:r>
              <a:rPr lang="fr-FR" sz="2800" dirty="0" smtClean="0"/>
              <a:t>The </a:t>
            </a:r>
            <a:r>
              <a:rPr lang="fr-FR" sz="2800" dirty="0"/>
              <a:t>variable </a:t>
            </a:r>
            <a:r>
              <a:rPr lang="fr-FR" sz="2800" i="1" dirty="0"/>
              <a:t>z</a:t>
            </a:r>
            <a:r>
              <a:rPr lang="fr-FR" sz="2800" dirty="0"/>
              <a:t> </a:t>
            </a:r>
            <a:r>
              <a:rPr lang="fr-FR" sz="2800" dirty="0" err="1"/>
              <a:t>is</a:t>
            </a:r>
            <a:r>
              <a:rPr lang="fr-FR" sz="2800" dirty="0"/>
              <a:t> </a:t>
            </a:r>
            <a:r>
              <a:rPr lang="fr-FR" sz="2800" dirty="0" err="1"/>
              <a:t>usually</a:t>
            </a:r>
            <a:r>
              <a:rPr lang="fr-FR" sz="2800" dirty="0"/>
              <a:t> </a:t>
            </a:r>
            <a:r>
              <a:rPr lang="fr-FR" sz="2800" dirty="0" err="1"/>
              <a:t>defined</a:t>
            </a:r>
            <a:r>
              <a:rPr lang="fr-FR" sz="2800" dirty="0"/>
              <a:t> </a:t>
            </a:r>
            <a:r>
              <a:rPr lang="fr-FR" sz="2800" dirty="0" smtClean="0"/>
              <a:t>as</a:t>
            </a:r>
          </a:p>
          <a:p>
            <a:pPr marL="82296" indent="0">
              <a:buNone/>
            </a:pPr>
            <a:endParaRPr lang="fr-FR" sz="2800" dirty="0" smtClean="0"/>
          </a:p>
          <a:p>
            <a:pPr lvl="1"/>
            <a:r>
              <a:rPr lang="fr-FR" sz="2400" i="1" dirty="0"/>
              <a:t>x</a:t>
            </a:r>
            <a:r>
              <a:rPr lang="fr-FR" sz="2400" i="1" baseline="-25000" dirty="0" smtClean="0"/>
              <a:t>i</a:t>
            </a:r>
            <a:r>
              <a:rPr lang="fr-FR" sz="2400" i="1" dirty="0" smtClean="0"/>
              <a:t> = </a:t>
            </a:r>
            <a:r>
              <a:rPr lang="fr-FR" sz="2400" i="1" dirty="0" err="1" smtClean="0"/>
              <a:t>feature</a:t>
            </a:r>
            <a:r>
              <a:rPr lang="fr-FR" sz="2400" i="1" dirty="0" smtClean="0"/>
              <a:t> variables</a:t>
            </a:r>
          </a:p>
          <a:p>
            <a:pPr lvl="1"/>
            <a:r>
              <a:rPr lang="fr-CA" sz="2400" i="1" dirty="0" smtClean="0"/>
              <a:t>β</a:t>
            </a:r>
            <a:r>
              <a:rPr lang="fr-FR" sz="2400" i="1" baseline="-25000" dirty="0" smtClean="0"/>
              <a:t>i</a:t>
            </a:r>
            <a:r>
              <a:rPr lang="fr-FR" sz="2400" dirty="0" smtClean="0"/>
              <a:t>=</a:t>
            </a:r>
            <a:r>
              <a:rPr lang="fr-FR" sz="2400" dirty="0" err="1" smtClean="0"/>
              <a:t>parameters</a:t>
            </a:r>
            <a:r>
              <a:rPr lang="fr-FR" sz="2400" dirty="0" smtClean="0"/>
              <a:t>/coefficients</a:t>
            </a:r>
            <a:endParaRPr lang="fr-FR" sz="2400" dirty="0"/>
          </a:p>
          <a:p>
            <a:endParaRPr lang="fr-FR" sz="2800" dirty="0"/>
          </a:p>
          <a:p>
            <a:endParaRPr lang="en-US" sz="4000" dirty="0"/>
          </a:p>
        </p:txBody>
      </p:sp>
      <p:graphicFrame>
        <p:nvGraphicFramePr>
          <p:cNvPr id="4" name="Objet 3"/>
          <p:cNvGraphicFramePr>
            <a:graphicFrameLocks noChangeAspect="1"/>
          </p:cNvGraphicFramePr>
          <p:nvPr>
            <p:extLst>
              <p:ext uri="{D42A27DB-BD31-4B8C-83A1-F6EECF244321}">
                <p14:modId xmlns:p14="http://schemas.microsoft.com/office/powerpoint/2010/main" val="294807944"/>
              </p:ext>
            </p:extLst>
          </p:nvPr>
        </p:nvGraphicFramePr>
        <p:xfrm>
          <a:off x="738902" y="3871831"/>
          <a:ext cx="4591812" cy="549724"/>
        </p:xfrm>
        <a:graphic>
          <a:graphicData uri="http://schemas.openxmlformats.org/presentationml/2006/ole">
            <mc:AlternateContent xmlns:mc="http://schemas.openxmlformats.org/markup-compatibility/2006">
              <mc:Choice xmlns:v="urn:schemas-microsoft-com:vml" Requires="v">
                <p:oleObj spid="_x0000_s177192" name="…quation" r:id="rId3" imgW="1803400" imgH="215900" progId="Equation.3">
                  <p:embed/>
                </p:oleObj>
              </mc:Choice>
              <mc:Fallback>
                <p:oleObj name="…quation" r:id="rId3" imgW="1803400" imgH="215900" progId="Equation.3">
                  <p:embed/>
                  <p:pic>
                    <p:nvPicPr>
                      <p:cNvPr id="0" name=""/>
                      <p:cNvPicPr/>
                      <p:nvPr/>
                    </p:nvPicPr>
                    <p:blipFill>
                      <a:blip r:embed="rId4"/>
                      <a:stretch>
                        <a:fillRect/>
                      </a:stretch>
                    </p:blipFill>
                    <p:spPr>
                      <a:xfrm>
                        <a:off x="738902" y="3871831"/>
                        <a:ext cx="4591812" cy="549724"/>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318188976"/>
              </p:ext>
            </p:extLst>
          </p:nvPr>
        </p:nvGraphicFramePr>
        <p:xfrm>
          <a:off x="1298713" y="1874016"/>
          <a:ext cx="3266973" cy="1014982"/>
        </p:xfrm>
        <a:graphic>
          <a:graphicData uri="http://schemas.openxmlformats.org/presentationml/2006/ole">
            <mc:AlternateContent xmlns:mc="http://schemas.openxmlformats.org/markup-compatibility/2006">
              <mc:Choice xmlns:v="urn:schemas-microsoft-com:vml" Requires="v">
                <p:oleObj spid="_x0000_s177193" name="…quation" r:id="rId5" imgW="1308100" imgH="406400" progId="Equation.3">
                  <p:embed/>
                </p:oleObj>
              </mc:Choice>
              <mc:Fallback>
                <p:oleObj name="…quation" r:id="rId5" imgW="1308100" imgH="406400" progId="Equation.3">
                  <p:embed/>
                  <p:pic>
                    <p:nvPicPr>
                      <p:cNvPr id="0" name=""/>
                      <p:cNvPicPr/>
                      <p:nvPr/>
                    </p:nvPicPr>
                    <p:blipFill>
                      <a:blip r:embed="rId6"/>
                      <a:stretch>
                        <a:fillRect/>
                      </a:stretch>
                    </p:blipFill>
                    <p:spPr>
                      <a:xfrm>
                        <a:off x="1298713" y="1874016"/>
                        <a:ext cx="3266973" cy="1014982"/>
                      </a:xfrm>
                      <a:prstGeom prst="rect">
                        <a:avLst/>
                      </a:prstGeom>
                    </p:spPr>
                  </p:pic>
                </p:oleObj>
              </mc:Fallback>
            </mc:AlternateContent>
          </a:graphicData>
        </a:graphic>
      </p:graphicFrame>
      <p:pic>
        <p:nvPicPr>
          <p:cNvPr id="9" name="Image 8"/>
          <p:cNvPicPr>
            <a:picLocks noChangeAspect="1"/>
          </p:cNvPicPr>
          <p:nvPr/>
        </p:nvPicPr>
        <p:blipFill>
          <a:blip r:embed="rId7"/>
          <a:stretch>
            <a:fillRect/>
          </a:stretch>
        </p:blipFill>
        <p:spPr>
          <a:xfrm>
            <a:off x="5330714" y="1874015"/>
            <a:ext cx="3892292" cy="3205417"/>
          </a:xfrm>
          <a:prstGeom prst="rect">
            <a:avLst/>
          </a:prstGeom>
        </p:spPr>
      </p:pic>
    </p:spTree>
    <p:extLst>
      <p:ext uri="{BB962C8B-B14F-4D97-AF65-F5344CB8AC3E}">
        <p14:creationId xmlns:p14="http://schemas.microsoft.com/office/powerpoint/2010/main" val="1727400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838200" y="0"/>
            <a:ext cx="7162800" cy="1143000"/>
          </a:xfrm>
        </p:spPr>
        <p:txBody>
          <a:bodyPr/>
          <a:lstStyle/>
          <a:p>
            <a:pPr algn="l"/>
            <a:r>
              <a:rPr lang="en-US" sz="3600"/>
              <a:t>Document Ranking Formula</a:t>
            </a:r>
          </a:p>
        </p:txBody>
      </p:sp>
      <p:sp>
        <p:nvSpPr>
          <p:cNvPr id="132100" name="Line 1028"/>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32101" name="Object 1029"/>
          <p:cNvGraphicFramePr>
            <a:graphicFrameLocks noChangeAspect="1"/>
          </p:cNvGraphicFramePr>
          <p:nvPr>
            <p:extLst>
              <p:ext uri="{D42A27DB-BD31-4B8C-83A1-F6EECF244321}">
                <p14:modId xmlns:p14="http://schemas.microsoft.com/office/powerpoint/2010/main" val="1429723779"/>
              </p:ext>
            </p:extLst>
          </p:nvPr>
        </p:nvGraphicFramePr>
        <p:xfrm>
          <a:off x="950913" y="1849437"/>
          <a:ext cx="8081962" cy="346075"/>
        </p:xfrm>
        <a:graphic>
          <a:graphicData uri="http://schemas.openxmlformats.org/presentationml/2006/ole">
            <mc:AlternateContent xmlns:mc="http://schemas.openxmlformats.org/markup-compatibility/2006">
              <mc:Choice xmlns:v="urn:schemas-microsoft-com:vml" Requires="v">
                <p:oleObj spid="_x0000_s57423" name="Equation" r:id="rId4" imgW="7708680" imgH="330120" progId="Equation.3">
                  <p:embed/>
                </p:oleObj>
              </mc:Choice>
              <mc:Fallback>
                <p:oleObj name="Equation" r:id="rId4" imgW="77086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1849437"/>
                        <a:ext cx="80819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2" name="Object 1030"/>
          <p:cNvGraphicFramePr>
            <a:graphicFrameLocks noChangeAspect="1"/>
          </p:cNvGraphicFramePr>
          <p:nvPr>
            <p:extLst>
              <p:ext uri="{D42A27DB-BD31-4B8C-83A1-F6EECF244321}">
                <p14:modId xmlns:p14="http://schemas.microsoft.com/office/powerpoint/2010/main" val="2364236765"/>
              </p:ext>
            </p:extLst>
          </p:nvPr>
        </p:nvGraphicFramePr>
        <p:xfrm>
          <a:off x="1109736" y="2275942"/>
          <a:ext cx="2761307" cy="2781233"/>
        </p:xfrm>
        <a:graphic>
          <a:graphicData uri="http://schemas.openxmlformats.org/presentationml/2006/ole">
            <mc:AlternateContent xmlns:mc="http://schemas.openxmlformats.org/markup-compatibility/2006">
              <mc:Choice xmlns:v="urn:schemas-microsoft-com:vml" Requires="v">
                <p:oleObj spid="_x0000_s57424" name="…quation" r:id="rId6" imgW="1612900" imgH="1625600" progId="Equation.3">
                  <p:embed/>
                </p:oleObj>
              </mc:Choice>
              <mc:Fallback>
                <p:oleObj name="…quation" r:id="rId6" imgW="1612900" imgH="1625600" progId="Equation.3">
                  <p:embed/>
                  <p:pic>
                    <p:nvPicPr>
                      <p:cNvPr id="0" name=""/>
                      <p:cNvPicPr>
                        <a:picLocks noChangeAspect="1" noChangeArrowheads="1"/>
                      </p:cNvPicPr>
                      <p:nvPr/>
                    </p:nvPicPr>
                    <p:blipFill>
                      <a:blip r:embed="rId7"/>
                      <a:srcRect/>
                      <a:stretch>
                        <a:fillRect/>
                      </a:stretch>
                    </p:blipFill>
                    <p:spPr bwMode="auto">
                      <a:xfrm>
                        <a:off x="1109736" y="2275942"/>
                        <a:ext cx="2761307" cy="2781233"/>
                      </a:xfrm>
                      <a:prstGeom prst="rect">
                        <a:avLst/>
                      </a:prstGeom>
                      <a:noFill/>
                      <a:ln>
                        <a:noFill/>
                      </a:ln>
                      <a:effectLst/>
                      <a:extLst/>
                    </p:spPr>
                  </p:pic>
                </p:oleObj>
              </mc:Fallback>
            </mc:AlternateContent>
          </a:graphicData>
        </a:graphic>
      </p:graphicFrame>
      <p:sp>
        <p:nvSpPr>
          <p:cNvPr id="132103" name="Text Box 1031"/>
          <p:cNvSpPr txBox="1">
            <a:spLocks noChangeArrowheads="1"/>
          </p:cNvSpPr>
          <p:nvPr/>
        </p:nvSpPr>
        <p:spPr bwMode="auto">
          <a:xfrm>
            <a:off x="950913" y="5240120"/>
            <a:ext cx="7608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t>N is the number of matching terms between document D and</a:t>
            </a:r>
          </a:p>
          <a:p>
            <a:r>
              <a:rPr lang="en-US" sz="2400" dirty="0"/>
              <a:t>query Q.</a:t>
            </a:r>
          </a:p>
        </p:txBody>
      </p:sp>
    </p:spTree>
    <p:extLst>
      <p:ext uri="{BB962C8B-B14F-4D97-AF65-F5344CB8AC3E}">
        <p14:creationId xmlns:p14="http://schemas.microsoft.com/office/powerpoint/2010/main" val="208223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76511" y="122396"/>
            <a:ext cx="7772400" cy="1143000"/>
          </a:xfrm>
        </p:spPr>
        <p:txBody>
          <a:bodyPr/>
          <a:lstStyle/>
          <a:p>
            <a:pPr algn="l"/>
            <a:r>
              <a:rPr lang="en-US" sz="3600" dirty="0" smtClean="0"/>
              <a:t>Discussions</a:t>
            </a:r>
            <a:endParaRPr lang="en-US" sz="3600" dirty="0"/>
          </a:p>
        </p:txBody>
      </p:sp>
      <p:sp>
        <p:nvSpPr>
          <p:cNvPr id="82947" name="Rectangle 3"/>
          <p:cNvSpPr>
            <a:spLocks noGrp="1" noChangeArrowheads="1"/>
          </p:cNvSpPr>
          <p:nvPr>
            <p:ph type="body" idx="1"/>
          </p:nvPr>
        </p:nvSpPr>
        <p:spPr>
          <a:xfrm>
            <a:off x="976511" y="1290045"/>
            <a:ext cx="7772400" cy="5089846"/>
          </a:xfrm>
        </p:spPr>
        <p:txBody>
          <a:bodyPr>
            <a:normAutofit fontScale="62500" lnSpcReduction="20000"/>
          </a:bodyPr>
          <a:lstStyle/>
          <a:p>
            <a:r>
              <a:rPr lang="en-US" dirty="0" smtClean="0"/>
              <a:t>Usually, terms are considered to be independent</a:t>
            </a:r>
          </a:p>
          <a:p>
            <a:pPr lvl="1"/>
            <a:r>
              <a:rPr lang="en-US" i="1" dirty="0"/>
              <a:t>algorithm</a:t>
            </a:r>
            <a:r>
              <a:rPr lang="en-US" dirty="0"/>
              <a:t> independent from </a:t>
            </a:r>
            <a:r>
              <a:rPr lang="en-US" i="1" dirty="0"/>
              <a:t>computer</a:t>
            </a:r>
          </a:p>
          <a:p>
            <a:pPr lvl="1"/>
            <a:r>
              <a:rPr lang="en-US" i="1" dirty="0"/>
              <a:t>computer architecture:</a:t>
            </a:r>
            <a:r>
              <a:rPr lang="en-US" dirty="0"/>
              <a:t> 2 independent dimensions</a:t>
            </a:r>
            <a:endParaRPr lang="en-US" dirty="0" smtClean="0"/>
          </a:p>
          <a:p>
            <a:r>
              <a:rPr lang="en-US" dirty="0" smtClean="0"/>
              <a:t>Different theoretical foundations (assumptions) for IR</a:t>
            </a:r>
          </a:p>
          <a:p>
            <a:pPr lvl="1"/>
            <a:r>
              <a:rPr lang="en-US" dirty="0" smtClean="0"/>
              <a:t>Boolean model: </a:t>
            </a:r>
          </a:p>
          <a:p>
            <a:pPr lvl="2"/>
            <a:r>
              <a:rPr lang="en-US" dirty="0" smtClean="0"/>
              <a:t>Used in specialized area</a:t>
            </a:r>
          </a:p>
          <a:p>
            <a:pPr lvl="2"/>
            <a:r>
              <a:rPr lang="en-US" dirty="0" smtClean="0"/>
              <a:t>Not appropriate for general search alone – often used as a pre-filtering</a:t>
            </a:r>
          </a:p>
          <a:p>
            <a:pPr lvl="1"/>
            <a:r>
              <a:rPr lang="en-US" dirty="0" smtClean="0"/>
              <a:t>Vector space model:</a:t>
            </a:r>
          </a:p>
          <a:p>
            <a:pPr lvl="2"/>
            <a:r>
              <a:rPr lang="en-US" dirty="0"/>
              <a:t>Robust</a:t>
            </a:r>
          </a:p>
          <a:p>
            <a:pPr lvl="2"/>
            <a:r>
              <a:rPr lang="en-US" dirty="0"/>
              <a:t>Good experimental </a:t>
            </a:r>
            <a:r>
              <a:rPr lang="en-US" dirty="0" smtClean="0"/>
              <a:t>results</a:t>
            </a:r>
          </a:p>
          <a:p>
            <a:pPr lvl="1"/>
            <a:r>
              <a:rPr lang="en-US" dirty="0" smtClean="0"/>
              <a:t>Probabilistic models:</a:t>
            </a:r>
          </a:p>
          <a:p>
            <a:pPr lvl="2"/>
            <a:r>
              <a:rPr lang="en-US" dirty="0" smtClean="0"/>
              <a:t>Difficulty to estimate probabilities accurately</a:t>
            </a:r>
          </a:p>
          <a:p>
            <a:pPr lvl="2"/>
            <a:r>
              <a:rPr lang="en-US" dirty="0" smtClean="0"/>
              <a:t>Modified version (BM25) – excellent results</a:t>
            </a:r>
          </a:p>
          <a:p>
            <a:pPr lvl="2"/>
            <a:r>
              <a:rPr lang="en-US" dirty="0" smtClean="0"/>
              <a:t>Regression models:</a:t>
            </a:r>
          </a:p>
          <a:p>
            <a:pPr lvl="3"/>
            <a:r>
              <a:rPr lang="en-US" dirty="0" smtClean="0"/>
              <a:t>Need training data</a:t>
            </a:r>
          </a:p>
          <a:p>
            <a:pPr lvl="3"/>
            <a:r>
              <a:rPr lang="en-US" dirty="0" smtClean="0"/>
              <a:t>Widely used (in a different form) in web search</a:t>
            </a:r>
          </a:p>
          <a:p>
            <a:pPr lvl="3"/>
            <a:r>
              <a:rPr lang="en-US" dirty="0" smtClean="0"/>
              <a:t>Learning to rank (a later lecture)</a:t>
            </a:r>
          </a:p>
          <a:p>
            <a:r>
              <a:rPr lang="en-US" dirty="0" smtClean="0"/>
              <a:t>More recent model on statistical language modeling (robust model relying on a large amount of data – next lecture)</a:t>
            </a:r>
          </a:p>
          <a:p>
            <a:pPr lvl="1"/>
            <a:endParaRPr lang="en-US" dirty="0" smtClean="0"/>
          </a:p>
          <a:p>
            <a:pPr lvl="2"/>
            <a:endParaRPr lang="en-US" dirty="0" smtClean="0"/>
          </a:p>
          <a:p>
            <a:pPr lvl="1"/>
            <a:endParaRPr lang="en-US" dirty="0" smtClean="0"/>
          </a:p>
          <a:p>
            <a:pPr lvl="1"/>
            <a:endParaRPr lang="en-US" i="1" dirty="0"/>
          </a:p>
        </p:txBody>
      </p:sp>
      <p:sp>
        <p:nvSpPr>
          <p:cNvPr id="82948" name="Line 4"/>
          <p:cNvSpPr>
            <a:spLocks noChangeShapeType="1"/>
          </p:cNvSpPr>
          <p:nvPr/>
        </p:nvSpPr>
        <p:spPr bwMode="auto">
          <a:xfrm>
            <a:off x="0" y="1143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4034874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00188" y="330200"/>
            <a:ext cx="7115175" cy="1260475"/>
          </a:xfrm>
        </p:spPr>
        <p:txBody>
          <a:bodyPr/>
          <a:lstStyle/>
          <a:p>
            <a:pPr eaLnBrk="1" hangingPunct="1">
              <a:defRPr/>
            </a:pPr>
            <a:r>
              <a:rPr lang="en-US" dirty="0" smtClean="0">
                <a:cs typeface="+mj-cs"/>
              </a:rPr>
              <a:t>IR </a:t>
            </a:r>
            <a:r>
              <a:rPr lang="en-US" dirty="0" smtClean="0"/>
              <a:t>model - </a:t>
            </a:r>
            <a:r>
              <a:rPr lang="en-US" dirty="0" smtClean="0">
                <a:cs typeface="+mj-cs"/>
              </a:rPr>
              <a:t>Boolean model</a:t>
            </a:r>
          </a:p>
        </p:txBody>
      </p:sp>
      <p:sp>
        <p:nvSpPr>
          <p:cNvPr id="52227" name="Rectangle 3"/>
          <p:cNvSpPr>
            <a:spLocks noGrp="1" noChangeArrowheads="1"/>
          </p:cNvSpPr>
          <p:nvPr>
            <p:ph idx="1"/>
          </p:nvPr>
        </p:nvSpPr>
        <p:spPr>
          <a:xfrm>
            <a:off x="1000124" y="1378339"/>
            <a:ext cx="7772400" cy="5511644"/>
          </a:xfrm>
        </p:spPr>
        <p:txBody>
          <a:bodyPr>
            <a:normAutofit/>
          </a:bodyPr>
          <a:lstStyle/>
          <a:p>
            <a:pPr lvl="1" eaLnBrk="1" hangingPunct="1">
              <a:lnSpc>
                <a:spcPct val="80000"/>
              </a:lnSpc>
              <a:defRPr/>
            </a:pPr>
            <a:r>
              <a:rPr lang="en-US" sz="2400" dirty="0" smtClean="0">
                <a:cs typeface="Times New Roman" charset="0"/>
              </a:rPr>
              <a:t>Document = Logical conjunction of keywords (not weighted)</a:t>
            </a:r>
          </a:p>
          <a:p>
            <a:pPr lvl="1" eaLnBrk="1" hangingPunct="1">
              <a:lnSpc>
                <a:spcPct val="80000"/>
              </a:lnSpc>
              <a:defRPr/>
            </a:pPr>
            <a:r>
              <a:rPr lang="en-US" sz="2400" dirty="0" smtClean="0">
                <a:cs typeface="Times New Roman" charset="0"/>
              </a:rPr>
              <a:t>Query = any Boolean expression of keywords</a:t>
            </a:r>
          </a:p>
          <a:p>
            <a:pPr lvl="1" eaLnBrk="1" hangingPunct="1">
              <a:lnSpc>
                <a:spcPct val="80000"/>
              </a:lnSpc>
              <a:defRPr/>
            </a:pPr>
            <a:r>
              <a:rPr lang="en-US" sz="2400" dirty="0" smtClean="0">
                <a:cs typeface="Times New Roman" charset="0"/>
              </a:rPr>
              <a:t>R(D, Q) = D </a:t>
            </a:r>
            <a:r>
              <a:rPr lang="en-US" sz="2400" dirty="0" smtClean="0">
                <a:cs typeface="Times New Roman" charset="0"/>
                <a:sym typeface="Symbol" charset="0"/>
              </a:rPr>
              <a:t>Q</a:t>
            </a:r>
          </a:p>
          <a:p>
            <a:pPr lvl="1" eaLnBrk="1" hangingPunct="1">
              <a:lnSpc>
                <a:spcPct val="80000"/>
              </a:lnSpc>
              <a:defRPr/>
            </a:pPr>
            <a:endParaRPr lang="en-US" sz="2400" dirty="0" smtClean="0">
              <a:cs typeface="Times New Roman" charset="0"/>
              <a:sym typeface="Symbol" charset="0"/>
            </a:endParaRPr>
          </a:p>
          <a:p>
            <a:pPr>
              <a:lnSpc>
                <a:spcPct val="80000"/>
              </a:lnSpc>
              <a:buNone/>
              <a:defRPr/>
            </a:pPr>
            <a:r>
              <a:rPr lang="en-US" sz="2400" dirty="0" smtClean="0">
                <a:cs typeface="Times New Roman" charset="0"/>
                <a:sym typeface="Symbol" charset="0"/>
              </a:rPr>
              <a:t>e.g. 	D</a:t>
            </a:r>
            <a:r>
              <a:rPr lang="en-US" sz="2400" baseline="-25000" dirty="0" smtClean="0">
                <a:cs typeface="Times New Roman" charset="0"/>
                <a:sym typeface="Symbol" charset="0"/>
              </a:rPr>
              <a:t>1</a:t>
            </a:r>
            <a:r>
              <a:rPr lang="en-US" sz="2400" dirty="0" smtClean="0">
                <a:cs typeface="Times New Roman" charset="0"/>
                <a:sym typeface="Symbol" charset="0"/>
              </a:rPr>
              <a:t> = t</a:t>
            </a:r>
            <a:r>
              <a:rPr lang="en-US" sz="2400" baseline="-30000" dirty="0" smtClean="0">
                <a:cs typeface="Times New Roman" charset="0"/>
                <a:sym typeface="Symbol" charset="0"/>
              </a:rPr>
              <a:t>1</a:t>
            </a:r>
            <a:r>
              <a:rPr lang="en-US" sz="2400" dirty="0" smtClean="0">
                <a:cs typeface="Times New Roman" charset="0"/>
                <a:sym typeface="Symbol" charset="0"/>
              </a:rPr>
              <a:t> </a:t>
            </a:r>
            <a:r>
              <a:rPr lang="en-US" sz="2400" dirty="0" smtClean="0">
                <a:latin typeface="Times New Roman" charset="0"/>
                <a:cs typeface="Times New Roman" charset="0"/>
                <a:sym typeface="Symbol" charset="0"/>
              </a:rPr>
              <a:t></a:t>
            </a:r>
            <a:r>
              <a:rPr lang="en-US" sz="2400" dirty="0" smtClean="0">
                <a:cs typeface="Times New Roman" charset="0"/>
                <a:sym typeface="Symbol" charset="0"/>
              </a:rPr>
              <a:t> t</a:t>
            </a:r>
            <a:r>
              <a:rPr lang="en-US" sz="2400" baseline="-30000" dirty="0" smtClean="0">
                <a:cs typeface="Times New Roman" charset="0"/>
                <a:sym typeface="Symbol" charset="0"/>
              </a:rPr>
              <a:t>2</a:t>
            </a:r>
            <a:r>
              <a:rPr lang="en-US" sz="2400" dirty="0" smtClean="0">
                <a:cs typeface="Times New Roman" charset="0"/>
                <a:sym typeface="Symbol" charset="0"/>
              </a:rPr>
              <a:t> </a:t>
            </a:r>
            <a:r>
              <a:rPr lang="en-US" sz="2400" dirty="0" smtClean="0">
                <a:latin typeface="Times New Roman" charset="0"/>
                <a:cs typeface="Times New Roman" charset="0"/>
                <a:sym typeface="Symbol" charset="0"/>
              </a:rPr>
              <a:t> </a:t>
            </a:r>
            <a:r>
              <a:rPr lang="en-US" sz="2400" dirty="0" smtClean="0">
                <a:cs typeface="Times New Roman" charset="0"/>
                <a:sym typeface="Symbol" charset="0"/>
              </a:rPr>
              <a:t>t</a:t>
            </a:r>
            <a:r>
              <a:rPr lang="en-US" sz="2400" baseline="-30000" dirty="0" smtClean="0">
                <a:cs typeface="Times New Roman" charset="0"/>
                <a:sym typeface="Symbol" charset="0"/>
              </a:rPr>
              <a:t>3	</a:t>
            </a:r>
            <a:r>
              <a:rPr lang="en-US" sz="2400" dirty="0" smtClean="0">
                <a:cs typeface="Times New Roman" charset="0"/>
                <a:sym typeface="Symbol" charset="0"/>
              </a:rPr>
              <a:t>(the three terms appear in D)</a:t>
            </a:r>
          </a:p>
          <a:p>
            <a:pPr>
              <a:lnSpc>
                <a:spcPct val="80000"/>
              </a:lnSpc>
              <a:buNone/>
              <a:defRPr/>
            </a:pPr>
            <a:r>
              <a:rPr lang="en-US" sz="2400" dirty="0">
                <a:cs typeface="Times New Roman" charset="0"/>
                <a:sym typeface="Symbol" charset="0"/>
              </a:rPr>
              <a:t>	</a:t>
            </a:r>
            <a:r>
              <a:rPr lang="en-US" sz="2400" dirty="0" smtClean="0">
                <a:cs typeface="Times New Roman" charset="0"/>
                <a:sym typeface="Symbol" charset="0"/>
              </a:rPr>
              <a:t>	D</a:t>
            </a:r>
            <a:r>
              <a:rPr lang="en-US" sz="2400" baseline="-25000" dirty="0" smtClean="0">
                <a:cs typeface="Times New Roman" charset="0"/>
              </a:rPr>
              <a:t>2</a:t>
            </a:r>
            <a:r>
              <a:rPr lang="en-US" sz="2400" dirty="0" smtClean="0">
                <a:cs typeface="Times New Roman" charset="0"/>
              </a:rPr>
              <a:t> </a:t>
            </a:r>
            <a:r>
              <a:rPr lang="en-US" sz="2400" dirty="0">
                <a:cs typeface="Times New Roman" charset="0"/>
              </a:rPr>
              <a:t>= </a:t>
            </a:r>
            <a:r>
              <a:rPr lang="en-US" sz="2400" dirty="0" smtClean="0">
                <a:cs typeface="Times New Roman" charset="0"/>
              </a:rPr>
              <a:t>t</a:t>
            </a:r>
            <a:r>
              <a:rPr lang="en-US" sz="2400" baseline="-30000" dirty="0">
                <a:cs typeface="Times New Roman" charset="0"/>
              </a:rPr>
              <a:t>2</a:t>
            </a:r>
            <a:r>
              <a:rPr lang="en-US" sz="2400" dirty="0" smtClean="0">
                <a:cs typeface="Times New Roman" charset="0"/>
              </a:rPr>
              <a:t> </a:t>
            </a:r>
            <a:r>
              <a:rPr lang="en-US" sz="2400" dirty="0" smtClean="0">
                <a:latin typeface="Times New Roman" charset="0"/>
                <a:cs typeface="Times New Roman" charset="0"/>
                <a:sym typeface="Symbol" charset="0"/>
              </a:rPr>
              <a:t></a:t>
            </a:r>
            <a:r>
              <a:rPr lang="en-US" sz="2400" dirty="0" smtClean="0">
                <a:cs typeface="Times New Roman" charset="0"/>
              </a:rPr>
              <a:t> t</a:t>
            </a:r>
            <a:r>
              <a:rPr lang="en-US" sz="2400" baseline="-30000" dirty="0" smtClean="0">
                <a:cs typeface="Times New Roman" charset="0"/>
              </a:rPr>
              <a:t>3 </a:t>
            </a:r>
            <a:r>
              <a:rPr lang="en-US" sz="2400" dirty="0" smtClean="0">
                <a:latin typeface="Times New Roman" charset="0"/>
                <a:cs typeface="Times New Roman" charset="0"/>
                <a:sym typeface="Symbol" charset="0"/>
              </a:rPr>
              <a:t></a:t>
            </a:r>
            <a:r>
              <a:rPr lang="en-US" sz="2400" dirty="0" smtClean="0">
                <a:cs typeface="Times New Roman" charset="0"/>
              </a:rPr>
              <a:t> t</a:t>
            </a:r>
            <a:r>
              <a:rPr lang="en-US" sz="2400" baseline="-30000" dirty="0" smtClean="0">
                <a:cs typeface="Times New Roman" charset="0"/>
              </a:rPr>
              <a:t>4</a:t>
            </a:r>
            <a:r>
              <a:rPr lang="en-US" sz="2400" dirty="0" smtClean="0">
                <a:cs typeface="Times New Roman" charset="0"/>
              </a:rPr>
              <a:t> </a:t>
            </a:r>
            <a:r>
              <a:rPr lang="en-US" sz="2400" dirty="0" smtClean="0">
                <a:latin typeface="Times New Roman" charset="0"/>
                <a:cs typeface="Times New Roman" charset="0"/>
                <a:sym typeface="Symbol" charset="0"/>
              </a:rPr>
              <a:t></a:t>
            </a:r>
            <a:r>
              <a:rPr lang="en-US" sz="2400" dirty="0" smtClean="0">
                <a:cs typeface="Times New Roman" charset="0"/>
              </a:rPr>
              <a:t> t</a:t>
            </a:r>
            <a:r>
              <a:rPr lang="en-US" sz="2400" baseline="-30000" dirty="0" smtClean="0">
                <a:cs typeface="Times New Roman" charset="0"/>
              </a:rPr>
              <a:t>5</a:t>
            </a:r>
            <a:endParaRPr lang="en-US" sz="2400" dirty="0" smtClean="0">
              <a:cs typeface="Times New Roman" charset="0"/>
            </a:endParaRPr>
          </a:p>
          <a:p>
            <a:pPr eaLnBrk="1" hangingPunct="1">
              <a:lnSpc>
                <a:spcPct val="80000"/>
              </a:lnSpc>
              <a:buFont typeface="Wingdings" charset="0"/>
              <a:buNone/>
              <a:defRPr/>
            </a:pPr>
            <a:r>
              <a:rPr lang="en-US" sz="2400" dirty="0" smtClean="0">
                <a:cs typeface="Times New Roman" charset="0"/>
              </a:rPr>
              <a:t>		Q = (t</a:t>
            </a:r>
            <a:r>
              <a:rPr lang="en-US" sz="2400" baseline="-30000" dirty="0" smtClean="0">
                <a:cs typeface="Times New Roman" charset="0"/>
              </a:rPr>
              <a:t>1</a:t>
            </a:r>
            <a:r>
              <a:rPr lang="en-US" sz="2400" dirty="0" smtClean="0">
                <a:cs typeface="Times New Roman" charset="0"/>
              </a:rPr>
              <a:t> </a:t>
            </a:r>
            <a:r>
              <a:rPr lang="en-US" sz="2400" dirty="0" smtClean="0">
                <a:latin typeface="Times New Roman" charset="0"/>
                <a:cs typeface="Times New Roman" charset="0"/>
                <a:sym typeface="Symbol" charset="0"/>
              </a:rPr>
              <a:t></a:t>
            </a:r>
            <a:r>
              <a:rPr lang="en-US" sz="2400" dirty="0" smtClean="0">
                <a:cs typeface="Times New Roman" charset="0"/>
              </a:rPr>
              <a:t> t</a:t>
            </a:r>
            <a:r>
              <a:rPr lang="en-US" sz="2400" baseline="-30000" dirty="0" smtClean="0">
                <a:cs typeface="Times New Roman" charset="0"/>
              </a:rPr>
              <a:t>2</a:t>
            </a:r>
            <a:r>
              <a:rPr lang="en-US" sz="2400" dirty="0" smtClean="0">
                <a:cs typeface="Times New Roman" charset="0"/>
              </a:rPr>
              <a:t>) </a:t>
            </a:r>
            <a:r>
              <a:rPr lang="en-US" sz="2400" dirty="0" smtClean="0">
                <a:latin typeface="Times New Roman" charset="0"/>
                <a:cs typeface="Times New Roman" charset="0"/>
                <a:sym typeface="Symbol" charset="0"/>
              </a:rPr>
              <a:t></a:t>
            </a:r>
            <a:r>
              <a:rPr lang="en-US" sz="2400" dirty="0" smtClean="0">
                <a:cs typeface="Times New Roman" charset="0"/>
              </a:rPr>
              <a:t> (t</a:t>
            </a:r>
            <a:r>
              <a:rPr lang="en-US" sz="2400" baseline="-30000" dirty="0" smtClean="0">
                <a:cs typeface="Times New Roman" charset="0"/>
              </a:rPr>
              <a:t>3 </a:t>
            </a:r>
            <a:r>
              <a:rPr lang="en-US" sz="2400" dirty="0" smtClean="0">
                <a:latin typeface="Times New Roman" charset="0"/>
                <a:cs typeface="Times New Roman" charset="0"/>
                <a:sym typeface="Symbol" charset="0"/>
              </a:rPr>
              <a:t></a:t>
            </a:r>
            <a:r>
              <a:rPr lang="en-US" sz="2400" dirty="0" smtClean="0">
                <a:cs typeface="Times New Roman" charset="0"/>
              </a:rPr>
              <a:t> </a:t>
            </a:r>
            <a:r>
              <a:rPr lang="en-US" sz="2400" dirty="0" smtClean="0">
                <a:latin typeface="Times New Roman" charset="0"/>
                <a:cs typeface="Times New Roman" charset="0"/>
                <a:sym typeface="Symbol" charset="0"/>
              </a:rPr>
              <a:t></a:t>
            </a:r>
            <a:r>
              <a:rPr lang="en-US" sz="2400" dirty="0" smtClean="0">
                <a:cs typeface="Times New Roman" charset="0"/>
              </a:rPr>
              <a:t>t</a:t>
            </a:r>
            <a:r>
              <a:rPr lang="en-US" sz="2400" baseline="-30000" dirty="0" smtClean="0">
                <a:cs typeface="Times New Roman" charset="0"/>
              </a:rPr>
              <a:t>4</a:t>
            </a:r>
            <a:r>
              <a:rPr lang="en-US" sz="2400" dirty="0" smtClean="0">
                <a:cs typeface="Times New Roman" charset="0"/>
              </a:rPr>
              <a:t>)</a:t>
            </a:r>
            <a:r>
              <a:rPr lang="en-US" sz="2400" dirty="0" smtClean="0"/>
              <a:t> </a:t>
            </a:r>
          </a:p>
          <a:p>
            <a:pPr>
              <a:lnSpc>
                <a:spcPct val="80000"/>
              </a:lnSpc>
              <a:buNone/>
              <a:defRPr/>
            </a:pPr>
            <a:r>
              <a:rPr lang="en-US" sz="2400" dirty="0"/>
              <a:t>	</a:t>
            </a:r>
            <a:endParaRPr lang="en-US" sz="2400" dirty="0" smtClean="0"/>
          </a:p>
          <a:p>
            <a:pPr>
              <a:lnSpc>
                <a:spcPct val="80000"/>
              </a:lnSpc>
              <a:buNone/>
              <a:defRPr/>
            </a:pPr>
            <a:r>
              <a:rPr lang="en-US" sz="2400" dirty="0" smtClean="0">
                <a:cs typeface="Times New Roman" charset="0"/>
              </a:rPr>
              <a:t>		D</a:t>
            </a:r>
            <a:r>
              <a:rPr lang="en-US" sz="2400" baseline="-25000" dirty="0">
                <a:cs typeface="Times New Roman" charset="0"/>
                <a:sym typeface="Symbol" charset="0"/>
              </a:rPr>
              <a:t>1</a:t>
            </a:r>
            <a:r>
              <a:rPr lang="en-US" sz="2400" dirty="0" smtClean="0">
                <a:cs typeface="Times New Roman" charset="0"/>
              </a:rPr>
              <a:t> </a:t>
            </a:r>
            <a:r>
              <a:rPr lang="en-US" sz="2400" dirty="0" smtClean="0">
                <a:cs typeface="Times New Roman" charset="0"/>
                <a:sym typeface="Symbol" charset="0"/>
              </a:rPr>
              <a:t>Q, thus R(D</a:t>
            </a:r>
            <a:r>
              <a:rPr lang="en-US" sz="2400" baseline="-25000" dirty="0">
                <a:cs typeface="Times New Roman" charset="0"/>
                <a:sym typeface="Symbol" charset="0"/>
              </a:rPr>
              <a:t>1</a:t>
            </a:r>
            <a:r>
              <a:rPr lang="en-US" sz="2400" dirty="0" smtClean="0">
                <a:cs typeface="Times New Roman" charset="0"/>
                <a:sym typeface="Symbol" charset="0"/>
              </a:rPr>
              <a:t>, Q) = 1.</a:t>
            </a:r>
          </a:p>
          <a:p>
            <a:pPr>
              <a:lnSpc>
                <a:spcPct val="80000"/>
              </a:lnSpc>
              <a:buNone/>
              <a:defRPr/>
            </a:pPr>
            <a:r>
              <a:rPr lang="en-US" sz="2400" dirty="0">
                <a:cs typeface="Times New Roman" charset="0"/>
                <a:sym typeface="Symbol" charset="0"/>
              </a:rPr>
              <a:t>	</a:t>
            </a:r>
            <a:r>
              <a:rPr lang="en-US" sz="2400" dirty="0" smtClean="0">
                <a:cs typeface="Times New Roman" charset="0"/>
                <a:sym typeface="Symbol" charset="0"/>
              </a:rPr>
              <a:t>but 	</a:t>
            </a:r>
            <a:r>
              <a:rPr lang="en-US" sz="2400" dirty="0" smtClean="0">
                <a:cs typeface="Times New Roman" charset="0"/>
              </a:rPr>
              <a:t>D</a:t>
            </a:r>
            <a:r>
              <a:rPr lang="en-US" sz="2400" baseline="-25000" dirty="0" smtClean="0">
                <a:cs typeface="Times New Roman" charset="0"/>
                <a:sym typeface="Symbol" charset="0"/>
              </a:rPr>
              <a:t>2</a:t>
            </a:r>
            <a:r>
              <a:rPr lang="en-US" sz="2400" dirty="0" smtClean="0">
                <a:cs typeface="Times New Roman" charset="0"/>
              </a:rPr>
              <a:t> </a:t>
            </a:r>
            <a:r>
              <a:rPr lang="en-US" sz="2400" dirty="0" smtClean="0">
                <a:cs typeface="Times New Roman" charset="0"/>
                <a:sym typeface="Symbol" charset="0"/>
              </a:rPr>
              <a:t>Q</a:t>
            </a:r>
            <a:r>
              <a:rPr lang="en-US" sz="2400" dirty="0">
                <a:cs typeface="Times New Roman" charset="0"/>
                <a:sym typeface="Symbol" charset="0"/>
              </a:rPr>
              <a:t>, thus R(</a:t>
            </a:r>
            <a:r>
              <a:rPr lang="en-US" sz="2400" dirty="0" smtClean="0">
                <a:cs typeface="Times New Roman" charset="0"/>
                <a:sym typeface="Symbol" charset="0"/>
              </a:rPr>
              <a:t>D</a:t>
            </a:r>
            <a:r>
              <a:rPr lang="en-US" sz="2400" baseline="-25000" dirty="0">
                <a:cs typeface="Times New Roman" charset="0"/>
                <a:sym typeface="Symbol" charset="0"/>
              </a:rPr>
              <a:t>2</a:t>
            </a:r>
            <a:r>
              <a:rPr lang="en-US" sz="2400" dirty="0" smtClean="0">
                <a:cs typeface="Times New Roman" charset="0"/>
                <a:sym typeface="Symbol" charset="0"/>
              </a:rPr>
              <a:t>, </a:t>
            </a:r>
            <a:r>
              <a:rPr lang="en-US" sz="2400" dirty="0">
                <a:cs typeface="Times New Roman" charset="0"/>
                <a:sym typeface="Symbol" charset="0"/>
              </a:rPr>
              <a:t>Q) </a:t>
            </a:r>
            <a:r>
              <a:rPr lang="en-US" sz="2400" dirty="0" smtClean="0">
                <a:cs typeface="Times New Roman" charset="0"/>
                <a:sym typeface="Symbol" charset="0"/>
              </a:rPr>
              <a:t>= 0.</a:t>
            </a:r>
            <a:endParaRPr lang="en-US" sz="2400" dirty="0">
              <a:cs typeface="Times New Roman" charset="0"/>
              <a:sym typeface="Symbol" charset="0"/>
            </a:endParaRPr>
          </a:p>
          <a:p>
            <a:pPr>
              <a:lnSpc>
                <a:spcPct val="80000"/>
              </a:lnSpc>
              <a:buNone/>
              <a:defRPr/>
            </a:pPr>
            <a:endParaRPr lang="en-US" sz="2400" i="1" dirty="0" smtClean="0">
              <a:solidFill>
                <a:schemeClr val="folHlink"/>
              </a:solidFill>
              <a:cs typeface="Times New Roman" charset="0"/>
              <a:sym typeface="Symbol" charset="0"/>
            </a:endParaRPr>
          </a:p>
        </p:txBody>
      </p:sp>
      <p:sp>
        <p:nvSpPr>
          <p:cNvPr id="4" name="Espace réservé du numéro de diapositive 5"/>
          <p:cNvSpPr>
            <a:spLocks noGrp="1"/>
          </p:cNvSpPr>
          <p:nvPr>
            <p:ph type="sldNum" sz="quarter" idx="12"/>
          </p:nvPr>
        </p:nvSpPr>
        <p:spPr/>
        <p:txBody>
          <a:bodyPr/>
          <a:lstStyle/>
          <a:p>
            <a:pPr>
              <a:defRPr/>
            </a:pPr>
            <a:fld id="{34798715-7FC7-EA40-A80A-519F830114BD}" type="slidenum">
              <a:rPr lang="en-AU"/>
              <a:pPr>
                <a:defRPr/>
              </a:pPr>
              <a:t>7</a:t>
            </a:fld>
            <a:endParaRPr lang="en-AU"/>
          </a:p>
        </p:txBody>
      </p:sp>
      <p:sp>
        <p:nvSpPr>
          <p:cNvPr id="2" name="ZoneTexte 1"/>
          <p:cNvSpPr txBox="1"/>
          <p:nvPr/>
        </p:nvSpPr>
        <p:spPr>
          <a:xfrm>
            <a:off x="2448089" y="4895839"/>
            <a:ext cx="306011"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4009479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a:t>
            </a:r>
            <a:r>
              <a:rPr lang="en-US" dirty="0" smtClean="0"/>
              <a:t>roperties</a:t>
            </a:r>
            <a:endParaRPr lang="en-US" dirty="0"/>
          </a:p>
        </p:txBody>
      </p:sp>
      <p:sp>
        <p:nvSpPr>
          <p:cNvPr id="3" name="Espace réservé du contenu 2"/>
          <p:cNvSpPr>
            <a:spLocks noGrp="1"/>
          </p:cNvSpPr>
          <p:nvPr>
            <p:ph idx="1"/>
          </p:nvPr>
        </p:nvSpPr>
        <p:spPr/>
        <p:txBody>
          <a:bodyPr/>
          <a:lstStyle/>
          <a:p>
            <a:r>
              <a:rPr lang="en-US" dirty="0" smtClean="0"/>
              <a:t>Desirable</a:t>
            </a:r>
          </a:p>
          <a:p>
            <a:pPr lvl="1"/>
            <a:r>
              <a:rPr lang="en-US" dirty="0"/>
              <a:t>R(D,Q∧Q)=R(D,Q∨Q)=R(D,Q)</a:t>
            </a:r>
          </a:p>
          <a:p>
            <a:pPr lvl="1"/>
            <a:r>
              <a:rPr lang="en-US" dirty="0"/>
              <a:t>R(D,D)=1</a:t>
            </a:r>
          </a:p>
          <a:p>
            <a:pPr lvl="1"/>
            <a:r>
              <a:rPr lang="en-US" dirty="0"/>
              <a:t>R(D,Q∨¬Q)=1</a:t>
            </a:r>
          </a:p>
          <a:p>
            <a:pPr lvl="1"/>
            <a:r>
              <a:rPr lang="en-US" dirty="0"/>
              <a:t>R(D,Q∧¬Q)=0</a:t>
            </a:r>
          </a:p>
          <a:p>
            <a:endParaRPr lang="en-US" dirty="0" smtClean="0"/>
          </a:p>
          <a:p>
            <a:r>
              <a:rPr lang="en-US" dirty="0" smtClean="0"/>
              <a:t>Undesirabl</a:t>
            </a:r>
            <a:r>
              <a:rPr lang="en-US" dirty="0"/>
              <a:t>e</a:t>
            </a:r>
            <a:endParaRPr lang="en-US" dirty="0" smtClean="0"/>
          </a:p>
          <a:p>
            <a:pPr lvl="1"/>
            <a:r>
              <a:rPr lang="en-US" dirty="0" smtClean="0"/>
              <a:t>R(D,Q)=0 or 1</a:t>
            </a:r>
            <a:endParaRPr lang="en-US" dirty="0"/>
          </a:p>
        </p:txBody>
      </p:sp>
    </p:spTree>
    <p:extLst>
      <p:ext uri="{BB962C8B-B14F-4D97-AF65-F5344CB8AC3E}">
        <p14:creationId xmlns:p14="http://schemas.microsoft.com/office/powerpoint/2010/main" val="1474550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Boolean model</a:t>
            </a:r>
            <a:endParaRPr lang="en-US" dirty="0"/>
          </a:p>
        </p:txBody>
      </p:sp>
      <p:sp>
        <p:nvSpPr>
          <p:cNvPr id="3" name="Espace réservé du contenu 2"/>
          <p:cNvSpPr>
            <a:spLocks noGrp="1"/>
          </p:cNvSpPr>
          <p:nvPr>
            <p:ph idx="1"/>
          </p:nvPr>
        </p:nvSpPr>
        <p:spPr>
          <a:xfrm>
            <a:off x="1435608" y="1204651"/>
            <a:ext cx="7498080" cy="5435331"/>
          </a:xfrm>
        </p:spPr>
        <p:txBody>
          <a:bodyPr>
            <a:normAutofit fontScale="77500" lnSpcReduction="20000"/>
          </a:bodyPr>
          <a:lstStyle/>
          <a:p>
            <a:pPr>
              <a:lnSpc>
                <a:spcPct val="80000"/>
              </a:lnSpc>
              <a:defRPr/>
            </a:pPr>
            <a:r>
              <a:rPr lang="en-US" sz="3300" dirty="0" smtClean="0">
                <a:cs typeface="Times New Roman" charset="0"/>
                <a:sym typeface="Symbol" charset="0"/>
              </a:rPr>
              <a:t>Strengths</a:t>
            </a:r>
          </a:p>
          <a:p>
            <a:pPr lvl="1">
              <a:lnSpc>
                <a:spcPct val="80000"/>
              </a:lnSpc>
              <a:defRPr/>
            </a:pPr>
            <a:r>
              <a:rPr lang="en-US" dirty="0" smtClean="0">
                <a:cs typeface="Times New Roman" charset="0"/>
                <a:sym typeface="Symbol" charset="0"/>
              </a:rPr>
              <a:t>Rich expressions for queries</a:t>
            </a:r>
            <a:endParaRPr lang="en-US" sz="2100" dirty="0">
              <a:cs typeface="Times New Roman" charset="0"/>
              <a:sym typeface="Symbol" charset="0"/>
            </a:endParaRPr>
          </a:p>
          <a:p>
            <a:pPr lvl="1">
              <a:lnSpc>
                <a:spcPct val="80000"/>
              </a:lnSpc>
              <a:defRPr/>
            </a:pPr>
            <a:r>
              <a:rPr lang="en-US" sz="2600" dirty="0" smtClean="0">
                <a:cs typeface="Times New Roman" charset="0"/>
                <a:sym typeface="Symbol" charset="0"/>
              </a:rPr>
              <a:t>Clear logical interpretation (well studied logical properties)</a:t>
            </a:r>
          </a:p>
          <a:p>
            <a:pPr lvl="2">
              <a:lnSpc>
                <a:spcPct val="80000"/>
              </a:lnSpc>
              <a:defRPr/>
            </a:pPr>
            <a:r>
              <a:rPr lang="en-US" sz="2300" dirty="0" smtClean="0">
                <a:cs typeface="Times New Roman" charset="0"/>
                <a:sym typeface="Symbol" charset="0"/>
              </a:rPr>
              <a:t>Each term is considered as a logical proposition</a:t>
            </a:r>
          </a:p>
          <a:p>
            <a:pPr lvl="2">
              <a:lnSpc>
                <a:spcPct val="80000"/>
              </a:lnSpc>
              <a:defRPr/>
            </a:pPr>
            <a:r>
              <a:rPr lang="en-US" sz="2300" dirty="0" smtClean="0">
                <a:cs typeface="Times New Roman" charset="0"/>
                <a:sym typeface="Symbol" charset="0"/>
              </a:rPr>
              <a:t>The ranking function is determine by the validity of a logical implication</a:t>
            </a:r>
            <a:endParaRPr lang="en-US" sz="1600" dirty="0" smtClean="0">
              <a:cs typeface="Times New Roman" charset="0"/>
              <a:sym typeface="Symbol" charset="0"/>
            </a:endParaRPr>
          </a:p>
          <a:p>
            <a:pPr lvl="2">
              <a:lnSpc>
                <a:spcPct val="80000"/>
              </a:lnSpc>
              <a:defRPr/>
            </a:pPr>
            <a:endParaRPr lang="en-US" sz="1300" dirty="0">
              <a:cs typeface="Times New Roman" charset="0"/>
              <a:sym typeface="Symbol" charset="0"/>
            </a:endParaRPr>
          </a:p>
          <a:p>
            <a:pPr>
              <a:lnSpc>
                <a:spcPct val="80000"/>
              </a:lnSpc>
              <a:defRPr/>
            </a:pPr>
            <a:r>
              <a:rPr lang="en-US" sz="3300" dirty="0" smtClean="0">
                <a:cs typeface="Times New Roman" charset="0"/>
                <a:sym typeface="Symbol" charset="0"/>
              </a:rPr>
              <a:t>Problems</a:t>
            </a:r>
            <a:r>
              <a:rPr lang="en-US" sz="3300" dirty="0">
                <a:cs typeface="Times New Roman" charset="0"/>
                <a:sym typeface="Symbol" charset="0"/>
              </a:rPr>
              <a:t>: 	</a:t>
            </a:r>
          </a:p>
          <a:p>
            <a:pPr lvl="1">
              <a:lnSpc>
                <a:spcPct val="80000"/>
              </a:lnSpc>
              <a:defRPr/>
            </a:pPr>
            <a:r>
              <a:rPr lang="en-US" sz="3100" i="1" dirty="0">
                <a:cs typeface="Times New Roman" charset="0"/>
                <a:sym typeface="Symbol" charset="0"/>
              </a:rPr>
              <a:t>R</a:t>
            </a:r>
            <a:r>
              <a:rPr lang="en-US" sz="3100" dirty="0">
                <a:cs typeface="Times New Roman" charset="0"/>
                <a:sym typeface="Symbol" charset="0"/>
              </a:rPr>
              <a:t> is either 1 or 0 (unordered set of documents)</a:t>
            </a:r>
          </a:p>
          <a:p>
            <a:pPr lvl="2">
              <a:lnSpc>
                <a:spcPct val="80000"/>
              </a:lnSpc>
              <a:defRPr/>
            </a:pPr>
            <a:r>
              <a:rPr lang="en-US" sz="2300" dirty="0">
                <a:cs typeface="Times New Roman" charset="0"/>
                <a:sym typeface="Symbol" charset="0"/>
              </a:rPr>
              <a:t>many documents or </a:t>
            </a:r>
            <a:r>
              <a:rPr lang="en-US" sz="2300" dirty="0" smtClean="0">
                <a:cs typeface="Times New Roman" charset="0"/>
                <a:sym typeface="Symbol" charset="0"/>
              </a:rPr>
              <a:t>few/no documents in the result</a:t>
            </a:r>
          </a:p>
          <a:p>
            <a:pPr lvl="2">
              <a:lnSpc>
                <a:spcPct val="80000"/>
              </a:lnSpc>
              <a:defRPr/>
            </a:pPr>
            <a:r>
              <a:rPr lang="en-US" sz="2300" dirty="0" smtClean="0">
                <a:cs typeface="Times New Roman" charset="0"/>
                <a:sym typeface="Symbol" charset="0"/>
              </a:rPr>
              <a:t>No term weighting in document and query is used</a:t>
            </a:r>
            <a:endParaRPr lang="en-US" sz="2300" dirty="0">
              <a:cs typeface="Times New Roman" charset="0"/>
              <a:sym typeface="Symbol" charset="0"/>
            </a:endParaRPr>
          </a:p>
          <a:p>
            <a:pPr lvl="1">
              <a:lnSpc>
                <a:spcPct val="80000"/>
              </a:lnSpc>
              <a:defRPr/>
            </a:pPr>
            <a:r>
              <a:rPr lang="en-US" dirty="0" smtClean="0">
                <a:cs typeface="Times New Roman" charset="0"/>
                <a:sym typeface="Symbol" charset="0"/>
              </a:rPr>
              <a:t>Difficulty for end</a:t>
            </a:r>
            <a:r>
              <a:rPr lang="en-US" dirty="0">
                <a:cs typeface="Times New Roman" charset="0"/>
                <a:sym typeface="Symbol" charset="0"/>
              </a:rPr>
              <a:t>-users </a:t>
            </a:r>
            <a:r>
              <a:rPr lang="en-US" dirty="0" smtClean="0">
                <a:cs typeface="Times New Roman" charset="0"/>
                <a:sym typeface="Symbol" charset="0"/>
              </a:rPr>
              <a:t>for form a correct </a:t>
            </a:r>
            <a:r>
              <a:rPr lang="en-US" dirty="0">
                <a:cs typeface="Times New Roman" charset="0"/>
                <a:sym typeface="Symbol" charset="0"/>
              </a:rPr>
              <a:t>Boolean </a:t>
            </a:r>
            <a:r>
              <a:rPr lang="en-US" dirty="0" smtClean="0">
                <a:cs typeface="Times New Roman" charset="0"/>
                <a:sym typeface="Symbol" charset="0"/>
              </a:rPr>
              <a:t>query</a:t>
            </a:r>
            <a:endParaRPr lang="en-US" dirty="0">
              <a:cs typeface="Times New Roman" charset="0"/>
              <a:sym typeface="Symbol" charset="0"/>
            </a:endParaRPr>
          </a:p>
          <a:p>
            <a:pPr lvl="2">
              <a:lnSpc>
                <a:spcPct val="80000"/>
              </a:lnSpc>
              <a:defRPr/>
            </a:pPr>
            <a:r>
              <a:rPr lang="en-US" sz="2600" dirty="0" smtClean="0">
                <a:cs typeface="Times New Roman" charset="0"/>
                <a:sym typeface="Symbol" charset="0"/>
              </a:rPr>
              <a:t>E</a:t>
            </a:r>
            <a:r>
              <a:rPr lang="en-US" sz="2600" dirty="0">
                <a:cs typeface="Times New Roman" charset="0"/>
                <a:sym typeface="Symbol" charset="0"/>
              </a:rPr>
              <a:t>.g. documents about </a:t>
            </a:r>
            <a:r>
              <a:rPr lang="en-US" sz="2600" i="1" dirty="0">
                <a:solidFill>
                  <a:schemeClr val="folHlink"/>
                </a:solidFill>
                <a:cs typeface="Times New Roman" charset="0"/>
                <a:sym typeface="Symbol" charset="0"/>
              </a:rPr>
              <a:t>kangaroos</a:t>
            </a:r>
            <a:r>
              <a:rPr lang="en-US" sz="2600" dirty="0">
                <a:cs typeface="Times New Roman" charset="0"/>
                <a:sym typeface="Symbol" charset="0"/>
              </a:rPr>
              <a:t> </a:t>
            </a:r>
            <a:r>
              <a:rPr lang="en-US" sz="2600" b="1" dirty="0">
                <a:cs typeface="Times New Roman" charset="0"/>
                <a:sym typeface="Symbol" charset="0"/>
              </a:rPr>
              <a:t>and</a:t>
            </a:r>
            <a:r>
              <a:rPr lang="en-US" sz="2600" dirty="0">
                <a:cs typeface="Times New Roman" charset="0"/>
                <a:sym typeface="Symbol" charset="0"/>
              </a:rPr>
              <a:t> </a:t>
            </a:r>
            <a:r>
              <a:rPr lang="en-US" sz="2600" i="1" dirty="0" smtClean="0">
                <a:solidFill>
                  <a:schemeClr val="folHlink"/>
                </a:solidFill>
                <a:cs typeface="Times New Roman" charset="0"/>
                <a:sym typeface="Symbol" charset="0"/>
              </a:rPr>
              <a:t>koalas</a:t>
            </a:r>
          </a:p>
          <a:p>
            <a:pPr lvl="2">
              <a:lnSpc>
                <a:spcPct val="80000"/>
              </a:lnSpc>
              <a:defRPr/>
            </a:pPr>
            <a:r>
              <a:rPr lang="en-US" sz="2600" i="1" dirty="0" smtClean="0">
                <a:solidFill>
                  <a:srgbClr val="000000"/>
                </a:solidFill>
                <a:cs typeface="Times New Roman" charset="0"/>
                <a:sym typeface="Symbol" charset="0"/>
              </a:rPr>
              <a:t>kangaroo</a:t>
            </a:r>
            <a:r>
              <a:rPr lang="en-US" sz="2600" i="1" dirty="0" smtClean="0">
                <a:solidFill>
                  <a:schemeClr val="folHlink"/>
                </a:solidFill>
                <a:cs typeface="Times New Roman" charset="0"/>
                <a:sym typeface="Symbol" charset="0"/>
              </a:rPr>
              <a:t> </a:t>
            </a:r>
            <a:r>
              <a:rPr lang="en-US" sz="2600" dirty="0">
                <a:latin typeface="Times New Roman" charset="0"/>
                <a:cs typeface="Times New Roman" charset="0"/>
                <a:sym typeface="Symbol" charset="0"/>
              </a:rPr>
              <a:t></a:t>
            </a:r>
            <a:r>
              <a:rPr lang="en-US" sz="2600" dirty="0">
                <a:cs typeface="Times New Roman" charset="0"/>
              </a:rPr>
              <a:t> </a:t>
            </a:r>
            <a:r>
              <a:rPr lang="en-US" sz="2600" i="1" dirty="0" smtClean="0">
                <a:cs typeface="Times New Roman" charset="0"/>
              </a:rPr>
              <a:t>koala ?</a:t>
            </a:r>
          </a:p>
          <a:p>
            <a:pPr lvl="2">
              <a:lnSpc>
                <a:spcPct val="80000"/>
              </a:lnSpc>
              <a:defRPr/>
            </a:pPr>
            <a:r>
              <a:rPr lang="en-US" sz="2600" i="1" dirty="0" smtClean="0">
                <a:solidFill>
                  <a:srgbClr val="000000"/>
                </a:solidFill>
                <a:cs typeface="Times New Roman" charset="0"/>
                <a:sym typeface="Symbol" charset="0"/>
              </a:rPr>
              <a:t>kangaroo</a:t>
            </a:r>
            <a:r>
              <a:rPr lang="en-US" sz="2600" i="1" dirty="0" smtClean="0">
                <a:solidFill>
                  <a:schemeClr val="folHlink"/>
                </a:solidFill>
                <a:cs typeface="Times New Roman" charset="0"/>
                <a:sym typeface="Symbol" charset="0"/>
              </a:rPr>
              <a:t> </a:t>
            </a:r>
            <a:r>
              <a:rPr lang="en-US" sz="2600" dirty="0">
                <a:latin typeface="Times New Roman" charset="0"/>
                <a:cs typeface="Times New Roman" charset="0"/>
                <a:sym typeface="Symbol" charset="0"/>
              </a:rPr>
              <a:t></a:t>
            </a:r>
            <a:r>
              <a:rPr lang="en-US" sz="2600" dirty="0" smtClean="0">
                <a:cs typeface="Times New Roman" charset="0"/>
              </a:rPr>
              <a:t> </a:t>
            </a:r>
            <a:r>
              <a:rPr lang="en-US" sz="2600" i="1" dirty="0">
                <a:cs typeface="Times New Roman" charset="0"/>
              </a:rPr>
              <a:t>koala </a:t>
            </a:r>
            <a:r>
              <a:rPr lang="en-US" sz="2600" i="1" dirty="0" smtClean="0">
                <a:cs typeface="Times New Roman" charset="0"/>
              </a:rPr>
              <a:t>?</a:t>
            </a:r>
          </a:p>
          <a:p>
            <a:pPr lvl="2">
              <a:lnSpc>
                <a:spcPct val="80000"/>
              </a:lnSpc>
              <a:defRPr/>
            </a:pPr>
            <a:r>
              <a:rPr lang="en-US" sz="2600" dirty="0" smtClean="0">
                <a:solidFill>
                  <a:srgbClr val="000000"/>
                </a:solidFill>
                <a:cs typeface="Times New Roman" charset="0"/>
              </a:rPr>
              <a:t>Specialized application (Westlaw in legal area)</a:t>
            </a:r>
          </a:p>
          <a:p>
            <a:pPr marL="658368" lvl="2" indent="0">
              <a:lnSpc>
                <a:spcPct val="80000"/>
              </a:lnSpc>
              <a:buNone/>
              <a:defRPr/>
            </a:pPr>
            <a:endParaRPr lang="en-US" sz="2600" dirty="0" smtClean="0">
              <a:cs typeface="Times New Roman" charset="0"/>
              <a:sym typeface="Symbol" charset="0"/>
            </a:endParaRPr>
          </a:p>
          <a:p>
            <a:pPr>
              <a:lnSpc>
                <a:spcPct val="80000"/>
              </a:lnSpc>
              <a:defRPr/>
            </a:pPr>
            <a:r>
              <a:rPr lang="en-US" dirty="0" smtClean="0">
                <a:cs typeface="Times New Roman" charset="0"/>
                <a:sym typeface="Symbol" charset="0"/>
              </a:rPr>
              <a:t>Current status </a:t>
            </a:r>
            <a:r>
              <a:rPr lang="en-US" dirty="0">
                <a:cs typeface="Times New Roman" charset="0"/>
                <a:sym typeface="Symbol" charset="0"/>
              </a:rPr>
              <a:t>in Web search</a:t>
            </a:r>
          </a:p>
          <a:p>
            <a:pPr lvl="1">
              <a:lnSpc>
                <a:spcPct val="80000"/>
              </a:lnSpc>
              <a:defRPr/>
            </a:pPr>
            <a:r>
              <a:rPr lang="en-US" dirty="0" smtClean="0">
                <a:solidFill>
                  <a:srgbClr val="000000"/>
                </a:solidFill>
              </a:rPr>
              <a:t>Use Boolean model (</a:t>
            </a:r>
            <a:r>
              <a:rPr lang="en-US" dirty="0" err="1" smtClean="0">
                <a:solidFill>
                  <a:srgbClr val="000000"/>
                </a:solidFill>
              </a:rPr>
              <a:t>ANDed</a:t>
            </a:r>
            <a:r>
              <a:rPr lang="en-US" dirty="0" smtClean="0">
                <a:solidFill>
                  <a:srgbClr val="000000"/>
                </a:solidFill>
              </a:rPr>
              <a:t> terms in query) for a first step retrieval</a:t>
            </a:r>
          </a:p>
          <a:p>
            <a:pPr lvl="1">
              <a:lnSpc>
                <a:spcPct val="80000"/>
              </a:lnSpc>
              <a:defRPr/>
            </a:pPr>
            <a:r>
              <a:rPr lang="en-US" dirty="0" smtClean="0">
                <a:solidFill>
                  <a:srgbClr val="000000"/>
                </a:solidFill>
              </a:rPr>
              <a:t>Assumption: There are many documents containing all the query terms </a:t>
            </a:r>
            <a:r>
              <a:rPr lang="en-US" dirty="0" smtClean="0">
                <a:solidFill>
                  <a:srgbClr val="000000"/>
                </a:solidFill>
                <a:sym typeface="Wingdings"/>
              </a:rPr>
              <a:t> find a few of them</a:t>
            </a:r>
            <a:endParaRPr lang="en-US" dirty="0">
              <a:solidFill>
                <a:srgbClr val="000000"/>
              </a:solidFill>
            </a:endParaRPr>
          </a:p>
        </p:txBody>
      </p:sp>
    </p:spTree>
    <p:extLst>
      <p:ext uri="{BB962C8B-B14F-4D97-AF65-F5344CB8AC3E}">
        <p14:creationId xmlns:p14="http://schemas.microsoft.com/office/powerpoint/2010/main" val="42395775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6065</TotalTime>
  <Words>3570</Words>
  <Application>Microsoft Macintosh PowerPoint</Application>
  <PresentationFormat>Présentation à l'écran (4:3)</PresentationFormat>
  <Paragraphs>624</Paragraphs>
  <Slides>65</Slides>
  <Notes>6</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65</vt:i4>
      </vt:variant>
    </vt:vector>
  </HeadingPairs>
  <TitlesOfParts>
    <vt:vector size="69" baseType="lpstr">
      <vt:lpstr>Solstice</vt:lpstr>
      <vt:lpstr>…quation</vt:lpstr>
      <vt:lpstr>Equation</vt:lpstr>
      <vt:lpstr>Document</vt:lpstr>
      <vt:lpstr>Traditional IR models</vt:lpstr>
      <vt:lpstr>Main IR processes</vt:lpstr>
      <vt:lpstr>Cases</vt:lpstr>
      <vt:lpstr>What is an IR model?</vt:lpstr>
      <vt:lpstr>Plan</vt:lpstr>
      <vt:lpstr>Early IR model – Coordinate matching score (1960s)</vt:lpstr>
      <vt:lpstr>IR model - Boolean model</vt:lpstr>
      <vt:lpstr>Properties</vt:lpstr>
      <vt:lpstr>Boolean model</vt:lpstr>
      <vt:lpstr>Extensions to Boolean model  (for document ranking)</vt:lpstr>
      <vt:lpstr>Recall on fuzzy sets</vt:lpstr>
      <vt:lpstr>Recall on fuzzy sets</vt:lpstr>
      <vt:lpstr>Extension with fuzzy sets</vt:lpstr>
      <vt:lpstr>Alternative evaluation in fuzzy sets</vt:lpstr>
      <vt:lpstr>IR model - Vector space model</vt:lpstr>
      <vt:lpstr>Matrix representation</vt:lpstr>
      <vt:lpstr>Some formulas for Sim</vt:lpstr>
      <vt:lpstr>Document-document, document-query and term-term similarity</vt:lpstr>
      <vt:lpstr>Euclidean distance</vt:lpstr>
      <vt:lpstr>Implementation (space)</vt:lpstr>
      <vt:lpstr>Implementation (time)</vt:lpstr>
      <vt:lpstr>Pre-normalization</vt:lpstr>
      <vt:lpstr>Best p candidates</vt:lpstr>
      <vt:lpstr>Discussions on vector space model</vt:lpstr>
      <vt:lpstr>Comparison with other models</vt:lpstr>
      <vt:lpstr>Why probabilities in IR?</vt:lpstr>
      <vt:lpstr>Probabilistic IR topics</vt:lpstr>
      <vt:lpstr>The document ranking problem</vt:lpstr>
      <vt:lpstr>The Probability Ranking Principle</vt:lpstr>
      <vt:lpstr>Recall a few probability basics</vt:lpstr>
      <vt:lpstr>Probability Ranking Principle</vt:lpstr>
      <vt:lpstr>Probability Ranking Principle (PRP)</vt:lpstr>
      <vt:lpstr>Probability Ranking Principle</vt:lpstr>
      <vt:lpstr>Probability Ranking Principle</vt:lpstr>
      <vt:lpstr>Probabilistic Retrieval Strategy</vt:lpstr>
      <vt:lpstr>Probabilistic Ranking</vt:lpstr>
      <vt:lpstr>Binary Independence Model</vt:lpstr>
      <vt:lpstr>Binary Independence Model</vt:lpstr>
      <vt:lpstr>Binary Independence Model</vt:lpstr>
      <vt:lpstr>Binary Independence Model</vt:lpstr>
      <vt:lpstr>Binary Independence Model</vt:lpstr>
      <vt:lpstr>Binary Independence Model</vt:lpstr>
      <vt:lpstr>Binary Independence Model</vt:lpstr>
      <vt:lpstr>Binary Independence Model</vt:lpstr>
      <vt:lpstr>Estimation – key challenge</vt:lpstr>
      <vt:lpstr>Iteratively estimating pi</vt:lpstr>
      <vt:lpstr>Probabilistic relevance feedback</vt:lpstr>
      <vt:lpstr>Probabilistic Relevance Feedback</vt:lpstr>
      <vt:lpstr>PRP and BIR</vt:lpstr>
      <vt:lpstr>Removing term independence</vt:lpstr>
      <vt:lpstr>Food for thought</vt:lpstr>
      <vt:lpstr>Good and Bad News</vt:lpstr>
      <vt:lpstr>BM25 (Okapi system) – Robertson et al.</vt:lpstr>
      <vt:lpstr>Pivoted document length normalization (Singhal et al. SIGIR’96)</vt:lpstr>
      <vt:lpstr>Document Length Normalization (Singhal)</vt:lpstr>
      <vt:lpstr>Regression models</vt:lpstr>
      <vt:lpstr>Probability of Relevance</vt:lpstr>
      <vt:lpstr>Regression model (Berkeley – Chen and Frey)</vt:lpstr>
      <vt:lpstr>Relevance Features</vt:lpstr>
      <vt:lpstr>Sample Document/Query Feature Vector</vt:lpstr>
      <vt:lpstr>Probabilistic Model: Supervised Training </vt:lpstr>
      <vt:lpstr>Logistic Regression Method</vt:lpstr>
      <vt:lpstr>Logistic regression</vt:lpstr>
      <vt:lpstr>Document Ranking Formula</vt:lpstr>
      <vt:lpstr>Discussions</vt:lpstr>
    </vt:vector>
  </TitlesOfParts>
  <Company>Université de Montréal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IR models</dc:title>
  <dc:creator>Jian-Yun Nie</dc:creator>
  <cp:lastModifiedBy>Jian-Yun Nie</cp:lastModifiedBy>
  <cp:revision>56</cp:revision>
  <dcterms:created xsi:type="dcterms:W3CDTF">2011-03-04T06:05:45Z</dcterms:created>
  <dcterms:modified xsi:type="dcterms:W3CDTF">2015-02-02T05:31:09Z</dcterms:modified>
</cp:coreProperties>
</file>