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2" r:id="rId1"/>
  </p:sldMasterIdLst>
  <p:notesMasterIdLst>
    <p:notesMasterId r:id="rId107"/>
  </p:notesMasterIdLst>
  <p:handoutMasterIdLst>
    <p:handoutMasterId r:id="rId108"/>
  </p:handoutMasterIdLst>
  <p:sldIdLst>
    <p:sldId id="256" r:id="rId2"/>
    <p:sldId id="257" r:id="rId3"/>
    <p:sldId id="452" r:id="rId4"/>
    <p:sldId id="258" r:id="rId5"/>
    <p:sldId id="259" r:id="rId6"/>
    <p:sldId id="274" r:id="rId7"/>
    <p:sldId id="261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455" r:id="rId16"/>
    <p:sldId id="275" r:id="rId17"/>
    <p:sldId id="276" r:id="rId18"/>
    <p:sldId id="278" r:id="rId19"/>
    <p:sldId id="279" r:id="rId20"/>
    <p:sldId id="281" r:id="rId21"/>
    <p:sldId id="282" r:id="rId22"/>
    <p:sldId id="284" r:id="rId23"/>
    <p:sldId id="285" r:id="rId24"/>
    <p:sldId id="286" r:id="rId25"/>
    <p:sldId id="287" r:id="rId26"/>
    <p:sldId id="290" r:id="rId27"/>
    <p:sldId id="291" r:id="rId28"/>
    <p:sldId id="292" r:id="rId29"/>
    <p:sldId id="293" r:id="rId30"/>
    <p:sldId id="294" r:id="rId31"/>
    <p:sldId id="296" r:id="rId32"/>
    <p:sldId id="297" r:id="rId33"/>
    <p:sldId id="298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20" r:id="rId42"/>
    <p:sldId id="321" r:id="rId43"/>
    <p:sldId id="322" r:id="rId44"/>
    <p:sldId id="323" r:id="rId45"/>
    <p:sldId id="325" r:id="rId46"/>
    <p:sldId id="326" r:id="rId47"/>
    <p:sldId id="329" r:id="rId48"/>
    <p:sldId id="330" r:id="rId49"/>
    <p:sldId id="331" r:id="rId50"/>
    <p:sldId id="332" r:id="rId51"/>
    <p:sldId id="439" r:id="rId52"/>
    <p:sldId id="334" r:id="rId53"/>
    <p:sldId id="456" r:id="rId54"/>
    <p:sldId id="387" r:id="rId55"/>
    <p:sldId id="435" r:id="rId56"/>
    <p:sldId id="437" r:id="rId57"/>
    <p:sldId id="438" r:id="rId58"/>
    <p:sldId id="444" r:id="rId59"/>
    <p:sldId id="440" r:id="rId60"/>
    <p:sldId id="441" r:id="rId61"/>
    <p:sldId id="497" r:id="rId62"/>
    <p:sldId id="443" r:id="rId63"/>
    <p:sldId id="498" r:id="rId64"/>
    <p:sldId id="457" r:id="rId65"/>
    <p:sldId id="458" r:id="rId66"/>
    <p:sldId id="459" r:id="rId67"/>
    <p:sldId id="460" r:id="rId68"/>
    <p:sldId id="461" r:id="rId69"/>
    <p:sldId id="462" r:id="rId70"/>
    <p:sldId id="463" r:id="rId71"/>
    <p:sldId id="464" r:id="rId72"/>
    <p:sldId id="465" r:id="rId73"/>
    <p:sldId id="466" r:id="rId74"/>
    <p:sldId id="467" r:id="rId75"/>
    <p:sldId id="468" r:id="rId76"/>
    <p:sldId id="469" r:id="rId77"/>
    <p:sldId id="470" r:id="rId78"/>
    <p:sldId id="471" r:id="rId79"/>
    <p:sldId id="472" r:id="rId80"/>
    <p:sldId id="473" r:id="rId81"/>
    <p:sldId id="474" r:id="rId82"/>
    <p:sldId id="475" r:id="rId83"/>
    <p:sldId id="476" r:id="rId84"/>
    <p:sldId id="477" r:id="rId85"/>
    <p:sldId id="478" r:id="rId86"/>
    <p:sldId id="479" r:id="rId87"/>
    <p:sldId id="480" r:id="rId88"/>
    <p:sldId id="481" r:id="rId89"/>
    <p:sldId id="482" r:id="rId90"/>
    <p:sldId id="483" r:id="rId91"/>
    <p:sldId id="484" r:id="rId92"/>
    <p:sldId id="485" r:id="rId93"/>
    <p:sldId id="486" r:id="rId94"/>
    <p:sldId id="487" r:id="rId95"/>
    <p:sldId id="488" r:id="rId96"/>
    <p:sldId id="489" r:id="rId97"/>
    <p:sldId id="490" r:id="rId98"/>
    <p:sldId id="491" r:id="rId99"/>
    <p:sldId id="492" r:id="rId100"/>
    <p:sldId id="493" r:id="rId101"/>
    <p:sldId id="494" r:id="rId102"/>
    <p:sldId id="495" r:id="rId103"/>
    <p:sldId id="496" r:id="rId104"/>
    <p:sldId id="454" r:id="rId105"/>
    <p:sldId id="453" r:id="rId10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2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handoutMaster" Target="handoutMasters/handoutMaster1.xml"/><Relationship Id="rId109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10" Type="http://schemas.openxmlformats.org/officeDocument/2006/relationships/presProps" Target="presProps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11" Type="http://schemas.openxmlformats.org/officeDocument/2006/relationships/viewProps" Target="viewProps.xml"/><Relationship Id="rId112" Type="http://schemas.openxmlformats.org/officeDocument/2006/relationships/theme" Target="theme/theme1.xml"/><Relationship Id="rId113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Relationship Id="rId2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Relationship Id="rId2" Type="http://schemas.openxmlformats.org/officeDocument/2006/relationships/image" Target="../media/image26.emf"/><Relationship Id="rId3" Type="http://schemas.openxmlformats.org/officeDocument/2006/relationships/image" Target="../media/image2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Relationship Id="rId2" Type="http://schemas.openxmlformats.org/officeDocument/2006/relationships/image" Target="../media/image15.emf"/><Relationship Id="rId3" Type="http://schemas.openxmlformats.org/officeDocument/2006/relationships/image" Target="../media/image1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D353C-A985-C341-8E1C-18B2EC0E1A6D}" type="datetimeFigureOut">
              <a:rPr lang="fr-FR" smtClean="0"/>
              <a:t>2015-01-19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F4283-7CE4-D64D-8480-867432985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1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A337F-1B5D-FA40-BAFB-5EE26B227653}" type="datetimeFigureOut">
              <a:rPr lang="fr-FR" smtClean="0"/>
              <a:t>2015-01-19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C1494-21A8-8943-8841-32DACF99A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5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D101-A8A8-CA49-9965-52E3483A708B}" type="datetime1">
              <a:rPr lang="en-CA" smtClean="0"/>
              <a:t>2015-01-19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066B-E2D9-464C-80F0-E4231BA8E72E}" type="datetime1">
              <a:rPr lang="en-CA" smtClean="0"/>
              <a:t>2015-01-19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33128-9064-744B-ABF5-2FA93EF5F124}" type="datetime1">
              <a:rPr lang="en-CA" smtClean="0"/>
              <a:t>2015-01-19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re et contenu sur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772400" cy="2362200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5800" y="4267200"/>
            <a:ext cx="7772400" cy="2362200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438646-5705-CE45-82F6-4B1BF509D377}" type="datetime1">
              <a:rPr lang="en-CA" smtClean="0"/>
              <a:t>2015-01-19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692FD59-89C0-DE47-A852-17A235C42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14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15D8E-816C-994E-A34C-7F30DE016B2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511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1326-79D4-2343-BC47-4BD277AFB4CD}" type="datetime1">
              <a:rPr lang="en-CA" smtClean="0"/>
              <a:t>2015-01-19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7F36-DF2B-5E43-83C4-9979B2798B86}" type="datetime1">
              <a:rPr lang="en-CA" smtClean="0"/>
              <a:t>2015-01-19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5857-F72A-ED4C-B022-CD42DD8AA1E1}" type="datetime1">
              <a:rPr lang="en-CA" smtClean="0"/>
              <a:t>2015-01-19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6E2-B1D9-5C48-BEB4-30676C1A4235}" type="datetime1">
              <a:rPr lang="en-CA" smtClean="0"/>
              <a:t>2015-01-19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B279-FE86-894E-B44C-257F2C466BA2}" type="datetime1">
              <a:rPr lang="en-CA" smtClean="0"/>
              <a:t>2015-01-19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DD224-67DF-D541-8A69-021BC0FEBC9F}" type="datetime1">
              <a:rPr lang="en-CA" smtClean="0"/>
              <a:t>2015-01-19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D99DD-54A9-6F4F-9308-9CC785A01FA6}" type="datetime1">
              <a:rPr lang="en-CA" smtClean="0"/>
              <a:t>2015-01-19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B1EAC-0CDA-A746-9CB7-51861FB468FB}" type="datetime1">
              <a:rPr lang="en-CA" smtClean="0"/>
              <a:t>2015-01-19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789ED9-7EBF-F445-B722-D0B6CFB99CF6}" type="datetime1">
              <a:rPr lang="en-CA" smtClean="0"/>
              <a:t>2015-01-19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FDAB0A1-E9DD-E841-B836-DF64E30AF48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05" r:id="rId12"/>
    <p:sldLayoutId id="2147484006" r:id="rId1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pringerlink.com/content/n3238225n8322918/fulltext.pdf" TargetMode="External"/><Relationship Id="rId3" Type="http://schemas.openxmlformats.org/officeDocument/2006/relationships/hyperlink" Target="http://www.springerlink.com/content/2pbvu3xj98l6/?p=f4b0fc57d855415f9c02aa82ac0061a6&amp;pi=24" TargetMode="Externa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Excel_97_-_20041.xls"/><Relationship Id="rId4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Excel_97_-_20042.xls"/><Relationship Id="rId4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Excel_97_-_20043.xls"/><Relationship Id="rId4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Excel_97_-_20044.xls"/><Relationship Id="rId4" Type="http://schemas.openxmlformats.org/officeDocument/2006/relationships/image" Target="../media/image10.emf"/><Relationship Id="rId5" Type="http://schemas.openxmlformats.org/officeDocument/2006/relationships/oleObject" Target="../embeddings/Feuille_Microsoft_Excel_97_-_20045.xls"/><Relationship Id="rId6" Type="http://schemas.openxmlformats.org/officeDocument/2006/relationships/image" Target="../media/image1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Excel_97_-_20046.xls"/><Relationship Id="rId4" Type="http://schemas.openxmlformats.org/officeDocument/2006/relationships/image" Target="../media/image12.emf"/><Relationship Id="rId5" Type="http://schemas.openxmlformats.org/officeDocument/2006/relationships/oleObject" Target="../embeddings/Feuille_Microsoft_Excel_97_-_20047.xls"/><Relationship Id="rId6" Type="http://schemas.openxmlformats.org/officeDocument/2006/relationships/image" Target="../media/image1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Excel_97_-_20048.xls"/><Relationship Id="rId4" Type="http://schemas.openxmlformats.org/officeDocument/2006/relationships/image" Target="../media/image14.emf"/><Relationship Id="rId5" Type="http://schemas.openxmlformats.org/officeDocument/2006/relationships/oleObject" Target="../embeddings/Feuille_Microsoft_Excel_97_-_20049.xls"/><Relationship Id="rId6" Type="http://schemas.openxmlformats.org/officeDocument/2006/relationships/image" Target="../media/image15.emf"/><Relationship Id="rId7" Type="http://schemas.openxmlformats.org/officeDocument/2006/relationships/oleObject" Target="../embeddings/Feuille_Microsoft_Excel_97_-_200410.xls"/><Relationship Id="rId8" Type="http://schemas.openxmlformats.org/officeDocument/2006/relationships/image" Target="../media/image16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7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8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9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Excel_97_-_200411.xls"/><Relationship Id="rId4" Type="http://schemas.openxmlformats.org/officeDocument/2006/relationships/image" Target="../media/image14.emf"/><Relationship Id="rId5" Type="http://schemas.openxmlformats.org/officeDocument/2006/relationships/oleObject" Target="../embeddings/Feuille_Microsoft_Excel_97_-_200412.xls"/><Relationship Id="rId6" Type="http://schemas.openxmlformats.org/officeDocument/2006/relationships/image" Target="../media/image15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20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2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23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24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Excel_97_-_200413.xls"/><Relationship Id="rId4" Type="http://schemas.openxmlformats.org/officeDocument/2006/relationships/image" Target="../media/image25.emf"/><Relationship Id="rId5" Type="http://schemas.openxmlformats.org/officeDocument/2006/relationships/oleObject" Target="../embeddings/Feuille_Microsoft_Excel_97_-_200414.xls"/><Relationship Id="rId6" Type="http://schemas.openxmlformats.org/officeDocument/2006/relationships/image" Target="../media/image26.emf"/><Relationship Id="rId7" Type="http://schemas.openxmlformats.org/officeDocument/2006/relationships/oleObject" Target="../embeddings/Feuille_Microsoft_Excel_97_-_200415.xls"/><Relationship Id="rId8" Type="http://schemas.openxmlformats.org/officeDocument/2006/relationships/image" Target="../media/image27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_Microsoft_Word_97_-_200416.doc"/><Relationship Id="rId4" Type="http://schemas.openxmlformats.org/officeDocument/2006/relationships/image" Target="../media/image28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_Microsoft_Word_97_-_200417.doc"/><Relationship Id="rId4" Type="http://schemas.openxmlformats.org/officeDocument/2006/relationships/image" Target="../media/image29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_Microsoft_Word_97_-_200418.doc"/><Relationship Id="rId4" Type="http://schemas.openxmlformats.org/officeDocument/2006/relationships/image" Target="../media/image30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IR - </a:t>
            </a:r>
            <a:r>
              <a:rPr lang="fr-FR" dirty="0" err="1" smtClean="0"/>
              <a:t>Indexing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Jian</a:t>
            </a:r>
            <a:r>
              <a:rPr lang="fr-FR" dirty="0" smtClean="0"/>
              <a:t>-Yun Nie</a:t>
            </a:r>
          </a:p>
          <a:p>
            <a:r>
              <a:rPr lang="fr-FR" dirty="0" smtClean="0"/>
              <a:t>(</a:t>
            </a:r>
            <a:r>
              <a:rPr lang="fr-FR" dirty="0" err="1" smtClean="0"/>
              <a:t>based</a:t>
            </a:r>
            <a:r>
              <a:rPr lang="fr-FR" dirty="0" smtClean="0"/>
              <a:t> on the lectures of Manning and </a:t>
            </a:r>
            <a:r>
              <a:rPr lang="fr-FR" dirty="0" err="1" smtClean="0"/>
              <a:t>Raghavan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8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Tokenization: </a:t>
            </a:r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/>
              <a:t>3/12/91</a:t>
            </a:r>
          </a:p>
          <a:p>
            <a:r>
              <a:rPr lang="en-US" b="1" i="1"/>
              <a:t>Mar. 12, 1991</a:t>
            </a:r>
          </a:p>
          <a:p>
            <a:r>
              <a:rPr lang="en-US" b="1" i="1"/>
              <a:t>55 B.C.</a:t>
            </a:r>
          </a:p>
          <a:p>
            <a:r>
              <a:rPr lang="en-US" b="1" i="1"/>
              <a:t>B-52</a:t>
            </a:r>
          </a:p>
          <a:p>
            <a:r>
              <a:rPr lang="en-US" b="1" i="1"/>
              <a:t>My PGP key is 324a3df234cb23e</a:t>
            </a:r>
          </a:p>
          <a:p>
            <a:r>
              <a:rPr lang="en-US" b="1" i="1"/>
              <a:t>100.2.86.144</a:t>
            </a:r>
          </a:p>
          <a:p>
            <a:pPr lvl="1"/>
            <a:r>
              <a:rPr lang="en-US"/>
              <a:t>Generally, don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index as text.</a:t>
            </a:r>
          </a:p>
          <a:p>
            <a:pPr lvl="1"/>
            <a:r>
              <a:rPr lang="en-US"/>
              <a:t>Will often index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meta-data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separately</a:t>
            </a:r>
          </a:p>
          <a:p>
            <a:pPr lvl="2"/>
            <a:r>
              <a:rPr lang="en-US"/>
              <a:t>Creation date, format, etc.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863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compression (see </a:t>
            </a:r>
            <a:r>
              <a:rPr lang="en-US" i="1"/>
              <a:t>MG</a:t>
            </a:r>
            <a:r>
              <a:rPr lang="en-US"/>
              <a:t>)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u="sng" dirty="0"/>
              <a:t>Front-coding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Sorted words commonly have long common prefix – store differences only</a:t>
            </a:r>
          </a:p>
          <a:p>
            <a:pPr lvl="1"/>
            <a:r>
              <a:rPr lang="en-US" sz="2400" dirty="0"/>
              <a:t>(for last </a:t>
            </a:r>
            <a:r>
              <a:rPr lang="en-US" sz="2400" i="1" dirty="0"/>
              <a:t>k-1</a:t>
            </a:r>
            <a:r>
              <a:rPr lang="en-US" sz="2400" dirty="0"/>
              <a:t> in a block of </a:t>
            </a:r>
            <a:r>
              <a:rPr lang="en-US" sz="2400" i="1" dirty="0"/>
              <a:t>k</a:t>
            </a:r>
            <a:r>
              <a:rPr lang="en-US" sz="2400" dirty="0"/>
              <a:t>)</a:t>
            </a:r>
          </a:p>
          <a:p>
            <a:pPr lvl="1">
              <a:buFont typeface="Wingdings" charset="0"/>
              <a:buNone/>
            </a:pPr>
            <a:r>
              <a:rPr lang="en-US" sz="2400" dirty="0">
                <a:solidFill>
                  <a:srgbClr val="A40508"/>
                </a:solidFill>
              </a:rPr>
              <a:t>8</a:t>
            </a:r>
            <a:r>
              <a:rPr lang="en-US" sz="2400" b="1" i="1" dirty="0"/>
              <a:t>automata</a:t>
            </a:r>
            <a:r>
              <a:rPr lang="en-US" sz="2400" dirty="0">
                <a:solidFill>
                  <a:srgbClr val="A40508"/>
                </a:solidFill>
              </a:rPr>
              <a:t>8</a:t>
            </a:r>
            <a:r>
              <a:rPr lang="en-US" sz="2400" b="1" i="1" dirty="0"/>
              <a:t>automate</a:t>
            </a:r>
            <a:r>
              <a:rPr lang="en-US" sz="2400" dirty="0">
                <a:solidFill>
                  <a:srgbClr val="A40508"/>
                </a:solidFill>
              </a:rPr>
              <a:t>9</a:t>
            </a:r>
            <a:r>
              <a:rPr lang="en-US" sz="2400" b="1" i="1" dirty="0"/>
              <a:t>automatic</a:t>
            </a:r>
            <a:r>
              <a:rPr lang="en-US" sz="2400" dirty="0">
                <a:solidFill>
                  <a:srgbClr val="A40508"/>
                </a:solidFill>
              </a:rPr>
              <a:t>10</a:t>
            </a:r>
            <a:r>
              <a:rPr lang="en-US" sz="2400" b="1" i="1" dirty="0"/>
              <a:t>automation</a:t>
            </a:r>
          </a:p>
        </p:txBody>
      </p:sp>
      <p:grpSp>
        <p:nvGrpSpPr>
          <p:cNvPr id="175114" name="Group 10"/>
          <p:cNvGrpSpPr>
            <a:grpSpLocks/>
          </p:cNvGrpSpPr>
          <p:nvPr/>
        </p:nvGrpSpPr>
        <p:grpSpPr bwMode="auto">
          <a:xfrm>
            <a:off x="1089025" y="4006850"/>
            <a:ext cx="5854700" cy="2185988"/>
            <a:chOff x="1454" y="2620"/>
            <a:chExt cx="3688" cy="1377"/>
          </a:xfrm>
        </p:grpSpPr>
        <p:sp>
          <p:nvSpPr>
            <p:cNvPr id="175108" name="Text Box 4"/>
            <p:cNvSpPr txBox="1">
              <a:spLocks noChangeArrowheads="1"/>
            </p:cNvSpPr>
            <p:nvPr/>
          </p:nvSpPr>
          <p:spPr bwMode="auto">
            <a:xfrm>
              <a:off x="1925" y="2620"/>
              <a:ext cx="219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Symbol" charset="0"/>
                </a:rPr>
                <a:t></a:t>
              </a:r>
              <a:r>
                <a:rPr lang="en-US" sz="2000" dirty="0">
                  <a:solidFill>
                    <a:srgbClr val="A40508"/>
                  </a:solidFill>
                </a:rPr>
                <a:t>8</a:t>
              </a:r>
              <a:r>
                <a:rPr lang="en-US" sz="2000" dirty="0"/>
                <a:t>{</a:t>
              </a:r>
              <a:r>
                <a:rPr lang="en-US" sz="2000" b="1" i="1" dirty="0"/>
                <a:t>automat</a:t>
              </a:r>
              <a:r>
                <a:rPr lang="en-US" sz="2000" dirty="0"/>
                <a:t>}</a:t>
              </a:r>
              <a:r>
                <a:rPr lang="en-US" sz="2000" b="1" i="1" dirty="0"/>
                <a:t>a</a:t>
              </a:r>
              <a:r>
                <a:rPr lang="en-US" sz="2000" dirty="0">
                  <a:solidFill>
                    <a:srgbClr val="A40508"/>
                  </a:solidFill>
                </a:rPr>
                <a:t>1</a:t>
              </a:r>
              <a:r>
                <a:rPr lang="en-US" sz="2000" dirty="0">
                  <a:sym typeface="Symbol" charset="0"/>
                </a:rPr>
                <a:t></a:t>
              </a:r>
              <a:r>
                <a:rPr lang="en-US" sz="2000" b="1" i="1" dirty="0">
                  <a:sym typeface="Symbol" charset="0"/>
                </a:rPr>
                <a:t>e</a:t>
              </a:r>
              <a:r>
                <a:rPr lang="en-US" sz="2000" dirty="0">
                  <a:solidFill>
                    <a:srgbClr val="A40508"/>
                  </a:solidFill>
                  <a:sym typeface="Symbol" charset="0"/>
                </a:rPr>
                <a:t>2</a:t>
              </a:r>
              <a:r>
                <a:rPr lang="en-US" sz="2000" dirty="0">
                  <a:sym typeface="Symbol" charset="0"/>
                </a:rPr>
                <a:t></a:t>
              </a:r>
              <a:r>
                <a:rPr lang="en-US" sz="2000" b="1" i="1" dirty="0">
                  <a:sym typeface="Symbol" charset="0"/>
                </a:rPr>
                <a:t>ic</a:t>
              </a:r>
              <a:r>
                <a:rPr lang="en-US" sz="2000" dirty="0">
                  <a:solidFill>
                    <a:srgbClr val="A40508"/>
                  </a:solidFill>
                  <a:sym typeface="Symbol" charset="0"/>
                </a:rPr>
                <a:t>3</a:t>
              </a:r>
              <a:r>
                <a:rPr lang="en-US" sz="2000" dirty="0">
                  <a:sym typeface="Symbol" charset="0"/>
                </a:rPr>
                <a:t></a:t>
              </a:r>
              <a:r>
                <a:rPr lang="en-US" sz="2000" b="1" i="1" dirty="0">
                  <a:sym typeface="Symbol" charset="0"/>
                </a:rPr>
                <a:t>ion</a:t>
              </a:r>
            </a:p>
          </p:txBody>
        </p:sp>
        <p:sp>
          <p:nvSpPr>
            <p:cNvPr id="175109" name="Line 5"/>
            <p:cNvSpPr>
              <a:spLocks noChangeShapeType="1"/>
            </p:cNvSpPr>
            <p:nvPr/>
          </p:nvSpPr>
          <p:spPr bwMode="auto">
            <a:xfrm flipV="1">
              <a:off x="3024" y="2892"/>
              <a:ext cx="144" cy="70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10" name="Text Box 6"/>
            <p:cNvSpPr txBox="1">
              <a:spLocks noChangeArrowheads="1"/>
            </p:cNvSpPr>
            <p:nvPr/>
          </p:nvSpPr>
          <p:spPr bwMode="auto">
            <a:xfrm>
              <a:off x="1454" y="3552"/>
              <a:ext cx="1714" cy="28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Encodes </a:t>
              </a:r>
              <a:r>
                <a:rPr lang="en-US" b="1" i="1"/>
                <a:t>automat</a:t>
              </a:r>
            </a:p>
          </p:txBody>
        </p:sp>
        <p:sp>
          <p:nvSpPr>
            <p:cNvPr id="175111" name="Line 7"/>
            <p:cNvSpPr>
              <a:spLocks noChangeShapeType="1"/>
            </p:cNvSpPr>
            <p:nvPr/>
          </p:nvSpPr>
          <p:spPr bwMode="auto">
            <a:xfrm flipH="1" flipV="1">
              <a:off x="3264" y="2880"/>
              <a:ext cx="24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5112" name="Text Box 8"/>
            <p:cNvSpPr txBox="1">
              <a:spLocks noChangeArrowheads="1"/>
            </p:cNvSpPr>
            <p:nvPr/>
          </p:nvSpPr>
          <p:spPr bwMode="auto">
            <a:xfrm>
              <a:off x="3446" y="3479"/>
              <a:ext cx="1696" cy="51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Extra length</a:t>
              </a:r>
            </a:p>
            <a:p>
              <a:r>
                <a:rPr lang="en-US"/>
                <a:t>beyond </a:t>
              </a:r>
              <a:r>
                <a:rPr lang="en-US" b="1" i="1"/>
                <a:t>automat.</a:t>
              </a:r>
            </a:p>
          </p:txBody>
        </p:sp>
      </p:grpSp>
      <p:sp>
        <p:nvSpPr>
          <p:cNvPr id="175113" name="Text Box 9"/>
          <p:cNvSpPr txBox="1">
            <a:spLocks noChangeArrowheads="1"/>
          </p:cNvSpPr>
          <p:nvPr/>
        </p:nvSpPr>
        <p:spPr bwMode="auto">
          <a:xfrm>
            <a:off x="1820863" y="6324600"/>
            <a:ext cx="5951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Begins to resemble general string compression.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100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719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compression</a:t>
            </a:r>
          </a:p>
        </p:txBody>
      </p:sp>
      <p:sp>
        <p:nvSpPr>
          <p:cNvPr id="122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Large </a:t>
            </a:r>
            <a:r>
              <a:rPr lang="en-US" dirty="0"/>
              <a:t>dictionary: partition into pages</a:t>
            </a:r>
          </a:p>
          <a:p>
            <a:pPr lvl="1"/>
            <a:r>
              <a:rPr lang="en-US" dirty="0"/>
              <a:t>use B-tree on first terms of pages</a:t>
            </a:r>
          </a:p>
          <a:p>
            <a:pPr lvl="1"/>
            <a:r>
              <a:rPr lang="en-US" dirty="0"/>
              <a:t>pay a disk seek to grab each page</a:t>
            </a:r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101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13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compression on Reuters-RCV1</a:t>
            </a:r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14772"/>
              </p:ext>
            </p:extLst>
          </p:nvPr>
        </p:nvGraphicFramePr>
        <p:xfrm>
          <a:off x="457200" y="1624554"/>
          <a:ext cx="8229600" cy="3275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790"/>
                <a:gridCol w="3545810"/>
              </a:tblGrid>
              <a:tr h="61322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 structure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Size (MB)</a:t>
                      </a:r>
                      <a:endParaRPr lang="en-US" sz="2400" dirty="0"/>
                    </a:p>
                  </a:txBody>
                  <a:tcPr/>
                </a:tc>
              </a:tr>
              <a:tr h="61322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Dictionary, fixed-width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11.2</a:t>
                      </a:r>
                      <a:endParaRPr lang="en-US" sz="2400" dirty="0"/>
                    </a:p>
                  </a:txBody>
                  <a:tcPr/>
                </a:tc>
              </a:tr>
              <a:tr h="61322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Dictionary, term pointers into string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7.6</a:t>
                      </a:r>
                      <a:endParaRPr lang="en-US" sz="2400" dirty="0"/>
                    </a:p>
                  </a:txBody>
                  <a:tcPr/>
                </a:tc>
              </a:tr>
              <a:tr h="61322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~, with blocking, k=4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7.1</a:t>
                      </a:r>
                      <a:endParaRPr lang="en-US" sz="2400" dirty="0"/>
                    </a:p>
                  </a:txBody>
                  <a:tcPr/>
                </a:tc>
              </a:tr>
              <a:tr h="61322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~, with blocking &amp; front coding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5.9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102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57200" y="5385423"/>
            <a:ext cx="7942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Search speed is not taken into account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See </a:t>
            </a:r>
            <a:r>
              <a:rPr lang="en-US" sz="2400" dirty="0" err="1" smtClean="0"/>
              <a:t>Trotman</a:t>
            </a:r>
            <a:r>
              <a:rPr lang="en-US" sz="2400" dirty="0" smtClean="0"/>
              <a:t> for a comparison in speed.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7568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Resources for further reading on compression</a:t>
            </a:r>
            <a:endParaRPr lang="en-US" dirty="0"/>
          </a:p>
        </p:txBody>
      </p:sp>
      <p:sp>
        <p:nvSpPr>
          <p:cNvPr id="13056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>
                <a:cs typeface="Arial" charset="0"/>
              </a:rPr>
              <a:t>F</a:t>
            </a:r>
            <a:r>
              <a:rPr lang="en-US" sz="2000" dirty="0">
                <a:cs typeface="Arial" charset="0"/>
              </a:rPr>
              <a:t>. </a:t>
            </a:r>
            <a:r>
              <a:rPr lang="en-US" sz="2000" dirty="0" err="1">
                <a:cs typeface="Arial" charset="0"/>
              </a:rPr>
              <a:t>Scholer</a:t>
            </a:r>
            <a:r>
              <a:rPr lang="en-US" sz="2000" dirty="0">
                <a:cs typeface="Arial" charset="0"/>
              </a:rPr>
              <a:t>, H.E. Williams and J. </a:t>
            </a:r>
            <a:r>
              <a:rPr lang="en-US" sz="2000" dirty="0" err="1">
                <a:cs typeface="Arial" charset="0"/>
              </a:rPr>
              <a:t>Zobel</a:t>
            </a:r>
            <a:r>
              <a:rPr lang="en-US" sz="2000" dirty="0">
                <a:cs typeface="Arial" charset="0"/>
              </a:rPr>
              <a:t>. Compression of Inverted Indexes For Fast Query Evaluation. Proc. ACM-SIGIR 2002</a:t>
            </a:r>
            <a:r>
              <a:rPr lang="en-US" sz="2000" dirty="0" smtClean="0">
                <a:cs typeface="Arial" charset="0"/>
              </a:rPr>
              <a:t>.</a:t>
            </a:r>
          </a:p>
          <a:p>
            <a:pPr lvl="0"/>
            <a:r>
              <a:rPr lang="en-US" sz="2000" dirty="0"/>
              <a:t>Andrew </a:t>
            </a:r>
            <a:r>
              <a:rPr lang="en-US" sz="2000" dirty="0" err="1"/>
              <a:t>Trotman</a:t>
            </a:r>
            <a:r>
              <a:rPr lang="en-US" sz="2000" dirty="0"/>
              <a:t>, Compressing Inverted Files, Information Retrieval, Volume 6, Number 1 / January, 2003, pp. 5-105.</a:t>
            </a:r>
          </a:p>
          <a:p>
            <a:r>
              <a:rPr lang="en-US" sz="2000" u="sng" dirty="0">
                <a:hlinkClick r:id="rId2"/>
              </a:rPr>
              <a:t>http://www.springerlink.com/content/n3238225n8322918/fulltext.pdf</a:t>
            </a:r>
            <a:endParaRPr lang="en-US" sz="2000" dirty="0"/>
          </a:p>
          <a:p>
            <a:pPr lvl="0"/>
            <a:r>
              <a:rPr lang="en-US" sz="2000" dirty="0"/>
              <a:t>Special issue on index compression, Information retrieval, Volume 3, Number 1 / July, 2000 </a:t>
            </a:r>
            <a:r>
              <a:rPr lang="en-US" sz="2000" u="sng" dirty="0">
                <a:hlinkClick r:id="rId3"/>
              </a:rPr>
              <a:t>http://www.springerlink.com/content/2pbvu3xj98l6/?p=f4b0fc57d855415f9c02aa82ac0061a6&amp;pi=24</a:t>
            </a:r>
            <a:endParaRPr lang="en-US" sz="2000" dirty="0"/>
          </a:p>
          <a:p>
            <a:endParaRPr lang="en-US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103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786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Complete </a:t>
            </a:r>
            <a:r>
              <a:rPr lang="fr-FR" dirty="0" err="1" smtClean="0"/>
              <a:t>procedure</a:t>
            </a:r>
            <a:r>
              <a:rPr lang="fr-FR" dirty="0" smtClean="0"/>
              <a:t> of </a:t>
            </a:r>
            <a:r>
              <a:rPr lang="fr-FR" dirty="0" err="1" smtClean="0"/>
              <a:t>indexing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For </a:t>
            </a:r>
            <a:r>
              <a:rPr lang="fr-FR" dirty="0" err="1" smtClean="0"/>
              <a:t>each</a:t>
            </a:r>
            <a:r>
              <a:rPr lang="fr-FR" dirty="0" smtClean="0"/>
              <a:t> document</a:t>
            </a:r>
          </a:p>
          <a:p>
            <a:pPr lvl="1"/>
            <a:r>
              <a:rPr lang="fr-FR" dirty="0" smtClean="0"/>
              <a:t>For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token</a:t>
            </a:r>
            <a:endParaRPr lang="fr-FR" dirty="0" smtClean="0"/>
          </a:p>
          <a:p>
            <a:pPr lvl="2"/>
            <a:r>
              <a:rPr lang="fr-FR" dirty="0" smtClean="0"/>
              <a:t>If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stopword</a:t>
            </a:r>
            <a:r>
              <a:rPr lang="fr-FR" dirty="0" smtClean="0"/>
              <a:t>, break</a:t>
            </a:r>
          </a:p>
          <a:p>
            <a:pPr lvl="2"/>
            <a:r>
              <a:rPr lang="fr-FR" dirty="0" err="1" smtClean="0"/>
              <a:t>Stemming</a:t>
            </a:r>
            <a:r>
              <a:rPr lang="fr-FR" dirty="0" smtClean="0"/>
              <a:t> </a:t>
            </a:r>
            <a:r>
              <a:rPr lang="fr-FR" dirty="0" smtClean="0">
                <a:sym typeface="Wingdings"/>
              </a:rPr>
              <a:t> </a:t>
            </a:r>
            <a:r>
              <a:rPr lang="fr-FR" dirty="0" err="1" smtClean="0">
                <a:sym typeface="Wingdings"/>
              </a:rPr>
              <a:t>term</a:t>
            </a:r>
            <a:endParaRPr lang="fr-FR" dirty="0" smtClean="0">
              <a:sym typeface="Wingdings"/>
            </a:endParaRPr>
          </a:p>
          <a:p>
            <a:pPr lvl="2"/>
            <a:r>
              <a:rPr lang="fr-FR" dirty="0" smtClean="0">
                <a:sym typeface="Wingdings"/>
              </a:rPr>
              <a:t>If not in </a:t>
            </a:r>
            <a:r>
              <a:rPr lang="fr-FR" dirty="0" err="1" smtClean="0">
                <a:sym typeface="Wingdings"/>
              </a:rPr>
              <a:t>dictionary</a:t>
            </a:r>
            <a:r>
              <a:rPr lang="fr-FR" dirty="0" smtClean="0">
                <a:sym typeface="Wingdings"/>
              </a:rPr>
              <a:t>, </a:t>
            </a:r>
            <a:r>
              <a:rPr lang="fr-FR" dirty="0" err="1" smtClean="0">
                <a:sym typeface="Wingdings"/>
              </a:rPr>
              <a:t>add</a:t>
            </a:r>
            <a:r>
              <a:rPr lang="fr-FR" dirty="0" smtClean="0">
                <a:sym typeface="Wingdings"/>
              </a:rPr>
              <a:t> in </a:t>
            </a:r>
            <a:r>
              <a:rPr lang="fr-FR" dirty="0" err="1" smtClean="0">
                <a:sym typeface="Wingdings"/>
              </a:rPr>
              <a:t>dictionary</a:t>
            </a:r>
            <a:r>
              <a:rPr lang="fr-FR" dirty="0" smtClean="0">
                <a:sym typeface="Wingdings"/>
              </a:rPr>
              <a:t>: (</a:t>
            </a:r>
            <a:r>
              <a:rPr lang="fr-FR" dirty="0" err="1" smtClean="0">
                <a:sym typeface="Wingdings"/>
              </a:rPr>
              <a:t>term</a:t>
            </a:r>
            <a:r>
              <a:rPr lang="fr-FR" dirty="0" smtClean="0">
                <a:sym typeface="Wingdings"/>
              </a:rPr>
              <a:t>, </a:t>
            </a:r>
            <a:r>
              <a:rPr lang="fr-FR" dirty="0" err="1" smtClean="0">
                <a:sym typeface="Wingdings"/>
              </a:rPr>
              <a:t>term_id</a:t>
            </a:r>
            <a:r>
              <a:rPr lang="fr-FR" dirty="0" smtClean="0">
                <a:sym typeface="Wingdings"/>
              </a:rPr>
              <a:t>)</a:t>
            </a:r>
          </a:p>
          <a:p>
            <a:pPr lvl="2"/>
            <a:r>
              <a:rPr lang="fr-FR" dirty="0" err="1"/>
              <a:t>I</a:t>
            </a:r>
            <a:r>
              <a:rPr lang="fr-FR" dirty="0" err="1" smtClean="0"/>
              <a:t>ncrement</a:t>
            </a:r>
            <a:r>
              <a:rPr lang="fr-FR" dirty="0" smtClean="0"/>
              <a:t> </a:t>
            </a:r>
            <a:r>
              <a:rPr lang="fr-FR" dirty="0" err="1" smtClean="0"/>
              <a:t>term</a:t>
            </a:r>
            <a:r>
              <a:rPr lang="fr-FR" dirty="0" smtClean="0"/>
              <a:t> </a:t>
            </a:r>
            <a:r>
              <a:rPr lang="fr-FR" dirty="0" err="1" smtClean="0"/>
              <a:t>frequency</a:t>
            </a:r>
            <a:r>
              <a:rPr lang="fr-FR" dirty="0" smtClean="0"/>
              <a:t>, record position</a:t>
            </a:r>
          </a:p>
          <a:p>
            <a:pPr lvl="1"/>
            <a:r>
              <a:rPr lang="fr-FR" dirty="0" smtClean="0"/>
              <a:t>Update document </a:t>
            </a:r>
            <a:r>
              <a:rPr lang="fr-FR" dirty="0" err="1" smtClean="0"/>
              <a:t>frequency</a:t>
            </a:r>
            <a:endParaRPr lang="fr-FR" dirty="0" smtClean="0"/>
          </a:p>
          <a:p>
            <a:r>
              <a:rPr lang="fr-FR" dirty="0" err="1" smtClean="0"/>
              <a:t>Compute</a:t>
            </a:r>
            <a:r>
              <a:rPr lang="fr-FR" dirty="0" smtClean="0"/>
              <a:t> </a:t>
            </a:r>
            <a:r>
              <a:rPr lang="fr-FR" dirty="0" err="1" smtClean="0"/>
              <a:t>tf</a:t>
            </a:r>
            <a:r>
              <a:rPr lang="fr-FR" dirty="0" smtClean="0"/>
              <a:t>*</a:t>
            </a:r>
            <a:r>
              <a:rPr lang="fr-FR" dirty="0" err="1" smtClean="0"/>
              <a:t>idf</a:t>
            </a:r>
            <a:r>
              <a:rPr lang="fr-FR" dirty="0" smtClean="0"/>
              <a:t> </a:t>
            </a:r>
            <a:r>
              <a:rPr lang="fr-FR" dirty="0" err="1" smtClean="0"/>
              <a:t>weights</a:t>
            </a:r>
            <a:endParaRPr lang="fr-FR" dirty="0" smtClean="0"/>
          </a:p>
          <a:p>
            <a:r>
              <a:rPr lang="fr-FR" dirty="0" err="1" smtClean="0"/>
              <a:t>Create</a:t>
            </a:r>
            <a:r>
              <a:rPr lang="fr-FR" dirty="0" smtClean="0"/>
              <a:t> </a:t>
            </a:r>
            <a:r>
              <a:rPr lang="fr-FR" dirty="0" err="1" smtClean="0"/>
              <a:t>inverted</a:t>
            </a:r>
            <a:r>
              <a:rPr lang="fr-FR" dirty="0" smtClean="0"/>
              <a:t> index</a:t>
            </a:r>
          </a:p>
          <a:p>
            <a:r>
              <a:rPr lang="fr-FR" dirty="0" smtClean="0"/>
              <a:t>Index compression</a:t>
            </a:r>
          </a:p>
          <a:p>
            <a:pPr lvl="2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104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582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References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Manning et al.: Chap. 1-5</a:t>
            </a:r>
          </a:p>
          <a:p>
            <a:r>
              <a:rPr lang="fr-CA" dirty="0" err="1" smtClean="0"/>
              <a:t>Croft</a:t>
            </a:r>
            <a:r>
              <a:rPr lang="fr-CA" dirty="0" smtClean="0"/>
              <a:t> et al.: Chap. 4-5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105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293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5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Tokenization: Language issues</a:t>
            </a:r>
          </a:p>
        </p:txBody>
      </p:sp>
      <p:sp>
        <p:nvSpPr>
          <p:cNvPr id="12625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 err="1"/>
              <a:t>L'ensemble</a:t>
            </a:r>
            <a:r>
              <a:rPr lang="en-US" dirty="0"/>
              <a:t> </a:t>
            </a:r>
            <a:r>
              <a:rPr lang="en-US" dirty="0" smtClean="0"/>
              <a:t>(the set) </a:t>
            </a:r>
            <a:r>
              <a:rPr lang="en-US" dirty="0" smtClean="0">
                <a:sym typeface="Symbol" charset="0"/>
              </a:rPr>
              <a:t> </a:t>
            </a:r>
            <a:r>
              <a:rPr lang="en-US" dirty="0">
                <a:sym typeface="Symbol" charset="0"/>
              </a:rPr>
              <a:t>one token or two?</a:t>
            </a:r>
          </a:p>
          <a:p>
            <a:pPr lvl="1"/>
            <a:r>
              <a:rPr lang="en-US" b="1" i="1" dirty="0">
                <a:sym typeface="Symbol" charset="0"/>
              </a:rPr>
              <a:t>L </a:t>
            </a:r>
            <a:r>
              <a:rPr lang="en-US" dirty="0">
                <a:sym typeface="Symbol" charset="0"/>
              </a:rPr>
              <a:t>? </a:t>
            </a:r>
            <a:r>
              <a:rPr lang="en-US" b="1" i="1" dirty="0">
                <a:sym typeface="Symbol" charset="0"/>
              </a:rPr>
              <a:t>L</a:t>
            </a:r>
            <a:r>
              <a:rPr lang="ja-JP" altLang="en-US" b="1" i="1" dirty="0">
                <a:latin typeface="Arial"/>
                <a:sym typeface="Symbol" charset="0"/>
              </a:rPr>
              <a:t>’</a:t>
            </a:r>
            <a:r>
              <a:rPr lang="en-US" b="1" i="1" dirty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? </a:t>
            </a:r>
            <a:r>
              <a:rPr lang="en-US" b="1" i="1" dirty="0">
                <a:sym typeface="Symbol" charset="0"/>
              </a:rPr>
              <a:t>Le </a:t>
            </a:r>
            <a:r>
              <a:rPr lang="en-US" dirty="0">
                <a:sym typeface="Symbol" charset="0"/>
              </a:rPr>
              <a:t>?</a:t>
            </a:r>
          </a:p>
          <a:p>
            <a:pPr lvl="1"/>
            <a:r>
              <a:rPr lang="en-US" dirty="0">
                <a:sym typeface="Symbol" charset="0"/>
              </a:rPr>
              <a:t>Want </a:t>
            </a:r>
            <a:r>
              <a:rPr lang="en-US" b="1" i="1" dirty="0">
                <a:sym typeface="Symbol" charset="0"/>
              </a:rPr>
              <a:t>ensemble</a:t>
            </a:r>
            <a:r>
              <a:rPr lang="en-US" dirty="0">
                <a:sym typeface="Symbol" charset="0"/>
              </a:rPr>
              <a:t> to match with </a:t>
            </a:r>
            <a:r>
              <a:rPr lang="en-US" b="1" i="1" dirty="0">
                <a:sym typeface="Symbol" charset="0"/>
              </a:rPr>
              <a:t>un </a:t>
            </a:r>
            <a:r>
              <a:rPr lang="en-US" b="1" i="1" dirty="0" smtClean="0">
                <a:sym typeface="Symbol" charset="0"/>
              </a:rPr>
              <a:t>ensemble</a:t>
            </a:r>
          </a:p>
          <a:p>
            <a:pPr lvl="1"/>
            <a:r>
              <a:rPr lang="en-US" dirty="0" smtClean="0">
                <a:sym typeface="Symbol" charset="0"/>
              </a:rPr>
              <a:t>but how about </a:t>
            </a:r>
            <a:r>
              <a:rPr lang="en-US" b="1" i="1" dirty="0" err="1" smtClean="0">
                <a:sym typeface="Symbol" charset="0"/>
              </a:rPr>
              <a:t>aujourd’hui</a:t>
            </a:r>
            <a:r>
              <a:rPr lang="en-US" b="1" dirty="0" smtClean="0">
                <a:sym typeface="Symbol" charset="0"/>
              </a:rPr>
              <a:t> </a:t>
            </a:r>
            <a:r>
              <a:rPr lang="en-US" dirty="0" smtClean="0">
                <a:sym typeface="Symbol" charset="0"/>
              </a:rPr>
              <a:t>(today)</a:t>
            </a:r>
          </a:p>
          <a:p>
            <a:pPr lvl="1"/>
            <a:r>
              <a:rPr lang="en-US" dirty="0" smtClean="0">
                <a:sym typeface="Wingdings"/>
              </a:rPr>
              <a:t> create a dictionary to store special words such as </a:t>
            </a:r>
            <a:r>
              <a:rPr lang="en-US" b="1" i="1" dirty="0" err="1" smtClean="0">
                <a:sym typeface="Wingdings"/>
              </a:rPr>
              <a:t>aujourd’hui</a:t>
            </a:r>
            <a:endParaRPr lang="en-US" dirty="0">
              <a:sym typeface="Symbol" charset="0"/>
            </a:endParaRPr>
          </a:p>
          <a:p>
            <a:pPr lvl="1"/>
            <a:endParaRPr lang="en-US" b="1" i="1" dirty="0">
              <a:sym typeface="Symbol" charset="0"/>
            </a:endParaRPr>
          </a:p>
          <a:p>
            <a:r>
              <a:rPr lang="en-US" dirty="0">
                <a:sym typeface="Symbol" charset="0"/>
              </a:rPr>
              <a:t>German noun compounds are not segmented</a:t>
            </a:r>
          </a:p>
          <a:p>
            <a:pPr lvl="1"/>
            <a:r>
              <a:rPr lang="en-US" sz="2000" dirty="0" err="1">
                <a:sym typeface="Symbol" charset="0"/>
              </a:rPr>
              <a:t>Lebensversicherungsgesellschaftsangestellter</a:t>
            </a:r>
            <a:endParaRPr lang="en-US" sz="2000" dirty="0">
              <a:sym typeface="Symbol" charset="0"/>
            </a:endParaRPr>
          </a:p>
          <a:p>
            <a:pPr lvl="1"/>
            <a:r>
              <a:rPr lang="ja-JP" altLang="en-US" sz="2000" dirty="0">
                <a:latin typeface="Arial"/>
                <a:sym typeface="Symbol" charset="0"/>
              </a:rPr>
              <a:t>‘</a:t>
            </a:r>
            <a:r>
              <a:rPr lang="en-US" sz="2000" dirty="0">
                <a:sym typeface="Symbol" charset="0"/>
              </a:rPr>
              <a:t>life insurance company employee</a:t>
            </a:r>
            <a:r>
              <a:rPr lang="ja-JP" altLang="en-US" sz="2000" dirty="0" smtClean="0">
                <a:latin typeface="Arial"/>
                <a:sym typeface="Symbol" charset="0"/>
              </a:rPr>
              <a:t>’</a:t>
            </a:r>
            <a:endParaRPr lang="fr-CA" altLang="ja-JP" sz="2000" dirty="0" smtClean="0">
              <a:latin typeface="Arial"/>
              <a:sym typeface="Symbol" charset="0"/>
            </a:endParaRPr>
          </a:p>
          <a:p>
            <a:pPr lvl="1"/>
            <a:r>
              <a:rPr lang="fr-CA" dirty="0" smtClean="0">
                <a:latin typeface="Arial"/>
                <a:sym typeface="Wingdings"/>
              </a:rPr>
              <a:t></a:t>
            </a:r>
            <a:r>
              <a:rPr lang="en-US" dirty="0" smtClean="0">
                <a:latin typeface="Arial"/>
                <a:sym typeface="Wingdings"/>
              </a:rPr>
              <a:t> resort to a post- processing of </a:t>
            </a:r>
            <a:r>
              <a:rPr lang="en-US" dirty="0" err="1" smtClean="0">
                <a:latin typeface="Arial"/>
                <a:sym typeface="Wingdings"/>
              </a:rPr>
              <a:t>decompounding</a:t>
            </a:r>
            <a:endParaRPr lang="en-US" sz="2000" dirty="0">
              <a:sym typeface="Symbol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297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Tokenization: language issues</a:t>
            </a:r>
          </a:p>
        </p:txBody>
      </p:sp>
      <p:sp>
        <p:nvSpPr>
          <p:cNvPr id="12554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72400" cy="4876800"/>
          </a:xfrm>
        </p:spPr>
        <p:txBody>
          <a:bodyPr/>
          <a:lstStyle/>
          <a:p>
            <a:r>
              <a:rPr lang="en-US" dirty="0">
                <a:sym typeface="Symbol" charset="0"/>
              </a:rPr>
              <a:t>Chinese and Japanese have no spaces between words:</a:t>
            </a:r>
          </a:p>
          <a:p>
            <a:pPr lvl="1"/>
            <a:r>
              <a:rPr lang="en-US" dirty="0">
                <a:sym typeface="Symbol" charset="0"/>
              </a:rPr>
              <a:t>Not always guaranteed a unique tokenization</a:t>
            </a:r>
          </a:p>
          <a:p>
            <a:r>
              <a:rPr lang="en-US" dirty="0">
                <a:sym typeface="Symbol" charset="0"/>
              </a:rPr>
              <a:t>Further complicated in Japanese, with multiple alphabets intermingled</a:t>
            </a:r>
          </a:p>
          <a:p>
            <a:pPr lvl="1"/>
            <a:r>
              <a:rPr lang="en-US" dirty="0">
                <a:sym typeface="Symbol" charset="0"/>
              </a:rPr>
              <a:t>Dates/amounts in multiple formats</a:t>
            </a:r>
            <a:endParaRPr lang="en-US" dirty="0"/>
          </a:p>
        </p:txBody>
      </p:sp>
      <p:sp>
        <p:nvSpPr>
          <p:cNvPr id="1255437" name="Text Box 1037"/>
          <p:cNvSpPr txBox="1">
            <a:spLocks noChangeArrowheads="1"/>
          </p:cNvSpPr>
          <p:nvPr/>
        </p:nvSpPr>
        <p:spPr bwMode="auto">
          <a:xfrm>
            <a:off x="76200" y="4214256"/>
            <a:ext cx="88884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  <a:buClr>
                <a:schemeClr val="tx1"/>
              </a:buClr>
              <a:buSzPct val="55000"/>
              <a:buFont typeface="Wingdings" charset="0"/>
              <a:buNone/>
            </a:pPr>
            <a:r>
              <a:rPr lang="ja-JP" altLang="en-US" sz="2100" b="1" i="1" dirty="0">
                <a:latin typeface="Tahoma" charset="0"/>
                <a:cs typeface="ＭＳ Ｐゴシック" charset="0"/>
              </a:rPr>
              <a:t>フォーチュン</a:t>
            </a:r>
            <a:r>
              <a:rPr lang="en-US" altLang="ja-JP" sz="2100" b="1" i="1" dirty="0">
                <a:latin typeface="Tahoma" charset="0"/>
                <a:cs typeface="ＭＳ Ｐゴシック" charset="0"/>
              </a:rPr>
              <a:t>500</a:t>
            </a:r>
            <a:r>
              <a:rPr lang="ja-JP" altLang="en-US" sz="2100" b="1" i="1" dirty="0">
                <a:latin typeface="Tahoma" charset="0"/>
                <a:cs typeface="ＭＳ Ｐゴシック" charset="0"/>
              </a:rPr>
              <a:t>社は情報不足のため時間あた</a:t>
            </a:r>
            <a:r>
              <a:rPr lang="en-US" altLang="ja-JP" sz="2100" b="1" i="1" dirty="0">
                <a:latin typeface="Tahoma" charset="0"/>
                <a:cs typeface="ＭＳ Ｐゴシック" charset="0"/>
              </a:rPr>
              <a:t>$500K(</a:t>
            </a:r>
            <a:r>
              <a:rPr lang="ja-JP" altLang="en-US" sz="2100" b="1" i="1" dirty="0">
                <a:latin typeface="Tahoma" charset="0"/>
                <a:cs typeface="ＭＳ Ｐゴシック" charset="0"/>
              </a:rPr>
              <a:t>約</a:t>
            </a:r>
            <a:r>
              <a:rPr lang="en-US" altLang="ja-JP" sz="2100" b="1" i="1" dirty="0">
                <a:latin typeface="Tahoma" charset="0"/>
                <a:cs typeface="ＭＳ Ｐゴシック" charset="0"/>
              </a:rPr>
              <a:t>6,000</a:t>
            </a:r>
            <a:r>
              <a:rPr lang="ja-JP" altLang="en-US" sz="2100" b="1" i="1" dirty="0">
                <a:latin typeface="Tahoma" charset="0"/>
                <a:cs typeface="ＭＳ Ｐゴシック" charset="0"/>
              </a:rPr>
              <a:t>万円</a:t>
            </a:r>
            <a:r>
              <a:rPr lang="en-US" altLang="ja-JP" sz="2100" b="1" i="1" dirty="0">
                <a:latin typeface="Tahoma" charset="0"/>
                <a:cs typeface="ＭＳ Ｐゴシック" charset="0"/>
              </a:rPr>
              <a:t>)</a:t>
            </a:r>
            <a:endParaRPr lang="en-US" b="1" i="1" dirty="0"/>
          </a:p>
        </p:txBody>
      </p:sp>
      <p:grpSp>
        <p:nvGrpSpPr>
          <p:cNvPr id="1255450" name="Group 1050"/>
          <p:cNvGrpSpPr>
            <a:grpSpLocks/>
          </p:cNvGrpSpPr>
          <p:nvPr/>
        </p:nvGrpSpPr>
        <p:grpSpPr bwMode="auto">
          <a:xfrm>
            <a:off x="609600" y="4214256"/>
            <a:ext cx="6729413" cy="1066800"/>
            <a:chOff x="384" y="3408"/>
            <a:chExt cx="4239" cy="672"/>
          </a:xfrm>
        </p:grpSpPr>
        <p:grpSp>
          <p:nvGrpSpPr>
            <p:cNvPr id="1255432" name="Group 1032"/>
            <p:cNvGrpSpPr>
              <a:grpSpLocks/>
            </p:cNvGrpSpPr>
            <p:nvPr/>
          </p:nvGrpSpPr>
          <p:grpSpPr bwMode="auto">
            <a:xfrm>
              <a:off x="864" y="3792"/>
              <a:ext cx="3759" cy="288"/>
              <a:chOff x="422" y="3792"/>
              <a:chExt cx="3759" cy="288"/>
            </a:xfrm>
          </p:grpSpPr>
          <p:sp>
            <p:nvSpPr>
              <p:cNvPr id="1255428" name="Text Box 1028"/>
              <p:cNvSpPr txBox="1">
                <a:spLocks noChangeArrowheads="1"/>
              </p:cNvSpPr>
              <p:nvPr/>
            </p:nvSpPr>
            <p:spPr bwMode="auto">
              <a:xfrm>
                <a:off x="422" y="3792"/>
                <a:ext cx="968" cy="28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Katakana</a:t>
                </a:r>
              </a:p>
            </p:txBody>
          </p:sp>
          <p:sp>
            <p:nvSpPr>
              <p:cNvPr id="1255429" name="Text Box 1029"/>
              <p:cNvSpPr txBox="1">
                <a:spLocks noChangeArrowheads="1"/>
              </p:cNvSpPr>
              <p:nvPr/>
            </p:nvSpPr>
            <p:spPr bwMode="auto">
              <a:xfrm>
                <a:off x="1499" y="3792"/>
                <a:ext cx="949" cy="28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Hiragana</a:t>
                </a:r>
              </a:p>
            </p:txBody>
          </p:sp>
          <p:sp>
            <p:nvSpPr>
              <p:cNvPr id="1255430" name="Text Box 1030"/>
              <p:cNvSpPr txBox="1">
                <a:spLocks noChangeArrowheads="1"/>
              </p:cNvSpPr>
              <p:nvPr/>
            </p:nvSpPr>
            <p:spPr bwMode="auto">
              <a:xfrm>
                <a:off x="2603" y="3792"/>
                <a:ext cx="580" cy="28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Kanji</a:t>
                </a:r>
              </a:p>
            </p:txBody>
          </p:sp>
          <p:sp>
            <p:nvSpPr>
              <p:cNvPr id="1255431" name="Text Box 1031"/>
              <p:cNvSpPr txBox="1">
                <a:spLocks noChangeArrowheads="1"/>
              </p:cNvSpPr>
              <p:nvPr/>
            </p:nvSpPr>
            <p:spPr bwMode="auto">
              <a:xfrm>
                <a:off x="3275" y="3792"/>
                <a:ext cx="906" cy="28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ja-JP" altLang="en-US">
                    <a:latin typeface="Arial"/>
                  </a:rPr>
                  <a:t>“</a:t>
                </a:r>
                <a:r>
                  <a:rPr lang="en-US"/>
                  <a:t>Romaji</a:t>
                </a:r>
                <a:r>
                  <a:rPr lang="ja-JP" altLang="en-US">
                    <a:latin typeface="Arial"/>
                  </a:rPr>
                  <a:t>”</a:t>
                </a:r>
                <a:endParaRPr lang="en-US"/>
              </a:p>
            </p:txBody>
          </p:sp>
        </p:grpSp>
        <p:sp>
          <p:nvSpPr>
            <p:cNvPr id="1255440" name="Rectangle 1040"/>
            <p:cNvSpPr>
              <a:spLocks noChangeArrowheads="1"/>
            </p:cNvSpPr>
            <p:nvPr/>
          </p:nvSpPr>
          <p:spPr bwMode="auto">
            <a:xfrm>
              <a:off x="384" y="3408"/>
              <a:ext cx="89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55441" name="AutoShape 1041"/>
            <p:cNvCxnSpPr>
              <a:cxnSpLocks noChangeShapeType="1"/>
              <a:stCxn id="1255428" idx="0"/>
              <a:endCxn id="1255440" idx="2"/>
            </p:cNvCxnSpPr>
            <p:nvPr/>
          </p:nvCxnSpPr>
          <p:spPr bwMode="auto">
            <a:xfrm flipH="1" flipV="1">
              <a:off x="831" y="3648"/>
              <a:ext cx="517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55444" name="Rectangle 1044"/>
            <p:cNvSpPr>
              <a:spLocks noChangeArrowheads="1"/>
            </p:cNvSpPr>
            <p:nvPr/>
          </p:nvSpPr>
          <p:spPr bwMode="auto">
            <a:xfrm>
              <a:off x="2614" y="3413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55445" name="AutoShape 1045"/>
            <p:cNvCxnSpPr>
              <a:cxnSpLocks noChangeShapeType="1"/>
            </p:cNvCxnSpPr>
            <p:nvPr/>
          </p:nvCxnSpPr>
          <p:spPr bwMode="auto">
            <a:xfrm flipV="1">
              <a:off x="2391" y="3648"/>
              <a:ext cx="56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55446" name="Rectangle 1046"/>
            <p:cNvSpPr>
              <a:spLocks noChangeArrowheads="1"/>
            </p:cNvSpPr>
            <p:nvPr/>
          </p:nvSpPr>
          <p:spPr bwMode="auto">
            <a:xfrm>
              <a:off x="3086" y="3408"/>
              <a:ext cx="38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55447" name="AutoShape 1047"/>
            <p:cNvCxnSpPr>
              <a:cxnSpLocks noChangeShapeType="1"/>
              <a:stCxn id="1255430" idx="0"/>
              <a:endCxn id="1255446" idx="2"/>
            </p:cNvCxnSpPr>
            <p:nvPr/>
          </p:nvCxnSpPr>
          <p:spPr bwMode="auto">
            <a:xfrm flipH="1" flipV="1">
              <a:off x="3278" y="3648"/>
              <a:ext cx="57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55448" name="Rectangle 1048"/>
            <p:cNvSpPr>
              <a:spLocks noChangeArrowheads="1"/>
            </p:cNvSpPr>
            <p:nvPr/>
          </p:nvSpPr>
          <p:spPr bwMode="auto">
            <a:xfrm>
              <a:off x="4176" y="3428"/>
              <a:ext cx="144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55449" name="AutoShape 1049"/>
            <p:cNvCxnSpPr>
              <a:cxnSpLocks noChangeShapeType="1"/>
              <a:stCxn id="1255431" idx="0"/>
            </p:cNvCxnSpPr>
            <p:nvPr/>
          </p:nvCxnSpPr>
          <p:spPr bwMode="auto">
            <a:xfrm flipV="1">
              <a:off x="4170" y="3668"/>
              <a:ext cx="78" cy="1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255451" name="Text Box 1051"/>
          <p:cNvSpPr txBox="1">
            <a:spLocks noChangeArrowheads="1"/>
          </p:cNvSpPr>
          <p:nvPr/>
        </p:nvSpPr>
        <p:spPr bwMode="auto">
          <a:xfrm>
            <a:off x="318120" y="5393872"/>
            <a:ext cx="883967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我院长跑冠军：</a:t>
            </a:r>
            <a:endParaRPr lang="fr-CA" altLang="zh-CN" sz="2400" dirty="0" smtClean="0"/>
          </a:p>
          <a:p>
            <a:r>
              <a:rPr lang="fr-CA" altLang="zh-CN" sz="2400" dirty="0"/>
              <a:t>	</a:t>
            </a:r>
            <a:r>
              <a:rPr lang="zh-CN" altLang="en-US" sz="2400" dirty="0" smtClean="0"/>
              <a:t>我</a:t>
            </a:r>
            <a:r>
              <a:rPr lang="en-US" altLang="zh-CN" sz="2400" dirty="0" smtClean="0"/>
              <a:t>  </a:t>
            </a:r>
            <a:r>
              <a:rPr lang="zh-CN" altLang="en-US" sz="2400" dirty="0" smtClean="0"/>
              <a:t>院长</a:t>
            </a:r>
            <a:r>
              <a:rPr lang="en-US" altLang="zh-CN" sz="2400" dirty="0" smtClean="0"/>
              <a:t>  </a:t>
            </a:r>
            <a:r>
              <a:rPr lang="zh-CN" altLang="en-US" sz="2400" dirty="0" smtClean="0"/>
              <a:t>跑</a:t>
            </a:r>
            <a:r>
              <a:rPr lang="en-US" altLang="zh-CN" sz="2400" dirty="0" smtClean="0"/>
              <a:t>  </a:t>
            </a:r>
            <a:r>
              <a:rPr lang="zh-CN" altLang="en-US" sz="2400" dirty="0" smtClean="0"/>
              <a:t>冠军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Our dean is the champion of marathon.) </a:t>
            </a:r>
            <a:endParaRPr lang="fr-CA" altLang="zh-CN" sz="2400" dirty="0" smtClean="0"/>
          </a:p>
          <a:p>
            <a:r>
              <a:rPr lang="fr-CA" altLang="zh-CN" sz="2400" dirty="0" smtClean="0"/>
              <a:t>	</a:t>
            </a:r>
            <a:r>
              <a:rPr lang="zh-CN" altLang="en-US" sz="2400" dirty="0" smtClean="0"/>
              <a:t>我院</a:t>
            </a:r>
            <a:r>
              <a:rPr lang="en-US" altLang="zh-CN" sz="2400" dirty="0" smtClean="0"/>
              <a:t>  </a:t>
            </a:r>
            <a:r>
              <a:rPr lang="zh-CN" altLang="en-US" sz="2400" dirty="0" smtClean="0"/>
              <a:t>长跑</a:t>
            </a:r>
            <a:r>
              <a:rPr lang="en-US" altLang="zh-CN" sz="2400" dirty="0" smtClean="0"/>
              <a:t>  </a:t>
            </a:r>
            <a:r>
              <a:rPr lang="zh-CN" altLang="en-US" sz="2400" dirty="0" smtClean="0"/>
              <a:t>冠军</a:t>
            </a:r>
            <a:r>
              <a:rPr lang="en-US" altLang="zh-CN" sz="2400" dirty="0" smtClean="0"/>
              <a:t> (</a:t>
            </a:r>
            <a:r>
              <a:rPr lang="fr-CA" altLang="zh-CN" sz="2400" dirty="0" smtClean="0"/>
              <a:t>the marathon champion of </a:t>
            </a:r>
            <a:r>
              <a:rPr lang="fr-CA" altLang="zh-CN" sz="2400" dirty="0" err="1" smtClean="0"/>
              <a:t>our</a:t>
            </a:r>
            <a:r>
              <a:rPr lang="fr-CA" altLang="zh-CN" sz="2400" dirty="0" smtClean="0"/>
              <a:t> </a:t>
            </a:r>
            <a:r>
              <a:rPr lang="fr-CA" altLang="zh-CN" sz="2400" dirty="0" err="1" smtClean="0"/>
              <a:t>college</a:t>
            </a:r>
            <a:r>
              <a:rPr lang="fr-CA" altLang="zh-CN" sz="2400" dirty="0" smtClean="0"/>
              <a:t>)</a:t>
            </a:r>
            <a:endParaRPr lang="en-US" sz="2400" dirty="0"/>
          </a:p>
          <a:p>
            <a:endParaRPr lang="en-US" dirty="0"/>
          </a:p>
          <a:p>
            <a:endParaRPr lang="en-US" dirty="0" smtClean="0"/>
          </a:p>
        </p:txBody>
      </p:sp>
      <p:grpSp>
        <p:nvGrpSpPr>
          <p:cNvPr id="1255455" name="Group 1055"/>
          <p:cNvGrpSpPr>
            <a:grpSpLocks/>
          </p:cNvGrpSpPr>
          <p:nvPr/>
        </p:nvGrpSpPr>
        <p:grpSpPr bwMode="auto">
          <a:xfrm>
            <a:off x="6629400" y="4061856"/>
            <a:ext cx="1447800" cy="228600"/>
            <a:chOff x="4176" y="3168"/>
            <a:chExt cx="912" cy="144"/>
          </a:xfrm>
        </p:grpSpPr>
        <p:sp>
          <p:nvSpPr>
            <p:cNvPr id="1255453" name="Line 1053"/>
            <p:cNvSpPr>
              <a:spLocks noChangeShapeType="1"/>
            </p:cNvSpPr>
            <p:nvPr/>
          </p:nvSpPr>
          <p:spPr bwMode="auto">
            <a:xfrm>
              <a:off x="4176" y="31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  <p:sp>
          <p:nvSpPr>
            <p:cNvPr id="1255454" name="Line 1054"/>
            <p:cNvSpPr>
              <a:spLocks noChangeShapeType="1"/>
            </p:cNvSpPr>
            <p:nvPr/>
          </p:nvSpPr>
          <p:spPr bwMode="auto">
            <a:xfrm>
              <a:off x="4176" y="3168"/>
              <a:ext cx="91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</p:grp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470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5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Normalization</a:t>
            </a:r>
          </a:p>
        </p:txBody>
      </p:sp>
      <p:sp>
        <p:nvSpPr>
          <p:cNvPr id="125645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Symbol" charset="0"/>
              </a:rPr>
              <a:t>Need to </a:t>
            </a:r>
            <a:r>
              <a:rPr lang="ja-JP" altLang="en-US" dirty="0">
                <a:latin typeface="Arial"/>
                <a:sym typeface="Symbol" charset="0"/>
              </a:rPr>
              <a:t>“</a:t>
            </a:r>
            <a:r>
              <a:rPr lang="en-US" dirty="0">
                <a:sym typeface="Symbol" charset="0"/>
              </a:rPr>
              <a:t>normalize</a:t>
            </a:r>
            <a:r>
              <a:rPr lang="ja-JP" altLang="en-US" dirty="0">
                <a:latin typeface="Arial"/>
                <a:sym typeface="Symbol" charset="0"/>
              </a:rPr>
              <a:t>”</a:t>
            </a:r>
            <a:r>
              <a:rPr lang="en-US" dirty="0">
                <a:sym typeface="Symbol" charset="0"/>
              </a:rPr>
              <a:t> terms in indexed text as well as query terms into the same form</a:t>
            </a:r>
          </a:p>
          <a:p>
            <a:pPr lvl="1"/>
            <a:r>
              <a:rPr lang="en-US" dirty="0">
                <a:sym typeface="Symbol" charset="0"/>
              </a:rPr>
              <a:t>We want to match </a:t>
            </a:r>
            <a:r>
              <a:rPr lang="en-US" b="1" i="1" dirty="0">
                <a:sym typeface="Symbol" charset="0"/>
              </a:rPr>
              <a:t>U.S.A.</a:t>
            </a:r>
            <a:r>
              <a:rPr lang="en-US" dirty="0">
                <a:sym typeface="Symbol" charset="0"/>
              </a:rPr>
              <a:t> and </a:t>
            </a:r>
            <a:r>
              <a:rPr lang="en-US" b="1" i="1" dirty="0">
                <a:sym typeface="Symbol" charset="0"/>
              </a:rPr>
              <a:t>USA</a:t>
            </a:r>
          </a:p>
          <a:p>
            <a:r>
              <a:rPr lang="en-US" dirty="0">
                <a:sym typeface="Symbol" charset="0"/>
              </a:rPr>
              <a:t>We most commonly implicitly define equivalence classes of terms</a:t>
            </a:r>
          </a:p>
          <a:p>
            <a:pPr lvl="1"/>
            <a:r>
              <a:rPr lang="en-US" dirty="0">
                <a:sym typeface="Symbol" charset="0"/>
              </a:rPr>
              <a:t>e.g., by deleting periods in a </a:t>
            </a:r>
            <a:r>
              <a:rPr lang="en-US" dirty="0" smtClean="0">
                <a:sym typeface="Symbol" charset="0"/>
              </a:rPr>
              <a:t>term</a:t>
            </a:r>
          </a:p>
          <a:p>
            <a:pPr lvl="1"/>
            <a:r>
              <a:rPr lang="en-US" dirty="0" smtClean="0">
                <a:sym typeface="Symbol" charset="0"/>
              </a:rPr>
              <a:t>U.S. </a:t>
            </a:r>
            <a:r>
              <a:rPr lang="en-US" dirty="0" smtClean="0">
                <a:sym typeface="Wingdings"/>
              </a:rPr>
              <a:t> US</a:t>
            </a:r>
            <a:endParaRPr lang="en-US" dirty="0">
              <a:sym typeface="Symbol" charset="0"/>
            </a:endParaRPr>
          </a:p>
          <a:p>
            <a:endParaRPr lang="en-US" sz="2200" dirty="0">
              <a:sym typeface="Symbol" charset="0"/>
            </a:endParaRPr>
          </a:p>
          <a:p>
            <a:pPr lvl="1"/>
            <a:endParaRPr lang="en-US" sz="2000" dirty="0">
              <a:sym typeface="Symbol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332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folding</a:t>
            </a:r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401528"/>
            <a:ext cx="8229600" cy="5075472"/>
          </a:xfrm>
        </p:spPr>
        <p:txBody>
          <a:bodyPr>
            <a:noAutofit/>
          </a:bodyPr>
          <a:lstStyle/>
          <a:p>
            <a:r>
              <a:rPr lang="en-US" dirty="0"/>
              <a:t>Reduce all letters to lower case</a:t>
            </a:r>
          </a:p>
          <a:p>
            <a:pPr lvl="1"/>
            <a:r>
              <a:rPr lang="en-US" dirty="0"/>
              <a:t>exception: upper case (in mid-sentence?)</a:t>
            </a:r>
          </a:p>
          <a:p>
            <a:pPr lvl="2"/>
            <a:r>
              <a:rPr lang="en-US" dirty="0"/>
              <a:t>e.g., </a:t>
            </a:r>
            <a:r>
              <a:rPr lang="en-US" b="1" i="1" dirty="0"/>
              <a:t>General Motors</a:t>
            </a:r>
          </a:p>
          <a:p>
            <a:pPr lvl="2"/>
            <a:r>
              <a:rPr lang="en-US" b="1" i="1" dirty="0"/>
              <a:t>Fed</a:t>
            </a:r>
            <a:r>
              <a:rPr lang="en-US" dirty="0"/>
              <a:t> vs. </a:t>
            </a:r>
            <a:r>
              <a:rPr lang="en-US" b="1" i="1" dirty="0"/>
              <a:t>fed</a:t>
            </a:r>
          </a:p>
          <a:p>
            <a:pPr lvl="2"/>
            <a:r>
              <a:rPr lang="en-US" b="1" i="1" dirty="0"/>
              <a:t>SAIL</a:t>
            </a:r>
            <a:r>
              <a:rPr lang="en-US" dirty="0"/>
              <a:t> vs. </a:t>
            </a:r>
            <a:r>
              <a:rPr lang="en-US" b="1" i="1" dirty="0" smtClean="0"/>
              <a:t>sail</a:t>
            </a:r>
          </a:p>
          <a:p>
            <a:pPr lvl="2"/>
            <a:r>
              <a:rPr lang="en-US" b="1" i="1" dirty="0" smtClean="0"/>
              <a:t>AIDS </a:t>
            </a:r>
            <a:r>
              <a:rPr lang="en-US" dirty="0" smtClean="0"/>
              <a:t>vs.</a:t>
            </a:r>
            <a:r>
              <a:rPr lang="en-US" i="1" dirty="0" smtClean="0"/>
              <a:t> </a:t>
            </a:r>
            <a:r>
              <a:rPr lang="en-US" b="1" i="1" dirty="0" smtClean="0"/>
              <a:t>aids</a:t>
            </a:r>
            <a:endParaRPr lang="en-US" b="1" i="1" dirty="0"/>
          </a:p>
          <a:p>
            <a:pPr lvl="2"/>
            <a:endParaRPr lang="en-US" b="1" i="1" dirty="0"/>
          </a:p>
          <a:p>
            <a:pPr lvl="1"/>
            <a:r>
              <a:rPr lang="en-US" dirty="0"/>
              <a:t>Often best to lower case everything, since users will use lowercase regardless of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correct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</a:t>
            </a:r>
            <a:r>
              <a:rPr lang="en-US" dirty="0" smtClean="0"/>
              <a:t>capitalization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Problems</a:t>
            </a:r>
          </a:p>
          <a:p>
            <a:pPr lvl="2"/>
            <a:r>
              <a:rPr lang="en-US" dirty="0" smtClean="0"/>
              <a:t>Simple tokenization: U.S. </a:t>
            </a:r>
            <a:r>
              <a:rPr lang="en-US" dirty="0" smtClean="0">
                <a:sym typeface="Wingdings"/>
              </a:rPr>
              <a:t> U, S</a:t>
            </a:r>
            <a:endParaRPr lang="en-US" dirty="0" smtClean="0"/>
          </a:p>
          <a:p>
            <a:pPr lvl="2"/>
            <a:r>
              <a:rPr lang="en-US" dirty="0" smtClean="0"/>
              <a:t>U.S. </a:t>
            </a:r>
            <a:r>
              <a:rPr lang="en-US" dirty="0" smtClean="0">
                <a:sym typeface="Wingdings"/>
              </a:rPr>
              <a:t> us</a:t>
            </a:r>
          </a:p>
          <a:p>
            <a:pPr lvl="2"/>
            <a:endParaRPr lang="en-US" dirty="0" smtClean="0">
              <a:sym typeface="Wingdings"/>
            </a:endParaRPr>
          </a:p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Question:</a:t>
            </a:r>
            <a:r>
              <a:rPr lang="en-US" dirty="0" smtClean="0">
                <a:sym typeface="Wingdings"/>
              </a:rPr>
              <a:t> Other problems in tokenization?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994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naïve representation of indexing result: Term</a:t>
            </a:r>
            <a:r>
              <a:rPr lang="en-US" dirty="0"/>
              <a:t>-document incidence</a:t>
            </a:r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5638800" y="5568950"/>
            <a:ext cx="281940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>
                <a:latin typeface="Arial" charset="0"/>
              </a:rPr>
              <a:t>1 if </a:t>
            </a:r>
            <a:r>
              <a:rPr lang="en-US" dirty="0" smtClean="0">
                <a:solidFill>
                  <a:schemeClr val="folHlink"/>
                </a:solidFill>
                <a:latin typeface="Arial" charset="0"/>
              </a:rPr>
              <a:t>document </a:t>
            </a:r>
            <a:r>
              <a:rPr lang="en-US" dirty="0" smtClean="0">
                <a:latin typeface="Arial" charset="0"/>
              </a:rPr>
              <a:t>contains </a:t>
            </a:r>
            <a:r>
              <a:rPr lang="en-US" dirty="0">
                <a:solidFill>
                  <a:srgbClr val="990033"/>
                </a:solidFill>
                <a:latin typeface="Arial" charset="0"/>
              </a:rPr>
              <a:t>word</a:t>
            </a:r>
            <a:r>
              <a:rPr lang="en-US" dirty="0">
                <a:latin typeface="Arial" charset="0"/>
              </a:rPr>
              <a:t>, 0 otherwise</a:t>
            </a:r>
          </a:p>
        </p:txBody>
      </p:sp>
      <p:graphicFrame>
        <p:nvGraphicFramePr>
          <p:cNvPr id="10650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762000" y="2024063"/>
          <a:ext cx="7637463" cy="336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Feuille de calcul" r:id="rId3" imgW="11303000" imgH="4216400" progId="Excel.Sheet.8">
                  <p:embed/>
                </p:oleObj>
              </mc:Choice>
              <mc:Fallback>
                <p:oleObj name="Feuille de calcul" r:id="rId3" imgW="11303000" imgH="4216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24063"/>
                        <a:ext cx="7637463" cy="336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01" name="Line 5"/>
          <p:cNvSpPr>
            <a:spLocks noChangeShapeType="1"/>
          </p:cNvSpPr>
          <p:nvPr/>
        </p:nvSpPr>
        <p:spPr bwMode="auto">
          <a:xfrm flipH="1" flipV="1">
            <a:off x="4267200" y="3733800"/>
            <a:ext cx="1371600" cy="182880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762000" y="5226533"/>
            <a:ext cx="98803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 flipV="1">
            <a:off x="1254646" y="4834641"/>
            <a:ext cx="0" cy="391892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0" y="1924701"/>
            <a:ext cx="13216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V="1">
            <a:off x="1313122" y="2120647"/>
            <a:ext cx="436907" cy="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764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Query</a:t>
            </a:r>
            <a:endParaRPr lang="en-US" dirty="0"/>
          </a:p>
        </p:txBody>
      </p:sp>
      <p:sp>
        <p:nvSpPr>
          <p:cNvPr id="1054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Which plays of Shakespeare contain the words </a:t>
            </a:r>
            <a:r>
              <a:rPr lang="en-US" b="1" i="1"/>
              <a:t>Brutus</a:t>
            </a:r>
            <a:r>
              <a:rPr lang="en-US"/>
              <a:t> </a:t>
            </a:r>
            <a:r>
              <a:rPr lang="en-US" i="1"/>
              <a:t>AND</a:t>
            </a:r>
            <a:r>
              <a:rPr lang="en-US"/>
              <a:t> </a:t>
            </a:r>
            <a:r>
              <a:rPr lang="en-US" b="1" i="1"/>
              <a:t>Caesar</a:t>
            </a:r>
            <a:r>
              <a:rPr lang="en-US"/>
              <a:t> but </a:t>
            </a:r>
            <a:r>
              <a:rPr lang="en-US" i="1"/>
              <a:t>NOT</a:t>
            </a:r>
            <a:r>
              <a:rPr lang="en-US"/>
              <a:t> </a:t>
            </a:r>
            <a:r>
              <a:rPr lang="en-US" b="1" i="1"/>
              <a:t>Calpurnia</a:t>
            </a:r>
            <a:r>
              <a:rPr lang="en-US"/>
              <a:t>?</a:t>
            </a:r>
          </a:p>
          <a:p>
            <a:r>
              <a:rPr lang="en-US"/>
              <a:t>One could </a:t>
            </a:r>
            <a:r>
              <a:rPr lang="en-US" sz="3000">
                <a:latin typeface="Times New Roman" charset="0"/>
              </a:rPr>
              <a:t>grep</a:t>
            </a:r>
            <a:r>
              <a:rPr lang="en-US"/>
              <a:t> all of Shakespeare</a:t>
            </a:r>
            <a:r>
              <a:rPr lang="ja-JP" altLang="en-US"/>
              <a:t>’</a:t>
            </a:r>
            <a:r>
              <a:rPr lang="en-US"/>
              <a:t>s plays for </a:t>
            </a:r>
            <a:r>
              <a:rPr lang="en-US" b="1" i="1"/>
              <a:t>Brutus</a:t>
            </a:r>
            <a:r>
              <a:rPr lang="en-US"/>
              <a:t> and </a:t>
            </a:r>
            <a:r>
              <a:rPr lang="en-US" b="1" i="1"/>
              <a:t>Caesar,</a:t>
            </a:r>
            <a:r>
              <a:rPr lang="en-US"/>
              <a:t> then strip out lines containing </a:t>
            </a:r>
            <a:r>
              <a:rPr lang="en-US" b="1" i="1"/>
              <a:t>Calpurnia</a:t>
            </a:r>
            <a:r>
              <a:rPr lang="en-US"/>
              <a:t>?</a:t>
            </a:r>
          </a:p>
          <a:p>
            <a:pPr lvl="1"/>
            <a:r>
              <a:rPr lang="en-US"/>
              <a:t>Slow (for large corpora)</a:t>
            </a:r>
          </a:p>
          <a:p>
            <a:pPr lvl="1"/>
            <a:r>
              <a:rPr lang="en-US" i="1" u="sng"/>
              <a:t>NOT</a:t>
            </a:r>
            <a:r>
              <a:rPr lang="en-US"/>
              <a:t> </a:t>
            </a:r>
            <a:r>
              <a:rPr lang="en-US" b="1" i="1"/>
              <a:t>Calpurnia</a:t>
            </a:r>
            <a:r>
              <a:rPr lang="en-US"/>
              <a:t> is non-trivial</a:t>
            </a:r>
          </a:p>
          <a:p>
            <a:pPr lvl="1"/>
            <a:r>
              <a:rPr lang="en-US"/>
              <a:t>Other operations (e.g., find the word </a:t>
            </a:r>
            <a:r>
              <a:rPr lang="en-US" b="1" i="1"/>
              <a:t>Romans </a:t>
            </a:r>
            <a:r>
              <a:rPr lang="en-US"/>
              <a:t>near</a:t>
            </a:r>
            <a:r>
              <a:rPr lang="en-US" b="1"/>
              <a:t> </a:t>
            </a:r>
            <a:r>
              <a:rPr lang="en-US" b="1" i="1"/>
              <a:t>countrymen</a:t>
            </a:r>
            <a:r>
              <a:rPr lang="en-US"/>
              <a:t>) not feasible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191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Term-document incidence</a:t>
            </a:r>
          </a:p>
        </p:txBody>
      </p:sp>
      <p:graphicFrame>
        <p:nvGraphicFramePr>
          <p:cNvPr id="10650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693268"/>
              </p:ext>
            </p:extLst>
          </p:nvPr>
        </p:nvGraphicFramePr>
        <p:xfrm>
          <a:off x="457200" y="1906488"/>
          <a:ext cx="7942264" cy="38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0" name="Feuille de calcul" r:id="rId3" imgW="10896600" imgH="3365500" progId="Excel.Sheet.8">
                  <p:embed/>
                </p:oleObj>
              </mc:Choice>
              <mc:Fallback>
                <p:oleObj name="Feuille de calcul" r:id="rId3" imgW="10896600" imgH="3365500" progId="Excel.Sheet.8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06488"/>
                        <a:ext cx="7942264" cy="3808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762000" y="5715000"/>
            <a:ext cx="3978275" cy="7016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 i="1"/>
              <a:t>Brutus</a:t>
            </a:r>
            <a:r>
              <a:rPr lang="en-US" sz="2000"/>
              <a:t> </a:t>
            </a:r>
            <a:r>
              <a:rPr lang="en-US" sz="2000" i="1"/>
              <a:t>AND</a:t>
            </a:r>
            <a:r>
              <a:rPr lang="en-US" sz="2000"/>
              <a:t> </a:t>
            </a:r>
            <a:r>
              <a:rPr lang="en-US" sz="2000" b="1" i="1"/>
              <a:t>Caesar</a:t>
            </a:r>
            <a:r>
              <a:rPr lang="en-US" sz="2000"/>
              <a:t> but </a:t>
            </a:r>
            <a:r>
              <a:rPr lang="en-US" sz="2000" i="1"/>
              <a:t>NOT</a:t>
            </a:r>
            <a:r>
              <a:rPr lang="en-US" sz="2000"/>
              <a:t> </a:t>
            </a:r>
            <a:r>
              <a:rPr lang="en-US" sz="2000" b="1" i="1"/>
              <a:t>Calpurnia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28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Answers to query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876800"/>
          </a:xfrm>
        </p:spPr>
        <p:txBody>
          <a:bodyPr/>
          <a:lstStyle/>
          <a:p>
            <a:r>
              <a:rPr lang="en-US" sz="3400" dirty="0">
                <a:latin typeface="Arial" charset="0"/>
              </a:rPr>
              <a:t>Antony and Cleopatra,</a:t>
            </a:r>
            <a:r>
              <a:rPr lang="en-US" sz="3400" dirty="0"/>
              <a:t> </a:t>
            </a:r>
            <a:r>
              <a:rPr lang="en-US" sz="3400" dirty="0">
                <a:latin typeface="Arial" charset="0"/>
              </a:rPr>
              <a:t>Act III, Scene ii</a:t>
            </a:r>
          </a:p>
          <a:p>
            <a:r>
              <a:rPr lang="en-US" sz="1800" i="1" dirty="0">
                <a:latin typeface="Arial" charset="0"/>
              </a:rPr>
              <a:t>Agrippa</a:t>
            </a:r>
            <a:r>
              <a:rPr lang="en-US" sz="1800" dirty="0">
                <a:latin typeface="Arial" charset="0"/>
              </a:rPr>
              <a:t> [Aside to DOMITIUS ENOBARBUS]: Why, </a:t>
            </a:r>
            <a:r>
              <a:rPr lang="en-US" sz="1800" dirty="0" err="1">
                <a:latin typeface="Arial" charset="0"/>
              </a:rPr>
              <a:t>Enobarbus</a:t>
            </a:r>
            <a:r>
              <a:rPr lang="en-US" sz="1800" dirty="0">
                <a:latin typeface="Arial" charset="0"/>
              </a:rPr>
              <a:t>,</a:t>
            </a:r>
          </a:p>
          <a:p>
            <a:r>
              <a:rPr lang="en-US" sz="1800" dirty="0">
                <a:latin typeface="Arial" charset="0"/>
              </a:rPr>
              <a:t>                           When Antony found Julius </a:t>
            </a:r>
            <a:r>
              <a:rPr lang="en-US" sz="1800" b="1" i="1" dirty="0">
                <a:latin typeface="Arial" charset="0"/>
              </a:rPr>
              <a:t>Caesar</a:t>
            </a:r>
            <a:r>
              <a:rPr lang="en-US" sz="1800" dirty="0">
                <a:latin typeface="Arial" charset="0"/>
              </a:rPr>
              <a:t> dead,</a:t>
            </a:r>
          </a:p>
          <a:p>
            <a:r>
              <a:rPr lang="en-US" sz="1800" dirty="0">
                <a:latin typeface="Arial" charset="0"/>
              </a:rPr>
              <a:t>                           He cried almost to roaring; and he wept</a:t>
            </a:r>
          </a:p>
          <a:p>
            <a:r>
              <a:rPr lang="en-US" sz="1800" dirty="0">
                <a:latin typeface="Arial" charset="0"/>
              </a:rPr>
              <a:t>                           When at Philippi he found </a:t>
            </a:r>
            <a:r>
              <a:rPr lang="en-US" sz="1800" b="1" i="1" dirty="0">
                <a:latin typeface="Arial" charset="0"/>
              </a:rPr>
              <a:t>Brutus</a:t>
            </a:r>
            <a:r>
              <a:rPr lang="en-US" sz="1800" dirty="0">
                <a:latin typeface="Arial" charset="0"/>
              </a:rPr>
              <a:t> slain.</a:t>
            </a:r>
          </a:p>
          <a:p>
            <a:endParaRPr lang="en-US" sz="1800" dirty="0">
              <a:latin typeface="Arial" charset="0"/>
            </a:endParaRPr>
          </a:p>
          <a:p>
            <a:r>
              <a:rPr lang="en-US" sz="3400" dirty="0">
                <a:latin typeface="Arial" charset="0"/>
              </a:rPr>
              <a:t>Hamlet, Act III, Scene ii</a:t>
            </a:r>
            <a:endParaRPr lang="en-US" sz="1700" dirty="0">
              <a:latin typeface="Arial" charset="0"/>
            </a:endParaRPr>
          </a:p>
          <a:p>
            <a:r>
              <a:rPr lang="en-US" sz="1800" i="1" dirty="0">
                <a:latin typeface="Arial" charset="0"/>
              </a:rPr>
              <a:t>Lord Polonius:</a:t>
            </a:r>
            <a:r>
              <a:rPr lang="en-US" sz="1800" dirty="0">
                <a:latin typeface="Arial" charset="0"/>
              </a:rPr>
              <a:t> I did enact Julius </a:t>
            </a:r>
            <a:r>
              <a:rPr lang="en-US" sz="1800" b="1" i="1" dirty="0">
                <a:latin typeface="Arial" charset="0"/>
              </a:rPr>
              <a:t>Caesar</a:t>
            </a:r>
            <a:r>
              <a:rPr lang="en-US" sz="1800" dirty="0">
                <a:latin typeface="Arial" charset="0"/>
              </a:rPr>
              <a:t> I was killed </a:t>
            </a:r>
            <a:r>
              <a:rPr lang="en-US" sz="1800" dirty="0" err="1"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' the</a:t>
            </a:r>
          </a:p>
          <a:p>
            <a:r>
              <a:rPr lang="en-US" sz="1800" dirty="0">
                <a:latin typeface="Arial" charset="0"/>
              </a:rPr>
              <a:t>                       Capitol; </a:t>
            </a:r>
            <a:r>
              <a:rPr lang="en-US" sz="1800" b="1" i="1" dirty="0">
                <a:latin typeface="Arial" charset="0"/>
              </a:rPr>
              <a:t>Brutus</a:t>
            </a:r>
            <a:r>
              <a:rPr lang="en-US" sz="1800" dirty="0">
                <a:latin typeface="Arial" charset="0"/>
              </a:rPr>
              <a:t> killed me.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511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Bigger corpora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</a:t>
            </a:r>
            <a:r>
              <a:rPr lang="en-US" i="1" dirty="0"/>
              <a:t>n </a:t>
            </a:r>
            <a:r>
              <a:rPr lang="en-US" dirty="0"/>
              <a:t>= 1M documents, each with about 1K terms.</a:t>
            </a:r>
          </a:p>
          <a:p>
            <a:r>
              <a:rPr lang="en-US" dirty="0" err="1"/>
              <a:t>Avg</a:t>
            </a:r>
            <a:r>
              <a:rPr lang="en-US" dirty="0"/>
              <a:t> 6 bytes/term </a:t>
            </a:r>
            <a:r>
              <a:rPr lang="en-US" dirty="0" err="1"/>
              <a:t>incl</a:t>
            </a:r>
            <a:r>
              <a:rPr lang="en-US" dirty="0"/>
              <a:t> spaces/punctuation </a:t>
            </a:r>
          </a:p>
          <a:p>
            <a:pPr lvl="1"/>
            <a:r>
              <a:rPr lang="en-US" dirty="0"/>
              <a:t>6GB of data in the documents.</a:t>
            </a:r>
          </a:p>
          <a:p>
            <a:r>
              <a:rPr lang="en-US" dirty="0"/>
              <a:t>Say there are </a:t>
            </a:r>
            <a:r>
              <a:rPr lang="en-US" i="1" dirty="0"/>
              <a:t>m </a:t>
            </a:r>
            <a:r>
              <a:rPr lang="en-US" dirty="0"/>
              <a:t>= 500K </a:t>
            </a:r>
            <a:r>
              <a:rPr lang="en-US" i="1" u="sng" dirty="0"/>
              <a:t>distinct</a:t>
            </a:r>
            <a:r>
              <a:rPr lang="en-US" dirty="0"/>
              <a:t> terms among these</a:t>
            </a:r>
            <a:r>
              <a:rPr lang="en-US" dirty="0" smtClean="0"/>
              <a:t>.</a:t>
            </a:r>
          </a:p>
          <a:p>
            <a:r>
              <a:rPr lang="en-US" dirty="0"/>
              <a:t>500K x 1M matrix has half-a-trillion 0</a:t>
            </a:r>
            <a:r>
              <a:rPr lang="ja-JP" altLang="en-US" dirty="0"/>
              <a:t>’</a:t>
            </a:r>
            <a:r>
              <a:rPr lang="en-US" dirty="0"/>
              <a:t>s and 1</a:t>
            </a:r>
            <a:r>
              <a:rPr lang="ja-JP" altLang="en-US" dirty="0"/>
              <a:t>’</a:t>
            </a:r>
            <a:r>
              <a:rPr lang="en-US" dirty="0"/>
              <a:t>s.</a:t>
            </a:r>
          </a:p>
          <a:p>
            <a:r>
              <a:rPr lang="en-US" dirty="0"/>
              <a:t>But it has no more than one billion 1</a:t>
            </a:r>
            <a:r>
              <a:rPr lang="ja-JP" altLang="en-US" dirty="0"/>
              <a:t>’</a:t>
            </a:r>
            <a:r>
              <a:rPr lang="en-US" dirty="0"/>
              <a:t>s.</a:t>
            </a:r>
          </a:p>
          <a:p>
            <a:pPr lvl="1"/>
            <a:r>
              <a:rPr lang="en-US" dirty="0"/>
              <a:t>matrix is extremely sparse.</a:t>
            </a:r>
          </a:p>
          <a:p>
            <a:r>
              <a:rPr lang="en-US" dirty="0"/>
              <a:t>What</a:t>
            </a:r>
            <a:r>
              <a:rPr lang="ja-JP" altLang="en-US" dirty="0"/>
              <a:t>’</a:t>
            </a:r>
            <a:r>
              <a:rPr lang="en-US" dirty="0"/>
              <a:t>s a better representation?</a:t>
            </a:r>
          </a:p>
          <a:p>
            <a:pPr lvl="1"/>
            <a:r>
              <a:rPr lang="en-US" dirty="0"/>
              <a:t>We only record the 1 positions.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821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Last lecture: Overview of IR</a:t>
            </a:r>
          </a:p>
          <a:p>
            <a:r>
              <a:rPr lang="en-US" dirty="0" smtClean="0"/>
              <a:t>From this lecture on, more details</a:t>
            </a:r>
          </a:p>
          <a:p>
            <a:r>
              <a:rPr lang="en-US" dirty="0" smtClean="0"/>
              <a:t>Today: Indexing process</a:t>
            </a:r>
          </a:p>
          <a:p>
            <a:pPr lvl="1"/>
            <a:r>
              <a:rPr lang="en-US" dirty="0" smtClean="0"/>
              <a:t>Basic operations</a:t>
            </a:r>
          </a:p>
          <a:p>
            <a:pPr lvl="1"/>
            <a:r>
              <a:rPr lang="en-US" dirty="0" smtClean="0"/>
              <a:t>Means to speedup</a:t>
            </a:r>
          </a:p>
          <a:p>
            <a:pPr lvl="1"/>
            <a:r>
              <a:rPr lang="en-US" dirty="0" smtClean="0"/>
              <a:t>Simple linguistic processing</a:t>
            </a:r>
          </a:p>
          <a:p>
            <a:pPr lvl="1"/>
            <a:r>
              <a:rPr lang="en-US" dirty="0" smtClean="0"/>
              <a:t>Supporting proximity search</a:t>
            </a:r>
          </a:p>
          <a:p>
            <a:pPr lvl="1"/>
            <a:r>
              <a:rPr lang="en-US" dirty="0" smtClean="0"/>
              <a:t>References</a:t>
            </a:r>
          </a:p>
          <a:p>
            <a:pPr lvl="1"/>
            <a:r>
              <a:rPr lang="en-US" dirty="0" smtClean="0"/>
              <a:t>Questions</a:t>
            </a:r>
          </a:p>
          <a:p>
            <a:pPr lvl="1"/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578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Inverted index</a:t>
            </a:r>
          </a:p>
        </p:txBody>
      </p:sp>
      <p:sp>
        <p:nvSpPr>
          <p:cNvPr id="119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each term </a:t>
            </a:r>
            <a:r>
              <a:rPr lang="en-US" i="1"/>
              <a:t>T</a:t>
            </a:r>
            <a:r>
              <a:rPr lang="en-US"/>
              <a:t>, we must store a list of all documents that contain </a:t>
            </a:r>
            <a:r>
              <a:rPr lang="en-US" i="1"/>
              <a:t>T</a:t>
            </a:r>
            <a:r>
              <a:rPr lang="en-US"/>
              <a:t>.</a:t>
            </a:r>
          </a:p>
          <a:p>
            <a:r>
              <a:rPr lang="en-US"/>
              <a:t>Do we use an array or a list for this?</a:t>
            </a:r>
          </a:p>
        </p:txBody>
      </p:sp>
      <p:sp>
        <p:nvSpPr>
          <p:cNvPr id="1199108" name="Text Box 4"/>
          <p:cNvSpPr txBox="1">
            <a:spLocks noChangeArrowheads="1"/>
          </p:cNvSpPr>
          <p:nvPr/>
        </p:nvSpPr>
        <p:spPr bwMode="auto">
          <a:xfrm>
            <a:off x="381000" y="3733800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1199109" name="Text Box 5"/>
          <p:cNvSpPr txBox="1">
            <a:spLocks noChangeArrowheads="1"/>
          </p:cNvSpPr>
          <p:nvPr/>
        </p:nvSpPr>
        <p:spPr bwMode="auto">
          <a:xfrm>
            <a:off x="381000" y="4267200"/>
            <a:ext cx="16144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/>
              <a:t>Calpurnia</a:t>
            </a:r>
          </a:p>
        </p:txBody>
      </p:sp>
      <p:sp>
        <p:nvSpPr>
          <p:cNvPr id="1199110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1212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1199111" name="AutoShape 7"/>
          <p:cNvSpPr>
            <a:spLocks noChangeArrowheads="1"/>
          </p:cNvSpPr>
          <p:nvPr/>
        </p:nvSpPr>
        <p:spPr bwMode="auto">
          <a:xfrm>
            <a:off x="2057400" y="3810000"/>
            <a:ext cx="1143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99112" name="AutoShape 8"/>
          <p:cNvSpPr>
            <a:spLocks noChangeArrowheads="1"/>
          </p:cNvSpPr>
          <p:nvPr/>
        </p:nvSpPr>
        <p:spPr bwMode="auto">
          <a:xfrm>
            <a:off x="2057400" y="4343400"/>
            <a:ext cx="1143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grpSp>
        <p:nvGrpSpPr>
          <p:cNvPr id="1199130" name="Group 26"/>
          <p:cNvGrpSpPr>
            <a:grpSpLocks/>
          </p:cNvGrpSpPr>
          <p:nvPr/>
        </p:nvGrpSpPr>
        <p:grpSpPr bwMode="auto">
          <a:xfrm>
            <a:off x="3276600" y="4876800"/>
            <a:ext cx="4876800" cy="304800"/>
            <a:chOff x="2064" y="2448"/>
            <a:chExt cx="3072" cy="192"/>
          </a:xfrm>
        </p:grpSpPr>
        <p:sp>
          <p:nvSpPr>
            <p:cNvPr id="1199131" name="Rectangle 27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1199132" name="Rectangle 28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1199133" name="Rectangle 29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1199134" name="Rectangle 30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1199135" name="Line 31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</p:grpSp>
      <p:grpSp>
        <p:nvGrpSpPr>
          <p:cNvPr id="1199155" name="Group 51"/>
          <p:cNvGrpSpPr>
            <a:grpSpLocks/>
          </p:cNvGrpSpPr>
          <p:nvPr/>
        </p:nvGrpSpPr>
        <p:grpSpPr bwMode="auto">
          <a:xfrm>
            <a:off x="3276600" y="4267200"/>
            <a:ext cx="4943475" cy="457200"/>
            <a:chOff x="2064" y="2688"/>
            <a:chExt cx="3114" cy="288"/>
          </a:xfrm>
        </p:grpSpPr>
        <p:grpSp>
          <p:nvGrpSpPr>
            <p:cNvPr id="1199124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1199125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99126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99127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99128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99129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</p:grpSp>
        <p:sp>
          <p:nvSpPr>
            <p:cNvPr id="1199136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199137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1199138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1199139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1199140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1199141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13</a:t>
              </a:r>
            </a:p>
          </p:txBody>
        </p:sp>
        <p:sp>
          <p:nvSpPr>
            <p:cNvPr id="1199142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21</a:t>
              </a:r>
            </a:p>
          </p:txBody>
        </p:sp>
        <p:sp>
          <p:nvSpPr>
            <p:cNvPr id="1199143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34</a:t>
              </a:r>
            </a:p>
          </p:txBody>
        </p:sp>
      </p:grpSp>
      <p:grpSp>
        <p:nvGrpSpPr>
          <p:cNvPr id="1199156" name="Group 52"/>
          <p:cNvGrpSpPr>
            <a:grpSpLocks/>
          </p:cNvGrpSpPr>
          <p:nvPr/>
        </p:nvGrpSpPr>
        <p:grpSpPr bwMode="auto">
          <a:xfrm>
            <a:off x="3276600" y="3733800"/>
            <a:ext cx="4876800" cy="457200"/>
            <a:chOff x="2064" y="2400"/>
            <a:chExt cx="3072" cy="288"/>
          </a:xfrm>
        </p:grpSpPr>
        <p:grpSp>
          <p:nvGrpSpPr>
            <p:cNvPr id="1199123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1199115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99117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99119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99120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199122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</p:grpSp>
        <p:sp>
          <p:nvSpPr>
            <p:cNvPr id="1199144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1199145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1199146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1199147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1199148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1199149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1199150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1199151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fr-FR"/>
            </a:p>
          </p:txBody>
        </p:sp>
      </p:grpSp>
      <p:sp>
        <p:nvSpPr>
          <p:cNvPr id="1199152" name="Text Box 48"/>
          <p:cNvSpPr txBox="1">
            <a:spLocks noChangeArrowheads="1"/>
          </p:cNvSpPr>
          <p:nvPr/>
        </p:nvSpPr>
        <p:spPr bwMode="auto">
          <a:xfrm>
            <a:off x="3276600" y="48006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1199153" name="AutoShape 49"/>
          <p:cNvSpPr>
            <a:spLocks noChangeArrowheads="1"/>
          </p:cNvSpPr>
          <p:nvPr/>
        </p:nvSpPr>
        <p:spPr bwMode="auto">
          <a:xfrm>
            <a:off x="2057400" y="4876800"/>
            <a:ext cx="1143000" cy="228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199154" name="Text Box 50"/>
          <p:cNvSpPr txBox="1">
            <a:spLocks noChangeArrowheads="1"/>
          </p:cNvSpPr>
          <p:nvPr/>
        </p:nvSpPr>
        <p:spPr bwMode="auto">
          <a:xfrm>
            <a:off x="3895725" y="48006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668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Inverted index</a:t>
            </a:r>
          </a:p>
        </p:txBody>
      </p:sp>
      <p:sp>
        <p:nvSpPr>
          <p:cNvPr id="120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Linked lists generally preferred to arrays</a:t>
            </a:r>
          </a:p>
          <a:p>
            <a:pPr lvl="1"/>
            <a:r>
              <a:rPr lang="en-US" dirty="0"/>
              <a:t>Dynamic space allocation</a:t>
            </a:r>
          </a:p>
          <a:p>
            <a:pPr lvl="1"/>
            <a:r>
              <a:rPr lang="en-US" dirty="0"/>
              <a:t>Insertion of terms into documents easy</a:t>
            </a:r>
          </a:p>
          <a:p>
            <a:pPr lvl="1"/>
            <a:r>
              <a:rPr lang="en-US" dirty="0"/>
              <a:t>Space overhead of pointers</a:t>
            </a:r>
          </a:p>
        </p:txBody>
      </p:sp>
      <p:grpSp>
        <p:nvGrpSpPr>
          <p:cNvPr id="1200177" name="Group 49"/>
          <p:cNvGrpSpPr>
            <a:grpSpLocks/>
          </p:cNvGrpSpPr>
          <p:nvPr/>
        </p:nvGrpSpPr>
        <p:grpSpPr bwMode="auto">
          <a:xfrm>
            <a:off x="762000" y="3962400"/>
            <a:ext cx="2819400" cy="1533525"/>
            <a:chOff x="528" y="2634"/>
            <a:chExt cx="1776" cy="966"/>
          </a:xfrm>
        </p:grpSpPr>
        <p:sp>
          <p:nvSpPr>
            <p:cNvPr id="1200132" name="Text Box 4"/>
            <p:cNvSpPr txBox="1">
              <a:spLocks noChangeArrowheads="1"/>
            </p:cNvSpPr>
            <p:nvPr/>
          </p:nvSpPr>
          <p:spPr bwMode="auto">
            <a:xfrm>
              <a:off x="528" y="2634"/>
              <a:ext cx="74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/>
                <a:t>Brutus</a:t>
              </a:r>
            </a:p>
          </p:txBody>
        </p:sp>
        <p:sp>
          <p:nvSpPr>
            <p:cNvPr id="1200133" name="Text Box 5"/>
            <p:cNvSpPr txBox="1">
              <a:spLocks noChangeArrowheads="1"/>
            </p:cNvSpPr>
            <p:nvPr/>
          </p:nvSpPr>
          <p:spPr bwMode="auto">
            <a:xfrm>
              <a:off x="528" y="2970"/>
              <a:ext cx="1017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 dirty="0"/>
                <a:t>Calpurnia</a:t>
              </a:r>
            </a:p>
          </p:txBody>
        </p:sp>
        <p:sp>
          <p:nvSpPr>
            <p:cNvPr id="1200134" name="Text Box 6"/>
            <p:cNvSpPr txBox="1">
              <a:spLocks noChangeArrowheads="1"/>
            </p:cNvSpPr>
            <p:nvPr/>
          </p:nvSpPr>
          <p:spPr bwMode="auto">
            <a:xfrm>
              <a:off x="528" y="3306"/>
              <a:ext cx="76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/>
                <a:t>Caesar</a:t>
              </a:r>
            </a:p>
          </p:txBody>
        </p:sp>
        <p:sp>
          <p:nvSpPr>
            <p:cNvPr id="1200135" name="AutoShape 7"/>
            <p:cNvSpPr>
              <a:spLocks noChangeArrowheads="1"/>
            </p:cNvSpPr>
            <p:nvPr/>
          </p:nvSpPr>
          <p:spPr bwMode="auto">
            <a:xfrm>
              <a:off x="1584" y="2682"/>
              <a:ext cx="720" cy="144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1200136" name="AutoShape 8"/>
            <p:cNvSpPr>
              <a:spLocks noChangeArrowheads="1"/>
            </p:cNvSpPr>
            <p:nvPr/>
          </p:nvSpPr>
          <p:spPr bwMode="auto">
            <a:xfrm>
              <a:off x="1584" y="3018"/>
              <a:ext cx="720" cy="144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1200137" name="AutoShape 9"/>
            <p:cNvSpPr>
              <a:spLocks noChangeArrowheads="1"/>
            </p:cNvSpPr>
            <p:nvPr/>
          </p:nvSpPr>
          <p:spPr bwMode="auto">
            <a:xfrm>
              <a:off x="1584" y="3354"/>
              <a:ext cx="720" cy="144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</p:grpSp>
      <p:sp>
        <p:nvSpPr>
          <p:cNvPr id="1200138" name="Text Box 10"/>
          <p:cNvSpPr txBox="1">
            <a:spLocks noChangeArrowheads="1"/>
          </p:cNvSpPr>
          <p:nvPr/>
        </p:nvSpPr>
        <p:spPr bwMode="auto">
          <a:xfrm>
            <a:off x="3713163" y="38862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200139" name="Text Box 11"/>
          <p:cNvSpPr txBox="1">
            <a:spLocks noChangeArrowheads="1"/>
          </p:cNvSpPr>
          <p:nvPr/>
        </p:nvSpPr>
        <p:spPr bwMode="auto">
          <a:xfrm>
            <a:off x="4360863" y="38862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200140" name="Text Box 12"/>
          <p:cNvSpPr txBox="1">
            <a:spLocks noChangeArrowheads="1"/>
          </p:cNvSpPr>
          <p:nvPr/>
        </p:nvSpPr>
        <p:spPr bwMode="auto">
          <a:xfrm>
            <a:off x="5029200" y="38862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1200141" name="Text Box 13"/>
          <p:cNvSpPr txBox="1">
            <a:spLocks noChangeArrowheads="1"/>
          </p:cNvSpPr>
          <p:nvPr/>
        </p:nvSpPr>
        <p:spPr bwMode="auto">
          <a:xfrm>
            <a:off x="5638800" y="38862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1200142" name="Text Box 14"/>
          <p:cNvSpPr txBox="1">
            <a:spLocks noChangeArrowheads="1"/>
          </p:cNvSpPr>
          <p:nvPr/>
        </p:nvSpPr>
        <p:spPr bwMode="auto">
          <a:xfrm>
            <a:off x="6400800" y="38862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32</a:t>
            </a:r>
          </a:p>
        </p:txBody>
      </p:sp>
      <p:sp>
        <p:nvSpPr>
          <p:cNvPr id="1200143" name="Text Box 15"/>
          <p:cNvSpPr txBox="1">
            <a:spLocks noChangeArrowheads="1"/>
          </p:cNvSpPr>
          <p:nvPr/>
        </p:nvSpPr>
        <p:spPr bwMode="auto">
          <a:xfrm>
            <a:off x="7239000" y="38862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64</a:t>
            </a:r>
          </a:p>
        </p:txBody>
      </p:sp>
      <p:sp>
        <p:nvSpPr>
          <p:cNvPr id="1200144" name="Text Box 16"/>
          <p:cNvSpPr txBox="1">
            <a:spLocks noChangeArrowheads="1"/>
          </p:cNvSpPr>
          <p:nvPr/>
        </p:nvSpPr>
        <p:spPr bwMode="auto">
          <a:xfrm>
            <a:off x="8077200" y="3886200"/>
            <a:ext cx="7032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128</a:t>
            </a:r>
          </a:p>
        </p:txBody>
      </p:sp>
      <p:sp>
        <p:nvSpPr>
          <p:cNvPr id="1200146" name="Text Box 18"/>
          <p:cNvSpPr txBox="1">
            <a:spLocks noChangeArrowheads="1"/>
          </p:cNvSpPr>
          <p:nvPr/>
        </p:nvSpPr>
        <p:spPr bwMode="auto">
          <a:xfrm>
            <a:off x="4381500" y="44196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200147" name="Text Box 19"/>
          <p:cNvSpPr txBox="1">
            <a:spLocks noChangeArrowheads="1"/>
          </p:cNvSpPr>
          <p:nvPr/>
        </p:nvSpPr>
        <p:spPr bwMode="auto">
          <a:xfrm>
            <a:off x="5029200" y="44196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200148" name="Text Box 20"/>
          <p:cNvSpPr txBox="1">
            <a:spLocks noChangeArrowheads="1"/>
          </p:cNvSpPr>
          <p:nvPr/>
        </p:nvSpPr>
        <p:spPr bwMode="auto">
          <a:xfrm>
            <a:off x="5659438" y="44196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200149" name="Text Box 21"/>
          <p:cNvSpPr txBox="1">
            <a:spLocks noChangeArrowheads="1"/>
          </p:cNvSpPr>
          <p:nvPr/>
        </p:nvSpPr>
        <p:spPr bwMode="auto">
          <a:xfrm>
            <a:off x="6265863" y="44196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1200150" name="Text Box 22"/>
          <p:cNvSpPr txBox="1">
            <a:spLocks noChangeArrowheads="1"/>
          </p:cNvSpPr>
          <p:nvPr/>
        </p:nvSpPr>
        <p:spPr bwMode="auto">
          <a:xfrm>
            <a:off x="6858000" y="4419600"/>
            <a:ext cx="609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1200151" name="Text Box 23"/>
          <p:cNvSpPr txBox="1">
            <a:spLocks noChangeArrowheads="1"/>
          </p:cNvSpPr>
          <p:nvPr/>
        </p:nvSpPr>
        <p:spPr bwMode="auto">
          <a:xfrm>
            <a:off x="7620000" y="44196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200152" name="Text Box 24"/>
          <p:cNvSpPr txBox="1">
            <a:spLocks noChangeArrowheads="1"/>
          </p:cNvSpPr>
          <p:nvPr/>
        </p:nvSpPr>
        <p:spPr bwMode="auto">
          <a:xfrm>
            <a:off x="8382000" y="44196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34</a:t>
            </a:r>
          </a:p>
        </p:txBody>
      </p:sp>
      <p:sp>
        <p:nvSpPr>
          <p:cNvPr id="1200153" name="Text Box 25"/>
          <p:cNvSpPr txBox="1">
            <a:spLocks noChangeArrowheads="1"/>
          </p:cNvSpPr>
          <p:nvPr/>
        </p:nvSpPr>
        <p:spPr bwMode="auto">
          <a:xfrm>
            <a:off x="3733800" y="4953000"/>
            <a:ext cx="609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1200154" name="Text Box 26"/>
          <p:cNvSpPr txBox="1">
            <a:spLocks noChangeArrowheads="1"/>
          </p:cNvSpPr>
          <p:nvPr/>
        </p:nvSpPr>
        <p:spPr bwMode="auto">
          <a:xfrm>
            <a:off x="4603750" y="4953000"/>
            <a:ext cx="577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16</a:t>
            </a:r>
          </a:p>
        </p:txBody>
      </p:sp>
      <p:cxnSp>
        <p:nvCxnSpPr>
          <p:cNvPr id="1200156" name="AutoShape 28"/>
          <p:cNvCxnSpPr>
            <a:cxnSpLocks noChangeShapeType="1"/>
            <a:stCxn id="1200138" idx="3"/>
            <a:endCxn id="1200139" idx="1"/>
          </p:cNvCxnSpPr>
          <p:nvPr/>
        </p:nvCxnSpPr>
        <p:spPr bwMode="auto">
          <a:xfrm>
            <a:off x="4076700" y="4119563"/>
            <a:ext cx="2841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57" name="AutoShape 29"/>
          <p:cNvCxnSpPr>
            <a:cxnSpLocks noChangeShapeType="1"/>
            <a:stCxn id="1200139" idx="3"/>
            <a:endCxn id="1200140" idx="1"/>
          </p:cNvCxnSpPr>
          <p:nvPr/>
        </p:nvCxnSpPr>
        <p:spPr bwMode="auto">
          <a:xfrm>
            <a:off x="4724400" y="4119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58" name="AutoShape 30"/>
          <p:cNvCxnSpPr>
            <a:cxnSpLocks noChangeShapeType="1"/>
            <a:stCxn id="1200140" idx="3"/>
            <a:endCxn id="1200141" idx="1"/>
          </p:cNvCxnSpPr>
          <p:nvPr/>
        </p:nvCxnSpPr>
        <p:spPr bwMode="auto">
          <a:xfrm>
            <a:off x="5392738" y="4119563"/>
            <a:ext cx="246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59" name="AutoShape 31"/>
          <p:cNvCxnSpPr>
            <a:cxnSpLocks noChangeShapeType="1"/>
            <a:stCxn id="1200141" idx="3"/>
            <a:endCxn id="1200142" idx="1"/>
          </p:cNvCxnSpPr>
          <p:nvPr/>
        </p:nvCxnSpPr>
        <p:spPr bwMode="auto">
          <a:xfrm>
            <a:off x="6172200" y="4119563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61" name="AutoShape 33"/>
          <p:cNvCxnSpPr>
            <a:cxnSpLocks noChangeShapeType="1"/>
            <a:stCxn id="1200142" idx="3"/>
            <a:endCxn id="1200143" idx="1"/>
          </p:cNvCxnSpPr>
          <p:nvPr/>
        </p:nvCxnSpPr>
        <p:spPr bwMode="auto">
          <a:xfrm>
            <a:off x="6934200" y="4119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62" name="AutoShape 34"/>
          <p:cNvCxnSpPr>
            <a:cxnSpLocks noChangeShapeType="1"/>
            <a:stCxn id="1200143" idx="3"/>
            <a:endCxn id="1200144" idx="1"/>
          </p:cNvCxnSpPr>
          <p:nvPr/>
        </p:nvCxnSpPr>
        <p:spPr bwMode="auto">
          <a:xfrm>
            <a:off x="7772400" y="4119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00164" name="Text Box 36"/>
          <p:cNvSpPr txBox="1">
            <a:spLocks noChangeArrowheads="1"/>
          </p:cNvSpPr>
          <p:nvPr/>
        </p:nvSpPr>
        <p:spPr bwMode="auto">
          <a:xfrm>
            <a:off x="3733800" y="44196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1200165" name="AutoShape 37"/>
          <p:cNvCxnSpPr>
            <a:cxnSpLocks noChangeShapeType="1"/>
            <a:stCxn id="1200164" idx="3"/>
            <a:endCxn id="1200146" idx="1"/>
          </p:cNvCxnSpPr>
          <p:nvPr/>
        </p:nvCxnSpPr>
        <p:spPr bwMode="auto">
          <a:xfrm>
            <a:off x="4097338" y="4652963"/>
            <a:ext cx="2841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66" name="AutoShape 38"/>
          <p:cNvCxnSpPr>
            <a:cxnSpLocks noChangeShapeType="1"/>
            <a:stCxn id="1200146" idx="3"/>
            <a:endCxn id="1200147" idx="1"/>
          </p:cNvCxnSpPr>
          <p:nvPr/>
        </p:nvCxnSpPr>
        <p:spPr bwMode="auto">
          <a:xfrm>
            <a:off x="4745038" y="4652963"/>
            <a:ext cx="2841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67" name="AutoShape 39"/>
          <p:cNvCxnSpPr>
            <a:cxnSpLocks noChangeShapeType="1"/>
            <a:stCxn id="1200147" idx="3"/>
            <a:endCxn id="1200148" idx="1"/>
          </p:cNvCxnSpPr>
          <p:nvPr/>
        </p:nvCxnSpPr>
        <p:spPr bwMode="auto">
          <a:xfrm>
            <a:off x="5392738" y="4652963"/>
            <a:ext cx="266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68" name="AutoShape 40"/>
          <p:cNvCxnSpPr>
            <a:cxnSpLocks noChangeShapeType="1"/>
            <a:stCxn id="1200148" idx="3"/>
            <a:endCxn id="1200149" idx="1"/>
          </p:cNvCxnSpPr>
          <p:nvPr/>
        </p:nvCxnSpPr>
        <p:spPr bwMode="auto">
          <a:xfrm>
            <a:off x="6022975" y="4652963"/>
            <a:ext cx="2428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69" name="AutoShape 41"/>
          <p:cNvCxnSpPr>
            <a:cxnSpLocks noChangeShapeType="1"/>
            <a:stCxn id="1200149" idx="3"/>
            <a:endCxn id="1200150" idx="1"/>
          </p:cNvCxnSpPr>
          <p:nvPr/>
        </p:nvCxnSpPr>
        <p:spPr bwMode="auto">
          <a:xfrm>
            <a:off x="6629400" y="4652963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70" name="AutoShape 42"/>
          <p:cNvCxnSpPr>
            <a:cxnSpLocks noChangeShapeType="1"/>
            <a:stCxn id="1200150" idx="3"/>
            <a:endCxn id="1200151" idx="1"/>
          </p:cNvCxnSpPr>
          <p:nvPr/>
        </p:nvCxnSpPr>
        <p:spPr bwMode="auto">
          <a:xfrm>
            <a:off x="7467600" y="4652963"/>
            <a:ext cx="152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71" name="AutoShape 43"/>
          <p:cNvCxnSpPr>
            <a:cxnSpLocks noChangeShapeType="1"/>
            <a:stCxn id="1200151" idx="3"/>
            <a:endCxn id="1200152" idx="1"/>
          </p:cNvCxnSpPr>
          <p:nvPr/>
        </p:nvCxnSpPr>
        <p:spPr bwMode="auto">
          <a:xfrm>
            <a:off x="8153400" y="4652963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0173" name="AutoShape 45"/>
          <p:cNvCxnSpPr>
            <a:cxnSpLocks noChangeShapeType="1"/>
            <a:stCxn id="1200153" idx="3"/>
            <a:endCxn id="1200154" idx="1"/>
          </p:cNvCxnSpPr>
          <p:nvPr/>
        </p:nvCxnSpPr>
        <p:spPr bwMode="auto">
          <a:xfrm>
            <a:off x="4343400" y="5186363"/>
            <a:ext cx="2603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00182" name="Group 54"/>
          <p:cNvGrpSpPr>
            <a:grpSpLocks/>
          </p:cNvGrpSpPr>
          <p:nvPr/>
        </p:nvGrpSpPr>
        <p:grpSpPr bwMode="auto">
          <a:xfrm>
            <a:off x="304800" y="3971925"/>
            <a:ext cx="1666875" cy="2398713"/>
            <a:chOff x="192" y="2502"/>
            <a:chExt cx="1050" cy="1511"/>
          </a:xfrm>
        </p:grpSpPr>
        <p:sp>
          <p:nvSpPr>
            <p:cNvPr id="1200174" name="AutoShape 46"/>
            <p:cNvSpPr>
              <a:spLocks/>
            </p:cNvSpPr>
            <p:nvPr/>
          </p:nvSpPr>
          <p:spPr bwMode="auto">
            <a:xfrm>
              <a:off x="192" y="2502"/>
              <a:ext cx="144" cy="960"/>
            </a:xfrm>
            <a:prstGeom prst="leftBrace">
              <a:avLst>
                <a:gd name="adj1" fmla="val 55556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1200175" name="Text Box 47"/>
            <p:cNvSpPr txBox="1">
              <a:spLocks noChangeArrowheads="1"/>
            </p:cNvSpPr>
            <p:nvPr/>
          </p:nvSpPr>
          <p:spPr bwMode="auto">
            <a:xfrm>
              <a:off x="278" y="3725"/>
              <a:ext cx="964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latin typeface="Tahoma" charset="0"/>
                </a:rPr>
                <a:t>Dictionary</a:t>
              </a:r>
            </a:p>
          </p:txBody>
        </p:sp>
        <p:cxnSp>
          <p:nvCxnSpPr>
            <p:cNvPr id="1200176" name="AutoShape 48"/>
            <p:cNvCxnSpPr>
              <a:cxnSpLocks noChangeShapeType="1"/>
              <a:stCxn id="1200175" idx="1"/>
              <a:endCxn id="1200174" idx="1"/>
            </p:cNvCxnSpPr>
            <p:nvPr/>
          </p:nvCxnSpPr>
          <p:spPr bwMode="auto">
            <a:xfrm rot="10800000">
              <a:off x="192" y="2982"/>
              <a:ext cx="86" cy="889"/>
            </a:xfrm>
            <a:prstGeom prst="curvedConnector3">
              <a:avLst>
                <a:gd name="adj1" fmla="val 26744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00181" name="Group 53"/>
          <p:cNvGrpSpPr>
            <a:grpSpLocks/>
          </p:cNvGrpSpPr>
          <p:nvPr/>
        </p:nvGrpSpPr>
        <p:grpSpPr bwMode="auto">
          <a:xfrm>
            <a:off x="3657600" y="5495925"/>
            <a:ext cx="5334000" cy="798513"/>
            <a:chOff x="2352" y="3600"/>
            <a:chExt cx="3360" cy="503"/>
          </a:xfrm>
        </p:grpSpPr>
        <p:sp>
          <p:nvSpPr>
            <p:cNvPr id="1200179" name="AutoShape 51"/>
            <p:cNvSpPr>
              <a:spLocks/>
            </p:cNvSpPr>
            <p:nvPr/>
          </p:nvSpPr>
          <p:spPr bwMode="auto">
            <a:xfrm rot="16200000">
              <a:off x="3924" y="2028"/>
              <a:ext cx="216" cy="3360"/>
            </a:xfrm>
            <a:prstGeom prst="leftBrace">
              <a:avLst>
                <a:gd name="adj1" fmla="val 129630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1200180" name="Text Box 52"/>
            <p:cNvSpPr txBox="1">
              <a:spLocks noChangeArrowheads="1"/>
            </p:cNvSpPr>
            <p:nvPr/>
          </p:nvSpPr>
          <p:spPr bwMode="auto">
            <a:xfrm>
              <a:off x="3600" y="3815"/>
              <a:ext cx="819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>
                  <a:latin typeface="Tahoma" charset="0"/>
                </a:rPr>
                <a:t>Postings</a:t>
              </a:r>
            </a:p>
          </p:txBody>
        </p:sp>
      </p:grpSp>
      <p:sp>
        <p:nvSpPr>
          <p:cNvPr id="1200183" name="Text Box 55"/>
          <p:cNvSpPr txBox="1">
            <a:spLocks noChangeArrowheads="1"/>
          </p:cNvSpPr>
          <p:nvPr/>
        </p:nvSpPr>
        <p:spPr bwMode="auto">
          <a:xfrm>
            <a:off x="3124200" y="6284913"/>
            <a:ext cx="5605463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Sorted by docID (more later on why).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692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67818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Sequence of (Modified token, Document ID) pairs.</a:t>
            </a: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104775" y="4324350"/>
            <a:ext cx="2838450" cy="15621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Arial" charset="0"/>
              </a:rPr>
              <a:t>I did enact Julius</a:t>
            </a:r>
          </a:p>
          <a:p>
            <a:pPr algn="ctr"/>
            <a:r>
              <a:rPr lang="en-US">
                <a:latin typeface="Arial" charset="0"/>
              </a:rPr>
              <a:t>Caesar I was killed </a:t>
            </a:r>
          </a:p>
          <a:p>
            <a:pPr algn="ctr"/>
            <a:r>
              <a:rPr lang="en-US">
                <a:latin typeface="Arial" charset="0"/>
              </a:rPr>
              <a:t>i' the Capitol; </a:t>
            </a:r>
          </a:p>
          <a:p>
            <a:pPr algn="ctr"/>
            <a:r>
              <a:rPr lang="en-US">
                <a:latin typeface="Arial" charset="0"/>
              </a:rPr>
              <a:t>Brutus killed me.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1295400" y="358140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Doc 1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3165475" y="4400550"/>
            <a:ext cx="3195638" cy="15621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Arial" charset="0"/>
              </a:rPr>
              <a:t>So let it be with</a:t>
            </a:r>
          </a:p>
          <a:p>
            <a:pPr algn="ctr"/>
            <a:r>
              <a:rPr lang="en-US">
                <a:latin typeface="Arial" charset="0"/>
              </a:rPr>
              <a:t>Caesar. The noble</a:t>
            </a:r>
          </a:p>
          <a:p>
            <a:pPr algn="ctr"/>
            <a:r>
              <a:rPr lang="en-US">
                <a:latin typeface="Arial" charset="0"/>
              </a:rPr>
              <a:t>Brutus hath told you</a:t>
            </a:r>
          </a:p>
          <a:p>
            <a:pPr algn="ctr"/>
            <a:r>
              <a:rPr lang="en-US">
                <a:latin typeface="Arial" charset="0"/>
              </a:rPr>
              <a:t>Caesar was ambitious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3886200" y="358140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Doc 2</a:t>
            </a:r>
          </a:p>
        </p:txBody>
      </p:sp>
      <p:graphicFrame>
        <p:nvGraphicFramePr>
          <p:cNvPr id="111623" name="Object 7"/>
          <p:cNvGraphicFramePr>
            <a:graphicFrameLocks noChangeAspect="1"/>
          </p:cNvGraphicFramePr>
          <p:nvPr/>
        </p:nvGraphicFramePr>
        <p:xfrm>
          <a:off x="7391400" y="1724025"/>
          <a:ext cx="1223963" cy="521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Feuille de calcul" r:id="rId3" imgW="1473200" imgH="6388100" progId="Excel.Sheet.8">
                  <p:embed/>
                </p:oleObj>
              </mc:Choice>
              <mc:Fallback>
                <p:oleObj name="Feuille de calcul" r:id="rId3" imgW="1473200" imgH="6388100" progId="Excel.Sheet.8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724025"/>
                        <a:ext cx="1223963" cy="52101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24" name="Line 8"/>
          <p:cNvSpPr>
            <a:spLocks noChangeShapeType="1"/>
          </p:cNvSpPr>
          <p:nvPr/>
        </p:nvSpPr>
        <p:spPr bwMode="auto">
          <a:xfrm>
            <a:off x="5867400" y="38862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16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Indexer steps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18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4572000" cy="609600"/>
          </a:xfrm>
        </p:spPr>
        <p:txBody>
          <a:bodyPr/>
          <a:lstStyle/>
          <a:p>
            <a:r>
              <a:rPr lang="en-US" sz="3400"/>
              <a:t>Sort by terms.</a:t>
            </a:r>
            <a:r>
              <a:rPr lang="en-US" sz="2200"/>
              <a:t> </a:t>
            </a:r>
          </a:p>
        </p:txBody>
      </p:sp>
      <p:graphicFrame>
        <p:nvGraphicFramePr>
          <p:cNvPr id="112643" name="Object 3"/>
          <p:cNvGraphicFramePr>
            <a:graphicFrameLocks noChangeAspect="1"/>
          </p:cNvGraphicFramePr>
          <p:nvPr/>
        </p:nvGraphicFramePr>
        <p:xfrm>
          <a:off x="7620000" y="1577975"/>
          <a:ext cx="1223963" cy="528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4" name="Worksheet" r:id="rId3" imgW="1473200" imgH="7035800" progId="Excel.Sheet.8">
                  <p:embed/>
                </p:oleObj>
              </mc:Choice>
              <mc:Fallback>
                <p:oleObj name="Worksheet" r:id="rId3" imgW="1473200" imgH="7035800" progId="Excel.Sheet.8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1577975"/>
                        <a:ext cx="1223963" cy="52800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4" name="Line 4"/>
          <p:cNvSpPr>
            <a:spLocks noChangeShapeType="1"/>
          </p:cNvSpPr>
          <p:nvPr/>
        </p:nvSpPr>
        <p:spPr bwMode="auto">
          <a:xfrm>
            <a:off x="7162800" y="38862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graphicFrame>
        <p:nvGraphicFramePr>
          <p:cNvPr id="112646" name="Object 6"/>
          <p:cNvGraphicFramePr>
            <a:graphicFrameLocks noChangeAspect="1"/>
          </p:cNvGraphicFramePr>
          <p:nvPr/>
        </p:nvGraphicFramePr>
        <p:xfrm>
          <a:off x="5943600" y="1577975"/>
          <a:ext cx="1223963" cy="535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5" name="Feuille de calcul" r:id="rId5" imgW="1473200" imgH="6350000" progId="Excel.Sheet.8">
                  <p:embed/>
                </p:oleObj>
              </mc:Choice>
              <mc:Fallback>
                <p:oleObj name="Feuille de calcul" r:id="rId5" imgW="1473200" imgH="6350000" progId="Excel.Sheet.8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577975"/>
                        <a:ext cx="1223963" cy="53562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7" name="AutoShape 7"/>
          <p:cNvSpPr>
            <a:spLocks noChangeArrowheads="1"/>
          </p:cNvSpPr>
          <p:nvPr/>
        </p:nvSpPr>
        <p:spPr bwMode="auto">
          <a:xfrm>
            <a:off x="846138" y="2300288"/>
            <a:ext cx="3127375" cy="742950"/>
          </a:xfrm>
          <a:prstGeom prst="upArrowCallout">
            <a:avLst>
              <a:gd name="adj1" fmla="val 105235"/>
              <a:gd name="adj2" fmla="val 105235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800" b="1" u="sng">
                <a:latin typeface="Times New Roman" charset="0"/>
              </a:rPr>
              <a:t>Core indexing step.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565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4343400" cy="167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Multiple term entries in a single document are merged.</a:t>
            </a:r>
          </a:p>
          <a:p>
            <a:pPr>
              <a:lnSpc>
                <a:spcPct val="90000"/>
              </a:lnSpc>
            </a:pPr>
            <a:r>
              <a:rPr lang="en-US"/>
              <a:t>Frequency information is added.</a:t>
            </a:r>
          </a:p>
        </p:txBody>
      </p:sp>
      <p:graphicFrame>
        <p:nvGraphicFramePr>
          <p:cNvPr id="113667" name="Object 3"/>
          <p:cNvGraphicFramePr>
            <a:graphicFrameLocks noChangeAspect="1"/>
          </p:cNvGraphicFramePr>
          <p:nvPr/>
        </p:nvGraphicFramePr>
        <p:xfrm>
          <a:off x="7008813" y="1676400"/>
          <a:ext cx="1857375" cy="492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0" name="Worksheet" r:id="rId3" imgW="2184400" imgH="5778500" progId="Excel.Sheet.8">
                  <p:embed/>
                </p:oleObj>
              </mc:Choice>
              <mc:Fallback>
                <p:oleObj name="Worksheet" r:id="rId3" imgW="2184400" imgH="5778500" progId="Excel.Sheet.8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8813" y="1676400"/>
                        <a:ext cx="1857375" cy="4927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68" name="Line 4"/>
          <p:cNvSpPr>
            <a:spLocks noChangeShapeType="1"/>
          </p:cNvSpPr>
          <p:nvPr/>
        </p:nvSpPr>
        <p:spPr bwMode="auto">
          <a:xfrm>
            <a:off x="6172200" y="36576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graphicFrame>
        <p:nvGraphicFramePr>
          <p:cNvPr id="113670" name="Object 6"/>
          <p:cNvGraphicFramePr>
            <a:graphicFrameLocks noChangeAspect="1"/>
          </p:cNvGraphicFramePr>
          <p:nvPr/>
        </p:nvGraphicFramePr>
        <p:xfrm>
          <a:off x="4719638" y="1654175"/>
          <a:ext cx="1223962" cy="528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1" name="Feuille de calcul" r:id="rId5" imgW="1473200" imgH="7035800" progId="Excel.Sheet.8">
                  <p:embed/>
                </p:oleObj>
              </mc:Choice>
              <mc:Fallback>
                <p:oleObj name="Feuille de calcul" r:id="rId5" imgW="1473200" imgH="7035800" progId="Excel.Sheet.8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9638" y="1654175"/>
                        <a:ext cx="1223962" cy="52800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71" name="AutoShape 7"/>
          <p:cNvSpPr>
            <a:spLocks noChangeArrowheads="1"/>
          </p:cNvSpPr>
          <p:nvPr/>
        </p:nvSpPr>
        <p:spPr bwMode="auto">
          <a:xfrm>
            <a:off x="990600" y="3581400"/>
            <a:ext cx="2770188" cy="1196975"/>
          </a:xfrm>
          <a:prstGeom prst="upArrowCallout">
            <a:avLst>
              <a:gd name="adj1" fmla="val 57858"/>
              <a:gd name="adj2" fmla="val 57858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Why frequency?</a:t>
            </a:r>
          </a:p>
          <a:p>
            <a:pPr algn="ctr"/>
            <a:r>
              <a:rPr lang="en-US" dirty="0"/>
              <a:t>Will discuss later.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491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010400" cy="129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The result is split into a </a:t>
            </a:r>
            <a:r>
              <a:rPr lang="en-US" i="1"/>
              <a:t>Dictionary</a:t>
            </a:r>
            <a:r>
              <a:rPr lang="en-US"/>
              <a:t> file and a </a:t>
            </a:r>
            <a:r>
              <a:rPr lang="en-US" i="1"/>
              <a:t>Postings</a:t>
            </a:r>
            <a:r>
              <a:rPr lang="en-US"/>
              <a:t> file.</a:t>
            </a:r>
          </a:p>
        </p:txBody>
      </p:sp>
      <p:graphicFrame>
        <p:nvGraphicFramePr>
          <p:cNvPr id="114691" name="Object 3"/>
          <p:cNvGraphicFramePr>
            <a:graphicFrameLocks noChangeAspect="1"/>
          </p:cNvGraphicFramePr>
          <p:nvPr/>
        </p:nvGraphicFramePr>
        <p:xfrm>
          <a:off x="7391400" y="1806575"/>
          <a:ext cx="1223963" cy="470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2" name="Worksheet" r:id="rId3" imgW="1473200" imgH="5588000" progId="Excel.Sheet.8">
                  <p:embed/>
                </p:oleObj>
              </mc:Choice>
              <mc:Fallback>
                <p:oleObj name="Worksheet" r:id="rId3" imgW="1473200" imgH="5588000" progId="Excel.Sheet.8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806575"/>
                        <a:ext cx="1223963" cy="47005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2" name="Object 4"/>
          <p:cNvGraphicFramePr>
            <a:graphicFrameLocks noChangeAspect="1"/>
          </p:cNvGraphicFramePr>
          <p:nvPr/>
        </p:nvGraphicFramePr>
        <p:xfrm>
          <a:off x="3662363" y="1981200"/>
          <a:ext cx="1985962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3" name="Worksheet" r:id="rId5" imgW="2362200" imgH="5892800" progId="Excel.Sheet.8">
                  <p:embed/>
                </p:oleObj>
              </mc:Choice>
              <mc:Fallback>
                <p:oleObj name="Worksheet" r:id="rId5" imgW="2362200" imgH="5892800" progId="Excel.Shee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2363" y="1981200"/>
                        <a:ext cx="1985962" cy="41148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693" name="Line 5"/>
          <p:cNvSpPr>
            <a:spLocks noChangeShapeType="1"/>
          </p:cNvSpPr>
          <p:nvPr/>
        </p:nvSpPr>
        <p:spPr bwMode="auto">
          <a:xfrm>
            <a:off x="5638800" y="39624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694" name="Line 6"/>
          <p:cNvSpPr>
            <a:spLocks noChangeShapeType="1"/>
          </p:cNvSpPr>
          <p:nvPr/>
        </p:nvSpPr>
        <p:spPr bwMode="auto">
          <a:xfrm flipV="1">
            <a:off x="5638800" y="20574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 flipV="1">
            <a:off x="5638800" y="22098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 flipV="1">
            <a:off x="5638800" y="23622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697" name="Line 9"/>
          <p:cNvSpPr>
            <a:spLocks noChangeShapeType="1"/>
          </p:cNvSpPr>
          <p:nvPr/>
        </p:nvSpPr>
        <p:spPr bwMode="auto">
          <a:xfrm flipV="1">
            <a:off x="5638800" y="2514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5638800" y="2667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>
            <a:off x="5638800" y="2819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00" name="Line 12"/>
          <p:cNvSpPr>
            <a:spLocks noChangeShapeType="1"/>
          </p:cNvSpPr>
          <p:nvPr/>
        </p:nvSpPr>
        <p:spPr bwMode="auto">
          <a:xfrm>
            <a:off x="5638800" y="28194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01" name="Line 13"/>
          <p:cNvSpPr>
            <a:spLocks noChangeShapeType="1"/>
          </p:cNvSpPr>
          <p:nvPr/>
        </p:nvSpPr>
        <p:spPr bwMode="auto">
          <a:xfrm>
            <a:off x="5638800" y="30480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02" name="Line 14"/>
          <p:cNvSpPr>
            <a:spLocks noChangeShapeType="1"/>
          </p:cNvSpPr>
          <p:nvPr/>
        </p:nvSpPr>
        <p:spPr bwMode="auto">
          <a:xfrm>
            <a:off x="5638800" y="32004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03" name="Line 15"/>
          <p:cNvSpPr>
            <a:spLocks noChangeShapeType="1"/>
          </p:cNvSpPr>
          <p:nvPr/>
        </p:nvSpPr>
        <p:spPr bwMode="auto">
          <a:xfrm>
            <a:off x="5638800" y="33528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5638800" y="35052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5638800" y="36576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>
            <a:off x="5638800" y="38100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5638800" y="41148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08" name="Line 20"/>
          <p:cNvSpPr>
            <a:spLocks noChangeShapeType="1"/>
          </p:cNvSpPr>
          <p:nvPr/>
        </p:nvSpPr>
        <p:spPr bwMode="auto">
          <a:xfrm>
            <a:off x="5638800" y="42672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09" name="Line 21"/>
          <p:cNvSpPr>
            <a:spLocks noChangeShapeType="1"/>
          </p:cNvSpPr>
          <p:nvPr/>
        </p:nvSpPr>
        <p:spPr bwMode="auto">
          <a:xfrm>
            <a:off x="5638800" y="44196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5638800" y="45720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>
            <a:off x="5638800" y="47244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5638800" y="48768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>
            <a:off x="5638800" y="48768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5638800" y="50292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5638800" y="52578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16" name="Line 28"/>
          <p:cNvSpPr>
            <a:spLocks noChangeShapeType="1"/>
          </p:cNvSpPr>
          <p:nvPr/>
        </p:nvSpPr>
        <p:spPr bwMode="auto">
          <a:xfrm>
            <a:off x="5638800" y="5410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17" name="Line 29"/>
          <p:cNvSpPr>
            <a:spLocks noChangeShapeType="1"/>
          </p:cNvSpPr>
          <p:nvPr/>
        </p:nvSpPr>
        <p:spPr bwMode="auto">
          <a:xfrm>
            <a:off x="5638800" y="55626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18" name="Line 30"/>
          <p:cNvSpPr>
            <a:spLocks noChangeShapeType="1"/>
          </p:cNvSpPr>
          <p:nvPr/>
        </p:nvSpPr>
        <p:spPr bwMode="auto">
          <a:xfrm>
            <a:off x="2895600" y="3733800"/>
            <a:ext cx="53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4719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graphicFrame>
        <p:nvGraphicFramePr>
          <p:cNvPr id="114720" name="Object 32"/>
          <p:cNvGraphicFramePr>
            <a:graphicFrameLocks noChangeAspect="1"/>
          </p:cNvGraphicFramePr>
          <p:nvPr/>
        </p:nvGraphicFramePr>
        <p:xfrm>
          <a:off x="733425" y="1701800"/>
          <a:ext cx="1857375" cy="492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4" name="Feuille de calcul" r:id="rId7" imgW="2184400" imgH="5778500" progId="Excel.Sheet.8">
                  <p:embed/>
                </p:oleObj>
              </mc:Choice>
              <mc:Fallback>
                <p:oleObj name="Feuille de calcul" r:id="rId7" imgW="2184400" imgH="5778500" progId="Excel.Sheet.8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701800"/>
                        <a:ext cx="1857375" cy="4927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721" name="Line 33"/>
          <p:cNvSpPr>
            <a:spLocks noChangeShapeType="1"/>
          </p:cNvSpPr>
          <p:nvPr/>
        </p:nvSpPr>
        <p:spPr bwMode="auto">
          <a:xfrm>
            <a:off x="5638800" y="54102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684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37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processing</a:t>
            </a:r>
          </a:p>
        </p:txBody>
      </p:sp>
      <p:sp>
        <p:nvSpPr>
          <p:cNvPr id="121037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processing the query:</a:t>
            </a:r>
          </a:p>
          <a:p>
            <a:pPr lvl="1">
              <a:buFont typeface="Wingdings" charset="0"/>
              <a:buNone/>
            </a:pPr>
            <a:r>
              <a:rPr lang="en-US" b="1" i="1" dirty="0"/>
              <a:t>Brutus</a:t>
            </a:r>
            <a:r>
              <a:rPr lang="en-US" dirty="0"/>
              <a:t> </a:t>
            </a:r>
            <a:r>
              <a:rPr lang="en-US" i="1" dirty="0"/>
              <a:t>AND</a:t>
            </a:r>
            <a:r>
              <a:rPr lang="en-US" dirty="0"/>
              <a:t> </a:t>
            </a:r>
            <a:r>
              <a:rPr lang="en-US" b="1" i="1" dirty="0"/>
              <a:t>Caesar</a:t>
            </a:r>
            <a:endParaRPr lang="en-US" dirty="0"/>
          </a:p>
          <a:p>
            <a:pPr lvl="1"/>
            <a:r>
              <a:rPr lang="en-US" dirty="0"/>
              <a:t>Locate </a:t>
            </a:r>
            <a:r>
              <a:rPr lang="en-US" b="1" i="1" dirty="0"/>
              <a:t>Brutus</a:t>
            </a:r>
            <a:r>
              <a:rPr lang="en-US" dirty="0"/>
              <a:t> in the Dictionary;</a:t>
            </a:r>
          </a:p>
          <a:p>
            <a:pPr lvl="2"/>
            <a:r>
              <a:rPr lang="en-US" dirty="0"/>
              <a:t>Retrieve its postings.</a:t>
            </a:r>
          </a:p>
          <a:p>
            <a:pPr lvl="1"/>
            <a:r>
              <a:rPr lang="en-US" dirty="0"/>
              <a:t>Locate </a:t>
            </a:r>
            <a:r>
              <a:rPr lang="en-US" b="1" i="1" dirty="0"/>
              <a:t>Caesar</a:t>
            </a:r>
            <a:r>
              <a:rPr lang="en-US" dirty="0"/>
              <a:t> in the Dictionary;</a:t>
            </a:r>
          </a:p>
          <a:p>
            <a:pPr lvl="2"/>
            <a:r>
              <a:rPr lang="en-US" dirty="0"/>
              <a:t>Retrieve its postings.</a:t>
            </a:r>
          </a:p>
          <a:p>
            <a:pPr lvl="1"/>
            <a:r>
              <a:rPr lang="ja-JP" altLang="en-US" dirty="0"/>
              <a:t>“</a:t>
            </a:r>
            <a:r>
              <a:rPr lang="en-US" dirty="0"/>
              <a:t>Merge</a:t>
            </a:r>
            <a:r>
              <a:rPr lang="ja-JP" altLang="en-US" dirty="0"/>
              <a:t>”</a:t>
            </a:r>
            <a:r>
              <a:rPr lang="en-US" dirty="0"/>
              <a:t> the two postings:</a:t>
            </a:r>
          </a:p>
        </p:txBody>
      </p:sp>
      <p:sp>
        <p:nvSpPr>
          <p:cNvPr id="1210378" name="Text Box 2058"/>
          <p:cNvSpPr txBox="1">
            <a:spLocks noChangeArrowheads="1"/>
          </p:cNvSpPr>
          <p:nvPr/>
        </p:nvSpPr>
        <p:spPr bwMode="auto">
          <a:xfrm>
            <a:off x="6878638" y="5019675"/>
            <a:ext cx="7032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 Unicode MS" charset="0"/>
                <a:cs typeface="Arial Unicode MS" charset="0"/>
              </a:rPr>
              <a:t>128</a:t>
            </a:r>
          </a:p>
        </p:txBody>
      </p:sp>
      <p:sp>
        <p:nvSpPr>
          <p:cNvPr id="1210385" name="Text Box 2065"/>
          <p:cNvSpPr txBox="1">
            <a:spLocks noChangeArrowheads="1"/>
          </p:cNvSpPr>
          <p:nvPr/>
        </p:nvSpPr>
        <p:spPr bwMode="auto">
          <a:xfrm>
            <a:off x="7183438" y="55530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 Unicode MS" charset="0"/>
                <a:cs typeface="Arial Unicode MS" charset="0"/>
              </a:rPr>
              <a:t>34</a:t>
            </a:r>
          </a:p>
        </p:txBody>
      </p:sp>
      <p:grpSp>
        <p:nvGrpSpPr>
          <p:cNvPr id="1210403" name="Group 2083"/>
          <p:cNvGrpSpPr>
            <a:grpSpLocks/>
          </p:cNvGrpSpPr>
          <p:nvPr/>
        </p:nvGrpSpPr>
        <p:grpSpPr bwMode="auto">
          <a:xfrm>
            <a:off x="2514600" y="5019675"/>
            <a:ext cx="647700" cy="466725"/>
            <a:chOff x="1584" y="3162"/>
            <a:chExt cx="408" cy="294"/>
          </a:xfrm>
        </p:grpSpPr>
        <p:sp>
          <p:nvSpPr>
            <p:cNvPr id="1210372" name="Text Box 2052"/>
            <p:cNvSpPr txBox="1">
              <a:spLocks noChangeArrowheads="1"/>
            </p:cNvSpPr>
            <p:nvPr/>
          </p:nvSpPr>
          <p:spPr bwMode="auto">
            <a:xfrm>
              <a:off x="1584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2</a:t>
              </a:r>
            </a:p>
          </p:txBody>
        </p:sp>
        <p:cxnSp>
          <p:nvCxnSpPr>
            <p:cNvPr id="1210386" name="AutoShape 2066"/>
            <p:cNvCxnSpPr>
              <a:cxnSpLocks noChangeShapeType="1"/>
              <a:stCxn id="1210372" idx="3"/>
              <a:endCxn id="1210373" idx="1"/>
            </p:cNvCxnSpPr>
            <p:nvPr/>
          </p:nvCxnSpPr>
          <p:spPr bwMode="auto">
            <a:xfrm>
              <a:off x="1813" y="3309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04" name="Group 2084"/>
          <p:cNvGrpSpPr>
            <a:grpSpLocks/>
          </p:cNvGrpSpPr>
          <p:nvPr/>
        </p:nvGrpSpPr>
        <p:grpSpPr bwMode="auto">
          <a:xfrm>
            <a:off x="3162300" y="5019675"/>
            <a:ext cx="668338" cy="466725"/>
            <a:chOff x="1992" y="3162"/>
            <a:chExt cx="421" cy="294"/>
          </a:xfrm>
        </p:grpSpPr>
        <p:sp>
          <p:nvSpPr>
            <p:cNvPr id="1210373" name="Text Box 2053"/>
            <p:cNvSpPr txBox="1">
              <a:spLocks noChangeArrowheads="1"/>
            </p:cNvSpPr>
            <p:nvPr/>
          </p:nvSpPr>
          <p:spPr bwMode="auto">
            <a:xfrm>
              <a:off x="1992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4</a:t>
              </a:r>
            </a:p>
          </p:txBody>
        </p:sp>
        <p:cxnSp>
          <p:nvCxnSpPr>
            <p:cNvPr id="1210387" name="AutoShape 2067"/>
            <p:cNvCxnSpPr>
              <a:cxnSpLocks noChangeShapeType="1"/>
              <a:stCxn id="1210373" idx="3"/>
              <a:endCxn id="1210374" idx="1"/>
            </p:cNvCxnSpPr>
            <p:nvPr/>
          </p:nvCxnSpPr>
          <p:spPr bwMode="auto">
            <a:xfrm>
              <a:off x="222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05" name="Group 2085"/>
          <p:cNvGrpSpPr>
            <a:grpSpLocks/>
          </p:cNvGrpSpPr>
          <p:nvPr/>
        </p:nvGrpSpPr>
        <p:grpSpPr bwMode="auto">
          <a:xfrm>
            <a:off x="3830638" y="5019675"/>
            <a:ext cx="609600" cy="466725"/>
            <a:chOff x="2413" y="3162"/>
            <a:chExt cx="384" cy="294"/>
          </a:xfrm>
        </p:grpSpPr>
        <p:sp>
          <p:nvSpPr>
            <p:cNvPr id="1210374" name="Text Box 2054"/>
            <p:cNvSpPr txBox="1">
              <a:spLocks noChangeArrowheads="1"/>
            </p:cNvSpPr>
            <p:nvPr/>
          </p:nvSpPr>
          <p:spPr bwMode="auto">
            <a:xfrm>
              <a:off x="2413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8</a:t>
              </a:r>
            </a:p>
          </p:txBody>
        </p:sp>
        <p:cxnSp>
          <p:nvCxnSpPr>
            <p:cNvPr id="1210388" name="AutoShape 2068"/>
            <p:cNvCxnSpPr>
              <a:cxnSpLocks noChangeShapeType="1"/>
              <a:stCxn id="1210374" idx="3"/>
              <a:endCxn id="1210375" idx="1"/>
            </p:cNvCxnSpPr>
            <p:nvPr/>
          </p:nvCxnSpPr>
          <p:spPr bwMode="auto">
            <a:xfrm>
              <a:off x="2642" y="3309"/>
              <a:ext cx="1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06" name="Group 2086"/>
          <p:cNvGrpSpPr>
            <a:grpSpLocks/>
          </p:cNvGrpSpPr>
          <p:nvPr/>
        </p:nvGrpSpPr>
        <p:grpSpPr bwMode="auto">
          <a:xfrm>
            <a:off x="4440238" y="5019675"/>
            <a:ext cx="762000" cy="466725"/>
            <a:chOff x="2797" y="3162"/>
            <a:chExt cx="480" cy="294"/>
          </a:xfrm>
        </p:grpSpPr>
        <p:sp>
          <p:nvSpPr>
            <p:cNvPr id="1210375" name="Text Box 2055"/>
            <p:cNvSpPr txBox="1">
              <a:spLocks noChangeArrowheads="1"/>
            </p:cNvSpPr>
            <p:nvPr/>
          </p:nvSpPr>
          <p:spPr bwMode="auto">
            <a:xfrm>
              <a:off x="279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16</a:t>
              </a:r>
            </a:p>
          </p:txBody>
        </p:sp>
        <p:cxnSp>
          <p:nvCxnSpPr>
            <p:cNvPr id="1210389" name="AutoShape 2069"/>
            <p:cNvCxnSpPr>
              <a:cxnSpLocks noChangeShapeType="1"/>
              <a:stCxn id="1210375" idx="3"/>
              <a:endCxn id="1210376" idx="1"/>
            </p:cNvCxnSpPr>
            <p:nvPr/>
          </p:nvCxnSpPr>
          <p:spPr bwMode="auto">
            <a:xfrm>
              <a:off x="3133" y="3309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07" name="Group 2087"/>
          <p:cNvGrpSpPr>
            <a:grpSpLocks/>
          </p:cNvGrpSpPr>
          <p:nvPr/>
        </p:nvGrpSpPr>
        <p:grpSpPr bwMode="auto">
          <a:xfrm>
            <a:off x="5202238" y="5019675"/>
            <a:ext cx="838200" cy="466725"/>
            <a:chOff x="3277" y="3162"/>
            <a:chExt cx="528" cy="294"/>
          </a:xfrm>
        </p:grpSpPr>
        <p:sp>
          <p:nvSpPr>
            <p:cNvPr id="1210376" name="Text Box 2056"/>
            <p:cNvSpPr txBox="1">
              <a:spLocks noChangeArrowheads="1"/>
            </p:cNvSpPr>
            <p:nvPr/>
          </p:nvSpPr>
          <p:spPr bwMode="auto">
            <a:xfrm>
              <a:off x="327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32</a:t>
              </a:r>
            </a:p>
          </p:txBody>
        </p:sp>
        <p:cxnSp>
          <p:nvCxnSpPr>
            <p:cNvPr id="1210390" name="AutoShape 2070"/>
            <p:cNvCxnSpPr>
              <a:cxnSpLocks noChangeShapeType="1"/>
              <a:stCxn id="1210376" idx="3"/>
              <a:endCxn id="1210377" idx="1"/>
            </p:cNvCxnSpPr>
            <p:nvPr/>
          </p:nvCxnSpPr>
          <p:spPr bwMode="auto">
            <a:xfrm>
              <a:off x="3613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08" name="Group 2088"/>
          <p:cNvGrpSpPr>
            <a:grpSpLocks/>
          </p:cNvGrpSpPr>
          <p:nvPr/>
        </p:nvGrpSpPr>
        <p:grpSpPr bwMode="auto">
          <a:xfrm>
            <a:off x="6040438" y="5019675"/>
            <a:ext cx="838200" cy="466725"/>
            <a:chOff x="3805" y="3162"/>
            <a:chExt cx="528" cy="294"/>
          </a:xfrm>
        </p:grpSpPr>
        <p:sp>
          <p:nvSpPr>
            <p:cNvPr id="1210377" name="Text Box 2057"/>
            <p:cNvSpPr txBox="1">
              <a:spLocks noChangeArrowheads="1"/>
            </p:cNvSpPr>
            <p:nvPr/>
          </p:nvSpPr>
          <p:spPr bwMode="auto">
            <a:xfrm>
              <a:off x="3805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64</a:t>
              </a:r>
            </a:p>
          </p:txBody>
        </p:sp>
        <p:cxnSp>
          <p:nvCxnSpPr>
            <p:cNvPr id="1210391" name="AutoShape 2071"/>
            <p:cNvCxnSpPr>
              <a:cxnSpLocks noChangeShapeType="1"/>
              <a:stCxn id="1210377" idx="3"/>
              <a:endCxn id="1210378" idx="1"/>
            </p:cNvCxnSpPr>
            <p:nvPr/>
          </p:nvCxnSpPr>
          <p:spPr bwMode="auto">
            <a:xfrm>
              <a:off x="414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09" name="Group 2089"/>
          <p:cNvGrpSpPr>
            <a:grpSpLocks/>
          </p:cNvGrpSpPr>
          <p:nvPr/>
        </p:nvGrpSpPr>
        <p:grpSpPr bwMode="auto">
          <a:xfrm>
            <a:off x="2535238" y="5553075"/>
            <a:ext cx="647700" cy="466725"/>
            <a:chOff x="1597" y="3498"/>
            <a:chExt cx="408" cy="294"/>
          </a:xfrm>
        </p:grpSpPr>
        <p:sp>
          <p:nvSpPr>
            <p:cNvPr id="1210392" name="Text Box 2072"/>
            <p:cNvSpPr txBox="1">
              <a:spLocks noChangeArrowheads="1"/>
            </p:cNvSpPr>
            <p:nvPr/>
          </p:nvSpPr>
          <p:spPr bwMode="auto">
            <a:xfrm>
              <a:off x="1597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1</a:t>
              </a:r>
            </a:p>
          </p:txBody>
        </p:sp>
        <p:cxnSp>
          <p:nvCxnSpPr>
            <p:cNvPr id="1210393" name="AutoShape 2073"/>
            <p:cNvCxnSpPr>
              <a:cxnSpLocks noChangeShapeType="1"/>
              <a:stCxn id="1210392" idx="3"/>
              <a:endCxn id="1210379" idx="1"/>
            </p:cNvCxnSpPr>
            <p:nvPr/>
          </p:nvCxnSpPr>
          <p:spPr bwMode="auto">
            <a:xfrm>
              <a:off x="1826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10" name="Group 2090"/>
          <p:cNvGrpSpPr>
            <a:grpSpLocks/>
          </p:cNvGrpSpPr>
          <p:nvPr/>
        </p:nvGrpSpPr>
        <p:grpSpPr bwMode="auto">
          <a:xfrm>
            <a:off x="3182938" y="5553075"/>
            <a:ext cx="647700" cy="466725"/>
            <a:chOff x="2005" y="3498"/>
            <a:chExt cx="408" cy="294"/>
          </a:xfrm>
        </p:grpSpPr>
        <p:sp>
          <p:nvSpPr>
            <p:cNvPr id="1210379" name="Text Box 2059"/>
            <p:cNvSpPr txBox="1">
              <a:spLocks noChangeArrowheads="1"/>
            </p:cNvSpPr>
            <p:nvPr/>
          </p:nvSpPr>
          <p:spPr bwMode="auto">
            <a:xfrm>
              <a:off x="2005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2</a:t>
              </a:r>
            </a:p>
          </p:txBody>
        </p:sp>
        <p:cxnSp>
          <p:nvCxnSpPr>
            <p:cNvPr id="1210394" name="AutoShape 2074"/>
            <p:cNvCxnSpPr>
              <a:cxnSpLocks noChangeShapeType="1"/>
              <a:stCxn id="1210379" idx="3"/>
              <a:endCxn id="1210380" idx="1"/>
            </p:cNvCxnSpPr>
            <p:nvPr/>
          </p:nvCxnSpPr>
          <p:spPr bwMode="auto">
            <a:xfrm>
              <a:off x="2234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11" name="Group 2091"/>
          <p:cNvGrpSpPr>
            <a:grpSpLocks/>
          </p:cNvGrpSpPr>
          <p:nvPr/>
        </p:nvGrpSpPr>
        <p:grpSpPr bwMode="auto">
          <a:xfrm>
            <a:off x="3830638" y="5553075"/>
            <a:ext cx="630237" cy="466725"/>
            <a:chOff x="2413" y="3498"/>
            <a:chExt cx="397" cy="294"/>
          </a:xfrm>
        </p:grpSpPr>
        <p:sp>
          <p:nvSpPr>
            <p:cNvPr id="1210380" name="Text Box 2060"/>
            <p:cNvSpPr txBox="1">
              <a:spLocks noChangeArrowheads="1"/>
            </p:cNvSpPr>
            <p:nvPr/>
          </p:nvSpPr>
          <p:spPr bwMode="auto">
            <a:xfrm>
              <a:off x="2413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3</a:t>
              </a:r>
            </a:p>
          </p:txBody>
        </p:sp>
        <p:cxnSp>
          <p:nvCxnSpPr>
            <p:cNvPr id="1210395" name="AutoShape 2075"/>
            <p:cNvCxnSpPr>
              <a:cxnSpLocks noChangeShapeType="1"/>
              <a:stCxn id="1210380" idx="3"/>
              <a:endCxn id="1210381" idx="1"/>
            </p:cNvCxnSpPr>
            <p:nvPr/>
          </p:nvCxnSpPr>
          <p:spPr bwMode="auto">
            <a:xfrm>
              <a:off x="2642" y="3645"/>
              <a:ext cx="1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12" name="Group 2092"/>
          <p:cNvGrpSpPr>
            <a:grpSpLocks/>
          </p:cNvGrpSpPr>
          <p:nvPr/>
        </p:nvGrpSpPr>
        <p:grpSpPr bwMode="auto">
          <a:xfrm>
            <a:off x="4460875" y="5553075"/>
            <a:ext cx="606425" cy="466725"/>
            <a:chOff x="2810" y="3498"/>
            <a:chExt cx="382" cy="294"/>
          </a:xfrm>
        </p:grpSpPr>
        <p:sp>
          <p:nvSpPr>
            <p:cNvPr id="1210381" name="Text Box 2061"/>
            <p:cNvSpPr txBox="1">
              <a:spLocks noChangeArrowheads="1"/>
            </p:cNvSpPr>
            <p:nvPr/>
          </p:nvSpPr>
          <p:spPr bwMode="auto">
            <a:xfrm>
              <a:off x="2810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5</a:t>
              </a:r>
            </a:p>
          </p:txBody>
        </p:sp>
        <p:cxnSp>
          <p:nvCxnSpPr>
            <p:cNvPr id="1210396" name="AutoShape 2076"/>
            <p:cNvCxnSpPr>
              <a:cxnSpLocks noChangeShapeType="1"/>
              <a:stCxn id="1210381" idx="3"/>
              <a:endCxn id="1210382" idx="1"/>
            </p:cNvCxnSpPr>
            <p:nvPr/>
          </p:nvCxnSpPr>
          <p:spPr bwMode="auto">
            <a:xfrm>
              <a:off x="3039" y="3645"/>
              <a:ext cx="15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13" name="Group 2093"/>
          <p:cNvGrpSpPr>
            <a:grpSpLocks/>
          </p:cNvGrpSpPr>
          <p:nvPr/>
        </p:nvGrpSpPr>
        <p:grpSpPr bwMode="auto">
          <a:xfrm>
            <a:off x="5067300" y="5553075"/>
            <a:ext cx="592138" cy="466725"/>
            <a:chOff x="3192" y="3498"/>
            <a:chExt cx="373" cy="294"/>
          </a:xfrm>
        </p:grpSpPr>
        <p:sp>
          <p:nvSpPr>
            <p:cNvPr id="1210382" name="Text Box 2062"/>
            <p:cNvSpPr txBox="1">
              <a:spLocks noChangeArrowheads="1"/>
            </p:cNvSpPr>
            <p:nvPr/>
          </p:nvSpPr>
          <p:spPr bwMode="auto">
            <a:xfrm>
              <a:off x="3192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8</a:t>
              </a:r>
            </a:p>
          </p:txBody>
        </p:sp>
        <p:cxnSp>
          <p:nvCxnSpPr>
            <p:cNvPr id="1210397" name="AutoShape 2077"/>
            <p:cNvCxnSpPr>
              <a:cxnSpLocks noChangeShapeType="1"/>
              <a:stCxn id="1210382" idx="3"/>
              <a:endCxn id="1210383" idx="1"/>
            </p:cNvCxnSpPr>
            <p:nvPr/>
          </p:nvCxnSpPr>
          <p:spPr bwMode="auto">
            <a:xfrm>
              <a:off x="342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14" name="Group 2094"/>
          <p:cNvGrpSpPr>
            <a:grpSpLocks/>
          </p:cNvGrpSpPr>
          <p:nvPr/>
        </p:nvGrpSpPr>
        <p:grpSpPr bwMode="auto">
          <a:xfrm>
            <a:off x="5659438" y="5553075"/>
            <a:ext cx="762000" cy="466725"/>
            <a:chOff x="3565" y="3498"/>
            <a:chExt cx="480" cy="294"/>
          </a:xfrm>
        </p:grpSpPr>
        <p:sp>
          <p:nvSpPr>
            <p:cNvPr id="1210383" name="Text Box 2063"/>
            <p:cNvSpPr txBox="1">
              <a:spLocks noChangeArrowheads="1"/>
            </p:cNvSpPr>
            <p:nvPr/>
          </p:nvSpPr>
          <p:spPr bwMode="auto">
            <a:xfrm>
              <a:off x="3565" y="3498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13</a:t>
              </a:r>
            </a:p>
          </p:txBody>
        </p:sp>
        <p:cxnSp>
          <p:nvCxnSpPr>
            <p:cNvPr id="1210398" name="AutoShape 2078"/>
            <p:cNvCxnSpPr>
              <a:cxnSpLocks noChangeShapeType="1"/>
              <a:stCxn id="1210383" idx="3"/>
              <a:endCxn id="1210384" idx="1"/>
            </p:cNvCxnSpPr>
            <p:nvPr/>
          </p:nvCxnSpPr>
          <p:spPr bwMode="auto">
            <a:xfrm>
              <a:off x="390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0415" name="Group 2095"/>
          <p:cNvGrpSpPr>
            <a:grpSpLocks/>
          </p:cNvGrpSpPr>
          <p:nvPr/>
        </p:nvGrpSpPr>
        <p:grpSpPr bwMode="auto">
          <a:xfrm>
            <a:off x="6421438" y="5553075"/>
            <a:ext cx="762000" cy="466725"/>
            <a:chOff x="4045" y="3498"/>
            <a:chExt cx="480" cy="294"/>
          </a:xfrm>
        </p:grpSpPr>
        <p:sp>
          <p:nvSpPr>
            <p:cNvPr id="1210384" name="Text Box 2064"/>
            <p:cNvSpPr txBox="1">
              <a:spLocks noChangeArrowheads="1"/>
            </p:cNvSpPr>
            <p:nvPr/>
          </p:nvSpPr>
          <p:spPr bwMode="auto">
            <a:xfrm>
              <a:off x="4045" y="3498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21</a:t>
              </a:r>
            </a:p>
          </p:txBody>
        </p:sp>
        <p:cxnSp>
          <p:nvCxnSpPr>
            <p:cNvPr id="1210399" name="AutoShape 2079"/>
            <p:cNvCxnSpPr>
              <a:cxnSpLocks noChangeShapeType="1"/>
              <a:stCxn id="1210384" idx="3"/>
              <a:endCxn id="1210385" idx="1"/>
            </p:cNvCxnSpPr>
            <p:nvPr/>
          </p:nvCxnSpPr>
          <p:spPr bwMode="auto">
            <a:xfrm>
              <a:off x="438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210400" name="Text Box 2080"/>
          <p:cNvSpPr txBox="1">
            <a:spLocks noChangeArrowheads="1"/>
          </p:cNvSpPr>
          <p:nvPr/>
        </p:nvSpPr>
        <p:spPr bwMode="auto">
          <a:xfrm>
            <a:off x="7772400" y="5038725"/>
            <a:ext cx="1065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>
                <a:latin typeface="Arial Unicode MS" charset="0"/>
                <a:cs typeface="Arial Unicode MS" charset="0"/>
              </a:rPr>
              <a:t>Brutus</a:t>
            </a:r>
          </a:p>
        </p:txBody>
      </p:sp>
      <p:sp>
        <p:nvSpPr>
          <p:cNvPr id="1210401" name="Text Box 2081"/>
          <p:cNvSpPr txBox="1">
            <a:spLocks noChangeArrowheads="1"/>
          </p:cNvSpPr>
          <p:nvPr/>
        </p:nvSpPr>
        <p:spPr bwMode="auto">
          <a:xfrm>
            <a:off x="7772400" y="5495925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i="1">
                <a:latin typeface="Arial Unicode MS" charset="0"/>
                <a:cs typeface="Arial Unicode MS" charset="0"/>
              </a:rPr>
              <a:t>Caesar</a:t>
            </a:r>
          </a:p>
        </p:txBody>
      </p:sp>
      <p:sp>
        <p:nvSpPr>
          <p:cNvPr id="1210402" name="AutoShape 2082"/>
          <p:cNvSpPr>
            <a:spLocks noChangeArrowheads="1"/>
          </p:cNvSpPr>
          <p:nvPr/>
        </p:nvSpPr>
        <p:spPr bwMode="auto">
          <a:xfrm rot="10800000">
            <a:off x="1462088" y="5305425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054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1491" name="Group 99"/>
          <p:cNvGrpSpPr>
            <a:grpSpLocks/>
          </p:cNvGrpSpPr>
          <p:nvPr/>
        </p:nvGrpSpPr>
        <p:grpSpPr bwMode="auto">
          <a:xfrm>
            <a:off x="2514600" y="3429000"/>
            <a:ext cx="5202238" cy="1009650"/>
            <a:chOff x="1584" y="3264"/>
            <a:chExt cx="3277" cy="636"/>
          </a:xfrm>
        </p:grpSpPr>
        <p:sp>
          <p:nvSpPr>
            <p:cNvPr id="1211446" name="Text Box 54"/>
            <p:cNvSpPr txBox="1">
              <a:spLocks noChangeArrowheads="1"/>
            </p:cNvSpPr>
            <p:nvPr/>
          </p:nvSpPr>
          <p:spPr bwMode="auto">
            <a:xfrm>
              <a:off x="4525" y="3600"/>
              <a:ext cx="336" cy="294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B2B2B2"/>
                  </a:solidFill>
                  <a:latin typeface="Arial Unicode MS" charset="0"/>
                  <a:cs typeface="Arial Unicode MS" charset="0"/>
                </a:rPr>
                <a:t>34</a:t>
              </a:r>
            </a:p>
          </p:txBody>
        </p:sp>
        <p:grpSp>
          <p:nvGrpSpPr>
            <p:cNvPr id="1211488" name="Group 96"/>
            <p:cNvGrpSpPr>
              <a:grpSpLocks/>
            </p:cNvGrpSpPr>
            <p:nvPr/>
          </p:nvGrpSpPr>
          <p:grpSpPr bwMode="auto">
            <a:xfrm>
              <a:off x="1584" y="3264"/>
              <a:ext cx="3179" cy="300"/>
              <a:chOff x="1584" y="3060"/>
              <a:chExt cx="3179" cy="300"/>
            </a:xfrm>
          </p:grpSpPr>
          <p:sp>
            <p:nvSpPr>
              <p:cNvPr id="1211445" name="Text Box 53"/>
              <p:cNvSpPr txBox="1">
                <a:spLocks noChangeArrowheads="1"/>
              </p:cNvSpPr>
              <p:nvPr/>
            </p:nvSpPr>
            <p:spPr bwMode="auto">
              <a:xfrm>
                <a:off x="4320" y="3060"/>
                <a:ext cx="443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B2B2B2"/>
                    </a:solidFill>
                    <a:latin typeface="Arial Unicode MS" charset="0"/>
                    <a:cs typeface="Arial Unicode MS" charset="0"/>
                  </a:rPr>
                  <a:t>128</a:t>
                </a:r>
              </a:p>
            </p:txBody>
          </p:sp>
          <p:grpSp>
            <p:nvGrpSpPr>
              <p:cNvPr id="1211447" name="Group 55"/>
              <p:cNvGrpSpPr>
                <a:grpSpLocks/>
              </p:cNvGrpSpPr>
              <p:nvPr/>
            </p:nvGrpSpPr>
            <p:grpSpPr bwMode="auto">
              <a:xfrm>
                <a:off x="1584" y="3060"/>
                <a:ext cx="408" cy="294"/>
                <a:chOff x="1584" y="3162"/>
                <a:chExt cx="408" cy="294"/>
              </a:xfrm>
            </p:grpSpPr>
            <p:sp>
              <p:nvSpPr>
                <p:cNvPr id="1211448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1584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  <a:cs typeface="Arial Unicode MS" charset="0"/>
                    </a:rPr>
                    <a:t>2</a:t>
                  </a:r>
                </a:p>
              </p:txBody>
            </p:sp>
            <p:cxnSp>
              <p:nvCxnSpPr>
                <p:cNvPr id="1211449" name="AutoShape 57"/>
                <p:cNvCxnSpPr>
                  <a:cxnSpLocks noChangeShapeType="1"/>
                  <a:stCxn id="1211448" idx="3"/>
                  <a:endCxn id="1211451" idx="1"/>
                </p:cNvCxnSpPr>
                <p:nvPr/>
              </p:nvCxnSpPr>
              <p:spPr bwMode="auto">
                <a:xfrm>
                  <a:off x="1813" y="3309"/>
                  <a:ext cx="179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211450" name="Group 58"/>
              <p:cNvGrpSpPr>
                <a:grpSpLocks/>
              </p:cNvGrpSpPr>
              <p:nvPr/>
            </p:nvGrpSpPr>
            <p:grpSpPr bwMode="auto">
              <a:xfrm>
                <a:off x="1992" y="3060"/>
                <a:ext cx="421" cy="294"/>
                <a:chOff x="1992" y="3162"/>
                <a:chExt cx="421" cy="294"/>
              </a:xfrm>
            </p:grpSpPr>
            <p:sp>
              <p:nvSpPr>
                <p:cNvPr id="1211451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1992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  <a:cs typeface="Arial Unicode MS" charset="0"/>
                    </a:rPr>
                    <a:t>4</a:t>
                  </a:r>
                </a:p>
              </p:txBody>
            </p:sp>
            <p:cxnSp>
              <p:nvCxnSpPr>
                <p:cNvPr id="1211452" name="AutoShape 60"/>
                <p:cNvCxnSpPr>
                  <a:cxnSpLocks noChangeShapeType="1"/>
                  <a:stCxn id="1211451" idx="3"/>
                  <a:endCxn id="1211454" idx="1"/>
                </p:cNvCxnSpPr>
                <p:nvPr/>
              </p:nvCxnSpPr>
              <p:spPr bwMode="auto">
                <a:xfrm>
                  <a:off x="2221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211453" name="Group 61"/>
              <p:cNvGrpSpPr>
                <a:grpSpLocks/>
              </p:cNvGrpSpPr>
              <p:nvPr/>
            </p:nvGrpSpPr>
            <p:grpSpPr bwMode="auto">
              <a:xfrm>
                <a:off x="2413" y="3060"/>
                <a:ext cx="384" cy="294"/>
                <a:chOff x="2413" y="3162"/>
                <a:chExt cx="384" cy="294"/>
              </a:xfrm>
            </p:grpSpPr>
            <p:sp>
              <p:nvSpPr>
                <p:cNvPr id="1211454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413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  <a:cs typeface="Arial Unicode MS" charset="0"/>
                    </a:rPr>
                    <a:t>8</a:t>
                  </a:r>
                </a:p>
              </p:txBody>
            </p:sp>
            <p:cxnSp>
              <p:nvCxnSpPr>
                <p:cNvPr id="1211455" name="AutoShape 63"/>
                <p:cNvCxnSpPr>
                  <a:cxnSpLocks noChangeShapeType="1"/>
                  <a:stCxn id="1211454" idx="3"/>
                  <a:endCxn id="1211457" idx="1"/>
                </p:cNvCxnSpPr>
                <p:nvPr/>
              </p:nvCxnSpPr>
              <p:spPr bwMode="auto">
                <a:xfrm>
                  <a:off x="2642" y="3309"/>
                  <a:ext cx="15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211456" name="Group 64"/>
              <p:cNvGrpSpPr>
                <a:grpSpLocks/>
              </p:cNvGrpSpPr>
              <p:nvPr/>
            </p:nvGrpSpPr>
            <p:grpSpPr bwMode="auto">
              <a:xfrm>
                <a:off x="2797" y="3060"/>
                <a:ext cx="480" cy="294"/>
                <a:chOff x="2797" y="3162"/>
                <a:chExt cx="480" cy="294"/>
              </a:xfrm>
            </p:grpSpPr>
            <p:sp>
              <p:nvSpPr>
                <p:cNvPr id="1211457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2797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  <a:cs typeface="Arial Unicode MS" charset="0"/>
                    </a:rPr>
                    <a:t>16</a:t>
                  </a:r>
                </a:p>
              </p:txBody>
            </p:sp>
            <p:cxnSp>
              <p:nvCxnSpPr>
                <p:cNvPr id="1211458" name="AutoShape 66"/>
                <p:cNvCxnSpPr>
                  <a:cxnSpLocks noChangeShapeType="1"/>
                  <a:stCxn id="1211457" idx="3"/>
                  <a:endCxn id="1211460" idx="1"/>
                </p:cNvCxnSpPr>
                <p:nvPr/>
              </p:nvCxnSpPr>
              <p:spPr bwMode="auto">
                <a:xfrm>
                  <a:off x="3133" y="3309"/>
                  <a:ext cx="144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211459" name="Group 67"/>
              <p:cNvGrpSpPr>
                <a:grpSpLocks/>
              </p:cNvGrpSpPr>
              <p:nvPr/>
            </p:nvGrpSpPr>
            <p:grpSpPr bwMode="auto">
              <a:xfrm>
                <a:off x="3277" y="3066"/>
                <a:ext cx="528" cy="294"/>
                <a:chOff x="3277" y="3162"/>
                <a:chExt cx="528" cy="294"/>
              </a:xfrm>
            </p:grpSpPr>
            <p:sp>
              <p:nvSpPr>
                <p:cNvPr id="1211460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3277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  <a:cs typeface="Arial Unicode MS" charset="0"/>
                    </a:rPr>
                    <a:t>32</a:t>
                  </a:r>
                </a:p>
              </p:txBody>
            </p:sp>
            <p:cxnSp>
              <p:nvCxnSpPr>
                <p:cNvPr id="1211461" name="AutoShape 69"/>
                <p:cNvCxnSpPr>
                  <a:cxnSpLocks noChangeShapeType="1"/>
                  <a:stCxn id="1211460" idx="3"/>
                  <a:endCxn id="1211463" idx="1"/>
                </p:cNvCxnSpPr>
                <p:nvPr/>
              </p:nvCxnSpPr>
              <p:spPr bwMode="auto">
                <a:xfrm>
                  <a:off x="3613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211462" name="Group 70"/>
              <p:cNvGrpSpPr>
                <a:grpSpLocks/>
              </p:cNvGrpSpPr>
              <p:nvPr/>
            </p:nvGrpSpPr>
            <p:grpSpPr bwMode="auto">
              <a:xfrm>
                <a:off x="3805" y="3066"/>
                <a:ext cx="528" cy="294"/>
                <a:chOff x="3805" y="3162"/>
                <a:chExt cx="528" cy="294"/>
              </a:xfrm>
            </p:grpSpPr>
            <p:sp>
              <p:nvSpPr>
                <p:cNvPr id="1211463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3805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rgbClr val="B2B2B2"/>
                      </a:solidFill>
                      <a:latin typeface="Arial Unicode MS" charset="0"/>
                      <a:cs typeface="Arial Unicode MS" charset="0"/>
                    </a:rPr>
                    <a:t>64</a:t>
                  </a:r>
                </a:p>
              </p:txBody>
            </p:sp>
            <p:cxnSp>
              <p:nvCxnSpPr>
                <p:cNvPr id="1211464" name="AutoShape 72"/>
                <p:cNvCxnSpPr>
                  <a:cxnSpLocks noChangeShapeType="1"/>
                  <a:stCxn id="1211463" idx="3"/>
                  <a:endCxn id="1211445" idx="1"/>
                </p:cNvCxnSpPr>
                <p:nvPr/>
              </p:nvCxnSpPr>
              <p:spPr bwMode="auto">
                <a:xfrm>
                  <a:off x="4141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1211465" name="Group 73"/>
            <p:cNvGrpSpPr>
              <a:grpSpLocks/>
            </p:cNvGrpSpPr>
            <p:nvPr/>
          </p:nvGrpSpPr>
          <p:grpSpPr bwMode="auto">
            <a:xfrm>
              <a:off x="1597" y="3600"/>
              <a:ext cx="408" cy="294"/>
              <a:chOff x="1597" y="3498"/>
              <a:chExt cx="408" cy="294"/>
            </a:xfrm>
          </p:grpSpPr>
          <p:sp>
            <p:nvSpPr>
              <p:cNvPr id="1211466" name="Text Box 74"/>
              <p:cNvSpPr txBox="1">
                <a:spLocks noChangeArrowheads="1"/>
              </p:cNvSpPr>
              <p:nvPr/>
            </p:nvSpPr>
            <p:spPr bwMode="auto">
              <a:xfrm>
                <a:off x="1597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B2B2B2"/>
                    </a:solidFill>
                    <a:latin typeface="Arial Unicode MS" charset="0"/>
                    <a:cs typeface="Arial Unicode MS" charset="0"/>
                  </a:rPr>
                  <a:t>1</a:t>
                </a:r>
              </a:p>
            </p:txBody>
          </p:sp>
          <p:cxnSp>
            <p:nvCxnSpPr>
              <p:cNvPr id="1211467" name="AutoShape 75"/>
              <p:cNvCxnSpPr>
                <a:cxnSpLocks noChangeShapeType="1"/>
                <a:stCxn id="1211466" idx="3"/>
                <a:endCxn id="1211469" idx="1"/>
              </p:cNvCxnSpPr>
              <p:nvPr/>
            </p:nvCxnSpPr>
            <p:spPr bwMode="auto">
              <a:xfrm>
                <a:off x="1826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11468" name="Group 76"/>
            <p:cNvGrpSpPr>
              <a:grpSpLocks/>
            </p:cNvGrpSpPr>
            <p:nvPr/>
          </p:nvGrpSpPr>
          <p:grpSpPr bwMode="auto">
            <a:xfrm>
              <a:off x="2005" y="3600"/>
              <a:ext cx="408" cy="294"/>
              <a:chOff x="2005" y="3498"/>
              <a:chExt cx="408" cy="294"/>
            </a:xfrm>
          </p:grpSpPr>
          <p:sp>
            <p:nvSpPr>
              <p:cNvPr id="1211469" name="Text Box 77"/>
              <p:cNvSpPr txBox="1">
                <a:spLocks noChangeArrowheads="1"/>
              </p:cNvSpPr>
              <p:nvPr/>
            </p:nvSpPr>
            <p:spPr bwMode="auto">
              <a:xfrm>
                <a:off x="2005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B2B2B2"/>
                    </a:solidFill>
                    <a:latin typeface="Arial Unicode MS" charset="0"/>
                    <a:cs typeface="Arial Unicode MS" charset="0"/>
                  </a:rPr>
                  <a:t>2</a:t>
                </a:r>
              </a:p>
            </p:txBody>
          </p:sp>
          <p:cxnSp>
            <p:nvCxnSpPr>
              <p:cNvPr id="1211470" name="AutoShape 78"/>
              <p:cNvCxnSpPr>
                <a:cxnSpLocks noChangeShapeType="1"/>
                <a:stCxn id="1211469" idx="3"/>
                <a:endCxn id="1211472" idx="1"/>
              </p:cNvCxnSpPr>
              <p:nvPr/>
            </p:nvCxnSpPr>
            <p:spPr bwMode="auto">
              <a:xfrm>
                <a:off x="2234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11471" name="Group 79"/>
            <p:cNvGrpSpPr>
              <a:grpSpLocks/>
            </p:cNvGrpSpPr>
            <p:nvPr/>
          </p:nvGrpSpPr>
          <p:grpSpPr bwMode="auto">
            <a:xfrm>
              <a:off x="2413" y="3606"/>
              <a:ext cx="397" cy="294"/>
              <a:chOff x="2413" y="3498"/>
              <a:chExt cx="397" cy="294"/>
            </a:xfrm>
          </p:grpSpPr>
          <p:sp>
            <p:nvSpPr>
              <p:cNvPr id="1211472" name="Text Box 80"/>
              <p:cNvSpPr txBox="1">
                <a:spLocks noChangeArrowheads="1"/>
              </p:cNvSpPr>
              <p:nvPr/>
            </p:nvSpPr>
            <p:spPr bwMode="auto">
              <a:xfrm>
                <a:off x="2413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B2B2B2"/>
                    </a:solidFill>
                    <a:latin typeface="Arial Unicode MS" charset="0"/>
                    <a:cs typeface="Arial Unicode MS" charset="0"/>
                  </a:rPr>
                  <a:t>3</a:t>
                </a:r>
              </a:p>
            </p:txBody>
          </p:sp>
          <p:cxnSp>
            <p:nvCxnSpPr>
              <p:cNvPr id="1211473" name="AutoShape 81"/>
              <p:cNvCxnSpPr>
                <a:cxnSpLocks noChangeShapeType="1"/>
                <a:stCxn id="1211472" idx="3"/>
                <a:endCxn id="1211475" idx="1"/>
              </p:cNvCxnSpPr>
              <p:nvPr/>
            </p:nvCxnSpPr>
            <p:spPr bwMode="auto">
              <a:xfrm>
                <a:off x="2642" y="3645"/>
                <a:ext cx="168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11474" name="Group 82"/>
            <p:cNvGrpSpPr>
              <a:grpSpLocks/>
            </p:cNvGrpSpPr>
            <p:nvPr/>
          </p:nvGrpSpPr>
          <p:grpSpPr bwMode="auto">
            <a:xfrm>
              <a:off x="2810" y="3600"/>
              <a:ext cx="382" cy="294"/>
              <a:chOff x="2810" y="3498"/>
              <a:chExt cx="382" cy="294"/>
            </a:xfrm>
          </p:grpSpPr>
          <p:sp>
            <p:nvSpPr>
              <p:cNvPr id="1211475" name="Text Box 83"/>
              <p:cNvSpPr txBox="1">
                <a:spLocks noChangeArrowheads="1"/>
              </p:cNvSpPr>
              <p:nvPr/>
            </p:nvSpPr>
            <p:spPr bwMode="auto">
              <a:xfrm>
                <a:off x="2810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B2B2B2"/>
                    </a:solidFill>
                    <a:latin typeface="Arial Unicode MS" charset="0"/>
                    <a:cs typeface="Arial Unicode MS" charset="0"/>
                  </a:rPr>
                  <a:t>5</a:t>
                </a:r>
              </a:p>
            </p:txBody>
          </p:sp>
          <p:cxnSp>
            <p:nvCxnSpPr>
              <p:cNvPr id="1211476" name="AutoShape 84"/>
              <p:cNvCxnSpPr>
                <a:cxnSpLocks noChangeShapeType="1"/>
                <a:stCxn id="1211475" idx="3"/>
                <a:endCxn id="1211478" idx="1"/>
              </p:cNvCxnSpPr>
              <p:nvPr/>
            </p:nvCxnSpPr>
            <p:spPr bwMode="auto">
              <a:xfrm>
                <a:off x="3039" y="3645"/>
                <a:ext cx="153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11477" name="Group 85"/>
            <p:cNvGrpSpPr>
              <a:grpSpLocks/>
            </p:cNvGrpSpPr>
            <p:nvPr/>
          </p:nvGrpSpPr>
          <p:grpSpPr bwMode="auto">
            <a:xfrm>
              <a:off x="3192" y="3600"/>
              <a:ext cx="373" cy="294"/>
              <a:chOff x="3192" y="3498"/>
              <a:chExt cx="373" cy="294"/>
            </a:xfrm>
          </p:grpSpPr>
          <p:sp>
            <p:nvSpPr>
              <p:cNvPr id="1211478" name="Text Box 86"/>
              <p:cNvSpPr txBox="1">
                <a:spLocks noChangeArrowheads="1"/>
              </p:cNvSpPr>
              <p:nvPr/>
            </p:nvSpPr>
            <p:spPr bwMode="auto">
              <a:xfrm>
                <a:off x="3192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B2B2B2"/>
                    </a:solidFill>
                    <a:latin typeface="Arial Unicode MS" charset="0"/>
                    <a:cs typeface="Arial Unicode MS" charset="0"/>
                  </a:rPr>
                  <a:t>8</a:t>
                </a:r>
              </a:p>
            </p:txBody>
          </p:sp>
          <p:cxnSp>
            <p:nvCxnSpPr>
              <p:cNvPr id="1211479" name="AutoShape 87"/>
              <p:cNvCxnSpPr>
                <a:cxnSpLocks noChangeShapeType="1"/>
                <a:stCxn id="1211478" idx="3"/>
                <a:endCxn id="1211481" idx="1"/>
              </p:cNvCxnSpPr>
              <p:nvPr/>
            </p:nvCxnSpPr>
            <p:spPr bwMode="auto">
              <a:xfrm>
                <a:off x="342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11481" name="Text Box 89"/>
            <p:cNvSpPr txBox="1">
              <a:spLocks noChangeArrowheads="1"/>
            </p:cNvSpPr>
            <p:nvPr/>
          </p:nvSpPr>
          <p:spPr bwMode="auto">
            <a:xfrm>
              <a:off x="3565" y="3600"/>
              <a:ext cx="371" cy="294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B2B2B2"/>
                  </a:solidFill>
                  <a:latin typeface="Arial Unicode MS" charset="0"/>
                  <a:cs typeface="Arial Unicode MS" charset="0"/>
                </a:rPr>
                <a:t>13</a:t>
              </a:r>
            </a:p>
          </p:txBody>
        </p:sp>
        <p:cxnSp>
          <p:nvCxnSpPr>
            <p:cNvPr id="1211482" name="AutoShape 90"/>
            <p:cNvCxnSpPr>
              <a:cxnSpLocks noChangeShapeType="1"/>
              <a:stCxn id="1211481" idx="3"/>
              <a:endCxn id="1211484" idx="1"/>
            </p:cNvCxnSpPr>
            <p:nvPr/>
          </p:nvCxnSpPr>
          <p:spPr bwMode="auto">
            <a:xfrm>
              <a:off x="3936" y="3747"/>
              <a:ext cx="109" cy="0"/>
            </a:xfrm>
            <a:prstGeom prst="straightConnector1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1211483" name="Group 91"/>
            <p:cNvGrpSpPr>
              <a:grpSpLocks/>
            </p:cNvGrpSpPr>
            <p:nvPr/>
          </p:nvGrpSpPr>
          <p:grpSpPr bwMode="auto">
            <a:xfrm>
              <a:off x="4045" y="3600"/>
              <a:ext cx="480" cy="294"/>
              <a:chOff x="4045" y="3498"/>
              <a:chExt cx="480" cy="294"/>
            </a:xfrm>
          </p:grpSpPr>
          <p:sp>
            <p:nvSpPr>
              <p:cNvPr id="1211484" name="Text Box 92"/>
              <p:cNvSpPr txBox="1">
                <a:spLocks noChangeArrowheads="1"/>
              </p:cNvSpPr>
              <p:nvPr/>
            </p:nvSpPr>
            <p:spPr bwMode="auto">
              <a:xfrm>
                <a:off x="4045" y="3498"/>
                <a:ext cx="336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B2B2B2"/>
                    </a:solidFill>
                    <a:latin typeface="Arial Unicode MS" charset="0"/>
                    <a:cs typeface="Arial Unicode MS" charset="0"/>
                  </a:rPr>
                  <a:t>21</a:t>
                </a:r>
              </a:p>
            </p:txBody>
          </p:sp>
          <p:cxnSp>
            <p:nvCxnSpPr>
              <p:cNvPr id="1211485" name="AutoShape 93"/>
              <p:cNvCxnSpPr>
                <a:cxnSpLocks noChangeShapeType="1"/>
                <a:stCxn id="1211484" idx="3"/>
                <a:endCxn id="1211446" idx="1"/>
              </p:cNvCxnSpPr>
              <p:nvPr/>
            </p:nvCxnSpPr>
            <p:spPr bwMode="auto">
              <a:xfrm>
                <a:off x="438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merge</a:t>
            </a:r>
          </a:p>
        </p:txBody>
      </p:sp>
      <p:sp>
        <p:nvSpPr>
          <p:cNvPr id="121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Walk through the two postings simultaneously, in time linear in the total number of postings entries</a:t>
            </a:r>
          </a:p>
        </p:txBody>
      </p:sp>
      <p:sp>
        <p:nvSpPr>
          <p:cNvPr id="1211396" name="Text Box 4"/>
          <p:cNvSpPr txBox="1">
            <a:spLocks noChangeArrowheads="1"/>
          </p:cNvSpPr>
          <p:nvPr/>
        </p:nvSpPr>
        <p:spPr bwMode="auto">
          <a:xfrm>
            <a:off x="6878638" y="3429000"/>
            <a:ext cx="7032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 Unicode MS" charset="0"/>
                <a:cs typeface="Arial Unicode MS" charset="0"/>
              </a:rPr>
              <a:t>128</a:t>
            </a:r>
          </a:p>
        </p:txBody>
      </p:sp>
      <p:sp>
        <p:nvSpPr>
          <p:cNvPr id="1211397" name="Text Box 5"/>
          <p:cNvSpPr txBox="1">
            <a:spLocks noChangeArrowheads="1"/>
          </p:cNvSpPr>
          <p:nvPr/>
        </p:nvSpPr>
        <p:spPr bwMode="auto">
          <a:xfrm>
            <a:off x="7183438" y="39624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 Unicode MS" charset="0"/>
                <a:cs typeface="Arial Unicode MS" charset="0"/>
              </a:rPr>
              <a:t>34</a:t>
            </a:r>
          </a:p>
        </p:txBody>
      </p:sp>
      <p:grpSp>
        <p:nvGrpSpPr>
          <p:cNvPr id="1211398" name="Group 6"/>
          <p:cNvGrpSpPr>
            <a:grpSpLocks/>
          </p:cNvGrpSpPr>
          <p:nvPr/>
        </p:nvGrpSpPr>
        <p:grpSpPr bwMode="auto">
          <a:xfrm>
            <a:off x="2514600" y="3429000"/>
            <a:ext cx="647700" cy="466725"/>
            <a:chOff x="1584" y="3162"/>
            <a:chExt cx="408" cy="294"/>
          </a:xfrm>
        </p:grpSpPr>
        <p:sp>
          <p:nvSpPr>
            <p:cNvPr id="1211399" name="Text Box 7"/>
            <p:cNvSpPr txBox="1">
              <a:spLocks noChangeArrowheads="1"/>
            </p:cNvSpPr>
            <p:nvPr/>
          </p:nvSpPr>
          <p:spPr bwMode="auto">
            <a:xfrm>
              <a:off x="1584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2</a:t>
              </a:r>
            </a:p>
          </p:txBody>
        </p:sp>
        <p:cxnSp>
          <p:nvCxnSpPr>
            <p:cNvPr id="1211400" name="AutoShape 8"/>
            <p:cNvCxnSpPr>
              <a:cxnSpLocks noChangeShapeType="1"/>
              <a:stCxn id="1211399" idx="3"/>
              <a:endCxn id="1211402" idx="1"/>
            </p:cNvCxnSpPr>
            <p:nvPr/>
          </p:nvCxnSpPr>
          <p:spPr bwMode="auto">
            <a:xfrm>
              <a:off x="1813" y="3309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01" name="Group 9"/>
          <p:cNvGrpSpPr>
            <a:grpSpLocks/>
          </p:cNvGrpSpPr>
          <p:nvPr/>
        </p:nvGrpSpPr>
        <p:grpSpPr bwMode="auto">
          <a:xfrm>
            <a:off x="3162300" y="3429000"/>
            <a:ext cx="668338" cy="466725"/>
            <a:chOff x="1992" y="3162"/>
            <a:chExt cx="421" cy="294"/>
          </a:xfrm>
        </p:grpSpPr>
        <p:sp>
          <p:nvSpPr>
            <p:cNvPr id="1211402" name="Text Box 10"/>
            <p:cNvSpPr txBox="1">
              <a:spLocks noChangeArrowheads="1"/>
            </p:cNvSpPr>
            <p:nvPr/>
          </p:nvSpPr>
          <p:spPr bwMode="auto">
            <a:xfrm>
              <a:off x="1992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4</a:t>
              </a:r>
            </a:p>
          </p:txBody>
        </p:sp>
        <p:cxnSp>
          <p:nvCxnSpPr>
            <p:cNvPr id="1211403" name="AutoShape 11"/>
            <p:cNvCxnSpPr>
              <a:cxnSpLocks noChangeShapeType="1"/>
              <a:stCxn id="1211402" idx="3"/>
              <a:endCxn id="1211405" idx="1"/>
            </p:cNvCxnSpPr>
            <p:nvPr/>
          </p:nvCxnSpPr>
          <p:spPr bwMode="auto">
            <a:xfrm>
              <a:off x="222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04" name="Group 12"/>
          <p:cNvGrpSpPr>
            <a:grpSpLocks/>
          </p:cNvGrpSpPr>
          <p:nvPr/>
        </p:nvGrpSpPr>
        <p:grpSpPr bwMode="auto">
          <a:xfrm>
            <a:off x="3830638" y="3429000"/>
            <a:ext cx="609600" cy="466725"/>
            <a:chOff x="2413" y="3162"/>
            <a:chExt cx="384" cy="294"/>
          </a:xfrm>
        </p:grpSpPr>
        <p:sp>
          <p:nvSpPr>
            <p:cNvPr id="1211405" name="Text Box 13"/>
            <p:cNvSpPr txBox="1">
              <a:spLocks noChangeArrowheads="1"/>
            </p:cNvSpPr>
            <p:nvPr/>
          </p:nvSpPr>
          <p:spPr bwMode="auto">
            <a:xfrm>
              <a:off x="2413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8</a:t>
              </a:r>
            </a:p>
          </p:txBody>
        </p:sp>
        <p:cxnSp>
          <p:nvCxnSpPr>
            <p:cNvPr id="1211406" name="AutoShape 14"/>
            <p:cNvCxnSpPr>
              <a:cxnSpLocks noChangeShapeType="1"/>
              <a:stCxn id="1211405" idx="3"/>
              <a:endCxn id="1211408" idx="1"/>
            </p:cNvCxnSpPr>
            <p:nvPr/>
          </p:nvCxnSpPr>
          <p:spPr bwMode="auto">
            <a:xfrm>
              <a:off x="2642" y="3309"/>
              <a:ext cx="1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07" name="Group 15"/>
          <p:cNvGrpSpPr>
            <a:grpSpLocks/>
          </p:cNvGrpSpPr>
          <p:nvPr/>
        </p:nvGrpSpPr>
        <p:grpSpPr bwMode="auto">
          <a:xfrm>
            <a:off x="4440238" y="3429000"/>
            <a:ext cx="762000" cy="466725"/>
            <a:chOff x="2797" y="3162"/>
            <a:chExt cx="480" cy="294"/>
          </a:xfrm>
        </p:grpSpPr>
        <p:sp>
          <p:nvSpPr>
            <p:cNvPr id="1211408" name="Text Box 16"/>
            <p:cNvSpPr txBox="1">
              <a:spLocks noChangeArrowheads="1"/>
            </p:cNvSpPr>
            <p:nvPr/>
          </p:nvSpPr>
          <p:spPr bwMode="auto">
            <a:xfrm>
              <a:off x="279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16</a:t>
              </a:r>
            </a:p>
          </p:txBody>
        </p:sp>
        <p:cxnSp>
          <p:nvCxnSpPr>
            <p:cNvPr id="1211409" name="AutoShape 17"/>
            <p:cNvCxnSpPr>
              <a:cxnSpLocks noChangeShapeType="1"/>
              <a:stCxn id="1211408" idx="3"/>
              <a:endCxn id="1211411" idx="1"/>
            </p:cNvCxnSpPr>
            <p:nvPr/>
          </p:nvCxnSpPr>
          <p:spPr bwMode="auto">
            <a:xfrm>
              <a:off x="3133" y="3309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10" name="Group 18"/>
          <p:cNvGrpSpPr>
            <a:grpSpLocks/>
          </p:cNvGrpSpPr>
          <p:nvPr/>
        </p:nvGrpSpPr>
        <p:grpSpPr bwMode="auto">
          <a:xfrm>
            <a:off x="5202238" y="3429000"/>
            <a:ext cx="838200" cy="466725"/>
            <a:chOff x="3277" y="3162"/>
            <a:chExt cx="528" cy="294"/>
          </a:xfrm>
        </p:grpSpPr>
        <p:sp>
          <p:nvSpPr>
            <p:cNvPr id="1211411" name="Text Box 19"/>
            <p:cNvSpPr txBox="1">
              <a:spLocks noChangeArrowheads="1"/>
            </p:cNvSpPr>
            <p:nvPr/>
          </p:nvSpPr>
          <p:spPr bwMode="auto">
            <a:xfrm>
              <a:off x="327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32</a:t>
              </a:r>
            </a:p>
          </p:txBody>
        </p:sp>
        <p:cxnSp>
          <p:nvCxnSpPr>
            <p:cNvPr id="1211412" name="AutoShape 20"/>
            <p:cNvCxnSpPr>
              <a:cxnSpLocks noChangeShapeType="1"/>
              <a:stCxn id="1211411" idx="3"/>
              <a:endCxn id="1211414" idx="1"/>
            </p:cNvCxnSpPr>
            <p:nvPr/>
          </p:nvCxnSpPr>
          <p:spPr bwMode="auto">
            <a:xfrm>
              <a:off x="3613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13" name="Group 21"/>
          <p:cNvGrpSpPr>
            <a:grpSpLocks/>
          </p:cNvGrpSpPr>
          <p:nvPr/>
        </p:nvGrpSpPr>
        <p:grpSpPr bwMode="auto">
          <a:xfrm>
            <a:off x="6040438" y="3429000"/>
            <a:ext cx="838200" cy="466725"/>
            <a:chOff x="3805" y="3162"/>
            <a:chExt cx="528" cy="294"/>
          </a:xfrm>
        </p:grpSpPr>
        <p:sp>
          <p:nvSpPr>
            <p:cNvPr id="1211414" name="Text Box 22"/>
            <p:cNvSpPr txBox="1">
              <a:spLocks noChangeArrowheads="1"/>
            </p:cNvSpPr>
            <p:nvPr/>
          </p:nvSpPr>
          <p:spPr bwMode="auto">
            <a:xfrm>
              <a:off x="3805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64</a:t>
              </a:r>
            </a:p>
          </p:txBody>
        </p:sp>
        <p:cxnSp>
          <p:nvCxnSpPr>
            <p:cNvPr id="1211415" name="AutoShape 23"/>
            <p:cNvCxnSpPr>
              <a:cxnSpLocks noChangeShapeType="1"/>
              <a:stCxn id="1211414" idx="3"/>
              <a:endCxn id="1211396" idx="1"/>
            </p:cNvCxnSpPr>
            <p:nvPr/>
          </p:nvCxnSpPr>
          <p:spPr bwMode="auto">
            <a:xfrm>
              <a:off x="414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16" name="Group 24"/>
          <p:cNvGrpSpPr>
            <a:grpSpLocks/>
          </p:cNvGrpSpPr>
          <p:nvPr/>
        </p:nvGrpSpPr>
        <p:grpSpPr bwMode="auto">
          <a:xfrm>
            <a:off x="2535238" y="3962400"/>
            <a:ext cx="647700" cy="466725"/>
            <a:chOff x="1597" y="3498"/>
            <a:chExt cx="408" cy="294"/>
          </a:xfrm>
        </p:grpSpPr>
        <p:sp>
          <p:nvSpPr>
            <p:cNvPr id="1211417" name="Text Box 25"/>
            <p:cNvSpPr txBox="1">
              <a:spLocks noChangeArrowheads="1"/>
            </p:cNvSpPr>
            <p:nvPr/>
          </p:nvSpPr>
          <p:spPr bwMode="auto">
            <a:xfrm>
              <a:off x="1597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1</a:t>
              </a:r>
            </a:p>
          </p:txBody>
        </p:sp>
        <p:cxnSp>
          <p:nvCxnSpPr>
            <p:cNvPr id="1211418" name="AutoShape 26"/>
            <p:cNvCxnSpPr>
              <a:cxnSpLocks noChangeShapeType="1"/>
              <a:stCxn id="1211417" idx="3"/>
              <a:endCxn id="1211420" idx="1"/>
            </p:cNvCxnSpPr>
            <p:nvPr/>
          </p:nvCxnSpPr>
          <p:spPr bwMode="auto">
            <a:xfrm>
              <a:off x="1826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19" name="Group 27"/>
          <p:cNvGrpSpPr>
            <a:grpSpLocks/>
          </p:cNvGrpSpPr>
          <p:nvPr/>
        </p:nvGrpSpPr>
        <p:grpSpPr bwMode="auto">
          <a:xfrm>
            <a:off x="3182938" y="3962400"/>
            <a:ext cx="647700" cy="466725"/>
            <a:chOff x="2005" y="3498"/>
            <a:chExt cx="408" cy="294"/>
          </a:xfrm>
        </p:grpSpPr>
        <p:sp>
          <p:nvSpPr>
            <p:cNvPr id="1211420" name="Text Box 28"/>
            <p:cNvSpPr txBox="1">
              <a:spLocks noChangeArrowheads="1"/>
            </p:cNvSpPr>
            <p:nvPr/>
          </p:nvSpPr>
          <p:spPr bwMode="auto">
            <a:xfrm>
              <a:off x="2005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2</a:t>
              </a:r>
            </a:p>
          </p:txBody>
        </p:sp>
        <p:cxnSp>
          <p:nvCxnSpPr>
            <p:cNvPr id="1211421" name="AutoShape 29"/>
            <p:cNvCxnSpPr>
              <a:cxnSpLocks noChangeShapeType="1"/>
              <a:stCxn id="1211420" idx="3"/>
              <a:endCxn id="1211423" idx="1"/>
            </p:cNvCxnSpPr>
            <p:nvPr/>
          </p:nvCxnSpPr>
          <p:spPr bwMode="auto">
            <a:xfrm>
              <a:off x="2234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22" name="Group 30"/>
          <p:cNvGrpSpPr>
            <a:grpSpLocks/>
          </p:cNvGrpSpPr>
          <p:nvPr/>
        </p:nvGrpSpPr>
        <p:grpSpPr bwMode="auto">
          <a:xfrm>
            <a:off x="3830638" y="3962400"/>
            <a:ext cx="630237" cy="466725"/>
            <a:chOff x="2413" y="3498"/>
            <a:chExt cx="397" cy="294"/>
          </a:xfrm>
        </p:grpSpPr>
        <p:sp>
          <p:nvSpPr>
            <p:cNvPr id="1211423" name="Text Box 31"/>
            <p:cNvSpPr txBox="1">
              <a:spLocks noChangeArrowheads="1"/>
            </p:cNvSpPr>
            <p:nvPr/>
          </p:nvSpPr>
          <p:spPr bwMode="auto">
            <a:xfrm>
              <a:off x="2413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3</a:t>
              </a:r>
            </a:p>
          </p:txBody>
        </p:sp>
        <p:cxnSp>
          <p:nvCxnSpPr>
            <p:cNvPr id="1211424" name="AutoShape 32"/>
            <p:cNvCxnSpPr>
              <a:cxnSpLocks noChangeShapeType="1"/>
              <a:stCxn id="1211423" idx="3"/>
              <a:endCxn id="1211426" idx="1"/>
            </p:cNvCxnSpPr>
            <p:nvPr/>
          </p:nvCxnSpPr>
          <p:spPr bwMode="auto">
            <a:xfrm>
              <a:off x="2642" y="3645"/>
              <a:ext cx="1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25" name="Group 33"/>
          <p:cNvGrpSpPr>
            <a:grpSpLocks/>
          </p:cNvGrpSpPr>
          <p:nvPr/>
        </p:nvGrpSpPr>
        <p:grpSpPr bwMode="auto">
          <a:xfrm>
            <a:off x="4460875" y="3962400"/>
            <a:ext cx="606425" cy="466725"/>
            <a:chOff x="2810" y="3498"/>
            <a:chExt cx="382" cy="294"/>
          </a:xfrm>
        </p:grpSpPr>
        <p:sp>
          <p:nvSpPr>
            <p:cNvPr id="1211426" name="Text Box 34"/>
            <p:cNvSpPr txBox="1">
              <a:spLocks noChangeArrowheads="1"/>
            </p:cNvSpPr>
            <p:nvPr/>
          </p:nvSpPr>
          <p:spPr bwMode="auto">
            <a:xfrm>
              <a:off x="2810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5</a:t>
              </a:r>
            </a:p>
          </p:txBody>
        </p:sp>
        <p:cxnSp>
          <p:nvCxnSpPr>
            <p:cNvPr id="1211427" name="AutoShape 35"/>
            <p:cNvCxnSpPr>
              <a:cxnSpLocks noChangeShapeType="1"/>
              <a:stCxn id="1211426" idx="3"/>
              <a:endCxn id="1211429" idx="1"/>
            </p:cNvCxnSpPr>
            <p:nvPr/>
          </p:nvCxnSpPr>
          <p:spPr bwMode="auto">
            <a:xfrm>
              <a:off x="3039" y="3645"/>
              <a:ext cx="15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28" name="Group 36"/>
          <p:cNvGrpSpPr>
            <a:grpSpLocks/>
          </p:cNvGrpSpPr>
          <p:nvPr/>
        </p:nvGrpSpPr>
        <p:grpSpPr bwMode="auto">
          <a:xfrm>
            <a:off x="5067300" y="3962400"/>
            <a:ext cx="592138" cy="466725"/>
            <a:chOff x="3192" y="3498"/>
            <a:chExt cx="373" cy="294"/>
          </a:xfrm>
        </p:grpSpPr>
        <p:sp>
          <p:nvSpPr>
            <p:cNvPr id="1211429" name="Text Box 37"/>
            <p:cNvSpPr txBox="1">
              <a:spLocks noChangeArrowheads="1"/>
            </p:cNvSpPr>
            <p:nvPr/>
          </p:nvSpPr>
          <p:spPr bwMode="auto">
            <a:xfrm>
              <a:off x="3192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8</a:t>
              </a:r>
            </a:p>
          </p:txBody>
        </p:sp>
        <p:cxnSp>
          <p:nvCxnSpPr>
            <p:cNvPr id="1211430" name="AutoShape 38"/>
            <p:cNvCxnSpPr>
              <a:cxnSpLocks noChangeShapeType="1"/>
              <a:stCxn id="1211429" idx="3"/>
              <a:endCxn id="1211432" idx="1"/>
            </p:cNvCxnSpPr>
            <p:nvPr/>
          </p:nvCxnSpPr>
          <p:spPr bwMode="auto">
            <a:xfrm>
              <a:off x="342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92" name="Group 100"/>
          <p:cNvGrpSpPr>
            <a:grpSpLocks/>
          </p:cNvGrpSpPr>
          <p:nvPr/>
        </p:nvGrpSpPr>
        <p:grpSpPr bwMode="auto">
          <a:xfrm>
            <a:off x="5659438" y="3962400"/>
            <a:ext cx="762000" cy="466725"/>
            <a:chOff x="3565" y="2496"/>
            <a:chExt cx="480" cy="294"/>
          </a:xfrm>
        </p:grpSpPr>
        <p:sp>
          <p:nvSpPr>
            <p:cNvPr id="1211432" name="Text Box 40"/>
            <p:cNvSpPr txBox="1">
              <a:spLocks noChangeArrowheads="1"/>
            </p:cNvSpPr>
            <p:nvPr/>
          </p:nvSpPr>
          <p:spPr bwMode="auto">
            <a:xfrm>
              <a:off x="3565" y="2496"/>
              <a:ext cx="37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13</a:t>
              </a:r>
            </a:p>
          </p:txBody>
        </p:sp>
        <p:cxnSp>
          <p:nvCxnSpPr>
            <p:cNvPr id="1211433" name="AutoShape 41"/>
            <p:cNvCxnSpPr>
              <a:cxnSpLocks noChangeShapeType="1"/>
              <a:stCxn id="1211432" idx="3"/>
              <a:endCxn id="1211435" idx="1"/>
            </p:cNvCxnSpPr>
            <p:nvPr/>
          </p:nvCxnSpPr>
          <p:spPr bwMode="auto">
            <a:xfrm>
              <a:off x="3936" y="2643"/>
              <a:ext cx="10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34" name="Group 42"/>
          <p:cNvGrpSpPr>
            <a:grpSpLocks/>
          </p:cNvGrpSpPr>
          <p:nvPr/>
        </p:nvGrpSpPr>
        <p:grpSpPr bwMode="auto">
          <a:xfrm>
            <a:off x="6421438" y="3962400"/>
            <a:ext cx="762000" cy="466725"/>
            <a:chOff x="4045" y="3498"/>
            <a:chExt cx="480" cy="294"/>
          </a:xfrm>
        </p:grpSpPr>
        <p:sp>
          <p:nvSpPr>
            <p:cNvPr id="1211435" name="Text Box 43"/>
            <p:cNvSpPr txBox="1">
              <a:spLocks noChangeArrowheads="1"/>
            </p:cNvSpPr>
            <p:nvPr/>
          </p:nvSpPr>
          <p:spPr bwMode="auto">
            <a:xfrm>
              <a:off x="4045" y="3498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21</a:t>
              </a:r>
            </a:p>
          </p:txBody>
        </p:sp>
        <p:cxnSp>
          <p:nvCxnSpPr>
            <p:cNvPr id="1211436" name="AutoShape 44"/>
            <p:cNvCxnSpPr>
              <a:cxnSpLocks noChangeShapeType="1"/>
              <a:stCxn id="1211435" idx="3"/>
              <a:endCxn id="1211397" idx="1"/>
            </p:cNvCxnSpPr>
            <p:nvPr/>
          </p:nvCxnSpPr>
          <p:spPr bwMode="auto">
            <a:xfrm>
              <a:off x="438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11444" name="Group 52"/>
          <p:cNvGrpSpPr>
            <a:grpSpLocks/>
          </p:cNvGrpSpPr>
          <p:nvPr/>
        </p:nvGrpSpPr>
        <p:grpSpPr bwMode="auto">
          <a:xfrm>
            <a:off x="7772400" y="3438525"/>
            <a:ext cx="1168400" cy="914400"/>
            <a:chOff x="4896" y="2172"/>
            <a:chExt cx="736" cy="576"/>
          </a:xfrm>
        </p:grpSpPr>
        <p:sp>
          <p:nvSpPr>
            <p:cNvPr id="1211437" name="Text Box 45"/>
            <p:cNvSpPr txBox="1">
              <a:spLocks noChangeArrowheads="1"/>
            </p:cNvSpPr>
            <p:nvPr/>
          </p:nvSpPr>
          <p:spPr bwMode="auto">
            <a:xfrm>
              <a:off x="4896" y="2172"/>
              <a:ext cx="6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 Unicode MS" charset="0"/>
                  <a:cs typeface="Arial Unicode MS" charset="0"/>
                </a:rPr>
                <a:t>Brutus</a:t>
              </a:r>
            </a:p>
          </p:txBody>
        </p:sp>
        <p:sp>
          <p:nvSpPr>
            <p:cNvPr id="1211438" name="Text Box 46"/>
            <p:cNvSpPr txBox="1">
              <a:spLocks noChangeArrowheads="1"/>
            </p:cNvSpPr>
            <p:nvPr/>
          </p:nvSpPr>
          <p:spPr bwMode="auto">
            <a:xfrm>
              <a:off x="4896" y="2460"/>
              <a:ext cx="7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>
                  <a:latin typeface="Arial Unicode MS" charset="0"/>
                  <a:cs typeface="Arial Unicode MS" charset="0"/>
                </a:rPr>
                <a:t>Caesar</a:t>
              </a:r>
            </a:p>
          </p:txBody>
        </p:sp>
      </p:grpSp>
      <p:sp>
        <p:nvSpPr>
          <p:cNvPr id="1211439" name="AutoShape 47"/>
          <p:cNvSpPr>
            <a:spLocks noChangeArrowheads="1"/>
          </p:cNvSpPr>
          <p:nvPr/>
        </p:nvSpPr>
        <p:spPr bwMode="auto">
          <a:xfrm rot="10800000">
            <a:off x="1462088" y="3714750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11440" name="Text Box 48"/>
          <p:cNvSpPr txBox="1">
            <a:spLocks noChangeArrowheads="1"/>
          </p:cNvSpPr>
          <p:nvPr/>
        </p:nvSpPr>
        <p:spPr bwMode="auto">
          <a:xfrm>
            <a:off x="228600" y="37338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 Unicode MS" charset="0"/>
                <a:cs typeface="Arial Unicode MS" charset="0"/>
              </a:rPr>
              <a:t>2</a:t>
            </a:r>
          </a:p>
        </p:txBody>
      </p:sp>
      <p:grpSp>
        <p:nvGrpSpPr>
          <p:cNvPr id="1211441" name="Group 49"/>
          <p:cNvGrpSpPr>
            <a:grpSpLocks/>
          </p:cNvGrpSpPr>
          <p:nvPr/>
        </p:nvGrpSpPr>
        <p:grpSpPr bwMode="auto">
          <a:xfrm>
            <a:off x="592138" y="3743325"/>
            <a:ext cx="627062" cy="466725"/>
            <a:chOff x="373" y="3360"/>
            <a:chExt cx="395" cy="294"/>
          </a:xfrm>
        </p:grpSpPr>
        <p:cxnSp>
          <p:nvCxnSpPr>
            <p:cNvPr id="1211442" name="AutoShape 50"/>
            <p:cNvCxnSpPr>
              <a:cxnSpLocks noChangeShapeType="1"/>
              <a:stCxn id="1211440" idx="3"/>
            </p:cNvCxnSpPr>
            <p:nvPr/>
          </p:nvCxnSpPr>
          <p:spPr bwMode="auto">
            <a:xfrm>
              <a:off x="373" y="3501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11443" name="Text Box 51"/>
            <p:cNvSpPr txBox="1">
              <a:spLocks noChangeArrowheads="1"/>
            </p:cNvSpPr>
            <p:nvPr/>
          </p:nvSpPr>
          <p:spPr bwMode="auto">
            <a:xfrm>
              <a:off x="539" y="3360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 Unicode MS" charset="0"/>
                  <a:cs typeface="Arial Unicode MS" charset="0"/>
                </a:rPr>
                <a:t>8</a:t>
              </a:r>
            </a:p>
          </p:txBody>
        </p:sp>
      </p:grpSp>
      <p:sp>
        <p:nvSpPr>
          <p:cNvPr id="1211490" name="Text Box 98"/>
          <p:cNvSpPr txBox="1">
            <a:spLocks noChangeArrowheads="1"/>
          </p:cNvSpPr>
          <p:nvPr/>
        </p:nvSpPr>
        <p:spPr bwMode="auto">
          <a:xfrm>
            <a:off x="381000" y="5221288"/>
            <a:ext cx="81438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A50021"/>
                </a:solidFill>
              </a:rPr>
              <a:t>If the list lengths are </a:t>
            </a:r>
            <a:r>
              <a:rPr lang="en-US" i="1" dirty="0">
                <a:solidFill>
                  <a:srgbClr val="A50021"/>
                </a:solidFill>
              </a:rPr>
              <a:t>x</a:t>
            </a:r>
            <a:r>
              <a:rPr lang="en-US" dirty="0">
                <a:solidFill>
                  <a:srgbClr val="A50021"/>
                </a:solidFill>
              </a:rPr>
              <a:t> and </a:t>
            </a:r>
            <a:r>
              <a:rPr lang="en-US" i="1" dirty="0">
                <a:solidFill>
                  <a:srgbClr val="A50021"/>
                </a:solidFill>
              </a:rPr>
              <a:t>y</a:t>
            </a:r>
            <a:r>
              <a:rPr lang="en-US" dirty="0">
                <a:solidFill>
                  <a:srgbClr val="A50021"/>
                </a:solidFill>
              </a:rPr>
              <a:t>, the merge takes O(</a:t>
            </a:r>
            <a:r>
              <a:rPr lang="en-US" i="1" dirty="0" err="1">
                <a:solidFill>
                  <a:srgbClr val="A50021"/>
                </a:solidFill>
              </a:rPr>
              <a:t>x+y</a:t>
            </a:r>
            <a:r>
              <a:rPr lang="en-US" dirty="0">
                <a:solidFill>
                  <a:srgbClr val="A50021"/>
                </a:solidFill>
              </a:rPr>
              <a:t>)</a:t>
            </a:r>
          </a:p>
          <a:p>
            <a:r>
              <a:rPr lang="en-US" dirty="0">
                <a:solidFill>
                  <a:srgbClr val="A50021"/>
                </a:solidFill>
              </a:rPr>
              <a:t>operations.</a:t>
            </a:r>
          </a:p>
          <a:p>
            <a:r>
              <a:rPr lang="en-US" u="sng" dirty="0">
                <a:solidFill>
                  <a:srgbClr val="006600"/>
                </a:solidFill>
              </a:rPr>
              <a:t>Crucial</a:t>
            </a:r>
            <a:r>
              <a:rPr lang="en-US" dirty="0">
                <a:solidFill>
                  <a:srgbClr val="006600"/>
                </a:solidFill>
              </a:rPr>
              <a:t>: postings sorted by </a:t>
            </a:r>
            <a:r>
              <a:rPr lang="en-US" dirty="0" err="1">
                <a:solidFill>
                  <a:srgbClr val="006600"/>
                </a:solidFill>
              </a:rPr>
              <a:t>docID</a:t>
            </a:r>
            <a:r>
              <a:rPr lang="en-US" dirty="0">
                <a:solidFill>
                  <a:srgbClr val="006600"/>
                </a:solidFill>
              </a:rPr>
              <a:t>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219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1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1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11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1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11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11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11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11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11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11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1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11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11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1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11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11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11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11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11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11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11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1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11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11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11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11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7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11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11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1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1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11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11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11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11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11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1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1396" grpId="0" animBg="1" autoUpdateAnimBg="0"/>
      <p:bldP spid="1211397" grpId="0" animBg="1" autoUpdateAnimBg="0"/>
      <p:bldP spid="1211439" grpId="0" animBg="1"/>
      <p:bldP spid="1211440" grpId="0" animBg="1" autoUpdateAnimBg="0"/>
      <p:bldP spid="121149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queries: Exact match</a:t>
            </a:r>
          </a:p>
        </p:txBody>
      </p:sp>
      <p:sp>
        <p:nvSpPr>
          <p:cNvPr id="120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29600" cy="4876800"/>
          </a:xfrm>
        </p:spPr>
        <p:txBody>
          <a:bodyPr/>
          <a:lstStyle/>
          <a:p>
            <a:r>
              <a:rPr lang="en-US"/>
              <a:t>Boolean Queries are queries using </a:t>
            </a:r>
            <a:r>
              <a:rPr lang="en-US" i="1"/>
              <a:t>AND, OR</a:t>
            </a:r>
            <a:r>
              <a:rPr lang="en-US"/>
              <a:t> and </a:t>
            </a:r>
            <a:r>
              <a:rPr lang="en-US" i="1"/>
              <a:t>NOT</a:t>
            </a:r>
            <a:r>
              <a:rPr lang="en-US"/>
              <a:t> together with query terms</a:t>
            </a:r>
          </a:p>
          <a:p>
            <a:pPr lvl="1"/>
            <a:r>
              <a:rPr lang="en-US"/>
              <a:t>Views each document as a </a:t>
            </a:r>
            <a:r>
              <a:rPr lang="en-US" u="sng"/>
              <a:t>set</a:t>
            </a:r>
            <a:r>
              <a:rPr lang="en-US"/>
              <a:t> of words</a:t>
            </a:r>
          </a:p>
          <a:p>
            <a:pPr lvl="1"/>
            <a:r>
              <a:rPr lang="en-US"/>
              <a:t>Is precise: document matches condition or not.</a:t>
            </a:r>
          </a:p>
          <a:p>
            <a:r>
              <a:rPr lang="en-US"/>
              <a:t>Primary commercial retrieval tool for 3 decades. </a:t>
            </a:r>
          </a:p>
          <a:p>
            <a:r>
              <a:rPr lang="en-US"/>
              <a:t>Professional searchers (e.g., lawyers) still like Boolean queries:</a:t>
            </a:r>
          </a:p>
          <a:p>
            <a:pPr lvl="1"/>
            <a:r>
              <a:rPr lang="en-US"/>
              <a:t>You know exactly what you</a:t>
            </a:r>
            <a:r>
              <a:rPr lang="ja-JP" altLang="en-US"/>
              <a:t>’</a:t>
            </a:r>
            <a:r>
              <a:rPr lang="en-US"/>
              <a:t>re getting.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86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WestLaw   </a:t>
            </a:r>
            <a:r>
              <a:rPr lang="en-US" sz="2000">
                <a:solidFill>
                  <a:srgbClr val="008000"/>
                </a:solidFill>
                <a:latin typeface="Arial" charset="0"/>
                <a:cs typeface="Arial" charset="0"/>
              </a:rPr>
              <a:t>http://www.westlaw.com/</a:t>
            </a:r>
          </a:p>
        </p:txBody>
      </p:sp>
      <p:sp>
        <p:nvSpPr>
          <p:cNvPr id="12288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8768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Largest commercial (paying subscribers) legal search service (started 1975; ranking added 1992)</a:t>
            </a:r>
          </a:p>
          <a:p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About 7 terabytes of data; 700,000 users</a:t>
            </a:r>
          </a:p>
          <a:p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Majority of users </a:t>
            </a:r>
            <a:r>
              <a:rPr lang="en-US" i="1">
                <a:solidFill>
                  <a:srgbClr val="000000"/>
                </a:solidFill>
                <a:latin typeface="Arial" charset="0"/>
                <a:cs typeface="Arial" charset="0"/>
              </a:rPr>
              <a:t>still </a:t>
            </a:r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use boolean queries</a:t>
            </a:r>
          </a:p>
          <a:p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Example query:</a:t>
            </a:r>
          </a:p>
          <a:p>
            <a:pPr lvl="1"/>
            <a:r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What is the statute of limitations in cases involving the federal tort claims act?</a:t>
            </a:r>
          </a:p>
          <a:p>
            <a:pPr lvl="1"/>
            <a:r>
              <a:rPr lang="en-US">
                <a:solidFill>
                  <a:srgbClr val="3333CD"/>
                </a:solidFill>
                <a:latin typeface="Arial" charset="0"/>
                <a:ea typeface="ＭＳ Ｐゴシック" charset="0"/>
                <a:cs typeface="Arial" charset="0"/>
              </a:rPr>
              <a:t>LIMIT! /3 STATUTE ACTION /S FEDERAL /2 TORT /3 CLAIM</a:t>
            </a: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/>
              <a:t>Long, precise queries; proximity operators; incrementally developed; not like web search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532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E8C01-56CE-D944-8F06-FCF2B3BE5729}" type="slidenum">
              <a:rPr lang="en-AU"/>
              <a:pPr>
                <a:defRPr/>
              </a:pPr>
              <a:t>3</a:t>
            </a:fld>
            <a:endParaRPr lang="en-AU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hlink"/>
                </a:solidFill>
                <a:cs typeface="+mj-cs"/>
              </a:rPr>
              <a:t>Indexing-based IR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05038"/>
            <a:ext cx="8686800" cy="3971925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 dirty="0" smtClean="0">
                <a:cs typeface="+mn-cs"/>
              </a:rPr>
              <a:t>	Document				  	Query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800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 dirty="0" smtClean="0">
                <a:cs typeface="+mn-cs"/>
              </a:rPr>
              <a:t>		  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indexing</a:t>
            </a:r>
            <a:r>
              <a:rPr lang="en-US" sz="2800" dirty="0" smtClean="0">
                <a:cs typeface="+mn-cs"/>
              </a:rPr>
              <a:t>		       	     	      </a:t>
            </a:r>
            <a:r>
              <a:rPr lang="en-US" sz="2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indexing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 dirty="0" smtClean="0">
                <a:solidFill>
                  <a:schemeClr val="hlink"/>
                </a:solidFill>
                <a:cs typeface="+mn-cs"/>
              </a:rPr>
              <a:t>							     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(Query</a:t>
            </a:r>
            <a:r>
              <a:rPr lang="en-US" sz="2800" dirty="0" smtClean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analysis)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 dirty="0" smtClean="0">
                <a:cs typeface="+mn-cs"/>
              </a:rPr>
              <a:t>Representation			       Representation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 dirty="0" smtClean="0">
                <a:cs typeface="+mn-cs"/>
              </a:rPr>
              <a:t>(keywords)    	    </a:t>
            </a:r>
            <a:r>
              <a:rPr lang="en-US" sz="2800" b="1" dirty="0" smtClean="0">
                <a:solidFill>
                  <a:schemeClr val="hlink"/>
                </a:solidFill>
                <a:cs typeface="+mn-cs"/>
              </a:rPr>
              <a:t>Query</a:t>
            </a:r>
            <a:r>
              <a:rPr lang="en-US" sz="2800" b="1" dirty="0" smtClean="0">
                <a:solidFill>
                  <a:schemeClr val="accent2"/>
                </a:solidFill>
                <a:cs typeface="+mn-cs"/>
              </a:rPr>
              <a:t> 		</a:t>
            </a:r>
            <a:r>
              <a:rPr lang="en-US" sz="2800" dirty="0" smtClean="0">
                <a:cs typeface="+mn-cs"/>
              </a:rPr>
              <a:t>(keywords)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 dirty="0" smtClean="0">
                <a:cs typeface="+mn-cs"/>
              </a:rPr>
              <a:t>				 </a:t>
            </a:r>
            <a:r>
              <a:rPr lang="en-US" sz="2800" b="1" dirty="0" smtClean="0">
                <a:solidFill>
                  <a:schemeClr val="hlink"/>
                </a:solidFill>
                <a:cs typeface="+mn-cs"/>
              </a:rPr>
              <a:t>evaluation,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 b="1" dirty="0" smtClean="0">
                <a:solidFill>
                  <a:schemeClr val="hlink"/>
                </a:solidFill>
                <a:cs typeface="+mn-cs"/>
              </a:rPr>
              <a:t>				  Retrieval,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 b="1" dirty="0" smtClean="0">
                <a:solidFill>
                  <a:schemeClr val="hlink"/>
                </a:solidFill>
                <a:cs typeface="+mn-cs"/>
              </a:rPr>
              <a:t>				</a:t>
            </a:r>
            <a:r>
              <a:rPr lang="en-US" sz="2000" b="1" dirty="0" smtClean="0">
                <a:solidFill>
                  <a:schemeClr val="hlink"/>
                </a:solidFill>
                <a:cs typeface="+mn-cs"/>
              </a:rPr>
              <a:t>(Document ranking)</a:t>
            </a:r>
            <a:endParaRPr lang="en-US" sz="2800" b="1" dirty="0" smtClean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800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800" dirty="0" smtClean="0">
                <a:cs typeface="+mn-cs"/>
              </a:rPr>
              <a:t>	 </a:t>
            </a: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1403350" y="2636838"/>
            <a:ext cx="0" cy="92230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6227763" y="2636838"/>
            <a:ext cx="0" cy="92230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2916238" y="3890187"/>
            <a:ext cx="251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fr-FR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75244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general merges</a:t>
            </a:r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 u="sng" dirty="0">
                <a:solidFill>
                  <a:srgbClr val="A50021"/>
                </a:solidFill>
              </a:rPr>
              <a:t>Exercise</a:t>
            </a:r>
            <a:r>
              <a:rPr lang="en-US" sz="3000" dirty="0"/>
              <a:t>: Adapt the merge for the queries:</a:t>
            </a:r>
          </a:p>
          <a:p>
            <a:pPr>
              <a:buFont typeface="Wingdings" charset="0"/>
              <a:buNone/>
            </a:pPr>
            <a:r>
              <a:rPr lang="en-US" sz="3000" dirty="0"/>
              <a:t>	</a:t>
            </a:r>
            <a:r>
              <a:rPr lang="en-US" sz="3000" b="1" i="1" dirty="0"/>
              <a:t>Brutus</a:t>
            </a:r>
            <a:r>
              <a:rPr lang="en-US" sz="3000" dirty="0"/>
              <a:t> </a:t>
            </a:r>
            <a:r>
              <a:rPr lang="en-US" sz="3000" i="1" dirty="0"/>
              <a:t>AND NOT</a:t>
            </a:r>
            <a:r>
              <a:rPr lang="en-US" sz="3000" dirty="0"/>
              <a:t> </a:t>
            </a:r>
            <a:r>
              <a:rPr lang="en-US" sz="3000" b="1" i="1" dirty="0"/>
              <a:t>Caesar</a:t>
            </a:r>
          </a:p>
          <a:p>
            <a:pPr>
              <a:buFont typeface="Wingdings" charset="0"/>
              <a:buNone/>
            </a:pPr>
            <a:r>
              <a:rPr lang="en-US" sz="3000" b="1" i="1" dirty="0"/>
              <a:t>	Brutus</a:t>
            </a:r>
            <a:r>
              <a:rPr lang="en-US" sz="3000" dirty="0"/>
              <a:t> </a:t>
            </a:r>
            <a:r>
              <a:rPr lang="en-US" sz="3000" i="1" dirty="0"/>
              <a:t>OR NOT</a:t>
            </a:r>
            <a:r>
              <a:rPr lang="en-US" sz="3000" dirty="0"/>
              <a:t> </a:t>
            </a:r>
            <a:r>
              <a:rPr lang="en-US" sz="3000" b="1" i="1" dirty="0"/>
              <a:t>Caesar</a:t>
            </a:r>
          </a:p>
          <a:p>
            <a:pPr>
              <a:buFont typeface="Wingdings" charset="0"/>
              <a:buNone/>
            </a:pPr>
            <a:endParaRPr lang="en-US" sz="3000" b="1" i="1" dirty="0"/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FF"/>
                </a:solidFill>
              </a:rPr>
              <a:t>Q: Can </a:t>
            </a:r>
            <a:r>
              <a:rPr lang="en-US" dirty="0">
                <a:solidFill>
                  <a:srgbClr val="0000FF"/>
                </a:solidFill>
              </a:rPr>
              <a:t>we still run through the merge in time O(</a:t>
            </a:r>
            <a:r>
              <a:rPr lang="en-US" i="1" dirty="0" err="1">
                <a:solidFill>
                  <a:srgbClr val="0000FF"/>
                </a:solidFill>
              </a:rPr>
              <a:t>x+y</a:t>
            </a:r>
            <a:r>
              <a:rPr lang="en-US" dirty="0">
                <a:solidFill>
                  <a:srgbClr val="0000FF"/>
                </a:solidFill>
              </a:rPr>
              <a:t>)?</a:t>
            </a:r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endParaRPr lang="en-US" sz="2200" b="1" i="1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376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2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optimization</a:t>
            </a:r>
          </a:p>
        </p:txBody>
      </p:sp>
      <p:sp>
        <p:nvSpPr>
          <p:cNvPr id="12062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</p:spPr>
        <p:txBody>
          <a:bodyPr/>
          <a:lstStyle/>
          <a:p>
            <a:r>
              <a:rPr lang="en-US"/>
              <a:t>What is the best order for query processing?</a:t>
            </a:r>
          </a:p>
          <a:p>
            <a:r>
              <a:rPr lang="en-US"/>
              <a:t>Consider a query that is an </a:t>
            </a:r>
            <a:r>
              <a:rPr lang="en-US" i="1"/>
              <a:t>AND</a:t>
            </a:r>
            <a:r>
              <a:rPr lang="en-US"/>
              <a:t> of </a:t>
            </a:r>
            <a:r>
              <a:rPr lang="en-US" i="1"/>
              <a:t>t</a:t>
            </a:r>
            <a:r>
              <a:rPr lang="en-US"/>
              <a:t> terms.</a:t>
            </a:r>
          </a:p>
          <a:p>
            <a:r>
              <a:rPr lang="en-US"/>
              <a:t>For each of the </a:t>
            </a:r>
            <a:r>
              <a:rPr lang="en-US" i="1"/>
              <a:t>t</a:t>
            </a:r>
            <a:r>
              <a:rPr lang="en-US"/>
              <a:t> terms, get its postings, then </a:t>
            </a:r>
            <a:r>
              <a:rPr lang="en-US" i="1"/>
              <a:t>AND</a:t>
            </a:r>
            <a:r>
              <a:rPr lang="en-US"/>
              <a:t> together.</a:t>
            </a:r>
          </a:p>
        </p:txBody>
      </p:sp>
      <p:sp>
        <p:nvSpPr>
          <p:cNvPr id="1206321" name="Text Box 1073"/>
          <p:cNvSpPr txBox="1">
            <a:spLocks noChangeArrowheads="1"/>
          </p:cNvSpPr>
          <p:nvPr/>
        </p:nvSpPr>
        <p:spPr bwMode="auto">
          <a:xfrm>
            <a:off x="838200" y="5932488"/>
            <a:ext cx="72247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Query:</a:t>
            </a:r>
            <a:r>
              <a:rPr lang="en-US" sz="2800" b="1" i="1"/>
              <a:t> Brutus</a:t>
            </a:r>
            <a:r>
              <a:rPr lang="en-US" sz="2800"/>
              <a:t> </a:t>
            </a:r>
            <a:r>
              <a:rPr lang="en-US" sz="2800" i="1"/>
              <a:t>AND</a:t>
            </a:r>
            <a:r>
              <a:rPr lang="en-US" sz="2800"/>
              <a:t> </a:t>
            </a:r>
            <a:r>
              <a:rPr lang="en-US" sz="2800" b="1" i="1"/>
              <a:t>Calpurnia</a:t>
            </a:r>
            <a:r>
              <a:rPr lang="en-US" sz="2800"/>
              <a:t> </a:t>
            </a:r>
            <a:r>
              <a:rPr lang="en-US" sz="2800" i="1"/>
              <a:t>AND</a:t>
            </a:r>
            <a:r>
              <a:rPr lang="en-US" sz="2800"/>
              <a:t> </a:t>
            </a:r>
            <a:r>
              <a:rPr lang="en-US" sz="2800" b="1" i="1"/>
              <a:t>Caesar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31</a:t>
            </a:fld>
            <a:endParaRPr lang="fr-FR"/>
          </a:p>
        </p:txBody>
      </p:sp>
      <p:grpSp>
        <p:nvGrpSpPr>
          <p:cNvPr id="88" name="Group 49"/>
          <p:cNvGrpSpPr>
            <a:grpSpLocks/>
          </p:cNvGrpSpPr>
          <p:nvPr/>
        </p:nvGrpSpPr>
        <p:grpSpPr bwMode="auto">
          <a:xfrm>
            <a:off x="762000" y="3962400"/>
            <a:ext cx="2819400" cy="1533525"/>
            <a:chOff x="528" y="2634"/>
            <a:chExt cx="1776" cy="966"/>
          </a:xfrm>
        </p:grpSpPr>
        <p:sp>
          <p:nvSpPr>
            <p:cNvPr id="89" name="Text Box 4"/>
            <p:cNvSpPr txBox="1">
              <a:spLocks noChangeArrowheads="1"/>
            </p:cNvSpPr>
            <p:nvPr/>
          </p:nvSpPr>
          <p:spPr bwMode="auto">
            <a:xfrm>
              <a:off x="528" y="2634"/>
              <a:ext cx="74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/>
                <a:t>Brutus</a:t>
              </a:r>
            </a:p>
          </p:txBody>
        </p:sp>
        <p:sp>
          <p:nvSpPr>
            <p:cNvPr id="90" name="Text Box 5"/>
            <p:cNvSpPr txBox="1">
              <a:spLocks noChangeArrowheads="1"/>
            </p:cNvSpPr>
            <p:nvPr/>
          </p:nvSpPr>
          <p:spPr bwMode="auto">
            <a:xfrm>
              <a:off x="528" y="2970"/>
              <a:ext cx="1017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 dirty="0"/>
                <a:t>Calpurnia</a:t>
              </a:r>
            </a:p>
          </p:txBody>
        </p:sp>
        <p:sp>
          <p:nvSpPr>
            <p:cNvPr id="91" name="Text Box 6"/>
            <p:cNvSpPr txBox="1">
              <a:spLocks noChangeArrowheads="1"/>
            </p:cNvSpPr>
            <p:nvPr/>
          </p:nvSpPr>
          <p:spPr bwMode="auto">
            <a:xfrm>
              <a:off x="528" y="3306"/>
              <a:ext cx="76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/>
                <a:t>Caesar</a:t>
              </a:r>
            </a:p>
          </p:txBody>
        </p:sp>
        <p:sp>
          <p:nvSpPr>
            <p:cNvPr id="92" name="AutoShape 7"/>
            <p:cNvSpPr>
              <a:spLocks noChangeArrowheads="1"/>
            </p:cNvSpPr>
            <p:nvPr/>
          </p:nvSpPr>
          <p:spPr bwMode="auto">
            <a:xfrm>
              <a:off x="1584" y="2682"/>
              <a:ext cx="720" cy="144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93" name="AutoShape 8"/>
            <p:cNvSpPr>
              <a:spLocks noChangeArrowheads="1"/>
            </p:cNvSpPr>
            <p:nvPr/>
          </p:nvSpPr>
          <p:spPr bwMode="auto">
            <a:xfrm>
              <a:off x="1584" y="3018"/>
              <a:ext cx="720" cy="144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94" name="AutoShape 9"/>
            <p:cNvSpPr>
              <a:spLocks noChangeArrowheads="1"/>
            </p:cNvSpPr>
            <p:nvPr/>
          </p:nvSpPr>
          <p:spPr bwMode="auto">
            <a:xfrm>
              <a:off x="1584" y="3354"/>
              <a:ext cx="720" cy="144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</p:grpSp>
      <p:sp>
        <p:nvSpPr>
          <p:cNvPr id="95" name="Text Box 10"/>
          <p:cNvSpPr txBox="1">
            <a:spLocks noChangeArrowheads="1"/>
          </p:cNvSpPr>
          <p:nvPr/>
        </p:nvSpPr>
        <p:spPr bwMode="auto">
          <a:xfrm>
            <a:off x="3713163" y="38862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96" name="Text Box 11"/>
          <p:cNvSpPr txBox="1">
            <a:spLocks noChangeArrowheads="1"/>
          </p:cNvSpPr>
          <p:nvPr/>
        </p:nvSpPr>
        <p:spPr bwMode="auto">
          <a:xfrm>
            <a:off x="4360863" y="38862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97" name="Text Box 12"/>
          <p:cNvSpPr txBox="1">
            <a:spLocks noChangeArrowheads="1"/>
          </p:cNvSpPr>
          <p:nvPr/>
        </p:nvSpPr>
        <p:spPr bwMode="auto">
          <a:xfrm>
            <a:off x="5029200" y="38862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98" name="Text Box 13"/>
          <p:cNvSpPr txBox="1">
            <a:spLocks noChangeArrowheads="1"/>
          </p:cNvSpPr>
          <p:nvPr/>
        </p:nvSpPr>
        <p:spPr bwMode="auto">
          <a:xfrm>
            <a:off x="5638800" y="38862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99" name="Text Box 14"/>
          <p:cNvSpPr txBox="1">
            <a:spLocks noChangeArrowheads="1"/>
          </p:cNvSpPr>
          <p:nvPr/>
        </p:nvSpPr>
        <p:spPr bwMode="auto">
          <a:xfrm>
            <a:off x="6400800" y="38862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32</a:t>
            </a:r>
          </a:p>
        </p:txBody>
      </p:sp>
      <p:sp>
        <p:nvSpPr>
          <p:cNvPr id="100" name="Text Box 15"/>
          <p:cNvSpPr txBox="1">
            <a:spLocks noChangeArrowheads="1"/>
          </p:cNvSpPr>
          <p:nvPr/>
        </p:nvSpPr>
        <p:spPr bwMode="auto">
          <a:xfrm>
            <a:off x="7239000" y="38862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64</a:t>
            </a:r>
          </a:p>
        </p:txBody>
      </p:sp>
      <p:sp>
        <p:nvSpPr>
          <p:cNvPr id="101" name="Text Box 16"/>
          <p:cNvSpPr txBox="1">
            <a:spLocks noChangeArrowheads="1"/>
          </p:cNvSpPr>
          <p:nvPr/>
        </p:nvSpPr>
        <p:spPr bwMode="auto">
          <a:xfrm>
            <a:off x="8077200" y="3886200"/>
            <a:ext cx="7032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128</a:t>
            </a:r>
          </a:p>
        </p:txBody>
      </p:sp>
      <p:sp>
        <p:nvSpPr>
          <p:cNvPr id="102" name="Text Box 18"/>
          <p:cNvSpPr txBox="1">
            <a:spLocks noChangeArrowheads="1"/>
          </p:cNvSpPr>
          <p:nvPr/>
        </p:nvSpPr>
        <p:spPr bwMode="auto">
          <a:xfrm>
            <a:off x="4381500" y="44196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3" name="Text Box 19"/>
          <p:cNvSpPr txBox="1">
            <a:spLocks noChangeArrowheads="1"/>
          </p:cNvSpPr>
          <p:nvPr/>
        </p:nvSpPr>
        <p:spPr bwMode="auto">
          <a:xfrm>
            <a:off x="5029200" y="44196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4" name="Text Box 20"/>
          <p:cNvSpPr txBox="1">
            <a:spLocks noChangeArrowheads="1"/>
          </p:cNvSpPr>
          <p:nvPr/>
        </p:nvSpPr>
        <p:spPr bwMode="auto">
          <a:xfrm>
            <a:off x="5659438" y="44196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05" name="Text Box 21"/>
          <p:cNvSpPr txBox="1">
            <a:spLocks noChangeArrowheads="1"/>
          </p:cNvSpPr>
          <p:nvPr/>
        </p:nvSpPr>
        <p:spPr bwMode="auto">
          <a:xfrm>
            <a:off x="6265863" y="44196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106" name="Text Box 22"/>
          <p:cNvSpPr txBox="1">
            <a:spLocks noChangeArrowheads="1"/>
          </p:cNvSpPr>
          <p:nvPr/>
        </p:nvSpPr>
        <p:spPr bwMode="auto">
          <a:xfrm>
            <a:off x="6858000" y="4419600"/>
            <a:ext cx="609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107" name="Text Box 23"/>
          <p:cNvSpPr txBox="1">
            <a:spLocks noChangeArrowheads="1"/>
          </p:cNvSpPr>
          <p:nvPr/>
        </p:nvSpPr>
        <p:spPr bwMode="auto">
          <a:xfrm>
            <a:off x="7620000" y="44196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108" name="Text Box 24"/>
          <p:cNvSpPr txBox="1">
            <a:spLocks noChangeArrowheads="1"/>
          </p:cNvSpPr>
          <p:nvPr/>
        </p:nvSpPr>
        <p:spPr bwMode="auto">
          <a:xfrm>
            <a:off x="8382000" y="44196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34</a:t>
            </a:r>
          </a:p>
        </p:txBody>
      </p:sp>
      <p:sp>
        <p:nvSpPr>
          <p:cNvPr id="109" name="Text Box 25"/>
          <p:cNvSpPr txBox="1">
            <a:spLocks noChangeArrowheads="1"/>
          </p:cNvSpPr>
          <p:nvPr/>
        </p:nvSpPr>
        <p:spPr bwMode="auto">
          <a:xfrm>
            <a:off x="3733800" y="4953000"/>
            <a:ext cx="609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110" name="Text Box 26"/>
          <p:cNvSpPr txBox="1">
            <a:spLocks noChangeArrowheads="1"/>
          </p:cNvSpPr>
          <p:nvPr/>
        </p:nvSpPr>
        <p:spPr bwMode="auto">
          <a:xfrm>
            <a:off x="4603750" y="4953000"/>
            <a:ext cx="577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16</a:t>
            </a:r>
          </a:p>
        </p:txBody>
      </p:sp>
      <p:cxnSp>
        <p:nvCxnSpPr>
          <p:cNvPr id="111" name="AutoShape 28"/>
          <p:cNvCxnSpPr>
            <a:cxnSpLocks noChangeShapeType="1"/>
            <a:stCxn id="95" idx="3"/>
            <a:endCxn id="96" idx="1"/>
          </p:cNvCxnSpPr>
          <p:nvPr/>
        </p:nvCxnSpPr>
        <p:spPr bwMode="auto">
          <a:xfrm>
            <a:off x="4076700" y="4119563"/>
            <a:ext cx="2841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" name="AutoShape 29"/>
          <p:cNvCxnSpPr>
            <a:cxnSpLocks noChangeShapeType="1"/>
            <a:stCxn id="96" idx="3"/>
            <a:endCxn id="97" idx="1"/>
          </p:cNvCxnSpPr>
          <p:nvPr/>
        </p:nvCxnSpPr>
        <p:spPr bwMode="auto">
          <a:xfrm>
            <a:off x="4724400" y="4119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" name="AutoShape 30"/>
          <p:cNvCxnSpPr>
            <a:cxnSpLocks noChangeShapeType="1"/>
            <a:stCxn id="97" idx="3"/>
            <a:endCxn id="98" idx="1"/>
          </p:cNvCxnSpPr>
          <p:nvPr/>
        </p:nvCxnSpPr>
        <p:spPr bwMode="auto">
          <a:xfrm>
            <a:off x="5392738" y="4119563"/>
            <a:ext cx="246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" name="AutoShape 31"/>
          <p:cNvCxnSpPr>
            <a:cxnSpLocks noChangeShapeType="1"/>
            <a:stCxn id="98" idx="3"/>
            <a:endCxn id="99" idx="1"/>
          </p:cNvCxnSpPr>
          <p:nvPr/>
        </p:nvCxnSpPr>
        <p:spPr bwMode="auto">
          <a:xfrm>
            <a:off x="6172200" y="4119563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" name="AutoShape 33"/>
          <p:cNvCxnSpPr>
            <a:cxnSpLocks noChangeShapeType="1"/>
            <a:stCxn id="99" idx="3"/>
            <a:endCxn id="100" idx="1"/>
          </p:cNvCxnSpPr>
          <p:nvPr/>
        </p:nvCxnSpPr>
        <p:spPr bwMode="auto">
          <a:xfrm>
            <a:off x="6934200" y="4119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" name="AutoShape 34"/>
          <p:cNvCxnSpPr>
            <a:cxnSpLocks noChangeShapeType="1"/>
            <a:stCxn id="100" idx="3"/>
            <a:endCxn id="101" idx="1"/>
          </p:cNvCxnSpPr>
          <p:nvPr/>
        </p:nvCxnSpPr>
        <p:spPr bwMode="auto">
          <a:xfrm>
            <a:off x="7772400" y="4119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7" name="Text Box 36"/>
          <p:cNvSpPr txBox="1">
            <a:spLocks noChangeArrowheads="1"/>
          </p:cNvSpPr>
          <p:nvPr/>
        </p:nvSpPr>
        <p:spPr bwMode="auto">
          <a:xfrm>
            <a:off x="3733800" y="44196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118" name="AutoShape 37"/>
          <p:cNvCxnSpPr>
            <a:cxnSpLocks noChangeShapeType="1"/>
            <a:stCxn id="117" idx="3"/>
            <a:endCxn id="102" idx="1"/>
          </p:cNvCxnSpPr>
          <p:nvPr/>
        </p:nvCxnSpPr>
        <p:spPr bwMode="auto">
          <a:xfrm>
            <a:off x="4097338" y="4652963"/>
            <a:ext cx="2841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9" name="AutoShape 38"/>
          <p:cNvCxnSpPr>
            <a:cxnSpLocks noChangeShapeType="1"/>
            <a:stCxn id="102" idx="3"/>
            <a:endCxn id="103" idx="1"/>
          </p:cNvCxnSpPr>
          <p:nvPr/>
        </p:nvCxnSpPr>
        <p:spPr bwMode="auto">
          <a:xfrm>
            <a:off x="4745038" y="4652963"/>
            <a:ext cx="2841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" name="AutoShape 39"/>
          <p:cNvCxnSpPr>
            <a:cxnSpLocks noChangeShapeType="1"/>
            <a:stCxn id="103" idx="3"/>
            <a:endCxn id="104" idx="1"/>
          </p:cNvCxnSpPr>
          <p:nvPr/>
        </p:nvCxnSpPr>
        <p:spPr bwMode="auto">
          <a:xfrm>
            <a:off x="5392738" y="4652963"/>
            <a:ext cx="266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1" name="AutoShape 40"/>
          <p:cNvCxnSpPr>
            <a:cxnSpLocks noChangeShapeType="1"/>
            <a:stCxn id="104" idx="3"/>
            <a:endCxn id="105" idx="1"/>
          </p:cNvCxnSpPr>
          <p:nvPr/>
        </p:nvCxnSpPr>
        <p:spPr bwMode="auto">
          <a:xfrm>
            <a:off x="6022975" y="4652963"/>
            <a:ext cx="2428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2" name="AutoShape 41"/>
          <p:cNvCxnSpPr>
            <a:cxnSpLocks noChangeShapeType="1"/>
            <a:stCxn id="105" idx="3"/>
            <a:endCxn id="106" idx="1"/>
          </p:cNvCxnSpPr>
          <p:nvPr/>
        </p:nvCxnSpPr>
        <p:spPr bwMode="auto">
          <a:xfrm>
            <a:off x="6629400" y="4652963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" name="AutoShape 42"/>
          <p:cNvCxnSpPr>
            <a:cxnSpLocks noChangeShapeType="1"/>
            <a:stCxn id="106" idx="3"/>
            <a:endCxn id="107" idx="1"/>
          </p:cNvCxnSpPr>
          <p:nvPr/>
        </p:nvCxnSpPr>
        <p:spPr bwMode="auto">
          <a:xfrm>
            <a:off x="7467600" y="4652963"/>
            <a:ext cx="152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4" name="AutoShape 43"/>
          <p:cNvCxnSpPr>
            <a:cxnSpLocks noChangeShapeType="1"/>
            <a:stCxn id="107" idx="3"/>
            <a:endCxn id="108" idx="1"/>
          </p:cNvCxnSpPr>
          <p:nvPr/>
        </p:nvCxnSpPr>
        <p:spPr bwMode="auto">
          <a:xfrm>
            <a:off x="8153400" y="4652963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5" name="AutoShape 45"/>
          <p:cNvCxnSpPr>
            <a:cxnSpLocks noChangeShapeType="1"/>
            <a:stCxn id="109" idx="3"/>
            <a:endCxn id="110" idx="1"/>
          </p:cNvCxnSpPr>
          <p:nvPr/>
        </p:nvCxnSpPr>
        <p:spPr bwMode="auto">
          <a:xfrm>
            <a:off x="4343400" y="5186363"/>
            <a:ext cx="2603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26341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optimization example</a:t>
            </a:r>
          </a:p>
        </p:txBody>
      </p:sp>
      <p:sp>
        <p:nvSpPr>
          <p:cNvPr id="121446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Process in order of increasing </a:t>
            </a:r>
            <a:r>
              <a:rPr lang="en-US" u="sng" dirty="0" err="1"/>
              <a:t>freq</a:t>
            </a:r>
            <a:r>
              <a:rPr lang="en-US" dirty="0"/>
              <a:t>:</a:t>
            </a:r>
          </a:p>
          <a:p>
            <a:pPr lvl="1"/>
            <a:r>
              <a:rPr lang="en-US" i="1" dirty="0"/>
              <a:t>start with smallest set, then keep</a:t>
            </a:r>
            <a:r>
              <a:rPr lang="en-US" i="1" dirty="0">
                <a:solidFill>
                  <a:srgbClr val="000000"/>
                </a:solidFill>
                <a:ea typeface="ＭＳ Ｐゴシック" charset="0"/>
                <a:cs typeface="Times New Roman" charset="0"/>
              </a:rPr>
              <a:t> </a:t>
            </a:r>
            <a:r>
              <a:rPr lang="en-US" i="1" dirty="0"/>
              <a:t>cutting further</a:t>
            </a:r>
            <a:r>
              <a:rPr lang="en-US" dirty="0"/>
              <a:t>.</a:t>
            </a:r>
          </a:p>
        </p:txBody>
      </p:sp>
      <p:sp>
        <p:nvSpPr>
          <p:cNvPr id="1214513" name="AutoShape 2097"/>
          <p:cNvSpPr>
            <a:spLocks noChangeArrowheads="1"/>
          </p:cNvSpPr>
          <p:nvPr/>
        </p:nvSpPr>
        <p:spPr bwMode="auto">
          <a:xfrm>
            <a:off x="2590800" y="2460407"/>
            <a:ext cx="3276600" cy="1516618"/>
          </a:xfrm>
          <a:prstGeom prst="upArrowCallout">
            <a:avLst>
              <a:gd name="adj1" fmla="val 80625"/>
              <a:gd name="adj2" fmla="val 80625"/>
              <a:gd name="adj3" fmla="val 16667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000" dirty="0"/>
              <a:t>This is why we kept</a:t>
            </a:r>
          </a:p>
          <a:p>
            <a:pPr algn="ctr" eaLnBrk="0" hangingPunct="0"/>
            <a:r>
              <a:rPr lang="en-US" sz="2000" dirty="0" err="1"/>
              <a:t>freq</a:t>
            </a:r>
            <a:r>
              <a:rPr lang="en-US" sz="2000" dirty="0"/>
              <a:t> in </a:t>
            </a:r>
            <a:r>
              <a:rPr lang="en-US" sz="2000" dirty="0" smtClean="0"/>
              <a:t>dictionary</a:t>
            </a:r>
          </a:p>
          <a:p>
            <a:pPr algn="ctr" eaLnBrk="0" hangingPunct="0"/>
            <a:r>
              <a:rPr lang="en-US" sz="2000" dirty="0" smtClean="0"/>
              <a:t>Anther reason: weighting</a:t>
            </a:r>
            <a:endParaRPr lang="en-US" sz="2000" dirty="0"/>
          </a:p>
        </p:txBody>
      </p:sp>
      <p:sp>
        <p:nvSpPr>
          <p:cNvPr id="1214514" name="Text Box 2098"/>
          <p:cNvSpPr txBox="1">
            <a:spLocks noChangeArrowheads="1"/>
          </p:cNvSpPr>
          <p:nvPr/>
        </p:nvSpPr>
        <p:spPr bwMode="auto">
          <a:xfrm>
            <a:off x="365125" y="5915025"/>
            <a:ext cx="8218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 Unicode MS" charset="0"/>
                <a:cs typeface="Arial Unicode MS" charset="0"/>
              </a:rPr>
              <a:t>Execute the query as (</a:t>
            </a:r>
            <a:r>
              <a:rPr lang="en-US" b="1" i="1">
                <a:latin typeface="Arial Unicode MS" charset="0"/>
                <a:cs typeface="Arial Unicode MS" charset="0"/>
              </a:rPr>
              <a:t>Caesar</a:t>
            </a:r>
            <a:r>
              <a:rPr lang="en-US">
                <a:latin typeface="Arial Unicode MS" charset="0"/>
                <a:cs typeface="Arial Unicode MS" charset="0"/>
              </a:rPr>
              <a:t> </a:t>
            </a:r>
            <a:r>
              <a:rPr lang="en-US" i="1">
                <a:latin typeface="Arial Unicode MS" charset="0"/>
                <a:cs typeface="Arial Unicode MS" charset="0"/>
              </a:rPr>
              <a:t>AND</a:t>
            </a:r>
            <a:r>
              <a:rPr lang="en-US">
                <a:latin typeface="Arial Unicode MS" charset="0"/>
                <a:cs typeface="Arial Unicode MS" charset="0"/>
              </a:rPr>
              <a:t> </a:t>
            </a:r>
            <a:r>
              <a:rPr lang="en-US" b="1" i="1">
                <a:latin typeface="Arial Unicode MS" charset="0"/>
                <a:cs typeface="Arial Unicode MS" charset="0"/>
              </a:rPr>
              <a:t>Brutus)</a:t>
            </a:r>
            <a:r>
              <a:rPr lang="en-US">
                <a:latin typeface="Arial Unicode MS" charset="0"/>
                <a:cs typeface="Arial Unicode MS" charset="0"/>
              </a:rPr>
              <a:t> </a:t>
            </a:r>
            <a:r>
              <a:rPr lang="en-US" i="1">
                <a:latin typeface="Arial Unicode MS" charset="0"/>
                <a:cs typeface="Arial Unicode MS" charset="0"/>
              </a:rPr>
              <a:t>AND</a:t>
            </a:r>
            <a:r>
              <a:rPr lang="en-US">
                <a:latin typeface="Arial Unicode MS" charset="0"/>
                <a:cs typeface="Arial Unicode MS" charset="0"/>
              </a:rPr>
              <a:t> </a:t>
            </a:r>
            <a:r>
              <a:rPr lang="en-US" b="1" i="1">
                <a:latin typeface="Arial Unicode MS" charset="0"/>
                <a:cs typeface="Arial Unicode MS" charset="0"/>
              </a:rPr>
              <a:t>Calpurnia</a:t>
            </a:r>
            <a:r>
              <a:rPr lang="en-US">
                <a:latin typeface="Arial Unicode MS" charset="0"/>
                <a:cs typeface="Arial Unicode MS" charset="0"/>
              </a:rPr>
              <a:t>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32</a:t>
            </a:fld>
            <a:endParaRPr lang="fr-FR"/>
          </a:p>
        </p:txBody>
      </p:sp>
      <p:grpSp>
        <p:nvGrpSpPr>
          <p:cNvPr id="52" name="Group 49"/>
          <p:cNvGrpSpPr>
            <a:grpSpLocks/>
          </p:cNvGrpSpPr>
          <p:nvPr/>
        </p:nvGrpSpPr>
        <p:grpSpPr bwMode="auto">
          <a:xfrm>
            <a:off x="762000" y="4181475"/>
            <a:ext cx="2819400" cy="1533525"/>
            <a:chOff x="528" y="2634"/>
            <a:chExt cx="1776" cy="966"/>
          </a:xfrm>
        </p:grpSpPr>
        <p:sp>
          <p:nvSpPr>
            <p:cNvPr id="53" name="Text Box 4"/>
            <p:cNvSpPr txBox="1">
              <a:spLocks noChangeArrowheads="1"/>
            </p:cNvSpPr>
            <p:nvPr/>
          </p:nvSpPr>
          <p:spPr bwMode="auto">
            <a:xfrm>
              <a:off x="528" y="2634"/>
              <a:ext cx="74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/>
                <a:t>Brutus</a:t>
              </a:r>
            </a:p>
          </p:txBody>
        </p:sp>
        <p:sp>
          <p:nvSpPr>
            <p:cNvPr id="54" name="Text Box 5"/>
            <p:cNvSpPr txBox="1">
              <a:spLocks noChangeArrowheads="1"/>
            </p:cNvSpPr>
            <p:nvPr/>
          </p:nvSpPr>
          <p:spPr bwMode="auto">
            <a:xfrm>
              <a:off x="528" y="2970"/>
              <a:ext cx="1017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 dirty="0"/>
                <a:t>Calpurnia</a:t>
              </a:r>
            </a:p>
          </p:txBody>
        </p:sp>
        <p:sp>
          <p:nvSpPr>
            <p:cNvPr id="55" name="Text Box 6"/>
            <p:cNvSpPr txBox="1">
              <a:spLocks noChangeArrowheads="1"/>
            </p:cNvSpPr>
            <p:nvPr/>
          </p:nvSpPr>
          <p:spPr bwMode="auto">
            <a:xfrm>
              <a:off x="528" y="3306"/>
              <a:ext cx="76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/>
                <a:t>Caesar</a:t>
              </a:r>
            </a:p>
          </p:txBody>
        </p:sp>
        <p:sp>
          <p:nvSpPr>
            <p:cNvPr id="56" name="AutoShape 7"/>
            <p:cNvSpPr>
              <a:spLocks noChangeArrowheads="1"/>
            </p:cNvSpPr>
            <p:nvPr/>
          </p:nvSpPr>
          <p:spPr bwMode="auto">
            <a:xfrm>
              <a:off x="1584" y="2682"/>
              <a:ext cx="720" cy="144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57" name="AutoShape 8"/>
            <p:cNvSpPr>
              <a:spLocks noChangeArrowheads="1"/>
            </p:cNvSpPr>
            <p:nvPr/>
          </p:nvSpPr>
          <p:spPr bwMode="auto">
            <a:xfrm>
              <a:off x="1584" y="3018"/>
              <a:ext cx="720" cy="144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58" name="AutoShape 9"/>
            <p:cNvSpPr>
              <a:spLocks noChangeArrowheads="1"/>
            </p:cNvSpPr>
            <p:nvPr/>
          </p:nvSpPr>
          <p:spPr bwMode="auto">
            <a:xfrm>
              <a:off x="1584" y="3354"/>
              <a:ext cx="720" cy="144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</p:grp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3713163" y="4105275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0" name="Text Box 11"/>
          <p:cNvSpPr txBox="1">
            <a:spLocks noChangeArrowheads="1"/>
          </p:cNvSpPr>
          <p:nvPr/>
        </p:nvSpPr>
        <p:spPr bwMode="auto">
          <a:xfrm>
            <a:off x="4360863" y="4105275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5029200" y="4105275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62" name="Text Box 13"/>
          <p:cNvSpPr txBox="1">
            <a:spLocks noChangeArrowheads="1"/>
          </p:cNvSpPr>
          <p:nvPr/>
        </p:nvSpPr>
        <p:spPr bwMode="auto">
          <a:xfrm>
            <a:off x="5638800" y="41052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400800" y="41052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32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7239000" y="41052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64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8077200" y="4105275"/>
            <a:ext cx="7032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128</a:t>
            </a:r>
          </a:p>
        </p:txBody>
      </p:sp>
      <p:sp>
        <p:nvSpPr>
          <p:cNvPr id="66" name="Text Box 18"/>
          <p:cNvSpPr txBox="1">
            <a:spLocks noChangeArrowheads="1"/>
          </p:cNvSpPr>
          <p:nvPr/>
        </p:nvSpPr>
        <p:spPr bwMode="auto">
          <a:xfrm>
            <a:off x="4381500" y="4638675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7" name="Text Box 19"/>
          <p:cNvSpPr txBox="1">
            <a:spLocks noChangeArrowheads="1"/>
          </p:cNvSpPr>
          <p:nvPr/>
        </p:nvSpPr>
        <p:spPr bwMode="auto">
          <a:xfrm>
            <a:off x="5029200" y="4638675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68" name="Text Box 20"/>
          <p:cNvSpPr txBox="1">
            <a:spLocks noChangeArrowheads="1"/>
          </p:cNvSpPr>
          <p:nvPr/>
        </p:nvSpPr>
        <p:spPr bwMode="auto">
          <a:xfrm>
            <a:off x="5659438" y="4638675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6265863" y="4638675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</a:t>
            </a:r>
          </a:p>
        </p:txBody>
      </p:sp>
      <p:sp>
        <p:nvSpPr>
          <p:cNvPr id="70" name="Text Box 22"/>
          <p:cNvSpPr txBox="1">
            <a:spLocks noChangeArrowheads="1"/>
          </p:cNvSpPr>
          <p:nvPr/>
        </p:nvSpPr>
        <p:spPr bwMode="auto">
          <a:xfrm>
            <a:off x="6858000" y="4638675"/>
            <a:ext cx="609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71" name="Text Box 23"/>
          <p:cNvSpPr txBox="1">
            <a:spLocks noChangeArrowheads="1"/>
          </p:cNvSpPr>
          <p:nvPr/>
        </p:nvSpPr>
        <p:spPr bwMode="auto">
          <a:xfrm>
            <a:off x="7620000" y="46386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21</a:t>
            </a:r>
          </a:p>
        </p:txBody>
      </p:sp>
      <p:sp>
        <p:nvSpPr>
          <p:cNvPr id="72" name="Text Box 24"/>
          <p:cNvSpPr txBox="1">
            <a:spLocks noChangeArrowheads="1"/>
          </p:cNvSpPr>
          <p:nvPr/>
        </p:nvSpPr>
        <p:spPr bwMode="auto">
          <a:xfrm>
            <a:off x="8382000" y="46386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34</a:t>
            </a:r>
          </a:p>
        </p:txBody>
      </p:sp>
      <p:sp>
        <p:nvSpPr>
          <p:cNvPr id="73" name="Text Box 25"/>
          <p:cNvSpPr txBox="1">
            <a:spLocks noChangeArrowheads="1"/>
          </p:cNvSpPr>
          <p:nvPr/>
        </p:nvSpPr>
        <p:spPr bwMode="auto">
          <a:xfrm>
            <a:off x="3733800" y="5172075"/>
            <a:ext cx="609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74" name="Text Box 26"/>
          <p:cNvSpPr txBox="1">
            <a:spLocks noChangeArrowheads="1"/>
          </p:cNvSpPr>
          <p:nvPr/>
        </p:nvSpPr>
        <p:spPr bwMode="auto">
          <a:xfrm>
            <a:off x="4603750" y="5172075"/>
            <a:ext cx="577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16</a:t>
            </a:r>
          </a:p>
        </p:txBody>
      </p:sp>
      <p:cxnSp>
        <p:nvCxnSpPr>
          <p:cNvPr id="75" name="AutoShape 28"/>
          <p:cNvCxnSpPr>
            <a:cxnSpLocks noChangeShapeType="1"/>
            <a:stCxn id="59" idx="3"/>
            <a:endCxn id="60" idx="1"/>
          </p:cNvCxnSpPr>
          <p:nvPr/>
        </p:nvCxnSpPr>
        <p:spPr bwMode="auto">
          <a:xfrm>
            <a:off x="4076700" y="4338638"/>
            <a:ext cx="2841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" name="AutoShape 29"/>
          <p:cNvCxnSpPr>
            <a:cxnSpLocks noChangeShapeType="1"/>
            <a:stCxn id="60" idx="3"/>
            <a:endCxn id="61" idx="1"/>
          </p:cNvCxnSpPr>
          <p:nvPr/>
        </p:nvCxnSpPr>
        <p:spPr bwMode="auto">
          <a:xfrm>
            <a:off x="4724400" y="4338638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7" name="AutoShape 30"/>
          <p:cNvCxnSpPr>
            <a:cxnSpLocks noChangeShapeType="1"/>
            <a:stCxn id="61" idx="3"/>
            <a:endCxn id="62" idx="1"/>
          </p:cNvCxnSpPr>
          <p:nvPr/>
        </p:nvCxnSpPr>
        <p:spPr bwMode="auto">
          <a:xfrm>
            <a:off x="5392738" y="4338638"/>
            <a:ext cx="246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" name="AutoShape 31"/>
          <p:cNvCxnSpPr>
            <a:cxnSpLocks noChangeShapeType="1"/>
            <a:stCxn id="62" idx="3"/>
            <a:endCxn id="63" idx="1"/>
          </p:cNvCxnSpPr>
          <p:nvPr/>
        </p:nvCxnSpPr>
        <p:spPr bwMode="auto">
          <a:xfrm>
            <a:off x="6172200" y="4338638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" name="AutoShape 33"/>
          <p:cNvCxnSpPr>
            <a:cxnSpLocks noChangeShapeType="1"/>
            <a:stCxn id="63" idx="3"/>
            <a:endCxn id="64" idx="1"/>
          </p:cNvCxnSpPr>
          <p:nvPr/>
        </p:nvCxnSpPr>
        <p:spPr bwMode="auto">
          <a:xfrm>
            <a:off x="6934200" y="4338638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0" name="AutoShape 34"/>
          <p:cNvCxnSpPr>
            <a:cxnSpLocks noChangeShapeType="1"/>
            <a:stCxn id="64" idx="3"/>
            <a:endCxn id="65" idx="1"/>
          </p:cNvCxnSpPr>
          <p:nvPr/>
        </p:nvCxnSpPr>
        <p:spPr bwMode="auto">
          <a:xfrm>
            <a:off x="7772400" y="4338638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1" name="Text Box 36"/>
          <p:cNvSpPr txBox="1">
            <a:spLocks noChangeArrowheads="1"/>
          </p:cNvSpPr>
          <p:nvPr/>
        </p:nvSpPr>
        <p:spPr bwMode="auto">
          <a:xfrm>
            <a:off x="3733800" y="4638675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82" name="AutoShape 37"/>
          <p:cNvCxnSpPr>
            <a:cxnSpLocks noChangeShapeType="1"/>
            <a:stCxn id="81" idx="3"/>
            <a:endCxn id="66" idx="1"/>
          </p:cNvCxnSpPr>
          <p:nvPr/>
        </p:nvCxnSpPr>
        <p:spPr bwMode="auto">
          <a:xfrm>
            <a:off x="4097338" y="4872038"/>
            <a:ext cx="2841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3" name="AutoShape 38"/>
          <p:cNvCxnSpPr>
            <a:cxnSpLocks noChangeShapeType="1"/>
            <a:stCxn id="66" idx="3"/>
            <a:endCxn id="67" idx="1"/>
          </p:cNvCxnSpPr>
          <p:nvPr/>
        </p:nvCxnSpPr>
        <p:spPr bwMode="auto">
          <a:xfrm>
            <a:off x="4745038" y="4872038"/>
            <a:ext cx="2841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4" name="AutoShape 39"/>
          <p:cNvCxnSpPr>
            <a:cxnSpLocks noChangeShapeType="1"/>
            <a:stCxn id="67" idx="3"/>
            <a:endCxn id="68" idx="1"/>
          </p:cNvCxnSpPr>
          <p:nvPr/>
        </p:nvCxnSpPr>
        <p:spPr bwMode="auto">
          <a:xfrm>
            <a:off x="5392738" y="4872038"/>
            <a:ext cx="266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5" name="AutoShape 40"/>
          <p:cNvCxnSpPr>
            <a:cxnSpLocks noChangeShapeType="1"/>
            <a:stCxn id="68" idx="3"/>
            <a:endCxn id="69" idx="1"/>
          </p:cNvCxnSpPr>
          <p:nvPr/>
        </p:nvCxnSpPr>
        <p:spPr bwMode="auto">
          <a:xfrm>
            <a:off x="6022975" y="4872038"/>
            <a:ext cx="2428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6" name="AutoShape 41"/>
          <p:cNvCxnSpPr>
            <a:cxnSpLocks noChangeShapeType="1"/>
            <a:stCxn id="69" idx="3"/>
            <a:endCxn id="70" idx="1"/>
          </p:cNvCxnSpPr>
          <p:nvPr/>
        </p:nvCxnSpPr>
        <p:spPr bwMode="auto">
          <a:xfrm>
            <a:off x="6629400" y="4872038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7" name="AutoShape 42"/>
          <p:cNvCxnSpPr>
            <a:cxnSpLocks noChangeShapeType="1"/>
            <a:stCxn id="70" idx="3"/>
            <a:endCxn id="71" idx="1"/>
          </p:cNvCxnSpPr>
          <p:nvPr/>
        </p:nvCxnSpPr>
        <p:spPr bwMode="auto">
          <a:xfrm>
            <a:off x="7467600" y="4872038"/>
            <a:ext cx="152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8" name="AutoShape 43"/>
          <p:cNvCxnSpPr>
            <a:cxnSpLocks noChangeShapeType="1"/>
            <a:stCxn id="71" idx="3"/>
            <a:endCxn id="72" idx="1"/>
          </p:cNvCxnSpPr>
          <p:nvPr/>
        </p:nvCxnSpPr>
        <p:spPr bwMode="auto">
          <a:xfrm>
            <a:off x="8153400" y="4872038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9" name="AutoShape 45"/>
          <p:cNvCxnSpPr>
            <a:cxnSpLocks noChangeShapeType="1"/>
            <a:stCxn id="73" idx="3"/>
            <a:endCxn id="74" idx="1"/>
          </p:cNvCxnSpPr>
          <p:nvPr/>
        </p:nvCxnSpPr>
        <p:spPr bwMode="auto">
          <a:xfrm>
            <a:off x="4343400" y="5405438"/>
            <a:ext cx="2603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95635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general optimization</a:t>
            </a:r>
          </a:p>
        </p:txBody>
      </p:sp>
      <p:sp>
        <p:nvSpPr>
          <p:cNvPr id="12083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 dirty="0"/>
              <a:t>e.g., </a:t>
            </a:r>
            <a:r>
              <a:rPr lang="en-US" sz="3000" i="1" dirty="0"/>
              <a:t>(</a:t>
            </a:r>
            <a:r>
              <a:rPr lang="en-US" sz="3000" b="1" i="1" dirty="0"/>
              <a:t>madding</a:t>
            </a:r>
            <a:r>
              <a:rPr lang="en-US" sz="3000" i="1" dirty="0"/>
              <a:t> OR </a:t>
            </a:r>
            <a:r>
              <a:rPr lang="en-US" sz="3000" b="1" i="1" dirty="0"/>
              <a:t>crowd</a:t>
            </a:r>
            <a:r>
              <a:rPr lang="en-US" sz="3000" i="1" dirty="0"/>
              <a:t>) AND (</a:t>
            </a:r>
            <a:r>
              <a:rPr lang="en-US" sz="3000" b="1" i="1" dirty="0"/>
              <a:t>ignoble</a:t>
            </a:r>
            <a:r>
              <a:rPr lang="en-US" sz="3000" i="1" dirty="0"/>
              <a:t> OR </a:t>
            </a:r>
            <a:r>
              <a:rPr lang="en-US" sz="3000" b="1" i="1" dirty="0"/>
              <a:t>strife</a:t>
            </a:r>
            <a:r>
              <a:rPr lang="en-US" sz="3000" i="1" dirty="0"/>
              <a:t>)</a:t>
            </a:r>
            <a:endParaRPr lang="en-US" sz="3000" dirty="0"/>
          </a:p>
          <a:p>
            <a:r>
              <a:rPr lang="en-US" sz="3000" dirty="0"/>
              <a:t>Get </a:t>
            </a:r>
            <a:r>
              <a:rPr lang="en-US" sz="3000" dirty="0" err="1"/>
              <a:t>freq</a:t>
            </a:r>
            <a:r>
              <a:rPr lang="ja-JP" altLang="en-US" sz="3000" dirty="0"/>
              <a:t>’</a:t>
            </a:r>
            <a:r>
              <a:rPr lang="en-US" sz="3000" dirty="0"/>
              <a:t>s for all terms.</a:t>
            </a:r>
          </a:p>
          <a:p>
            <a:r>
              <a:rPr lang="en-US" sz="3000" dirty="0"/>
              <a:t>Estimate the size of each </a:t>
            </a:r>
            <a:r>
              <a:rPr lang="en-US" sz="3000" i="1" dirty="0"/>
              <a:t>OR</a:t>
            </a:r>
            <a:r>
              <a:rPr lang="en-US" sz="3000" dirty="0"/>
              <a:t> by the sum of its </a:t>
            </a:r>
            <a:r>
              <a:rPr lang="en-US" sz="3000" dirty="0" err="1"/>
              <a:t>freq</a:t>
            </a:r>
            <a:r>
              <a:rPr lang="ja-JP" altLang="en-US" sz="3000" dirty="0"/>
              <a:t>’</a:t>
            </a:r>
            <a:r>
              <a:rPr lang="en-US" sz="3000" dirty="0"/>
              <a:t>s (conservative).</a:t>
            </a:r>
          </a:p>
          <a:p>
            <a:r>
              <a:rPr lang="en-US" sz="3000" dirty="0"/>
              <a:t>Process in increasing order of </a:t>
            </a:r>
            <a:r>
              <a:rPr lang="en-US" sz="3000" i="1" dirty="0"/>
              <a:t>OR</a:t>
            </a:r>
            <a:r>
              <a:rPr lang="en-US" sz="3000" dirty="0"/>
              <a:t> sizes</a:t>
            </a:r>
            <a:r>
              <a:rPr lang="en-US" sz="3000" dirty="0" smtClean="0"/>
              <a:t>.</a:t>
            </a:r>
          </a:p>
          <a:p>
            <a:endParaRPr lang="en-US" sz="3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269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2209800"/>
          </a:xfrm>
        </p:spPr>
        <p:txBody>
          <a:bodyPr/>
          <a:lstStyle/>
          <a:p>
            <a:r>
              <a:rPr lang="en-US" dirty="0" smtClean="0"/>
              <a:t>Faster </a:t>
            </a:r>
            <a:r>
              <a:rPr lang="en-US" dirty="0"/>
              <a:t>postings merges:</a:t>
            </a:r>
            <a:br>
              <a:rPr lang="en-US" dirty="0"/>
            </a:br>
            <a:r>
              <a:rPr lang="en-US" dirty="0"/>
              <a:t>Skip pointers</a:t>
            </a:r>
          </a:p>
        </p:txBody>
      </p:sp>
      <p:sp>
        <p:nvSpPr>
          <p:cNvPr id="12636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5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684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Recall basic merge</a:t>
            </a:r>
          </a:p>
        </p:txBody>
      </p:sp>
      <p:sp>
        <p:nvSpPr>
          <p:cNvPr id="1264685" name="Rectangle 4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Walk through the two postings simultaneously, in time linear in the total number of postings entries</a:t>
            </a:r>
          </a:p>
        </p:txBody>
      </p:sp>
      <p:sp>
        <p:nvSpPr>
          <p:cNvPr id="1264686" name="Text Box 46"/>
          <p:cNvSpPr txBox="1">
            <a:spLocks noChangeArrowheads="1"/>
          </p:cNvSpPr>
          <p:nvPr/>
        </p:nvSpPr>
        <p:spPr bwMode="auto">
          <a:xfrm>
            <a:off x="6878638" y="3429000"/>
            <a:ext cx="7032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128</a:t>
            </a:r>
          </a:p>
        </p:txBody>
      </p:sp>
      <p:sp>
        <p:nvSpPr>
          <p:cNvPr id="1264687" name="Text Box 47"/>
          <p:cNvSpPr txBox="1">
            <a:spLocks noChangeArrowheads="1"/>
          </p:cNvSpPr>
          <p:nvPr/>
        </p:nvSpPr>
        <p:spPr bwMode="auto">
          <a:xfrm>
            <a:off x="7183438" y="3962400"/>
            <a:ext cx="577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31</a:t>
            </a:r>
          </a:p>
        </p:txBody>
      </p:sp>
      <p:grpSp>
        <p:nvGrpSpPr>
          <p:cNvPr id="1264688" name="Group 48"/>
          <p:cNvGrpSpPr>
            <a:grpSpLocks/>
          </p:cNvGrpSpPr>
          <p:nvPr/>
        </p:nvGrpSpPr>
        <p:grpSpPr bwMode="auto">
          <a:xfrm>
            <a:off x="2514600" y="3429000"/>
            <a:ext cx="647700" cy="466725"/>
            <a:chOff x="1584" y="3162"/>
            <a:chExt cx="408" cy="294"/>
          </a:xfrm>
        </p:grpSpPr>
        <p:sp>
          <p:nvSpPr>
            <p:cNvPr id="1264689" name="Text Box 49"/>
            <p:cNvSpPr txBox="1">
              <a:spLocks noChangeArrowheads="1"/>
            </p:cNvSpPr>
            <p:nvPr/>
          </p:nvSpPr>
          <p:spPr bwMode="auto">
            <a:xfrm>
              <a:off x="1584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cxnSp>
          <p:nvCxnSpPr>
            <p:cNvPr id="1264690" name="AutoShape 50"/>
            <p:cNvCxnSpPr>
              <a:cxnSpLocks noChangeShapeType="1"/>
              <a:stCxn id="1264689" idx="3"/>
              <a:endCxn id="1264692" idx="1"/>
            </p:cNvCxnSpPr>
            <p:nvPr/>
          </p:nvCxnSpPr>
          <p:spPr bwMode="auto">
            <a:xfrm>
              <a:off x="1813" y="3309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691" name="Group 51"/>
          <p:cNvGrpSpPr>
            <a:grpSpLocks/>
          </p:cNvGrpSpPr>
          <p:nvPr/>
        </p:nvGrpSpPr>
        <p:grpSpPr bwMode="auto">
          <a:xfrm>
            <a:off x="3162300" y="3429000"/>
            <a:ext cx="668338" cy="466725"/>
            <a:chOff x="1992" y="3162"/>
            <a:chExt cx="421" cy="294"/>
          </a:xfrm>
        </p:grpSpPr>
        <p:sp>
          <p:nvSpPr>
            <p:cNvPr id="1264692" name="Text Box 52"/>
            <p:cNvSpPr txBox="1">
              <a:spLocks noChangeArrowheads="1"/>
            </p:cNvSpPr>
            <p:nvPr/>
          </p:nvSpPr>
          <p:spPr bwMode="auto">
            <a:xfrm>
              <a:off x="1992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cxnSp>
          <p:nvCxnSpPr>
            <p:cNvPr id="1264693" name="AutoShape 53"/>
            <p:cNvCxnSpPr>
              <a:cxnSpLocks noChangeShapeType="1"/>
              <a:stCxn id="1264692" idx="3"/>
              <a:endCxn id="1264695" idx="1"/>
            </p:cNvCxnSpPr>
            <p:nvPr/>
          </p:nvCxnSpPr>
          <p:spPr bwMode="auto">
            <a:xfrm>
              <a:off x="222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694" name="Group 54"/>
          <p:cNvGrpSpPr>
            <a:grpSpLocks/>
          </p:cNvGrpSpPr>
          <p:nvPr/>
        </p:nvGrpSpPr>
        <p:grpSpPr bwMode="auto">
          <a:xfrm>
            <a:off x="3830638" y="3429000"/>
            <a:ext cx="609600" cy="466725"/>
            <a:chOff x="2413" y="3162"/>
            <a:chExt cx="384" cy="294"/>
          </a:xfrm>
        </p:grpSpPr>
        <p:sp>
          <p:nvSpPr>
            <p:cNvPr id="1264695" name="Text Box 55"/>
            <p:cNvSpPr txBox="1">
              <a:spLocks noChangeArrowheads="1"/>
            </p:cNvSpPr>
            <p:nvPr/>
          </p:nvSpPr>
          <p:spPr bwMode="auto">
            <a:xfrm>
              <a:off x="2413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cxnSp>
          <p:nvCxnSpPr>
            <p:cNvPr id="1264696" name="AutoShape 56"/>
            <p:cNvCxnSpPr>
              <a:cxnSpLocks noChangeShapeType="1"/>
              <a:stCxn id="1264695" idx="3"/>
              <a:endCxn id="1264698" idx="1"/>
            </p:cNvCxnSpPr>
            <p:nvPr/>
          </p:nvCxnSpPr>
          <p:spPr bwMode="auto">
            <a:xfrm>
              <a:off x="2642" y="3309"/>
              <a:ext cx="1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697" name="Group 57"/>
          <p:cNvGrpSpPr>
            <a:grpSpLocks/>
          </p:cNvGrpSpPr>
          <p:nvPr/>
        </p:nvGrpSpPr>
        <p:grpSpPr bwMode="auto">
          <a:xfrm>
            <a:off x="4440238" y="3429000"/>
            <a:ext cx="762000" cy="466725"/>
            <a:chOff x="2797" y="3162"/>
            <a:chExt cx="480" cy="294"/>
          </a:xfrm>
        </p:grpSpPr>
        <p:sp>
          <p:nvSpPr>
            <p:cNvPr id="1264698" name="Text Box 58"/>
            <p:cNvSpPr txBox="1">
              <a:spLocks noChangeArrowheads="1"/>
            </p:cNvSpPr>
            <p:nvPr/>
          </p:nvSpPr>
          <p:spPr bwMode="auto">
            <a:xfrm>
              <a:off x="279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16</a:t>
              </a:r>
            </a:p>
          </p:txBody>
        </p:sp>
        <p:cxnSp>
          <p:nvCxnSpPr>
            <p:cNvPr id="1264699" name="AutoShape 59"/>
            <p:cNvCxnSpPr>
              <a:cxnSpLocks noChangeShapeType="1"/>
              <a:stCxn id="1264698" idx="3"/>
              <a:endCxn id="1264701" idx="1"/>
            </p:cNvCxnSpPr>
            <p:nvPr/>
          </p:nvCxnSpPr>
          <p:spPr bwMode="auto">
            <a:xfrm>
              <a:off x="3133" y="3309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700" name="Group 60"/>
          <p:cNvGrpSpPr>
            <a:grpSpLocks/>
          </p:cNvGrpSpPr>
          <p:nvPr/>
        </p:nvGrpSpPr>
        <p:grpSpPr bwMode="auto">
          <a:xfrm>
            <a:off x="5202238" y="3429000"/>
            <a:ext cx="838200" cy="466725"/>
            <a:chOff x="3277" y="3162"/>
            <a:chExt cx="528" cy="294"/>
          </a:xfrm>
        </p:grpSpPr>
        <p:sp>
          <p:nvSpPr>
            <p:cNvPr id="1264701" name="Text Box 61"/>
            <p:cNvSpPr txBox="1">
              <a:spLocks noChangeArrowheads="1"/>
            </p:cNvSpPr>
            <p:nvPr/>
          </p:nvSpPr>
          <p:spPr bwMode="auto">
            <a:xfrm>
              <a:off x="327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32</a:t>
              </a:r>
            </a:p>
          </p:txBody>
        </p:sp>
        <p:cxnSp>
          <p:nvCxnSpPr>
            <p:cNvPr id="1264702" name="AutoShape 62"/>
            <p:cNvCxnSpPr>
              <a:cxnSpLocks noChangeShapeType="1"/>
              <a:stCxn id="1264701" idx="3"/>
              <a:endCxn id="1264704" idx="1"/>
            </p:cNvCxnSpPr>
            <p:nvPr/>
          </p:nvCxnSpPr>
          <p:spPr bwMode="auto">
            <a:xfrm>
              <a:off x="3613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703" name="Group 63"/>
          <p:cNvGrpSpPr>
            <a:grpSpLocks/>
          </p:cNvGrpSpPr>
          <p:nvPr/>
        </p:nvGrpSpPr>
        <p:grpSpPr bwMode="auto">
          <a:xfrm>
            <a:off x="6040438" y="3429000"/>
            <a:ext cx="838200" cy="466725"/>
            <a:chOff x="3805" y="3162"/>
            <a:chExt cx="528" cy="294"/>
          </a:xfrm>
        </p:grpSpPr>
        <p:sp>
          <p:nvSpPr>
            <p:cNvPr id="1264704" name="Text Box 64"/>
            <p:cNvSpPr txBox="1">
              <a:spLocks noChangeArrowheads="1"/>
            </p:cNvSpPr>
            <p:nvPr/>
          </p:nvSpPr>
          <p:spPr bwMode="auto">
            <a:xfrm>
              <a:off x="3805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64</a:t>
              </a:r>
            </a:p>
          </p:txBody>
        </p:sp>
        <p:cxnSp>
          <p:nvCxnSpPr>
            <p:cNvPr id="1264705" name="AutoShape 65"/>
            <p:cNvCxnSpPr>
              <a:cxnSpLocks noChangeShapeType="1"/>
              <a:stCxn id="1264704" idx="3"/>
              <a:endCxn id="1264686" idx="1"/>
            </p:cNvCxnSpPr>
            <p:nvPr/>
          </p:nvCxnSpPr>
          <p:spPr bwMode="auto">
            <a:xfrm>
              <a:off x="414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706" name="Group 66"/>
          <p:cNvGrpSpPr>
            <a:grpSpLocks/>
          </p:cNvGrpSpPr>
          <p:nvPr/>
        </p:nvGrpSpPr>
        <p:grpSpPr bwMode="auto">
          <a:xfrm>
            <a:off x="2535238" y="3962400"/>
            <a:ext cx="647700" cy="466725"/>
            <a:chOff x="1597" y="3498"/>
            <a:chExt cx="408" cy="294"/>
          </a:xfrm>
        </p:grpSpPr>
        <p:sp>
          <p:nvSpPr>
            <p:cNvPr id="1264707" name="Text Box 67"/>
            <p:cNvSpPr txBox="1">
              <a:spLocks noChangeArrowheads="1"/>
            </p:cNvSpPr>
            <p:nvPr/>
          </p:nvSpPr>
          <p:spPr bwMode="auto">
            <a:xfrm>
              <a:off x="1597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cxnSp>
          <p:nvCxnSpPr>
            <p:cNvPr id="1264708" name="AutoShape 68"/>
            <p:cNvCxnSpPr>
              <a:cxnSpLocks noChangeShapeType="1"/>
              <a:stCxn id="1264707" idx="3"/>
              <a:endCxn id="1264710" idx="1"/>
            </p:cNvCxnSpPr>
            <p:nvPr/>
          </p:nvCxnSpPr>
          <p:spPr bwMode="auto">
            <a:xfrm>
              <a:off x="1826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709" name="Group 69"/>
          <p:cNvGrpSpPr>
            <a:grpSpLocks/>
          </p:cNvGrpSpPr>
          <p:nvPr/>
        </p:nvGrpSpPr>
        <p:grpSpPr bwMode="auto">
          <a:xfrm>
            <a:off x="3182938" y="3962400"/>
            <a:ext cx="647700" cy="466725"/>
            <a:chOff x="2005" y="3498"/>
            <a:chExt cx="408" cy="294"/>
          </a:xfrm>
        </p:grpSpPr>
        <p:sp>
          <p:nvSpPr>
            <p:cNvPr id="1264710" name="Text Box 70"/>
            <p:cNvSpPr txBox="1">
              <a:spLocks noChangeArrowheads="1"/>
            </p:cNvSpPr>
            <p:nvPr/>
          </p:nvSpPr>
          <p:spPr bwMode="auto">
            <a:xfrm>
              <a:off x="2005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cxnSp>
          <p:nvCxnSpPr>
            <p:cNvPr id="1264711" name="AutoShape 71"/>
            <p:cNvCxnSpPr>
              <a:cxnSpLocks noChangeShapeType="1"/>
              <a:stCxn id="1264710" idx="3"/>
              <a:endCxn id="1264713" idx="1"/>
            </p:cNvCxnSpPr>
            <p:nvPr/>
          </p:nvCxnSpPr>
          <p:spPr bwMode="auto">
            <a:xfrm>
              <a:off x="2234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712" name="Group 72"/>
          <p:cNvGrpSpPr>
            <a:grpSpLocks/>
          </p:cNvGrpSpPr>
          <p:nvPr/>
        </p:nvGrpSpPr>
        <p:grpSpPr bwMode="auto">
          <a:xfrm>
            <a:off x="3830638" y="3962400"/>
            <a:ext cx="630237" cy="466725"/>
            <a:chOff x="2413" y="3498"/>
            <a:chExt cx="397" cy="294"/>
          </a:xfrm>
        </p:grpSpPr>
        <p:sp>
          <p:nvSpPr>
            <p:cNvPr id="1264713" name="Text Box 73"/>
            <p:cNvSpPr txBox="1">
              <a:spLocks noChangeArrowheads="1"/>
            </p:cNvSpPr>
            <p:nvPr/>
          </p:nvSpPr>
          <p:spPr bwMode="auto">
            <a:xfrm>
              <a:off x="2413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cxnSp>
          <p:nvCxnSpPr>
            <p:cNvPr id="1264714" name="AutoShape 74"/>
            <p:cNvCxnSpPr>
              <a:cxnSpLocks noChangeShapeType="1"/>
              <a:stCxn id="1264713" idx="3"/>
              <a:endCxn id="1264716" idx="1"/>
            </p:cNvCxnSpPr>
            <p:nvPr/>
          </p:nvCxnSpPr>
          <p:spPr bwMode="auto">
            <a:xfrm>
              <a:off x="2642" y="3645"/>
              <a:ext cx="1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715" name="Group 75"/>
          <p:cNvGrpSpPr>
            <a:grpSpLocks/>
          </p:cNvGrpSpPr>
          <p:nvPr/>
        </p:nvGrpSpPr>
        <p:grpSpPr bwMode="auto">
          <a:xfrm>
            <a:off x="4460875" y="3962400"/>
            <a:ext cx="606425" cy="466725"/>
            <a:chOff x="2810" y="3498"/>
            <a:chExt cx="382" cy="294"/>
          </a:xfrm>
        </p:grpSpPr>
        <p:sp>
          <p:nvSpPr>
            <p:cNvPr id="1264716" name="Text Box 76"/>
            <p:cNvSpPr txBox="1">
              <a:spLocks noChangeArrowheads="1"/>
            </p:cNvSpPr>
            <p:nvPr/>
          </p:nvSpPr>
          <p:spPr bwMode="auto">
            <a:xfrm>
              <a:off x="2810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cxnSp>
          <p:nvCxnSpPr>
            <p:cNvPr id="1264717" name="AutoShape 77"/>
            <p:cNvCxnSpPr>
              <a:cxnSpLocks noChangeShapeType="1"/>
              <a:stCxn id="1264716" idx="3"/>
              <a:endCxn id="1264719" idx="1"/>
            </p:cNvCxnSpPr>
            <p:nvPr/>
          </p:nvCxnSpPr>
          <p:spPr bwMode="auto">
            <a:xfrm>
              <a:off x="3039" y="3645"/>
              <a:ext cx="15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718" name="Group 78"/>
          <p:cNvGrpSpPr>
            <a:grpSpLocks/>
          </p:cNvGrpSpPr>
          <p:nvPr/>
        </p:nvGrpSpPr>
        <p:grpSpPr bwMode="auto">
          <a:xfrm>
            <a:off x="5067300" y="3962400"/>
            <a:ext cx="592138" cy="466725"/>
            <a:chOff x="3192" y="3498"/>
            <a:chExt cx="373" cy="294"/>
          </a:xfrm>
        </p:grpSpPr>
        <p:sp>
          <p:nvSpPr>
            <p:cNvPr id="1264719" name="Text Box 79"/>
            <p:cNvSpPr txBox="1">
              <a:spLocks noChangeArrowheads="1"/>
            </p:cNvSpPr>
            <p:nvPr/>
          </p:nvSpPr>
          <p:spPr bwMode="auto">
            <a:xfrm>
              <a:off x="3192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  <p:cxnSp>
          <p:nvCxnSpPr>
            <p:cNvPr id="1264720" name="AutoShape 80"/>
            <p:cNvCxnSpPr>
              <a:cxnSpLocks noChangeShapeType="1"/>
              <a:stCxn id="1264719" idx="3"/>
              <a:endCxn id="1264722" idx="1"/>
            </p:cNvCxnSpPr>
            <p:nvPr/>
          </p:nvCxnSpPr>
          <p:spPr bwMode="auto">
            <a:xfrm>
              <a:off x="342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721" name="Group 81"/>
          <p:cNvGrpSpPr>
            <a:grpSpLocks/>
          </p:cNvGrpSpPr>
          <p:nvPr/>
        </p:nvGrpSpPr>
        <p:grpSpPr bwMode="auto">
          <a:xfrm>
            <a:off x="5659438" y="3962400"/>
            <a:ext cx="762000" cy="466725"/>
            <a:chOff x="3565" y="2496"/>
            <a:chExt cx="480" cy="294"/>
          </a:xfrm>
        </p:grpSpPr>
        <p:sp>
          <p:nvSpPr>
            <p:cNvPr id="1264722" name="Text Box 82"/>
            <p:cNvSpPr txBox="1">
              <a:spLocks noChangeArrowheads="1"/>
            </p:cNvSpPr>
            <p:nvPr/>
          </p:nvSpPr>
          <p:spPr bwMode="auto">
            <a:xfrm>
              <a:off x="3565" y="2496"/>
              <a:ext cx="37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/>
                <a:t>17</a:t>
              </a:r>
            </a:p>
          </p:txBody>
        </p:sp>
        <p:cxnSp>
          <p:nvCxnSpPr>
            <p:cNvPr id="1264723" name="AutoShape 83"/>
            <p:cNvCxnSpPr>
              <a:cxnSpLocks noChangeShapeType="1"/>
              <a:stCxn id="1264722" idx="3"/>
              <a:endCxn id="1264725" idx="1"/>
            </p:cNvCxnSpPr>
            <p:nvPr/>
          </p:nvCxnSpPr>
          <p:spPr bwMode="auto">
            <a:xfrm>
              <a:off x="3936" y="2643"/>
              <a:ext cx="10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724" name="Group 84"/>
          <p:cNvGrpSpPr>
            <a:grpSpLocks/>
          </p:cNvGrpSpPr>
          <p:nvPr/>
        </p:nvGrpSpPr>
        <p:grpSpPr bwMode="auto">
          <a:xfrm>
            <a:off x="6421438" y="3962400"/>
            <a:ext cx="762000" cy="466725"/>
            <a:chOff x="4045" y="3498"/>
            <a:chExt cx="480" cy="294"/>
          </a:xfrm>
        </p:grpSpPr>
        <p:sp>
          <p:nvSpPr>
            <p:cNvPr id="1264725" name="Text Box 85"/>
            <p:cNvSpPr txBox="1">
              <a:spLocks noChangeArrowheads="1"/>
            </p:cNvSpPr>
            <p:nvPr/>
          </p:nvSpPr>
          <p:spPr bwMode="auto">
            <a:xfrm>
              <a:off x="4045" y="3498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21</a:t>
              </a:r>
            </a:p>
          </p:txBody>
        </p:sp>
        <p:cxnSp>
          <p:nvCxnSpPr>
            <p:cNvPr id="1264726" name="AutoShape 86"/>
            <p:cNvCxnSpPr>
              <a:cxnSpLocks noChangeShapeType="1"/>
              <a:stCxn id="1264725" idx="3"/>
              <a:endCxn id="1264687" idx="1"/>
            </p:cNvCxnSpPr>
            <p:nvPr/>
          </p:nvCxnSpPr>
          <p:spPr bwMode="auto">
            <a:xfrm>
              <a:off x="438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4727" name="Group 87"/>
          <p:cNvGrpSpPr>
            <a:grpSpLocks/>
          </p:cNvGrpSpPr>
          <p:nvPr/>
        </p:nvGrpSpPr>
        <p:grpSpPr bwMode="auto">
          <a:xfrm>
            <a:off x="7772400" y="3429000"/>
            <a:ext cx="1203325" cy="914400"/>
            <a:chOff x="4896" y="2166"/>
            <a:chExt cx="758" cy="576"/>
          </a:xfrm>
        </p:grpSpPr>
        <p:sp>
          <p:nvSpPr>
            <p:cNvPr id="1264728" name="Text Box 88"/>
            <p:cNvSpPr txBox="1">
              <a:spLocks noChangeArrowheads="1"/>
            </p:cNvSpPr>
            <p:nvPr/>
          </p:nvSpPr>
          <p:spPr bwMode="auto">
            <a:xfrm>
              <a:off x="4896" y="2166"/>
              <a:ext cx="7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/>
                <a:t>Brutus</a:t>
              </a:r>
            </a:p>
          </p:txBody>
        </p:sp>
        <p:sp>
          <p:nvSpPr>
            <p:cNvPr id="1264729" name="Text Box 89"/>
            <p:cNvSpPr txBox="1">
              <a:spLocks noChangeArrowheads="1"/>
            </p:cNvSpPr>
            <p:nvPr/>
          </p:nvSpPr>
          <p:spPr bwMode="auto">
            <a:xfrm>
              <a:off x="4896" y="2454"/>
              <a:ext cx="7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i="1"/>
                <a:t>Caesar</a:t>
              </a:r>
            </a:p>
          </p:txBody>
        </p:sp>
      </p:grpSp>
      <p:sp>
        <p:nvSpPr>
          <p:cNvPr id="1264730" name="AutoShape 90"/>
          <p:cNvSpPr>
            <a:spLocks noChangeArrowheads="1"/>
          </p:cNvSpPr>
          <p:nvPr/>
        </p:nvSpPr>
        <p:spPr bwMode="auto">
          <a:xfrm rot="10800000">
            <a:off x="1462088" y="3714750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64731" name="Text Box 91"/>
          <p:cNvSpPr txBox="1">
            <a:spLocks noChangeArrowheads="1"/>
          </p:cNvSpPr>
          <p:nvPr/>
        </p:nvSpPr>
        <p:spPr bwMode="auto">
          <a:xfrm>
            <a:off x="228600" y="37338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grpSp>
        <p:nvGrpSpPr>
          <p:cNvPr id="1264732" name="Group 92"/>
          <p:cNvGrpSpPr>
            <a:grpSpLocks/>
          </p:cNvGrpSpPr>
          <p:nvPr/>
        </p:nvGrpSpPr>
        <p:grpSpPr bwMode="auto">
          <a:xfrm>
            <a:off x="592138" y="3743325"/>
            <a:ext cx="627062" cy="466725"/>
            <a:chOff x="373" y="3360"/>
            <a:chExt cx="395" cy="294"/>
          </a:xfrm>
        </p:grpSpPr>
        <p:cxnSp>
          <p:nvCxnSpPr>
            <p:cNvPr id="1264733" name="AutoShape 93"/>
            <p:cNvCxnSpPr>
              <a:cxnSpLocks noChangeShapeType="1"/>
              <a:stCxn id="1264731" idx="3"/>
            </p:cNvCxnSpPr>
            <p:nvPr/>
          </p:nvCxnSpPr>
          <p:spPr bwMode="auto">
            <a:xfrm>
              <a:off x="373" y="3501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64734" name="Text Box 94"/>
            <p:cNvSpPr txBox="1">
              <a:spLocks noChangeArrowheads="1"/>
            </p:cNvSpPr>
            <p:nvPr/>
          </p:nvSpPr>
          <p:spPr bwMode="auto">
            <a:xfrm>
              <a:off x="539" y="3360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</p:grpSp>
      <p:sp>
        <p:nvSpPr>
          <p:cNvPr id="1264735" name="Text Box 95"/>
          <p:cNvSpPr txBox="1">
            <a:spLocks noChangeArrowheads="1"/>
          </p:cNvSpPr>
          <p:nvPr/>
        </p:nvSpPr>
        <p:spPr bwMode="auto">
          <a:xfrm>
            <a:off x="381000" y="4800600"/>
            <a:ext cx="8397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A50021"/>
                </a:solidFill>
              </a:rPr>
              <a:t>If the list lengths are </a:t>
            </a:r>
            <a:r>
              <a:rPr lang="en-US" i="1">
                <a:solidFill>
                  <a:srgbClr val="A50021"/>
                </a:solidFill>
              </a:rPr>
              <a:t>m</a:t>
            </a:r>
            <a:r>
              <a:rPr lang="en-US">
                <a:solidFill>
                  <a:srgbClr val="A50021"/>
                </a:solidFill>
              </a:rPr>
              <a:t> and </a:t>
            </a:r>
            <a:r>
              <a:rPr lang="en-US" i="1">
                <a:solidFill>
                  <a:srgbClr val="A50021"/>
                </a:solidFill>
              </a:rPr>
              <a:t>n</a:t>
            </a:r>
            <a:r>
              <a:rPr lang="en-US">
                <a:solidFill>
                  <a:srgbClr val="A50021"/>
                </a:solidFill>
              </a:rPr>
              <a:t>, the merge takes O(</a:t>
            </a:r>
            <a:r>
              <a:rPr lang="en-US" i="1">
                <a:solidFill>
                  <a:srgbClr val="A50021"/>
                </a:solidFill>
              </a:rPr>
              <a:t>m+n</a:t>
            </a:r>
            <a:r>
              <a:rPr lang="en-US">
                <a:solidFill>
                  <a:srgbClr val="A50021"/>
                </a:solidFill>
              </a:rPr>
              <a:t>)</a:t>
            </a:r>
          </a:p>
          <a:p>
            <a:r>
              <a:rPr lang="en-US">
                <a:solidFill>
                  <a:srgbClr val="A50021"/>
                </a:solidFill>
              </a:rPr>
              <a:t>operations.</a:t>
            </a:r>
          </a:p>
        </p:txBody>
      </p:sp>
      <p:sp>
        <p:nvSpPr>
          <p:cNvPr id="1264736" name="Text Box 96"/>
          <p:cNvSpPr txBox="1">
            <a:spLocks noChangeArrowheads="1"/>
          </p:cNvSpPr>
          <p:nvPr/>
        </p:nvSpPr>
        <p:spPr bwMode="auto">
          <a:xfrm>
            <a:off x="2286000" y="5791200"/>
            <a:ext cx="55483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Can we do better?</a:t>
            </a:r>
          </a:p>
          <a:p>
            <a:r>
              <a:rPr lang="en-US" dirty="0"/>
              <a:t>Yes, if index </a:t>
            </a:r>
            <a:r>
              <a:rPr lang="en-US" dirty="0" err="1"/>
              <a:t>isn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 changing too fast.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94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Augment postings with </a:t>
            </a:r>
            <a:r>
              <a:rPr lang="en-US">
                <a:solidFill>
                  <a:schemeClr val="folHlink"/>
                </a:solidFill>
              </a:rPr>
              <a:t>skip pointers</a:t>
            </a:r>
            <a:r>
              <a:rPr lang="en-US"/>
              <a:t> (at indexing time)</a:t>
            </a:r>
          </a:p>
        </p:txBody>
      </p:sp>
      <p:sp>
        <p:nvSpPr>
          <p:cNvPr id="1232971" name="Rectangle 7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Why?</a:t>
            </a:r>
          </a:p>
          <a:p>
            <a:r>
              <a:rPr lang="en-US" u="sng"/>
              <a:t>To skip postings that will not figure in the search results.</a:t>
            </a:r>
          </a:p>
          <a:p>
            <a:r>
              <a:rPr lang="en-US"/>
              <a:t>How?</a:t>
            </a:r>
          </a:p>
          <a:p>
            <a:r>
              <a:rPr lang="en-US"/>
              <a:t>Where do we place skip pointers?</a:t>
            </a:r>
          </a:p>
        </p:txBody>
      </p:sp>
      <p:grpSp>
        <p:nvGrpSpPr>
          <p:cNvPr id="1232964" name="Group 68"/>
          <p:cNvGrpSpPr>
            <a:grpSpLocks/>
          </p:cNvGrpSpPr>
          <p:nvPr/>
        </p:nvGrpSpPr>
        <p:grpSpPr bwMode="auto">
          <a:xfrm>
            <a:off x="1447800" y="2057400"/>
            <a:ext cx="5133975" cy="466725"/>
            <a:chOff x="912" y="1296"/>
            <a:chExt cx="3234" cy="294"/>
          </a:xfrm>
        </p:grpSpPr>
        <p:sp>
          <p:nvSpPr>
            <p:cNvPr id="1232914" name="Text Box 18"/>
            <p:cNvSpPr txBox="1">
              <a:spLocks noChangeArrowheads="1"/>
            </p:cNvSpPr>
            <p:nvPr/>
          </p:nvSpPr>
          <p:spPr bwMode="auto">
            <a:xfrm>
              <a:off x="3661" y="1296"/>
              <a:ext cx="485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128</a:t>
              </a:r>
            </a:p>
          </p:txBody>
        </p:sp>
        <p:grpSp>
          <p:nvGrpSpPr>
            <p:cNvPr id="1232915" name="Group 19"/>
            <p:cNvGrpSpPr>
              <a:grpSpLocks/>
            </p:cNvGrpSpPr>
            <p:nvPr/>
          </p:nvGrpSpPr>
          <p:grpSpPr bwMode="auto">
            <a:xfrm>
              <a:off x="912" y="1296"/>
              <a:ext cx="408" cy="294"/>
              <a:chOff x="1584" y="3162"/>
              <a:chExt cx="408" cy="294"/>
            </a:xfrm>
          </p:grpSpPr>
          <p:sp>
            <p:nvSpPr>
              <p:cNvPr id="1232916" name="Text Box 20"/>
              <p:cNvSpPr txBox="1">
                <a:spLocks noChangeArrowheads="1"/>
              </p:cNvSpPr>
              <p:nvPr/>
            </p:nvSpPr>
            <p:spPr bwMode="auto">
              <a:xfrm>
                <a:off x="1584" y="3162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cxnSp>
            <p:nvCxnSpPr>
              <p:cNvPr id="1232917" name="AutoShape 21"/>
              <p:cNvCxnSpPr>
                <a:cxnSpLocks noChangeShapeType="1"/>
                <a:stCxn id="1232916" idx="3"/>
                <a:endCxn id="1232919" idx="1"/>
              </p:cNvCxnSpPr>
              <p:nvPr/>
            </p:nvCxnSpPr>
            <p:spPr bwMode="auto">
              <a:xfrm>
                <a:off x="1813" y="3309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18" name="Group 22"/>
            <p:cNvGrpSpPr>
              <a:grpSpLocks/>
            </p:cNvGrpSpPr>
            <p:nvPr/>
          </p:nvGrpSpPr>
          <p:grpSpPr bwMode="auto">
            <a:xfrm>
              <a:off x="1320" y="1296"/>
              <a:ext cx="421" cy="294"/>
              <a:chOff x="1992" y="3162"/>
              <a:chExt cx="421" cy="294"/>
            </a:xfrm>
          </p:grpSpPr>
          <p:sp>
            <p:nvSpPr>
              <p:cNvPr id="1232919" name="Text Box 23"/>
              <p:cNvSpPr txBox="1">
                <a:spLocks noChangeArrowheads="1"/>
              </p:cNvSpPr>
              <p:nvPr/>
            </p:nvSpPr>
            <p:spPr bwMode="auto">
              <a:xfrm>
                <a:off x="1992" y="3162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4</a:t>
                </a:r>
              </a:p>
            </p:txBody>
          </p:sp>
          <p:cxnSp>
            <p:nvCxnSpPr>
              <p:cNvPr id="1232920" name="AutoShape 24"/>
              <p:cNvCxnSpPr>
                <a:cxnSpLocks noChangeShapeType="1"/>
                <a:stCxn id="1232919" idx="3"/>
                <a:endCxn id="1232922" idx="1"/>
              </p:cNvCxnSpPr>
              <p:nvPr/>
            </p:nvCxnSpPr>
            <p:spPr bwMode="auto">
              <a:xfrm>
                <a:off x="2221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21" name="Group 25"/>
            <p:cNvGrpSpPr>
              <a:grpSpLocks/>
            </p:cNvGrpSpPr>
            <p:nvPr/>
          </p:nvGrpSpPr>
          <p:grpSpPr bwMode="auto">
            <a:xfrm>
              <a:off x="1741" y="1296"/>
              <a:ext cx="384" cy="294"/>
              <a:chOff x="2413" y="3162"/>
              <a:chExt cx="384" cy="294"/>
            </a:xfrm>
          </p:grpSpPr>
          <p:sp>
            <p:nvSpPr>
              <p:cNvPr id="1232922" name="Text Box 26"/>
              <p:cNvSpPr txBox="1">
                <a:spLocks noChangeArrowheads="1"/>
              </p:cNvSpPr>
              <p:nvPr/>
            </p:nvSpPr>
            <p:spPr bwMode="auto">
              <a:xfrm>
                <a:off x="2413" y="3162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8</a:t>
                </a:r>
              </a:p>
            </p:txBody>
          </p:sp>
          <p:cxnSp>
            <p:nvCxnSpPr>
              <p:cNvPr id="1232923" name="AutoShape 27"/>
              <p:cNvCxnSpPr>
                <a:cxnSpLocks noChangeShapeType="1"/>
                <a:stCxn id="1232922" idx="3"/>
                <a:endCxn id="1232925" idx="1"/>
              </p:cNvCxnSpPr>
              <p:nvPr/>
            </p:nvCxnSpPr>
            <p:spPr bwMode="auto">
              <a:xfrm>
                <a:off x="2642" y="3309"/>
                <a:ext cx="155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24" name="Group 28"/>
            <p:cNvGrpSpPr>
              <a:grpSpLocks/>
            </p:cNvGrpSpPr>
            <p:nvPr/>
          </p:nvGrpSpPr>
          <p:grpSpPr bwMode="auto">
            <a:xfrm>
              <a:off x="2125" y="1296"/>
              <a:ext cx="480" cy="294"/>
              <a:chOff x="2797" y="3162"/>
              <a:chExt cx="480" cy="294"/>
            </a:xfrm>
          </p:grpSpPr>
          <p:sp>
            <p:nvSpPr>
              <p:cNvPr id="1232925" name="Text Box 29"/>
              <p:cNvSpPr txBox="1">
                <a:spLocks noChangeArrowheads="1"/>
              </p:cNvSpPr>
              <p:nvPr/>
            </p:nvSpPr>
            <p:spPr bwMode="auto">
              <a:xfrm>
                <a:off x="2797" y="3162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16</a:t>
                </a:r>
              </a:p>
            </p:txBody>
          </p:sp>
          <p:cxnSp>
            <p:nvCxnSpPr>
              <p:cNvPr id="1232926" name="AutoShape 30"/>
              <p:cNvCxnSpPr>
                <a:cxnSpLocks noChangeShapeType="1"/>
                <a:stCxn id="1232925" idx="3"/>
                <a:endCxn id="1232928" idx="1"/>
              </p:cNvCxnSpPr>
              <p:nvPr/>
            </p:nvCxnSpPr>
            <p:spPr bwMode="auto">
              <a:xfrm>
                <a:off x="3133" y="3309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27" name="Group 31"/>
            <p:cNvGrpSpPr>
              <a:grpSpLocks/>
            </p:cNvGrpSpPr>
            <p:nvPr/>
          </p:nvGrpSpPr>
          <p:grpSpPr bwMode="auto">
            <a:xfrm>
              <a:off x="2605" y="1296"/>
              <a:ext cx="528" cy="294"/>
              <a:chOff x="3277" y="3162"/>
              <a:chExt cx="528" cy="294"/>
            </a:xfrm>
          </p:grpSpPr>
          <p:sp>
            <p:nvSpPr>
              <p:cNvPr id="1232928" name="Text Box 32"/>
              <p:cNvSpPr txBox="1">
                <a:spLocks noChangeArrowheads="1"/>
              </p:cNvSpPr>
              <p:nvPr/>
            </p:nvSpPr>
            <p:spPr bwMode="auto">
              <a:xfrm>
                <a:off x="3277" y="3162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32</a:t>
                </a:r>
              </a:p>
            </p:txBody>
          </p:sp>
          <p:cxnSp>
            <p:nvCxnSpPr>
              <p:cNvPr id="1232929" name="AutoShape 33"/>
              <p:cNvCxnSpPr>
                <a:cxnSpLocks noChangeShapeType="1"/>
                <a:stCxn id="1232928" idx="3"/>
                <a:endCxn id="1232931" idx="1"/>
              </p:cNvCxnSpPr>
              <p:nvPr/>
            </p:nvCxnSpPr>
            <p:spPr bwMode="auto">
              <a:xfrm>
                <a:off x="3613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30" name="Group 34"/>
            <p:cNvGrpSpPr>
              <a:grpSpLocks/>
            </p:cNvGrpSpPr>
            <p:nvPr/>
          </p:nvGrpSpPr>
          <p:grpSpPr bwMode="auto">
            <a:xfrm>
              <a:off x="3133" y="1296"/>
              <a:ext cx="528" cy="294"/>
              <a:chOff x="3805" y="3162"/>
              <a:chExt cx="528" cy="294"/>
            </a:xfrm>
          </p:grpSpPr>
          <p:sp>
            <p:nvSpPr>
              <p:cNvPr id="1232931" name="Text Box 35"/>
              <p:cNvSpPr txBox="1">
                <a:spLocks noChangeArrowheads="1"/>
              </p:cNvSpPr>
              <p:nvPr/>
            </p:nvSpPr>
            <p:spPr bwMode="auto">
              <a:xfrm>
                <a:off x="3805" y="3162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64</a:t>
                </a:r>
              </a:p>
            </p:txBody>
          </p:sp>
          <p:cxnSp>
            <p:nvCxnSpPr>
              <p:cNvPr id="1232932" name="AutoShape 36"/>
              <p:cNvCxnSpPr>
                <a:cxnSpLocks noChangeShapeType="1"/>
                <a:stCxn id="1232931" idx="3"/>
                <a:endCxn id="1232914" idx="1"/>
              </p:cNvCxnSpPr>
              <p:nvPr/>
            </p:nvCxnSpPr>
            <p:spPr bwMode="auto">
              <a:xfrm>
                <a:off x="4141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35" name="Group 39"/>
            <p:cNvGrpSpPr>
              <a:grpSpLocks/>
            </p:cNvGrpSpPr>
            <p:nvPr/>
          </p:nvGrpSpPr>
          <p:grpSpPr bwMode="auto">
            <a:xfrm>
              <a:off x="1034" y="1296"/>
              <a:ext cx="2870" cy="1"/>
              <a:chOff x="1226" y="1818"/>
              <a:chExt cx="2870" cy="1"/>
            </a:xfrm>
          </p:grpSpPr>
          <p:cxnSp>
            <p:nvCxnSpPr>
              <p:cNvPr id="1232933" name="AutoShape 37"/>
              <p:cNvCxnSpPr>
                <a:cxnSpLocks noChangeShapeType="1"/>
                <a:stCxn id="1232916" idx="0"/>
                <a:endCxn id="1232925" idx="0"/>
              </p:cNvCxnSpPr>
              <p:nvPr/>
            </p:nvCxnSpPr>
            <p:spPr bwMode="auto">
              <a:xfrm rot="5400000" flipV="1">
                <a:off x="1862" y="1182"/>
                <a:ext cx="1" cy="1273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fol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32934" name="AutoShape 38"/>
              <p:cNvCxnSpPr>
                <a:cxnSpLocks noChangeShapeType="1"/>
                <a:stCxn id="1232925" idx="0"/>
                <a:endCxn id="1232914" idx="0"/>
              </p:cNvCxnSpPr>
              <p:nvPr/>
            </p:nvCxnSpPr>
            <p:spPr bwMode="auto">
              <a:xfrm rot="5400000" flipV="1">
                <a:off x="3297" y="1020"/>
                <a:ext cx="1" cy="1597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fol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32965" name="Group 69"/>
          <p:cNvGrpSpPr>
            <a:grpSpLocks/>
          </p:cNvGrpSpPr>
          <p:nvPr/>
        </p:nvGrpSpPr>
        <p:grpSpPr bwMode="auto">
          <a:xfrm>
            <a:off x="1479550" y="3352800"/>
            <a:ext cx="5226050" cy="466725"/>
            <a:chOff x="932" y="1968"/>
            <a:chExt cx="3292" cy="294"/>
          </a:xfrm>
        </p:grpSpPr>
        <p:sp>
          <p:nvSpPr>
            <p:cNvPr id="1232936" name="Text Box 40"/>
            <p:cNvSpPr txBox="1">
              <a:spLocks noChangeArrowheads="1"/>
            </p:cNvSpPr>
            <p:nvPr/>
          </p:nvSpPr>
          <p:spPr bwMode="auto">
            <a:xfrm>
              <a:off x="3860" y="1968"/>
              <a:ext cx="36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31</a:t>
              </a:r>
            </a:p>
          </p:txBody>
        </p:sp>
        <p:grpSp>
          <p:nvGrpSpPr>
            <p:cNvPr id="1232937" name="Group 41"/>
            <p:cNvGrpSpPr>
              <a:grpSpLocks/>
            </p:cNvGrpSpPr>
            <p:nvPr/>
          </p:nvGrpSpPr>
          <p:grpSpPr bwMode="auto">
            <a:xfrm>
              <a:off x="932" y="1968"/>
              <a:ext cx="408" cy="294"/>
              <a:chOff x="1597" y="3498"/>
              <a:chExt cx="408" cy="294"/>
            </a:xfrm>
          </p:grpSpPr>
          <p:sp>
            <p:nvSpPr>
              <p:cNvPr id="1232938" name="Text Box 42"/>
              <p:cNvSpPr txBox="1">
                <a:spLocks noChangeArrowheads="1"/>
              </p:cNvSpPr>
              <p:nvPr/>
            </p:nvSpPr>
            <p:spPr bwMode="auto">
              <a:xfrm>
                <a:off x="1597" y="349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1232939" name="AutoShape 43"/>
              <p:cNvCxnSpPr>
                <a:cxnSpLocks noChangeShapeType="1"/>
                <a:stCxn id="1232938" idx="3"/>
                <a:endCxn id="1232941" idx="1"/>
              </p:cNvCxnSpPr>
              <p:nvPr/>
            </p:nvCxnSpPr>
            <p:spPr bwMode="auto">
              <a:xfrm>
                <a:off x="1826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40" name="Group 44"/>
            <p:cNvGrpSpPr>
              <a:grpSpLocks/>
            </p:cNvGrpSpPr>
            <p:nvPr/>
          </p:nvGrpSpPr>
          <p:grpSpPr bwMode="auto">
            <a:xfrm>
              <a:off x="1340" y="1968"/>
              <a:ext cx="408" cy="294"/>
              <a:chOff x="2005" y="3498"/>
              <a:chExt cx="408" cy="294"/>
            </a:xfrm>
          </p:grpSpPr>
          <p:sp>
            <p:nvSpPr>
              <p:cNvPr id="1232941" name="Text Box 45"/>
              <p:cNvSpPr txBox="1">
                <a:spLocks noChangeArrowheads="1"/>
              </p:cNvSpPr>
              <p:nvPr/>
            </p:nvSpPr>
            <p:spPr bwMode="auto">
              <a:xfrm>
                <a:off x="2005" y="349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cxnSp>
            <p:nvCxnSpPr>
              <p:cNvPr id="1232942" name="AutoShape 46"/>
              <p:cNvCxnSpPr>
                <a:cxnSpLocks noChangeShapeType="1"/>
                <a:stCxn id="1232941" idx="3"/>
                <a:endCxn id="1232944" idx="1"/>
              </p:cNvCxnSpPr>
              <p:nvPr/>
            </p:nvCxnSpPr>
            <p:spPr bwMode="auto">
              <a:xfrm>
                <a:off x="2234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43" name="Group 47"/>
            <p:cNvGrpSpPr>
              <a:grpSpLocks/>
            </p:cNvGrpSpPr>
            <p:nvPr/>
          </p:nvGrpSpPr>
          <p:grpSpPr bwMode="auto">
            <a:xfrm>
              <a:off x="1748" y="1968"/>
              <a:ext cx="397" cy="294"/>
              <a:chOff x="2413" y="3498"/>
              <a:chExt cx="397" cy="294"/>
            </a:xfrm>
          </p:grpSpPr>
          <p:sp>
            <p:nvSpPr>
              <p:cNvPr id="1232944" name="Text Box 48"/>
              <p:cNvSpPr txBox="1">
                <a:spLocks noChangeArrowheads="1"/>
              </p:cNvSpPr>
              <p:nvPr/>
            </p:nvSpPr>
            <p:spPr bwMode="auto">
              <a:xfrm>
                <a:off x="2413" y="349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3</a:t>
                </a:r>
              </a:p>
            </p:txBody>
          </p:sp>
          <p:cxnSp>
            <p:nvCxnSpPr>
              <p:cNvPr id="1232945" name="AutoShape 49"/>
              <p:cNvCxnSpPr>
                <a:cxnSpLocks noChangeShapeType="1"/>
                <a:stCxn id="1232944" idx="3"/>
                <a:endCxn id="1232947" idx="1"/>
              </p:cNvCxnSpPr>
              <p:nvPr/>
            </p:nvCxnSpPr>
            <p:spPr bwMode="auto">
              <a:xfrm>
                <a:off x="2642" y="3645"/>
                <a:ext cx="168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46" name="Group 50"/>
            <p:cNvGrpSpPr>
              <a:grpSpLocks/>
            </p:cNvGrpSpPr>
            <p:nvPr/>
          </p:nvGrpSpPr>
          <p:grpSpPr bwMode="auto">
            <a:xfrm>
              <a:off x="2145" y="1968"/>
              <a:ext cx="382" cy="294"/>
              <a:chOff x="2810" y="3498"/>
              <a:chExt cx="382" cy="294"/>
            </a:xfrm>
          </p:grpSpPr>
          <p:sp>
            <p:nvSpPr>
              <p:cNvPr id="1232947" name="Text Box 51"/>
              <p:cNvSpPr txBox="1">
                <a:spLocks noChangeArrowheads="1"/>
              </p:cNvSpPr>
              <p:nvPr/>
            </p:nvSpPr>
            <p:spPr bwMode="auto">
              <a:xfrm>
                <a:off x="2810" y="349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5</a:t>
                </a:r>
              </a:p>
            </p:txBody>
          </p:sp>
          <p:cxnSp>
            <p:nvCxnSpPr>
              <p:cNvPr id="1232948" name="AutoShape 52"/>
              <p:cNvCxnSpPr>
                <a:cxnSpLocks noChangeShapeType="1"/>
                <a:stCxn id="1232947" idx="3"/>
                <a:endCxn id="1232950" idx="1"/>
              </p:cNvCxnSpPr>
              <p:nvPr/>
            </p:nvCxnSpPr>
            <p:spPr bwMode="auto">
              <a:xfrm>
                <a:off x="3039" y="3645"/>
                <a:ext cx="153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49" name="Group 53"/>
            <p:cNvGrpSpPr>
              <a:grpSpLocks/>
            </p:cNvGrpSpPr>
            <p:nvPr/>
          </p:nvGrpSpPr>
          <p:grpSpPr bwMode="auto">
            <a:xfrm>
              <a:off x="2527" y="1968"/>
              <a:ext cx="373" cy="294"/>
              <a:chOff x="3192" y="3498"/>
              <a:chExt cx="373" cy="294"/>
            </a:xfrm>
          </p:grpSpPr>
          <p:sp>
            <p:nvSpPr>
              <p:cNvPr id="1232950" name="Text Box 54"/>
              <p:cNvSpPr txBox="1">
                <a:spLocks noChangeArrowheads="1"/>
              </p:cNvSpPr>
              <p:nvPr/>
            </p:nvSpPr>
            <p:spPr bwMode="auto">
              <a:xfrm>
                <a:off x="3192" y="349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8</a:t>
                </a:r>
              </a:p>
            </p:txBody>
          </p:sp>
          <p:cxnSp>
            <p:nvCxnSpPr>
              <p:cNvPr id="1232951" name="AutoShape 55"/>
              <p:cNvCxnSpPr>
                <a:cxnSpLocks noChangeShapeType="1"/>
                <a:stCxn id="1232950" idx="3"/>
                <a:endCxn id="1232953" idx="1"/>
              </p:cNvCxnSpPr>
              <p:nvPr/>
            </p:nvCxnSpPr>
            <p:spPr bwMode="auto">
              <a:xfrm>
                <a:off x="342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52" name="Group 56"/>
            <p:cNvGrpSpPr>
              <a:grpSpLocks/>
            </p:cNvGrpSpPr>
            <p:nvPr/>
          </p:nvGrpSpPr>
          <p:grpSpPr bwMode="auto">
            <a:xfrm>
              <a:off x="2900" y="1968"/>
              <a:ext cx="480" cy="294"/>
              <a:chOff x="3565" y="2496"/>
              <a:chExt cx="480" cy="294"/>
            </a:xfrm>
          </p:grpSpPr>
          <p:sp>
            <p:nvSpPr>
              <p:cNvPr id="1232953" name="Text Box 57"/>
              <p:cNvSpPr txBox="1">
                <a:spLocks noChangeArrowheads="1"/>
              </p:cNvSpPr>
              <p:nvPr/>
            </p:nvSpPr>
            <p:spPr bwMode="auto">
              <a:xfrm>
                <a:off x="3565" y="2496"/>
                <a:ext cx="371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/>
                  <a:t>17</a:t>
                </a:r>
              </a:p>
            </p:txBody>
          </p:sp>
          <p:cxnSp>
            <p:nvCxnSpPr>
              <p:cNvPr id="1232954" name="AutoShape 58"/>
              <p:cNvCxnSpPr>
                <a:cxnSpLocks noChangeShapeType="1"/>
                <a:stCxn id="1232953" idx="3"/>
                <a:endCxn id="1232956" idx="1"/>
              </p:cNvCxnSpPr>
              <p:nvPr/>
            </p:nvCxnSpPr>
            <p:spPr bwMode="auto">
              <a:xfrm>
                <a:off x="3936" y="2643"/>
                <a:ext cx="10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55" name="Group 59"/>
            <p:cNvGrpSpPr>
              <a:grpSpLocks/>
            </p:cNvGrpSpPr>
            <p:nvPr/>
          </p:nvGrpSpPr>
          <p:grpSpPr bwMode="auto">
            <a:xfrm>
              <a:off x="3380" y="1968"/>
              <a:ext cx="480" cy="294"/>
              <a:chOff x="4045" y="3498"/>
              <a:chExt cx="480" cy="294"/>
            </a:xfrm>
          </p:grpSpPr>
          <p:sp>
            <p:nvSpPr>
              <p:cNvPr id="1232956" name="Text Box 60"/>
              <p:cNvSpPr txBox="1">
                <a:spLocks noChangeArrowheads="1"/>
              </p:cNvSpPr>
              <p:nvPr/>
            </p:nvSpPr>
            <p:spPr bwMode="auto">
              <a:xfrm>
                <a:off x="4045" y="3498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21</a:t>
                </a:r>
              </a:p>
            </p:txBody>
          </p:sp>
          <p:cxnSp>
            <p:nvCxnSpPr>
              <p:cNvPr id="1232957" name="AutoShape 61"/>
              <p:cNvCxnSpPr>
                <a:cxnSpLocks noChangeShapeType="1"/>
                <a:stCxn id="1232956" idx="3"/>
                <a:endCxn id="1232936" idx="1"/>
              </p:cNvCxnSpPr>
              <p:nvPr/>
            </p:nvCxnSpPr>
            <p:spPr bwMode="auto">
              <a:xfrm>
                <a:off x="438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2963" name="Group 67"/>
            <p:cNvGrpSpPr>
              <a:grpSpLocks/>
            </p:cNvGrpSpPr>
            <p:nvPr/>
          </p:nvGrpSpPr>
          <p:grpSpPr bwMode="auto">
            <a:xfrm>
              <a:off x="1054" y="1968"/>
              <a:ext cx="2988" cy="1"/>
              <a:chOff x="1054" y="1968"/>
              <a:chExt cx="2988" cy="1"/>
            </a:xfrm>
          </p:grpSpPr>
          <p:cxnSp>
            <p:nvCxnSpPr>
              <p:cNvPr id="1232961" name="AutoShape 65"/>
              <p:cNvCxnSpPr>
                <a:cxnSpLocks noChangeShapeType="1"/>
                <a:stCxn id="1232938" idx="0"/>
                <a:endCxn id="1232950" idx="0"/>
              </p:cNvCxnSpPr>
              <p:nvPr/>
            </p:nvCxnSpPr>
            <p:spPr bwMode="auto">
              <a:xfrm rot="5400000" flipV="1">
                <a:off x="1851" y="1171"/>
                <a:ext cx="1" cy="1595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fol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32962" name="AutoShape 66"/>
              <p:cNvCxnSpPr>
                <a:cxnSpLocks noChangeShapeType="1"/>
                <a:stCxn id="1232950" idx="0"/>
                <a:endCxn id="1232936" idx="0"/>
              </p:cNvCxnSpPr>
              <p:nvPr/>
            </p:nvCxnSpPr>
            <p:spPr bwMode="auto">
              <a:xfrm rot="5400000" flipV="1">
                <a:off x="3345" y="1272"/>
                <a:ext cx="1" cy="1393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fol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232966" name="Text Box 70"/>
          <p:cNvSpPr txBox="1">
            <a:spLocks noChangeArrowheads="1"/>
          </p:cNvSpPr>
          <p:nvPr/>
        </p:nvSpPr>
        <p:spPr bwMode="auto">
          <a:xfrm>
            <a:off x="4251325" y="2981325"/>
            <a:ext cx="504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31</a:t>
            </a:r>
          </a:p>
        </p:txBody>
      </p:sp>
      <p:sp>
        <p:nvSpPr>
          <p:cNvPr id="1232967" name="Text Box 71"/>
          <p:cNvSpPr txBox="1">
            <a:spLocks noChangeArrowheads="1"/>
          </p:cNvSpPr>
          <p:nvPr/>
        </p:nvSpPr>
        <p:spPr bwMode="auto">
          <a:xfrm>
            <a:off x="1628775" y="3032125"/>
            <a:ext cx="344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1232968" name="Text Box 72"/>
          <p:cNvSpPr txBox="1">
            <a:spLocks noChangeArrowheads="1"/>
          </p:cNvSpPr>
          <p:nvPr/>
        </p:nvSpPr>
        <p:spPr bwMode="auto">
          <a:xfrm>
            <a:off x="1628775" y="1676400"/>
            <a:ext cx="504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16</a:t>
            </a:r>
          </a:p>
        </p:txBody>
      </p:sp>
      <p:sp>
        <p:nvSpPr>
          <p:cNvPr id="1232969" name="Text Box 73"/>
          <p:cNvSpPr txBox="1">
            <a:spLocks noChangeArrowheads="1"/>
          </p:cNvSpPr>
          <p:nvPr/>
        </p:nvSpPr>
        <p:spPr bwMode="auto">
          <a:xfrm>
            <a:off x="3657600" y="1660525"/>
            <a:ext cx="665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128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FD59-89C0-DE47-A852-17A235C4223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95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processing with </a:t>
            </a:r>
            <a:r>
              <a:rPr lang="en-US">
                <a:solidFill>
                  <a:schemeClr val="folHlink"/>
                </a:solidFill>
              </a:rPr>
              <a:t>skip pointers</a:t>
            </a:r>
            <a:endParaRPr lang="en-US"/>
          </a:p>
        </p:txBody>
      </p:sp>
      <p:grpSp>
        <p:nvGrpSpPr>
          <p:cNvPr id="1267716" name="Group 4"/>
          <p:cNvGrpSpPr>
            <a:grpSpLocks/>
          </p:cNvGrpSpPr>
          <p:nvPr/>
        </p:nvGrpSpPr>
        <p:grpSpPr bwMode="auto">
          <a:xfrm>
            <a:off x="1447800" y="2057400"/>
            <a:ext cx="5133975" cy="466725"/>
            <a:chOff x="912" y="1296"/>
            <a:chExt cx="3234" cy="294"/>
          </a:xfrm>
        </p:grpSpPr>
        <p:sp>
          <p:nvSpPr>
            <p:cNvPr id="1267717" name="Text Box 5"/>
            <p:cNvSpPr txBox="1">
              <a:spLocks noChangeArrowheads="1"/>
            </p:cNvSpPr>
            <p:nvPr/>
          </p:nvSpPr>
          <p:spPr bwMode="auto">
            <a:xfrm>
              <a:off x="3661" y="1296"/>
              <a:ext cx="485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128</a:t>
              </a:r>
            </a:p>
          </p:txBody>
        </p:sp>
        <p:grpSp>
          <p:nvGrpSpPr>
            <p:cNvPr id="1267718" name="Group 6"/>
            <p:cNvGrpSpPr>
              <a:grpSpLocks/>
            </p:cNvGrpSpPr>
            <p:nvPr/>
          </p:nvGrpSpPr>
          <p:grpSpPr bwMode="auto">
            <a:xfrm>
              <a:off x="912" y="1296"/>
              <a:ext cx="408" cy="294"/>
              <a:chOff x="1584" y="3162"/>
              <a:chExt cx="408" cy="294"/>
            </a:xfrm>
          </p:grpSpPr>
          <p:sp>
            <p:nvSpPr>
              <p:cNvPr id="1267719" name="Text Box 7"/>
              <p:cNvSpPr txBox="1">
                <a:spLocks noChangeArrowheads="1"/>
              </p:cNvSpPr>
              <p:nvPr/>
            </p:nvSpPr>
            <p:spPr bwMode="auto">
              <a:xfrm>
                <a:off x="1584" y="3162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cxnSp>
            <p:nvCxnSpPr>
              <p:cNvPr id="1267720" name="AutoShape 8"/>
              <p:cNvCxnSpPr>
                <a:cxnSpLocks noChangeShapeType="1"/>
                <a:stCxn id="1267719" idx="3"/>
                <a:endCxn id="1267722" idx="1"/>
              </p:cNvCxnSpPr>
              <p:nvPr/>
            </p:nvCxnSpPr>
            <p:spPr bwMode="auto">
              <a:xfrm>
                <a:off x="1813" y="3309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21" name="Group 9"/>
            <p:cNvGrpSpPr>
              <a:grpSpLocks/>
            </p:cNvGrpSpPr>
            <p:nvPr/>
          </p:nvGrpSpPr>
          <p:grpSpPr bwMode="auto">
            <a:xfrm>
              <a:off x="1320" y="1296"/>
              <a:ext cx="421" cy="294"/>
              <a:chOff x="1992" y="3162"/>
              <a:chExt cx="421" cy="294"/>
            </a:xfrm>
          </p:grpSpPr>
          <p:sp>
            <p:nvSpPr>
              <p:cNvPr id="1267722" name="Text Box 10"/>
              <p:cNvSpPr txBox="1">
                <a:spLocks noChangeArrowheads="1"/>
              </p:cNvSpPr>
              <p:nvPr/>
            </p:nvSpPr>
            <p:spPr bwMode="auto">
              <a:xfrm>
                <a:off x="1992" y="3162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4</a:t>
                </a:r>
              </a:p>
            </p:txBody>
          </p:sp>
          <p:cxnSp>
            <p:nvCxnSpPr>
              <p:cNvPr id="1267723" name="AutoShape 11"/>
              <p:cNvCxnSpPr>
                <a:cxnSpLocks noChangeShapeType="1"/>
                <a:stCxn id="1267722" idx="3"/>
                <a:endCxn id="1267725" idx="1"/>
              </p:cNvCxnSpPr>
              <p:nvPr/>
            </p:nvCxnSpPr>
            <p:spPr bwMode="auto">
              <a:xfrm>
                <a:off x="2221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24" name="Group 12"/>
            <p:cNvGrpSpPr>
              <a:grpSpLocks/>
            </p:cNvGrpSpPr>
            <p:nvPr/>
          </p:nvGrpSpPr>
          <p:grpSpPr bwMode="auto">
            <a:xfrm>
              <a:off x="1741" y="1296"/>
              <a:ext cx="384" cy="294"/>
              <a:chOff x="2413" y="3162"/>
              <a:chExt cx="384" cy="294"/>
            </a:xfrm>
          </p:grpSpPr>
          <p:sp>
            <p:nvSpPr>
              <p:cNvPr id="1267725" name="Text Box 13"/>
              <p:cNvSpPr txBox="1">
                <a:spLocks noChangeArrowheads="1"/>
              </p:cNvSpPr>
              <p:nvPr/>
            </p:nvSpPr>
            <p:spPr bwMode="auto">
              <a:xfrm>
                <a:off x="2413" y="3162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8</a:t>
                </a:r>
              </a:p>
            </p:txBody>
          </p:sp>
          <p:cxnSp>
            <p:nvCxnSpPr>
              <p:cNvPr id="1267726" name="AutoShape 14"/>
              <p:cNvCxnSpPr>
                <a:cxnSpLocks noChangeShapeType="1"/>
                <a:stCxn id="1267725" idx="3"/>
                <a:endCxn id="1267728" idx="1"/>
              </p:cNvCxnSpPr>
              <p:nvPr/>
            </p:nvCxnSpPr>
            <p:spPr bwMode="auto">
              <a:xfrm>
                <a:off x="2642" y="3309"/>
                <a:ext cx="155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27" name="Group 15"/>
            <p:cNvGrpSpPr>
              <a:grpSpLocks/>
            </p:cNvGrpSpPr>
            <p:nvPr/>
          </p:nvGrpSpPr>
          <p:grpSpPr bwMode="auto">
            <a:xfrm>
              <a:off x="2125" y="1296"/>
              <a:ext cx="480" cy="294"/>
              <a:chOff x="2797" y="3162"/>
              <a:chExt cx="480" cy="294"/>
            </a:xfrm>
          </p:grpSpPr>
          <p:sp>
            <p:nvSpPr>
              <p:cNvPr id="1267728" name="Text Box 16"/>
              <p:cNvSpPr txBox="1">
                <a:spLocks noChangeArrowheads="1"/>
              </p:cNvSpPr>
              <p:nvPr/>
            </p:nvSpPr>
            <p:spPr bwMode="auto">
              <a:xfrm>
                <a:off x="2797" y="3162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16</a:t>
                </a:r>
              </a:p>
            </p:txBody>
          </p:sp>
          <p:cxnSp>
            <p:nvCxnSpPr>
              <p:cNvPr id="1267729" name="AutoShape 17"/>
              <p:cNvCxnSpPr>
                <a:cxnSpLocks noChangeShapeType="1"/>
                <a:stCxn id="1267728" idx="3"/>
                <a:endCxn id="1267731" idx="1"/>
              </p:cNvCxnSpPr>
              <p:nvPr/>
            </p:nvCxnSpPr>
            <p:spPr bwMode="auto">
              <a:xfrm>
                <a:off x="3133" y="3309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30" name="Group 18"/>
            <p:cNvGrpSpPr>
              <a:grpSpLocks/>
            </p:cNvGrpSpPr>
            <p:nvPr/>
          </p:nvGrpSpPr>
          <p:grpSpPr bwMode="auto">
            <a:xfrm>
              <a:off x="2605" y="1296"/>
              <a:ext cx="528" cy="294"/>
              <a:chOff x="3277" y="3162"/>
              <a:chExt cx="528" cy="294"/>
            </a:xfrm>
          </p:grpSpPr>
          <p:sp>
            <p:nvSpPr>
              <p:cNvPr id="1267731" name="Text Box 19"/>
              <p:cNvSpPr txBox="1">
                <a:spLocks noChangeArrowheads="1"/>
              </p:cNvSpPr>
              <p:nvPr/>
            </p:nvSpPr>
            <p:spPr bwMode="auto">
              <a:xfrm>
                <a:off x="3277" y="3162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32</a:t>
                </a:r>
              </a:p>
            </p:txBody>
          </p:sp>
          <p:cxnSp>
            <p:nvCxnSpPr>
              <p:cNvPr id="1267732" name="AutoShape 20"/>
              <p:cNvCxnSpPr>
                <a:cxnSpLocks noChangeShapeType="1"/>
                <a:stCxn id="1267731" idx="3"/>
                <a:endCxn id="1267734" idx="1"/>
              </p:cNvCxnSpPr>
              <p:nvPr/>
            </p:nvCxnSpPr>
            <p:spPr bwMode="auto">
              <a:xfrm>
                <a:off x="3613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33" name="Group 21"/>
            <p:cNvGrpSpPr>
              <a:grpSpLocks/>
            </p:cNvGrpSpPr>
            <p:nvPr/>
          </p:nvGrpSpPr>
          <p:grpSpPr bwMode="auto">
            <a:xfrm>
              <a:off x="3133" y="1296"/>
              <a:ext cx="528" cy="294"/>
              <a:chOff x="3805" y="3162"/>
              <a:chExt cx="528" cy="294"/>
            </a:xfrm>
          </p:grpSpPr>
          <p:sp>
            <p:nvSpPr>
              <p:cNvPr id="1267734" name="Text Box 22"/>
              <p:cNvSpPr txBox="1">
                <a:spLocks noChangeArrowheads="1"/>
              </p:cNvSpPr>
              <p:nvPr/>
            </p:nvSpPr>
            <p:spPr bwMode="auto">
              <a:xfrm>
                <a:off x="3805" y="3162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64</a:t>
                </a:r>
              </a:p>
            </p:txBody>
          </p:sp>
          <p:cxnSp>
            <p:nvCxnSpPr>
              <p:cNvPr id="1267735" name="AutoShape 23"/>
              <p:cNvCxnSpPr>
                <a:cxnSpLocks noChangeShapeType="1"/>
                <a:stCxn id="1267734" idx="3"/>
                <a:endCxn id="1267717" idx="1"/>
              </p:cNvCxnSpPr>
              <p:nvPr/>
            </p:nvCxnSpPr>
            <p:spPr bwMode="auto">
              <a:xfrm>
                <a:off x="4141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36" name="Group 24"/>
            <p:cNvGrpSpPr>
              <a:grpSpLocks/>
            </p:cNvGrpSpPr>
            <p:nvPr/>
          </p:nvGrpSpPr>
          <p:grpSpPr bwMode="auto">
            <a:xfrm>
              <a:off x="1034" y="1296"/>
              <a:ext cx="2870" cy="1"/>
              <a:chOff x="1226" y="1818"/>
              <a:chExt cx="2870" cy="1"/>
            </a:xfrm>
          </p:grpSpPr>
          <p:cxnSp>
            <p:nvCxnSpPr>
              <p:cNvPr id="1267737" name="AutoShape 25"/>
              <p:cNvCxnSpPr>
                <a:cxnSpLocks noChangeShapeType="1"/>
                <a:stCxn id="1267719" idx="0"/>
                <a:endCxn id="1267728" idx="0"/>
              </p:cNvCxnSpPr>
              <p:nvPr/>
            </p:nvCxnSpPr>
            <p:spPr bwMode="auto">
              <a:xfrm rot="5400000" flipV="1">
                <a:off x="1862" y="1182"/>
                <a:ext cx="1" cy="1273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fol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67738" name="AutoShape 26"/>
              <p:cNvCxnSpPr>
                <a:cxnSpLocks noChangeShapeType="1"/>
                <a:stCxn id="1267728" idx="0"/>
                <a:endCxn id="1267717" idx="0"/>
              </p:cNvCxnSpPr>
              <p:nvPr/>
            </p:nvCxnSpPr>
            <p:spPr bwMode="auto">
              <a:xfrm rot="5400000" flipV="1">
                <a:off x="3297" y="1020"/>
                <a:ext cx="1" cy="1597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fol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7739" name="Group 27"/>
          <p:cNvGrpSpPr>
            <a:grpSpLocks/>
          </p:cNvGrpSpPr>
          <p:nvPr/>
        </p:nvGrpSpPr>
        <p:grpSpPr bwMode="auto">
          <a:xfrm>
            <a:off x="1479550" y="3352800"/>
            <a:ext cx="5226050" cy="466725"/>
            <a:chOff x="932" y="1968"/>
            <a:chExt cx="3292" cy="294"/>
          </a:xfrm>
        </p:grpSpPr>
        <p:sp>
          <p:nvSpPr>
            <p:cNvPr id="1267740" name="Text Box 28"/>
            <p:cNvSpPr txBox="1">
              <a:spLocks noChangeArrowheads="1"/>
            </p:cNvSpPr>
            <p:nvPr/>
          </p:nvSpPr>
          <p:spPr bwMode="auto">
            <a:xfrm>
              <a:off x="3860" y="1968"/>
              <a:ext cx="36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31</a:t>
              </a:r>
            </a:p>
          </p:txBody>
        </p:sp>
        <p:grpSp>
          <p:nvGrpSpPr>
            <p:cNvPr id="1267741" name="Group 29"/>
            <p:cNvGrpSpPr>
              <a:grpSpLocks/>
            </p:cNvGrpSpPr>
            <p:nvPr/>
          </p:nvGrpSpPr>
          <p:grpSpPr bwMode="auto">
            <a:xfrm>
              <a:off x="932" y="1968"/>
              <a:ext cx="408" cy="294"/>
              <a:chOff x="1597" y="3498"/>
              <a:chExt cx="408" cy="294"/>
            </a:xfrm>
          </p:grpSpPr>
          <p:sp>
            <p:nvSpPr>
              <p:cNvPr id="1267742" name="Text Box 30"/>
              <p:cNvSpPr txBox="1">
                <a:spLocks noChangeArrowheads="1"/>
              </p:cNvSpPr>
              <p:nvPr/>
            </p:nvSpPr>
            <p:spPr bwMode="auto">
              <a:xfrm>
                <a:off x="1597" y="349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1267743" name="AutoShape 31"/>
              <p:cNvCxnSpPr>
                <a:cxnSpLocks noChangeShapeType="1"/>
                <a:stCxn id="1267742" idx="3"/>
                <a:endCxn id="1267745" idx="1"/>
              </p:cNvCxnSpPr>
              <p:nvPr/>
            </p:nvCxnSpPr>
            <p:spPr bwMode="auto">
              <a:xfrm>
                <a:off x="1826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44" name="Group 32"/>
            <p:cNvGrpSpPr>
              <a:grpSpLocks/>
            </p:cNvGrpSpPr>
            <p:nvPr/>
          </p:nvGrpSpPr>
          <p:grpSpPr bwMode="auto">
            <a:xfrm>
              <a:off x="1340" y="1968"/>
              <a:ext cx="408" cy="294"/>
              <a:chOff x="2005" y="3498"/>
              <a:chExt cx="408" cy="294"/>
            </a:xfrm>
          </p:grpSpPr>
          <p:sp>
            <p:nvSpPr>
              <p:cNvPr id="1267745" name="Text Box 33"/>
              <p:cNvSpPr txBox="1">
                <a:spLocks noChangeArrowheads="1"/>
              </p:cNvSpPr>
              <p:nvPr/>
            </p:nvSpPr>
            <p:spPr bwMode="auto">
              <a:xfrm>
                <a:off x="2005" y="349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cxnSp>
            <p:nvCxnSpPr>
              <p:cNvPr id="1267746" name="AutoShape 34"/>
              <p:cNvCxnSpPr>
                <a:cxnSpLocks noChangeShapeType="1"/>
                <a:stCxn id="1267745" idx="3"/>
                <a:endCxn id="1267748" idx="1"/>
              </p:cNvCxnSpPr>
              <p:nvPr/>
            </p:nvCxnSpPr>
            <p:spPr bwMode="auto">
              <a:xfrm>
                <a:off x="2234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47" name="Group 35"/>
            <p:cNvGrpSpPr>
              <a:grpSpLocks/>
            </p:cNvGrpSpPr>
            <p:nvPr/>
          </p:nvGrpSpPr>
          <p:grpSpPr bwMode="auto">
            <a:xfrm>
              <a:off x="1748" y="1968"/>
              <a:ext cx="397" cy="294"/>
              <a:chOff x="2413" y="3498"/>
              <a:chExt cx="397" cy="294"/>
            </a:xfrm>
          </p:grpSpPr>
          <p:sp>
            <p:nvSpPr>
              <p:cNvPr id="1267748" name="Text Box 36"/>
              <p:cNvSpPr txBox="1">
                <a:spLocks noChangeArrowheads="1"/>
              </p:cNvSpPr>
              <p:nvPr/>
            </p:nvSpPr>
            <p:spPr bwMode="auto">
              <a:xfrm>
                <a:off x="2413" y="349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3</a:t>
                </a:r>
              </a:p>
            </p:txBody>
          </p:sp>
          <p:cxnSp>
            <p:nvCxnSpPr>
              <p:cNvPr id="1267749" name="AutoShape 37"/>
              <p:cNvCxnSpPr>
                <a:cxnSpLocks noChangeShapeType="1"/>
                <a:stCxn id="1267748" idx="3"/>
                <a:endCxn id="1267751" idx="1"/>
              </p:cNvCxnSpPr>
              <p:nvPr/>
            </p:nvCxnSpPr>
            <p:spPr bwMode="auto">
              <a:xfrm>
                <a:off x="2642" y="3645"/>
                <a:ext cx="168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50" name="Group 38"/>
            <p:cNvGrpSpPr>
              <a:grpSpLocks/>
            </p:cNvGrpSpPr>
            <p:nvPr/>
          </p:nvGrpSpPr>
          <p:grpSpPr bwMode="auto">
            <a:xfrm>
              <a:off x="2145" y="1968"/>
              <a:ext cx="382" cy="294"/>
              <a:chOff x="2810" y="3498"/>
              <a:chExt cx="382" cy="294"/>
            </a:xfrm>
          </p:grpSpPr>
          <p:sp>
            <p:nvSpPr>
              <p:cNvPr id="1267751" name="Text Box 39"/>
              <p:cNvSpPr txBox="1">
                <a:spLocks noChangeArrowheads="1"/>
              </p:cNvSpPr>
              <p:nvPr/>
            </p:nvSpPr>
            <p:spPr bwMode="auto">
              <a:xfrm>
                <a:off x="2810" y="349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5</a:t>
                </a:r>
              </a:p>
            </p:txBody>
          </p:sp>
          <p:cxnSp>
            <p:nvCxnSpPr>
              <p:cNvPr id="1267752" name="AutoShape 40"/>
              <p:cNvCxnSpPr>
                <a:cxnSpLocks noChangeShapeType="1"/>
                <a:stCxn id="1267751" idx="3"/>
                <a:endCxn id="1267754" idx="1"/>
              </p:cNvCxnSpPr>
              <p:nvPr/>
            </p:nvCxnSpPr>
            <p:spPr bwMode="auto">
              <a:xfrm>
                <a:off x="3039" y="3645"/>
                <a:ext cx="153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53" name="Group 41"/>
            <p:cNvGrpSpPr>
              <a:grpSpLocks/>
            </p:cNvGrpSpPr>
            <p:nvPr/>
          </p:nvGrpSpPr>
          <p:grpSpPr bwMode="auto">
            <a:xfrm>
              <a:off x="2527" y="1968"/>
              <a:ext cx="373" cy="294"/>
              <a:chOff x="3192" y="3498"/>
              <a:chExt cx="373" cy="294"/>
            </a:xfrm>
          </p:grpSpPr>
          <p:sp>
            <p:nvSpPr>
              <p:cNvPr id="1267754" name="Text Box 42"/>
              <p:cNvSpPr txBox="1">
                <a:spLocks noChangeArrowheads="1"/>
              </p:cNvSpPr>
              <p:nvPr/>
            </p:nvSpPr>
            <p:spPr bwMode="auto">
              <a:xfrm>
                <a:off x="3192" y="349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8</a:t>
                </a:r>
              </a:p>
            </p:txBody>
          </p:sp>
          <p:cxnSp>
            <p:nvCxnSpPr>
              <p:cNvPr id="1267755" name="AutoShape 43"/>
              <p:cNvCxnSpPr>
                <a:cxnSpLocks noChangeShapeType="1"/>
                <a:stCxn id="1267754" idx="3"/>
                <a:endCxn id="1267757" idx="1"/>
              </p:cNvCxnSpPr>
              <p:nvPr/>
            </p:nvCxnSpPr>
            <p:spPr bwMode="auto">
              <a:xfrm>
                <a:off x="342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56" name="Group 44"/>
            <p:cNvGrpSpPr>
              <a:grpSpLocks/>
            </p:cNvGrpSpPr>
            <p:nvPr/>
          </p:nvGrpSpPr>
          <p:grpSpPr bwMode="auto">
            <a:xfrm>
              <a:off x="2900" y="1968"/>
              <a:ext cx="480" cy="294"/>
              <a:chOff x="3565" y="2496"/>
              <a:chExt cx="480" cy="294"/>
            </a:xfrm>
          </p:grpSpPr>
          <p:sp>
            <p:nvSpPr>
              <p:cNvPr id="1267757" name="Text Box 45"/>
              <p:cNvSpPr txBox="1">
                <a:spLocks noChangeArrowheads="1"/>
              </p:cNvSpPr>
              <p:nvPr/>
            </p:nvSpPr>
            <p:spPr bwMode="auto">
              <a:xfrm>
                <a:off x="3565" y="2496"/>
                <a:ext cx="371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/>
                  <a:t>17</a:t>
                </a:r>
              </a:p>
            </p:txBody>
          </p:sp>
          <p:cxnSp>
            <p:nvCxnSpPr>
              <p:cNvPr id="1267758" name="AutoShape 46"/>
              <p:cNvCxnSpPr>
                <a:cxnSpLocks noChangeShapeType="1"/>
                <a:stCxn id="1267757" idx="3"/>
                <a:endCxn id="1267760" idx="1"/>
              </p:cNvCxnSpPr>
              <p:nvPr/>
            </p:nvCxnSpPr>
            <p:spPr bwMode="auto">
              <a:xfrm>
                <a:off x="3936" y="2643"/>
                <a:ext cx="10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59" name="Group 47"/>
            <p:cNvGrpSpPr>
              <a:grpSpLocks/>
            </p:cNvGrpSpPr>
            <p:nvPr/>
          </p:nvGrpSpPr>
          <p:grpSpPr bwMode="auto">
            <a:xfrm>
              <a:off x="3380" y="1968"/>
              <a:ext cx="480" cy="294"/>
              <a:chOff x="4045" y="3498"/>
              <a:chExt cx="480" cy="294"/>
            </a:xfrm>
          </p:grpSpPr>
          <p:sp>
            <p:nvSpPr>
              <p:cNvPr id="1267760" name="Text Box 48"/>
              <p:cNvSpPr txBox="1">
                <a:spLocks noChangeArrowheads="1"/>
              </p:cNvSpPr>
              <p:nvPr/>
            </p:nvSpPr>
            <p:spPr bwMode="auto">
              <a:xfrm>
                <a:off x="4045" y="3498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21</a:t>
                </a:r>
              </a:p>
            </p:txBody>
          </p:sp>
          <p:cxnSp>
            <p:nvCxnSpPr>
              <p:cNvPr id="1267761" name="AutoShape 49"/>
              <p:cNvCxnSpPr>
                <a:cxnSpLocks noChangeShapeType="1"/>
                <a:stCxn id="1267760" idx="3"/>
                <a:endCxn id="1267740" idx="1"/>
              </p:cNvCxnSpPr>
              <p:nvPr/>
            </p:nvCxnSpPr>
            <p:spPr bwMode="auto">
              <a:xfrm>
                <a:off x="438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67762" name="Group 50"/>
            <p:cNvGrpSpPr>
              <a:grpSpLocks/>
            </p:cNvGrpSpPr>
            <p:nvPr/>
          </p:nvGrpSpPr>
          <p:grpSpPr bwMode="auto">
            <a:xfrm>
              <a:off x="1054" y="1968"/>
              <a:ext cx="2988" cy="1"/>
              <a:chOff x="1054" y="1968"/>
              <a:chExt cx="2988" cy="1"/>
            </a:xfrm>
          </p:grpSpPr>
          <p:cxnSp>
            <p:nvCxnSpPr>
              <p:cNvPr id="1267763" name="AutoShape 51"/>
              <p:cNvCxnSpPr>
                <a:cxnSpLocks noChangeShapeType="1"/>
                <a:stCxn id="1267742" idx="0"/>
                <a:endCxn id="1267754" idx="0"/>
              </p:cNvCxnSpPr>
              <p:nvPr/>
            </p:nvCxnSpPr>
            <p:spPr bwMode="auto">
              <a:xfrm rot="5400000" flipV="1">
                <a:off x="1851" y="1171"/>
                <a:ext cx="1" cy="1595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fol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67764" name="AutoShape 52"/>
              <p:cNvCxnSpPr>
                <a:cxnSpLocks noChangeShapeType="1"/>
                <a:stCxn id="1267754" idx="0"/>
                <a:endCxn id="1267740" idx="0"/>
              </p:cNvCxnSpPr>
              <p:nvPr/>
            </p:nvCxnSpPr>
            <p:spPr bwMode="auto">
              <a:xfrm rot="5400000" flipV="1">
                <a:off x="3345" y="1272"/>
                <a:ext cx="1" cy="1393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folHlink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267765" name="Text Box 53"/>
          <p:cNvSpPr txBox="1">
            <a:spLocks noChangeArrowheads="1"/>
          </p:cNvSpPr>
          <p:nvPr/>
        </p:nvSpPr>
        <p:spPr bwMode="auto">
          <a:xfrm>
            <a:off x="4251325" y="2981325"/>
            <a:ext cx="504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31</a:t>
            </a:r>
          </a:p>
        </p:txBody>
      </p:sp>
      <p:sp>
        <p:nvSpPr>
          <p:cNvPr id="1267766" name="Text Box 54"/>
          <p:cNvSpPr txBox="1">
            <a:spLocks noChangeArrowheads="1"/>
          </p:cNvSpPr>
          <p:nvPr/>
        </p:nvSpPr>
        <p:spPr bwMode="auto">
          <a:xfrm>
            <a:off x="1628775" y="3032125"/>
            <a:ext cx="344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1267767" name="Text Box 55"/>
          <p:cNvSpPr txBox="1">
            <a:spLocks noChangeArrowheads="1"/>
          </p:cNvSpPr>
          <p:nvPr/>
        </p:nvSpPr>
        <p:spPr bwMode="auto">
          <a:xfrm>
            <a:off x="1628775" y="1676400"/>
            <a:ext cx="504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16</a:t>
            </a:r>
          </a:p>
        </p:txBody>
      </p:sp>
      <p:sp>
        <p:nvSpPr>
          <p:cNvPr id="1267768" name="Text Box 56"/>
          <p:cNvSpPr txBox="1">
            <a:spLocks noChangeArrowheads="1"/>
          </p:cNvSpPr>
          <p:nvPr/>
        </p:nvSpPr>
        <p:spPr bwMode="auto">
          <a:xfrm>
            <a:off x="3657600" y="1660525"/>
            <a:ext cx="665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hlink"/>
                </a:solidFill>
              </a:rPr>
              <a:t>128</a:t>
            </a:r>
          </a:p>
        </p:txBody>
      </p:sp>
      <p:sp>
        <p:nvSpPr>
          <p:cNvPr id="1267769" name="Rectangle 57"/>
          <p:cNvSpPr>
            <a:spLocks noChangeArrowheads="1"/>
          </p:cNvSpPr>
          <p:nvPr/>
        </p:nvSpPr>
        <p:spPr bwMode="auto">
          <a:xfrm>
            <a:off x="3962400" y="3352800"/>
            <a:ext cx="457200" cy="457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67771" name="Rectangle 59"/>
          <p:cNvSpPr>
            <a:spLocks noChangeArrowheads="1"/>
          </p:cNvSpPr>
          <p:nvPr/>
        </p:nvSpPr>
        <p:spPr bwMode="auto">
          <a:xfrm>
            <a:off x="2743200" y="2057400"/>
            <a:ext cx="457200" cy="4572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67772" name="Text Box 60"/>
          <p:cNvSpPr txBox="1">
            <a:spLocks noChangeArrowheads="1"/>
          </p:cNvSpPr>
          <p:nvPr/>
        </p:nvSpPr>
        <p:spPr bwMode="auto">
          <a:xfrm>
            <a:off x="381000" y="4089400"/>
            <a:ext cx="830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A50021"/>
              </a:buClr>
              <a:buSzPct val="60000"/>
              <a:buFont typeface="Wingdings" charset="0"/>
              <a:buNone/>
            </a:pPr>
            <a:r>
              <a:rPr lang="en-US"/>
              <a:t>Suppose we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ve stepped through the lists until we process </a:t>
            </a:r>
            <a:r>
              <a:rPr lang="en-US" b="1"/>
              <a:t>8 </a:t>
            </a:r>
            <a:r>
              <a:rPr lang="en-US"/>
              <a:t>on each list.</a:t>
            </a:r>
          </a:p>
        </p:txBody>
      </p:sp>
      <p:grpSp>
        <p:nvGrpSpPr>
          <p:cNvPr id="1267777" name="Group 65"/>
          <p:cNvGrpSpPr>
            <a:grpSpLocks/>
          </p:cNvGrpSpPr>
          <p:nvPr/>
        </p:nvGrpSpPr>
        <p:grpSpPr bwMode="auto">
          <a:xfrm>
            <a:off x="381000" y="2057400"/>
            <a:ext cx="7454900" cy="3754438"/>
            <a:chOff x="240" y="1296"/>
            <a:chExt cx="4696" cy="2365"/>
          </a:xfrm>
        </p:grpSpPr>
        <p:sp>
          <p:nvSpPr>
            <p:cNvPr id="1267775" name="Text Box 63"/>
            <p:cNvSpPr txBox="1">
              <a:spLocks noChangeArrowheads="1"/>
            </p:cNvSpPr>
            <p:nvPr/>
          </p:nvSpPr>
          <p:spPr bwMode="auto">
            <a:xfrm>
              <a:off x="240" y="3143"/>
              <a:ext cx="46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When we get to </a:t>
              </a:r>
              <a:r>
                <a:rPr lang="en-US" b="1"/>
                <a:t>16</a:t>
              </a:r>
              <a:r>
                <a:rPr lang="en-US"/>
                <a:t> on the top list, we see that its</a:t>
              </a:r>
            </a:p>
            <a:p>
              <a:r>
                <a:rPr lang="en-US"/>
                <a:t>successor is </a:t>
              </a:r>
              <a:r>
                <a:rPr lang="en-US" b="1"/>
                <a:t>32</a:t>
              </a:r>
              <a:r>
                <a:rPr lang="en-US"/>
                <a:t>.</a:t>
              </a:r>
            </a:p>
          </p:txBody>
        </p:sp>
        <p:sp>
          <p:nvSpPr>
            <p:cNvPr id="1267776" name="Rectangle 64"/>
            <p:cNvSpPr>
              <a:spLocks noChangeArrowheads="1"/>
            </p:cNvSpPr>
            <p:nvPr/>
          </p:nvSpPr>
          <p:spPr bwMode="auto">
            <a:xfrm>
              <a:off x="2112" y="1296"/>
              <a:ext cx="384" cy="28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</p:grpSp>
      <p:sp>
        <p:nvSpPr>
          <p:cNvPr id="1267778" name="Text Box 66"/>
          <p:cNvSpPr txBox="1">
            <a:spLocks noChangeArrowheads="1"/>
          </p:cNvSpPr>
          <p:nvPr/>
        </p:nvSpPr>
        <p:spPr bwMode="auto">
          <a:xfrm>
            <a:off x="425450" y="58277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/>
          </a:p>
        </p:txBody>
      </p:sp>
      <p:grpSp>
        <p:nvGrpSpPr>
          <p:cNvPr id="1267781" name="Group 69"/>
          <p:cNvGrpSpPr>
            <a:grpSpLocks/>
          </p:cNvGrpSpPr>
          <p:nvPr/>
        </p:nvGrpSpPr>
        <p:grpSpPr bwMode="auto">
          <a:xfrm>
            <a:off x="441325" y="3352800"/>
            <a:ext cx="8029575" cy="3297238"/>
            <a:chOff x="278" y="2112"/>
            <a:chExt cx="5058" cy="2077"/>
          </a:xfrm>
        </p:grpSpPr>
        <p:sp>
          <p:nvSpPr>
            <p:cNvPr id="1267779" name="Text Box 67"/>
            <p:cNvSpPr txBox="1">
              <a:spLocks noChangeArrowheads="1"/>
            </p:cNvSpPr>
            <p:nvPr/>
          </p:nvSpPr>
          <p:spPr bwMode="auto">
            <a:xfrm>
              <a:off x="278" y="3671"/>
              <a:ext cx="505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But the skip successor of </a:t>
              </a:r>
              <a:r>
                <a:rPr lang="en-US" b="1" dirty="0"/>
                <a:t>8</a:t>
              </a:r>
              <a:r>
                <a:rPr lang="en-US" dirty="0"/>
                <a:t> on the lower list is </a:t>
              </a:r>
              <a:r>
                <a:rPr lang="en-US" b="1" dirty="0"/>
                <a:t>31</a:t>
              </a:r>
              <a:r>
                <a:rPr lang="en-US" dirty="0"/>
                <a:t>, so</a:t>
              </a:r>
            </a:p>
            <a:p>
              <a:r>
                <a:rPr lang="en-US" dirty="0"/>
                <a:t>we can skip ahead past the intervening postings.</a:t>
              </a:r>
            </a:p>
          </p:txBody>
        </p:sp>
        <p:sp>
          <p:nvSpPr>
            <p:cNvPr id="1267780" name="Rectangle 68"/>
            <p:cNvSpPr>
              <a:spLocks noChangeArrowheads="1"/>
            </p:cNvSpPr>
            <p:nvPr/>
          </p:nvSpPr>
          <p:spPr bwMode="auto">
            <a:xfrm>
              <a:off x="2880" y="2112"/>
              <a:ext cx="1344" cy="28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</p:grp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FD59-89C0-DE47-A852-17A235C4223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31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do we place skips?</a:t>
            </a:r>
          </a:p>
        </p:txBody>
      </p:sp>
      <p:sp>
        <p:nvSpPr>
          <p:cNvPr id="126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Tradeoff:</a:t>
            </a:r>
          </a:p>
          <a:p>
            <a:pPr lvl="1"/>
            <a:r>
              <a:rPr lang="en-US" sz="2400" dirty="0"/>
              <a:t>More skips </a:t>
            </a:r>
            <a:r>
              <a:rPr lang="en-US" sz="2400" dirty="0">
                <a:sym typeface="Symbol" charset="0"/>
              </a:rPr>
              <a:t> </a:t>
            </a:r>
            <a:r>
              <a:rPr lang="en-US" sz="2400" dirty="0"/>
              <a:t>shorter skip spans </a:t>
            </a:r>
            <a:r>
              <a:rPr lang="en-US" sz="2400" dirty="0">
                <a:sym typeface="Symbol" charset="0"/>
              </a:rPr>
              <a:t> </a:t>
            </a:r>
            <a:r>
              <a:rPr lang="en-US" sz="2400" dirty="0"/>
              <a:t>more likely to skip.  But lots of comparisons to skip pointers.</a:t>
            </a:r>
          </a:p>
          <a:p>
            <a:pPr lvl="1"/>
            <a:r>
              <a:rPr lang="en-US" sz="2400" dirty="0"/>
              <a:t>Fewer skips </a:t>
            </a:r>
            <a:r>
              <a:rPr lang="en-US" sz="2400" dirty="0">
                <a:sym typeface="Symbol" charset="0"/>
              </a:rPr>
              <a:t> </a:t>
            </a:r>
            <a:r>
              <a:rPr lang="en-US" sz="2400" dirty="0"/>
              <a:t>few pointer comparison, but then long skip spans </a:t>
            </a:r>
            <a:r>
              <a:rPr lang="en-US" sz="2400" dirty="0">
                <a:sym typeface="Symbol" charset="0"/>
              </a:rPr>
              <a:t> </a:t>
            </a:r>
            <a:r>
              <a:rPr lang="en-US" sz="2400" dirty="0"/>
              <a:t>few successful skips.</a:t>
            </a:r>
          </a:p>
        </p:txBody>
      </p:sp>
      <p:sp>
        <p:nvSpPr>
          <p:cNvPr id="1268741" name="Rectangle 5"/>
          <p:cNvSpPr>
            <a:spLocks noChangeArrowheads="1"/>
          </p:cNvSpPr>
          <p:nvPr/>
        </p:nvSpPr>
        <p:spPr bwMode="auto">
          <a:xfrm>
            <a:off x="7543800" y="49530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grpSp>
        <p:nvGrpSpPr>
          <p:cNvPr id="1268743" name="Group 7"/>
          <p:cNvGrpSpPr>
            <a:grpSpLocks/>
          </p:cNvGrpSpPr>
          <p:nvPr/>
        </p:nvGrpSpPr>
        <p:grpSpPr bwMode="auto">
          <a:xfrm>
            <a:off x="1447800" y="4953000"/>
            <a:ext cx="609600" cy="304800"/>
            <a:chOff x="1104" y="3168"/>
            <a:chExt cx="384" cy="192"/>
          </a:xfrm>
        </p:grpSpPr>
        <p:sp>
          <p:nvSpPr>
            <p:cNvPr id="1268740" name="Rectangle 4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42" name="AutoShape 6"/>
            <p:cNvCxnSpPr>
              <a:cxnSpLocks noChangeShapeType="1"/>
              <a:stCxn id="1268740" idx="3"/>
              <a:endCxn id="1268741" idx="1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44" name="Group 8"/>
          <p:cNvGrpSpPr>
            <a:grpSpLocks/>
          </p:cNvGrpSpPr>
          <p:nvPr/>
        </p:nvGrpSpPr>
        <p:grpSpPr bwMode="auto">
          <a:xfrm>
            <a:off x="2057400" y="4953000"/>
            <a:ext cx="609600" cy="304800"/>
            <a:chOff x="1104" y="3168"/>
            <a:chExt cx="384" cy="192"/>
          </a:xfrm>
        </p:grpSpPr>
        <p:sp>
          <p:nvSpPr>
            <p:cNvPr id="1268745" name="Rectangle 9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46" name="AutoShape 10"/>
            <p:cNvCxnSpPr>
              <a:cxnSpLocks noChangeShapeType="1"/>
              <a:stCxn id="1268745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47" name="Group 11"/>
          <p:cNvGrpSpPr>
            <a:grpSpLocks/>
          </p:cNvGrpSpPr>
          <p:nvPr/>
        </p:nvGrpSpPr>
        <p:grpSpPr bwMode="auto">
          <a:xfrm>
            <a:off x="2667000" y="4953000"/>
            <a:ext cx="609600" cy="304800"/>
            <a:chOff x="1104" y="3168"/>
            <a:chExt cx="384" cy="192"/>
          </a:xfrm>
        </p:grpSpPr>
        <p:sp>
          <p:nvSpPr>
            <p:cNvPr id="1268748" name="Rectangle 12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49" name="AutoShape 13"/>
            <p:cNvCxnSpPr>
              <a:cxnSpLocks noChangeShapeType="1"/>
              <a:stCxn id="1268748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50" name="Group 14"/>
          <p:cNvGrpSpPr>
            <a:grpSpLocks/>
          </p:cNvGrpSpPr>
          <p:nvPr/>
        </p:nvGrpSpPr>
        <p:grpSpPr bwMode="auto">
          <a:xfrm>
            <a:off x="3276600" y="4953000"/>
            <a:ext cx="609600" cy="304800"/>
            <a:chOff x="1104" y="3168"/>
            <a:chExt cx="384" cy="192"/>
          </a:xfrm>
        </p:grpSpPr>
        <p:sp>
          <p:nvSpPr>
            <p:cNvPr id="1268751" name="Rectangle 15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52" name="AutoShape 16"/>
            <p:cNvCxnSpPr>
              <a:cxnSpLocks noChangeShapeType="1"/>
              <a:stCxn id="1268751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53" name="Group 17"/>
          <p:cNvGrpSpPr>
            <a:grpSpLocks/>
          </p:cNvGrpSpPr>
          <p:nvPr/>
        </p:nvGrpSpPr>
        <p:grpSpPr bwMode="auto">
          <a:xfrm>
            <a:off x="3886200" y="4953000"/>
            <a:ext cx="609600" cy="304800"/>
            <a:chOff x="1104" y="3168"/>
            <a:chExt cx="384" cy="192"/>
          </a:xfrm>
        </p:grpSpPr>
        <p:sp>
          <p:nvSpPr>
            <p:cNvPr id="1268754" name="Rectangle 18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55" name="AutoShape 19"/>
            <p:cNvCxnSpPr>
              <a:cxnSpLocks noChangeShapeType="1"/>
              <a:stCxn id="1268754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56" name="Group 20"/>
          <p:cNvGrpSpPr>
            <a:grpSpLocks/>
          </p:cNvGrpSpPr>
          <p:nvPr/>
        </p:nvGrpSpPr>
        <p:grpSpPr bwMode="auto">
          <a:xfrm>
            <a:off x="4495800" y="4953000"/>
            <a:ext cx="609600" cy="304800"/>
            <a:chOff x="1104" y="3168"/>
            <a:chExt cx="384" cy="192"/>
          </a:xfrm>
        </p:grpSpPr>
        <p:sp>
          <p:nvSpPr>
            <p:cNvPr id="1268757" name="Rectangle 21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58" name="AutoShape 22"/>
            <p:cNvCxnSpPr>
              <a:cxnSpLocks noChangeShapeType="1"/>
              <a:stCxn id="1268757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59" name="Group 23"/>
          <p:cNvGrpSpPr>
            <a:grpSpLocks/>
          </p:cNvGrpSpPr>
          <p:nvPr/>
        </p:nvGrpSpPr>
        <p:grpSpPr bwMode="auto">
          <a:xfrm>
            <a:off x="5105400" y="4953000"/>
            <a:ext cx="609600" cy="304800"/>
            <a:chOff x="1104" y="3168"/>
            <a:chExt cx="384" cy="192"/>
          </a:xfrm>
        </p:grpSpPr>
        <p:sp>
          <p:nvSpPr>
            <p:cNvPr id="1268760" name="Rectangle 24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61" name="AutoShape 25"/>
            <p:cNvCxnSpPr>
              <a:cxnSpLocks noChangeShapeType="1"/>
              <a:stCxn id="1268760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62" name="Group 26"/>
          <p:cNvGrpSpPr>
            <a:grpSpLocks/>
          </p:cNvGrpSpPr>
          <p:nvPr/>
        </p:nvGrpSpPr>
        <p:grpSpPr bwMode="auto">
          <a:xfrm>
            <a:off x="5715000" y="4953000"/>
            <a:ext cx="609600" cy="304800"/>
            <a:chOff x="1104" y="3168"/>
            <a:chExt cx="384" cy="192"/>
          </a:xfrm>
        </p:grpSpPr>
        <p:sp>
          <p:nvSpPr>
            <p:cNvPr id="1268763" name="Rectangle 27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64" name="AutoShape 28"/>
            <p:cNvCxnSpPr>
              <a:cxnSpLocks noChangeShapeType="1"/>
              <a:stCxn id="1268763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65" name="Group 29"/>
          <p:cNvGrpSpPr>
            <a:grpSpLocks/>
          </p:cNvGrpSpPr>
          <p:nvPr/>
        </p:nvGrpSpPr>
        <p:grpSpPr bwMode="auto">
          <a:xfrm>
            <a:off x="6324600" y="4953000"/>
            <a:ext cx="609600" cy="304800"/>
            <a:chOff x="1104" y="3168"/>
            <a:chExt cx="384" cy="192"/>
          </a:xfrm>
        </p:grpSpPr>
        <p:sp>
          <p:nvSpPr>
            <p:cNvPr id="1268766" name="Rectangle 30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67" name="AutoShape 31"/>
            <p:cNvCxnSpPr>
              <a:cxnSpLocks noChangeShapeType="1"/>
              <a:stCxn id="1268766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268768" name="Rectangle 32"/>
          <p:cNvSpPr>
            <a:spLocks noChangeArrowheads="1"/>
          </p:cNvSpPr>
          <p:nvPr/>
        </p:nvSpPr>
        <p:spPr bwMode="auto">
          <a:xfrm>
            <a:off x="7543800" y="5943600"/>
            <a:ext cx="381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grpSp>
        <p:nvGrpSpPr>
          <p:cNvPr id="1268769" name="Group 33"/>
          <p:cNvGrpSpPr>
            <a:grpSpLocks/>
          </p:cNvGrpSpPr>
          <p:nvPr/>
        </p:nvGrpSpPr>
        <p:grpSpPr bwMode="auto">
          <a:xfrm>
            <a:off x="1447800" y="5943600"/>
            <a:ext cx="609600" cy="304800"/>
            <a:chOff x="1104" y="3168"/>
            <a:chExt cx="384" cy="192"/>
          </a:xfrm>
        </p:grpSpPr>
        <p:sp>
          <p:nvSpPr>
            <p:cNvPr id="1268770" name="Rectangle 34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71" name="AutoShape 35"/>
            <p:cNvCxnSpPr>
              <a:cxnSpLocks noChangeShapeType="1"/>
              <a:stCxn id="1268770" idx="3"/>
              <a:endCxn id="1268768" idx="1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72" name="Group 36"/>
          <p:cNvGrpSpPr>
            <a:grpSpLocks/>
          </p:cNvGrpSpPr>
          <p:nvPr/>
        </p:nvGrpSpPr>
        <p:grpSpPr bwMode="auto">
          <a:xfrm>
            <a:off x="2057400" y="5943600"/>
            <a:ext cx="609600" cy="304800"/>
            <a:chOff x="1104" y="3168"/>
            <a:chExt cx="384" cy="192"/>
          </a:xfrm>
        </p:grpSpPr>
        <p:sp>
          <p:nvSpPr>
            <p:cNvPr id="1268773" name="Rectangle 37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74" name="AutoShape 38"/>
            <p:cNvCxnSpPr>
              <a:cxnSpLocks noChangeShapeType="1"/>
              <a:stCxn id="1268773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75" name="Group 39"/>
          <p:cNvGrpSpPr>
            <a:grpSpLocks/>
          </p:cNvGrpSpPr>
          <p:nvPr/>
        </p:nvGrpSpPr>
        <p:grpSpPr bwMode="auto">
          <a:xfrm>
            <a:off x="2667000" y="5943600"/>
            <a:ext cx="609600" cy="304800"/>
            <a:chOff x="1104" y="3168"/>
            <a:chExt cx="384" cy="192"/>
          </a:xfrm>
        </p:grpSpPr>
        <p:sp>
          <p:nvSpPr>
            <p:cNvPr id="1268776" name="Rectangle 40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77" name="AutoShape 41"/>
            <p:cNvCxnSpPr>
              <a:cxnSpLocks noChangeShapeType="1"/>
              <a:stCxn id="1268776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78" name="Group 42"/>
          <p:cNvGrpSpPr>
            <a:grpSpLocks/>
          </p:cNvGrpSpPr>
          <p:nvPr/>
        </p:nvGrpSpPr>
        <p:grpSpPr bwMode="auto">
          <a:xfrm>
            <a:off x="3276600" y="5943600"/>
            <a:ext cx="609600" cy="304800"/>
            <a:chOff x="1104" y="3168"/>
            <a:chExt cx="384" cy="192"/>
          </a:xfrm>
        </p:grpSpPr>
        <p:sp>
          <p:nvSpPr>
            <p:cNvPr id="1268779" name="Rectangle 43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80" name="AutoShape 44"/>
            <p:cNvCxnSpPr>
              <a:cxnSpLocks noChangeShapeType="1"/>
              <a:stCxn id="1268779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81" name="Group 45"/>
          <p:cNvGrpSpPr>
            <a:grpSpLocks/>
          </p:cNvGrpSpPr>
          <p:nvPr/>
        </p:nvGrpSpPr>
        <p:grpSpPr bwMode="auto">
          <a:xfrm>
            <a:off x="3886200" y="5943600"/>
            <a:ext cx="609600" cy="304800"/>
            <a:chOff x="1104" y="3168"/>
            <a:chExt cx="384" cy="192"/>
          </a:xfrm>
        </p:grpSpPr>
        <p:sp>
          <p:nvSpPr>
            <p:cNvPr id="1268782" name="Rectangle 46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83" name="AutoShape 47"/>
            <p:cNvCxnSpPr>
              <a:cxnSpLocks noChangeShapeType="1"/>
              <a:stCxn id="1268782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84" name="Group 48"/>
          <p:cNvGrpSpPr>
            <a:grpSpLocks/>
          </p:cNvGrpSpPr>
          <p:nvPr/>
        </p:nvGrpSpPr>
        <p:grpSpPr bwMode="auto">
          <a:xfrm>
            <a:off x="4495800" y="5943600"/>
            <a:ext cx="609600" cy="304800"/>
            <a:chOff x="1104" y="3168"/>
            <a:chExt cx="384" cy="192"/>
          </a:xfrm>
        </p:grpSpPr>
        <p:sp>
          <p:nvSpPr>
            <p:cNvPr id="1268785" name="Rectangle 49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86" name="AutoShape 50"/>
            <p:cNvCxnSpPr>
              <a:cxnSpLocks noChangeShapeType="1"/>
              <a:stCxn id="1268785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87" name="Group 51"/>
          <p:cNvGrpSpPr>
            <a:grpSpLocks/>
          </p:cNvGrpSpPr>
          <p:nvPr/>
        </p:nvGrpSpPr>
        <p:grpSpPr bwMode="auto">
          <a:xfrm>
            <a:off x="5105400" y="5943600"/>
            <a:ext cx="609600" cy="304800"/>
            <a:chOff x="1104" y="3168"/>
            <a:chExt cx="384" cy="192"/>
          </a:xfrm>
        </p:grpSpPr>
        <p:sp>
          <p:nvSpPr>
            <p:cNvPr id="1268788" name="Rectangle 52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89" name="AutoShape 53"/>
            <p:cNvCxnSpPr>
              <a:cxnSpLocks noChangeShapeType="1"/>
              <a:stCxn id="1268788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90" name="Group 54"/>
          <p:cNvGrpSpPr>
            <a:grpSpLocks/>
          </p:cNvGrpSpPr>
          <p:nvPr/>
        </p:nvGrpSpPr>
        <p:grpSpPr bwMode="auto">
          <a:xfrm>
            <a:off x="5715000" y="5943600"/>
            <a:ext cx="609600" cy="304800"/>
            <a:chOff x="1104" y="3168"/>
            <a:chExt cx="384" cy="192"/>
          </a:xfrm>
        </p:grpSpPr>
        <p:sp>
          <p:nvSpPr>
            <p:cNvPr id="1268791" name="Rectangle 55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92" name="AutoShape 56"/>
            <p:cNvCxnSpPr>
              <a:cxnSpLocks noChangeShapeType="1"/>
              <a:stCxn id="1268791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793" name="Group 57"/>
          <p:cNvGrpSpPr>
            <a:grpSpLocks/>
          </p:cNvGrpSpPr>
          <p:nvPr/>
        </p:nvGrpSpPr>
        <p:grpSpPr bwMode="auto">
          <a:xfrm>
            <a:off x="6324600" y="5943600"/>
            <a:ext cx="609600" cy="304800"/>
            <a:chOff x="1104" y="3168"/>
            <a:chExt cx="384" cy="192"/>
          </a:xfrm>
        </p:grpSpPr>
        <p:sp>
          <p:nvSpPr>
            <p:cNvPr id="1268794" name="Rectangle 58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795" name="AutoShape 59"/>
            <p:cNvCxnSpPr>
              <a:cxnSpLocks noChangeShapeType="1"/>
              <a:stCxn id="1268794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1268796" name="AutoShape 60"/>
          <p:cNvCxnSpPr>
            <a:cxnSpLocks noChangeShapeType="1"/>
            <a:stCxn id="1268740" idx="0"/>
            <a:endCxn id="1268748" idx="0"/>
          </p:cNvCxnSpPr>
          <p:nvPr/>
        </p:nvCxnSpPr>
        <p:spPr bwMode="auto">
          <a:xfrm rot="5400000" flipV="1">
            <a:off x="2247106" y="4344194"/>
            <a:ext cx="1588" cy="12192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8797" name="AutoShape 61"/>
          <p:cNvCxnSpPr>
            <a:cxnSpLocks noChangeShapeType="1"/>
            <a:stCxn id="1268748" idx="0"/>
            <a:endCxn id="1268754" idx="0"/>
          </p:cNvCxnSpPr>
          <p:nvPr/>
        </p:nvCxnSpPr>
        <p:spPr bwMode="auto">
          <a:xfrm rot="5400000" flipV="1">
            <a:off x="3466306" y="4344194"/>
            <a:ext cx="1588" cy="12192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8798" name="AutoShape 62"/>
          <p:cNvCxnSpPr>
            <a:cxnSpLocks noChangeShapeType="1"/>
            <a:stCxn id="1268754" idx="0"/>
            <a:endCxn id="1268760" idx="0"/>
          </p:cNvCxnSpPr>
          <p:nvPr/>
        </p:nvCxnSpPr>
        <p:spPr bwMode="auto">
          <a:xfrm rot="5400000" flipV="1">
            <a:off x="4685506" y="4344194"/>
            <a:ext cx="1588" cy="12192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8799" name="AutoShape 63"/>
          <p:cNvCxnSpPr>
            <a:cxnSpLocks noChangeShapeType="1"/>
            <a:stCxn id="1268760" idx="0"/>
            <a:endCxn id="1268766" idx="0"/>
          </p:cNvCxnSpPr>
          <p:nvPr/>
        </p:nvCxnSpPr>
        <p:spPr bwMode="auto">
          <a:xfrm rot="5400000" flipV="1">
            <a:off x="5904706" y="4344194"/>
            <a:ext cx="1588" cy="12192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8800" name="AutoShape 64"/>
          <p:cNvCxnSpPr>
            <a:cxnSpLocks noChangeShapeType="1"/>
            <a:stCxn id="1268770" idx="0"/>
            <a:endCxn id="1268785" idx="0"/>
          </p:cNvCxnSpPr>
          <p:nvPr/>
        </p:nvCxnSpPr>
        <p:spPr bwMode="auto">
          <a:xfrm rot="5400000" flipV="1">
            <a:off x="3161506" y="4420394"/>
            <a:ext cx="1588" cy="30480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8801" name="AutoShape 65"/>
          <p:cNvCxnSpPr>
            <a:cxnSpLocks noChangeShapeType="1"/>
            <a:stCxn id="1268785" idx="0"/>
            <a:endCxn id="1268768" idx="0"/>
          </p:cNvCxnSpPr>
          <p:nvPr/>
        </p:nvCxnSpPr>
        <p:spPr bwMode="auto">
          <a:xfrm rot="5400000" flipV="1">
            <a:off x="6209506" y="4420394"/>
            <a:ext cx="1588" cy="30480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68802" name="Group 66"/>
          <p:cNvGrpSpPr>
            <a:grpSpLocks/>
          </p:cNvGrpSpPr>
          <p:nvPr/>
        </p:nvGrpSpPr>
        <p:grpSpPr bwMode="auto">
          <a:xfrm>
            <a:off x="6934200" y="4953000"/>
            <a:ext cx="609600" cy="304800"/>
            <a:chOff x="1104" y="3168"/>
            <a:chExt cx="384" cy="192"/>
          </a:xfrm>
        </p:grpSpPr>
        <p:sp>
          <p:nvSpPr>
            <p:cNvPr id="1268803" name="Rectangle 67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804" name="AutoShape 68"/>
            <p:cNvCxnSpPr>
              <a:cxnSpLocks noChangeShapeType="1"/>
              <a:stCxn id="1268803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268805" name="Group 69"/>
          <p:cNvGrpSpPr>
            <a:grpSpLocks/>
          </p:cNvGrpSpPr>
          <p:nvPr/>
        </p:nvGrpSpPr>
        <p:grpSpPr bwMode="auto">
          <a:xfrm>
            <a:off x="6934200" y="5943600"/>
            <a:ext cx="609600" cy="304800"/>
            <a:chOff x="1104" y="3168"/>
            <a:chExt cx="384" cy="192"/>
          </a:xfrm>
        </p:grpSpPr>
        <p:sp>
          <p:nvSpPr>
            <p:cNvPr id="1268806" name="Rectangle 70"/>
            <p:cNvSpPr>
              <a:spLocks noChangeArrowheads="1"/>
            </p:cNvSpPr>
            <p:nvPr/>
          </p:nvSpPr>
          <p:spPr bwMode="auto">
            <a:xfrm>
              <a:off x="1104" y="3168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cxnSp>
          <p:nvCxnSpPr>
            <p:cNvPr id="1268807" name="AutoShape 71"/>
            <p:cNvCxnSpPr>
              <a:cxnSpLocks noChangeShapeType="1"/>
              <a:stCxn id="1268806" idx="3"/>
            </p:cNvCxnSpPr>
            <p:nvPr/>
          </p:nvCxnSpPr>
          <p:spPr bwMode="auto">
            <a:xfrm>
              <a:off x="1344" y="3264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1268808" name="AutoShape 72"/>
          <p:cNvCxnSpPr>
            <a:cxnSpLocks noChangeShapeType="1"/>
            <a:stCxn id="1268766" idx="0"/>
            <a:endCxn id="1268741" idx="0"/>
          </p:cNvCxnSpPr>
          <p:nvPr/>
        </p:nvCxnSpPr>
        <p:spPr bwMode="auto">
          <a:xfrm rot="5400000" flipV="1">
            <a:off x="7123906" y="4344194"/>
            <a:ext cx="1588" cy="12192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352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skips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heuristic: for postings of length </a:t>
            </a:r>
            <a:r>
              <a:rPr lang="en-US" i="1" dirty="0"/>
              <a:t>L</a:t>
            </a:r>
            <a:r>
              <a:rPr lang="en-US" dirty="0"/>
              <a:t>, use </a:t>
            </a:r>
            <a:r>
              <a:rPr lang="en-US" dirty="0">
                <a:sym typeface="Symbol" charset="0"/>
              </a:rPr>
              <a:t></a:t>
            </a:r>
            <a:r>
              <a:rPr lang="en-US" i="1" dirty="0"/>
              <a:t>L</a:t>
            </a:r>
            <a:r>
              <a:rPr lang="en-US" dirty="0"/>
              <a:t> evenly-spaced skip pointers.</a:t>
            </a:r>
          </a:p>
          <a:p>
            <a:r>
              <a:rPr lang="en-US" dirty="0"/>
              <a:t>This ignores the distribution of query terms.</a:t>
            </a:r>
          </a:p>
          <a:p>
            <a:r>
              <a:rPr lang="en-US" dirty="0"/>
              <a:t>Easy if the index is relatively static; harder if </a:t>
            </a:r>
            <a:r>
              <a:rPr lang="en-US" i="1" dirty="0"/>
              <a:t>L</a:t>
            </a:r>
            <a:r>
              <a:rPr lang="en-US" dirty="0"/>
              <a:t> keeps changing because of updates.</a:t>
            </a:r>
          </a:p>
          <a:p>
            <a:endParaRPr lang="en-US" dirty="0"/>
          </a:p>
          <a:p>
            <a:r>
              <a:rPr lang="en-US" dirty="0"/>
              <a:t>This definitely used to help; with modern hardware it may not (</a:t>
            </a:r>
            <a:r>
              <a:rPr lang="en-US" dirty="0" err="1"/>
              <a:t>Bahle</a:t>
            </a:r>
            <a:r>
              <a:rPr lang="en-US" dirty="0"/>
              <a:t> et al. 2002)</a:t>
            </a:r>
          </a:p>
          <a:p>
            <a:pPr lvl="1"/>
            <a:r>
              <a:rPr lang="en-US" dirty="0"/>
              <a:t>The cost of loading a bigger postings list outweighs the gain from quicker in memory merging</a:t>
            </a:r>
          </a:p>
        </p:txBody>
      </p:sp>
      <p:sp>
        <p:nvSpPr>
          <p:cNvPr id="1269764" name="Line 4"/>
          <p:cNvSpPr>
            <a:spLocks noChangeShapeType="1"/>
          </p:cNvSpPr>
          <p:nvPr/>
        </p:nvSpPr>
        <p:spPr bwMode="auto">
          <a:xfrm>
            <a:off x="6984590" y="16874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031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Basics - Goals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Recognize the contents of a document</a:t>
            </a:r>
          </a:p>
          <a:p>
            <a:pPr lvl="1"/>
            <a:r>
              <a:rPr lang="en-US" dirty="0" smtClean="0"/>
              <a:t>What are the main topics of the document?</a:t>
            </a:r>
          </a:p>
          <a:p>
            <a:pPr lvl="1"/>
            <a:r>
              <a:rPr lang="en-US" dirty="0" smtClean="0"/>
              <a:t>What are the basic units (indexing units) to represent them?</a:t>
            </a:r>
          </a:p>
          <a:p>
            <a:pPr lvl="1"/>
            <a:r>
              <a:rPr lang="en-US" dirty="0" smtClean="0"/>
              <a:t>How to weight their importance?</a:t>
            </a:r>
          </a:p>
          <a:p>
            <a:r>
              <a:rPr lang="en-US" dirty="0" smtClean="0"/>
              <a:t>Support fast search given a query</a:t>
            </a:r>
          </a:p>
          <a:p>
            <a:pPr lvl="1"/>
            <a:r>
              <a:rPr lang="en-US" dirty="0" smtClean="0"/>
              <a:t>Given a query, find the documents that contain the words.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331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36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Positional index</a:t>
            </a:r>
            <a:br>
              <a:rPr lang="en-US" dirty="0" smtClean="0"/>
            </a:br>
            <a:r>
              <a:rPr lang="en-US" dirty="0" smtClean="0"/>
              <a:t>- proximity</a:t>
            </a:r>
            <a:endParaRPr lang="en-US" dirty="0"/>
          </a:p>
        </p:txBody>
      </p:sp>
      <p:sp>
        <p:nvSpPr>
          <p:cNvPr id="1295363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08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Positional </a:t>
            </a:r>
            <a:r>
              <a:rPr lang="en-US" dirty="0"/>
              <a:t>indexes</a:t>
            </a:r>
          </a:p>
        </p:txBody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Store, for each </a:t>
            </a:r>
            <a:r>
              <a:rPr lang="en-US" b="1" i="1"/>
              <a:t>term</a:t>
            </a:r>
            <a:r>
              <a:rPr lang="en-US"/>
              <a:t>, entries of the form:</a:t>
            </a:r>
          </a:p>
          <a:p>
            <a:pPr lvl="1">
              <a:buFont typeface="Wingdings" charset="0"/>
              <a:buNone/>
            </a:pPr>
            <a:r>
              <a:rPr lang="en-US"/>
              <a:t>&lt;number of docs containing </a:t>
            </a:r>
            <a:r>
              <a:rPr lang="en-US" b="1" i="1"/>
              <a:t>term</a:t>
            </a:r>
            <a:r>
              <a:rPr lang="en-US"/>
              <a:t>;</a:t>
            </a:r>
          </a:p>
          <a:p>
            <a:pPr lvl="1">
              <a:buFont typeface="Wingdings" charset="0"/>
              <a:buNone/>
            </a:pPr>
            <a:r>
              <a:rPr lang="en-US" i="1"/>
              <a:t>doc1</a:t>
            </a:r>
            <a:r>
              <a:rPr lang="en-US"/>
              <a:t>: position1, position2 … ;</a:t>
            </a:r>
          </a:p>
          <a:p>
            <a:pPr lvl="1">
              <a:buFont typeface="Wingdings" charset="0"/>
              <a:buNone/>
            </a:pPr>
            <a:r>
              <a:rPr lang="en-US" i="1"/>
              <a:t>doc2</a:t>
            </a:r>
            <a:r>
              <a:rPr lang="en-US"/>
              <a:t>: position1, position2 … ;</a:t>
            </a:r>
          </a:p>
          <a:p>
            <a:pPr lvl="1">
              <a:buFont typeface="Wingdings" charset="0"/>
              <a:buNone/>
            </a:pPr>
            <a:r>
              <a:rPr lang="en-US"/>
              <a:t>etc.&gt;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054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Positional index example</a:t>
            </a:r>
          </a:p>
        </p:txBody>
      </p:sp>
      <p:sp>
        <p:nvSpPr>
          <p:cNvPr id="128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9600"/>
            <a:ext cx="7772400" cy="22098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expands postings storage </a:t>
            </a:r>
            <a:r>
              <a:rPr lang="en-US" i="1" dirty="0"/>
              <a:t>substantially</a:t>
            </a:r>
          </a:p>
          <a:p>
            <a:endParaRPr lang="en-US" dirty="0"/>
          </a:p>
        </p:txBody>
      </p:sp>
      <p:sp>
        <p:nvSpPr>
          <p:cNvPr id="1289220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54102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800" dirty="0">
                <a:latin typeface="Times New Roman" charset="0"/>
              </a:rPr>
              <a:t>&lt;</a:t>
            </a:r>
            <a:r>
              <a:rPr lang="en-US" sz="2800" b="1" i="1" dirty="0">
                <a:latin typeface="Times New Roman" charset="0"/>
              </a:rPr>
              <a:t>be</a:t>
            </a:r>
            <a:r>
              <a:rPr lang="en-US" sz="2800" dirty="0">
                <a:latin typeface="Times New Roman" charset="0"/>
              </a:rPr>
              <a:t>: 993427;</a:t>
            </a:r>
          </a:p>
          <a:p>
            <a:pPr eaLnBrk="0" hangingPunct="0"/>
            <a:r>
              <a:rPr lang="en-US" sz="2800" i="1" dirty="0">
                <a:solidFill>
                  <a:srgbClr val="A40508"/>
                </a:solidFill>
                <a:latin typeface="Times New Roman" charset="0"/>
              </a:rPr>
              <a:t>	</a:t>
            </a:r>
            <a:r>
              <a:rPr lang="en-US" sz="2800" i="1" dirty="0" smtClean="0">
                <a:solidFill>
                  <a:srgbClr val="A40508"/>
                </a:solidFill>
                <a:latin typeface="Times New Roman" charset="0"/>
              </a:rPr>
              <a:t>1</a:t>
            </a:r>
            <a:r>
              <a:rPr lang="en-US" sz="2800" dirty="0">
                <a:latin typeface="Times New Roman" charset="0"/>
              </a:rPr>
              <a:t>: 7, 18, 33, 72, 86, 231;</a:t>
            </a:r>
          </a:p>
          <a:p>
            <a:pPr eaLnBrk="0" hangingPunct="0"/>
            <a:r>
              <a:rPr lang="en-US" sz="2800" i="1" dirty="0" smtClean="0">
                <a:solidFill>
                  <a:srgbClr val="A40508"/>
                </a:solidFill>
                <a:latin typeface="Times New Roman" charset="0"/>
              </a:rPr>
              <a:t>	2</a:t>
            </a:r>
            <a:r>
              <a:rPr lang="en-US" sz="2800" dirty="0">
                <a:latin typeface="Times New Roman" charset="0"/>
              </a:rPr>
              <a:t>: 3, 149;</a:t>
            </a:r>
          </a:p>
          <a:p>
            <a:pPr eaLnBrk="0" hangingPunct="0"/>
            <a:r>
              <a:rPr lang="en-US" sz="2800" i="1" dirty="0" smtClean="0">
                <a:solidFill>
                  <a:srgbClr val="A40508"/>
                </a:solidFill>
                <a:latin typeface="Times New Roman" charset="0"/>
              </a:rPr>
              <a:t>	4</a:t>
            </a:r>
            <a:r>
              <a:rPr lang="en-US" sz="2800" dirty="0">
                <a:latin typeface="Times New Roman" charset="0"/>
              </a:rPr>
              <a:t>: 17, 191, 291, 430, 434;</a:t>
            </a:r>
          </a:p>
          <a:p>
            <a:pPr eaLnBrk="0" hangingPunct="0"/>
            <a:r>
              <a:rPr lang="en-US" sz="2800" i="1" dirty="0" smtClean="0">
                <a:solidFill>
                  <a:srgbClr val="A40508"/>
                </a:solidFill>
                <a:latin typeface="Times New Roman" charset="0"/>
              </a:rPr>
              <a:t>	5</a:t>
            </a:r>
            <a:r>
              <a:rPr lang="en-US" sz="2800" dirty="0">
                <a:latin typeface="Times New Roman" charset="0"/>
              </a:rPr>
              <a:t>: 363, 367, …&gt;</a:t>
            </a:r>
          </a:p>
        </p:txBody>
      </p:sp>
      <p:sp>
        <p:nvSpPr>
          <p:cNvPr id="1289221" name="AutoShape 5"/>
          <p:cNvSpPr>
            <a:spLocks noChangeArrowheads="1"/>
          </p:cNvSpPr>
          <p:nvPr/>
        </p:nvSpPr>
        <p:spPr bwMode="auto">
          <a:xfrm>
            <a:off x="4800600" y="2438400"/>
            <a:ext cx="4113213" cy="1371600"/>
          </a:xfrm>
          <a:prstGeom prst="leftArrowCallout">
            <a:avLst>
              <a:gd name="adj1" fmla="val 25000"/>
              <a:gd name="adj2" fmla="val 25000"/>
              <a:gd name="adj3" fmla="val 49981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charset="0"/>
              </a:rPr>
              <a:t>Which of docs </a:t>
            </a:r>
            <a:r>
              <a:rPr lang="en-US">
                <a:solidFill>
                  <a:srgbClr val="A40508"/>
                </a:solidFill>
                <a:latin typeface="Times New Roman" charset="0"/>
              </a:rPr>
              <a:t>1,2,4,5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could contain </a:t>
            </a:r>
            <a:r>
              <a:rPr lang="ja-JP" altLang="en-US">
                <a:latin typeface="Arial"/>
              </a:rPr>
              <a:t>“</a:t>
            </a:r>
            <a:r>
              <a:rPr lang="en-US" b="1" i="1">
                <a:latin typeface="Times New Roman" charset="0"/>
              </a:rPr>
              <a:t>to be</a:t>
            </a:r>
          </a:p>
          <a:p>
            <a:pPr algn="ctr" eaLnBrk="0" hangingPunct="0"/>
            <a:r>
              <a:rPr lang="en-US" b="1" i="1">
                <a:latin typeface="Times New Roman" charset="0"/>
              </a:rPr>
              <a:t>or not to be</a:t>
            </a:r>
            <a:r>
              <a:rPr lang="ja-JP" altLang="en-US">
                <a:latin typeface="Arial"/>
              </a:rPr>
              <a:t>”</a:t>
            </a:r>
            <a:r>
              <a:rPr lang="en-US">
                <a:latin typeface="Times New Roman" charset="0"/>
              </a:rPr>
              <a:t>?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416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Processing a phrase query</a:t>
            </a:r>
          </a:p>
        </p:txBody>
      </p:sp>
      <p:sp>
        <p:nvSpPr>
          <p:cNvPr id="129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Extract inverted index entries for each distinct term: </a:t>
            </a:r>
            <a:r>
              <a:rPr lang="en-US" b="1" i="1" dirty="0"/>
              <a:t>to, be, or, not.</a:t>
            </a:r>
          </a:p>
          <a:p>
            <a:pPr>
              <a:lnSpc>
                <a:spcPct val="90000"/>
              </a:lnSpc>
            </a:pPr>
            <a:r>
              <a:rPr lang="en-US" dirty="0"/>
              <a:t>Merge their </a:t>
            </a:r>
            <a:r>
              <a:rPr lang="en-US" i="1" dirty="0" err="1"/>
              <a:t>doc:position</a:t>
            </a:r>
            <a:r>
              <a:rPr lang="en-US" dirty="0"/>
              <a:t> lists to enumerate all positions with </a:t>
            </a:r>
            <a:r>
              <a:rPr lang="ja-JP" altLang="en-US" dirty="0">
                <a:latin typeface="Arial"/>
              </a:rPr>
              <a:t>“</a:t>
            </a:r>
            <a:r>
              <a:rPr lang="en-US" b="1" i="1" dirty="0"/>
              <a:t>to be or not to be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b="1" i="1" dirty="0"/>
              <a:t>to</a:t>
            </a:r>
            <a:r>
              <a:rPr lang="en-US" i="1" dirty="0"/>
              <a:t>: 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sz="2400" i="1" dirty="0"/>
              <a:t>2</a:t>
            </a:r>
            <a:r>
              <a:rPr lang="en-US" sz="2400" dirty="0"/>
              <a:t>:1,17,74,222,551;</a:t>
            </a:r>
            <a:r>
              <a:rPr lang="en-US" sz="2400" i="1" dirty="0"/>
              <a:t> </a:t>
            </a:r>
            <a:r>
              <a:rPr lang="en-US" sz="2400" i="1" dirty="0">
                <a:solidFill>
                  <a:srgbClr val="990033"/>
                </a:solidFill>
              </a:rPr>
              <a:t>4</a:t>
            </a:r>
            <a:r>
              <a:rPr lang="en-US" sz="2400" dirty="0">
                <a:solidFill>
                  <a:srgbClr val="990033"/>
                </a:solidFill>
              </a:rPr>
              <a:t>:8,16,190,429,433;</a:t>
            </a:r>
            <a:r>
              <a:rPr lang="en-US" sz="2400" dirty="0"/>
              <a:t> </a:t>
            </a:r>
            <a:r>
              <a:rPr lang="en-US" sz="2400" i="1" dirty="0"/>
              <a:t>7</a:t>
            </a:r>
            <a:r>
              <a:rPr lang="en-US" sz="2400" dirty="0"/>
              <a:t>:13,23,191; ...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b="1" i="1" dirty="0"/>
              <a:t>be</a:t>
            </a:r>
            <a:r>
              <a:rPr lang="en-US" i="1" dirty="0"/>
              <a:t>:  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sz="2400" i="1" dirty="0"/>
              <a:t>1</a:t>
            </a:r>
            <a:r>
              <a:rPr lang="en-US" sz="2400" dirty="0"/>
              <a:t>:17,19; </a:t>
            </a:r>
            <a:r>
              <a:rPr lang="en-US" sz="2400" i="1" dirty="0">
                <a:solidFill>
                  <a:srgbClr val="990033"/>
                </a:solidFill>
              </a:rPr>
              <a:t>4</a:t>
            </a:r>
            <a:r>
              <a:rPr lang="en-US" sz="2400" dirty="0">
                <a:solidFill>
                  <a:srgbClr val="990033"/>
                </a:solidFill>
              </a:rPr>
              <a:t>:17,191,291,430,434;</a:t>
            </a:r>
            <a:r>
              <a:rPr lang="en-US" sz="2400" dirty="0"/>
              <a:t> </a:t>
            </a:r>
            <a:r>
              <a:rPr lang="en-US" sz="2400" i="1" dirty="0"/>
              <a:t>5</a:t>
            </a:r>
            <a:r>
              <a:rPr lang="en-US" sz="2400" dirty="0"/>
              <a:t>:14,19,101; ...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/>
              <a:t>Same general method for proximity </a:t>
            </a:r>
            <a:r>
              <a:rPr lang="en-US" dirty="0" smtClean="0"/>
              <a:t>searches</a:t>
            </a:r>
            <a:r>
              <a:rPr lang="en-US" i="1" dirty="0" smtClean="0"/>
              <a:t> </a:t>
            </a:r>
            <a:r>
              <a:rPr lang="en-US" dirty="0" smtClean="0"/>
              <a:t>(within </a:t>
            </a:r>
            <a:r>
              <a:rPr lang="en-US" i="1" dirty="0" smtClean="0"/>
              <a:t>k</a:t>
            </a:r>
            <a:r>
              <a:rPr lang="en-US" dirty="0" smtClean="0"/>
              <a:t> words)</a:t>
            </a:r>
            <a:endParaRPr lang="en-US" b="1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1755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Proximity queries</a:t>
            </a:r>
          </a:p>
        </p:txBody>
      </p:sp>
      <p:sp>
        <p:nvSpPr>
          <p:cNvPr id="129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3333CD"/>
                </a:solidFill>
                <a:latin typeface="Arial" charset="0"/>
                <a:cs typeface="Arial" charset="0"/>
              </a:rPr>
              <a:t>LIMIT! /3 STATUTE /3 FEDERAL /2 TORT </a:t>
            </a:r>
            <a:r>
              <a:rPr lang="en-US" sz="2800" dirty="0">
                <a:latin typeface="Times New Roman" charset="0"/>
                <a:cs typeface="Arial" charset="0"/>
              </a:rPr>
              <a:t>Here, /</a:t>
            </a:r>
            <a:r>
              <a:rPr lang="en-US" sz="2800" i="1" dirty="0">
                <a:latin typeface="Times New Roman" charset="0"/>
                <a:cs typeface="Arial" charset="0"/>
              </a:rPr>
              <a:t>k</a:t>
            </a:r>
            <a:r>
              <a:rPr lang="en-US" sz="2800" dirty="0">
                <a:latin typeface="Times New Roman" charset="0"/>
                <a:cs typeface="Arial" charset="0"/>
              </a:rPr>
              <a:t> means </a:t>
            </a:r>
            <a:r>
              <a:rPr lang="ja-JP" altLang="en-US" sz="2800" dirty="0">
                <a:latin typeface="Times New Roman" charset="0"/>
                <a:cs typeface="Arial" charset="0"/>
              </a:rPr>
              <a:t>“</a:t>
            </a:r>
            <a:r>
              <a:rPr lang="en-US" sz="2800" dirty="0">
                <a:latin typeface="Times New Roman" charset="0"/>
                <a:cs typeface="Arial" charset="0"/>
              </a:rPr>
              <a:t>within </a:t>
            </a:r>
            <a:r>
              <a:rPr lang="en-US" sz="2800" i="1" dirty="0">
                <a:latin typeface="Times New Roman" charset="0"/>
                <a:cs typeface="Arial" charset="0"/>
              </a:rPr>
              <a:t>k</a:t>
            </a:r>
            <a:r>
              <a:rPr lang="en-US" sz="2800" dirty="0">
                <a:latin typeface="Times New Roman" charset="0"/>
                <a:cs typeface="Arial" charset="0"/>
              </a:rPr>
              <a:t> words of</a:t>
            </a:r>
            <a:r>
              <a:rPr lang="ja-JP" altLang="en-US" sz="2800" dirty="0">
                <a:latin typeface="Times New Roman" charset="0"/>
                <a:cs typeface="Arial" charset="0"/>
              </a:rPr>
              <a:t>”</a:t>
            </a:r>
            <a:r>
              <a:rPr lang="en-US" sz="2800" dirty="0" smtClean="0">
                <a:latin typeface="Times New Roman" charset="0"/>
                <a:cs typeface="Arial" charset="0"/>
              </a:rPr>
              <a:t>.</a:t>
            </a:r>
          </a:p>
          <a:p>
            <a:endParaRPr lang="en-US" sz="2800" dirty="0">
              <a:latin typeface="Times New Roman" charset="0"/>
              <a:cs typeface="Arial" charset="0"/>
            </a:endParaRPr>
          </a:p>
          <a:p>
            <a:r>
              <a:rPr lang="en-US" sz="2800" dirty="0" smtClean="0">
                <a:latin typeface="Arial" charset="0"/>
                <a:cs typeface="Arial" charset="0"/>
              </a:rPr>
              <a:t>Exercise</a:t>
            </a:r>
            <a:r>
              <a:rPr lang="en-US" sz="2800" dirty="0">
                <a:latin typeface="Arial" charset="0"/>
                <a:cs typeface="Arial" charset="0"/>
              </a:rPr>
              <a:t>: </a:t>
            </a:r>
            <a:r>
              <a:rPr lang="en-US" sz="2800" dirty="0" smtClean="0">
                <a:latin typeface="Arial" charset="0"/>
                <a:cs typeface="Arial" charset="0"/>
              </a:rPr>
              <a:t>How to adapt </a:t>
            </a:r>
            <a:r>
              <a:rPr lang="en-US" sz="2800" dirty="0">
                <a:latin typeface="Arial" charset="0"/>
                <a:cs typeface="Arial" charset="0"/>
              </a:rPr>
              <a:t>the linear merge of postings to handle proximity </a:t>
            </a:r>
            <a:r>
              <a:rPr lang="en-US" sz="2800" dirty="0" smtClean="0">
                <a:latin typeface="Arial" charset="0"/>
                <a:cs typeface="Arial" charset="0"/>
              </a:rPr>
              <a:t>queries</a:t>
            </a:r>
            <a:r>
              <a:rPr lang="en-US" sz="2800" dirty="0">
                <a:latin typeface="Arial" charset="0"/>
                <a:cs typeface="Arial" charset="0"/>
              </a:rPr>
              <a:t>?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087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Positional index size</a:t>
            </a:r>
          </a:p>
        </p:txBody>
      </p:sp>
      <p:sp>
        <p:nvSpPr>
          <p:cNvPr id="129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 an entry for each occurrence, not just once per document</a:t>
            </a:r>
          </a:p>
          <a:p>
            <a:r>
              <a:rPr lang="en-US"/>
              <a:t>Index size depends on average document size</a:t>
            </a:r>
          </a:p>
          <a:p>
            <a:pPr lvl="1"/>
            <a:r>
              <a:rPr lang="en-US"/>
              <a:t>Average web page has &lt;1000 terms</a:t>
            </a:r>
          </a:p>
          <a:p>
            <a:pPr lvl="1"/>
            <a:r>
              <a:rPr lang="en-US"/>
              <a:t>SEC filings, books, even some epic poems … easily 100,000 terms</a:t>
            </a:r>
          </a:p>
          <a:p>
            <a:r>
              <a:rPr lang="en-US"/>
              <a:t>Consider a term with frequency 0.1%</a:t>
            </a:r>
          </a:p>
        </p:txBody>
      </p:sp>
      <p:sp>
        <p:nvSpPr>
          <p:cNvPr id="1293316" name="AutoShape 4"/>
          <p:cNvSpPr>
            <a:spLocks noChangeArrowheads="1"/>
          </p:cNvSpPr>
          <p:nvPr/>
        </p:nvSpPr>
        <p:spPr bwMode="auto">
          <a:xfrm>
            <a:off x="8091488" y="2514600"/>
            <a:ext cx="976312" cy="685800"/>
          </a:xfrm>
          <a:prstGeom prst="leftArrow">
            <a:avLst>
              <a:gd name="adj1" fmla="val 50000"/>
              <a:gd name="adj2" fmla="val 35590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Why?</a:t>
            </a:r>
          </a:p>
        </p:txBody>
      </p:sp>
      <p:grpSp>
        <p:nvGrpSpPr>
          <p:cNvPr id="1293317" name="Group 5"/>
          <p:cNvGrpSpPr>
            <a:grpSpLocks/>
          </p:cNvGrpSpPr>
          <p:nvPr/>
        </p:nvGrpSpPr>
        <p:grpSpPr bwMode="auto">
          <a:xfrm>
            <a:off x="762000" y="4419600"/>
            <a:ext cx="7769225" cy="1524000"/>
            <a:chOff x="624" y="3168"/>
            <a:chExt cx="4894" cy="960"/>
          </a:xfrm>
        </p:grpSpPr>
        <p:grpSp>
          <p:nvGrpSpPr>
            <p:cNvPr id="1293318" name="Group 6"/>
            <p:cNvGrpSpPr>
              <a:grpSpLocks/>
            </p:cNvGrpSpPr>
            <p:nvPr/>
          </p:nvGrpSpPr>
          <p:grpSpPr bwMode="auto">
            <a:xfrm>
              <a:off x="624" y="3216"/>
              <a:ext cx="4894" cy="912"/>
              <a:chOff x="912" y="2448"/>
              <a:chExt cx="3888" cy="992"/>
            </a:xfrm>
          </p:grpSpPr>
          <p:sp>
            <p:nvSpPr>
              <p:cNvPr id="1293319" name="Rectangle 7"/>
              <p:cNvSpPr>
                <a:spLocks noChangeArrowheads="1"/>
              </p:cNvSpPr>
              <p:nvPr/>
            </p:nvSpPr>
            <p:spPr bwMode="auto">
              <a:xfrm>
                <a:off x="3504" y="3109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100</a:t>
                </a:r>
              </a:p>
            </p:txBody>
          </p:sp>
          <p:sp>
            <p:nvSpPr>
              <p:cNvPr id="1293320" name="Rectangle 8"/>
              <p:cNvSpPr>
                <a:spLocks noChangeArrowheads="1"/>
              </p:cNvSpPr>
              <p:nvPr/>
            </p:nvSpPr>
            <p:spPr bwMode="auto">
              <a:xfrm>
                <a:off x="2208" y="3109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</a:t>
                </a:r>
              </a:p>
            </p:txBody>
          </p:sp>
          <p:sp>
            <p:nvSpPr>
              <p:cNvPr id="1293321" name="Rectangle 9"/>
              <p:cNvSpPr>
                <a:spLocks noChangeArrowheads="1"/>
              </p:cNvSpPr>
              <p:nvPr/>
            </p:nvSpPr>
            <p:spPr bwMode="auto">
              <a:xfrm>
                <a:off x="912" y="3109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100,000</a:t>
                </a:r>
              </a:p>
            </p:txBody>
          </p:sp>
          <p:sp>
            <p:nvSpPr>
              <p:cNvPr id="1293322" name="Rectangle 10"/>
              <p:cNvSpPr>
                <a:spLocks noChangeArrowheads="1"/>
              </p:cNvSpPr>
              <p:nvPr/>
            </p:nvSpPr>
            <p:spPr bwMode="auto">
              <a:xfrm>
                <a:off x="3504" y="2779"/>
                <a:ext cx="129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</a:t>
                </a:r>
              </a:p>
            </p:txBody>
          </p:sp>
          <p:sp>
            <p:nvSpPr>
              <p:cNvPr id="1293323" name="Rectangle 11"/>
              <p:cNvSpPr>
                <a:spLocks noChangeArrowheads="1"/>
              </p:cNvSpPr>
              <p:nvPr/>
            </p:nvSpPr>
            <p:spPr bwMode="auto">
              <a:xfrm>
                <a:off x="2208" y="2779"/>
                <a:ext cx="129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</a:t>
                </a:r>
              </a:p>
            </p:txBody>
          </p:sp>
          <p:sp>
            <p:nvSpPr>
              <p:cNvPr id="1293324" name="Rectangle 12"/>
              <p:cNvSpPr>
                <a:spLocks noChangeArrowheads="1"/>
              </p:cNvSpPr>
              <p:nvPr/>
            </p:nvSpPr>
            <p:spPr bwMode="auto">
              <a:xfrm>
                <a:off x="912" y="2779"/>
                <a:ext cx="129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1000</a:t>
                </a:r>
              </a:p>
            </p:txBody>
          </p:sp>
          <p:sp>
            <p:nvSpPr>
              <p:cNvPr id="1293325" name="Rectangle 13"/>
              <p:cNvSpPr>
                <a:spLocks noChangeArrowheads="1"/>
              </p:cNvSpPr>
              <p:nvPr/>
            </p:nvSpPr>
            <p:spPr bwMode="auto">
              <a:xfrm>
                <a:off x="3504" y="2448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000"/>
                  <a:t>Positional postings</a:t>
                </a:r>
              </a:p>
            </p:txBody>
          </p:sp>
          <p:sp>
            <p:nvSpPr>
              <p:cNvPr id="1293326" name="Rectangle 14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r>
                  <a:rPr lang="en-US" sz="2200"/>
                  <a:t>Postings</a:t>
                </a:r>
              </a:p>
            </p:txBody>
          </p:sp>
          <p:sp>
            <p:nvSpPr>
              <p:cNvPr id="1293327" name="Rectangle 15"/>
              <p:cNvSpPr>
                <a:spLocks noChangeArrowheads="1"/>
              </p:cNvSpPr>
              <p:nvPr/>
            </p:nvSpPr>
            <p:spPr bwMode="auto">
              <a:xfrm>
                <a:off x="912" y="2448"/>
                <a:ext cx="1296" cy="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>
                  <a:spcBef>
                    <a:spcPct val="20000"/>
                  </a:spcBef>
                  <a:buClr>
                    <a:srgbClr val="A50021"/>
                  </a:buClr>
                  <a:buSzPct val="60000"/>
                  <a:buFont typeface="Wingdings" charset="0"/>
                  <a:buNone/>
                </a:pPr>
                <a:endParaRPr lang="fr-FR" sz="2200"/>
              </a:p>
            </p:txBody>
          </p:sp>
          <p:sp>
            <p:nvSpPr>
              <p:cNvPr id="1293328" name="Line 16"/>
              <p:cNvSpPr>
                <a:spLocks noChangeShapeType="1"/>
              </p:cNvSpPr>
              <p:nvPr/>
            </p:nvSpPr>
            <p:spPr bwMode="auto">
              <a:xfrm>
                <a:off x="912" y="2448"/>
                <a:ext cx="38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93329" name="Line 17"/>
              <p:cNvSpPr>
                <a:spLocks noChangeShapeType="1"/>
              </p:cNvSpPr>
              <p:nvPr/>
            </p:nvSpPr>
            <p:spPr bwMode="auto">
              <a:xfrm>
                <a:off x="912" y="2779"/>
                <a:ext cx="38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93330" name="Line 18"/>
              <p:cNvSpPr>
                <a:spLocks noChangeShapeType="1"/>
              </p:cNvSpPr>
              <p:nvPr/>
            </p:nvSpPr>
            <p:spPr bwMode="auto">
              <a:xfrm>
                <a:off x="912" y="3109"/>
                <a:ext cx="38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93331" name="Line 19"/>
              <p:cNvSpPr>
                <a:spLocks noChangeShapeType="1"/>
              </p:cNvSpPr>
              <p:nvPr/>
            </p:nvSpPr>
            <p:spPr bwMode="auto">
              <a:xfrm>
                <a:off x="912" y="3440"/>
                <a:ext cx="38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93332" name="Line 20"/>
              <p:cNvSpPr>
                <a:spLocks noChangeShapeType="1"/>
              </p:cNvSpPr>
              <p:nvPr/>
            </p:nvSpPr>
            <p:spPr bwMode="auto">
              <a:xfrm>
                <a:off x="912" y="2448"/>
                <a:ext cx="0" cy="9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93333" name="Line 21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9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93334" name="Line 22"/>
              <p:cNvSpPr>
                <a:spLocks noChangeShapeType="1"/>
              </p:cNvSpPr>
              <p:nvPr/>
            </p:nvSpPr>
            <p:spPr bwMode="auto">
              <a:xfrm>
                <a:off x="3504" y="2448"/>
                <a:ext cx="0" cy="9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93335" name="Line 23"/>
              <p:cNvSpPr>
                <a:spLocks noChangeShapeType="1"/>
              </p:cNvSpPr>
              <p:nvPr/>
            </p:nvSpPr>
            <p:spPr bwMode="auto">
              <a:xfrm>
                <a:off x="4800" y="2448"/>
                <a:ext cx="0" cy="992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293336" name="Rectangle 24"/>
            <p:cNvSpPr>
              <a:spLocks noChangeArrowheads="1"/>
            </p:cNvSpPr>
            <p:nvPr/>
          </p:nvSpPr>
          <p:spPr bwMode="auto">
            <a:xfrm>
              <a:off x="624" y="3168"/>
              <a:ext cx="16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Document size</a:t>
              </a:r>
              <a:endParaRPr lang="en-US" b="1"/>
            </a:p>
          </p:txBody>
        </p:sp>
      </p:grp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096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Rules of thumb</a:t>
            </a:r>
          </a:p>
        </p:txBody>
      </p:sp>
      <p:sp>
        <p:nvSpPr>
          <p:cNvPr id="129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positional index is 2-4 as large as a non-positional index</a:t>
            </a:r>
          </a:p>
          <a:p>
            <a:r>
              <a:rPr lang="en-US"/>
              <a:t>Positional index size 35-50% of volume of original text</a:t>
            </a:r>
          </a:p>
          <a:p>
            <a:r>
              <a:rPr lang="en-US"/>
              <a:t>Caveat: all of this holds for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English-like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languages</a:t>
            </a:r>
          </a:p>
          <a:p>
            <a:pPr lvl="1"/>
            <a:endParaRPr lang="en-US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00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36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Term normalization</a:t>
            </a:r>
            <a:endParaRPr lang="en-US" dirty="0"/>
          </a:p>
        </p:txBody>
      </p:sp>
      <p:sp>
        <p:nvSpPr>
          <p:cNvPr id="1295363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15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Lemmatization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Reduce inflectional/variant forms to base </a:t>
            </a:r>
            <a:r>
              <a:rPr lang="en-US" dirty="0" smtClean="0"/>
              <a:t>form (lemma)</a:t>
            </a:r>
            <a:endParaRPr lang="en-US" dirty="0"/>
          </a:p>
          <a:p>
            <a:r>
              <a:rPr lang="en-US" dirty="0"/>
              <a:t>E.g.,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i="1" dirty="0"/>
              <a:t>am, are,</a:t>
            </a:r>
            <a:r>
              <a:rPr lang="en-US" dirty="0"/>
              <a:t> </a:t>
            </a:r>
            <a:r>
              <a:rPr lang="en-US" i="1" dirty="0"/>
              <a:t>is </a:t>
            </a:r>
            <a:r>
              <a:rPr lang="en-US" dirty="0">
                <a:sym typeface="Symbol" charset="0"/>
              </a:rPr>
              <a:t></a:t>
            </a:r>
            <a:r>
              <a:rPr lang="en-US" dirty="0"/>
              <a:t> </a:t>
            </a:r>
            <a:r>
              <a:rPr lang="en-US" i="1" dirty="0" smtClean="0"/>
              <a:t>be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i="1" dirty="0" smtClean="0"/>
              <a:t>computing </a:t>
            </a:r>
            <a:r>
              <a:rPr lang="en-US" dirty="0" smtClean="0">
                <a:sym typeface="Symbol" charset="0"/>
              </a:rPr>
              <a:t> compute</a:t>
            </a:r>
            <a:endParaRPr lang="en-US" dirty="0"/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i="1" dirty="0"/>
              <a:t>car, cars, car's</a:t>
            </a:r>
            <a:r>
              <a:rPr lang="en-US" dirty="0"/>
              <a:t>, </a:t>
            </a:r>
            <a:r>
              <a:rPr lang="en-US" i="1" dirty="0"/>
              <a:t>cars'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</a:t>
            </a:r>
            <a:r>
              <a:rPr lang="en-US" dirty="0"/>
              <a:t> </a:t>
            </a:r>
            <a:r>
              <a:rPr lang="en-US" i="1" dirty="0"/>
              <a:t>car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i="1" dirty="0"/>
              <a:t>the boy's cars are different colors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</a:t>
            </a:r>
            <a:r>
              <a:rPr lang="en-US" dirty="0"/>
              <a:t> </a:t>
            </a:r>
            <a:r>
              <a:rPr lang="en-US" i="1" dirty="0"/>
              <a:t>the boy car be different color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Lemmatization implies doing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proper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reduction to dictionary headword </a:t>
            </a:r>
            <a:r>
              <a:rPr lang="en-US" dirty="0" smtClean="0"/>
              <a:t>form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Need Part-Of-Speech (POS) tagging</a:t>
            </a:r>
            <a:endParaRPr lang="en-US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48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7731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Stemming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Reduce terms to their </a:t>
            </a:r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roots</a:t>
            </a:r>
            <a:r>
              <a:rPr lang="ja-JP" altLang="en-US" sz="2800" dirty="0" smtClean="0">
                <a:latin typeface="Arial"/>
              </a:rPr>
              <a:t>”</a:t>
            </a:r>
            <a:r>
              <a:rPr lang="fr-CA" altLang="ja-JP" sz="2800" dirty="0" smtClean="0">
                <a:latin typeface="Arial"/>
              </a:rPr>
              <a:t>/stems</a:t>
            </a:r>
            <a:r>
              <a:rPr lang="en-US" sz="2800" dirty="0" smtClean="0"/>
              <a:t> </a:t>
            </a:r>
            <a:r>
              <a:rPr lang="en-US" sz="2800" dirty="0"/>
              <a:t>before indexing</a:t>
            </a:r>
          </a:p>
          <a:p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Stemming</a:t>
            </a:r>
            <a:r>
              <a:rPr lang="ja-JP" altLang="en-US" sz="2800" dirty="0">
                <a:latin typeface="Arial"/>
              </a:rPr>
              <a:t>”</a:t>
            </a:r>
            <a:r>
              <a:rPr lang="en-US" sz="2800" dirty="0"/>
              <a:t> suggest crude affix chopping</a:t>
            </a:r>
          </a:p>
          <a:p>
            <a:pPr lvl="1"/>
            <a:r>
              <a:rPr lang="en-US" sz="2400" dirty="0"/>
              <a:t>language dependent</a:t>
            </a:r>
          </a:p>
          <a:p>
            <a:pPr lvl="1"/>
            <a:r>
              <a:rPr lang="en-US" sz="2400" dirty="0"/>
              <a:t>e.g., </a:t>
            </a:r>
            <a:r>
              <a:rPr lang="en-US" sz="2400" b="1" i="1" dirty="0"/>
              <a:t>automate(s), automatic, automation</a:t>
            </a:r>
            <a:r>
              <a:rPr lang="en-US" sz="2400" dirty="0"/>
              <a:t> all reduced to </a:t>
            </a:r>
            <a:r>
              <a:rPr lang="en-US" sz="2400" b="1" i="1" dirty="0"/>
              <a:t>automat</a:t>
            </a:r>
            <a:r>
              <a:rPr lang="en-US" sz="2400" dirty="0"/>
              <a:t>.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777875" y="16716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>
              <a:latin typeface="Arial" charset="0"/>
            </a:endParaRP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381000" y="4648200"/>
            <a:ext cx="4086225" cy="15621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i="1">
                <a:latin typeface="Arial" charset="0"/>
              </a:rPr>
              <a:t>for example compressed </a:t>
            </a:r>
          </a:p>
          <a:p>
            <a:r>
              <a:rPr lang="en-US" b="1" i="1">
                <a:latin typeface="Arial" charset="0"/>
              </a:rPr>
              <a:t>and compression are both </a:t>
            </a:r>
          </a:p>
          <a:p>
            <a:r>
              <a:rPr lang="en-US" b="1" i="1">
                <a:latin typeface="Arial" charset="0"/>
              </a:rPr>
              <a:t>accepted as equivalent to </a:t>
            </a:r>
          </a:p>
          <a:p>
            <a:r>
              <a:rPr lang="en-US" b="1" i="1">
                <a:latin typeface="Arial" charset="0"/>
              </a:rPr>
              <a:t>compress</a:t>
            </a: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5000625" y="4572000"/>
            <a:ext cx="3609975" cy="1676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>
                <a:latin typeface="Arial" charset="0"/>
              </a:rPr>
              <a:t>for exampl compress and</a:t>
            </a:r>
          </a:p>
          <a:p>
            <a:r>
              <a:rPr lang="en-US">
                <a:latin typeface="Arial" charset="0"/>
              </a:rPr>
              <a:t>compress ar both accept</a:t>
            </a:r>
          </a:p>
          <a:p>
            <a:r>
              <a:rPr lang="en-US">
                <a:latin typeface="Arial" charset="0"/>
              </a:rPr>
              <a:t>as equival to compress</a:t>
            </a:r>
          </a:p>
        </p:txBody>
      </p:sp>
      <p:sp>
        <p:nvSpPr>
          <p:cNvPr id="134151" name="AutoShape 7"/>
          <p:cNvSpPr>
            <a:spLocks noChangeArrowheads="1"/>
          </p:cNvSpPr>
          <p:nvPr/>
        </p:nvSpPr>
        <p:spPr bwMode="auto">
          <a:xfrm>
            <a:off x="4572000" y="5181600"/>
            <a:ext cx="3048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49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545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Basics - document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Document: anything which one may search for, which contains information in different media (text, image, …)</a:t>
            </a:r>
          </a:p>
          <a:p>
            <a:pPr lvl="1"/>
            <a:r>
              <a:rPr lang="en-US" dirty="0" smtClean="0"/>
              <a:t>This course: text</a:t>
            </a:r>
          </a:p>
          <a:p>
            <a:r>
              <a:rPr lang="en-US" dirty="0" smtClean="0"/>
              <a:t>Text document = description in a natural language</a:t>
            </a:r>
          </a:p>
          <a:p>
            <a:r>
              <a:rPr lang="en-US" dirty="0" smtClean="0"/>
              <a:t>Human vs. computer understanding</a:t>
            </a:r>
          </a:p>
          <a:p>
            <a:pPr lvl="1"/>
            <a:r>
              <a:rPr lang="en-US" dirty="0" smtClean="0"/>
              <a:t>Read the text and understand the meaning</a:t>
            </a:r>
          </a:p>
          <a:p>
            <a:pPr lvl="1"/>
            <a:r>
              <a:rPr lang="en-US" dirty="0" smtClean="0"/>
              <a:t>A computer cannot (yet) understand meaning as a human being, but can quickly process symbols (strings, words, …).</a:t>
            </a:r>
          </a:p>
          <a:p>
            <a:r>
              <a:rPr lang="en-US" dirty="0" smtClean="0"/>
              <a:t>Indexing process:</a:t>
            </a:r>
          </a:p>
          <a:p>
            <a:pPr lvl="1"/>
            <a:r>
              <a:rPr lang="en-US" dirty="0" smtClean="0"/>
              <a:t>Let a computer “read” a text</a:t>
            </a:r>
          </a:p>
          <a:p>
            <a:pPr lvl="1"/>
            <a:r>
              <a:rPr lang="en-US" dirty="0" smtClean="0"/>
              <a:t>Select the symbols to represent what it believes to be important</a:t>
            </a:r>
          </a:p>
          <a:p>
            <a:pPr lvl="1"/>
            <a:r>
              <a:rPr lang="en-US" dirty="0" smtClean="0"/>
              <a:t>Create a representation (index) in order to support fast search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70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Porter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algorithm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Commonest algorithm for stemming English</a:t>
            </a:r>
          </a:p>
          <a:p>
            <a:pPr lvl="1"/>
            <a:r>
              <a:rPr lang="en-US" dirty="0"/>
              <a:t>Results suggest at least as good as other stemming options</a:t>
            </a:r>
          </a:p>
          <a:p>
            <a:r>
              <a:rPr lang="en-US" dirty="0"/>
              <a:t>Conventions + 5 phases of reductions</a:t>
            </a:r>
          </a:p>
          <a:p>
            <a:pPr lvl="1"/>
            <a:r>
              <a:rPr lang="en-US" dirty="0"/>
              <a:t>phases applied sequentially</a:t>
            </a:r>
          </a:p>
          <a:p>
            <a:pPr lvl="1"/>
            <a:r>
              <a:rPr lang="en-US" dirty="0"/>
              <a:t>each phase consists of a set of commands</a:t>
            </a:r>
          </a:p>
          <a:p>
            <a:pPr lvl="1"/>
            <a:r>
              <a:rPr lang="en-US" dirty="0" smtClean="0"/>
              <a:t>sample </a:t>
            </a:r>
            <a:r>
              <a:rPr lang="en-US" dirty="0"/>
              <a:t>convention: </a:t>
            </a:r>
            <a:r>
              <a:rPr lang="en-US" i="1" dirty="0"/>
              <a:t>Of the rules in a compound command, select the one that applies to the longest suffix.</a:t>
            </a:r>
          </a:p>
          <a:p>
            <a:endParaRPr lang="en-US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50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173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263F68-3686-2643-A19F-3E22472636E2}" type="slidenum">
              <a:rPr lang="en-AU"/>
              <a:pPr>
                <a:defRPr/>
              </a:pPr>
              <a:t>51</a:t>
            </a:fld>
            <a:endParaRPr lang="en-AU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sz="4000" smtClean="0">
                <a:cs typeface="+mj-cs"/>
              </a:rPr>
              <a:t>Porter algorithm</a:t>
            </a:r>
            <a:br>
              <a:rPr lang="en-AU" sz="4000" smtClean="0">
                <a:cs typeface="+mj-cs"/>
              </a:rPr>
            </a:br>
            <a:r>
              <a:rPr lang="en-AU" sz="2400" smtClean="0">
                <a:cs typeface="+mj-cs"/>
              </a:rPr>
              <a:t>(Porter, M.F., 1980, An algorithm for suffix stripping, </a:t>
            </a:r>
            <a:r>
              <a:rPr lang="en-AU" sz="2400" i="1" smtClean="0">
                <a:cs typeface="+mj-cs"/>
              </a:rPr>
              <a:t>Program</a:t>
            </a:r>
            <a:r>
              <a:rPr lang="en-AU" sz="2400" smtClean="0">
                <a:cs typeface="+mj-cs"/>
              </a:rPr>
              <a:t>, </a:t>
            </a:r>
            <a:r>
              <a:rPr lang="en-AU" sz="2400" b="1" smtClean="0">
                <a:cs typeface="+mj-cs"/>
              </a:rPr>
              <a:t>14</a:t>
            </a:r>
            <a:r>
              <a:rPr lang="en-AU" sz="2400" smtClean="0">
                <a:cs typeface="+mj-cs"/>
              </a:rPr>
              <a:t>(3) :130-137)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497888" cy="48244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AU" sz="2000" dirty="0" smtClean="0">
                <a:cs typeface="+mn-cs"/>
              </a:rPr>
              <a:t>Step 1: plurals and past participles</a:t>
            </a:r>
            <a:r>
              <a:rPr lang="en-AU" sz="2400" dirty="0" smtClean="0">
                <a:cs typeface="+mn-cs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 sz="1800" dirty="0" smtClean="0"/>
              <a:t>SSES -&gt; SS 	 			caresses -&gt; caress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 sz="1800" dirty="0" smtClean="0"/>
              <a:t>(*v*) ING -&gt; 				motoring -&gt; motor</a:t>
            </a:r>
            <a:r>
              <a:rPr lang="en-AU" sz="16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AU" sz="2000" dirty="0" smtClean="0">
                <a:cs typeface="+mn-cs"/>
              </a:rPr>
              <a:t>Step 2: </a:t>
            </a:r>
            <a:r>
              <a:rPr lang="en-AU" sz="2000" dirty="0" err="1" smtClean="0">
                <a:cs typeface="+mn-cs"/>
              </a:rPr>
              <a:t>adj</a:t>
            </a:r>
            <a:r>
              <a:rPr lang="en-AU" sz="2000" dirty="0" smtClean="0">
                <a:cs typeface="+mn-cs"/>
              </a:rPr>
              <a:t>-&gt;n,  n-&gt;v,  n-&gt;</a:t>
            </a:r>
            <a:r>
              <a:rPr lang="en-AU" sz="2000" dirty="0" err="1" smtClean="0">
                <a:cs typeface="+mn-cs"/>
              </a:rPr>
              <a:t>adj</a:t>
            </a:r>
            <a:r>
              <a:rPr lang="en-AU" sz="2000" dirty="0" smtClean="0">
                <a:cs typeface="+mn-cs"/>
              </a:rPr>
              <a:t>, 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 sz="1800" dirty="0" smtClean="0"/>
              <a:t>(m&gt;0) OUSNESS -&gt; OUS 		callousness -&gt; callous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 sz="1800" dirty="0" smtClean="0"/>
              <a:t>(m&gt;0) ATIONAL -&gt; ATE 		relational -&gt; relate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AU" sz="2000" dirty="0" smtClean="0">
                <a:cs typeface="+mn-cs"/>
              </a:rPr>
              <a:t>Step 3: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 sz="1800" dirty="0" smtClean="0"/>
              <a:t>(m&gt;0) ICATE -&gt; IC 			triplicate -&gt; </a:t>
            </a:r>
            <a:r>
              <a:rPr lang="en-AU" sz="1800" dirty="0" err="1" smtClean="0"/>
              <a:t>triplic</a:t>
            </a:r>
            <a:r>
              <a:rPr lang="en-AU" sz="1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AU" sz="2000" dirty="0" smtClean="0">
                <a:cs typeface="+mn-cs"/>
              </a:rPr>
              <a:t>Step 4: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 sz="1800" dirty="0" smtClean="0"/>
              <a:t>(m&gt;1) AL -&gt; 				revival -&gt; </a:t>
            </a:r>
            <a:r>
              <a:rPr lang="en-AU" sz="1800" dirty="0" err="1" smtClean="0"/>
              <a:t>reviv</a:t>
            </a:r>
            <a:r>
              <a:rPr lang="en-AU" sz="1800" dirty="0" smtClean="0"/>
              <a:t>	vital -&gt; vital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 sz="1800" dirty="0" smtClean="0"/>
              <a:t>(m&gt;1) ANCE -&gt; 			allowance -&gt; allow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AU" sz="2000" dirty="0" smtClean="0">
                <a:cs typeface="+mn-cs"/>
              </a:rPr>
              <a:t>Step 5: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 sz="1800" dirty="0" smtClean="0"/>
              <a:t>(m&gt;1) E -&gt; 				probate -&gt; </a:t>
            </a:r>
            <a:r>
              <a:rPr lang="en-AU" sz="1800" dirty="0" err="1" smtClean="0"/>
              <a:t>probat</a:t>
            </a:r>
            <a:r>
              <a:rPr lang="en-AU" sz="2400" dirty="0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AU" sz="1800" dirty="0" smtClean="0"/>
              <a:t>(m &gt; 1 and *d and *L) -&gt; single letter 	</a:t>
            </a:r>
            <a:r>
              <a:rPr lang="en-AU" sz="1800" dirty="0" err="1" smtClean="0"/>
              <a:t>controll</a:t>
            </a:r>
            <a:r>
              <a:rPr lang="en-AU" sz="1800" dirty="0" smtClean="0"/>
              <a:t> -&gt; control</a:t>
            </a:r>
            <a:r>
              <a:rPr lang="en-AU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46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stemmers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Other stemmers exist, e.g., </a:t>
            </a:r>
            <a:r>
              <a:rPr lang="en-US" dirty="0" err="1"/>
              <a:t>Lovins</a:t>
            </a:r>
            <a:r>
              <a:rPr lang="en-US" dirty="0"/>
              <a:t> stemmer </a:t>
            </a:r>
            <a:r>
              <a:rPr lang="en-US" sz="1600" dirty="0"/>
              <a:t>http://</a:t>
            </a:r>
            <a:r>
              <a:rPr lang="en-US" sz="1600" dirty="0" err="1"/>
              <a:t>www.comp.lancs.ac.uk</a:t>
            </a:r>
            <a:r>
              <a:rPr lang="en-US" sz="1600" dirty="0"/>
              <a:t>/computing/research/stemming/general/</a:t>
            </a:r>
            <a:r>
              <a:rPr lang="en-US" sz="1600" dirty="0" err="1"/>
              <a:t>lovins.htm</a:t>
            </a:r>
            <a:endParaRPr lang="en-US" dirty="0"/>
          </a:p>
          <a:p>
            <a:pPr lvl="1"/>
            <a:r>
              <a:rPr lang="en-US" dirty="0"/>
              <a:t>Single-pass, longest suffix removal (about 250 rules)</a:t>
            </a:r>
          </a:p>
          <a:p>
            <a:pPr lvl="1"/>
            <a:r>
              <a:rPr lang="en-US" dirty="0"/>
              <a:t>Motivated by Linguistics as well as </a:t>
            </a:r>
            <a:r>
              <a:rPr lang="en-US" dirty="0" smtClean="0"/>
              <a:t>IR</a:t>
            </a:r>
            <a:endParaRPr lang="en-US" dirty="0"/>
          </a:p>
          <a:p>
            <a:endParaRPr lang="en-US" sz="1000" dirty="0"/>
          </a:p>
          <a:p>
            <a:r>
              <a:rPr lang="en-US" dirty="0" err="1" smtClean="0"/>
              <a:t>Krovetz</a:t>
            </a:r>
            <a:r>
              <a:rPr lang="en-US" dirty="0" smtClean="0"/>
              <a:t> stemmer </a:t>
            </a:r>
            <a:r>
              <a:rPr lang="en-US" sz="1900" dirty="0" smtClean="0"/>
              <a:t>(</a:t>
            </a:r>
            <a:r>
              <a:rPr lang="en-US" sz="1900" dirty="0"/>
              <a:t>R. </a:t>
            </a:r>
            <a:r>
              <a:rPr lang="en-US" sz="1900" dirty="0" err="1"/>
              <a:t>Krovetz</a:t>
            </a:r>
            <a:r>
              <a:rPr lang="en-US" sz="1900" dirty="0"/>
              <a:t>, 1993: "Viewing morphology as an inference process," in R. </a:t>
            </a:r>
            <a:r>
              <a:rPr lang="en-US" sz="1900" dirty="0" err="1"/>
              <a:t>Korfhage</a:t>
            </a:r>
            <a:r>
              <a:rPr lang="en-US" sz="1900" dirty="0"/>
              <a:t> et al., </a:t>
            </a:r>
            <a:r>
              <a:rPr lang="en-US" sz="1900" i="1" dirty="0"/>
              <a:t>Proc. 16th ACM SIGIR Conference</a:t>
            </a:r>
            <a:r>
              <a:rPr lang="en-US" sz="1900" dirty="0"/>
              <a:t>, Pittsburgh, June 27-July 1, 1993; pp. 191-202</a:t>
            </a:r>
            <a:r>
              <a:rPr lang="en-US" sz="1900" dirty="0" smtClean="0"/>
              <a:t>.)</a:t>
            </a:r>
          </a:p>
          <a:p>
            <a:pPr lvl="1"/>
            <a:r>
              <a:rPr lang="en-US" dirty="0" smtClean="0"/>
              <a:t>Use a dictionary – if a word is in the </a:t>
            </a:r>
            <a:r>
              <a:rPr lang="en-US" dirty="0" err="1" smtClean="0"/>
              <a:t>dict</a:t>
            </a:r>
            <a:r>
              <a:rPr lang="en-US" dirty="0" smtClean="0"/>
              <a:t>, no change, otherwise, suffix removal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Full </a:t>
            </a:r>
            <a:r>
              <a:rPr lang="en-US" dirty="0"/>
              <a:t>morphological analysis – at most modest benefits for retrieval</a:t>
            </a:r>
          </a:p>
          <a:p>
            <a:endParaRPr lang="en-US" sz="1000" dirty="0"/>
          </a:p>
          <a:p>
            <a:r>
              <a:rPr lang="en-US" dirty="0"/>
              <a:t>Do stemming and other normalizations help?</a:t>
            </a:r>
          </a:p>
          <a:p>
            <a:pPr lvl="1"/>
            <a:r>
              <a:rPr lang="en-US" dirty="0"/>
              <a:t>Often very mixed results: really help recall for some queries but harm precision on </a:t>
            </a:r>
            <a:r>
              <a:rPr lang="en-US" dirty="0" smtClean="0"/>
              <a:t>others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Question: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Stemming usually remove suffixes. Can we also remove prefixes?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52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681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(from Croft et al.’s book)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</a:t>
            </a:r>
          </a:p>
          <a:p>
            <a:pPr marL="0" indent="0">
              <a:buNone/>
            </a:pPr>
            <a:r>
              <a:rPr lang="en-US" sz="2000" dirty="0" smtClean="0"/>
              <a:t>Document will describe marketing strategies carried out by U.S. companies for their agricultural chemicals, …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dirty="0" smtClean="0"/>
              <a:t>Porter</a:t>
            </a:r>
          </a:p>
          <a:p>
            <a:pPr marL="0" indent="0">
              <a:buNone/>
            </a:pPr>
            <a:r>
              <a:rPr lang="en-US" sz="2000" dirty="0" smtClean="0"/>
              <a:t>document </a:t>
            </a:r>
            <a:r>
              <a:rPr lang="en-US" sz="2000" dirty="0" err="1" smtClean="0"/>
              <a:t>describ</a:t>
            </a:r>
            <a:r>
              <a:rPr lang="en-US" sz="2000" dirty="0" smtClean="0"/>
              <a:t> market 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</a:t>
            </a:r>
            <a:r>
              <a:rPr lang="en-US" sz="2000" dirty="0" err="1" smtClean="0"/>
              <a:t>carri</a:t>
            </a:r>
            <a:r>
              <a:rPr lang="en-US" sz="2000" dirty="0" smtClean="0"/>
              <a:t> </a:t>
            </a:r>
            <a:r>
              <a:rPr lang="en-US" sz="2000" dirty="0" err="1" smtClean="0"/>
              <a:t>compani</a:t>
            </a:r>
            <a:r>
              <a:rPr lang="en-US" sz="2000" dirty="0" smtClean="0"/>
              <a:t> </a:t>
            </a:r>
            <a:r>
              <a:rPr lang="en-US" sz="2000" dirty="0" err="1" smtClean="0"/>
              <a:t>agricultur</a:t>
            </a:r>
            <a:r>
              <a:rPr lang="en-US" sz="2000" dirty="0" smtClean="0"/>
              <a:t> chemic …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dirty="0" err="1" smtClean="0"/>
              <a:t>Krovetz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document describe </a:t>
            </a:r>
            <a:r>
              <a:rPr lang="en-US" sz="2000" dirty="0" err="1" smtClean="0"/>
              <a:t>marcketing</a:t>
            </a:r>
            <a:r>
              <a:rPr lang="en-US" sz="2000" dirty="0" smtClean="0"/>
              <a:t> strategy carry company agriculture chemical …</a:t>
            </a:r>
            <a:endParaRPr lang="en-US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53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3290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36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Stoplist</a:t>
            </a:r>
            <a:endParaRPr lang="en-US" dirty="0"/>
          </a:p>
        </p:txBody>
      </p:sp>
      <p:sp>
        <p:nvSpPr>
          <p:cNvPr id="1295363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84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26ABB-7E8D-8347-BD19-B9BBADA34235}" type="slidenum">
              <a:rPr lang="en-AU"/>
              <a:pPr>
                <a:defRPr/>
              </a:pPr>
              <a:t>55</a:t>
            </a:fld>
            <a:endParaRPr lang="en-A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83769"/>
            <a:ext cx="7772400" cy="46494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>
                <a:cs typeface="+mn-cs"/>
              </a:rPr>
              <a:t>Stopword</a:t>
            </a:r>
            <a:r>
              <a:rPr lang="en-US" sz="2400" dirty="0" smtClean="0">
                <a:cs typeface="+mn-cs"/>
              </a:rPr>
              <a:t> = word that is not meaning bearer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F</a:t>
            </a:r>
            <a:r>
              <a:rPr lang="en-US" sz="2400" dirty="0" smtClean="0">
                <a:cs typeface="+mn-cs"/>
              </a:rPr>
              <a:t>unction words do not bear useful information for IR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 dirty="0" smtClean="0">
                <a:cs typeface="+mn-cs"/>
              </a:rPr>
              <a:t>		of, in, about, with, I, although, 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>
                <a:cs typeface="+mn-cs"/>
              </a:rPr>
              <a:t>Stoplist</a:t>
            </a:r>
            <a:r>
              <a:rPr lang="en-US" sz="2400" dirty="0" smtClean="0">
                <a:cs typeface="+mn-cs"/>
              </a:rPr>
              <a:t>: contain </a:t>
            </a:r>
            <a:r>
              <a:rPr lang="en-US" sz="2400" dirty="0" err="1" smtClean="0">
                <a:cs typeface="+mn-cs"/>
              </a:rPr>
              <a:t>stopwords</a:t>
            </a:r>
            <a:r>
              <a:rPr lang="en-US" sz="2400" dirty="0" smtClean="0">
                <a:cs typeface="+mn-cs"/>
              </a:rPr>
              <a:t>, not to be used as index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Prepositions: of, in, from, …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Articles: the, a, …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Pronouns: I, you, …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Some adverbs and adjectives: already, appropriate, many, …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Some frequent nouns and verbs: document, ask, …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cs typeface="+mn-cs"/>
              </a:rPr>
              <a:t>The removal of </a:t>
            </a:r>
            <a:r>
              <a:rPr lang="en-US" sz="2400" dirty="0" err="1" smtClean="0">
                <a:cs typeface="+mn-cs"/>
              </a:rPr>
              <a:t>stopwords</a:t>
            </a:r>
            <a:r>
              <a:rPr lang="en-US" sz="2400" dirty="0" smtClean="0">
                <a:cs typeface="+mn-cs"/>
              </a:rPr>
              <a:t> usually improves IR effectiveness in TREC experiments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But more conservative </a:t>
            </a:r>
            <a:r>
              <a:rPr lang="en-US" dirty="0" err="1" smtClean="0"/>
              <a:t>stoplist</a:t>
            </a:r>
            <a:r>
              <a:rPr lang="en-US" dirty="0" smtClean="0"/>
              <a:t> for web search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 smtClean="0">
                <a:cs typeface="+mn-cs"/>
              </a:rPr>
              <a:t>“To be or not to be”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cs typeface="+mn-cs"/>
              </a:rPr>
              <a:t>A few </a:t>
            </a:r>
            <a:r>
              <a:rPr lang="ja-JP" altLang="en-US" sz="2400" dirty="0" smtClean="0">
                <a:latin typeface="Arial"/>
                <a:cs typeface="+mn-cs"/>
              </a:rPr>
              <a:t>“</a:t>
            </a:r>
            <a:r>
              <a:rPr lang="en-US" sz="2400" dirty="0" smtClean="0">
                <a:cs typeface="+mn-cs"/>
              </a:rPr>
              <a:t>standard</a:t>
            </a:r>
            <a:r>
              <a:rPr lang="ja-JP" altLang="en-US" sz="2400" dirty="0" smtClean="0">
                <a:latin typeface="Arial"/>
                <a:cs typeface="+mn-cs"/>
              </a:rPr>
              <a:t>”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stoplists</a:t>
            </a:r>
            <a:r>
              <a:rPr lang="en-US" sz="2400" dirty="0" smtClean="0">
                <a:cs typeface="+mn-cs"/>
              </a:rPr>
              <a:t> are commonly used.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793038" cy="1462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cs typeface="+mj-cs"/>
              </a:rPr>
              <a:t>Stopwords</a:t>
            </a:r>
            <a:r>
              <a:rPr lang="en-US" dirty="0" smtClean="0">
                <a:cs typeface="+mj-cs"/>
              </a:rPr>
              <a:t> / </a:t>
            </a:r>
            <a:r>
              <a:rPr lang="en-US" dirty="0" err="1" smtClean="0">
                <a:cs typeface="+mj-cs"/>
              </a:rPr>
              <a:t>Stoplist</a:t>
            </a:r>
            <a:endParaRPr lang="en-AU" dirty="0" smtClean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475255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Stoplist</a:t>
            </a:r>
            <a:r>
              <a:rPr lang="fr-FR" dirty="0" smtClean="0"/>
              <a:t> in Smart (571)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97280"/>
          </a:xfrm>
        </p:spPr>
        <p:txBody>
          <a:bodyPr numCol="4">
            <a:noAutofit/>
          </a:bodyPr>
          <a:lstStyle/>
          <a:p>
            <a:pPr marL="0" indent="0">
              <a:buNone/>
            </a:pPr>
            <a:r>
              <a:rPr lang="fr-FR" sz="2000" dirty="0"/>
              <a:t>a</a:t>
            </a:r>
          </a:p>
          <a:p>
            <a:pPr marL="0" indent="0">
              <a:buNone/>
            </a:pPr>
            <a:r>
              <a:rPr lang="tr-TR" sz="2000" dirty="0" err="1"/>
              <a:t>a's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able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about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above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according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accordingly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across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actually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after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afterwards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again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against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ain't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all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allow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allows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almost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alone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along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already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also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although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always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am</a:t>
            </a:r>
          </a:p>
          <a:p>
            <a:pPr marL="0" indent="0">
              <a:buNone/>
            </a:pPr>
            <a:r>
              <a:rPr lang="tr-TR" sz="2000" dirty="0" err="1"/>
              <a:t>among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amongst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an</a:t>
            </a:r>
          </a:p>
          <a:p>
            <a:pPr marL="0" indent="0">
              <a:buNone/>
            </a:pPr>
            <a:r>
              <a:rPr lang="tr-TR" sz="2000" dirty="0" err="1"/>
              <a:t>and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another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any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anybody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anyhow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anyone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anything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anyway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anyways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anywhere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apart</a:t>
            </a:r>
          </a:p>
          <a:p>
            <a:pPr marL="0" indent="0">
              <a:buNone/>
            </a:pPr>
            <a:r>
              <a:rPr lang="tr-TR" sz="2000" dirty="0" err="1"/>
              <a:t>appear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appreciate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appropriate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are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aren't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around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as</a:t>
            </a:r>
          </a:p>
          <a:p>
            <a:pPr marL="0" indent="0">
              <a:buNone/>
            </a:pPr>
            <a:r>
              <a:rPr lang="tr-TR" sz="2000" dirty="0"/>
              <a:t>aside</a:t>
            </a:r>
          </a:p>
          <a:p>
            <a:pPr marL="0" indent="0">
              <a:buNone/>
            </a:pPr>
            <a:r>
              <a:rPr lang="tr-TR" sz="2000" dirty="0"/>
              <a:t>ask</a:t>
            </a:r>
          </a:p>
          <a:p>
            <a:pPr marL="0" indent="0">
              <a:buNone/>
            </a:pPr>
            <a:r>
              <a:rPr lang="tr-TR" sz="2000" dirty="0" err="1"/>
              <a:t>asking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associated</a:t>
            </a:r>
            <a:endParaRPr lang="tr-TR" sz="2000" dirty="0"/>
          </a:p>
          <a:p>
            <a:pPr marL="0" indent="0">
              <a:buNone/>
            </a:pPr>
            <a:r>
              <a:rPr lang="tr-TR" sz="2000" dirty="0"/>
              <a:t>at</a:t>
            </a:r>
          </a:p>
          <a:p>
            <a:pPr marL="0" indent="0">
              <a:buNone/>
            </a:pPr>
            <a:r>
              <a:rPr lang="tr-TR" sz="2000" dirty="0" err="1"/>
              <a:t>available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away</a:t>
            </a:r>
            <a:endParaRPr lang="tr-TR" sz="2000" dirty="0"/>
          </a:p>
          <a:p>
            <a:pPr marL="0" indent="0">
              <a:buNone/>
            </a:pPr>
            <a:r>
              <a:rPr lang="tr-TR" sz="2000" dirty="0" err="1"/>
              <a:t>awfully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56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268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Discussions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err="1" smtClean="0">
                <a:solidFill>
                  <a:srgbClr val="0000FF"/>
                </a:solidFill>
              </a:rPr>
              <a:t>What</a:t>
            </a:r>
            <a:r>
              <a:rPr lang="fr-FR" sz="2800" dirty="0" smtClean="0">
                <a:solidFill>
                  <a:srgbClr val="0000FF"/>
                </a:solidFill>
              </a:rPr>
              <a:t> are the </a:t>
            </a:r>
            <a:r>
              <a:rPr lang="fr-FR" sz="2800" dirty="0" err="1" smtClean="0">
                <a:solidFill>
                  <a:srgbClr val="0000FF"/>
                </a:solidFill>
              </a:rPr>
              <a:t>advantages</a:t>
            </a:r>
            <a:r>
              <a:rPr lang="fr-FR" sz="2800" dirty="0" smtClean="0">
                <a:solidFill>
                  <a:srgbClr val="0000FF"/>
                </a:solidFill>
              </a:rPr>
              <a:t> of </a:t>
            </a:r>
            <a:r>
              <a:rPr lang="fr-FR" sz="2800" dirty="0" err="1" smtClean="0">
                <a:solidFill>
                  <a:srgbClr val="0000FF"/>
                </a:solidFill>
              </a:rPr>
              <a:t>filtering</a:t>
            </a:r>
            <a:r>
              <a:rPr lang="fr-FR" sz="2800" dirty="0" smtClean="0">
                <a:solidFill>
                  <a:srgbClr val="0000FF"/>
                </a:solidFill>
              </a:rPr>
              <a:t> out stop </a:t>
            </a:r>
            <a:r>
              <a:rPr lang="fr-FR" sz="2800" dirty="0" err="1" smtClean="0">
                <a:solidFill>
                  <a:srgbClr val="0000FF"/>
                </a:solidFill>
              </a:rPr>
              <a:t>words</a:t>
            </a:r>
            <a:r>
              <a:rPr lang="fr-FR" sz="2800" dirty="0" smtClean="0">
                <a:solidFill>
                  <a:srgbClr val="0000FF"/>
                </a:solidFill>
              </a:rPr>
              <a:t>?</a:t>
            </a:r>
          </a:p>
          <a:p>
            <a:endParaRPr lang="fr-FR" sz="2800" dirty="0">
              <a:solidFill>
                <a:srgbClr val="0000FF"/>
              </a:solidFill>
            </a:endParaRPr>
          </a:p>
          <a:p>
            <a:endParaRPr lang="fr-FR" sz="2800" dirty="0" smtClean="0">
              <a:solidFill>
                <a:srgbClr val="0000FF"/>
              </a:solidFill>
            </a:endParaRPr>
          </a:p>
          <a:p>
            <a:r>
              <a:rPr lang="fr-FR" sz="2800" dirty="0" err="1" smtClean="0">
                <a:solidFill>
                  <a:srgbClr val="0000FF"/>
                </a:solidFill>
              </a:rPr>
              <a:t>What</a:t>
            </a:r>
            <a:r>
              <a:rPr lang="fr-FR" sz="2800" dirty="0" smtClean="0">
                <a:solidFill>
                  <a:srgbClr val="0000FF"/>
                </a:solidFill>
              </a:rPr>
              <a:t> </a:t>
            </a:r>
            <a:r>
              <a:rPr lang="fr-FR" sz="2800" dirty="0" err="1" smtClean="0">
                <a:solidFill>
                  <a:srgbClr val="0000FF"/>
                </a:solidFill>
              </a:rPr>
              <a:t>problems</a:t>
            </a:r>
            <a:r>
              <a:rPr lang="fr-FR" sz="2800" dirty="0" smtClean="0">
                <a:solidFill>
                  <a:srgbClr val="0000FF"/>
                </a:solidFill>
              </a:rPr>
              <a:t> </a:t>
            </a:r>
            <a:r>
              <a:rPr lang="fr-FR" sz="2800" dirty="0" err="1" smtClean="0">
                <a:solidFill>
                  <a:srgbClr val="0000FF"/>
                </a:solidFill>
              </a:rPr>
              <a:t>this</a:t>
            </a:r>
            <a:r>
              <a:rPr lang="fr-FR" sz="2800" dirty="0" smtClean="0">
                <a:solidFill>
                  <a:srgbClr val="0000FF"/>
                </a:solidFill>
              </a:rPr>
              <a:t> </a:t>
            </a:r>
            <a:r>
              <a:rPr lang="fr-FR" sz="2800" dirty="0" err="1" smtClean="0">
                <a:solidFill>
                  <a:srgbClr val="0000FF"/>
                </a:solidFill>
              </a:rPr>
              <a:t>can</a:t>
            </a:r>
            <a:r>
              <a:rPr lang="fr-FR" sz="2800" dirty="0" smtClean="0">
                <a:solidFill>
                  <a:srgbClr val="0000FF"/>
                </a:solidFill>
              </a:rPr>
              <a:t> </a:t>
            </a:r>
            <a:r>
              <a:rPr lang="fr-FR" sz="2800" dirty="0" err="1" smtClean="0">
                <a:solidFill>
                  <a:srgbClr val="0000FF"/>
                </a:solidFill>
              </a:rPr>
              <a:t>create</a:t>
            </a:r>
            <a:r>
              <a:rPr lang="fr-FR" sz="2800" dirty="0" smtClean="0">
                <a:solidFill>
                  <a:srgbClr val="0000FF"/>
                </a:solidFill>
              </a:rPr>
              <a:t>?</a:t>
            </a:r>
            <a:endParaRPr lang="fr-FR" sz="2800" dirty="0">
              <a:solidFill>
                <a:srgbClr val="0000FF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25314" y="2610892"/>
            <a:ext cx="7761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/>
              <a:t>Discard useless terms that may bring noise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Reduce the size of index (recall </a:t>
            </a:r>
            <a:r>
              <a:rPr lang="en-US" sz="2400" dirty="0" err="1" smtClean="0"/>
              <a:t>Zipf</a:t>
            </a:r>
            <a:r>
              <a:rPr lang="en-US" sz="2400" dirty="0" smtClean="0"/>
              <a:t> law)</a:t>
            </a:r>
            <a:endParaRPr lang="en-US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925314" y="4040322"/>
            <a:ext cx="77614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/>
              <a:t>Difficult to decide on many frequent words: useful in some area but not in some others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A too large </a:t>
            </a:r>
            <a:r>
              <a:rPr lang="en-US" sz="2400" dirty="0" err="1" smtClean="0"/>
              <a:t>stoplist</a:t>
            </a:r>
            <a:r>
              <a:rPr lang="en-US" sz="2400" dirty="0" smtClean="0"/>
              <a:t> may discard useful terms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Stopwords</a:t>
            </a:r>
            <a:r>
              <a:rPr lang="en-US" sz="2400" dirty="0" smtClean="0"/>
              <a:t> in some cases (specific titles) may be useful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Silence in retrieval – document cannot be retrieved for this word</a:t>
            </a:r>
            <a:endParaRPr lang="en-US" sz="2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57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548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36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Term weighting</a:t>
            </a:r>
            <a:endParaRPr lang="en-US" dirty="0"/>
          </a:p>
        </p:txBody>
      </p:sp>
      <p:sp>
        <p:nvSpPr>
          <p:cNvPr id="1295363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71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Assigning Weights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Weight = importance of the term in a document</a:t>
            </a:r>
          </a:p>
          <a:p>
            <a:pPr lvl="1"/>
            <a:r>
              <a:rPr lang="en-US" dirty="0" smtClean="0"/>
              <a:t>Also how discriminative it is to distinguish the document from others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Want </a:t>
            </a:r>
            <a:r>
              <a:rPr lang="en-US" dirty="0"/>
              <a:t>to weight terms highly if they are</a:t>
            </a:r>
          </a:p>
          <a:p>
            <a:pPr lvl="1"/>
            <a:r>
              <a:rPr lang="en-US" dirty="0"/>
              <a:t>frequent in relevant documents … BUT</a:t>
            </a:r>
          </a:p>
          <a:p>
            <a:pPr lvl="1"/>
            <a:r>
              <a:rPr lang="en-US" dirty="0"/>
              <a:t>infrequent in the collection as a </a:t>
            </a:r>
            <a:r>
              <a:rPr lang="en-US" dirty="0" smtClean="0"/>
              <a:t>whole</a:t>
            </a:r>
          </a:p>
          <a:p>
            <a:endParaRPr lang="en-US" dirty="0"/>
          </a:p>
          <a:p>
            <a:r>
              <a:rPr lang="en-US" dirty="0" smtClean="0"/>
              <a:t>Typical good terms (high weights)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echnical terms that only appear in a few documents</a:t>
            </a:r>
          </a:p>
          <a:p>
            <a:pPr lvl="1"/>
            <a:r>
              <a:rPr lang="en-US" dirty="0" smtClean="0"/>
              <a:t>Specific terms</a:t>
            </a:r>
            <a:endParaRPr lang="en-US" dirty="0"/>
          </a:p>
          <a:p>
            <a:r>
              <a:rPr lang="en-US" dirty="0" smtClean="0"/>
              <a:t>Typical weak terms (low weights)</a:t>
            </a:r>
          </a:p>
          <a:p>
            <a:pPr lvl="1"/>
            <a:r>
              <a:rPr lang="en-US" dirty="0" smtClean="0"/>
              <a:t>General terms</a:t>
            </a:r>
          </a:p>
          <a:p>
            <a:pPr lvl="1"/>
            <a:r>
              <a:rPr lang="en-US" dirty="0" smtClean="0"/>
              <a:t>Common terms in a language</a:t>
            </a:r>
            <a:endParaRPr lang="en-US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59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362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– “Reading” a document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Let us use words as the representation units</a:t>
            </a:r>
          </a:p>
          <a:p>
            <a:endParaRPr lang="en-US" dirty="0" smtClean="0"/>
          </a:p>
          <a:p>
            <a:r>
              <a:rPr lang="en-US" dirty="0" smtClean="0"/>
              <a:t>Document parsing</a:t>
            </a:r>
          </a:p>
          <a:p>
            <a:pPr lvl="1"/>
            <a:r>
              <a:rPr lang="en-US" dirty="0" smtClean="0"/>
              <a:t>Identify document format (text, Word, PDF, …)</a:t>
            </a:r>
          </a:p>
          <a:p>
            <a:pPr lvl="1"/>
            <a:r>
              <a:rPr lang="en-US" dirty="0" smtClean="0"/>
              <a:t>Identify different text parts (title, text body, …) (note: often separate index for different parts)</a:t>
            </a:r>
          </a:p>
          <a:p>
            <a:pPr lvl="1"/>
            <a:r>
              <a:rPr lang="en-US" dirty="0" smtClean="0"/>
              <a:t>Go through a text, and recognize the words</a:t>
            </a:r>
          </a:p>
          <a:p>
            <a:pPr lvl="2"/>
            <a:r>
              <a:rPr lang="en-US" dirty="0" smtClean="0"/>
              <a:t>Tokenization</a:t>
            </a:r>
          </a:p>
          <a:p>
            <a:pPr lvl="2"/>
            <a:r>
              <a:rPr lang="en-US" dirty="0" smtClean="0"/>
              <a:t>The elements recognized = tokens</a:t>
            </a:r>
          </a:p>
          <a:p>
            <a:pPr lvl="1"/>
            <a:r>
              <a:rPr lang="en-US" dirty="0" smtClean="0"/>
              <a:t>Statistics for weighting</a:t>
            </a:r>
          </a:p>
          <a:p>
            <a:r>
              <a:rPr lang="en-US" dirty="0" smtClean="0"/>
              <a:t>Create index structures</a:t>
            </a:r>
          </a:p>
          <a:p>
            <a:endParaRPr lang="en-US" dirty="0"/>
          </a:p>
          <a:p>
            <a:r>
              <a:rPr lang="en-US" dirty="0" smtClean="0"/>
              <a:t>Search: Query words </a:t>
            </a:r>
            <a:r>
              <a:rPr lang="en-US" dirty="0" smtClean="0">
                <a:sym typeface="Wingdings"/>
              </a:rPr>
              <a:t> corresponding documents</a:t>
            </a: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956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Assigning Weights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800" dirty="0" err="1"/>
              <a:t>tf</a:t>
            </a:r>
            <a:r>
              <a:rPr lang="en-US" sz="2800" dirty="0"/>
              <a:t> x </a:t>
            </a:r>
            <a:r>
              <a:rPr lang="en-US" sz="2800" dirty="0" err="1"/>
              <a:t>idf</a:t>
            </a:r>
            <a:r>
              <a:rPr lang="en-US" sz="2800" dirty="0"/>
              <a:t> measure:</a:t>
            </a:r>
          </a:p>
          <a:p>
            <a:pPr lvl="1"/>
            <a:r>
              <a:rPr lang="en-US" sz="2400" dirty="0"/>
              <a:t>term frequency (</a:t>
            </a:r>
            <a:r>
              <a:rPr lang="en-US" sz="2400" dirty="0" err="1"/>
              <a:t>tf</a:t>
            </a:r>
            <a:r>
              <a:rPr lang="en-US" sz="2400" dirty="0" smtClean="0"/>
              <a:t>) – to measure local importance</a:t>
            </a:r>
            <a:endParaRPr lang="en-US" sz="2400" dirty="0"/>
          </a:p>
          <a:p>
            <a:pPr lvl="1"/>
            <a:r>
              <a:rPr lang="en-US" sz="2400" dirty="0"/>
              <a:t>inverse document frequency (</a:t>
            </a:r>
            <a:r>
              <a:rPr lang="en-US" sz="2400" dirty="0" err="1"/>
              <a:t>idf</a:t>
            </a:r>
            <a:r>
              <a:rPr lang="en-US" sz="2400" dirty="0" smtClean="0"/>
              <a:t>) - </a:t>
            </a:r>
            <a:r>
              <a:rPr lang="en-US" sz="2400" dirty="0" err="1" smtClean="0"/>
              <a:t>discriminativity</a:t>
            </a:r>
            <a:endParaRPr lang="en-US" sz="2400" dirty="0"/>
          </a:p>
          <a:p>
            <a:endParaRPr lang="en-US" sz="2800" dirty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596661"/>
              </p:ext>
            </p:extLst>
          </p:nvPr>
        </p:nvGraphicFramePr>
        <p:xfrm>
          <a:off x="628650" y="2986088"/>
          <a:ext cx="7124700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03" name="…quation" r:id="rId3" imgW="3149600" imgH="1562100" progId="Equation.3">
                  <p:embed/>
                </p:oleObj>
              </mc:Choice>
              <mc:Fallback>
                <p:oleObj name="…quation" r:id="rId3" imgW="3149600" imgH="15621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2986088"/>
                        <a:ext cx="7124700" cy="35337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30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105A0-D2BB-CA44-BB8F-547E8CC845C6}" type="slidenum">
              <a:rPr lang="en-AU"/>
              <a:pPr>
                <a:defRPr/>
              </a:pPr>
              <a:t>61</a:t>
            </a:fld>
            <a:endParaRPr lang="en-AU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Some common </a:t>
            </a:r>
            <a:r>
              <a:rPr lang="en-US" i="1" smtClean="0">
                <a:cs typeface="+mj-cs"/>
              </a:rPr>
              <a:t>tf*idf</a:t>
            </a:r>
            <a:r>
              <a:rPr lang="en-US" smtClean="0">
                <a:cs typeface="+mj-cs"/>
              </a:rPr>
              <a:t> schemes</a:t>
            </a:r>
            <a:endParaRPr lang="en-AU" smtClean="0">
              <a:cs typeface="+mj-cs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676232"/>
              </p:ext>
            </p:extLst>
          </p:nvPr>
        </p:nvGraphicFramePr>
        <p:xfrm>
          <a:off x="2401897" y="1676400"/>
          <a:ext cx="3649662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3" name="…quation" r:id="rId3" imgW="1498600" imgH="1816100" progId="Equation.3">
                  <p:embed/>
                </p:oleObj>
              </mc:Choice>
              <mc:Fallback>
                <p:oleObj name="…quation" r:id="rId3" imgW="1498600" imgH="1816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897" y="1676400"/>
                        <a:ext cx="3649662" cy="4419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3861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tf</a:t>
            </a:r>
            <a:r>
              <a:rPr lang="en-US" dirty="0"/>
              <a:t> x </a:t>
            </a:r>
            <a:r>
              <a:rPr lang="en-US" dirty="0" err="1"/>
              <a:t>idf</a:t>
            </a:r>
            <a:r>
              <a:rPr lang="en-US" dirty="0"/>
              <a:t> </a:t>
            </a:r>
            <a:r>
              <a:rPr lang="en-US" dirty="0" smtClean="0"/>
              <a:t>(cosine) normalization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772400" cy="4114800"/>
          </a:xfrm>
        </p:spPr>
        <p:txBody>
          <a:bodyPr>
            <a:normAutofit/>
          </a:bodyPr>
          <a:lstStyle/>
          <a:p>
            <a:r>
              <a:rPr lang="en-US" sz="2800" dirty="0"/>
              <a:t>Normalize the term weights (so longer documents are not unfairly given more weight)</a:t>
            </a:r>
          </a:p>
          <a:p>
            <a:pPr lvl="1"/>
            <a:r>
              <a:rPr lang="en-US" sz="2400" dirty="0">
                <a:solidFill>
                  <a:schemeClr val="hlink"/>
                </a:solidFill>
              </a:rPr>
              <a:t>normalize</a:t>
            </a:r>
            <a:r>
              <a:rPr lang="en-US" sz="2400" dirty="0"/>
              <a:t> usually means force all values to fall within a certain range, usually between 0 and 1, inclusive.</a:t>
            </a: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224356"/>
              </p:ext>
            </p:extLst>
          </p:nvPr>
        </p:nvGraphicFramePr>
        <p:xfrm>
          <a:off x="1447800" y="3662117"/>
          <a:ext cx="47244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0" name="…quation" r:id="rId3" imgW="2006280" imgH="520560" progId="Equation.3">
                  <p:embed/>
                </p:oleObj>
              </mc:Choice>
              <mc:Fallback>
                <p:oleObj name="…quation" r:id="rId3" imgW="2006280" imgH="52056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662117"/>
                        <a:ext cx="4724400" cy="12255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62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786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the </a:t>
            </a:r>
            <a:r>
              <a:rPr lang="fr-FR" dirty="0" err="1" smtClean="0"/>
              <a:t>weights</a:t>
            </a:r>
            <a:r>
              <a:rPr lang="fr-FR" dirty="0" smtClean="0"/>
              <a:t> of </a:t>
            </a:r>
            <a:r>
              <a:rPr lang="fr-FR" dirty="0" err="1" smtClean="0"/>
              <a:t>terms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calculated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hint</a:t>
            </a:r>
            <a:r>
              <a:rPr lang="fr-FR" dirty="0" smtClean="0"/>
              <a:t>: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require</a:t>
            </a:r>
            <a:r>
              <a:rPr lang="fr-FR" dirty="0" smtClean="0"/>
              <a:t> more </a:t>
            </a:r>
            <a:r>
              <a:rPr lang="fr-FR" dirty="0" err="1" smtClean="0"/>
              <a:t>than</a:t>
            </a:r>
            <a:r>
              <a:rPr lang="fr-FR" dirty="0" smtClean="0"/>
              <a:t> one </a:t>
            </a:r>
            <a:r>
              <a:rPr lang="fr-FR" dirty="0" err="1" smtClean="0"/>
              <a:t>step</a:t>
            </a:r>
            <a:r>
              <a:rPr lang="fr-FR" dirty="0" smtClean="0"/>
              <a:t>)?</a:t>
            </a:r>
          </a:p>
          <a:p>
            <a:r>
              <a:rPr lang="fr-FR" dirty="0" smtClean="0"/>
              <a:t>Is TF*IDF </a:t>
            </a:r>
            <a:r>
              <a:rPr lang="fr-FR" dirty="0" err="1" smtClean="0"/>
              <a:t>sufficient</a:t>
            </a:r>
            <a:r>
              <a:rPr lang="fr-FR" dirty="0" smtClean="0"/>
              <a:t>?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problems</a:t>
            </a:r>
            <a:r>
              <a:rPr lang="fr-FR" dirty="0" smtClean="0"/>
              <a:t> </a:t>
            </a:r>
            <a:r>
              <a:rPr lang="fr-FR" dirty="0" err="1" smtClean="0"/>
              <a:t>remain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63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99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362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Index Compression</a:t>
            </a:r>
            <a:endParaRPr lang="en-US" dirty="0"/>
          </a:p>
        </p:txBody>
      </p:sp>
      <p:sp>
        <p:nvSpPr>
          <p:cNvPr id="1295363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19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Corpus size for estimates</a:t>
            </a:r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 </a:t>
            </a:r>
            <a:r>
              <a:rPr lang="en-US" i="1"/>
              <a:t>n </a:t>
            </a:r>
            <a:r>
              <a:rPr lang="en-US"/>
              <a:t>= 1M documents, each with about </a:t>
            </a:r>
            <a:r>
              <a:rPr lang="en-US" i="1"/>
              <a:t>L</a:t>
            </a:r>
            <a:r>
              <a:rPr lang="en-US"/>
              <a:t>=1K terms.</a:t>
            </a:r>
          </a:p>
          <a:p>
            <a:r>
              <a:rPr lang="en-US"/>
              <a:t>Avg 6 bytes/term incl spaces/punctuation </a:t>
            </a:r>
          </a:p>
          <a:p>
            <a:pPr lvl="1"/>
            <a:r>
              <a:rPr lang="en-US"/>
              <a:t>6GB of data.</a:t>
            </a:r>
          </a:p>
          <a:p>
            <a:r>
              <a:rPr lang="en-US"/>
              <a:t>Say there are </a:t>
            </a:r>
            <a:r>
              <a:rPr lang="en-US" i="1"/>
              <a:t>m </a:t>
            </a:r>
            <a:r>
              <a:rPr lang="en-US"/>
              <a:t>= 500K </a:t>
            </a:r>
            <a:r>
              <a:rPr lang="en-US" i="1" u="sng"/>
              <a:t>distinct</a:t>
            </a:r>
            <a:r>
              <a:rPr lang="en-US"/>
              <a:t> terms among these.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65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51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build the matrix</a:t>
            </a:r>
          </a:p>
        </p:txBody>
      </p:sp>
      <p:sp>
        <p:nvSpPr>
          <p:cNvPr id="121344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500K x 1M matrix has half-a-trillion 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and 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</a:p>
          <a:p>
            <a:r>
              <a:rPr lang="en-US"/>
              <a:t>But it has no more than one billion 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</a:p>
          <a:p>
            <a:pPr lvl="1"/>
            <a:r>
              <a:rPr lang="en-US"/>
              <a:t>matrix is extremely sparse.</a:t>
            </a:r>
          </a:p>
          <a:p>
            <a:r>
              <a:rPr lang="en-US"/>
              <a:t>So we devised the inverted index</a:t>
            </a:r>
          </a:p>
          <a:p>
            <a:pPr lvl="1"/>
            <a:r>
              <a:rPr lang="en-US"/>
              <a:t>Devised query processing for it</a:t>
            </a:r>
          </a:p>
          <a:p>
            <a:r>
              <a:rPr lang="en-US"/>
              <a:t>Where do we pay in storage?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66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918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050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010400" cy="129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Where do we pay in storage?</a:t>
            </a:r>
          </a:p>
        </p:txBody>
      </p:sp>
      <p:graphicFrame>
        <p:nvGraphicFramePr>
          <p:cNvPr id="1214467" name="Object 2051"/>
          <p:cNvGraphicFramePr>
            <a:graphicFrameLocks noChangeAspect="1"/>
          </p:cNvGraphicFramePr>
          <p:nvPr/>
        </p:nvGraphicFramePr>
        <p:xfrm>
          <a:off x="5862638" y="1624013"/>
          <a:ext cx="1223962" cy="470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7" name="Worksheet" r:id="rId3" imgW="1473200" imgH="5588000" progId="Excel.Sheet.8">
                  <p:embed/>
                </p:oleObj>
              </mc:Choice>
              <mc:Fallback>
                <p:oleObj name="Worksheet" r:id="rId3" imgW="1473200" imgH="55880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638" y="1624013"/>
                        <a:ext cx="1223962" cy="47005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4468" name="Object 2052"/>
          <p:cNvGraphicFramePr>
            <a:graphicFrameLocks noChangeAspect="1"/>
          </p:cNvGraphicFramePr>
          <p:nvPr/>
        </p:nvGraphicFramePr>
        <p:xfrm>
          <a:off x="2133600" y="1798638"/>
          <a:ext cx="198596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8" name="Feuille de calcul" r:id="rId5" imgW="2362200" imgH="5892800" progId="Excel.Sheet.8">
                  <p:embed/>
                </p:oleObj>
              </mc:Choice>
              <mc:Fallback>
                <p:oleObj name="Feuille de calcul" r:id="rId5" imgW="2362200" imgH="58928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798638"/>
                        <a:ext cx="1985963" cy="41148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4469" name="Line 2053"/>
          <p:cNvSpPr>
            <a:spLocks noChangeShapeType="1"/>
          </p:cNvSpPr>
          <p:nvPr/>
        </p:nvSpPr>
        <p:spPr bwMode="auto">
          <a:xfrm>
            <a:off x="4110038" y="3779838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70" name="Line 2054"/>
          <p:cNvSpPr>
            <a:spLocks noChangeShapeType="1"/>
          </p:cNvSpPr>
          <p:nvPr/>
        </p:nvSpPr>
        <p:spPr bwMode="auto">
          <a:xfrm flipV="1">
            <a:off x="4110038" y="1874838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71" name="Line 2055"/>
          <p:cNvSpPr>
            <a:spLocks noChangeShapeType="1"/>
          </p:cNvSpPr>
          <p:nvPr/>
        </p:nvSpPr>
        <p:spPr bwMode="auto">
          <a:xfrm flipV="1">
            <a:off x="4110038" y="2027238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72" name="Line 2056"/>
          <p:cNvSpPr>
            <a:spLocks noChangeShapeType="1"/>
          </p:cNvSpPr>
          <p:nvPr/>
        </p:nvSpPr>
        <p:spPr bwMode="auto">
          <a:xfrm flipV="1">
            <a:off x="4110038" y="2179638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74" name="Line 2058"/>
          <p:cNvSpPr>
            <a:spLocks noChangeShapeType="1"/>
          </p:cNvSpPr>
          <p:nvPr/>
        </p:nvSpPr>
        <p:spPr bwMode="auto">
          <a:xfrm>
            <a:off x="4110038" y="2484438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75" name="Line 2059"/>
          <p:cNvSpPr>
            <a:spLocks noChangeShapeType="1"/>
          </p:cNvSpPr>
          <p:nvPr/>
        </p:nvSpPr>
        <p:spPr bwMode="auto">
          <a:xfrm>
            <a:off x="4110038" y="2636838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77" name="Line 2061"/>
          <p:cNvSpPr>
            <a:spLocks noChangeShapeType="1"/>
          </p:cNvSpPr>
          <p:nvPr/>
        </p:nvSpPr>
        <p:spPr bwMode="auto">
          <a:xfrm>
            <a:off x="4110038" y="2865438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78" name="Line 2062"/>
          <p:cNvSpPr>
            <a:spLocks noChangeShapeType="1"/>
          </p:cNvSpPr>
          <p:nvPr/>
        </p:nvSpPr>
        <p:spPr bwMode="auto">
          <a:xfrm>
            <a:off x="4110038" y="3017838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79" name="Line 2063"/>
          <p:cNvSpPr>
            <a:spLocks noChangeShapeType="1"/>
          </p:cNvSpPr>
          <p:nvPr/>
        </p:nvSpPr>
        <p:spPr bwMode="auto">
          <a:xfrm>
            <a:off x="4110038" y="3170238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80" name="Line 2064"/>
          <p:cNvSpPr>
            <a:spLocks noChangeShapeType="1"/>
          </p:cNvSpPr>
          <p:nvPr/>
        </p:nvSpPr>
        <p:spPr bwMode="auto">
          <a:xfrm>
            <a:off x="4110038" y="3322638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81" name="Line 2065"/>
          <p:cNvSpPr>
            <a:spLocks noChangeShapeType="1"/>
          </p:cNvSpPr>
          <p:nvPr/>
        </p:nvSpPr>
        <p:spPr bwMode="auto">
          <a:xfrm>
            <a:off x="4110038" y="3475038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82" name="Line 2066"/>
          <p:cNvSpPr>
            <a:spLocks noChangeShapeType="1"/>
          </p:cNvSpPr>
          <p:nvPr/>
        </p:nvSpPr>
        <p:spPr bwMode="auto">
          <a:xfrm>
            <a:off x="4110038" y="3627438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83" name="Line 2067"/>
          <p:cNvSpPr>
            <a:spLocks noChangeShapeType="1"/>
          </p:cNvSpPr>
          <p:nvPr/>
        </p:nvSpPr>
        <p:spPr bwMode="auto">
          <a:xfrm>
            <a:off x="4110038" y="3932238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84" name="Line 2068"/>
          <p:cNvSpPr>
            <a:spLocks noChangeShapeType="1"/>
          </p:cNvSpPr>
          <p:nvPr/>
        </p:nvSpPr>
        <p:spPr bwMode="auto">
          <a:xfrm>
            <a:off x="4110038" y="4084638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85" name="Line 2069"/>
          <p:cNvSpPr>
            <a:spLocks noChangeShapeType="1"/>
          </p:cNvSpPr>
          <p:nvPr/>
        </p:nvSpPr>
        <p:spPr bwMode="auto">
          <a:xfrm>
            <a:off x="4110038" y="4237038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86" name="Line 2070"/>
          <p:cNvSpPr>
            <a:spLocks noChangeShapeType="1"/>
          </p:cNvSpPr>
          <p:nvPr/>
        </p:nvSpPr>
        <p:spPr bwMode="auto">
          <a:xfrm>
            <a:off x="4110038" y="4389438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87" name="Line 2071"/>
          <p:cNvSpPr>
            <a:spLocks noChangeShapeType="1"/>
          </p:cNvSpPr>
          <p:nvPr/>
        </p:nvSpPr>
        <p:spPr bwMode="auto">
          <a:xfrm>
            <a:off x="4110038" y="4541838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88" name="Line 2072"/>
          <p:cNvSpPr>
            <a:spLocks noChangeShapeType="1"/>
          </p:cNvSpPr>
          <p:nvPr/>
        </p:nvSpPr>
        <p:spPr bwMode="auto">
          <a:xfrm>
            <a:off x="4110038" y="4694238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90" name="Line 2074"/>
          <p:cNvSpPr>
            <a:spLocks noChangeShapeType="1"/>
          </p:cNvSpPr>
          <p:nvPr/>
        </p:nvSpPr>
        <p:spPr bwMode="auto">
          <a:xfrm>
            <a:off x="4110038" y="4846638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91" name="Line 2075"/>
          <p:cNvSpPr>
            <a:spLocks noChangeShapeType="1"/>
          </p:cNvSpPr>
          <p:nvPr/>
        </p:nvSpPr>
        <p:spPr bwMode="auto">
          <a:xfrm>
            <a:off x="4110038" y="5075238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92" name="Line 2076"/>
          <p:cNvSpPr>
            <a:spLocks noChangeShapeType="1"/>
          </p:cNvSpPr>
          <p:nvPr/>
        </p:nvSpPr>
        <p:spPr bwMode="auto">
          <a:xfrm>
            <a:off x="4110038" y="5227638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93" name="Line 2077"/>
          <p:cNvSpPr>
            <a:spLocks noChangeShapeType="1"/>
          </p:cNvSpPr>
          <p:nvPr/>
        </p:nvSpPr>
        <p:spPr bwMode="auto">
          <a:xfrm>
            <a:off x="4110038" y="5380038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494" name="Rectangle 20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1214496" name="AutoShape 2080"/>
          <p:cNvSpPr>
            <a:spLocks noChangeArrowheads="1"/>
          </p:cNvSpPr>
          <p:nvPr/>
        </p:nvSpPr>
        <p:spPr bwMode="auto">
          <a:xfrm>
            <a:off x="4343400" y="5867400"/>
            <a:ext cx="1189038" cy="914400"/>
          </a:xfrm>
          <a:prstGeom prst="upArrowCallout">
            <a:avLst>
              <a:gd name="adj1" fmla="val 32509"/>
              <a:gd name="adj2" fmla="val 32509"/>
              <a:gd name="adj3" fmla="val 16667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Pointers</a:t>
            </a:r>
          </a:p>
        </p:txBody>
      </p:sp>
      <p:sp>
        <p:nvSpPr>
          <p:cNvPr id="1214497" name="AutoShape 2081"/>
          <p:cNvSpPr>
            <a:spLocks noChangeArrowheads="1"/>
          </p:cNvSpPr>
          <p:nvPr/>
        </p:nvSpPr>
        <p:spPr bwMode="auto">
          <a:xfrm>
            <a:off x="685800" y="3733800"/>
            <a:ext cx="1371600" cy="609600"/>
          </a:xfrm>
          <a:prstGeom prst="rightArrowCallout">
            <a:avLst>
              <a:gd name="adj1" fmla="val 25000"/>
              <a:gd name="adj2" fmla="val 25000"/>
              <a:gd name="adj3" fmla="val 37500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Terms</a:t>
            </a:r>
          </a:p>
        </p:txBody>
      </p:sp>
      <p:sp>
        <p:nvSpPr>
          <p:cNvPr id="1214502" name="Freeform 2086"/>
          <p:cNvSpPr>
            <a:spLocks/>
          </p:cNvSpPr>
          <p:nvPr/>
        </p:nvSpPr>
        <p:spPr bwMode="auto">
          <a:xfrm>
            <a:off x="5638800" y="5562600"/>
            <a:ext cx="228600" cy="152400"/>
          </a:xfrm>
          <a:custGeom>
            <a:avLst/>
            <a:gdLst>
              <a:gd name="T0" fmla="*/ 144 w 144"/>
              <a:gd name="T1" fmla="*/ 0 h 96"/>
              <a:gd name="T2" fmla="*/ 0 w 144"/>
              <a:gd name="T3" fmla="*/ 48 h 96"/>
              <a:gd name="T4" fmla="*/ 144 w 144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96">
                <a:moveTo>
                  <a:pt x="144" y="0"/>
                </a:moveTo>
                <a:cubicBezTo>
                  <a:pt x="72" y="16"/>
                  <a:pt x="0" y="32"/>
                  <a:pt x="0" y="48"/>
                </a:cubicBezTo>
                <a:cubicBezTo>
                  <a:pt x="0" y="64"/>
                  <a:pt x="72" y="80"/>
                  <a:pt x="144" y="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503" name="Freeform 2087"/>
          <p:cNvSpPr>
            <a:spLocks/>
          </p:cNvSpPr>
          <p:nvPr/>
        </p:nvSpPr>
        <p:spPr bwMode="auto">
          <a:xfrm>
            <a:off x="5638800" y="2209800"/>
            <a:ext cx="228600" cy="152400"/>
          </a:xfrm>
          <a:custGeom>
            <a:avLst/>
            <a:gdLst>
              <a:gd name="T0" fmla="*/ 144 w 144"/>
              <a:gd name="T1" fmla="*/ 0 h 96"/>
              <a:gd name="T2" fmla="*/ 0 w 144"/>
              <a:gd name="T3" fmla="*/ 48 h 96"/>
              <a:gd name="T4" fmla="*/ 144 w 144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96">
                <a:moveTo>
                  <a:pt x="144" y="0"/>
                </a:moveTo>
                <a:cubicBezTo>
                  <a:pt x="72" y="16"/>
                  <a:pt x="0" y="32"/>
                  <a:pt x="0" y="48"/>
                </a:cubicBezTo>
                <a:cubicBezTo>
                  <a:pt x="0" y="64"/>
                  <a:pt x="72" y="80"/>
                  <a:pt x="144" y="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504" name="Freeform 2088"/>
          <p:cNvSpPr>
            <a:spLocks/>
          </p:cNvSpPr>
          <p:nvPr/>
        </p:nvSpPr>
        <p:spPr bwMode="auto">
          <a:xfrm>
            <a:off x="5638800" y="2667000"/>
            <a:ext cx="228600" cy="152400"/>
          </a:xfrm>
          <a:custGeom>
            <a:avLst/>
            <a:gdLst>
              <a:gd name="T0" fmla="*/ 144 w 144"/>
              <a:gd name="T1" fmla="*/ 0 h 96"/>
              <a:gd name="T2" fmla="*/ 0 w 144"/>
              <a:gd name="T3" fmla="*/ 48 h 96"/>
              <a:gd name="T4" fmla="*/ 144 w 144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96">
                <a:moveTo>
                  <a:pt x="144" y="0"/>
                </a:moveTo>
                <a:cubicBezTo>
                  <a:pt x="72" y="16"/>
                  <a:pt x="0" y="32"/>
                  <a:pt x="0" y="48"/>
                </a:cubicBezTo>
                <a:cubicBezTo>
                  <a:pt x="0" y="64"/>
                  <a:pt x="72" y="80"/>
                  <a:pt x="144" y="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14505" name="Freeform 2089"/>
          <p:cNvSpPr>
            <a:spLocks/>
          </p:cNvSpPr>
          <p:nvPr/>
        </p:nvSpPr>
        <p:spPr bwMode="auto">
          <a:xfrm>
            <a:off x="5638800" y="4953000"/>
            <a:ext cx="228600" cy="152400"/>
          </a:xfrm>
          <a:custGeom>
            <a:avLst/>
            <a:gdLst>
              <a:gd name="T0" fmla="*/ 144 w 144"/>
              <a:gd name="T1" fmla="*/ 0 h 96"/>
              <a:gd name="T2" fmla="*/ 0 w 144"/>
              <a:gd name="T3" fmla="*/ 48 h 96"/>
              <a:gd name="T4" fmla="*/ 144 w 144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96">
                <a:moveTo>
                  <a:pt x="144" y="0"/>
                </a:moveTo>
                <a:cubicBezTo>
                  <a:pt x="72" y="16"/>
                  <a:pt x="0" y="32"/>
                  <a:pt x="0" y="48"/>
                </a:cubicBezTo>
                <a:cubicBezTo>
                  <a:pt x="0" y="64"/>
                  <a:pt x="72" y="80"/>
                  <a:pt x="144" y="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67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2117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</a:t>
            </a:r>
            <a:r>
              <a:rPr lang="en-US" dirty="0" smtClean="0"/>
              <a:t>analysis (postings)</a:t>
            </a:r>
            <a:endParaRPr lang="en-US" dirty="0"/>
          </a:p>
        </p:txBody>
      </p:sp>
      <p:sp>
        <p:nvSpPr>
          <p:cNvPr id="12154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First will consider space for postings pointers</a:t>
            </a:r>
          </a:p>
          <a:p>
            <a:r>
              <a:rPr lang="en-US"/>
              <a:t>Basic Boolean index only</a:t>
            </a:r>
          </a:p>
          <a:p>
            <a:pPr lvl="1"/>
            <a:r>
              <a:rPr lang="en-US"/>
              <a:t>Devise compression schemes</a:t>
            </a:r>
          </a:p>
          <a:p>
            <a:r>
              <a:rPr lang="en-US"/>
              <a:t>Then will do the same for dictionary</a:t>
            </a:r>
          </a:p>
          <a:p>
            <a:r>
              <a:rPr lang="en-US"/>
              <a:t>No analysis for positional indexes, etc.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68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4298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10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Pointers: two conflicting forces</a:t>
            </a:r>
          </a:p>
        </p:txBody>
      </p:sp>
      <p:sp>
        <p:nvSpPr>
          <p:cNvPr id="119910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term like </a:t>
            </a:r>
            <a:r>
              <a:rPr lang="en-US" b="1" i="1"/>
              <a:t>Calpurnia</a:t>
            </a:r>
            <a:r>
              <a:rPr lang="en-US"/>
              <a:t> occurs in maybe one doc out of a million - would like to store this pointer using log</a:t>
            </a:r>
            <a:r>
              <a:rPr lang="en-US" baseline="-25000"/>
              <a:t>2</a:t>
            </a:r>
            <a:r>
              <a:rPr lang="en-US"/>
              <a:t> 1M ~ 20 bits.</a:t>
            </a:r>
          </a:p>
          <a:p>
            <a:r>
              <a:rPr lang="en-US"/>
              <a:t>A term like </a:t>
            </a:r>
            <a:r>
              <a:rPr lang="en-US" b="1" i="1"/>
              <a:t>the</a:t>
            </a:r>
            <a:r>
              <a:rPr lang="en-US"/>
              <a:t> occurs in virtually every doc, so 20 bits/pointer is too expensive.</a:t>
            </a:r>
          </a:p>
          <a:p>
            <a:pPr lvl="1"/>
            <a:r>
              <a:rPr lang="en-US"/>
              <a:t>Prefer 0/1 vector in this case.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69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178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asic </a:t>
            </a:r>
            <a:r>
              <a:rPr lang="en-US" dirty="0"/>
              <a:t>indexing pipeline</a:t>
            </a:r>
          </a:p>
        </p:txBody>
      </p:sp>
      <p:grpSp>
        <p:nvGrpSpPr>
          <p:cNvPr id="1253379" name="Group 3"/>
          <p:cNvGrpSpPr>
            <a:grpSpLocks/>
          </p:cNvGrpSpPr>
          <p:nvPr/>
        </p:nvGrpSpPr>
        <p:grpSpPr bwMode="auto">
          <a:xfrm>
            <a:off x="746125" y="2743200"/>
            <a:ext cx="8285163" cy="1143000"/>
            <a:chOff x="470" y="1728"/>
            <a:chExt cx="5219" cy="720"/>
          </a:xfrm>
        </p:grpSpPr>
        <p:sp>
          <p:nvSpPr>
            <p:cNvPr id="1253380" name="AutoShape 4"/>
            <p:cNvSpPr>
              <a:spLocks noChangeArrowheads="1"/>
            </p:cNvSpPr>
            <p:nvPr/>
          </p:nvSpPr>
          <p:spPr bwMode="auto">
            <a:xfrm>
              <a:off x="2031" y="1728"/>
              <a:ext cx="1075" cy="314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Tokenizer</a:t>
              </a:r>
            </a:p>
          </p:txBody>
        </p:sp>
        <p:sp>
          <p:nvSpPr>
            <p:cNvPr id="1253381" name="AutoShape 5"/>
            <p:cNvSpPr>
              <a:spLocks noChangeArrowheads="1"/>
            </p:cNvSpPr>
            <p:nvPr/>
          </p:nvSpPr>
          <p:spPr bwMode="auto">
            <a:xfrm>
              <a:off x="2496" y="2064"/>
              <a:ext cx="192" cy="384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1253382" name="Text Box 6"/>
            <p:cNvSpPr txBox="1">
              <a:spLocks noChangeArrowheads="1"/>
            </p:cNvSpPr>
            <p:nvPr/>
          </p:nvSpPr>
          <p:spPr bwMode="auto">
            <a:xfrm>
              <a:off x="470" y="2119"/>
              <a:ext cx="11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Token stream.</a:t>
              </a:r>
            </a:p>
          </p:txBody>
        </p:sp>
        <p:sp>
          <p:nvSpPr>
            <p:cNvPr id="1253383" name="Rectangle 7"/>
            <p:cNvSpPr>
              <a:spLocks noChangeArrowheads="1"/>
            </p:cNvSpPr>
            <p:nvPr/>
          </p:nvSpPr>
          <p:spPr bwMode="auto">
            <a:xfrm>
              <a:off x="3009" y="2100"/>
              <a:ext cx="69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Friends</a:t>
              </a:r>
            </a:p>
          </p:txBody>
        </p:sp>
        <p:sp>
          <p:nvSpPr>
            <p:cNvPr id="1253384" name="Rectangle 8"/>
            <p:cNvSpPr>
              <a:spLocks noChangeArrowheads="1"/>
            </p:cNvSpPr>
            <p:nvPr/>
          </p:nvSpPr>
          <p:spPr bwMode="auto">
            <a:xfrm>
              <a:off x="3761" y="2106"/>
              <a:ext cx="75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Romans</a:t>
              </a:r>
            </a:p>
          </p:txBody>
        </p:sp>
        <p:sp>
          <p:nvSpPr>
            <p:cNvPr id="1253385" name="Rectangle 9"/>
            <p:cNvSpPr>
              <a:spLocks noChangeArrowheads="1"/>
            </p:cNvSpPr>
            <p:nvPr/>
          </p:nvSpPr>
          <p:spPr bwMode="auto">
            <a:xfrm>
              <a:off x="4608" y="2106"/>
              <a:ext cx="108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Countrymen</a:t>
              </a:r>
            </a:p>
          </p:txBody>
        </p:sp>
      </p:grpSp>
      <p:grpSp>
        <p:nvGrpSpPr>
          <p:cNvPr id="1253386" name="Group 10"/>
          <p:cNvGrpSpPr>
            <a:grpSpLocks/>
          </p:cNvGrpSpPr>
          <p:nvPr/>
        </p:nvGrpSpPr>
        <p:grpSpPr bwMode="auto">
          <a:xfrm>
            <a:off x="762000" y="3800475"/>
            <a:ext cx="8272463" cy="1381125"/>
            <a:chOff x="480" y="2394"/>
            <a:chExt cx="5211" cy="870"/>
          </a:xfrm>
        </p:grpSpPr>
        <p:sp>
          <p:nvSpPr>
            <p:cNvPr id="1253387" name="AutoShape 11"/>
            <p:cNvSpPr>
              <a:spLocks noChangeArrowheads="1"/>
            </p:cNvSpPr>
            <p:nvPr/>
          </p:nvSpPr>
          <p:spPr bwMode="auto">
            <a:xfrm>
              <a:off x="1680" y="2394"/>
              <a:ext cx="1824" cy="562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/>
                <a:t>Linguistic modules</a:t>
              </a:r>
            </a:p>
          </p:txBody>
        </p:sp>
        <p:sp>
          <p:nvSpPr>
            <p:cNvPr id="1253388" name="AutoShape 12"/>
            <p:cNvSpPr>
              <a:spLocks noChangeArrowheads="1"/>
            </p:cNvSpPr>
            <p:nvPr/>
          </p:nvSpPr>
          <p:spPr bwMode="auto">
            <a:xfrm>
              <a:off x="2496" y="2928"/>
              <a:ext cx="192" cy="336"/>
            </a:xfrm>
            <a:prstGeom prst="downArrow">
              <a:avLst>
                <a:gd name="adj1" fmla="val 50000"/>
                <a:gd name="adj2" fmla="val 4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1253389" name="Text Box 13"/>
            <p:cNvSpPr txBox="1">
              <a:spLocks noChangeArrowheads="1"/>
            </p:cNvSpPr>
            <p:nvPr/>
          </p:nvSpPr>
          <p:spPr bwMode="auto">
            <a:xfrm>
              <a:off x="480" y="2935"/>
              <a:ext cx="14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Modified tokens.</a:t>
              </a:r>
            </a:p>
          </p:txBody>
        </p:sp>
        <p:sp>
          <p:nvSpPr>
            <p:cNvPr id="1253390" name="Rectangle 14"/>
            <p:cNvSpPr>
              <a:spLocks noChangeArrowheads="1"/>
            </p:cNvSpPr>
            <p:nvPr/>
          </p:nvSpPr>
          <p:spPr bwMode="auto">
            <a:xfrm>
              <a:off x="3092" y="2868"/>
              <a:ext cx="580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friend</a:t>
              </a:r>
            </a:p>
          </p:txBody>
        </p:sp>
        <p:sp>
          <p:nvSpPr>
            <p:cNvPr id="1253391" name="Rectangle 15"/>
            <p:cNvSpPr>
              <a:spLocks noChangeArrowheads="1"/>
            </p:cNvSpPr>
            <p:nvPr/>
          </p:nvSpPr>
          <p:spPr bwMode="auto">
            <a:xfrm>
              <a:off x="3854" y="2874"/>
              <a:ext cx="612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roman</a:t>
              </a:r>
            </a:p>
          </p:txBody>
        </p:sp>
        <p:sp>
          <p:nvSpPr>
            <p:cNvPr id="1253392" name="Rectangle 16"/>
            <p:cNvSpPr>
              <a:spLocks noChangeArrowheads="1"/>
            </p:cNvSpPr>
            <p:nvPr/>
          </p:nvSpPr>
          <p:spPr bwMode="auto">
            <a:xfrm>
              <a:off x="4653" y="2874"/>
              <a:ext cx="103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Times New Roman" charset="0"/>
                </a:rPr>
                <a:t>countryman</a:t>
              </a:r>
            </a:p>
          </p:txBody>
        </p:sp>
      </p:grpSp>
      <p:grpSp>
        <p:nvGrpSpPr>
          <p:cNvPr id="1253393" name="Group 17"/>
          <p:cNvGrpSpPr>
            <a:grpSpLocks/>
          </p:cNvGrpSpPr>
          <p:nvPr/>
        </p:nvGrpSpPr>
        <p:grpSpPr bwMode="auto">
          <a:xfrm>
            <a:off x="762000" y="5172075"/>
            <a:ext cx="8350250" cy="1579563"/>
            <a:chOff x="480" y="3258"/>
            <a:chExt cx="5260" cy="995"/>
          </a:xfrm>
        </p:grpSpPr>
        <p:sp>
          <p:nvSpPr>
            <p:cNvPr id="1253394" name="AutoShape 18"/>
            <p:cNvSpPr>
              <a:spLocks noChangeArrowheads="1"/>
            </p:cNvSpPr>
            <p:nvPr/>
          </p:nvSpPr>
          <p:spPr bwMode="auto">
            <a:xfrm>
              <a:off x="2155" y="3258"/>
              <a:ext cx="850" cy="314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Indexer</a:t>
              </a:r>
            </a:p>
          </p:txBody>
        </p:sp>
        <p:sp>
          <p:nvSpPr>
            <p:cNvPr id="1253395" name="AutoShape 19"/>
            <p:cNvSpPr>
              <a:spLocks noChangeArrowheads="1"/>
            </p:cNvSpPr>
            <p:nvPr/>
          </p:nvSpPr>
          <p:spPr bwMode="auto">
            <a:xfrm>
              <a:off x="2496" y="3594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1253396" name="Text Box 20"/>
            <p:cNvSpPr txBox="1">
              <a:spLocks noChangeArrowheads="1"/>
            </p:cNvSpPr>
            <p:nvPr/>
          </p:nvSpPr>
          <p:spPr bwMode="auto">
            <a:xfrm>
              <a:off x="480" y="3728"/>
              <a:ext cx="12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Inverted index.</a:t>
              </a:r>
            </a:p>
          </p:txBody>
        </p:sp>
        <p:grpSp>
          <p:nvGrpSpPr>
            <p:cNvPr id="1253397" name="Group 21"/>
            <p:cNvGrpSpPr>
              <a:grpSpLocks/>
            </p:cNvGrpSpPr>
            <p:nvPr/>
          </p:nvGrpSpPr>
          <p:grpSpPr bwMode="auto">
            <a:xfrm>
              <a:off x="3024" y="3258"/>
              <a:ext cx="2716" cy="995"/>
              <a:chOff x="3024" y="3258"/>
              <a:chExt cx="2716" cy="995"/>
            </a:xfrm>
          </p:grpSpPr>
          <p:grpSp>
            <p:nvGrpSpPr>
              <p:cNvPr id="1253398" name="Group 22"/>
              <p:cNvGrpSpPr>
                <a:grpSpLocks/>
              </p:cNvGrpSpPr>
              <p:nvPr/>
            </p:nvGrpSpPr>
            <p:grpSpPr bwMode="auto">
              <a:xfrm>
                <a:off x="3024" y="3306"/>
                <a:ext cx="1776" cy="947"/>
                <a:chOff x="528" y="2634"/>
                <a:chExt cx="1776" cy="947"/>
              </a:xfrm>
            </p:grpSpPr>
            <p:sp>
              <p:nvSpPr>
                <p:cNvPr id="125339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528" y="2634"/>
                  <a:ext cx="670" cy="275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200" b="1" i="1"/>
                    <a:t>friend</a:t>
                  </a:r>
                </a:p>
              </p:txBody>
            </p:sp>
            <p:sp>
              <p:nvSpPr>
                <p:cNvPr id="125340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28" y="2970"/>
                  <a:ext cx="717" cy="275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200" b="1" i="1"/>
                    <a:t>roman</a:t>
                  </a:r>
                </a:p>
              </p:txBody>
            </p:sp>
            <p:sp>
              <p:nvSpPr>
                <p:cNvPr id="125340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28" y="3306"/>
                  <a:ext cx="1213" cy="275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2200" b="1" i="1"/>
                    <a:t>countryman</a:t>
                  </a:r>
                </a:p>
              </p:txBody>
            </p:sp>
            <p:sp>
              <p:nvSpPr>
                <p:cNvPr id="1253402" name="AutoShape 26"/>
                <p:cNvSpPr>
                  <a:spLocks noChangeArrowheads="1"/>
                </p:cNvSpPr>
                <p:nvPr/>
              </p:nvSpPr>
              <p:spPr bwMode="auto">
                <a:xfrm>
                  <a:off x="1584" y="2682"/>
                  <a:ext cx="720" cy="144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253403" name="AutoShape 27"/>
                <p:cNvSpPr>
                  <a:spLocks noChangeArrowheads="1"/>
                </p:cNvSpPr>
                <p:nvPr/>
              </p:nvSpPr>
              <p:spPr bwMode="auto">
                <a:xfrm>
                  <a:off x="1584" y="3018"/>
                  <a:ext cx="720" cy="144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253404" name="AutoShape 28"/>
                <p:cNvSpPr>
                  <a:spLocks noChangeArrowheads="1"/>
                </p:cNvSpPr>
                <p:nvPr/>
              </p:nvSpPr>
              <p:spPr bwMode="auto">
                <a:xfrm>
                  <a:off x="1584" y="3354"/>
                  <a:ext cx="720" cy="144"/>
                </a:xfrm>
                <a:custGeom>
                  <a:avLst/>
                  <a:gdLst>
                    <a:gd name="G0" fmla="+- 16200 0 0"/>
                    <a:gd name="G1" fmla="+- 5400 0 0"/>
                    <a:gd name="G2" fmla="+- 21600 0 5400"/>
                    <a:gd name="G3" fmla="+- 10800 0 5400"/>
                    <a:gd name="G4" fmla="+- 21600 0 16200"/>
                    <a:gd name="G5" fmla="*/ G4 G3 10800"/>
                    <a:gd name="G6" fmla="+- 21600 0 G5"/>
                    <a:gd name="T0" fmla="*/ 16200 w 21600"/>
                    <a:gd name="T1" fmla="*/ 0 h 21600"/>
                    <a:gd name="T2" fmla="*/ 0 w 21600"/>
                    <a:gd name="T3" fmla="*/ 10800 h 21600"/>
                    <a:gd name="T4" fmla="*/ 16200 w 21600"/>
                    <a:gd name="T5" fmla="*/ 21600 h 21600"/>
                    <a:gd name="T6" fmla="*/ 21600 w 21600"/>
                    <a:gd name="T7" fmla="*/ 1080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G1 h 21600"/>
                    <a:gd name="T14" fmla="*/ G6 w 21600"/>
                    <a:gd name="T15" fmla="*/ G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gradFill rotWithShape="0">
                        <a:gsLst>
                          <a:gs pos="0">
                            <a:srgbClr val="A50021"/>
                          </a:gs>
                          <a:gs pos="100000">
                            <a:schemeClr val="tx1"/>
                          </a:gs>
                        </a:gsLst>
                        <a:lin ang="0" scaled="1"/>
                      </a:gra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1253405" name="Text Box 29"/>
              <p:cNvSpPr txBox="1">
                <a:spLocks noChangeArrowheads="1"/>
              </p:cNvSpPr>
              <p:nvPr/>
            </p:nvSpPr>
            <p:spPr bwMode="auto">
              <a:xfrm>
                <a:off x="4883" y="325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sp>
            <p:nvSpPr>
              <p:cNvPr id="1253406" name="Text Box 30"/>
              <p:cNvSpPr txBox="1">
                <a:spLocks noChangeArrowheads="1"/>
              </p:cNvSpPr>
              <p:nvPr/>
            </p:nvSpPr>
            <p:spPr bwMode="auto">
              <a:xfrm>
                <a:off x="5291" y="325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4</a:t>
                </a:r>
              </a:p>
            </p:txBody>
          </p:sp>
          <p:sp>
            <p:nvSpPr>
              <p:cNvPr id="1253407" name="Text Box 31"/>
              <p:cNvSpPr txBox="1">
                <a:spLocks noChangeArrowheads="1"/>
              </p:cNvSpPr>
              <p:nvPr/>
            </p:nvSpPr>
            <p:spPr bwMode="auto">
              <a:xfrm>
                <a:off x="5304" y="3594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sp>
            <p:nvSpPr>
              <p:cNvPr id="1253408" name="Text Box 32"/>
              <p:cNvSpPr txBox="1">
                <a:spLocks noChangeArrowheads="1"/>
              </p:cNvSpPr>
              <p:nvPr/>
            </p:nvSpPr>
            <p:spPr bwMode="auto">
              <a:xfrm>
                <a:off x="4848" y="3936"/>
                <a:ext cx="38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/>
                  <a:t>13</a:t>
                </a:r>
              </a:p>
            </p:txBody>
          </p:sp>
          <p:sp>
            <p:nvSpPr>
              <p:cNvPr id="1253409" name="Text Box 33"/>
              <p:cNvSpPr txBox="1">
                <a:spLocks noChangeArrowheads="1"/>
              </p:cNvSpPr>
              <p:nvPr/>
            </p:nvSpPr>
            <p:spPr bwMode="auto">
              <a:xfrm>
                <a:off x="5376" y="3930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16</a:t>
                </a:r>
              </a:p>
            </p:txBody>
          </p:sp>
          <p:cxnSp>
            <p:nvCxnSpPr>
              <p:cNvPr id="1253410" name="AutoShape 34"/>
              <p:cNvCxnSpPr>
                <a:cxnSpLocks noChangeShapeType="1"/>
                <a:stCxn id="1253405" idx="3"/>
                <a:endCxn id="1253406" idx="1"/>
              </p:cNvCxnSpPr>
              <p:nvPr/>
            </p:nvCxnSpPr>
            <p:spPr bwMode="auto">
              <a:xfrm>
                <a:off x="5112" y="340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53411" name="AutoShape 35"/>
              <p:cNvCxnSpPr>
                <a:cxnSpLocks noChangeShapeType="1"/>
                <a:stCxn id="1253406" idx="3"/>
              </p:cNvCxnSpPr>
              <p:nvPr/>
            </p:nvCxnSpPr>
            <p:spPr bwMode="auto">
              <a:xfrm>
                <a:off x="5534" y="3405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1253412" name="Text Box 36"/>
              <p:cNvSpPr txBox="1">
                <a:spLocks noChangeArrowheads="1"/>
              </p:cNvSpPr>
              <p:nvPr/>
            </p:nvSpPr>
            <p:spPr bwMode="auto">
              <a:xfrm>
                <a:off x="4896" y="3594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A50021"/>
                        </a:gs>
                        <a:gs pos="100000">
                          <a:schemeClr val="tx1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1253413" name="AutoShape 37"/>
              <p:cNvCxnSpPr>
                <a:cxnSpLocks noChangeShapeType="1"/>
                <a:stCxn id="1253412" idx="3"/>
                <a:endCxn id="1253407" idx="1"/>
              </p:cNvCxnSpPr>
              <p:nvPr/>
            </p:nvCxnSpPr>
            <p:spPr bwMode="auto">
              <a:xfrm>
                <a:off x="5125" y="3741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53414" name="AutoShape 38"/>
              <p:cNvCxnSpPr>
                <a:cxnSpLocks noChangeShapeType="1"/>
                <a:stCxn id="1253407" idx="3"/>
              </p:cNvCxnSpPr>
              <p:nvPr/>
            </p:nvCxnSpPr>
            <p:spPr bwMode="auto">
              <a:xfrm>
                <a:off x="5547" y="3741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53415" name="AutoShape 39"/>
              <p:cNvCxnSpPr>
                <a:cxnSpLocks noChangeShapeType="1"/>
                <a:stCxn id="1253408" idx="3"/>
                <a:endCxn id="1253409" idx="1"/>
              </p:cNvCxnSpPr>
              <p:nvPr/>
            </p:nvCxnSpPr>
            <p:spPr bwMode="auto">
              <a:xfrm flipV="1">
                <a:off x="5232" y="4077"/>
                <a:ext cx="144" cy="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53421" name="Group 45"/>
          <p:cNvGrpSpPr>
            <a:grpSpLocks/>
          </p:cNvGrpSpPr>
          <p:nvPr/>
        </p:nvGrpSpPr>
        <p:grpSpPr bwMode="auto">
          <a:xfrm>
            <a:off x="3451225" y="1752600"/>
            <a:ext cx="1196975" cy="406400"/>
            <a:chOff x="399" y="1488"/>
            <a:chExt cx="849" cy="288"/>
          </a:xfrm>
        </p:grpSpPr>
        <p:pic>
          <p:nvPicPr>
            <p:cNvPr id="1253422" name="Picture 4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" y="1488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1253423" name="Picture 4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" y="1536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1253424" name="Picture 4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" y="1584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1253425" name="Picture 4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" y="1536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1253426" name="Picture 5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8" y="1488"/>
              <a:ext cx="180" cy="18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</p:grpSp>
      <p:sp>
        <p:nvSpPr>
          <p:cNvPr id="1253427" name="AutoShape 51"/>
          <p:cNvSpPr>
            <a:spLocks noChangeArrowheads="1"/>
          </p:cNvSpPr>
          <p:nvPr/>
        </p:nvSpPr>
        <p:spPr bwMode="auto">
          <a:xfrm>
            <a:off x="3962400" y="22098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1253428" name="Text Box 52"/>
          <p:cNvSpPr txBox="1">
            <a:spLocks noChangeArrowheads="1"/>
          </p:cNvSpPr>
          <p:nvPr/>
        </p:nvSpPr>
        <p:spPr bwMode="auto">
          <a:xfrm>
            <a:off x="746125" y="1687513"/>
            <a:ext cx="1909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Documents to</a:t>
            </a:r>
          </a:p>
          <a:p>
            <a:r>
              <a:rPr lang="en-US" sz="2000"/>
              <a:t>be indexed.</a:t>
            </a:r>
          </a:p>
        </p:txBody>
      </p:sp>
      <p:sp>
        <p:nvSpPr>
          <p:cNvPr id="1253429" name="Rectangle 53"/>
          <p:cNvSpPr>
            <a:spLocks noChangeArrowheads="1"/>
          </p:cNvSpPr>
          <p:nvPr/>
        </p:nvSpPr>
        <p:spPr bwMode="auto">
          <a:xfrm>
            <a:off x="4940300" y="1747838"/>
            <a:ext cx="394176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>
                <a:latin typeface="Times New Roman" charset="0"/>
              </a:rPr>
              <a:t>Friends, Romans, countrymen.</a:t>
            </a:r>
          </a:p>
        </p:txBody>
      </p:sp>
      <p:sp>
        <p:nvSpPr>
          <p:cNvPr id="1253430" name="Oval 54"/>
          <p:cNvSpPr>
            <a:spLocks noChangeArrowheads="1"/>
          </p:cNvSpPr>
          <p:nvPr/>
        </p:nvSpPr>
        <p:spPr bwMode="auto">
          <a:xfrm>
            <a:off x="6858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53431" name="Oval 55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1253432" name="Oval 56"/>
          <p:cNvSpPr>
            <a:spLocks noChangeArrowheads="1"/>
          </p:cNvSpPr>
          <p:nvPr/>
        </p:nvSpPr>
        <p:spPr bwMode="auto">
          <a:xfrm>
            <a:off x="68580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471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Postings file </a:t>
            </a:r>
            <a:r>
              <a:rPr lang="en-US" dirty="0" smtClean="0"/>
              <a:t>entry – using gaps</a:t>
            </a:r>
            <a:endParaRPr lang="en-US" dirty="0"/>
          </a:p>
        </p:txBody>
      </p:sp>
      <p:sp>
        <p:nvSpPr>
          <p:cNvPr id="120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4923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/>
              <a:t>Store list of docs containing a term in increasing order of doc id.</a:t>
            </a:r>
          </a:p>
          <a:p>
            <a:pPr lvl="1"/>
            <a:r>
              <a:rPr lang="en-US" sz="2400" b="1" i="1" dirty="0"/>
              <a:t>Brutus</a:t>
            </a:r>
            <a:r>
              <a:rPr lang="en-US" sz="2400" dirty="0"/>
              <a:t>: 33,47,154,159,202 …</a:t>
            </a:r>
          </a:p>
          <a:p>
            <a:r>
              <a:rPr lang="en-US" sz="2800" u="sng" dirty="0"/>
              <a:t>Consequence</a:t>
            </a:r>
            <a:r>
              <a:rPr lang="en-US" sz="2800" dirty="0"/>
              <a:t>: suffices to store </a:t>
            </a:r>
            <a:r>
              <a:rPr lang="en-US" sz="2800" i="1" dirty="0"/>
              <a:t>gaps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33,14,107,5,43 …</a:t>
            </a:r>
          </a:p>
          <a:p>
            <a:r>
              <a:rPr lang="en-US" sz="2800" u="sng" dirty="0"/>
              <a:t>Hope</a:t>
            </a:r>
            <a:r>
              <a:rPr lang="en-US" sz="2800" dirty="0"/>
              <a:t>: most gaps encoded with far fewer than 20 bits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How about a rare word?</a:t>
            </a:r>
            <a:endParaRPr lang="en-US" sz="2800" dirty="0"/>
          </a:p>
        </p:txBody>
      </p:sp>
      <p:grpSp>
        <p:nvGrpSpPr>
          <p:cNvPr id="1200135" name="Group 7"/>
          <p:cNvGrpSpPr>
            <a:grpSpLocks/>
          </p:cNvGrpSpPr>
          <p:nvPr/>
        </p:nvGrpSpPr>
        <p:grpSpPr bwMode="auto">
          <a:xfrm>
            <a:off x="1409032" y="2554597"/>
            <a:ext cx="1522413" cy="1217613"/>
            <a:chOff x="1249" y="1680"/>
            <a:chExt cx="959" cy="767"/>
          </a:xfrm>
        </p:grpSpPr>
        <p:sp>
          <p:nvSpPr>
            <p:cNvPr id="1200132" name="Rectangle 4"/>
            <p:cNvSpPr>
              <a:spLocks noChangeArrowheads="1"/>
            </p:cNvSpPr>
            <p:nvPr/>
          </p:nvSpPr>
          <p:spPr bwMode="auto">
            <a:xfrm>
              <a:off x="1680" y="1680"/>
              <a:ext cx="528" cy="240"/>
            </a:xfrm>
            <a:prstGeom prst="rect">
              <a:avLst/>
            </a:prstGeom>
            <a:noFill/>
            <a:ln w="254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00133" name="Rectangle 5"/>
            <p:cNvSpPr>
              <a:spLocks noChangeArrowheads="1"/>
            </p:cNvSpPr>
            <p:nvPr/>
          </p:nvSpPr>
          <p:spPr bwMode="auto">
            <a:xfrm>
              <a:off x="1249" y="2257"/>
              <a:ext cx="288" cy="190"/>
            </a:xfrm>
            <a:prstGeom prst="rect">
              <a:avLst/>
            </a:prstGeom>
            <a:noFill/>
            <a:ln w="254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cxnSp>
          <p:nvCxnSpPr>
            <p:cNvPr id="1200134" name="AutoShape 6"/>
            <p:cNvCxnSpPr>
              <a:cxnSpLocks noChangeShapeType="1"/>
              <a:stCxn id="1200133" idx="0"/>
              <a:endCxn id="1200132" idx="2"/>
            </p:cNvCxnSpPr>
            <p:nvPr/>
          </p:nvCxnSpPr>
          <p:spPr bwMode="auto">
            <a:xfrm flipV="1">
              <a:off x="1393" y="1920"/>
              <a:ext cx="551" cy="337"/>
            </a:xfrm>
            <a:prstGeom prst="straightConnector1">
              <a:avLst/>
            </a:prstGeom>
            <a:noFill/>
            <a:ln w="254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70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911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15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encoding</a:t>
            </a:r>
          </a:p>
        </p:txBody>
      </p:sp>
      <p:sp>
        <p:nvSpPr>
          <p:cNvPr id="120115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</a:t>
            </a:r>
            <a:r>
              <a:rPr lang="en-US" b="1" i="1"/>
              <a:t>Calpurnia</a:t>
            </a:r>
            <a:r>
              <a:rPr lang="en-US"/>
              <a:t>, will use ~20 bits/gap entry.</a:t>
            </a:r>
          </a:p>
          <a:p>
            <a:r>
              <a:rPr lang="en-US"/>
              <a:t>For </a:t>
            </a:r>
            <a:r>
              <a:rPr lang="en-US" b="1" i="1"/>
              <a:t>the</a:t>
            </a:r>
            <a:r>
              <a:rPr lang="en-US"/>
              <a:t>, will use ~1 bit/gap entry.</a:t>
            </a:r>
          </a:p>
          <a:p>
            <a:r>
              <a:rPr lang="en-US"/>
              <a:t>If the average gap for a term is </a:t>
            </a:r>
            <a:r>
              <a:rPr lang="en-US" i="1"/>
              <a:t>G</a:t>
            </a:r>
            <a:r>
              <a:rPr lang="en-US"/>
              <a:t>, want to use ~log</a:t>
            </a:r>
            <a:r>
              <a:rPr lang="en-US" baseline="-25000"/>
              <a:t>2</a:t>
            </a:r>
            <a:r>
              <a:rPr lang="en-US" i="1"/>
              <a:t>G</a:t>
            </a:r>
            <a:r>
              <a:rPr lang="en-US"/>
              <a:t> bits/gap entry.</a:t>
            </a:r>
          </a:p>
          <a:p>
            <a:r>
              <a:rPr lang="en-US" u="sng"/>
              <a:t>Key challenge</a:t>
            </a:r>
            <a:r>
              <a:rPr lang="en-US"/>
              <a:t>: encode every integer (gap) with ~ as few bits as needed for that integer.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71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195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17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Symbol" charset="0"/>
              </a:rPr>
              <a:t>g </a:t>
            </a:r>
            <a:r>
              <a:rPr lang="en-US"/>
              <a:t>codes for gap encoding (Elias)</a:t>
            </a:r>
          </a:p>
        </p:txBody>
      </p:sp>
      <p:sp>
        <p:nvSpPr>
          <p:cNvPr id="1202179" name="Rectangle 2051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3106738"/>
            <a:ext cx="7772400" cy="2347912"/>
          </a:xfrm>
        </p:spPr>
        <p:txBody>
          <a:bodyPr/>
          <a:lstStyle/>
          <a:p>
            <a:r>
              <a:rPr lang="en-US" sz="2400" dirty="0"/>
              <a:t>Represent a gap </a:t>
            </a:r>
            <a:r>
              <a:rPr lang="en-US" sz="2400" i="1" dirty="0"/>
              <a:t>G</a:t>
            </a:r>
            <a:r>
              <a:rPr lang="en-US" sz="2400" dirty="0"/>
              <a:t> as the pair </a:t>
            </a:r>
            <a:r>
              <a:rPr lang="en-US" sz="2400" i="1" dirty="0"/>
              <a:t>&lt;</a:t>
            </a:r>
            <a:r>
              <a:rPr lang="en-US" sz="2400" i="1" dirty="0" err="1"/>
              <a:t>length,offset</a:t>
            </a:r>
            <a:r>
              <a:rPr lang="en-US" sz="2400" i="1" dirty="0"/>
              <a:t>&gt;</a:t>
            </a:r>
            <a:endParaRPr lang="en-US" sz="2400" dirty="0"/>
          </a:p>
          <a:p>
            <a:r>
              <a:rPr lang="en-US" sz="2400" i="1" dirty="0"/>
              <a:t>length</a:t>
            </a:r>
            <a:r>
              <a:rPr lang="en-US" sz="2400" dirty="0"/>
              <a:t> is in unary and uses </a:t>
            </a:r>
            <a:r>
              <a:rPr lang="en-US" sz="2400" dirty="0">
                <a:sym typeface="Symbol" charset="0"/>
              </a:rPr>
              <a:t></a:t>
            </a:r>
            <a:r>
              <a:rPr lang="en-US" sz="2400" dirty="0"/>
              <a:t>log</a:t>
            </a:r>
            <a:r>
              <a:rPr lang="en-US" sz="2400" baseline="-25000" dirty="0"/>
              <a:t>2</a:t>
            </a:r>
            <a:r>
              <a:rPr lang="en-US" sz="2400" i="1" dirty="0"/>
              <a:t>G</a:t>
            </a:r>
            <a:r>
              <a:rPr lang="en-US" sz="2400" dirty="0">
                <a:sym typeface="Symbol" charset="0"/>
              </a:rPr>
              <a:t> </a:t>
            </a:r>
            <a:r>
              <a:rPr lang="en-US" sz="2400" dirty="0"/>
              <a:t>+1 bits to specify the length of the binary encoding of</a:t>
            </a:r>
          </a:p>
          <a:p>
            <a:r>
              <a:rPr lang="en-US" sz="2400" i="1" dirty="0"/>
              <a:t>offset</a:t>
            </a:r>
            <a:r>
              <a:rPr lang="en-US" sz="2400" dirty="0"/>
              <a:t> = </a:t>
            </a:r>
            <a:r>
              <a:rPr lang="en-US" sz="2400" i="1" dirty="0"/>
              <a:t>G</a:t>
            </a:r>
            <a:r>
              <a:rPr lang="en-US" sz="2400" dirty="0"/>
              <a:t> - 2</a:t>
            </a:r>
            <a:r>
              <a:rPr lang="en-US" sz="2400" baseline="30000" dirty="0">
                <a:sym typeface="Symbol" charset="0"/>
              </a:rPr>
              <a:t></a:t>
            </a:r>
            <a:r>
              <a:rPr lang="en-US" sz="2400" baseline="30000" dirty="0"/>
              <a:t>log</a:t>
            </a:r>
            <a:r>
              <a:rPr lang="en-US" sz="2400" baseline="-12000" dirty="0"/>
              <a:t>2</a:t>
            </a:r>
            <a:r>
              <a:rPr lang="en-US" sz="2400" i="1" baseline="30000" dirty="0"/>
              <a:t>G</a:t>
            </a:r>
            <a:r>
              <a:rPr lang="en-US" sz="2400" baseline="30000" dirty="0">
                <a:sym typeface="Symbol" charset="0"/>
              </a:rPr>
              <a:t></a:t>
            </a:r>
            <a:r>
              <a:rPr lang="en-US" sz="2400" dirty="0">
                <a:sym typeface="Symbol" charset="0"/>
              </a:rPr>
              <a:t> in </a:t>
            </a:r>
            <a:r>
              <a:rPr lang="en-US" sz="2400" dirty="0" smtClean="0">
                <a:sym typeface="Symbol" charset="0"/>
              </a:rPr>
              <a:t>binary (remove the first 1)</a:t>
            </a:r>
            <a:endParaRPr lang="en-US" sz="2400" baseline="30000" dirty="0"/>
          </a:p>
          <a:p>
            <a:endParaRPr lang="en-US" sz="2400" dirty="0"/>
          </a:p>
        </p:txBody>
      </p:sp>
      <p:graphicFrame>
        <p:nvGraphicFramePr>
          <p:cNvPr id="1202180" name="Object 2052"/>
          <p:cNvGraphicFramePr>
            <a:graphicFrameLocks noGrp="1" noChangeAspect="1"/>
          </p:cNvGraphicFramePr>
          <p:nvPr>
            <p:ph sz="half" idx="1"/>
          </p:nvPr>
        </p:nvGraphicFramePr>
        <p:xfrm>
          <a:off x="2133600" y="1066800"/>
          <a:ext cx="4122738" cy="274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76" name="Image" r:id="rId3" imgW="2743200" imgH="1828800" progId="Word.Picture.8">
                  <p:embed/>
                </p:oleObj>
              </mc:Choice>
              <mc:Fallback>
                <p:oleObj name="Image" r:id="rId3" imgW="2743200" imgH="1828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066800"/>
                        <a:ext cx="4122738" cy="2747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2181" name="AutoShape 2053"/>
          <p:cNvSpPr>
            <a:spLocks noChangeArrowheads="1"/>
          </p:cNvSpPr>
          <p:nvPr/>
        </p:nvSpPr>
        <p:spPr bwMode="auto">
          <a:xfrm>
            <a:off x="3124200" y="4953000"/>
            <a:ext cx="5718175" cy="1196975"/>
          </a:xfrm>
          <a:prstGeom prst="upArrowCallout">
            <a:avLst>
              <a:gd name="adj1" fmla="val 119430"/>
              <a:gd name="adj2" fmla="val 119430"/>
              <a:gd name="adj3" fmla="val 16667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Recall that the unary encoding of </a:t>
            </a:r>
            <a:r>
              <a:rPr lang="en-US" i="1"/>
              <a:t>x</a:t>
            </a:r>
            <a:r>
              <a:rPr lang="en-US"/>
              <a:t> is</a:t>
            </a:r>
          </a:p>
          <a:p>
            <a:r>
              <a:rPr lang="en-US"/>
              <a:t>a sequence of </a:t>
            </a:r>
            <a:r>
              <a:rPr lang="en-US" i="1"/>
              <a:t>x</a:t>
            </a:r>
            <a:r>
              <a:rPr lang="en-US"/>
              <a:t> 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followed by a 0.</a:t>
            </a:r>
          </a:p>
        </p:txBody>
      </p:sp>
      <p:sp>
        <p:nvSpPr>
          <p:cNvPr id="1202183" name="Rectangle 2055"/>
          <p:cNvSpPr>
            <a:spLocks noChangeArrowheads="1"/>
          </p:cNvSpPr>
          <p:nvPr/>
        </p:nvSpPr>
        <p:spPr bwMode="auto">
          <a:xfrm>
            <a:off x="2437794" y="36576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cxnSp>
        <p:nvCxnSpPr>
          <p:cNvPr id="1202184" name="AutoShape 2056"/>
          <p:cNvCxnSpPr>
            <a:cxnSpLocks noChangeShapeType="1"/>
            <a:stCxn id="1202181" idx="0"/>
            <a:endCxn id="1202183" idx="3"/>
          </p:cNvCxnSpPr>
          <p:nvPr/>
        </p:nvCxnSpPr>
        <p:spPr bwMode="auto">
          <a:xfrm flipH="1" flipV="1">
            <a:off x="3352194" y="3810000"/>
            <a:ext cx="2631094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22281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mbol" charset="0"/>
              </a:rPr>
              <a:t>g </a:t>
            </a:r>
            <a:r>
              <a:rPr lang="en-US" dirty="0"/>
              <a:t>codes for gap encoding</a:t>
            </a:r>
          </a:p>
        </p:txBody>
      </p:sp>
      <p:sp>
        <p:nvSpPr>
          <p:cNvPr id="130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24417"/>
            <a:ext cx="8229600" cy="3952583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e</a:t>
            </a:r>
            <a:r>
              <a:rPr lang="en-US" sz="2800" dirty="0"/>
              <a:t>.g., 9 represented as &lt;1110,001</a:t>
            </a:r>
            <a:r>
              <a:rPr lang="en-US" sz="2800" dirty="0" smtClean="0"/>
              <a:t>&gt;</a:t>
            </a:r>
          </a:p>
          <a:p>
            <a:pPr lvl="1"/>
            <a:r>
              <a:rPr lang="en-US" dirty="0" smtClean="0"/>
              <a:t>The offset uses 3 bits, the value of offset is 1001</a:t>
            </a:r>
            <a:endParaRPr lang="en-US" dirty="0"/>
          </a:p>
          <a:p>
            <a:r>
              <a:rPr lang="en-US" sz="2800" dirty="0"/>
              <a:t>2 is represented as &lt;10,1&gt;.</a:t>
            </a:r>
          </a:p>
          <a:p>
            <a:r>
              <a:rPr lang="en-US" sz="2800" u="sng" dirty="0"/>
              <a:t>Exercise</a:t>
            </a:r>
            <a:r>
              <a:rPr lang="en-US" sz="2800" dirty="0"/>
              <a:t>: does zero have a </a:t>
            </a:r>
            <a:r>
              <a:rPr lang="en-US" dirty="0">
                <a:latin typeface="Symbol" charset="0"/>
              </a:rPr>
              <a:t>g </a:t>
            </a:r>
            <a:r>
              <a:rPr lang="en-US" dirty="0"/>
              <a:t>code?</a:t>
            </a:r>
            <a:endParaRPr lang="en-US" sz="2800" dirty="0"/>
          </a:p>
          <a:p>
            <a:r>
              <a:rPr lang="en-US" sz="2800" dirty="0"/>
              <a:t>Encoding </a:t>
            </a:r>
            <a:r>
              <a:rPr lang="en-US" sz="2800" i="1" dirty="0"/>
              <a:t>G</a:t>
            </a:r>
            <a:r>
              <a:rPr lang="en-US" sz="2800" dirty="0"/>
              <a:t> takes 2 </a:t>
            </a:r>
            <a:r>
              <a:rPr lang="en-US" sz="2800" dirty="0">
                <a:sym typeface="Symbol" charset="0"/>
              </a:rPr>
              <a:t></a:t>
            </a:r>
            <a:r>
              <a:rPr lang="en-US" sz="2800" dirty="0"/>
              <a:t>log</a:t>
            </a:r>
            <a:r>
              <a:rPr lang="en-US" sz="2800" baseline="-25000" dirty="0"/>
              <a:t>2</a:t>
            </a:r>
            <a:r>
              <a:rPr lang="en-US" sz="2800" i="1" dirty="0"/>
              <a:t>G</a:t>
            </a:r>
            <a:r>
              <a:rPr lang="en-US" sz="2800" dirty="0">
                <a:sym typeface="Symbol" charset="0"/>
              </a:rPr>
              <a:t> </a:t>
            </a:r>
            <a:r>
              <a:rPr lang="en-US" sz="2800" dirty="0"/>
              <a:t>+1 bits.</a:t>
            </a:r>
          </a:p>
          <a:p>
            <a:pPr lvl="1"/>
            <a:r>
              <a:rPr lang="en-US" dirty="0">
                <a:latin typeface="Symbol" charset="0"/>
              </a:rPr>
              <a:t>g </a:t>
            </a:r>
            <a:r>
              <a:rPr lang="en-US" dirty="0"/>
              <a:t>codes are always of odd length.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73</a:t>
            </a:fld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000986"/>
              </p:ext>
            </p:extLst>
          </p:nvPr>
        </p:nvGraphicFramePr>
        <p:xfrm>
          <a:off x="747910" y="1597317"/>
          <a:ext cx="7162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560"/>
                <a:gridCol w="1432560"/>
                <a:gridCol w="1432560"/>
                <a:gridCol w="1432560"/>
                <a:gridCol w="14325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Unary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G</a:t>
                      </a:r>
                      <a:r>
                        <a:rPr lang="en-US" dirty="0" smtClean="0">
                          <a:latin typeface="+mn-lt"/>
                          <a:cs typeface="Symbol" charset="2"/>
                        </a:rPr>
                        <a:t> code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1111111110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1110,001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518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12165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Given the following sequence of </a:t>
            </a:r>
            <a:r>
              <a:rPr lang="en-US" dirty="0">
                <a:latin typeface="Symbol" charset="0"/>
              </a:rPr>
              <a:t>g-</a:t>
            </a:r>
            <a:r>
              <a:rPr lang="en-US" dirty="0"/>
              <a:t>coded gaps, reconstruct the postings sequence:</a:t>
            </a:r>
          </a:p>
          <a:p>
            <a:pPr>
              <a:buFont typeface="Wingdings" charset="0"/>
              <a:buNone/>
            </a:pPr>
            <a:r>
              <a:rPr lang="en-US" sz="3000" dirty="0" smtClean="0"/>
              <a:t>1110001110101011111101101111011</a:t>
            </a:r>
          </a:p>
          <a:p>
            <a:pPr>
              <a:buFont typeface="Wingdings" charset="0"/>
              <a:buNone/>
            </a:pPr>
            <a:endParaRPr lang="en-US" sz="3000" dirty="0"/>
          </a:p>
          <a:p>
            <a:pPr>
              <a:buFont typeface="Wingdings" charset="0"/>
              <a:buNone/>
            </a:pPr>
            <a:endParaRPr lang="en-US" sz="3000" dirty="0" smtClean="0"/>
          </a:p>
        </p:txBody>
      </p:sp>
      <p:grpSp>
        <p:nvGrpSpPr>
          <p:cNvPr id="1216523" name="Group 1035"/>
          <p:cNvGrpSpPr>
            <a:grpSpLocks/>
          </p:cNvGrpSpPr>
          <p:nvPr/>
        </p:nvGrpSpPr>
        <p:grpSpPr bwMode="auto">
          <a:xfrm>
            <a:off x="1989004" y="2940606"/>
            <a:ext cx="3778752" cy="1524000"/>
            <a:chOff x="1440" y="1968"/>
            <a:chExt cx="2398" cy="960"/>
          </a:xfrm>
        </p:grpSpPr>
        <p:sp>
          <p:nvSpPr>
            <p:cNvPr id="1216517" name="Line 1029"/>
            <p:cNvSpPr>
              <a:spLocks noChangeShapeType="1"/>
            </p:cNvSpPr>
            <p:nvPr/>
          </p:nvSpPr>
          <p:spPr bwMode="auto">
            <a:xfrm flipV="1">
              <a:off x="1440" y="1968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16518" name="Line 1030"/>
            <p:cNvSpPr>
              <a:spLocks noChangeShapeType="1"/>
            </p:cNvSpPr>
            <p:nvPr/>
          </p:nvSpPr>
          <p:spPr bwMode="auto">
            <a:xfrm flipV="1">
              <a:off x="2112" y="1968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16519" name="Line 1031"/>
            <p:cNvSpPr>
              <a:spLocks noChangeShapeType="1"/>
            </p:cNvSpPr>
            <p:nvPr/>
          </p:nvSpPr>
          <p:spPr bwMode="auto">
            <a:xfrm flipV="1">
              <a:off x="2496" y="1968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216520" name="Line 1032"/>
            <p:cNvSpPr>
              <a:spLocks noChangeShapeType="1"/>
            </p:cNvSpPr>
            <p:nvPr/>
          </p:nvSpPr>
          <p:spPr bwMode="auto">
            <a:xfrm flipV="1">
              <a:off x="3838" y="1968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216522" name="Text Box 1034"/>
          <p:cNvSpPr txBox="1">
            <a:spLocks noChangeArrowheads="1"/>
          </p:cNvSpPr>
          <p:nvPr/>
        </p:nvSpPr>
        <p:spPr bwMode="auto">
          <a:xfrm>
            <a:off x="837020" y="4629350"/>
            <a:ext cx="63134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charset="0"/>
              </a:rPr>
              <a:t>From these</a:t>
            </a:r>
            <a:r>
              <a:rPr lang="en-US" dirty="0"/>
              <a:t> </a:t>
            </a:r>
            <a:r>
              <a:rPr lang="en-US" sz="2800" dirty="0">
                <a:latin typeface="Symbol" charset="0"/>
              </a:rPr>
              <a:t>g-</a:t>
            </a:r>
            <a:r>
              <a:rPr lang="en-US" sz="2800" dirty="0">
                <a:latin typeface="Times New Roman" charset="0"/>
              </a:rPr>
              <a:t>decode and reconstruct gaps,</a:t>
            </a:r>
          </a:p>
          <a:p>
            <a:r>
              <a:rPr lang="en-US" sz="2800" dirty="0">
                <a:latin typeface="Times New Roman" charset="0"/>
              </a:rPr>
              <a:t>then full postings</a:t>
            </a:r>
            <a:r>
              <a:rPr lang="en-US" dirty="0">
                <a:latin typeface="Times New Roman" charset="0"/>
              </a:rPr>
              <a:t>.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74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97355" y="5349895"/>
            <a:ext cx="72365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r>
              <a:rPr lang="en-US" sz="3200" dirty="0" smtClean="0"/>
              <a:t>1001    110   </a:t>
            </a:r>
            <a:r>
              <a:rPr lang="en-US" sz="3200" dirty="0"/>
              <a:t>11	  111011    </a:t>
            </a:r>
            <a:r>
              <a:rPr lang="en-US" sz="3200" dirty="0" smtClean="0"/>
              <a:t>111</a:t>
            </a:r>
          </a:p>
          <a:p>
            <a:pPr>
              <a:buFont typeface="Wingdings" charset="0"/>
              <a:buNone/>
            </a:pPr>
            <a:r>
              <a:rPr lang="en-US" sz="3200" dirty="0" smtClean="0"/>
              <a:t>1001 1111 10010 1001101  1010100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08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6522" grpId="0" autoUpdateAnimBg="0"/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20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ve just done</a:t>
            </a:r>
          </a:p>
        </p:txBody>
      </p:sp>
      <p:sp>
        <p:nvSpPr>
          <p:cNvPr id="120320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Encoded each gap as tightly as possible, to within a factor of 2.</a:t>
            </a:r>
          </a:p>
          <a:p>
            <a:r>
              <a:rPr lang="en-US"/>
              <a:t>For better tuning (and a simple analysis) - need a handle on the </a:t>
            </a:r>
            <a:r>
              <a:rPr lang="en-US" u="sng"/>
              <a:t>distribution</a:t>
            </a:r>
            <a:r>
              <a:rPr lang="en-US"/>
              <a:t> of gap values.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75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757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22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Zipf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law</a:t>
            </a:r>
          </a:p>
        </p:txBody>
      </p:sp>
      <p:sp>
        <p:nvSpPr>
          <p:cNvPr id="120422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 err="1"/>
              <a:t>k</a:t>
            </a:r>
            <a:r>
              <a:rPr lang="en-US" dirty="0" err="1"/>
              <a:t>th</a:t>
            </a:r>
            <a:r>
              <a:rPr lang="en-US" dirty="0"/>
              <a:t> most frequent term has frequency proportional to </a:t>
            </a:r>
            <a:r>
              <a:rPr lang="en-US" i="1" dirty="0"/>
              <a:t>1/k</a:t>
            </a:r>
            <a:r>
              <a:rPr lang="en-US" dirty="0" smtClean="0"/>
              <a:t>.</a:t>
            </a:r>
          </a:p>
          <a:p>
            <a:r>
              <a:rPr lang="en-US" dirty="0" smtClean="0"/>
              <a:t>Rank of the term * its frequency ≈ constant</a:t>
            </a:r>
            <a:endParaRPr lang="en-US" dirty="0"/>
          </a:p>
          <a:p>
            <a:r>
              <a:rPr lang="en-US" dirty="0"/>
              <a:t>Use this for a crude analysis of the space used by our postings file pointers.</a:t>
            </a:r>
          </a:p>
          <a:p>
            <a:pPr lvl="1"/>
            <a:r>
              <a:rPr lang="en-US" dirty="0"/>
              <a:t>Not yet ready for analysis of dictionary space.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76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623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77</a:t>
            </a:fld>
            <a:endParaRPr lang="fr-FR"/>
          </a:p>
        </p:txBody>
      </p:sp>
      <p:pic>
        <p:nvPicPr>
          <p:cNvPr id="6" name="Image 5" descr="includegraphics[scale=.85]{zipfslaw.eps}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93" y="2513792"/>
            <a:ext cx="6722477" cy="39632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7344270" y="5982104"/>
            <a:ext cx="1342529" cy="49489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rank</a:t>
            </a:r>
            <a:endParaRPr lang="en-US" dirty="0"/>
          </a:p>
        </p:txBody>
      </p:sp>
      <p:sp>
        <p:nvSpPr>
          <p:cNvPr id="9" name="Espace réservé du contenu 6"/>
          <p:cNvSpPr txBox="1">
            <a:spLocks/>
          </p:cNvSpPr>
          <p:nvPr/>
        </p:nvSpPr>
        <p:spPr>
          <a:xfrm>
            <a:off x="288894" y="1657020"/>
            <a:ext cx="1608376" cy="8567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Relative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frequency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3312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Zipf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law log-log plot</a:t>
            </a:r>
          </a:p>
        </p:txBody>
      </p:sp>
      <p:pic>
        <p:nvPicPr>
          <p:cNvPr id="1205251" name="Picture 3" descr="ZipfsLa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76400"/>
            <a:ext cx="6399213" cy="479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78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016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 analysis based on </a:t>
            </a:r>
            <a:r>
              <a:rPr lang="en-US" dirty="0" err="1"/>
              <a:t>Zipf</a:t>
            </a:r>
            <a:endParaRPr lang="en-US" dirty="0"/>
          </a:p>
        </p:txBody>
      </p:sp>
      <p:sp>
        <p:nvSpPr>
          <p:cNvPr id="129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>
            <a:normAutofit/>
          </a:bodyPr>
          <a:lstStyle/>
          <a:p>
            <a:r>
              <a:rPr lang="en-US" sz="2800" dirty="0"/>
              <a:t>The </a:t>
            </a:r>
            <a:r>
              <a:rPr lang="en-US" sz="2800" i="1" dirty="0" err="1"/>
              <a:t>i</a:t>
            </a:r>
            <a:r>
              <a:rPr lang="en-US" sz="2800" i="1" dirty="0"/>
              <a:t> </a:t>
            </a:r>
            <a:r>
              <a:rPr lang="en-US" sz="2800" dirty="0" err="1"/>
              <a:t>th</a:t>
            </a:r>
            <a:r>
              <a:rPr lang="en-US" sz="2800" dirty="0"/>
              <a:t> most frequent term has </a:t>
            </a:r>
            <a:r>
              <a:rPr lang="en-US" sz="2800" dirty="0" smtClean="0"/>
              <a:t>frequency (not count) </a:t>
            </a:r>
            <a:r>
              <a:rPr lang="en-US" sz="2800" dirty="0"/>
              <a:t>proportional to 1/</a:t>
            </a:r>
            <a:r>
              <a:rPr lang="en-US" sz="2800" i="1" dirty="0" err="1"/>
              <a:t>i</a:t>
            </a:r>
            <a:endParaRPr lang="en-US" sz="2800" i="1" dirty="0"/>
          </a:p>
          <a:p>
            <a:r>
              <a:rPr lang="en-US" sz="2800" dirty="0"/>
              <a:t>Let this frequency be </a:t>
            </a:r>
            <a:r>
              <a:rPr lang="en-US" sz="2800" i="1" dirty="0"/>
              <a:t>c/</a:t>
            </a:r>
            <a:r>
              <a:rPr lang="en-US" sz="2800" i="1" dirty="0" err="1"/>
              <a:t>i</a:t>
            </a:r>
            <a:r>
              <a:rPr lang="en-US" sz="2800" i="1" dirty="0"/>
              <a:t>.</a:t>
            </a:r>
          </a:p>
          <a:p>
            <a:r>
              <a:rPr lang="en-US" sz="2800" dirty="0"/>
              <a:t>Then</a:t>
            </a:r>
          </a:p>
          <a:p>
            <a:r>
              <a:rPr lang="en-US" sz="2800" dirty="0"/>
              <a:t>The </a:t>
            </a:r>
            <a:r>
              <a:rPr lang="en-US" sz="2800" i="1" dirty="0"/>
              <a:t>k </a:t>
            </a:r>
            <a:r>
              <a:rPr lang="en-US" sz="2800" dirty="0" err="1"/>
              <a:t>th</a:t>
            </a:r>
            <a:r>
              <a:rPr lang="en-US" sz="2800" dirty="0"/>
              <a:t> </a:t>
            </a:r>
            <a:r>
              <a:rPr lang="en-US" sz="2800" u="sng" dirty="0"/>
              <a:t>Harmonic number</a:t>
            </a:r>
            <a:r>
              <a:rPr lang="en-US" sz="2800" dirty="0"/>
              <a:t> is</a:t>
            </a:r>
          </a:p>
          <a:p>
            <a:r>
              <a:rPr lang="en-US" sz="2800" dirty="0"/>
              <a:t>Thus </a:t>
            </a:r>
            <a:r>
              <a:rPr lang="en-US" sz="2800" i="1" dirty="0"/>
              <a:t>c</a:t>
            </a:r>
            <a:r>
              <a:rPr lang="en-US" sz="2800" dirty="0"/>
              <a:t> = 1/</a:t>
            </a:r>
            <a:r>
              <a:rPr lang="en-US" sz="2800" dirty="0" err="1"/>
              <a:t>H</a:t>
            </a:r>
            <a:r>
              <a:rPr lang="en-US" sz="2800" i="1" baseline="-25000" dirty="0" err="1"/>
              <a:t>m</a:t>
            </a:r>
            <a:r>
              <a:rPr lang="en-US" sz="2800" dirty="0"/>
              <a:t> , which is ~ 1/</a:t>
            </a:r>
            <a:r>
              <a:rPr lang="en-US" sz="2800" dirty="0" err="1"/>
              <a:t>ln</a:t>
            </a:r>
            <a:r>
              <a:rPr lang="en-US" sz="2800" dirty="0"/>
              <a:t> </a:t>
            </a:r>
            <a:r>
              <a:rPr lang="en-US" sz="2800" i="1" dirty="0"/>
              <a:t>m</a:t>
            </a:r>
            <a:r>
              <a:rPr lang="en-US" sz="2800" dirty="0"/>
              <a:t> = 1/</a:t>
            </a:r>
            <a:r>
              <a:rPr lang="en-US" sz="2800" dirty="0" err="1"/>
              <a:t>ln</a:t>
            </a:r>
            <a:r>
              <a:rPr lang="en-US" sz="2800" dirty="0"/>
              <a:t>(500k) ~ 1/13. </a:t>
            </a:r>
          </a:p>
          <a:p>
            <a:r>
              <a:rPr lang="en-US" sz="2800" dirty="0"/>
              <a:t>So the </a:t>
            </a:r>
            <a:r>
              <a:rPr lang="en-US" sz="2800" i="1" dirty="0" err="1"/>
              <a:t>i</a:t>
            </a:r>
            <a:r>
              <a:rPr lang="en-US" sz="2800" i="1" dirty="0"/>
              <a:t> </a:t>
            </a:r>
            <a:r>
              <a:rPr lang="en-US" sz="2800" dirty="0" err="1"/>
              <a:t>th</a:t>
            </a:r>
            <a:r>
              <a:rPr lang="en-US" sz="2800" dirty="0"/>
              <a:t> most frequent term has frequency roughly 1</a:t>
            </a:r>
            <a:r>
              <a:rPr lang="en-US" sz="2800" i="1" dirty="0"/>
              <a:t>/</a:t>
            </a:r>
            <a:r>
              <a:rPr lang="en-US" sz="2800" dirty="0"/>
              <a:t>13</a:t>
            </a:r>
            <a:r>
              <a:rPr lang="en-US" sz="2800" i="1" dirty="0"/>
              <a:t>i.</a:t>
            </a:r>
            <a:endParaRPr lang="en-US" sz="2800" dirty="0"/>
          </a:p>
        </p:txBody>
      </p:sp>
      <p:graphicFrame>
        <p:nvGraphicFramePr>
          <p:cNvPr id="1299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218719"/>
              </p:ext>
            </p:extLst>
          </p:nvPr>
        </p:nvGraphicFramePr>
        <p:xfrm>
          <a:off x="5637589" y="3557588"/>
          <a:ext cx="17811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5" name="Equation" r:id="rId3" imgW="888840" imgH="291960" progId="Equation.3">
                  <p:embed/>
                </p:oleObj>
              </mc:Choice>
              <mc:Fallback>
                <p:oleObj name="Equation" r:id="rId3" imgW="8888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7589" y="3557588"/>
                        <a:ext cx="1781175" cy="6699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946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778766"/>
              </p:ext>
            </p:extLst>
          </p:nvPr>
        </p:nvGraphicFramePr>
        <p:xfrm>
          <a:off x="2032000" y="3124795"/>
          <a:ext cx="1906588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6" name="…quation" r:id="rId5" imgW="952200" imgH="291960" progId="Equation.3">
                  <p:embed/>
                </p:oleObj>
              </mc:Choice>
              <mc:Fallback>
                <p:oleObj name="…quation" r:id="rId5" imgW="9522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124795"/>
                        <a:ext cx="1906588" cy="5857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79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403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</a:t>
            </a:r>
          </a:p>
        </p:txBody>
      </p:sp>
      <p:sp>
        <p:nvSpPr>
          <p:cNvPr id="125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>
                <a:solidFill>
                  <a:srgbClr val="A40508"/>
                </a:solidFill>
              </a:rPr>
              <a:t>Input</a:t>
            </a:r>
            <a:r>
              <a:rPr lang="en-US" dirty="0"/>
              <a:t>: </a:t>
            </a:r>
            <a:r>
              <a:rPr lang="ja-JP" altLang="en-US" dirty="0">
                <a:latin typeface="Arial"/>
              </a:rPr>
              <a:t>“</a:t>
            </a:r>
            <a:r>
              <a:rPr lang="en-US" b="1" i="1" dirty="0"/>
              <a:t>Friends, Romans and Countrymen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r>
              <a:rPr lang="en-US" u="sng" dirty="0">
                <a:solidFill>
                  <a:srgbClr val="A40508"/>
                </a:solidFill>
              </a:rPr>
              <a:t>Output</a:t>
            </a:r>
            <a:r>
              <a:rPr lang="en-US" dirty="0"/>
              <a:t>: Tokens</a:t>
            </a:r>
          </a:p>
          <a:p>
            <a:pPr lvl="1"/>
            <a:r>
              <a:rPr lang="en-US" b="1" i="1" dirty="0"/>
              <a:t>Friends</a:t>
            </a:r>
          </a:p>
          <a:p>
            <a:pPr lvl="1"/>
            <a:r>
              <a:rPr lang="en-US" b="1" i="1" dirty="0" smtClean="0"/>
              <a:t>Romans</a:t>
            </a:r>
          </a:p>
          <a:p>
            <a:pPr lvl="1"/>
            <a:r>
              <a:rPr lang="en-US" b="1" i="1" dirty="0" smtClean="0"/>
              <a:t>and</a:t>
            </a:r>
            <a:endParaRPr lang="en-US" b="1" i="1" dirty="0"/>
          </a:p>
          <a:p>
            <a:pPr lvl="1"/>
            <a:r>
              <a:rPr lang="en-US" b="1" i="1" dirty="0"/>
              <a:t>Countrymen</a:t>
            </a:r>
          </a:p>
          <a:p>
            <a:r>
              <a:rPr lang="en-US" dirty="0" smtClean="0"/>
              <a:t>Usually use space and punctuations</a:t>
            </a:r>
          </a:p>
          <a:p>
            <a:r>
              <a:rPr lang="en-US" dirty="0" smtClean="0"/>
              <a:t>Each </a:t>
            </a:r>
            <a:r>
              <a:rPr lang="en-US" dirty="0"/>
              <a:t>such token is now a candidate for an index entry, after </a:t>
            </a:r>
            <a:r>
              <a:rPr lang="en-US" u="sng" dirty="0"/>
              <a:t>further </a:t>
            </a:r>
            <a:r>
              <a:rPr lang="en-US" u="sng" dirty="0" smtClean="0"/>
              <a:t>processing</a:t>
            </a:r>
            <a:endParaRPr lang="en-US" u="sng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748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Postings analysis contd.</a:t>
            </a:r>
          </a:p>
        </p:txBody>
      </p:sp>
      <p:sp>
        <p:nvSpPr>
          <p:cNvPr id="130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Expected number of occurrences of the </a:t>
            </a:r>
            <a:r>
              <a:rPr lang="en-US" sz="2800" i="1" dirty="0" err="1"/>
              <a:t>i</a:t>
            </a:r>
            <a:r>
              <a:rPr lang="en-US" sz="2800" i="1" dirty="0"/>
              <a:t> </a:t>
            </a:r>
            <a:r>
              <a:rPr lang="en-US" sz="2800" dirty="0" err="1"/>
              <a:t>th</a:t>
            </a:r>
            <a:r>
              <a:rPr lang="en-US" sz="2800" dirty="0"/>
              <a:t> most frequent term in a doc of length </a:t>
            </a:r>
            <a:r>
              <a:rPr lang="en-US" sz="2800" i="1" dirty="0"/>
              <a:t>L</a:t>
            </a:r>
            <a:r>
              <a:rPr lang="en-US" sz="2800" dirty="0"/>
              <a:t> is:</a:t>
            </a:r>
          </a:p>
          <a:p>
            <a:pPr>
              <a:buFont typeface="Wingdings" charset="0"/>
              <a:buNone/>
            </a:pPr>
            <a:r>
              <a:rPr lang="en-US" sz="2800" i="1" dirty="0" err="1"/>
              <a:t>Lc</a:t>
            </a:r>
            <a:r>
              <a:rPr lang="en-US" sz="2800" i="1" dirty="0"/>
              <a:t>/</a:t>
            </a:r>
            <a:r>
              <a:rPr lang="en-US" sz="2800" i="1" dirty="0" err="1"/>
              <a:t>i</a:t>
            </a:r>
            <a:r>
              <a:rPr lang="en-US" sz="2800" i="1" dirty="0"/>
              <a:t> ~   L/</a:t>
            </a:r>
            <a:r>
              <a:rPr lang="en-US" sz="2800" dirty="0"/>
              <a:t>13</a:t>
            </a:r>
            <a:r>
              <a:rPr lang="en-US" sz="2800" i="1" dirty="0"/>
              <a:t>i ~ </a:t>
            </a:r>
            <a:r>
              <a:rPr lang="en-US" sz="2800" dirty="0"/>
              <a:t>76</a:t>
            </a:r>
            <a:r>
              <a:rPr lang="en-US" sz="2800" i="1" dirty="0"/>
              <a:t>/</a:t>
            </a:r>
            <a:r>
              <a:rPr lang="en-US" sz="2800" i="1" dirty="0" err="1"/>
              <a:t>i</a:t>
            </a:r>
            <a:r>
              <a:rPr lang="en-US" sz="2800" i="1" dirty="0"/>
              <a:t>  </a:t>
            </a:r>
            <a:r>
              <a:rPr lang="en-US" sz="2800" dirty="0"/>
              <a:t>for </a:t>
            </a:r>
            <a:r>
              <a:rPr lang="en-US" sz="2800" i="1" dirty="0"/>
              <a:t>L=</a:t>
            </a:r>
            <a:r>
              <a:rPr lang="en-US" sz="2800" dirty="0"/>
              <a:t>1000.</a:t>
            </a:r>
            <a:endParaRPr lang="en-US" sz="2800" i="1" dirty="0"/>
          </a:p>
          <a:p>
            <a:pPr>
              <a:buFont typeface="Wingdings" charset="0"/>
              <a:buNone/>
            </a:pPr>
            <a:endParaRPr lang="en-US" sz="2800" i="1" dirty="0"/>
          </a:p>
          <a:p>
            <a:pPr>
              <a:buFont typeface="Wingdings" charset="0"/>
              <a:buNone/>
            </a:pPr>
            <a:r>
              <a:rPr lang="en-US" sz="2800" dirty="0"/>
              <a:t>Let </a:t>
            </a:r>
            <a:r>
              <a:rPr lang="en-US" sz="2800" i="1" dirty="0"/>
              <a:t>J = </a:t>
            </a:r>
            <a:r>
              <a:rPr lang="en-US" sz="2800" i="1" dirty="0" err="1"/>
              <a:t>Lc</a:t>
            </a:r>
            <a:r>
              <a:rPr lang="en-US" sz="2800" i="1" dirty="0"/>
              <a:t> ~ </a:t>
            </a:r>
            <a:r>
              <a:rPr lang="en-US" sz="2800" dirty="0"/>
              <a:t>76</a:t>
            </a:r>
            <a:r>
              <a:rPr lang="en-US" sz="2800" i="1" dirty="0"/>
              <a:t>.</a:t>
            </a:r>
          </a:p>
          <a:p>
            <a:pPr>
              <a:buFont typeface="Wingdings" charset="0"/>
              <a:buNone/>
            </a:pPr>
            <a:r>
              <a:rPr lang="en-US" sz="2800" dirty="0">
                <a:solidFill>
                  <a:srgbClr val="A40508"/>
                </a:solidFill>
              </a:rPr>
              <a:t>Then the </a:t>
            </a:r>
            <a:r>
              <a:rPr lang="en-US" sz="2800" i="1" dirty="0">
                <a:solidFill>
                  <a:srgbClr val="A40508"/>
                </a:solidFill>
              </a:rPr>
              <a:t>J</a:t>
            </a:r>
            <a:r>
              <a:rPr lang="en-US" sz="2800" dirty="0">
                <a:solidFill>
                  <a:srgbClr val="A40508"/>
                </a:solidFill>
              </a:rPr>
              <a:t> most frequent terms are likely to occur in every document</a:t>
            </a:r>
            <a:r>
              <a:rPr lang="en-US" sz="2800" dirty="0" smtClean="0">
                <a:solidFill>
                  <a:srgbClr val="A40508"/>
                </a:solidFill>
              </a:rPr>
              <a:t>. (J/</a:t>
            </a:r>
            <a:r>
              <a:rPr lang="en-US" sz="2800" dirty="0" err="1" smtClean="0">
                <a:solidFill>
                  <a:srgbClr val="A40508"/>
                </a:solidFill>
              </a:rPr>
              <a:t>i</a:t>
            </a:r>
            <a:r>
              <a:rPr lang="en-US" sz="2800" dirty="0" smtClean="0">
                <a:solidFill>
                  <a:srgbClr val="A40508"/>
                </a:solidFill>
              </a:rPr>
              <a:t>&gt;=1 </a:t>
            </a:r>
            <a:r>
              <a:rPr lang="en-US" sz="2800" dirty="0" smtClean="0">
                <a:solidFill>
                  <a:srgbClr val="A40508"/>
                </a:solidFill>
                <a:sym typeface="Wingdings"/>
              </a:rPr>
              <a:t></a:t>
            </a:r>
            <a:r>
              <a:rPr lang="en-US" sz="2800" dirty="0" err="1" smtClean="0">
                <a:solidFill>
                  <a:srgbClr val="A40508"/>
                </a:solidFill>
                <a:sym typeface="Wingdings"/>
              </a:rPr>
              <a:t>i</a:t>
            </a:r>
            <a:r>
              <a:rPr lang="en-US" sz="2800" dirty="0" smtClean="0">
                <a:solidFill>
                  <a:srgbClr val="A40508"/>
                </a:solidFill>
                <a:sym typeface="Wingdings"/>
              </a:rPr>
              <a:t>&lt;=J</a:t>
            </a:r>
            <a:r>
              <a:rPr lang="en-US" sz="2800" dirty="0" smtClean="0">
                <a:solidFill>
                  <a:srgbClr val="A40508"/>
                </a:solidFill>
              </a:rPr>
              <a:t>)</a:t>
            </a:r>
            <a:endParaRPr lang="en-US" sz="2800" i="1" dirty="0">
              <a:solidFill>
                <a:srgbClr val="A40508"/>
              </a:solidFill>
            </a:endParaRPr>
          </a:p>
          <a:p>
            <a:pPr>
              <a:buFont typeface="Wingdings" charset="0"/>
              <a:buNone/>
            </a:pPr>
            <a:r>
              <a:rPr lang="en-US" sz="2800" dirty="0"/>
              <a:t>Now imagine the term-document incidence matrix with rows sorted in decreasing order of term frequency: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80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2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Rows by decreasing frequency</a:t>
            </a:r>
          </a:p>
        </p:txBody>
      </p:sp>
      <p:sp>
        <p:nvSpPr>
          <p:cNvPr id="1301508" name="Rectangle 4"/>
          <p:cNvSpPr>
            <a:spLocks noChangeArrowheads="1"/>
          </p:cNvSpPr>
          <p:nvPr/>
        </p:nvSpPr>
        <p:spPr bwMode="auto">
          <a:xfrm>
            <a:off x="1752600" y="2209800"/>
            <a:ext cx="6248400" cy="4038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09" name="Line 5"/>
          <p:cNvSpPr>
            <a:spLocks noChangeShapeType="1"/>
          </p:cNvSpPr>
          <p:nvPr/>
        </p:nvSpPr>
        <p:spPr bwMode="auto">
          <a:xfrm>
            <a:off x="1752600" y="20574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10" name="Text Box 6"/>
          <p:cNvSpPr txBox="1">
            <a:spLocks noChangeArrowheads="1"/>
          </p:cNvSpPr>
          <p:nvPr/>
        </p:nvSpPr>
        <p:spPr bwMode="auto">
          <a:xfrm>
            <a:off x="3794125" y="1676400"/>
            <a:ext cx="1160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n docs</a:t>
            </a:r>
          </a:p>
        </p:txBody>
      </p:sp>
      <p:sp>
        <p:nvSpPr>
          <p:cNvPr id="1301511" name="Line 7"/>
          <p:cNvSpPr>
            <a:spLocks noChangeShapeType="1"/>
          </p:cNvSpPr>
          <p:nvPr/>
        </p:nvSpPr>
        <p:spPr bwMode="auto">
          <a:xfrm>
            <a:off x="8153400" y="22098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12" name="Text Box 8"/>
          <p:cNvSpPr txBox="1">
            <a:spLocks noChangeArrowheads="1"/>
          </p:cNvSpPr>
          <p:nvPr/>
        </p:nvSpPr>
        <p:spPr bwMode="auto">
          <a:xfrm>
            <a:off x="8077200" y="3236913"/>
            <a:ext cx="1033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m</a:t>
            </a:r>
          </a:p>
          <a:p>
            <a:r>
              <a:rPr lang="en-US" i="1"/>
              <a:t>terms</a:t>
            </a:r>
          </a:p>
        </p:txBody>
      </p:sp>
      <p:sp>
        <p:nvSpPr>
          <p:cNvPr id="1301513" name="Line 9"/>
          <p:cNvSpPr>
            <a:spLocks noChangeShapeType="1"/>
          </p:cNvSpPr>
          <p:nvPr/>
        </p:nvSpPr>
        <p:spPr bwMode="auto">
          <a:xfrm flipV="1">
            <a:off x="1752600" y="30480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14" name="Line 10"/>
          <p:cNvSpPr>
            <a:spLocks noChangeShapeType="1"/>
          </p:cNvSpPr>
          <p:nvPr/>
        </p:nvSpPr>
        <p:spPr bwMode="auto">
          <a:xfrm flipV="1">
            <a:off x="1752600" y="3886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15" name="Line 11"/>
          <p:cNvSpPr>
            <a:spLocks noChangeShapeType="1"/>
          </p:cNvSpPr>
          <p:nvPr/>
        </p:nvSpPr>
        <p:spPr bwMode="auto">
          <a:xfrm flipV="1">
            <a:off x="1752600" y="48006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16" name="Oval 12"/>
          <p:cNvSpPr>
            <a:spLocks noChangeArrowheads="1"/>
          </p:cNvSpPr>
          <p:nvPr/>
        </p:nvSpPr>
        <p:spPr bwMode="auto">
          <a:xfrm>
            <a:off x="4800600" y="4953000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17" name="Oval 13"/>
          <p:cNvSpPr>
            <a:spLocks noChangeArrowheads="1"/>
          </p:cNvSpPr>
          <p:nvPr/>
        </p:nvSpPr>
        <p:spPr bwMode="auto">
          <a:xfrm>
            <a:off x="4800600" y="5105400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18" name="Oval 14"/>
          <p:cNvSpPr>
            <a:spLocks noChangeArrowheads="1"/>
          </p:cNvSpPr>
          <p:nvPr/>
        </p:nvSpPr>
        <p:spPr bwMode="auto">
          <a:xfrm>
            <a:off x="4800600" y="5257800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19" name="Oval 15"/>
          <p:cNvSpPr>
            <a:spLocks noChangeArrowheads="1"/>
          </p:cNvSpPr>
          <p:nvPr/>
        </p:nvSpPr>
        <p:spPr bwMode="auto">
          <a:xfrm>
            <a:off x="4800600" y="5410200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20" name="Oval 16"/>
          <p:cNvSpPr>
            <a:spLocks noChangeArrowheads="1"/>
          </p:cNvSpPr>
          <p:nvPr/>
        </p:nvSpPr>
        <p:spPr bwMode="auto">
          <a:xfrm>
            <a:off x="4800600" y="5562600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21" name="Line 17"/>
          <p:cNvSpPr>
            <a:spLocks noChangeShapeType="1"/>
          </p:cNvSpPr>
          <p:nvPr/>
        </p:nvSpPr>
        <p:spPr bwMode="auto">
          <a:xfrm>
            <a:off x="1600200" y="220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22" name="Line 18"/>
          <p:cNvSpPr>
            <a:spLocks noChangeShapeType="1"/>
          </p:cNvSpPr>
          <p:nvPr/>
        </p:nvSpPr>
        <p:spPr bwMode="auto">
          <a:xfrm>
            <a:off x="1600200" y="3048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23" name="Line 19"/>
          <p:cNvSpPr>
            <a:spLocks noChangeShapeType="1"/>
          </p:cNvSpPr>
          <p:nvPr/>
        </p:nvSpPr>
        <p:spPr bwMode="auto">
          <a:xfrm>
            <a:off x="1600200" y="3962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01524" name="Text Box 20"/>
          <p:cNvSpPr txBox="1">
            <a:spLocks noChangeArrowheads="1"/>
          </p:cNvSpPr>
          <p:nvPr/>
        </p:nvSpPr>
        <p:spPr bwMode="auto">
          <a:xfrm>
            <a:off x="365125" y="2133600"/>
            <a:ext cx="11287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i="1">
                <a:solidFill>
                  <a:srgbClr val="A40508"/>
                </a:solidFill>
              </a:rPr>
              <a:t>J</a:t>
            </a:r>
            <a:r>
              <a:rPr lang="en-US" sz="1800">
                <a:solidFill>
                  <a:srgbClr val="A40508"/>
                </a:solidFill>
              </a:rPr>
              <a:t> most</a:t>
            </a:r>
          </a:p>
          <a:p>
            <a:r>
              <a:rPr lang="en-US" sz="1800">
                <a:solidFill>
                  <a:srgbClr val="A40508"/>
                </a:solidFill>
              </a:rPr>
              <a:t>frequent</a:t>
            </a:r>
          </a:p>
          <a:p>
            <a:r>
              <a:rPr lang="en-US" sz="1800">
                <a:solidFill>
                  <a:srgbClr val="A40508"/>
                </a:solidFill>
              </a:rPr>
              <a:t>terms.</a:t>
            </a:r>
          </a:p>
        </p:txBody>
      </p:sp>
      <p:sp>
        <p:nvSpPr>
          <p:cNvPr id="1301525" name="Text Box 21"/>
          <p:cNvSpPr txBox="1">
            <a:spLocks noChangeArrowheads="1"/>
          </p:cNvSpPr>
          <p:nvPr/>
        </p:nvSpPr>
        <p:spPr bwMode="auto">
          <a:xfrm>
            <a:off x="152400" y="2971800"/>
            <a:ext cx="1449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i="1">
                <a:solidFill>
                  <a:srgbClr val="A40508"/>
                </a:solidFill>
              </a:rPr>
              <a:t>J</a:t>
            </a:r>
            <a:r>
              <a:rPr lang="en-US" sz="1800">
                <a:solidFill>
                  <a:srgbClr val="A40508"/>
                </a:solidFill>
              </a:rPr>
              <a:t> next most</a:t>
            </a:r>
          </a:p>
          <a:p>
            <a:r>
              <a:rPr lang="en-US" sz="1800">
                <a:solidFill>
                  <a:srgbClr val="A40508"/>
                </a:solidFill>
              </a:rPr>
              <a:t>frequent</a:t>
            </a:r>
          </a:p>
          <a:p>
            <a:r>
              <a:rPr lang="en-US" sz="1800">
                <a:solidFill>
                  <a:srgbClr val="A40508"/>
                </a:solidFill>
              </a:rPr>
              <a:t>terms.</a:t>
            </a:r>
          </a:p>
        </p:txBody>
      </p:sp>
      <p:sp>
        <p:nvSpPr>
          <p:cNvPr id="1301527" name="Text Box 23"/>
          <p:cNvSpPr txBox="1">
            <a:spLocks noChangeArrowheads="1"/>
          </p:cNvSpPr>
          <p:nvPr/>
        </p:nvSpPr>
        <p:spPr bwMode="auto">
          <a:xfrm>
            <a:off x="152400" y="3884613"/>
            <a:ext cx="14493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i="1">
                <a:solidFill>
                  <a:srgbClr val="A40508"/>
                </a:solidFill>
              </a:rPr>
              <a:t>J</a:t>
            </a:r>
            <a:r>
              <a:rPr lang="en-US" sz="1800">
                <a:solidFill>
                  <a:srgbClr val="A40508"/>
                </a:solidFill>
              </a:rPr>
              <a:t> next most</a:t>
            </a:r>
          </a:p>
          <a:p>
            <a:r>
              <a:rPr lang="en-US" sz="1800">
                <a:solidFill>
                  <a:srgbClr val="A40508"/>
                </a:solidFill>
              </a:rPr>
              <a:t>frequent</a:t>
            </a:r>
          </a:p>
          <a:p>
            <a:r>
              <a:rPr lang="en-US" sz="1800">
                <a:solidFill>
                  <a:srgbClr val="A40508"/>
                </a:solidFill>
              </a:rPr>
              <a:t>terms.</a:t>
            </a:r>
          </a:p>
        </p:txBody>
      </p:sp>
      <p:sp>
        <p:nvSpPr>
          <p:cNvPr id="1301528" name="Text Box 24"/>
          <p:cNvSpPr txBox="1">
            <a:spLocks noChangeArrowheads="1"/>
          </p:cNvSpPr>
          <p:nvPr/>
        </p:nvSpPr>
        <p:spPr bwMode="auto">
          <a:xfrm>
            <a:off x="669925" y="5267325"/>
            <a:ext cx="631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A40508"/>
                </a:solidFill>
              </a:rPr>
              <a:t>etc.</a:t>
            </a:r>
          </a:p>
        </p:txBody>
      </p:sp>
      <p:sp>
        <p:nvSpPr>
          <p:cNvPr id="1301529" name="Text Box 25"/>
          <p:cNvSpPr txBox="1">
            <a:spLocks noChangeArrowheads="1"/>
          </p:cNvSpPr>
          <p:nvPr/>
        </p:nvSpPr>
        <p:spPr bwMode="auto">
          <a:xfrm>
            <a:off x="3279775" y="2362200"/>
            <a:ext cx="2932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A000"/>
                </a:solidFill>
              </a:rPr>
              <a:t>n</a:t>
            </a:r>
            <a:r>
              <a:rPr lang="en-US">
                <a:solidFill>
                  <a:srgbClr val="00A000"/>
                </a:solidFill>
              </a:rPr>
              <a:t> gaps of </a:t>
            </a:r>
            <a:r>
              <a:rPr lang="ja-JP" altLang="en-US">
                <a:solidFill>
                  <a:srgbClr val="00A000"/>
                </a:solidFill>
                <a:latin typeface="Arial"/>
              </a:rPr>
              <a:t>‘</a:t>
            </a:r>
            <a:r>
              <a:rPr lang="en-US">
                <a:solidFill>
                  <a:srgbClr val="00A000"/>
                </a:solidFill>
              </a:rPr>
              <a:t>1</a:t>
            </a:r>
            <a:r>
              <a:rPr lang="ja-JP" altLang="en-US">
                <a:solidFill>
                  <a:srgbClr val="00A000"/>
                </a:solidFill>
                <a:latin typeface="Arial"/>
              </a:rPr>
              <a:t>’</a:t>
            </a:r>
            <a:r>
              <a:rPr lang="en-US">
                <a:solidFill>
                  <a:srgbClr val="00A000"/>
                </a:solidFill>
              </a:rPr>
              <a:t> each.</a:t>
            </a:r>
          </a:p>
        </p:txBody>
      </p:sp>
      <p:sp>
        <p:nvSpPr>
          <p:cNvPr id="1301530" name="Text Box 26"/>
          <p:cNvSpPr txBox="1">
            <a:spLocks noChangeArrowheads="1"/>
          </p:cNvSpPr>
          <p:nvPr/>
        </p:nvSpPr>
        <p:spPr bwMode="auto">
          <a:xfrm>
            <a:off x="3276600" y="3200400"/>
            <a:ext cx="48385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A000"/>
                </a:solidFill>
              </a:rPr>
              <a:t>n/2</a:t>
            </a:r>
            <a:r>
              <a:rPr lang="en-US" dirty="0">
                <a:solidFill>
                  <a:srgbClr val="00A000"/>
                </a:solidFill>
              </a:rPr>
              <a:t> gaps of </a:t>
            </a:r>
            <a:r>
              <a:rPr lang="ja-JP" altLang="en-US" dirty="0">
                <a:solidFill>
                  <a:srgbClr val="00A000"/>
                </a:solidFill>
                <a:latin typeface="Arial"/>
              </a:rPr>
              <a:t>‘</a:t>
            </a:r>
            <a:r>
              <a:rPr lang="en-US" dirty="0">
                <a:solidFill>
                  <a:srgbClr val="00A000"/>
                </a:solidFill>
              </a:rPr>
              <a:t>2</a:t>
            </a:r>
            <a:r>
              <a:rPr lang="ja-JP" altLang="en-US" dirty="0">
                <a:solidFill>
                  <a:srgbClr val="00A000"/>
                </a:solidFill>
                <a:latin typeface="Arial"/>
              </a:rPr>
              <a:t>’</a:t>
            </a:r>
            <a:r>
              <a:rPr lang="en-US" dirty="0">
                <a:solidFill>
                  <a:srgbClr val="00A000"/>
                </a:solidFill>
              </a:rPr>
              <a:t> </a:t>
            </a:r>
            <a:r>
              <a:rPr lang="en-US" dirty="0" smtClean="0">
                <a:solidFill>
                  <a:srgbClr val="00A000"/>
                </a:solidFill>
              </a:rPr>
              <a:t>each ( all </a:t>
            </a:r>
            <a:r>
              <a:rPr lang="en-US" dirty="0" err="1" smtClean="0">
                <a:solidFill>
                  <a:srgbClr val="00A000"/>
                </a:solidFill>
              </a:rPr>
              <a:t>i</a:t>
            </a:r>
            <a:r>
              <a:rPr lang="en-US" dirty="0" smtClean="0">
                <a:solidFill>
                  <a:srgbClr val="00A000"/>
                </a:solidFill>
              </a:rPr>
              <a:t> such that ½≤J/</a:t>
            </a:r>
            <a:r>
              <a:rPr lang="en-US" dirty="0" err="1" smtClean="0">
                <a:solidFill>
                  <a:srgbClr val="00A000"/>
                </a:solidFill>
              </a:rPr>
              <a:t>i</a:t>
            </a:r>
            <a:r>
              <a:rPr lang="en-US" dirty="0" smtClean="0">
                <a:solidFill>
                  <a:srgbClr val="00A000"/>
                </a:solidFill>
              </a:rPr>
              <a:t>&lt;1)</a:t>
            </a:r>
            <a:endParaRPr lang="en-US" dirty="0">
              <a:solidFill>
                <a:srgbClr val="00A000"/>
              </a:solidFill>
            </a:endParaRPr>
          </a:p>
        </p:txBody>
      </p:sp>
      <p:sp>
        <p:nvSpPr>
          <p:cNvPr id="1301531" name="Text Box 27"/>
          <p:cNvSpPr txBox="1">
            <a:spLocks noChangeArrowheads="1"/>
          </p:cNvSpPr>
          <p:nvPr/>
        </p:nvSpPr>
        <p:spPr bwMode="auto">
          <a:xfrm>
            <a:off x="3240088" y="4038600"/>
            <a:ext cx="37337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A000"/>
                </a:solidFill>
              </a:rPr>
              <a:t>n/3</a:t>
            </a:r>
            <a:r>
              <a:rPr lang="en-US" dirty="0">
                <a:solidFill>
                  <a:srgbClr val="00A000"/>
                </a:solidFill>
              </a:rPr>
              <a:t> gaps of </a:t>
            </a:r>
            <a:r>
              <a:rPr lang="ja-JP" altLang="en-US" dirty="0">
                <a:solidFill>
                  <a:srgbClr val="00A000"/>
                </a:solidFill>
                <a:latin typeface="Arial"/>
              </a:rPr>
              <a:t>‘</a:t>
            </a:r>
            <a:r>
              <a:rPr lang="en-US" dirty="0">
                <a:solidFill>
                  <a:srgbClr val="00A000"/>
                </a:solidFill>
              </a:rPr>
              <a:t>3</a:t>
            </a:r>
            <a:r>
              <a:rPr lang="ja-JP" altLang="en-US" dirty="0">
                <a:solidFill>
                  <a:srgbClr val="00A000"/>
                </a:solidFill>
                <a:latin typeface="Arial"/>
              </a:rPr>
              <a:t>’</a:t>
            </a:r>
            <a:r>
              <a:rPr lang="en-US" dirty="0">
                <a:solidFill>
                  <a:srgbClr val="00A000"/>
                </a:solidFill>
              </a:rPr>
              <a:t> each. </a:t>
            </a:r>
            <a:r>
              <a:rPr lang="en-US" dirty="0" smtClean="0">
                <a:solidFill>
                  <a:srgbClr val="00A000"/>
                </a:solidFill>
              </a:rPr>
              <a:t>(1/3≤</a:t>
            </a:r>
            <a:r>
              <a:rPr lang="en-US" dirty="0">
                <a:solidFill>
                  <a:srgbClr val="00A000"/>
                </a:solidFill>
              </a:rPr>
              <a:t>J/</a:t>
            </a:r>
            <a:r>
              <a:rPr lang="en-US" dirty="0" err="1" smtClean="0">
                <a:solidFill>
                  <a:srgbClr val="00A000"/>
                </a:solidFill>
              </a:rPr>
              <a:t>i</a:t>
            </a:r>
            <a:r>
              <a:rPr lang="en-US" dirty="0" smtClean="0">
                <a:solidFill>
                  <a:srgbClr val="00A000"/>
                </a:solidFill>
              </a:rPr>
              <a:t>&lt;1/2)</a:t>
            </a:r>
            <a:endParaRPr lang="en-US" dirty="0">
              <a:solidFill>
                <a:srgbClr val="00A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81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971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J</a:t>
            </a:r>
            <a:r>
              <a:rPr lang="en-US"/>
              <a:t>-row blocks</a:t>
            </a:r>
          </a:p>
        </p:txBody>
      </p:sp>
      <p:sp>
        <p:nvSpPr>
          <p:cNvPr id="130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In the </a:t>
            </a:r>
            <a:r>
              <a:rPr lang="en-US" sz="2800" i="1" dirty="0" err="1"/>
              <a:t>i</a:t>
            </a:r>
            <a:r>
              <a:rPr lang="en-US" sz="2800" i="1" dirty="0"/>
              <a:t> </a:t>
            </a:r>
            <a:r>
              <a:rPr lang="en-US" sz="2800" dirty="0" err="1"/>
              <a:t>th</a:t>
            </a:r>
            <a:r>
              <a:rPr lang="en-US" sz="2800" dirty="0"/>
              <a:t> of these </a:t>
            </a:r>
            <a:r>
              <a:rPr lang="en-US" sz="2800" i="1" dirty="0"/>
              <a:t>J</a:t>
            </a:r>
            <a:r>
              <a:rPr lang="en-US" sz="2800" dirty="0"/>
              <a:t>-row blocks, we have </a:t>
            </a:r>
            <a:r>
              <a:rPr lang="en-US" sz="2800" i="1" dirty="0"/>
              <a:t>J </a:t>
            </a:r>
            <a:r>
              <a:rPr lang="en-US" sz="2800" dirty="0"/>
              <a:t>rows each with </a:t>
            </a:r>
            <a:r>
              <a:rPr lang="en-US" sz="2800" i="1" dirty="0"/>
              <a:t>n/</a:t>
            </a:r>
            <a:r>
              <a:rPr lang="en-US" sz="2800" i="1" dirty="0" err="1"/>
              <a:t>i</a:t>
            </a:r>
            <a:r>
              <a:rPr lang="en-US" sz="2800" dirty="0"/>
              <a:t> gaps of </a:t>
            </a:r>
            <a:r>
              <a:rPr lang="en-US" sz="2800" i="1" dirty="0" err="1"/>
              <a:t>i</a:t>
            </a:r>
            <a:r>
              <a:rPr lang="en-US" sz="2800" i="1" dirty="0"/>
              <a:t> </a:t>
            </a:r>
            <a:r>
              <a:rPr lang="en-US" sz="2800" dirty="0"/>
              <a:t>each.</a:t>
            </a:r>
          </a:p>
          <a:p>
            <a:r>
              <a:rPr lang="en-US" sz="2800" dirty="0"/>
              <a:t>Encoding a gap of </a:t>
            </a:r>
            <a:r>
              <a:rPr lang="en-US" sz="2800" i="1" dirty="0" err="1"/>
              <a:t>i</a:t>
            </a:r>
            <a:r>
              <a:rPr lang="en-US" sz="2800" i="1" dirty="0"/>
              <a:t> </a:t>
            </a:r>
            <a:r>
              <a:rPr lang="en-US" sz="2800" dirty="0"/>
              <a:t>takes us 2log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sz="2800" i="1" dirty="0" err="1"/>
              <a:t>i</a:t>
            </a:r>
            <a:r>
              <a:rPr lang="en-US" sz="2800" i="1" dirty="0"/>
              <a:t> </a:t>
            </a:r>
            <a:r>
              <a:rPr lang="en-US" sz="2800" dirty="0"/>
              <a:t>+1 </a:t>
            </a:r>
            <a:r>
              <a:rPr lang="en-US" sz="2800" dirty="0" smtClean="0"/>
              <a:t>bits (</a:t>
            </a:r>
            <a:r>
              <a:rPr lang="en-US" sz="2800" dirty="0" err="1" smtClean="0"/>
              <a:t>γ</a:t>
            </a:r>
            <a:r>
              <a:rPr lang="en-US" sz="2800" dirty="0" smtClean="0"/>
              <a:t> code)</a:t>
            </a:r>
            <a:endParaRPr lang="en-US" sz="2800" dirty="0"/>
          </a:p>
          <a:p>
            <a:r>
              <a:rPr lang="en-US" sz="2800" dirty="0"/>
              <a:t>So such a row uses space ~ (2</a:t>
            </a:r>
            <a:r>
              <a:rPr lang="en-US" sz="2800" i="1" dirty="0"/>
              <a:t>n</a:t>
            </a:r>
            <a:r>
              <a:rPr lang="en-US" sz="2800" dirty="0"/>
              <a:t> log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sz="2800" i="1" dirty="0" err="1"/>
              <a:t>i</a:t>
            </a:r>
            <a:r>
              <a:rPr lang="en-US" sz="2800" i="1" dirty="0"/>
              <a:t> )/</a:t>
            </a:r>
            <a:r>
              <a:rPr lang="en-US" sz="2800" i="1" dirty="0" err="1"/>
              <a:t>i</a:t>
            </a:r>
            <a:r>
              <a:rPr lang="en-US" sz="2800" i="1" dirty="0"/>
              <a:t> </a:t>
            </a:r>
            <a:r>
              <a:rPr lang="en-US" sz="2800" dirty="0" smtClean="0"/>
              <a:t>bits (</a:t>
            </a:r>
            <a:r>
              <a:rPr lang="en-US" sz="2800" i="1" dirty="0" smtClean="0"/>
              <a:t>n/</a:t>
            </a:r>
            <a:r>
              <a:rPr lang="en-US" sz="2800" i="1" dirty="0" err="1" smtClean="0"/>
              <a:t>i</a:t>
            </a:r>
            <a:r>
              <a:rPr lang="en-US" sz="2800" dirty="0" smtClean="0"/>
              <a:t> gaps)</a:t>
            </a:r>
            <a:r>
              <a:rPr lang="en-US" sz="2800" i="1" dirty="0" smtClean="0"/>
              <a:t>. </a:t>
            </a:r>
            <a:endParaRPr lang="en-US" sz="2800" i="1" dirty="0"/>
          </a:p>
          <a:p>
            <a:r>
              <a:rPr lang="en-US" sz="2800" dirty="0"/>
              <a:t>For the entire block, (2</a:t>
            </a:r>
            <a:r>
              <a:rPr lang="en-US" sz="2800" i="1" dirty="0"/>
              <a:t>n J</a:t>
            </a:r>
            <a:r>
              <a:rPr lang="en-US" sz="2800" dirty="0"/>
              <a:t> log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sz="2800" i="1" dirty="0" err="1"/>
              <a:t>i</a:t>
            </a:r>
            <a:r>
              <a:rPr lang="en-US" sz="2800" i="1" dirty="0"/>
              <a:t> )/</a:t>
            </a:r>
            <a:r>
              <a:rPr lang="en-US" sz="2800" i="1" dirty="0" err="1"/>
              <a:t>i</a:t>
            </a:r>
            <a:r>
              <a:rPr lang="en-US" sz="2800" i="1" dirty="0"/>
              <a:t> </a:t>
            </a:r>
            <a:r>
              <a:rPr lang="en-US" sz="2800" dirty="0"/>
              <a:t>bits, which in our case is ~ 1.5 x 10</a:t>
            </a:r>
            <a:r>
              <a:rPr lang="en-US" sz="2800" baseline="30000" dirty="0"/>
              <a:t>8</a:t>
            </a:r>
            <a:r>
              <a:rPr lang="en-US" sz="2800" dirty="0"/>
              <a:t> (log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sz="2800" i="1" dirty="0" err="1"/>
              <a:t>i</a:t>
            </a:r>
            <a:r>
              <a:rPr lang="en-US" sz="2800" i="1" dirty="0"/>
              <a:t> )/</a:t>
            </a:r>
            <a:r>
              <a:rPr lang="en-US" sz="2800" i="1" dirty="0" err="1"/>
              <a:t>i</a:t>
            </a:r>
            <a:r>
              <a:rPr lang="en-US" sz="2800" i="1" dirty="0"/>
              <a:t> </a:t>
            </a:r>
            <a:r>
              <a:rPr lang="en-US" sz="2800" dirty="0"/>
              <a:t>bits</a:t>
            </a:r>
            <a:r>
              <a:rPr lang="en-US" sz="2800" i="1" dirty="0"/>
              <a:t>. </a:t>
            </a:r>
          </a:p>
          <a:p>
            <a:endParaRPr lang="en-US" sz="2800" i="1" dirty="0"/>
          </a:p>
          <a:p>
            <a:r>
              <a:rPr lang="en-US" sz="2800" dirty="0"/>
              <a:t>Sum this over </a:t>
            </a:r>
            <a:r>
              <a:rPr lang="en-US" sz="2800" i="1" dirty="0" err="1"/>
              <a:t>i</a:t>
            </a:r>
            <a:r>
              <a:rPr lang="en-US" sz="2800" dirty="0"/>
              <a:t> from 1 </a:t>
            </a:r>
            <a:r>
              <a:rPr lang="en-US" sz="2800" dirty="0" err="1"/>
              <a:t>upto</a:t>
            </a:r>
            <a:r>
              <a:rPr lang="en-US" sz="2800" dirty="0"/>
              <a:t> </a:t>
            </a:r>
            <a:r>
              <a:rPr lang="en-US" sz="2800" i="1" dirty="0"/>
              <a:t>m/J </a:t>
            </a:r>
            <a:r>
              <a:rPr lang="en-US" sz="2800" dirty="0"/>
              <a:t>= 500K/76~ 6500. (Since there are </a:t>
            </a:r>
            <a:r>
              <a:rPr lang="en-US" sz="2800" i="1" dirty="0"/>
              <a:t>m/J</a:t>
            </a:r>
            <a:r>
              <a:rPr lang="en-US" sz="2800" dirty="0"/>
              <a:t> blocks.)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82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387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130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Work out the above sum and show it adds up to about 53 x 150 </a:t>
            </a:r>
            <a:r>
              <a:rPr lang="en-US" sz="2800" dirty="0" err="1"/>
              <a:t>Mbits</a:t>
            </a:r>
            <a:r>
              <a:rPr lang="en-US" sz="2800" dirty="0"/>
              <a:t>, which is about 1GByte.</a:t>
            </a:r>
          </a:p>
          <a:p>
            <a:r>
              <a:rPr lang="en-US" sz="2800" dirty="0">
                <a:solidFill>
                  <a:srgbClr val="A40508"/>
                </a:solidFill>
              </a:rPr>
              <a:t>So we</a:t>
            </a:r>
            <a:r>
              <a:rPr lang="ja-JP" altLang="en-US" sz="2800" dirty="0">
                <a:solidFill>
                  <a:srgbClr val="A40508"/>
                </a:solidFill>
                <a:latin typeface="Arial"/>
              </a:rPr>
              <a:t>’</a:t>
            </a:r>
            <a:r>
              <a:rPr lang="en-US" sz="2800" dirty="0" err="1">
                <a:solidFill>
                  <a:srgbClr val="A40508"/>
                </a:solidFill>
              </a:rPr>
              <a:t>ve</a:t>
            </a:r>
            <a:r>
              <a:rPr lang="en-US" sz="2800" dirty="0">
                <a:solidFill>
                  <a:srgbClr val="A40508"/>
                </a:solidFill>
              </a:rPr>
              <a:t> taken 6GB of text and produced from it a 1GB index that can handle Boolean queries!</a:t>
            </a:r>
          </a:p>
        </p:txBody>
      </p:sp>
      <p:sp>
        <p:nvSpPr>
          <p:cNvPr id="1303557" name="AutoShape 5"/>
          <p:cNvSpPr>
            <a:spLocks noChangeArrowheads="1"/>
          </p:cNvSpPr>
          <p:nvPr/>
        </p:nvSpPr>
        <p:spPr bwMode="auto">
          <a:xfrm>
            <a:off x="685800" y="4365625"/>
            <a:ext cx="7772400" cy="1196975"/>
          </a:xfrm>
          <a:prstGeom prst="upArrowCallout">
            <a:avLst>
              <a:gd name="adj1" fmla="val 162334"/>
              <a:gd name="adj2" fmla="val 162334"/>
              <a:gd name="adj3" fmla="val 16667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/>
              <a:t>Make sure you understand </a:t>
            </a:r>
            <a:r>
              <a:rPr lang="en-US" u="sng"/>
              <a:t>all</a:t>
            </a:r>
            <a:r>
              <a:rPr lang="en-US"/>
              <a:t> the approximations in our probabilistic calculation.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83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188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This is not the entire space for our index:</a:t>
            </a:r>
          </a:p>
          <a:p>
            <a:pPr lvl="1"/>
            <a:r>
              <a:rPr lang="en-US" sz="2400" dirty="0"/>
              <a:t>does not account for dictionary storage – next up;</a:t>
            </a:r>
          </a:p>
          <a:p>
            <a:pPr lvl="1"/>
            <a:r>
              <a:rPr lang="en-US" sz="2400" dirty="0"/>
              <a:t>as we get further, we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 err="1"/>
              <a:t>ll</a:t>
            </a:r>
            <a:r>
              <a:rPr lang="en-US" sz="2400" dirty="0"/>
              <a:t> store even more stuff in the index.</a:t>
            </a:r>
          </a:p>
          <a:p>
            <a:r>
              <a:rPr lang="en-US" sz="2800" dirty="0"/>
              <a:t>Assumes </a:t>
            </a:r>
            <a:r>
              <a:rPr lang="en-US" sz="2800" dirty="0" err="1"/>
              <a:t>Zipf</a:t>
            </a:r>
            <a:r>
              <a:rPr lang="ja-JP" altLang="en-US" sz="2800" dirty="0">
                <a:latin typeface="Arial"/>
              </a:rPr>
              <a:t>’</a:t>
            </a:r>
            <a:r>
              <a:rPr lang="en-US" sz="2800" dirty="0"/>
              <a:t>s law applies to occurrence of terms in docs.</a:t>
            </a:r>
          </a:p>
          <a:p>
            <a:r>
              <a:rPr lang="en-US" sz="2800" dirty="0"/>
              <a:t>All gaps for a term taken to be the same</a:t>
            </a:r>
            <a:r>
              <a:rPr lang="en-US" sz="2800" dirty="0" smtClean="0"/>
              <a:t>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84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97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practical caveat</a:t>
            </a:r>
          </a:p>
        </p:txBody>
      </p:sp>
      <p:sp>
        <p:nvSpPr>
          <p:cNvPr id="130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Symbol" charset="0"/>
              </a:rPr>
              <a:t>g </a:t>
            </a:r>
            <a:r>
              <a:rPr lang="en-US" sz="2800" dirty="0"/>
              <a:t>codes are neat but in reality, machines have word boundaries – 16, 32 bits </a:t>
            </a:r>
            <a:r>
              <a:rPr lang="en-US" sz="2800" dirty="0" err="1"/>
              <a:t>etc</a:t>
            </a:r>
            <a:endParaRPr lang="en-US" sz="2800" dirty="0"/>
          </a:p>
          <a:p>
            <a:pPr lvl="1"/>
            <a:r>
              <a:rPr lang="en-US" sz="2400" dirty="0"/>
              <a:t>Compressing and manipulating at individual bit-granularity is overkill in practice</a:t>
            </a:r>
          </a:p>
          <a:p>
            <a:pPr lvl="1"/>
            <a:r>
              <a:rPr lang="en-US" sz="2400" dirty="0"/>
              <a:t>Slows down architecture</a:t>
            </a:r>
          </a:p>
          <a:p>
            <a:r>
              <a:rPr lang="en-US" sz="2800" dirty="0"/>
              <a:t>In practice, simpler word-aligned compression (see </a:t>
            </a:r>
            <a:r>
              <a:rPr lang="en-US" sz="2800" dirty="0" err="1">
                <a:cs typeface="Arial" charset="0"/>
              </a:rPr>
              <a:t>Scholer</a:t>
            </a:r>
            <a:r>
              <a:rPr lang="en-US" sz="2800" dirty="0">
                <a:cs typeface="Arial" charset="0"/>
              </a:rPr>
              <a:t> reference) better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85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6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Word-aligned compression</a:t>
            </a:r>
          </a:p>
        </p:txBody>
      </p:sp>
      <p:sp>
        <p:nvSpPr>
          <p:cNvPr id="130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Simple example: fix a word-width (say 16 bits)</a:t>
            </a:r>
          </a:p>
          <a:p>
            <a:r>
              <a:rPr lang="en-US" sz="2800" dirty="0"/>
              <a:t>Dedicate one bit to be a </a:t>
            </a:r>
            <a:r>
              <a:rPr lang="en-US" sz="2800" i="1" dirty="0"/>
              <a:t>continuation bit c.</a:t>
            </a:r>
          </a:p>
          <a:p>
            <a:r>
              <a:rPr lang="en-US" sz="2800" dirty="0"/>
              <a:t>If the gap fits within 15 bits, binary-encode it in the 15 available bits and set </a:t>
            </a:r>
            <a:r>
              <a:rPr lang="en-US" sz="2800" i="1" dirty="0"/>
              <a:t>c</a:t>
            </a:r>
            <a:r>
              <a:rPr lang="en-US" sz="2800" dirty="0"/>
              <a:t>=0. </a:t>
            </a:r>
          </a:p>
          <a:p>
            <a:r>
              <a:rPr lang="en-US" sz="2800" dirty="0"/>
              <a:t>Else set </a:t>
            </a:r>
            <a:r>
              <a:rPr lang="en-US" sz="2800" i="1" dirty="0"/>
              <a:t>c</a:t>
            </a:r>
            <a:r>
              <a:rPr lang="en-US" sz="2800" dirty="0"/>
              <a:t>=1 and use additional words until you have enough bits for encoding the gap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86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075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Line 2"/>
          <p:cNvSpPr>
            <a:spLocks noChangeShapeType="1"/>
          </p:cNvSpPr>
          <p:nvPr/>
        </p:nvSpPr>
        <p:spPr bwMode="auto">
          <a:xfrm>
            <a:off x="2590800" y="3733800"/>
            <a:ext cx="53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Dictionary and postings files</a:t>
            </a:r>
          </a:p>
        </p:txBody>
      </p:sp>
      <p:graphicFrame>
        <p:nvGraphicFramePr>
          <p:cNvPr id="163844" name="Object 4"/>
          <p:cNvGraphicFramePr>
            <a:graphicFrameLocks noChangeAspect="1"/>
          </p:cNvGraphicFramePr>
          <p:nvPr/>
        </p:nvGraphicFramePr>
        <p:xfrm>
          <a:off x="533400" y="1676400"/>
          <a:ext cx="188753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4" name="Worksheet" r:id="rId3" imgW="2159000" imgH="6121400" progId="Excel.Sheet.8">
                  <p:embed/>
                </p:oleObj>
              </mc:Choice>
              <mc:Fallback>
                <p:oleObj name="Worksheet" r:id="rId3" imgW="2159000" imgH="6121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76400"/>
                        <a:ext cx="188753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45" name="Object 5"/>
          <p:cNvGraphicFramePr>
            <a:graphicFrameLocks noChangeAspect="1"/>
          </p:cNvGraphicFramePr>
          <p:nvPr/>
        </p:nvGraphicFramePr>
        <p:xfrm>
          <a:off x="7596188" y="1524000"/>
          <a:ext cx="1163637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5" name="Worksheet" r:id="rId5" imgW="1371600" imgH="6121400" progId="Excel.Sheet.8">
                  <p:embed/>
                </p:oleObj>
              </mc:Choice>
              <mc:Fallback>
                <p:oleObj name="Worksheet" r:id="rId5" imgW="1371600" imgH="6121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1524000"/>
                        <a:ext cx="1163637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46" name="Line 6"/>
          <p:cNvSpPr>
            <a:spLocks noChangeShapeType="1"/>
          </p:cNvSpPr>
          <p:nvPr/>
        </p:nvSpPr>
        <p:spPr bwMode="auto">
          <a:xfrm flipV="1">
            <a:off x="5346700" y="3962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47" name="Line 7"/>
          <p:cNvSpPr>
            <a:spLocks noChangeShapeType="1"/>
          </p:cNvSpPr>
          <p:nvPr/>
        </p:nvSpPr>
        <p:spPr bwMode="auto">
          <a:xfrm flipV="1">
            <a:off x="5346700" y="1752600"/>
            <a:ext cx="21971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48" name="Line 8"/>
          <p:cNvSpPr>
            <a:spLocks noChangeShapeType="1"/>
          </p:cNvSpPr>
          <p:nvPr/>
        </p:nvSpPr>
        <p:spPr bwMode="auto">
          <a:xfrm flipV="1">
            <a:off x="5346700" y="1905000"/>
            <a:ext cx="21971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49" name="Line 9"/>
          <p:cNvSpPr>
            <a:spLocks noChangeShapeType="1"/>
          </p:cNvSpPr>
          <p:nvPr/>
        </p:nvSpPr>
        <p:spPr bwMode="auto">
          <a:xfrm flipV="1">
            <a:off x="5346700" y="2057400"/>
            <a:ext cx="21971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0" name="Line 10"/>
          <p:cNvSpPr>
            <a:spLocks noChangeShapeType="1"/>
          </p:cNvSpPr>
          <p:nvPr/>
        </p:nvSpPr>
        <p:spPr bwMode="auto">
          <a:xfrm flipV="1">
            <a:off x="5346700" y="22098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1" name="Line 11"/>
          <p:cNvSpPr>
            <a:spLocks noChangeShapeType="1"/>
          </p:cNvSpPr>
          <p:nvPr/>
        </p:nvSpPr>
        <p:spPr bwMode="auto">
          <a:xfrm flipV="1">
            <a:off x="5346700" y="2362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2" name="Line 12"/>
          <p:cNvSpPr>
            <a:spLocks noChangeShapeType="1"/>
          </p:cNvSpPr>
          <p:nvPr/>
        </p:nvSpPr>
        <p:spPr bwMode="auto">
          <a:xfrm flipV="1">
            <a:off x="5346700" y="2514600"/>
            <a:ext cx="21971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3" name="Line 13"/>
          <p:cNvSpPr>
            <a:spLocks noChangeShapeType="1"/>
          </p:cNvSpPr>
          <p:nvPr/>
        </p:nvSpPr>
        <p:spPr bwMode="auto">
          <a:xfrm>
            <a:off x="5346700" y="2667000"/>
            <a:ext cx="2197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4" name="Line 14"/>
          <p:cNvSpPr>
            <a:spLocks noChangeShapeType="1"/>
          </p:cNvSpPr>
          <p:nvPr/>
        </p:nvSpPr>
        <p:spPr bwMode="auto">
          <a:xfrm>
            <a:off x="5346700" y="2895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5" name="Line 15"/>
          <p:cNvSpPr>
            <a:spLocks noChangeShapeType="1"/>
          </p:cNvSpPr>
          <p:nvPr/>
        </p:nvSpPr>
        <p:spPr bwMode="auto">
          <a:xfrm>
            <a:off x="5346700" y="3276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6" name="Line 16"/>
          <p:cNvSpPr>
            <a:spLocks noChangeShapeType="1"/>
          </p:cNvSpPr>
          <p:nvPr/>
        </p:nvSpPr>
        <p:spPr bwMode="auto">
          <a:xfrm>
            <a:off x="5346700" y="3429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7" name="Line 17"/>
          <p:cNvSpPr>
            <a:spLocks noChangeShapeType="1"/>
          </p:cNvSpPr>
          <p:nvPr/>
        </p:nvSpPr>
        <p:spPr bwMode="auto">
          <a:xfrm>
            <a:off x="5346700" y="3657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8" name="Line 18"/>
          <p:cNvSpPr>
            <a:spLocks noChangeShapeType="1"/>
          </p:cNvSpPr>
          <p:nvPr/>
        </p:nvSpPr>
        <p:spPr bwMode="auto">
          <a:xfrm>
            <a:off x="5346700" y="3810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59" name="Line 19"/>
          <p:cNvSpPr>
            <a:spLocks noChangeShapeType="1"/>
          </p:cNvSpPr>
          <p:nvPr/>
        </p:nvSpPr>
        <p:spPr bwMode="auto">
          <a:xfrm>
            <a:off x="5346700" y="4191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0" name="Line 20"/>
          <p:cNvSpPr>
            <a:spLocks noChangeShapeType="1"/>
          </p:cNvSpPr>
          <p:nvPr/>
        </p:nvSpPr>
        <p:spPr bwMode="auto">
          <a:xfrm>
            <a:off x="5346700" y="4343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1" name="Line 21"/>
          <p:cNvSpPr>
            <a:spLocks noChangeShapeType="1"/>
          </p:cNvSpPr>
          <p:nvPr/>
        </p:nvSpPr>
        <p:spPr bwMode="auto">
          <a:xfrm flipV="1">
            <a:off x="5346700" y="4572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2" name="Line 22"/>
          <p:cNvSpPr>
            <a:spLocks noChangeShapeType="1"/>
          </p:cNvSpPr>
          <p:nvPr/>
        </p:nvSpPr>
        <p:spPr bwMode="auto">
          <a:xfrm>
            <a:off x="5346700" y="5486400"/>
            <a:ext cx="2197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3" name="Line 23"/>
          <p:cNvSpPr>
            <a:spLocks noChangeShapeType="1"/>
          </p:cNvSpPr>
          <p:nvPr/>
        </p:nvSpPr>
        <p:spPr bwMode="auto">
          <a:xfrm>
            <a:off x="5346700" y="5638800"/>
            <a:ext cx="2197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4" name="Line 24"/>
          <p:cNvSpPr>
            <a:spLocks noChangeShapeType="1"/>
          </p:cNvSpPr>
          <p:nvPr/>
        </p:nvSpPr>
        <p:spPr bwMode="auto">
          <a:xfrm>
            <a:off x="5346700" y="47244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5" name="Line 25"/>
          <p:cNvSpPr>
            <a:spLocks noChangeShapeType="1"/>
          </p:cNvSpPr>
          <p:nvPr/>
        </p:nvSpPr>
        <p:spPr bwMode="auto">
          <a:xfrm flipV="1">
            <a:off x="5346700" y="4876800"/>
            <a:ext cx="2209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6" name="Line 26"/>
          <p:cNvSpPr>
            <a:spLocks noChangeShapeType="1"/>
          </p:cNvSpPr>
          <p:nvPr/>
        </p:nvSpPr>
        <p:spPr bwMode="auto">
          <a:xfrm>
            <a:off x="5346700" y="5638800"/>
            <a:ext cx="21971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7" name="Line 27"/>
          <p:cNvSpPr>
            <a:spLocks noChangeShapeType="1"/>
          </p:cNvSpPr>
          <p:nvPr/>
        </p:nvSpPr>
        <p:spPr bwMode="auto">
          <a:xfrm>
            <a:off x="5346700" y="5257800"/>
            <a:ext cx="21971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8" name="Line 28"/>
          <p:cNvSpPr>
            <a:spLocks noChangeShapeType="1"/>
          </p:cNvSpPr>
          <p:nvPr/>
        </p:nvSpPr>
        <p:spPr bwMode="auto">
          <a:xfrm flipV="1">
            <a:off x="5346700" y="5029200"/>
            <a:ext cx="21971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69" name="Line 29"/>
          <p:cNvSpPr>
            <a:spLocks noChangeShapeType="1"/>
          </p:cNvSpPr>
          <p:nvPr/>
        </p:nvSpPr>
        <p:spPr bwMode="auto">
          <a:xfrm>
            <a:off x="5346700" y="5867400"/>
            <a:ext cx="21971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70" name="Line 30"/>
          <p:cNvSpPr>
            <a:spLocks noChangeShapeType="1"/>
          </p:cNvSpPr>
          <p:nvPr/>
        </p:nvSpPr>
        <p:spPr bwMode="auto">
          <a:xfrm>
            <a:off x="5346700" y="5105400"/>
            <a:ext cx="21971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871" name="Line 31"/>
          <p:cNvSpPr>
            <a:spLocks noChangeShapeType="1"/>
          </p:cNvSpPr>
          <p:nvPr/>
        </p:nvSpPr>
        <p:spPr bwMode="auto">
          <a:xfrm>
            <a:off x="5346700" y="3048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163872" name="Object 32"/>
          <p:cNvGraphicFramePr>
            <a:graphicFrameLocks noChangeAspect="1"/>
          </p:cNvGraphicFramePr>
          <p:nvPr/>
        </p:nvGraphicFramePr>
        <p:xfrm>
          <a:off x="3581400" y="1676400"/>
          <a:ext cx="1795463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6" name="Feuille de calcul" r:id="rId7" imgW="2349500" imgH="5473700" progId="Excel.Sheet.8">
                  <p:embed/>
                </p:oleObj>
              </mc:Choice>
              <mc:Fallback>
                <p:oleObj name="Feuille de calcul" r:id="rId7" imgW="2349500" imgH="54737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676400"/>
                        <a:ext cx="1795463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3" name="AutoShape 33"/>
          <p:cNvSpPr>
            <a:spLocks noChangeArrowheads="1"/>
          </p:cNvSpPr>
          <p:nvPr/>
        </p:nvSpPr>
        <p:spPr bwMode="auto">
          <a:xfrm>
            <a:off x="3200400" y="5943600"/>
            <a:ext cx="2438400" cy="685800"/>
          </a:xfrm>
          <a:prstGeom prst="upArrowCallout">
            <a:avLst>
              <a:gd name="adj1" fmla="val 26041"/>
              <a:gd name="adj2" fmla="val 65383"/>
              <a:gd name="adj3" fmla="val 16667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 i="1"/>
              <a:t>Usually in memory</a:t>
            </a:r>
          </a:p>
        </p:txBody>
      </p:sp>
      <p:sp>
        <p:nvSpPr>
          <p:cNvPr id="163874" name="Text Box 34"/>
          <p:cNvSpPr txBox="1">
            <a:spLocks noChangeArrowheads="1"/>
          </p:cNvSpPr>
          <p:nvPr/>
        </p:nvSpPr>
        <p:spPr bwMode="auto">
          <a:xfrm>
            <a:off x="5867400" y="5943600"/>
            <a:ext cx="2303463" cy="8318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i="1"/>
              <a:t>Gap-encoded,</a:t>
            </a:r>
          </a:p>
          <a:p>
            <a:pPr eaLnBrk="0" hangingPunct="0"/>
            <a:r>
              <a:rPr lang="en-US" i="1"/>
              <a:t>on disk</a:t>
            </a:r>
          </a:p>
        </p:txBody>
      </p:sp>
      <p:sp>
        <p:nvSpPr>
          <p:cNvPr id="163875" name="AutoShape 35"/>
          <p:cNvSpPr>
            <a:spLocks noChangeArrowheads="1"/>
          </p:cNvSpPr>
          <p:nvPr/>
        </p:nvSpPr>
        <p:spPr bwMode="auto">
          <a:xfrm>
            <a:off x="8062913" y="5943600"/>
            <a:ext cx="623887" cy="733425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87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808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Inverted index </a:t>
            </a:r>
            <a:r>
              <a:rPr lang="en-US" dirty="0" smtClean="0"/>
              <a:t>storage (dictionary) </a:t>
            </a:r>
            <a:endParaRPr lang="en-US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Have estimated pointer storage</a:t>
            </a:r>
          </a:p>
          <a:p>
            <a:r>
              <a:rPr lang="en-US" sz="2800" dirty="0"/>
              <a:t>Next up: Dictionary storage</a:t>
            </a:r>
          </a:p>
          <a:p>
            <a:pPr lvl="1"/>
            <a:r>
              <a:rPr lang="en-US" sz="2400" dirty="0"/>
              <a:t>Dictionary in main memory, postings on disk</a:t>
            </a:r>
          </a:p>
          <a:p>
            <a:pPr lvl="2"/>
            <a:r>
              <a:rPr lang="en-US" sz="2000" dirty="0"/>
              <a:t>This is common, especially for something like a search engine where high throughput is essential, but can also store most of it on disk with small, in</a:t>
            </a:r>
            <a:r>
              <a:rPr lang="en-US" sz="2000" dirty="0">
                <a:cs typeface="Times New Roman" charset="0"/>
              </a:rPr>
              <a:t>‑</a:t>
            </a:r>
            <a:r>
              <a:rPr lang="en-US" sz="2000" dirty="0"/>
              <a:t>memory index</a:t>
            </a:r>
          </a:p>
          <a:p>
            <a:r>
              <a:rPr lang="en-US" sz="2800" dirty="0"/>
              <a:t>Tradeoffs between compression and query processing speed</a:t>
            </a:r>
          </a:p>
          <a:p>
            <a:pPr lvl="1"/>
            <a:r>
              <a:rPr lang="en-US" sz="2400" dirty="0" smtClean="0"/>
              <a:t>Time for lookup</a:t>
            </a:r>
          </a:p>
          <a:p>
            <a:pPr lvl="1"/>
            <a:r>
              <a:rPr lang="en-US" sz="2400" dirty="0" smtClean="0"/>
              <a:t>Time for decompression</a:t>
            </a:r>
            <a:endParaRPr lang="en-US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88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378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big is the lexicon V?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Grows (but more slowly) with corpus size</a:t>
            </a:r>
          </a:p>
          <a:p>
            <a:r>
              <a:rPr lang="en-US" sz="2800" dirty="0"/>
              <a:t>Empirically okay </a:t>
            </a:r>
            <a:r>
              <a:rPr lang="en-US" sz="2800" dirty="0" smtClean="0"/>
              <a:t>model (Heaps’ law):</a:t>
            </a:r>
            <a:endParaRPr lang="en-US" sz="2800" dirty="0"/>
          </a:p>
          <a:p>
            <a:pPr algn="ctr">
              <a:buFont typeface="Wingdings" charset="0"/>
              <a:buNone/>
            </a:pPr>
            <a:r>
              <a:rPr lang="en-US" sz="2800" i="1" dirty="0"/>
              <a:t>m = </a:t>
            </a:r>
            <a:r>
              <a:rPr lang="en-US" sz="2800" i="1" dirty="0" err="1"/>
              <a:t>kN</a:t>
            </a:r>
            <a:r>
              <a:rPr lang="en-US" sz="2800" i="1" baseline="30000" dirty="0" err="1"/>
              <a:t>b</a:t>
            </a:r>
            <a:endParaRPr lang="en-US" sz="2800" i="1" dirty="0"/>
          </a:p>
          <a:p>
            <a:r>
              <a:rPr lang="en-US" sz="2800" dirty="0"/>
              <a:t>where </a:t>
            </a:r>
            <a:r>
              <a:rPr lang="en-US" sz="2800" dirty="0" smtClean="0"/>
              <a:t>m-vocabulary size, </a:t>
            </a:r>
            <a:r>
              <a:rPr lang="en-US" sz="2800" i="1" dirty="0" smtClean="0"/>
              <a:t>b</a:t>
            </a:r>
            <a:r>
              <a:rPr lang="en-US" sz="2800" dirty="0" smtClean="0"/>
              <a:t> </a:t>
            </a:r>
            <a:r>
              <a:rPr lang="en-US" sz="2800" dirty="0">
                <a:cs typeface="Times New Roman" charset="0"/>
              </a:rPr>
              <a:t>≈</a:t>
            </a:r>
            <a:r>
              <a:rPr lang="en-US" sz="2800" dirty="0"/>
              <a:t> 0.5, </a:t>
            </a:r>
            <a:r>
              <a:rPr lang="en-US" sz="2800" i="1" dirty="0"/>
              <a:t>k</a:t>
            </a:r>
            <a:r>
              <a:rPr lang="en-US" sz="2800" dirty="0"/>
              <a:t> </a:t>
            </a:r>
            <a:r>
              <a:rPr lang="en-US" sz="2800" dirty="0">
                <a:cs typeface="Times New Roman" charset="0"/>
              </a:rPr>
              <a:t>≈</a:t>
            </a:r>
            <a:r>
              <a:rPr lang="en-US" sz="2800" dirty="0"/>
              <a:t> 30–100; </a:t>
            </a:r>
            <a:r>
              <a:rPr lang="en-US" sz="2800" i="1" dirty="0"/>
              <a:t>N</a:t>
            </a:r>
            <a:r>
              <a:rPr lang="en-US" sz="2800" dirty="0"/>
              <a:t> = # tokens</a:t>
            </a:r>
          </a:p>
          <a:p>
            <a:r>
              <a:rPr lang="en-US" sz="2800" dirty="0"/>
              <a:t>For instance TREC disks 1 and 2 (2 Gb; 750,000 newswire articles): </a:t>
            </a:r>
            <a:r>
              <a:rPr lang="en-US" sz="2800" dirty="0">
                <a:cs typeface="Times New Roman" charset="0"/>
              </a:rPr>
              <a:t>~ 500,000 terms</a:t>
            </a:r>
          </a:p>
          <a:p>
            <a:r>
              <a:rPr lang="en-US" sz="2800" i="1" dirty="0">
                <a:cs typeface="Times New Roman" charset="0"/>
              </a:rPr>
              <a:t>m</a:t>
            </a:r>
            <a:r>
              <a:rPr lang="en-US" sz="2800" dirty="0">
                <a:cs typeface="Times New Roman" charset="0"/>
              </a:rPr>
              <a:t> is decreased by case-folding, </a:t>
            </a:r>
            <a:r>
              <a:rPr lang="en-US" sz="2800" dirty="0" smtClean="0">
                <a:cs typeface="Times New Roman" charset="0"/>
              </a:rPr>
              <a:t>stemming</a:t>
            </a:r>
          </a:p>
          <a:p>
            <a:endParaRPr lang="en-US" sz="2800" dirty="0">
              <a:cs typeface="Times New Roman" charset="0"/>
            </a:endParaRPr>
          </a:p>
          <a:p>
            <a:r>
              <a:rPr lang="en-US" sz="2800" dirty="0">
                <a:solidFill>
                  <a:srgbClr val="0000FF"/>
                </a:solidFill>
                <a:latin typeface="Arial" charset="0"/>
              </a:rPr>
              <a:t>Exercise: Can 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one derive </a:t>
            </a:r>
            <a:r>
              <a:rPr lang="en-US" sz="2800" dirty="0">
                <a:solidFill>
                  <a:srgbClr val="0000FF"/>
                </a:solidFill>
                <a:latin typeface="Arial" charset="0"/>
              </a:rPr>
              <a:t>this 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from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Zipf</a:t>
            </a:r>
            <a:r>
              <a:rPr lang="ja-JP" altLang="en-US" sz="2800" dirty="0" smtClean="0">
                <a:solidFill>
                  <a:srgbClr val="0000FF"/>
                </a:solidFill>
              </a:rPr>
              <a:t>’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s </a:t>
            </a:r>
            <a:r>
              <a:rPr lang="en-US" sz="2800" dirty="0">
                <a:solidFill>
                  <a:srgbClr val="0000FF"/>
                </a:solidFill>
                <a:latin typeface="Arial" charset="0"/>
              </a:rPr>
              <a:t>Law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?</a:t>
            </a:r>
          </a:p>
          <a:p>
            <a:pPr lvl="1"/>
            <a:r>
              <a:rPr lang="en-US" dirty="0" smtClean="0">
                <a:latin typeface="Arial" charset="0"/>
              </a:rPr>
              <a:t>See </a:t>
            </a:r>
            <a:r>
              <a:rPr lang="en-US" dirty="0">
                <a:latin typeface="Arial" charset="0"/>
              </a:rPr>
              <a:t>http://</a:t>
            </a:r>
            <a:r>
              <a:rPr lang="en-US" dirty="0" err="1">
                <a:latin typeface="Arial" charset="0"/>
              </a:rPr>
              <a:t>arxiv.org</a:t>
            </a:r>
            <a:r>
              <a:rPr lang="en-US" dirty="0">
                <a:latin typeface="Arial" charset="0"/>
              </a:rPr>
              <a:t>/abs/1002.3861/</a:t>
            </a:r>
          </a:p>
          <a:p>
            <a:endParaRPr lang="en-US" sz="2800" dirty="0">
              <a:cs typeface="Times New Roman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89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41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40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Tokenization: issues</a:t>
            </a:r>
            <a:endParaRPr lang="en-US" dirty="0"/>
          </a:p>
        </p:txBody>
      </p:sp>
      <p:sp>
        <p:nvSpPr>
          <p:cNvPr id="125440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/>
              <a:t>Finland</a:t>
            </a:r>
            <a:r>
              <a:rPr lang="ja-JP" altLang="en-US" sz="2800" b="1" i="1" dirty="0" smtClean="0">
                <a:latin typeface="Arial"/>
              </a:rPr>
              <a:t>’</a:t>
            </a:r>
            <a:r>
              <a:rPr lang="en-US" sz="2800" b="1" i="1" dirty="0" smtClean="0"/>
              <a:t>s </a:t>
            </a:r>
            <a:r>
              <a:rPr lang="en-US" sz="2800" b="1" i="1" dirty="0"/>
              <a:t>capital </a:t>
            </a:r>
            <a:r>
              <a:rPr lang="en-US" sz="2800" b="1" i="1" dirty="0">
                <a:sym typeface="Symbol" charset="0"/>
              </a:rPr>
              <a:t> </a:t>
            </a:r>
          </a:p>
          <a:p>
            <a:pPr lvl="1">
              <a:buFont typeface="Wingdings" charset="0"/>
              <a:buNone/>
            </a:pPr>
            <a:r>
              <a:rPr lang="en-US" sz="2400" b="1" i="1" dirty="0">
                <a:sym typeface="Symbol" charset="0"/>
              </a:rPr>
              <a:t>     Finland? </a:t>
            </a:r>
            <a:r>
              <a:rPr lang="en-US" sz="2400" b="1" i="1" dirty="0" err="1">
                <a:sym typeface="Symbol" charset="0"/>
              </a:rPr>
              <a:t>Finlands</a:t>
            </a:r>
            <a:r>
              <a:rPr lang="en-US" sz="2400" b="1" i="1" dirty="0">
                <a:sym typeface="Symbol" charset="0"/>
              </a:rPr>
              <a:t>? Finland</a:t>
            </a:r>
            <a:r>
              <a:rPr lang="ja-JP" altLang="en-US" sz="2400" b="1" i="1" dirty="0">
                <a:latin typeface="Arial"/>
                <a:sym typeface="Symbol" charset="0"/>
              </a:rPr>
              <a:t>’</a:t>
            </a:r>
            <a:r>
              <a:rPr lang="en-US" sz="2400" b="1" i="1" dirty="0">
                <a:sym typeface="Symbol" charset="0"/>
              </a:rPr>
              <a:t>s</a:t>
            </a:r>
            <a:r>
              <a:rPr lang="en-US" sz="2400" dirty="0">
                <a:sym typeface="Symbol" charset="0"/>
              </a:rPr>
              <a:t>?</a:t>
            </a:r>
          </a:p>
          <a:p>
            <a:r>
              <a:rPr lang="en-US" sz="2800" b="1" i="1" dirty="0">
                <a:sym typeface="Symbol" charset="0"/>
              </a:rPr>
              <a:t>Hewlett-Packard</a:t>
            </a:r>
            <a:r>
              <a:rPr lang="en-US" sz="2800" dirty="0">
                <a:sym typeface="Symbol" charset="0"/>
              </a:rPr>
              <a:t> </a:t>
            </a:r>
            <a:r>
              <a:rPr lang="en-US" sz="2800" dirty="0" smtClean="0">
                <a:sym typeface="Symbol" charset="0"/>
              </a:rPr>
              <a:t></a:t>
            </a:r>
          </a:p>
          <a:p>
            <a:pPr marL="0" indent="0">
              <a:buNone/>
            </a:pPr>
            <a:r>
              <a:rPr lang="en-US" sz="2800" b="1" i="1" dirty="0">
                <a:sym typeface="Symbol" charset="0"/>
              </a:rPr>
              <a:t>	</a:t>
            </a:r>
            <a:r>
              <a:rPr lang="en-US" sz="2800" b="1" i="1" dirty="0" smtClean="0">
                <a:sym typeface="Symbol" charset="0"/>
              </a:rPr>
              <a:t>Hewlett</a:t>
            </a:r>
            <a:r>
              <a:rPr lang="en-US" sz="2800" dirty="0" smtClean="0">
                <a:sym typeface="Symbol" charset="0"/>
              </a:rPr>
              <a:t> </a:t>
            </a:r>
            <a:r>
              <a:rPr lang="en-US" sz="2800" dirty="0">
                <a:sym typeface="Symbol" charset="0"/>
              </a:rPr>
              <a:t>and </a:t>
            </a:r>
            <a:r>
              <a:rPr lang="en-US" sz="2800" b="1" i="1" dirty="0">
                <a:sym typeface="Symbol" charset="0"/>
              </a:rPr>
              <a:t>Packard</a:t>
            </a:r>
            <a:r>
              <a:rPr lang="en-US" sz="2800" dirty="0">
                <a:sym typeface="Symbol" charset="0"/>
              </a:rPr>
              <a:t> as two tokens?</a:t>
            </a:r>
          </a:p>
          <a:p>
            <a:pPr lvl="1"/>
            <a:r>
              <a:rPr lang="en-US" sz="1800" b="1" i="1" dirty="0"/>
              <a:t>State-of-the-art</a:t>
            </a:r>
            <a:r>
              <a:rPr lang="en-US" sz="1800" dirty="0"/>
              <a:t>: break up hyphenated sequence.  </a:t>
            </a:r>
            <a:endParaRPr lang="en-US" sz="2400" dirty="0">
              <a:sym typeface="Symbol" charset="0"/>
            </a:endParaRPr>
          </a:p>
          <a:p>
            <a:pPr lvl="1"/>
            <a:r>
              <a:rPr lang="en-US" sz="2400" dirty="0">
                <a:sym typeface="Symbol" charset="0"/>
              </a:rPr>
              <a:t>co-education ?</a:t>
            </a:r>
          </a:p>
          <a:p>
            <a:pPr lvl="1"/>
            <a:r>
              <a:rPr lang="en-US" dirty="0">
                <a:sym typeface="Symbol" charset="0"/>
              </a:rPr>
              <a:t>the hold-him-back-and-drag-him-away-maneuver ?</a:t>
            </a:r>
          </a:p>
          <a:p>
            <a:r>
              <a:rPr lang="en-US" sz="2800" b="1" i="1" dirty="0">
                <a:sym typeface="Symbol" charset="0"/>
              </a:rPr>
              <a:t>San Francisco</a:t>
            </a:r>
            <a:r>
              <a:rPr lang="en-US" sz="2800" dirty="0">
                <a:sym typeface="Symbol" charset="0"/>
              </a:rPr>
              <a:t>: one token or two?  How do you decide it is one token?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516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storage - first cut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Array of fixed-width entries</a:t>
            </a:r>
          </a:p>
          <a:p>
            <a:pPr lvl="1"/>
            <a:r>
              <a:rPr lang="en-US" sz="2400" dirty="0"/>
              <a:t>500,000 terms; 28 bytes/term = 14MB.</a:t>
            </a:r>
          </a:p>
        </p:txBody>
      </p:sp>
      <p:graphicFrame>
        <p:nvGraphicFramePr>
          <p:cNvPr id="166916" name="Object 4"/>
          <p:cNvGraphicFramePr>
            <a:graphicFrameLocks noChangeAspect="1"/>
          </p:cNvGraphicFramePr>
          <p:nvPr/>
        </p:nvGraphicFramePr>
        <p:xfrm>
          <a:off x="2895600" y="3200400"/>
          <a:ext cx="4049713" cy="264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48" name="Document" r:id="rId3" imgW="6242760" imgH="4070520" progId="Word.Document.8">
                  <p:embed/>
                </p:oleObj>
              </mc:Choice>
              <mc:Fallback>
                <p:oleObj name="Document" r:id="rId3" imgW="6242760" imgH="40705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200400"/>
                        <a:ext cx="4049713" cy="26431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6917" name="AutoShape 5"/>
          <p:cNvCxnSpPr>
            <a:cxnSpLocks noChangeShapeType="1"/>
          </p:cNvCxnSpPr>
          <p:nvPr/>
        </p:nvCxnSpPr>
        <p:spPr bwMode="auto">
          <a:xfrm>
            <a:off x="6019800" y="3962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918" name="AutoShape 6"/>
          <p:cNvCxnSpPr>
            <a:cxnSpLocks noChangeShapeType="1"/>
          </p:cNvCxnSpPr>
          <p:nvPr/>
        </p:nvCxnSpPr>
        <p:spPr bwMode="auto">
          <a:xfrm>
            <a:off x="6019800" y="43434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919" name="AutoShape 7"/>
          <p:cNvCxnSpPr>
            <a:cxnSpLocks noChangeShapeType="1"/>
          </p:cNvCxnSpPr>
          <p:nvPr/>
        </p:nvCxnSpPr>
        <p:spPr bwMode="auto">
          <a:xfrm>
            <a:off x="6019800" y="53340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6920" name="AutoShape 8"/>
          <p:cNvSpPr>
            <a:spLocks noChangeArrowheads="1"/>
          </p:cNvSpPr>
          <p:nvPr/>
        </p:nvSpPr>
        <p:spPr bwMode="auto">
          <a:xfrm>
            <a:off x="76200" y="5562600"/>
            <a:ext cx="2741613" cy="1143000"/>
          </a:xfrm>
          <a:prstGeom prst="upArrowCallout">
            <a:avLst>
              <a:gd name="adj1" fmla="val 59965"/>
              <a:gd name="adj2" fmla="val 59965"/>
              <a:gd name="adj3" fmla="val 16667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charset="0"/>
              </a:rPr>
              <a:t>Allows for fast binary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search into dictionary</a:t>
            </a:r>
          </a:p>
        </p:txBody>
      </p:sp>
      <p:sp>
        <p:nvSpPr>
          <p:cNvPr id="166921" name="AutoShape 9"/>
          <p:cNvSpPr>
            <a:spLocks noChangeArrowheads="1"/>
          </p:cNvSpPr>
          <p:nvPr/>
        </p:nvSpPr>
        <p:spPr bwMode="auto">
          <a:xfrm>
            <a:off x="1524000" y="39624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6922" name="AutoShape 10"/>
          <p:cNvSpPr>
            <a:spLocks noChangeArrowheads="1"/>
          </p:cNvSpPr>
          <p:nvPr/>
        </p:nvSpPr>
        <p:spPr bwMode="auto">
          <a:xfrm>
            <a:off x="1524000" y="48768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6923" name="AutoShape 11"/>
          <p:cNvSpPr>
            <a:spLocks noChangeArrowheads="1"/>
          </p:cNvSpPr>
          <p:nvPr/>
        </p:nvSpPr>
        <p:spPr bwMode="auto">
          <a:xfrm>
            <a:off x="457200" y="44196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6924" name="Line 12"/>
          <p:cNvSpPr>
            <a:spLocks noChangeShapeType="1"/>
          </p:cNvSpPr>
          <p:nvPr/>
        </p:nvSpPr>
        <p:spPr bwMode="auto">
          <a:xfrm flipV="1">
            <a:off x="914400" y="4267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6925" name="Line 13"/>
          <p:cNvSpPr>
            <a:spLocks noChangeShapeType="1"/>
          </p:cNvSpPr>
          <p:nvPr/>
        </p:nvSpPr>
        <p:spPr bwMode="auto">
          <a:xfrm flipV="1">
            <a:off x="1981200" y="39624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6926" name="Line 14"/>
          <p:cNvSpPr>
            <a:spLocks noChangeShapeType="1"/>
          </p:cNvSpPr>
          <p:nvPr/>
        </p:nvSpPr>
        <p:spPr bwMode="auto">
          <a:xfrm>
            <a:off x="1981200" y="42672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6927" name="Line 15"/>
          <p:cNvSpPr>
            <a:spLocks noChangeShapeType="1"/>
          </p:cNvSpPr>
          <p:nvPr/>
        </p:nvSpPr>
        <p:spPr bwMode="auto">
          <a:xfrm>
            <a:off x="1981200" y="51816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6928" name="Line 16"/>
          <p:cNvSpPr>
            <a:spLocks noChangeShapeType="1"/>
          </p:cNvSpPr>
          <p:nvPr/>
        </p:nvSpPr>
        <p:spPr bwMode="auto">
          <a:xfrm flipV="1">
            <a:off x="1981200" y="48768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6929" name="Line 17"/>
          <p:cNvSpPr>
            <a:spLocks noChangeShapeType="1"/>
          </p:cNvSpPr>
          <p:nvPr/>
        </p:nvSpPr>
        <p:spPr bwMode="auto">
          <a:xfrm>
            <a:off x="914400" y="4724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6930" name="Text Box 18"/>
          <p:cNvSpPr txBox="1">
            <a:spLocks noChangeArrowheads="1"/>
          </p:cNvSpPr>
          <p:nvPr/>
        </p:nvSpPr>
        <p:spPr bwMode="auto">
          <a:xfrm>
            <a:off x="2971800" y="5781675"/>
            <a:ext cx="12176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20 bytes</a:t>
            </a:r>
          </a:p>
        </p:txBody>
      </p:sp>
      <p:sp>
        <p:nvSpPr>
          <p:cNvPr id="166931" name="Text Box 19"/>
          <p:cNvSpPr txBox="1">
            <a:spLocks noChangeArrowheads="1"/>
          </p:cNvSpPr>
          <p:nvPr/>
        </p:nvSpPr>
        <p:spPr bwMode="auto">
          <a:xfrm>
            <a:off x="4702175" y="5781675"/>
            <a:ext cx="169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charset="0"/>
              </a:rPr>
              <a:t>4 bytes each</a:t>
            </a:r>
          </a:p>
        </p:txBody>
      </p:sp>
      <p:sp>
        <p:nvSpPr>
          <p:cNvPr id="166932" name="Line 20"/>
          <p:cNvSpPr>
            <a:spLocks noChangeShapeType="1"/>
          </p:cNvSpPr>
          <p:nvPr/>
        </p:nvSpPr>
        <p:spPr bwMode="auto">
          <a:xfrm flipH="1" flipV="1">
            <a:off x="48006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6933" name="Line 21"/>
          <p:cNvSpPr>
            <a:spLocks noChangeShapeType="1"/>
          </p:cNvSpPr>
          <p:nvPr/>
        </p:nvSpPr>
        <p:spPr bwMode="auto">
          <a:xfrm flipV="1">
            <a:off x="5486400" y="5486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90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808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Is binary search really a good idea?</a:t>
            </a:r>
          </a:p>
          <a:p>
            <a:r>
              <a:rPr lang="en-US" sz="2800" dirty="0"/>
              <a:t>What are the alternatives?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91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337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Fixed-width terms are wasteful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Most of the bytes in the </a:t>
            </a:r>
            <a:r>
              <a:rPr lang="en-US" sz="2800" b="1" dirty="0"/>
              <a:t>Term</a:t>
            </a:r>
            <a:r>
              <a:rPr lang="en-US" sz="2800" dirty="0"/>
              <a:t> column are wasted </a:t>
            </a:r>
            <a:r>
              <a:rPr lang="en-US" sz="2800" dirty="0">
                <a:solidFill>
                  <a:srgbClr val="000000"/>
                </a:solidFill>
                <a:cs typeface="Times New Roman" charset="0"/>
              </a:rPr>
              <a:t>–</a:t>
            </a:r>
            <a:r>
              <a:rPr lang="en-US" sz="2800" dirty="0"/>
              <a:t> we allot 20 bytes for 1 letter terms.</a:t>
            </a:r>
          </a:p>
          <a:p>
            <a:pPr lvl="1"/>
            <a:r>
              <a:rPr lang="en-US" sz="2400" dirty="0"/>
              <a:t>And still can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t handle </a:t>
            </a:r>
            <a:r>
              <a:rPr lang="en-US" sz="2400" i="1" dirty="0"/>
              <a:t>supercalifragilisticexpialidocious.</a:t>
            </a:r>
          </a:p>
          <a:p>
            <a:r>
              <a:rPr lang="en-US" sz="2800" dirty="0"/>
              <a:t>Written English averages ~4.5 characters.</a:t>
            </a:r>
          </a:p>
          <a:p>
            <a:pPr lvl="1"/>
            <a:r>
              <a:rPr lang="en-US" sz="2400" dirty="0"/>
              <a:t>Exercise: Why is/</a:t>
            </a:r>
            <a:r>
              <a:rPr lang="en-US" sz="2400" dirty="0" err="1"/>
              <a:t>isn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t this the number to use for estimating the dictionary size?</a:t>
            </a:r>
          </a:p>
          <a:p>
            <a:pPr lvl="1"/>
            <a:r>
              <a:rPr lang="en-US" sz="2400" dirty="0"/>
              <a:t>Short words dominate token counts.</a:t>
            </a:r>
          </a:p>
          <a:p>
            <a:r>
              <a:rPr lang="en-US" sz="2800" dirty="0"/>
              <a:t>Average word in English: ~8 characters.</a:t>
            </a:r>
          </a:p>
        </p:txBody>
      </p:sp>
      <p:grpSp>
        <p:nvGrpSpPr>
          <p:cNvPr id="168971" name="Group 11"/>
          <p:cNvGrpSpPr>
            <a:grpSpLocks/>
          </p:cNvGrpSpPr>
          <p:nvPr/>
        </p:nvGrpSpPr>
        <p:grpSpPr bwMode="auto">
          <a:xfrm>
            <a:off x="4800600" y="3044825"/>
            <a:ext cx="3611563" cy="2174875"/>
            <a:chOff x="3264" y="1846"/>
            <a:chExt cx="2275" cy="1370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3360" y="1846"/>
              <a:ext cx="336" cy="24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8965" name="Rectangle 5"/>
            <p:cNvSpPr>
              <a:spLocks noChangeArrowheads="1"/>
            </p:cNvSpPr>
            <p:nvPr/>
          </p:nvSpPr>
          <p:spPr bwMode="auto">
            <a:xfrm>
              <a:off x="3264" y="2976"/>
              <a:ext cx="33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A50021"/>
                      </a:gs>
                      <a:gs pos="100000">
                        <a:schemeClr val="tx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68966" name="Text Box 6"/>
            <p:cNvSpPr txBox="1">
              <a:spLocks noChangeArrowheads="1"/>
            </p:cNvSpPr>
            <p:nvPr/>
          </p:nvSpPr>
          <p:spPr bwMode="auto">
            <a:xfrm>
              <a:off x="4454" y="2496"/>
              <a:ext cx="1085" cy="288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A40508"/>
                  </a:solidFill>
                  <a:latin typeface="Times New Roman" charset="0"/>
                </a:rPr>
                <a:t>Explain this.</a:t>
              </a:r>
            </a:p>
          </p:txBody>
        </p:sp>
        <p:cxnSp>
          <p:nvCxnSpPr>
            <p:cNvPr id="168969" name="AutoShape 9"/>
            <p:cNvCxnSpPr>
              <a:cxnSpLocks noChangeShapeType="1"/>
              <a:stCxn id="168966" idx="1"/>
              <a:endCxn id="168964" idx="3"/>
            </p:cNvCxnSpPr>
            <p:nvPr/>
          </p:nvCxnSpPr>
          <p:spPr bwMode="auto">
            <a:xfrm flipH="1" flipV="1">
              <a:off x="3696" y="1966"/>
              <a:ext cx="758" cy="6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68970" name="AutoShape 10"/>
            <p:cNvCxnSpPr>
              <a:cxnSpLocks noChangeShapeType="1"/>
              <a:stCxn id="168966" idx="1"/>
              <a:endCxn id="168965" idx="3"/>
            </p:cNvCxnSpPr>
            <p:nvPr/>
          </p:nvCxnSpPr>
          <p:spPr bwMode="auto">
            <a:xfrm flipH="1">
              <a:off x="3600" y="2640"/>
              <a:ext cx="854" cy="4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92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867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Compressing the term list</a:t>
            </a:r>
          </a:p>
        </p:txBody>
      </p:sp>
      <p:sp>
        <p:nvSpPr>
          <p:cNvPr id="169987" name="Text Box 3"/>
          <p:cNvSpPr txBox="1">
            <a:spLocks noChangeArrowheads="1"/>
          </p:cNvSpPr>
          <p:nvPr/>
        </p:nvSpPr>
        <p:spPr bwMode="auto">
          <a:xfrm>
            <a:off x="2203450" y="2879725"/>
            <a:ext cx="6599238" cy="40640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</a:rPr>
              <a:t>….systilesyzygeticsyzygialsyzygyszaibelyiteszczecinszomo….</a:t>
            </a:r>
            <a:endParaRPr lang="en-US" sz="1600">
              <a:latin typeface="Times New Roman" charset="0"/>
            </a:endParaRPr>
          </a:p>
        </p:txBody>
      </p:sp>
      <p:graphicFrame>
        <p:nvGraphicFramePr>
          <p:cNvPr id="169988" name="Object 4"/>
          <p:cNvGraphicFramePr>
            <a:graphicFrameLocks noChangeAspect="1"/>
          </p:cNvGraphicFramePr>
          <p:nvPr/>
        </p:nvGraphicFramePr>
        <p:xfrm>
          <a:off x="147638" y="3697288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72" name="Document" r:id="rId3" imgW="6404760" imgH="3941280" progId="Word.Document.8">
                  <p:embed/>
                </p:oleObj>
              </mc:Choice>
              <mc:Fallback>
                <p:oleObj name="Document" r:id="rId3" imgW="6404760" imgH="3941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3697288"/>
                        <a:ext cx="3219450" cy="19700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989" name="Line 5"/>
          <p:cNvSpPr>
            <a:spLocks noChangeShapeType="1"/>
          </p:cNvSpPr>
          <p:nvPr/>
        </p:nvSpPr>
        <p:spPr bwMode="auto">
          <a:xfrm>
            <a:off x="2819400" y="43132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9990" name="Line 6"/>
          <p:cNvSpPr>
            <a:spLocks noChangeShapeType="1"/>
          </p:cNvSpPr>
          <p:nvPr/>
        </p:nvSpPr>
        <p:spPr bwMode="auto">
          <a:xfrm flipH="1" flipV="1">
            <a:off x="3505200" y="355123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9991" name="Line 7"/>
          <p:cNvSpPr>
            <a:spLocks noChangeShapeType="1"/>
          </p:cNvSpPr>
          <p:nvPr/>
        </p:nvSpPr>
        <p:spPr bwMode="auto">
          <a:xfrm flipH="1" flipV="1">
            <a:off x="2667000" y="3246438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9992" name="Line 8"/>
          <p:cNvSpPr>
            <a:spLocks noChangeShapeType="1"/>
          </p:cNvSpPr>
          <p:nvPr/>
        </p:nvSpPr>
        <p:spPr bwMode="auto">
          <a:xfrm>
            <a:off x="2819400" y="46180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9993" name="Line 9"/>
          <p:cNvSpPr>
            <a:spLocks noChangeShapeType="1"/>
          </p:cNvSpPr>
          <p:nvPr/>
        </p:nvSpPr>
        <p:spPr bwMode="auto">
          <a:xfrm flipV="1">
            <a:off x="3810000" y="347503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9994" name="Line 10"/>
          <p:cNvSpPr>
            <a:spLocks noChangeShapeType="1"/>
          </p:cNvSpPr>
          <p:nvPr/>
        </p:nvSpPr>
        <p:spPr bwMode="auto">
          <a:xfrm flipH="1" flipV="1">
            <a:off x="3429000" y="324643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9995" name="Line 11"/>
          <p:cNvSpPr>
            <a:spLocks noChangeShapeType="1"/>
          </p:cNvSpPr>
          <p:nvPr/>
        </p:nvSpPr>
        <p:spPr bwMode="auto">
          <a:xfrm>
            <a:off x="2819400" y="49990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9996" name="Line 12"/>
          <p:cNvSpPr>
            <a:spLocks noChangeShapeType="1"/>
          </p:cNvSpPr>
          <p:nvPr/>
        </p:nvSpPr>
        <p:spPr bwMode="auto">
          <a:xfrm flipV="1">
            <a:off x="4267200" y="3246438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9997" name="Line 13"/>
          <p:cNvSpPr>
            <a:spLocks noChangeShapeType="1"/>
          </p:cNvSpPr>
          <p:nvPr/>
        </p:nvSpPr>
        <p:spPr bwMode="auto">
          <a:xfrm>
            <a:off x="2819400" y="5456238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9998" name="Line 14"/>
          <p:cNvSpPr>
            <a:spLocks noChangeShapeType="1"/>
          </p:cNvSpPr>
          <p:nvPr/>
        </p:nvSpPr>
        <p:spPr bwMode="auto">
          <a:xfrm flipV="1">
            <a:off x="5105400" y="3246438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9999" name="AutoShape 15"/>
          <p:cNvSpPr>
            <a:spLocks noChangeArrowheads="1"/>
          </p:cNvSpPr>
          <p:nvPr/>
        </p:nvSpPr>
        <p:spPr bwMode="auto">
          <a:xfrm>
            <a:off x="1905000" y="5684838"/>
            <a:ext cx="1828800" cy="1096962"/>
          </a:xfrm>
          <a:prstGeom prst="upArrowCallout">
            <a:avLst>
              <a:gd name="adj1" fmla="val 41679"/>
              <a:gd name="adj2" fmla="val 41679"/>
              <a:gd name="adj3" fmla="val 16667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charset="0"/>
              </a:rPr>
              <a:t>Binary search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these pointers</a:t>
            </a:r>
          </a:p>
        </p:txBody>
      </p:sp>
      <p:sp>
        <p:nvSpPr>
          <p:cNvPr id="170000" name="AutoShape 16"/>
          <p:cNvSpPr>
            <a:spLocks noChangeArrowheads="1"/>
          </p:cNvSpPr>
          <p:nvPr/>
        </p:nvSpPr>
        <p:spPr bwMode="auto">
          <a:xfrm>
            <a:off x="6172200" y="3398838"/>
            <a:ext cx="2741613" cy="1096962"/>
          </a:xfrm>
          <a:prstGeom prst="upArrowCallout">
            <a:avLst>
              <a:gd name="adj1" fmla="val 62482"/>
              <a:gd name="adj2" fmla="val 62482"/>
              <a:gd name="adj3" fmla="val 16667"/>
              <a:gd name="adj4" fmla="val 66667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charset="0"/>
              </a:rPr>
              <a:t>Total string length =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500K x 8B = 4MB</a:t>
            </a:r>
          </a:p>
        </p:txBody>
      </p:sp>
      <p:sp>
        <p:nvSpPr>
          <p:cNvPr id="170001" name="AutoShape 17"/>
          <p:cNvSpPr>
            <a:spLocks noChangeArrowheads="1"/>
          </p:cNvSpPr>
          <p:nvPr/>
        </p:nvSpPr>
        <p:spPr bwMode="auto">
          <a:xfrm>
            <a:off x="5181600" y="4846638"/>
            <a:ext cx="3748088" cy="1096962"/>
          </a:xfrm>
          <a:prstGeom prst="leftArrowCallout">
            <a:avLst>
              <a:gd name="adj1" fmla="val 25000"/>
              <a:gd name="adj2" fmla="val 25000"/>
              <a:gd name="adj3" fmla="val 56946"/>
              <a:gd name="adj4" fmla="val 71157"/>
            </a:avLst>
          </a:prstGeom>
          <a:solidFill>
            <a:srgbClr val="00CC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charset="0"/>
              </a:rPr>
              <a:t>Pointers resolve 4M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positions: log</a:t>
            </a:r>
            <a:r>
              <a:rPr lang="en-US" baseline="-25000">
                <a:latin typeface="Times New Roman" charset="0"/>
              </a:rPr>
              <a:t>2</a:t>
            </a:r>
            <a:r>
              <a:rPr lang="en-US">
                <a:latin typeface="Times New Roman" charset="0"/>
              </a:rPr>
              <a:t>4M =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22bits = 3bytes</a:t>
            </a:r>
          </a:p>
        </p:txBody>
      </p:sp>
      <p:sp>
        <p:nvSpPr>
          <p:cNvPr id="170002" name="Rectangle 18"/>
          <p:cNvSpPr>
            <a:spLocks noChangeArrowheads="1"/>
          </p:cNvSpPr>
          <p:nvPr/>
        </p:nvSpPr>
        <p:spPr bwMode="auto">
          <a:xfrm>
            <a:off x="609600" y="1524000"/>
            <a:ext cx="8001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  <a:buFont typeface="Wingdings" charset="0"/>
              <a:buChar char="n"/>
            </a:pPr>
            <a:r>
              <a:rPr lang="en-US" sz="2600"/>
              <a:t>Store dictionary as a (long) string of characters: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SzPct val="55000"/>
              <a:buFont typeface="Wingdings" charset="0"/>
              <a:buChar char="n"/>
            </a:pPr>
            <a:r>
              <a:rPr lang="en-US"/>
              <a:t>Pointer to next word shows end of current word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SzPct val="55000"/>
              <a:buFont typeface="Wingdings" charset="0"/>
              <a:buChar char="n"/>
            </a:pPr>
            <a:r>
              <a:rPr lang="en-US"/>
              <a:t>Hope to save up to 60% of dictionary space.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93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455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space for compressed list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4 bytes per term for Freq.</a:t>
            </a:r>
          </a:p>
          <a:p>
            <a:r>
              <a:rPr lang="en-US"/>
              <a:t>4 bytes per term for pointer to Postings.</a:t>
            </a:r>
          </a:p>
          <a:p>
            <a:r>
              <a:rPr lang="en-US"/>
              <a:t>3 bytes per term pointer</a:t>
            </a:r>
          </a:p>
          <a:p>
            <a:r>
              <a:rPr lang="en-US"/>
              <a:t>Avg. 8 bytes per term in term string</a:t>
            </a:r>
          </a:p>
          <a:p>
            <a:r>
              <a:rPr lang="en-US"/>
              <a:t>500K terms </a:t>
            </a:r>
            <a:r>
              <a:rPr lang="en-US">
                <a:sym typeface="Symbol" charset="0"/>
              </a:rPr>
              <a:t> 9.5MB</a:t>
            </a:r>
            <a:endParaRPr lang="en-US"/>
          </a:p>
        </p:txBody>
      </p:sp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6970713" y="2732088"/>
            <a:ext cx="1978025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>
                <a:latin typeface="Times New Roman" charset="0"/>
                <a:sym typeface="Symbol" charset="0"/>
              </a:rPr>
              <a:t> Now avg. 11</a:t>
            </a:r>
          </a:p>
          <a:p>
            <a:pPr eaLnBrk="0" hangingPunct="0">
              <a:lnSpc>
                <a:spcPct val="90000"/>
              </a:lnSpc>
            </a:pPr>
            <a:r>
              <a:rPr lang="en-US">
                <a:latin typeface="Times New Roman" charset="0"/>
                <a:sym typeface="Symbol" charset="0"/>
              </a:rPr>
              <a:t> bytes/term,</a:t>
            </a:r>
          </a:p>
          <a:p>
            <a:pPr eaLnBrk="0" hangingPunct="0">
              <a:lnSpc>
                <a:spcPct val="90000"/>
              </a:lnSpc>
            </a:pPr>
            <a:r>
              <a:rPr lang="en-US">
                <a:latin typeface="Times New Roman" charset="0"/>
                <a:sym typeface="Symbol" charset="0"/>
              </a:rPr>
              <a:t> not 20.</a:t>
            </a:r>
            <a:endParaRPr lang="en-US">
              <a:latin typeface="Times New Roman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94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084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Blocking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Store pointers to every </a:t>
            </a:r>
            <a:r>
              <a:rPr lang="en-US" i="1"/>
              <a:t>k</a:t>
            </a:r>
            <a:r>
              <a:rPr lang="en-US"/>
              <a:t>th on term string.</a:t>
            </a:r>
          </a:p>
          <a:p>
            <a:pPr lvl="1"/>
            <a:r>
              <a:rPr lang="en-US"/>
              <a:t>Example below: </a:t>
            </a:r>
            <a:r>
              <a:rPr lang="en-US" i="1"/>
              <a:t>k=</a:t>
            </a:r>
            <a:r>
              <a:rPr lang="en-US"/>
              <a:t>4.</a:t>
            </a:r>
          </a:p>
          <a:p>
            <a:r>
              <a:rPr lang="en-US"/>
              <a:t>Need to store term lengths (1 extra byte)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1452563" y="3276600"/>
            <a:ext cx="7429500" cy="40640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charset="0"/>
              </a:rPr>
              <a:t>….</a:t>
            </a:r>
            <a:r>
              <a:rPr lang="en-US" sz="2000" b="1">
                <a:solidFill>
                  <a:srgbClr val="990033"/>
                </a:solidFill>
                <a:latin typeface="Times New Roman" charset="0"/>
              </a:rPr>
              <a:t>7</a:t>
            </a:r>
            <a:r>
              <a:rPr lang="en-US" sz="2000" b="1" i="1">
                <a:latin typeface="Times New Roman" charset="0"/>
              </a:rPr>
              <a:t>systile</a:t>
            </a:r>
            <a:r>
              <a:rPr lang="en-US" sz="2000">
                <a:solidFill>
                  <a:srgbClr val="990033"/>
                </a:solidFill>
                <a:latin typeface="Times New Roman" charset="0"/>
              </a:rPr>
              <a:t>9</a:t>
            </a:r>
            <a:r>
              <a:rPr lang="en-US" sz="2000" b="1" i="1">
                <a:latin typeface="Times New Roman" charset="0"/>
              </a:rPr>
              <a:t>syzygetic</a:t>
            </a:r>
            <a:r>
              <a:rPr lang="en-US" sz="2000">
                <a:solidFill>
                  <a:srgbClr val="990033"/>
                </a:solidFill>
                <a:latin typeface="Times New Roman" charset="0"/>
              </a:rPr>
              <a:t>8</a:t>
            </a:r>
            <a:r>
              <a:rPr lang="en-US" sz="2000" b="1" i="1">
                <a:latin typeface="Times New Roman" charset="0"/>
              </a:rPr>
              <a:t>syzygial</a:t>
            </a:r>
            <a:r>
              <a:rPr lang="en-US" sz="2000">
                <a:solidFill>
                  <a:srgbClr val="990033"/>
                </a:solidFill>
                <a:latin typeface="Times New Roman" charset="0"/>
              </a:rPr>
              <a:t>6</a:t>
            </a:r>
            <a:r>
              <a:rPr lang="en-US" sz="2000" b="1" i="1">
                <a:latin typeface="Times New Roman" charset="0"/>
              </a:rPr>
              <a:t>syzygy</a:t>
            </a:r>
            <a:r>
              <a:rPr lang="en-US" sz="2000">
                <a:solidFill>
                  <a:srgbClr val="990033"/>
                </a:solidFill>
                <a:latin typeface="Times New Roman" charset="0"/>
              </a:rPr>
              <a:t>11</a:t>
            </a:r>
            <a:r>
              <a:rPr lang="en-US" sz="2000" b="1" i="1">
                <a:latin typeface="Times New Roman" charset="0"/>
              </a:rPr>
              <a:t>szaibelyite</a:t>
            </a:r>
            <a:r>
              <a:rPr lang="en-US" sz="2000">
                <a:solidFill>
                  <a:srgbClr val="990033"/>
                </a:solidFill>
                <a:latin typeface="Times New Roman" charset="0"/>
              </a:rPr>
              <a:t>8</a:t>
            </a:r>
            <a:r>
              <a:rPr lang="en-US" sz="2000" b="1" i="1">
                <a:latin typeface="Times New Roman" charset="0"/>
              </a:rPr>
              <a:t>szczecin</a:t>
            </a:r>
            <a:r>
              <a:rPr lang="en-US" sz="2000">
                <a:solidFill>
                  <a:srgbClr val="990033"/>
                </a:solidFill>
                <a:latin typeface="Times New Roman" charset="0"/>
              </a:rPr>
              <a:t>9</a:t>
            </a:r>
            <a:r>
              <a:rPr lang="en-US" sz="2000" b="1" i="1">
                <a:latin typeface="Times New Roman" charset="0"/>
              </a:rPr>
              <a:t>szomo</a:t>
            </a:r>
            <a:r>
              <a:rPr lang="en-US" sz="2000">
                <a:latin typeface="Times New Roman" charset="0"/>
              </a:rPr>
              <a:t>….</a:t>
            </a:r>
            <a:endParaRPr lang="en-US" sz="1600">
              <a:latin typeface="Times New Roman" charset="0"/>
            </a:endParaRPr>
          </a:p>
        </p:txBody>
      </p:sp>
      <p:graphicFrame>
        <p:nvGraphicFramePr>
          <p:cNvPr id="172037" name="Object 5"/>
          <p:cNvGraphicFramePr>
            <a:graphicFrameLocks noChangeAspect="1"/>
          </p:cNvGraphicFramePr>
          <p:nvPr/>
        </p:nvGraphicFramePr>
        <p:xfrm>
          <a:off x="147638" y="4483100"/>
          <a:ext cx="331787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496" name="Document" r:id="rId3" imgW="6599520" imgH="4689000" progId="Word.Document.8">
                  <p:embed/>
                </p:oleObj>
              </mc:Choice>
              <mc:Fallback>
                <p:oleObj name="Document" r:id="rId3" imgW="6599520" imgH="4689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4483100"/>
                        <a:ext cx="3317875" cy="23320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38" name="Line 6"/>
          <p:cNvSpPr>
            <a:spLocks noChangeShapeType="1"/>
          </p:cNvSpPr>
          <p:nvPr/>
        </p:nvSpPr>
        <p:spPr bwMode="auto">
          <a:xfrm>
            <a:off x="2743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2039" name="Line 7"/>
          <p:cNvSpPr>
            <a:spLocks noChangeShapeType="1"/>
          </p:cNvSpPr>
          <p:nvPr/>
        </p:nvSpPr>
        <p:spPr bwMode="auto">
          <a:xfrm flipV="1">
            <a:off x="35052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2040" name="Line 8"/>
          <p:cNvSpPr>
            <a:spLocks noChangeShapeType="1"/>
          </p:cNvSpPr>
          <p:nvPr/>
        </p:nvSpPr>
        <p:spPr bwMode="auto">
          <a:xfrm flipH="1" flipV="1">
            <a:off x="1981200" y="3657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2041" name="Line 9"/>
          <p:cNvSpPr>
            <a:spLocks noChangeShapeType="1"/>
          </p:cNvSpPr>
          <p:nvPr/>
        </p:nvSpPr>
        <p:spPr bwMode="auto">
          <a:xfrm>
            <a:off x="2743200" y="6477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 flipV="1">
            <a:off x="5715000" y="3657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2043" name="Text Box 11"/>
          <p:cNvSpPr txBox="1">
            <a:spLocks noChangeArrowheads="1"/>
          </p:cNvSpPr>
          <p:nvPr/>
        </p:nvSpPr>
        <p:spPr bwMode="auto">
          <a:xfrm>
            <a:off x="3336925" y="5181600"/>
            <a:ext cx="19510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imes New Roman" charset="0"/>
                <a:sym typeface="Symbol" charset="0"/>
              </a:rPr>
              <a:t> Save 9 bytes</a:t>
            </a:r>
          </a:p>
          <a:p>
            <a:pPr eaLnBrk="0" hangingPunct="0"/>
            <a:r>
              <a:rPr lang="en-US">
                <a:latin typeface="Times New Roman" charset="0"/>
                <a:sym typeface="Symbol" charset="0"/>
              </a:rPr>
              <a:t> on 3</a:t>
            </a:r>
          </a:p>
          <a:p>
            <a:pPr eaLnBrk="0" hangingPunct="0"/>
            <a:r>
              <a:rPr lang="en-US">
                <a:latin typeface="Times New Roman" charset="0"/>
                <a:sym typeface="Symbol" charset="0"/>
              </a:rPr>
              <a:t> pointers.</a:t>
            </a:r>
            <a:endParaRPr lang="en-US">
              <a:latin typeface="Times New Roman" charset="0"/>
            </a:endParaRPr>
          </a:p>
        </p:txBody>
      </p:sp>
      <p:sp>
        <p:nvSpPr>
          <p:cNvPr id="172044" name="AutoShape 12"/>
          <p:cNvSpPr>
            <a:spLocks noChangeArrowheads="1"/>
          </p:cNvSpPr>
          <p:nvPr/>
        </p:nvSpPr>
        <p:spPr bwMode="auto">
          <a:xfrm>
            <a:off x="6021388" y="5257800"/>
            <a:ext cx="2970212" cy="914400"/>
          </a:xfrm>
          <a:prstGeom prst="leftArrowCallout">
            <a:avLst>
              <a:gd name="adj1" fmla="val 25000"/>
              <a:gd name="adj2" fmla="val 25000"/>
              <a:gd name="adj3" fmla="val 54138"/>
              <a:gd name="adj4" fmla="val 70444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>
                <a:latin typeface="Times New Roman" charset="0"/>
              </a:rPr>
              <a:t>Lose 4 bytes on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term lengths.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95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423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</a:t>
            </a:r>
          </a:p>
        </p:txBody>
      </p:sp>
      <p:sp>
        <p:nvSpPr>
          <p:cNvPr id="121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Where we used 3 bytes/pointer without blocking</a:t>
            </a:r>
          </a:p>
          <a:p>
            <a:pPr lvl="1"/>
            <a:r>
              <a:rPr lang="en-US"/>
              <a:t>3 x 4 = 12 bytes for </a:t>
            </a:r>
            <a:r>
              <a:rPr lang="en-US" i="1"/>
              <a:t>k=</a:t>
            </a:r>
            <a:r>
              <a:rPr lang="en-US"/>
              <a:t>4 pointers,</a:t>
            </a:r>
          </a:p>
          <a:p>
            <a:pPr>
              <a:buFont typeface="Wingdings" charset="0"/>
              <a:buNone/>
            </a:pPr>
            <a:r>
              <a:rPr lang="en-US"/>
              <a:t>now we use 3+4=7 bytes for 4 pointers.</a:t>
            </a:r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681038" y="4410075"/>
            <a:ext cx="78533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A40508"/>
                </a:solidFill>
                <a:latin typeface="Times New Roman" charset="0"/>
              </a:rPr>
              <a:t>Shaved another ~0.5MB; can save more with larger </a:t>
            </a:r>
            <a:r>
              <a:rPr lang="en-US" sz="2800" i="1">
                <a:solidFill>
                  <a:srgbClr val="A40508"/>
                </a:solidFill>
                <a:latin typeface="Times New Roman" charset="0"/>
              </a:rPr>
              <a:t>k</a:t>
            </a:r>
            <a:r>
              <a:rPr lang="en-US" sz="2800">
                <a:solidFill>
                  <a:srgbClr val="A40508"/>
                </a:solidFill>
                <a:latin typeface="Times New Roman" charset="0"/>
              </a:rPr>
              <a:t>.</a:t>
            </a:r>
          </a:p>
        </p:txBody>
      </p:sp>
      <p:sp>
        <p:nvSpPr>
          <p:cNvPr id="1217541" name="Text Box 5"/>
          <p:cNvSpPr txBox="1">
            <a:spLocks noChangeArrowheads="1"/>
          </p:cNvSpPr>
          <p:nvPr/>
        </p:nvSpPr>
        <p:spPr bwMode="auto">
          <a:xfrm>
            <a:off x="2117725" y="5294313"/>
            <a:ext cx="3946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Why not go with larger </a:t>
            </a:r>
            <a:r>
              <a:rPr lang="en-US" i="1"/>
              <a:t>k</a:t>
            </a:r>
            <a:r>
              <a:rPr lang="en-US"/>
              <a:t>?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96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861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on search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114800"/>
          </a:xfrm>
        </p:spPr>
        <p:txBody>
          <a:bodyPr/>
          <a:lstStyle/>
          <a:p>
            <a:r>
              <a:rPr lang="en-US" sz="2200"/>
              <a:t>Binary search down to 4-term block;</a:t>
            </a:r>
          </a:p>
          <a:p>
            <a:r>
              <a:rPr lang="en-US" sz="2200"/>
              <a:t>Then linear search through terms in block.</a:t>
            </a:r>
          </a:p>
          <a:p>
            <a:r>
              <a:rPr lang="en-US" sz="2200"/>
              <a:t>8 documents: binary tree ave. = 2.6 compares</a:t>
            </a:r>
          </a:p>
          <a:p>
            <a:r>
              <a:rPr lang="en-US" sz="2200"/>
              <a:t>Blocks of 4 (binary tree), ave. = 3 compares</a:t>
            </a:r>
          </a:p>
          <a:p>
            <a:endParaRPr lang="en-US" sz="2200"/>
          </a:p>
          <a:p>
            <a:endParaRPr lang="en-US" sz="2200"/>
          </a:p>
          <a:p>
            <a:endParaRPr lang="en-US" sz="2200"/>
          </a:p>
          <a:p>
            <a:endParaRPr lang="en-US" sz="2200"/>
          </a:p>
          <a:p>
            <a:endParaRPr lang="en-US" sz="1800"/>
          </a:p>
          <a:p>
            <a:pPr>
              <a:buFont typeface="Wingdings" charset="0"/>
              <a:buNone/>
            </a:pPr>
            <a:r>
              <a:rPr lang="en-US" sz="1800"/>
              <a:t>  = (1+2</a:t>
            </a:r>
            <a:r>
              <a:rPr lang="en-US" sz="1800">
                <a:cs typeface="Times New Roman" charset="0"/>
              </a:rPr>
              <a:t>∙</a:t>
            </a:r>
            <a:r>
              <a:rPr lang="en-US" sz="1800"/>
              <a:t>2+4</a:t>
            </a:r>
            <a:r>
              <a:rPr lang="en-US" sz="1800">
                <a:cs typeface="Times New Roman" charset="0"/>
              </a:rPr>
              <a:t>∙</a:t>
            </a:r>
            <a:r>
              <a:rPr lang="en-US" sz="1800"/>
              <a:t>3+4)/8</a:t>
            </a:r>
            <a:r>
              <a:rPr lang="en-US" sz="2200"/>
              <a:t>                        </a:t>
            </a:r>
            <a:r>
              <a:rPr lang="en-US" sz="1800"/>
              <a:t>=(1+2</a:t>
            </a:r>
            <a:r>
              <a:rPr lang="en-US" sz="1800">
                <a:cs typeface="Times New Roman" charset="0"/>
              </a:rPr>
              <a:t>∙</a:t>
            </a:r>
            <a:r>
              <a:rPr lang="en-US" sz="1800"/>
              <a:t>2+2</a:t>
            </a:r>
            <a:r>
              <a:rPr lang="en-US" sz="1800">
                <a:cs typeface="Times New Roman" charset="0"/>
              </a:rPr>
              <a:t>∙</a:t>
            </a:r>
            <a:r>
              <a:rPr lang="en-US" sz="1800"/>
              <a:t>3+2</a:t>
            </a:r>
            <a:r>
              <a:rPr lang="en-US" sz="1800">
                <a:cs typeface="Times New Roman" charset="0"/>
              </a:rPr>
              <a:t>∙</a:t>
            </a:r>
            <a:r>
              <a:rPr lang="en-US" sz="1800"/>
              <a:t>4+5)/8</a:t>
            </a:r>
          </a:p>
        </p:txBody>
      </p:sp>
      <p:sp>
        <p:nvSpPr>
          <p:cNvPr id="174084" name="AutoShape 4"/>
          <p:cNvSpPr>
            <a:spLocks noChangeArrowheads="1"/>
          </p:cNvSpPr>
          <p:nvPr/>
        </p:nvSpPr>
        <p:spPr bwMode="auto">
          <a:xfrm>
            <a:off x="1485900" y="4076700"/>
            <a:ext cx="342900" cy="342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3</a:t>
            </a:r>
          </a:p>
        </p:txBody>
      </p:sp>
      <p:sp>
        <p:nvSpPr>
          <p:cNvPr id="174085" name="AutoShape 5"/>
          <p:cNvSpPr>
            <a:spLocks noChangeArrowheads="1"/>
          </p:cNvSpPr>
          <p:nvPr/>
        </p:nvSpPr>
        <p:spPr bwMode="auto">
          <a:xfrm>
            <a:off x="1447800" y="4991100"/>
            <a:ext cx="342900" cy="342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7</a:t>
            </a:r>
          </a:p>
        </p:txBody>
      </p:sp>
      <p:sp>
        <p:nvSpPr>
          <p:cNvPr id="174086" name="AutoShape 6"/>
          <p:cNvSpPr>
            <a:spLocks noChangeArrowheads="1"/>
          </p:cNvSpPr>
          <p:nvPr/>
        </p:nvSpPr>
        <p:spPr bwMode="auto">
          <a:xfrm>
            <a:off x="762000" y="4533900"/>
            <a:ext cx="342900" cy="342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5</a:t>
            </a:r>
          </a:p>
        </p:txBody>
      </p:sp>
      <p:sp>
        <p:nvSpPr>
          <p:cNvPr id="174087" name="Line 7"/>
          <p:cNvSpPr>
            <a:spLocks noChangeShapeType="1"/>
          </p:cNvSpPr>
          <p:nvPr/>
        </p:nvSpPr>
        <p:spPr bwMode="auto">
          <a:xfrm flipV="1">
            <a:off x="1790700" y="4038600"/>
            <a:ext cx="4953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4088" name="Line 8"/>
          <p:cNvSpPr>
            <a:spLocks noChangeShapeType="1"/>
          </p:cNvSpPr>
          <p:nvPr/>
        </p:nvSpPr>
        <p:spPr bwMode="auto">
          <a:xfrm>
            <a:off x="1790700" y="4381500"/>
            <a:ext cx="4953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4089" name="Line 9"/>
          <p:cNvSpPr>
            <a:spLocks noChangeShapeType="1"/>
          </p:cNvSpPr>
          <p:nvPr/>
        </p:nvSpPr>
        <p:spPr bwMode="auto">
          <a:xfrm>
            <a:off x="1790700" y="5257800"/>
            <a:ext cx="4953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4090" name="Line 10"/>
          <p:cNvSpPr>
            <a:spLocks noChangeShapeType="1"/>
          </p:cNvSpPr>
          <p:nvPr/>
        </p:nvSpPr>
        <p:spPr bwMode="auto">
          <a:xfrm flipV="1">
            <a:off x="1790700" y="5029200"/>
            <a:ext cx="571500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4091" name="AutoShape 11"/>
          <p:cNvSpPr>
            <a:spLocks noChangeArrowheads="1"/>
          </p:cNvSpPr>
          <p:nvPr/>
        </p:nvSpPr>
        <p:spPr bwMode="auto">
          <a:xfrm>
            <a:off x="7119938" y="4876800"/>
            <a:ext cx="347662" cy="3476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7</a:t>
            </a:r>
          </a:p>
        </p:txBody>
      </p:sp>
      <p:sp>
        <p:nvSpPr>
          <p:cNvPr id="174092" name="AutoShape 12"/>
          <p:cNvSpPr>
            <a:spLocks noChangeArrowheads="1"/>
          </p:cNvSpPr>
          <p:nvPr/>
        </p:nvSpPr>
        <p:spPr bwMode="auto">
          <a:xfrm>
            <a:off x="8153400" y="4114800"/>
            <a:ext cx="347663" cy="347663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4</a:t>
            </a:r>
          </a:p>
        </p:txBody>
      </p:sp>
      <p:sp>
        <p:nvSpPr>
          <p:cNvPr id="174093" name="AutoShape 13"/>
          <p:cNvSpPr>
            <a:spLocks noChangeArrowheads="1"/>
          </p:cNvSpPr>
          <p:nvPr/>
        </p:nvSpPr>
        <p:spPr bwMode="auto">
          <a:xfrm>
            <a:off x="7467600" y="4114800"/>
            <a:ext cx="347663" cy="347663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3</a:t>
            </a:r>
          </a:p>
        </p:txBody>
      </p:sp>
      <p:sp>
        <p:nvSpPr>
          <p:cNvPr id="174094" name="AutoShape 14"/>
          <p:cNvSpPr>
            <a:spLocks noChangeArrowheads="1"/>
          </p:cNvSpPr>
          <p:nvPr/>
        </p:nvSpPr>
        <p:spPr bwMode="auto">
          <a:xfrm>
            <a:off x="6738938" y="4114800"/>
            <a:ext cx="347662" cy="347663"/>
          </a:xfrm>
          <a:prstGeom prst="flowChartConnector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2</a:t>
            </a:r>
          </a:p>
        </p:txBody>
      </p:sp>
      <p:cxnSp>
        <p:nvCxnSpPr>
          <p:cNvPr id="174095" name="AutoShape 15"/>
          <p:cNvCxnSpPr>
            <a:cxnSpLocks noChangeShapeType="1"/>
            <a:stCxn id="174103" idx="6"/>
            <a:endCxn id="174094" idx="2"/>
          </p:cNvCxnSpPr>
          <p:nvPr/>
        </p:nvCxnSpPr>
        <p:spPr bwMode="auto">
          <a:xfrm>
            <a:off x="6362700" y="4286250"/>
            <a:ext cx="376238" cy="3175"/>
          </a:xfrm>
          <a:prstGeom prst="curvedConnector3">
            <a:avLst>
              <a:gd name="adj1" fmla="val 4978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096" name="AutoShape 16"/>
          <p:cNvCxnSpPr>
            <a:cxnSpLocks noChangeShapeType="1"/>
            <a:stCxn id="174094" idx="6"/>
            <a:endCxn id="174093" idx="2"/>
          </p:cNvCxnSpPr>
          <p:nvPr/>
        </p:nvCxnSpPr>
        <p:spPr bwMode="auto">
          <a:xfrm>
            <a:off x="7086600" y="4289425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097" name="AutoShape 17"/>
          <p:cNvCxnSpPr>
            <a:cxnSpLocks noChangeShapeType="1"/>
            <a:stCxn id="174104" idx="6"/>
            <a:endCxn id="174091" idx="2"/>
          </p:cNvCxnSpPr>
          <p:nvPr/>
        </p:nvCxnSpPr>
        <p:spPr bwMode="auto">
          <a:xfrm>
            <a:off x="6705600" y="5048250"/>
            <a:ext cx="414338" cy="3175"/>
          </a:xfrm>
          <a:prstGeom prst="curvedConnector3">
            <a:avLst>
              <a:gd name="adj1" fmla="val 4981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098" name="AutoShape 18"/>
          <p:cNvSpPr>
            <a:spLocks noChangeArrowheads="1"/>
          </p:cNvSpPr>
          <p:nvPr/>
        </p:nvSpPr>
        <p:spPr bwMode="auto">
          <a:xfrm>
            <a:off x="2319338" y="5257800"/>
            <a:ext cx="347662" cy="347663"/>
          </a:xfrm>
          <a:prstGeom prst="flowChartConnector">
            <a:avLst/>
          </a:prstGeom>
          <a:solidFill>
            <a:srgbClr val="00CC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8</a:t>
            </a:r>
          </a:p>
        </p:txBody>
      </p:sp>
      <p:sp>
        <p:nvSpPr>
          <p:cNvPr id="174099" name="AutoShape 19"/>
          <p:cNvSpPr>
            <a:spLocks noChangeArrowheads="1"/>
          </p:cNvSpPr>
          <p:nvPr/>
        </p:nvSpPr>
        <p:spPr bwMode="auto">
          <a:xfrm>
            <a:off x="2319338" y="4800600"/>
            <a:ext cx="347662" cy="347663"/>
          </a:xfrm>
          <a:prstGeom prst="flowChartConnector">
            <a:avLst/>
          </a:prstGeom>
          <a:solidFill>
            <a:srgbClr val="00CC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6</a:t>
            </a:r>
          </a:p>
        </p:txBody>
      </p:sp>
      <p:sp>
        <p:nvSpPr>
          <p:cNvPr id="174100" name="AutoShape 20"/>
          <p:cNvSpPr>
            <a:spLocks noChangeArrowheads="1"/>
          </p:cNvSpPr>
          <p:nvPr/>
        </p:nvSpPr>
        <p:spPr bwMode="auto">
          <a:xfrm>
            <a:off x="2319338" y="4343400"/>
            <a:ext cx="347662" cy="347663"/>
          </a:xfrm>
          <a:prstGeom prst="flowChartConnector">
            <a:avLst/>
          </a:prstGeom>
          <a:solidFill>
            <a:srgbClr val="00CC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4</a:t>
            </a:r>
          </a:p>
        </p:txBody>
      </p:sp>
      <p:sp>
        <p:nvSpPr>
          <p:cNvPr id="174101" name="AutoShape 21"/>
          <p:cNvSpPr>
            <a:spLocks noChangeArrowheads="1"/>
          </p:cNvSpPr>
          <p:nvPr/>
        </p:nvSpPr>
        <p:spPr bwMode="auto">
          <a:xfrm>
            <a:off x="2319338" y="3886200"/>
            <a:ext cx="347662" cy="347663"/>
          </a:xfrm>
          <a:prstGeom prst="flowChartConnector">
            <a:avLst/>
          </a:prstGeom>
          <a:solidFill>
            <a:srgbClr val="00CC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2</a:t>
            </a:r>
          </a:p>
        </p:txBody>
      </p:sp>
      <p:sp>
        <p:nvSpPr>
          <p:cNvPr id="174102" name="AutoShape 22"/>
          <p:cNvSpPr>
            <a:spLocks noChangeArrowheads="1"/>
          </p:cNvSpPr>
          <p:nvPr/>
        </p:nvSpPr>
        <p:spPr bwMode="auto">
          <a:xfrm>
            <a:off x="7881938" y="4876800"/>
            <a:ext cx="347662" cy="347663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8</a:t>
            </a:r>
          </a:p>
        </p:txBody>
      </p:sp>
      <p:sp>
        <p:nvSpPr>
          <p:cNvPr id="174103" name="AutoShape 23" descr="50%"/>
          <p:cNvSpPr>
            <a:spLocks noChangeArrowheads="1"/>
          </p:cNvSpPr>
          <p:nvPr/>
        </p:nvSpPr>
        <p:spPr bwMode="auto">
          <a:xfrm>
            <a:off x="6019800" y="4114800"/>
            <a:ext cx="342900" cy="342900"/>
          </a:xfrm>
          <a:prstGeom prst="flowChartConnector">
            <a:avLst/>
          </a:prstGeom>
          <a:pattFill prst="pct50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1</a:t>
            </a:r>
          </a:p>
        </p:txBody>
      </p:sp>
      <p:sp>
        <p:nvSpPr>
          <p:cNvPr id="174104" name="AutoShape 24"/>
          <p:cNvSpPr>
            <a:spLocks noChangeArrowheads="1"/>
          </p:cNvSpPr>
          <p:nvPr/>
        </p:nvSpPr>
        <p:spPr bwMode="auto">
          <a:xfrm>
            <a:off x="6362700" y="4876800"/>
            <a:ext cx="342900" cy="342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6</a:t>
            </a:r>
          </a:p>
        </p:txBody>
      </p:sp>
      <p:sp>
        <p:nvSpPr>
          <p:cNvPr id="174105" name="AutoShape 25"/>
          <p:cNvSpPr>
            <a:spLocks noChangeArrowheads="1"/>
          </p:cNvSpPr>
          <p:nvPr/>
        </p:nvSpPr>
        <p:spPr bwMode="auto">
          <a:xfrm>
            <a:off x="5410200" y="4876800"/>
            <a:ext cx="342900" cy="3429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5</a:t>
            </a:r>
          </a:p>
        </p:txBody>
      </p:sp>
      <p:cxnSp>
        <p:nvCxnSpPr>
          <p:cNvPr id="174106" name="AutoShape 26"/>
          <p:cNvCxnSpPr>
            <a:cxnSpLocks noChangeShapeType="1"/>
            <a:stCxn id="174105" idx="7"/>
            <a:endCxn id="174103" idx="3"/>
          </p:cNvCxnSpPr>
          <p:nvPr/>
        </p:nvCxnSpPr>
        <p:spPr bwMode="auto">
          <a:xfrm flipV="1">
            <a:off x="5702300" y="4406900"/>
            <a:ext cx="368300" cy="520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107" name="AutoShape 27"/>
          <p:cNvCxnSpPr>
            <a:cxnSpLocks noChangeShapeType="1"/>
            <a:stCxn id="174105" idx="6"/>
            <a:endCxn id="174104" idx="2"/>
          </p:cNvCxnSpPr>
          <p:nvPr/>
        </p:nvCxnSpPr>
        <p:spPr bwMode="auto">
          <a:xfrm>
            <a:off x="5753100" y="504825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108" name="AutoShape 28"/>
          <p:cNvCxnSpPr>
            <a:cxnSpLocks noChangeShapeType="1"/>
            <a:stCxn id="174086" idx="7"/>
            <a:endCxn id="174084" idx="2"/>
          </p:cNvCxnSpPr>
          <p:nvPr/>
        </p:nvCxnSpPr>
        <p:spPr bwMode="auto">
          <a:xfrm flipV="1">
            <a:off x="1054100" y="4248150"/>
            <a:ext cx="43180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109" name="AutoShape 29"/>
          <p:cNvCxnSpPr>
            <a:cxnSpLocks noChangeShapeType="1"/>
            <a:stCxn id="174086" idx="5"/>
            <a:endCxn id="174085" idx="2"/>
          </p:cNvCxnSpPr>
          <p:nvPr/>
        </p:nvCxnSpPr>
        <p:spPr bwMode="auto">
          <a:xfrm>
            <a:off x="1054100" y="4826000"/>
            <a:ext cx="393700" cy="336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110" name="AutoShape 30"/>
          <p:cNvSpPr>
            <a:spLocks noChangeArrowheads="1"/>
          </p:cNvSpPr>
          <p:nvPr/>
        </p:nvSpPr>
        <p:spPr bwMode="auto">
          <a:xfrm>
            <a:off x="3352800" y="4495800"/>
            <a:ext cx="13716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4111" name="AutoShape 31" descr="50%"/>
          <p:cNvSpPr>
            <a:spLocks noChangeArrowheads="1"/>
          </p:cNvSpPr>
          <p:nvPr/>
        </p:nvSpPr>
        <p:spPr bwMode="auto">
          <a:xfrm>
            <a:off x="3162300" y="3695700"/>
            <a:ext cx="342900" cy="342900"/>
          </a:xfrm>
          <a:prstGeom prst="flowChartConnector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1</a:t>
            </a:r>
          </a:p>
        </p:txBody>
      </p:sp>
      <p:sp>
        <p:nvSpPr>
          <p:cNvPr id="174112" name="Line 32"/>
          <p:cNvSpPr>
            <a:spLocks noChangeShapeType="1"/>
          </p:cNvSpPr>
          <p:nvPr/>
        </p:nvSpPr>
        <p:spPr bwMode="auto">
          <a:xfrm flipV="1">
            <a:off x="2667000" y="3886200"/>
            <a:ext cx="4953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cxnSp>
        <p:nvCxnSpPr>
          <p:cNvPr id="174113" name="AutoShape 33"/>
          <p:cNvCxnSpPr>
            <a:cxnSpLocks noChangeShapeType="1"/>
            <a:stCxn id="174091" idx="6"/>
            <a:endCxn id="174102" idx="2"/>
          </p:cNvCxnSpPr>
          <p:nvPr/>
        </p:nvCxnSpPr>
        <p:spPr bwMode="auto">
          <a:xfrm>
            <a:off x="7467600" y="5051425"/>
            <a:ext cx="4143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114" name="AutoShape 34"/>
          <p:cNvCxnSpPr>
            <a:cxnSpLocks noChangeShapeType="1"/>
            <a:stCxn id="174093" idx="6"/>
            <a:endCxn id="174092" idx="2"/>
          </p:cNvCxnSpPr>
          <p:nvPr/>
        </p:nvCxnSpPr>
        <p:spPr bwMode="auto">
          <a:xfrm>
            <a:off x="7815263" y="4289425"/>
            <a:ext cx="338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97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097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space</a:t>
            </a:r>
          </a:p>
        </p:txBody>
      </p:sp>
      <p:sp>
        <p:nvSpPr>
          <p:cNvPr id="122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By increasing </a:t>
            </a:r>
            <a:r>
              <a:rPr lang="en-US" i="1"/>
              <a:t>k</a:t>
            </a:r>
            <a:r>
              <a:rPr lang="en-US"/>
              <a:t>, we could cut the pointer space in the dictionary, at the expense of search time; space 9.5MB </a:t>
            </a:r>
            <a:r>
              <a:rPr lang="en-US">
                <a:sym typeface="Symbol" charset="0"/>
              </a:rPr>
              <a:t></a:t>
            </a:r>
            <a:r>
              <a:rPr lang="en-US"/>
              <a:t> ~8MB</a:t>
            </a:r>
          </a:p>
          <a:p>
            <a:r>
              <a:rPr lang="en-US"/>
              <a:t>Net – postings take up most of the space</a:t>
            </a:r>
          </a:p>
          <a:p>
            <a:pPr lvl="1"/>
            <a:r>
              <a:rPr lang="en-US"/>
              <a:t>Generally kept on disk</a:t>
            </a:r>
          </a:p>
          <a:p>
            <a:pPr lvl="1"/>
            <a:r>
              <a:rPr lang="en-US"/>
              <a:t>Dictionary compressed in memory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98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21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 size</a:t>
            </a:r>
          </a:p>
        </p:txBody>
      </p:sp>
      <p:sp>
        <p:nvSpPr>
          <p:cNvPr id="122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Stemming/case folding cut</a:t>
            </a:r>
          </a:p>
          <a:p>
            <a:pPr lvl="1"/>
            <a:r>
              <a:rPr lang="en-US"/>
              <a:t>number of terms by ~40%</a:t>
            </a:r>
          </a:p>
          <a:p>
            <a:pPr lvl="1"/>
            <a:r>
              <a:rPr lang="en-US"/>
              <a:t>number of pointers by 10-20%</a:t>
            </a:r>
          </a:p>
          <a:p>
            <a:pPr lvl="1"/>
            <a:r>
              <a:rPr lang="en-US"/>
              <a:t>total space by ~30%</a:t>
            </a:r>
          </a:p>
          <a:p>
            <a:r>
              <a:rPr lang="en-US"/>
              <a:t>Stop words</a:t>
            </a:r>
          </a:p>
          <a:p>
            <a:pPr lvl="1"/>
            <a:r>
              <a:rPr lang="en-US"/>
              <a:t>Rule of 30: ~30 words account for ~30% of all term occurrences in written text</a:t>
            </a:r>
          </a:p>
          <a:p>
            <a:pPr lvl="1"/>
            <a:r>
              <a:rPr lang="en-US"/>
              <a:t>Eliminating 150 commonest terms from indexing will cut almost 25% of space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B0A1-E9DD-E841-B836-DF64E30AF48C}" type="slidenum">
              <a:rPr lang="fr-FR" smtClean="0"/>
              <a:pPr/>
              <a:t>99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871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Clarté.thmx</Template>
  <TotalTime>4346</TotalTime>
  <Words>5371</Words>
  <Application>Microsoft Macintosh PowerPoint</Application>
  <PresentationFormat>Présentation à l'écran (4:3)</PresentationFormat>
  <Paragraphs>1135</Paragraphs>
  <Slides>105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6</vt:i4>
      </vt:variant>
      <vt:variant>
        <vt:lpstr>Titres des diapositives</vt:lpstr>
      </vt:variant>
      <vt:variant>
        <vt:i4>105</vt:i4>
      </vt:variant>
    </vt:vector>
  </HeadingPairs>
  <TitlesOfParts>
    <vt:vector size="112" baseType="lpstr">
      <vt:lpstr>Clarté</vt:lpstr>
      <vt:lpstr>Feuille de calcul</vt:lpstr>
      <vt:lpstr>Worksheet</vt:lpstr>
      <vt:lpstr>…quation</vt:lpstr>
      <vt:lpstr>Image</vt:lpstr>
      <vt:lpstr>Equation</vt:lpstr>
      <vt:lpstr>Document</vt:lpstr>
      <vt:lpstr>IR - Indexing</vt:lpstr>
      <vt:lpstr>Roadmap</vt:lpstr>
      <vt:lpstr>Indexing-based IR</vt:lpstr>
      <vt:lpstr>Basics - Goals</vt:lpstr>
      <vt:lpstr>Basics - document</vt:lpstr>
      <vt:lpstr>Basics – “Reading” a document</vt:lpstr>
      <vt:lpstr>Basic indexing pipeline</vt:lpstr>
      <vt:lpstr>Tokenization</vt:lpstr>
      <vt:lpstr>Tokenization: issues</vt:lpstr>
      <vt:lpstr>Tokenization: Numbers</vt:lpstr>
      <vt:lpstr>Tokenization: Language issues</vt:lpstr>
      <vt:lpstr>Tokenization: language issues</vt:lpstr>
      <vt:lpstr>Normalization</vt:lpstr>
      <vt:lpstr>Case folding</vt:lpstr>
      <vt:lpstr>A naïve representation of indexing result: Term-document incidence</vt:lpstr>
      <vt:lpstr>Simple Query</vt:lpstr>
      <vt:lpstr>Term-document incidence</vt:lpstr>
      <vt:lpstr>Answers to query</vt:lpstr>
      <vt:lpstr>Bigger corpora</vt:lpstr>
      <vt:lpstr>Inverted index</vt:lpstr>
      <vt:lpstr>Inverted index</vt:lpstr>
      <vt:lpstr>Indexer steps</vt:lpstr>
      <vt:lpstr> </vt:lpstr>
      <vt:lpstr> </vt:lpstr>
      <vt:lpstr> </vt:lpstr>
      <vt:lpstr>Query processing</vt:lpstr>
      <vt:lpstr>The merge</vt:lpstr>
      <vt:lpstr>Boolean queries: Exact match</vt:lpstr>
      <vt:lpstr>Example: WestLaw   http://www.westlaw.com/</vt:lpstr>
      <vt:lpstr>More general merges</vt:lpstr>
      <vt:lpstr>Query optimization</vt:lpstr>
      <vt:lpstr>Query optimization example</vt:lpstr>
      <vt:lpstr>More general optimization</vt:lpstr>
      <vt:lpstr>Faster postings merges: Skip pointers</vt:lpstr>
      <vt:lpstr>Recall basic merge</vt:lpstr>
      <vt:lpstr>Augment postings with skip pointers (at indexing time)</vt:lpstr>
      <vt:lpstr>Query processing with skip pointers</vt:lpstr>
      <vt:lpstr>Where do we place skips?</vt:lpstr>
      <vt:lpstr>Placing skips</vt:lpstr>
      <vt:lpstr>Positional index - proximity</vt:lpstr>
      <vt:lpstr>Positional indexes</vt:lpstr>
      <vt:lpstr>Positional index example</vt:lpstr>
      <vt:lpstr>Processing a phrase query</vt:lpstr>
      <vt:lpstr>Proximity queries</vt:lpstr>
      <vt:lpstr>Positional index size</vt:lpstr>
      <vt:lpstr>Rules of thumb</vt:lpstr>
      <vt:lpstr>Term normalization</vt:lpstr>
      <vt:lpstr>Lemmatization</vt:lpstr>
      <vt:lpstr>Stemming</vt:lpstr>
      <vt:lpstr>Porter’s algorithm</vt:lpstr>
      <vt:lpstr>Porter algorithm (Porter, M.F., 1980, An algorithm for suffix stripping, Program, 14(3) :130-137)</vt:lpstr>
      <vt:lpstr>Other stemmers</vt:lpstr>
      <vt:lpstr>Example (from Croft et al.’s book)</vt:lpstr>
      <vt:lpstr>Stoplist</vt:lpstr>
      <vt:lpstr>Stopwords / Stoplist</vt:lpstr>
      <vt:lpstr>Stoplist in Smart (571)</vt:lpstr>
      <vt:lpstr>Discussions</vt:lpstr>
      <vt:lpstr>Term weighting</vt:lpstr>
      <vt:lpstr>Assigning Weights</vt:lpstr>
      <vt:lpstr>Assigning Weights</vt:lpstr>
      <vt:lpstr>Some common tf*idf schemes</vt:lpstr>
      <vt:lpstr>tf x idf (cosine) normalization</vt:lpstr>
      <vt:lpstr>Questions</vt:lpstr>
      <vt:lpstr>Index Compression</vt:lpstr>
      <vt:lpstr>Corpus size for estimates</vt:lpstr>
      <vt:lpstr>Don’t build the matrix</vt:lpstr>
      <vt:lpstr> </vt:lpstr>
      <vt:lpstr>Storage analysis (postings)</vt:lpstr>
      <vt:lpstr>Pointers: two conflicting forces</vt:lpstr>
      <vt:lpstr>Postings file entry – using gaps</vt:lpstr>
      <vt:lpstr>Variable encoding</vt:lpstr>
      <vt:lpstr>g codes for gap encoding (Elias)</vt:lpstr>
      <vt:lpstr>g codes for gap encoding</vt:lpstr>
      <vt:lpstr>Exercise</vt:lpstr>
      <vt:lpstr>What we’ve just done</vt:lpstr>
      <vt:lpstr>Zipf’s law</vt:lpstr>
      <vt:lpstr>Zipf law</vt:lpstr>
      <vt:lpstr>Zipf’s law log-log plot</vt:lpstr>
      <vt:lpstr>Rough analysis based on Zipf</vt:lpstr>
      <vt:lpstr>Postings analysis contd.</vt:lpstr>
      <vt:lpstr>Rows by decreasing frequency</vt:lpstr>
      <vt:lpstr>J-row blocks</vt:lpstr>
      <vt:lpstr>Exercise</vt:lpstr>
      <vt:lpstr>Caveats</vt:lpstr>
      <vt:lpstr>More practical caveat</vt:lpstr>
      <vt:lpstr>Word-aligned compression</vt:lpstr>
      <vt:lpstr>Dictionary and postings files</vt:lpstr>
      <vt:lpstr>Inverted index storage (dictionary) </vt:lpstr>
      <vt:lpstr>How big is the lexicon V?</vt:lpstr>
      <vt:lpstr>Dictionary storage - first cut</vt:lpstr>
      <vt:lpstr>Exercises</vt:lpstr>
      <vt:lpstr>Fixed-width terms are wasteful</vt:lpstr>
      <vt:lpstr>Compressing the term list</vt:lpstr>
      <vt:lpstr>Total space for compressed list</vt:lpstr>
      <vt:lpstr>Blocking</vt:lpstr>
      <vt:lpstr>Net</vt:lpstr>
      <vt:lpstr>Impact on search</vt:lpstr>
      <vt:lpstr>Total space</vt:lpstr>
      <vt:lpstr>Index size</vt:lpstr>
      <vt:lpstr>Extreme compression (see MG)</vt:lpstr>
      <vt:lpstr>Extreme compression</vt:lpstr>
      <vt:lpstr>Effect of compression on Reuters-RCV1</vt:lpstr>
      <vt:lpstr>Resources for further reading on compression</vt:lpstr>
      <vt:lpstr>Complete procedure of indexing</vt:lpstr>
      <vt:lpstr>References</vt:lpstr>
    </vt:vector>
  </TitlesOfParts>
  <Company>Université de Montréal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Indexing</dc:title>
  <dc:creator>Jian-Yun Nie</dc:creator>
  <cp:lastModifiedBy>Jian-Yun Nie</cp:lastModifiedBy>
  <cp:revision>61</cp:revision>
  <dcterms:created xsi:type="dcterms:W3CDTF">2011-02-28T04:13:16Z</dcterms:created>
  <dcterms:modified xsi:type="dcterms:W3CDTF">2015-01-19T19:28:54Z</dcterms:modified>
</cp:coreProperties>
</file>